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D12B1F-2F14-42F9-BEF5-6016E6D937B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ntroduction To Jenkins" id="{2B89F6E6-EB5D-4BFD-996C-5D0876A52C51}">
          <p14:sldIdLst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reating First Job" id="{24C23E4C-8895-4B73-A90A-7AAD07E4F065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I of .NET Applications" id="{FBB0DAAF-A33E-4CFC-AF21-9D116084EB4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MSIPCM0444470cbddecd19c057dc5f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jenkins.io/download/thank-you-downloading-windows-installer-stab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c-sharpcorner.com/UploadFile/7ca517/unit-test-with-console-applica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umhub.com/tech-blog-barcelona/top-benefits-of-unit-test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963" y="-37726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Continuous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9" y="2079630"/>
            <a:ext cx="9670470" cy="4264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9164" y="1596170"/>
            <a:ext cx="50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Jenkins Continuous Build System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39644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 to Jenkins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341825" y="1367013"/>
            <a:ext cx="5384066" cy="5200042"/>
          </a:xfrm>
        </p:spPr>
        <p:txBody>
          <a:bodyPr>
            <a:noAutofit/>
          </a:bodyPr>
          <a:lstStyle/>
          <a:p>
            <a:r>
              <a:rPr lang="en-US" sz="2400" dirty="0" smtClean="0"/>
              <a:t>Java Based Continuous Build System</a:t>
            </a:r>
          </a:p>
          <a:p>
            <a:r>
              <a:rPr lang="en-US" sz="2400" dirty="0" smtClean="0"/>
              <a:t>Branched From Hudson</a:t>
            </a:r>
          </a:p>
          <a:p>
            <a:r>
              <a:rPr lang="en-US" sz="2400" dirty="0" smtClean="0"/>
              <a:t>Self contained, open source automation server which can be used to automate all sorts of tasks related to building, testing and delivering software.</a:t>
            </a:r>
          </a:p>
          <a:p>
            <a:r>
              <a:rPr lang="en-US" sz="2400" dirty="0" smtClean="0"/>
              <a:t>Supported by over 400 plugins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SCM, Testing, Notifications, Reporting, Artifacts saving, Triggers</a:t>
            </a:r>
          </a:p>
          <a:p>
            <a:r>
              <a:rPr lang="en-US" sz="2400" dirty="0" smtClean="0">
                <a:hlinkClick r:id="rId2"/>
              </a:rPr>
              <a:t>http://Jenkins-ci.org/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2536"/>
            <a:ext cx="30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2" y="150585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Jenkins – Fitting In</a:t>
            </a:r>
          </a:p>
        </p:txBody>
      </p:sp>
      <p:sp>
        <p:nvSpPr>
          <p:cNvPr id="4" name="Can 3"/>
          <p:cNvSpPr/>
          <p:nvPr/>
        </p:nvSpPr>
        <p:spPr>
          <a:xfrm>
            <a:off x="546310" y="1554126"/>
            <a:ext cx="1399310" cy="21474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372080" y="1549606"/>
            <a:ext cx="1371600" cy="2216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3993264" y="4939237"/>
            <a:ext cx="1870364" cy="14824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6913419" y="4276836"/>
            <a:ext cx="2175164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5" y="4725538"/>
            <a:ext cx="2637957" cy="1909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490" y="2506910"/>
            <a:ext cx="13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17743" y="2386365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Artifact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7709" y="5502670"/>
            <a:ext cx="13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Reports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6838" y="4886510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</p:cNvCxnSpPr>
          <p:nvPr/>
        </p:nvCxnSpPr>
        <p:spPr>
          <a:xfrm>
            <a:off x="1945620" y="2627853"/>
            <a:ext cx="1745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43570" y="2701506"/>
            <a:ext cx="2974173" cy="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17317" y="2684808"/>
            <a:ext cx="1685358" cy="16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 flipH="1">
            <a:off x="4880735" y="3429000"/>
            <a:ext cx="1" cy="150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6819" y="2295343"/>
            <a:ext cx="14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</a:t>
            </a:r>
          </a:p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70632" y="2824480"/>
            <a:ext cx="172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Executable/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44663" y="3872320"/>
            <a:ext cx="22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2668" y="4092170"/>
            <a:ext cx="240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&amp; Tests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136073" y="3766334"/>
            <a:ext cx="0" cy="131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7" y="1316182"/>
            <a:ext cx="1833819" cy="24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Jenkins ?</a:t>
            </a:r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955244"/>
            <a:ext cx="8596668" cy="5584101"/>
          </a:xfrm>
        </p:spPr>
        <p:txBody>
          <a:bodyPr>
            <a:normAutofit/>
          </a:bodyPr>
          <a:lstStyle/>
          <a:p>
            <a:r>
              <a:rPr lang="en-US" sz="2400" dirty="0"/>
              <a:t>Jenkins is a highly configurable system by itself </a:t>
            </a:r>
            <a:endParaRPr lang="en-US" sz="2400" dirty="0" smtClean="0"/>
          </a:p>
          <a:p>
            <a:r>
              <a:rPr lang="en-US" sz="2400" dirty="0"/>
              <a:t>The additional community developed plugins provide even more flexibility </a:t>
            </a:r>
            <a:endParaRPr lang="en-US" sz="2400" dirty="0" smtClean="0"/>
          </a:p>
          <a:p>
            <a:r>
              <a:rPr lang="en-US" sz="2400" dirty="0"/>
              <a:t>By combining Jenkins with Ant, Gradle, or other Build Automation tools, the possibilities are limitless </a:t>
            </a:r>
            <a:endParaRPr lang="en-US" sz="2400" dirty="0" smtClean="0"/>
          </a:p>
          <a:p>
            <a:r>
              <a:rPr lang="en-US" sz="2400" dirty="0"/>
              <a:t>Lower The Effort Of Converting CLI To GUI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Pipeline Integrates Individual Jobs For A Bigger Purpose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is a large support community and thorough </a:t>
            </a:r>
            <a:r>
              <a:rPr lang="en-US" sz="2400" dirty="0" smtClean="0"/>
              <a:t>documentation</a:t>
            </a:r>
          </a:p>
          <a:p>
            <a:r>
              <a:rPr lang="en-US" sz="2400" dirty="0"/>
              <a:t>Native/Supported packages exist </a:t>
            </a:r>
            <a:r>
              <a:rPr lang="en-US" sz="2400" dirty="0" smtClean="0"/>
              <a:t>for	</a:t>
            </a:r>
          </a:p>
          <a:p>
            <a:pPr lvl="1"/>
            <a:r>
              <a:rPr lang="en-US" sz="2400" dirty="0"/>
              <a:t>Windows, Ubuntu, </a:t>
            </a:r>
            <a:r>
              <a:rPr lang="en-US" sz="2400" dirty="0" smtClean="0"/>
              <a:t>Redhat</a:t>
            </a:r>
            <a:r>
              <a:rPr lang="en-US" sz="2400" dirty="0"/>
              <a:t>/Fedora/CentOS, </a:t>
            </a:r>
            <a:r>
              <a:rPr lang="en-US" sz="2400" dirty="0" smtClean="0"/>
              <a:t>Mac OSX,</a:t>
            </a:r>
            <a:r>
              <a:rPr lang="en-US" sz="2200" dirty="0" smtClean="0"/>
              <a:t> </a:t>
            </a:r>
            <a:r>
              <a:rPr lang="en-US" sz="2400" dirty="0"/>
              <a:t>Solaris</a:t>
            </a:r>
          </a:p>
        </p:txBody>
      </p:sp>
    </p:spTree>
    <p:extLst>
      <p:ext uri="{BB962C8B-B14F-4D97-AF65-F5344CB8AC3E}">
        <p14:creationId xmlns:p14="http://schemas.microsoft.com/office/powerpoint/2010/main" val="35670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152400"/>
            <a:ext cx="9351818" cy="1482436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Part 2</a:t>
            </a:r>
            <a:br>
              <a:rPr lang="en-US" sz="4800" dirty="0" smtClean="0"/>
            </a:br>
            <a:r>
              <a:rPr lang="en-US" sz="4800" dirty="0" smtClean="0"/>
              <a:t>Getting Started with Jenkins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5" y="1841934"/>
            <a:ext cx="9795162" cy="461428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Prerequisites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machine with</a:t>
            </a:r>
            <a:r>
              <a:rPr lang="en-US" sz="28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256 MB of RAM, although more than 512MB is recommended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10 GB of drive space (for Jenkins and your Docker image</a:t>
            </a:r>
            <a:r>
              <a:rPr lang="en-US" sz="24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following software installed: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Java 8 </a:t>
            </a:r>
            <a:r>
              <a:rPr lang="en-US" sz="2400" dirty="0"/>
              <a:t>(either a JRE or Java Development Kit (JDK) is fine)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Docker</a:t>
            </a:r>
            <a:r>
              <a:rPr lang="en-US" sz="2400" dirty="0"/>
              <a:t> </a:t>
            </a:r>
            <a:r>
              <a:rPr lang="en-US" sz="2400" dirty="0" smtClean="0"/>
              <a:t> for Windows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96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Download and run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Download Jenkins</a:t>
            </a:r>
          </a:p>
          <a:p>
            <a:pPr lvl="1"/>
            <a:r>
              <a:rPr lang="en-US" sz="2400" dirty="0">
                <a:hlinkClick r:id="rId2"/>
              </a:rPr>
              <a:t>https://jenkins.io/download/thank-you-downloading-windows-installer-stable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Run Jenkins setup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Browse to </a:t>
            </a:r>
            <a:r>
              <a:rPr lang="en-US" sz="2800" dirty="0" smtClean="0">
                <a:hlinkClick r:id="rId3"/>
              </a:rPr>
              <a:t>http://localhost:8080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Follow the instructions to complete the installation.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5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Configuring Jenkins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" y="0"/>
            <a:ext cx="11680920" cy="685840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3346" y="3366654"/>
            <a:ext cx="2078181" cy="72294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21527" y="2946602"/>
            <a:ext cx="900546" cy="6417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8291" y="2374127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Configure Jenkins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Downloading and Configuring Plugins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Plugins to be downloaded	</a:t>
            </a:r>
          </a:p>
          <a:p>
            <a:pPr lvl="1"/>
            <a:r>
              <a:rPr lang="en-US" sz="1800" dirty="0" smtClean="0"/>
              <a:t>Team Concert Plugin</a:t>
            </a:r>
          </a:p>
          <a:p>
            <a:pPr lvl="1"/>
            <a:r>
              <a:rPr lang="en-US" sz="1800" dirty="0" smtClean="0"/>
              <a:t>Build Toolkit Plugin</a:t>
            </a:r>
          </a:p>
          <a:p>
            <a:pPr lvl="1"/>
            <a:r>
              <a:rPr lang="en-US" sz="1800" dirty="0" smtClean="0"/>
              <a:t>Junit Plugin</a:t>
            </a:r>
          </a:p>
          <a:p>
            <a:pPr lvl="1"/>
            <a:r>
              <a:rPr lang="en-US" sz="1800" dirty="0" smtClean="0"/>
              <a:t>JDK plugin</a:t>
            </a:r>
          </a:p>
          <a:p>
            <a:pPr lvl="1"/>
            <a:r>
              <a:rPr lang="en-US" sz="1800" dirty="0" smtClean="0"/>
              <a:t>MS</a:t>
            </a:r>
          </a:p>
          <a:p>
            <a:pPr lvl="1"/>
            <a:r>
              <a:rPr lang="en-US" sz="1800" dirty="0" smtClean="0"/>
              <a:t>Build Plugin</a:t>
            </a:r>
          </a:p>
          <a:p>
            <a:pPr lvl="1"/>
            <a:r>
              <a:rPr lang="en-US" sz="1800" dirty="0" smtClean="0"/>
              <a:t>Ant Plugin</a:t>
            </a:r>
          </a:p>
          <a:p>
            <a:pPr lvl="1"/>
            <a:r>
              <a:rPr lang="en-US" sz="1800" dirty="0" smtClean="0"/>
              <a:t>VSTest Plugin</a:t>
            </a:r>
          </a:p>
          <a:p>
            <a:pPr lvl="1"/>
            <a:r>
              <a:rPr lang="en-US" sz="1800" dirty="0" smtClean="0"/>
              <a:t>Email Extension Plugin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1372320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Pipeline Plugins</a:t>
            </a:r>
          </a:p>
          <a:p>
            <a:pPr lvl="1"/>
            <a:r>
              <a:rPr lang="en-US" sz="1800" dirty="0" smtClean="0"/>
              <a:t>NuGet Plugin</a:t>
            </a:r>
          </a:p>
          <a:p>
            <a:pPr lvl="1"/>
            <a:r>
              <a:rPr lang="en-US" sz="1800" dirty="0" smtClean="0"/>
              <a:t>Maven Plugin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75668" y="3532910"/>
            <a:ext cx="538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Go to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 Plugins </a:t>
            </a:r>
            <a:r>
              <a:rPr lang="en-US" sz="2000" dirty="0" smtClean="0">
                <a:solidFill>
                  <a:schemeClr val="accent1"/>
                </a:solidFill>
              </a:rPr>
              <a:t>to download and install plugins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Select the option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Install without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After installing plugins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restart </a:t>
            </a:r>
            <a:r>
              <a:rPr lang="en-US" sz="2000" dirty="0" smtClean="0">
                <a:solidFill>
                  <a:schemeClr val="accent1"/>
                </a:solidFill>
              </a:rPr>
              <a:t>Jenkins to configure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If facing some issues </a:t>
            </a:r>
            <a:r>
              <a:rPr lang="en-US" sz="2000" dirty="0" smtClean="0">
                <a:solidFill>
                  <a:srgbClr val="C00000"/>
                </a:solidFill>
              </a:rPr>
              <a:t>(Error: Connection refused by remote server)</a:t>
            </a:r>
            <a:r>
              <a:rPr lang="en-US" sz="2000" dirty="0" smtClean="0">
                <a:solidFill>
                  <a:schemeClr val="accent1"/>
                </a:solidFill>
              </a:rPr>
              <a:t>, add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 configuration </a:t>
            </a:r>
            <a:r>
              <a:rPr lang="en-US" sz="2000" dirty="0" smtClean="0">
                <a:solidFill>
                  <a:schemeClr val="accent1"/>
                </a:solidFill>
              </a:rPr>
              <a:t>in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 Plugins-&gt; Advanced Tab.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545"/>
            <a:ext cx="8596668" cy="9836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Configuring </a:t>
            </a:r>
            <a:r>
              <a:rPr lang="en-US" sz="4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RTC-Build Toolkit Plugin</a:t>
            </a:r>
            <a:endParaRPr lang="en-US" sz="4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122218"/>
            <a:ext cx="8383539" cy="11645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Global Team Configuration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 Jenkins .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Give a default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and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RTC Build Toolkit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nstallation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directory.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Uncheck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 Automatically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option, Save the Configuration 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04655"/>
            <a:ext cx="9090121" cy="3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6" y="12469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Configuring </a:t>
            </a:r>
            <a:r>
              <a:rPr lang="en-US" sz="4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Rational Team Concert Plugin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/>
              <a:t>and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Jazz Server</a:t>
            </a:r>
            <a:endParaRPr lang="en-US" sz="4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176" y="1671420"/>
            <a:ext cx="9187102" cy="15428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solidFill>
                  <a:schemeClr val="accent1"/>
                </a:solidFill>
              </a:rPr>
              <a:t>Configure System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 Jenkins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Select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Toolkit version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installed, enter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SCM URI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Enter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credentials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(username/Password) and Test Connection.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Connection should be successful,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as shown in Screenshot.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3214254"/>
            <a:ext cx="9753600" cy="311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855" y="5888182"/>
            <a:ext cx="247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Connection test was successful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Configuring Other 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1052225"/>
            <a:ext cx="8716046" cy="56118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Configure Other Tools shown in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Global Tool Configuration</a:t>
            </a:r>
            <a:r>
              <a:rPr lang="en-US" sz="2000" dirty="0" smtClean="0"/>
              <a:t>, as we configured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RTC-Build Toolkit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Add a default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000" dirty="0" smtClean="0"/>
              <a:t> and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nstallation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irectory </a:t>
            </a:r>
            <a:r>
              <a:rPr lang="en-US" sz="2000" dirty="0" smtClean="0"/>
              <a:t>of tools.</a:t>
            </a:r>
          </a:p>
          <a:p>
            <a:r>
              <a:rPr lang="en-US" sz="2000" dirty="0" smtClean="0"/>
              <a:t>Configure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JDK, MSBuild, ANT, Maven, Docker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MSBuild’s</a:t>
            </a:r>
            <a:r>
              <a:rPr lang="en-US" sz="2000" dirty="0" smtClean="0"/>
              <a:t> Home Directory</a:t>
            </a:r>
          </a:p>
          <a:p>
            <a:pPr lvl="1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C:\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Windows\Microsoft.NET\Framework\v4.0.30319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ANT</a:t>
            </a:r>
            <a:r>
              <a:rPr lang="en-US" sz="2000" dirty="0" smtClean="0"/>
              <a:t>- download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Apache-ANT</a:t>
            </a:r>
            <a:r>
              <a:rPr lang="en-US" sz="2000" dirty="0" smtClean="0"/>
              <a:t> and Home Directory </a:t>
            </a:r>
          </a:p>
          <a:p>
            <a:pPr lvl="1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C:\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apache-ant-1.10.3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Maven</a:t>
            </a:r>
            <a:r>
              <a:rPr lang="en-US" sz="2000" dirty="0" smtClean="0"/>
              <a:t>- download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Apache-Maven</a:t>
            </a:r>
            <a:r>
              <a:rPr lang="en-US" sz="2000" dirty="0" smtClean="0"/>
              <a:t>, Home Directory</a:t>
            </a:r>
          </a:p>
          <a:p>
            <a:pPr lvl="1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D:\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apache-maven-3.5.3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Docker’s</a:t>
            </a:r>
            <a:r>
              <a:rPr lang="en-US" sz="2000" dirty="0" smtClean="0"/>
              <a:t> Home Directory </a:t>
            </a:r>
          </a:p>
          <a:p>
            <a:pPr lvl="1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C:\Program Files\Docker\Docker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08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Contents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2037"/>
            <a:ext cx="8596668" cy="3949326"/>
          </a:xfrm>
        </p:spPr>
        <p:txBody>
          <a:bodyPr/>
          <a:lstStyle/>
          <a:p>
            <a:r>
              <a:rPr lang="en-US" sz="2400" dirty="0" smtClean="0"/>
              <a:t>Continuous Integration (CI)</a:t>
            </a:r>
          </a:p>
          <a:p>
            <a:pPr lvl="1"/>
            <a:r>
              <a:rPr lang="en-US" sz="2000" dirty="0" smtClean="0"/>
              <a:t>What is it ?</a:t>
            </a:r>
          </a:p>
          <a:p>
            <a:pPr lvl="1"/>
            <a:r>
              <a:rPr lang="en-US" sz="2000" dirty="0" smtClean="0"/>
              <a:t>CI- Workflow</a:t>
            </a:r>
          </a:p>
          <a:p>
            <a:pPr lvl="1"/>
            <a:r>
              <a:rPr lang="en-US" sz="2000" dirty="0" smtClean="0"/>
              <a:t>What are the Benefits ?</a:t>
            </a:r>
          </a:p>
          <a:p>
            <a:pPr lvl="1"/>
            <a:r>
              <a:rPr lang="en-US" sz="2000" dirty="0" smtClean="0"/>
              <a:t>CI – Best Practices</a:t>
            </a:r>
          </a:p>
          <a:p>
            <a:pPr lvl="1"/>
            <a:r>
              <a:rPr lang="en-US" sz="2000" dirty="0" smtClean="0"/>
              <a:t>How CI is Done ?</a:t>
            </a:r>
          </a:p>
          <a:p>
            <a:r>
              <a:rPr lang="en-US" sz="2400" dirty="0" smtClean="0"/>
              <a:t>Jenkins</a:t>
            </a:r>
          </a:p>
          <a:p>
            <a:pPr lvl="1"/>
            <a:r>
              <a:rPr lang="en-US" sz="2000" dirty="0" smtClean="0"/>
              <a:t>What is it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Some more Settings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618" y="845128"/>
            <a:ext cx="9221066" cy="1443970"/>
          </a:xfrm>
        </p:spPr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 Jenkins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 manage Nodes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Select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 node</a:t>
            </a:r>
            <a:r>
              <a:rPr lang="en-US" dirty="0" smtClean="0"/>
              <a:t>, go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</a:t>
            </a:r>
            <a:r>
              <a:rPr lang="en-US" dirty="0" smtClean="0"/>
              <a:t> and check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Environment Variables </a:t>
            </a:r>
            <a:r>
              <a:rPr lang="en-US" dirty="0" smtClean="0"/>
              <a:t>option</a:t>
            </a:r>
          </a:p>
          <a:p>
            <a:r>
              <a:rPr lang="en-US" dirty="0" smtClean="0"/>
              <a:t> Set variables as given in screenshot, value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en-US" dirty="0" smtClean="0"/>
              <a:t> variable is same as your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 Path.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9098"/>
            <a:ext cx="9733684" cy="45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96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Creating First Job in Jenkins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107642"/>
            <a:ext cx="9270230" cy="970539"/>
          </a:xfrm>
        </p:spPr>
        <p:txBody>
          <a:bodyPr/>
          <a:lstStyle/>
          <a:p>
            <a:r>
              <a:rPr lang="en-US" dirty="0" smtClean="0"/>
              <a:t>In Jenkins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 page </a:t>
            </a:r>
            <a:r>
              <a:rPr lang="en-US" dirty="0" smtClean="0"/>
              <a:t>click 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Item </a:t>
            </a:r>
            <a:r>
              <a:rPr lang="en-US" dirty="0" smtClean="0"/>
              <a:t>and enter a job name</a:t>
            </a:r>
          </a:p>
          <a:p>
            <a:r>
              <a:rPr lang="en-US" dirty="0" smtClean="0"/>
              <a:t>Select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Freestyle Project </a:t>
            </a:r>
            <a:r>
              <a:rPr lang="en-US" dirty="0" smtClean="0"/>
              <a:t>and click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8798"/>
            <a:ext cx="7970163" cy="45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33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Configuring Job </a:t>
            </a:r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(Running a Java Application)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5576"/>
            <a:ext cx="9408775" cy="13054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General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/>
              <a:t>If you want to use your own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Workspace</a:t>
            </a:r>
            <a:r>
              <a:rPr lang="en-US" sz="2200" dirty="0" smtClean="0"/>
              <a:t>, in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</a:t>
            </a:r>
            <a:r>
              <a:rPr lang="en-US" sz="2200" dirty="0" smtClean="0"/>
              <a:t> tab select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 workspace </a:t>
            </a:r>
            <a:r>
              <a:rPr lang="en-US" sz="2200" dirty="0" smtClean="0"/>
              <a:t>and add details.</a:t>
            </a:r>
            <a:endParaRPr lang="en-US" sz="2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77334" y="5326691"/>
            <a:ext cx="8596667" cy="11572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Source Code Management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/>
              <a:t>Select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Rational Team Concert </a:t>
            </a:r>
            <a:r>
              <a:rPr lang="en-US" sz="2200" dirty="0" smtClean="0"/>
              <a:t>and configure it,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2897"/>
            <a:ext cx="10474036" cy="168288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0" y="3112781"/>
            <a:ext cx="2119745" cy="5462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09802" cy="47521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576945" y="124691"/>
            <a:ext cx="14962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183091" y="623455"/>
            <a:ext cx="207818" cy="4017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22327" y="223345"/>
            <a:ext cx="1759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More Options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9273" y="4003964"/>
            <a:ext cx="55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Your Directory name (/Home/)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055" y="4896746"/>
            <a:ext cx="9005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Enter the details as shown in the above screenshot.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Also check the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Delete Directory before loading option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All your Files will be downloaded from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Jazz Server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into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load directory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inside your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workspace.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6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382" y="3740726"/>
            <a:ext cx="9684328" cy="25630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Mention 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directory</a:t>
            </a:r>
            <a:r>
              <a:rPr lang="en-US" sz="2000" dirty="0" smtClean="0"/>
              <a:t>, it is the folder where all your components would be downloaded from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Jazz Server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components to load field, select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all components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Exclude some components </a:t>
            </a:r>
            <a:r>
              <a:rPr lang="en-US" sz="2000" dirty="0" smtClean="0"/>
              <a:t>based on your requirement.</a:t>
            </a:r>
          </a:p>
          <a:p>
            <a:r>
              <a:rPr lang="en-US" sz="2000" dirty="0" smtClean="0"/>
              <a:t>If you select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Exclude some Components </a:t>
            </a:r>
            <a:r>
              <a:rPr lang="en-US" sz="2000" dirty="0" smtClean="0"/>
              <a:t>, then you must mention 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000" dirty="0" smtClean="0"/>
              <a:t> of components to exclude in the box that appears below separated with commas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 should be same as 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WORKSPACE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598477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133" y="262516"/>
            <a:ext cx="9214811" cy="65954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Build Triggers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Select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 SCM </a:t>
            </a:r>
            <a:r>
              <a:rPr lang="en-US" sz="2200" dirty="0" smtClean="0"/>
              <a:t>and enter the schedule as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(H * * * *) </a:t>
            </a:r>
            <a:r>
              <a:rPr lang="en-US" sz="2200" dirty="0" smtClean="0"/>
              <a:t>, which means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</a:t>
            </a:r>
            <a:r>
              <a:rPr lang="en-US" sz="2200" dirty="0" smtClean="0"/>
              <a:t> occurs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every hour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You can enter any schedule based on requirement.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Example,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(* * * * *) </a:t>
            </a:r>
            <a:r>
              <a:rPr lang="en-US" sz="2200" dirty="0" smtClean="0"/>
              <a:t>means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every minute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Build Environment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select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workspace before build starts</a:t>
            </a:r>
            <a:r>
              <a:rPr lang="en-US" sz="2200" dirty="0" smtClean="0"/>
              <a:t>, however it is optional.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603813"/>
            <a:ext cx="9976811" cy="26340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386945" y="4225636"/>
            <a:ext cx="3629891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0781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files used for Project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36868"/>
            <a:ext cx="5515649" cy="48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00" y="762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Source File and Test File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31" y="2357006"/>
            <a:ext cx="4463319" cy="3766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2204605"/>
            <a:ext cx="4404207" cy="43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1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70" y="165533"/>
            <a:ext cx="9547321" cy="66924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on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Build Step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then select desired option based on how you want to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 application.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example uses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Windows Batch Command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compiling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Java programs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running JUnit Tests using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ANT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add more than one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Step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" y="2216293"/>
            <a:ext cx="9597736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7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8" y="2203651"/>
            <a:ext cx="8982075" cy="3495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442" y="281808"/>
            <a:ext cx="8695266" cy="18295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Post-Build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Click on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a Post-Build Step</a:t>
            </a:r>
            <a:r>
              <a:rPr lang="en-US" sz="2200" dirty="0" smtClean="0"/>
              <a:t> and select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Publish JUnit Test Result Report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This example creates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Reports in XML </a:t>
            </a:r>
            <a:r>
              <a:rPr lang="en-US" sz="2200" dirty="0" smtClean="0"/>
              <a:t>form so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US" sz="2200" dirty="0" smtClean="0"/>
              <a:t> of XMLs is provided there </a:t>
            </a:r>
            <a:r>
              <a:rPr lang="en-US" sz="2200" dirty="0" smtClean="0">
                <a:solidFill>
                  <a:srgbClr val="C00000"/>
                </a:solidFill>
              </a:rPr>
              <a:t>(Imp: Directory of XML is relative to workspace)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5699326"/>
            <a:ext cx="8451273" cy="100705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If you are Building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n-US" sz="2400" dirty="0" smtClean="0"/>
              <a:t>, you can also select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Archive artifacts </a:t>
            </a:r>
            <a:r>
              <a:rPr lang="en-US" sz="2400" dirty="0" smtClean="0"/>
              <a:t>which downloads and stores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.EXEs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98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Continuous Integration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“Continuous </a:t>
            </a:r>
            <a:r>
              <a:rPr lang="en-US" sz="2400" dirty="0"/>
              <a:t>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possible”</a:t>
            </a:r>
          </a:p>
        </p:txBody>
      </p:sp>
    </p:spTree>
    <p:extLst>
      <p:ext uri="{BB962C8B-B14F-4D97-AF65-F5344CB8AC3E}">
        <p14:creationId xmlns:p14="http://schemas.microsoft.com/office/powerpoint/2010/main" val="20916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83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Building Project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9625" y="1189903"/>
            <a:ext cx="5681902" cy="22044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configuring the Build Definition click on Save button</a:t>
            </a:r>
          </a:p>
          <a:p>
            <a:r>
              <a:rPr lang="en-US" sz="2000" dirty="0" smtClean="0"/>
              <a:t>Click on Build Now option to start the Build</a:t>
            </a:r>
          </a:p>
          <a:p>
            <a:r>
              <a:rPr lang="en-US" sz="2000" dirty="0" smtClean="0"/>
              <a:t>To see ongoing Build Process Click on the ongoing Build in Build History , then click on console output shown in the next Page.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89903"/>
            <a:ext cx="3659139" cy="56416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4182" y="1981200"/>
            <a:ext cx="1524000" cy="5295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75164" y="5611091"/>
            <a:ext cx="332509" cy="7342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26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799" y="248663"/>
            <a:ext cx="9144001" cy="10536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Console Output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Shows that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is Success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302329"/>
            <a:ext cx="9144001" cy="47961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355274" y="5902037"/>
            <a:ext cx="1233053" cy="13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7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64" y="193963"/>
            <a:ext cx="8894618" cy="151014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Test result Trend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area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shows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Passed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 test Cases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 Area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Shows</a:t>
            </a:r>
            <a:r>
              <a:rPr lang="en-US" sz="2200" dirty="0" smtClean="0">
                <a:solidFill>
                  <a:srgbClr val="C00000"/>
                </a:solidFill>
              </a:rPr>
              <a:t> Failed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test Cases.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1580199"/>
            <a:ext cx="8920239" cy="49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of .NET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34115"/>
            <a:ext cx="8951574" cy="49329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Important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Plugins</a:t>
            </a:r>
            <a:r>
              <a:rPr lang="en-US" sz="2800" dirty="0" smtClean="0"/>
              <a:t> needed for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 of .NET applications</a:t>
            </a:r>
            <a:r>
              <a:rPr lang="en-US" sz="2800" dirty="0" smtClean="0"/>
              <a:t>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MSBuild Plugin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NuGet Plugin</a:t>
            </a:r>
          </a:p>
          <a:p>
            <a:pPr marL="514350" indent="-457200"/>
            <a:r>
              <a:rPr lang="en-US" sz="2600" dirty="0" smtClean="0"/>
              <a:t>Configure these plugins in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Global Tool Configuration </a:t>
            </a:r>
            <a:r>
              <a:rPr lang="en-US" sz="2600" dirty="0" smtClean="0"/>
              <a:t>and also set the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en-US" sz="2600" dirty="0" smtClean="0"/>
              <a:t> in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Master Node</a:t>
            </a:r>
            <a:r>
              <a:rPr lang="en-US" sz="2600" dirty="0" smtClean="0"/>
              <a:t>.</a:t>
            </a:r>
          </a:p>
          <a:p>
            <a:pPr marL="514350" indent="-457200"/>
            <a:r>
              <a:rPr lang="en-US" sz="2400" dirty="0" smtClean="0"/>
              <a:t>Create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 project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VS17</a:t>
            </a:r>
            <a:r>
              <a:rPr lang="en-US" sz="2400" dirty="0" smtClean="0"/>
              <a:t>, also add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 Project </a:t>
            </a:r>
            <a:r>
              <a:rPr lang="en-US" sz="2400" dirty="0" smtClean="0"/>
              <a:t>to it(</a:t>
            </a:r>
            <a:r>
              <a:rPr lang="en-US" sz="2400" dirty="0" smtClean="0">
                <a:solidFill>
                  <a:srgbClr val="C00000"/>
                </a:solidFill>
              </a:rPr>
              <a:t>This Feature is available only above VS17</a:t>
            </a:r>
            <a:r>
              <a:rPr lang="en-US" sz="2400" dirty="0" smtClean="0"/>
              <a:t>).</a:t>
            </a:r>
          </a:p>
          <a:p>
            <a:pPr marL="5715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56999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24" y="0"/>
            <a:ext cx="8596668" cy="1320800"/>
          </a:xfrm>
        </p:spPr>
        <p:txBody>
          <a:bodyPr/>
          <a:lstStyle/>
          <a:p>
            <a:r>
              <a:rPr lang="en-US" dirty="0" smtClean="0"/>
              <a:t>Project and other files used in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19718" y="928255"/>
            <a:ext cx="3459810" cy="5569527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console application</a:t>
            </a:r>
            <a:r>
              <a:rPr lang="en-US" dirty="0" smtClean="0"/>
              <a:t> and one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 project </a:t>
            </a:r>
            <a:r>
              <a:rPr lang="en-US" dirty="0" smtClean="0"/>
              <a:t>which is referenced to it.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.Dll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.exe </a:t>
            </a:r>
            <a:r>
              <a:rPr lang="en-US" dirty="0" smtClean="0"/>
              <a:t>should not be present.</a:t>
            </a:r>
          </a:p>
          <a:p>
            <a:r>
              <a:rPr lang="en-US" dirty="0" smtClean="0"/>
              <a:t>Creating a sample project is shown here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https://www.c-sharpcorner.com/UploadFile/7ca517/unit-test-with-console-application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Create a new job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Jenkins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 SCM, Build Triggers</a:t>
            </a:r>
            <a:r>
              <a:rPr lang="en-US" dirty="0" smtClean="0"/>
              <a:t> and leave the other steps just check connection is working or not.</a:t>
            </a:r>
          </a:p>
          <a:p>
            <a:r>
              <a:rPr lang="en-US" dirty="0" smtClean="0"/>
              <a:t>Build should be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success.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" y="928255"/>
            <a:ext cx="5103518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5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4" y="1357744"/>
            <a:ext cx="4892854" cy="384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85" y="1354792"/>
            <a:ext cx="4329113" cy="385018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1321" y="152399"/>
            <a:ext cx="8398933" cy="789710"/>
          </a:xfrm>
        </p:spPr>
        <p:txBody>
          <a:bodyPr/>
          <a:lstStyle/>
          <a:p>
            <a:pPr algn="l"/>
            <a:r>
              <a:rPr lang="en-US" sz="4000" dirty="0" smtClean="0"/>
              <a:t>Application and Unit Test Files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13894" y="5403273"/>
            <a:ext cx="489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Unit Test File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7584" y="5320145"/>
            <a:ext cx="432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Program file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1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207818"/>
            <a:ext cx="8596668" cy="1320800"/>
          </a:xfrm>
        </p:spPr>
        <p:txBody>
          <a:bodyPr/>
          <a:lstStyle/>
          <a:p>
            <a:r>
              <a:rPr lang="en-US" dirty="0" smtClean="0"/>
              <a:t>Configuring Jenkins Job (Build)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930204"/>
            <a:ext cx="8951573" cy="14831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step</a:t>
            </a:r>
            <a:r>
              <a:rPr lang="en-US" sz="2000" dirty="0" smtClean="0"/>
              <a:t>, click on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Build Step </a:t>
            </a:r>
            <a:r>
              <a:rPr lang="en-US" sz="2000" dirty="0" smtClean="0"/>
              <a:t>and select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Execute Windows Batch Command</a:t>
            </a:r>
            <a:r>
              <a:rPr lang="en-US" sz="2000" dirty="0" smtClean="0"/>
              <a:t>.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</a:t>
            </a:r>
            <a:r>
              <a:rPr lang="en-US" sz="2000" dirty="0"/>
              <a:t> just gives the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variable </a:t>
            </a:r>
            <a:r>
              <a:rPr lang="en-US" sz="2000" dirty="0"/>
              <a:t>set 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Master Node</a:t>
            </a:r>
            <a:r>
              <a:rPr lang="en-US" sz="2000" dirty="0"/>
              <a:t>, 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6" y="4756668"/>
            <a:ext cx="9076263" cy="21013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NuGet restore </a:t>
            </a:r>
            <a:r>
              <a:rPr lang="en-US" sz="2000" dirty="0" smtClean="0"/>
              <a:t>commands,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restores the packages </a:t>
            </a:r>
            <a:r>
              <a:rPr lang="en-US" sz="2000" dirty="0" smtClean="0"/>
              <a:t>that we were not allowed to upload in RTC, and were used by our project.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**Imp: Path NuGet should be set and shown in Environments Variables         		   appearing below Command Line. 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7" y="2251004"/>
            <a:ext cx="9772949" cy="23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47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364" y="193244"/>
            <a:ext cx="9060871" cy="11506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 again on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Build Step </a:t>
            </a:r>
            <a:r>
              <a:rPr lang="en-US" sz="2000" dirty="0" smtClean="0"/>
              <a:t>and select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a Visual Studio project or solution using MSBuild</a:t>
            </a:r>
          </a:p>
          <a:p>
            <a:r>
              <a:rPr lang="en-US" sz="2000" dirty="0" smtClean="0"/>
              <a:t>Select the </a:t>
            </a:r>
            <a:r>
              <a:rPr lang="en-US" sz="2000" dirty="0" smtClean="0">
                <a:solidFill>
                  <a:srgbClr val="C00000"/>
                </a:solidFill>
              </a:rPr>
              <a:t>MSBuild </a:t>
            </a:r>
            <a:r>
              <a:rPr lang="en-US" sz="2000" dirty="0" smtClean="0"/>
              <a:t>version installed.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64" y="5009895"/>
            <a:ext cx="9503219" cy="1640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Specify 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directory of the solution </a:t>
            </a:r>
            <a:r>
              <a:rPr lang="en-US" sz="2000" dirty="0" smtClean="0"/>
              <a:t>which is to be build using </a:t>
            </a:r>
            <a:r>
              <a:rPr lang="en-US" sz="2000" dirty="0" smtClean="0">
                <a:solidFill>
                  <a:srgbClr val="C00000"/>
                </a:solidFill>
              </a:rPr>
              <a:t>MSBuild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Command Line Argument </a:t>
            </a:r>
            <a:r>
              <a:rPr lang="en-US" sz="2000" dirty="0" smtClean="0"/>
              <a:t>mentioned is a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MSBuild command </a:t>
            </a:r>
            <a:r>
              <a:rPr lang="en-US" sz="2000" dirty="0" smtClean="0"/>
              <a:t>which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builds</a:t>
            </a:r>
            <a:r>
              <a:rPr lang="en-US" sz="2000" dirty="0" smtClean="0"/>
              <a:t> the solution.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2000" dirty="0" smtClean="0"/>
              <a:t> written at the last is 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version=17.0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1538214"/>
            <a:ext cx="9503219" cy="32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528" y="0"/>
            <a:ext cx="9102436" cy="1687606"/>
          </a:xfrm>
        </p:spPr>
        <p:txBody>
          <a:bodyPr>
            <a:normAutofit/>
          </a:bodyPr>
          <a:lstStyle/>
          <a:p>
            <a:r>
              <a:rPr lang="en-US" dirty="0" smtClean="0"/>
              <a:t>Again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a build Step </a:t>
            </a:r>
            <a:r>
              <a:rPr lang="en-US" dirty="0" smtClean="0"/>
              <a:t>and select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Execute Windows Batch Command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In this example next step again is again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Execute windows cmd </a:t>
            </a:r>
            <a:r>
              <a:rPr lang="en-US" dirty="0" smtClean="0"/>
              <a:t>in which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 is done, This can be done either by </a:t>
            </a:r>
            <a:r>
              <a:rPr lang="en-US" dirty="0" smtClean="0">
                <a:solidFill>
                  <a:srgbClr val="C00000"/>
                </a:solidFill>
              </a:rPr>
              <a:t>vstest.console.exe</a:t>
            </a:r>
            <a:r>
              <a:rPr lang="en-US" dirty="0" smtClean="0"/>
              <a:t> or from </a:t>
            </a:r>
            <a:r>
              <a:rPr lang="en-US" dirty="0" smtClean="0">
                <a:solidFill>
                  <a:srgbClr val="C00000"/>
                </a:solidFill>
              </a:rPr>
              <a:t>cmd line </a:t>
            </a:r>
            <a:r>
              <a:rPr lang="en-US" dirty="0" smtClean="0"/>
              <a:t>also.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These two steps can be merged to single a step also.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073" y="5611091"/>
            <a:ext cx="8786005" cy="124690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remove the original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TestResults</a:t>
            </a:r>
            <a:r>
              <a:rPr lang="en-US" dirty="0" smtClean="0"/>
              <a:t> directory and create a new one.</a:t>
            </a:r>
          </a:p>
          <a:p>
            <a:r>
              <a:rPr lang="en-US" dirty="0" smtClean="0"/>
              <a:t>Then the </a:t>
            </a:r>
            <a:r>
              <a:rPr lang="en-US" dirty="0" smtClean="0">
                <a:solidFill>
                  <a:srgbClr val="C00000"/>
                </a:solidFill>
              </a:rPr>
              <a:t>vstest.console.exe</a:t>
            </a:r>
            <a:r>
              <a:rPr lang="en-US" dirty="0" smtClean="0"/>
              <a:t> runs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Unit Test application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Vstest console </a:t>
            </a:r>
            <a:r>
              <a:rPr lang="en-US" dirty="0" smtClean="0"/>
              <a:t>and creates </a:t>
            </a:r>
            <a:r>
              <a:rPr lang="en-US" dirty="0" smtClean="0">
                <a:solidFill>
                  <a:srgbClr val="C00000"/>
                </a:solidFill>
              </a:rPr>
              <a:t>.trx </a:t>
            </a:r>
            <a:r>
              <a:rPr lang="en-US" dirty="0" smtClean="0"/>
              <a:t>file to store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9" y="1427017"/>
            <a:ext cx="8971717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3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18" y="147639"/>
            <a:ext cx="9185563" cy="17642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another build step</a:t>
            </a:r>
            <a:r>
              <a:rPr lang="en-US" sz="2000" dirty="0" smtClean="0"/>
              <a:t>, select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a visual studio Project using MSBuild.</a:t>
            </a:r>
          </a:p>
          <a:p>
            <a:r>
              <a:rPr lang="en-US" sz="2000" dirty="0" smtClean="0"/>
              <a:t>Specify the location of </a:t>
            </a:r>
            <a:r>
              <a:rPr lang="en-US" sz="2000" dirty="0" smtClean="0">
                <a:solidFill>
                  <a:srgbClr val="C00000"/>
                </a:solidFill>
              </a:rPr>
              <a:t>.sln </a:t>
            </a:r>
            <a:r>
              <a:rPr lang="en-US" sz="2000" dirty="0" smtClean="0"/>
              <a:t>file</a:t>
            </a:r>
          </a:p>
          <a:p>
            <a:r>
              <a:rPr lang="en-US" sz="2000" dirty="0" smtClean="0"/>
              <a:t>Enter the cmd below, this command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builds</a:t>
            </a:r>
            <a:r>
              <a:rPr lang="en-US" sz="2000" dirty="0" smtClean="0"/>
              <a:t> the solution in </a:t>
            </a:r>
            <a:r>
              <a:rPr lang="en-US" sz="2000" dirty="0" smtClean="0">
                <a:solidFill>
                  <a:srgbClr val="C00000"/>
                </a:solidFill>
              </a:rPr>
              <a:t>release mode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2208691"/>
            <a:ext cx="9974637" cy="30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1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CI – What does it really mean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942109"/>
            <a:ext cx="9171709" cy="502919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a regular frequency (ideally at every commit), the system is: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Integrated</a:t>
            </a:r>
          </a:p>
          <a:p>
            <a:pPr lvl="2"/>
            <a:r>
              <a:rPr lang="en-US" sz="2000" dirty="0"/>
              <a:t>All changes up until that point are combined into the project </a:t>
            </a: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Built</a:t>
            </a:r>
          </a:p>
          <a:p>
            <a:pPr lvl="2"/>
            <a:r>
              <a:rPr lang="en-US" sz="2000" dirty="0"/>
              <a:t>The code is compiled into an executable or package </a:t>
            </a: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Tested</a:t>
            </a:r>
          </a:p>
          <a:p>
            <a:pPr lvl="2"/>
            <a:r>
              <a:rPr lang="en-US" sz="2000" dirty="0"/>
              <a:t>Automated test suites are </a:t>
            </a:r>
            <a:r>
              <a:rPr lang="en-US" sz="2000" dirty="0" smtClean="0"/>
              <a:t>run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Archived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sz="2000" dirty="0" smtClean="0"/>
              <a:t>Versioned </a:t>
            </a:r>
            <a:r>
              <a:rPr lang="en-US" sz="2000" dirty="0"/>
              <a:t>and stored so it can be distributed as is, if </a:t>
            </a:r>
            <a:r>
              <a:rPr lang="en-US" sz="2000" dirty="0" smtClean="0"/>
              <a:t>desired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Deployed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sz="2000" dirty="0"/>
              <a:t>Loaded onto a system where the developers can interact with it </a:t>
            </a:r>
          </a:p>
        </p:txBody>
      </p:sp>
    </p:spTree>
    <p:extLst>
      <p:ext uri="{BB962C8B-B14F-4D97-AF65-F5344CB8AC3E}">
        <p14:creationId xmlns:p14="http://schemas.microsoft.com/office/powerpoint/2010/main" val="30757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59499"/>
            <a:ext cx="9240981" cy="13446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Post-Build Actions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Click on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Post-Build action </a:t>
            </a:r>
            <a:r>
              <a:rPr lang="en-US" sz="2200" dirty="0" smtClean="0"/>
              <a:t>	and select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Publish MSTest  test result report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892" y="5239615"/>
            <a:ext cx="8451272" cy="14105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Let it be as it is , or as the </a:t>
            </a:r>
            <a:r>
              <a:rPr lang="en-US" sz="2000" dirty="0" smtClean="0">
                <a:solidFill>
                  <a:srgbClr val="C00000"/>
                </a:solidFill>
              </a:rPr>
              <a:t>ANT regular expression </a:t>
            </a:r>
            <a:r>
              <a:rPr lang="en-US" sz="2000" dirty="0" smtClean="0"/>
              <a:t>shown above.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Remember</a:t>
            </a:r>
            <a:r>
              <a:rPr lang="en-US" sz="2000" dirty="0" smtClean="0"/>
              <a:t>: If you are using any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private workspace </a:t>
            </a:r>
            <a:r>
              <a:rPr lang="en-US" sz="2000" dirty="0" smtClean="0"/>
              <a:t>other than that of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Jenkins</a:t>
            </a:r>
            <a:r>
              <a:rPr lang="en-US" sz="2000" dirty="0" smtClean="0"/>
              <a:t> then you need to mention it in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SCM</a:t>
            </a:r>
            <a:r>
              <a:rPr lang="en-US" sz="2000" dirty="0" smtClean="0"/>
              <a:t> Section in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</a:t>
            </a:r>
            <a:r>
              <a:rPr lang="en-US" sz="2000" dirty="0" smtClean="0"/>
              <a:t> tab.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7345"/>
            <a:ext cx="9752389" cy="30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3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388" y="234807"/>
            <a:ext cx="8826886" cy="13446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Save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</a:t>
            </a:r>
            <a:r>
              <a:rPr lang="en-US" sz="2400" dirty="0" smtClean="0"/>
              <a:t> your Project and ensure it is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also check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result Trends.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1" y="1838757"/>
            <a:ext cx="8021783" cy="48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07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5527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Some Common Errors and their Solutions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077462"/>
            <a:ext cx="8813030" cy="38807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Command is not recognized as internal or external command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The Path of the Tool , and also check if its installation directory is specified properly in Global Tool Configuration.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Publish Test Results cannot find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It is because this plugin searches for files in its workspace, switch the workspace if using private and specify the relative path to the test Results file.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Try to use ANT regular expressions.</a:t>
            </a:r>
          </a:p>
        </p:txBody>
      </p:sp>
    </p:spTree>
    <p:extLst>
      <p:ext uri="{BB962C8B-B14F-4D97-AF65-F5344CB8AC3E}">
        <p14:creationId xmlns:p14="http://schemas.microsoft.com/office/powerpoint/2010/main" val="313731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7546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2" y="16444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CI -Workflow</a:t>
            </a:r>
            <a:endParaRPr lang="en-US" sz="4800" dirty="0"/>
          </a:p>
        </p:txBody>
      </p:sp>
      <p:sp>
        <p:nvSpPr>
          <p:cNvPr id="4" name="Can 3"/>
          <p:cNvSpPr/>
          <p:nvPr/>
        </p:nvSpPr>
        <p:spPr>
          <a:xfrm>
            <a:off x="546310" y="1554126"/>
            <a:ext cx="1399310" cy="21474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44663" y="1808018"/>
            <a:ext cx="2272146" cy="16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372080" y="1549606"/>
            <a:ext cx="1371600" cy="2216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3993264" y="4939237"/>
            <a:ext cx="1870364" cy="14824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6913419" y="4276836"/>
            <a:ext cx="2175164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5" y="4725538"/>
            <a:ext cx="2637957" cy="1909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490" y="2506910"/>
            <a:ext cx="13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6956" y="2298726"/>
            <a:ext cx="225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Continuous Build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17743" y="2386365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Artifact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7709" y="5502670"/>
            <a:ext cx="13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Reports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6838" y="4886510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</p:cNvCxnSpPr>
          <p:nvPr/>
        </p:nvCxnSpPr>
        <p:spPr>
          <a:xfrm>
            <a:off x="1945620" y="2627853"/>
            <a:ext cx="1745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16809" y="2701503"/>
            <a:ext cx="2400934" cy="1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20581" y="2739424"/>
            <a:ext cx="1282094" cy="161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 flipH="1">
            <a:off x="4880735" y="3429000"/>
            <a:ext cx="1" cy="150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6819" y="2295343"/>
            <a:ext cx="14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</a:t>
            </a:r>
          </a:p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70632" y="2824480"/>
            <a:ext cx="172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Executable/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44663" y="3872320"/>
            <a:ext cx="22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3839" y="4092170"/>
            <a:ext cx="240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&amp; Tests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136073" y="3766334"/>
            <a:ext cx="0" cy="131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41025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CI - Benefits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1717"/>
            <a:ext cx="9561175" cy="502992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Prevents Integration problems</a:t>
            </a:r>
          </a:p>
          <a:p>
            <a:r>
              <a:rPr lang="en-US" sz="2400" dirty="0" smtClean="0"/>
              <a:t>Integration bugs are detected early and are easy to track down due to small change sets.</a:t>
            </a:r>
          </a:p>
          <a:p>
            <a:r>
              <a:rPr lang="en-US" sz="2400" dirty="0" smtClean="0"/>
              <a:t>A deployable artifact is obtained at any given point.</a:t>
            </a:r>
          </a:p>
          <a:p>
            <a:r>
              <a:rPr lang="en-US" sz="2400" dirty="0" smtClean="0"/>
              <a:t>Automatic Build , Automatic deployment ,self-testing Build .</a:t>
            </a:r>
          </a:p>
          <a:p>
            <a:r>
              <a:rPr lang="en-US" sz="2400" dirty="0"/>
              <a:t>Continuous Integration is quality assurance</a:t>
            </a:r>
          </a:p>
          <a:p>
            <a:r>
              <a:rPr lang="en-US" sz="2400" dirty="0"/>
              <a:t>When </a:t>
            </a:r>
            <a:r>
              <a:rPr lang="en-US" sz="2400" dirty="0">
                <a:hlinkClick r:id="rId2"/>
              </a:rPr>
              <a:t>unit tests</a:t>
            </a:r>
            <a:r>
              <a:rPr lang="en-US" sz="2400" dirty="0"/>
              <a:t> fail or a bug emerges, if developers need to revert the codebase to a bug-free state without debugging, only a small number of changes are lost (because integration happens frequently)</a:t>
            </a:r>
          </a:p>
          <a:p>
            <a:r>
              <a:rPr lang="en-US" sz="2400" dirty="0"/>
              <a:t>Using continuous feedback mechanisms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3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CI – Best Practices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Maintain </a:t>
            </a:r>
            <a:r>
              <a:rPr lang="en-US" sz="2400" dirty="0" smtClean="0"/>
              <a:t>a single source repository</a:t>
            </a:r>
          </a:p>
          <a:p>
            <a:r>
              <a:rPr lang="en-US" sz="2400" dirty="0" smtClean="0"/>
              <a:t>Automate the build</a:t>
            </a:r>
          </a:p>
          <a:p>
            <a:r>
              <a:rPr lang="en-US" sz="2400" dirty="0"/>
              <a:t>Make the build self-testing</a:t>
            </a:r>
          </a:p>
          <a:p>
            <a:r>
              <a:rPr lang="en-US" sz="2400" dirty="0"/>
              <a:t>Everyone commits to the baseline every </a:t>
            </a:r>
            <a:r>
              <a:rPr lang="en-US" sz="2400" dirty="0" smtClean="0"/>
              <a:t>day</a:t>
            </a:r>
          </a:p>
          <a:p>
            <a:r>
              <a:rPr lang="en-US" sz="2400" dirty="0"/>
              <a:t>Every commit (to baseline) should be built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in a clone of the production </a:t>
            </a:r>
            <a:r>
              <a:rPr lang="en-US" sz="2400" dirty="0" smtClean="0"/>
              <a:t>environment</a:t>
            </a:r>
          </a:p>
          <a:p>
            <a:r>
              <a:rPr lang="en-US" sz="2400" dirty="0"/>
              <a:t>Make it easy to get the latest </a:t>
            </a:r>
            <a:r>
              <a:rPr lang="en-US" sz="2400" dirty="0" smtClean="0"/>
              <a:t>deliverables</a:t>
            </a:r>
            <a:endParaRPr lang="en-US" sz="2400" dirty="0"/>
          </a:p>
          <a:p>
            <a:r>
              <a:rPr lang="en-US" sz="2400" dirty="0"/>
              <a:t>Automate deployment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2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727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CI is done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079"/>
            <a:ext cx="9339502" cy="473897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Developers check out into their private workspaces,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When done, commit changes to the repository.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CI server monitors the repository and checks out changes when they occur, it builds the system and runs and integrate the tests.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CI server releases deployable artifacts for testing and assigns a build label to the version of the code it just built.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CI server informs the team of the successful build.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If build fails the server alerts the team.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CI - 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2845" y="1930400"/>
            <a:ext cx="4722823" cy="4110962"/>
          </a:xfrm>
        </p:spPr>
        <p:txBody>
          <a:bodyPr>
            <a:normAutofit/>
          </a:bodyPr>
          <a:lstStyle/>
          <a:p>
            <a:r>
              <a:rPr lang="en-US" sz="2400" dirty="0"/>
              <a:t>Source Code Management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GIT, Mercurial, Jazz</a:t>
            </a:r>
          </a:p>
          <a:p>
            <a:r>
              <a:rPr lang="en-US" sz="2400" dirty="0"/>
              <a:t>Continuous Integration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Travis CI, Jenkins, CodeShip, Bamboo, Circle CI</a:t>
            </a:r>
          </a:p>
          <a:p>
            <a:r>
              <a:rPr lang="en-US" sz="2400" dirty="0"/>
              <a:t>Containers 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Docker, ElasticBox,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XebiaLabs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Testing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Junit, Selenium, Cucumber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75668" y="1930400"/>
            <a:ext cx="4625532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Monitoring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Nagios, Airbrake, Librato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Configuration Management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Puppet, CHEF, SmartFrog</a:t>
            </a:r>
          </a:p>
          <a:p>
            <a:r>
              <a:rPr lang="en-US" sz="2400" dirty="0"/>
              <a:t>Deployment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Deploy, Ansible,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Vagrant</a:t>
            </a:r>
          </a:p>
          <a:p>
            <a:r>
              <a:rPr lang="en-US" sz="2400" dirty="0" smtClean="0"/>
              <a:t>Build</a:t>
            </a:r>
            <a:endParaRPr lang="en-US" sz="2400" dirty="0"/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Maven, Gradle, ANT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793</TotalTime>
  <Words>1901</Words>
  <Application>Microsoft Office PowerPoint</Application>
  <PresentationFormat>Widescreen</PresentationFormat>
  <Paragraphs>269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Courier New</vt:lpstr>
      <vt:lpstr>Trebuchet MS</vt:lpstr>
      <vt:lpstr>Wingdings</vt:lpstr>
      <vt:lpstr>Wingdings 3</vt:lpstr>
      <vt:lpstr>Facet</vt:lpstr>
      <vt:lpstr>Introduction to Continuous Integration</vt:lpstr>
      <vt:lpstr>Contents </vt:lpstr>
      <vt:lpstr>Continuous Integration</vt:lpstr>
      <vt:lpstr>CI – What does it really mean ?</vt:lpstr>
      <vt:lpstr>CI -Workflow</vt:lpstr>
      <vt:lpstr>CI - Benefits</vt:lpstr>
      <vt:lpstr>CI – Best Practices</vt:lpstr>
      <vt:lpstr>How CI is done ?</vt:lpstr>
      <vt:lpstr>CI - Tools</vt:lpstr>
      <vt:lpstr>Introduction to Jenkins</vt:lpstr>
      <vt:lpstr>Jenkins – Fitting In</vt:lpstr>
      <vt:lpstr>Why Jenkins ?</vt:lpstr>
      <vt:lpstr>Part 2 Getting Started with Jenkins</vt:lpstr>
      <vt:lpstr>Download and run Jenkins</vt:lpstr>
      <vt:lpstr>Configuring Jenkins</vt:lpstr>
      <vt:lpstr>Downloading and Configuring Plugins</vt:lpstr>
      <vt:lpstr>Configuring RTC-Build Toolkit Plugin</vt:lpstr>
      <vt:lpstr>Configuring Rational Team Concert Plugin and Jazz Server</vt:lpstr>
      <vt:lpstr>Configuring Other Tools</vt:lpstr>
      <vt:lpstr>Some more Settings</vt:lpstr>
      <vt:lpstr>Creating First Job in Jenkins</vt:lpstr>
      <vt:lpstr>Configuring Job (Running a Java Application)</vt:lpstr>
      <vt:lpstr>PowerPoint Presentation</vt:lpstr>
      <vt:lpstr>PowerPoint Presentation</vt:lpstr>
      <vt:lpstr>PowerPoint Presentation</vt:lpstr>
      <vt:lpstr>Java files used for Project</vt:lpstr>
      <vt:lpstr>Java Source File and Test File</vt:lpstr>
      <vt:lpstr>PowerPoint Presentation</vt:lpstr>
      <vt:lpstr>PowerPoint Presentation</vt:lpstr>
      <vt:lpstr>Building Project</vt:lpstr>
      <vt:lpstr>PowerPoint Presentation</vt:lpstr>
      <vt:lpstr>PowerPoint Presentation</vt:lpstr>
      <vt:lpstr>CI of .NET Applications</vt:lpstr>
      <vt:lpstr>Project and other files used in Example</vt:lpstr>
      <vt:lpstr>Application and Unit Test Files</vt:lpstr>
      <vt:lpstr>Configuring Jenkins Job (Build)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and their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Continuous Integration</dc:title>
  <dc:creator>Sumit - (HOLMES)</dc:creator>
  <cp:lastModifiedBy>Sumit - (HOLMES)</cp:lastModifiedBy>
  <cp:revision>299</cp:revision>
  <dcterms:created xsi:type="dcterms:W3CDTF">2018-06-14T05:35:46Z</dcterms:created>
  <dcterms:modified xsi:type="dcterms:W3CDTF">2018-06-18T09:50:39Z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SU40006100@wipro.com</vt:lpwstr>
  </property>
  <property fmtid="{D5CDD505-2E9C-101B-9397-08002B2CF9AE}" pid="6" name="MSIP_Label_b9a70571-31c6-4603-80c1-ef2fb871a62a_SetDate">
    <vt:lpwstr>2018-06-14T11:20:19.5557754+05:30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