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9" r:id="rId33"/>
    <p:sldId id="288" r:id="rId34"/>
    <p:sldId id="291" r:id="rId35"/>
    <p:sldId id="290" r:id="rId36"/>
    <p:sldId id="292" r:id="rId37"/>
    <p:sldId id="293" r:id="rId38"/>
    <p:sldId id="294" r:id="rId39"/>
    <p:sldId id="299" r:id="rId40"/>
    <p:sldId id="295" r:id="rId41"/>
    <p:sldId id="300" r:id="rId42"/>
    <p:sldId id="296" r:id="rId43"/>
    <p:sldId id="297" r:id="rId44"/>
    <p:sldId id="301" r:id="rId45"/>
    <p:sldId id="302" r:id="rId46"/>
    <p:sldId id="298" r:id="rId47"/>
    <p:sldId id="303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14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FC6555-03FA-44DD-8503-9B9A479779E0}" type="datetimeFigureOut">
              <a:rPr lang="en-US" smtClean="0"/>
              <a:pPr/>
              <a:t>5/29/2018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C76888-9133-4001-B47B-C82FBC1641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6555-03FA-44DD-8503-9B9A479779E0}" type="datetimeFigureOut">
              <a:rPr lang="en-US" smtClean="0"/>
              <a:pPr/>
              <a:t>5/29/2018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6888-9133-4001-B47B-C82FBC1641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6555-03FA-44DD-8503-9B9A479779E0}" type="datetimeFigureOut">
              <a:rPr lang="en-US" smtClean="0"/>
              <a:pPr/>
              <a:t>5/29/2018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6888-9133-4001-B47B-C82FBC1641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6555-03FA-44DD-8503-9B9A479779E0}" type="datetimeFigureOut">
              <a:rPr lang="en-US" smtClean="0"/>
              <a:pPr/>
              <a:t>5/29/2018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6888-9133-4001-B47B-C82FBC16418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6555-03FA-44DD-8503-9B9A479779E0}" type="datetimeFigureOut">
              <a:rPr lang="en-US" smtClean="0"/>
              <a:pPr/>
              <a:t>5/29/2018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6888-9133-4001-B47B-C82FBC16418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6555-03FA-44DD-8503-9B9A479779E0}" type="datetimeFigureOut">
              <a:rPr lang="en-US" smtClean="0"/>
              <a:pPr/>
              <a:t>5/29/2018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6888-9133-4001-B47B-C82FBC16418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6555-03FA-44DD-8503-9B9A479779E0}" type="datetimeFigureOut">
              <a:rPr lang="en-US" smtClean="0"/>
              <a:pPr/>
              <a:t>5/29/2018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6888-9133-4001-B47B-C82FBC1641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6555-03FA-44DD-8503-9B9A479779E0}" type="datetimeFigureOut">
              <a:rPr lang="en-US" smtClean="0"/>
              <a:pPr/>
              <a:t>5/29/2018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6888-9133-4001-B47B-C82FBC16418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6555-03FA-44DD-8503-9B9A479779E0}" type="datetimeFigureOut">
              <a:rPr lang="en-US" smtClean="0"/>
              <a:pPr/>
              <a:t>5/29/2018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6888-9133-4001-B47B-C82FBC1641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1FC6555-03FA-44DD-8503-9B9A479779E0}" type="datetimeFigureOut">
              <a:rPr lang="en-US" smtClean="0"/>
              <a:pPr/>
              <a:t>5/29/2018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6888-9133-4001-B47B-C82FBC16418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FC6555-03FA-44DD-8503-9B9A479779E0}" type="datetimeFigureOut">
              <a:rPr lang="en-US" smtClean="0"/>
              <a:pPr/>
              <a:t>5/29/2018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C76888-9133-4001-B47B-C82FBC16418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1FC6555-03FA-44DD-8503-9B9A479779E0}" type="datetimeFigureOut">
              <a:rPr lang="en-US" smtClean="0"/>
              <a:pPr/>
              <a:t>5/29/2018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7C76888-9133-4001-B47B-C82FBC16418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MSIPCM7b404c759879063ddd7ec459" descr="{&quot;HashCode&quot;:2133105206,&quot;Placement&quot;:&quot;Footer&quot;,&quot;Top&quot;:524.1047,&quot;Left&quot;:300.843231,&quot;SlideWidth&quot;:720,&quot;SlideHeight&quot;:540}"/>
          <p:cNvSpPr txBox="1"/>
          <p:nvPr userDrawn="1"/>
        </p:nvSpPr>
        <p:spPr>
          <a:xfrm>
            <a:off x="3820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explor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" TargetMode="External"/><Relationship Id="rId2" Type="http://schemas.openxmlformats.org/officeDocument/2006/relationships/hyperlink" Target="https://docs.docker.com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ck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18"/>
            <a:ext cx="9144000" cy="55240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8572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rPr>
              <a:t>Introduction to Dockerisation</a:t>
            </a:r>
            <a:endParaRPr lang="en-IN" sz="4800" dirty="0">
              <a:solidFill>
                <a:schemeClr val="bg2">
                  <a:lumMod val="25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latin typeface="Comic Sans MS" pitchFamily="66" charset="0"/>
              </a:rPr>
              <a:t>Docker  is a open-source containerization platform that automates the deployment of applications inside the software container.</a:t>
            </a:r>
          </a:p>
          <a:p>
            <a:endParaRPr lang="en-IN" dirty="0" smtClean="0">
              <a:latin typeface="Comic Sans MS" pitchFamily="66" charset="0"/>
            </a:endParaRPr>
          </a:p>
          <a:p>
            <a:r>
              <a:rPr lang="en-IN" dirty="0" smtClean="0">
                <a:latin typeface="Comic Sans MS" pitchFamily="66" charset="0"/>
              </a:rPr>
              <a:t>A container image is standalone executable package of piece of software that includes everything needed to run it-</a:t>
            </a:r>
          </a:p>
          <a:p>
            <a:pPr lvl="2"/>
            <a:r>
              <a:rPr lang="en-IN" dirty="0" smtClean="0">
                <a:latin typeface="Comic Sans MS" pitchFamily="66" charset="0"/>
              </a:rPr>
              <a:t>Real OS</a:t>
            </a:r>
          </a:p>
          <a:p>
            <a:pPr lvl="2"/>
            <a:r>
              <a:rPr lang="en-IN" dirty="0" smtClean="0">
                <a:latin typeface="Comic Sans MS" pitchFamily="66" charset="0"/>
              </a:rPr>
              <a:t>Software that is to be deployed</a:t>
            </a:r>
          </a:p>
          <a:p>
            <a:pPr lvl="2"/>
            <a:r>
              <a:rPr lang="en-IN" dirty="0" smtClean="0">
                <a:latin typeface="Comic Sans MS" pitchFamily="66" charset="0"/>
              </a:rPr>
              <a:t>Dependencies to run the project</a:t>
            </a:r>
          </a:p>
          <a:p>
            <a:pPr lvl="2"/>
            <a:r>
              <a:rPr lang="en-IN" dirty="0" smtClean="0">
                <a:latin typeface="Comic Sans MS" pitchFamily="66" charset="0"/>
              </a:rPr>
              <a:t>Environment variables</a:t>
            </a:r>
          </a:p>
          <a:p>
            <a:endParaRPr lang="en-IN" dirty="0" smtClean="0">
              <a:latin typeface="Comic Sans MS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sz="66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What is Docker ?</a:t>
            </a:r>
            <a:endParaRPr lang="en-IN" sz="6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4000" dirty="0" smtClean="0">
                <a:latin typeface="AR DARLING" pitchFamily="2" charset="0"/>
              </a:rPr>
              <a:t>The Challenge</a:t>
            </a:r>
          </a:p>
          <a:p>
            <a:r>
              <a:rPr lang="en-IN" sz="4000" dirty="0" smtClean="0">
                <a:latin typeface="AR DARLING" pitchFamily="2" charset="0"/>
              </a:rPr>
              <a:t>The Solution</a:t>
            </a:r>
          </a:p>
          <a:p>
            <a:r>
              <a:rPr lang="en-IN" sz="4000" dirty="0" smtClean="0">
                <a:latin typeface="AR DARLING" pitchFamily="2" charset="0"/>
              </a:rPr>
              <a:t>Introduction to Containers</a:t>
            </a:r>
          </a:p>
          <a:p>
            <a:r>
              <a:rPr lang="en-IN" sz="4000" dirty="0" smtClean="0">
                <a:latin typeface="AR DARLING" pitchFamily="2" charset="0"/>
              </a:rPr>
              <a:t>What is Docker ?</a:t>
            </a:r>
          </a:p>
          <a:p>
            <a:r>
              <a:rPr lang="en-IN" sz="4000" dirty="0" smtClean="0">
                <a:solidFill>
                  <a:schemeClr val="accent3"/>
                </a:solidFill>
                <a:latin typeface="AR DARLING" pitchFamily="2" charset="0"/>
              </a:rPr>
              <a:t>How is Docker better than VMs ?</a:t>
            </a:r>
          </a:p>
          <a:p>
            <a:r>
              <a:rPr lang="en-IN" sz="4000" dirty="0" smtClean="0">
                <a:latin typeface="AR DARLING" pitchFamily="2" charset="0"/>
              </a:rPr>
              <a:t>Basics of Docker system?</a:t>
            </a:r>
          </a:p>
          <a:p>
            <a:r>
              <a:rPr lang="en-IN" sz="4000" dirty="0" smtClean="0">
                <a:latin typeface="AR DARLING" pitchFamily="2" charset="0"/>
              </a:rPr>
              <a:t>Docker Images</a:t>
            </a:r>
          </a:p>
          <a:p>
            <a:endParaRPr lang="en-IN" sz="4000" dirty="0" smtClean="0">
              <a:solidFill>
                <a:schemeClr val="accent3"/>
              </a:solidFill>
              <a:latin typeface="AR DARLING" pitchFamily="2" charset="0"/>
            </a:endParaRPr>
          </a:p>
          <a:p>
            <a:endParaRPr lang="en-IN" sz="4000" dirty="0" smtClean="0">
              <a:solidFill>
                <a:schemeClr val="accent3"/>
              </a:solidFill>
              <a:latin typeface="AR DARLING" pitchFamily="2" charset="0"/>
            </a:endParaRPr>
          </a:p>
          <a:p>
            <a:endParaRPr lang="en-IN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 DARLING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66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 BERKLEY" pitchFamily="2" charset="0"/>
              </a:rPr>
              <a:t>Contents</a:t>
            </a:r>
            <a:endParaRPr lang="en-IN" sz="660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 BERKLE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sz="66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Container vs. VMs </a:t>
            </a:r>
            <a:endParaRPr lang="en-IN" sz="66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BERKLEY" pitchFamily="2" charset="0"/>
            </a:endParaRPr>
          </a:p>
        </p:txBody>
      </p:sp>
      <p:pic>
        <p:nvPicPr>
          <p:cNvPr id="7" name="Picture 6" descr="Container-vs-VM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351"/>
            <a:ext cx="9144000" cy="51766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6314" y="1571612"/>
            <a:ext cx="43576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25000"/>
                  </a:schemeClr>
                </a:solidFill>
                <a:latin typeface="Comic Sans MS" pitchFamily="66" charset="0"/>
              </a:rPr>
              <a:t>Containers are isolated, but share OS and, where appropriate, bins and libraries</a:t>
            </a:r>
            <a:endParaRPr lang="en-IN" sz="2800" dirty="0">
              <a:solidFill>
                <a:schemeClr val="bg2">
                  <a:lumMod val="25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Comic Sans MS" pitchFamily="66" charset="0"/>
              </a:rPr>
              <a:t>VMs divide a computer system into completely different systems(isolated), just like two OS in one PC.</a:t>
            </a:r>
          </a:p>
          <a:p>
            <a:endParaRPr lang="en-IN" sz="3200" dirty="0" smtClean="0">
              <a:latin typeface="Comic Sans MS" pitchFamily="66" charset="0"/>
            </a:endParaRPr>
          </a:p>
          <a:p>
            <a:r>
              <a:rPr lang="en-IN" sz="3200" dirty="0" smtClean="0">
                <a:latin typeface="Comic Sans MS" pitchFamily="66" charset="0"/>
              </a:rPr>
              <a:t>Dockers are  containers with all dependencies but they share the kernel with other containers.</a:t>
            </a:r>
            <a:endParaRPr lang="en-IN" sz="3200" dirty="0">
              <a:latin typeface="Comic Sans MS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Container vs. VMs </a:t>
            </a:r>
            <a:endParaRPr lang="en-IN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omic Sans MS" pitchFamily="66" charset="0"/>
              </a:rPr>
              <a:t>All the containers reside on-</a:t>
            </a:r>
          </a:p>
          <a:p>
            <a:pPr lvl="2"/>
            <a:r>
              <a:rPr lang="en-IN" sz="2400" dirty="0" smtClean="0">
                <a:latin typeface="Comic Sans MS" pitchFamily="66" charset="0"/>
                <a:hlinkClick r:id="rId2"/>
              </a:rPr>
              <a:t>https://hub.docker.com/explore/</a:t>
            </a:r>
            <a:endParaRPr lang="en-IN" sz="2400" dirty="0" smtClean="0">
              <a:latin typeface="Comic Sans MS" pitchFamily="66" charset="0"/>
            </a:endParaRPr>
          </a:p>
          <a:p>
            <a:pPr lvl="4"/>
            <a:r>
              <a:rPr lang="en-IN" sz="2400" dirty="0" smtClean="0">
                <a:latin typeface="Comic Sans MS" pitchFamily="66" charset="0"/>
              </a:rPr>
              <a:t>which is a public repository</a:t>
            </a:r>
          </a:p>
          <a:p>
            <a:pPr lvl="2"/>
            <a:r>
              <a:rPr lang="en-IN" sz="2400" dirty="0" smtClean="0">
                <a:solidFill>
                  <a:schemeClr val="accent3"/>
                </a:solidFill>
                <a:latin typeface="Comic Sans MS" pitchFamily="66" charset="0"/>
              </a:rPr>
              <a:t>Docker Cloud</a:t>
            </a:r>
          </a:p>
          <a:p>
            <a:pPr lvl="4"/>
            <a:r>
              <a:rPr lang="en-IN" sz="2400" dirty="0" smtClean="0">
                <a:latin typeface="Comic Sans MS" pitchFamily="66" charset="0"/>
              </a:rPr>
              <a:t>Which is a private repository</a:t>
            </a:r>
          </a:p>
          <a:p>
            <a:pPr lvl="4"/>
            <a:endParaRPr lang="en-IN" sz="2400" dirty="0" smtClean="0">
              <a:latin typeface="Comic Sans MS" pitchFamily="66" charset="0"/>
            </a:endParaRPr>
          </a:p>
          <a:p>
            <a:r>
              <a:rPr lang="en-IN" sz="2400" dirty="0" smtClean="0">
                <a:latin typeface="Comic Sans MS" pitchFamily="66" charset="0"/>
              </a:rPr>
              <a:t>Dockers also provide versioning properties similar to </a:t>
            </a:r>
            <a:r>
              <a:rPr lang="en-IN" sz="2400" dirty="0" smtClean="0">
                <a:solidFill>
                  <a:schemeClr val="accent3"/>
                </a:solidFill>
                <a:latin typeface="Comic Sans MS" pitchFamily="66" charset="0"/>
              </a:rPr>
              <a:t>GitHub</a:t>
            </a:r>
            <a:r>
              <a:rPr lang="en-IN" sz="2400" dirty="0" smtClean="0">
                <a:latin typeface="Comic Sans MS" pitchFamily="66" charset="0"/>
              </a:rPr>
              <a:t>, new versions can be transferred by sending only differences.</a:t>
            </a:r>
          </a:p>
          <a:p>
            <a:r>
              <a:rPr lang="en-IN" sz="2400" dirty="0" smtClean="0">
                <a:latin typeface="Comic Sans MS" pitchFamily="66" charset="0"/>
              </a:rPr>
              <a:t>Apart from CUI it also provides GUI .</a:t>
            </a:r>
          </a:p>
          <a:p>
            <a:pPr lvl="2"/>
            <a:endParaRPr lang="en-IN" sz="2400" dirty="0" smtClean="0">
              <a:latin typeface="Comic Sans MS" pitchFamily="66" charset="0"/>
            </a:endParaRPr>
          </a:p>
          <a:p>
            <a:pPr lvl="2"/>
            <a:endParaRPr lang="en-IN" sz="2400" dirty="0" smtClean="0">
              <a:latin typeface="Comic Sans MS" pitchFamily="66" charset="0"/>
            </a:endParaRPr>
          </a:p>
          <a:p>
            <a:pPr lvl="2"/>
            <a:endParaRPr lang="en-IN" sz="2400" dirty="0">
              <a:latin typeface="Comic Sans MS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sz="4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Some more points about Dockers</a:t>
            </a:r>
            <a:endParaRPr lang="en-IN" sz="44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BERKLE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62316"/>
          </a:xfrm>
        </p:spPr>
        <p:txBody>
          <a:bodyPr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4000" dirty="0" smtClean="0">
                <a:latin typeface="AR DARLING" pitchFamily="2" charset="0"/>
              </a:rPr>
              <a:t>The Challenge</a:t>
            </a:r>
          </a:p>
          <a:p>
            <a:r>
              <a:rPr lang="en-IN" sz="4000" dirty="0" smtClean="0">
                <a:latin typeface="AR DARLING" pitchFamily="2" charset="0"/>
              </a:rPr>
              <a:t>The Solution</a:t>
            </a:r>
          </a:p>
          <a:p>
            <a:r>
              <a:rPr lang="en-IN" sz="4000" dirty="0" smtClean="0">
                <a:latin typeface="AR DARLING" pitchFamily="2" charset="0"/>
              </a:rPr>
              <a:t>Introduction to Containers</a:t>
            </a:r>
          </a:p>
          <a:p>
            <a:r>
              <a:rPr lang="en-IN" sz="4000" dirty="0" smtClean="0">
                <a:latin typeface="AR DARLING" pitchFamily="2" charset="0"/>
              </a:rPr>
              <a:t>What is Docker ?</a:t>
            </a:r>
          </a:p>
          <a:p>
            <a:r>
              <a:rPr lang="en-IN" sz="4000" dirty="0" smtClean="0">
                <a:latin typeface="AR DARLING" pitchFamily="2" charset="0"/>
              </a:rPr>
              <a:t>How is Docker better than VMs ?</a:t>
            </a:r>
          </a:p>
          <a:p>
            <a:r>
              <a:rPr lang="en-IN" sz="4000" dirty="0" smtClean="0">
                <a:solidFill>
                  <a:schemeClr val="accent3"/>
                </a:solidFill>
                <a:latin typeface="AR DARLING" pitchFamily="2" charset="0"/>
              </a:rPr>
              <a:t>Basics of Docker system?</a:t>
            </a:r>
          </a:p>
          <a:p>
            <a:r>
              <a:rPr lang="en-IN" sz="4000" dirty="0" smtClean="0">
                <a:latin typeface="AR DARLING" pitchFamily="2" charset="0"/>
              </a:rPr>
              <a:t>Docker Images</a:t>
            </a:r>
          </a:p>
          <a:p>
            <a:endParaRPr lang="en-IN" sz="4000" dirty="0" smtClean="0">
              <a:solidFill>
                <a:schemeClr val="accent3"/>
              </a:solidFill>
              <a:latin typeface="AR DARLING" pitchFamily="2" charset="0"/>
            </a:endParaRPr>
          </a:p>
          <a:p>
            <a:endParaRPr lang="en-IN" sz="4000" dirty="0" smtClean="0">
              <a:solidFill>
                <a:schemeClr val="accent3"/>
              </a:solidFill>
              <a:latin typeface="AR DARLING" pitchFamily="2" charset="0"/>
            </a:endParaRPr>
          </a:p>
          <a:p>
            <a:endParaRPr lang="en-IN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 DARLING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66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 BERKLEY" pitchFamily="2" charset="0"/>
              </a:rPr>
              <a:t>Contents</a:t>
            </a:r>
            <a:endParaRPr lang="en-IN" sz="660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 BERKLE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5182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21429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Basic Architecture</a:t>
            </a:r>
            <a:endParaRPr lang="en-IN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62316"/>
          </a:xfrm>
        </p:spPr>
        <p:txBody>
          <a:bodyPr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4000" dirty="0" smtClean="0">
                <a:latin typeface="AR DARLING" pitchFamily="2" charset="0"/>
              </a:rPr>
              <a:t>The Challenge</a:t>
            </a:r>
          </a:p>
          <a:p>
            <a:r>
              <a:rPr lang="en-IN" sz="4000" dirty="0" smtClean="0">
                <a:latin typeface="AR DARLING" pitchFamily="2" charset="0"/>
              </a:rPr>
              <a:t>The Solution</a:t>
            </a:r>
          </a:p>
          <a:p>
            <a:r>
              <a:rPr lang="en-IN" sz="4000" dirty="0" smtClean="0">
                <a:latin typeface="AR DARLING" pitchFamily="2" charset="0"/>
              </a:rPr>
              <a:t>Introduction to Containers</a:t>
            </a:r>
          </a:p>
          <a:p>
            <a:r>
              <a:rPr lang="en-IN" sz="4000" dirty="0" smtClean="0">
                <a:latin typeface="AR DARLING" pitchFamily="2" charset="0"/>
              </a:rPr>
              <a:t>What is Docker ?</a:t>
            </a:r>
          </a:p>
          <a:p>
            <a:r>
              <a:rPr lang="en-IN" sz="4000" dirty="0" smtClean="0">
                <a:latin typeface="AR DARLING" pitchFamily="2" charset="0"/>
              </a:rPr>
              <a:t>How is Docker better than VMs ?</a:t>
            </a:r>
          </a:p>
          <a:p>
            <a:r>
              <a:rPr lang="en-IN" sz="4000" dirty="0" smtClean="0">
                <a:latin typeface="AR DARLING" pitchFamily="2" charset="0"/>
              </a:rPr>
              <a:t>Basics of Docker system?</a:t>
            </a:r>
          </a:p>
          <a:p>
            <a:r>
              <a:rPr lang="en-IN" sz="4000" dirty="0" smtClean="0">
                <a:solidFill>
                  <a:schemeClr val="accent3"/>
                </a:solidFill>
                <a:latin typeface="AR DARLING" pitchFamily="2" charset="0"/>
              </a:rPr>
              <a:t>Docker Images</a:t>
            </a:r>
          </a:p>
          <a:p>
            <a:endParaRPr lang="en-IN" sz="4000" dirty="0" smtClean="0">
              <a:solidFill>
                <a:schemeClr val="accent3"/>
              </a:solidFill>
              <a:latin typeface="AR DARLING" pitchFamily="2" charset="0"/>
            </a:endParaRPr>
          </a:p>
          <a:p>
            <a:endParaRPr lang="en-IN" sz="4000" dirty="0" smtClean="0">
              <a:solidFill>
                <a:schemeClr val="accent3"/>
              </a:solidFill>
              <a:latin typeface="AR DARLING" pitchFamily="2" charset="0"/>
            </a:endParaRPr>
          </a:p>
          <a:p>
            <a:endParaRPr lang="en-IN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 DARLING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66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 BERKLEY" pitchFamily="2" charset="0"/>
              </a:rPr>
              <a:t>Contents</a:t>
            </a:r>
            <a:endParaRPr lang="en-IN" sz="660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 BERKLE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mic Sans MS" pitchFamily="66" charset="0"/>
              </a:rPr>
              <a:t>A Docker image is an inert, immutable, read-only snapshot of a container</a:t>
            </a:r>
          </a:p>
          <a:p>
            <a:r>
              <a:rPr lang="en-IN" dirty="0" smtClean="0">
                <a:latin typeface="Comic Sans MS" pitchFamily="66" charset="0"/>
              </a:rPr>
              <a:t>Analogy-</a:t>
            </a:r>
          </a:p>
          <a:p>
            <a:pPr lvl="2"/>
            <a:r>
              <a:rPr lang="en-IN" dirty="0" smtClean="0">
                <a:solidFill>
                  <a:schemeClr val="accent3"/>
                </a:solidFill>
                <a:latin typeface="Comic Sans MS" pitchFamily="66" charset="0"/>
              </a:rPr>
              <a:t>Image is a recipe and Container is cake</a:t>
            </a:r>
          </a:p>
          <a:p>
            <a:r>
              <a:rPr lang="en-IN" dirty="0" smtClean="0">
                <a:latin typeface="Comic Sans MS" pitchFamily="66" charset="0"/>
              </a:rPr>
              <a:t>Images are built by </a:t>
            </a:r>
            <a:r>
              <a:rPr lang="en-IN" i="1" dirty="0" smtClean="0">
                <a:solidFill>
                  <a:schemeClr val="accent3"/>
                </a:solidFill>
                <a:latin typeface="Comic Sans MS" pitchFamily="66" charset="0"/>
              </a:rPr>
              <a:t>build</a:t>
            </a:r>
            <a:r>
              <a:rPr lang="en-IN" dirty="0" smtClean="0">
                <a:latin typeface="Comic Sans MS" pitchFamily="66" charset="0"/>
              </a:rPr>
              <a:t> command, they produce container when run.</a:t>
            </a:r>
          </a:p>
          <a:p>
            <a:r>
              <a:rPr lang="en-IN" dirty="0" smtClean="0">
                <a:latin typeface="Comic Sans MS" pitchFamily="66" charset="0"/>
              </a:rPr>
              <a:t>Images are composed of layers, starting with a </a:t>
            </a:r>
            <a:r>
              <a:rPr lang="en-IN" dirty="0" smtClean="0">
                <a:solidFill>
                  <a:schemeClr val="accent3"/>
                </a:solidFill>
                <a:latin typeface="Comic Sans MS" pitchFamily="66" charset="0"/>
              </a:rPr>
              <a:t>base image </a:t>
            </a:r>
            <a:r>
              <a:rPr lang="en-IN" dirty="0" smtClean="0">
                <a:latin typeface="Comic Sans MS" pitchFamily="66" charset="0"/>
              </a:rPr>
              <a:t>and then all layers above it.</a:t>
            </a:r>
          </a:p>
          <a:p>
            <a:r>
              <a:rPr lang="en-IN" dirty="0" smtClean="0">
                <a:latin typeface="Comic Sans MS" pitchFamily="66" charset="0"/>
              </a:rPr>
              <a:t>If a Image is a class, then container is a instance (a runtime object).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sz="6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Docker Images</a:t>
            </a:r>
            <a:endParaRPr lang="en-IN" sz="6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BERKLE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6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Getting started with Docker 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51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4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4000" dirty="0" smtClean="0">
                <a:solidFill>
                  <a:schemeClr val="accent3"/>
                </a:solidFill>
                <a:latin typeface="AR DARLING" pitchFamily="2" charset="0"/>
              </a:rPr>
              <a:t>The Challenge</a:t>
            </a:r>
          </a:p>
          <a:p>
            <a:r>
              <a:rPr lang="en-IN" sz="4000" dirty="0" smtClean="0">
                <a:latin typeface="AR DARLING" pitchFamily="2" charset="0"/>
              </a:rPr>
              <a:t>The Solution</a:t>
            </a:r>
          </a:p>
          <a:p>
            <a:r>
              <a:rPr lang="en-IN" sz="4000" dirty="0" smtClean="0">
                <a:latin typeface="AR DARLING" pitchFamily="2" charset="0"/>
              </a:rPr>
              <a:t>Introduction to Containers</a:t>
            </a:r>
          </a:p>
          <a:p>
            <a:r>
              <a:rPr lang="en-IN" sz="4000" dirty="0" smtClean="0">
                <a:latin typeface="AR DARLING" pitchFamily="2" charset="0"/>
              </a:rPr>
              <a:t>What is Docker ?</a:t>
            </a:r>
          </a:p>
          <a:p>
            <a:r>
              <a:rPr lang="en-IN" sz="4000" dirty="0" smtClean="0">
                <a:latin typeface="AR DARLING" pitchFamily="2" charset="0"/>
              </a:rPr>
              <a:t>How is Docker better than VMs ?</a:t>
            </a:r>
          </a:p>
          <a:p>
            <a:r>
              <a:rPr lang="en-IN" sz="4000" dirty="0" smtClean="0">
                <a:latin typeface="AR DARLING" pitchFamily="2" charset="0"/>
              </a:rPr>
              <a:t>Basics of Docker system?</a:t>
            </a:r>
          </a:p>
          <a:p>
            <a:r>
              <a:rPr lang="en-IN" sz="4000" dirty="0" smtClean="0">
                <a:latin typeface="AR DARLING" pitchFamily="2" charset="0"/>
              </a:rPr>
              <a:t>Docker Images</a:t>
            </a:r>
          </a:p>
          <a:p>
            <a:endParaRPr lang="en-IN" sz="4000" dirty="0">
              <a:latin typeface="AR DARLING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66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 BERKLEY" pitchFamily="2" charset="0"/>
              </a:rPr>
              <a:t>Contents</a:t>
            </a:r>
            <a:endParaRPr lang="en-IN" sz="660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 BERKLE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Download and install docker from-</a:t>
            </a:r>
          </a:p>
          <a:p>
            <a:pPr lvl="2"/>
            <a:r>
              <a:rPr lang="en-US" dirty="0" smtClean="0">
                <a:latin typeface="Comic Sans MS" panose="030F0702030302020204" pitchFamily="66" charset="0"/>
                <a:hlinkClick r:id="rId2"/>
              </a:rPr>
              <a:t>https://www.docker.com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Test Docker version  </a:t>
            </a:r>
          </a:p>
          <a:p>
            <a:pPr lvl="2"/>
            <a:r>
              <a:rPr lang="en-US" dirty="0" smtClean="0">
                <a:latin typeface="Comic Sans MS" panose="030F0702030302020204" pitchFamily="66" charset="0"/>
              </a:rPr>
              <a:t>Run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docker –version </a:t>
            </a:r>
            <a:r>
              <a:rPr lang="en-US" dirty="0" smtClean="0">
                <a:latin typeface="Comic Sans MS" panose="030F0702030302020204" pitchFamily="66" charset="0"/>
              </a:rPr>
              <a:t>to know your current version</a:t>
            </a:r>
          </a:p>
          <a:p>
            <a:pPr lvl="2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d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ocker info </a:t>
            </a:r>
            <a:r>
              <a:rPr lang="en-US" dirty="0" smtClean="0">
                <a:latin typeface="Comic Sans MS" panose="030F0702030302020204" pitchFamily="66" charset="0"/>
              </a:rPr>
              <a:t>gives complete information about docker.</a:t>
            </a:r>
          </a:p>
          <a:p>
            <a:pPr lvl="2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docker help </a:t>
            </a:r>
            <a:r>
              <a:rPr lang="en-US" dirty="0" smtClean="0">
                <a:latin typeface="Comic Sans MS" panose="030F0702030302020204" pitchFamily="66" charset="0"/>
              </a:rPr>
              <a:t>or simply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docker</a:t>
            </a:r>
            <a:r>
              <a:rPr lang="en-US" dirty="0" smtClean="0">
                <a:latin typeface="Comic Sans MS" panose="030F0702030302020204" pitchFamily="66" charset="0"/>
              </a:rPr>
              <a:t> gives information about all docker commands	</a:t>
            </a:r>
          </a:p>
          <a:p>
            <a:pPr lvl="2"/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Test installation 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</a:rPr>
              <a:t>Test by running a Docker image, </a:t>
            </a:r>
            <a:r>
              <a:rPr lang="en-US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Hello-world</a:t>
            </a:r>
          </a:p>
          <a:p>
            <a:pPr lvl="2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docker run hello-world 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Environment Setup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58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3891" y="0"/>
            <a:ext cx="8700691" cy="1008112"/>
          </a:xfrm>
        </p:spPr>
        <p:txBody>
          <a:bodyPr>
            <a:normAutofit/>
          </a:bodyPr>
          <a:lstStyle/>
          <a:p>
            <a:r>
              <a:rPr lang="en-I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Pulling Hello-World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" y="836712"/>
            <a:ext cx="9120602" cy="26642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23398" y="3442927"/>
            <a:ext cx="910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After the pulling is done, we can see the pulled images by-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docker images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–</a:t>
            </a:r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command.</a:t>
            </a:r>
            <a:endParaRPr lang="en-US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91" y="4150813"/>
            <a:ext cx="9142305" cy="275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86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4868"/>
            <a:ext cx="8229600" cy="86755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For this we need to pull image of Ubuntu form </a:t>
            </a:r>
            <a:r>
              <a:rPr lang="en-US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hub.docker.com</a:t>
            </a:r>
            <a:endParaRPr lang="en-US" dirty="0">
              <a:solidFill>
                <a:schemeClr val="accent3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533"/>
            <a:ext cx="8229600" cy="1143000"/>
          </a:xfrm>
        </p:spPr>
        <p:txBody>
          <a:bodyPr/>
          <a:lstStyle/>
          <a:p>
            <a:r>
              <a:rPr lang="en-IN" sz="4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Running Ubuntu in Windows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2420"/>
            <a:ext cx="9144000" cy="484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26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IN" sz="4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Running Ubuntu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1" y="1124744"/>
            <a:ext cx="9078618" cy="1247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554" y="2372188"/>
            <a:ext cx="8363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Now you can run all Ubuntu commands,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Mkdir</a:t>
            </a:r>
            <a:r>
              <a:rPr lang="en-US" b="1" dirty="0" smtClean="0">
                <a:solidFill>
                  <a:srgbClr val="FF0000"/>
                </a:solidFill>
              </a:rPr>
              <a:t> etc,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Everything will be dine inside the container.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The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 –it </a:t>
            </a:r>
            <a:r>
              <a:rPr lang="en-US" b="1" dirty="0" smtClean="0">
                <a:solidFill>
                  <a:srgbClr val="FF0000"/>
                </a:solidFill>
              </a:rPr>
              <a:t>command runs Ubuntu in an interactive mode.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You can see all running containers through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docker ps </a:t>
            </a:r>
            <a:r>
              <a:rPr lang="en-US" b="1" dirty="0" smtClean="0">
                <a:solidFill>
                  <a:srgbClr val="FF0000"/>
                </a:solidFill>
              </a:rPr>
              <a:t>command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Docker ps –a </a:t>
            </a:r>
            <a:r>
              <a:rPr lang="en-US" b="1" dirty="0" smtClean="0">
                <a:solidFill>
                  <a:srgbClr val="FF0000"/>
                </a:solidFill>
              </a:rPr>
              <a:t>shows all containers (running and stopped)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34" y="3967148"/>
            <a:ext cx="9078618" cy="16190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034" y="4749104"/>
            <a:ext cx="9078618" cy="211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10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docker rm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omic Sans MS" panose="030F0702030302020204" pitchFamily="66" charset="0"/>
              </a:rPr>
              <a:t>Removes containers, only stopped containers can be removed.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800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docker stop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omic Sans MS" panose="030F0702030302020204" pitchFamily="66" charset="0"/>
              </a:rPr>
              <a:t>Stops running containers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800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docker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rmi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omic Sans MS" panose="030F0702030302020204" pitchFamily="66" charset="0"/>
              </a:rPr>
              <a:t>Removes images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800" dirty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docker logs “ container id”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omic Sans MS" panose="030F0702030302020204" pitchFamily="66" charset="0"/>
              </a:rPr>
              <a:t>Shows logs of conatiners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Some useful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3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772816"/>
            <a:ext cx="9143999" cy="45259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Dockerisation of Python Application</a:t>
            </a:r>
          </a:p>
          <a:p>
            <a:pPr lvl="4"/>
            <a:r>
              <a:rPr lang="en-US" sz="28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Introduction to Docker file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Creating  Docker file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Building Image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Creating a container from Image</a:t>
            </a:r>
            <a:r>
              <a:rPr lang="en-US" sz="2000" dirty="0">
                <a:latin typeface="Comic Sans MS" panose="030F0702030302020204" pitchFamily="66" charset="0"/>
              </a:rPr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7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Part :2</a:t>
            </a:r>
            <a:endParaRPr lang="en-US" sz="72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66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A 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Dockerfile</a:t>
            </a:r>
            <a:r>
              <a:rPr lang="en-US" sz="2400" dirty="0" smtClean="0">
                <a:latin typeface="Comic Sans MS" panose="030F0702030302020204" pitchFamily="66" charset="0"/>
              </a:rPr>
              <a:t> is a document with no extension that contains all commands required to assemble image.</a:t>
            </a:r>
          </a:p>
          <a:p>
            <a:pPr marL="109728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r>
              <a:rPr lang="en-US" sz="2400" dirty="0" smtClean="0">
                <a:latin typeface="Comic Sans MS" panose="030F0702030302020204" pitchFamily="66" charset="0"/>
              </a:rPr>
              <a:t>Docker can build images by reading the instructions from 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dockerfile.</a:t>
            </a:r>
          </a:p>
          <a:p>
            <a:pPr marL="109728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Docker build </a:t>
            </a:r>
            <a:r>
              <a:rPr lang="en-US" sz="2400" dirty="0" smtClean="0">
                <a:latin typeface="Comic Sans MS" panose="030F0702030302020204" pitchFamily="66" charset="0"/>
              </a:rPr>
              <a:t>command is used to build image from 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dockerfile</a:t>
            </a:r>
          </a:p>
          <a:p>
            <a:pPr marL="109728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Dockerfile</a:t>
            </a:r>
            <a:r>
              <a:rPr lang="en-US" sz="2400" dirty="0" smtClean="0">
                <a:latin typeface="Comic Sans MS" panose="030F0702030302020204" pitchFamily="66" charset="0"/>
              </a:rPr>
              <a:t> has a fixed syntax, we can use commands like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From, Run , Cmd, Copy </a:t>
            </a:r>
            <a:r>
              <a:rPr lang="en-US" sz="2400" dirty="0" smtClean="0">
                <a:latin typeface="Comic Sans MS" panose="030F0702030302020204" pitchFamily="66" charset="0"/>
              </a:rPr>
              <a:t>etc.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Introduction to Docker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28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367"/>
            <a:ext cx="9144000" cy="6334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264" y="147"/>
            <a:ext cx="889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Sample </a:t>
            </a:r>
            <a:r>
              <a:rPr lang="en-IN" sz="280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Dockerfile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44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4087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From </a:t>
            </a:r>
            <a:r>
              <a:rPr lang="en-US" sz="2800" dirty="0" smtClean="0">
                <a:latin typeface="Comic Sans MS" panose="030F0702030302020204" pitchFamily="66" charset="0"/>
              </a:rPr>
              <a:t>: </a:t>
            </a:r>
            <a:r>
              <a:rPr lang="en-US" sz="2400" dirty="0" smtClean="0">
                <a:latin typeface="Comic Sans MS" panose="030F0702030302020204" pitchFamily="66" charset="0"/>
              </a:rPr>
              <a:t>specifies the base image from which your building</a:t>
            </a:r>
            <a:r>
              <a:rPr lang="en-US" sz="2800" dirty="0" smtClean="0">
                <a:latin typeface="Comic Sans MS" panose="030F0702030302020204" pitchFamily="66" charset="0"/>
              </a:rPr>
              <a:t> </a:t>
            </a:r>
          </a:p>
          <a:p>
            <a:pPr marL="109728" indent="0">
              <a:buNone/>
            </a:pPr>
            <a:endParaRPr lang="en-US" sz="2800" dirty="0" smtClean="0">
              <a:latin typeface="Comic Sans MS" panose="030F0702030302020204" pitchFamily="66" charset="0"/>
            </a:endParaRPr>
          </a:p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Workdir:</a:t>
            </a:r>
            <a:r>
              <a:rPr lang="en-US" sz="28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latin typeface="Comic Sans MS" panose="030F0702030302020204" pitchFamily="66" charset="0"/>
              </a:rPr>
              <a:t>The </a:t>
            </a:r>
            <a:r>
              <a:rPr lang="en-US" sz="2400" dirty="0">
                <a:latin typeface="Comic Sans MS" panose="030F0702030302020204" pitchFamily="66" charset="0"/>
              </a:rPr>
              <a:t>WORKDIR directive is used to set where the command defined with CMD is to be executed</a:t>
            </a:r>
            <a:r>
              <a:rPr lang="en-US" sz="2400" dirty="0" smtClean="0">
                <a:latin typeface="Comic Sans MS" panose="030F0702030302020204" pitchFamily="66" charset="0"/>
              </a:rPr>
              <a:t>.</a:t>
            </a:r>
          </a:p>
          <a:p>
            <a:pPr marL="109728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Add:</a:t>
            </a:r>
            <a:r>
              <a:rPr lang="en-US" sz="28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latin typeface="Comic Sans MS" panose="030F0702030302020204" pitchFamily="66" charset="0"/>
              </a:rPr>
              <a:t>takes 2 arguments, copies the files from source to destination</a:t>
            </a:r>
          </a:p>
          <a:p>
            <a:pPr marL="109728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Cmd:</a:t>
            </a: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latin typeface="Comic Sans MS" panose="030F0702030302020204" pitchFamily="66" charset="0"/>
              </a:rPr>
              <a:t>used for executing a specific command but command is executed only when container is run not when image is built.</a:t>
            </a:r>
          </a:p>
        </p:txBody>
      </p:sp>
    </p:spTree>
    <p:extLst>
      <p:ext uri="{BB962C8B-B14F-4D97-AF65-F5344CB8AC3E}">
        <p14:creationId xmlns:p14="http://schemas.microsoft.com/office/powerpoint/2010/main" val="1898860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Entrypoint: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sets up the default application that is used every time a container is made using that image</a:t>
            </a:r>
            <a:r>
              <a:rPr lang="en-US" sz="2400" dirty="0" smtClean="0">
                <a:latin typeface="Comic Sans MS" panose="030F0702030302020204" pitchFamily="66" charset="0"/>
              </a:rPr>
              <a:t>.</a:t>
            </a:r>
          </a:p>
          <a:p>
            <a:pPr marL="109728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Env:</a:t>
            </a:r>
            <a:r>
              <a:rPr lang="en-US" sz="2400" dirty="0">
                <a:latin typeface="Comic Sans MS" panose="030F0702030302020204" pitchFamily="66" charset="0"/>
              </a:rPr>
              <a:t> used to set up env variables, consists of key-value pairs which can be accessed by applications inside the </a:t>
            </a:r>
            <a:r>
              <a:rPr lang="en-US" sz="2400" dirty="0" smtClean="0">
                <a:latin typeface="Comic Sans MS" panose="030F0702030302020204" pitchFamily="66" charset="0"/>
              </a:rPr>
              <a:t>container</a:t>
            </a:r>
          </a:p>
          <a:p>
            <a:pPr marL="109728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Expose</a:t>
            </a:r>
            <a:r>
              <a:rPr lang="en-US" sz="3200" dirty="0">
                <a:latin typeface="Comic Sans MS" panose="030F0702030302020204" pitchFamily="66" charset="0"/>
              </a:rPr>
              <a:t>:</a:t>
            </a:r>
            <a:r>
              <a:rPr lang="en-US" sz="2400" dirty="0">
                <a:latin typeface="Comic Sans MS" panose="030F0702030302020204" pitchFamily="66" charset="0"/>
              </a:rPr>
              <a:t> used to associate a specified port to  enable networking between running process inside the container and outside world</a:t>
            </a:r>
            <a:r>
              <a:rPr lang="en-US" sz="2400" dirty="0" smtClean="0">
                <a:latin typeface="Comic Sans MS" panose="030F0702030302020204" pitchFamily="66" charset="0"/>
              </a:rPr>
              <a:t>.</a:t>
            </a:r>
          </a:p>
          <a:p>
            <a:pPr marL="109728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Run</a:t>
            </a:r>
            <a:r>
              <a:rPr lang="en-US" sz="3200" dirty="0"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it takes a command as it is argument, runs it to </a:t>
            </a:r>
            <a:r>
              <a:rPr lang="en-US" sz="2400" dirty="0" smtClean="0">
                <a:latin typeface="Comic Sans MS" panose="030F0702030302020204" pitchFamily="66" charset="0"/>
              </a:rPr>
              <a:t>form </a:t>
            </a:r>
            <a:r>
              <a:rPr lang="en-US" sz="2400" dirty="0">
                <a:latin typeface="Comic Sans MS" panose="030F0702030302020204" pitchFamily="66" charset="0"/>
              </a:rPr>
              <a:t>image . Used to build the image unlike CMD.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7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llem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772816"/>
            <a:ext cx="9143999" cy="45259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Dockerisation of Python Application</a:t>
            </a: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Introduction to Docker file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Creating  Docker file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Building Image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Creating a container from Image</a:t>
            </a:r>
            <a:r>
              <a:rPr lang="en-US" sz="2000" dirty="0">
                <a:latin typeface="Comic Sans MS" panose="030F0702030302020204" pitchFamily="66" charset="0"/>
              </a:rPr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7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Part :2</a:t>
            </a:r>
            <a:endParaRPr lang="en-US" sz="72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373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842868"/>
            <a:ext cx="9138350" cy="517211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304150"/>
            <a:ext cx="8229600" cy="1143000"/>
          </a:xfrm>
        </p:spPr>
        <p:txBody>
          <a:bodyPr/>
          <a:lstStyle/>
          <a:p>
            <a:r>
              <a:rPr lang="en-IN" sz="4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Creating the DockerFile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9120"/>
            <a:ext cx="9144000" cy="22399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5650" y="3985900"/>
            <a:ext cx="91440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The Python Application </a:t>
            </a:r>
            <a:r>
              <a:rPr lang="en-IN" sz="28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(python_script.py)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08424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772816"/>
            <a:ext cx="9143999" cy="45259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Dockerisation of Python Application</a:t>
            </a: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Introduction to Docker file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Creating  Docker file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Building Image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Creating a container from Image</a:t>
            </a:r>
            <a:r>
              <a:rPr lang="en-US" sz="2000" dirty="0">
                <a:latin typeface="Comic Sans MS" panose="030F0702030302020204" pitchFamily="66" charset="0"/>
              </a:rPr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7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Part :2</a:t>
            </a:r>
            <a:endParaRPr lang="en-US" sz="72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96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44235"/>
            <a:ext cx="8229600" cy="866205"/>
          </a:xfrm>
        </p:spPr>
        <p:txBody>
          <a:bodyPr/>
          <a:lstStyle/>
          <a:p>
            <a:r>
              <a:rPr lang="en-IN" sz="4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Building the Python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062"/>
            <a:ext cx="9144000" cy="5878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1453"/>
            <a:ext cx="9144000" cy="10765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640776"/>
            <a:ext cx="914400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Checking the newly created Image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57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772816"/>
            <a:ext cx="9143999" cy="45259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Dockerisation of Python Application</a:t>
            </a: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Introduction to Docker file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Creating  Docker file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Building Image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Creating a container from Image</a:t>
            </a:r>
            <a:r>
              <a:rPr lang="en-US" sz="2000" dirty="0">
                <a:latin typeface="Comic Sans MS" panose="030F0702030302020204" pitchFamily="66" charset="0"/>
              </a:rPr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7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Part :2</a:t>
            </a:r>
            <a:endParaRPr lang="en-US" sz="72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567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Running the image formed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8" y="1427835"/>
            <a:ext cx="9134191" cy="17814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342900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The container in which python application was running can be seen by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docker ps –a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command.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Image can also  be run using its image ID.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Docker run “ Image_Id”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03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772816"/>
            <a:ext cx="9143999" cy="45259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Dockerisation </a:t>
            </a:r>
            <a:r>
              <a:rPr lang="en-US" sz="36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ofAsp.NET Application</a:t>
            </a:r>
            <a:endParaRPr lang="en-US" sz="36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Create the Asp.NET application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Enable Docker Support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Perform Docker-compose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Run the Container via Docker-compose run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	</a:t>
            </a:r>
            <a:r>
              <a:rPr lang="en-US" sz="2000" dirty="0">
                <a:latin typeface="Comic Sans MS" panose="030F0702030302020204" pitchFamily="66" charset="0"/>
              </a:rPr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7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Part </a:t>
            </a:r>
            <a:r>
              <a:rPr lang="en-IN" sz="7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:3</a:t>
            </a:r>
            <a:endParaRPr lang="en-US" sz="72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36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437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In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Docker for Windows 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icon in Task bar right click and then select the option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Switch to windows Containers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 (should be linux containers for ubuntu)</a:t>
            </a:r>
          </a:p>
          <a:p>
            <a:endParaRPr lang="en-US" sz="24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Install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visual Studio 2017 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and add extension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Click2Cloud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 from tools menu .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Note: This extension is optional .</a:t>
            </a:r>
          </a:p>
          <a:p>
            <a:endParaRPr lang="en-US" sz="24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 marL="109728" indent="0">
              <a:buNone/>
            </a:pPr>
            <a:endParaRPr lang="en-US" sz="24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endParaRPr lang="en-US" sz="2400" dirty="0">
              <a:solidFill>
                <a:schemeClr val="accent3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Some settings for dockerisation of .NET applications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48" y="4699610"/>
            <a:ext cx="9188569" cy="21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00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You  can create an Asp.NET application in visual studio.</a:t>
            </a:r>
          </a:p>
          <a:p>
            <a:pPr marL="109728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r>
              <a:rPr lang="en-US" sz="2400" dirty="0" smtClean="0">
                <a:latin typeface="Comic Sans MS" panose="030F0702030302020204" pitchFamily="66" charset="0"/>
              </a:rPr>
              <a:t>Click create new project then select visual C# option from side pane and then select ASP.NET core web application.	</a:t>
            </a:r>
          </a:p>
          <a:p>
            <a:pPr marL="109728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  <a:p>
            <a:r>
              <a:rPr lang="en-US" sz="2400" dirty="0" smtClean="0">
                <a:latin typeface="Comic Sans MS" panose="030F0702030302020204" pitchFamily="66" charset="0"/>
              </a:rPr>
              <a:t>After creating click on Project menu at the top and then select Docker Support option .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Creating an Asp.NET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93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772816"/>
            <a:ext cx="9143999" cy="45259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Dockerisation </a:t>
            </a:r>
            <a:r>
              <a:rPr lang="en-US" sz="36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ofAsp.NET Application</a:t>
            </a:r>
            <a:endParaRPr lang="en-US" sz="36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Create the Asp.NET application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Enable Docker Support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Perform Docker-compose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Run the Container via Docker-compose run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	</a:t>
            </a:r>
            <a:r>
              <a:rPr lang="en-US" sz="2000" dirty="0">
                <a:latin typeface="Comic Sans MS" panose="030F0702030302020204" pitchFamily="66" charset="0"/>
              </a:rPr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7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Part </a:t>
            </a:r>
            <a:r>
              <a:rPr lang="en-IN" sz="7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:3</a:t>
            </a:r>
            <a:endParaRPr lang="en-US" sz="72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66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4000" dirty="0" smtClean="0">
                <a:latin typeface="AR DARLING" pitchFamily="2" charset="0"/>
              </a:rPr>
              <a:t>The Challenge</a:t>
            </a:r>
          </a:p>
          <a:p>
            <a:r>
              <a:rPr lang="en-IN" sz="4000" dirty="0" smtClean="0">
                <a:solidFill>
                  <a:schemeClr val="accent3"/>
                </a:solidFill>
                <a:latin typeface="AR DARLING" pitchFamily="2" charset="0"/>
              </a:rPr>
              <a:t>The Solution</a:t>
            </a:r>
          </a:p>
          <a:p>
            <a:r>
              <a:rPr lang="en-IN" sz="4000" dirty="0" smtClean="0">
                <a:latin typeface="AR DARLING" pitchFamily="2" charset="0"/>
              </a:rPr>
              <a:t>Introduction to Containers</a:t>
            </a:r>
          </a:p>
          <a:p>
            <a:r>
              <a:rPr lang="en-IN" sz="4000" dirty="0" smtClean="0">
                <a:latin typeface="AR DARLING" pitchFamily="2" charset="0"/>
              </a:rPr>
              <a:t>What is Docker ?</a:t>
            </a:r>
          </a:p>
          <a:p>
            <a:r>
              <a:rPr lang="en-IN" sz="4000" dirty="0" smtClean="0">
                <a:latin typeface="AR DARLING" pitchFamily="2" charset="0"/>
              </a:rPr>
              <a:t>How is Docker better than VMs ?</a:t>
            </a:r>
          </a:p>
          <a:p>
            <a:r>
              <a:rPr lang="en-IN" sz="4000" dirty="0" smtClean="0">
                <a:latin typeface="AR DARLING" pitchFamily="2" charset="0"/>
              </a:rPr>
              <a:t>Basics of Docker system?</a:t>
            </a:r>
          </a:p>
          <a:p>
            <a:r>
              <a:rPr lang="en-IN" sz="4000" dirty="0" smtClean="0">
                <a:latin typeface="AR DARLING" pitchFamily="2" charset="0"/>
              </a:rPr>
              <a:t>Docker Images</a:t>
            </a:r>
          </a:p>
          <a:p>
            <a:endParaRPr lang="en-IN" sz="4000" dirty="0" smtClean="0">
              <a:latin typeface="AR DARLING" pitchFamily="2" charset="0"/>
            </a:endParaRPr>
          </a:p>
          <a:p>
            <a:endParaRPr lang="en-IN" sz="4000" dirty="0" smtClean="0">
              <a:latin typeface="AR DARLING" pitchFamily="2" charset="0"/>
            </a:endParaRPr>
          </a:p>
          <a:p>
            <a:endParaRPr lang="en-IN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 DARLING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66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 BERKLEY" pitchFamily="2" charset="0"/>
              </a:rPr>
              <a:t>Contents</a:t>
            </a:r>
            <a:endParaRPr lang="en-IN" sz="660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 BERKLE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" y="32617"/>
            <a:ext cx="5410766" cy="6837781"/>
          </a:xfrm>
        </p:spPr>
      </p:pic>
      <p:sp>
        <p:nvSpPr>
          <p:cNvPr id="7" name="TextBox 6"/>
          <p:cNvSpPr txBox="1"/>
          <p:nvPr/>
        </p:nvSpPr>
        <p:spPr>
          <a:xfrm>
            <a:off x="5436096" y="764704"/>
            <a:ext cx="3707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It prompts you to select target OS, select windows .</a:t>
            </a:r>
          </a:p>
          <a:p>
            <a:endParaRPr lang="en-US" sz="2000" dirty="0" smtClean="0"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It can automatically switch to windows from linux containers.</a:t>
            </a:r>
          </a:p>
          <a:p>
            <a:endParaRPr lang="en-US" sz="2000" dirty="0" smtClean="0"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Docker Files have been built (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docker-compose, dockerfile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).</a:t>
            </a:r>
          </a:p>
          <a:p>
            <a:endParaRPr lang="en-US" sz="2000" dirty="0" smtClean="0"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Go to Powershell window and move to directory where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docker-compose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file is kept and type the command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docker-compose up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841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772816"/>
            <a:ext cx="9143999" cy="45259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Dockerisation </a:t>
            </a:r>
            <a:r>
              <a:rPr lang="en-US" sz="36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ofAsp.NET Application</a:t>
            </a:r>
            <a:endParaRPr lang="en-US" sz="36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Create the Asp.NET application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Enable Docker Support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Perform Docker-compose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Run the Container via Docker-compose run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	</a:t>
            </a:r>
            <a:r>
              <a:rPr lang="en-US" sz="2000" dirty="0">
                <a:latin typeface="Comic Sans MS" panose="030F0702030302020204" pitchFamily="66" charset="0"/>
              </a:rPr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7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Part </a:t>
            </a:r>
            <a:r>
              <a:rPr lang="en-IN" sz="7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:3</a:t>
            </a:r>
            <a:endParaRPr lang="en-US" sz="72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5639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08"/>
            <a:ext cx="9131393" cy="40197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044206"/>
            <a:ext cx="9131393" cy="2813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Image building will start and after some time app will start automatically.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To view the application in browser open a new powershell window and type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docker-compose ps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commands to know the port in which container is running.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Now go to browser and type-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Localhost:port_no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rPr>
              <a:t> , Application starts . 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09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" y="-25183"/>
            <a:ext cx="9144001" cy="2239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700808"/>
            <a:ext cx="9144001" cy="515719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7504" y="1556792"/>
            <a:ext cx="1800200" cy="6824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87815" y="806410"/>
            <a:ext cx="165618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11760" y="1382474"/>
            <a:ext cx="4968552" cy="515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83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772816"/>
            <a:ext cx="9143999" cy="45259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Dockerisation </a:t>
            </a:r>
            <a:r>
              <a:rPr lang="en-US" sz="36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ofAsp.NET Application</a:t>
            </a:r>
            <a:endParaRPr lang="en-US" sz="36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Create the Asp.NET application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Enable Docker Support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Perform Docker-compose</a:t>
            </a:r>
          </a:p>
          <a:p>
            <a:pPr marL="1143000" lvl="4" indent="0">
              <a:buNone/>
            </a:pPr>
            <a:endParaRPr lang="en-US" sz="2800" dirty="0" smtClean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pPr lvl="4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Run the Container via Docker-compose run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	</a:t>
            </a:r>
            <a:r>
              <a:rPr lang="en-US" sz="2000" dirty="0">
                <a:latin typeface="Comic Sans MS" panose="030F0702030302020204" pitchFamily="66" charset="0"/>
              </a:rPr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7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Part </a:t>
            </a:r>
            <a:r>
              <a:rPr lang="en-IN" sz="7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:3</a:t>
            </a:r>
            <a:endParaRPr lang="en-US" sz="72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656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" y="-99392"/>
            <a:ext cx="9144000" cy="37273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912" y="3717032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To check running docker-compose containers-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docker-compose 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To stop containers- docker-compose stop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To remove stopped containers–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docker-compose </a:t>
            </a:r>
            <a:r>
              <a:rPr lang="en-US" sz="2400" dirty="0" err="1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rm</a:t>
            </a:r>
            <a:r>
              <a:rPr lang="en-US" sz="24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 </a:t>
            </a:r>
            <a:endParaRPr lang="en-US" sz="2400" dirty="0">
              <a:solidFill>
                <a:schemeClr val="accent3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442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Remote host forcibly closed connection-</a:t>
            </a:r>
          </a:p>
          <a:p>
            <a:pPr lvl="3"/>
            <a:r>
              <a:rPr lang="en-US" sz="20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Arises due to proxy issue, check once and then restart docker.</a:t>
            </a:r>
            <a:endParaRPr lang="en-US" sz="2000" dirty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 lvl="3"/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No such manifest available for windows or linux </a:t>
            </a:r>
          </a:p>
          <a:p>
            <a:pPr lvl="3"/>
            <a:r>
              <a:rPr lang="en-US" sz="20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You need to switch your docker container type to other one.</a:t>
            </a:r>
          </a:p>
          <a:p>
            <a:pPr lvl="3"/>
            <a:endParaRPr lang="en-US" sz="2000" dirty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EOF error</a:t>
            </a:r>
          </a:p>
          <a:p>
            <a:pPr lvl="3"/>
            <a:r>
              <a:rPr lang="en-US" sz="2000" dirty="0" smtClean="0">
                <a:solidFill>
                  <a:schemeClr val="accent3"/>
                </a:solidFill>
                <a:latin typeface="Comic Sans MS" panose="030F0702030302020204" pitchFamily="66" charset="0"/>
              </a:rPr>
              <a:t>Restart Docker</a:t>
            </a:r>
          </a:p>
          <a:p>
            <a:pPr lvl="3"/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Some Common Problems Faced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59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3"/>
            <a:r>
              <a:rPr lang="en-US" dirty="0" smtClean="0"/>
              <a:t>It has complete documentation for dockers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r>
              <a:rPr lang="en-US" dirty="0">
                <a:hlinkClick r:id="rId3"/>
              </a:rPr>
              <a:t>https://docs.microsoft.com/en-us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3"/>
            <a:r>
              <a:rPr lang="en-US" dirty="0" smtClean="0"/>
              <a:t>For dockerisation of  Asp.NET application</a:t>
            </a:r>
          </a:p>
          <a:p>
            <a:pPr lvl="3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My Notes for complete Reference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References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68395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115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159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4000" dirty="0" smtClean="0">
                <a:latin typeface="AR DARLING" pitchFamily="2" charset="0"/>
              </a:rPr>
              <a:t>The Challenge</a:t>
            </a:r>
          </a:p>
          <a:p>
            <a:r>
              <a:rPr lang="en-IN" sz="4000" dirty="0" smtClean="0">
                <a:latin typeface="AR DARLING" pitchFamily="2" charset="0"/>
              </a:rPr>
              <a:t>The Solution</a:t>
            </a:r>
          </a:p>
          <a:p>
            <a:r>
              <a:rPr lang="en-IN" sz="4000" dirty="0" smtClean="0">
                <a:solidFill>
                  <a:schemeClr val="accent3"/>
                </a:solidFill>
                <a:latin typeface="AR DARLING" pitchFamily="2" charset="0"/>
              </a:rPr>
              <a:t>Introduction to Containers</a:t>
            </a:r>
          </a:p>
          <a:p>
            <a:r>
              <a:rPr lang="en-IN" sz="4000" dirty="0" smtClean="0">
                <a:latin typeface="AR DARLING" pitchFamily="2" charset="0"/>
              </a:rPr>
              <a:t>What is Docker ?</a:t>
            </a:r>
          </a:p>
          <a:p>
            <a:r>
              <a:rPr lang="en-IN" sz="4000" dirty="0" smtClean="0">
                <a:latin typeface="AR DARLING" pitchFamily="2" charset="0"/>
              </a:rPr>
              <a:t>How is Docker better than VMs ?</a:t>
            </a:r>
          </a:p>
          <a:p>
            <a:r>
              <a:rPr lang="en-IN" sz="4000" dirty="0" smtClean="0">
                <a:latin typeface="AR DARLING" pitchFamily="2" charset="0"/>
              </a:rPr>
              <a:t>Basics of Docker system?</a:t>
            </a:r>
          </a:p>
          <a:p>
            <a:r>
              <a:rPr lang="en-IN" sz="4000" dirty="0" smtClean="0">
                <a:latin typeface="AR DARLING" pitchFamily="2" charset="0"/>
              </a:rPr>
              <a:t>Docker Images</a:t>
            </a:r>
          </a:p>
          <a:p>
            <a:endParaRPr lang="en-IN" sz="4000" dirty="0" smtClean="0">
              <a:latin typeface="AR DARLING" pitchFamily="2" charset="0"/>
            </a:endParaRPr>
          </a:p>
          <a:p>
            <a:endParaRPr lang="en-IN" sz="4000" dirty="0" smtClean="0">
              <a:latin typeface="AR DARLING" pitchFamily="2" charset="0"/>
            </a:endParaRPr>
          </a:p>
          <a:p>
            <a:endParaRPr lang="en-IN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 DARLING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66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 BERKLEY" pitchFamily="2" charset="0"/>
              </a:rPr>
              <a:t>Contents</a:t>
            </a:r>
            <a:endParaRPr lang="en-IN" sz="660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 BERKLE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Comic Sans MS" pitchFamily="66" charset="0"/>
              </a:rPr>
              <a:t>LXCs (Linux Containers) are operating system level virtualization method for running multiple isolated linux systems (Containers) on the host using single linux kernel.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Comic Sans MS" pitchFamily="66" charset="0"/>
              </a:rPr>
              <a:t>LXCs are lightweight alternative to VMs.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Comic Sans MS" pitchFamily="66" charset="0"/>
              </a:rPr>
              <a:t>Dockers are also based on the concept of LXCs.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sz="8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ERKLEY" pitchFamily="2" charset="0"/>
              </a:rPr>
              <a:t>Containers</a:t>
            </a:r>
            <a:endParaRPr lang="en-IN" sz="6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BERKLE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4000" dirty="0" smtClean="0">
                <a:latin typeface="AR DARLING" pitchFamily="2" charset="0"/>
              </a:rPr>
              <a:t>The Challenge</a:t>
            </a:r>
          </a:p>
          <a:p>
            <a:r>
              <a:rPr lang="en-IN" sz="4000" dirty="0" smtClean="0">
                <a:latin typeface="AR DARLING" pitchFamily="2" charset="0"/>
              </a:rPr>
              <a:t>The Solution</a:t>
            </a:r>
          </a:p>
          <a:p>
            <a:r>
              <a:rPr lang="en-IN" sz="4000" dirty="0" smtClean="0">
                <a:latin typeface="AR DARLING" pitchFamily="2" charset="0"/>
              </a:rPr>
              <a:t>Introduction to Containers</a:t>
            </a:r>
          </a:p>
          <a:p>
            <a:r>
              <a:rPr lang="en-IN" sz="4000" dirty="0" smtClean="0">
                <a:solidFill>
                  <a:schemeClr val="accent3"/>
                </a:solidFill>
                <a:latin typeface="AR DARLING" pitchFamily="2" charset="0"/>
              </a:rPr>
              <a:t>What is Docker ?</a:t>
            </a:r>
          </a:p>
          <a:p>
            <a:r>
              <a:rPr lang="en-IN" sz="4000" dirty="0" smtClean="0">
                <a:latin typeface="AR DARLING" pitchFamily="2" charset="0"/>
              </a:rPr>
              <a:t>How is Docker better than VMs ?</a:t>
            </a:r>
          </a:p>
          <a:p>
            <a:r>
              <a:rPr lang="en-IN" sz="4000" dirty="0" smtClean="0">
                <a:latin typeface="AR DARLING" pitchFamily="2" charset="0"/>
              </a:rPr>
              <a:t>Basics of Docker system?</a:t>
            </a:r>
          </a:p>
          <a:p>
            <a:endParaRPr lang="en-IN" sz="4000" dirty="0" smtClean="0">
              <a:latin typeface="AR DARLING" pitchFamily="2" charset="0"/>
            </a:endParaRPr>
          </a:p>
          <a:p>
            <a:endParaRPr lang="en-IN" sz="4000" dirty="0" smtClean="0">
              <a:solidFill>
                <a:schemeClr val="accent3"/>
              </a:solidFill>
              <a:latin typeface="AR DARLING" pitchFamily="2" charset="0"/>
            </a:endParaRPr>
          </a:p>
          <a:p>
            <a:endParaRPr lang="en-IN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 DARLING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sz="66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 BERKLEY" pitchFamily="2" charset="0"/>
              </a:rPr>
              <a:t>Contents</a:t>
            </a:r>
            <a:endParaRPr lang="en-IN" sz="660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 BERKLE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7112</TotalTime>
  <Words>1358</Words>
  <Application>Microsoft Office PowerPoint</Application>
  <PresentationFormat>On-screen Show (4:3)</PresentationFormat>
  <Paragraphs>286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 BERKLEY</vt:lpstr>
      <vt:lpstr>AR DARLING</vt:lpstr>
      <vt:lpstr>Arial</vt:lpstr>
      <vt:lpstr>Arial Rounded MT Bold</vt:lpstr>
      <vt:lpstr>Baskerville Old Face</vt:lpstr>
      <vt:lpstr>Comic Sans MS</vt:lpstr>
      <vt:lpstr>Lucida Sans Unicode</vt:lpstr>
      <vt:lpstr>Verdana</vt:lpstr>
      <vt:lpstr>Wingdings</vt:lpstr>
      <vt:lpstr>Wingdings 2</vt:lpstr>
      <vt:lpstr>Wingdings 3</vt:lpstr>
      <vt:lpstr>Concourse</vt:lpstr>
      <vt:lpstr>PowerPoint Presentation</vt:lpstr>
      <vt:lpstr>Contents</vt:lpstr>
      <vt:lpstr>PowerPoint Presentation</vt:lpstr>
      <vt:lpstr>Contents</vt:lpstr>
      <vt:lpstr>PowerPoint Presentation</vt:lpstr>
      <vt:lpstr>PowerPoint Presentation</vt:lpstr>
      <vt:lpstr>Contents</vt:lpstr>
      <vt:lpstr>Containers</vt:lpstr>
      <vt:lpstr>Contents</vt:lpstr>
      <vt:lpstr>What is Docker ?</vt:lpstr>
      <vt:lpstr>Contents</vt:lpstr>
      <vt:lpstr>Container vs. VMs </vt:lpstr>
      <vt:lpstr>Container vs. VMs </vt:lpstr>
      <vt:lpstr>Some more points about Dockers</vt:lpstr>
      <vt:lpstr>Contents</vt:lpstr>
      <vt:lpstr>PowerPoint Presentation</vt:lpstr>
      <vt:lpstr>Contents</vt:lpstr>
      <vt:lpstr>Docker Images</vt:lpstr>
      <vt:lpstr>Getting started with Docker </vt:lpstr>
      <vt:lpstr>Environment Setup  </vt:lpstr>
      <vt:lpstr>Pulling Hello-World</vt:lpstr>
      <vt:lpstr>Running Ubuntu in Windows</vt:lpstr>
      <vt:lpstr>Running Ubuntu</vt:lpstr>
      <vt:lpstr>Some useful commands</vt:lpstr>
      <vt:lpstr>Part :2</vt:lpstr>
      <vt:lpstr>Introduction to Docker File</vt:lpstr>
      <vt:lpstr>PowerPoint Presentation</vt:lpstr>
      <vt:lpstr>PowerPoint Presentation</vt:lpstr>
      <vt:lpstr>PowerPoint Presentation</vt:lpstr>
      <vt:lpstr>Part :2</vt:lpstr>
      <vt:lpstr>Creating the DockerFile</vt:lpstr>
      <vt:lpstr>Part :2</vt:lpstr>
      <vt:lpstr>Building the Python Image</vt:lpstr>
      <vt:lpstr>Part :2</vt:lpstr>
      <vt:lpstr>Running the image formed</vt:lpstr>
      <vt:lpstr>Part :3</vt:lpstr>
      <vt:lpstr>Some settings for dockerisation of .NET applications</vt:lpstr>
      <vt:lpstr>Creating an Asp.NET application</vt:lpstr>
      <vt:lpstr>Part :3</vt:lpstr>
      <vt:lpstr>PowerPoint Presentation</vt:lpstr>
      <vt:lpstr>Part :3</vt:lpstr>
      <vt:lpstr>PowerPoint Presentation</vt:lpstr>
      <vt:lpstr>PowerPoint Presentation</vt:lpstr>
      <vt:lpstr>Part :3</vt:lpstr>
      <vt:lpstr>PowerPoint Presentation</vt:lpstr>
      <vt:lpstr>Some Common Problems Faced</vt:lpstr>
      <vt:lpstr>References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CG-DTE</dc:creator>
  <cp:lastModifiedBy>Sumit - (HOLMES)</cp:lastModifiedBy>
  <cp:revision>89</cp:revision>
  <dcterms:created xsi:type="dcterms:W3CDTF">2018-05-19T05:55:40Z</dcterms:created>
  <dcterms:modified xsi:type="dcterms:W3CDTF">2018-05-30T05:21:15Z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SU40006100@wipro.com</vt:lpwstr>
  </property>
  <property fmtid="{D5CDD505-2E9C-101B-9397-08002B2CF9AE}" pid="6" name="MSIP_Label_b9a70571-31c6-4603-80c1-ef2fb871a62a_SetDate">
    <vt:lpwstr>2018-05-24T12:02:33.3064032+05:30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