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940625"/>
          <c:y val="0.0507777777777778"/>
          <c:w val="0.7079375"/>
          <c:h val="0.865666666666667"/>
        </c:manualLayout>
      </c:layout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K=40</c:v>
                </c:pt>
                <c:pt idx="1">
                  <c:v>K=50 </c:v>
                </c:pt>
                <c:pt idx="2">
                  <c:v>K=60</c:v>
                </c:pt>
                <c:pt idx="3">
                  <c:v>K=70</c:v>
                </c:pt>
                <c:pt idx="4">
                  <c:v>K=80</c:v>
                </c:pt>
                <c:pt idx="5">
                  <c:v>K=100</c:v>
                </c:pt>
                <c:pt idx="6">
                  <c:v>K=150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47.9</c:v>
                </c:pt>
                <c:pt idx="1">
                  <c:v>48.56</c:v>
                </c:pt>
                <c:pt idx="2">
                  <c:v>49</c:v>
                </c:pt>
                <c:pt idx="3">
                  <c:v>48.3</c:v>
                </c:pt>
                <c:pt idx="4">
                  <c:v>48</c:v>
                </c:pt>
                <c:pt idx="5">
                  <c:v>46.6</c:v>
                </c:pt>
                <c:pt idx="6">
                  <c:v>47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9300094"/>
        <c:axId val="28910572"/>
      </c:lineChart>
      <c:catAx>
        <c:axId val="7930009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28910572"/>
        <c:crosses val="autoZero"/>
        <c:auto val="1"/>
        <c:lblAlgn val="ctr"/>
        <c:lblOffset val="100"/>
      </c:catAx>
      <c:valAx>
        <c:axId val="2891057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930009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700668791799488"/>
          <c:y val="0.0449700199866756"/>
          <c:w val="0.708106756672292"/>
          <c:h val="0.865978236731068"/>
        </c:manualLayout>
      </c:layout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Rouge-2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K=40</c:v>
                </c:pt>
                <c:pt idx="1">
                  <c:v>K=50 </c:v>
                </c:pt>
                <c:pt idx="2">
                  <c:v>K=60</c:v>
                </c:pt>
                <c:pt idx="3">
                  <c:v>K=70</c:v>
                </c:pt>
                <c:pt idx="4">
                  <c:v>K=80</c:v>
                </c:pt>
                <c:pt idx="5">
                  <c:v>K=100</c:v>
                </c:pt>
                <c:pt idx="6">
                  <c:v>K=150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18.1</c:v>
                </c:pt>
                <c:pt idx="1">
                  <c:v>18.5</c:v>
                </c:pt>
                <c:pt idx="2">
                  <c:v>18.7</c:v>
                </c:pt>
                <c:pt idx="3">
                  <c:v>18.2</c:v>
                </c:pt>
                <c:pt idx="4">
                  <c:v>18.2</c:v>
                </c:pt>
                <c:pt idx="5">
                  <c:v>17.5</c:v>
                </c:pt>
                <c:pt idx="6">
                  <c:v>16.9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14580732"/>
        <c:axId val="98975255"/>
      </c:lineChart>
      <c:catAx>
        <c:axId val="145807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8975255"/>
        <c:crosses val="autoZero"/>
        <c:auto val="1"/>
        <c:lblAlgn val="ctr"/>
        <c:lblOffset val="100"/>
      </c:catAx>
      <c:valAx>
        <c:axId val="9897525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458073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717589698712339"/>
          <c:y val="0.0360870530757273"/>
          <c:w val="0.739592449056132"/>
          <c:h val="0.865978236731068"/>
        </c:manualLayout>
      </c:layout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Rouge-L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8"/>
                <c:pt idx="0">
                  <c:v>K=40</c:v>
                </c:pt>
                <c:pt idx="1">
                  <c:v>K=50 </c:v>
                </c:pt>
                <c:pt idx="2">
                  <c:v>K=60</c:v>
                </c:pt>
                <c:pt idx="3">
                  <c:v>K=70</c:v>
                </c:pt>
                <c:pt idx="4">
                  <c:v>K=80</c:v>
                </c:pt>
                <c:pt idx="5">
                  <c:v>K=100</c:v>
                </c:pt>
                <c:pt idx="6">
                  <c:v>K=150</c:v>
                </c:pt>
                <c:pt idx="7">
                  <c:v/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36.375</c:v>
                </c:pt>
                <c:pt idx="1">
                  <c:v>37.31</c:v>
                </c:pt>
                <c:pt idx="2">
                  <c:v>37.25</c:v>
                </c:pt>
                <c:pt idx="3">
                  <c:v>36.6</c:v>
                </c:pt>
                <c:pt idx="4">
                  <c:v>36.75</c:v>
                </c:pt>
                <c:pt idx="5">
                  <c:v>37.4</c:v>
                </c:pt>
                <c:pt idx="6">
                  <c:v>37</c:v>
                </c:pt>
                <c:pt idx="7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0601802"/>
        <c:axId val="4336578"/>
      </c:lineChart>
      <c:catAx>
        <c:axId val="7060180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4336578"/>
        <c:crosses val="autoZero"/>
        <c:auto val="1"/>
        <c:lblAlgn val="ctr"/>
        <c:lblOffset val="100"/>
      </c:catAx>
      <c:valAx>
        <c:axId val="43365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706018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883960" y="0"/>
            <a:ext cx="302040" cy="685548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17040" y="0"/>
            <a:ext cx="606960" cy="685548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606960" cy="685548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617040" y="736200"/>
            <a:ext cx="606960" cy="60696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56000" y="898200"/>
            <a:ext cx="333360" cy="2916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79400" y="5638680"/>
            <a:ext cx="606960" cy="121680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74840" y="5638680"/>
            <a:ext cx="302040" cy="1216800"/>
          </a:xfrm>
          <a:prstGeom prst="rect">
            <a:avLst/>
          </a:prstGeom>
          <a:solidFill>
            <a:srgbClr val="6a809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218960" y="0"/>
            <a:ext cx="606960" cy="685548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216440" cy="6855480"/>
          </a:xfrm>
          <a:prstGeom prst="rect">
            <a:avLst/>
          </a:prstGeom>
          <a:solidFill>
            <a:srgbClr val="6a809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5638680"/>
            <a:ext cx="12186360" cy="1216800"/>
          </a:xfrm>
          <a:prstGeom prst="rect">
            <a:avLst/>
          </a:prstGeom>
          <a:solidFill>
            <a:srgbClr val="6a8093">
              <a:alpha val="51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1573280" y="5638680"/>
            <a:ext cx="360" cy="121932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5643000"/>
            <a:ext cx="1213560" cy="121248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121860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0" y="5631120"/>
            <a:ext cx="18280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276480" y="6032520"/>
            <a:ext cx="590760" cy="51660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1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 hidden="1"/>
          <p:cNvSpPr/>
          <p:nvPr/>
        </p:nvSpPr>
        <p:spPr>
          <a:xfrm>
            <a:off x="1188396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" hidden="1"/>
          <p:cNvSpPr/>
          <p:nvPr/>
        </p:nvSpPr>
        <p:spPr>
          <a:xfrm>
            <a:off x="617040" y="0"/>
            <a:ext cx="60660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 hidden="1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8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 hidden="1"/>
          <p:cNvSpPr/>
          <p:nvPr/>
        </p:nvSpPr>
        <p:spPr>
          <a:xfrm>
            <a:off x="617040" y="736200"/>
            <a:ext cx="606600" cy="606600"/>
          </a:xfrm>
          <a:prstGeom prst="rect">
            <a:avLst/>
          </a:prstGeom>
          <a:solidFill>
            <a:srgbClr val="475562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5"/>
          <p:cNvSpPr/>
          <p:nvPr/>
        </p:nvSpPr>
        <p:spPr>
          <a:xfrm>
            <a:off x="617040" y="73620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6"/>
          <p:cNvSpPr/>
          <p:nvPr/>
        </p:nvSpPr>
        <p:spPr>
          <a:xfrm>
            <a:off x="617040" y="1345680"/>
            <a:ext cx="609480" cy="36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7" hidden="1"/>
          <p:cNvSpPr/>
          <p:nvPr/>
        </p:nvSpPr>
        <p:spPr>
          <a:xfrm>
            <a:off x="756000" y="898200"/>
            <a:ext cx="333000" cy="291240"/>
          </a:xfrm>
          <a:custGeom>
            <a:avLst/>
            <a:gdLst/>
            <a:ahLst/>
            <a:rect l="l" t="t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8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9"/>
          <p:cNvSpPr/>
          <p:nvPr/>
        </p:nvSpPr>
        <p:spPr>
          <a:xfrm>
            <a:off x="626400" y="0"/>
            <a:ext cx="301680" cy="6855120"/>
          </a:xfrm>
          <a:prstGeom prst="rect">
            <a:avLst/>
          </a:prstGeom>
          <a:solidFill>
            <a:srgbClr val="9baab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0"/>
          <p:cNvSpPr/>
          <p:nvPr/>
        </p:nvSpPr>
        <p:spPr>
          <a:xfrm>
            <a:off x="0" y="0"/>
            <a:ext cx="606600" cy="6855120"/>
          </a:xfrm>
          <a:prstGeom prst="rect">
            <a:avLst/>
          </a:prstGeom>
          <a:solidFill>
            <a:srgbClr val="6a8093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1"/>
          <p:cNvSpPr/>
          <p:nvPr/>
        </p:nvSpPr>
        <p:spPr>
          <a:xfrm>
            <a:off x="617040" y="0"/>
            <a:ext cx="360" cy="6858000"/>
          </a:xfrm>
          <a:prstGeom prst="line">
            <a:avLst/>
          </a:prstGeom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2"/>
          <p:cNvSpPr/>
          <p:nvPr/>
        </p:nvSpPr>
        <p:spPr>
          <a:xfrm>
            <a:off x="10969920" y="0"/>
            <a:ext cx="919800" cy="6855120"/>
          </a:xfrm>
          <a:prstGeom prst="rect">
            <a:avLst/>
          </a:prstGeom>
          <a:solidFill>
            <a:srgbClr val="6a8093">
              <a:alpha val="87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3"/>
          <p:cNvSpPr/>
          <p:nvPr/>
        </p:nvSpPr>
        <p:spPr>
          <a:xfrm>
            <a:off x="11892600" y="0"/>
            <a:ext cx="301680" cy="6855120"/>
          </a:xfrm>
          <a:prstGeom prst="rect">
            <a:avLst/>
          </a:prstGeom>
          <a:solidFill>
            <a:srgbClr val="475562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1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PlaceHolder 1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mccormickml.com/2019/05/14/BERT-word-embeddings-tutorial/" TargetMode="External"/><Relationship Id="rId2" Type="http://schemas.openxmlformats.org/officeDocument/2006/relationships/hyperlink" Target="https://mccormickml.com/2019/05/14/BERT-word-embeddings-tutorial/" TargetMode="External"/><Relationship Id="rId3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440000" y="2360520"/>
            <a:ext cx="10158120" cy="26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Department of Computer Science and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Extractive News Summarizer using BERT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8910360" y="5580000"/>
            <a:ext cx="210708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Submitted By: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Preet Yadav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Sumit Kumar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Tarishi Jain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Google Shape;130;p13" descr=""/>
          <p:cNvPicPr/>
          <p:nvPr/>
        </p:nvPicPr>
        <p:blipFill>
          <a:blip r:embed="rId1"/>
          <a:stretch/>
        </p:blipFill>
        <p:spPr>
          <a:xfrm>
            <a:off x="5878440" y="2133000"/>
            <a:ext cx="1331640" cy="1285920"/>
          </a:xfrm>
          <a:prstGeom prst="rect">
            <a:avLst/>
          </a:prstGeom>
          <a:ln>
            <a:noFill/>
          </a:ln>
        </p:spPr>
      </p:pic>
      <p:sp>
        <p:nvSpPr>
          <p:cNvPr id="371" name="CustomShape 3"/>
          <p:cNvSpPr/>
          <p:nvPr/>
        </p:nvSpPr>
        <p:spPr>
          <a:xfrm>
            <a:off x="1816920" y="5580000"/>
            <a:ext cx="6821280" cy="12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Supervisor: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Dr. Yogesh Kumar Meena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Associate Professor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fornian FB"/>
                <a:ea typeface="DejaVu Sans"/>
              </a:rPr>
              <a:t>Department of Computer Science and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Architecture: MMR and sentence position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593360" y="1989000"/>
            <a:ext cx="10186560" cy="41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MMR is used to remove redundancy sentences from the output of the centroid-based module.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ordering of sentences, it is kept in mind that adjacent sentences of the summary should possess a good level of similarity to increase the coherence of the summary.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summary is than evaluated using ROUGE measures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09120" y="273600"/>
            <a:ext cx="5293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Rouge Metric: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440000" y="1512000"/>
            <a:ext cx="9982440" cy="47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metric is used for evaluation between automatically produced summary and reference summary.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&gt;Rouge-1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Refers to the overlap of unigram (each word)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between the system and reference summaries.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&gt;Rouge-2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:Refers to the overlap of bigrams between the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system and reference summaries.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&gt;Rouge-L  :This measures longest matching sequence of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words using LCS between the system and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reference summaries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224000" y="-360000"/>
            <a:ext cx="977724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Experimental Results: DUC2002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1944000" y="4833720"/>
            <a:ext cx="986292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Figure: Summary quality measured on DUC2004 dataset with help of ROUGE metric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Summary_1 : BERT + K-means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Summary_2 : BERT + K-means + Centroid-Based-Clustering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Summary_3 : BERT + K-means + Centroid-Based-Clustering +MMR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Summary_4 : BERT + K-means + Centroid-Based-Clustering +MMR+ Sentence Ordering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7" name="Picture 299" descr=""/>
          <p:cNvPicPr/>
          <p:nvPr/>
        </p:nvPicPr>
        <p:blipFill>
          <a:blip r:embed="rId1"/>
          <a:stretch/>
        </p:blipFill>
        <p:spPr>
          <a:xfrm>
            <a:off x="2779920" y="847800"/>
            <a:ext cx="6507000" cy="3925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224000" y="-360000"/>
            <a:ext cx="977724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1440000" y="576000"/>
            <a:ext cx="1022328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Determining Number of clusters in K-means clustering model: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0" name=""/>
          <p:cNvGraphicFramePr/>
          <p:nvPr/>
        </p:nvGraphicFramePr>
        <p:xfrm>
          <a:off x="1224360" y="1080360"/>
          <a:ext cx="5111640" cy="266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01" name=""/>
          <p:cNvGraphicFramePr/>
          <p:nvPr/>
        </p:nvGraphicFramePr>
        <p:xfrm>
          <a:off x="6336000" y="1080360"/>
          <a:ext cx="5327280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2" name=""/>
          <p:cNvGraphicFramePr/>
          <p:nvPr/>
        </p:nvGraphicFramePr>
        <p:xfrm>
          <a:off x="3600000" y="3888000"/>
          <a:ext cx="5328000" cy="259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09120" y="151560"/>
            <a:ext cx="1096848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our Rouge results with existing models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4" name="Table 2"/>
          <p:cNvGraphicFramePr/>
          <p:nvPr/>
        </p:nvGraphicFramePr>
        <p:xfrm>
          <a:off x="3065760" y="1666800"/>
          <a:ext cx="6051240" cy="3207240"/>
        </p:xfrm>
        <a:graphic>
          <a:graphicData uri="http://schemas.openxmlformats.org/drawingml/2006/table">
            <a:tbl>
              <a:tblPr/>
              <a:tblGrid>
                <a:gridCol w="1753200"/>
                <a:gridCol w="1432440"/>
                <a:gridCol w="1432800"/>
                <a:gridCol w="1433160"/>
              </a:tblGrid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ROUGE</a:t>
                      </a: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ROUGE</a:t>
                      </a: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ROUGE</a:t>
                      </a: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LSA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37. 92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7.74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35.02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LDA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35.69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6.26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32.71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32.028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5.432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29.127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31.446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6.151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26.575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DSDR-non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39.562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7.440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35.345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Single layer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37.75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8.82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SKIP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38.81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9.97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PG-MMR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40.55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12.36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75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Hi-MAP[3]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43.47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14.03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-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48.9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18.7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37.25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our Rouge results with existing models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06" name="Table 2"/>
          <p:cNvGraphicFramePr/>
          <p:nvPr/>
        </p:nvGraphicFramePr>
        <p:xfrm>
          <a:off x="3065760" y="2017800"/>
          <a:ext cx="6051240" cy="2040840"/>
        </p:xfrm>
        <a:graphic>
          <a:graphicData uri="http://schemas.openxmlformats.org/drawingml/2006/table">
            <a:tbl>
              <a:tblPr/>
              <a:tblGrid>
                <a:gridCol w="2990880"/>
                <a:gridCol w="3060720"/>
              </a:tblGrid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Model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ROUGE-1 Score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DUC-best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0.4986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BSTM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0.48812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FGB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0.48507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LexPR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0.47963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Multilayer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0.4215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Our 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en-IN" sz="14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0.4893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3" descr=""/>
          <p:cNvPicPr/>
          <p:nvPr/>
        </p:nvPicPr>
        <p:blipFill>
          <a:blip r:embed="rId1"/>
          <a:stretch/>
        </p:blipFill>
        <p:spPr>
          <a:xfrm>
            <a:off x="1846080" y="1412640"/>
            <a:ext cx="9504360" cy="496800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1558080" y="404640"/>
            <a:ext cx="900036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the end for easy access for user, we designed a web page as a User Interface.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934080" y="6382440"/>
            <a:ext cx="4005360" cy="30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IN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Figure: User Interface design for user 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440000" y="241200"/>
            <a:ext cx="40683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558080" y="1008360"/>
            <a:ext cx="1024992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work, we have implemented BERT text embeddings along with K-means clustering ,centroid-based model using BERT embeddings, MMR, and sentence ordering to produce an extractive multi article news summariser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Rouge results implemented on DUC2002 dataset implies that our proposed model is giving good results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Thus we can say that using BERT for text embeddings improves the quality of the summary for multi-document summarization problem to a good extent.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1800000" y="2448000"/>
            <a:ext cx="97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https://mccormickml.com/2019/05/14/BERT-word-embeddings-tutorial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[2]: Gaetano Rossiello, Pierpaolo Basile, Giovanni Semeraro. Centroid-based Text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Summarization through Compositionality of Word Embeddings, April 2017.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[3]: Multi-News: a Large-Scale Multi-Document Summarization Dataset and Abstractive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Hierarchical Model Alexander R. Fabbri Tianwei She, Department of Computer Science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Yale University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2088000" y="4032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727080" y="2421000"/>
            <a:ext cx="4334400" cy="1064520"/>
          </a:xfrm>
          <a:prstGeom prst="rect">
            <a:avLst/>
          </a:prstGeom>
          <a:solidFill>
            <a:srgbClr val="ffffff"/>
          </a:solidFill>
          <a:ln w="12600">
            <a:solidFill>
              <a:srgbClr val="9baab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6400" spc="-1" strike="noStrike">
                <a:solidFill>
                  <a:srgbClr val="9baab7"/>
                </a:solidFill>
                <a:uFill>
                  <a:solidFill>
                    <a:srgbClr val="ffffff"/>
                  </a:solidFill>
                </a:uFill>
                <a:latin typeface="Euphemia"/>
                <a:ea typeface="DejaVu Sans"/>
              </a:rPr>
              <a:t>Thank</a:t>
            </a:r>
            <a:r>
              <a:rPr b="0" lang="en-IN" sz="6400" spc="-1" strike="noStrike">
                <a:solidFill>
                  <a:srgbClr val="465562"/>
                </a:solidFill>
                <a:uFill>
                  <a:solidFill>
                    <a:srgbClr val="ffffff"/>
                  </a:solidFill>
                </a:uFill>
                <a:latin typeface="Euphemia"/>
                <a:ea typeface="DejaVu Sans"/>
              </a:rPr>
              <a:t>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558080" y="2061000"/>
            <a:ext cx="977976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Extract meaningful interpretation from multiple news articles/text documents of same domain.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quality to the summary by applying various models.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Exploring BERT in text summarisation field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432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Compare our summary with the existing models on evaluation metric like ROUGE and improve the quality of summary.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Architecture..change it or not?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5" name="Content Placeholder 3" descr=""/>
          <p:cNvPicPr/>
          <p:nvPr/>
        </p:nvPicPr>
        <p:blipFill>
          <a:blip r:embed="rId1"/>
          <a:srcRect l="18591" t="27" r="15991" b="14412"/>
          <a:stretch/>
        </p:blipFill>
        <p:spPr>
          <a:xfrm>
            <a:off x="2782080" y="1845000"/>
            <a:ext cx="6909840" cy="4821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558080" y="2853000"/>
            <a:ext cx="98265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6200" indent="-28296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module processes the input documents  by leveraging a pipeline which tokenized the incoming paragraph text into clean sentences.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6200" indent="-28296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sentences are then given to pre-trained Bert model, BERT will convert each input sentence into a vector of fixed size.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1427400" y="1845000"/>
            <a:ext cx="3967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593360" y="177840"/>
            <a:ext cx="9779760" cy="12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58080" y="2709000"/>
            <a:ext cx="1025856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BERT is a trained model for NLP tasks, developed by Google in 2018.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BERT can also be used for next sentence prediction.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BERT to extract features from the text data in the form of sentence embedding vectors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BERT offers advantage over other available models like Word2Vec[1]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745280" y="1700640"/>
            <a:ext cx="2913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BERT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990080" y="980640"/>
            <a:ext cx="9097920" cy="58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BERT model is modified to generate    `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sentence embeddings for multiple    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sentences.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&gt;The output is then a sentence vector for  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sentence.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&gt;we apply word embedding in representing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documents and use it as the input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the k-means algorithm as kmeans do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concern the semantic meaning of 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58080" y="404640"/>
            <a:ext cx="977976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Architecture: Extractive summarization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592640" y="2061000"/>
            <a:ext cx="1025856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K-means clustering algorithm takes as input embedding vectors of sentences created by BERT.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sentences are then grouped into clusters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Sentences that are closest to the center of each cluster will be put in the summary as output of this stage.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Thus from each cluster, one sentence will be taken that will represent the whole cluster.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Since each cluster represents a different topic of the input documents, sentences extracted by this way rarely have information overlap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1317240" y="1340640"/>
            <a:ext cx="5885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K-means clustering algorithm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990080" y="2277000"/>
            <a:ext cx="9792360" cy="46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ordinary centroid-based method, tf.idf score is calculated of the vocabulary words and those which exceed a given threshold value, are taken as centroid words. The sentences which are comprising of most of the centroid words will be taken as part of 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ordinary method, when combined with word embeddings can prove to be very effective as proved by (Gaetano Rossiello,2017) in there recent paper[2]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558080" y="404640"/>
            <a:ext cx="977976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Proposed Architecture: Extractive summarization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124280" y="1484640"/>
            <a:ext cx="80323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Centroid based BERT embedding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558080" y="1268640"/>
            <a:ext cx="9720360" cy="64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the modified centroid based method, upon calculating the centroid words as was in original method, the BERT word embeddings of the centroid words are stored in a table  and centroid vector is calculated as the mean of embeddings of centroid words.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sentence vector is then calculated as the mean of centroid word embeddings which it contain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cosine similarity measure is then applied between centroid vector and sentence vector to predict the score of that sentence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Calibri"/>
              <a:buChar char="&gt;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the top score sentences are extracted for 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560600" y="476640"/>
            <a:ext cx="16927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Contd…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626</TotalTime>
  <Application>LibreOffice/5.1.6.2$Linux_X86_64 LibreOffice_project/10m0$Build-2</Application>
  <Words>807</Words>
  <Paragraphs>152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2020-04-10T07:54:30Z</dcterms:created>
  <dc:creator>preet yadav</dc:creator>
  <dc:description/>
  <dc:language>en-IN</dc:language>
  <cp:lastModifiedBy/>
  <dcterms:modified xsi:type="dcterms:W3CDTF">2020-05-21T11:33:36Z</dcterms:modified>
  <cp:revision>54</cp:revision>
  <dc:subject/>
  <dc:title>Extractive News Summarizer using BERT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Custom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19</vt:i4>
  </property>
</Properties>
</file>