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2"/>
  </p:notesMasterIdLst>
  <p:sldIdLst>
    <p:sldId id="257" r:id="rId2"/>
    <p:sldId id="1462" r:id="rId3"/>
    <p:sldId id="1094" r:id="rId4"/>
    <p:sldId id="1123" r:id="rId5"/>
    <p:sldId id="1124" r:id="rId6"/>
    <p:sldId id="1231" r:id="rId7"/>
    <p:sldId id="1232" r:id="rId8"/>
    <p:sldId id="1282" r:id="rId9"/>
    <p:sldId id="1221" r:id="rId10"/>
    <p:sldId id="1222" r:id="rId11"/>
    <p:sldId id="1277" r:id="rId12"/>
    <p:sldId id="1235" r:id="rId13"/>
    <p:sldId id="1086" r:id="rId14"/>
    <p:sldId id="579" r:id="rId15"/>
    <p:sldId id="1344" r:id="rId16"/>
    <p:sldId id="1121" r:id="rId17"/>
    <p:sldId id="1122" r:id="rId18"/>
    <p:sldId id="599" r:id="rId19"/>
    <p:sldId id="271" r:id="rId20"/>
    <p:sldId id="315" r:id="rId21"/>
    <p:sldId id="314" r:id="rId22"/>
    <p:sldId id="600" r:id="rId23"/>
    <p:sldId id="1416" r:id="rId24"/>
    <p:sldId id="601" r:id="rId25"/>
    <p:sldId id="500" r:id="rId26"/>
    <p:sldId id="321" r:id="rId27"/>
    <p:sldId id="1286" r:id="rId28"/>
    <p:sldId id="901" r:id="rId29"/>
    <p:sldId id="902" r:id="rId30"/>
    <p:sldId id="603" r:id="rId31"/>
    <p:sldId id="499" r:id="rId32"/>
    <p:sldId id="604" r:id="rId33"/>
    <p:sldId id="489" r:id="rId34"/>
    <p:sldId id="1284" r:id="rId35"/>
    <p:sldId id="501" r:id="rId36"/>
    <p:sldId id="955" r:id="rId37"/>
    <p:sldId id="1278" r:id="rId38"/>
    <p:sldId id="1351" r:id="rId39"/>
    <p:sldId id="1098" r:id="rId40"/>
    <p:sldId id="538" r:id="rId41"/>
    <p:sldId id="883" r:id="rId42"/>
    <p:sldId id="898" r:id="rId43"/>
    <p:sldId id="900" r:id="rId44"/>
    <p:sldId id="1236" r:id="rId45"/>
    <p:sldId id="842" r:id="rId46"/>
    <p:sldId id="1354" r:id="rId47"/>
    <p:sldId id="1171" r:id="rId48"/>
    <p:sldId id="1192" r:id="rId49"/>
    <p:sldId id="1237" r:id="rId50"/>
    <p:sldId id="843" r:id="rId51"/>
    <p:sldId id="1366" r:id="rId52"/>
    <p:sldId id="1172" r:id="rId53"/>
    <p:sldId id="1193" r:id="rId54"/>
    <p:sldId id="1238" r:id="rId55"/>
    <p:sldId id="844" r:id="rId56"/>
    <p:sldId id="1239" r:id="rId57"/>
    <p:sldId id="845" r:id="rId58"/>
    <p:sldId id="1173" r:id="rId59"/>
    <p:sldId id="1276" r:id="rId60"/>
    <p:sldId id="267" r:id="rId61"/>
    <p:sldId id="272" r:id="rId62"/>
    <p:sldId id="273" r:id="rId63"/>
    <p:sldId id="1178" r:id="rId64"/>
    <p:sldId id="580" r:id="rId65"/>
    <p:sldId id="1040" r:id="rId66"/>
    <p:sldId id="621" r:id="rId67"/>
    <p:sldId id="615" r:id="rId68"/>
    <p:sldId id="506" r:id="rId69"/>
    <p:sldId id="803" r:id="rId70"/>
    <p:sldId id="804" r:id="rId71"/>
    <p:sldId id="791" r:id="rId72"/>
    <p:sldId id="793" r:id="rId73"/>
    <p:sldId id="794" r:id="rId74"/>
    <p:sldId id="795" r:id="rId75"/>
    <p:sldId id="618" r:id="rId76"/>
    <p:sldId id="619" r:id="rId77"/>
    <p:sldId id="285" r:id="rId78"/>
    <p:sldId id="286" r:id="rId79"/>
    <p:sldId id="1406" r:id="rId80"/>
    <p:sldId id="1287" r:id="rId81"/>
    <p:sldId id="290" r:id="rId82"/>
    <p:sldId id="291" r:id="rId83"/>
    <p:sldId id="829" r:id="rId84"/>
    <p:sldId id="830" r:id="rId85"/>
    <p:sldId id="673" r:id="rId86"/>
    <p:sldId id="674" r:id="rId87"/>
    <p:sldId id="1148" r:id="rId88"/>
    <p:sldId id="1149" r:id="rId89"/>
    <p:sldId id="1288" r:id="rId90"/>
    <p:sldId id="1126" r:id="rId91"/>
    <p:sldId id="379" r:id="rId92"/>
    <p:sldId id="953" r:id="rId93"/>
    <p:sldId id="373" r:id="rId94"/>
    <p:sldId id="386" r:id="rId95"/>
    <p:sldId id="654" r:id="rId96"/>
    <p:sldId id="397" r:id="rId97"/>
    <p:sldId id="657" r:id="rId98"/>
    <p:sldId id="1273" r:id="rId99"/>
    <p:sldId id="851" r:id="rId100"/>
    <p:sldId id="331" r:id="rId101"/>
    <p:sldId id="1205" r:id="rId102"/>
    <p:sldId id="1245" r:id="rId103"/>
    <p:sldId id="1156" r:id="rId104"/>
    <p:sldId id="1394" r:id="rId105"/>
    <p:sldId id="1395" r:id="rId106"/>
    <p:sldId id="1401" r:id="rId107"/>
    <p:sldId id="1402" r:id="rId108"/>
    <p:sldId id="1061" r:id="rId109"/>
    <p:sldId id="1062" r:id="rId110"/>
    <p:sldId id="1063" r:id="rId111"/>
    <p:sldId id="1253" r:id="rId112"/>
    <p:sldId id="1254" r:id="rId113"/>
    <p:sldId id="1255" r:id="rId114"/>
    <p:sldId id="1256" r:id="rId115"/>
    <p:sldId id="1257" r:id="rId116"/>
    <p:sldId id="1258" r:id="rId117"/>
    <p:sldId id="1259" r:id="rId118"/>
    <p:sldId id="1260" r:id="rId119"/>
    <p:sldId id="1261" r:id="rId120"/>
    <p:sldId id="1170" r:id="rId121"/>
    <p:sldId id="1064" r:id="rId122"/>
    <p:sldId id="1065" r:id="rId123"/>
    <p:sldId id="686" r:id="rId124"/>
    <p:sldId id="1207" r:id="rId125"/>
    <p:sldId id="1356" r:id="rId126"/>
    <p:sldId id="302" r:id="rId127"/>
    <p:sldId id="1421" r:id="rId128"/>
    <p:sldId id="1130" r:id="rId129"/>
    <p:sldId id="1203" r:id="rId130"/>
    <p:sldId id="1263" r:id="rId131"/>
    <p:sldId id="1265" r:id="rId132"/>
    <p:sldId id="305" r:id="rId133"/>
    <p:sldId id="1266" r:id="rId134"/>
    <p:sldId id="306" r:id="rId135"/>
    <p:sldId id="308" r:id="rId136"/>
    <p:sldId id="1131" r:id="rId137"/>
    <p:sldId id="1267" r:id="rId138"/>
    <p:sldId id="1132" r:id="rId139"/>
    <p:sldId id="1268" r:id="rId140"/>
    <p:sldId id="1133" r:id="rId141"/>
    <p:sldId id="313" r:id="rId142"/>
    <p:sldId id="1204" r:id="rId143"/>
    <p:sldId id="1134" r:id="rId144"/>
    <p:sldId id="1242" r:id="rId145"/>
    <p:sldId id="1289" r:id="rId146"/>
    <p:sldId id="1136" r:id="rId147"/>
    <p:sldId id="1209" r:id="rId148"/>
    <p:sldId id="1269" r:id="rId149"/>
    <p:sldId id="1137" r:id="rId150"/>
    <p:sldId id="1270" r:id="rId151"/>
    <p:sldId id="1138" r:id="rId152"/>
    <p:sldId id="1141" r:id="rId153"/>
    <p:sldId id="1142" r:id="rId154"/>
    <p:sldId id="1143" r:id="rId155"/>
    <p:sldId id="1388" r:id="rId156"/>
    <p:sldId id="1154" r:id="rId157"/>
    <p:sldId id="1144" r:id="rId158"/>
    <p:sldId id="1155" r:id="rId159"/>
    <p:sldId id="1145" r:id="rId160"/>
    <p:sldId id="788" r:id="rId1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3122"/>
    <a:srgbClr val="39AE0A"/>
    <a:srgbClr val="FD8603"/>
    <a:srgbClr val="CAA496"/>
    <a:srgbClr val="41C60C"/>
    <a:srgbClr val="5E4C34"/>
    <a:srgbClr val="7E007E"/>
    <a:srgbClr val="164404"/>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94"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313149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150</a:t>
            </a:fld>
            <a:endParaRPr lang="en-IN"/>
          </a:p>
        </p:txBody>
      </p:sp>
    </p:spTree>
    <p:extLst>
      <p:ext uri="{BB962C8B-B14F-4D97-AF65-F5344CB8AC3E}">
        <p14:creationId xmlns:p14="http://schemas.microsoft.com/office/powerpoint/2010/main" val="324764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306828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29078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179440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126</a:t>
            </a:fld>
            <a:endParaRPr lang="en-IN"/>
          </a:p>
        </p:txBody>
      </p:sp>
    </p:spTree>
    <p:extLst>
      <p:ext uri="{BB962C8B-B14F-4D97-AF65-F5344CB8AC3E}">
        <p14:creationId xmlns:p14="http://schemas.microsoft.com/office/powerpoint/2010/main" val="30597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131</a:t>
            </a:fld>
            <a:endParaRPr lang="en-IN"/>
          </a:p>
        </p:txBody>
      </p:sp>
    </p:spTree>
    <p:extLst>
      <p:ext uri="{BB962C8B-B14F-4D97-AF65-F5344CB8AC3E}">
        <p14:creationId xmlns:p14="http://schemas.microsoft.com/office/powerpoint/2010/main" val="251936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133</a:t>
            </a:fld>
            <a:endParaRPr lang="en-IN"/>
          </a:p>
        </p:txBody>
      </p:sp>
    </p:spTree>
    <p:extLst>
      <p:ext uri="{BB962C8B-B14F-4D97-AF65-F5344CB8AC3E}">
        <p14:creationId xmlns:p14="http://schemas.microsoft.com/office/powerpoint/2010/main" val="82936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137</a:t>
            </a:fld>
            <a:endParaRPr lang="en-IN"/>
          </a:p>
        </p:txBody>
      </p:sp>
    </p:spTree>
    <p:extLst>
      <p:ext uri="{BB962C8B-B14F-4D97-AF65-F5344CB8AC3E}">
        <p14:creationId xmlns:p14="http://schemas.microsoft.com/office/powerpoint/2010/main" val="465212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139</a:t>
            </a:fld>
            <a:endParaRPr lang="en-IN"/>
          </a:p>
        </p:txBody>
      </p:sp>
    </p:spTree>
    <p:extLst>
      <p:ext uri="{BB962C8B-B14F-4D97-AF65-F5344CB8AC3E}">
        <p14:creationId xmlns:p14="http://schemas.microsoft.com/office/powerpoint/2010/main" val="2661093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146</a:t>
            </a:fld>
            <a:endParaRPr lang="en-US"/>
          </a:p>
        </p:txBody>
      </p:sp>
    </p:spTree>
    <p:extLst>
      <p:ext uri="{BB962C8B-B14F-4D97-AF65-F5344CB8AC3E}">
        <p14:creationId xmlns:p14="http://schemas.microsoft.com/office/powerpoint/2010/main" val="1806847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148</a:t>
            </a:fld>
            <a:endParaRPr lang="en-IN"/>
          </a:p>
        </p:txBody>
      </p:sp>
    </p:spTree>
    <p:extLst>
      <p:ext uri="{BB962C8B-B14F-4D97-AF65-F5344CB8AC3E}">
        <p14:creationId xmlns:p14="http://schemas.microsoft.com/office/powerpoint/2010/main" val="403444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00110"/>
          </a:xfrm>
          <a:prstGeom prst="rect">
            <a:avLst/>
          </a:prstGeom>
        </p:spPr>
        <p:txBody>
          <a:bodyPr wrap="square">
            <a:spAutoFit/>
          </a:bodyPr>
          <a:lstStyle/>
          <a:p>
            <a:r>
              <a:rPr lang="en-IN" sz="2000" dirty="0">
                <a:solidFill>
                  <a:srgbClr val="1185E5"/>
                </a:solidFill>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SQL, PL/SQL and 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64633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1800" dirty="0">
                <a:solidFill>
                  <a:schemeClr val="accent6"/>
                </a:solidFill>
              </a:rPr>
              <a:t>If A and a, B and b, C and c etc. are treated in the same way then it is case-insensitive. </a:t>
            </a:r>
            <a:r>
              <a:rPr lang="en-US" sz="1800" b="1" dirty="0">
                <a:solidFill>
                  <a:schemeClr val="accent6"/>
                </a:solidFill>
              </a:rPr>
              <a:t>MySQL is case-insensitive</a:t>
            </a:r>
            <a:endParaRPr lang="en-IN" sz="1800" b="1" dirty="0">
              <a:solidFill>
                <a:schemeClr val="accent6"/>
              </a:solidFill>
            </a:endParaRPr>
          </a:p>
        </p:txBody>
      </p:sp>
      <p:pic>
        <p:nvPicPr>
          <p:cNvPr id="1026" name="Picture 2">
            <a:extLst>
              <a:ext uri="{FF2B5EF4-FFF2-40B4-BE49-F238E27FC236}">
                <a16:creationId xmlns:a16="http://schemas.microsoft.com/office/drawing/2014/main" id="{3C20C115-B85A-4196-A39A-6E5F66E28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0" y="196593"/>
            <a:ext cx="3898435" cy="10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3139321"/>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In computer-based systems, it is possible to access data remotely.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stored in files of computer-based systems can be shared among multiple users at a same time.</a:t>
            </a:r>
          </a:p>
          <a:p>
            <a:pPr marL="285750" indent="-285750">
              <a:buFont typeface="Arial" panose="020B0604020202020204" pitchFamily="34" charset="0"/>
              <a:buChar char="•"/>
            </a:pP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369332"/>
          </a:xfrm>
          <a:prstGeom prst="rect">
            <a:avLst/>
          </a:prstGeom>
        </p:spPr>
        <p:txBody>
          <a:bodyPr wrap="square">
            <a:spAutoFit/>
          </a:bodyPr>
          <a:lstStyle/>
          <a:p>
            <a:r>
              <a:rPr lang="en-IN"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a16="http://schemas.microsoft.com/office/drawing/2014/main"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4788669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auto_increment </a:t>
            </a:r>
            <a:r>
              <a:rPr lang="en-US" dirty="0"/>
              <a:t>specifies a </a:t>
            </a:r>
            <a:r>
              <a:rPr lang="en-US" b="1" dirty="0"/>
              <a:t> auto_increment </a:t>
            </a:r>
            <a:r>
              <a:rPr lang="en-US" dirty="0"/>
              <a:t>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AB23FA4-579C-49F6-970F-BA30755F4559}"/>
              </a:ext>
            </a:extLst>
          </p:cNvPr>
          <p:cNvSpPr txBox="1"/>
          <p:nvPr/>
        </p:nvSpPr>
        <p:spPr>
          <a:xfrm>
            <a:off x="263352" y="1288500"/>
            <a:ext cx="5438775"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UNIQUE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F48E34A2-DE3C-4E9F-88EF-700EA030E40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1F98988A-0DD1-46A5-90C6-97C71E134310}"/>
              </a:ext>
            </a:extLst>
          </p:cNvPr>
          <p:cNvSpPr txBox="1"/>
          <p:nvPr/>
        </p:nvSpPr>
        <p:spPr>
          <a:xfrm>
            <a:off x="268693" y="3402866"/>
            <a:ext cx="609600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commentID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4" name="Group 3">
            <a:extLst>
              <a:ext uri="{FF2B5EF4-FFF2-40B4-BE49-F238E27FC236}">
                <a16:creationId xmlns:a16="http://schemas.microsoft.com/office/drawing/2014/main" id="{814D3408-E7F2-451E-9B7A-1F6F77F510C2}"/>
              </a:ext>
            </a:extLst>
          </p:cNvPr>
          <p:cNvGrpSpPr/>
          <p:nvPr/>
        </p:nvGrpSpPr>
        <p:grpSpPr>
          <a:xfrm>
            <a:off x="5663952" y="1390604"/>
            <a:ext cx="6369463" cy="1652222"/>
            <a:chOff x="5663952" y="1390604"/>
            <a:chExt cx="6369463" cy="1652222"/>
          </a:xfrm>
        </p:grpSpPr>
        <p:pic>
          <p:nvPicPr>
            <p:cNvPr id="2" name="Picture 1">
              <a:extLst>
                <a:ext uri="{FF2B5EF4-FFF2-40B4-BE49-F238E27FC236}">
                  <a16:creationId xmlns:a16="http://schemas.microsoft.com/office/drawing/2014/main" id="{42213549-6ACD-4D20-BA9D-E697AAF9B8A9}"/>
                </a:ext>
              </a:extLst>
            </p:cNvPr>
            <p:cNvPicPr>
              <a:picLocks noChangeAspect="1"/>
            </p:cNvPicPr>
            <p:nvPr/>
          </p:nvPicPr>
          <p:blipFill>
            <a:blip r:embed="rId3"/>
            <a:stretch>
              <a:fillRect/>
            </a:stretch>
          </p:blipFill>
          <p:spPr>
            <a:xfrm>
              <a:off x="5663952" y="1390604"/>
              <a:ext cx="6336704" cy="1652222"/>
            </a:xfrm>
            <a:prstGeom prst="rect">
              <a:avLst/>
            </a:prstGeom>
          </p:spPr>
        </p:pic>
        <p:sp>
          <p:nvSpPr>
            <p:cNvPr id="11" name="Rectangle 10">
              <a:extLst>
                <a:ext uri="{FF2B5EF4-FFF2-40B4-BE49-F238E27FC236}">
                  <a16:creationId xmlns:a16="http://schemas.microsoft.com/office/drawing/2014/main" id="{A2388BD4-75F9-4B7C-ADDB-5AF75B4B8574}"/>
                </a:ext>
              </a:extLst>
            </p:cNvPr>
            <p:cNvSpPr/>
            <p:nvPr/>
          </p:nvSpPr>
          <p:spPr>
            <a:xfrm>
              <a:off x="5696711" y="1797106"/>
              <a:ext cx="6336704"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id="{50ED2E05-4E2B-47D2-8882-E531B4E4F514}"/>
              </a:ext>
            </a:extLst>
          </p:cNvPr>
          <p:cNvGrpSpPr/>
          <p:nvPr/>
        </p:nvGrpSpPr>
        <p:grpSpPr>
          <a:xfrm>
            <a:off x="5658318" y="4457440"/>
            <a:ext cx="6375097" cy="1707864"/>
            <a:chOff x="5658318" y="4457440"/>
            <a:chExt cx="6375097" cy="1707864"/>
          </a:xfrm>
        </p:grpSpPr>
        <p:pic>
          <p:nvPicPr>
            <p:cNvPr id="3" name="Picture 2">
              <a:extLst>
                <a:ext uri="{FF2B5EF4-FFF2-40B4-BE49-F238E27FC236}">
                  <a16:creationId xmlns:a16="http://schemas.microsoft.com/office/drawing/2014/main" id="{432986EB-B6D7-4260-ABD9-151369DB6CCE}"/>
                </a:ext>
              </a:extLst>
            </p:cNvPr>
            <p:cNvPicPr>
              <a:picLocks noChangeAspect="1"/>
            </p:cNvPicPr>
            <p:nvPr/>
          </p:nvPicPr>
          <p:blipFill>
            <a:blip r:embed="rId4"/>
            <a:stretch>
              <a:fillRect/>
            </a:stretch>
          </p:blipFill>
          <p:spPr>
            <a:xfrm>
              <a:off x="5658318" y="4457440"/>
              <a:ext cx="6375097" cy="1707864"/>
            </a:xfrm>
            <a:prstGeom prst="rect">
              <a:avLst/>
            </a:prstGeom>
          </p:spPr>
        </p:pic>
        <p:sp>
          <p:nvSpPr>
            <p:cNvPr id="12" name="Rectangle 11">
              <a:extLst>
                <a:ext uri="{FF2B5EF4-FFF2-40B4-BE49-F238E27FC236}">
                  <a16:creationId xmlns:a16="http://schemas.microsoft.com/office/drawing/2014/main" id="{AD22C143-5022-4613-8FDE-F7AAF158A6B7}"/>
                </a:ext>
              </a:extLst>
            </p:cNvPr>
            <p:cNvSpPr/>
            <p:nvPr/>
          </p:nvSpPr>
          <p:spPr>
            <a:xfrm>
              <a:off x="5696711" y="4851959"/>
              <a:ext cx="6336704"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7147513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E116CB38-0E3F-44E0-8769-F9119C7AF38A}"/>
              </a:ext>
            </a:extLst>
          </p:cNvPr>
          <p:cNvSpPr/>
          <p:nvPr/>
        </p:nvSpPr>
        <p:spPr>
          <a:xfrm>
            <a:off x="203967" y="2564905"/>
            <a:ext cx="11784066" cy="224676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p:txBody>
      </p:sp>
      <p:sp>
        <p:nvSpPr>
          <p:cNvPr id="7" name="Rectangle 6">
            <a:extLst>
              <a:ext uri="{FF2B5EF4-FFF2-40B4-BE49-F238E27FC236}">
                <a16:creationId xmlns:a16="http://schemas.microsoft.com/office/drawing/2014/main" id="{79560E6C-F891-48A7-932E-505EAA3E2AFC}"/>
              </a:ext>
            </a:extLst>
          </p:cNvPr>
          <p:cNvSpPr/>
          <p:nvPr/>
        </p:nvSpPr>
        <p:spPr>
          <a:xfrm>
            <a:off x="203967" y="5157193"/>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 . . LIKE .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 . . SELECT .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val="25589104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a16="http://schemas.microsoft.com/office/drawing/2014/main"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a16="http://schemas.microsoft.com/office/drawing/2014/main"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a16="http://schemas.microsoft.com/office/drawing/2014/main"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a16="http://schemas.microsoft.com/office/drawing/2014/main"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826814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val="1879259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5" y="1689209"/>
            <a:ext cx="5202734"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 commission</a:t>
            </a:r>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299610" y="4230072"/>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 (firstName, salary, commission)</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133126-D949-46DD-A58A-9F84AD477AE4}"/>
              </a:ext>
            </a:extLst>
          </p:cNvPr>
          <p:cNvSpPr txBox="1"/>
          <p:nvPr/>
        </p:nvSpPr>
        <p:spPr>
          <a:xfrm>
            <a:off x="6096000" y="3044279"/>
            <a:ext cx="544432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id="{5B399BF2-1A87-4455-9FEB-CF56CA9115E0}"/>
              </a:ext>
            </a:extLst>
          </p:cNvPr>
          <p:cNvSpPr/>
          <p:nvPr/>
        </p:nvSpPr>
        <p:spPr>
          <a:xfrm>
            <a:off x="6096000" y="1689209"/>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180668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3837034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login(userName, password)</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t>(password as char)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val="19264089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id="{ACE9ED2A-BDA2-4AAE-A4D0-D7903A0F0388}"/>
              </a:ext>
            </a:extLst>
          </p:cNvPr>
          <p:cNvSpPr/>
          <p:nvPr/>
        </p:nvSpPr>
        <p:spPr>
          <a:xfrm>
            <a:off x="262558" y="3933056"/>
            <a:ext cx="6092825" cy="1692771"/>
          </a:xfrm>
          <a:prstGeom prst="rect">
            <a:avLst/>
          </a:prstGeom>
        </p:spPr>
        <p:txBody>
          <a:bodyPr>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and size of existing columns, or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p:txBody>
      </p:sp>
    </p:spTree>
    <p:extLst>
      <p:ext uri="{BB962C8B-B14F-4D97-AF65-F5344CB8AC3E}">
        <p14:creationId xmlns:p14="http://schemas.microsoft.com/office/powerpoint/2010/main" val="22152847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id="{BC3338FF-4D2D-45F0-A977-FB66A4C07D53}"/>
              </a:ext>
            </a:extLst>
          </p:cNvPr>
          <p:cNvSpPr/>
          <p:nvPr/>
        </p:nvSpPr>
        <p:spPr>
          <a:xfrm>
            <a:off x="190550" y="927884"/>
            <a:ext cx="11593288" cy="5324535"/>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rgbClr val="0077AA"/>
                </a:solidFill>
                <a:latin typeface="Liberation Mono"/>
              </a:rPr>
              <a:t>. . .</a:t>
            </a:r>
            <a:endParaRPr lang="en-IN" sz="2000" dirty="0">
              <a:solidFill>
                <a:schemeClr val="tx1">
                  <a:lumMod val="95000"/>
                  <a:lumOff val="5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4536504" cy="369332"/>
          </a:xfrm>
          <a:prstGeom prst="rect">
            <a:avLst/>
          </a:prstGeom>
        </p:spPr>
        <p:txBody>
          <a:bodyPr wrap="square">
            <a:spAutoFit/>
          </a:bodyPr>
          <a:lstStyle/>
          <a:p>
            <a:r>
              <a:rPr lang="en-IN" b="1" dirty="0">
                <a:latin typeface="Palatino Linotype" panose="02040502050505030304" pitchFamily="18" charset="0"/>
              </a:rPr>
              <a:t>Disadvantage </a:t>
            </a:r>
            <a:r>
              <a:rPr lang="en-IN"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old_column_name new_column_name column_definition clause. To do so, specify the CHANGE old_column_name and new_column_name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and size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4072977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rgbClr val="0077AA"/>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val="37510954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014E1D01-2FA6-4420-9FF5-0FE188DCAFAD}"/>
              </a:ext>
            </a:extLst>
          </p:cNvPr>
          <p:cNvSpPr/>
          <p:nvPr/>
        </p:nvSpPr>
        <p:spPr>
          <a:xfrm>
            <a:off x="121629" y="404664"/>
            <a:ext cx="4104456"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id="{9C420836-D8CD-4F71-A79B-91FCD953E67D}"/>
              </a:ext>
            </a:extLst>
          </p:cNvPr>
          <p:cNvSpPr/>
          <p:nvPr/>
        </p:nvSpPr>
        <p:spPr>
          <a:xfrm>
            <a:off x="5719541" y="702277"/>
            <a:ext cx="5614892"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first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11" name="Picture 10">
            <a:extLst>
              <a:ext uri="{FF2B5EF4-FFF2-40B4-BE49-F238E27FC236}">
                <a16:creationId xmlns:a16="http://schemas.microsoft.com/office/drawing/2014/main" id="{6F5DDCE9-A337-467E-86AA-227E3F74F068}"/>
              </a:ext>
            </a:extLst>
          </p:cNvPr>
          <p:cNvPicPr>
            <a:picLocks noChangeAspect="1"/>
          </p:cNvPicPr>
          <p:nvPr/>
        </p:nvPicPr>
        <p:blipFill>
          <a:blip r:embed="rId2" cstate="print"/>
          <a:stretch>
            <a:fillRect/>
          </a:stretch>
        </p:blipFill>
        <p:spPr>
          <a:xfrm>
            <a:off x="140436" y="1886808"/>
            <a:ext cx="5163476" cy="1243301"/>
          </a:xfrm>
          <a:prstGeom prst="rect">
            <a:avLst/>
          </a:prstGeom>
        </p:spPr>
      </p:pic>
      <p:sp>
        <p:nvSpPr>
          <p:cNvPr id="22" name="Rectangle 21">
            <a:extLst>
              <a:ext uri="{FF2B5EF4-FFF2-40B4-BE49-F238E27FC236}">
                <a16:creationId xmlns:a16="http://schemas.microsoft.com/office/drawing/2014/main" id="{423CE2D1-04FE-47E8-A991-4A6450E30CD3}"/>
              </a:ext>
            </a:extLst>
          </p:cNvPr>
          <p:cNvSpPr/>
          <p:nvPr/>
        </p:nvSpPr>
        <p:spPr>
          <a:xfrm>
            <a:off x="121629" y="3297458"/>
            <a:ext cx="5470315"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114</a:t>
            </a:r>
            <a:r>
              <a:rPr lang="en-IN" dirty="0">
                <a:latin typeface="Liberation Mono"/>
                <a:cs typeface="Arial" panose="020B0604020202020204" pitchFamily="34" charset="0"/>
              </a:rPr>
              <a:t>, </a:t>
            </a:r>
            <a:r>
              <a:rPr lang="en-IN" dirty="0">
                <a:solidFill>
                  <a:srgbClr val="990055"/>
                </a:solidFill>
                <a:latin typeface="Liberation Mono"/>
              </a:rPr>
              <a:t>2005</a:t>
            </a:r>
            <a:r>
              <a:rPr lang="en-IN" dirty="0">
                <a:latin typeface="Liberation Mono"/>
                <a:cs typeface="Arial" panose="020B0604020202020204" pitchFamily="34" charset="0"/>
              </a:rPr>
              <a:t>, 'Toyota');</a:t>
            </a:r>
          </a:p>
        </p:txBody>
      </p:sp>
      <p:pic>
        <p:nvPicPr>
          <p:cNvPr id="23" name="Picture 22">
            <a:extLst>
              <a:ext uri="{FF2B5EF4-FFF2-40B4-BE49-F238E27FC236}">
                <a16:creationId xmlns:a16="http://schemas.microsoft.com/office/drawing/2014/main" id="{F8E6C826-5389-4897-9BF7-D9C740A29E69}"/>
              </a:ext>
            </a:extLst>
          </p:cNvPr>
          <p:cNvPicPr>
            <a:picLocks noChangeAspect="1"/>
          </p:cNvPicPr>
          <p:nvPr/>
        </p:nvPicPr>
        <p:blipFill>
          <a:blip r:embed="rId3" cstate="print"/>
          <a:stretch>
            <a:fillRect/>
          </a:stretch>
        </p:blipFill>
        <p:spPr>
          <a:xfrm>
            <a:off x="5719541" y="2235548"/>
            <a:ext cx="5837023" cy="1980131"/>
          </a:xfrm>
          <a:prstGeom prst="rect">
            <a:avLst/>
          </a:prstGeom>
        </p:spPr>
      </p:pic>
      <p:pic>
        <p:nvPicPr>
          <p:cNvPr id="2" name="Picture 1">
            <a:extLst>
              <a:ext uri="{FF2B5EF4-FFF2-40B4-BE49-F238E27FC236}">
                <a16:creationId xmlns:a16="http://schemas.microsoft.com/office/drawing/2014/main" id="{12069576-892D-4AB4-8C8D-597DB382DBB1}"/>
              </a:ext>
            </a:extLst>
          </p:cNvPr>
          <p:cNvPicPr>
            <a:picLocks noChangeAspect="1"/>
          </p:cNvPicPr>
          <p:nvPr/>
        </p:nvPicPr>
        <p:blipFill>
          <a:blip r:embed="rId4"/>
          <a:stretch>
            <a:fillRect/>
          </a:stretch>
        </p:blipFill>
        <p:spPr>
          <a:xfrm>
            <a:off x="5719540" y="4678396"/>
            <a:ext cx="5837023" cy="1980131"/>
          </a:xfrm>
          <a:prstGeom prst="rect">
            <a:avLst/>
          </a:prstGeom>
        </p:spPr>
      </p:pic>
      <p:sp>
        <p:nvSpPr>
          <p:cNvPr id="5" name="Rectangle 4">
            <a:extLst>
              <a:ext uri="{FF2B5EF4-FFF2-40B4-BE49-F238E27FC236}">
                <a16:creationId xmlns:a16="http://schemas.microsoft.com/office/drawing/2014/main" id="{93B36CBE-D3C5-4187-8225-4E8ED4E49DC1}"/>
              </a:ext>
            </a:extLst>
          </p:cNvPr>
          <p:cNvSpPr/>
          <p:nvPr/>
        </p:nvSpPr>
        <p:spPr>
          <a:xfrm>
            <a:off x="5719541" y="3446639"/>
            <a:ext cx="5837023" cy="715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EC72E33-C85B-4CC7-A4A8-0154FF625758}"/>
              </a:ext>
            </a:extLst>
          </p:cNvPr>
          <p:cNvSpPr/>
          <p:nvPr/>
        </p:nvSpPr>
        <p:spPr>
          <a:xfrm>
            <a:off x="5719541" y="2526041"/>
            <a:ext cx="5837023" cy="254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27441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val="2572094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modify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014E1D01-2FA6-4420-9FF5-0FE188DCAFAD}"/>
              </a:ext>
            </a:extLst>
          </p:cNvPr>
          <p:cNvSpPr/>
          <p:nvPr/>
        </p:nvSpPr>
        <p:spPr>
          <a:xfrm>
            <a:off x="291661" y="116632"/>
            <a:ext cx="4104456"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68F718D7-3FDC-412A-B390-B6F4313E9964}"/>
              </a:ext>
            </a:extLst>
          </p:cNvPr>
          <p:cNvSpPr/>
          <p:nvPr/>
        </p:nvSpPr>
        <p:spPr>
          <a:xfrm>
            <a:off x="6092952" y="620689"/>
            <a:ext cx="475252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a:t>
            </a:r>
            <a:endParaRPr lang="en-IN" dirty="0">
              <a:solidFill>
                <a:schemeClr val="tx1">
                  <a:lumMod val="95000"/>
                  <a:lumOff val="5000"/>
                </a:schemeClr>
              </a:solidFill>
              <a:latin typeface="Liberation Mono"/>
              <a:cs typeface="Arial" panose="020B0604020202020204" pitchFamily="34" charset="0"/>
            </a:endParaRPr>
          </a:p>
        </p:txBody>
      </p:sp>
      <p:pic>
        <p:nvPicPr>
          <p:cNvPr id="5" name="Picture 4">
            <a:extLst>
              <a:ext uri="{FF2B5EF4-FFF2-40B4-BE49-F238E27FC236}">
                <a16:creationId xmlns:a16="http://schemas.microsoft.com/office/drawing/2014/main" id="{336D0B7D-7744-4271-8EF0-3B9347550C97}"/>
              </a:ext>
            </a:extLst>
          </p:cNvPr>
          <p:cNvPicPr>
            <a:picLocks noChangeAspect="1"/>
          </p:cNvPicPr>
          <p:nvPr/>
        </p:nvPicPr>
        <p:blipFill>
          <a:blip r:embed="rId2" cstate="print"/>
          <a:stretch>
            <a:fillRect/>
          </a:stretch>
        </p:blipFill>
        <p:spPr>
          <a:xfrm>
            <a:off x="124311" y="2410889"/>
            <a:ext cx="5531754" cy="1942540"/>
          </a:xfrm>
          <a:prstGeom prst="rect">
            <a:avLst/>
          </a:prstGeom>
        </p:spPr>
      </p:pic>
      <p:pic>
        <p:nvPicPr>
          <p:cNvPr id="7" name="Picture 6">
            <a:extLst>
              <a:ext uri="{FF2B5EF4-FFF2-40B4-BE49-F238E27FC236}">
                <a16:creationId xmlns:a16="http://schemas.microsoft.com/office/drawing/2014/main" id="{1510B635-7B34-40C6-9858-8BFD3853945A}"/>
              </a:ext>
            </a:extLst>
          </p:cNvPr>
          <p:cNvPicPr>
            <a:picLocks noChangeAspect="1"/>
          </p:cNvPicPr>
          <p:nvPr/>
        </p:nvPicPr>
        <p:blipFill>
          <a:blip r:embed="rId3" cstate="print"/>
          <a:stretch>
            <a:fillRect/>
          </a:stretch>
        </p:blipFill>
        <p:spPr>
          <a:xfrm>
            <a:off x="5883228" y="2348880"/>
            <a:ext cx="5773502" cy="2052861"/>
          </a:xfrm>
          <a:prstGeom prst="rect">
            <a:avLst/>
          </a:prstGeom>
        </p:spPr>
      </p:pic>
      <p:sp>
        <p:nvSpPr>
          <p:cNvPr id="2" name="Rectangle 1">
            <a:extLst>
              <a:ext uri="{FF2B5EF4-FFF2-40B4-BE49-F238E27FC236}">
                <a16:creationId xmlns:a16="http://schemas.microsoft.com/office/drawing/2014/main" id="{D75D8687-FA3F-4EE2-8D68-4908FC546C75}"/>
              </a:ext>
            </a:extLst>
          </p:cNvPr>
          <p:cNvSpPr/>
          <p:nvPr/>
        </p:nvSpPr>
        <p:spPr>
          <a:xfrm>
            <a:off x="114170" y="4509120"/>
            <a:ext cx="11742471"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 'A1', 'silver', '</a:t>
            </a:r>
            <a:r>
              <a:rPr lang="en-US" dirty="0">
                <a:latin typeface="Liberation Mono"/>
                <a:cs typeface="Arial" panose="020B0604020202020204" pitchFamily="34" charset="0"/>
              </a:rPr>
              <a:t> Honda was the first Japanese automobile manufacturer to release a dedicated luxury brand, Acura, in </a:t>
            </a:r>
            <a:r>
              <a:rPr lang="en-US" dirty="0">
                <a:solidFill>
                  <a:srgbClr val="990055"/>
                </a:solidFill>
                <a:latin typeface="Liberation Mono"/>
              </a:rPr>
              <a:t>1986</a:t>
            </a:r>
            <a:r>
              <a:rPr lang="en-US" dirty="0">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 'AC1', 'white', '</a:t>
            </a:r>
            <a:r>
              <a:rPr lang="en-US" dirty="0">
                <a:latin typeface="Liberation Mono"/>
                <a:cs typeface="Arial" panose="020B0604020202020204" pitchFamily="34" charset="0"/>
              </a:rPr>
              <a:t> Hyundai operates the world's largest integrated automobile manufacturing facility in Ulsan, South Korea which has an annual production capacity of 1.6 million units.</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 'D2', 'black', '</a:t>
            </a:r>
            <a:r>
              <a:rPr lang="en-US" dirty="0">
                <a:latin typeface="Liberation Mono"/>
                <a:cs typeface="Arial" panose="020B0604020202020204" pitchFamily="34" charset="0"/>
              </a:rPr>
              <a:t> Fiat Chrysler Automobiles has owned Jeep since 2014. Previous owners include the Kaiser Jeep Corporation and American Motors Corporation. Most Jeeps are American-made, except for a select few models. The Toledo Assembly Complex in Ohio manufactures the Jeep Wrangler.</a:t>
            </a:r>
            <a:r>
              <a:rPr lang="en-IN" dirty="0">
                <a:latin typeface="Liberation Mono"/>
                <a:cs typeface="Arial" panose="020B0604020202020204" pitchFamily="34" charset="0"/>
              </a:rPr>
              <a:t>');</a:t>
            </a:r>
          </a:p>
        </p:txBody>
      </p:sp>
      <p:sp>
        <p:nvSpPr>
          <p:cNvPr id="6" name="Rectangle 5">
            <a:extLst>
              <a:ext uri="{FF2B5EF4-FFF2-40B4-BE49-F238E27FC236}">
                <a16:creationId xmlns:a16="http://schemas.microsoft.com/office/drawing/2014/main" id="{5D1ECD4E-F3CB-4EB9-B5CF-F73961B96C72}"/>
              </a:ext>
            </a:extLst>
          </p:cNvPr>
          <p:cNvSpPr/>
          <p:nvPr/>
        </p:nvSpPr>
        <p:spPr>
          <a:xfrm>
            <a:off x="5985405" y="2942877"/>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6230247-0B12-49C3-B107-03CAFDE62D32}"/>
              </a:ext>
            </a:extLst>
          </p:cNvPr>
          <p:cNvSpPr/>
          <p:nvPr/>
        </p:nvSpPr>
        <p:spPr>
          <a:xfrm>
            <a:off x="5985405" y="3758682"/>
            <a:ext cx="5837023" cy="252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91067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val="22519124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id="{F68E6F47-849A-46C3-B711-548DAEDCBE91}"/>
              </a:ext>
            </a:extLst>
          </p:cNvPr>
          <p:cNvSpPr/>
          <p:nvPr/>
        </p:nvSpPr>
        <p:spPr>
          <a:xfrm>
            <a:off x="5614490" y="764705"/>
            <a:ext cx="5472607"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A10F3ABF-BEAB-4314-B313-D4ECC60C9CF2}"/>
              </a:ext>
            </a:extLst>
          </p:cNvPr>
          <p:cNvSpPr/>
          <p:nvPr/>
        </p:nvSpPr>
        <p:spPr>
          <a:xfrm>
            <a:off x="335361" y="764704"/>
            <a:ext cx="4752528"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02988A29-3B10-4032-90D1-54926B12DDD1}"/>
              </a:ext>
            </a:extLst>
          </p:cNvPr>
          <p:cNvPicPr>
            <a:picLocks noChangeAspect="1"/>
          </p:cNvPicPr>
          <p:nvPr/>
        </p:nvPicPr>
        <p:blipFill>
          <a:blip r:embed="rId2" cstate="print"/>
          <a:stretch>
            <a:fillRect/>
          </a:stretch>
        </p:blipFill>
        <p:spPr>
          <a:xfrm>
            <a:off x="119337" y="3239190"/>
            <a:ext cx="5603491" cy="1940267"/>
          </a:xfrm>
          <a:prstGeom prst="rect">
            <a:avLst/>
          </a:prstGeom>
        </p:spPr>
      </p:pic>
      <p:grpSp>
        <p:nvGrpSpPr>
          <p:cNvPr id="11" name="Group 10">
            <a:extLst>
              <a:ext uri="{FF2B5EF4-FFF2-40B4-BE49-F238E27FC236}">
                <a16:creationId xmlns:a16="http://schemas.microsoft.com/office/drawing/2014/main" id="{3EDF8705-4824-4A05-B025-C7F186D424AB}"/>
              </a:ext>
            </a:extLst>
          </p:cNvPr>
          <p:cNvGrpSpPr/>
          <p:nvPr/>
        </p:nvGrpSpPr>
        <p:grpSpPr>
          <a:xfrm>
            <a:off x="5807968" y="3212976"/>
            <a:ext cx="5877872" cy="1966480"/>
            <a:chOff x="5807968" y="3622760"/>
            <a:chExt cx="5877872" cy="1966480"/>
          </a:xfrm>
        </p:grpSpPr>
        <p:pic>
          <p:nvPicPr>
            <p:cNvPr id="5" name="Picture 4">
              <a:extLst>
                <a:ext uri="{FF2B5EF4-FFF2-40B4-BE49-F238E27FC236}">
                  <a16:creationId xmlns:a16="http://schemas.microsoft.com/office/drawing/2014/main" id="{D3A6B9A4-8457-4214-B0CA-9EF385456877}"/>
                </a:ext>
              </a:extLst>
            </p:cNvPr>
            <p:cNvPicPr>
              <a:picLocks noChangeAspect="1"/>
            </p:cNvPicPr>
            <p:nvPr/>
          </p:nvPicPr>
          <p:blipFill>
            <a:blip r:embed="rId3" cstate="print"/>
            <a:stretch>
              <a:fillRect/>
            </a:stretch>
          </p:blipFill>
          <p:spPr>
            <a:xfrm>
              <a:off x="5807968" y="3622760"/>
              <a:ext cx="5792732" cy="1966480"/>
            </a:xfrm>
            <a:prstGeom prst="rect">
              <a:avLst/>
            </a:prstGeom>
          </p:spPr>
        </p:pic>
        <p:sp>
          <p:nvSpPr>
            <p:cNvPr id="6" name="Rectangle 5">
              <a:extLst>
                <a:ext uri="{FF2B5EF4-FFF2-40B4-BE49-F238E27FC236}">
                  <a16:creationId xmlns:a16="http://schemas.microsoft.com/office/drawing/2014/main" id="{8B249A37-C674-4753-9382-30BB58C8EBB6}"/>
                </a:ext>
              </a:extLst>
            </p:cNvPr>
            <p:cNvSpPr/>
            <p:nvPr/>
          </p:nvSpPr>
          <p:spPr>
            <a:xfrm>
              <a:off x="5848817" y="5038279"/>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6944048-8E53-4143-BCAE-632B913E2E2D}"/>
                </a:ext>
              </a:extLst>
            </p:cNvPr>
            <p:cNvSpPr/>
            <p:nvPr/>
          </p:nvSpPr>
          <p:spPr>
            <a:xfrm>
              <a:off x="5848817" y="4224856"/>
              <a:ext cx="5837023" cy="306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490143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id="{F68E6F47-849A-46C3-B711-548DAEDCBE91}"/>
              </a:ext>
            </a:extLst>
          </p:cNvPr>
          <p:cNvSpPr/>
          <p:nvPr/>
        </p:nvSpPr>
        <p:spPr>
          <a:xfrm>
            <a:off x="241045" y="5191964"/>
            <a:ext cx="8717865"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users</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ID userID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login</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userID UID</a:t>
            </a:r>
            <a:r>
              <a:rPr lang="en-US" dirty="0">
                <a:solidFill>
                  <a:schemeClr val="tx1">
                    <a:lumMod val="95000"/>
                    <a:lumOff val="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id="{FB128184-D43F-43F2-8DD6-75DFE1D4ED10}"/>
              </a:ext>
            </a:extLst>
          </p:cNvPr>
          <p:cNvSpPr/>
          <p:nvPr/>
        </p:nvSpPr>
        <p:spPr>
          <a:xfrm>
            <a:off x="330463" y="76470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7976CFD7-B211-4D0A-B1CC-410271A611C7}"/>
              </a:ext>
            </a:extLst>
          </p:cNvPr>
          <p:cNvSpPr/>
          <p:nvPr/>
        </p:nvSpPr>
        <p:spPr>
          <a:xfrm>
            <a:off x="5087887" y="764704"/>
            <a:ext cx="677365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pPr marL="952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pPr marL="9525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pPr marL="952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8" name="Rectangle 7">
            <a:extLst>
              <a:ext uri="{FF2B5EF4-FFF2-40B4-BE49-F238E27FC236}">
                <a16:creationId xmlns:a16="http://schemas.microsoft.com/office/drawing/2014/main" id="{924AE722-0A8B-4956-A504-93003B78D7A5}"/>
              </a:ext>
            </a:extLst>
          </p:cNvPr>
          <p:cNvSpPr/>
          <p:nvPr/>
        </p:nvSpPr>
        <p:spPr>
          <a:xfrm>
            <a:off x="241044" y="3018364"/>
            <a:ext cx="1170991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'rajan', 'ranaj123', 'rajan447.gmail.com');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'raj', 'raj', 'raj.gmail.com');</a:t>
            </a:r>
          </a:p>
          <a:p>
            <a:pPr marL="285750" indent="-285750">
              <a:buFont typeface="Arial" panose="020B0604020202020204" pitchFamily="34" charset="0"/>
              <a:buChar char="•"/>
            </a:pP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4</a:t>
            </a:r>
            <a:r>
              <a:rPr lang="en-IN" dirty="0">
                <a:latin typeface="Liberation Mono"/>
                <a:cs typeface="Arial" panose="020B0604020202020204" pitchFamily="34" charset="0"/>
              </a:rPr>
              <a:t>, NULL, curdate(), curtime());</a:t>
            </a:r>
          </a:p>
        </p:txBody>
      </p:sp>
      <p:sp>
        <p:nvSpPr>
          <p:cNvPr id="2" name="Rectangle 1">
            <a:extLst>
              <a:ext uri="{FF2B5EF4-FFF2-40B4-BE49-F238E27FC236}">
                <a16:creationId xmlns:a16="http://schemas.microsoft.com/office/drawing/2014/main" id="{D9F57E22-E103-4ABA-A332-F34C7B179A0D}"/>
              </a:ext>
            </a:extLst>
          </p:cNvPr>
          <p:cNvSpPr/>
          <p:nvPr/>
        </p:nvSpPr>
        <p:spPr>
          <a:xfrm>
            <a:off x="241045" y="6011996"/>
            <a:ext cx="11586197"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5</a:t>
            </a:r>
            <a:r>
              <a:rPr lang="en-IN" dirty="0">
                <a:latin typeface="Liberation Mono"/>
                <a:cs typeface="Arial" panose="020B0604020202020204" pitchFamily="34" charset="0"/>
              </a:rPr>
              <a:t>, NULL, curdate(), curtime());</a:t>
            </a:r>
            <a:endParaRPr lang="en-IN" dirty="0">
              <a:latin typeface="Liberation Mono"/>
            </a:endParaRPr>
          </a:p>
        </p:txBody>
      </p:sp>
    </p:spTree>
    <p:extLst>
      <p:ext uri="{BB962C8B-B14F-4D97-AF65-F5344CB8AC3E}">
        <p14:creationId xmlns:p14="http://schemas.microsoft.com/office/powerpoint/2010/main" val="17785964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val="1117718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id="{67252642-683F-4838-92AA-6D492EB23B05}"/>
              </a:ext>
            </a:extLst>
          </p:cNvPr>
          <p:cNvSpPr/>
          <p:nvPr/>
        </p:nvSpPr>
        <p:spPr>
          <a:xfrm>
            <a:off x="5735961" y="1182247"/>
            <a:ext cx="547260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pPr marL="450850"/>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p>
        </p:txBody>
      </p:sp>
      <p:sp>
        <p:nvSpPr>
          <p:cNvPr id="7" name="Rectangle 6">
            <a:extLst>
              <a:ext uri="{FF2B5EF4-FFF2-40B4-BE49-F238E27FC236}">
                <a16:creationId xmlns:a16="http://schemas.microsoft.com/office/drawing/2014/main" id="{3D46B735-BFDA-47BE-A6C4-A64E4224796A}"/>
              </a:ext>
            </a:extLst>
          </p:cNvPr>
          <p:cNvSpPr/>
          <p:nvPr/>
        </p:nvSpPr>
        <p:spPr>
          <a:xfrm>
            <a:off x="335361" y="1182247"/>
            <a:ext cx="446402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vehicleCondition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8" name="Picture 7">
            <a:extLst>
              <a:ext uri="{FF2B5EF4-FFF2-40B4-BE49-F238E27FC236}">
                <a16:creationId xmlns:a16="http://schemas.microsoft.com/office/drawing/2014/main" id="{07FB3DA7-537D-4E5C-8DC8-7D3B69816BF9}"/>
              </a:ext>
            </a:extLst>
          </p:cNvPr>
          <p:cNvPicPr>
            <a:picLocks noChangeAspect="1"/>
          </p:cNvPicPr>
          <p:nvPr/>
        </p:nvPicPr>
        <p:blipFill>
          <a:blip r:embed="rId2" cstate="print"/>
          <a:stretch>
            <a:fillRect/>
          </a:stretch>
        </p:blipFill>
        <p:spPr>
          <a:xfrm>
            <a:off x="119337" y="3591470"/>
            <a:ext cx="5390953" cy="1811246"/>
          </a:xfrm>
          <a:prstGeom prst="rect">
            <a:avLst/>
          </a:prstGeom>
        </p:spPr>
      </p:pic>
      <p:pic>
        <p:nvPicPr>
          <p:cNvPr id="11" name="Picture 10">
            <a:extLst>
              <a:ext uri="{FF2B5EF4-FFF2-40B4-BE49-F238E27FC236}">
                <a16:creationId xmlns:a16="http://schemas.microsoft.com/office/drawing/2014/main" id="{DF9BB43D-53AF-4E3C-A9EE-435CAD677AD1}"/>
              </a:ext>
            </a:extLst>
          </p:cNvPr>
          <p:cNvPicPr>
            <a:picLocks noChangeAspect="1"/>
          </p:cNvPicPr>
          <p:nvPr/>
        </p:nvPicPr>
        <p:blipFill>
          <a:blip r:embed="rId3" cstate="print"/>
          <a:stretch>
            <a:fillRect/>
          </a:stretch>
        </p:blipFill>
        <p:spPr>
          <a:xfrm>
            <a:off x="5864526" y="3600118"/>
            <a:ext cx="5293038" cy="1250266"/>
          </a:xfrm>
          <a:prstGeom prst="rect">
            <a:avLst/>
          </a:prstGeom>
        </p:spPr>
      </p:pic>
    </p:spTree>
    <p:extLst>
      <p:ext uri="{BB962C8B-B14F-4D97-AF65-F5344CB8AC3E}">
        <p14:creationId xmlns:p14="http://schemas.microsoft.com/office/powerpoint/2010/main" val="108938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
        <p:nvSpPr>
          <p:cNvPr id="7" name="TextBox 6">
            <a:extLst>
              <a:ext uri="{FF2B5EF4-FFF2-40B4-BE49-F238E27FC236}">
                <a16:creationId xmlns:a16="http://schemas.microsoft.com/office/drawing/2014/main" id="{A74AAC0A-0715-4110-85DB-E3C3BABB78E1}"/>
              </a:ext>
            </a:extLst>
          </p:cNvPr>
          <p:cNvSpPr txBox="1"/>
          <p:nvPr/>
        </p:nvSpPr>
        <p:spPr>
          <a:xfrm>
            <a:off x="695400" y="5899584"/>
            <a:ext cx="6096000" cy="369332"/>
          </a:xfrm>
          <a:prstGeom prst="rect">
            <a:avLst/>
          </a:prstGeom>
          <a:noFill/>
        </p:spPr>
        <p:txBody>
          <a:bodyPr wrap="square">
            <a:spAutoFit/>
          </a:bodyPr>
          <a:lstStyle/>
          <a:p>
            <a:r>
              <a:rPr lang="en-US" b="0" i="0" dirty="0">
                <a:solidFill>
                  <a:srgbClr val="161513"/>
                </a:solidFill>
                <a:effectLst/>
                <a:latin typeface="OracleSansVF"/>
              </a:rPr>
              <a:t>A database is an organized collection of </a:t>
            </a:r>
            <a:r>
              <a:rPr lang="en-US" b="0" i="0">
                <a:solidFill>
                  <a:srgbClr val="161513"/>
                </a:solidFill>
                <a:effectLst/>
                <a:latin typeface="OracleSansVF"/>
              </a:rPr>
              <a:t>structured information.</a:t>
            </a:r>
            <a:endParaRPr lang="en-IN" dirty="0"/>
          </a:p>
        </p:txBody>
      </p:sp>
    </p:spTree>
    <p:extLst>
      <p:ext uri="{BB962C8B-B14F-4D97-AF65-F5344CB8AC3E}">
        <p14:creationId xmlns:p14="http://schemas.microsoft.com/office/powerpoint/2010/main" val="33951594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014E1D01-2FA6-4420-9FF5-0FE188DCAFAD}"/>
              </a:ext>
            </a:extLst>
          </p:cNvPr>
          <p:cNvSpPr/>
          <p:nvPr/>
        </p:nvSpPr>
        <p:spPr>
          <a:xfrm>
            <a:off x="623393" y="1159584"/>
            <a:ext cx="4104456"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id="{9C420836-D8CD-4F71-A79B-91FCD953E67D}"/>
              </a:ext>
            </a:extLst>
          </p:cNvPr>
          <p:cNvSpPr/>
          <p:nvPr/>
        </p:nvSpPr>
        <p:spPr>
          <a:xfrm>
            <a:off x="619440" y="3308791"/>
            <a:ext cx="4715422"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E7AB57DD-572C-454A-903F-80485BB73574}"/>
              </a:ext>
            </a:extLst>
          </p:cNvPr>
          <p:cNvSpPr/>
          <p:nvPr/>
        </p:nvSpPr>
        <p:spPr>
          <a:xfrm>
            <a:off x="619440" y="2912947"/>
            <a:ext cx="3018775"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Add new columns to a table</a:t>
            </a:r>
          </a:p>
        </p:txBody>
      </p:sp>
      <p:sp>
        <p:nvSpPr>
          <p:cNvPr id="12" name="Rectangle 11">
            <a:extLst>
              <a:ext uri="{FF2B5EF4-FFF2-40B4-BE49-F238E27FC236}">
                <a16:creationId xmlns:a16="http://schemas.microsoft.com/office/drawing/2014/main" id="{68F718D7-3FDC-412A-B390-B6F4313E9964}"/>
              </a:ext>
            </a:extLst>
          </p:cNvPr>
          <p:cNvSpPr/>
          <p:nvPr/>
        </p:nvSpPr>
        <p:spPr>
          <a:xfrm>
            <a:off x="619440" y="5098251"/>
            <a:ext cx="4752528"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endParaRPr lang="en-IN" dirty="0">
              <a:solidFill>
                <a:schemeClr val="tx1">
                  <a:lumMod val="95000"/>
                  <a:lumOff val="5000"/>
                </a:schemeClr>
              </a:solidFill>
              <a:latin typeface="Liberation Mono"/>
              <a:cs typeface="Arial" panose="020B0604020202020204" pitchFamily="34" charset="0"/>
            </a:endParaRPr>
          </a:p>
        </p:txBody>
      </p:sp>
      <p:sp>
        <p:nvSpPr>
          <p:cNvPr id="13" name="Rectangle 12">
            <a:extLst>
              <a:ext uri="{FF2B5EF4-FFF2-40B4-BE49-F238E27FC236}">
                <a16:creationId xmlns:a16="http://schemas.microsoft.com/office/drawing/2014/main" id="{0B858F24-67F2-4A2C-B740-4926683E8242}"/>
              </a:ext>
            </a:extLst>
          </p:cNvPr>
          <p:cNvSpPr/>
          <p:nvPr/>
        </p:nvSpPr>
        <p:spPr>
          <a:xfrm>
            <a:off x="623394" y="763314"/>
            <a:ext cx="153118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Sample table</a:t>
            </a:r>
          </a:p>
        </p:txBody>
      </p:sp>
      <p:sp>
        <p:nvSpPr>
          <p:cNvPr id="14" name="Rectangle 13">
            <a:extLst>
              <a:ext uri="{FF2B5EF4-FFF2-40B4-BE49-F238E27FC236}">
                <a16:creationId xmlns:a16="http://schemas.microsoft.com/office/drawing/2014/main" id="{EF103474-AC0F-485B-9462-F6E5F7ADE9A4}"/>
              </a:ext>
            </a:extLst>
          </p:cNvPr>
          <p:cNvSpPr/>
          <p:nvPr/>
        </p:nvSpPr>
        <p:spPr>
          <a:xfrm>
            <a:off x="619441" y="4676228"/>
            <a:ext cx="178766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Modify columns</a:t>
            </a:r>
          </a:p>
        </p:txBody>
      </p:sp>
      <p:sp>
        <p:nvSpPr>
          <p:cNvPr id="15" name="Rectangle 14">
            <a:extLst>
              <a:ext uri="{FF2B5EF4-FFF2-40B4-BE49-F238E27FC236}">
                <a16:creationId xmlns:a16="http://schemas.microsoft.com/office/drawing/2014/main" id="{F68E6F47-849A-46C3-B711-548DAEDCBE91}"/>
              </a:ext>
            </a:extLst>
          </p:cNvPr>
          <p:cNvSpPr/>
          <p:nvPr/>
        </p:nvSpPr>
        <p:spPr>
          <a:xfrm>
            <a:off x="6095999" y="1173624"/>
            <a:ext cx="5472607"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16" name="Rectangle 15">
            <a:extLst>
              <a:ext uri="{FF2B5EF4-FFF2-40B4-BE49-F238E27FC236}">
                <a16:creationId xmlns:a16="http://schemas.microsoft.com/office/drawing/2014/main" id="{C803E911-9FE2-49CA-A177-DA73490D2E15}"/>
              </a:ext>
            </a:extLst>
          </p:cNvPr>
          <p:cNvSpPr/>
          <p:nvPr/>
        </p:nvSpPr>
        <p:spPr>
          <a:xfrm>
            <a:off x="6105775" y="766075"/>
            <a:ext cx="198002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Rename columns</a:t>
            </a:r>
          </a:p>
        </p:txBody>
      </p:sp>
      <p:sp>
        <p:nvSpPr>
          <p:cNvPr id="17" name="Rectangle 16">
            <a:extLst>
              <a:ext uri="{FF2B5EF4-FFF2-40B4-BE49-F238E27FC236}">
                <a16:creationId xmlns:a16="http://schemas.microsoft.com/office/drawing/2014/main" id="{67252642-683F-4838-92AA-6D492EB23B05}"/>
              </a:ext>
            </a:extLst>
          </p:cNvPr>
          <p:cNvSpPr/>
          <p:nvPr/>
        </p:nvSpPr>
        <p:spPr>
          <a:xfrm>
            <a:off x="6093914" y="3307561"/>
            <a:ext cx="5472607"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r>
              <a:rPr lang="en-US" dirty="0">
                <a:solidFill>
                  <a:schemeClr val="tx1">
                    <a:lumMod val="95000"/>
                    <a:lumOff val="5000"/>
                  </a:schemeClr>
                </a:solidFill>
                <a:latin typeface="Liberation Mono"/>
                <a:cs typeface="Arial" panose="020B0604020202020204" pitchFamily="34" charset="0"/>
              </a:rPr>
              <a:t>;</a:t>
            </a:r>
            <a:endParaRPr lang="en-IN" dirty="0">
              <a:latin typeface="Liberation Mono"/>
            </a:endParaRPr>
          </a:p>
        </p:txBody>
      </p:sp>
      <p:sp>
        <p:nvSpPr>
          <p:cNvPr id="18" name="Rectangle 17">
            <a:extLst>
              <a:ext uri="{FF2B5EF4-FFF2-40B4-BE49-F238E27FC236}">
                <a16:creationId xmlns:a16="http://schemas.microsoft.com/office/drawing/2014/main" id="{93FD1A32-1F80-4437-B196-5E645FC50866}"/>
              </a:ext>
            </a:extLst>
          </p:cNvPr>
          <p:cNvSpPr/>
          <p:nvPr/>
        </p:nvSpPr>
        <p:spPr>
          <a:xfrm>
            <a:off x="6093914" y="2885539"/>
            <a:ext cx="177067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DROP columns</a:t>
            </a:r>
          </a:p>
        </p:txBody>
      </p:sp>
    </p:spTree>
    <p:extLst>
      <p:ext uri="{BB962C8B-B14F-4D97-AF65-F5344CB8AC3E}">
        <p14:creationId xmlns:p14="http://schemas.microsoft.com/office/powerpoint/2010/main" val="19338928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(Auto COMMIT).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3BDB371A-6717-4095-8EA3-B38830E723E1}"/>
              </a:ext>
            </a:extLst>
          </p:cNvPr>
          <p:cNvSpPr/>
          <p:nvPr/>
        </p:nvSpPr>
        <p:spPr>
          <a:xfrm>
            <a:off x="208484" y="2204864"/>
            <a:ext cx="6174754"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a:t>
            </a:r>
            <a:endParaRPr lang="en-IN" dirty="0"/>
          </a:p>
        </p:txBody>
      </p:sp>
      <p:sp>
        <p:nvSpPr>
          <p:cNvPr id="6" name="Rectangle 5">
            <a:extLst>
              <a:ext uri="{FF2B5EF4-FFF2-40B4-BE49-F238E27FC236}">
                <a16:creationId xmlns:a16="http://schemas.microsoft.com/office/drawing/2014/main" id="{86428B25-F35A-4167-BD6E-227051F91E2B}"/>
              </a:ext>
            </a:extLst>
          </p:cNvPr>
          <p:cNvSpPr/>
          <p:nvPr/>
        </p:nvSpPr>
        <p:spPr>
          <a:xfrm>
            <a:off x="329600" y="3648456"/>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val="18097723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21747737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84885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591746461"/>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156982"/>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4797152"/>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4932332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id="{633FFDEC-1624-4FAE-B1DB-5A9EDC93FC69}"/>
              </a:ext>
            </a:extLst>
          </p:cNvPr>
          <p:cNvSpPr txBox="1"/>
          <p:nvPr/>
        </p:nvSpPr>
        <p:spPr>
          <a:xfrm>
            <a:off x="224450" y="2996952"/>
            <a:ext cx="11704197" cy="2339102"/>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and DML operations like INSERT, UPDATE, and DELETE command. </a:t>
            </a:r>
            <a:r>
              <a:rPr lang="en-US" dirty="0">
                <a:solidFill>
                  <a:srgbClr val="333333"/>
                </a:solidFill>
                <a:latin typeface="Palatino Linotype" panose="02040502050505030304" pitchFamily="18" charset="0"/>
              </a:rPr>
              <a:t>Clustered indexes sort and store the data rows in the table or view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Tree>
    <p:extLst>
      <p:ext uri="{BB962C8B-B14F-4D97-AF65-F5344CB8AC3E}">
        <p14:creationId xmlns:p14="http://schemas.microsoft.com/office/powerpoint/2010/main" val="35613860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1999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0" name="Rectangle 9">
            <a:extLst>
              <a:ext uri="{FF2B5EF4-FFF2-40B4-BE49-F238E27FC236}">
                <a16:creationId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6" name="Rectangle 5">
            <a:extLst>
              <a:ext uri="{FF2B5EF4-FFF2-40B4-BE49-F238E27FC236}">
                <a16:creationId xmlns:a16="http://schemas.microsoft.com/office/drawing/2014/main" id="{508B2882-D272-43E8-BB0E-C46F90ABB1F5}"/>
              </a:ext>
            </a:extLst>
          </p:cNvPr>
          <p:cNvSpPr/>
          <p:nvPr/>
        </p:nvSpPr>
        <p:spPr>
          <a:xfrm>
            <a:off x="291912" y="1340768"/>
            <a:ext cx="583264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salesDetails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customerID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timeID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salesAmount</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17780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customerID , productID, timeID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graphicFrame>
        <p:nvGraphicFramePr>
          <p:cNvPr id="2" name="Table 2">
            <a:extLst>
              <a:ext uri="{FF2B5EF4-FFF2-40B4-BE49-F238E27FC236}">
                <a16:creationId xmlns:a16="http://schemas.microsoft.com/office/drawing/2014/main" id="{4913F93C-F1E8-4820-B777-122AA6661B4D}"/>
              </a:ext>
            </a:extLst>
          </p:cNvPr>
          <p:cNvGraphicFramePr>
            <a:graphicFrameLocks noGrp="1"/>
          </p:cNvGraphicFramePr>
          <p:nvPr/>
        </p:nvGraphicFramePr>
        <p:xfrm>
          <a:off x="407368" y="4001472"/>
          <a:ext cx="11305254" cy="2595880"/>
        </p:xfrm>
        <a:graphic>
          <a:graphicData uri="http://schemas.openxmlformats.org/drawingml/2006/table">
            <a:tbl>
              <a:tblPr firstRow="1" bandRow="1">
                <a:tableStyleId>{5940675A-B579-460E-94D1-54222C63F5DA}</a:tableStyleId>
              </a:tblPr>
              <a:tblGrid>
                <a:gridCol w="1884209">
                  <a:extLst>
                    <a:ext uri="{9D8B030D-6E8A-4147-A177-3AD203B41FA5}">
                      <a16:colId xmlns:a16="http://schemas.microsoft.com/office/drawing/2014/main" val="2946014459"/>
                    </a:ext>
                  </a:extLst>
                </a:gridCol>
                <a:gridCol w="1884209">
                  <a:extLst>
                    <a:ext uri="{9D8B030D-6E8A-4147-A177-3AD203B41FA5}">
                      <a16:colId xmlns:a16="http://schemas.microsoft.com/office/drawing/2014/main" val="2449853468"/>
                    </a:ext>
                  </a:extLst>
                </a:gridCol>
                <a:gridCol w="1884209">
                  <a:extLst>
                    <a:ext uri="{9D8B030D-6E8A-4147-A177-3AD203B41FA5}">
                      <a16:colId xmlns:a16="http://schemas.microsoft.com/office/drawing/2014/main" val="2433386357"/>
                    </a:ext>
                  </a:extLst>
                </a:gridCol>
                <a:gridCol w="1884209">
                  <a:extLst>
                    <a:ext uri="{9D8B030D-6E8A-4147-A177-3AD203B41FA5}">
                      <a16:colId xmlns:a16="http://schemas.microsoft.com/office/drawing/2014/main" val="2438442059"/>
                    </a:ext>
                  </a:extLst>
                </a:gridCol>
                <a:gridCol w="1884209">
                  <a:extLst>
                    <a:ext uri="{9D8B030D-6E8A-4147-A177-3AD203B41FA5}">
                      <a16:colId xmlns:a16="http://schemas.microsoft.com/office/drawing/2014/main" val="206918280"/>
                    </a:ext>
                  </a:extLst>
                </a:gridCol>
                <a:gridCol w="1884209">
                  <a:extLst>
                    <a:ext uri="{9D8B030D-6E8A-4147-A177-3AD203B41FA5}">
                      <a16:colId xmlns:a16="http://schemas.microsoft.com/office/drawing/2014/main" val="3050868127"/>
                    </a:ext>
                  </a:extLst>
                </a:gridCol>
              </a:tblGrid>
              <a:tr h="370840">
                <a:tc>
                  <a:txBody>
                    <a:bodyPr/>
                    <a:lstStyle/>
                    <a:p>
                      <a:pPr algn="l"/>
                      <a:r>
                        <a:rPr lang="en-IN" b="1" dirty="0">
                          <a:latin typeface="Liberation Mono"/>
                          <a:cs typeface="Arial" panose="020B0604020202020204" pitchFamily="34" charset="0"/>
                        </a:rPr>
                        <a:t>customerID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productID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timeID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quantity</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salesDate</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salesAmount</a:t>
                      </a:r>
                      <a:endParaRPr lang="en-IN" b="1" dirty="0">
                        <a:latin typeface="Liberation Mono"/>
                      </a:endParaRPr>
                    </a:p>
                  </a:txBody>
                  <a:tcPr>
                    <a:solidFill>
                      <a:schemeClr val="accent3">
                        <a:lumMod val="60000"/>
                        <a:lumOff val="40000"/>
                      </a:schemeClr>
                    </a:solidFill>
                  </a:tcPr>
                </a:tc>
                <a:extLst>
                  <a:ext uri="{0D108BD9-81ED-4DB2-BD59-A6C34878D82A}">
                    <a16:rowId xmlns:a16="http://schemas.microsoft.com/office/drawing/2014/main" val="4194449835"/>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algn="l"/>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algn="l"/>
                      <a:r>
                        <a:rPr lang="en-IN" dirty="0">
                          <a:latin typeface="Liberation Mono"/>
                        </a:rPr>
                        <a:t>●●●●●●</a:t>
                      </a:r>
                    </a:p>
                  </a:txBody>
                  <a:tcPr>
                    <a:noFill/>
                  </a:tcPr>
                </a:tc>
                <a:tc>
                  <a:txBody>
                    <a:bodyPr/>
                    <a:lstStyle/>
                    <a:p>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1345119452"/>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D2-T1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517342104"/>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val="2958127778"/>
                  </a:ext>
                </a:extLst>
              </a:tr>
              <a:tr h="370840">
                <a:tc>
                  <a:txBody>
                    <a:bodyPr/>
                    <a:lstStyle/>
                    <a:p>
                      <a:pPr algn="l"/>
                      <a:r>
                        <a:rPr lang="en-US" dirty="0">
                          <a:latin typeface="Liberation Mono"/>
                        </a:rPr>
                        <a:t>Cust-002</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1778648"/>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3622462086"/>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D3-T1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val="2790322774"/>
                  </a:ext>
                </a:extLst>
              </a:tr>
            </a:tbl>
          </a:graphicData>
        </a:graphic>
      </p:graphicFrame>
    </p:spTree>
    <p:extLst>
      <p:ext uri="{BB962C8B-B14F-4D97-AF65-F5344CB8AC3E}">
        <p14:creationId xmlns:p14="http://schemas.microsoft.com/office/powerpoint/2010/main" val="325727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3505" y="260648"/>
            <a:ext cx="6298519" cy="400110"/>
          </a:xfrm>
          <a:prstGeom prst="rect">
            <a:avLst/>
          </a:prstGeom>
        </p:spPr>
        <p:txBody>
          <a:bodyPr wrap="none">
            <a:spAutoFit/>
          </a:bodyPr>
          <a:lstStyle/>
          <a:p>
            <a:pPr fontAlgn="base"/>
            <a:r>
              <a:rPr lang="en-US" sz="2000" b="1" dirty="0">
                <a:solidFill>
                  <a:srgbClr val="FF9900"/>
                </a:solidFill>
                <a:latin typeface="Verdana" panose="020B0604030504040204" pitchFamily="34" charset="0"/>
                <a:ea typeface="Verdana" panose="020B0604030504040204" pitchFamily="34" charset="0"/>
                <a:cs typeface="Arial" pitchFamily="34" charset="0"/>
              </a:rPr>
              <a:t>Difference between File System and DBMS</a:t>
            </a: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508259439"/>
              </p:ext>
            </p:extLst>
          </p:nvPr>
        </p:nvGraphicFramePr>
        <p:xfrm>
          <a:off x="119336" y="836712"/>
          <a:ext cx="11953328" cy="5071002"/>
        </p:xfrm>
        <a:graphic>
          <a:graphicData uri="http://schemas.openxmlformats.org/drawingml/2006/table">
            <a:tbl>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411414">
                <a:tc>
                  <a:txBody>
                    <a:bodyPr/>
                    <a:lstStyle/>
                    <a:p>
                      <a:pPr algn="ctr" fontAlgn="base"/>
                      <a:r>
                        <a:rPr lang="en-IN" sz="2000" b="1" dirty="0">
                          <a:solidFill>
                            <a:schemeClr val="accent2">
                              <a:lumMod val="50000"/>
                            </a:schemeClr>
                          </a:solidFill>
                          <a:effectLst/>
                          <a:latin typeface="Palatino Linotype" panose="02040502050505030304" pitchFamily="18" charset="0"/>
                        </a:rPr>
                        <a:t>File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ctr" fontAlgn="base"/>
                      <a:r>
                        <a:rPr lang="en-IN" sz="2000" b="1" dirty="0">
                          <a:solidFill>
                            <a:schemeClr val="accent2">
                              <a:lumMod val="50000"/>
                            </a:schemeClr>
                          </a:solidFill>
                          <a:effectLst/>
                          <a:latin typeface="Palatino Linotype" panose="02040502050505030304" pitchFamily="18" charset="0"/>
                        </a:rPr>
                        <a:t>Database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00950636"/>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File System is easy-to-use system to store data which require less security and constraints.</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is used when security constraints are high.</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7622094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60521205"/>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10239887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 is hard to get when it comes to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a:t>
                      </a:r>
                      <a:r>
                        <a:rPr lang="en-IN" sz="1800" b="0" dirty="0">
                          <a:effectLst/>
                          <a:latin typeface="Palatino Linotype" panose="02040502050505030304" pitchFamily="18" charset="0"/>
                        </a:rPr>
                        <a:t> is achieved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056554043"/>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User locates the physical address of the files to access data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In Database Management System, user is unaware of physical address where data is stored.</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64864743"/>
                  </a:ext>
                </a:extLst>
              </a:tr>
              <a:tr h="41141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low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high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4288000239"/>
                  </a:ext>
                </a:extLst>
              </a:tr>
              <a:tr h="688255">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800" b="0" dirty="0">
                          <a:effectLst/>
                          <a:latin typeface="Palatino Linotype" panose="02040502050505030304" pitchFamily="18" charset="0"/>
                        </a:rPr>
                        <a:t>File System stores unstructured data. </a:t>
                      </a:r>
                      <a:r>
                        <a:rPr lang="en-US" sz="1800" b="0" dirty="0">
                          <a:solidFill>
                            <a:schemeClr val="tx1"/>
                          </a:solidFill>
                          <a:latin typeface="Palatino Linotype" panose="02040502050505030304" pitchFamily="18" charset="0"/>
                        </a:rPr>
                        <a:t>"unstructured data" may include documents, audio, video, images, and files.</a:t>
                      </a:r>
                      <a:endParaRPr lang="en-IN" sz="1800" b="0" dirty="0">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stores structured data.</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31773190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a16="http://schemas.microsoft.com/office/drawing/2014/main"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pk_orderID_productID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orderID, productID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VARCHAR(255)</a:t>
            </a:r>
            <a:r>
              <a:rPr lang="en-IN" dirty="0">
                <a:latin typeface="Liberation Mono"/>
                <a:cs typeface="Arial" panose="020B0604020202020204" pitchFamily="34" charset="0"/>
              </a:rPr>
              <a:t>,</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paymentID , orderID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Tree>
    <p:extLst>
      <p:ext uri="{BB962C8B-B14F-4D97-AF65-F5344CB8AC3E}">
        <p14:creationId xmlns:p14="http://schemas.microsoft.com/office/powerpoint/2010/main" val="25981440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280407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5767961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60740816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1233288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1921100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00541056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0441656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093990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55807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id="{8F0DFC84-0A3A-4F81-B59D-7B1B26BF054F}"/>
              </a:ext>
            </a:extLst>
          </p:cNvPr>
          <p:cNvGrpSpPr/>
          <p:nvPr/>
        </p:nvGrpSpPr>
        <p:grpSpPr>
          <a:xfrm>
            <a:off x="816171" y="1628800"/>
            <a:ext cx="11112477" cy="4505723"/>
            <a:chOff x="816171" y="2137172"/>
            <a:chExt cx="11112477" cy="4505723"/>
          </a:xfrm>
        </p:grpSpPr>
        <p:sp>
          <p:nvSpPr>
            <p:cNvPr id="11" name="Rectangle 10">
              <a:extLst>
                <a:ext uri="{FF2B5EF4-FFF2-40B4-BE49-F238E27FC236}">
                  <a16:creationId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2714" y="4441428"/>
              <a:ext cx="3455934" cy="2201467"/>
            </a:xfrm>
            <a:prstGeom prst="rect">
              <a:avLst/>
            </a:prstGeom>
          </p:spPr>
        </p:pic>
      </p:grpSp>
      <p:sp>
        <p:nvSpPr>
          <p:cNvPr id="16" name="Rectangle 15">
            <a:extLst>
              <a:ext uri="{FF2B5EF4-FFF2-40B4-BE49-F238E27FC236}">
                <a16:creationId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2784A09-86C1-4B0E-8277-2B5C1D60D7CE}"/>
              </a:ext>
            </a:extLst>
          </p:cNvPr>
          <p:cNvSpPr txBox="1"/>
          <p:nvPr/>
        </p:nvSpPr>
        <p:spPr>
          <a:xfrm>
            <a:off x="119336" y="5157192"/>
            <a:ext cx="8280920"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val="150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78092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709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400506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400506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639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3" name="Rectangle 2">
            <a:extLst>
              <a:ext uri="{FF2B5EF4-FFF2-40B4-BE49-F238E27FC236}">
                <a16:creationId xmlns:a16="http://schemas.microsoft.com/office/drawing/2014/main" id="{D67D393E-B18E-4042-A3EF-007B4A93589F}"/>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6995658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3135859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6399721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23575793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221372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989950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209075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40259906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6459099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00338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5777397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fk_userID;</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795" y="6156594"/>
            <a:ext cx="12190413"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TABLE_SCHEMA='DB2’;</a:t>
            </a:r>
          </a:p>
        </p:txBody>
      </p:sp>
    </p:spTree>
    <p:extLst>
      <p:ext uri="{BB962C8B-B14F-4D97-AF65-F5344CB8AC3E}">
        <p14:creationId xmlns:p14="http://schemas.microsoft.com/office/powerpoint/2010/main" val="4163467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c3</a:t>
              </a:r>
              <a:r>
                <a:rPr lang="en-US" dirty="0">
                  <a:solidFill>
                    <a:srgbClr val="00B0F0"/>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SUM</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9701078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23845433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&gt;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0422118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&gt;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07369" y="4437112"/>
            <a:ext cx="7344816" cy="369332"/>
          </a:xfrm>
          <a:prstGeom prst="rect">
            <a:avLst/>
          </a:prstGeom>
          <a:noFill/>
        </p:spPr>
        <p:txBody>
          <a:bodyPr wrap="square">
            <a:spAutoFit/>
          </a:bodyPr>
          <a:lstStyle/>
          <a:p>
            <a:r>
              <a:rPr lang="en-IN" dirty="0">
                <a:latin typeface="Liberation Mono"/>
              </a:rPr>
              <a:t>select * from check_constraints where CONSTRAINT_SCHEMA = 'z';</a:t>
            </a:r>
          </a:p>
        </p:txBody>
      </p:sp>
    </p:spTree>
    <p:extLst>
      <p:ext uri="{BB962C8B-B14F-4D97-AF65-F5344CB8AC3E}">
        <p14:creationId xmlns:p14="http://schemas.microsoft.com/office/powerpoint/2010/main" val="26988626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40715195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36985919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CONSTRAINT</a:t>
            </a:r>
            <a:r>
              <a:rPr lang="en-IN" sz="2000" dirty="0">
                <a:latin typeface="Liberation Mono"/>
                <a:ea typeface="Verdana" panose="020B0604030504040204" pitchFamily="34" charset="0"/>
                <a:cs typeface="Arial" panose="020B0604020202020204" pitchFamily="34" charset="0"/>
              </a:rPr>
              <a:t> ] constraint_name</a:t>
            </a:r>
          </a:p>
        </p:txBody>
      </p:sp>
    </p:spTree>
    <p:extLst>
      <p:ext uri="{BB962C8B-B14F-4D97-AF65-F5344CB8AC3E}">
        <p14:creationId xmlns:p14="http://schemas.microsoft.com/office/powerpoint/2010/main" val="28434349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165304"/>
            <a:ext cx="11901255"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82049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latin typeface="Palatino Linotype" panose="02040502050505030304" pitchFamily="18" charset="0"/>
              </a:rPr>
              <a:t>Relation</a:t>
            </a:r>
            <a:r>
              <a:rPr lang="en-US" dirty="0">
                <a:latin typeface="Palatino Linotype" panose="02040502050505030304" pitchFamily="18" charset="0"/>
              </a:rPr>
              <a:t> </a:t>
            </a:r>
            <a:r>
              <a:rPr lang="en-US" b="1" dirty="0">
                <a:latin typeface="Palatino Linotype" panose="02040502050505030304" pitchFamily="18" charset="0"/>
              </a:rPr>
              <a:t>key</a:t>
            </a:r>
            <a:r>
              <a:rPr lang="en-US" dirty="0">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p14="http://schemas.microsoft.com/office/powerpoint/2010/main" val="38583627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a16="http://schemas.microsoft.com/office/drawing/2014/main"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4832092"/>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r>
              <a:rPr lang="en-US" sz="2000" dirty="0">
                <a:latin typeface="Arial" panose="020B0604020202020204" pitchFamily="34" charset="0"/>
                <a:cs typeface="Arial" pitchFamily="34" charset="0"/>
              </a:rPr>
              <a:t>They are . . . . . </a:t>
            </a:r>
          </a:p>
          <a:p>
            <a:r>
              <a:rPr lang="en-US" sz="800" dirty="0">
                <a:latin typeface="Arial" panose="020B0604020202020204" pitchFamily="34" charset="0"/>
                <a:cs typeface="Arial" pitchFamily="34" charset="0"/>
              </a:rPr>
              <a:t>           </a:t>
            </a:r>
          </a:p>
          <a:p>
            <a:r>
              <a:rPr lang="en-US" sz="2000" dirty="0">
                <a:latin typeface="Arial" panose="020B0604020202020204" pitchFamily="34" charset="0"/>
                <a:cs typeface="Arial" pitchFamily="34" charset="0"/>
              </a:rPr>
              <a:t>       (</a:t>
            </a:r>
            <a:r>
              <a:rPr lang="en-IN" dirty="0"/>
              <a:t>3-Tier Architecture</a:t>
            </a:r>
            <a:r>
              <a:rPr lang="en-US" sz="2000" dirty="0">
                <a:latin typeface="Arial" panose="020B0604020202020204" pitchFamily="34" charset="0"/>
                <a:cs typeface="Arial" pitchFamily="34" charset="0"/>
              </a:rPr>
              <a:t>).</a:t>
            </a:r>
          </a:p>
          <a:p>
            <a:endParaRPr lang="en-US" sz="1000" dirty="0">
              <a:latin typeface="Arial" panose="020B0604020202020204" pitchFamily="34" charset="0"/>
              <a:cs typeface="Arial" pitchFamily="34" charset="0"/>
            </a:endParaRPr>
          </a:p>
          <a:p>
            <a:pPr marL="914400" lvl="1" indent="-457200">
              <a:lnSpc>
                <a:spcPct val="150000"/>
              </a:lnSpc>
              <a:buFont typeface="+mj-lt"/>
              <a:buAutoNum type="arabicPeriod"/>
            </a:pPr>
            <a:r>
              <a:rPr lang="en-IN" sz="2000" b="1" dirty="0">
                <a:latin typeface="Gill Sans MT (Body)"/>
              </a:rPr>
              <a:t>Presentation</a:t>
            </a:r>
            <a:r>
              <a:rPr lang="en-IN" sz="2000" dirty="0">
                <a:latin typeface="Gill Sans MT (Body)"/>
              </a:rPr>
              <a:t> </a:t>
            </a:r>
            <a:r>
              <a:rPr lang="en-US" sz="2000" b="1" dirty="0">
                <a:latin typeface="Gill Sans MT (Body)"/>
              </a:rPr>
              <a:t>Tier</a:t>
            </a:r>
            <a:r>
              <a:rPr lang="en-IN" sz="2000" b="1" dirty="0">
                <a:latin typeface="Gill Sans MT (Body)"/>
              </a:rPr>
              <a:t> [ </a:t>
            </a:r>
            <a:r>
              <a:rPr lang="en-US" sz="2000" b="1" dirty="0">
                <a:latin typeface="Gill Sans MT (Body)"/>
              </a:rPr>
              <a:t>UI</a:t>
            </a:r>
            <a:r>
              <a:rPr lang="en-IN" sz="2000" b="1" dirty="0">
                <a:latin typeface="Gill Sans MT (Body)"/>
              </a:rPr>
              <a:t> ] </a:t>
            </a:r>
            <a:endParaRPr lang="en-US" sz="2000" dirty="0">
              <a:latin typeface="Gill Sans MT (Body)"/>
              <a:cs typeface="Arial" pitchFamily="34" charset="0"/>
            </a:endParaRPr>
          </a:p>
          <a:p>
            <a:pPr marL="914400" lvl="1" indent="-457200">
              <a:lnSpc>
                <a:spcPct val="150000"/>
              </a:lnSpc>
              <a:buFont typeface="+mj-lt"/>
              <a:buAutoNum type="arabicPeriod"/>
            </a:pPr>
            <a:r>
              <a:rPr lang="en-IN" sz="2000" b="1" dirty="0">
                <a:latin typeface="Gill Sans MT (Body)"/>
              </a:rPr>
              <a:t>Application</a:t>
            </a:r>
            <a:r>
              <a:rPr lang="en-IN" sz="2000" dirty="0">
                <a:latin typeface="Gill Sans MT (Body)"/>
              </a:rPr>
              <a:t> </a:t>
            </a:r>
            <a:r>
              <a:rPr lang="en-US" sz="2000" b="1" dirty="0">
                <a:latin typeface="Gill Sans MT (Body)"/>
              </a:rPr>
              <a:t>Tier</a:t>
            </a:r>
            <a:r>
              <a:rPr lang="en-IN" sz="2000" b="1" dirty="0">
                <a:latin typeface="Gill Sans MT (Body)"/>
              </a:rPr>
              <a:t> [ Server Application and Client Application ] </a:t>
            </a:r>
            <a:endParaRPr lang="en-US" sz="2000" dirty="0">
              <a:latin typeface="Gill Sans MT (Body)"/>
              <a:cs typeface="Arial" pitchFamily="34" charset="0"/>
            </a:endParaRPr>
          </a:p>
          <a:p>
            <a:pPr marL="914400" lvl="1" indent="-457200">
              <a:lnSpc>
                <a:spcPct val="150000"/>
              </a:lnSpc>
              <a:buFont typeface="+mj-lt"/>
              <a:buAutoNum type="arabicPeriod"/>
            </a:pPr>
            <a:r>
              <a:rPr lang="en-IN" sz="2000" b="1" dirty="0">
                <a:solidFill>
                  <a:srgbClr val="F63122"/>
                </a:solidFill>
                <a:latin typeface="Gill Sans MT (Body)"/>
              </a:rPr>
              <a:t>Data</a:t>
            </a:r>
            <a:r>
              <a:rPr lang="en-IN" sz="2000" dirty="0">
                <a:solidFill>
                  <a:srgbClr val="F63122"/>
                </a:solidFill>
                <a:latin typeface="Gill Sans MT (Body)"/>
              </a:rPr>
              <a:t> </a:t>
            </a:r>
            <a:r>
              <a:rPr lang="en-IN" sz="2000" b="1" dirty="0">
                <a:solidFill>
                  <a:srgbClr val="F63122"/>
                </a:solidFill>
                <a:latin typeface="Gill Sans MT (Body)"/>
              </a:rPr>
              <a:t>Layer</a:t>
            </a:r>
            <a:r>
              <a:rPr lang="en-US" sz="2000" b="1" dirty="0">
                <a:latin typeface="Gill Sans MT (Body)"/>
              </a:rPr>
              <a:t> </a:t>
            </a:r>
            <a:r>
              <a:rPr lang="en-US" sz="2000" b="1" dirty="0">
                <a:solidFill>
                  <a:srgbClr val="F63122"/>
                </a:solidFill>
                <a:latin typeface="Gill Sans MT (Body)"/>
              </a:rPr>
              <a:t>/</a:t>
            </a:r>
            <a:r>
              <a:rPr lang="en-IN" sz="2000" b="1" dirty="0">
                <a:solidFill>
                  <a:srgbClr val="F63122"/>
                </a:solidFill>
                <a:latin typeface="Gill Sans MT (Body)"/>
              </a:rPr>
              <a:t> Data Access Layer [ Flat Files / RDBMS / NoSQL</a:t>
            </a:r>
            <a:r>
              <a:rPr lang="en-US" sz="2000" b="1" dirty="0">
                <a:solidFill>
                  <a:srgbClr val="F63122"/>
                </a:solidFill>
                <a:latin typeface="Gill Sans MT (Body)"/>
              </a:rPr>
              <a:t> ] </a:t>
            </a:r>
            <a:endParaRPr lang="en-US" sz="2000" dirty="0">
              <a:solidFill>
                <a:srgbClr val="F63122"/>
              </a:solidFill>
              <a:latin typeface="Gill Sans MT (Body)"/>
              <a:cs typeface="Arial" pitchFamily="34" charset="0"/>
            </a:endParaRPr>
          </a:p>
          <a:p>
            <a:endParaRPr lang="en-US" sz="1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TextBox 3">
            <a:extLst>
              <a:ext uri="{FF2B5EF4-FFF2-40B4-BE49-F238E27FC236}">
                <a16:creationId xmlns:a16="http://schemas.microsoft.com/office/drawing/2014/main" id="{BA5FBBCF-4E9A-4903-9F66-82E2524191B3}"/>
              </a:ext>
            </a:extLst>
          </p:cNvPr>
          <p:cNvSpPr txBox="1"/>
          <p:nvPr/>
        </p:nvSpPr>
        <p:spPr>
          <a:xfrm>
            <a:off x="263352" y="5951021"/>
            <a:ext cx="11593288" cy="646331"/>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The term </a:t>
            </a:r>
            <a:r>
              <a:rPr lang="en-US" b="0" i="0" dirty="0">
                <a:solidFill>
                  <a:schemeClr val="accent3">
                    <a:lumMod val="50000"/>
                  </a:schemeClr>
                </a:solidFill>
                <a:effectLst/>
                <a:latin typeface="Arial" panose="020B0604020202020204" pitchFamily="34" charset="0"/>
                <a:cs typeface="Arial" panose="020B0604020202020204" pitchFamily="34" charset="0"/>
              </a:rPr>
              <a:t>“front-end” </a:t>
            </a:r>
            <a:r>
              <a:rPr lang="en-US" b="0" i="0" dirty="0">
                <a:effectLst/>
                <a:latin typeface="Arial" panose="020B0604020202020204" pitchFamily="34" charset="0"/>
                <a:cs typeface="Arial" panose="020B0604020202020204" pitchFamily="34" charset="0"/>
              </a:rPr>
              <a:t>refers to the </a:t>
            </a:r>
            <a:r>
              <a:rPr lang="en-US" dirty="0">
                <a:solidFill>
                  <a:srgbClr val="0070C0"/>
                </a:solidFill>
                <a:latin typeface="Arial" panose="020B0604020202020204" pitchFamily="34" charset="0"/>
                <a:cs typeface="Arial" panose="020B0604020202020204" pitchFamily="34" charset="0"/>
              </a:rPr>
              <a:t>user</a:t>
            </a:r>
            <a:r>
              <a:rPr lang="en-US" b="0" i="0" dirty="0">
                <a:solidFill>
                  <a:srgbClr val="0070C0"/>
                </a:solidFill>
                <a:effectLst/>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interface</a:t>
            </a:r>
            <a:r>
              <a:rPr lang="en-US" b="0" i="0" dirty="0">
                <a:effectLst/>
                <a:latin typeface="Arial" panose="020B0604020202020204" pitchFamily="34" charset="0"/>
                <a:cs typeface="Arial" panose="020B0604020202020204" pitchFamily="34" charset="0"/>
              </a:rPr>
              <a:t>, while </a:t>
            </a:r>
            <a:r>
              <a:rPr lang="en-US" b="0" i="0" dirty="0">
                <a:solidFill>
                  <a:schemeClr val="accent3">
                    <a:lumMod val="50000"/>
                  </a:schemeClr>
                </a:solidFill>
                <a:effectLst/>
                <a:latin typeface="Arial" panose="020B0604020202020204" pitchFamily="34" charset="0"/>
                <a:cs typeface="Arial" panose="020B0604020202020204" pitchFamily="34" charset="0"/>
              </a:rPr>
              <a:t>“back-end” </a:t>
            </a:r>
            <a:r>
              <a:rPr lang="en-US" b="0" i="0" dirty="0">
                <a:effectLst/>
                <a:latin typeface="Arial" panose="020B0604020202020204" pitchFamily="34" charset="0"/>
                <a:cs typeface="Arial" panose="020B0604020202020204" pitchFamily="34" charset="0"/>
              </a:rPr>
              <a:t>means the </a:t>
            </a:r>
            <a:r>
              <a:rPr lang="en-US" dirty="0">
                <a:solidFill>
                  <a:srgbClr val="0070C0"/>
                </a:solidFill>
                <a:latin typeface="Arial" panose="020B0604020202020204" pitchFamily="34" charset="0"/>
                <a:cs typeface="Arial" panose="020B0604020202020204" pitchFamily="34" charset="0"/>
              </a:rPr>
              <a:t>server</a:t>
            </a:r>
            <a:r>
              <a:rPr lang="en-US" b="0" i="0" dirty="0">
                <a:effectLst/>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application</a:t>
            </a:r>
            <a:r>
              <a:rPr lang="en-US" b="0" i="0" dirty="0">
                <a:effectLst/>
                <a:latin typeface="Arial" panose="020B0604020202020204" pitchFamily="34" charset="0"/>
                <a:cs typeface="Arial" panose="020B0604020202020204" pitchFamily="34" charset="0"/>
              </a:rPr>
              <a:t> and </a:t>
            </a:r>
            <a:r>
              <a:rPr lang="en-US" dirty="0">
                <a:solidFill>
                  <a:srgbClr val="0070C0"/>
                </a:solidFill>
                <a:latin typeface="Arial" panose="020B0604020202020204" pitchFamily="34" charset="0"/>
                <a:cs typeface="Arial" panose="020B0604020202020204" pitchFamily="34" charset="0"/>
              </a:rPr>
              <a:t>database</a:t>
            </a:r>
            <a:r>
              <a:rPr lang="en-US" b="0" i="0" dirty="0">
                <a:effectLst/>
                <a:latin typeface="Arial" panose="020B0604020202020204" pitchFamily="34" charset="0"/>
                <a:cs typeface="Arial" panose="020B0604020202020204" pitchFamily="34" charset="0"/>
              </a:rPr>
              <a:t> that work behind the scenes to deliver information to the user.</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D053B09-5B7F-42C4-B10A-780903E176DA}"/>
              </a:ext>
            </a:extLst>
          </p:cNvPr>
          <p:cNvSpPr txBox="1"/>
          <p:nvPr/>
        </p:nvSpPr>
        <p:spPr>
          <a:xfrm>
            <a:off x="8904312" y="212852"/>
            <a:ext cx="3124019" cy="369332"/>
          </a:xfrm>
          <a:prstGeom prst="rect">
            <a:avLst/>
          </a:prstGeom>
          <a:noFill/>
        </p:spPr>
        <p:txBody>
          <a:bodyPr wrap="square">
            <a:spAutoFit/>
          </a:bodyPr>
          <a:lstStyle/>
          <a:p>
            <a:r>
              <a:rPr lang="en-IN" b="1" i="0" dirty="0">
                <a:solidFill>
                  <a:srgbClr val="000000"/>
                </a:solidFill>
                <a:effectLst/>
                <a:latin typeface="Raleway" panose="020B0503030101060003" pitchFamily="34" charset="0"/>
              </a:rPr>
              <a:t>Data Access Object (DAO)</a:t>
            </a:r>
            <a:endParaRPr lang="en-IN" b="1" dirty="0"/>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val="791138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 student’s 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8749896"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20000"/>
                    </a:ext>
                  </a:extLst>
                </a:gridCol>
                <a:gridCol w="2117035">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77008">
                  <a:extLst>
                    <a:ext uri="{9D8B030D-6E8A-4147-A177-3AD203B41FA5}">
                      <a16:colId xmlns:a16="http://schemas.microsoft.com/office/drawing/2014/main" val="20003"/>
                    </a:ext>
                  </a:extLst>
                </a:gridCol>
                <a:gridCol w="1089991">
                  <a:extLst>
                    <a:ext uri="{9D8B030D-6E8A-4147-A177-3AD203B41FA5}">
                      <a16:colId xmlns:a16="http://schemas.microsoft.com/office/drawing/2014/main"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2439560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 . .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08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28106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2324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416" y="1143001"/>
            <a:ext cx="1058517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620688"/>
            <a:ext cx="11593287" cy="6150114"/>
          </a:xfrm>
          <a:prstGeom prst="rect">
            <a:avLst/>
          </a:prstGeom>
        </p:spPr>
      </p:pic>
    </p:spTree>
    <p:extLst>
      <p:ext uri="{BB962C8B-B14F-4D97-AF65-F5344CB8AC3E}">
        <p14:creationId xmlns:p14="http://schemas.microsoft.com/office/powerpoint/2010/main" val="167128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455" y="44624"/>
            <a:ext cx="9577065"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val="729306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a:extLst>
              <a:ext uri="{FF2B5EF4-FFF2-40B4-BE49-F238E27FC236}">
                <a16:creationId xmlns:a16="http://schemas.microsoft.com/office/drawing/2014/main"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8D01DEB1-6941-4DC8-9B8D-37C0F1059586}"/>
              </a:ext>
            </a:extLst>
          </p:cNvPr>
          <p:cNvSpPr/>
          <p:nvPr/>
        </p:nvSpPr>
        <p:spPr>
          <a:xfrm>
            <a:off x="231412" y="692696"/>
            <a:ext cx="4928483"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id="{45F8953D-24B5-42CE-950A-FB7EC0831A68}"/>
              </a:ext>
            </a:extLst>
          </p:cNvPr>
          <p:cNvPicPr>
            <a:picLocks noChangeAspect="1"/>
          </p:cNvPicPr>
          <p:nvPr/>
        </p:nvPicPr>
        <p:blipFill>
          <a:blip r:embed="rId3"/>
          <a:stretch>
            <a:fillRect/>
          </a:stretch>
        </p:blipFill>
        <p:spPr>
          <a:xfrm>
            <a:off x="5895478" y="533986"/>
            <a:ext cx="5773426" cy="4221911"/>
          </a:xfrm>
          <a:prstGeom prst="rect">
            <a:avLst/>
          </a:prstGeom>
        </p:spPr>
      </p:pic>
      <p:pic>
        <p:nvPicPr>
          <p:cNvPr id="10" name="Picture 9">
            <a:extLst>
              <a:ext uri="{FF2B5EF4-FFF2-40B4-BE49-F238E27FC236}">
                <a16:creationId xmlns:a16="http://schemas.microsoft.com/office/drawing/2014/main"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Tree>
    <p:extLst>
      <p:ext uri="{BB962C8B-B14F-4D97-AF65-F5344CB8AC3E}">
        <p14:creationId xmlns:p14="http://schemas.microsoft.com/office/powerpoint/2010/main" val="262161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val="1792769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35360" y="914401"/>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2060848"/>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360" y="3429000"/>
            <a:ext cx="4720414"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4869160"/>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4869160"/>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val="1758217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val="403695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 name="Rectangle 9"/>
          <p:cNvSpPr/>
          <p:nvPr/>
        </p:nvSpPr>
        <p:spPr>
          <a:xfrm>
            <a:off x="5354642" y="629363"/>
            <a:ext cx="6092825" cy="2585323"/>
          </a:xfrm>
          <a:prstGeom prst="rect">
            <a:avLst/>
          </a:prstGeom>
        </p:spPr>
        <p:txBody>
          <a:bodyPr>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invoice_items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NOT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NULL</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itemNumber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itenName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itemQuantity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itemRate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invoice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5" name="Picture 4">
            <a:extLst>
              <a:ext uri="{FF2B5EF4-FFF2-40B4-BE49-F238E27FC236}">
                <a16:creationId xmlns:a16="http://schemas.microsoft.com/office/drawing/2014/main" id="{5189124E-710F-4FEC-A478-4861511D7C53}"/>
              </a:ext>
            </a:extLst>
          </p:cNvPr>
          <p:cNvPicPr>
            <a:picLocks noChangeAspect="1"/>
          </p:cNvPicPr>
          <p:nvPr/>
        </p:nvPicPr>
        <p:blipFill>
          <a:blip r:embed="rId3"/>
          <a:stretch>
            <a:fillRect/>
          </a:stretch>
        </p:blipFill>
        <p:spPr>
          <a:xfrm>
            <a:off x="5951984" y="3214686"/>
            <a:ext cx="5136102" cy="2258875"/>
          </a:xfrm>
          <a:prstGeom prst="rect">
            <a:avLst/>
          </a:prstGeom>
        </p:spPr>
      </p:pic>
      <p:pic>
        <p:nvPicPr>
          <p:cNvPr id="6" name="Picture 5">
            <a:extLst>
              <a:ext uri="{FF2B5EF4-FFF2-40B4-BE49-F238E27FC236}">
                <a16:creationId xmlns:a16="http://schemas.microsoft.com/office/drawing/2014/main" id="{8DAEBAA2-3D0F-407E-9778-0A95E177AA07}"/>
              </a:ext>
            </a:extLst>
          </p:cNvPr>
          <p:cNvPicPr>
            <a:picLocks noChangeAspect="1"/>
          </p:cNvPicPr>
          <p:nvPr/>
        </p:nvPicPr>
        <p:blipFill>
          <a:blip r:embed="rId4"/>
          <a:stretch>
            <a:fillRect/>
          </a:stretch>
        </p:blipFill>
        <p:spPr>
          <a:xfrm>
            <a:off x="1103914" y="3573016"/>
            <a:ext cx="3839958" cy="3273892"/>
          </a:xfrm>
          <a:prstGeom prst="rect">
            <a:avLst/>
          </a:prstGeom>
        </p:spPr>
      </p:pic>
    </p:spTree>
    <p:extLst>
      <p:ext uri="{BB962C8B-B14F-4D97-AF65-F5344CB8AC3E}">
        <p14:creationId xmlns:p14="http://schemas.microsoft.com/office/powerpoint/2010/main" val="1564077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id="{9E736947-440E-4A07-82C2-2AD04F98D4FA}"/>
              </a:ext>
            </a:extLst>
          </p:cNvPr>
          <p:cNvSpPr txBox="1"/>
          <p:nvPr/>
        </p:nvSpPr>
        <p:spPr>
          <a:xfrm>
            <a:off x="191344" y="781746"/>
            <a:ext cx="8839199" cy="3539430"/>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6" name="Picture 5">
            <a:extLst>
              <a:ext uri="{FF2B5EF4-FFF2-40B4-BE49-F238E27FC236}">
                <a16:creationId xmlns:a16="http://schemas.microsoft.com/office/drawing/2014/main" id="{A64F7749-1BCD-4EE4-805A-7C5EFF49D9AE}"/>
              </a:ext>
            </a:extLst>
          </p:cNvPr>
          <p:cNvPicPr>
            <a:picLocks noChangeAspect="1"/>
          </p:cNvPicPr>
          <p:nvPr/>
        </p:nvPicPr>
        <p:blipFill>
          <a:blip r:embed="rId2"/>
          <a:stretch>
            <a:fillRect/>
          </a:stretch>
        </p:blipFill>
        <p:spPr>
          <a:xfrm>
            <a:off x="5375920" y="2176590"/>
            <a:ext cx="5760640" cy="4289172"/>
          </a:xfrm>
          <a:prstGeom prst="rect">
            <a:avLst/>
          </a:prstGeom>
        </p:spPr>
      </p:pic>
    </p:spTree>
    <p:extLst>
      <p:ext uri="{BB962C8B-B14F-4D97-AF65-F5344CB8AC3E}">
        <p14:creationId xmlns:p14="http://schemas.microsoft.com/office/powerpoint/2010/main" val="1644897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val="3386566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val="16189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Tree>
    <p:extLst>
      <p:ext uri="{BB962C8B-B14F-4D97-AF65-F5344CB8AC3E}">
        <p14:creationId xmlns:p14="http://schemas.microsoft.com/office/powerpoint/2010/main" val="1415780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322783"/>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135139"/>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1" name="TextBox 10">
            <a:extLst>
              <a:ext uri="{FF2B5EF4-FFF2-40B4-BE49-F238E27FC236}">
                <a16:creationId xmlns:a16="http://schemas.microsoft.com/office/drawing/2014/main" id="{2695440D-4C20-40C2-A5A6-C71B57BF08EC}"/>
              </a:ext>
            </a:extLst>
          </p:cNvPr>
          <p:cNvSpPr txBox="1"/>
          <p:nvPr/>
        </p:nvSpPr>
        <p:spPr>
          <a:xfrm>
            <a:off x="89038" y="61558"/>
            <a:ext cx="3774714"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4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Explicit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implicit commit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id="{0A905794-DFE4-4B6E-A79A-A7FCD97D4DE8}"/>
              </a:ext>
            </a:extLst>
          </p:cNvPr>
          <p:cNvGraphicFramePr>
            <a:graphicFrameLocks noGrp="1"/>
          </p:cNvGraphicFramePr>
          <p:nvPr>
            <p:extLst>
              <p:ext uri="{D42A27DB-BD31-4B8C-83A1-F6EECF244321}">
                <p14:modId xmlns:p14="http://schemas.microsoft.com/office/powerpoint/2010/main" val="1200081691"/>
              </p:ext>
            </p:extLst>
          </p:nvPr>
        </p:nvGraphicFramePr>
        <p:xfrm>
          <a:off x="407368" y="4092486"/>
          <a:ext cx="6264696" cy="1280160"/>
        </p:xfrm>
        <a:graphic>
          <a:graphicData uri="http://schemas.openxmlformats.org/drawingml/2006/table">
            <a:tbl>
              <a:tblPr firstRow="1" bandRow="1">
                <a:tableStyleId>{5940675A-B579-460E-94D1-54222C63F5DA}</a:tableStyleId>
              </a:tblPr>
              <a:tblGrid>
                <a:gridCol w="4680520">
                  <a:extLst>
                    <a:ext uri="{9D8B030D-6E8A-4147-A177-3AD203B41FA5}">
                      <a16:colId xmlns:a16="http://schemas.microsoft.com/office/drawing/2014/main" val="1085403226"/>
                    </a:ext>
                  </a:extLst>
                </a:gridCol>
                <a:gridCol w="1584176">
                  <a:extLst>
                    <a:ext uri="{9D8B030D-6E8A-4147-A177-3AD203B41FA5}">
                      <a16:colId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3401233862"/>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11677994" y="4437646"/>
              <a:ext cx="2174424"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pankaj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a16="http://schemas.microsoft.com/office/drawing/2014/main" id="{C9813531-AC4C-46B3-9CFE-85225D89B018}"/>
                </a:ext>
              </a:extLst>
            </p:cNvPr>
            <p:cNvSpPr txBox="1"/>
            <p:nvPr/>
          </p:nvSpPr>
          <p:spPr>
            <a:xfrm>
              <a:off x="16641561" y="4437646"/>
              <a:ext cx="203476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14257947" y="4437646"/>
              <a:ext cx="203476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pankaj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database</a:t>
            </a:r>
          </a:p>
        </p:txBody>
      </p:sp>
      <p:sp>
        <p:nvSpPr>
          <p:cNvPr id="5" name="Rectangle 4"/>
          <p:cNvSpPr/>
          <p:nvPr/>
        </p:nvSpPr>
        <p:spPr>
          <a:xfrm>
            <a:off x="263352" y="1680390"/>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263352" y="3645024"/>
            <a:ext cx="8839199" cy="880369"/>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547512"/>
            <a:ext cx="6477000" cy="369332"/>
          </a:xfrm>
          <a:prstGeom prst="rect">
            <a:avLst/>
          </a:prstGeom>
          <a:noFill/>
        </p:spPr>
        <p:txBody>
          <a:bodyPr wrap="square">
            <a:spAutoFit/>
          </a:bodyPr>
          <a:lstStyle/>
          <a:p>
            <a:r>
              <a:rPr lang="en-IN"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990870"/>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nvGraphicFramePr>
        <p:xfrm>
          <a:off x="1636408" y="290527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p:cNvSpPr/>
          <p:nvPr/>
        </p:nvSpPr>
        <p:spPr>
          <a:xfrm>
            <a:off x="131679" y="546384"/>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nvGraphicFramePr>
        <p:xfrm>
          <a:off x="1648130" y="514047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1676976" y="465787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4355556"/>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PAD_CHAR_TO_FULL_LENGTHSQL</a:t>
            </a:r>
            <a:r>
              <a:rPr lang="en-IN" dirty="0">
                <a:solidFill>
                  <a:srgbClr val="006C86"/>
                </a:solidFill>
                <a:latin typeface="arial" panose="020B0604020202020204" pitchFamily="34" charset="0"/>
              </a:rPr>
              <a:t> mode is enabled)</a:t>
            </a:r>
          </a:p>
        </p:txBody>
      </p:sp>
      <p:sp>
        <p:nvSpPr>
          <p:cNvPr id="5" name="Rectangle 4">
            <a:extLst>
              <a:ext uri="{FF2B5EF4-FFF2-40B4-BE49-F238E27FC236}">
                <a16:creationId xmlns:a16="http://schemas.microsoft.com/office/drawing/2014/main" id="{E6D86212-23A7-43A8-9035-5D9324C85E6D}"/>
              </a:ext>
            </a:extLst>
          </p:cNvPr>
          <p:cNvSpPr/>
          <p:nvPr/>
        </p:nvSpPr>
        <p:spPr>
          <a:xfrm>
            <a:off x="6560133" y="476672"/>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1" name="Rectangle 10">
            <a:extLst>
              <a:ext uri="{FF2B5EF4-FFF2-40B4-BE49-F238E27FC236}">
                <a16:creationId xmlns:a16="http://schemas.microsoft.com/office/drawing/2014/main" id="{9ED0F6A3-EE6D-40E8-AD91-B5475DAE7E22}"/>
              </a:ext>
            </a:extLst>
          </p:cNvPr>
          <p:cNvSpPr/>
          <p:nvPr/>
        </p:nvSpPr>
        <p:spPr>
          <a:xfrm>
            <a:off x="131679" y="1519938"/>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7805892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214742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bl>
          </a:graphicData>
        </a:graphic>
      </p:graphicFrame>
      <p:grpSp>
        <p:nvGrpSpPr>
          <p:cNvPr id="6" name="Group 5">
            <a:extLst>
              <a:ext uri="{FF2B5EF4-FFF2-40B4-BE49-F238E27FC236}">
                <a16:creationId xmlns:a16="http://schemas.microsoft.com/office/drawing/2014/main"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id="{DE611490-F9AA-433E-9E68-9AAF7CB4899C}"/>
              </a:ext>
            </a:extLst>
          </p:cNvPr>
          <p:cNvSpPr txBox="1"/>
          <p:nvPr/>
        </p:nvSpPr>
        <p:spPr>
          <a:xfrm>
            <a:off x="5663953" y="2069763"/>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8F9865-BD77-4090-9C88-BCFC65A38614}"/>
              </a:ext>
            </a:extLst>
          </p:cNvPr>
          <p:cNvSpPr txBox="1"/>
          <p:nvPr/>
        </p:nvSpPr>
        <p:spPr>
          <a:xfrm>
            <a:off x="5978940" y="2988821"/>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82F88ECD-26D4-4310-962E-8A746600593B}"/>
              </a:ext>
            </a:extLst>
          </p:cNvPr>
          <p:cNvSpPr txBox="1"/>
          <p:nvPr/>
        </p:nvSpPr>
        <p:spPr>
          <a:xfrm>
            <a:off x="5978940" y="4542800"/>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id="{B0505020-0953-4175-B1C6-7DD3CED3C409}"/>
              </a:ext>
            </a:extLst>
          </p:cNvPr>
          <p:cNvCxnSpPr/>
          <p:nvPr/>
        </p:nvCxnSpPr>
        <p:spPr>
          <a:xfrm>
            <a:off x="5768351" y="4293096"/>
            <a:ext cx="623230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1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3" name="Group 2">
            <a:extLst>
              <a:ext uri="{FF2B5EF4-FFF2-40B4-BE49-F238E27FC236}">
                <a16:creationId xmlns:a16="http://schemas.microsoft.com/office/drawing/2014/main" id="{E2C9BE8C-666D-4946-801B-1EC3F955E2A7}"/>
              </a:ext>
            </a:extLst>
          </p:cNvPr>
          <p:cNvGrpSpPr/>
          <p:nvPr/>
        </p:nvGrpSpPr>
        <p:grpSpPr>
          <a:xfrm>
            <a:off x="164264" y="1909490"/>
            <a:ext cx="11818975" cy="3508653"/>
            <a:chOff x="164264" y="1909490"/>
            <a:chExt cx="11818975" cy="3508653"/>
          </a:xfrm>
        </p:grpSpPr>
        <p:grpSp>
          <p:nvGrpSpPr>
            <p:cNvPr id="8" name="Group 7">
              <a:extLst>
                <a:ext uri="{FF2B5EF4-FFF2-40B4-BE49-F238E27FC236}">
                  <a16:creationId xmlns:a16="http://schemas.microsoft.com/office/drawing/2014/main" id="{17590DE7-B8F0-48FA-A000-06433E0502ED}"/>
                </a:ext>
              </a:extLst>
            </p:cNvPr>
            <p:cNvGrpSpPr/>
            <p:nvPr/>
          </p:nvGrpSpPr>
          <p:grpSpPr>
            <a:xfrm>
              <a:off x="231583" y="1909490"/>
              <a:ext cx="11751656" cy="1292661"/>
              <a:chOff x="375599" y="1979531"/>
              <a:chExt cx="11751656" cy="1292661"/>
            </a:xfrm>
          </p:grpSpPr>
          <p:grpSp>
            <p:nvGrpSpPr>
              <p:cNvPr id="6" name="Group 5">
                <a:extLst>
                  <a:ext uri="{FF2B5EF4-FFF2-40B4-BE49-F238E27FC236}">
                    <a16:creationId xmlns:a16="http://schemas.microsoft.com/office/drawing/2014/main" id="{37CE413B-9258-43B6-A842-0406948CFBBC}"/>
                  </a:ext>
                </a:extLst>
              </p:cNvPr>
              <p:cNvGrpSpPr/>
              <p:nvPr/>
            </p:nvGrpSpPr>
            <p:grpSpPr>
              <a:xfrm>
                <a:off x="375599" y="1979531"/>
                <a:ext cx="11751656" cy="1292661"/>
                <a:chOff x="231582" y="2484894"/>
                <a:chExt cx="11751656" cy="1111152"/>
              </a:xfrm>
            </p:grpSpPr>
            <p:sp>
              <p:nvSpPr>
                <p:cNvPr id="26" name="TextBox 4">
                  <a:extLst>
                    <a:ext uri="{FF2B5EF4-FFF2-40B4-BE49-F238E27FC236}">
                      <a16:creationId xmlns:a16="http://schemas.microsoft.com/office/drawing/2014/main"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sp>
              <p:nvSpPr>
                <p:cNvPr id="24" name="Rectangle 23">
                  <a:extLst>
                    <a:ext uri="{FF2B5EF4-FFF2-40B4-BE49-F238E27FC236}">
                      <a16:creationId xmlns:a16="http://schemas.microsoft.com/office/drawing/2014/main" id="{632B7B62-66C8-4D27-BDC3-E755795EBD7B}"/>
                    </a:ext>
                  </a:extLst>
                </p:cNvPr>
                <p:cNvSpPr/>
                <p:nvPr/>
              </p:nvSpPr>
              <p:spPr>
                <a:xfrm>
                  <a:off x="231582" y="2484894"/>
                  <a:ext cx="194421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 name="TextBox 4">
                <a:extLst>
                  <a:ext uri="{FF2B5EF4-FFF2-40B4-BE49-F238E27FC236}">
                    <a16:creationId xmlns:a16="http://schemas.microsoft.com/office/drawing/2014/main"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5" name="TextBox 4">
              <a:extLst>
                <a:ext uri="{FF2B5EF4-FFF2-40B4-BE49-F238E27FC236}">
                  <a16:creationId xmlns:a16="http://schemas.microsoft.com/office/drawing/2014/main" id="{DB6F03F9-AA1B-4885-9D50-F5F5F6DB1DA0}"/>
                </a:ext>
              </a:extLst>
            </p:cNvPr>
            <p:cNvSpPr txBox="1"/>
            <p:nvPr/>
          </p:nvSpPr>
          <p:spPr>
            <a:xfrm>
              <a:off x="164264"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7" name="TextBox 4">
              <a:extLst>
                <a:ext uri="{FF2B5EF4-FFF2-40B4-BE49-F238E27FC236}">
                  <a16:creationId xmlns:a16="http://schemas.microsoft.com/office/drawing/2014/main" id="{05DAF722-F723-4E3F-A184-637E6D3898B0}"/>
                </a:ext>
              </a:extLst>
            </p:cNvPr>
            <p:cNvSpPr txBox="1"/>
            <p:nvPr/>
          </p:nvSpPr>
          <p:spPr>
            <a:xfrm>
              <a:off x="7327881"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id="{DB657414-EF56-48C4-AE23-E300C67885DD}"/>
                </a:ext>
              </a:extLst>
            </p:cNvPr>
            <p:cNvSpPr txBox="1"/>
            <p:nvPr/>
          </p:nvSpPr>
          <p:spPr>
            <a:xfrm>
              <a:off x="9802598"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val="20000"/>
                    </a:ext>
                  </a:extLst>
                </a:gridCol>
                <a:gridCol w="954106">
                  <a:extLst>
                    <a:ext uri="{9D8B030D-6E8A-4147-A177-3AD203B41FA5}">
                      <a16:colId xmlns:a16="http://schemas.microsoft.com/office/drawing/2014/main" val="20001"/>
                    </a:ext>
                  </a:extLst>
                </a:gridCol>
                <a:gridCol w="6091600">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val="41159376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val="20000"/>
                    </a:ext>
                  </a:extLst>
                </a:gridCol>
                <a:gridCol w="2641974">
                  <a:extLst>
                    <a:ext uri="{9D8B030D-6E8A-4147-A177-3AD203B41FA5}">
                      <a16:colId xmlns:a16="http://schemas.microsoft.com/office/drawing/2014/main" val="20001"/>
                    </a:ext>
                  </a:extLst>
                </a:gridCol>
                <a:gridCol w="4227159">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093428"/>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&gt;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&lt;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grpSp>
        <p:nvGrpSpPr>
          <p:cNvPr id="9" name="Group 8">
            <a:extLst>
              <a:ext uri="{FF2B5EF4-FFF2-40B4-BE49-F238E27FC236}">
                <a16:creationId xmlns:a16="http://schemas.microsoft.com/office/drawing/2014/main" id="{4F078CA4-49C0-4176-B187-3487FE4CDA3B}"/>
              </a:ext>
            </a:extLst>
          </p:cNvPr>
          <p:cNvGrpSpPr/>
          <p:nvPr/>
        </p:nvGrpSpPr>
        <p:grpSpPr>
          <a:xfrm>
            <a:off x="7104112" y="2128521"/>
            <a:ext cx="2952326" cy="3676743"/>
            <a:chOff x="6888088" y="2225046"/>
            <a:chExt cx="2952326" cy="3676743"/>
          </a:xfrm>
        </p:grpSpPr>
        <p:pic>
          <p:nvPicPr>
            <p:cNvPr id="3" name="Picture 2">
              <a:extLst>
                <a:ext uri="{FF2B5EF4-FFF2-40B4-BE49-F238E27FC236}">
                  <a16:creationId xmlns:a16="http://schemas.microsoft.com/office/drawing/2014/main" id="{D9B785D9-AC17-4B7B-AED4-1B7A711B80A5}"/>
                </a:ext>
              </a:extLst>
            </p:cNvPr>
            <p:cNvPicPr>
              <a:picLocks noChangeAspect="1"/>
            </p:cNvPicPr>
            <p:nvPr/>
          </p:nvPicPr>
          <p:blipFill>
            <a:blip r:embed="rId2" cstate="print"/>
            <a:stretch>
              <a:fillRect/>
            </a:stretch>
          </p:blipFill>
          <p:spPr>
            <a:xfrm>
              <a:off x="6888088" y="2225046"/>
              <a:ext cx="2917829" cy="3676743"/>
            </a:xfrm>
            <a:prstGeom prst="rect">
              <a:avLst/>
            </a:prstGeom>
          </p:spPr>
        </p:pic>
        <p:sp>
          <p:nvSpPr>
            <p:cNvPr id="10" name="Rectangle 9">
              <a:extLst>
                <a:ext uri="{FF2B5EF4-FFF2-40B4-BE49-F238E27FC236}">
                  <a16:creationId xmlns:a16="http://schemas.microsoft.com/office/drawing/2014/main" id="{D86B2518-A356-417D-BAFE-9F676D55CB41}"/>
                </a:ext>
              </a:extLst>
            </p:cNvPr>
            <p:cNvSpPr/>
            <p:nvPr/>
          </p:nvSpPr>
          <p:spPr>
            <a:xfrm>
              <a:off x="6957556" y="3442446"/>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9164494-B5B2-4066-B839-B94829703D4A}"/>
                </a:ext>
              </a:extLst>
            </p:cNvPr>
            <p:cNvSpPr/>
            <p:nvPr/>
          </p:nvSpPr>
          <p:spPr>
            <a:xfrm>
              <a:off x="6957556" y="4941168"/>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4078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548680"/>
            <a:ext cx="11377264" cy="100027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407368" y="1628800"/>
            <a:ext cx="11377264" cy="200054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('A','B','C')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('A','B','C') NOT NULL);</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 NOT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(col1, col2) </a:t>
            </a:r>
            <a:r>
              <a:rPr lang="en-IN" dirty="0">
                <a:solidFill>
                  <a:srgbClr val="0077AA"/>
                </a:solidFill>
                <a:latin typeface="Liberation Mono"/>
              </a:rPr>
              <a:t>VALUES</a:t>
            </a:r>
            <a:r>
              <a:rPr lang="en-IN" dirty="0">
                <a:latin typeface="Liberation Mono"/>
                <a:cs typeface="Arial" panose="020B0604020202020204" pitchFamily="34" charset="0"/>
              </a:rPr>
              <a:t> (1,'THIS IS THE TEST');</a:t>
            </a:r>
          </a:p>
        </p:txBody>
      </p:sp>
      <p:sp>
        <p:nvSpPr>
          <p:cNvPr id="6" name="Rectangle 5"/>
          <p:cNvSpPr/>
          <p:nvPr/>
        </p:nvSpPr>
        <p:spPr>
          <a:xfrm>
            <a:off x="407368" y="5489937"/>
            <a:ext cx="11377264" cy="132343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use user variable as an enumeration value. This pair of statements do not work:</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0077AA"/>
                </a:solidFill>
                <a:latin typeface="Liberation Mono"/>
              </a:rPr>
              <a:t>SET</a:t>
            </a:r>
            <a:r>
              <a:rPr lang="en-IN" dirty="0">
                <a:latin typeface="Liberation Mono"/>
              </a:rPr>
              <a:t> @mysize = </a:t>
            </a:r>
            <a:r>
              <a:rPr lang="en-IN" dirty="0">
                <a:solidFill>
                  <a:srgbClr val="669900"/>
                </a:solidFill>
                <a:latin typeface="Liberation Mono"/>
              </a:rPr>
              <a:t>'medium'</a:t>
            </a:r>
            <a:r>
              <a:rPr lang="en-IN" dirty="0">
                <a:latin typeface="Liberation Mono"/>
              </a:rPr>
              <a:t>;</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sizes ( size </a:t>
            </a:r>
            <a:r>
              <a:rPr lang="en-IN" dirty="0">
                <a:solidFill>
                  <a:srgbClr val="834689"/>
                </a:solidFill>
                <a:latin typeface="Liberation Mono"/>
                <a:cs typeface="Arial" panose="020B0604020202020204" pitchFamily="34" charset="0"/>
              </a:rPr>
              <a:t>ENUM</a:t>
            </a:r>
            <a:r>
              <a:rPr lang="en-IN" dirty="0">
                <a:latin typeface="Liberation Mono"/>
              </a:rPr>
              <a:t>(</a:t>
            </a:r>
            <a:r>
              <a:rPr lang="en-IN" dirty="0">
                <a:solidFill>
                  <a:srgbClr val="669900"/>
                </a:solidFill>
                <a:latin typeface="Liberation Mono"/>
              </a:rPr>
              <a:t>'small'</a:t>
            </a:r>
            <a:r>
              <a:rPr lang="en-IN" dirty="0">
                <a:latin typeface="Liberation Mono"/>
              </a:rPr>
              <a:t>, @mysize, </a:t>
            </a:r>
            <a:r>
              <a:rPr lang="en-IN" dirty="0">
                <a:solidFill>
                  <a:srgbClr val="669900"/>
                </a:solidFill>
                <a:latin typeface="Liberation Mono"/>
              </a:rPr>
              <a:t>'large'</a:t>
            </a:r>
            <a:r>
              <a:rPr lang="en-IN" dirty="0">
                <a:latin typeface="Liberation Mono"/>
              </a:rPr>
              <a:t>));   </a:t>
            </a:r>
            <a:r>
              <a:rPr lang="en-IN" dirty="0">
                <a:solidFill>
                  <a:srgbClr val="FF0000"/>
                </a:solidFill>
                <a:latin typeface="Liberation Mono"/>
              </a:rPr>
              <a:t>//</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9" name="TextBox 8">
            <a:extLst>
              <a:ext uri="{FF2B5EF4-FFF2-40B4-BE49-F238E27FC236}">
                <a16:creationId xmlns:a16="http://schemas.microsoft.com/office/drawing/2014/main" id="{549925E8-1349-403A-9FBE-F89F237517A5}"/>
              </a:ext>
            </a:extLst>
          </p:cNvPr>
          <p:cNvSpPr txBox="1"/>
          <p:nvPr/>
        </p:nvSpPr>
        <p:spPr>
          <a:xfrm>
            <a:off x="407368" y="3645024"/>
            <a:ext cx="11521280" cy="1754326"/>
          </a:xfrm>
          <a:prstGeom prst="rect">
            <a:avLst/>
          </a:prstGeom>
          <a:noFill/>
        </p:spPr>
        <p:txBody>
          <a:bodyPr wrap="square">
            <a:spAutoFit/>
          </a:bodyPr>
          <a:lstStyle/>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latin typeface="Liberation Mono"/>
              </a:rPr>
              <a:t>)</a:t>
            </a: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IN" dirty="0">
                <a:latin typeface="Liberation Mono"/>
              </a:rPr>
              <a:t>)</a:t>
            </a: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latin typeface="Liberation Mono"/>
              </a:rPr>
              <a:t>)</a:t>
            </a: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latin typeface="Liberation Mono"/>
              </a:rPr>
              <a:t>)</a:t>
            </a: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latin typeface="Liberation Mono"/>
              </a:rPr>
              <a:t>)</a:t>
            </a: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 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 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3589737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set</a:t>
            </a:r>
          </a:p>
        </p:txBody>
      </p:sp>
      <p:sp>
        <p:nvSpPr>
          <p:cNvPr id="6" name="Rectangle 5"/>
          <p:cNvSpPr/>
          <p:nvPr/>
        </p:nvSpPr>
        <p:spPr>
          <a:xfrm>
            <a:off x="335360" y="838200"/>
            <a:ext cx="10104040"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a:t>
            </a:r>
          </a:p>
        </p:txBody>
      </p:sp>
      <p:sp>
        <p:nvSpPr>
          <p:cNvPr id="5" name="Rectangle 4"/>
          <p:cNvSpPr/>
          <p:nvPr/>
        </p:nvSpPr>
        <p:spPr>
          <a:xfrm>
            <a:off x="335360" y="203657"/>
            <a:ext cx="6558763"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SET column can have a maximum of </a:t>
            </a:r>
            <a:r>
              <a:rPr lang="en-IN" sz="1600" b="1" dirty="0">
                <a:latin typeface="Arial" panose="020B0604020202020204" pitchFamily="34" charset="0"/>
                <a:cs typeface="Arial" panose="020B0604020202020204" pitchFamily="34" charset="0"/>
              </a:rPr>
              <a:t>64</a:t>
            </a:r>
            <a:r>
              <a:rPr lang="en-IN" sz="1600" dirty="0">
                <a:latin typeface="Arial" panose="020B0604020202020204" pitchFamily="34" charset="0"/>
                <a:cs typeface="Arial" panose="020B0604020202020204" pitchFamily="34" charset="0"/>
              </a:rPr>
              <a:t> distinct members.</a:t>
            </a:r>
          </a:p>
        </p:txBody>
      </p:sp>
      <p:sp>
        <p:nvSpPr>
          <p:cNvPr id="3" name="Rectangle 1">
            <a:extLst>
              <a:ext uri="{FF2B5EF4-FFF2-40B4-BE49-F238E27FC236}">
                <a16:creationId xmlns:a16="http://schemas.microsoft.com/office/drawing/2014/main" id="{DC8D1C25-D6A2-4B67-BE92-A02A5EE79BE5}"/>
              </a:ext>
            </a:extLst>
          </p:cNvPr>
          <p:cNvSpPr>
            <a:spLocks noChangeArrowheads="1"/>
          </p:cNvSpPr>
          <p:nvPr/>
        </p:nvSpPr>
        <p:spPr bwMode="auto">
          <a:xfrm>
            <a:off x="335360" y="2758357"/>
            <a:ext cx="957706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CREATE</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TABLE</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id </a:t>
            </a:r>
            <a:r>
              <a:rPr lang="en-US" altLang="en-US" dirty="0">
                <a:solidFill>
                  <a:srgbClr val="834689"/>
                </a:solidFill>
                <a:latin typeface="Liberation Mono"/>
                <a:cs typeface="Arial" panose="020B0604020202020204" pitchFamily="34" charset="0"/>
              </a:rPr>
              <a:t>INT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AUTO_INCREMENT </a:t>
            </a:r>
            <a:r>
              <a:rPr lang="en-US" altLang="en-US" dirty="0">
                <a:solidFill>
                  <a:srgbClr val="C00000"/>
                </a:solidFill>
                <a:latin typeface="Liberation Mono"/>
                <a:cs typeface="Arial" panose="020B0604020202020204" pitchFamily="34" charset="0"/>
              </a:rPr>
              <a:t>PRIMARY</a:t>
            </a:r>
            <a:r>
              <a:rPr kumimoji="0" lang="en-US" altLang="en-US" i="0" u="none" strike="noStrike" cap="none" normalizeH="0" baseline="0" dirty="0">
                <a:ln>
                  <a:noFill/>
                </a:ln>
                <a:solidFill>
                  <a:srgbClr val="3A3A3A"/>
                </a:solidFill>
                <a:effectLst/>
                <a:latin typeface="Liberation Mono"/>
              </a:rPr>
              <a:t> </a:t>
            </a:r>
            <a:r>
              <a:rPr lang="en-US" altLang="en-US" dirty="0">
                <a:solidFill>
                  <a:srgbClr val="C00000"/>
                </a:solidFill>
                <a:latin typeface="Liberation Mono"/>
                <a:cs typeface="Arial" panose="020B0604020202020204" pitchFamily="34" charset="0"/>
              </a:rPr>
              <a:t>KEY</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6699"/>
                </a:solidFill>
                <a:effectLst/>
                <a:latin typeface="Liberation Mono"/>
              </a:rPr>
              <a:t>name</a:t>
            </a:r>
            <a:r>
              <a:rPr kumimoji="0" lang="en-US" altLang="en-US" i="0" u="none" strike="noStrike" cap="none" normalizeH="0" baseline="0" dirty="0">
                <a:ln>
                  <a:noFill/>
                </a:ln>
                <a:solidFill>
                  <a:srgbClr val="3A3A3A"/>
                </a:solidFill>
                <a:effectLst/>
                <a:latin typeface="Liberation Mono"/>
              </a:rPr>
              <a:t> </a:t>
            </a:r>
            <a:r>
              <a:rPr lang="en-US" altLang="en-US" dirty="0">
                <a:solidFill>
                  <a:srgbClr val="834689"/>
                </a:solidFill>
                <a:latin typeface="Liberation Mono"/>
                <a:cs typeface="Arial" panose="020B0604020202020204" pitchFamily="34" charset="0"/>
              </a:rPr>
              <a:t>VARCHAR</a:t>
            </a:r>
            <a:r>
              <a:rPr kumimoji="0" lang="en-US" altLang="en-US" i="0" u="none" strike="noStrike" cap="none" normalizeH="0" baseline="0" dirty="0">
                <a:ln>
                  <a:noFill/>
                </a:ln>
                <a:solidFill>
                  <a:srgbClr val="000000"/>
                </a:solidFill>
                <a:effectLst/>
                <a:latin typeface="Liberation Mono"/>
              </a:rPr>
              <a:t>(5),</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membership </a:t>
            </a:r>
            <a:r>
              <a:rPr lang="en-US" altLang="en-US" dirty="0">
                <a:solidFill>
                  <a:srgbClr val="834689"/>
                </a:solidFill>
                <a:latin typeface="Liberation Mono"/>
                <a:cs typeface="Arial" panose="020B0604020202020204" pitchFamily="34" charset="0"/>
              </a:rPr>
              <a:t>ENUM</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'Silver'</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'Gold'</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'Diamond'</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interest </a:t>
            </a:r>
            <a:r>
              <a:rPr lang="en-US" altLang="en-US" dirty="0">
                <a:solidFill>
                  <a:srgbClr val="834689"/>
                </a:solidFill>
                <a:latin typeface="Liberation Mono"/>
                <a:cs typeface="Arial" panose="020B0604020202020204" pitchFamily="34" charset="0"/>
              </a:rPr>
              <a:t>SET</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'Movie'</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'Music'</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7" name="Rectangle 2">
            <a:extLst>
              <a:ext uri="{FF2B5EF4-FFF2-40B4-BE49-F238E27FC236}">
                <a16:creationId xmlns:a16="http://schemas.microsoft.com/office/drawing/2014/main" id="{6624884C-BA27-4056-8CC3-B2E645CA96DE}"/>
              </a:ext>
            </a:extLst>
          </p:cNvPr>
          <p:cNvSpPr>
            <a:spLocks noChangeArrowheads="1"/>
          </p:cNvSpPr>
          <p:nvPr/>
        </p:nvSpPr>
        <p:spPr bwMode="auto">
          <a:xfrm>
            <a:off x="407368" y="4649880"/>
            <a:ext cx="11377264"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rgbClr val="000000"/>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'Gold'</a:t>
            </a:r>
            <a:r>
              <a:rPr lang="en-US" altLang="en-US" dirty="0">
                <a:latin typeface="Liberation Mono"/>
              </a:rPr>
              <a:t>,</a:t>
            </a:r>
            <a:r>
              <a:rPr lang="en-US" altLang="en-US" dirty="0">
                <a:solidFill>
                  <a:srgbClr val="669900"/>
                </a:solidFill>
                <a:latin typeface="Liberation Mono"/>
              </a:rPr>
              <a:t> 'Music'</a:t>
            </a:r>
            <a:r>
              <a:rPr kumimoji="0" lang="en-US" altLang="en-US" i="0" u="none" strike="noStrike" cap="none" normalizeH="0" baseline="0" dirty="0">
                <a:ln>
                  <a:noFill/>
                </a:ln>
                <a:solidFill>
                  <a:srgbClr val="000000"/>
                </a:solidFill>
                <a:effectLst/>
                <a:latin typeface="Liberation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rgbClr val="000000"/>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'Premium'</a:t>
            </a:r>
            <a:r>
              <a:rPr lang="en-US" altLang="en-US" dirty="0">
                <a:latin typeface="Liberation Mono"/>
              </a:rPr>
              <a:t>,</a:t>
            </a:r>
            <a:r>
              <a:rPr lang="en-US" altLang="en-US" dirty="0">
                <a:solidFill>
                  <a:srgbClr val="669900"/>
                </a:solidFill>
                <a:latin typeface="Liberation Mono"/>
              </a:rPr>
              <a:t> 'Movie</a:t>
            </a:r>
            <a:r>
              <a:rPr lang="en-US" altLang="en-US" dirty="0">
                <a:latin typeface="Liberation Mono"/>
              </a:rPr>
              <a:t>,</a:t>
            </a:r>
            <a:r>
              <a:rPr lang="en-US" altLang="en-US" dirty="0">
                <a:solidFill>
                  <a:srgbClr val="669900"/>
                </a:solidFill>
                <a:latin typeface="Liberation Mono"/>
              </a:rPr>
              <a:t> 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Tree>
    <p:extLst>
      <p:ext uri="{BB962C8B-B14F-4D97-AF65-F5344CB8AC3E}">
        <p14:creationId xmlns:p14="http://schemas.microsoft.com/office/powerpoint/2010/main" val="19053370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8884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6" name="Rectangle 5">
            <a:extLst>
              <a:ext uri="{FF2B5EF4-FFF2-40B4-BE49-F238E27FC236}">
                <a16:creationId xmlns:a16="http://schemas.microsoft.com/office/drawing/2014/main" id="{D05C45AA-4344-457B-946D-7E2D8508B28A}"/>
              </a:ext>
            </a:extLst>
          </p:cNvPr>
          <p:cNvSpPr/>
          <p:nvPr/>
        </p:nvSpPr>
        <p:spPr>
          <a:xfrm>
            <a:off x="478582" y="3356992"/>
            <a:ext cx="11306050" cy="169277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2807931"/>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id="{D3D08B3E-D2EE-4D3C-A614-3FE7A6911A79}"/>
              </a:ext>
            </a:extLst>
          </p:cNvPr>
          <p:cNvSpPr/>
          <p:nvPr/>
        </p:nvSpPr>
        <p:spPr>
          <a:xfrm>
            <a:off x="478582" y="5157192"/>
            <a:ext cx="11306050"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189968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(create_defineation, . . .)</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dirty="0">
                <a:solidFill>
                  <a:schemeClr val="tx1">
                    <a:lumMod val="75000"/>
                    <a:lumOff val="25000"/>
                  </a:schemeClr>
                </a:solidFill>
                <a:latin typeface="Liberation Mono"/>
              </a:rPr>
              <a:t>create_definition:</a:t>
            </a:r>
          </a:p>
          <a:p>
            <a:r>
              <a:rPr lang="en-US" sz="2000" dirty="0">
                <a:solidFill>
                  <a:schemeClr val="tx1">
                    <a:lumMod val="75000"/>
                    <a:lumOff val="25000"/>
                  </a:schemeClr>
                </a:solidFill>
                <a:latin typeface="Liberation Mono"/>
              </a:rPr>
              <a:t>    col_name column_definition</a:t>
            </a:r>
          </a:p>
          <a:p>
            <a:endParaRPr lang="en-US" sz="2000" dirty="0">
              <a:solidFill>
                <a:srgbClr val="0077AA"/>
              </a:solidFill>
              <a:latin typeface="Liberation Mono"/>
            </a:endParaRPr>
          </a:p>
          <a:p>
            <a:r>
              <a:rPr lang="en-US" sz="2000" dirty="0">
                <a:solidFill>
                  <a:schemeClr val="tx1">
                    <a:lumMod val="75000"/>
                    <a:lumOff val="25000"/>
                  </a:schemeClr>
                </a:solidFill>
                <a:latin typeface="Liberation Mono"/>
              </a:rPr>
              <a:t>column_definition:</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6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420435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100,</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200,</a:t>
            </a:r>
          </a:p>
          <a:p>
            <a:pPr marL="273050"/>
            <a:r>
              <a:rPr lang="en-IN" dirty="0">
                <a:latin typeface="Liberation Mono"/>
                <a:cs typeface="Arial" panose="020B0604020202020204" pitchFamily="34" charset="0"/>
              </a:rPr>
              <a:t>   c4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c5</a:t>
            </a:r>
            <a:r>
              <a:rPr lang="en-IN" dirty="0">
                <a:solidFill>
                  <a:srgbClr val="834689"/>
                </a:solidFill>
                <a:latin typeface="Liberation Mono"/>
                <a:cs typeface="Arial" panose="020B0604020202020204" pitchFamily="34" charset="0"/>
              </a:rPr>
              <a:t> INT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(c2),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(c3),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(c3),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(c2),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a:t>
            </a:r>
          </a:p>
        </p:txBody>
      </p:sp>
      <p:pic>
        <p:nvPicPr>
          <p:cNvPr id="13" name="Picture 12">
            <a:extLst>
              <a:ext uri="{FF2B5EF4-FFF2-40B4-BE49-F238E27FC236}">
                <a16:creationId xmlns:a16="http://schemas.microsoft.com/office/drawing/2014/main" id="{D3D943BD-2AE6-4F49-9C89-17FF2511A864}"/>
              </a:ext>
            </a:extLst>
          </p:cNvPr>
          <p:cNvPicPr>
            <a:picLocks noChangeAspect="1"/>
          </p:cNvPicPr>
          <p:nvPr/>
        </p:nvPicPr>
        <p:blipFill>
          <a:blip r:embed="rId2"/>
          <a:stretch>
            <a:fillRect/>
          </a:stretch>
        </p:blipFill>
        <p:spPr>
          <a:xfrm>
            <a:off x="3863751" y="1257620"/>
            <a:ext cx="7115449" cy="1739332"/>
          </a:xfrm>
          <a:prstGeom prst="rect">
            <a:avLst/>
          </a:prstGeom>
        </p:spPr>
      </p:pic>
    </p:spTree>
    <p:extLst>
      <p:ext uri="{BB962C8B-B14F-4D97-AF65-F5344CB8AC3E}">
        <p14:creationId xmlns:p14="http://schemas.microsoft.com/office/powerpoint/2010/main" val="93793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a:t>
            </a:r>
            <a:r>
              <a:rPr lang="en-US" b="1" dirty="0">
                <a:solidFill>
                  <a:srgbClr val="00B0F0"/>
                </a:solidFill>
                <a:latin typeface="Palatino Linotype" pitchFamily="18" charset="0"/>
              </a:rPr>
              <a:t>  *.tsv</a:t>
            </a:r>
            <a:r>
              <a:rPr lang="en-US" b="1" dirty="0">
                <a:latin typeface="Palatino Linotype" pitchFamily="18" charset="0"/>
              </a:rPr>
              <a:t> etc.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val="19413588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3058951" y="3276600"/>
            <a:ext cx="6074099" cy="369332"/>
          </a:xfrm>
          <a:prstGeom prst="rect">
            <a:avLst/>
          </a:prstGeom>
        </p:spPr>
        <p:txBody>
          <a:bodyPr wrap="none">
            <a:spAutoFit/>
          </a:bodyPr>
          <a:lstStyle/>
          <a:p>
            <a:r>
              <a:rPr lang="en-IN" dirty="0">
                <a:latin typeface="Palatino Linotype" panose="02040502050505030304" pitchFamily="18" charset="0"/>
              </a:rPr>
              <a:t>INSERT command inserts new rows into an existing table.</a:t>
            </a:r>
          </a:p>
        </p:txBody>
      </p:sp>
      <p:sp>
        <p:nvSpPr>
          <p:cNvPr id="6" name="Rectangle 5">
            <a:extLst>
              <a:ext uri="{FF2B5EF4-FFF2-40B4-BE49-F238E27FC236}">
                <a16:creationId xmlns:a16="http://schemas.microsoft.com/office/drawing/2014/main" id="{6DE79E53-CAA4-40DF-AFCE-1F13A27C78F7}"/>
              </a:ext>
            </a:extLst>
          </p:cNvPr>
          <p:cNvSpPr/>
          <p:nvPr/>
        </p:nvSpPr>
        <p:spPr>
          <a:xfrm>
            <a:off x="406573" y="4059069"/>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8" name="Rectangle 7">
            <a:extLst>
              <a:ext uri="{FF2B5EF4-FFF2-40B4-BE49-F238E27FC236}">
                <a16:creationId xmlns:a16="http://schemas.microsoft.com/office/drawing/2014/main" id="{8179B2D0-24EE-455B-8988-B44950E43A0B}"/>
              </a:ext>
            </a:extLst>
          </p:cNvPr>
          <p:cNvSpPr/>
          <p:nvPr/>
        </p:nvSpPr>
        <p:spPr>
          <a:xfrm>
            <a:off x="406573" y="193261"/>
            <a:ext cx="11449272" cy="178510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Your database table has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columns, Where as the </a:t>
            </a:r>
            <a:r>
              <a:rPr lang="en-IN" b="1" dirty="0">
                <a:latin typeface="Arial" panose="020B0604020202020204" pitchFamily="34" charset="0"/>
                <a:cs typeface="Arial" panose="020B0604020202020204" pitchFamily="34" charset="0"/>
              </a:rPr>
              <a:t>VALUES</a:t>
            </a:r>
            <a:r>
              <a:rPr lang="en-IN" dirty="0">
                <a:latin typeface="Arial" panose="020B0604020202020204" pitchFamily="34" charset="0"/>
                <a:cs typeface="Arial" panose="020B0604020202020204" pitchFamily="34" charset="0"/>
              </a:rPr>
              <a:t> you are passing are for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This mismatch of column-values will giving you the error.</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Inserting a string into a string column (CHAR, VARCHAR, TEXT, or BLOB) that exceeds the column maximum length. </a:t>
            </a:r>
            <a:r>
              <a:rPr lang="en-US" dirty="0">
                <a:solidFill>
                  <a:schemeClr val="accent6">
                    <a:lumMod val="50000"/>
                  </a:schemeClr>
                </a:solidFill>
                <a:latin typeface="Arial" panose="020B0604020202020204" pitchFamily="34" charset="0"/>
                <a:cs typeface="Arial" panose="020B0604020202020204" pitchFamily="34" charset="0"/>
              </a:rPr>
              <a:t>The value is truncated to the column maximum length.</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4066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57272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val="1276071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id="{43651AEC-95F0-41B9-B91B-D73E975D95DD}"/>
              </a:ext>
            </a:extLst>
          </p:cNvPr>
          <p:cNvSpPr/>
          <p:nvPr/>
        </p:nvSpPr>
        <p:spPr>
          <a:xfrm>
            <a:off x="191344" y="4653136"/>
            <a:ext cx="11881319" cy="1754326"/>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patil</a:t>
            </a:r>
            <a:r>
              <a:rPr lang="en-IN" dirty="0">
                <a:solidFill>
                  <a:srgbClr val="669900"/>
                </a:solidFill>
                <a:latin typeface="Liberation Mono"/>
              </a:rPr>
              <a:t>'</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 </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emailID)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latin typeface="Liberation Mono"/>
                <a:cs typeface="Arial" panose="020B0604020202020204" pitchFamily="34" charset="0"/>
              </a:rPr>
              <a:t>), (</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405787"/>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13604FD9-B251-4C7D-B3A2-FCBDF2D47EE9}"/>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val="26531203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780928"/>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91344" y="75080"/>
            <a:ext cx="11449272" cy="923330"/>
          </a:xfrm>
          <a:prstGeom prst="rect">
            <a:avLst/>
          </a:prstGeom>
          <a:noFill/>
        </p:spPr>
        <p:txBody>
          <a:bodyPr wrap="square">
            <a:spAutoFit/>
          </a:bodyPr>
          <a:lstStyle/>
          <a:p>
            <a:r>
              <a:rPr lang="en-IN" u="sng" dirty="0">
                <a:solidFill>
                  <a:schemeClr val="tx2">
                    <a:lumMod val="75000"/>
                  </a:schemeClr>
                </a:solidFill>
                <a:latin typeface="Arial" panose="020B0604020202020204" pitchFamily="34" charset="0"/>
                <a:cs typeface="Arial" panose="020B0604020202020204" pitchFamily="34" charset="0"/>
              </a:rPr>
              <a:t>ORDER BY in UPDATE</a:t>
            </a:r>
            <a:r>
              <a:rPr lang="en-IN" dirty="0">
                <a:latin typeface="Arial" panose="020B0604020202020204" pitchFamily="34" charset="0"/>
                <a:cs typeface="Arial" panose="020B0604020202020204" pitchFamily="34" charset="0"/>
              </a:rPr>
              <a:t>: if the table contains two values 1 and 2 in the id column and 1 is updated to 2 before 2 is updated to 3, an error occurs. To avoid this problem, add an ORDER BY clause to cause the rows with larger id values to be updated before those with smaller values.</a:t>
            </a:r>
          </a:p>
        </p:txBody>
      </p:sp>
      <p:sp>
        <p:nvSpPr>
          <p:cNvPr id="3" name="Rectangle 2"/>
          <p:cNvSpPr/>
          <p:nvPr/>
        </p:nvSpPr>
        <p:spPr>
          <a:xfrm>
            <a:off x="220468" y="908720"/>
            <a:ext cx="8839200" cy="1803699"/>
          </a:xfrm>
          <a:prstGeom prst="rect">
            <a:avLst/>
          </a:prstGeom>
        </p:spPr>
        <p:txBody>
          <a:bodyPr wrap="square">
            <a:spAutoFit/>
          </a:bodyPr>
          <a:lstStyle/>
          <a:p>
            <a:pPr>
              <a:lnSpc>
                <a:spcPct val="150000"/>
              </a:lnSpc>
            </a:pPr>
            <a:r>
              <a:rPr lang="en-US" sz="2200" dirty="0">
                <a:solidFill>
                  <a:srgbClr val="E01E1E"/>
                </a:solidFill>
                <a:latin typeface="Arial" panose="020B0604020202020204" pitchFamily="34" charset="0"/>
                <a:cs typeface="Arial" panose="020B0604020202020204" pitchFamily="34" charset="0"/>
              </a:rPr>
              <a:t>Note:</a:t>
            </a:r>
            <a:r>
              <a:rPr lang="en-US" dirty="0">
                <a:solidFill>
                  <a:srgbClr val="E01E1E"/>
                </a:solidFill>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Here c1 column is a </a:t>
            </a:r>
            <a:r>
              <a:rPr lang="en-US" dirty="0">
                <a:solidFill>
                  <a:srgbClr val="2658E6"/>
                </a:solidFill>
                <a:latin typeface="Arial" panose="020B0604020202020204" pitchFamily="34" charset="0"/>
                <a:cs typeface="Arial" panose="020B0604020202020204" pitchFamily="34" charset="0"/>
              </a:rPr>
              <a:t>Primary Key</a:t>
            </a:r>
            <a:endParaRPr lang="en-IN" dirty="0">
              <a:solidFill>
                <a:srgbClr val="2658E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In case of decrement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ea typeface="Times New Roman" panose="02020603050405020304" pitchFamily="18" charset="0"/>
                <a:cs typeface="Arial" panose="020B0604020202020204" pitchFamily="34" charset="0"/>
              </a:rPr>
              <a:t>DESC</a:t>
            </a:r>
            <a:r>
              <a:rPr lang="en-IN" dirty="0">
                <a:latin typeface="Liberation Mono"/>
                <a:cs typeface="Arial" panose="020B0604020202020204" pitchFamily="34" charset="0"/>
              </a:rPr>
              <a:t>;</a:t>
            </a:r>
            <a:r>
              <a:rPr lang="en-IN" dirty="0">
                <a:solidFill>
                  <a:srgbClr val="00B050"/>
                </a:solidFill>
                <a:latin typeface="Liberation Mono"/>
                <a:cs typeface="Arial" panose="020B0604020202020204" pitchFamily="34" charset="0"/>
              </a:rPr>
              <a:t>   # In case of increment</a:t>
            </a:r>
            <a:endParaRPr lang="en-IN" dirty="0">
              <a:latin typeface="Liberation Mono"/>
              <a:cs typeface="Arial" panose="020B0604020202020204" pitchFamily="34" charset="0"/>
            </a:endParaRPr>
          </a:p>
        </p:txBody>
      </p:sp>
      <p:sp>
        <p:nvSpPr>
          <p:cNvPr id="7" name="TextBox 6">
            <a:extLst>
              <a:ext uri="{FF2B5EF4-FFF2-40B4-BE49-F238E27FC236}">
                <a16:creationId xmlns:a16="http://schemas.microsoft.com/office/drawing/2014/main" id="{01940667-7188-4672-B7C2-EF95A106A555}"/>
              </a:ext>
            </a:extLst>
          </p:cNvPr>
          <p:cNvSpPr txBox="1"/>
          <p:nvPr/>
        </p:nvSpPr>
        <p:spPr>
          <a:xfrm>
            <a:off x="224244" y="3318664"/>
            <a:ext cx="11848420"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SET </a:t>
            </a:r>
            <a:r>
              <a:rPr lang="en-IN" dirty="0">
                <a:solidFill>
                  <a:schemeClr val="tx2">
                    <a:lumMod val="75000"/>
                  </a:schemeClr>
                </a:solidFill>
                <a:latin typeface="Liberation Mono"/>
                <a:ea typeface="Times New Roman" panose="02020603050405020304" pitchFamily="18" charset="0"/>
              </a:rPr>
              <a:t>@x := </a:t>
            </a:r>
            <a:r>
              <a:rPr lang="en-IN" dirty="0">
                <a:solidFill>
                  <a:srgbClr val="990055"/>
                </a:solidFill>
                <a:latin typeface="Liberation Mono"/>
              </a:rPr>
              <a:t>0</a:t>
            </a:r>
            <a:r>
              <a:rPr lang="en-IN" dirty="0">
                <a:solidFill>
                  <a:schemeClr val="tx2">
                    <a:lumMod val="75000"/>
                  </a:schemeClr>
                </a:solidFill>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rPr>
              <a:t> emp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@x</a:t>
            </a:r>
            <a:r>
              <a:rPr lang="en-IN" dirty="0">
                <a:solidFill>
                  <a:schemeClr val="accent5">
                    <a:lumMod val="75000"/>
                  </a:schemeClr>
                </a:solidFill>
                <a:latin typeface="Liberation Mono"/>
              </a:rPr>
              <a:t>:=</a:t>
            </a:r>
            <a:r>
              <a:rPr lang="en-IN" dirty="0">
                <a:latin typeface="Liberation Mono"/>
              </a:rPr>
              <a:t> @x+1;</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US" dirty="0">
                <a:latin typeface="Liberation Mono"/>
              </a:rPr>
              <a:t> t, </a:t>
            </a:r>
            <a:r>
              <a:rPr lang="en-US" dirty="0">
                <a:solidFill>
                  <a:schemeClr val="bg1">
                    <a:lumMod val="65000"/>
                  </a:schemeClr>
                </a:solidFill>
                <a:latin typeface="Liberation Mono"/>
              </a:rPr>
              <a:t>(</a:t>
            </a:r>
            <a:r>
              <a:rPr lang="en-US" dirty="0">
                <a:solidFill>
                  <a:srgbClr val="0077AA"/>
                </a:solidFill>
                <a:latin typeface="Liberation Mono"/>
              </a:rPr>
              <a:t>SELECT</a:t>
            </a:r>
            <a:r>
              <a:rPr lang="en-US" dirty="0">
                <a:latin typeface="Liberation Mono"/>
              </a:rPr>
              <a:t> isactive, </a:t>
            </a:r>
            <a:r>
              <a:rPr lang="en-US" dirty="0">
                <a:solidFill>
                  <a:srgbClr val="C74C49"/>
                </a:solidFill>
                <a:latin typeface="Liberation Mono"/>
                <a:cs typeface="Arial" panose="020B0604020202020204" pitchFamily="34" charset="0"/>
              </a:rPr>
              <a:t>COUNT</a:t>
            </a:r>
            <a:r>
              <a:rPr lang="en-US" dirty="0">
                <a:solidFill>
                  <a:schemeClr val="bg1">
                    <a:lumMod val="65000"/>
                  </a:schemeClr>
                </a:solidFill>
                <a:latin typeface="Liberation Mono"/>
              </a:rPr>
              <a:t>(</a:t>
            </a:r>
            <a:r>
              <a:rPr lang="en-US" dirty="0">
                <a:latin typeface="Liberation Mono"/>
              </a:rPr>
              <a:t>isactive</a:t>
            </a:r>
            <a:r>
              <a:rPr lang="en-US" dirty="0">
                <a:solidFill>
                  <a:schemeClr val="bg1">
                    <a:lumMod val="65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isactive</a:t>
            </a:r>
            <a:r>
              <a:rPr lang="en-US" dirty="0">
                <a:solidFill>
                  <a:schemeClr val="bg1">
                    <a:lumMod val="65000"/>
                  </a:schemeClr>
                </a:solidFill>
                <a:latin typeface="Liberation Mono"/>
              </a:rPr>
              <a:t>)</a:t>
            </a:r>
            <a:r>
              <a:rPr lang="en-US" dirty="0">
                <a:latin typeface="Liberation Mono"/>
              </a:rPr>
              <a:t> a </a:t>
            </a:r>
            <a:r>
              <a:rPr lang="en-US" dirty="0">
                <a:solidFill>
                  <a:srgbClr val="0077AA"/>
                </a:solidFill>
                <a:latin typeface="Liberation Mono"/>
              </a:rPr>
              <a:t>SET</a:t>
            </a:r>
            <a:r>
              <a:rPr lang="en-US" dirty="0">
                <a:latin typeface="Liberation Mono"/>
              </a:rPr>
              <a:t> t.c2 </a:t>
            </a:r>
            <a:r>
              <a:rPr lang="en-US" dirty="0">
                <a:solidFill>
                  <a:schemeClr val="accent5">
                    <a:lumMod val="75000"/>
                  </a:schemeClr>
                </a:solidFill>
                <a:latin typeface="Liberation Mono"/>
              </a:rPr>
              <a:t>=</a:t>
            </a:r>
            <a:r>
              <a:rPr lang="en-US" dirty="0">
                <a:latin typeface="Liberation Mono"/>
              </a:rPr>
              <a:t> a.r1 </a:t>
            </a:r>
            <a:r>
              <a:rPr lang="en-US" dirty="0">
                <a:solidFill>
                  <a:srgbClr val="0077AA"/>
                </a:solidFill>
                <a:latin typeface="Liberation Mono"/>
              </a:rPr>
              <a:t>WHERE</a:t>
            </a:r>
            <a:r>
              <a:rPr lang="en-US" dirty="0">
                <a:latin typeface="Liberation Mono"/>
              </a:rPr>
              <a:t> t.c1 </a:t>
            </a:r>
            <a:r>
              <a:rPr lang="en-US" dirty="0">
                <a:solidFill>
                  <a:schemeClr val="accent5">
                    <a:lumMod val="75000"/>
                  </a:schemeClr>
                </a:solidFill>
                <a:latin typeface="Liberation Mono"/>
              </a:rPr>
              <a:t>=</a:t>
            </a:r>
            <a:r>
              <a:rPr lang="en-US" dirty="0">
                <a:latin typeface="Liberation Mono"/>
              </a:rPr>
              <a:t> a.isactive;</a:t>
            </a:r>
            <a:endParaRPr lang="en-IN" dirty="0">
              <a:latin typeface="Liberation Mono"/>
            </a:endParaRPr>
          </a:p>
        </p:txBody>
      </p:sp>
      <p:grpSp>
        <p:nvGrpSpPr>
          <p:cNvPr id="5" name="Group 4">
            <a:extLst>
              <a:ext uri="{FF2B5EF4-FFF2-40B4-BE49-F238E27FC236}">
                <a16:creationId xmlns:a16="http://schemas.microsoft.com/office/drawing/2014/main" id="{F0378169-90BA-465D-9A07-A3FD5887C926}"/>
              </a:ext>
            </a:extLst>
          </p:cNvPr>
          <p:cNvGrpSpPr/>
          <p:nvPr/>
        </p:nvGrpSpPr>
        <p:grpSpPr>
          <a:xfrm>
            <a:off x="385277" y="4841044"/>
            <a:ext cx="3456384" cy="1756308"/>
            <a:chOff x="407368" y="5083202"/>
            <a:chExt cx="3456384" cy="1756308"/>
          </a:xfrm>
        </p:grpSpPr>
        <p:sp>
          <p:nvSpPr>
            <p:cNvPr id="11" name="TextBox 10">
              <a:extLst>
                <a:ext uri="{FF2B5EF4-FFF2-40B4-BE49-F238E27FC236}">
                  <a16:creationId xmlns:a16="http://schemas.microsoft.com/office/drawing/2014/main" id="{01FCD091-A010-4419-9CCC-8B7EC01BEF8E}"/>
                </a:ext>
              </a:extLst>
            </p:cNvPr>
            <p:cNvSpPr txBox="1"/>
            <p:nvPr/>
          </p:nvSpPr>
          <p:spPr>
            <a:xfrm>
              <a:off x="2292319" y="5083202"/>
              <a:ext cx="1571433"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6   |</a:t>
              </a:r>
            </a:p>
            <a:p>
              <a:r>
                <a:rPr lang="en-IN" dirty="0">
                  <a:latin typeface="Liberation Mono"/>
                  <a:cs typeface="Arial" panose="020B0604020202020204" pitchFamily="34" charset="0"/>
                </a:rPr>
                <a:t>|    1   |   14  |</a:t>
              </a:r>
            </a:p>
            <a:p>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A72CAEA9-E87E-4EC6-BB9B-91F18E9CFAA7}"/>
                </a:ext>
              </a:extLst>
            </p:cNvPr>
            <p:cNvSpPr txBox="1"/>
            <p:nvPr/>
          </p:nvSpPr>
          <p:spPr>
            <a:xfrm>
              <a:off x="407368" y="5085184"/>
              <a:ext cx="1701640"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NULL |</a:t>
              </a:r>
            </a:p>
            <a:p>
              <a:r>
                <a:rPr lang="en-IN" dirty="0">
                  <a:latin typeface="Liberation Mono"/>
                  <a:cs typeface="Arial" panose="020B0604020202020204" pitchFamily="34" charset="0"/>
                </a:rPr>
                <a:t>|    1   | NULL |</a:t>
              </a:r>
            </a:p>
            <a:p>
              <a:r>
                <a:rPr lang="en-IN" dirty="0">
                  <a:latin typeface="Liberation Mono"/>
                  <a:cs typeface="Arial" panose="020B0604020202020204" pitchFamily="34" charset="0"/>
                </a:rPr>
                <a:t>+-------+--------+</a:t>
              </a:r>
            </a:p>
          </p:txBody>
        </p:sp>
      </p:grpSp>
      <p:sp>
        <p:nvSpPr>
          <p:cNvPr id="15" name="TextBox 14">
            <a:extLst>
              <a:ext uri="{FF2B5EF4-FFF2-40B4-BE49-F238E27FC236}">
                <a16:creationId xmlns:a16="http://schemas.microsoft.com/office/drawing/2014/main" id="{780F891F-99C0-426C-B87F-B050AEFE239E}"/>
              </a:ext>
            </a:extLst>
          </p:cNvPr>
          <p:cNvSpPr txBox="1"/>
          <p:nvPr/>
        </p:nvSpPr>
        <p:spPr>
          <a:xfrm>
            <a:off x="407368" y="4581128"/>
            <a:ext cx="3312368" cy="369332"/>
          </a:xfrm>
          <a:prstGeom prst="rect">
            <a:avLst/>
          </a:prstGeom>
          <a:noFill/>
        </p:spPr>
        <p:txBody>
          <a:bodyPr wrap="square">
            <a:spAutoFit/>
          </a:bodyPr>
          <a:lstStyle/>
          <a:p>
            <a:r>
              <a:rPr lang="en-IN" dirty="0">
                <a:latin typeface="Liberation Mono"/>
                <a:cs typeface="Arial" panose="020B0604020202020204" pitchFamily="34" charset="0"/>
              </a:rPr>
              <a:t>mysql&gt; </a:t>
            </a:r>
            <a:r>
              <a:rPr lang="en-IN" dirty="0">
                <a:solidFill>
                  <a:srgbClr val="0077AA"/>
                </a:solidFill>
                <a:latin typeface="Liberation Mono"/>
              </a:rPr>
              <a:t>SELECT</a:t>
            </a:r>
            <a:r>
              <a:rPr lang="en-IN" dirty="0">
                <a:latin typeface="Liberation Mono"/>
                <a:cs typeface="Arial" panose="020B0604020202020204" pitchFamily="34" charset="0"/>
              </a:rPr>
              <a:t> * </a:t>
            </a:r>
            <a:r>
              <a:rPr lang="en-IN" dirty="0">
                <a:solidFill>
                  <a:srgbClr val="0077AA"/>
                </a:solidFill>
                <a:latin typeface="Liberation Mono"/>
              </a:rPr>
              <a:t>FROM</a:t>
            </a:r>
            <a:r>
              <a:rPr lang="en-IN" dirty="0">
                <a:latin typeface="Liberation Mono"/>
                <a:cs typeface="Arial" panose="020B0604020202020204" pitchFamily="34" charset="0"/>
              </a:rPr>
              <a:t> t;</a:t>
            </a:r>
          </a:p>
        </p:txBody>
      </p:sp>
      <p:sp>
        <p:nvSpPr>
          <p:cNvPr id="10" name="Rectangle 9">
            <a:extLst>
              <a:ext uri="{FF2B5EF4-FFF2-40B4-BE49-F238E27FC236}">
                <a16:creationId xmlns:a16="http://schemas.microsoft.com/office/drawing/2014/main" id="{F3FF3732-5877-491C-BE36-CD858B0733F9}"/>
              </a:ext>
            </a:extLst>
          </p:cNvPr>
          <p:cNvSpPr/>
          <p:nvPr/>
        </p:nvSpPr>
        <p:spPr>
          <a:xfrm>
            <a:off x="6255610" y="5760723"/>
            <a:ext cx="5732722" cy="830997"/>
          </a:xfrm>
          <a:prstGeom prst="rect">
            <a:avLst/>
          </a:prstGeom>
        </p:spPr>
        <p:txBody>
          <a:bodyPr wrap="square">
            <a:spAutoFit/>
          </a:bodyPr>
          <a:lstStyle/>
          <a:p>
            <a:r>
              <a:rPr lang="en-IN" sz="1600" dirty="0">
                <a:solidFill>
                  <a:srgbClr val="00B0F0"/>
                </a:solidFill>
                <a:latin typeface="Arial" panose="020B0604020202020204" pitchFamily="34" charset="0"/>
                <a:cs typeface="Arial" panose="020B0604020202020204" pitchFamily="34" charset="0"/>
              </a:rPr>
              <a:t>e.g. </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top 2 rows.</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UnitPrice for the top 5 most expensive products.</a:t>
            </a:r>
          </a:p>
        </p:txBody>
      </p:sp>
      <p:sp>
        <p:nvSpPr>
          <p:cNvPr id="14" name="TextBox 13">
            <a:extLst>
              <a:ext uri="{FF2B5EF4-FFF2-40B4-BE49-F238E27FC236}">
                <a16:creationId xmlns:a16="http://schemas.microsoft.com/office/drawing/2014/main" id="{72723C61-7C4A-4435-92D1-771199F277AD}"/>
              </a:ext>
            </a:extLst>
          </p:cNvPr>
          <p:cNvSpPr txBox="1"/>
          <p:nvPr/>
        </p:nvSpPr>
        <p:spPr>
          <a:xfrm>
            <a:off x="6930972" y="1142990"/>
            <a:ext cx="5040560" cy="461665"/>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SET statement, </a:t>
            </a:r>
            <a:r>
              <a:rPr lang="en-IN" sz="24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4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Tree>
    <p:extLst>
      <p:ext uri="{BB962C8B-B14F-4D97-AF65-F5344CB8AC3E}">
        <p14:creationId xmlns:p14="http://schemas.microsoft.com/office/powerpoint/2010/main" val="5593389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548680"/>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263352" y="2131368"/>
            <a:ext cx="10729192"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latin typeface="Liberation Mono"/>
              </a:rPr>
              <a:t>. . .</a:t>
            </a:r>
            <a:endParaRPr lang="en-IN" sz="2000" dirty="0">
              <a:solidFill>
                <a:srgbClr val="0077AA"/>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
        <p:nvSpPr>
          <p:cNvPr id="8" name="Rectangle 7"/>
          <p:cNvSpPr/>
          <p:nvPr/>
        </p:nvSpPr>
        <p:spPr>
          <a:xfrm>
            <a:off x="263351" y="3557915"/>
            <a:ext cx="11809313" cy="31393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dname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a:t>
            </a:r>
            <a:r>
              <a:rPr lang="en-IN" dirty="0">
                <a:latin typeface="Liberation Mono"/>
                <a:ea typeface="Times New Roman" panose="02020603050405020304" pitchFamily="18"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dept </a:t>
            </a:r>
            <a:r>
              <a:rPr lang="en-US" dirty="0">
                <a:solidFill>
                  <a:srgbClr val="0077AA"/>
                </a:solidFill>
                <a:latin typeface="Liberation Mono"/>
              </a:rPr>
              <a:t>ADD</a:t>
            </a:r>
            <a:r>
              <a:rPr lang="en-US" dirty="0">
                <a:latin typeface="Liberation Mono"/>
              </a:rPr>
              <a:t> SUMSALARY INT;</a:t>
            </a:r>
          </a:p>
          <a:p>
            <a:pPr marL="342900" indent="-342900">
              <a:lnSpc>
                <a:spcPct val="150000"/>
              </a:lnSpc>
              <a:buFont typeface="Arial" panose="020B0604020202020204" pitchFamily="34" charset="0"/>
              <a:buChar char="•"/>
            </a:pPr>
            <a:r>
              <a:rPr lang="en-IN" dirty="0">
                <a:solidFill>
                  <a:srgbClr val="0077AA"/>
                </a:solidFill>
                <a:latin typeface="Liberation Mono"/>
              </a:rPr>
              <a:t>UPDATE</a:t>
            </a:r>
            <a:r>
              <a:rPr lang="en-IN" dirty="0">
                <a:latin typeface="Liberation Mono"/>
              </a:rPr>
              <a:t> dept </a:t>
            </a:r>
            <a:r>
              <a:rPr lang="en-IN" dirty="0">
                <a:solidFill>
                  <a:srgbClr val="0077AA"/>
                </a:solidFill>
                <a:latin typeface="Liberation Mono"/>
              </a:rPr>
              <a:t>SET</a:t>
            </a:r>
            <a:r>
              <a:rPr lang="en-IN" dirty="0">
                <a:latin typeface="Liberation Mono"/>
              </a:rPr>
              <a:t> sumsalary </a:t>
            </a:r>
            <a:r>
              <a:rPr lang="en-IN" dirty="0">
                <a:solidFill>
                  <a:schemeClr val="accent5">
                    <a:lumMod val="75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C74C49"/>
                </a:solidFill>
                <a:latin typeface="Liberation Mono"/>
                <a:cs typeface="Arial" panose="020B0604020202020204" pitchFamily="34" charset="0"/>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0077AA"/>
                </a:solidFill>
                <a:latin typeface="Liberation Mono"/>
              </a:rPr>
              <a:t>GROUP</a:t>
            </a:r>
            <a:r>
              <a:rPr lang="en-IN" dirty="0">
                <a:latin typeface="Liberation Mono"/>
              </a:rPr>
              <a:t> </a:t>
            </a:r>
            <a:r>
              <a:rPr lang="en-IN" dirty="0">
                <a:solidFill>
                  <a:srgbClr val="0077AA"/>
                </a:solidFill>
                <a:latin typeface="Liberation Mono"/>
              </a:rPr>
              <a:t>BY</a:t>
            </a:r>
            <a:r>
              <a:rPr lang="en-IN" dirty="0">
                <a:latin typeface="Liberation Mono"/>
              </a:rPr>
              <a:t> emp.deptno);</a:t>
            </a:r>
          </a:p>
          <a:p>
            <a:pPr marL="342900" indent="-342900">
              <a:buFont typeface="Arial" panose="020B0604020202020204" pitchFamily="34" charset="0"/>
              <a:buChar char="•"/>
            </a:pPr>
            <a:r>
              <a:rPr lang="en-US" dirty="0">
                <a:solidFill>
                  <a:srgbClr val="0077AA"/>
                </a:solidFill>
                <a:latin typeface="Liberation Mono"/>
              </a:rPr>
              <a:t>UPDATE</a:t>
            </a:r>
            <a:r>
              <a:rPr lang="en-US" dirty="0">
                <a:latin typeface="Liberation Mono"/>
              </a:rPr>
              <a:t> candidate </a:t>
            </a:r>
            <a:r>
              <a:rPr lang="en-US" dirty="0">
                <a:solidFill>
                  <a:srgbClr val="0077AA"/>
                </a:solidFill>
                <a:latin typeface="Liberation Mono"/>
              </a:rPr>
              <a:t>SET</a:t>
            </a:r>
            <a:r>
              <a:rPr lang="en-US" dirty="0">
                <a:latin typeface="Liberation Mono"/>
              </a:rPr>
              <a:t> totalvotes </a:t>
            </a:r>
            <a:r>
              <a:rPr lang="en-US" dirty="0">
                <a:solidFill>
                  <a:schemeClr val="accent5">
                    <a:lumMod val="75000"/>
                  </a:schemeClr>
                </a:solidFill>
                <a:latin typeface="Liberation Mono"/>
              </a:rPr>
              <a:t>=</a:t>
            </a:r>
            <a:r>
              <a:rPr lang="en-US" dirty="0">
                <a:latin typeface="Liberation Mono"/>
              </a:rPr>
              <a:t> (</a:t>
            </a:r>
            <a:r>
              <a:rPr lang="en-US" dirty="0">
                <a:solidFill>
                  <a:srgbClr val="0077AA"/>
                </a:solidFill>
                <a:latin typeface="Liberation Mono"/>
              </a:rPr>
              <a:t>SELECT</a:t>
            </a:r>
            <a:r>
              <a:rPr lang="en-US" dirty="0">
                <a:latin typeface="Liberation Mono"/>
              </a:rPr>
              <a:t> </a:t>
            </a:r>
            <a:r>
              <a:rPr lang="en-US" dirty="0">
                <a:solidFill>
                  <a:srgbClr val="C74C49"/>
                </a:solidFill>
                <a:latin typeface="Liberation Mono"/>
                <a:cs typeface="Arial" panose="020B0604020202020204" pitchFamily="34" charset="0"/>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votes </a:t>
            </a:r>
            <a:r>
              <a:rPr lang="en-US" dirty="0">
                <a:solidFill>
                  <a:srgbClr val="0077AA"/>
                </a:solidFill>
                <a:latin typeface="Liberation Mono"/>
              </a:rPr>
              <a:t>WHERE</a:t>
            </a:r>
            <a:r>
              <a:rPr lang="en-US" dirty="0">
                <a:latin typeface="Liberation Mono"/>
              </a:rPr>
              <a:t> candidate.id </a:t>
            </a:r>
            <a:r>
              <a:rPr lang="en-US" dirty="0">
                <a:solidFill>
                  <a:schemeClr val="accent5">
                    <a:lumMod val="75000"/>
                  </a:schemeClr>
                </a:solidFill>
                <a:latin typeface="Liberation Mono"/>
              </a:rPr>
              <a:t>=</a:t>
            </a:r>
            <a:r>
              <a:rPr lang="en-US" dirty="0">
                <a:latin typeface="Liberation Mono"/>
              </a:rPr>
              <a:t> votes.candidateID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votes.candidateID);</a:t>
            </a:r>
            <a:endParaRPr lang="en-IN" dirty="0">
              <a:latin typeface="Liberation Mono"/>
            </a:endParaRPr>
          </a:p>
        </p:txBody>
      </p:sp>
      <p:sp>
        <p:nvSpPr>
          <p:cNvPr id="6" name="TextBox 5">
            <a:extLst>
              <a:ext uri="{FF2B5EF4-FFF2-40B4-BE49-F238E27FC236}">
                <a16:creationId xmlns:a16="http://schemas.microsoft.com/office/drawing/2014/main" id="{DF1C8AD1-836C-4200-9572-0675CC616EB7}"/>
              </a:ext>
            </a:extLst>
          </p:cNvPr>
          <p:cNvSpPr txBox="1"/>
          <p:nvPr/>
        </p:nvSpPr>
        <p:spPr>
          <a:xfrm>
            <a:off x="6412362" y="3558726"/>
            <a:ext cx="568863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UPDATE</a:t>
            </a:r>
            <a:r>
              <a:rPr lang="en-IN" dirty="0">
                <a:latin typeface="Liberation Mono"/>
              </a:rPr>
              <a:t> duplicate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6392501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13645197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06917"/>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a:t>
            </a:r>
            <a:r>
              <a:rPr lang="en-IN" i="1" dirty="0">
                <a:solidFill>
                  <a:srgbClr val="2658E6"/>
                </a:solidFill>
                <a:latin typeface="Arial" panose="020B0604020202020204" pitchFamily="34" charset="0"/>
                <a:cs typeface="Arial" panose="020B0604020202020204" pitchFamily="34" charset="0"/>
              </a:rPr>
              <a:t>ROW_COUNT() </a:t>
            </a:r>
            <a:r>
              <a:rPr lang="en-IN" dirty="0">
                <a:latin typeface="Arial" panose="020B0604020202020204" pitchFamily="34" charset="0"/>
                <a:cs typeface="Arial" panose="020B0604020202020204" pitchFamily="34" charset="0"/>
              </a:rPr>
              <a:t>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6" name="Rectangle 5"/>
          <p:cNvSpPr/>
          <p:nvPr/>
        </p:nvSpPr>
        <p:spPr>
          <a:xfrm>
            <a:off x="407368" y="4110171"/>
            <a:ext cx="11305256"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LIMIT clauses apply to single-table deletes, but not multi-table deletes.</a:t>
            </a:r>
          </a:p>
        </p:txBody>
      </p:sp>
      <p:sp>
        <p:nvSpPr>
          <p:cNvPr id="9" name="Rectangle 8"/>
          <p:cNvSpPr/>
          <p:nvPr/>
        </p:nvSpPr>
        <p:spPr>
          <a:xfrm>
            <a:off x="407368" y="4941168"/>
            <a:ext cx="11305256" cy="171136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97ED902F-F659-4F64-A8C8-FDDF7CC73350}"/>
              </a:ext>
            </a:extLst>
          </p:cNvPr>
          <p:cNvSpPr/>
          <p:nvPr/>
        </p:nvSpPr>
        <p:spPr>
          <a:xfrm>
            <a:off x="263352" y="2484060"/>
            <a:ext cx="8839200" cy="163121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[PARTITION (</a:t>
            </a:r>
            <a:r>
              <a:rPr lang="fr-FR" sz="2000" dirty="0">
                <a:latin typeface="Liberation Mono"/>
              </a:rPr>
              <a:t>partition_name </a:t>
            </a:r>
            <a:r>
              <a:rPr lang="fr-FR" sz="2000" dirty="0">
                <a:solidFill>
                  <a:srgbClr val="0077AA"/>
                </a:solidFill>
                <a:latin typeface="Liberation Mono"/>
              </a:rPr>
              <a:t>[</a:t>
            </a:r>
            <a:r>
              <a:rPr lang="fr-FR" sz="2000" dirty="0">
                <a:latin typeface="Liberation Mono"/>
              </a:rPr>
              <a:t>,</a:t>
            </a:r>
            <a:r>
              <a:rPr lang="fr-FR" sz="2000" dirty="0">
                <a:solidFill>
                  <a:srgbClr val="0077AA"/>
                </a:solidFill>
                <a:latin typeface="Liberation Mono"/>
              </a:rPr>
              <a:t> </a:t>
            </a:r>
            <a:r>
              <a:rPr lang="fr-FR" sz="2000" dirty="0">
                <a:latin typeface="Liberation Mono"/>
              </a:rPr>
              <a:t>partition_name</a:t>
            </a:r>
            <a:r>
              <a:rPr lang="fr-FR" sz="2000" dirty="0">
                <a:solidFill>
                  <a:srgbClr val="0077AA"/>
                </a:solidFill>
                <a:latin typeface="Liberation Mono"/>
              </a:rPr>
              <a:t>] </a:t>
            </a:r>
            <a:r>
              <a:rPr lang="fr-FR" sz="2000" dirty="0">
                <a:latin typeface="Liberation Mono"/>
              </a:rPr>
              <a:t>. . .</a:t>
            </a:r>
            <a:r>
              <a:rPr lang="fr-FR" sz="2000" dirty="0">
                <a:solidFill>
                  <a:srgbClr val="0077AA"/>
                </a:solidFill>
                <a:latin typeface="Liberation Mono"/>
              </a:rPr>
              <a:t>)]</a:t>
            </a:r>
            <a:r>
              <a:rPr lang="en-IN" sz="2000" dirty="0">
                <a:solidFill>
                  <a:srgbClr val="0077AA"/>
                </a:solidFill>
                <a:latin typeface="Liberation Mono"/>
              </a:rPr>
              <a:t> </a:t>
            </a:r>
            <a:endParaRPr lang="en-IN" sz="2000" dirty="0">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1600246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delete vs truncate</a:t>
            </a:r>
            <a:endParaRPr lang="en-IN" sz="3200" i="1" dirty="0">
              <a:solidFill>
                <a:srgbClr val="FF9900"/>
              </a:solidFill>
              <a:latin typeface="Arial" pitchFamily="34" charset="0"/>
              <a:cs typeface="Arial" pitchFamily="34" charset="0"/>
            </a:endParaRPr>
          </a:p>
        </p:txBody>
      </p:sp>
      <p:grpSp>
        <p:nvGrpSpPr>
          <p:cNvPr id="18" name="Group 17">
            <a:extLst>
              <a:ext uri="{FF2B5EF4-FFF2-40B4-BE49-F238E27FC236}">
                <a16:creationId xmlns:a16="http://schemas.microsoft.com/office/drawing/2014/main" id="{9F2B4833-BE72-4963-8475-C428ABD0318A}"/>
              </a:ext>
            </a:extLst>
          </p:cNvPr>
          <p:cNvGrpSpPr/>
          <p:nvPr/>
        </p:nvGrpSpPr>
        <p:grpSpPr>
          <a:xfrm>
            <a:off x="119336" y="116814"/>
            <a:ext cx="4871440" cy="863914"/>
            <a:chOff x="119336" y="188822"/>
            <a:chExt cx="487144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62002" y="350795"/>
              <a:ext cx="1471878" cy="553998"/>
            </a:xfrm>
            <a:prstGeom prst="rect">
              <a:avLst/>
            </a:prstGeom>
            <a:noFill/>
          </p:spPr>
          <p:txBody>
            <a:bodyPr wrap="none" rtlCol="0">
              <a:spAutoFit/>
            </a:bodyPr>
            <a:lstStyle/>
            <a:p>
              <a:r>
                <a:rPr lang="en-US" sz="3000" dirty="0"/>
                <a:t>DELETE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213513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2855640" y="350795"/>
              <a:ext cx="2135136" cy="553998"/>
            </a:xfrm>
            <a:prstGeom prst="rect">
              <a:avLst/>
            </a:prstGeom>
            <a:noFill/>
          </p:spPr>
          <p:txBody>
            <a:bodyPr wrap="none" rtlCol="0">
              <a:spAutoFit/>
            </a:bodyPr>
            <a:lstStyle/>
            <a:p>
              <a:r>
                <a:rPr lang="en-US" sz="3000" dirty="0"/>
                <a:t>TRUNCATE</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graphicFrame>
        <p:nvGraphicFramePr>
          <p:cNvPr id="3" name="Table 2">
            <a:extLst>
              <a:ext uri="{FF2B5EF4-FFF2-40B4-BE49-F238E27FC236}">
                <a16:creationId xmlns:a16="http://schemas.microsoft.com/office/drawing/2014/main" id="{B2D58B40-953E-4511-8EB0-B53D71D73C82}"/>
              </a:ext>
            </a:extLst>
          </p:cNvPr>
          <p:cNvGraphicFramePr>
            <a:graphicFrameLocks noGrp="1"/>
          </p:cNvGraphicFramePr>
          <p:nvPr/>
        </p:nvGraphicFramePr>
        <p:xfrm>
          <a:off x="119336" y="1196570"/>
          <a:ext cx="11881320" cy="5389262"/>
        </p:xfrm>
        <a:graphic>
          <a:graphicData uri="http://schemas.openxmlformats.org/drawingml/2006/table">
            <a:tbl>
              <a:tblPr>
                <a:tableStyleId>{BDBED569-4797-4DF1-A0F4-6AAB3CD982D8}</a:tableStyleId>
              </a:tblPr>
              <a:tblGrid>
                <a:gridCol w="5940660">
                  <a:extLst>
                    <a:ext uri="{9D8B030D-6E8A-4147-A177-3AD203B41FA5}">
                      <a16:colId xmlns:a16="http://schemas.microsoft.com/office/drawing/2014/main" val="133407038"/>
                    </a:ext>
                  </a:extLst>
                </a:gridCol>
                <a:gridCol w="5940660">
                  <a:extLst>
                    <a:ext uri="{9D8B030D-6E8A-4147-A177-3AD203B41FA5}">
                      <a16:colId xmlns:a16="http://schemas.microsoft.com/office/drawing/2014/main" val="2709702602"/>
                    </a:ext>
                  </a:extLst>
                </a:gridCol>
              </a:tblGrid>
              <a:tr h="294865">
                <a:tc>
                  <a:txBody>
                    <a:bodyPr/>
                    <a:lstStyle/>
                    <a:p>
                      <a:pPr algn="ctr" fontAlgn="ctr"/>
                      <a:r>
                        <a:rPr lang="en-IN" sz="1800" b="1" cap="all" dirty="0">
                          <a:effectLst/>
                          <a:latin typeface="Palatino Linotype" panose="02040502050505030304" pitchFamily="18" charset="0"/>
                        </a:rPr>
                        <a:t>DELETE</a:t>
                      </a:r>
                    </a:p>
                  </a:txBody>
                  <a:tcPr marL="32051" marR="32051" marT="32051" marB="32051" anchor="ctr"/>
                </a:tc>
                <a:tc>
                  <a:txBody>
                    <a:bodyPr/>
                    <a:lstStyle/>
                    <a:p>
                      <a:pPr algn="ctr" fontAlgn="ctr"/>
                      <a:r>
                        <a:rPr lang="en-IN" sz="1800" b="1" cap="all">
                          <a:effectLst/>
                          <a:latin typeface="Palatino Linotype" panose="02040502050505030304" pitchFamily="18" charset="0"/>
                        </a:rPr>
                        <a:t>TRUNCATE</a:t>
                      </a:r>
                    </a:p>
                  </a:txBody>
                  <a:tcPr marL="32051" marR="32051" marT="32051" marB="32051" anchor="ctr"/>
                </a:tc>
                <a:extLst>
                  <a:ext uri="{0D108BD9-81ED-4DB2-BD59-A6C34878D82A}">
                    <a16:rowId xmlns:a16="http://schemas.microsoft.com/office/drawing/2014/main" val="788828540"/>
                  </a:ext>
                </a:extLst>
              </a:tr>
              <a:tr h="410246">
                <a:tc>
                  <a:txBody>
                    <a:bodyPr/>
                    <a:lstStyle/>
                    <a:p>
                      <a:pPr algn="l" fontAlgn="t"/>
                      <a:r>
                        <a:rPr lang="en-US" sz="1800" dirty="0">
                          <a:effectLst/>
                          <a:latin typeface="Palatino Linotype" panose="02040502050505030304" pitchFamily="18" charset="0"/>
                        </a:rPr>
                        <a:t>You can specify the tuple that you want to delete.</a:t>
                      </a:r>
                    </a:p>
                  </a:txBody>
                  <a:tcPr marL="32051" marR="32051" marT="32051" marB="32051"/>
                </a:tc>
                <a:tc>
                  <a:txBody>
                    <a:bodyPr/>
                    <a:lstStyle/>
                    <a:p>
                      <a:pPr algn="l" fontAlgn="t"/>
                      <a:r>
                        <a:rPr lang="en-US" sz="1800" dirty="0">
                          <a:effectLst/>
                          <a:latin typeface="Palatino Linotype" panose="02040502050505030304" pitchFamily="18" charset="0"/>
                        </a:rPr>
                        <a:t>It deletes all the tuples from a relation.</a:t>
                      </a:r>
                    </a:p>
                  </a:txBody>
                  <a:tcPr marL="32051" marR="32051" marT="32051" marB="32051"/>
                </a:tc>
                <a:extLst>
                  <a:ext uri="{0D108BD9-81ED-4DB2-BD59-A6C34878D82A}">
                    <a16:rowId xmlns:a16="http://schemas.microsoft.com/office/drawing/2014/main" val="3098090292"/>
                  </a:ext>
                </a:extLst>
              </a:tr>
              <a:tr h="410246">
                <a:tc>
                  <a:txBody>
                    <a:bodyPr/>
                    <a:lstStyle/>
                    <a:p>
                      <a:pPr algn="l" fontAlgn="t"/>
                      <a:r>
                        <a:rPr lang="en-IN" sz="1800" dirty="0">
                          <a:effectLst/>
                          <a:latin typeface="Palatino Linotype" panose="02040502050505030304" pitchFamily="18" charset="0"/>
                        </a:rPr>
                        <a:t>DELETE is a Data Manipulation Language command.</a:t>
                      </a:r>
                    </a:p>
                  </a:txBody>
                  <a:tcPr marL="32051" marR="32051" marT="32051" marB="32051"/>
                </a:tc>
                <a:tc>
                  <a:txBody>
                    <a:bodyPr/>
                    <a:lstStyle/>
                    <a:p>
                      <a:pPr algn="l" fontAlgn="t"/>
                      <a:r>
                        <a:rPr lang="en-IN" sz="1800" dirty="0">
                          <a:effectLst/>
                          <a:latin typeface="Palatino Linotype" panose="02040502050505030304" pitchFamily="18" charset="0"/>
                        </a:rPr>
                        <a:t>TRUNCATE is a Data Definition Language command.</a:t>
                      </a:r>
                    </a:p>
                  </a:txBody>
                  <a:tcPr marL="32051" marR="32051" marT="32051" marB="32051"/>
                </a:tc>
                <a:extLst>
                  <a:ext uri="{0D108BD9-81ED-4DB2-BD59-A6C34878D82A}">
                    <a16:rowId xmlns:a16="http://schemas.microsoft.com/office/drawing/2014/main" val="832143257"/>
                  </a:ext>
                </a:extLst>
              </a:tr>
              <a:tr h="525628">
                <a:tc>
                  <a:txBody>
                    <a:bodyPr/>
                    <a:lstStyle/>
                    <a:p>
                      <a:pPr algn="l" fontAlgn="t"/>
                      <a:r>
                        <a:rPr lang="en-US" sz="1800" dirty="0">
                          <a:effectLst/>
                          <a:latin typeface="Palatino Linotype" panose="02040502050505030304" pitchFamily="18" charset="0"/>
                        </a:rPr>
                        <a:t>DELETE command can have WHERE clause.</a:t>
                      </a:r>
                    </a:p>
                  </a:txBody>
                  <a:tcPr marL="32051" marR="32051" marT="32051" marB="32051"/>
                </a:tc>
                <a:tc>
                  <a:txBody>
                    <a:bodyPr/>
                    <a:lstStyle/>
                    <a:p>
                      <a:pPr algn="l" fontAlgn="t"/>
                      <a:r>
                        <a:rPr lang="en-US" sz="1800" dirty="0">
                          <a:effectLst/>
                          <a:latin typeface="Palatino Linotype" panose="02040502050505030304" pitchFamily="18" charset="0"/>
                        </a:rPr>
                        <a:t>TRUNCATE command do not have WHERE clause.</a:t>
                      </a:r>
                    </a:p>
                  </a:txBody>
                  <a:tcPr marL="32051" marR="32051" marT="32051" marB="32051"/>
                </a:tc>
                <a:extLst>
                  <a:ext uri="{0D108BD9-81ED-4DB2-BD59-A6C34878D82A}">
                    <a16:rowId xmlns:a16="http://schemas.microsoft.com/office/drawing/2014/main" val="3469526371"/>
                  </a:ext>
                </a:extLst>
              </a:tr>
              <a:tr h="641010">
                <a:tc>
                  <a:txBody>
                    <a:bodyPr/>
                    <a:lstStyle/>
                    <a:p>
                      <a:pPr algn="l" fontAlgn="t"/>
                      <a:r>
                        <a:rPr lang="en-US" sz="1800" dirty="0">
                          <a:effectLst/>
                          <a:latin typeface="Palatino Linotype" panose="02040502050505030304" pitchFamily="18" charset="0"/>
                        </a:rPr>
                        <a:t>DELETE command activates the trigger applied on the table and causes them to fire.</a:t>
                      </a:r>
                    </a:p>
                  </a:txBody>
                  <a:tcPr marL="32051" marR="32051" marT="32051" marB="32051"/>
                </a:tc>
                <a:tc>
                  <a:txBody>
                    <a:bodyPr/>
                    <a:lstStyle/>
                    <a:p>
                      <a:pPr algn="l" fontAlgn="t"/>
                      <a:r>
                        <a:rPr lang="en-US" sz="1800" dirty="0">
                          <a:effectLst/>
                          <a:latin typeface="Palatino Linotype" panose="02040502050505030304" pitchFamily="18" charset="0"/>
                        </a:rPr>
                        <a:t>TRUNCATE command does not activate the triggers to fire.</a:t>
                      </a:r>
                    </a:p>
                  </a:txBody>
                  <a:tcPr marL="32051" marR="32051" marT="32051" marB="32051"/>
                </a:tc>
                <a:extLst>
                  <a:ext uri="{0D108BD9-81ED-4DB2-BD59-A6C34878D82A}">
                    <a16:rowId xmlns:a16="http://schemas.microsoft.com/office/drawing/2014/main" val="1131930068"/>
                  </a:ext>
                </a:extLst>
              </a:tr>
              <a:tr h="525628">
                <a:tc>
                  <a:txBody>
                    <a:bodyPr/>
                    <a:lstStyle/>
                    <a:p>
                      <a:pPr algn="l" fontAlgn="t"/>
                      <a:r>
                        <a:rPr lang="en-US" sz="1800" dirty="0">
                          <a:effectLst/>
                          <a:latin typeface="Palatino Linotype" panose="02040502050505030304" pitchFamily="18" charset="0"/>
                        </a:rPr>
                        <a:t>DELETE command eliminate the tuples one-by-one.</a:t>
                      </a:r>
                    </a:p>
                  </a:txBody>
                  <a:tcPr marL="32051" marR="32051" marT="32051" marB="32051"/>
                </a:tc>
                <a:tc>
                  <a:txBody>
                    <a:bodyPr/>
                    <a:lstStyle/>
                    <a:p>
                      <a:pPr algn="l" fontAlgn="t"/>
                      <a:r>
                        <a:rPr lang="en-US" sz="1800" dirty="0">
                          <a:effectLst/>
                          <a:latin typeface="Palatino Linotype" panose="02040502050505030304" pitchFamily="18" charset="0"/>
                        </a:rPr>
                        <a:t>TRUNCATE delete the entire data page containing the tuples.</a:t>
                      </a:r>
                    </a:p>
                  </a:txBody>
                  <a:tcPr marL="32051" marR="32051" marT="32051" marB="32051"/>
                </a:tc>
                <a:extLst>
                  <a:ext uri="{0D108BD9-81ED-4DB2-BD59-A6C34878D82A}">
                    <a16:rowId xmlns:a16="http://schemas.microsoft.com/office/drawing/2014/main" val="1973152838"/>
                  </a:ext>
                </a:extLst>
              </a:tr>
              <a:tr h="525628">
                <a:tc>
                  <a:txBody>
                    <a:bodyPr/>
                    <a:lstStyle/>
                    <a:p>
                      <a:pPr algn="l" fontAlgn="t"/>
                      <a:r>
                        <a:rPr lang="en-US" sz="1800">
                          <a:effectLst/>
                          <a:latin typeface="Palatino Linotype" panose="02040502050505030304" pitchFamily="18" charset="0"/>
                        </a:rPr>
                        <a:t>DELETE command lock the row/tuple before deleteing it.</a:t>
                      </a:r>
                    </a:p>
                  </a:txBody>
                  <a:tcPr marL="32051" marR="32051" marT="32051" marB="32051"/>
                </a:tc>
                <a:tc>
                  <a:txBody>
                    <a:bodyPr/>
                    <a:lstStyle/>
                    <a:p>
                      <a:pPr algn="l" fontAlgn="t"/>
                      <a:r>
                        <a:rPr lang="en-US" sz="1800" dirty="0">
                          <a:effectLst/>
                          <a:latin typeface="Palatino Linotype" panose="02040502050505030304" pitchFamily="18" charset="0"/>
                        </a:rPr>
                        <a:t>TRUNCATE command lock data page </a:t>
                      </a:r>
                      <a:r>
                        <a:rPr lang="en-US" sz="1800">
                          <a:effectLst/>
                          <a:latin typeface="Palatino Linotype" panose="02040502050505030304" pitchFamily="18" charset="0"/>
                        </a:rPr>
                        <a:t>before deleting </a:t>
                      </a:r>
                      <a:r>
                        <a:rPr lang="en-US" sz="1800" dirty="0">
                          <a:effectLst/>
                          <a:latin typeface="Palatino Linotype" panose="02040502050505030304" pitchFamily="18" charset="0"/>
                        </a:rPr>
                        <a:t>table data.</a:t>
                      </a:r>
                    </a:p>
                  </a:txBody>
                  <a:tcPr marL="32051" marR="32051" marT="32051" marB="32051"/>
                </a:tc>
                <a:extLst>
                  <a:ext uri="{0D108BD9-81ED-4DB2-BD59-A6C34878D82A}">
                    <a16:rowId xmlns:a16="http://schemas.microsoft.com/office/drawing/2014/main" val="240027574"/>
                  </a:ext>
                </a:extLst>
              </a:tr>
              <a:tr h="525628">
                <a:tc>
                  <a:txBody>
                    <a:bodyPr/>
                    <a:lstStyle/>
                    <a:p>
                      <a:pPr algn="l" fontAlgn="t"/>
                      <a:r>
                        <a:rPr lang="en-US" sz="1800">
                          <a:effectLst/>
                          <a:latin typeface="Palatino Linotype" panose="02040502050505030304" pitchFamily="18" charset="0"/>
                        </a:rPr>
                        <a:t>DELETE command acts slower as compared to TRUNCATE.</a:t>
                      </a:r>
                    </a:p>
                  </a:txBody>
                  <a:tcPr marL="32051" marR="32051" marT="32051" marB="32051"/>
                </a:tc>
                <a:tc>
                  <a:txBody>
                    <a:bodyPr/>
                    <a:lstStyle/>
                    <a:p>
                      <a:pPr algn="l" fontAlgn="t"/>
                      <a:r>
                        <a:rPr lang="en-US" sz="1800" dirty="0">
                          <a:effectLst/>
                          <a:latin typeface="Palatino Linotype" panose="02040502050505030304" pitchFamily="18" charset="0"/>
                        </a:rPr>
                        <a:t>TRUNCATE is faster as compared to DELETE.</a:t>
                      </a:r>
                      <a:br>
                        <a:rPr lang="en-US" sz="1800" dirty="0">
                          <a:effectLst/>
                          <a:latin typeface="Palatino Linotype" panose="02040502050505030304" pitchFamily="18" charset="0"/>
                        </a:rPr>
                      </a:br>
                      <a:endParaRPr lang="en-US" sz="1800" dirty="0">
                        <a:effectLst/>
                        <a:latin typeface="Palatino Linotype" panose="02040502050505030304" pitchFamily="18" charset="0"/>
                      </a:endParaRPr>
                    </a:p>
                  </a:txBody>
                  <a:tcPr marL="32051" marR="32051" marT="32051" marB="32051"/>
                </a:tc>
                <a:extLst>
                  <a:ext uri="{0D108BD9-81ED-4DB2-BD59-A6C34878D82A}">
                    <a16:rowId xmlns:a16="http://schemas.microsoft.com/office/drawing/2014/main" val="777299487"/>
                  </a:ext>
                </a:extLst>
              </a:tr>
              <a:tr h="525628">
                <a:tc>
                  <a:txBody>
                    <a:bodyPr/>
                    <a:lstStyle/>
                    <a:p>
                      <a:pPr algn="l" fontAlgn="t"/>
                      <a:r>
                        <a:rPr lang="en-US" sz="1800">
                          <a:effectLst/>
                          <a:latin typeface="Palatino Linotype" panose="02040502050505030304" pitchFamily="18" charset="0"/>
                        </a:rPr>
                        <a:t>DELETE records transaction log for each deleted tuple.</a:t>
                      </a:r>
                    </a:p>
                  </a:txBody>
                  <a:tcPr marL="32051" marR="32051" marT="32051" marB="32051"/>
                </a:tc>
                <a:tc>
                  <a:txBody>
                    <a:bodyPr/>
                    <a:lstStyle/>
                    <a:p>
                      <a:pPr algn="l" fontAlgn="t"/>
                      <a:r>
                        <a:rPr lang="en-US" sz="1800" dirty="0">
                          <a:effectLst/>
                          <a:latin typeface="Palatino Linotype" panose="02040502050505030304" pitchFamily="18" charset="0"/>
                        </a:rPr>
                        <a:t>TRUNCATE record transaction log for each deleted data page.</a:t>
                      </a:r>
                    </a:p>
                  </a:txBody>
                  <a:tcPr marL="32051" marR="32051" marT="32051" marB="32051"/>
                </a:tc>
                <a:extLst>
                  <a:ext uri="{0D108BD9-81ED-4DB2-BD59-A6C34878D82A}">
                    <a16:rowId xmlns:a16="http://schemas.microsoft.com/office/drawing/2014/main" val="1580569957"/>
                  </a:ext>
                </a:extLst>
              </a:tr>
              <a:tr h="525628">
                <a:tc>
                  <a:txBody>
                    <a:bodyPr/>
                    <a:lstStyle/>
                    <a:p>
                      <a:pPr algn="l" fontAlgn="t"/>
                      <a:r>
                        <a:rPr lang="en-US" sz="1800" dirty="0">
                          <a:effectLst/>
                          <a:latin typeface="Palatino Linotype" panose="02040502050505030304" pitchFamily="18" charset="0"/>
                        </a:rPr>
                        <a:t>DELETE command can be followed either by COMMIT or ROLLBACK.</a:t>
                      </a:r>
                    </a:p>
                  </a:txBody>
                  <a:tcPr marL="32051" marR="32051" marT="32051" marB="32051"/>
                </a:tc>
                <a:tc>
                  <a:txBody>
                    <a:bodyPr/>
                    <a:lstStyle/>
                    <a:p>
                      <a:pPr algn="l" fontAlgn="t"/>
                      <a:r>
                        <a:rPr lang="en-US" sz="1800" dirty="0">
                          <a:effectLst/>
                          <a:latin typeface="Palatino Linotype" panose="02040502050505030304" pitchFamily="18" charset="0"/>
                        </a:rPr>
                        <a:t>TRUNCATE command can't be ROLLBACK.</a:t>
                      </a:r>
                    </a:p>
                  </a:txBody>
                  <a:tcPr marL="32051" marR="32051" marT="32051" marB="32051"/>
                </a:tc>
                <a:extLst>
                  <a:ext uri="{0D108BD9-81ED-4DB2-BD59-A6C34878D82A}">
                    <a16:rowId xmlns:a16="http://schemas.microsoft.com/office/drawing/2014/main" val="3417188898"/>
                  </a:ext>
                </a:extLst>
              </a:tr>
            </a:tbl>
          </a:graphicData>
        </a:graphic>
      </p:graphicFrame>
    </p:spTree>
    <p:extLst>
      <p:ext uri="{BB962C8B-B14F-4D97-AF65-F5344CB8AC3E}">
        <p14:creationId xmlns:p14="http://schemas.microsoft.com/office/powerpoint/2010/main" val="17244163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val="604180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44257</TotalTime>
  <Words>15823</Words>
  <Application>Microsoft Office PowerPoint</Application>
  <PresentationFormat>Widescreen</PresentationFormat>
  <Paragraphs>2169</Paragraphs>
  <Slides>160</Slides>
  <Notes>12</Notes>
  <HiddenSlides>4</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160</vt:i4>
      </vt:variant>
    </vt:vector>
  </HeadingPairs>
  <TitlesOfParts>
    <vt:vector size="186" baseType="lpstr">
      <vt:lpstr>SimSun</vt:lpstr>
      <vt:lpstr>Arial</vt:lpstr>
      <vt:lpstr>Arial</vt:lpstr>
      <vt:lpstr>Bookman Old Style</vt:lpstr>
      <vt:lpstr>Calibri</vt:lpstr>
      <vt:lpstr>Cambria</vt:lpstr>
      <vt:lpstr>Consolas</vt:lpstr>
      <vt:lpstr>erdana</vt:lpstr>
      <vt:lpstr>Gill Sans MT</vt:lpstr>
      <vt:lpstr>Gill Sans MT (Body)</vt:lpstr>
      <vt:lpstr>inter-regular</vt:lpstr>
      <vt:lpstr>Liberation Mono</vt:lpstr>
      <vt:lpstr>Open Sans</vt:lpstr>
      <vt:lpstr>Open Sans Light</vt:lpstr>
      <vt:lpstr>OracleSansVF</vt:lpstr>
      <vt:lpstr>Palatino Linotype</vt:lpstr>
      <vt:lpstr>Raleway</vt:lpstr>
      <vt:lpstr>Segoe Print</vt:lpstr>
      <vt:lpstr>Segoe UI Light</vt:lpstr>
      <vt:lpstr>Times New Roman</vt:lpstr>
      <vt:lpstr>verdana</vt:lpstr>
      <vt:lpstr>verdana</vt:lpstr>
      <vt:lpstr>Vrinda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10226</cp:revision>
  <dcterms:created xsi:type="dcterms:W3CDTF">2015-10-09T06:09:34Z</dcterms:created>
  <dcterms:modified xsi:type="dcterms:W3CDTF">2022-05-14T06:34:54Z</dcterms:modified>
</cp:coreProperties>
</file>