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9"/>
  </p:notesMasterIdLst>
  <p:sldIdLst>
    <p:sldId id="257" r:id="rId2"/>
    <p:sldId id="1462" r:id="rId3"/>
    <p:sldId id="1094" r:id="rId4"/>
    <p:sldId id="1123" r:id="rId5"/>
    <p:sldId id="1124" r:id="rId6"/>
    <p:sldId id="1231" r:id="rId7"/>
    <p:sldId id="1232" r:id="rId8"/>
    <p:sldId id="1282" r:id="rId9"/>
    <p:sldId id="1221" r:id="rId10"/>
    <p:sldId id="1222" r:id="rId11"/>
    <p:sldId id="1277" r:id="rId12"/>
    <p:sldId id="1235" r:id="rId13"/>
    <p:sldId id="579" r:id="rId14"/>
    <p:sldId id="1344" r:id="rId15"/>
    <p:sldId id="1121" r:id="rId16"/>
    <p:sldId id="1122" r:id="rId17"/>
    <p:sldId id="599" r:id="rId18"/>
    <p:sldId id="271" r:id="rId19"/>
    <p:sldId id="315" r:id="rId20"/>
    <p:sldId id="314" r:id="rId21"/>
    <p:sldId id="600" r:id="rId22"/>
    <p:sldId id="1416" r:id="rId23"/>
    <p:sldId id="601" r:id="rId24"/>
    <p:sldId id="500" r:id="rId25"/>
    <p:sldId id="321" r:id="rId26"/>
    <p:sldId id="1286" r:id="rId27"/>
    <p:sldId id="901" r:id="rId28"/>
    <p:sldId id="902" r:id="rId29"/>
    <p:sldId id="603" r:id="rId30"/>
    <p:sldId id="499" r:id="rId31"/>
    <p:sldId id="604" r:id="rId32"/>
    <p:sldId id="489" r:id="rId33"/>
    <p:sldId id="1284" r:id="rId34"/>
    <p:sldId id="501" r:id="rId35"/>
    <p:sldId id="955" r:id="rId36"/>
    <p:sldId id="951" r:id="rId37"/>
    <p:sldId id="1278" r:id="rId38"/>
    <p:sldId id="1351" r:id="rId39"/>
    <p:sldId id="1098" r:id="rId40"/>
    <p:sldId id="538" r:id="rId41"/>
    <p:sldId id="883" r:id="rId42"/>
    <p:sldId id="898" r:id="rId43"/>
    <p:sldId id="900" r:id="rId44"/>
    <p:sldId id="1236" r:id="rId45"/>
    <p:sldId id="842" r:id="rId46"/>
    <p:sldId id="1354" r:id="rId47"/>
    <p:sldId id="1171" r:id="rId48"/>
    <p:sldId id="1192" r:id="rId49"/>
    <p:sldId id="1237" r:id="rId50"/>
    <p:sldId id="843" r:id="rId51"/>
    <p:sldId id="1366" r:id="rId52"/>
    <p:sldId id="1172" r:id="rId53"/>
    <p:sldId id="1193" r:id="rId54"/>
    <p:sldId id="1238" r:id="rId55"/>
    <p:sldId id="844" r:id="rId56"/>
    <p:sldId id="1239" r:id="rId57"/>
    <p:sldId id="845" r:id="rId58"/>
    <p:sldId id="1173" r:id="rId59"/>
    <p:sldId id="1276" r:id="rId60"/>
    <p:sldId id="267" r:id="rId61"/>
    <p:sldId id="272" r:id="rId62"/>
    <p:sldId id="273" r:id="rId63"/>
    <p:sldId id="1178" r:id="rId64"/>
    <p:sldId id="580" r:id="rId65"/>
    <p:sldId id="1040" r:id="rId66"/>
    <p:sldId id="621" r:id="rId67"/>
    <p:sldId id="615" r:id="rId68"/>
    <p:sldId id="506" r:id="rId69"/>
    <p:sldId id="803" r:id="rId70"/>
    <p:sldId id="804" r:id="rId71"/>
    <p:sldId id="791" r:id="rId72"/>
    <p:sldId id="793" r:id="rId73"/>
    <p:sldId id="794" r:id="rId74"/>
    <p:sldId id="795" r:id="rId75"/>
    <p:sldId id="618" r:id="rId76"/>
    <p:sldId id="619" r:id="rId77"/>
    <p:sldId id="699" r:id="rId78"/>
    <p:sldId id="504" r:id="rId79"/>
    <p:sldId id="285" r:id="rId80"/>
    <p:sldId id="286" r:id="rId81"/>
    <p:sldId id="1406" r:id="rId82"/>
    <p:sldId id="1287" r:id="rId83"/>
    <p:sldId id="290" r:id="rId84"/>
    <p:sldId id="673" r:id="rId85"/>
    <p:sldId id="674" r:id="rId86"/>
    <p:sldId id="1148" r:id="rId87"/>
    <p:sldId id="1149" r:id="rId88"/>
    <p:sldId id="1288" r:id="rId89"/>
    <p:sldId id="1126" r:id="rId90"/>
    <p:sldId id="379" r:id="rId91"/>
    <p:sldId id="953" r:id="rId92"/>
    <p:sldId id="373" r:id="rId93"/>
    <p:sldId id="386" r:id="rId94"/>
    <p:sldId id="654" r:id="rId95"/>
    <p:sldId id="397" r:id="rId96"/>
    <p:sldId id="657" r:id="rId97"/>
    <p:sldId id="851" r:id="rId98"/>
    <p:sldId id="331" r:id="rId99"/>
    <p:sldId id="1245" r:id="rId100"/>
    <p:sldId id="1156" r:id="rId101"/>
    <p:sldId id="1394" r:id="rId102"/>
    <p:sldId id="1395" r:id="rId103"/>
    <p:sldId id="1401" r:id="rId104"/>
    <p:sldId id="1402" r:id="rId105"/>
    <p:sldId id="686" r:id="rId106"/>
    <p:sldId id="1207" r:id="rId107"/>
    <p:sldId id="1356" r:id="rId108"/>
    <p:sldId id="302" r:id="rId109"/>
    <p:sldId id="1421" r:id="rId110"/>
    <p:sldId id="1130" r:id="rId111"/>
    <p:sldId id="1203" r:id="rId112"/>
    <p:sldId id="1263" r:id="rId113"/>
    <p:sldId id="1265" r:id="rId114"/>
    <p:sldId id="305" r:id="rId115"/>
    <p:sldId id="1266" r:id="rId116"/>
    <p:sldId id="306" r:id="rId117"/>
    <p:sldId id="308" r:id="rId118"/>
    <p:sldId id="1131" r:id="rId119"/>
    <p:sldId id="1267" r:id="rId120"/>
    <p:sldId id="1132" r:id="rId121"/>
    <p:sldId id="1268" r:id="rId122"/>
    <p:sldId id="1133" r:id="rId123"/>
    <p:sldId id="313" r:id="rId124"/>
    <p:sldId id="1204" r:id="rId125"/>
    <p:sldId id="1134" r:id="rId126"/>
    <p:sldId id="1242" r:id="rId127"/>
    <p:sldId id="1289" r:id="rId128"/>
    <p:sldId id="1136" r:id="rId129"/>
    <p:sldId id="1209" r:id="rId130"/>
    <p:sldId id="1269" r:id="rId131"/>
    <p:sldId id="1137" r:id="rId132"/>
    <p:sldId id="1270" r:id="rId133"/>
    <p:sldId id="1138" r:id="rId134"/>
    <p:sldId id="1141" r:id="rId135"/>
    <p:sldId id="1142" r:id="rId136"/>
    <p:sldId id="1143" r:id="rId137"/>
    <p:sldId id="1388" r:id="rId138"/>
    <p:sldId id="1154" r:id="rId139"/>
    <p:sldId id="1144" r:id="rId140"/>
    <p:sldId id="1155" r:id="rId141"/>
    <p:sldId id="1145" r:id="rId142"/>
    <p:sldId id="1146" r:id="rId143"/>
    <p:sldId id="1061" r:id="rId144"/>
    <p:sldId id="1062" r:id="rId145"/>
    <p:sldId id="1063" r:id="rId146"/>
    <p:sldId id="1253" r:id="rId147"/>
    <p:sldId id="1254" r:id="rId148"/>
    <p:sldId id="1255" r:id="rId149"/>
    <p:sldId id="1256" r:id="rId150"/>
    <p:sldId id="1257" r:id="rId151"/>
    <p:sldId id="1258" r:id="rId152"/>
    <p:sldId id="1259" r:id="rId153"/>
    <p:sldId id="1260" r:id="rId154"/>
    <p:sldId id="1261" r:id="rId155"/>
    <p:sldId id="1170" r:id="rId156"/>
    <p:sldId id="1064" r:id="rId157"/>
    <p:sldId id="1065" r:id="rId158"/>
    <p:sldId id="507" r:id="rId159"/>
    <p:sldId id="591" r:id="rId160"/>
    <p:sldId id="385" r:id="rId161"/>
    <p:sldId id="1125" r:id="rId162"/>
    <p:sldId id="387" r:id="rId163"/>
    <p:sldId id="388" r:id="rId164"/>
    <p:sldId id="527" r:id="rId165"/>
    <p:sldId id="529" r:id="rId166"/>
    <p:sldId id="393" r:id="rId167"/>
    <p:sldId id="395" r:id="rId168"/>
    <p:sldId id="947" r:id="rId169"/>
    <p:sldId id="1424" r:id="rId170"/>
    <p:sldId id="702" r:id="rId171"/>
    <p:sldId id="531" r:id="rId172"/>
    <p:sldId id="853" r:id="rId173"/>
    <p:sldId id="1102" r:id="rId174"/>
    <p:sldId id="526" r:id="rId175"/>
    <p:sldId id="524" r:id="rId176"/>
    <p:sldId id="548" r:id="rId177"/>
    <p:sldId id="646" r:id="rId178"/>
    <p:sldId id="647" r:id="rId179"/>
    <p:sldId id="773" r:id="rId180"/>
    <p:sldId id="549" r:id="rId181"/>
    <p:sldId id="550" r:id="rId182"/>
    <p:sldId id="547" r:id="rId183"/>
    <p:sldId id="515" r:id="rId184"/>
    <p:sldId id="516" r:id="rId185"/>
    <p:sldId id="517" r:id="rId186"/>
    <p:sldId id="551" r:id="rId187"/>
    <p:sldId id="554" r:id="rId188"/>
    <p:sldId id="555" r:id="rId189"/>
    <p:sldId id="1386" r:id="rId190"/>
    <p:sldId id="558" r:id="rId191"/>
    <p:sldId id="562" r:id="rId192"/>
    <p:sldId id="563" r:id="rId193"/>
    <p:sldId id="1296" r:id="rId194"/>
    <p:sldId id="1335" r:id="rId195"/>
    <p:sldId id="1336" r:id="rId196"/>
    <p:sldId id="625" r:id="rId197"/>
    <p:sldId id="1150" r:id="rId198"/>
    <p:sldId id="1240" r:id="rId199"/>
    <p:sldId id="1152" r:id="rId200"/>
    <p:sldId id="1153" r:id="rId201"/>
    <p:sldId id="402" r:id="rId202"/>
    <p:sldId id="403" r:id="rId203"/>
    <p:sldId id="404" r:id="rId204"/>
    <p:sldId id="1075" r:id="rId205"/>
    <p:sldId id="1076" r:id="rId206"/>
    <p:sldId id="1219" r:id="rId207"/>
    <p:sldId id="421" r:id="rId208"/>
    <p:sldId id="564" r:id="rId209"/>
    <p:sldId id="1364" r:id="rId210"/>
    <p:sldId id="826" r:id="rId211"/>
    <p:sldId id="566" r:id="rId212"/>
    <p:sldId id="1211" r:id="rId213"/>
    <p:sldId id="1430" r:id="rId214"/>
    <p:sldId id="1460" r:id="rId215"/>
    <p:sldId id="820" r:id="rId216"/>
    <p:sldId id="821" r:id="rId217"/>
    <p:sldId id="1077" r:id="rId218"/>
    <p:sldId id="1177" r:id="rId219"/>
    <p:sldId id="798" r:id="rId220"/>
    <p:sldId id="1215" r:id="rId221"/>
    <p:sldId id="1225" r:id="rId222"/>
    <p:sldId id="1212" r:id="rId223"/>
    <p:sldId id="1213" r:id="rId224"/>
    <p:sldId id="1216" r:id="rId225"/>
    <p:sldId id="1210" r:id="rId226"/>
    <p:sldId id="1151" r:id="rId227"/>
    <p:sldId id="1217" r:id="rId228"/>
    <p:sldId id="1226" r:id="rId229"/>
    <p:sldId id="443" r:id="rId230"/>
    <p:sldId id="445" r:id="rId231"/>
    <p:sldId id="446" r:id="rId232"/>
    <p:sldId id="1293" r:id="rId233"/>
    <p:sldId id="1403" r:id="rId234"/>
    <p:sldId id="1290" r:id="rId235"/>
    <p:sldId id="1294" r:id="rId236"/>
    <p:sldId id="1283" r:id="rId237"/>
    <p:sldId id="788" r:id="rId2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3122"/>
    <a:srgbClr val="39AE0A"/>
    <a:srgbClr val="FD8603"/>
    <a:srgbClr val="CAA496"/>
    <a:srgbClr val="41C60C"/>
    <a:srgbClr val="5E4C34"/>
    <a:srgbClr val="7E007E"/>
    <a:srgbClr val="164404"/>
    <a:srgbClr val="840FF9"/>
    <a:srgbClr val="D4EA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394" autoAdjust="0"/>
  </p:normalViewPr>
  <p:slideViewPr>
    <p:cSldViewPr>
      <p:cViewPr varScale="1">
        <p:scale>
          <a:sx n="61" d="100"/>
          <a:sy n="61" d="100"/>
        </p:scale>
        <p:origin x="-84" y="-16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commentAuthors" Target="commentAuthor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xmlns="" val="313149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138</a:t>
            </a:fld>
            <a:endParaRPr lang="en-IN"/>
          </a:p>
        </p:txBody>
      </p:sp>
    </p:spTree>
    <p:extLst>
      <p:ext uri="{BB962C8B-B14F-4D97-AF65-F5344CB8AC3E}">
        <p14:creationId xmlns:p14="http://schemas.microsoft.com/office/powerpoint/2010/main" xmlns="" val="358808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140</a:t>
            </a:fld>
            <a:endParaRPr lang="en-IN"/>
          </a:p>
        </p:txBody>
      </p:sp>
    </p:spTree>
    <p:extLst>
      <p:ext uri="{BB962C8B-B14F-4D97-AF65-F5344CB8AC3E}">
        <p14:creationId xmlns:p14="http://schemas.microsoft.com/office/powerpoint/2010/main" xmlns="" val="69008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169</a:t>
            </a:fld>
            <a:endParaRPr lang="en-IN"/>
          </a:p>
        </p:txBody>
      </p:sp>
    </p:spTree>
    <p:extLst>
      <p:ext uri="{BB962C8B-B14F-4D97-AF65-F5344CB8AC3E}">
        <p14:creationId xmlns:p14="http://schemas.microsoft.com/office/powerpoint/2010/main" xmlns="" val="1941672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xmlns="" val="1476116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211</a:t>
            </a:fld>
            <a:endParaRPr lang="en-IN"/>
          </a:p>
        </p:txBody>
      </p:sp>
    </p:spTree>
    <p:extLst>
      <p:ext uri="{BB962C8B-B14F-4D97-AF65-F5344CB8AC3E}">
        <p14:creationId xmlns:p14="http://schemas.microsoft.com/office/powerpoint/2010/main" xmlns="" val="20423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231</a:t>
            </a:fld>
            <a:endParaRPr lang="en-IN"/>
          </a:p>
        </p:txBody>
      </p:sp>
    </p:spTree>
    <p:extLst>
      <p:ext uri="{BB962C8B-B14F-4D97-AF65-F5344CB8AC3E}">
        <p14:creationId xmlns:p14="http://schemas.microsoft.com/office/powerpoint/2010/main" xmlns="" val="356704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232</a:t>
            </a:fld>
            <a:endParaRPr lang="en-IN"/>
          </a:p>
        </p:txBody>
      </p:sp>
    </p:spTree>
    <p:extLst>
      <p:ext uri="{BB962C8B-B14F-4D97-AF65-F5344CB8AC3E}">
        <p14:creationId xmlns:p14="http://schemas.microsoft.com/office/powerpoint/2010/main" xmlns="" val="11130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233</a:t>
            </a:fld>
            <a:endParaRPr lang="en-IN"/>
          </a:p>
        </p:txBody>
      </p:sp>
    </p:spTree>
    <p:extLst>
      <p:ext uri="{BB962C8B-B14F-4D97-AF65-F5344CB8AC3E}">
        <p14:creationId xmlns:p14="http://schemas.microsoft.com/office/powerpoint/2010/main" xmlns="" val="3623133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234</a:t>
            </a:fld>
            <a:endParaRPr lang="en-IN"/>
          </a:p>
        </p:txBody>
      </p:sp>
    </p:spTree>
    <p:extLst>
      <p:ext uri="{BB962C8B-B14F-4D97-AF65-F5344CB8AC3E}">
        <p14:creationId xmlns:p14="http://schemas.microsoft.com/office/powerpoint/2010/main" xmlns="" val="1293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235</a:t>
            </a:fld>
            <a:endParaRPr lang="en-IN"/>
          </a:p>
        </p:txBody>
      </p:sp>
    </p:spTree>
    <p:extLst>
      <p:ext uri="{BB962C8B-B14F-4D97-AF65-F5344CB8AC3E}">
        <p14:creationId xmlns:p14="http://schemas.microsoft.com/office/powerpoint/2010/main" xmlns="" val="411615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xmlns="" val="1326149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236</a:t>
            </a:fld>
            <a:endParaRPr lang="en-IN"/>
          </a:p>
        </p:txBody>
      </p:sp>
    </p:spTree>
    <p:extLst>
      <p:ext uri="{BB962C8B-B14F-4D97-AF65-F5344CB8AC3E}">
        <p14:creationId xmlns:p14="http://schemas.microsoft.com/office/powerpoint/2010/main" xmlns="" val="399957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xmlns="" val="7409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115</a:t>
            </a:fld>
            <a:endParaRPr lang="en-IN"/>
          </a:p>
        </p:txBody>
      </p:sp>
    </p:spTree>
    <p:extLst>
      <p:ext uri="{BB962C8B-B14F-4D97-AF65-F5344CB8AC3E}">
        <p14:creationId xmlns:p14="http://schemas.microsoft.com/office/powerpoint/2010/main" xmlns="" val="304114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xmlns="" val="267702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xmlns="" val="21332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128</a:t>
            </a:fld>
            <a:endParaRPr lang="en-US"/>
          </a:p>
        </p:txBody>
      </p:sp>
    </p:spTree>
    <p:extLst>
      <p:ext uri="{BB962C8B-B14F-4D97-AF65-F5344CB8AC3E}">
        <p14:creationId xmlns:p14="http://schemas.microsoft.com/office/powerpoint/2010/main" xmlns="" val="170459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130</a:t>
            </a:fld>
            <a:endParaRPr lang="en-IN"/>
          </a:p>
        </p:txBody>
      </p:sp>
    </p:spTree>
    <p:extLst>
      <p:ext uri="{BB962C8B-B14F-4D97-AF65-F5344CB8AC3E}">
        <p14:creationId xmlns:p14="http://schemas.microsoft.com/office/powerpoint/2010/main" xmlns="" val="54074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132</a:t>
            </a:fld>
            <a:endParaRPr lang="en-IN"/>
          </a:p>
        </p:txBody>
      </p:sp>
    </p:spTree>
    <p:extLst>
      <p:ext uri="{BB962C8B-B14F-4D97-AF65-F5344CB8AC3E}">
        <p14:creationId xmlns:p14="http://schemas.microsoft.com/office/powerpoint/2010/main" xmlns="" val="236780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00110"/>
          </a:xfrm>
          <a:prstGeom prst="rect">
            <a:avLst/>
          </a:prstGeom>
        </p:spPr>
        <p:txBody>
          <a:bodyPr wrap="square">
            <a:spAutoFit/>
          </a:bodyPr>
          <a:lstStyle/>
          <a:p>
            <a:r>
              <a:rPr lang="en-IN" sz="20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a16="http://schemas.microsoft.com/office/drawing/2014/main" xmlns=""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xmlns=""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a16="http://schemas.microsoft.com/office/drawing/2014/main" xmlns=""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xmlns="" val="35893608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xmlns=""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xmlns=""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xmlns=""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xmlns=""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25826814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xmlns="" val="18792591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5" y="1689209"/>
            <a:ext cx="5202734"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 commission</a:t>
            </a:r>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299610" y="4230072"/>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 (firstName, salary, commission)</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0D133126-D949-46DD-A58A-9F84AD477AE4}"/>
              </a:ext>
            </a:extLst>
          </p:cNvPr>
          <p:cNvSpPr txBox="1"/>
          <p:nvPr/>
        </p:nvSpPr>
        <p:spPr>
          <a:xfrm>
            <a:off x="6096000" y="3044279"/>
            <a:ext cx="544432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xmlns="" id="{5B399BF2-1A87-4455-9FEB-CF56CA9115E0}"/>
              </a:ext>
            </a:extLst>
          </p:cNvPr>
          <p:cNvSpPr/>
          <p:nvPr/>
        </p:nvSpPr>
        <p:spPr>
          <a:xfrm>
            <a:off x="6096000" y="1689209"/>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xmlns="" val="3618066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xmlns="" val="33837034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login(userName, password)</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t>(password as char)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xmlns="" val="1926408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xmlns="" val="5835134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2771728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xmlns="" val="338278413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156982"/>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797152"/>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xmlns="" val="29586902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xmlns=""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xmlns="" id="{633FFDEC-1624-4FAE-B1DB-5A9EDC93FC69}"/>
              </a:ext>
            </a:extLst>
          </p:cNvPr>
          <p:cNvSpPr txBox="1"/>
          <p:nvPr/>
        </p:nvSpPr>
        <p:spPr>
          <a:xfrm>
            <a:off x="224450" y="2996952"/>
            <a:ext cx="11704197" cy="2339102"/>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and DML operations like INSERT, UPDATE, and DELETE command. </a:t>
            </a:r>
            <a:r>
              <a:rPr lang="en-US" dirty="0">
                <a:solidFill>
                  <a:srgbClr val="333333"/>
                </a:solidFill>
                <a:latin typeface="Palatino Linotype" panose="02040502050505030304" pitchFamily="18" charset="0"/>
              </a:rPr>
              <a:t>Clustered indexes sort and store the data rows in the table or view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Tree>
    <p:extLst>
      <p:ext uri="{BB962C8B-B14F-4D97-AF65-F5344CB8AC3E}">
        <p14:creationId xmlns:p14="http://schemas.microsoft.com/office/powerpoint/2010/main" xmlns="" val="11854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16525330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xmlns=""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151632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a16="http://schemas.microsoft.com/office/drawing/2014/main" xmlns=""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customerID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a16="http://schemas.microsoft.com/office/drawing/2014/main" xmlns=""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a16="http://schemas.microsoft.com/office/drawing/2014/main" xmlns="" val="2946014459"/>
                    </a:ext>
                  </a:extLst>
                </a:gridCol>
                <a:gridCol w="1884209">
                  <a:extLst>
                    <a:ext uri="{9D8B030D-6E8A-4147-A177-3AD203B41FA5}">
                      <a16:colId xmlns:a16="http://schemas.microsoft.com/office/drawing/2014/main" xmlns="" val="2449853468"/>
                    </a:ext>
                  </a:extLst>
                </a:gridCol>
                <a:gridCol w="1884209">
                  <a:extLst>
                    <a:ext uri="{9D8B030D-6E8A-4147-A177-3AD203B41FA5}">
                      <a16:colId xmlns:a16="http://schemas.microsoft.com/office/drawing/2014/main" xmlns="" val="2433386357"/>
                    </a:ext>
                  </a:extLst>
                </a:gridCol>
                <a:gridCol w="1884209">
                  <a:extLst>
                    <a:ext uri="{9D8B030D-6E8A-4147-A177-3AD203B41FA5}">
                      <a16:colId xmlns:a16="http://schemas.microsoft.com/office/drawing/2014/main" xmlns="" val="2438442059"/>
                    </a:ext>
                  </a:extLst>
                </a:gridCol>
                <a:gridCol w="1884209">
                  <a:extLst>
                    <a:ext uri="{9D8B030D-6E8A-4147-A177-3AD203B41FA5}">
                      <a16:colId xmlns:a16="http://schemas.microsoft.com/office/drawing/2014/main" xmlns="" val="206918280"/>
                    </a:ext>
                  </a:extLst>
                </a:gridCol>
                <a:gridCol w="1884209">
                  <a:extLst>
                    <a:ext uri="{9D8B030D-6E8A-4147-A177-3AD203B41FA5}">
                      <a16:colId xmlns:a16="http://schemas.microsoft.com/office/drawing/2014/main" xmlns=""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a16="http://schemas.microsoft.com/office/drawing/2014/main" xmlns=""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790322774"/>
                  </a:ext>
                </a:extLst>
              </a:tr>
            </a:tbl>
          </a:graphicData>
        </a:graphic>
      </p:graphicFrame>
    </p:spTree>
    <p:extLst>
      <p:ext uri="{BB962C8B-B14F-4D97-AF65-F5344CB8AC3E}">
        <p14:creationId xmlns:p14="http://schemas.microsoft.com/office/powerpoint/2010/main" xmlns="" val="22908158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xmlns=""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Tree>
    <p:extLst>
      <p:ext uri="{BB962C8B-B14F-4D97-AF65-F5344CB8AC3E}">
        <p14:creationId xmlns:p14="http://schemas.microsoft.com/office/powerpoint/2010/main" xmlns="" val="313282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xmlns="" val="19676909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xmlns=""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xmlns=""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xmlns="" val="21805890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xmlns="" val="1241484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xmlns="" val="4367817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xmlns="" val="39253891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xmlns=""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xmlns=""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xmlns="" val="18142689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xmlns="" val="361379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7" name="TextBox 6">
            <a:extLst>
              <a:ext uri="{FF2B5EF4-FFF2-40B4-BE49-F238E27FC236}">
                <a16:creationId xmlns:a16="http://schemas.microsoft.com/office/drawing/2014/main" xmlns="" id="{A74AAC0A-0715-4110-85DB-E3C3BABB78E1}"/>
              </a:ext>
            </a:extLst>
          </p:cNvPr>
          <p:cNvSpPr txBox="1"/>
          <p:nvPr/>
        </p:nvSpPr>
        <p:spPr>
          <a:xfrm>
            <a:off x="695400" y="5899584"/>
            <a:ext cx="6096000" cy="369332"/>
          </a:xfrm>
          <a:prstGeom prst="rect">
            <a:avLst/>
          </a:prstGeom>
          <a:noFill/>
        </p:spPr>
        <p:txBody>
          <a:bodyPr wrap="square">
            <a:spAutoFit/>
          </a:bodyPr>
          <a:lstStyle/>
          <a:p>
            <a:r>
              <a:rPr lang="en-US" b="0" i="0" dirty="0">
                <a:solidFill>
                  <a:srgbClr val="161513"/>
                </a:solidFill>
                <a:effectLst/>
                <a:latin typeface="OracleSansVF"/>
              </a:rPr>
              <a:t>A database is an organized collection of </a:t>
            </a:r>
            <a:r>
              <a:rPr lang="en-US" b="0" i="0">
                <a:solidFill>
                  <a:srgbClr val="161513"/>
                </a:solidFill>
                <a:effectLst/>
                <a:latin typeface="OracleSansVF"/>
              </a:rPr>
              <a:t>structured information.</a:t>
            </a:r>
            <a:endParaRPr lang="en-IN" dirty="0"/>
          </a:p>
        </p:txBody>
      </p:sp>
    </p:spTree>
    <p:extLst>
      <p:ext uri="{BB962C8B-B14F-4D97-AF65-F5344CB8AC3E}">
        <p14:creationId xmlns:p14="http://schemas.microsoft.com/office/powerpoint/2010/main" xmlns="" val="33951594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xmlns=""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xmlns="" val="34520376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xmlns="" val="39539926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78092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xmlns="" id="{009B3B35-811C-4811-8858-D19837C677F7}"/>
              </a:ext>
            </a:extLst>
          </p:cNvPr>
          <p:cNvSpPr/>
          <p:nvPr/>
        </p:nvSpPr>
        <p:spPr>
          <a:xfrm>
            <a:off x="376649" y="602709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xmlns=""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xmlns="" id="{44B276FC-D2E2-41E3-BBA6-11C8E14EE7B2}"/>
              </a:ext>
            </a:extLst>
          </p:cNvPr>
          <p:cNvSpPr/>
          <p:nvPr/>
        </p:nvSpPr>
        <p:spPr>
          <a:xfrm>
            <a:off x="6096000" y="400506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xmlns="" id="{039E4F27-1DC0-41D3-8092-B4BFF5464DB5}"/>
              </a:ext>
            </a:extLst>
          </p:cNvPr>
          <p:cNvSpPr/>
          <p:nvPr/>
        </p:nvSpPr>
        <p:spPr>
          <a:xfrm>
            <a:off x="407368" y="400506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xmlns="" id="{8447DB7B-F93C-493E-A432-B9DF58809A4D}"/>
              </a:ext>
            </a:extLst>
          </p:cNvPr>
          <p:cNvSpPr/>
          <p:nvPr/>
        </p:nvSpPr>
        <p:spPr>
          <a:xfrm>
            <a:off x="6107957" y="603639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3" name="Rectangle 2">
            <a:extLst>
              <a:ext uri="{FF2B5EF4-FFF2-40B4-BE49-F238E27FC236}">
                <a16:creationId xmlns:a16="http://schemas.microsoft.com/office/drawing/2014/main" xmlns="" id="{D67D393E-B18E-4042-A3EF-007B4A93589F}"/>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xmlns="" val="19345655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xmlns="" val="758266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xmlns="" val="34347635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xmlns=""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xmlns=""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xmlns="" val="10246141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xmlns=""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xmlns=""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xmlns="" val="335185449"/>
                    </a:ext>
                  </a:extLst>
                </a:gridCol>
                <a:gridCol w="1163359">
                  <a:extLst>
                    <a:ext uri="{9D8B030D-6E8A-4147-A177-3AD203B41FA5}">
                      <a16:colId xmlns:a16="http://schemas.microsoft.com/office/drawing/2014/main" xmlns="" val="410791785"/>
                    </a:ext>
                  </a:extLst>
                </a:gridCol>
                <a:gridCol w="1095179">
                  <a:extLst>
                    <a:ext uri="{9D8B030D-6E8A-4147-A177-3AD203B41FA5}">
                      <a16:colId xmlns:a16="http://schemas.microsoft.com/office/drawing/2014/main" xmlns="" val="1178793827"/>
                    </a:ext>
                  </a:extLst>
                </a:gridCol>
                <a:gridCol w="921311">
                  <a:extLst>
                    <a:ext uri="{9D8B030D-6E8A-4147-A177-3AD203B41FA5}">
                      <a16:colId xmlns:a16="http://schemas.microsoft.com/office/drawing/2014/main" xmlns="" val="831646229"/>
                    </a:ext>
                  </a:extLst>
                </a:gridCol>
                <a:gridCol w="775572">
                  <a:extLst>
                    <a:ext uri="{9D8B030D-6E8A-4147-A177-3AD203B41FA5}">
                      <a16:colId xmlns:a16="http://schemas.microsoft.com/office/drawing/2014/main" xmlns="" val="3072107594"/>
                    </a:ext>
                  </a:extLst>
                </a:gridCol>
                <a:gridCol w="1396032">
                  <a:extLst>
                    <a:ext uri="{9D8B030D-6E8A-4147-A177-3AD203B41FA5}">
                      <a16:colId xmlns:a16="http://schemas.microsoft.com/office/drawing/2014/main" xmlns=""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graphicFrame>
        <p:nvGraphicFramePr>
          <p:cNvPr id="5" name="Table 4">
            <a:extLst>
              <a:ext uri="{FF2B5EF4-FFF2-40B4-BE49-F238E27FC236}">
                <a16:creationId xmlns:a16="http://schemas.microsoft.com/office/drawing/2014/main" xmlns=""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xmlns="" val="335185449"/>
                    </a:ext>
                  </a:extLst>
                </a:gridCol>
                <a:gridCol w="1954619">
                  <a:extLst>
                    <a:ext uri="{9D8B030D-6E8A-4147-A177-3AD203B41FA5}">
                      <a16:colId xmlns:a16="http://schemas.microsoft.com/office/drawing/2014/main" xmlns="" val="410791785"/>
                    </a:ext>
                  </a:extLst>
                </a:gridCol>
                <a:gridCol w="1983989">
                  <a:extLst>
                    <a:ext uri="{9D8B030D-6E8A-4147-A177-3AD203B41FA5}">
                      <a16:colId xmlns:a16="http://schemas.microsoft.com/office/drawing/2014/main" xmlns=""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sp>
        <p:nvSpPr>
          <p:cNvPr id="11" name="Rectangle 10">
            <a:extLst>
              <a:ext uri="{FF2B5EF4-FFF2-40B4-BE49-F238E27FC236}">
                <a16:creationId xmlns:a16="http://schemas.microsoft.com/office/drawing/2014/main" xmlns=""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xmlns="" val="41625705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xmlns=""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xmlns=""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709326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xmlns="" val="28455713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xmlns=""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xmlns=""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xmlns="" val="278319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1112477" cy="4505723"/>
            <a:chOff x="816171" y="2137172"/>
            <a:chExt cx="11112477" cy="4505723"/>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472714" y="4441428"/>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119336" y="5157192"/>
            <a:ext cx="8280920"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xmlns=""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xmlns="" val="3214496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xmlns="" val="14580477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xmlns="" val="3717166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fk_userID;</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xmlns=""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xmlns=""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D85E533-D201-44C6-B876-CBD913BA8466}"/>
              </a:ext>
            </a:extLst>
          </p:cNvPr>
          <p:cNvSpPr/>
          <p:nvPr/>
        </p:nvSpPr>
        <p:spPr>
          <a:xfrm>
            <a:off x="795" y="6156594"/>
            <a:ext cx="12190413"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a:t>
            </a:r>
          </a:p>
        </p:txBody>
      </p:sp>
    </p:spTree>
    <p:extLst>
      <p:ext uri="{BB962C8B-B14F-4D97-AF65-F5344CB8AC3E}">
        <p14:creationId xmlns:p14="http://schemas.microsoft.com/office/powerpoint/2010/main" xmlns="" val="23357794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xmlns=""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xmlns=""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xmlns=""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xmlns=""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xmlns=""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xmlns=""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xmlns=""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xmlns=""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xmlns=""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xmlns=""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xmlns=""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c3 =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xmlns="" val="2275765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xmlns="" val="42371506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xmlns=""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&gt;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xmlns="" val="16043488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&gt;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xmlns="" val="15351936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xmlns="" val="22638362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xmlns=""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xmlns="" val="287035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xmlns="" val="286619617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CONSTRAINT</a:t>
            </a:r>
            <a:r>
              <a:rPr lang="en-IN" sz="2000" dirty="0">
                <a:latin typeface="Liberation Mono"/>
                <a:ea typeface="Verdana" panose="020B0604030504040204" pitchFamily="34" charset="0"/>
                <a:cs typeface="Arial" panose="020B0604020202020204" pitchFamily="34" charset="0"/>
              </a:rPr>
              <a:t> ] constraint_name</a:t>
            </a:r>
          </a:p>
        </p:txBody>
      </p:sp>
    </p:spTree>
    <p:extLst>
      <p:ext uri="{BB962C8B-B14F-4D97-AF65-F5344CB8AC3E}">
        <p14:creationId xmlns:p14="http://schemas.microsoft.com/office/powerpoint/2010/main" xmlns="" val="2614263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xmlns=""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xmlns=""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xmlns="" id="{A5258822-A1BB-47E1-9F65-8D3C5C66C719}"/>
              </a:ext>
            </a:extLst>
          </p:cNvPr>
          <p:cNvSpPr/>
          <p:nvPr/>
        </p:nvSpPr>
        <p:spPr>
          <a:xfrm>
            <a:off x="290745" y="6237312"/>
            <a:ext cx="11901255"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xmlns=""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xmlns="" val="19559041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xmlns=""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xmlns="" id="{4E579850-14EE-4B20-9702-F3C986761C4F}"/>
              </a:ext>
            </a:extLst>
          </p:cNvPr>
          <p:cNvSpPr/>
          <p:nvPr/>
        </p:nvSpPr>
        <p:spPr>
          <a:xfrm>
            <a:off x="508360" y="3009726"/>
            <a:ext cx="8411524" cy="923330"/>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a:p>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xmlns="" val="3957662238"/>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6092825" cy="1692771"/>
          </a:xfrm>
          <a:prstGeom prst="rect">
            <a:avLst/>
          </a:prstGeom>
        </p:spPr>
        <p:txBody>
          <a:bodyPr>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p:txBody>
      </p:sp>
    </p:spTree>
    <p:extLst>
      <p:ext uri="{BB962C8B-B14F-4D97-AF65-F5344CB8AC3E}">
        <p14:creationId xmlns:p14="http://schemas.microsoft.com/office/powerpoint/2010/main" xmlns="" val="22152847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5324535"/>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rgbClr val="0077AA"/>
                </a:solidFill>
                <a:latin typeface="Liberation Mono"/>
              </a:rPr>
              <a:t>. . .</a:t>
            </a:r>
            <a:endParaRPr lang="en-IN" sz="2000" dirty="0">
              <a:solidFill>
                <a:schemeClr val="tx1">
                  <a:lumMod val="95000"/>
                  <a:lumOff val="5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xmlns="" val="32103447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xmlns="" val="40729772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xmlns=""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rgbClr val="0077AA"/>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xmlns="" val="3751095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121629" y="404664"/>
            <a:ext cx="410445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5719541" y="702277"/>
            <a:ext cx="5614892"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first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1" name="Picture 10">
            <a:extLst>
              <a:ext uri="{FF2B5EF4-FFF2-40B4-BE49-F238E27FC236}">
                <a16:creationId xmlns:a16="http://schemas.microsoft.com/office/drawing/2014/main" xmlns="" id="{6F5DDCE9-A337-467E-86AA-227E3F74F068}"/>
              </a:ext>
            </a:extLst>
          </p:cNvPr>
          <p:cNvPicPr>
            <a:picLocks noChangeAspect="1"/>
          </p:cNvPicPr>
          <p:nvPr/>
        </p:nvPicPr>
        <p:blipFill>
          <a:blip r:embed="rId2" cstate="print"/>
          <a:stretch>
            <a:fillRect/>
          </a:stretch>
        </p:blipFill>
        <p:spPr>
          <a:xfrm>
            <a:off x="140436" y="1886808"/>
            <a:ext cx="5163476" cy="1243301"/>
          </a:xfrm>
          <a:prstGeom prst="rect">
            <a:avLst/>
          </a:prstGeom>
        </p:spPr>
      </p:pic>
      <p:sp>
        <p:nvSpPr>
          <p:cNvPr id="22" name="Rectangle 21">
            <a:extLst>
              <a:ext uri="{FF2B5EF4-FFF2-40B4-BE49-F238E27FC236}">
                <a16:creationId xmlns:a16="http://schemas.microsoft.com/office/drawing/2014/main" xmlns="" id="{423CE2D1-04FE-47E8-A991-4A6450E30CD3}"/>
              </a:ext>
            </a:extLst>
          </p:cNvPr>
          <p:cNvSpPr/>
          <p:nvPr/>
        </p:nvSpPr>
        <p:spPr>
          <a:xfrm>
            <a:off x="121629" y="3297458"/>
            <a:ext cx="5470315"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114</a:t>
            </a:r>
            <a:r>
              <a:rPr lang="en-IN" dirty="0">
                <a:latin typeface="Liberation Mono"/>
                <a:cs typeface="Arial" panose="020B0604020202020204" pitchFamily="34" charset="0"/>
              </a:rPr>
              <a:t>, </a:t>
            </a:r>
            <a:r>
              <a:rPr lang="en-IN" dirty="0">
                <a:solidFill>
                  <a:srgbClr val="990055"/>
                </a:solidFill>
                <a:latin typeface="Liberation Mono"/>
              </a:rPr>
              <a:t>2005</a:t>
            </a:r>
            <a:r>
              <a:rPr lang="en-IN" dirty="0">
                <a:latin typeface="Liberation Mono"/>
                <a:cs typeface="Arial" panose="020B0604020202020204" pitchFamily="34" charset="0"/>
              </a:rPr>
              <a:t>, 'Toyota');</a:t>
            </a:r>
          </a:p>
        </p:txBody>
      </p:sp>
      <p:pic>
        <p:nvPicPr>
          <p:cNvPr id="23" name="Picture 22">
            <a:extLst>
              <a:ext uri="{FF2B5EF4-FFF2-40B4-BE49-F238E27FC236}">
                <a16:creationId xmlns:a16="http://schemas.microsoft.com/office/drawing/2014/main" xmlns="" id="{F8E6C826-5389-4897-9BF7-D9C740A29E69}"/>
              </a:ext>
            </a:extLst>
          </p:cNvPr>
          <p:cNvPicPr>
            <a:picLocks noChangeAspect="1"/>
          </p:cNvPicPr>
          <p:nvPr/>
        </p:nvPicPr>
        <p:blipFill>
          <a:blip r:embed="rId3" cstate="print"/>
          <a:stretch>
            <a:fillRect/>
          </a:stretch>
        </p:blipFill>
        <p:spPr>
          <a:xfrm>
            <a:off x="5719541" y="2235548"/>
            <a:ext cx="5837023" cy="1980131"/>
          </a:xfrm>
          <a:prstGeom prst="rect">
            <a:avLst/>
          </a:prstGeom>
        </p:spPr>
      </p:pic>
      <p:pic>
        <p:nvPicPr>
          <p:cNvPr id="2" name="Picture 1">
            <a:extLst>
              <a:ext uri="{FF2B5EF4-FFF2-40B4-BE49-F238E27FC236}">
                <a16:creationId xmlns:a16="http://schemas.microsoft.com/office/drawing/2014/main" xmlns="" id="{12069576-892D-4AB4-8C8D-597DB382DBB1}"/>
              </a:ext>
            </a:extLst>
          </p:cNvPr>
          <p:cNvPicPr>
            <a:picLocks noChangeAspect="1"/>
          </p:cNvPicPr>
          <p:nvPr/>
        </p:nvPicPr>
        <p:blipFill>
          <a:blip r:embed="rId4"/>
          <a:stretch>
            <a:fillRect/>
          </a:stretch>
        </p:blipFill>
        <p:spPr>
          <a:xfrm>
            <a:off x="5719540" y="4678396"/>
            <a:ext cx="5837023" cy="1980131"/>
          </a:xfrm>
          <a:prstGeom prst="rect">
            <a:avLst/>
          </a:prstGeom>
        </p:spPr>
      </p:pic>
      <p:sp>
        <p:nvSpPr>
          <p:cNvPr id="5" name="Rectangle 4">
            <a:extLst>
              <a:ext uri="{FF2B5EF4-FFF2-40B4-BE49-F238E27FC236}">
                <a16:creationId xmlns:a16="http://schemas.microsoft.com/office/drawing/2014/main" xmlns="" id="{93B36CBE-D3C5-4187-8225-4E8ED4E49DC1}"/>
              </a:ext>
            </a:extLst>
          </p:cNvPr>
          <p:cNvSpPr/>
          <p:nvPr/>
        </p:nvSpPr>
        <p:spPr>
          <a:xfrm>
            <a:off x="5719541" y="3446639"/>
            <a:ext cx="5837023" cy="715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EC72E33-C85B-4CC7-A4A8-0154FF625758}"/>
              </a:ext>
            </a:extLst>
          </p:cNvPr>
          <p:cNvSpPr/>
          <p:nvPr/>
        </p:nvSpPr>
        <p:spPr>
          <a:xfrm>
            <a:off x="5719541" y="2526041"/>
            <a:ext cx="5837023" cy="254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827441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xmlns=""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xmlns="" val="25720941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modify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291661" y="116632"/>
            <a:ext cx="4104456"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68F718D7-3FDC-412A-B390-B6F4313E9964}"/>
              </a:ext>
            </a:extLst>
          </p:cNvPr>
          <p:cNvSpPr/>
          <p:nvPr/>
        </p:nvSpPr>
        <p:spPr>
          <a:xfrm>
            <a:off x="6092952" y="620689"/>
            <a:ext cx="47525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a:t>
            </a:r>
            <a:endParaRPr lang="en-IN" dirty="0">
              <a:solidFill>
                <a:schemeClr val="tx1">
                  <a:lumMod val="95000"/>
                  <a:lumOff val="5000"/>
                </a:schemeClr>
              </a:solidFill>
              <a:latin typeface="Liberation Mono"/>
              <a:cs typeface="Arial" panose="020B0604020202020204" pitchFamily="34" charset="0"/>
            </a:endParaRPr>
          </a:p>
        </p:txBody>
      </p:sp>
      <p:pic>
        <p:nvPicPr>
          <p:cNvPr id="5" name="Picture 4">
            <a:extLst>
              <a:ext uri="{FF2B5EF4-FFF2-40B4-BE49-F238E27FC236}">
                <a16:creationId xmlns:a16="http://schemas.microsoft.com/office/drawing/2014/main" xmlns="" id="{336D0B7D-7744-4271-8EF0-3B9347550C97}"/>
              </a:ext>
            </a:extLst>
          </p:cNvPr>
          <p:cNvPicPr>
            <a:picLocks noChangeAspect="1"/>
          </p:cNvPicPr>
          <p:nvPr/>
        </p:nvPicPr>
        <p:blipFill>
          <a:blip r:embed="rId2" cstate="print"/>
          <a:stretch>
            <a:fillRect/>
          </a:stretch>
        </p:blipFill>
        <p:spPr>
          <a:xfrm>
            <a:off x="124311" y="2410889"/>
            <a:ext cx="5531754" cy="1942540"/>
          </a:xfrm>
          <a:prstGeom prst="rect">
            <a:avLst/>
          </a:prstGeom>
        </p:spPr>
      </p:pic>
      <p:pic>
        <p:nvPicPr>
          <p:cNvPr id="7" name="Picture 6">
            <a:extLst>
              <a:ext uri="{FF2B5EF4-FFF2-40B4-BE49-F238E27FC236}">
                <a16:creationId xmlns:a16="http://schemas.microsoft.com/office/drawing/2014/main" xmlns="" id="{1510B635-7B34-40C6-9858-8BFD3853945A}"/>
              </a:ext>
            </a:extLst>
          </p:cNvPr>
          <p:cNvPicPr>
            <a:picLocks noChangeAspect="1"/>
          </p:cNvPicPr>
          <p:nvPr/>
        </p:nvPicPr>
        <p:blipFill>
          <a:blip r:embed="rId3" cstate="print"/>
          <a:stretch>
            <a:fillRect/>
          </a:stretch>
        </p:blipFill>
        <p:spPr>
          <a:xfrm>
            <a:off x="5883228" y="2348880"/>
            <a:ext cx="5773502" cy="2052861"/>
          </a:xfrm>
          <a:prstGeom prst="rect">
            <a:avLst/>
          </a:prstGeom>
        </p:spPr>
      </p:pic>
      <p:sp>
        <p:nvSpPr>
          <p:cNvPr id="2" name="Rectangle 1">
            <a:extLst>
              <a:ext uri="{FF2B5EF4-FFF2-40B4-BE49-F238E27FC236}">
                <a16:creationId xmlns:a16="http://schemas.microsoft.com/office/drawing/2014/main" xmlns="" id="{D75D8687-FA3F-4EE2-8D68-4908FC546C75}"/>
              </a:ext>
            </a:extLst>
          </p:cNvPr>
          <p:cNvSpPr/>
          <p:nvPr/>
        </p:nvSpPr>
        <p:spPr>
          <a:xfrm>
            <a:off x="114170" y="4509120"/>
            <a:ext cx="11742471"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 'A1', 'silver', '</a:t>
            </a:r>
            <a:r>
              <a:rPr lang="en-US" dirty="0">
                <a:latin typeface="Liberation Mono"/>
                <a:cs typeface="Arial" panose="020B0604020202020204" pitchFamily="34" charset="0"/>
              </a:rPr>
              <a:t> Honda was the first Japanese automobile manufacturer to release a dedicated luxury brand, Acura, in </a:t>
            </a:r>
            <a:r>
              <a:rPr lang="en-US" dirty="0">
                <a:solidFill>
                  <a:srgbClr val="990055"/>
                </a:solidFill>
                <a:latin typeface="Liberation Mono"/>
              </a:rPr>
              <a:t>1986</a:t>
            </a:r>
            <a:r>
              <a:rPr lang="en-US" dirty="0">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 'AC1', 'white', '</a:t>
            </a:r>
            <a:r>
              <a:rPr lang="en-US" dirty="0">
                <a:latin typeface="Liberation Mono"/>
                <a:cs typeface="Arial" panose="020B0604020202020204" pitchFamily="34" charset="0"/>
              </a:rPr>
              <a:t> Hyundai operates the world's largest integrated automobile manufacturing facility in Ulsan, South Korea which has an annual production capacity of 1.6 million units.</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 'D2', 'black', '</a:t>
            </a:r>
            <a:r>
              <a:rPr lang="en-US" dirty="0">
                <a:latin typeface="Liberation Mono"/>
                <a:cs typeface="Arial" panose="020B0604020202020204" pitchFamily="34" charset="0"/>
              </a:rPr>
              <a:t> Fiat Chrysler Automobiles has owned Jeep since 2014. Previous owners include the Kaiser Jeep Corporation and American Motors Corporation. Most Jeeps are American-made, except for a select few models. The Toledo Assembly Complex in Ohio manufactures the Jeep Wrangler.</a:t>
            </a:r>
            <a:r>
              <a:rPr lang="en-IN"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xmlns="" id="{5D1ECD4E-F3CB-4EB9-B5CF-F73961B96C72}"/>
              </a:ext>
            </a:extLst>
          </p:cNvPr>
          <p:cNvSpPr/>
          <p:nvPr/>
        </p:nvSpPr>
        <p:spPr>
          <a:xfrm>
            <a:off x="5985405" y="2942877"/>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76230247-0B12-49C3-B107-03CAFDE62D32}"/>
              </a:ext>
            </a:extLst>
          </p:cNvPr>
          <p:cNvSpPr/>
          <p:nvPr/>
        </p:nvSpPr>
        <p:spPr>
          <a:xfrm>
            <a:off x="5985405" y="3758682"/>
            <a:ext cx="5837023" cy="252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68910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latin typeface="Palatino Linotype" panose="02040502050505030304" pitchFamily="18" charset="0"/>
              </a:rPr>
              <a:t>Relation</a:t>
            </a:r>
            <a:r>
              <a:rPr lang="en-US" dirty="0">
                <a:latin typeface="Palatino Linotype" panose="02040502050505030304" pitchFamily="18" charset="0"/>
              </a:rPr>
              <a:t> </a:t>
            </a:r>
            <a:r>
              <a:rPr lang="en-US" b="1" dirty="0">
                <a:latin typeface="Palatino Linotype" panose="02040502050505030304" pitchFamily="18" charset="0"/>
              </a:rPr>
              <a:t>key</a:t>
            </a:r>
            <a:r>
              <a:rPr lang="en-US" dirty="0">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xmlns="" val="385836278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xmlns=""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xmlns="" val="22519124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5614490" y="764705"/>
            <a:ext cx="547260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xmlns="" id="{A10F3ABF-BEAB-4314-B313-D4ECC60C9CF2}"/>
              </a:ext>
            </a:extLst>
          </p:cNvPr>
          <p:cNvSpPr/>
          <p:nvPr/>
        </p:nvSpPr>
        <p:spPr>
          <a:xfrm>
            <a:off x="335361" y="764704"/>
            <a:ext cx="475252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02988A29-3B10-4032-90D1-54926B12DDD1}"/>
              </a:ext>
            </a:extLst>
          </p:cNvPr>
          <p:cNvPicPr>
            <a:picLocks noChangeAspect="1"/>
          </p:cNvPicPr>
          <p:nvPr/>
        </p:nvPicPr>
        <p:blipFill>
          <a:blip r:embed="rId2" cstate="print"/>
          <a:stretch>
            <a:fillRect/>
          </a:stretch>
        </p:blipFill>
        <p:spPr>
          <a:xfrm>
            <a:off x="119337" y="3239190"/>
            <a:ext cx="5603491" cy="1940267"/>
          </a:xfrm>
          <a:prstGeom prst="rect">
            <a:avLst/>
          </a:prstGeom>
        </p:spPr>
      </p:pic>
      <p:grpSp>
        <p:nvGrpSpPr>
          <p:cNvPr id="11" name="Group 10">
            <a:extLst>
              <a:ext uri="{FF2B5EF4-FFF2-40B4-BE49-F238E27FC236}">
                <a16:creationId xmlns:a16="http://schemas.microsoft.com/office/drawing/2014/main" xmlns="" id="{3EDF8705-4824-4A05-B025-C7F186D424AB}"/>
              </a:ext>
            </a:extLst>
          </p:cNvPr>
          <p:cNvGrpSpPr/>
          <p:nvPr/>
        </p:nvGrpSpPr>
        <p:grpSpPr>
          <a:xfrm>
            <a:off x="5807968" y="3212976"/>
            <a:ext cx="5877872" cy="1966480"/>
            <a:chOff x="5807968" y="3622760"/>
            <a:chExt cx="5877872" cy="1966480"/>
          </a:xfrm>
        </p:grpSpPr>
        <p:pic>
          <p:nvPicPr>
            <p:cNvPr id="5" name="Picture 4">
              <a:extLst>
                <a:ext uri="{FF2B5EF4-FFF2-40B4-BE49-F238E27FC236}">
                  <a16:creationId xmlns:a16="http://schemas.microsoft.com/office/drawing/2014/main" xmlns="" id="{D3A6B9A4-8457-4214-B0CA-9EF385456877}"/>
                </a:ext>
              </a:extLst>
            </p:cNvPr>
            <p:cNvPicPr>
              <a:picLocks noChangeAspect="1"/>
            </p:cNvPicPr>
            <p:nvPr/>
          </p:nvPicPr>
          <p:blipFill>
            <a:blip r:embed="rId3" cstate="print"/>
            <a:stretch>
              <a:fillRect/>
            </a:stretch>
          </p:blipFill>
          <p:spPr>
            <a:xfrm>
              <a:off x="5807968" y="3622760"/>
              <a:ext cx="5792732" cy="1966480"/>
            </a:xfrm>
            <a:prstGeom prst="rect">
              <a:avLst/>
            </a:prstGeom>
          </p:spPr>
        </p:pic>
        <p:sp>
          <p:nvSpPr>
            <p:cNvPr id="6" name="Rectangle 5">
              <a:extLst>
                <a:ext uri="{FF2B5EF4-FFF2-40B4-BE49-F238E27FC236}">
                  <a16:creationId xmlns:a16="http://schemas.microsoft.com/office/drawing/2014/main" xmlns="" id="{8B249A37-C674-4753-9382-30BB58C8EBB6}"/>
                </a:ext>
              </a:extLst>
            </p:cNvPr>
            <p:cNvSpPr/>
            <p:nvPr/>
          </p:nvSpPr>
          <p:spPr>
            <a:xfrm>
              <a:off x="5848817" y="5038279"/>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6944048-8E53-4143-BCAE-632B913E2E2D}"/>
                </a:ext>
              </a:extLst>
            </p:cNvPr>
            <p:cNvSpPr/>
            <p:nvPr/>
          </p:nvSpPr>
          <p:spPr>
            <a:xfrm>
              <a:off x="5848817" y="4224856"/>
              <a:ext cx="5837023" cy="30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24901436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241045" y="5191964"/>
            <a:ext cx="8717865"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users</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ID userID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login</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userID UID</a:t>
            </a:r>
            <a:r>
              <a:rPr lang="en-US" dirty="0">
                <a:solidFill>
                  <a:schemeClr val="tx1">
                    <a:lumMod val="95000"/>
                    <a:lumOff val="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FB128184-D43F-43F2-8DD6-75DFE1D4ED10}"/>
              </a:ext>
            </a:extLst>
          </p:cNvPr>
          <p:cNvSpPr/>
          <p:nvPr/>
        </p:nvSpPr>
        <p:spPr>
          <a:xfrm>
            <a:off x="330463" y="76470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7976CFD7-B211-4D0A-B1CC-410271A611C7}"/>
              </a:ext>
            </a:extLst>
          </p:cNvPr>
          <p:cNvSpPr/>
          <p:nvPr/>
        </p:nvSpPr>
        <p:spPr>
          <a:xfrm>
            <a:off x="5087887" y="764704"/>
            <a:ext cx="677365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pPr marL="952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pPr marL="9525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pPr marL="952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8" name="Rectangle 7">
            <a:extLst>
              <a:ext uri="{FF2B5EF4-FFF2-40B4-BE49-F238E27FC236}">
                <a16:creationId xmlns:a16="http://schemas.microsoft.com/office/drawing/2014/main" xmlns="" id="{924AE722-0A8B-4956-A504-93003B78D7A5}"/>
              </a:ext>
            </a:extLst>
          </p:cNvPr>
          <p:cNvSpPr/>
          <p:nvPr/>
        </p:nvSpPr>
        <p:spPr>
          <a:xfrm>
            <a:off x="241044" y="3018364"/>
            <a:ext cx="1170991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'rajan', 'ranaj123', 'rajan447.gmail.com');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'raj', 'raj', 'raj.gmail.com');</a:t>
            </a:r>
          </a:p>
          <a:p>
            <a:pPr marL="285750" indent="-285750">
              <a:buFont typeface="Arial" panose="020B0604020202020204" pitchFamily="34" charset="0"/>
              <a:buChar char="•"/>
            </a:pP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4</a:t>
            </a:r>
            <a:r>
              <a:rPr lang="en-IN" dirty="0">
                <a:latin typeface="Liberation Mono"/>
                <a:cs typeface="Arial" panose="020B0604020202020204" pitchFamily="34" charset="0"/>
              </a:rPr>
              <a:t>, NULL, curdate(), curtime());</a:t>
            </a:r>
          </a:p>
        </p:txBody>
      </p:sp>
      <p:sp>
        <p:nvSpPr>
          <p:cNvPr id="2" name="Rectangle 1">
            <a:extLst>
              <a:ext uri="{FF2B5EF4-FFF2-40B4-BE49-F238E27FC236}">
                <a16:creationId xmlns:a16="http://schemas.microsoft.com/office/drawing/2014/main" xmlns="" id="{D9F57E22-E103-4ABA-A332-F34C7B179A0D}"/>
              </a:ext>
            </a:extLst>
          </p:cNvPr>
          <p:cNvSpPr/>
          <p:nvPr/>
        </p:nvSpPr>
        <p:spPr>
          <a:xfrm>
            <a:off x="241045" y="6011996"/>
            <a:ext cx="11586197"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 NULL, curdate(), curtime());</a:t>
            </a:r>
            <a:endParaRPr lang="en-IN" dirty="0">
              <a:latin typeface="Liberation Mono"/>
            </a:endParaRPr>
          </a:p>
        </p:txBody>
      </p:sp>
    </p:spTree>
    <p:extLst>
      <p:ext uri="{BB962C8B-B14F-4D97-AF65-F5344CB8AC3E}">
        <p14:creationId xmlns:p14="http://schemas.microsoft.com/office/powerpoint/2010/main" xmlns="" val="17785964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xmlns=""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xmlns="" val="11177186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xmlns="" id="{67252642-683F-4838-92AA-6D492EB23B05}"/>
              </a:ext>
            </a:extLst>
          </p:cNvPr>
          <p:cNvSpPr/>
          <p:nvPr/>
        </p:nvSpPr>
        <p:spPr>
          <a:xfrm>
            <a:off x="5735961" y="1182247"/>
            <a:ext cx="547260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pPr marL="450850"/>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p>
        </p:txBody>
      </p:sp>
      <p:sp>
        <p:nvSpPr>
          <p:cNvPr id="7" name="Rectangle 6">
            <a:extLst>
              <a:ext uri="{FF2B5EF4-FFF2-40B4-BE49-F238E27FC236}">
                <a16:creationId xmlns:a16="http://schemas.microsoft.com/office/drawing/2014/main" xmlns="" id="{3D46B735-BFDA-47BE-A6C4-A64E4224796A}"/>
              </a:ext>
            </a:extLst>
          </p:cNvPr>
          <p:cNvSpPr/>
          <p:nvPr/>
        </p:nvSpPr>
        <p:spPr>
          <a:xfrm>
            <a:off x="335361" y="1182247"/>
            <a:ext cx="446402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vehicleCondition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8" name="Picture 7">
            <a:extLst>
              <a:ext uri="{FF2B5EF4-FFF2-40B4-BE49-F238E27FC236}">
                <a16:creationId xmlns:a16="http://schemas.microsoft.com/office/drawing/2014/main" xmlns="" id="{07FB3DA7-537D-4E5C-8DC8-7D3B69816BF9}"/>
              </a:ext>
            </a:extLst>
          </p:cNvPr>
          <p:cNvPicPr>
            <a:picLocks noChangeAspect="1"/>
          </p:cNvPicPr>
          <p:nvPr/>
        </p:nvPicPr>
        <p:blipFill>
          <a:blip r:embed="rId2" cstate="print"/>
          <a:stretch>
            <a:fillRect/>
          </a:stretch>
        </p:blipFill>
        <p:spPr>
          <a:xfrm>
            <a:off x="119337" y="3591470"/>
            <a:ext cx="5390953" cy="1811246"/>
          </a:xfrm>
          <a:prstGeom prst="rect">
            <a:avLst/>
          </a:prstGeom>
        </p:spPr>
      </p:pic>
      <p:pic>
        <p:nvPicPr>
          <p:cNvPr id="11" name="Picture 10">
            <a:extLst>
              <a:ext uri="{FF2B5EF4-FFF2-40B4-BE49-F238E27FC236}">
                <a16:creationId xmlns:a16="http://schemas.microsoft.com/office/drawing/2014/main" xmlns="" id="{DF9BB43D-53AF-4E3C-A9EE-435CAD677AD1}"/>
              </a:ext>
            </a:extLst>
          </p:cNvPr>
          <p:cNvPicPr>
            <a:picLocks noChangeAspect="1"/>
          </p:cNvPicPr>
          <p:nvPr/>
        </p:nvPicPr>
        <p:blipFill>
          <a:blip r:embed="rId3" cstate="print"/>
          <a:stretch>
            <a:fillRect/>
          </a:stretch>
        </p:blipFill>
        <p:spPr>
          <a:xfrm>
            <a:off x="5864526" y="3600118"/>
            <a:ext cx="5293038" cy="1250266"/>
          </a:xfrm>
          <a:prstGeom prst="rect">
            <a:avLst/>
          </a:prstGeom>
        </p:spPr>
      </p:pic>
    </p:spTree>
    <p:extLst>
      <p:ext uri="{BB962C8B-B14F-4D97-AF65-F5344CB8AC3E}">
        <p14:creationId xmlns:p14="http://schemas.microsoft.com/office/powerpoint/2010/main" xmlns="" val="10893848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623393" y="1159584"/>
            <a:ext cx="4104456"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619440" y="3308791"/>
            <a:ext cx="4715422"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E7AB57DD-572C-454A-903F-80485BB73574}"/>
              </a:ext>
            </a:extLst>
          </p:cNvPr>
          <p:cNvSpPr/>
          <p:nvPr/>
        </p:nvSpPr>
        <p:spPr>
          <a:xfrm>
            <a:off x="619440" y="2912947"/>
            <a:ext cx="3018775"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Add new columns to a table</a:t>
            </a:r>
          </a:p>
        </p:txBody>
      </p:sp>
      <p:sp>
        <p:nvSpPr>
          <p:cNvPr id="12" name="Rectangle 11">
            <a:extLst>
              <a:ext uri="{FF2B5EF4-FFF2-40B4-BE49-F238E27FC236}">
                <a16:creationId xmlns:a16="http://schemas.microsoft.com/office/drawing/2014/main" xmlns="" id="{68F718D7-3FDC-412A-B390-B6F4313E9964}"/>
              </a:ext>
            </a:extLst>
          </p:cNvPr>
          <p:cNvSpPr/>
          <p:nvPr/>
        </p:nvSpPr>
        <p:spPr>
          <a:xfrm>
            <a:off x="619440" y="5098251"/>
            <a:ext cx="4752528"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endParaRPr lang="en-IN" dirty="0">
              <a:solidFill>
                <a:schemeClr val="tx1">
                  <a:lumMod val="95000"/>
                  <a:lumOff val="5000"/>
                </a:schemeClr>
              </a:solidFill>
              <a:latin typeface="Liberation Mono"/>
              <a:cs typeface="Arial" panose="020B0604020202020204" pitchFamily="34" charset="0"/>
            </a:endParaRPr>
          </a:p>
        </p:txBody>
      </p:sp>
      <p:sp>
        <p:nvSpPr>
          <p:cNvPr id="13" name="Rectangle 12">
            <a:extLst>
              <a:ext uri="{FF2B5EF4-FFF2-40B4-BE49-F238E27FC236}">
                <a16:creationId xmlns:a16="http://schemas.microsoft.com/office/drawing/2014/main" xmlns="" id="{0B858F24-67F2-4A2C-B740-4926683E8242}"/>
              </a:ext>
            </a:extLst>
          </p:cNvPr>
          <p:cNvSpPr/>
          <p:nvPr/>
        </p:nvSpPr>
        <p:spPr>
          <a:xfrm>
            <a:off x="623394" y="763314"/>
            <a:ext cx="153118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Sample table</a:t>
            </a:r>
          </a:p>
        </p:txBody>
      </p:sp>
      <p:sp>
        <p:nvSpPr>
          <p:cNvPr id="14" name="Rectangle 13">
            <a:extLst>
              <a:ext uri="{FF2B5EF4-FFF2-40B4-BE49-F238E27FC236}">
                <a16:creationId xmlns:a16="http://schemas.microsoft.com/office/drawing/2014/main" xmlns="" id="{EF103474-AC0F-485B-9462-F6E5F7ADE9A4}"/>
              </a:ext>
            </a:extLst>
          </p:cNvPr>
          <p:cNvSpPr/>
          <p:nvPr/>
        </p:nvSpPr>
        <p:spPr>
          <a:xfrm>
            <a:off x="619441" y="4676228"/>
            <a:ext cx="178766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Modify columns</a:t>
            </a:r>
          </a:p>
        </p:txBody>
      </p:sp>
      <p:sp>
        <p:nvSpPr>
          <p:cNvPr id="15" name="Rectangle 14">
            <a:extLst>
              <a:ext uri="{FF2B5EF4-FFF2-40B4-BE49-F238E27FC236}">
                <a16:creationId xmlns:a16="http://schemas.microsoft.com/office/drawing/2014/main" xmlns="" id="{F68E6F47-849A-46C3-B711-548DAEDCBE91}"/>
              </a:ext>
            </a:extLst>
          </p:cNvPr>
          <p:cNvSpPr/>
          <p:nvPr/>
        </p:nvSpPr>
        <p:spPr>
          <a:xfrm>
            <a:off x="6095999" y="1173624"/>
            <a:ext cx="5472607"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16" name="Rectangle 15">
            <a:extLst>
              <a:ext uri="{FF2B5EF4-FFF2-40B4-BE49-F238E27FC236}">
                <a16:creationId xmlns:a16="http://schemas.microsoft.com/office/drawing/2014/main" xmlns="" id="{C803E911-9FE2-49CA-A177-DA73490D2E15}"/>
              </a:ext>
            </a:extLst>
          </p:cNvPr>
          <p:cNvSpPr/>
          <p:nvPr/>
        </p:nvSpPr>
        <p:spPr>
          <a:xfrm>
            <a:off x="6105775" y="766075"/>
            <a:ext cx="198002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Rename columns</a:t>
            </a:r>
          </a:p>
        </p:txBody>
      </p:sp>
      <p:sp>
        <p:nvSpPr>
          <p:cNvPr id="17" name="Rectangle 16">
            <a:extLst>
              <a:ext uri="{FF2B5EF4-FFF2-40B4-BE49-F238E27FC236}">
                <a16:creationId xmlns:a16="http://schemas.microsoft.com/office/drawing/2014/main" xmlns="" id="{67252642-683F-4838-92AA-6D492EB23B05}"/>
              </a:ext>
            </a:extLst>
          </p:cNvPr>
          <p:cNvSpPr/>
          <p:nvPr/>
        </p:nvSpPr>
        <p:spPr>
          <a:xfrm>
            <a:off x="6093914" y="3307561"/>
            <a:ext cx="5472607"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r>
              <a:rPr lang="en-US" dirty="0">
                <a:solidFill>
                  <a:schemeClr val="tx1">
                    <a:lumMod val="95000"/>
                    <a:lumOff val="5000"/>
                  </a:schemeClr>
                </a:solidFill>
                <a:latin typeface="Liberation Mono"/>
                <a:cs typeface="Arial" panose="020B0604020202020204" pitchFamily="34" charset="0"/>
              </a:rPr>
              <a:t>;</a:t>
            </a:r>
            <a:endParaRPr lang="en-IN" dirty="0">
              <a:latin typeface="Liberation Mono"/>
            </a:endParaRPr>
          </a:p>
        </p:txBody>
      </p:sp>
      <p:sp>
        <p:nvSpPr>
          <p:cNvPr id="18" name="Rectangle 17">
            <a:extLst>
              <a:ext uri="{FF2B5EF4-FFF2-40B4-BE49-F238E27FC236}">
                <a16:creationId xmlns:a16="http://schemas.microsoft.com/office/drawing/2014/main" xmlns="" id="{93FD1A32-1F80-4437-B196-5E645FC50866}"/>
              </a:ext>
            </a:extLst>
          </p:cNvPr>
          <p:cNvSpPr/>
          <p:nvPr/>
        </p:nvSpPr>
        <p:spPr>
          <a:xfrm>
            <a:off x="6093914" y="2885539"/>
            <a:ext cx="177067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DROP columns</a:t>
            </a:r>
          </a:p>
        </p:txBody>
      </p:sp>
    </p:spTree>
    <p:extLst>
      <p:ext uri="{BB962C8B-B14F-4D97-AF65-F5344CB8AC3E}">
        <p14:creationId xmlns:p14="http://schemas.microsoft.com/office/powerpoint/2010/main" xmlns="" val="19338928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(Auto COMMIT).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576114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xmlns=""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3BDB371A-6717-4095-8EA3-B38830E723E1}"/>
              </a:ext>
            </a:extLst>
          </p:cNvPr>
          <p:cNvSpPr/>
          <p:nvPr/>
        </p:nvSpPr>
        <p:spPr>
          <a:xfrm>
            <a:off x="208484" y="2204864"/>
            <a:ext cx="6174754"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a:t>
            </a:r>
            <a:endParaRPr lang="en-IN" dirty="0"/>
          </a:p>
        </p:txBody>
      </p:sp>
      <p:sp>
        <p:nvSpPr>
          <p:cNvPr id="6" name="Rectangle 5">
            <a:extLst>
              <a:ext uri="{FF2B5EF4-FFF2-40B4-BE49-F238E27FC236}">
                <a16:creationId xmlns:a16="http://schemas.microsoft.com/office/drawing/2014/main" xmlns="" id="{86428B25-F35A-4167-BD6E-227051F91E2B}"/>
              </a:ext>
            </a:extLst>
          </p:cNvPr>
          <p:cNvSpPr/>
          <p:nvPr/>
        </p:nvSpPr>
        <p:spPr>
          <a:xfrm>
            <a:off x="329600" y="3648456"/>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xmlns="" val="18097723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xmlns="" val="10711911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62792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xmlns=""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xmlns=""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xmlns=""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xmlns="" val="26535628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extLst>
              <p:ext uri="{D42A27DB-BD31-4B8C-83A1-F6EECF244321}">
                <p14:modId xmlns:p14="http://schemas.microsoft.com/office/powerpoint/2010/main" xmlns=""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xmlns="" val="46932828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extLst>
              <p:ext uri="{D42A27DB-BD31-4B8C-83A1-F6EECF244321}">
                <p14:modId xmlns:p14="http://schemas.microsoft.com/office/powerpoint/2010/main" xmlns=""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xmlns="" val="231019177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xmlns=""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xmlns="" val="36658724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903718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1281849"/>
            <a:ext cx="6478487" cy="1715103"/>
            <a:chOff x="2209801" y="1265224"/>
            <a:chExt cx="6478487" cy="1715103"/>
          </a:xfrm>
        </p:grpSpPr>
        <p:sp>
          <p:nvSpPr>
            <p:cNvPr id="3" name="Rectangle 2"/>
            <p:cNvSpPr/>
            <p:nvPr/>
          </p:nvSpPr>
          <p:spPr>
            <a:xfrm>
              <a:off x="2231571" y="1969257"/>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610995"/>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4" y="3789040"/>
            <a:ext cx="8305800" cy="2038407"/>
            <a:chOff x="1271464" y="3789040"/>
            <a:chExt cx="8305800" cy="2038407"/>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619309"/>
              <a:chOff x="2209800" y="3660939"/>
              <a:chExt cx="8305800" cy="1619309"/>
            </a:xfrm>
          </p:grpSpPr>
          <p:sp>
            <p:nvSpPr>
              <p:cNvPr id="6" name="Rectangle 5"/>
              <p:cNvSpPr/>
              <p:nvPr/>
            </p:nvSpPr>
            <p:spPr>
              <a:xfrm>
                <a:off x="2209800" y="4365849"/>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4286263"/>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458115"/>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Tree>
    <p:extLst>
      <p:ext uri="{BB962C8B-B14F-4D97-AF65-F5344CB8AC3E}">
        <p14:creationId xmlns:p14="http://schemas.microsoft.com/office/powerpoint/2010/main" xmlns="" val="162342474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415772"/>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p:txBody>
      </p:sp>
    </p:spTree>
    <p:extLst>
      <p:ext uri="{BB962C8B-B14F-4D97-AF65-F5344CB8AC3E}">
        <p14:creationId xmlns:p14="http://schemas.microsoft.com/office/powerpoint/2010/main" xmlns="" val="23676771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 . .,</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486943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1412776"/>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5999451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541973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xmlns=""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xmlns=""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98858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xmlns=""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xmlns=""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Tree>
    <p:extLst>
      <p:ext uri="{BB962C8B-B14F-4D97-AF65-F5344CB8AC3E}">
        <p14:creationId xmlns:p14="http://schemas.microsoft.com/office/powerpoint/2010/main" xmlns="" val="349009309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238084" y="1987398"/>
            <a:ext cx="2797316"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5738810" y="1987398"/>
            <a:ext cx="6453189"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2881290" y="1987398"/>
            <a:ext cx="3571900"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spTree>
    <p:extLst>
      <p:ext uri="{BB962C8B-B14F-4D97-AF65-F5344CB8AC3E}">
        <p14:creationId xmlns:p14="http://schemas.microsoft.com/office/powerpoint/2010/main" xmlns="" val="125674215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xmlns="" val="1591243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xmlns=""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(Database, Table, Column, Index, Constraint, View, Stored Program, User-Defined Variable, Tablespace) is 64 characters, whereas for Alias is 256 characters.</a:t>
            </a:r>
          </a:p>
        </p:txBody>
      </p:sp>
    </p:spTree>
    <p:extLst>
      <p:ext uri="{BB962C8B-B14F-4D97-AF65-F5344CB8AC3E}">
        <p14:creationId xmlns:p14="http://schemas.microsoft.com/office/powerpoint/2010/main" xmlns="" val="55839338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 . .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 . .</a:t>
            </a:r>
          </a:p>
        </p:txBody>
      </p:sp>
      <p:graphicFrame>
        <p:nvGraphicFramePr>
          <p:cNvPr id="10" name="Table 9"/>
          <p:cNvGraphicFramePr>
            <a:graphicFrameLocks noGrp="1"/>
          </p:cNvGraphicFramePr>
          <p:nvPr>
            <p:extLst>
              <p:ext uri="{D42A27DB-BD31-4B8C-83A1-F6EECF244321}">
                <p14:modId xmlns:p14="http://schemas.microsoft.com/office/powerpoint/2010/main" xmlns="" val="995565742"/>
              </p:ext>
            </p:extLst>
          </p:nvPr>
        </p:nvGraphicFramePr>
        <p:xfrm>
          <a:off x="191344" y="2687913"/>
          <a:ext cx="11803627" cy="4498761"/>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xmlns="" val="20000"/>
                    </a:ext>
                  </a:extLst>
                </a:gridCol>
                <a:gridCol w="2674800">
                  <a:extLst>
                    <a:ext uri="{9D8B030D-6E8A-4147-A177-3AD203B41FA5}">
                      <a16:colId xmlns:a16="http://schemas.microsoft.com/office/drawing/2014/main" xmlns="" val="20001"/>
                    </a:ext>
                  </a:extLst>
                </a:gridCol>
                <a:gridCol w="2674027">
                  <a:extLst>
                    <a:ext uri="{9D8B030D-6E8A-4147-A177-3AD203B41FA5}">
                      <a16:colId xmlns:a16="http://schemas.microsoft.com/office/drawing/2014/main" xmlns="" val="2321018969"/>
                    </a:ext>
                  </a:extLst>
                </a:gridCol>
                <a:gridCol w="3780000">
                  <a:extLst>
                    <a:ext uri="{9D8B030D-6E8A-4147-A177-3AD203B41FA5}">
                      <a16:colId xmlns:a16="http://schemas.microsoft.com/office/drawing/2014/main" xmlns=""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xmlns="" val="8537371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6" y="1188460"/>
            <a:ext cx="1080693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xmlns=""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smtClean="0">
                <a:solidFill>
                  <a:srgbClr val="0077AA"/>
                </a:solidFill>
                <a:latin typeface="Liberation Mono"/>
              </a:rPr>
              <a:t>DATE_ADD</a:t>
            </a:r>
            <a:r>
              <a:rPr lang="en-IN" dirty="0" smtClean="0">
                <a:solidFill>
                  <a:schemeClr val="tx1">
                    <a:lumMod val="65000"/>
                    <a:lumOff val="35000"/>
                  </a:schemeClr>
                </a:solidFill>
                <a:latin typeface="Liberation Mono"/>
              </a:rPr>
              <a:t>(</a:t>
            </a:r>
            <a:r>
              <a:rPr lang="en-IN" dirty="0" smtClean="0">
                <a:solidFill>
                  <a:srgbClr val="3F6971"/>
                </a:solidFill>
                <a:latin typeface="Liberation Mono"/>
                <a:ea typeface="Times New Roman" panose="02020603050405020304" pitchFamily="18" charset="0"/>
              </a:rPr>
              <a:t>NOW</a:t>
            </a:r>
            <a:r>
              <a:rPr lang="en-IN" dirty="0" smtClean="0">
                <a:solidFill>
                  <a:srgbClr val="3F6971"/>
                </a:solidFill>
                <a:latin typeface="Liberation Mono"/>
              </a:rPr>
              <a:t>()</a:t>
            </a:r>
            <a:r>
              <a:rPr lang="en-IN" dirty="0" smtClean="0">
                <a:latin typeface="Liberation Mono"/>
              </a:rPr>
              <a:t>, </a:t>
            </a:r>
            <a:r>
              <a:rPr lang="en-IN" dirty="0" smtClean="0">
                <a:solidFill>
                  <a:srgbClr val="DD4A68"/>
                </a:solidFill>
                <a:latin typeface="Liberation Mono"/>
              </a:rPr>
              <a:t>INTERVAL</a:t>
            </a:r>
            <a:r>
              <a:rPr lang="en-IN" dirty="0" smtClean="0">
                <a:latin typeface="Liberation Mono"/>
              </a:rPr>
              <a:t> </a:t>
            </a:r>
            <a:r>
              <a:rPr lang="en-IN" dirty="0" smtClean="0">
                <a:solidFill>
                  <a:srgbClr val="990055"/>
                </a:solidFill>
                <a:latin typeface="Liberation Mono"/>
              </a:rPr>
              <a:t>1 </a:t>
            </a:r>
            <a:r>
              <a:rPr lang="en-IN" dirty="0" smtClean="0">
                <a:solidFill>
                  <a:srgbClr val="0077AA"/>
                </a:solidFill>
                <a:latin typeface="Liberation Mono"/>
              </a:rPr>
              <a:t>DAY</a:t>
            </a:r>
            <a:r>
              <a:rPr lang="en-IN" dirty="0" smtClean="0">
                <a:solidFill>
                  <a:schemeClr val="tx1">
                    <a:lumMod val="65000"/>
                    <a:lumOff val="35000"/>
                  </a:schemeClr>
                </a:solidFill>
                <a:latin typeface="Liberation Mono"/>
              </a:rPr>
              <a:t>)</a:t>
            </a:r>
            <a:r>
              <a:rPr lang="en-IN" dirty="0" smtClean="0">
                <a:latin typeface="Liberation Mono"/>
              </a:rPr>
              <a:t>;</a:t>
            </a:r>
            <a:endParaRPr lang="en-IN" dirty="0">
              <a:latin typeface="Liberation Mono"/>
            </a:endParaRPr>
          </a:p>
        </p:txBody>
      </p:sp>
    </p:spTree>
    <p:extLst>
      <p:ext uri="{BB962C8B-B14F-4D97-AF65-F5344CB8AC3E}">
        <p14:creationId xmlns:p14="http://schemas.microsoft.com/office/powerpoint/2010/main" xmlns="" val="229343541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6" y="1197271"/>
            <a:ext cx="1080693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xmlns="" id="{7169A58C-6CAF-4763-8406-A07BB4A59B45}"/>
              </a:ext>
            </a:extLst>
          </p:cNvPr>
          <p:cNvGraphicFramePr>
            <a:graphicFrameLocks noGrp="1"/>
          </p:cNvGraphicFramePr>
          <p:nvPr>
            <p:extLst>
              <p:ext uri="{D42A27DB-BD31-4B8C-83A1-F6EECF244321}">
                <p14:modId xmlns:p14="http://schemas.microsoft.com/office/powerpoint/2010/main" xmlns=""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
        <p:nvSpPr>
          <p:cNvPr id="10" name="Rectangle 9">
            <a:extLst>
              <a:ext uri="{FF2B5EF4-FFF2-40B4-BE49-F238E27FC236}">
                <a16:creationId xmlns:a16="http://schemas.microsoft.com/office/drawing/2014/main" xmlns=""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smtClean="0">
                <a:solidFill>
                  <a:srgbClr val="0077AA"/>
                </a:solidFill>
                <a:latin typeface="Liberation Mono"/>
              </a:rPr>
              <a:t>DATE_SUB</a:t>
            </a:r>
            <a:r>
              <a:rPr lang="en-IN" dirty="0" smtClean="0">
                <a:solidFill>
                  <a:schemeClr val="tx1">
                    <a:lumMod val="65000"/>
                    <a:lumOff val="35000"/>
                  </a:schemeClr>
                </a:solidFill>
                <a:latin typeface="Liberation Mono"/>
              </a:rPr>
              <a:t>(</a:t>
            </a:r>
            <a:r>
              <a:rPr lang="en-IN" dirty="0" smtClean="0">
                <a:solidFill>
                  <a:srgbClr val="3F6971"/>
                </a:solidFill>
                <a:latin typeface="Liberation Mono"/>
              </a:rPr>
              <a:t>NOW</a:t>
            </a:r>
            <a:r>
              <a:rPr lang="en-IN" dirty="0">
                <a:solidFill>
                  <a:srgbClr val="3F6971"/>
                </a:solidFill>
                <a:latin typeface="Liberation Mono"/>
              </a:rPr>
              <a:t>()</a:t>
            </a:r>
            <a:r>
              <a:rPr lang="en-IN" dirty="0">
                <a:latin typeface="Liberation Mono"/>
              </a:rPr>
              <a:t>, </a:t>
            </a:r>
            <a:r>
              <a:rPr lang="en-IN" dirty="0" smtClean="0">
                <a:solidFill>
                  <a:srgbClr val="DD4A68"/>
                </a:solidFill>
                <a:latin typeface="Liberation Mono"/>
              </a:rPr>
              <a:t>INTERVAL</a:t>
            </a:r>
            <a:r>
              <a:rPr lang="en-IN" dirty="0" smtClean="0">
                <a:solidFill>
                  <a:srgbClr val="DD4A68"/>
                </a:solidFill>
                <a:latin typeface="Liberation Mono"/>
                <a:ea typeface="Times New Roman" panose="02020603050405020304" pitchFamily="18" charset="0"/>
              </a:rPr>
              <a:t> </a:t>
            </a:r>
            <a:r>
              <a:rPr lang="en-IN" dirty="0" smtClean="0">
                <a:solidFill>
                  <a:srgbClr val="990055"/>
                </a:solidFill>
                <a:latin typeface="Liberation Mono"/>
              </a:rPr>
              <a:t>1 </a:t>
            </a:r>
            <a:r>
              <a:rPr lang="en-IN" dirty="0" smtClean="0">
                <a:solidFill>
                  <a:srgbClr val="0077AA"/>
                </a:solidFill>
                <a:latin typeface="Liberation Mono"/>
              </a:rPr>
              <a:t>DAY</a:t>
            </a:r>
            <a:r>
              <a:rPr lang="en-IN" dirty="0" smtClean="0">
                <a:solidFill>
                  <a:schemeClr val="tx1">
                    <a:lumMod val="65000"/>
                    <a:lumOff val="35000"/>
                  </a:schemeClr>
                </a:solidFill>
                <a:latin typeface="Liberation Mono"/>
              </a:rPr>
              <a:t>)</a:t>
            </a:r>
            <a:r>
              <a:rPr lang="en-IN" dirty="0" smtClean="0">
                <a:latin typeface="Liberation Mono"/>
              </a:rPr>
              <a:t>;</a:t>
            </a:r>
            <a:endParaRPr lang="en-IN" dirty="0">
              <a:latin typeface="Liberation Mono"/>
            </a:endParaRPr>
          </a:p>
        </p:txBody>
      </p:sp>
    </p:spTree>
    <p:extLst>
      <p:ext uri="{BB962C8B-B14F-4D97-AF65-F5344CB8AC3E}">
        <p14:creationId xmlns:p14="http://schemas.microsoft.com/office/powerpoint/2010/main" xmlns="" val="276585321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addtime()</a:t>
            </a:r>
          </a:p>
        </p:txBody>
      </p:sp>
      <p:sp>
        <p:nvSpPr>
          <p:cNvPr id="5" name="Rectangle 4"/>
          <p:cNvSpPr/>
          <p:nvPr/>
        </p:nvSpPr>
        <p:spPr>
          <a:xfrm>
            <a:off x="464400" y="16288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a:t>
            </a:r>
            <a:r>
              <a:rPr lang="en-IN" sz="2000" dirty="0">
                <a:solidFill>
                  <a:schemeClr val="tx2"/>
                </a:solidFill>
                <a:latin typeface="Liberation Mono"/>
              </a:rPr>
              <a:t>expr1,</a:t>
            </a:r>
            <a:r>
              <a:rPr lang="en-IN" sz="2000" dirty="0">
                <a:solidFill>
                  <a:srgbClr val="0077AA"/>
                </a:solidFill>
                <a:latin typeface="Liberation Mono"/>
              </a:rPr>
              <a:t> </a:t>
            </a:r>
            <a:r>
              <a:rPr lang="en-IN" sz="2000" dirty="0">
                <a:solidFill>
                  <a:schemeClr val="tx2"/>
                </a:solidFill>
                <a:latin typeface="Liberation Mono"/>
              </a:rPr>
              <a:t>expr2</a:t>
            </a:r>
            <a:r>
              <a:rPr lang="en-IN" sz="2000" dirty="0">
                <a:solidFill>
                  <a:srgbClr val="0077AA"/>
                </a:solidFill>
                <a:latin typeface="Liberation Mono"/>
              </a:rPr>
              <a:t>)</a:t>
            </a:r>
          </a:p>
        </p:txBody>
      </p:sp>
      <p:sp>
        <p:nvSpPr>
          <p:cNvPr id="6" name="Rectangle 5"/>
          <p:cNvSpPr/>
          <p:nvPr/>
        </p:nvSpPr>
        <p:spPr>
          <a:xfrm>
            <a:off x="392829" y="2172926"/>
            <a:ext cx="8458199" cy="707886"/>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ADDTIME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'1:1:1'</a:t>
            </a:r>
            <a:r>
              <a:rPr lang="en-IN" dirty="0">
                <a:solidFill>
                  <a:schemeClr val="tx1">
                    <a:lumMod val="65000"/>
                    <a:lumOff val="35000"/>
                  </a:schemeClr>
                </a:solidFill>
                <a:latin typeface="Liberation Mono"/>
                <a:ea typeface="Times New Roman" panose="02020603050405020304" pitchFamily="18" charset="0"/>
              </a:rPr>
              <a:t>)</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sz="2000" dirty="0">
                <a:solidFill>
                  <a:srgbClr val="00B050"/>
                </a:solidFill>
                <a:latin typeface="Liberation Mono"/>
                <a:cs typeface="Arial" panose="020B0604020202020204" pitchFamily="34" charset="0"/>
              </a:rPr>
              <a:t># 'HH:MM:SS'</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ADDTIME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'2 2:10:5'</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'DAY HH:MM:SS'</a:t>
            </a:r>
            <a:endParaRPr lang="en-IN" dirty="0">
              <a:solidFill>
                <a:srgbClr val="00B050"/>
              </a:solidFill>
              <a:latin typeface="Liberation Mono"/>
              <a:cs typeface="Arial" panose="020B0604020202020204" pitchFamily="34" charset="0"/>
            </a:endParaRPr>
          </a:p>
        </p:txBody>
      </p:sp>
      <p:sp>
        <p:nvSpPr>
          <p:cNvPr id="7" name="Rectangle 6"/>
          <p:cNvSpPr/>
          <p:nvPr/>
        </p:nvSpPr>
        <p:spPr>
          <a:xfrm>
            <a:off x="335360" y="702000"/>
            <a:ext cx="11449272"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
        <p:nvSpPr>
          <p:cNvPr id="9" name="TextBox 8">
            <a:extLst>
              <a:ext uri="{FF2B5EF4-FFF2-40B4-BE49-F238E27FC236}">
                <a16:creationId xmlns:a16="http://schemas.microsoft.com/office/drawing/2014/main" xmlns="" id="{03FDAC6C-9880-4289-B199-BF3C606D6743}"/>
              </a:ext>
            </a:extLst>
          </p:cNvPr>
          <p:cNvSpPr txBox="1"/>
          <p:nvPr/>
        </p:nvSpPr>
        <p:spPr>
          <a:xfrm>
            <a:off x="392829" y="3045788"/>
            <a:ext cx="11463811" cy="36625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rPr>
              <a:t>Adding 15 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 </a:t>
            </a:r>
            <a:r>
              <a:rPr lang="en-IN" dirty="0">
                <a:latin typeface="Liberation Mono"/>
              </a:rPr>
              <a:t>"15"</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10 minutes.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"00:10:00"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2 hours.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"2:00:00"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10 hours 30 minute 25 second and 100000 Microseconds.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"10:30:25.100000"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 day 2 hours 30 minute 25 second.</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 2:30:25"</a:t>
            </a:r>
            <a:r>
              <a:rPr lang="en-IN" dirty="0">
                <a:solidFill>
                  <a:schemeClr val="bg1">
                    <a:lumMod val="65000"/>
                  </a:schemeClr>
                </a:solidFill>
                <a:latin typeface="Liberation Mono"/>
              </a:rPr>
              <a:t>)</a:t>
            </a:r>
            <a:r>
              <a:rPr lang="en-IN" dirty="0">
                <a:latin typeface="Liberation Mono"/>
              </a:rPr>
              <a:t> AS Updated_time;</a:t>
            </a:r>
          </a:p>
        </p:txBody>
      </p:sp>
    </p:spTree>
    <p:extLst>
      <p:ext uri="{BB962C8B-B14F-4D97-AF65-F5344CB8AC3E}">
        <p14:creationId xmlns:p14="http://schemas.microsoft.com/office/powerpoint/2010/main" xmlns="" val="198625924"/>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subtime()</a:t>
            </a:r>
          </a:p>
        </p:txBody>
      </p:sp>
      <p:sp>
        <p:nvSpPr>
          <p:cNvPr id="5" name="Rectangle 4"/>
          <p:cNvSpPr/>
          <p:nvPr/>
        </p:nvSpPr>
        <p:spPr>
          <a:xfrm>
            <a:off x="464400" y="16288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a:t>
            </a:r>
            <a:r>
              <a:rPr lang="en-IN" sz="2000" dirty="0">
                <a:solidFill>
                  <a:schemeClr val="tx2"/>
                </a:solidFill>
                <a:latin typeface="Liberation Mono"/>
              </a:rPr>
              <a:t>expr1, expr2</a:t>
            </a:r>
            <a:r>
              <a:rPr lang="en-IN" sz="2000" dirty="0">
                <a:solidFill>
                  <a:srgbClr val="0077AA"/>
                </a:solidFill>
                <a:latin typeface="Liberation Mono"/>
              </a:rPr>
              <a:t>)</a:t>
            </a:r>
          </a:p>
        </p:txBody>
      </p:sp>
      <p:sp>
        <p:nvSpPr>
          <p:cNvPr id="6" name="Rectangle 5"/>
          <p:cNvSpPr/>
          <p:nvPr/>
        </p:nvSpPr>
        <p:spPr>
          <a:xfrm>
            <a:off x="392400" y="2194992"/>
            <a:ext cx="8458199" cy="707886"/>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'1:1:1'</a:t>
            </a:r>
            <a:r>
              <a:rPr lang="en-IN" dirty="0">
                <a:solidFill>
                  <a:schemeClr val="bg1">
                    <a:lumMod val="65000"/>
                  </a:schemeClr>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'HH:MM:SS'</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'2 1:1:1'</a:t>
            </a:r>
            <a:r>
              <a:rPr lang="en-IN" dirty="0">
                <a:solidFill>
                  <a:schemeClr val="bg1">
                    <a:lumMod val="65000"/>
                  </a:schemeClr>
                </a:solidFill>
                <a:latin typeface="Liberation Mono"/>
              </a:rPr>
              <a:t>)</a:t>
            </a:r>
            <a:r>
              <a:rPr lang="en-IN" dirty="0">
                <a:latin typeface="Liberation Mono"/>
                <a:ea typeface="Times New Roman" panose="02020603050405020304" pitchFamily="18" charset="0"/>
              </a:rPr>
              <a:t>;</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'DAY HH:MM:SS'</a:t>
            </a:r>
            <a:endParaRPr lang="en-IN" dirty="0">
              <a:solidFill>
                <a:srgbClr val="00B050"/>
              </a:solidFill>
              <a:latin typeface="Liberation Mono"/>
              <a:cs typeface="Arial" panose="020B0604020202020204" pitchFamily="34" charset="0"/>
            </a:endParaRPr>
          </a:p>
        </p:txBody>
      </p:sp>
      <p:sp>
        <p:nvSpPr>
          <p:cNvPr id="7" name="Rectangle 6"/>
          <p:cNvSpPr/>
          <p:nvPr/>
        </p:nvSpPr>
        <p:spPr>
          <a:xfrm>
            <a:off x="334800" y="702000"/>
            <a:ext cx="11305256"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
        <p:nvSpPr>
          <p:cNvPr id="10" name="TextBox 9">
            <a:extLst>
              <a:ext uri="{FF2B5EF4-FFF2-40B4-BE49-F238E27FC236}">
                <a16:creationId xmlns:a16="http://schemas.microsoft.com/office/drawing/2014/main" xmlns="" id="{F430896B-B6B6-4D5D-9BC0-493A89A1A875}"/>
              </a:ext>
            </a:extLst>
          </p:cNvPr>
          <p:cNvSpPr txBox="1"/>
          <p:nvPr/>
        </p:nvSpPr>
        <p:spPr>
          <a:xfrm>
            <a:off x="392400" y="3118949"/>
            <a:ext cx="11463811" cy="36625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rPr>
              <a:t>Subtract 15 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 </a:t>
            </a:r>
            <a:r>
              <a:rPr lang="en-IN" dirty="0">
                <a:latin typeface="Liberation Mono"/>
              </a:rPr>
              <a:t>"15"</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10 minutes.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"00:10:00"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2 hours.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"2:00:00"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10 hours 30 minute 25 second and 100000 Microseconds.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"10:30:25.100000"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 day 2 hours 30 minute 25 second.</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 2:30:25"</a:t>
            </a:r>
            <a:r>
              <a:rPr lang="en-IN" dirty="0">
                <a:solidFill>
                  <a:schemeClr val="bg1">
                    <a:lumMod val="65000"/>
                  </a:schemeClr>
                </a:solidFill>
                <a:latin typeface="Liberation Mono"/>
              </a:rPr>
              <a:t>)</a:t>
            </a:r>
            <a:r>
              <a:rPr lang="en-IN" dirty="0">
                <a:latin typeface="Liberation Mono"/>
              </a:rPr>
              <a:t> AS Updated_time;</a:t>
            </a:r>
          </a:p>
        </p:txBody>
      </p:sp>
      <p:sp>
        <p:nvSpPr>
          <p:cNvPr id="8" name="TextBox 7">
            <a:extLst>
              <a:ext uri="{FF2B5EF4-FFF2-40B4-BE49-F238E27FC236}">
                <a16:creationId xmlns:a16="http://schemas.microsoft.com/office/drawing/2014/main" xmlns="" id="{E83AFDC3-327C-4C89-B524-3E7125B6E29B}"/>
              </a:ext>
            </a:extLst>
          </p:cNvPr>
          <p:cNvSpPr txBox="1"/>
          <p:nvPr/>
        </p:nvSpPr>
        <p:spPr>
          <a:xfrm>
            <a:off x="1271464" y="75920"/>
            <a:ext cx="720080" cy="369332"/>
          </a:xfrm>
          <a:prstGeom prst="rect">
            <a:avLst/>
          </a:prstGeom>
          <a:noFill/>
        </p:spPr>
        <p:txBody>
          <a:bodyPr wrap="square">
            <a:spAutoFit/>
          </a:bodyPr>
          <a:lstStyle/>
          <a:p>
            <a:r>
              <a:rPr lang="en-IN" dirty="0">
                <a:solidFill>
                  <a:schemeClr val="accent5">
                    <a:lumMod val="75000"/>
                  </a:schemeClr>
                </a:solidFill>
                <a:latin typeface="Liberation Mono"/>
                <a:cs typeface="Arial" panose="020B0604020202020204" pitchFamily="34" charset="0"/>
              </a:rPr>
              <a:t>=</a:t>
            </a:r>
            <a:endParaRPr lang="en-IN" dirty="0"/>
          </a:p>
        </p:txBody>
      </p:sp>
    </p:spTree>
    <p:extLst>
      <p:ext uri="{BB962C8B-B14F-4D97-AF65-F5344CB8AC3E}">
        <p14:creationId xmlns:p14="http://schemas.microsoft.com/office/powerpoint/2010/main" xmlns="" val="3149576464"/>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xmlns=""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xmlns="" val="20000"/>
                    </a:ext>
                  </a:extLst>
                </a:gridCol>
                <a:gridCol w="2400550">
                  <a:extLst>
                    <a:ext uri="{9D8B030D-6E8A-4147-A177-3AD203B41FA5}">
                      <a16:colId xmlns:a16="http://schemas.microsoft.com/office/drawing/2014/main" xmlns="" val="20001"/>
                    </a:ext>
                  </a:extLst>
                </a:gridCol>
                <a:gridCol w="2123563">
                  <a:extLst>
                    <a:ext uri="{9D8B030D-6E8A-4147-A177-3AD203B41FA5}">
                      <a16:colId xmlns:a16="http://schemas.microsoft.com/office/drawing/2014/main" xmlns="" val="20002"/>
                    </a:ext>
                  </a:extLst>
                </a:gridCol>
                <a:gridCol w="1569590">
                  <a:extLst>
                    <a:ext uri="{9D8B030D-6E8A-4147-A177-3AD203B41FA5}">
                      <a16:colId xmlns:a16="http://schemas.microsoft.com/office/drawing/2014/main" xmlns="" val="20003"/>
                    </a:ext>
                  </a:extLst>
                </a:gridCol>
                <a:gridCol w="920245">
                  <a:extLst>
                    <a:ext uri="{9D8B030D-6E8A-4147-A177-3AD203B41FA5}">
                      <a16:colId xmlns:a16="http://schemas.microsoft.com/office/drawing/2014/main" xmlns=""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xmlns=""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
        <p:nvSpPr>
          <p:cNvPr id="8" name="Rectangle 7">
            <a:extLst>
              <a:ext uri="{FF2B5EF4-FFF2-40B4-BE49-F238E27FC236}">
                <a16:creationId xmlns:a16="http://schemas.microsoft.com/office/drawing/2014/main" xmlns=""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xmlns="" val="258019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96200" y="2626251"/>
            <a:ext cx="3816424" cy="3972779"/>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xmlns=""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xmlns="" val="20000"/>
                    </a:ext>
                  </a:extLst>
                </a:gridCol>
                <a:gridCol w="9001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xmlns=""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xmlns=""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xmlns="" val="227059630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663526264"/>
              </p:ext>
            </p:extLst>
          </p:nvPr>
        </p:nvGraphicFramePr>
        <p:xfrm>
          <a:off x="406800" y="813600"/>
          <a:ext cx="11376000" cy="4498761"/>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xmlns="" val="20000"/>
                    </a:ext>
                  </a:extLst>
                </a:gridCol>
                <a:gridCol w="8532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3816672619"/>
                  </a:ext>
                </a:extLst>
              </a:tr>
            </a:tbl>
          </a:graphicData>
        </a:graphic>
      </p:graphicFrame>
      <p:sp>
        <p:nvSpPr>
          <p:cNvPr id="5" name="Rectangle 4"/>
          <p:cNvSpPr/>
          <p:nvPr/>
        </p:nvSpPr>
        <p:spPr>
          <a:xfrm>
            <a:off x="309522" y="4941168"/>
            <a:ext cx="11572956"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xmlns=""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xmlns="" val="22381458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xmlns="" val="173454131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xmlns="" val="20000"/>
                    </a:ext>
                  </a:extLst>
                </a:gridCol>
                <a:gridCol w="961182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a:t>
                      </a:r>
                      <a:r>
                        <a:rPr lang="en-US" sz="1800" dirty="0" smtClean="0">
                          <a:effectLst/>
                          <a:latin typeface="Liberation Mono"/>
                          <a:ea typeface="Times New Roman" panose="02020603050405020304" pitchFamily="18" charset="0"/>
                        </a:rPr>
                        <a:t>3</a:t>
                      </a:r>
                      <a:r>
                        <a:rPr lang="en-US" sz="1800" baseline="30000" dirty="0" smtClean="0">
                          <a:effectLst/>
                          <a:latin typeface="Liberation Mono"/>
                          <a:ea typeface="Times New Roman" panose="02020603050405020304" pitchFamily="18" charset="0"/>
                        </a:rPr>
                        <a:t>rd</a:t>
                      </a:r>
                      <a:r>
                        <a:rPr lang="en-US" sz="1800" dirty="0" smtClean="0">
                          <a:effectLst/>
                          <a:latin typeface="Liberation Mono"/>
                          <a:ea typeface="Times New Roman" panose="02020603050405020304" pitchFamily="18" charset="0"/>
                        </a:rPr>
                        <a:t>)</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xmlns="" val="12795670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xmlns="" val="20000"/>
                    </a:ext>
                  </a:extLst>
                </a:gridCol>
                <a:gridCol w="9610759">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xmlns="" val="1430156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xmlns="" val="20000"/>
                    </a:ext>
                  </a:extLst>
                </a:gridCol>
                <a:gridCol w="961075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xmlns="" val="240115353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xmlns="" val="368939650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667701072"/>
              </p:ext>
            </p:extLst>
          </p:nvPr>
        </p:nvGraphicFramePr>
        <p:xfrm>
          <a:off x="166646" y="507785"/>
          <a:ext cx="12025354" cy="6233583"/>
        </p:xfrm>
        <a:graphic>
          <a:graphicData uri="http://schemas.openxmlformats.org/drawingml/2006/table">
            <a:tbl>
              <a:tblPr firstRow="1" bandRow="1">
                <a:tableStyleId>{7E9639D4-E3E2-4D34-9284-5A2195B3D0D7}</a:tableStyleId>
              </a:tblPr>
              <a:tblGrid>
                <a:gridCol w="2816977">
                  <a:extLst>
                    <a:ext uri="{9D8B030D-6E8A-4147-A177-3AD203B41FA5}">
                      <a16:colId xmlns:a16="http://schemas.microsoft.com/office/drawing/2014/main" xmlns="" val="20000"/>
                    </a:ext>
                  </a:extLst>
                </a:gridCol>
                <a:gridCol w="9208377">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xmlns=""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xmlns="" val="403529888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97011491"/>
              </p:ext>
            </p:extLst>
          </p:nvPr>
        </p:nvGraphicFramePr>
        <p:xfrm>
          <a:off x="0" y="612000"/>
          <a:ext cx="12192000" cy="3751578"/>
        </p:xfrm>
        <a:graphic>
          <a:graphicData uri="http://schemas.openxmlformats.org/drawingml/2006/table">
            <a:tbl>
              <a:tblPr firstRow="1" bandRow="1">
                <a:tableStyleId>{7E9639D4-E3E2-4D34-9284-5A2195B3D0D7}</a:tableStyleId>
              </a:tblPr>
              <a:tblGrid>
                <a:gridCol w="2743200">
                  <a:extLst>
                    <a:ext uri="{9D8B030D-6E8A-4147-A177-3AD203B41FA5}">
                      <a16:colId xmlns:a16="http://schemas.microsoft.com/office/drawing/2014/main" xmlns="" val="20000"/>
                    </a:ext>
                  </a:extLst>
                </a:gridCol>
                <a:gridCol w="94488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xmlns=""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xmlns=""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xmlns=""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xmlns=""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xmlns="" id="{636C5366-1A25-4A7C-8FA6-A5D38F3F5218}"/>
              </a:ext>
            </a:extLst>
          </p:cNvPr>
          <p:cNvSpPr txBox="1"/>
          <p:nvPr/>
        </p:nvSpPr>
        <p:spPr>
          <a:xfrm>
            <a:off x="406800" y="4603775"/>
            <a:ext cx="11376000" cy="184665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6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p:txBody>
      </p:sp>
    </p:spTree>
    <p:extLst>
      <p:ext uri="{BB962C8B-B14F-4D97-AF65-F5344CB8AC3E}">
        <p14:creationId xmlns:p14="http://schemas.microsoft.com/office/powerpoint/2010/main" xmlns="" val="98106278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087908960"/>
              </p:ext>
            </p:extLst>
          </p:nvPr>
        </p:nvGraphicFramePr>
        <p:xfrm>
          <a:off x="406800" y="612000"/>
          <a:ext cx="11376000" cy="3309195"/>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xmlns="" val="20000"/>
                    </a:ext>
                  </a:extLst>
                </a:gridCol>
                <a:gridCol w="88164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xmlns=""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xmlns=""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xmlns=""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xmlns=""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xmlns=""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F818F7A9-D8D8-4311-A8A8-327DE0AA6BCF}"/>
              </a:ext>
            </a:extLst>
          </p:cNvPr>
          <p:cNvSpPr txBox="1"/>
          <p:nvPr/>
        </p:nvSpPr>
        <p:spPr>
          <a:xfrm>
            <a:off x="406800" y="3933056"/>
            <a:ext cx="11376000"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xmlns="" val="21437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1894292196"/>
              </p:ext>
            </p:extLst>
          </p:nvPr>
        </p:nvGraphicFramePr>
        <p:xfrm>
          <a:off x="406800" y="612000"/>
          <a:ext cx="11376000" cy="4238412"/>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xmlns="" val="20000"/>
                    </a:ext>
                  </a:extLst>
                </a:gridCol>
                <a:gridCol w="83187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6"/>
                  </a:ext>
                </a:extLst>
              </a:tr>
            </a:tbl>
          </a:graphicData>
        </a:graphic>
      </p:graphicFrame>
      <p:sp>
        <p:nvSpPr>
          <p:cNvPr id="2" name="Rectangle 1">
            <a:extLst>
              <a:ext uri="{FF2B5EF4-FFF2-40B4-BE49-F238E27FC236}">
                <a16:creationId xmlns:a16="http://schemas.microsoft.com/office/drawing/2014/main" xmlns="" id="{5A2E6590-11F4-413D-B803-7C7FD2539C3B}"/>
              </a:ext>
            </a:extLst>
          </p:cNvPr>
          <p:cNvSpPr/>
          <p:nvPr/>
        </p:nvSpPr>
        <p:spPr>
          <a:xfrm>
            <a:off x="0" y="4679845"/>
            <a:ext cx="12192000" cy="200054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4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4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p:txBody>
      </p:sp>
    </p:spTree>
    <p:extLst>
      <p:ext uri="{BB962C8B-B14F-4D97-AF65-F5344CB8AC3E}">
        <p14:creationId xmlns:p14="http://schemas.microsoft.com/office/powerpoint/2010/main" xmlns="" val="15498642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xmlns="" val="28541639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xmlns="" val="20000"/>
                    </a:ext>
                  </a:extLst>
                </a:gridCol>
                <a:gridCol w="852581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xmlns=""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xmlns=""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xmlns=""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842558293"/>
                  </a:ext>
                </a:extLst>
              </a:tr>
            </a:tbl>
          </a:graphicData>
        </a:graphic>
      </p:graphicFrame>
    </p:spTree>
    <p:extLst>
      <p:ext uri="{BB962C8B-B14F-4D97-AF65-F5344CB8AC3E}">
        <p14:creationId xmlns:p14="http://schemas.microsoft.com/office/powerpoint/2010/main" xmlns="" val="5980739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3B9100F9-04E1-4F28-8242-1F74AA42824F}"/>
              </a:ext>
            </a:extLst>
          </p:cNvPr>
          <p:cNvSpPr/>
          <p:nvPr/>
        </p:nvSpPr>
        <p:spPr>
          <a:xfrm>
            <a:off x="371364" y="836712"/>
            <a:ext cx="11449272" cy="4219745"/>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p:txBody>
      </p:sp>
    </p:spTree>
    <p:extLst>
      <p:ext uri="{BB962C8B-B14F-4D97-AF65-F5344CB8AC3E}">
        <p14:creationId xmlns:p14="http://schemas.microsoft.com/office/powerpoint/2010/main" xmlns="" val="115186587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xmlns=""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xmlns=""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can 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76284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xmlns=""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xmlns=""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xmlns=""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xmlns="" val="410351789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Tree>
    <p:extLst>
      <p:ext uri="{BB962C8B-B14F-4D97-AF65-F5344CB8AC3E}">
        <p14:creationId xmlns:p14="http://schemas.microsoft.com/office/powerpoint/2010/main" xmlns="" val="9673052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5157192"/>
            <a:ext cx="11809312" cy="1692771"/>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 </a:t>
            </a:r>
          </a:p>
        </p:txBody>
      </p:sp>
      <p:sp>
        <p:nvSpPr>
          <p:cNvPr id="9" name="Rectangle 8">
            <a:extLst>
              <a:ext uri="{FF2B5EF4-FFF2-40B4-BE49-F238E27FC236}">
                <a16:creationId xmlns:a16="http://schemas.microsoft.com/office/drawing/2014/main" xmlns="" id="{60D289BB-1439-4DB8-B315-C4DAAACB6F54}"/>
              </a:ext>
            </a:extLst>
          </p:cNvPr>
          <p:cNvSpPr/>
          <p:nvPr/>
        </p:nvSpPr>
        <p:spPr>
          <a:xfrm>
            <a:off x="119336" y="97468"/>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xmlns="" id="{B80DA59F-F73A-40DE-B646-ACFB88C2CFDD}"/>
              </a:ext>
            </a:extLst>
          </p:cNvPr>
          <p:cNvSpPr/>
          <p:nvPr/>
        </p:nvSpPr>
        <p:spPr>
          <a:xfrm>
            <a:off x="262558" y="476672"/>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 . .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 .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 .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 . .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xmlns="" val="21832233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xmlns=""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xmlns=""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xmlns=""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xmlns=""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xmlns=""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xmlns=""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xmlns=""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xmlns=""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xmlns=""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xmlns=""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xmlns=""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xmlns=""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xmlns=""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xmlns=""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xmlns=""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xmlns=""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xmlns=""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xmlns=""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xmlns=""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xmlns=""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xmlns=""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xmlns=""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xmlns=""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xmlns=""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xmlns=""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xmlns=""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xmlns=""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xmlns=""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xmlns=""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xmlns=""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xmlns=""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xmlns=""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xmlns=""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xmlns=""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xmlns=""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xmlns=""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xmlns=""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xmlns=""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xmlns=""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xmlns=""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xmlns=""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xmlns=""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xmlns=""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xmlns=""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xmlns=""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xmlns=""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xmlns=""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xmlns=""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xmlns=""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xmlns=""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xmlns=""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xmlns=""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xmlns=""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xmlns=""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xmlns=""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xmlns="" val="5634691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xmlns=""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xmlns=""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xmlns=""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1782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483209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r>
              <a:rPr lang="en-US" sz="2000" dirty="0">
                <a:latin typeface="Arial" panose="020B0604020202020204" pitchFamily="34" charset="0"/>
                <a:cs typeface="Arial" pitchFamily="34" charset="0"/>
              </a:rPr>
              <a:t>They are . . . . . </a:t>
            </a:r>
          </a:p>
          <a:p>
            <a:r>
              <a:rPr lang="en-US" sz="800" dirty="0">
                <a:latin typeface="Arial" panose="020B0604020202020204" pitchFamily="34" charset="0"/>
                <a:cs typeface="Arial" pitchFamily="34" charset="0"/>
              </a:rPr>
              <a:t>           </a:t>
            </a:r>
          </a:p>
          <a:p>
            <a:r>
              <a:rPr lang="en-US" sz="2000" dirty="0">
                <a:latin typeface="Arial" panose="020B0604020202020204" pitchFamily="34" charset="0"/>
                <a:cs typeface="Arial" pitchFamily="34" charset="0"/>
              </a:rPr>
              <a:t>       (</a:t>
            </a:r>
            <a:r>
              <a:rPr lang="en-IN" dirty="0"/>
              <a:t>3-Tier Architecture</a:t>
            </a:r>
            <a:r>
              <a:rPr lang="en-US" sz="2000" dirty="0">
                <a:latin typeface="Arial" panose="020B0604020202020204" pitchFamily="34" charset="0"/>
                <a:cs typeface="Arial" pitchFamily="34" charset="0"/>
              </a:rPr>
              <a:t>).</a:t>
            </a:r>
          </a:p>
          <a:p>
            <a:endParaRPr lang="en-US" sz="1000" dirty="0">
              <a:latin typeface="Arial" panose="020B0604020202020204" pitchFamily="34" charset="0"/>
              <a:cs typeface="Arial" pitchFamily="34" charset="0"/>
            </a:endParaRPr>
          </a:p>
          <a:p>
            <a:pPr marL="914400" lvl="1" indent="-457200">
              <a:lnSpc>
                <a:spcPct val="150000"/>
              </a:lnSpc>
              <a:buFont typeface="+mj-lt"/>
              <a:buAutoNum type="arabicPeriod"/>
            </a:pPr>
            <a:r>
              <a:rPr lang="en-IN" sz="2000" b="1" dirty="0">
                <a:latin typeface="Gill Sans MT (Body)"/>
              </a:rPr>
              <a:t>Presentation</a:t>
            </a:r>
            <a:r>
              <a:rPr lang="en-IN" sz="2000" dirty="0">
                <a:latin typeface="Gill Sans MT (Body)"/>
              </a:rPr>
              <a:t> </a:t>
            </a:r>
            <a:r>
              <a:rPr lang="en-US" sz="2000" b="1" dirty="0">
                <a:latin typeface="Gill Sans MT (Body)"/>
              </a:rPr>
              <a:t>Tier</a:t>
            </a:r>
            <a:r>
              <a:rPr lang="en-IN" sz="2000" b="1" dirty="0">
                <a:latin typeface="Gill Sans MT (Body)"/>
              </a:rPr>
              <a:t> [ </a:t>
            </a:r>
            <a:r>
              <a:rPr lang="en-US" sz="2000" b="1" dirty="0">
                <a:latin typeface="Gill Sans MT (Body)"/>
              </a:rPr>
              <a:t>UI</a:t>
            </a:r>
            <a:r>
              <a:rPr lang="en-IN" sz="2000" b="1" dirty="0">
                <a:latin typeface="Gill Sans MT (Body)"/>
              </a:rPr>
              <a:t>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latin typeface="Gill Sans MT (Body)"/>
              </a:rPr>
              <a:t>Application</a:t>
            </a:r>
            <a:r>
              <a:rPr lang="en-IN" sz="2000" dirty="0">
                <a:latin typeface="Gill Sans MT (Body)"/>
              </a:rPr>
              <a:t> </a:t>
            </a:r>
            <a:r>
              <a:rPr lang="en-US" sz="2000" b="1" dirty="0">
                <a:latin typeface="Gill Sans MT (Body)"/>
              </a:rPr>
              <a:t>Tier</a:t>
            </a:r>
            <a:r>
              <a:rPr lang="en-IN" sz="2000" b="1" dirty="0">
                <a:latin typeface="Gill Sans MT (Body)"/>
              </a:rPr>
              <a:t> [ Server Application and Client Application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solidFill>
                  <a:srgbClr val="F63122"/>
                </a:solidFill>
                <a:latin typeface="Gill Sans MT (Body)"/>
              </a:rPr>
              <a:t>Data</a:t>
            </a:r>
            <a:r>
              <a:rPr lang="en-IN" sz="2000" dirty="0">
                <a:solidFill>
                  <a:srgbClr val="F63122"/>
                </a:solidFill>
                <a:latin typeface="Gill Sans MT (Body)"/>
              </a:rPr>
              <a:t> </a:t>
            </a:r>
            <a:r>
              <a:rPr lang="en-IN" sz="2000" b="1" dirty="0">
                <a:solidFill>
                  <a:srgbClr val="F63122"/>
                </a:solidFill>
                <a:latin typeface="Gill Sans MT (Body)"/>
              </a:rPr>
              <a:t>Layer</a:t>
            </a:r>
            <a:r>
              <a:rPr lang="en-US" sz="2000" b="1" dirty="0">
                <a:latin typeface="Gill Sans MT (Body)"/>
              </a:rPr>
              <a:t> </a:t>
            </a:r>
            <a:r>
              <a:rPr lang="en-US" sz="2000" b="1" dirty="0">
                <a:solidFill>
                  <a:srgbClr val="F63122"/>
                </a:solidFill>
                <a:latin typeface="Gill Sans MT (Body)"/>
              </a:rPr>
              <a:t>/</a:t>
            </a:r>
            <a:r>
              <a:rPr lang="en-IN" sz="2000" b="1" dirty="0">
                <a:solidFill>
                  <a:srgbClr val="F63122"/>
                </a:solidFill>
                <a:latin typeface="Gill Sans MT (Body)"/>
              </a:rPr>
              <a:t> Data Access Layer [ Flat Files / RDBMS / NoSQL</a:t>
            </a:r>
            <a:r>
              <a:rPr lang="en-US" sz="2000" b="1" dirty="0">
                <a:solidFill>
                  <a:srgbClr val="F63122"/>
                </a:solidFill>
                <a:latin typeface="Gill Sans MT (Body)"/>
              </a:rPr>
              <a:t> ] </a:t>
            </a:r>
            <a:endParaRPr lang="en-US" sz="2000" dirty="0">
              <a:solidFill>
                <a:srgbClr val="F63122"/>
              </a:solidFill>
              <a:latin typeface="Gill Sans MT (Body)"/>
              <a:cs typeface="Arial" pitchFamily="34" charset="0"/>
            </a:endParaRPr>
          </a:p>
          <a:p>
            <a:endParaRPr lang="en-US" sz="1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TextBox 3">
            <a:extLst>
              <a:ext uri="{FF2B5EF4-FFF2-40B4-BE49-F238E27FC236}">
                <a16:creationId xmlns:a16="http://schemas.microsoft.com/office/drawing/2014/main" xmlns="" id="{BA5FBBCF-4E9A-4903-9F66-82E2524191B3}"/>
              </a:ext>
            </a:extLst>
          </p:cNvPr>
          <p:cNvSpPr txBox="1"/>
          <p:nvPr/>
        </p:nvSpPr>
        <p:spPr>
          <a:xfrm>
            <a:off x="263352" y="5951021"/>
            <a:ext cx="11593288" cy="646331"/>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The term </a:t>
            </a:r>
            <a:r>
              <a:rPr lang="en-US" b="0" i="0" dirty="0">
                <a:solidFill>
                  <a:schemeClr val="accent3">
                    <a:lumMod val="50000"/>
                  </a:schemeClr>
                </a:solidFill>
                <a:effectLst/>
                <a:latin typeface="Arial" panose="020B0604020202020204" pitchFamily="34" charset="0"/>
                <a:cs typeface="Arial" panose="020B0604020202020204" pitchFamily="34" charset="0"/>
              </a:rPr>
              <a:t>“front-end” </a:t>
            </a:r>
            <a:r>
              <a:rPr lang="en-US" b="0" i="0" dirty="0">
                <a:effectLst/>
                <a:latin typeface="Arial" panose="020B0604020202020204" pitchFamily="34" charset="0"/>
                <a:cs typeface="Arial" panose="020B0604020202020204" pitchFamily="34" charset="0"/>
              </a:rPr>
              <a:t>refers to the </a:t>
            </a:r>
            <a:r>
              <a:rPr lang="en-US" dirty="0">
                <a:solidFill>
                  <a:srgbClr val="0070C0"/>
                </a:solidFill>
                <a:latin typeface="Arial" panose="020B0604020202020204" pitchFamily="34" charset="0"/>
                <a:cs typeface="Arial" panose="020B0604020202020204" pitchFamily="34" charset="0"/>
              </a:rPr>
              <a:t>user</a:t>
            </a:r>
            <a:r>
              <a:rPr lang="en-US" b="0" i="0" dirty="0">
                <a:solidFill>
                  <a:srgbClr val="0070C0"/>
                </a:solidFill>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interface</a:t>
            </a:r>
            <a:r>
              <a:rPr lang="en-US" b="0" i="0" dirty="0">
                <a:effectLst/>
                <a:latin typeface="Arial" panose="020B0604020202020204" pitchFamily="34" charset="0"/>
                <a:cs typeface="Arial" panose="020B0604020202020204" pitchFamily="34" charset="0"/>
              </a:rPr>
              <a:t>, while </a:t>
            </a:r>
            <a:r>
              <a:rPr lang="en-US" b="0" i="0" dirty="0">
                <a:solidFill>
                  <a:schemeClr val="accent3">
                    <a:lumMod val="50000"/>
                  </a:schemeClr>
                </a:solidFill>
                <a:effectLst/>
                <a:latin typeface="Arial" panose="020B0604020202020204" pitchFamily="34" charset="0"/>
                <a:cs typeface="Arial" panose="020B0604020202020204" pitchFamily="34" charset="0"/>
              </a:rPr>
              <a:t>“back-end” </a:t>
            </a:r>
            <a:r>
              <a:rPr lang="en-US" b="0" i="0" dirty="0">
                <a:effectLst/>
                <a:latin typeface="Arial" panose="020B0604020202020204" pitchFamily="34" charset="0"/>
                <a:cs typeface="Arial" panose="020B0604020202020204" pitchFamily="34" charset="0"/>
              </a:rPr>
              <a:t>means the </a:t>
            </a:r>
            <a:r>
              <a:rPr lang="en-US" dirty="0">
                <a:solidFill>
                  <a:srgbClr val="0070C0"/>
                </a:solidFill>
                <a:latin typeface="Arial" panose="020B0604020202020204" pitchFamily="34" charset="0"/>
                <a:cs typeface="Arial" panose="020B0604020202020204" pitchFamily="34" charset="0"/>
              </a:rPr>
              <a:t>server</a:t>
            </a:r>
            <a:r>
              <a:rPr lang="en-US" b="0" i="0" dirty="0">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application</a:t>
            </a:r>
            <a:r>
              <a:rPr lang="en-US" b="0" i="0" dirty="0">
                <a:effectLst/>
                <a:latin typeface="Arial" panose="020B0604020202020204" pitchFamily="34" charset="0"/>
                <a:cs typeface="Arial" panose="020B0604020202020204" pitchFamily="34" charset="0"/>
              </a:rPr>
              <a:t> and </a:t>
            </a:r>
            <a:r>
              <a:rPr lang="en-US" dirty="0">
                <a:solidFill>
                  <a:srgbClr val="0070C0"/>
                </a:solidFill>
                <a:latin typeface="Arial" panose="020B0604020202020204" pitchFamily="34" charset="0"/>
                <a:cs typeface="Arial" panose="020B0604020202020204" pitchFamily="34" charset="0"/>
              </a:rPr>
              <a:t>database</a:t>
            </a:r>
            <a:r>
              <a:rPr lang="en-US" b="0" i="0" dirty="0">
                <a:effectLst/>
                <a:latin typeface="Arial" panose="020B0604020202020204" pitchFamily="34" charset="0"/>
                <a:cs typeface="Arial" panose="020B0604020202020204" pitchFamily="34" charset="0"/>
              </a:rPr>
              <a:t> that work behind the scenes to deliver information to the user.</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7D053B09-5B7F-42C4-B10A-780903E176DA}"/>
              </a:ext>
            </a:extLst>
          </p:cNvPr>
          <p:cNvSpPr txBox="1"/>
          <p:nvPr/>
        </p:nvSpPr>
        <p:spPr>
          <a:xfrm>
            <a:off x="8904312" y="212852"/>
            <a:ext cx="3124019" cy="369332"/>
          </a:xfrm>
          <a:prstGeom prst="rect">
            <a:avLst/>
          </a:prstGeom>
          <a:noFill/>
        </p:spPr>
        <p:txBody>
          <a:bodyPr wrap="square">
            <a:spAutoFit/>
          </a:bodyPr>
          <a:lstStyle/>
          <a:p>
            <a:r>
              <a:rPr lang="en-IN" b="1" i="0" dirty="0">
                <a:solidFill>
                  <a:srgbClr val="000000"/>
                </a:solidFill>
                <a:effectLst/>
                <a:latin typeface="Raleway" panose="020B0503030101060003" pitchFamily="34" charset="0"/>
              </a:rPr>
              <a:t>Data Access Object (DAO)</a:t>
            </a:r>
            <a:endParaRPr lang="en-IN" b="1" dirty="0"/>
          </a:p>
        </p:txBody>
      </p:sp>
    </p:spTree>
    <p:extLst>
      <p:ext uri="{BB962C8B-B14F-4D97-AF65-F5344CB8AC3E}">
        <p14:creationId xmlns:p14="http://schemas.microsoft.com/office/powerpoint/2010/main" xmlns=""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xmlns=""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xmlns=""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xmlns=""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xmlns=""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xmlns=""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xmlns=""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xmlns=""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xmlns=""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xmlns=""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xmlns=""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xmlns=""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xmlns=""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xmlns=""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xmlns=""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xmlns=""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xmlns=""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 . .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xmlns=""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xmlns=""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xmlns=""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xmlns="" val="101961188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581730" y="3124200"/>
            <a:ext cx="5180925"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 sort a result, use an ORDER BY clause.</a:t>
            </a:r>
          </a:p>
        </p:txBody>
      </p:sp>
      <p:sp>
        <p:nvSpPr>
          <p:cNvPr id="6" name="Rectangle 5"/>
          <p:cNvSpPr/>
          <p:nvPr/>
        </p:nvSpPr>
        <p:spPr>
          <a:xfrm>
            <a:off x="303539" y="3764066"/>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xmlns="" val="10571849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xmlns=""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xmlns="" val="163003985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xmlns=""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xmlns=""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xmlns=""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xmlns=""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xmlns=""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xmlns=""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xmlns=""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xmlns=""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xmlns=""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xmlns=""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xmlns=""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xmlns=""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xmlns=""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xmlns=""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xmlns=""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xmlns=""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xmlns=""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xmlns=""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xmlns=""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xmlns=""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xmlns=""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xmlns=""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xmlns=""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xmlns=""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xmlns=""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xmlns=""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xmlns=""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xmlns=""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xmlns=""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xmlns=""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xmlns=""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xmlns=""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xmlns=""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xmlns=""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Tree>
    <p:extLst>
      <p:ext uri="{BB962C8B-B14F-4D97-AF65-F5344CB8AC3E}">
        <p14:creationId xmlns:p14="http://schemas.microsoft.com/office/powerpoint/2010/main" xmlns="" val="351524340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p>
        </p:txBody>
      </p:sp>
      <p:sp>
        <p:nvSpPr>
          <p:cNvPr id="8" name="Rectangle 7">
            <a:extLst>
              <a:ext uri="{FF2B5EF4-FFF2-40B4-BE49-F238E27FC236}">
                <a16:creationId xmlns:a16="http://schemas.microsoft.com/office/drawing/2014/main" xmlns="" id="{7945CF57-22AA-466F-8A0C-12D787B29586}"/>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a:extLst>
              <a:ext uri="{FF2B5EF4-FFF2-40B4-BE49-F238E27FC236}">
                <a16:creationId xmlns:a16="http://schemas.microsoft.com/office/drawing/2014/main" xmlns="" id="{D2A80BBE-80DC-4F44-BD63-77B15D090023}"/>
              </a:ext>
            </a:extLst>
          </p:cNvPr>
          <p:cNvGrpSpPr/>
          <p:nvPr/>
        </p:nvGrpSpPr>
        <p:grpSpPr>
          <a:xfrm>
            <a:off x="191344" y="1967113"/>
            <a:ext cx="11737304" cy="4630238"/>
            <a:chOff x="0" y="1967113"/>
            <a:chExt cx="12072664" cy="4630238"/>
          </a:xfrm>
        </p:grpSpPr>
        <p:pic>
          <p:nvPicPr>
            <p:cNvPr id="2" name="Picture 1">
              <a:extLst>
                <a:ext uri="{FF2B5EF4-FFF2-40B4-BE49-F238E27FC236}">
                  <a16:creationId xmlns:a16="http://schemas.microsoft.com/office/drawing/2014/main" xmlns="" id="{1B074D0D-113E-4251-BFFA-8C46F9D998E3}"/>
                </a:ext>
              </a:extLst>
            </p:cNvPr>
            <p:cNvPicPr>
              <a:picLocks noChangeAspect="1"/>
            </p:cNvPicPr>
            <p:nvPr/>
          </p:nvPicPr>
          <p:blipFill>
            <a:blip r:embed="rId2" cstate="print"/>
            <a:stretch>
              <a:fillRect/>
            </a:stretch>
          </p:blipFill>
          <p:spPr>
            <a:xfrm>
              <a:off x="0" y="1967113"/>
              <a:ext cx="12072664" cy="4584265"/>
            </a:xfrm>
            <a:prstGeom prst="rect">
              <a:avLst/>
            </a:prstGeom>
          </p:spPr>
        </p:pic>
        <p:sp>
          <p:nvSpPr>
            <p:cNvPr id="12" name="Rectangle 11">
              <a:extLst>
                <a:ext uri="{FF2B5EF4-FFF2-40B4-BE49-F238E27FC236}">
                  <a16:creationId xmlns:a16="http://schemas.microsoft.com/office/drawing/2014/main" xmlns="" id="{1485FC11-75C0-49E6-BBE0-5427C9203D1B}"/>
                </a:ext>
              </a:extLst>
            </p:cNvPr>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9299712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grpSp>
        <p:nvGrpSpPr>
          <p:cNvPr id="2" name="Group 1">
            <a:extLst>
              <a:ext uri="{FF2B5EF4-FFF2-40B4-BE49-F238E27FC236}">
                <a16:creationId xmlns:a16="http://schemas.microsoft.com/office/drawing/2014/main" xmlns="" id="{44EE0087-93D8-46A9-9FC3-A31727AD9512}"/>
              </a:ext>
            </a:extLst>
          </p:cNvPr>
          <p:cNvGrpSpPr/>
          <p:nvPr/>
        </p:nvGrpSpPr>
        <p:grpSpPr>
          <a:xfrm>
            <a:off x="225273" y="1964539"/>
            <a:ext cx="11631368" cy="4536557"/>
            <a:chOff x="1549199" y="2116801"/>
            <a:chExt cx="9308388" cy="3840600"/>
          </a:xfrm>
        </p:grpSpPr>
        <p:pic>
          <p:nvPicPr>
            <p:cNvPr id="3" name="Picture 2">
              <a:extLst>
                <a:ext uri="{FF2B5EF4-FFF2-40B4-BE49-F238E27FC236}">
                  <a16:creationId xmlns:a16="http://schemas.microsoft.com/office/drawing/2014/main" xmlns="" id="{B8295FEA-B5AD-49F6-9FD9-802E6842C9BB}"/>
                </a:ext>
              </a:extLst>
            </p:cNvPr>
            <p:cNvPicPr>
              <a:picLocks noChangeAspect="1"/>
            </p:cNvPicPr>
            <p:nvPr/>
          </p:nvPicPr>
          <p:blipFill>
            <a:blip r:embed="rId2" cstate="print"/>
            <a:stretch>
              <a:fillRect/>
            </a:stretch>
          </p:blipFill>
          <p:spPr>
            <a:xfrm>
              <a:off x="1549199" y="2116802"/>
              <a:ext cx="9308388" cy="3840599"/>
            </a:xfrm>
            <a:prstGeom prst="rect">
              <a:avLst/>
            </a:prstGeom>
          </p:spPr>
        </p:pic>
        <p:sp>
          <p:nvSpPr>
            <p:cNvPr id="9" name="Rectangle 8">
              <a:extLst>
                <a:ext uri="{FF2B5EF4-FFF2-40B4-BE49-F238E27FC236}">
                  <a16:creationId xmlns:a16="http://schemas.microsoft.com/office/drawing/2014/main" xmlns="" id="{50B1CFE8-B785-430E-9A9E-2C66F2D54E79}"/>
                </a:ext>
              </a:extLst>
            </p:cNvPr>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xmlns="" id="{7F9C5529-E247-4668-8D20-58282FA1F682}"/>
              </a:ext>
            </a:extLst>
          </p:cNvPr>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12" name="Rectangle 11">
            <a:extLst>
              <a:ext uri="{FF2B5EF4-FFF2-40B4-BE49-F238E27FC236}">
                <a16:creationId xmlns:a16="http://schemas.microsoft.com/office/drawing/2014/main" xmlns="" id="{5378EE6B-16B9-4534-8B3B-834CFB10CA0D}"/>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xmlns="" val="42411155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1340768"/>
            <a:ext cx="11809310" cy="545085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xmlns="" id="{BF1557B7-1BAB-4F9E-90BB-2E5F28D5346D}"/>
              </a:ext>
            </a:extLst>
          </p:cNvPr>
          <p:cNvSpPr/>
          <p:nvPr/>
        </p:nvSpPr>
        <p:spPr>
          <a:xfrm>
            <a:off x="191346" y="228795"/>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Tree>
    <p:extLst>
      <p:ext uri="{BB962C8B-B14F-4D97-AF65-F5344CB8AC3E}">
        <p14:creationId xmlns:p14="http://schemas.microsoft.com/office/powerpoint/2010/main" xmlns="" val="351189063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xmlns=""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xmlns=""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0980906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xmlns=""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xmlns=""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xmlns="" val="1399474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xmlns=""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xmlns=""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xmlns=""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xmlns=""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xmlns=""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xmlns=""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42BD7AD7-2232-4C95-B376-67CE7D3A67B5}"/>
              </a:ext>
            </a:extLst>
          </p:cNvPr>
          <p:cNvSpPr txBox="1"/>
          <p:nvPr/>
        </p:nvSpPr>
        <p:spPr>
          <a:xfrm>
            <a:off x="2938038" y="6167045"/>
            <a:ext cx="9134626"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xmlns="" val="225291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xmlns="" val="7911383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xmlns="" id="{91D6965C-3067-4116-99D3-9F5B4FC2D56D}"/>
              </a:ext>
            </a:extLst>
          </p:cNvPr>
          <p:cNvGraphicFramePr>
            <a:graphicFrameLocks noGrp="1"/>
          </p:cNvGraphicFramePr>
          <p:nvPr>
            <p:extLst>
              <p:ext uri="{D42A27DB-BD31-4B8C-83A1-F6EECF244321}">
                <p14:modId xmlns:p14="http://schemas.microsoft.com/office/powerpoint/2010/main" xmlns=""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xmlns="" val="20000"/>
                    </a:ext>
                  </a:extLst>
                </a:gridCol>
                <a:gridCol w="9219507">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xmlns=""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xmlns="" val="10003"/>
                  </a:ext>
                </a:extLst>
              </a:tr>
            </a:tbl>
          </a:graphicData>
        </a:graphic>
      </p:graphicFrame>
      <p:sp>
        <p:nvSpPr>
          <p:cNvPr id="7" name="Rectangle 6">
            <a:extLst>
              <a:ext uri="{FF2B5EF4-FFF2-40B4-BE49-F238E27FC236}">
                <a16:creationId xmlns:a16="http://schemas.microsoft.com/office/drawing/2014/main" xmlns=""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xmlns=""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xmlns="" val="409196845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941044547"/>
              </p:ext>
            </p:extLst>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xmlns="" val="20000"/>
                    </a:ext>
                  </a:extLst>
                </a:gridCol>
                <a:gridCol w="8424936">
                  <a:extLst>
                    <a:ext uri="{9D8B030D-6E8A-4147-A177-3AD203B41FA5}">
                      <a16:colId xmlns:a16="http://schemas.microsoft.com/office/drawing/2014/main" xmlns=""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xmlns=""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xmlns=""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xmlns=""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xmlns=""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xmlns="" val="88770538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xmlns=""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xmlns=""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xmlns=""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xmlns=""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xmlns=""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xmlns=""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xmlns=""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xmlns=""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xmlns=""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xmlns=""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xmlns=""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xmlns=""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xmlns=""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xmlns=""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xmlns=""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0048188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xmlns=""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xmlns="" val="284579355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xmlns=""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xmlns=""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xmlns=""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xmlns="" val="202088376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xmlns=""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xmlns=""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xmlns=""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xmlns="" val="4977583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xmlns=""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xmlns=""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xmlns=""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xmlns=""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xmlns=""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xmlns=""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xmlns=""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xmlns=""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xmlns="" val="279068650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xmlns=""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xmlns=""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xmlns=""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xmlns=""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xmlns=""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xmlns=""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xmlns=""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xmlns=""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xmlns=""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xmlns=""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xmlns=""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xmlns=""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xmlns=""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xmlns=""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xmlns=""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00462034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xmlns=""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xmlns=""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xmlns=""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xmlns=""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xmlns=""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xmlns=""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xmlns="" val="323202490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xmlns=""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xmlns=""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latin typeface="Liberation Mono"/>
                <a:cs typeface="Times New Roman" panose="02020603050405020304" pitchFamily="18" charset="0"/>
              </a:rPr>
              <a:t>. . .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xmlns=""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xmlns=""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xmlns=""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xmlns=""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xmlns=""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xmlns=""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xmlns=""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xmlns=""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xmlns=""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xmlns=""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xmlns=""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xmlns=""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xmlns=""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xmlns=""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p14="http://schemas.microsoft.com/office/powerpoint/2010/main" xmlns="" val="3829025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xmlns="" val="295579241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xmlns=""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xmlns=""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xmlns=""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xmlns=""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0585255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xmlns=""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xmlns="" val="412211117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xmlns=""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xmlns=""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xmlns=""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xmlns=""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xmlns=""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xmlns=""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xmlns=""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xmlns=""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xmlns=""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xmlns=""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xmlns=""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xmlns=""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xmlns=""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xmlns=""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xmlns=""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p14="http://schemas.microsoft.com/office/powerpoint/2010/main" xmlns="" val="309143145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xmlns=""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b="1" dirty="0">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xmlns=""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xmlns=""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xmlns="" val="209834351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xmlns=""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xmlns="" val="252476722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xmlns=""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xmlns=""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xmlns=""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xmlns=""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xmlns=""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xmlns=""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xmlns=""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xmlns=""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xmlns=""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xmlns=""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xmlns=""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xmlns=""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xmlns=""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xmlns="" val="358777169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xmlns="" val="227153552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xmlns=""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xmlns="" val="176678082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xmlns=""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xmlns=""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xmlns="" val="71429148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xmlns=""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xmlns=""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xmlns=""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xmlns=""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xmlns=""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xmlns=""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xmlns=""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xmlns=""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xmlns=""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xmlns=""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xmlns=""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xmlns=""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xmlns=""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xmlns=""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xmlns=""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xmlns=""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xmlns=""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xmlns=""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latin typeface="Liberation Mono"/>
                  <a:cs typeface="Arial" panose="020B0604020202020204" pitchFamily="34" charset="0"/>
                </a:rPr>
                <a:t>. . .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xmlns=""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xmlns=""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2213E18-2971-4F7B-9255-CB2707BBA893}"/>
                </a:ext>
              </a:extLst>
            </p:cNvPr>
            <p:cNvSpPr txBox="1"/>
            <p:nvPr/>
          </p:nvSpPr>
          <p:spPr>
            <a:xfrm>
              <a:off x="7484361" y="3573016"/>
              <a:ext cx="1740873" cy="400110"/>
            </a:xfrm>
            <a:prstGeom prst="rect">
              <a:avLst/>
            </a:prstGeom>
            <a:noFill/>
          </p:spPr>
          <p:txBody>
            <a:bodyPr wrap="square">
              <a:spAutoFit/>
            </a:bodyPr>
            <a:lstStyle/>
            <a:p>
              <a:r>
                <a:rPr lang="en-US" sz="2000" b="1" dirty="0">
                  <a:solidFill>
                    <a:srgbClr val="669900"/>
                  </a:solidFill>
                  <a:latin typeface="Liberation Mono"/>
                </a:rPr>
                <a:t>this is invalid</a:t>
              </a:r>
              <a:endParaRPr lang="en-IN" sz="2000" b="1" dirty="0"/>
            </a:p>
          </p:txBody>
        </p:sp>
      </p:grpSp>
    </p:spTree>
    <p:extLst>
      <p:ext uri="{BB962C8B-B14F-4D97-AF65-F5344CB8AC3E}">
        <p14:creationId xmlns:p14="http://schemas.microsoft.com/office/powerpoint/2010/main" xmlns="" val="2014507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8749896"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xmlns="" val="223401202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3B62AA-306C-4E56-95DB-361C8CE1A765}"/>
              </a:ext>
            </a:extLst>
          </p:cNvPr>
          <p:cNvSpPr/>
          <p:nvPr/>
        </p:nvSpPr>
        <p:spPr>
          <a:xfrm>
            <a:off x="319314" y="527769"/>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xmlns=""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BE0FFF71-9A93-4CF0-956C-57CEC3208480}"/>
              </a:ext>
            </a:extLst>
          </p:cNvPr>
          <p:cNvSpPr/>
          <p:nvPr/>
        </p:nvSpPr>
        <p:spPr>
          <a:xfrm>
            <a:off x="319314" y="2636912"/>
            <a:ext cx="11608540" cy="40626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6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6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p:txBody>
      </p:sp>
    </p:spTree>
    <p:extLst>
      <p:ext uri="{BB962C8B-B14F-4D97-AF65-F5344CB8AC3E}">
        <p14:creationId xmlns:p14="http://schemas.microsoft.com/office/powerpoint/2010/main" xmlns="" val="109924333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xmlns=""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xmlns="" val="123124520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xmlns="" val="23795576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xmlns=""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xmlns=""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xmlns="" val="334305015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xmlns="" val="406773879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xmlns="" val="426501763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xmlns="" val="569439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xmlns="" val="20000"/>
                    </a:ext>
                  </a:extLst>
                </a:gridCol>
                <a:gridCol w="2117035">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577008">
                  <a:extLst>
                    <a:ext uri="{9D8B030D-6E8A-4147-A177-3AD203B41FA5}">
                      <a16:colId xmlns:a16="http://schemas.microsoft.com/office/drawing/2014/main" xmlns="" val="20003"/>
                    </a:ext>
                  </a:extLst>
                </a:gridCol>
                <a:gridCol w="1089991">
                  <a:extLst>
                    <a:ext uri="{9D8B030D-6E8A-4147-A177-3AD203B41FA5}">
                      <a16:colId xmlns:a16="http://schemas.microsoft.com/office/drawing/2014/main" xmlns=""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xmlns=""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xmlns=""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bl>
          </a:graphicData>
        </a:graphic>
      </p:graphicFrame>
      <p:grpSp>
        <p:nvGrpSpPr>
          <p:cNvPr id="14" name="Group 13">
            <a:extLst>
              <a:ext uri="{FF2B5EF4-FFF2-40B4-BE49-F238E27FC236}">
                <a16:creationId xmlns:a16="http://schemas.microsoft.com/office/drawing/2014/main" xmlns=""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xmlns=""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xmlns=""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xmlns=""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xmlns="" val="243956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xmlns="" val="192350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57956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xmlns="" val="74770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xmlns=""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xmlns="" val="248396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xmlns="" val="415138968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xmlns="" val="265997695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xmlns=""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domain constraint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399039" y="1219200"/>
            <a:ext cx="10369153"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Palatino Linotype" panose="02040502050505030304" pitchFamily="18" charset="0"/>
              </a:rPr>
              <a:t>Domain Constraint = </a:t>
            </a:r>
            <a:r>
              <a:rPr lang="en-IN" sz="2000" dirty="0">
                <a:solidFill>
                  <a:srgbClr val="0089A4"/>
                </a:solidFill>
                <a:latin typeface="Palatino Linotype" panose="02040502050505030304" pitchFamily="18" charset="0"/>
              </a:rPr>
              <a:t>data type + Constraints (NOT NULL / UNIQUE / PRIMARY KEY / FOREIGN KEY / CHECK / DEFAULT)</a:t>
            </a:r>
          </a:p>
        </p:txBody>
      </p:sp>
      <p:sp>
        <p:nvSpPr>
          <p:cNvPr id="8" name="Rectangle 7"/>
          <p:cNvSpPr/>
          <p:nvPr/>
        </p:nvSpPr>
        <p:spPr>
          <a:xfrm>
            <a:off x="407368" y="2643183"/>
            <a:ext cx="11377264" cy="646331"/>
          </a:xfrm>
          <a:prstGeom prst="rect">
            <a:avLst/>
          </a:prstGeom>
        </p:spPr>
        <p:txBody>
          <a:bodyPr wrap="square">
            <a:spAutoFit/>
          </a:bodyPr>
          <a:lstStyle/>
          <a:p>
            <a:r>
              <a:rPr lang="en-US" dirty="0">
                <a:solidFill>
                  <a:srgbClr val="006C86"/>
                </a:solidFill>
                <a:latin typeface="Palatino Linotype" panose="02040502050505030304" pitchFamily="18" charset="0"/>
              </a:rPr>
              <a:t>Data Domain refers to all the valid values which a column may contain and can be done by giving data type to the column.</a:t>
            </a:r>
          </a:p>
        </p:txBody>
      </p:sp>
    </p:spTree>
    <p:extLst>
      <p:ext uri="{BB962C8B-B14F-4D97-AF65-F5344CB8AC3E}">
        <p14:creationId xmlns:p14="http://schemas.microsoft.com/office/powerpoint/2010/main" xmlns="" val="6412060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xmlns="" val="967337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xmlns=""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xmlns=""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xmlns=""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xmlns=""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xmlns=""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xmlns=""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xmlns=""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xmlns=""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52608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xmlns=""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xmlns="" val="28106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862324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xmlns="" val="2898376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450163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xmlns="" val="16712886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43874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xmlns="" val="1645402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xmlns="" val="3046909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xmlns=""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xmlns=""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xmlns=""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xmlns=""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xmlns=""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xmlns=""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xmlns=""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xmlns=""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xmlns=""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xmlns=""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xmlns=""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xmlns=""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xmlns=""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xmlns=""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xmlns=""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xmlns=""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xmlns=""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xmlns="" val="729306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a:extLst>
              <a:ext uri="{FF2B5EF4-FFF2-40B4-BE49-F238E27FC236}">
                <a16:creationId xmlns:a16="http://schemas.microsoft.com/office/drawing/2014/main" xmlns=""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8D01DEB1-6941-4DC8-9B8D-37C0F1059586}"/>
              </a:ext>
            </a:extLst>
          </p:cNvPr>
          <p:cNvSpPr/>
          <p:nvPr/>
        </p:nvSpPr>
        <p:spPr>
          <a:xfrm>
            <a:off x="231412" y="692696"/>
            <a:ext cx="4928483"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xmlns=""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xmlns="" id="{45F8953D-24B5-42CE-950A-FB7EC0831A68}"/>
              </a:ext>
            </a:extLst>
          </p:cNvPr>
          <p:cNvPicPr>
            <a:picLocks noChangeAspect="1"/>
          </p:cNvPicPr>
          <p:nvPr/>
        </p:nvPicPr>
        <p:blipFill>
          <a:blip r:embed="rId3"/>
          <a:stretch>
            <a:fillRect/>
          </a:stretch>
        </p:blipFill>
        <p:spPr>
          <a:xfrm>
            <a:off x="5895478" y="533986"/>
            <a:ext cx="5773426" cy="4221911"/>
          </a:xfrm>
          <a:prstGeom prst="rect">
            <a:avLst/>
          </a:prstGeom>
        </p:spPr>
      </p:pic>
      <p:pic>
        <p:nvPicPr>
          <p:cNvPr id="10" name="Picture 9">
            <a:extLst>
              <a:ext uri="{FF2B5EF4-FFF2-40B4-BE49-F238E27FC236}">
                <a16:creationId xmlns:a16="http://schemas.microsoft.com/office/drawing/2014/main" xmlns=""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Tree>
    <p:extLst>
      <p:ext uri="{BB962C8B-B14F-4D97-AF65-F5344CB8AC3E}">
        <p14:creationId xmlns:p14="http://schemas.microsoft.com/office/powerpoint/2010/main" xmlns="" val="262161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xmlns=""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xmlns=""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xmlns=""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xmlns="" val="179276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xmlns="" val="177876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xmlns=""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xmlns="" val="1727666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xmlns=""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xmlns=""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xmlns="" val="175821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xmlns=""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xmlns=""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xmlns=""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xmlns="" val="403695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 name="Rectangle 9"/>
          <p:cNvSpPr/>
          <p:nvPr/>
        </p:nvSpPr>
        <p:spPr>
          <a:xfrm>
            <a:off x="5354642" y="629363"/>
            <a:ext cx="6092825" cy="2585323"/>
          </a:xfrm>
          <a:prstGeom prst="rect">
            <a:avLst/>
          </a:prstGeom>
        </p:spPr>
        <p:txBody>
          <a:bodyPr>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invoice_items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NOT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NULL</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itemNumber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itenName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itemQuantity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itemRate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invoice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xmlns=""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5" name="Picture 4">
            <a:extLst>
              <a:ext uri="{FF2B5EF4-FFF2-40B4-BE49-F238E27FC236}">
                <a16:creationId xmlns:a16="http://schemas.microsoft.com/office/drawing/2014/main" xmlns="" id="{5189124E-710F-4FEC-A478-4861511D7C53}"/>
              </a:ext>
            </a:extLst>
          </p:cNvPr>
          <p:cNvPicPr>
            <a:picLocks noChangeAspect="1"/>
          </p:cNvPicPr>
          <p:nvPr/>
        </p:nvPicPr>
        <p:blipFill>
          <a:blip r:embed="rId3"/>
          <a:stretch>
            <a:fillRect/>
          </a:stretch>
        </p:blipFill>
        <p:spPr>
          <a:xfrm>
            <a:off x="5951984" y="3214686"/>
            <a:ext cx="5136102" cy="2258875"/>
          </a:xfrm>
          <a:prstGeom prst="rect">
            <a:avLst/>
          </a:prstGeom>
        </p:spPr>
      </p:pic>
      <p:pic>
        <p:nvPicPr>
          <p:cNvPr id="6" name="Picture 5">
            <a:extLst>
              <a:ext uri="{FF2B5EF4-FFF2-40B4-BE49-F238E27FC236}">
                <a16:creationId xmlns:a16="http://schemas.microsoft.com/office/drawing/2014/main" xmlns="" id="{8DAEBAA2-3D0F-407E-9778-0A95E177AA07}"/>
              </a:ext>
            </a:extLst>
          </p:cNvPr>
          <p:cNvPicPr>
            <a:picLocks noChangeAspect="1"/>
          </p:cNvPicPr>
          <p:nvPr/>
        </p:nvPicPr>
        <p:blipFill>
          <a:blip r:embed="rId4"/>
          <a:stretch>
            <a:fillRect/>
          </a:stretch>
        </p:blipFill>
        <p:spPr>
          <a:xfrm>
            <a:off x="1103914" y="3573016"/>
            <a:ext cx="3839958" cy="3273892"/>
          </a:xfrm>
          <a:prstGeom prst="rect">
            <a:avLst/>
          </a:prstGeom>
        </p:spPr>
      </p:pic>
    </p:spTree>
    <p:extLst>
      <p:ext uri="{BB962C8B-B14F-4D97-AF65-F5344CB8AC3E}">
        <p14:creationId xmlns:p14="http://schemas.microsoft.com/office/powerpoint/2010/main" xmlns="" val="1564077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xmlns="" val="894910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xmlns="" id="{9E736947-440E-4A07-82C2-2AD04F98D4FA}"/>
              </a:ext>
            </a:extLst>
          </p:cNvPr>
          <p:cNvSpPr txBox="1"/>
          <p:nvPr/>
        </p:nvSpPr>
        <p:spPr>
          <a:xfrm>
            <a:off x="191344" y="781746"/>
            <a:ext cx="8839199" cy="3539430"/>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6" name="Picture 5">
            <a:extLst>
              <a:ext uri="{FF2B5EF4-FFF2-40B4-BE49-F238E27FC236}">
                <a16:creationId xmlns:a16="http://schemas.microsoft.com/office/drawing/2014/main" xmlns="" id="{A64F7749-1BCD-4EE4-805A-7C5EFF49D9AE}"/>
              </a:ext>
            </a:extLst>
          </p:cNvPr>
          <p:cNvPicPr>
            <a:picLocks noChangeAspect="1"/>
          </p:cNvPicPr>
          <p:nvPr/>
        </p:nvPicPr>
        <p:blipFill>
          <a:blip r:embed="rId2"/>
          <a:stretch>
            <a:fillRect/>
          </a:stretch>
        </p:blipFill>
        <p:spPr>
          <a:xfrm>
            <a:off x="5375920" y="2176590"/>
            <a:ext cx="5760640" cy="4289172"/>
          </a:xfrm>
          <a:prstGeom prst="rect">
            <a:avLst/>
          </a:prstGeom>
        </p:spPr>
      </p:pic>
    </p:spTree>
    <p:extLst>
      <p:ext uri="{BB962C8B-B14F-4D97-AF65-F5344CB8AC3E}">
        <p14:creationId xmlns:p14="http://schemas.microsoft.com/office/powerpoint/2010/main" xmlns="" val="1644897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xmlns="" val="1526016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3275537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xmlns=""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xmlns=""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xmlns="" val="3386566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xmlns=""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xmlns="" val="16189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xmlns="" val="4034063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xmlns="" val="1497936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xmlns="" val="10529456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p14="http://schemas.microsoft.com/office/powerpoint/2010/main" xmlns="" val="14157804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1" name="TextBox 10">
            <a:extLst>
              <a:ext uri="{FF2B5EF4-FFF2-40B4-BE49-F238E27FC236}">
                <a16:creationId xmlns:a16="http://schemas.microsoft.com/office/drawing/2014/main" xmlns="" id="{2695440D-4C20-40C2-A5A6-C71B57BF08EC}"/>
              </a:ext>
            </a:extLst>
          </p:cNvPr>
          <p:cNvSpPr txBox="1"/>
          <p:nvPr/>
        </p:nvSpPr>
        <p:spPr>
          <a:xfrm>
            <a:off x="89038" y="61558"/>
            <a:ext cx="3774714"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Explicit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implicit commit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xmlns="" val="1200081691"/>
              </p:ext>
            </p:extLst>
          </p:nvPr>
        </p:nvGraphicFramePr>
        <p:xfrm>
          <a:off x="407368" y="4092486"/>
          <a:ext cx="6264696" cy="1280160"/>
        </p:xfrm>
        <a:graphic>
          <a:graphicData uri="http://schemas.openxmlformats.org/drawingml/2006/table">
            <a:tbl>
              <a:tblPr firstRow="1" bandRow="1">
                <a:tableStyleId>{5940675A-B579-460E-94D1-54222C63F5DA}</a:tableStyleId>
              </a:tblPr>
              <a:tblGrid>
                <a:gridCol w="4680520">
                  <a:extLst>
                    <a:ext uri="{9D8B030D-6E8A-4147-A177-3AD203B41FA5}">
                      <a16:colId xmlns:a16="http://schemas.microsoft.com/office/drawing/2014/main" xmlns="" val="1085403226"/>
                    </a:ext>
                  </a:extLst>
                </a:gridCol>
                <a:gridCol w="1584176">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bl>
          </a:graphicData>
        </a:graphic>
      </p:graphicFrame>
    </p:spTree>
    <p:extLst>
      <p:ext uri="{BB962C8B-B14F-4D97-AF65-F5344CB8AC3E}">
        <p14:creationId xmlns:p14="http://schemas.microsoft.com/office/powerpoint/2010/main" xmlns="" val="562030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7678587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xmlns="" val="27335079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0997427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xmlns="" val="4034996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xmlns="" val="386802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437646"/>
              <a:ext cx="2174424"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437646"/>
              <a:ext cx="203476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437646"/>
              <a:ext cx="203476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39792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xmlns="" val="15247336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359902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xmlns="" val="25050488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xmlns="" val="19751067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xmlns="" val="19038240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235183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xmlns="" val="25141192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24836120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smtClean="0">
                <a:solidFill>
                  <a:srgbClr val="0077AA"/>
                </a:solidFill>
                <a:latin typeface="Liberation Mono"/>
              </a:rPr>
              <a:t>TABLES</a:t>
            </a:r>
            <a:endParaRPr lang="en-IN" sz="2000" dirty="0"/>
          </a:p>
        </p:txBody>
      </p:sp>
    </p:spTree>
    <p:extLst>
      <p:ext uri="{BB962C8B-B14F-4D97-AF65-F5344CB8AC3E}">
        <p14:creationId xmlns:p14="http://schemas.microsoft.com/office/powerpoint/2010/main" xmlns="" val="1963506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990870"/>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nvGraphicFramePr>
        <p:xfrm>
          <a:off x="1636408" y="29052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Rectangle 3"/>
          <p:cNvSpPr/>
          <p:nvPr/>
        </p:nvSpPr>
        <p:spPr>
          <a:xfrm>
            <a:off x="131679" y="546384"/>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nvGraphicFramePr>
        <p:xfrm>
          <a:off x="1648130" y="51404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65787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4355556"/>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PAD_CHAR_TO_FULL_LENGTHSQL</a:t>
            </a:r>
            <a:r>
              <a:rPr lang="en-IN" dirty="0">
                <a:solidFill>
                  <a:srgbClr val="006C86"/>
                </a:solidFill>
                <a:latin typeface="arial" panose="020B0604020202020204" pitchFamily="34" charset="0"/>
              </a:rPr>
              <a:t> mode is enabled)</a:t>
            </a:r>
          </a:p>
        </p:txBody>
      </p:sp>
      <p:sp>
        <p:nvSpPr>
          <p:cNvPr id="5" name="Rectangle 4">
            <a:extLst>
              <a:ext uri="{FF2B5EF4-FFF2-40B4-BE49-F238E27FC236}">
                <a16:creationId xmlns:a16="http://schemas.microsoft.com/office/drawing/2014/main" xmlns="" id="{E6D86212-23A7-43A8-9035-5D9324C85E6D}"/>
              </a:ext>
            </a:extLst>
          </p:cNvPr>
          <p:cNvSpPr/>
          <p:nvPr/>
        </p:nvSpPr>
        <p:spPr>
          <a:xfrm>
            <a:off x="6560133" y="476672"/>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1" name="Rectangle 10">
            <a:extLst>
              <a:ext uri="{FF2B5EF4-FFF2-40B4-BE49-F238E27FC236}">
                <a16:creationId xmlns:a16="http://schemas.microsoft.com/office/drawing/2014/main" xmlns="" id="{9ED0F6A3-EE6D-40E8-AD91-B5475DAE7E22}"/>
              </a:ext>
            </a:extLst>
          </p:cNvPr>
          <p:cNvSpPr/>
          <p:nvPr/>
        </p:nvSpPr>
        <p:spPr>
          <a:xfrm>
            <a:off x="131679" y="1519938"/>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xmlns="" val="780589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xmlns=""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3" name="Group 2">
            <a:extLst>
              <a:ext uri="{FF2B5EF4-FFF2-40B4-BE49-F238E27FC236}">
                <a16:creationId xmlns:a16="http://schemas.microsoft.com/office/drawing/2014/main" xmlns="" id="{E2C9BE8C-666D-4946-801B-1EC3F955E2A7}"/>
              </a:ext>
            </a:extLst>
          </p:cNvPr>
          <p:cNvGrpSpPr/>
          <p:nvPr/>
        </p:nvGrpSpPr>
        <p:grpSpPr>
          <a:xfrm>
            <a:off x="164264" y="1909490"/>
            <a:ext cx="11818975" cy="3508653"/>
            <a:chOff x="164264" y="1909490"/>
            <a:chExt cx="11818975" cy="3508653"/>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31583" y="1909490"/>
              <a:ext cx="11751656" cy="1292661"/>
              <a:chOff x="375599" y="1979531"/>
              <a:chExt cx="11751656" cy="1292661"/>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375599" y="1979531"/>
                <a:ext cx="11751656" cy="1292661"/>
                <a:chOff x="231582" y="2484894"/>
                <a:chExt cx="11751656" cy="1111152"/>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sp>
              <p:nvSpPr>
                <p:cNvPr id="24" name="Rectangle 23">
                  <a:extLst>
                    <a:ext uri="{FF2B5EF4-FFF2-40B4-BE49-F238E27FC236}">
                      <a16:creationId xmlns:a16="http://schemas.microsoft.com/office/drawing/2014/main" xmlns="" id="{632B7B62-66C8-4D27-BDC3-E755795EBD7B}"/>
                    </a:ext>
                  </a:extLst>
                </p:cNvPr>
                <p:cNvSpPr/>
                <p:nvPr/>
              </p:nvSpPr>
              <p:spPr>
                <a:xfrm>
                  <a:off x="231582" y="2484894"/>
                  <a:ext cx="194421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5" name="TextBox 4">
              <a:extLst>
                <a:ext uri="{FF2B5EF4-FFF2-40B4-BE49-F238E27FC236}">
                  <a16:creationId xmlns:a16="http://schemas.microsoft.com/office/drawing/2014/main" xmlns="" id="{DB6F03F9-AA1B-4885-9D50-F5F5F6DB1DA0}"/>
                </a:ext>
              </a:extLst>
            </p:cNvPr>
            <p:cNvSpPr txBox="1"/>
            <p:nvPr/>
          </p:nvSpPr>
          <p:spPr>
            <a:xfrm>
              <a:off x="164264"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7" name="TextBox 4">
              <a:extLst>
                <a:ext uri="{FF2B5EF4-FFF2-40B4-BE49-F238E27FC236}">
                  <a16:creationId xmlns:a16="http://schemas.microsoft.com/office/drawing/2014/main" xmlns="" id="{05DAF722-F723-4E3F-A184-637E6D3898B0}"/>
                </a:ext>
              </a:extLst>
            </p:cNvPr>
            <p:cNvSpPr txBox="1"/>
            <p:nvPr/>
          </p:nvSpPr>
          <p:spPr>
            <a:xfrm>
              <a:off x="7327881"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802598"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xmlns="" val="27681543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xmlns="" val="22147424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bl>
          </a:graphicData>
        </a:graphic>
      </p:graphicFrame>
      <p:grpSp>
        <p:nvGrpSpPr>
          <p:cNvPr id="6" name="Group 5">
            <a:extLst>
              <a:ext uri="{FF2B5EF4-FFF2-40B4-BE49-F238E27FC236}">
                <a16:creationId xmlns:a16="http://schemas.microsoft.com/office/drawing/2014/main" xmlns=""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xmlns=""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xmlns=""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xmlns="" id="{DE611490-F9AA-433E-9E68-9AAF7CB4899C}"/>
              </a:ext>
            </a:extLst>
          </p:cNvPr>
          <p:cNvSpPr txBox="1"/>
          <p:nvPr/>
        </p:nvSpPr>
        <p:spPr>
          <a:xfrm>
            <a:off x="5663953" y="2069763"/>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xmlns=""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FD8F9865-BD77-4090-9C88-BCFC65A38614}"/>
              </a:ext>
            </a:extLst>
          </p:cNvPr>
          <p:cNvSpPr txBox="1"/>
          <p:nvPr/>
        </p:nvSpPr>
        <p:spPr>
          <a:xfrm>
            <a:off x="5978940" y="2988821"/>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xmlns="" id="{82F88ECD-26D4-4310-962E-8A746600593B}"/>
              </a:ext>
            </a:extLst>
          </p:cNvPr>
          <p:cNvSpPr txBox="1"/>
          <p:nvPr/>
        </p:nvSpPr>
        <p:spPr>
          <a:xfrm>
            <a:off x="5978940" y="4542800"/>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xmlns="" id="{B0505020-0953-4175-B1C6-7DD3CED3C409}"/>
              </a:ext>
            </a:extLst>
          </p:cNvPr>
          <p:cNvCxnSpPr/>
          <p:nvPr/>
        </p:nvCxnSpPr>
        <p:spPr>
          <a:xfrm>
            <a:off x="5768351" y="4293096"/>
            <a:ext cx="62323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905120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xmlns=""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xmlns="" val="41159376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22903724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xmlns=""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xmlns="" id="{D05C45AA-4344-457B-946D-7E2D8508B28A}"/>
              </a:ext>
            </a:extLst>
          </p:cNvPr>
          <p:cNvSpPr/>
          <p:nvPr/>
        </p:nvSpPr>
        <p:spPr>
          <a:xfrm>
            <a:off x="478582" y="3356992"/>
            <a:ext cx="11306050" cy="169277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2807931"/>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478582" y="5157192"/>
            <a:ext cx="11306050"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11189968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(create_defineation, . . .)</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dirty="0">
                <a:solidFill>
                  <a:schemeClr val="tx1">
                    <a:lumMod val="75000"/>
                    <a:lumOff val="25000"/>
                  </a:schemeClr>
                </a:solidFill>
                <a:latin typeface="Liberation Mono"/>
              </a:rPr>
              <a:t>create_definition:</a:t>
            </a:r>
          </a:p>
          <a:p>
            <a:r>
              <a:rPr lang="en-US" sz="2000" dirty="0">
                <a:solidFill>
                  <a:schemeClr val="tx1">
                    <a:lumMod val="75000"/>
                    <a:lumOff val="25000"/>
                  </a:schemeClr>
                </a:solidFill>
                <a:latin typeface="Liberation Mono"/>
              </a:rPr>
              <a:t>    col_name column_definition</a:t>
            </a:r>
          </a:p>
          <a:p>
            <a:endParaRPr lang="en-US" sz="2000" dirty="0">
              <a:solidFill>
                <a:srgbClr val="0077AA"/>
              </a:solidFill>
              <a:latin typeface="Liberation Mono"/>
            </a:endParaRPr>
          </a:p>
          <a:p>
            <a:r>
              <a:rPr lang="en-US" sz="2000" dirty="0">
                <a:solidFill>
                  <a:schemeClr val="tx1">
                    <a:lumMod val="75000"/>
                    <a:lumOff val="25000"/>
                  </a:schemeClr>
                </a:solidFill>
                <a:latin typeface="Liberation Mono"/>
              </a:rPr>
              <a:t>column_definition:</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xmlns="" val="23809876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xmlns="" val="31371784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xmlns=""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xmlns=""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xmlns=""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xmlns=""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xmlns=""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xmlns=""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664660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257620"/>
            <a:ext cx="10889706" cy="420435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100,</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200,</a:t>
            </a:r>
          </a:p>
          <a:p>
            <a:pPr marL="273050"/>
            <a:r>
              <a:rPr lang="en-IN" dirty="0">
                <a:latin typeface="Liberation Mono"/>
                <a:cs typeface="Arial" panose="020B0604020202020204" pitchFamily="34" charset="0"/>
              </a:rPr>
              <a:t>   c4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c5</a:t>
            </a:r>
            <a:r>
              <a:rPr lang="en-IN" dirty="0">
                <a:solidFill>
                  <a:srgbClr val="834689"/>
                </a:solidFill>
                <a:latin typeface="Liberation Mono"/>
                <a:cs typeface="Arial" panose="020B0604020202020204" pitchFamily="34" charset="0"/>
              </a:rPr>
              <a:t> INT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a:t>
            </a:r>
          </a:p>
        </p:txBody>
      </p:sp>
      <p:pic>
        <p:nvPicPr>
          <p:cNvPr id="13" name="Picture 12">
            <a:extLst>
              <a:ext uri="{FF2B5EF4-FFF2-40B4-BE49-F238E27FC236}">
                <a16:creationId xmlns:a16="http://schemas.microsoft.com/office/drawing/2014/main" xmlns="" id="{D3D943BD-2AE6-4F49-9C89-17FF2511A864}"/>
              </a:ext>
            </a:extLst>
          </p:cNvPr>
          <p:cNvPicPr>
            <a:picLocks noChangeAspect="1"/>
          </p:cNvPicPr>
          <p:nvPr/>
        </p:nvPicPr>
        <p:blipFill>
          <a:blip r:embed="rId2"/>
          <a:stretch>
            <a:fillRect/>
          </a:stretch>
        </p:blipFill>
        <p:spPr>
          <a:xfrm>
            <a:off x="3863751" y="1257620"/>
            <a:ext cx="7115449" cy="1739332"/>
          </a:xfrm>
          <a:prstGeom prst="rect">
            <a:avLst/>
          </a:prstGeom>
        </p:spPr>
      </p:pic>
    </p:spTree>
    <p:extLst>
      <p:ext uri="{BB962C8B-B14F-4D97-AF65-F5344CB8AC3E}">
        <p14:creationId xmlns:p14="http://schemas.microsoft.com/office/powerpoint/2010/main" xmlns="" val="9379331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3058951" y="3276600"/>
            <a:ext cx="6074099" cy="369332"/>
          </a:xfrm>
          <a:prstGeom prst="rect">
            <a:avLst/>
          </a:prstGeom>
        </p:spPr>
        <p:txBody>
          <a:bodyPr wrap="none">
            <a:spAutoFit/>
          </a:bodyPr>
          <a:lstStyle/>
          <a:p>
            <a:r>
              <a:rPr lang="en-IN" dirty="0">
                <a:latin typeface="Palatino Linotype" panose="02040502050505030304" pitchFamily="18" charset="0"/>
              </a:rPr>
              <a:t>INSERT command inserts new rows into an existing table.</a:t>
            </a: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059069"/>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8" name="Rectangle 7">
            <a:extLst>
              <a:ext uri="{FF2B5EF4-FFF2-40B4-BE49-F238E27FC236}">
                <a16:creationId xmlns:a16="http://schemas.microsoft.com/office/drawing/2014/main" xmlns="" id="{8179B2D0-24EE-455B-8988-B44950E43A0B}"/>
              </a:ext>
            </a:extLst>
          </p:cNvPr>
          <p:cNvSpPr/>
          <p:nvPr/>
        </p:nvSpPr>
        <p:spPr>
          <a:xfrm>
            <a:off x="406573" y="193261"/>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96406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a:t>
            </a:r>
            <a:r>
              <a:rPr lang="en-US" b="1" dirty="0">
                <a:solidFill>
                  <a:srgbClr val="00B0F0"/>
                </a:solidFill>
                <a:latin typeface="Palatino Linotype" pitchFamily="18" charset="0"/>
              </a:rPr>
              <a:t>  *.tsv</a:t>
            </a:r>
            <a:r>
              <a:rPr lang="en-US" b="1" dirty="0">
                <a:latin typeface="Palatino Linotype" pitchFamily="18" charset="0"/>
              </a:rPr>
              <a:t> etc.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xmlns=""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xmlns=""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xmlns=""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xmlns="" val="19413588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3857272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xmlns=""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xmlns="" id="{64CFD2C7-651C-4097-AE6F-B34058DBB403}"/>
              </a:ext>
            </a:extLst>
          </p:cNvPr>
          <p:cNvSpPr/>
          <p:nvPr/>
        </p:nvSpPr>
        <p:spPr>
          <a:xfrm>
            <a:off x="290449" y="1543587"/>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a:t>
            </a:r>
            <a:r>
              <a:rPr lang="en-IN" sz="2000" dirty="0" smtClean="0">
                <a:solidFill>
                  <a:srgbClr val="0077AA"/>
                </a:solidFill>
                <a:latin typeface="Liberation Mono"/>
              </a:rPr>
              <a:t>VALUE </a:t>
            </a:r>
            <a:r>
              <a:rPr lang="en-IN" sz="2000" dirty="0">
                <a:solidFill>
                  <a:srgbClr val="0077AA"/>
                </a:solidFill>
                <a:latin typeface="Liberation Mono"/>
              </a:rPr>
              <a:t>}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xmlns=""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xmlns="" val="12760717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xmlns="" id="{43651AEC-95F0-41B9-B91B-D73E975D95DD}"/>
              </a:ext>
            </a:extLst>
          </p:cNvPr>
          <p:cNvSpPr/>
          <p:nvPr/>
        </p:nvSpPr>
        <p:spPr>
          <a:xfrm>
            <a:off x="191344" y="4653136"/>
            <a:ext cx="11881319" cy="1754326"/>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patil</a:t>
            </a:r>
            <a:r>
              <a:rPr lang="en-IN" dirty="0">
                <a:solidFill>
                  <a:srgbClr val="669900"/>
                </a:solidFill>
                <a:latin typeface="Liberation Mono"/>
              </a:rPr>
              <a:t>'</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 </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latin typeface="Liberation Mono"/>
                <a:cs typeface="Arial" panose="020B0604020202020204" pitchFamily="34" charset="0"/>
              </a:rPr>
              <a:t>), (</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CDFAA0BA-6934-468A-B591-C6445D235306}"/>
              </a:ext>
            </a:extLst>
          </p:cNvPr>
          <p:cNvSpPr/>
          <p:nvPr/>
        </p:nvSpPr>
        <p:spPr>
          <a:xfrm>
            <a:off x="359510" y="2405787"/>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xmlns=""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13604FD9-B251-4C7D-B3A2-FCBDF2D47EE9}"/>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xmlns="" val="2653120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780928"/>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238876" y="1142990"/>
            <a:ext cx="5732656" cy="461665"/>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SET statement, </a:t>
            </a:r>
            <a:r>
              <a:rPr lang="en-IN" sz="24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4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Tree>
    <p:extLst>
      <p:ext uri="{BB962C8B-B14F-4D97-AF65-F5344CB8AC3E}">
        <p14:creationId xmlns:p14="http://schemas.microsoft.com/office/powerpoint/2010/main" xmlns="" val="5593389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6646" y="2143116"/>
            <a:ext cx="11619126"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latin typeface="Liberation Mono"/>
              </a:rPr>
              <a:t>. . .</a:t>
            </a:r>
            <a:endParaRPr lang="en-IN" sz="2000" dirty="0">
              <a:solidFill>
                <a:srgbClr val="0077AA"/>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
        <p:nvSpPr>
          <p:cNvPr id="8" name="Rectangle 7"/>
          <p:cNvSpPr/>
          <p:nvPr/>
        </p:nvSpPr>
        <p:spPr>
          <a:xfrm>
            <a:off x="263351" y="3557915"/>
            <a:ext cx="11809313"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a:t>
            </a:r>
            <a:r>
              <a:rPr lang="en-IN" dirty="0" err="1">
                <a:latin typeface="Liberation Mono"/>
              </a:rPr>
              <a:t>emp.deptno</a:t>
            </a:r>
            <a:r>
              <a:rPr lang="en-IN" dirty="0" smtClean="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xmlns=""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xmlns="" val="36392501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xmlns="" val="1364519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45539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8" name="Rectangle 7">
            <a:extLst>
              <a:ext uri="{FF2B5EF4-FFF2-40B4-BE49-F238E27FC236}">
                <a16:creationId xmlns:a16="http://schemas.microsoft.com/office/drawing/2014/main" xmlns=""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[PARTITION (</a:t>
            </a:r>
            <a:r>
              <a:rPr lang="fr-FR" sz="2000" dirty="0">
                <a:latin typeface="Liberation Mono"/>
              </a:rPr>
              <a:t>partition_name </a:t>
            </a:r>
            <a:r>
              <a:rPr lang="fr-FR" sz="2000" dirty="0">
                <a:solidFill>
                  <a:srgbClr val="0077AA"/>
                </a:solidFill>
                <a:latin typeface="Liberation Mono"/>
              </a:rPr>
              <a:t>[</a:t>
            </a:r>
            <a:r>
              <a:rPr lang="fr-FR" sz="2000" dirty="0">
                <a:latin typeface="Liberation Mono"/>
              </a:rPr>
              <a:t>,</a:t>
            </a:r>
            <a:r>
              <a:rPr lang="fr-FR" sz="2000" dirty="0">
                <a:solidFill>
                  <a:srgbClr val="0077AA"/>
                </a:solidFill>
                <a:latin typeface="Liberation Mono"/>
              </a:rPr>
              <a:t> </a:t>
            </a:r>
            <a:r>
              <a:rPr lang="fr-FR" sz="2000" dirty="0">
                <a:latin typeface="Liberation Mono"/>
              </a:rPr>
              <a:t>partition_name</a:t>
            </a:r>
            <a:r>
              <a:rPr lang="fr-FR" sz="2000" dirty="0">
                <a:solidFill>
                  <a:srgbClr val="0077AA"/>
                </a:solidFill>
                <a:latin typeface="Liberation Mono"/>
              </a:rPr>
              <a:t>] </a:t>
            </a:r>
            <a:r>
              <a:rPr lang="fr-FR" sz="2000" dirty="0">
                <a:latin typeface="Liberation Mono"/>
              </a:rPr>
              <a:t>. . .</a:t>
            </a:r>
            <a:r>
              <a:rPr lang="fr-FR" sz="2000" dirty="0">
                <a:solidFill>
                  <a:srgbClr val="0077AA"/>
                </a:solidFill>
                <a:latin typeface="Liberation Mono"/>
              </a:rPr>
              <a:t>)]</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xmlns="" val="160024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xmlns="" val="60418057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xmlns=""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xmlns=""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788669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E116CB38-0E3F-44E0-8769-F9119C7AF38A}"/>
              </a:ext>
            </a:extLst>
          </p:cNvPr>
          <p:cNvSpPr/>
          <p:nvPr/>
        </p:nvSpPr>
        <p:spPr>
          <a:xfrm>
            <a:off x="203967" y="2564905"/>
            <a:ext cx="11784066" cy="224676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p:txBody>
      </p:sp>
      <p:sp>
        <p:nvSpPr>
          <p:cNvPr id="7" name="Rectangle 6">
            <a:extLst>
              <a:ext uri="{FF2B5EF4-FFF2-40B4-BE49-F238E27FC236}">
                <a16:creationId xmlns:a16="http://schemas.microsoft.com/office/drawing/2014/main" xmlns="" id="{79560E6C-F891-48A7-932E-505EAA3E2AFC}"/>
              </a:ext>
            </a:extLst>
          </p:cNvPr>
          <p:cNvSpPr/>
          <p:nvPr/>
        </p:nvSpPr>
        <p:spPr>
          <a:xfrm>
            <a:off x="203967" y="5157193"/>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LIKE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SELECT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xmlns="" val="2558910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45072</TotalTime>
  <Words>20367</Words>
  <Application>Microsoft Office PowerPoint</Application>
  <PresentationFormat>Custom</PresentationFormat>
  <Paragraphs>3334</Paragraphs>
  <Slides>237</Slides>
  <Notes>20</Notes>
  <HiddenSlides>9</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Entity Relationship Diagram (ER Diagram)</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SHOW DATABASES Syntax</vt:lpstr>
      <vt:lpstr>Slide 69</vt:lpstr>
      <vt:lpstr>USE DATABASES Syntax</vt:lpstr>
      <vt:lpstr>Slide 71</vt:lpstr>
      <vt:lpstr>Slide 72</vt:lpstr>
      <vt:lpstr>Slide 73</vt:lpstr>
      <vt:lpstr>Slide 74</vt:lpstr>
      <vt:lpstr>Slide 75</vt:lpstr>
      <vt:lpstr>Slide 76</vt:lpstr>
      <vt:lpstr>Slide 77</vt:lpstr>
      <vt:lpstr>SHOW TABLES Syntax</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SELECT CLAUSE</vt:lpstr>
      <vt:lpstr>Capabilities of    SELECT Statement</vt:lpstr>
      <vt:lpstr>Capabilities of    SELECT Statement</vt:lpstr>
      <vt:lpstr>Capabilities of    SELECT Statement</vt:lpstr>
      <vt:lpstr>Capabilities of    SELECT Statement</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faculty</cp:lastModifiedBy>
  <cp:revision>10273</cp:revision>
  <dcterms:created xsi:type="dcterms:W3CDTF">2015-10-09T06:09:34Z</dcterms:created>
  <dcterms:modified xsi:type="dcterms:W3CDTF">2022-05-18T05:37:51Z</dcterms:modified>
</cp:coreProperties>
</file>