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96" r:id="rId4"/>
    <p:sldId id="297" r:id="rId5"/>
    <p:sldId id="257" r:id="rId6"/>
    <p:sldId id="260" r:id="rId7"/>
    <p:sldId id="261" r:id="rId8"/>
    <p:sldId id="262" r:id="rId9"/>
    <p:sldId id="263" r:id="rId10"/>
    <p:sldId id="264" r:id="rId11"/>
    <p:sldId id="265" r:id="rId12"/>
    <p:sldId id="266" r:id="rId13"/>
    <p:sldId id="278" r:id="rId14"/>
    <p:sldId id="292" r:id="rId15"/>
    <p:sldId id="280" r:id="rId16"/>
    <p:sldId id="276" r:id="rId17"/>
    <p:sldId id="299" r:id="rId18"/>
    <p:sldId id="300" r:id="rId19"/>
    <p:sldId id="301" r:id="rId20"/>
    <p:sldId id="30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C69C-4DFC-443E-996C-BD9142B74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A6F15C-52F4-4F6E-BFDE-8EBEFAA8E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6FF6D9-1420-4B5C-9CA1-080FDC89CDF2}"/>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5" name="Footer Placeholder 4">
            <a:extLst>
              <a:ext uri="{FF2B5EF4-FFF2-40B4-BE49-F238E27FC236}">
                <a16:creationId xmlns:a16="http://schemas.microsoft.com/office/drawing/2014/main" id="{3AB9CDEA-67CF-4B94-954D-8D5DDDA4E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3E026-D654-4237-9379-5526A80D5DCE}"/>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78787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581C-126E-4AB8-A4FE-2E1904E5D1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7B6F3-2618-48D8-8B5E-78A825513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BD8F3-C2A2-4C18-92B6-977B4197603D}"/>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5" name="Footer Placeholder 4">
            <a:extLst>
              <a:ext uri="{FF2B5EF4-FFF2-40B4-BE49-F238E27FC236}">
                <a16:creationId xmlns:a16="http://schemas.microsoft.com/office/drawing/2014/main" id="{30BCCFFF-383E-4D62-8A51-51A02372A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71217-901A-46BB-837D-78EBFF5E03F3}"/>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45002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6A872-71C4-4843-B9D8-3D3DDA5A13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13AF5-2A07-4F29-ABDC-7127360AC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FA714-7927-4FFC-A4A1-807F99798B72}"/>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5" name="Footer Placeholder 4">
            <a:extLst>
              <a:ext uri="{FF2B5EF4-FFF2-40B4-BE49-F238E27FC236}">
                <a16:creationId xmlns:a16="http://schemas.microsoft.com/office/drawing/2014/main" id="{CA02A0A4-6386-483E-B3AB-FD8CDC04D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44A32E-330A-4D79-80A4-0A691C4A39F2}"/>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52193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183F-DC9A-4225-A6F9-70B95E5765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A2CDFC-23DF-457C-BFB7-D39FE0AC9A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99450-BA93-42DE-A43A-E38463C08E9A}"/>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5" name="Footer Placeholder 4">
            <a:extLst>
              <a:ext uri="{FF2B5EF4-FFF2-40B4-BE49-F238E27FC236}">
                <a16:creationId xmlns:a16="http://schemas.microsoft.com/office/drawing/2014/main" id="{37D4498B-A24C-40D3-A3F5-D68940B7DD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3D78A6-0BD1-47B7-97CD-52C997B5108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313410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8D10-5D84-419C-B9DA-0AC9CAB151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91800D-51A9-4CB6-BC02-3FDDA20E1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9685E-5189-49C6-A5B3-1C2E56D212AB}"/>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5" name="Footer Placeholder 4">
            <a:extLst>
              <a:ext uri="{FF2B5EF4-FFF2-40B4-BE49-F238E27FC236}">
                <a16:creationId xmlns:a16="http://schemas.microsoft.com/office/drawing/2014/main" id="{C6CA7697-0D77-4A28-9A31-1CBFAD57B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8A5069-3698-40DB-9E4C-C309F65DF51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73824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01C7-29A3-4F34-A6E8-EECDF6675E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27485C-41D8-4903-BA9D-EA0D56777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5D7FC4-16F0-4BEF-B997-2D06F944C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AAAFD-8961-497C-9E66-E0263DA98F15}"/>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6" name="Footer Placeholder 5">
            <a:extLst>
              <a:ext uri="{FF2B5EF4-FFF2-40B4-BE49-F238E27FC236}">
                <a16:creationId xmlns:a16="http://schemas.microsoft.com/office/drawing/2014/main" id="{6D5E77A8-6B1E-4124-9FCB-2493AB5E7D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6F0038-2B34-4013-BD1F-F2BAA4983835}"/>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82808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679B-0D0E-45F2-87AC-E1BF6742FA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F96A34-B9EC-462C-9445-F379ADBFC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109A39-0D2B-4340-82E0-3164CF2221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DC90E4-84EF-419A-9714-F5DF5F7AF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90F338-323F-40A3-AD1D-B44E0D2EB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9B3F74-F8DC-4582-A1C2-DB3513F54154}"/>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8" name="Footer Placeholder 7">
            <a:extLst>
              <a:ext uri="{FF2B5EF4-FFF2-40B4-BE49-F238E27FC236}">
                <a16:creationId xmlns:a16="http://schemas.microsoft.com/office/drawing/2014/main" id="{9A18A517-3F48-4EB4-9BB1-D44CC0CDA0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D72E82-FC9A-4B1E-9BE0-2D1AC99EFC63}"/>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79843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6921-4EBA-4FF8-B355-4994E330A2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D0EDAE-DB45-48D6-84B1-56C985A21B73}"/>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4" name="Footer Placeholder 3">
            <a:extLst>
              <a:ext uri="{FF2B5EF4-FFF2-40B4-BE49-F238E27FC236}">
                <a16:creationId xmlns:a16="http://schemas.microsoft.com/office/drawing/2014/main" id="{24A5BEBB-55F6-444E-806A-3303EB4DEF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F5D11C-1F45-4F2C-BDF0-0B41025E150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96439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7FEDC-CF9C-4764-8E4E-A5E1D4863A73}"/>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3" name="Footer Placeholder 2">
            <a:extLst>
              <a:ext uri="{FF2B5EF4-FFF2-40B4-BE49-F238E27FC236}">
                <a16:creationId xmlns:a16="http://schemas.microsoft.com/office/drawing/2014/main" id="{5E1BB53F-8056-450F-B5F0-94FE867D88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71D7A5-BCBF-48F5-B5EB-F45C8621BCED}"/>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214248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4A4A-ACD6-43F9-B571-9D0A8EFB8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01819C-D58A-47EA-A343-17B1B7AAC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B6531-FF66-4607-8198-491B4E811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E03D6-2574-451C-BA52-7B8DE1186ABA}"/>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6" name="Footer Placeholder 5">
            <a:extLst>
              <a:ext uri="{FF2B5EF4-FFF2-40B4-BE49-F238E27FC236}">
                <a16:creationId xmlns:a16="http://schemas.microsoft.com/office/drawing/2014/main" id="{8B174F2C-A890-42B0-BE92-1CEBEBB4BC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39CDD-1F51-4293-A086-B659564BE3B7}"/>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945593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75E0-E95E-4700-A7D1-C80F9BCBC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3E668E-1062-4ED1-9568-A8BDB3ACD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7D9B7D-2F5E-432D-8769-802F9233A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CA21F-5017-4B09-BEEA-5BAD2D930E8D}"/>
              </a:ext>
            </a:extLst>
          </p:cNvPr>
          <p:cNvSpPr>
            <a:spLocks noGrp="1"/>
          </p:cNvSpPr>
          <p:nvPr>
            <p:ph type="dt" sz="half" idx="10"/>
          </p:nvPr>
        </p:nvSpPr>
        <p:spPr/>
        <p:txBody>
          <a:bodyPr/>
          <a:lstStyle/>
          <a:p>
            <a:fld id="{6012DD1B-4BB3-4A49-B7F1-BEAF1B472952}" type="datetimeFigureOut">
              <a:rPr lang="en-IN" smtClean="0"/>
              <a:t>15-01-2022</a:t>
            </a:fld>
            <a:endParaRPr lang="en-IN"/>
          </a:p>
        </p:txBody>
      </p:sp>
      <p:sp>
        <p:nvSpPr>
          <p:cNvPr id="6" name="Footer Placeholder 5">
            <a:extLst>
              <a:ext uri="{FF2B5EF4-FFF2-40B4-BE49-F238E27FC236}">
                <a16:creationId xmlns:a16="http://schemas.microsoft.com/office/drawing/2014/main" id="{7B331D33-1CAC-4AC0-BFB2-F6A0685C64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8EC85-BA6E-47B3-8DD0-A0636BC50C99}"/>
              </a:ext>
            </a:extLst>
          </p:cNvPr>
          <p:cNvSpPr>
            <a:spLocks noGrp="1"/>
          </p:cNvSpPr>
          <p:nvPr>
            <p:ph type="sldNum" sz="quarter" idx="12"/>
          </p:nvPr>
        </p:nvSpPr>
        <p:spPr/>
        <p:txBody>
          <a:bodyPr/>
          <a:lstStyle/>
          <a:p>
            <a:fld id="{66E3417C-8EA4-46BD-A503-5F07318FB587}" type="slidenum">
              <a:rPr lang="en-IN" smtClean="0"/>
              <a:t>‹#›</a:t>
            </a:fld>
            <a:endParaRPr lang="en-IN"/>
          </a:p>
        </p:txBody>
      </p:sp>
    </p:spTree>
    <p:extLst>
      <p:ext uri="{BB962C8B-B14F-4D97-AF65-F5344CB8AC3E}">
        <p14:creationId xmlns:p14="http://schemas.microsoft.com/office/powerpoint/2010/main" val="3989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A8344-E27B-42CE-A5BD-8BEE537D0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C00F24-4473-47A8-9849-3FE13F602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F276F-AE83-4936-94C8-877422CA3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2DD1B-4BB3-4A49-B7F1-BEAF1B472952}" type="datetimeFigureOut">
              <a:rPr lang="en-IN" smtClean="0"/>
              <a:t>15-01-2022</a:t>
            </a:fld>
            <a:endParaRPr lang="en-IN"/>
          </a:p>
        </p:txBody>
      </p:sp>
      <p:sp>
        <p:nvSpPr>
          <p:cNvPr id="5" name="Footer Placeholder 4">
            <a:extLst>
              <a:ext uri="{FF2B5EF4-FFF2-40B4-BE49-F238E27FC236}">
                <a16:creationId xmlns:a16="http://schemas.microsoft.com/office/drawing/2014/main" id="{9F0054E2-BFAC-420F-A064-EC4716C1B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98A64E-BC2B-4F0E-9475-4BF9AB847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3417C-8EA4-46BD-A503-5F07318FB587}" type="slidenum">
              <a:rPr lang="en-IN" smtClean="0"/>
              <a:t>‹#›</a:t>
            </a:fld>
            <a:endParaRPr lang="en-IN"/>
          </a:p>
        </p:txBody>
      </p:sp>
    </p:spTree>
    <p:extLst>
      <p:ext uri="{BB962C8B-B14F-4D97-AF65-F5344CB8AC3E}">
        <p14:creationId xmlns:p14="http://schemas.microsoft.com/office/powerpoint/2010/main" val="1813340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3D35FD67-7680-4C3F-B44B-4D559DD40EFA}"/>
              </a:ext>
            </a:extLst>
          </p:cNvPr>
          <p:cNvPicPr>
            <a:picLocks noChangeAspect="1"/>
          </p:cNvPicPr>
          <p:nvPr/>
        </p:nvPicPr>
        <p:blipFill rotWithShape="1">
          <a:blip r:embed="rId2">
            <a:alphaModFix amt="50000"/>
          </a:blip>
          <a:srcRect t="5981" b="9750"/>
          <a:stretch/>
        </p:blipFill>
        <p:spPr>
          <a:xfrm>
            <a:off x="20" y="1"/>
            <a:ext cx="12191980" cy="6857999"/>
          </a:xfrm>
          <a:prstGeom prst="rect">
            <a:avLst/>
          </a:prstGeom>
        </p:spPr>
      </p:pic>
      <p:sp>
        <p:nvSpPr>
          <p:cNvPr id="2" name="Title 1">
            <a:extLst>
              <a:ext uri="{FF2B5EF4-FFF2-40B4-BE49-F238E27FC236}">
                <a16:creationId xmlns:a16="http://schemas.microsoft.com/office/drawing/2014/main" id="{B3246E01-AE68-4F14-BA4D-0CBB64C4A614}"/>
              </a:ext>
            </a:extLst>
          </p:cNvPr>
          <p:cNvSpPr>
            <a:spLocks noGrp="1"/>
          </p:cNvSpPr>
          <p:nvPr>
            <p:ph type="ctrTitle"/>
          </p:nvPr>
        </p:nvSpPr>
        <p:spPr>
          <a:xfrm>
            <a:off x="1524000" y="1122362"/>
            <a:ext cx="9144000" cy="2900518"/>
          </a:xfrm>
        </p:spPr>
        <p:txBody>
          <a:bodyPr>
            <a:normAutofit/>
          </a:bodyPr>
          <a:lstStyle/>
          <a:p>
            <a:r>
              <a:rPr lang="en-US" sz="5100">
                <a:solidFill>
                  <a:srgbClr val="FFFFFF"/>
                </a:solidFill>
                <a:latin typeface="Algerian" panose="04020705040A02060702" pitchFamily="82" charset="0"/>
              </a:rPr>
              <a:t>SOFTWARE ENGINEERING</a:t>
            </a:r>
            <a:br>
              <a:rPr lang="en-US" sz="5100">
                <a:solidFill>
                  <a:srgbClr val="FFFFFF"/>
                </a:solidFill>
                <a:latin typeface="Algerian" panose="04020705040A02060702" pitchFamily="82" charset="0"/>
              </a:rPr>
            </a:br>
            <a:r>
              <a:rPr lang="en-US" sz="5100">
                <a:solidFill>
                  <a:srgbClr val="FFFFFF"/>
                </a:solidFill>
                <a:latin typeface="Algerian" panose="04020705040A02060702" pitchFamily="82" charset="0"/>
              </a:rPr>
              <a:t>&amp;</a:t>
            </a:r>
            <a:br>
              <a:rPr lang="en-US" sz="5100">
                <a:solidFill>
                  <a:srgbClr val="FFFFFF"/>
                </a:solidFill>
                <a:latin typeface="Algerian" panose="04020705040A02060702" pitchFamily="82" charset="0"/>
              </a:rPr>
            </a:br>
            <a:r>
              <a:rPr lang="en-US" sz="5100">
                <a:solidFill>
                  <a:srgbClr val="FFFFFF"/>
                </a:solidFill>
                <a:latin typeface="Algerian" panose="04020705040A02060702" pitchFamily="82" charset="0"/>
              </a:rPr>
              <a:t>SDLC  </a:t>
            </a:r>
            <a:br>
              <a:rPr lang="en-US" sz="5100">
                <a:solidFill>
                  <a:srgbClr val="FFFFFF"/>
                </a:solidFill>
                <a:latin typeface="Algerian" panose="04020705040A02060702" pitchFamily="82" charset="0"/>
              </a:rPr>
            </a:br>
            <a:endParaRPr lang="en-IN" sz="5100">
              <a:solidFill>
                <a:srgbClr val="FFFFFF"/>
              </a:solidFill>
              <a:latin typeface="Algerian" panose="04020705040A02060702" pitchFamily="82" charset="0"/>
            </a:endParaRPr>
          </a:p>
        </p:txBody>
      </p:sp>
      <p:sp>
        <p:nvSpPr>
          <p:cNvPr id="3" name="Subtitle 2">
            <a:extLst>
              <a:ext uri="{FF2B5EF4-FFF2-40B4-BE49-F238E27FC236}">
                <a16:creationId xmlns:a16="http://schemas.microsoft.com/office/drawing/2014/main" id="{6CC70E98-D42D-41B2-B58A-88BE7E768060}"/>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Yerram Sneha</a:t>
            </a:r>
            <a:endParaRPr lang="en-IN">
              <a:solidFill>
                <a:srgbClr val="FFFFFF"/>
              </a:solidFill>
            </a:endParaRPr>
          </a:p>
        </p:txBody>
      </p:sp>
    </p:spTree>
    <p:extLst>
      <p:ext uri="{BB962C8B-B14F-4D97-AF65-F5344CB8AC3E}">
        <p14:creationId xmlns:p14="http://schemas.microsoft.com/office/powerpoint/2010/main" val="1806603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F903A7-084D-446F-8BCC-783EDA63D08C}"/>
              </a:ext>
            </a:extLst>
          </p:cNvPr>
          <p:cNvSpPr txBox="1"/>
          <p:nvPr/>
        </p:nvSpPr>
        <p:spPr>
          <a:xfrm>
            <a:off x="406400" y="313394"/>
            <a:ext cx="6096000" cy="2308324"/>
          </a:xfrm>
          <a:prstGeom prst="rect">
            <a:avLst/>
          </a:prstGeom>
          <a:noFill/>
        </p:spPr>
        <p:txBody>
          <a:bodyPr wrap="square">
            <a:spAutoFit/>
          </a:bodyPr>
          <a:lstStyle/>
          <a:p>
            <a:r>
              <a:rPr lang="en-US" b="1" dirty="0"/>
              <a:t>Stage5: Testing</a:t>
            </a:r>
          </a:p>
          <a:p>
            <a:endParaRPr lang="en-US" dirty="0"/>
          </a:p>
          <a:p>
            <a:r>
              <a:rPr lang="en-US" dirty="0"/>
              <a:t>After the code is generated, it is tested against the requirements to make sure that the products are solving the needs addressed and gathered during the requirements stage.</a:t>
            </a:r>
          </a:p>
          <a:p>
            <a:endParaRPr lang="en-US" dirty="0"/>
          </a:p>
          <a:p>
            <a:r>
              <a:rPr lang="en-US" dirty="0"/>
              <a:t>During this stage, unit testing, integration testing, system testing, acceptance testing are done.</a:t>
            </a:r>
            <a:endParaRPr lang="en-IN" dirty="0"/>
          </a:p>
        </p:txBody>
      </p:sp>
      <p:sp>
        <p:nvSpPr>
          <p:cNvPr id="5" name="TextBox 4">
            <a:extLst>
              <a:ext uri="{FF2B5EF4-FFF2-40B4-BE49-F238E27FC236}">
                <a16:creationId xmlns:a16="http://schemas.microsoft.com/office/drawing/2014/main" id="{7F77E3D7-7FDA-430F-97FD-8CB31CC71393}"/>
              </a:ext>
            </a:extLst>
          </p:cNvPr>
          <p:cNvSpPr txBox="1"/>
          <p:nvPr/>
        </p:nvSpPr>
        <p:spPr>
          <a:xfrm>
            <a:off x="5825067" y="2807647"/>
            <a:ext cx="6096000" cy="1477328"/>
          </a:xfrm>
          <a:prstGeom prst="rect">
            <a:avLst/>
          </a:prstGeom>
          <a:noFill/>
        </p:spPr>
        <p:txBody>
          <a:bodyPr wrap="square">
            <a:spAutoFit/>
          </a:bodyPr>
          <a:lstStyle/>
          <a:p>
            <a:pPr algn="just"/>
            <a:r>
              <a:rPr lang="en-US" b="0" i="0" dirty="0">
                <a:solidFill>
                  <a:srgbClr val="333333"/>
                </a:solidFill>
                <a:effectLst/>
                <a:latin typeface="inter-regular"/>
              </a:rPr>
              <a:t>Once the software is certified, and no bugs or errors are stated, then it is deployed.</a:t>
            </a:r>
          </a:p>
          <a:p>
            <a:pPr algn="just"/>
            <a:r>
              <a:rPr lang="en-US" b="0" i="0" dirty="0">
                <a:solidFill>
                  <a:srgbClr val="333333"/>
                </a:solidFill>
                <a:effectLst/>
                <a:latin typeface="inter-regular"/>
              </a:rPr>
              <a:t>Then based on the assessment, the software may be released as it is or with suggested enhancement in the object segment.</a:t>
            </a:r>
          </a:p>
          <a:p>
            <a:pPr algn="just"/>
            <a:r>
              <a:rPr lang="en-US" b="0" i="0" dirty="0">
                <a:solidFill>
                  <a:srgbClr val="333333"/>
                </a:solidFill>
                <a:effectLst/>
                <a:latin typeface="inter-regular"/>
              </a:rPr>
              <a:t>After the software is deployed, then its maintenance begins.</a:t>
            </a:r>
          </a:p>
        </p:txBody>
      </p:sp>
      <p:sp>
        <p:nvSpPr>
          <p:cNvPr id="7" name="TextBox 6">
            <a:extLst>
              <a:ext uri="{FF2B5EF4-FFF2-40B4-BE49-F238E27FC236}">
                <a16:creationId xmlns:a16="http://schemas.microsoft.com/office/drawing/2014/main" id="{5DF9E6D6-02AC-4221-8ADF-574AD0A3687F}"/>
              </a:ext>
            </a:extLst>
          </p:cNvPr>
          <p:cNvSpPr txBox="1"/>
          <p:nvPr/>
        </p:nvSpPr>
        <p:spPr>
          <a:xfrm>
            <a:off x="925689" y="4623053"/>
            <a:ext cx="6096000" cy="1754326"/>
          </a:xfrm>
          <a:prstGeom prst="rect">
            <a:avLst/>
          </a:prstGeom>
          <a:noFill/>
        </p:spPr>
        <p:txBody>
          <a:bodyPr wrap="square">
            <a:spAutoFit/>
          </a:bodyPr>
          <a:lstStyle/>
          <a:p>
            <a:pPr algn="just"/>
            <a:r>
              <a:rPr lang="en-US" b="1" i="0" dirty="0">
                <a:solidFill>
                  <a:srgbClr val="333333"/>
                </a:solidFill>
                <a:effectLst/>
                <a:latin typeface="inter-bold"/>
              </a:rPr>
              <a:t>Stage7: Maintenance</a:t>
            </a:r>
            <a:endParaRPr lang="en-US" b="0" i="0" dirty="0">
              <a:solidFill>
                <a:srgbClr val="333333"/>
              </a:solidFill>
              <a:effectLst/>
              <a:latin typeface="inter-regular"/>
            </a:endParaRPr>
          </a:p>
          <a:p>
            <a:pPr algn="just"/>
            <a:r>
              <a:rPr lang="en-US" b="0" i="0" dirty="0">
                <a:solidFill>
                  <a:srgbClr val="333333"/>
                </a:solidFill>
                <a:effectLst/>
                <a:latin typeface="inter-regular"/>
              </a:rPr>
              <a:t>Once when the client starts using the developed systems, then the real issues come up and requirements to be solved from time to time.</a:t>
            </a:r>
          </a:p>
          <a:p>
            <a:pPr algn="just"/>
            <a:r>
              <a:rPr lang="en-US" b="0" i="0" dirty="0">
                <a:solidFill>
                  <a:srgbClr val="333333"/>
                </a:solidFill>
                <a:effectLst/>
                <a:latin typeface="inter-regular"/>
              </a:rPr>
              <a:t>This procedure where the care is taken for the developed product is known as maintenance.</a:t>
            </a:r>
          </a:p>
        </p:txBody>
      </p:sp>
      <p:sp>
        <p:nvSpPr>
          <p:cNvPr id="9" name="TextBox 8">
            <a:extLst>
              <a:ext uri="{FF2B5EF4-FFF2-40B4-BE49-F238E27FC236}">
                <a16:creationId xmlns:a16="http://schemas.microsoft.com/office/drawing/2014/main" id="{07F8B354-21B7-4930-ACCA-ABC543918405}"/>
              </a:ext>
            </a:extLst>
          </p:cNvPr>
          <p:cNvSpPr txBox="1"/>
          <p:nvPr/>
        </p:nvSpPr>
        <p:spPr>
          <a:xfrm>
            <a:off x="6807201" y="2161316"/>
            <a:ext cx="6096000" cy="646331"/>
          </a:xfrm>
          <a:prstGeom prst="rect">
            <a:avLst/>
          </a:prstGeom>
          <a:noFill/>
        </p:spPr>
        <p:txBody>
          <a:bodyPr wrap="square">
            <a:spAutoFit/>
          </a:bodyPr>
          <a:lstStyle/>
          <a:p>
            <a:r>
              <a:rPr lang="en-IN" b="1" i="0" dirty="0">
                <a:solidFill>
                  <a:srgbClr val="333333"/>
                </a:solidFill>
                <a:effectLst/>
                <a:latin typeface="inter-bold"/>
              </a:rPr>
              <a:t>Stage6: Deployment</a:t>
            </a:r>
            <a:r>
              <a:rPr lang="en-IN" b="0" i="0" dirty="0">
                <a:solidFill>
                  <a:srgbClr val="333333"/>
                </a:solidFill>
                <a:effectLst/>
                <a:latin typeface="inter-regular"/>
              </a:rPr>
              <a:t/>
            </a:r>
            <a:br>
              <a:rPr lang="en-IN" b="0" i="0" dirty="0">
                <a:solidFill>
                  <a:srgbClr val="333333"/>
                </a:solidFill>
                <a:effectLst/>
                <a:latin typeface="inter-regular"/>
              </a:rPr>
            </a:br>
            <a:endParaRPr lang="en-IN" dirty="0"/>
          </a:p>
        </p:txBody>
      </p:sp>
    </p:spTree>
    <p:extLst>
      <p:ext uri="{BB962C8B-B14F-4D97-AF65-F5344CB8AC3E}">
        <p14:creationId xmlns:p14="http://schemas.microsoft.com/office/powerpoint/2010/main" val="169421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0D09E5-C901-418F-87F2-4AA0CAC1C8B5}"/>
              </a:ext>
            </a:extLst>
          </p:cNvPr>
          <p:cNvSpPr txBox="1"/>
          <p:nvPr/>
        </p:nvSpPr>
        <p:spPr>
          <a:xfrm>
            <a:off x="101600" y="244817"/>
            <a:ext cx="6096000" cy="3416320"/>
          </a:xfrm>
          <a:prstGeom prst="rect">
            <a:avLst/>
          </a:prstGeom>
          <a:noFill/>
        </p:spPr>
        <p:txBody>
          <a:bodyPr wrap="square">
            <a:spAutoFit/>
          </a:bodyPr>
          <a:lstStyle/>
          <a:p>
            <a:pPr algn="just"/>
            <a:r>
              <a:rPr lang="en-US" b="0" i="0" dirty="0">
                <a:solidFill>
                  <a:srgbClr val="610B38"/>
                </a:solidFill>
                <a:effectLst/>
                <a:latin typeface="erdana"/>
              </a:rPr>
              <a:t>SDLC Models</a:t>
            </a:r>
          </a:p>
          <a:p>
            <a:pPr algn="just"/>
            <a:r>
              <a:rPr lang="en-US" b="0" i="0" dirty="0">
                <a:solidFill>
                  <a:srgbClr val="333333"/>
                </a:solidFill>
                <a:effectLst/>
                <a:latin typeface="inter-regular"/>
              </a:rPr>
              <a:t>Software Development life cycle (SDLC) is a spiritual model used in project management that defines the stages include in an information system development project, from an initial feasibility study to the maintenance of the completed application.</a:t>
            </a:r>
          </a:p>
          <a:p>
            <a:pPr algn="just"/>
            <a:r>
              <a:rPr lang="en-US" b="0" i="0" dirty="0">
                <a:solidFill>
                  <a:srgbClr val="333333"/>
                </a:solidFill>
                <a:effectLst/>
                <a:latin typeface="inter-regular"/>
              </a:rPr>
              <a:t>There are different software development life cycle models specify and design, which are followed during the software development phase. These models are also called "</a:t>
            </a:r>
            <a:r>
              <a:rPr lang="en-US" b="1" i="0" dirty="0">
                <a:solidFill>
                  <a:srgbClr val="333333"/>
                </a:solidFill>
                <a:effectLst/>
                <a:latin typeface="inter-bold"/>
              </a:rPr>
              <a:t>Software Development Process Models</a:t>
            </a:r>
            <a:r>
              <a:rPr lang="en-US" b="0" i="0" dirty="0">
                <a:solidFill>
                  <a:srgbClr val="333333"/>
                </a:solidFill>
                <a:effectLst/>
                <a:latin typeface="inter-regular"/>
              </a:rPr>
              <a:t>." Each process model follows a series of phase unique to its type to ensure success in the step of software development.</a:t>
            </a:r>
          </a:p>
        </p:txBody>
      </p:sp>
      <p:sp>
        <p:nvSpPr>
          <p:cNvPr id="5" name="TextBox 4">
            <a:extLst>
              <a:ext uri="{FF2B5EF4-FFF2-40B4-BE49-F238E27FC236}">
                <a16:creationId xmlns:a16="http://schemas.microsoft.com/office/drawing/2014/main" id="{AC7456FE-1C5F-4F9C-885B-783A066CF28C}"/>
              </a:ext>
            </a:extLst>
          </p:cNvPr>
          <p:cNvSpPr txBox="1"/>
          <p:nvPr/>
        </p:nvSpPr>
        <p:spPr>
          <a:xfrm>
            <a:off x="338667" y="4218000"/>
            <a:ext cx="6096000" cy="369332"/>
          </a:xfrm>
          <a:prstGeom prst="rect">
            <a:avLst/>
          </a:prstGeom>
          <a:noFill/>
        </p:spPr>
        <p:txBody>
          <a:bodyPr wrap="square">
            <a:spAutoFit/>
          </a:bodyPr>
          <a:lstStyle/>
          <a:p>
            <a:r>
              <a:rPr lang="en-US" b="1" i="0" dirty="0">
                <a:solidFill>
                  <a:srgbClr val="333333"/>
                </a:solidFill>
                <a:effectLst/>
                <a:latin typeface="inter-bold"/>
              </a:rPr>
              <a:t>Here, are some important phases of SDLC life cycle:</a:t>
            </a:r>
            <a:endParaRPr lang="en-IN" dirty="0"/>
          </a:p>
        </p:txBody>
      </p:sp>
      <p:pic>
        <p:nvPicPr>
          <p:cNvPr id="7170" name="Picture 2" descr="Software Engineering SDLC Models">
            <a:extLst>
              <a:ext uri="{FF2B5EF4-FFF2-40B4-BE49-F238E27FC236}">
                <a16:creationId xmlns:a16="http://schemas.microsoft.com/office/drawing/2014/main" id="{84AA973C-6399-4C80-B883-E33407A94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67" y="920574"/>
            <a:ext cx="5372100" cy="418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25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EA1E6-5A08-4FC3-97D1-B7B1C03A8E4C}"/>
              </a:ext>
            </a:extLst>
          </p:cNvPr>
          <p:cNvSpPr txBox="1"/>
          <p:nvPr/>
        </p:nvSpPr>
        <p:spPr>
          <a:xfrm>
            <a:off x="4459111" y="165290"/>
            <a:ext cx="6096000" cy="369332"/>
          </a:xfrm>
          <a:prstGeom prst="rect">
            <a:avLst/>
          </a:prstGeom>
          <a:noFill/>
        </p:spPr>
        <p:txBody>
          <a:bodyPr wrap="square">
            <a:spAutoFit/>
          </a:bodyPr>
          <a:lstStyle/>
          <a:p>
            <a:pPr algn="l"/>
            <a:r>
              <a:rPr lang="en-IN" b="0" i="0" dirty="0">
                <a:effectLst/>
                <a:latin typeface="Arial" panose="020B0604020202020204" pitchFamily="34" charset="0"/>
              </a:rPr>
              <a:t>Waterfall Model - Design</a:t>
            </a:r>
          </a:p>
        </p:txBody>
      </p:sp>
      <p:pic>
        <p:nvPicPr>
          <p:cNvPr id="8194" name="Picture 2" descr="SDLC Waterfall Model">
            <a:extLst>
              <a:ext uri="{FF2B5EF4-FFF2-40B4-BE49-F238E27FC236}">
                <a16:creationId xmlns:a16="http://schemas.microsoft.com/office/drawing/2014/main" id="{BD100E89-43BA-4A35-BC65-D0848DC75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400" y="839422"/>
            <a:ext cx="5475111" cy="24907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D716203-B835-4215-B37A-C8182AE6D6E9}"/>
              </a:ext>
            </a:extLst>
          </p:cNvPr>
          <p:cNvSpPr txBox="1"/>
          <p:nvPr/>
        </p:nvSpPr>
        <p:spPr>
          <a:xfrm>
            <a:off x="237066" y="534622"/>
            <a:ext cx="5475111" cy="6247864"/>
          </a:xfrm>
          <a:prstGeom prst="rect">
            <a:avLst/>
          </a:prstGeom>
          <a:noFill/>
        </p:spPr>
        <p:txBody>
          <a:bodyPr wrap="square">
            <a:spAutoFit/>
          </a:bodyPr>
          <a:lstStyle/>
          <a:p>
            <a:pPr algn="just"/>
            <a:r>
              <a:rPr lang="en-US" sz="1600" b="0" i="0" dirty="0">
                <a:solidFill>
                  <a:srgbClr val="000000"/>
                </a:solidFill>
                <a:effectLst/>
                <a:latin typeface="Times New Roman" panose="02020603050405020304" pitchFamily="18" charset="0"/>
                <a:cs typeface="Times New Roman" panose="02020603050405020304" pitchFamily="18" charset="0"/>
              </a:rPr>
              <a:t>The sequential phases in Waterfall model are −</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Requirement Gathering and analysis</a:t>
            </a:r>
            <a:r>
              <a:rPr lang="en-US" sz="1600" b="0" i="0" dirty="0">
                <a:solidFill>
                  <a:srgbClr val="000000"/>
                </a:solidFill>
                <a:effectLst/>
                <a:latin typeface="Times New Roman" panose="02020603050405020304" pitchFamily="18" charset="0"/>
                <a:cs typeface="Times New Roman" panose="02020603050405020304" pitchFamily="18" charset="0"/>
              </a:rPr>
              <a:t> − All possible requirements of the system to be developed are captured in this phase and documented in a requirement specification document.</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System Design</a:t>
            </a:r>
            <a:r>
              <a:rPr lang="en-US" sz="1600" b="0" i="0" dirty="0">
                <a:solidFill>
                  <a:srgbClr val="000000"/>
                </a:solidFill>
                <a:effectLst/>
                <a:latin typeface="Times New Roman" panose="02020603050405020304" pitchFamily="18" charset="0"/>
                <a:cs typeface="Times New Roman" panose="02020603050405020304" pitchFamily="18" charset="0"/>
              </a:rPr>
              <a:t> − The requirement specifications from first phase are studied in this phase and the system design is prepared. This system design helps in specifying hardware and system requirements and helps in defining the overall system architecture.</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Implementation</a:t>
            </a:r>
            <a:r>
              <a:rPr lang="en-US" sz="1600" b="0" i="0" dirty="0">
                <a:solidFill>
                  <a:srgbClr val="000000"/>
                </a:solidFill>
                <a:effectLst/>
                <a:latin typeface="Times New Roman" panose="02020603050405020304" pitchFamily="18" charset="0"/>
                <a:cs typeface="Times New Roman" panose="02020603050405020304" pitchFamily="18" charset="0"/>
              </a:rPr>
              <a:t> − With inputs from the system design, the system is first developed in small programs called units, which are integrated in the next phase. Each unit is developed and tested for its functionality, which is referred to as Unit Testing.</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Integration and Testing</a:t>
            </a:r>
            <a:r>
              <a:rPr lang="en-US" sz="1600" b="0" i="0" dirty="0">
                <a:solidFill>
                  <a:srgbClr val="000000"/>
                </a:solidFill>
                <a:effectLst/>
                <a:latin typeface="Times New Roman" panose="02020603050405020304" pitchFamily="18" charset="0"/>
                <a:cs typeface="Times New Roman" panose="02020603050405020304" pitchFamily="18" charset="0"/>
              </a:rPr>
              <a:t> − All the units developed in the implementation phase are integrated into a system after testing of each unit. Post integration the entire system is tested for any faults and failures.</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Deployment of system</a:t>
            </a:r>
            <a:r>
              <a:rPr lang="en-US" sz="1600" b="0" i="0" dirty="0">
                <a:solidFill>
                  <a:srgbClr val="000000"/>
                </a:solidFill>
                <a:effectLst/>
                <a:latin typeface="Times New Roman" panose="02020603050405020304" pitchFamily="18" charset="0"/>
                <a:cs typeface="Times New Roman" panose="02020603050405020304" pitchFamily="18" charset="0"/>
              </a:rPr>
              <a:t> − Once the functional and non-functional testing is done; the product is deployed in the customer environment or released into the market.</a:t>
            </a:r>
          </a:p>
          <a:p>
            <a:pPr algn="jus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Maintenance</a:t>
            </a:r>
            <a:r>
              <a:rPr lang="en-US" sz="1600" b="0" i="0" dirty="0">
                <a:solidFill>
                  <a:srgbClr val="000000"/>
                </a:solidFill>
                <a:effectLst/>
                <a:latin typeface="Times New Roman" panose="02020603050405020304" pitchFamily="18" charset="0"/>
                <a:cs typeface="Times New Roman" panose="02020603050405020304" pitchFamily="18" charset="0"/>
              </a:rPr>
              <a:t> − There are some issues which come up in the client environment. To fix those issues, patches are released. Also to enhance the product some better versions are released. Maintenance is done to deliver these changes in the customer environment.</a:t>
            </a:r>
          </a:p>
        </p:txBody>
      </p:sp>
      <p:sp>
        <p:nvSpPr>
          <p:cNvPr id="10" name="TextBox 9">
            <a:extLst>
              <a:ext uri="{FF2B5EF4-FFF2-40B4-BE49-F238E27FC236}">
                <a16:creationId xmlns:a16="http://schemas.microsoft.com/office/drawing/2014/main" id="{30AEFA21-2F8F-4525-B223-C23F1628B6D2}"/>
              </a:ext>
            </a:extLst>
          </p:cNvPr>
          <p:cNvSpPr txBox="1"/>
          <p:nvPr/>
        </p:nvSpPr>
        <p:spPr>
          <a:xfrm>
            <a:off x="5858934" y="3527780"/>
            <a:ext cx="6096000" cy="3046988"/>
          </a:xfrm>
          <a:prstGeom prst="rect">
            <a:avLst/>
          </a:prstGeom>
          <a:noFill/>
        </p:spPr>
        <p:txBody>
          <a:bodyPr wrap="square">
            <a:spAutoFit/>
          </a:bodyPr>
          <a:lstStyle/>
          <a:p>
            <a:pPr algn="l"/>
            <a:r>
              <a:rPr lang="en-US" sz="1600" b="0" i="0" dirty="0">
                <a:effectLst/>
                <a:latin typeface="Times New Roman" panose="02020603050405020304" pitchFamily="18" charset="0"/>
                <a:cs typeface="Times New Roman" panose="02020603050405020304" pitchFamily="18" charset="0"/>
              </a:rPr>
              <a:t>Waterfall Model - Application</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Every software developed is different and requires a suitable SDLC approach to be followed based on the internal and external factors. Some situations where the use of Waterfall model is most appropriate are −</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Requirements are very well documented, clear and fixed.</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Product definition is stable.</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Technology is understood and is not dynamic.</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There are no ambiguous requirements.</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Ample resources with required expertise are available to support the product.</a:t>
            </a:r>
          </a:p>
          <a:p>
            <a:pPr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project is short.</a:t>
            </a:r>
          </a:p>
        </p:txBody>
      </p:sp>
    </p:spTree>
    <p:extLst>
      <p:ext uri="{BB962C8B-B14F-4D97-AF65-F5344CB8AC3E}">
        <p14:creationId xmlns:p14="http://schemas.microsoft.com/office/powerpoint/2010/main" val="104809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0702B-0AF2-462F-B79F-BD14BDD87A14}"/>
              </a:ext>
            </a:extLst>
          </p:cNvPr>
          <p:cNvSpPr txBox="1"/>
          <p:nvPr/>
        </p:nvSpPr>
        <p:spPr>
          <a:xfrm>
            <a:off x="158045" y="324682"/>
            <a:ext cx="6096000" cy="1754326"/>
          </a:xfrm>
          <a:prstGeom prst="rect">
            <a:avLst/>
          </a:prstGeom>
          <a:noFill/>
        </p:spPr>
        <p:txBody>
          <a:bodyPr wrap="square">
            <a:spAutoFit/>
          </a:bodyPr>
          <a:lstStyle/>
          <a:p>
            <a:pPr algn="just"/>
            <a:r>
              <a:rPr lang="en-US" b="0" i="0" dirty="0">
                <a:solidFill>
                  <a:srgbClr val="610B38"/>
                </a:solidFill>
                <a:effectLst/>
                <a:latin typeface="erdana"/>
              </a:rPr>
              <a:t>V-Model</a:t>
            </a:r>
          </a:p>
          <a:p>
            <a:pPr algn="just"/>
            <a:r>
              <a:rPr lang="en-US" b="0" i="0" dirty="0">
                <a:solidFill>
                  <a:srgbClr val="333333"/>
                </a:solidFill>
                <a:effectLst/>
                <a:latin typeface="inter-regular"/>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pic>
        <p:nvPicPr>
          <p:cNvPr id="12292" name="Picture 4" descr="V-model">
            <a:extLst>
              <a:ext uri="{FF2B5EF4-FFF2-40B4-BE49-F238E27FC236}">
                <a16:creationId xmlns:a16="http://schemas.microsoft.com/office/drawing/2014/main" id="{4D6982FF-CEB3-41A3-854A-2C423181C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306" y="324682"/>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BEAF12-A5D3-426A-9EF8-FEE58CDBA4CD}"/>
              </a:ext>
            </a:extLst>
          </p:cNvPr>
          <p:cNvSpPr txBox="1"/>
          <p:nvPr/>
        </p:nvSpPr>
        <p:spPr>
          <a:xfrm>
            <a:off x="158045" y="2079008"/>
            <a:ext cx="6096000" cy="2585323"/>
          </a:xfrm>
          <a:prstGeom prst="rect">
            <a:avLst/>
          </a:prstGeom>
          <a:noFill/>
        </p:spPr>
        <p:txBody>
          <a:bodyPr wrap="square">
            <a:spAutoFit/>
          </a:bodyPr>
          <a:lstStyle/>
          <a:p>
            <a:pPr algn="just"/>
            <a:r>
              <a:rPr lang="en-US" b="1" i="0" dirty="0">
                <a:solidFill>
                  <a:srgbClr val="333333"/>
                </a:solidFill>
                <a:effectLst/>
                <a:latin typeface="inter-bold"/>
              </a:rPr>
              <a:t>Verification:</a:t>
            </a:r>
            <a:r>
              <a:rPr lang="en-US" b="0" i="0" dirty="0">
                <a:solidFill>
                  <a:srgbClr val="333333"/>
                </a:solidFill>
                <a:effectLst/>
                <a:latin typeface="inter-regular"/>
              </a:rPr>
              <a:t> It involves a static analysis method (review) done without executing code. It is the process of evaluation of the product development process to find whether specified requirements meet.</a:t>
            </a:r>
          </a:p>
          <a:p>
            <a:pPr algn="just"/>
            <a:r>
              <a:rPr lang="en-US" b="1" i="0" dirty="0">
                <a:solidFill>
                  <a:srgbClr val="333333"/>
                </a:solidFill>
                <a:effectLst/>
                <a:latin typeface="inter-bold"/>
              </a:rPr>
              <a:t>Validation:</a:t>
            </a:r>
            <a:r>
              <a:rPr lang="en-US" b="0" i="0" dirty="0">
                <a:solidFill>
                  <a:srgbClr val="333333"/>
                </a:solidFill>
                <a:effectLst/>
                <a:latin typeface="inter-regular"/>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p:txBody>
      </p:sp>
      <p:sp>
        <p:nvSpPr>
          <p:cNvPr id="9" name="TextBox 8">
            <a:extLst>
              <a:ext uri="{FF2B5EF4-FFF2-40B4-BE49-F238E27FC236}">
                <a16:creationId xmlns:a16="http://schemas.microsoft.com/office/drawing/2014/main" id="{7688BAC6-1797-477C-ABD6-35CC27BE5950}"/>
              </a:ext>
            </a:extLst>
          </p:cNvPr>
          <p:cNvSpPr txBox="1"/>
          <p:nvPr/>
        </p:nvSpPr>
        <p:spPr>
          <a:xfrm>
            <a:off x="541868" y="5362642"/>
            <a:ext cx="10182577" cy="646331"/>
          </a:xfrm>
          <a:prstGeom prst="rect">
            <a:avLst/>
          </a:prstGeom>
          <a:noFill/>
        </p:spPr>
        <p:txBody>
          <a:bodyPr wrap="square">
            <a:spAutoFit/>
          </a:bodyPr>
          <a:lstStyle/>
          <a:p>
            <a:pPr algn="just"/>
            <a:r>
              <a:rPr lang="en-US" b="0" i="0" dirty="0">
                <a:solidFill>
                  <a:srgbClr val="333333"/>
                </a:solidFill>
                <a:effectLst/>
                <a:latin typeface="inter-regular"/>
              </a:rPr>
              <a:t>So V-Model contains Verification phases on one side of the Validation phases on the other side. Verification and Validation process is joined by coding phase in V-shape. Thus it is known as V-Model.</a:t>
            </a:r>
          </a:p>
        </p:txBody>
      </p:sp>
    </p:spTree>
    <p:extLst>
      <p:ext uri="{BB962C8B-B14F-4D97-AF65-F5344CB8AC3E}">
        <p14:creationId xmlns:p14="http://schemas.microsoft.com/office/powerpoint/2010/main" val="249770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4CF0A-28E3-43EA-B7CA-92BFDC095011}"/>
              </a:ext>
            </a:extLst>
          </p:cNvPr>
          <p:cNvSpPr txBox="1"/>
          <p:nvPr/>
        </p:nvSpPr>
        <p:spPr>
          <a:xfrm>
            <a:off x="349956" y="196630"/>
            <a:ext cx="6096000" cy="3693319"/>
          </a:xfrm>
          <a:prstGeom prst="rect">
            <a:avLst/>
          </a:prstGeom>
          <a:noFill/>
        </p:spPr>
        <p:txBody>
          <a:bodyPr wrap="square">
            <a:spAutoFit/>
          </a:bodyPr>
          <a:lstStyle/>
          <a:p>
            <a:pPr algn="just"/>
            <a:r>
              <a:rPr lang="en-US" b="0" i="0" dirty="0">
                <a:solidFill>
                  <a:srgbClr val="610B38"/>
                </a:solidFill>
                <a:effectLst/>
                <a:latin typeface="erdana"/>
              </a:rPr>
              <a:t>Prototype Model</a:t>
            </a:r>
          </a:p>
          <a:p>
            <a:pPr algn="just"/>
            <a:r>
              <a:rPr lang="en-US" b="0" i="0" dirty="0">
                <a:solidFill>
                  <a:srgbClr val="333333"/>
                </a:solidFill>
                <a:effectLst/>
                <a:latin typeface="inter-regular"/>
              </a:rPr>
              <a:t>The prototype model requires that before carrying out the development of actual software, a working prototype of the system should be built. A prototype is a toy implementation of the system. A prototype usually turns out to be a very crude version of the actual system, possible exhibiting limited functional capabilities, low reliability, and inefficient performance as compared to actual software. In many instances, the client only has a general view of what is expected from the software product. In such a scenario where there is an absence of detailed information regarding the input to the system, the processing needs, and the output requirement, the prototyping model may be employed.</a:t>
            </a:r>
          </a:p>
        </p:txBody>
      </p:sp>
      <p:pic>
        <p:nvPicPr>
          <p:cNvPr id="20482" name="Picture 2" descr="Prototype Model">
            <a:extLst>
              <a:ext uri="{FF2B5EF4-FFF2-40B4-BE49-F238E27FC236}">
                <a16:creationId xmlns:a16="http://schemas.microsoft.com/office/drawing/2014/main" id="{220E4E67-4281-413F-A9DE-3784CAF9A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544" y="571500"/>
            <a:ext cx="4762500"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C8B1A61-3485-4B99-B9C8-2724454E6AC7}"/>
              </a:ext>
            </a:extLst>
          </p:cNvPr>
          <p:cNvSpPr txBox="1"/>
          <p:nvPr/>
        </p:nvSpPr>
        <p:spPr>
          <a:xfrm>
            <a:off x="666750" y="4154649"/>
            <a:ext cx="6096000" cy="2031325"/>
          </a:xfrm>
          <a:prstGeom prst="rect">
            <a:avLst/>
          </a:prstGeom>
          <a:noFill/>
        </p:spPr>
        <p:txBody>
          <a:bodyPr wrap="square">
            <a:spAutoFit/>
          </a:bodyPr>
          <a:lstStyle/>
          <a:p>
            <a:pPr algn="just"/>
            <a:r>
              <a:rPr lang="en-US" b="0" i="0" dirty="0">
                <a:solidFill>
                  <a:srgbClr val="610B4B"/>
                </a:solidFill>
                <a:effectLst/>
                <a:latin typeface="erdana"/>
              </a:rPr>
              <a:t>Steps of Prototype Model</a:t>
            </a:r>
          </a:p>
          <a:p>
            <a:pPr algn="just">
              <a:buFont typeface="+mj-lt"/>
              <a:buAutoNum type="arabicPeriod"/>
            </a:pPr>
            <a:r>
              <a:rPr lang="en-US" b="0" i="0" dirty="0">
                <a:solidFill>
                  <a:srgbClr val="000000"/>
                </a:solidFill>
                <a:effectLst/>
                <a:latin typeface="inter-regular"/>
              </a:rPr>
              <a:t>Requirement Gathering and Analyst</a:t>
            </a:r>
          </a:p>
          <a:p>
            <a:pPr algn="just">
              <a:buFont typeface="+mj-lt"/>
              <a:buAutoNum type="arabicPeriod"/>
            </a:pPr>
            <a:r>
              <a:rPr lang="en-US" b="0" i="0" dirty="0">
                <a:solidFill>
                  <a:srgbClr val="000000"/>
                </a:solidFill>
                <a:effectLst/>
                <a:latin typeface="inter-regular"/>
              </a:rPr>
              <a:t>Quick Decision</a:t>
            </a:r>
          </a:p>
          <a:p>
            <a:pPr algn="just">
              <a:buFont typeface="+mj-lt"/>
              <a:buAutoNum type="arabicPeriod"/>
            </a:pPr>
            <a:r>
              <a:rPr lang="en-US" b="0" i="0" dirty="0">
                <a:solidFill>
                  <a:srgbClr val="000000"/>
                </a:solidFill>
                <a:effectLst/>
                <a:latin typeface="inter-regular"/>
              </a:rPr>
              <a:t>Build a Prototype</a:t>
            </a:r>
          </a:p>
          <a:p>
            <a:pPr algn="just">
              <a:buFont typeface="+mj-lt"/>
              <a:buAutoNum type="arabicPeriod"/>
            </a:pPr>
            <a:r>
              <a:rPr lang="en-US" b="0" i="0" dirty="0">
                <a:solidFill>
                  <a:srgbClr val="000000"/>
                </a:solidFill>
                <a:effectLst/>
                <a:latin typeface="inter-regular"/>
              </a:rPr>
              <a:t>Assessment or User Evaluation</a:t>
            </a:r>
          </a:p>
          <a:p>
            <a:pPr algn="just">
              <a:buFont typeface="+mj-lt"/>
              <a:buAutoNum type="arabicPeriod"/>
            </a:pPr>
            <a:r>
              <a:rPr lang="en-US" b="0" i="0" dirty="0">
                <a:solidFill>
                  <a:srgbClr val="000000"/>
                </a:solidFill>
                <a:effectLst/>
                <a:latin typeface="inter-regular"/>
              </a:rPr>
              <a:t>Prototype Refinement</a:t>
            </a:r>
          </a:p>
          <a:p>
            <a:pPr algn="just">
              <a:buFont typeface="+mj-lt"/>
              <a:buAutoNum type="arabicPeriod"/>
            </a:pPr>
            <a:r>
              <a:rPr lang="en-US" b="0" i="0" dirty="0">
                <a:solidFill>
                  <a:srgbClr val="000000"/>
                </a:solidFill>
                <a:effectLst/>
                <a:latin typeface="inter-regular"/>
              </a:rPr>
              <a:t>Engineer Product</a:t>
            </a:r>
          </a:p>
        </p:txBody>
      </p:sp>
    </p:spTree>
    <p:extLst>
      <p:ext uri="{BB962C8B-B14F-4D97-AF65-F5344CB8AC3E}">
        <p14:creationId xmlns:p14="http://schemas.microsoft.com/office/powerpoint/2010/main" val="197447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715A40-3B7F-42C8-91C5-B70DE910DFD3}"/>
              </a:ext>
            </a:extLst>
          </p:cNvPr>
          <p:cNvSpPr txBox="1"/>
          <p:nvPr/>
        </p:nvSpPr>
        <p:spPr>
          <a:xfrm>
            <a:off x="259671" y="228029"/>
            <a:ext cx="11672660" cy="1200329"/>
          </a:xfrm>
          <a:prstGeom prst="rect">
            <a:avLst/>
          </a:prstGeom>
          <a:noFill/>
        </p:spPr>
        <p:txBody>
          <a:bodyPr wrap="square">
            <a:spAutoFit/>
          </a:bodyPr>
          <a:lstStyle/>
          <a:p>
            <a:pPr algn="just"/>
            <a:r>
              <a:rPr lang="en-US" b="0" i="0" dirty="0">
                <a:solidFill>
                  <a:srgbClr val="610B38"/>
                </a:solidFill>
                <a:effectLst/>
                <a:latin typeface="erdana"/>
              </a:rPr>
              <a:t>RAD (Rapid Application Development) Model</a:t>
            </a:r>
          </a:p>
          <a:p>
            <a:pPr algn="just"/>
            <a:r>
              <a:rPr lang="en-US" b="0" i="0" dirty="0">
                <a:solidFill>
                  <a:srgbClr val="333333"/>
                </a:solidFill>
                <a:effectLst/>
                <a:latin typeface="inter-regular"/>
              </a:rPr>
              <a:t>RAD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p>
        </p:txBody>
      </p:sp>
      <p:pic>
        <p:nvPicPr>
          <p:cNvPr id="4098" name="Picture 2" descr="RAD - Rapid Application Development - Model">
            <a:extLst>
              <a:ext uri="{FF2B5EF4-FFF2-40B4-BE49-F238E27FC236}">
                <a16:creationId xmlns:a16="http://schemas.microsoft.com/office/drawing/2014/main" id="{EBDB50C8-B8A7-4433-9959-54DC4AC2F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786" y="1456652"/>
            <a:ext cx="8070544" cy="51733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B5AB158-A2AB-4CC4-9268-56EB6D1A5B92}"/>
              </a:ext>
            </a:extLst>
          </p:cNvPr>
          <p:cNvSpPr txBox="1"/>
          <p:nvPr/>
        </p:nvSpPr>
        <p:spPr>
          <a:xfrm>
            <a:off x="259670" y="1676919"/>
            <a:ext cx="3362419" cy="4524315"/>
          </a:xfrm>
          <a:prstGeom prst="rect">
            <a:avLst/>
          </a:prstGeom>
          <a:noFill/>
        </p:spPr>
        <p:txBody>
          <a:bodyPr wrap="square">
            <a:spAutoFit/>
          </a:bodyPr>
          <a:lstStyle/>
          <a:p>
            <a:pPr algn="just"/>
            <a:r>
              <a:rPr lang="en-US" b="0" i="0" dirty="0">
                <a:solidFill>
                  <a:srgbClr val="333333"/>
                </a:solidFill>
                <a:effectLst/>
                <a:latin typeface="inter-regular"/>
              </a:rPr>
              <a:t>RAD (Rapid Application Development) is a concept that products can be developed faster and of higher quality through:</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Gathering requirements using workshops or focus groups</a:t>
            </a:r>
          </a:p>
          <a:p>
            <a:pPr algn="just">
              <a:buFont typeface="Arial" panose="020B0604020202020204" pitchFamily="34" charset="0"/>
              <a:buChar char="•"/>
            </a:pPr>
            <a:r>
              <a:rPr lang="en-US" b="0" i="0" dirty="0">
                <a:solidFill>
                  <a:srgbClr val="000000"/>
                </a:solidFill>
                <a:effectLst/>
                <a:latin typeface="inter-regular"/>
              </a:rPr>
              <a:t>Prototyping and early, reiterative user testing of designs</a:t>
            </a:r>
          </a:p>
          <a:p>
            <a:pPr algn="just">
              <a:buFont typeface="Arial" panose="020B0604020202020204" pitchFamily="34" charset="0"/>
              <a:buChar char="•"/>
            </a:pPr>
            <a:r>
              <a:rPr lang="en-US" b="0" i="0" dirty="0">
                <a:solidFill>
                  <a:srgbClr val="000000"/>
                </a:solidFill>
                <a:effectLst/>
                <a:latin typeface="inter-regular"/>
              </a:rPr>
              <a:t>The re-use of software components</a:t>
            </a:r>
          </a:p>
          <a:p>
            <a:pPr algn="just">
              <a:buFont typeface="Arial" panose="020B0604020202020204" pitchFamily="34" charset="0"/>
              <a:buChar char="•"/>
            </a:pPr>
            <a:r>
              <a:rPr lang="en-US" b="0" i="0" dirty="0">
                <a:solidFill>
                  <a:srgbClr val="000000"/>
                </a:solidFill>
                <a:effectLst/>
                <a:latin typeface="inter-regular"/>
              </a:rPr>
              <a:t>A rigidly paced schedule that refers design improvements to the next product version</a:t>
            </a:r>
          </a:p>
          <a:p>
            <a:pPr algn="just">
              <a:buFont typeface="Arial" panose="020B0604020202020204" pitchFamily="34" charset="0"/>
              <a:buChar char="•"/>
            </a:pPr>
            <a:r>
              <a:rPr lang="en-US" b="0" i="0" dirty="0">
                <a:solidFill>
                  <a:srgbClr val="000000"/>
                </a:solidFill>
                <a:effectLst/>
                <a:latin typeface="inter-regular"/>
              </a:rPr>
              <a:t>Less formality in reviews and other team communication</a:t>
            </a:r>
          </a:p>
        </p:txBody>
      </p:sp>
    </p:spTree>
    <p:extLst>
      <p:ext uri="{BB962C8B-B14F-4D97-AF65-F5344CB8AC3E}">
        <p14:creationId xmlns:p14="http://schemas.microsoft.com/office/powerpoint/2010/main" val="198173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0EB9C-3D47-48BE-A8B1-616E16B70382}"/>
              </a:ext>
            </a:extLst>
          </p:cNvPr>
          <p:cNvSpPr txBox="1"/>
          <p:nvPr/>
        </p:nvSpPr>
        <p:spPr>
          <a:xfrm>
            <a:off x="327378" y="191407"/>
            <a:ext cx="6096000" cy="3139321"/>
          </a:xfrm>
          <a:prstGeom prst="rect">
            <a:avLst/>
          </a:prstGeom>
          <a:noFill/>
        </p:spPr>
        <p:txBody>
          <a:bodyPr wrap="square">
            <a:spAutoFit/>
          </a:bodyPr>
          <a:lstStyle/>
          <a:p>
            <a:pPr algn="just"/>
            <a:r>
              <a:rPr lang="en-US" b="0" i="0" dirty="0">
                <a:solidFill>
                  <a:srgbClr val="610B38"/>
                </a:solidFill>
                <a:effectLst/>
                <a:latin typeface="erdana"/>
              </a:rPr>
              <a:t>Spiral Model</a:t>
            </a:r>
          </a:p>
          <a:p>
            <a:pPr algn="just"/>
            <a:r>
              <a:rPr lang="en-US" b="0" i="0" dirty="0">
                <a:solidFill>
                  <a:srgbClr val="333333"/>
                </a:solidFill>
                <a:effectLst/>
                <a:latin typeface="inter-regular"/>
              </a:rPr>
              <a:t>The spiral model, initially proposed by Boehm, is an evolutionary software process model that couples the iterative feature of prototyping with the controlled and systematic aspects of the linear sequential model. It implements the potential for rapid development of new versions of the software. Using the spiral model, the software is developed in a series of incremental releases. During the early iterations, the additional release may be a paper model or prototype. During later iterations, more and more complete versions of the engineered system are produced.</a:t>
            </a:r>
          </a:p>
        </p:txBody>
      </p:sp>
      <p:pic>
        <p:nvPicPr>
          <p:cNvPr id="11266" name="Picture 2" descr="Spiral Model">
            <a:extLst>
              <a:ext uri="{FF2B5EF4-FFF2-40B4-BE49-F238E27FC236}">
                <a16:creationId xmlns:a16="http://schemas.microsoft.com/office/drawing/2014/main" id="{79602C29-BCE1-418E-9945-C6B2522FF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868" y="82727"/>
            <a:ext cx="4905375" cy="4276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DD6D0D4-2BE6-4BE9-9424-7DD4526C79FA}"/>
              </a:ext>
            </a:extLst>
          </p:cNvPr>
          <p:cNvSpPr txBox="1"/>
          <p:nvPr/>
        </p:nvSpPr>
        <p:spPr>
          <a:xfrm>
            <a:off x="327378" y="3722007"/>
            <a:ext cx="11763022" cy="2862322"/>
          </a:xfrm>
          <a:prstGeom prst="rect">
            <a:avLst/>
          </a:prstGeom>
          <a:noFill/>
        </p:spPr>
        <p:txBody>
          <a:bodyPr wrap="square">
            <a:spAutoFit/>
          </a:bodyPr>
          <a:lstStyle/>
          <a:p>
            <a:r>
              <a:rPr lang="en-US" dirty="0"/>
              <a:t>Each cycle in the spiral is divided into four parts:</a:t>
            </a:r>
          </a:p>
          <a:p>
            <a:endParaRPr lang="en-US" dirty="0"/>
          </a:p>
          <a:p>
            <a:r>
              <a:rPr lang="en-US" b="1" dirty="0"/>
              <a:t>Objective setting</a:t>
            </a:r>
            <a:r>
              <a:rPr lang="en-US" dirty="0"/>
              <a:t>: Each cycle in the spiral starts with the identification of purpose for that cycle, the various alternatives that are possible for achieving the targets, and the constraints that exists.</a:t>
            </a:r>
          </a:p>
          <a:p>
            <a:r>
              <a:rPr lang="en-US" b="1" dirty="0"/>
              <a:t>Risk Assessment and reduction</a:t>
            </a:r>
            <a:r>
              <a:rPr lang="en-US" dirty="0"/>
              <a:t>: The next phase in the cycle is to calculate these various alternatives based on the goals and constraints. The focus of evaluation in this stage is located on the risk perception for the project.</a:t>
            </a:r>
          </a:p>
          <a:p>
            <a:r>
              <a:rPr lang="en-US" b="1" dirty="0"/>
              <a:t>Development and validation</a:t>
            </a:r>
            <a:r>
              <a:rPr lang="en-US" dirty="0"/>
              <a:t>: The next phase is to develop strategies that resolve uncertainties and risks. This process may include activities such as benchmarking, simulation, and prototyping.</a:t>
            </a:r>
          </a:p>
          <a:p>
            <a:r>
              <a:rPr lang="en-US" b="1" dirty="0"/>
              <a:t>Planning: </a:t>
            </a:r>
            <a:r>
              <a:rPr lang="en-US" dirty="0"/>
              <a:t>Finally, the next step is planned. The project is reviewed, and a choice made whether to continue with a further period of the spiral. If it is determined to keep, plans are drawn up for the next step of the project.</a:t>
            </a:r>
            <a:endParaRPr lang="en-IN" dirty="0"/>
          </a:p>
        </p:txBody>
      </p:sp>
    </p:spTree>
    <p:extLst>
      <p:ext uri="{BB962C8B-B14F-4D97-AF65-F5344CB8AC3E}">
        <p14:creationId xmlns:p14="http://schemas.microsoft.com/office/powerpoint/2010/main" val="166331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6B77F4-DC3B-4ACC-9207-7B5A1A2F09A1}"/>
              </a:ext>
            </a:extLst>
          </p:cNvPr>
          <p:cNvSpPr txBox="1"/>
          <p:nvPr/>
        </p:nvSpPr>
        <p:spPr>
          <a:xfrm>
            <a:off x="6400800" y="317993"/>
            <a:ext cx="5645989" cy="2031325"/>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What is Agile Methodology?</a:t>
            </a:r>
          </a:p>
          <a:p>
            <a:pPr algn="l"/>
            <a:r>
              <a:rPr lang="en-US" b="0" i="0" dirty="0">
                <a:solidFill>
                  <a:srgbClr val="222222"/>
                </a:solidFill>
                <a:effectLst/>
                <a:latin typeface="Source Sans Pro" panose="020B0503030403020204" pitchFamily="34" charset="0"/>
              </a:rPr>
              <a:t>Agile Methodology meaning a practice that promotes </a:t>
            </a:r>
            <a:r>
              <a:rPr lang="en-US" b="1" i="0" dirty="0">
                <a:solidFill>
                  <a:srgbClr val="222222"/>
                </a:solidFill>
                <a:effectLst/>
                <a:latin typeface="Source Sans Pro" panose="020B0503030403020204" pitchFamily="34" charset="0"/>
              </a:rPr>
              <a:t>continuous iteration</a:t>
            </a:r>
            <a:r>
              <a:rPr lang="en-US" b="0" i="0" dirty="0">
                <a:solidFill>
                  <a:srgbClr val="222222"/>
                </a:solidFill>
                <a:effectLst/>
                <a:latin typeface="Source Sans Pro" panose="020B0503030403020204" pitchFamily="34" charset="0"/>
              </a:rPr>
              <a:t> of development and testing throughout the software development lifecycle of the project. In the Agile model in software testing, both development and testing activities are concurrent, unlike the Waterfall model.</a:t>
            </a:r>
          </a:p>
        </p:txBody>
      </p:sp>
      <p:pic>
        <p:nvPicPr>
          <p:cNvPr id="5122" name="Picture 2" descr="Agile Methodology and System Analysis">
            <a:extLst>
              <a:ext uri="{FF2B5EF4-FFF2-40B4-BE49-F238E27FC236}">
                <a16:creationId xmlns:a16="http://schemas.microsoft.com/office/drawing/2014/main" id="{52659A13-D051-47C5-9393-29A56FB22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11" y="209706"/>
            <a:ext cx="6143625" cy="34552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B680E7-07EC-4B6A-A3B3-2CEE44541E53}"/>
              </a:ext>
            </a:extLst>
          </p:cNvPr>
          <p:cNvSpPr txBox="1"/>
          <p:nvPr/>
        </p:nvSpPr>
        <p:spPr>
          <a:xfrm>
            <a:off x="489608" y="4090431"/>
            <a:ext cx="10971464" cy="1477328"/>
          </a:xfrm>
          <a:prstGeom prst="rect">
            <a:avLst/>
          </a:prstGeom>
          <a:noFill/>
        </p:spPr>
        <p:txBody>
          <a:bodyPr wrap="square">
            <a:spAutoFit/>
          </a:bodyPr>
          <a:lstStyle/>
          <a:p>
            <a:pPr algn="l"/>
            <a:r>
              <a:rPr lang="en-US" b="1" i="0" dirty="0">
                <a:solidFill>
                  <a:srgbClr val="222222"/>
                </a:solidFill>
                <a:effectLst/>
                <a:latin typeface="Source Sans Pro" panose="020B0503030403020204" pitchFamily="34" charset="0"/>
              </a:rPr>
              <a:t>What is Agile Software Development?</a:t>
            </a:r>
          </a:p>
          <a:p>
            <a:pPr algn="l"/>
            <a:r>
              <a:rPr lang="en-US" b="0" i="0" dirty="0">
                <a:solidFill>
                  <a:srgbClr val="222222"/>
                </a:solidFill>
                <a:effectLst/>
                <a:latin typeface="Source Sans Pro" panose="020B0503030403020204" pitchFamily="34" charset="0"/>
              </a:rPr>
              <a:t>The </a:t>
            </a:r>
            <a:r>
              <a:rPr lang="en-US" b="1" i="0" dirty="0">
                <a:solidFill>
                  <a:srgbClr val="222222"/>
                </a:solidFill>
                <a:effectLst/>
                <a:latin typeface="Source Sans Pro" panose="020B0503030403020204" pitchFamily="34" charset="0"/>
              </a:rPr>
              <a:t>Agile software development</a:t>
            </a:r>
            <a:r>
              <a:rPr lang="en-US" b="0" i="0" dirty="0">
                <a:solidFill>
                  <a:srgbClr val="222222"/>
                </a:solidFill>
                <a:effectLst/>
                <a:latin typeface="Source Sans Pro" panose="020B0503030403020204" pitchFamily="34" charset="0"/>
              </a:rPr>
              <a:t> methodology is one of the simplest and effective processes to turn a vision for a business need into software solutions. Agile is a term used to describe software development approaches that employ continual planning, learning, improvement, team collaboration, evolutionary development, and early delivery. It encourages flexible responses to change.</a:t>
            </a:r>
          </a:p>
        </p:txBody>
      </p:sp>
    </p:spTree>
    <p:extLst>
      <p:ext uri="{BB962C8B-B14F-4D97-AF65-F5344CB8AC3E}">
        <p14:creationId xmlns:p14="http://schemas.microsoft.com/office/powerpoint/2010/main" val="674972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1215" y="1239506"/>
            <a:ext cx="10660283" cy="3963728"/>
          </a:xfrm>
          <a:prstGeom prst="rect">
            <a:avLst/>
          </a:prstGeom>
        </p:spPr>
      </p:pic>
    </p:spTree>
    <p:extLst>
      <p:ext uri="{BB962C8B-B14F-4D97-AF65-F5344CB8AC3E}">
        <p14:creationId xmlns:p14="http://schemas.microsoft.com/office/powerpoint/2010/main" val="3222334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737" y="108542"/>
            <a:ext cx="6758743" cy="4311824"/>
          </a:xfrm>
          <a:prstGeom prst="rect">
            <a:avLst/>
          </a:prstGeom>
        </p:spPr>
      </p:pic>
      <p:sp>
        <p:nvSpPr>
          <p:cNvPr id="3" name="Rectangle 2"/>
          <p:cNvSpPr/>
          <p:nvPr/>
        </p:nvSpPr>
        <p:spPr>
          <a:xfrm>
            <a:off x="6888480" y="808058"/>
            <a:ext cx="5303520" cy="4524315"/>
          </a:xfrm>
          <a:prstGeom prst="rect">
            <a:avLst/>
          </a:prstGeom>
        </p:spPr>
        <p:txBody>
          <a:bodyPr wrap="square">
            <a:spAutoFit/>
          </a:bodyPr>
          <a:lstStyle/>
          <a:p>
            <a:r>
              <a:rPr lang="en-US" dirty="0" smtClean="0">
                <a:solidFill>
                  <a:srgbClr val="222222"/>
                </a:solidFill>
                <a:latin typeface="Source Sans Pro" panose="020B0503030403020204" pitchFamily="34" charset="0"/>
              </a:rPr>
              <a:t>Unit Testing : Is Development Level Testing In The Development Testing Will Be Done </a:t>
            </a:r>
          </a:p>
          <a:p>
            <a:endParaRPr lang="en-US" dirty="0" smtClean="0">
              <a:solidFill>
                <a:srgbClr val="222222"/>
              </a:solidFill>
              <a:latin typeface="Source Sans Pro" panose="020B0503030403020204" pitchFamily="34" charset="0"/>
            </a:endParaRPr>
          </a:p>
          <a:p>
            <a:r>
              <a:rPr lang="en-US" dirty="0" smtClean="0">
                <a:solidFill>
                  <a:srgbClr val="222222"/>
                </a:solidFill>
                <a:latin typeface="Source Sans Pro" panose="020B0503030403020204" pitchFamily="34" charset="0"/>
              </a:rPr>
              <a:t>Integration Testing : Small </a:t>
            </a:r>
            <a:r>
              <a:rPr lang="en-US" dirty="0" err="1" smtClean="0">
                <a:solidFill>
                  <a:srgbClr val="222222"/>
                </a:solidFill>
                <a:latin typeface="Source Sans Pro" panose="020B0503030403020204" pitchFamily="34" charset="0"/>
              </a:rPr>
              <a:t>Small</a:t>
            </a:r>
            <a:r>
              <a:rPr lang="en-US" dirty="0" smtClean="0">
                <a:solidFill>
                  <a:srgbClr val="222222"/>
                </a:solidFill>
                <a:latin typeface="Source Sans Pro" panose="020B0503030403020204" pitchFamily="34" charset="0"/>
              </a:rPr>
              <a:t> Modules Are Combined/ Implemented Then This Testing Will Happen For Checking That They Working Fine Together </a:t>
            </a:r>
          </a:p>
          <a:p>
            <a:endParaRPr lang="en-US" dirty="0" smtClean="0">
              <a:solidFill>
                <a:srgbClr val="222222"/>
              </a:solidFill>
              <a:latin typeface="Source Sans Pro" panose="020B0503030403020204" pitchFamily="34" charset="0"/>
            </a:endParaRPr>
          </a:p>
          <a:p>
            <a:r>
              <a:rPr lang="en-US" dirty="0" smtClean="0">
                <a:solidFill>
                  <a:srgbClr val="222222"/>
                </a:solidFill>
                <a:latin typeface="Source Sans Pro" panose="020B0503030403020204" pitchFamily="34" charset="0"/>
              </a:rPr>
              <a:t>System Testing :</a:t>
            </a:r>
          </a:p>
          <a:p>
            <a:r>
              <a:rPr lang="en-US" dirty="0">
                <a:solidFill>
                  <a:srgbClr val="222222"/>
                </a:solidFill>
                <a:latin typeface="Source Sans Pro" panose="020B0503030403020204" pitchFamily="34" charset="0"/>
              </a:rPr>
              <a:t>	</a:t>
            </a:r>
            <a:r>
              <a:rPr lang="en-US" dirty="0" smtClean="0">
                <a:solidFill>
                  <a:srgbClr val="222222"/>
                </a:solidFill>
                <a:latin typeface="Source Sans Pro" panose="020B0503030403020204" pitchFamily="34" charset="0"/>
              </a:rPr>
              <a:t>Is Actual Testing Phase In Which Rigorous Testing Will Be Done </a:t>
            </a:r>
          </a:p>
          <a:p>
            <a:endParaRPr lang="en-US" dirty="0">
              <a:solidFill>
                <a:srgbClr val="222222"/>
              </a:solidFill>
              <a:latin typeface="Source Sans Pro" panose="020B0503030403020204" pitchFamily="34" charset="0"/>
            </a:endParaRPr>
          </a:p>
          <a:p>
            <a:endParaRPr lang="en-US" dirty="0" smtClean="0">
              <a:solidFill>
                <a:srgbClr val="222222"/>
              </a:solidFill>
              <a:latin typeface="Source Sans Pro" panose="020B0503030403020204" pitchFamily="34" charset="0"/>
            </a:endParaRPr>
          </a:p>
          <a:p>
            <a:r>
              <a:rPr lang="en-US" dirty="0" smtClean="0">
                <a:solidFill>
                  <a:srgbClr val="222222"/>
                </a:solidFill>
                <a:latin typeface="Source Sans Pro" panose="020B0503030403020204" pitchFamily="34" charset="0"/>
              </a:rPr>
              <a:t>Regression Testing :</a:t>
            </a:r>
          </a:p>
          <a:p>
            <a:r>
              <a:rPr lang="en-US" dirty="0">
                <a:solidFill>
                  <a:srgbClr val="222222"/>
                </a:solidFill>
                <a:latin typeface="Source Sans Pro" panose="020B0503030403020204" pitchFamily="34" charset="0"/>
              </a:rPr>
              <a:t>	</a:t>
            </a:r>
            <a:r>
              <a:rPr lang="en-US" dirty="0" smtClean="0">
                <a:solidFill>
                  <a:srgbClr val="222222"/>
                </a:solidFill>
                <a:latin typeface="Source Sans Pro" panose="020B0503030403020204" pitchFamily="34" charset="0"/>
              </a:rPr>
              <a:t>This Is Done </a:t>
            </a:r>
            <a:r>
              <a:rPr lang="en-US" smtClean="0">
                <a:solidFill>
                  <a:srgbClr val="222222"/>
                </a:solidFill>
                <a:latin typeface="Source Sans Pro" panose="020B0503030403020204" pitchFamily="34" charset="0"/>
              </a:rPr>
              <a:t>In Maintenance </a:t>
            </a:r>
            <a:endParaRPr lang="en-US" dirty="0" smtClean="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370174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719A5E-2FFF-418B-BEDD-04D14F19E968}"/>
              </a:ext>
            </a:extLst>
          </p:cNvPr>
          <p:cNvSpPr txBox="1"/>
          <p:nvPr/>
        </p:nvSpPr>
        <p:spPr>
          <a:xfrm>
            <a:off x="528320" y="310724"/>
            <a:ext cx="6177280" cy="5078313"/>
          </a:xfrm>
          <a:prstGeom prst="rect">
            <a:avLst/>
          </a:prstGeom>
          <a:noFill/>
        </p:spPr>
        <p:txBody>
          <a:bodyPr wrap="square">
            <a:spAutoFit/>
          </a:bodyPr>
          <a:lstStyle/>
          <a:p>
            <a:r>
              <a:rPr lang="en-US" dirty="0"/>
              <a:t>What is Software Engineering?</a:t>
            </a:r>
          </a:p>
          <a:p>
            <a:r>
              <a:rPr lang="en-US" dirty="0"/>
              <a:t>The term software engineering is the product of two words, software, and engineering.</a:t>
            </a:r>
          </a:p>
          <a:p>
            <a:endParaRPr lang="en-US" dirty="0"/>
          </a:p>
          <a:p>
            <a:endParaRPr lang="en-US" dirty="0"/>
          </a:p>
          <a:p>
            <a:endParaRPr lang="en-US" dirty="0"/>
          </a:p>
          <a:p>
            <a:r>
              <a:rPr lang="en-US" dirty="0"/>
              <a:t>The software is a collection of integrated programs.</a:t>
            </a:r>
          </a:p>
          <a:p>
            <a:endParaRPr lang="en-US" dirty="0"/>
          </a:p>
          <a:p>
            <a:r>
              <a:rPr lang="en-US" dirty="0"/>
              <a:t>Software subsists of carefully-organized instructions and code written by developers on any of various particular computer languages.</a:t>
            </a:r>
          </a:p>
          <a:p>
            <a:endParaRPr lang="en-US" dirty="0"/>
          </a:p>
          <a:p>
            <a:r>
              <a:rPr lang="en-US" dirty="0"/>
              <a:t>Computer programs and related documentation such as requirements, design models and user manuals.</a:t>
            </a:r>
          </a:p>
          <a:p>
            <a:endParaRPr lang="en-US" dirty="0"/>
          </a:p>
          <a:p>
            <a:r>
              <a:rPr lang="en-US" dirty="0"/>
              <a:t>Engineering is the application of scientific and practical knowledge to invent, design, build, maintain, and improve frameworks, processes, etc.</a:t>
            </a:r>
            <a:endParaRPr lang="en-IN" dirty="0"/>
          </a:p>
        </p:txBody>
      </p:sp>
      <p:pic>
        <p:nvPicPr>
          <p:cNvPr id="1027" name="Picture 3" descr="Software Engineering Introduction">
            <a:extLst>
              <a:ext uri="{FF2B5EF4-FFF2-40B4-BE49-F238E27FC236}">
                <a16:creationId xmlns:a16="http://schemas.microsoft.com/office/drawing/2014/main" id="{5C43E576-04FC-402E-A224-F63D811D4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540703"/>
            <a:ext cx="57531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36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3703" y="666364"/>
            <a:ext cx="10164594" cy="5525271"/>
          </a:xfrm>
          <a:prstGeom prst="rect">
            <a:avLst/>
          </a:prstGeom>
        </p:spPr>
      </p:pic>
    </p:spTree>
    <p:extLst>
      <p:ext uri="{BB962C8B-B14F-4D97-AF65-F5344CB8AC3E}">
        <p14:creationId xmlns:p14="http://schemas.microsoft.com/office/powerpoint/2010/main" val="259294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EF0DD-9A86-432B-BECC-0A9E97A30AF2}"/>
              </a:ext>
            </a:extLst>
          </p:cNvPr>
          <p:cNvSpPr txBox="1"/>
          <p:nvPr/>
        </p:nvSpPr>
        <p:spPr>
          <a:xfrm>
            <a:off x="416560" y="416620"/>
            <a:ext cx="4348480" cy="3970318"/>
          </a:xfrm>
          <a:prstGeom prst="rect">
            <a:avLst/>
          </a:prstGeom>
          <a:noFill/>
        </p:spPr>
        <p:txBody>
          <a:bodyPr wrap="square">
            <a:spAutoFit/>
          </a:bodyPr>
          <a:lstStyle/>
          <a:p>
            <a:pPr algn="just"/>
            <a:r>
              <a:rPr lang="en-US" b="1" i="0" dirty="0">
                <a:solidFill>
                  <a:srgbClr val="333333"/>
                </a:solidFill>
                <a:effectLst/>
                <a:latin typeface="inter-bold"/>
              </a:rPr>
              <a:t>Software Engineering</a:t>
            </a:r>
            <a:r>
              <a:rPr lang="en-US" b="0" i="0" dirty="0">
                <a:solidFill>
                  <a:srgbClr val="333333"/>
                </a:solidFill>
                <a:effectLst/>
                <a:latin typeface="inter-regular"/>
              </a:rPr>
              <a:t> is an engineering branch related to the evolution of software product using well-defined scientific principles, techniques, and procedures. The result of software engineering is an effective and reliable software product.</a:t>
            </a:r>
          </a:p>
          <a:p>
            <a:pPr algn="just"/>
            <a:r>
              <a:rPr lang="en-US" b="0" i="0" dirty="0">
                <a:solidFill>
                  <a:srgbClr val="610B38"/>
                </a:solidFill>
                <a:effectLst/>
                <a:latin typeface="erdana"/>
              </a:rPr>
              <a:t>Why is Software Engineering required?</a:t>
            </a:r>
          </a:p>
          <a:p>
            <a:pPr algn="just"/>
            <a:r>
              <a:rPr lang="en-US" b="0" i="0" dirty="0">
                <a:solidFill>
                  <a:srgbClr val="333333"/>
                </a:solidFill>
                <a:effectLst/>
                <a:latin typeface="inter-regular"/>
              </a:rPr>
              <a:t>Software Engineering is required due to the following reasons:</a:t>
            </a:r>
          </a:p>
          <a:p>
            <a:pPr algn="just">
              <a:buFont typeface="Arial" panose="020B0604020202020204" pitchFamily="34" charset="0"/>
              <a:buChar char="•"/>
            </a:pPr>
            <a:r>
              <a:rPr lang="en-US" b="0" i="0" dirty="0">
                <a:solidFill>
                  <a:srgbClr val="000000"/>
                </a:solidFill>
                <a:effectLst/>
                <a:latin typeface="inter-regular"/>
              </a:rPr>
              <a:t>To manage Large software</a:t>
            </a:r>
          </a:p>
          <a:p>
            <a:pPr algn="just">
              <a:buFont typeface="Arial" panose="020B0604020202020204" pitchFamily="34" charset="0"/>
              <a:buChar char="•"/>
            </a:pPr>
            <a:r>
              <a:rPr lang="en-US" b="0" i="0" dirty="0">
                <a:solidFill>
                  <a:srgbClr val="000000"/>
                </a:solidFill>
                <a:effectLst/>
                <a:latin typeface="inter-regular"/>
              </a:rPr>
              <a:t>For more Scalability</a:t>
            </a:r>
          </a:p>
          <a:p>
            <a:pPr algn="just">
              <a:buFont typeface="Arial" panose="020B0604020202020204" pitchFamily="34" charset="0"/>
              <a:buChar char="•"/>
            </a:pPr>
            <a:r>
              <a:rPr lang="en-US" b="0" i="0" dirty="0">
                <a:solidFill>
                  <a:srgbClr val="000000"/>
                </a:solidFill>
                <a:effectLst/>
                <a:latin typeface="inter-regular"/>
              </a:rPr>
              <a:t>Cost Management</a:t>
            </a:r>
          </a:p>
          <a:p>
            <a:pPr algn="just">
              <a:buFont typeface="Arial" panose="020B0604020202020204" pitchFamily="34" charset="0"/>
              <a:buChar char="•"/>
            </a:pPr>
            <a:r>
              <a:rPr lang="en-US" b="0" i="0" dirty="0">
                <a:solidFill>
                  <a:srgbClr val="000000"/>
                </a:solidFill>
                <a:effectLst/>
                <a:latin typeface="inter-regular"/>
              </a:rPr>
              <a:t>To manage the dynamic nature of software</a:t>
            </a:r>
          </a:p>
          <a:p>
            <a:pPr algn="just">
              <a:buFont typeface="Arial" panose="020B0604020202020204" pitchFamily="34" charset="0"/>
              <a:buChar char="•"/>
            </a:pPr>
            <a:r>
              <a:rPr lang="en-US" b="0" i="0" dirty="0">
                <a:solidFill>
                  <a:srgbClr val="000000"/>
                </a:solidFill>
                <a:effectLst/>
                <a:latin typeface="inter-regular"/>
              </a:rPr>
              <a:t>For better quality Management</a:t>
            </a:r>
          </a:p>
        </p:txBody>
      </p:sp>
      <p:sp>
        <p:nvSpPr>
          <p:cNvPr id="5" name="TextBox 4">
            <a:extLst>
              <a:ext uri="{FF2B5EF4-FFF2-40B4-BE49-F238E27FC236}">
                <a16:creationId xmlns:a16="http://schemas.microsoft.com/office/drawing/2014/main" id="{FAC1713A-6CD0-47BF-B6EB-661AE636DFF2}"/>
              </a:ext>
            </a:extLst>
          </p:cNvPr>
          <p:cNvSpPr txBox="1"/>
          <p:nvPr/>
        </p:nvSpPr>
        <p:spPr>
          <a:xfrm>
            <a:off x="497840" y="4687054"/>
            <a:ext cx="3596640" cy="1754326"/>
          </a:xfrm>
          <a:prstGeom prst="rect">
            <a:avLst/>
          </a:prstGeom>
          <a:noFill/>
        </p:spPr>
        <p:txBody>
          <a:bodyPr wrap="square">
            <a:spAutoFit/>
          </a:bodyPr>
          <a:lstStyle/>
          <a:p>
            <a:pPr algn="just"/>
            <a:r>
              <a:rPr lang="en-US" b="0" i="0" dirty="0">
                <a:solidFill>
                  <a:srgbClr val="610B38"/>
                </a:solidFill>
                <a:effectLst/>
                <a:latin typeface="erdana"/>
              </a:rPr>
              <a:t>Need of Software Engineering</a:t>
            </a:r>
          </a:p>
          <a:p>
            <a:pPr algn="just"/>
            <a:r>
              <a:rPr lang="en-US" b="1" i="0" dirty="0">
                <a:solidFill>
                  <a:srgbClr val="000000"/>
                </a:solidFill>
                <a:effectLst/>
                <a:latin typeface="inter-bold"/>
              </a:rPr>
              <a:t>Huge Programming: </a:t>
            </a:r>
          </a:p>
          <a:p>
            <a:pPr algn="just">
              <a:buFont typeface="Arial" panose="020B0604020202020204" pitchFamily="34" charset="0"/>
              <a:buChar char="•"/>
            </a:pPr>
            <a:r>
              <a:rPr lang="en-US" b="1" i="0" dirty="0">
                <a:solidFill>
                  <a:srgbClr val="000000"/>
                </a:solidFill>
                <a:effectLst/>
                <a:latin typeface="inter-bold"/>
              </a:rPr>
              <a:t>Adaptability: </a:t>
            </a:r>
          </a:p>
          <a:p>
            <a:pPr algn="just">
              <a:buFont typeface="Arial" panose="020B0604020202020204" pitchFamily="34" charset="0"/>
              <a:buChar char="•"/>
            </a:pPr>
            <a:r>
              <a:rPr lang="en-US" b="1" i="0" dirty="0">
                <a:solidFill>
                  <a:srgbClr val="000000"/>
                </a:solidFill>
                <a:effectLst/>
                <a:latin typeface="inter-bold"/>
              </a:rPr>
              <a:t>Cost: </a:t>
            </a:r>
          </a:p>
          <a:p>
            <a:pPr algn="just">
              <a:buFont typeface="Arial" panose="020B0604020202020204" pitchFamily="34" charset="0"/>
              <a:buChar char="•"/>
            </a:pPr>
            <a:r>
              <a:rPr lang="en-US" b="1" i="0" dirty="0">
                <a:solidFill>
                  <a:srgbClr val="000000"/>
                </a:solidFill>
                <a:effectLst/>
                <a:latin typeface="inter-bold"/>
              </a:rPr>
              <a:t>Dynamic Nature:</a:t>
            </a:r>
          </a:p>
          <a:p>
            <a:pPr algn="just">
              <a:buFont typeface="Arial" panose="020B0604020202020204" pitchFamily="34" charset="0"/>
              <a:buChar char="•"/>
            </a:pPr>
            <a:r>
              <a:rPr lang="en-US" b="1" i="0" dirty="0">
                <a:solidFill>
                  <a:srgbClr val="000000"/>
                </a:solidFill>
                <a:effectLst/>
                <a:latin typeface="inter-bold"/>
              </a:rPr>
              <a:t>Quality Management:</a:t>
            </a:r>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9105FC4C-06A9-41BC-8FCB-9208745FA1E0}"/>
              </a:ext>
            </a:extLst>
          </p:cNvPr>
          <p:cNvSpPr txBox="1"/>
          <p:nvPr/>
        </p:nvSpPr>
        <p:spPr>
          <a:xfrm>
            <a:off x="5405120" y="488295"/>
            <a:ext cx="6096000" cy="923330"/>
          </a:xfrm>
          <a:prstGeom prst="rect">
            <a:avLst/>
          </a:prstGeom>
          <a:noFill/>
        </p:spPr>
        <p:txBody>
          <a:bodyPr wrap="square">
            <a:spAutoFit/>
          </a:bodyPr>
          <a:lstStyle/>
          <a:p>
            <a:pPr algn="just"/>
            <a:r>
              <a:rPr lang="en-US" b="0" i="0" dirty="0">
                <a:solidFill>
                  <a:srgbClr val="610B38"/>
                </a:solidFill>
                <a:effectLst/>
                <a:latin typeface="erdana"/>
              </a:rPr>
              <a:t>Characteristics of a good software engineer</a:t>
            </a:r>
          </a:p>
          <a:p>
            <a:pPr algn="just"/>
            <a:r>
              <a:rPr lang="en-US" b="1" i="0" dirty="0">
                <a:solidFill>
                  <a:srgbClr val="333333"/>
                </a:solidFill>
                <a:effectLst/>
                <a:latin typeface="inter-bold"/>
              </a:rPr>
              <a:t>The features that good software engineers should possess are as follows:</a:t>
            </a:r>
            <a:endParaRPr lang="en-US" b="0" i="0" dirty="0">
              <a:solidFill>
                <a:srgbClr val="333333"/>
              </a:solidFill>
              <a:effectLst/>
              <a:latin typeface="inter-regular"/>
            </a:endParaRPr>
          </a:p>
        </p:txBody>
      </p:sp>
      <p:sp>
        <p:nvSpPr>
          <p:cNvPr id="9" name="TextBox 8">
            <a:extLst>
              <a:ext uri="{FF2B5EF4-FFF2-40B4-BE49-F238E27FC236}">
                <a16:creationId xmlns:a16="http://schemas.microsoft.com/office/drawing/2014/main" id="{0D457FCF-C86B-468A-B4CC-4C44E0CEA357}"/>
              </a:ext>
            </a:extLst>
          </p:cNvPr>
          <p:cNvSpPr txBox="1"/>
          <p:nvPr/>
        </p:nvSpPr>
        <p:spPr>
          <a:xfrm>
            <a:off x="5476240" y="1859339"/>
            <a:ext cx="6299200" cy="3416320"/>
          </a:xfrm>
          <a:prstGeom prst="rect">
            <a:avLst/>
          </a:prstGeom>
          <a:noFill/>
        </p:spPr>
        <p:txBody>
          <a:bodyPr wrap="square">
            <a:spAutoFit/>
          </a:bodyPr>
          <a:lstStyle/>
          <a:p>
            <a:pPr marL="285750" indent="-285750">
              <a:buFont typeface="Wingdings" panose="05000000000000000000" pitchFamily="2" charset="2"/>
              <a:buChar char="§"/>
            </a:pPr>
            <a:r>
              <a:rPr lang="en-US" dirty="0"/>
              <a:t>Exposure to systematic methods, i.e., familiarity with software engineering principles.</a:t>
            </a:r>
          </a:p>
          <a:p>
            <a:pPr marL="285750" indent="-285750">
              <a:buFont typeface="Wingdings" panose="05000000000000000000" pitchFamily="2" charset="2"/>
              <a:buChar char="§"/>
            </a:pPr>
            <a:r>
              <a:rPr lang="en-US" dirty="0"/>
              <a:t>Good technical knowledge of the project range (Domain knowledge).</a:t>
            </a:r>
          </a:p>
          <a:p>
            <a:pPr marL="285750" indent="-285750">
              <a:buFont typeface="Wingdings" panose="05000000000000000000" pitchFamily="2" charset="2"/>
              <a:buChar char="§"/>
            </a:pPr>
            <a:r>
              <a:rPr lang="en-US" dirty="0"/>
              <a:t>Good programming abilities.</a:t>
            </a:r>
          </a:p>
          <a:p>
            <a:pPr marL="285750" indent="-285750">
              <a:buFont typeface="Wingdings" panose="05000000000000000000" pitchFamily="2" charset="2"/>
              <a:buChar char="§"/>
            </a:pPr>
            <a:r>
              <a:rPr lang="en-US" dirty="0"/>
              <a:t>Good communication skills. These skills comprise of oral, written, and interpersonal skills.</a:t>
            </a:r>
          </a:p>
          <a:p>
            <a:pPr marL="285750" indent="-285750">
              <a:buFont typeface="Wingdings" panose="05000000000000000000" pitchFamily="2" charset="2"/>
              <a:buChar char="§"/>
            </a:pPr>
            <a:r>
              <a:rPr lang="en-US" dirty="0"/>
              <a:t>High motivation.</a:t>
            </a:r>
          </a:p>
          <a:p>
            <a:pPr marL="285750" indent="-285750">
              <a:buFont typeface="Wingdings" panose="05000000000000000000" pitchFamily="2" charset="2"/>
              <a:buChar char="§"/>
            </a:pPr>
            <a:r>
              <a:rPr lang="en-US" dirty="0"/>
              <a:t>Sound knowledge of fundamentals of computer science.</a:t>
            </a:r>
          </a:p>
          <a:p>
            <a:pPr marL="285750" indent="-285750">
              <a:buFont typeface="Wingdings" panose="05000000000000000000" pitchFamily="2" charset="2"/>
              <a:buChar char="§"/>
            </a:pPr>
            <a:r>
              <a:rPr lang="en-US" dirty="0"/>
              <a:t>Intelligence.</a:t>
            </a:r>
          </a:p>
          <a:p>
            <a:pPr marL="285750" indent="-285750">
              <a:buFont typeface="Wingdings" panose="05000000000000000000" pitchFamily="2" charset="2"/>
              <a:buChar char="§"/>
            </a:pPr>
            <a:r>
              <a:rPr lang="en-US" dirty="0"/>
              <a:t>Ability to work in a team</a:t>
            </a:r>
          </a:p>
          <a:p>
            <a:pPr marL="285750" indent="-285750">
              <a:buFont typeface="Wingdings" panose="05000000000000000000" pitchFamily="2" charset="2"/>
              <a:buChar char="§"/>
            </a:pPr>
            <a:r>
              <a:rPr lang="en-US" dirty="0"/>
              <a:t>Discipline, etc.</a:t>
            </a:r>
            <a:endParaRPr lang="en-IN" dirty="0"/>
          </a:p>
        </p:txBody>
      </p:sp>
    </p:spTree>
    <p:extLst>
      <p:ext uri="{BB962C8B-B14F-4D97-AF65-F5344CB8AC3E}">
        <p14:creationId xmlns:p14="http://schemas.microsoft.com/office/powerpoint/2010/main" val="345476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oftware Engineering Introduction">
            <a:extLst>
              <a:ext uri="{FF2B5EF4-FFF2-40B4-BE49-F238E27FC236}">
                <a16:creationId xmlns:a16="http://schemas.microsoft.com/office/drawing/2014/main" id="{307B901F-A763-4630-A112-F3E9E4C5D8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3494" y="643467"/>
            <a:ext cx="1076501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18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4140C-C7F9-4902-8857-1C7D0070344E}"/>
              </a:ext>
            </a:extLst>
          </p:cNvPr>
          <p:cNvSpPr txBox="1"/>
          <p:nvPr/>
        </p:nvSpPr>
        <p:spPr>
          <a:xfrm>
            <a:off x="203199" y="174894"/>
            <a:ext cx="5429955" cy="2862322"/>
          </a:xfrm>
          <a:prstGeom prst="rect">
            <a:avLst/>
          </a:prstGeom>
          <a:noFill/>
        </p:spPr>
        <p:txBody>
          <a:bodyPr wrap="square">
            <a:spAutoFit/>
          </a:bodyPr>
          <a:lstStyle/>
          <a:p>
            <a:pPr algn="just"/>
            <a:r>
              <a:rPr lang="en-US" b="0" i="0" dirty="0">
                <a:solidFill>
                  <a:srgbClr val="610B38"/>
                </a:solidFill>
                <a:effectLst/>
                <a:latin typeface="erdana"/>
              </a:rPr>
              <a:t>Software Processes</a:t>
            </a:r>
          </a:p>
          <a:p>
            <a:pPr algn="just"/>
            <a:r>
              <a:rPr lang="en-US" b="0" i="0" dirty="0">
                <a:solidFill>
                  <a:srgbClr val="333333"/>
                </a:solidFill>
                <a:effectLst/>
                <a:latin typeface="inter-regular"/>
              </a:rPr>
              <a:t>The term </a:t>
            </a:r>
            <a:r>
              <a:rPr lang="en-US" b="1" i="0" dirty="0">
                <a:solidFill>
                  <a:srgbClr val="333333"/>
                </a:solidFill>
                <a:effectLst/>
                <a:latin typeface="inter-bold"/>
              </a:rPr>
              <a:t>software</a:t>
            </a:r>
            <a:r>
              <a:rPr lang="en-US" b="0" i="0" dirty="0">
                <a:solidFill>
                  <a:srgbClr val="333333"/>
                </a:solidFill>
                <a:effectLst/>
                <a:latin typeface="inter-regular"/>
              </a:rPr>
              <a:t> specifies to the set of computer programs, procedures and associated documents (Flowcharts, manuals, etc.) that describe the program and how they are to be used.</a:t>
            </a:r>
          </a:p>
          <a:p>
            <a:pPr algn="just"/>
            <a:r>
              <a:rPr lang="en-US" b="0" i="0" dirty="0">
                <a:solidFill>
                  <a:srgbClr val="333333"/>
                </a:solidFill>
                <a:effectLst/>
                <a:latin typeface="inter-regular"/>
              </a:rPr>
              <a:t>A software process is the set of activities and associated outcome that produce a software product. Software engineers mostly carry out these activities. These are four key process activities, which are common to all software processes. These activities are:</a:t>
            </a:r>
          </a:p>
        </p:txBody>
      </p:sp>
      <p:sp>
        <p:nvSpPr>
          <p:cNvPr id="3" name="TextBox 2">
            <a:extLst>
              <a:ext uri="{FF2B5EF4-FFF2-40B4-BE49-F238E27FC236}">
                <a16:creationId xmlns:a16="http://schemas.microsoft.com/office/drawing/2014/main" id="{6C7614FD-82B7-4839-BB96-ACEF34EAD838}"/>
              </a:ext>
            </a:extLst>
          </p:cNvPr>
          <p:cNvSpPr txBox="1"/>
          <p:nvPr/>
        </p:nvSpPr>
        <p:spPr>
          <a:xfrm>
            <a:off x="203199" y="3141956"/>
            <a:ext cx="5429956" cy="2585323"/>
          </a:xfrm>
          <a:prstGeom prst="rect">
            <a:avLst/>
          </a:prstGeom>
          <a:noFill/>
        </p:spPr>
        <p:txBody>
          <a:bodyPr wrap="square">
            <a:spAutoFit/>
          </a:bodyPr>
          <a:lstStyle/>
          <a:p>
            <a:pPr algn="just">
              <a:buFont typeface="+mj-lt"/>
              <a:buAutoNum type="arabicPeriod"/>
            </a:pPr>
            <a:r>
              <a:rPr lang="en-US" b="1" i="0" dirty="0">
                <a:solidFill>
                  <a:srgbClr val="000000"/>
                </a:solidFill>
                <a:effectLst/>
                <a:latin typeface="inter-bold"/>
              </a:rPr>
              <a:t>Software specifications:</a:t>
            </a:r>
            <a:r>
              <a:rPr lang="en-US" b="0" i="0" dirty="0">
                <a:solidFill>
                  <a:srgbClr val="000000"/>
                </a:solidFill>
                <a:effectLst/>
                <a:latin typeface="inter-regular"/>
              </a:rPr>
              <a:t> The functionality of the software and constraints on its operation must be defined.</a:t>
            </a:r>
          </a:p>
          <a:p>
            <a:pPr algn="just">
              <a:buFont typeface="+mj-lt"/>
              <a:buAutoNum type="arabicPeriod"/>
            </a:pPr>
            <a:r>
              <a:rPr lang="en-US" b="1" i="0" dirty="0">
                <a:solidFill>
                  <a:srgbClr val="000000"/>
                </a:solidFill>
                <a:effectLst/>
                <a:latin typeface="inter-bold"/>
              </a:rPr>
              <a:t>Software development:</a:t>
            </a:r>
            <a:r>
              <a:rPr lang="en-US" b="0" i="0" dirty="0">
                <a:solidFill>
                  <a:srgbClr val="000000"/>
                </a:solidFill>
                <a:effectLst/>
                <a:latin typeface="inter-regular"/>
              </a:rPr>
              <a:t> The software to meet the requirement must be produced.</a:t>
            </a:r>
          </a:p>
          <a:p>
            <a:pPr algn="just">
              <a:buFont typeface="+mj-lt"/>
              <a:buAutoNum type="arabicPeriod"/>
            </a:pPr>
            <a:r>
              <a:rPr lang="en-US" b="1" i="0" dirty="0">
                <a:solidFill>
                  <a:srgbClr val="000000"/>
                </a:solidFill>
                <a:effectLst/>
                <a:latin typeface="inter-bold"/>
              </a:rPr>
              <a:t>Software validation:</a:t>
            </a:r>
            <a:r>
              <a:rPr lang="en-US" b="0" i="0" dirty="0">
                <a:solidFill>
                  <a:srgbClr val="000000"/>
                </a:solidFill>
                <a:effectLst/>
                <a:latin typeface="inter-regular"/>
              </a:rPr>
              <a:t> The software must be validated to ensure that it does what the customer wants.</a:t>
            </a:r>
          </a:p>
          <a:p>
            <a:pPr algn="just">
              <a:buFont typeface="+mj-lt"/>
              <a:buAutoNum type="arabicPeriod"/>
            </a:pPr>
            <a:r>
              <a:rPr lang="en-US" b="1" i="0" dirty="0">
                <a:solidFill>
                  <a:srgbClr val="000000"/>
                </a:solidFill>
                <a:effectLst/>
                <a:latin typeface="inter-bold"/>
              </a:rPr>
              <a:t>Software evolution:</a:t>
            </a:r>
            <a:r>
              <a:rPr lang="en-US" b="0" i="0" dirty="0">
                <a:solidFill>
                  <a:srgbClr val="000000"/>
                </a:solidFill>
                <a:effectLst/>
                <a:latin typeface="inter-regular"/>
              </a:rPr>
              <a:t> The software must evolve to meet changing client needs.</a:t>
            </a:r>
          </a:p>
        </p:txBody>
      </p:sp>
      <p:sp>
        <p:nvSpPr>
          <p:cNvPr id="4" name="TextBox 3">
            <a:extLst>
              <a:ext uri="{FF2B5EF4-FFF2-40B4-BE49-F238E27FC236}">
                <a16:creationId xmlns:a16="http://schemas.microsoft.com/office/drawing/2014/main" id="{C866435B-2E81-46C3-87E8-4F273BF89877}"/>
              </a:ext>
            </a:extLst>
          </p:cNvPr>
          <p:cNvSpPr txBox="1"/>
          <p:nvPr/>
        </p:nvSpPr>
        <p:spPr>
          <a:xfrm>
            <a:off x="6024540" y="439513"/>
            <a:ext cx="5554134" cy="2031325"/>
          </a:xfrm>
          <a:prstGeom prst="rect">
            <a:avLst/>
          </a:prstGeom>
          <a:noFill/>
        </p:spPr>
        <p:txBody>
          <a:bodyPr wrap="square">
            <a:spAutoFit/>
          </a:bodyPr>
          <a:lstStyle/>
          <a:p>
            <a:pPr algn="just"/>
            <a:r>
              <a:rPr lang="en-US" b="0" i="0" dirty="0">
                <a:solidFill>
                  <a:srgbClr val="610B38"/>
                </a:solidFill>
                <a:effectLst/>
                <a:latin typeface="erdana"/>
              </a:rPr>
              <a:t>Program vs. Software</a:t>
            </a:r>
          </a:p>
          <a:p>
            <a:pPr algn="just"/>
            <a:r>
              <a:rPr lang="en-US" b="0" i="0" dirty="0">
                <a:solidFill>
                  <a:srgbClr val="333333"/>
                </a:solidFill>
                <a:effectLst/>
                <a:latin typeface="inter-regular"/>
              </a:rPr>
              <a:t>Software is more than programs. Any program is a subset of software, and it becomes software only if documentation &amp; operating procedures manuals are prepared.</a:t>
            </a:r>
          </a:p>
          <a:p>
            <a:pPr algn="just"/>
            <a:r>
              <a:rPr lang="en-US" b="0" i="0" dirty="0">
                <a:solidFill>
                  <a:srgbClr val="333333"/>
                </a:solidFill>
                <a:effectLst/>
                <a:latin typeface="inter-regular"/>
              </a:rPr>
              <a:t>There are three components of the software as shown in fig:</a:t>
            </a:r>
          </a:p>
        </p:txBody>
      </p:sp>
      <p:pic>
        <p:nvPicPr>
          <p:cNvPr id="5" name="Picture 2" descr="Program vs. Software">
            <a:extLst>
              <a:ext uri="{FF2B5EF4-FFF2-40B4-BE49-F238E27FC236}">
                <a16:creationId xmlns:a16="http://schemas.microsoft.com/office/drawing/2014/main" id="{F20EABD0-6F8C-442F-B83A-B07FD51B1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58217"/>
            <a:ext cx="4876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3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1F5C0-7447-4A68-B8FA-1141C9165100}"/>
              </a:ext>
            </a:extLst>
          </p:cNvPr>
          <p:cNvSpPr txBox="1"/>
          <p:nvPr/>
        </p:nvSpPr>
        <p:spPr>
          <a:xfrm>
            <a:off x="322962" y="228437"/>
            <a:ext cx="5403135" cy="1477328"/>
          </a:xfrm>
          <a:prstGeom prst="rect">
            <a:avLst/>
          </a:prstGeom>
          <a:noFill/>
        </p:spPr>
        <p:txBody>
          <a:bodyPr wrap="square">
            <a:spAutoFit/>
          </a:bodyPr>
          <a:lstStyle/>
          <a:p>
            <a:pPr algn="just"/>
            <a:r>
              <a:rPr lang="en-US" b="1" i="0" dirty="0">
                <a:solidFill>
                  <a:srgbClr val="333333"/>
                </a:solidFill>
                <a:effectLst/>
                <a:latin typeface="inter-bold"/>
              </a:rPr>
              <a:t>1. Program:</a:t>
            </a:r>
            <a:r>
              <a:rPr lang="en-US" b="0" i="0" dirty="0">
                <a:solidFill>
                  <a:srgbClr val="333333"/>
                </a:solidFill>
                <a:effectLst/>
                <a:latin typeface="inter-regular"/>
              </a:rPr>
              <a:t> Program is a combination of source code &amp; object code.</a:t>
            </a:r>
          </a:p>
          <a:p>
            <a:pPr algn="just"/>
            <a:r>
              <a:rPr lang="en-US" b="1" i="0" dirty="0">
                <a:solidFill>
                  <a:srgbClr val="333333"/>
                </a:solidFill>
                <a:effectLst/>
                <a:latin typeface="inter-bold"/>
              </a:rPr>
              <a:t>2. Documentation:</a:t>
            </a:r>
            <a:r>
              <a:rPr lang="en-US" b="0" i="0" dirty="0">
                <a:solidFill>
                  <a:srgbClr val="333333"/>
                </a:solidFill>
                <a:effectLst/>
                <a:latin typeface="inter-regular"/>
              </a:rPr>
              <a:t> Documentation consists of different types of manuals. Examples of documentation manuals are: Data Flow Diagram, Flow Charts, ER diagrams, etc.</a:t>
            </a:r>
          </a:p>
        </p:txBody>
      </p:sp>
      <p:pic>
        <p:nvPicPr>
          <p:cNvPr id="2050" name="Picture 2" descr="Program vs. Software">
            <a:extLst>
              <a:ext uri="{FF2B5EF4-FFF2-40B4-BE49-F238E27FC236}">
                <a16:creationId xmlns:a16="http://schemas.microsoft.com/office/drawing/2014/main" id="{5C2AE6F4-8047-4429-9990-EF9162424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8437"/>
            <a:ext cx="5934075" cy="3476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B04C85-197B-4ACD-B589-123415E86CCC}"/>
              </a:ext>
            </a:extLst>
          </p:cNvPr>
          <p:cNvSpPr txBox="1"/>
          <p:nvPr/>
        </p:nvSpPr>
        <p:spPr>
          <a:xfrm>
            <a:off x="6685980" y="4275818"/>
            <a:ext cx="5500789" cy="1754326"/>
          </a:xfrm>
          <a:prstGeom prst="rect">
            <a:avLst/>
          </a:prstGeom>
          <a:noFill/>
        </p:spPr>
        <p:txBody>
          <a:bodyPr wrap="square">
            <a:spAutoFit/>
          </a:bodyPr>
          <a:lstStyle/>
          <a:p>
            <a:r>
              <a:rPr lang="en-US" b="1" i="0" dirty="0">
                <a:solidFill>
                  <a:srgbClr val="333333"/>
                </a:solidFill>
                <a:effectLst/>
                <a:latin typeface="inter-bold"/>
              </a:rPr>
              <a:t>3. Operating Procedures:</a:t>
            </a:r>
            <a:r>
              <a:rPr lang="en-US" b="0" i="0" dirty="0">
                <a:solidFill>
                  <a:srgbClr val="333333"/>
                </a:solidFill>
                <a:effectLst/>
                <a:latin typeface="inter-regular"/>
              </a:rPr>
              <a:t> Operating Procedures consist of instructions to set up and use the software system and instructions on how react to the system failure. Example of operating system procedures manuals is: installation guide, Beginner's guide, reference guide, system administration guide, etc.</a:t>
            </a:r>
            <a:endParaRPr lang="en-IN" dirty="0"/>
          </a:p>
        </p:txBody>
      </p:sp>
      <p:pic>
        <p:nvPicPr>
          <p:cNvPr id="5" name="Picture 2" descr="Program vs. Software">
            <a:extLst>
              <a:ext uri="{FF2B5EF4-FFF2-40B4-BE49-F238E27FC236}">
                <a16:creationId xmlns:a16="http://schemas.microsoft.com/office/drawing/2014/main" id="{AEE71E5E-CB2B-451C-8F21-A32FA2202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966749"/>
            <a:ext cx="5732848" cy="439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9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B4E792-F9AD-4B42-A3EB-9A6BF9CDA244}"/>
              </a:ext>
            </a:extLst>
          </p:cNvPr>
          <p:cNvSpPr txBox="1"/>
          <p:nvPr/>
        </p:nvSpPr>
        <p:spPr>
          <a:xfrm>
            <a:off x="564795" y="167010"/>
            <a:ext cx="11271959" cy="1200329"/>
          </a:xfrm>
          <a:prstGeom prst="rect">
            <a:avLst/>
          </a:prstGeom>
          <a:noFill/>
        </p:spPr>
        <p:txBody>
          <a:bodyPr wrap="square">
            <a:spAutoFit/>
          </a:bodyPr>
          <a:lstStyle/>
          <a:p>
            <a:r>
              <a:rPr lang="en-US" dirty="0"/>
              <a:t>Software Development Life Cycle (SDLC)</a:t>
            </a:r>
          </a:p>
          <a:p>
            <a:r>
              <a:rPr lang="en-US" dirty="0"/>
              <a:t>A software life cycle model (also termed process model) is a pictorial and diagrammatic representation of the software life cycle. A life cycle model represents all the methods required to make a software product transit through its life cycle stages. It also captures the structure in which these methods are to be undertaken.</a:t>
            </a:r>
          </a:p>
        </p:txBody>
      </p:sp>
      <p:pic>
        <p:nvPicPr>
          <p:cNvPr id="2050" name="Picture 2" descr="Software Development Life Cycle: The phases of SDLC - TestLodge Blog">
            <a:extLst>
              <a:ext uri="{FF2B5EF4-FFF2-40B4-BE49-F238E27FC236}">
                <a16:creationId xmlns:a16="http://schemas.microsoft.com/office/drawing/2014/main" id="{ACF01E46-058D-4A86-8EEF-E28CE9531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367339"/>
            <a:ext cx="10096500" cy="530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2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oftware Development Life Cycle(SDLC)">
            <a:extLst>
              <a:ext uri="{FF2B5EF4-FFF2-40B4-BE49-F238E27FC236}">
                <a16:creationId xmlns:a16="http://schemas.microsoft.com/office/drawing/2014/main" id="{587956C5-EAD8-46B0-8156-987F3CD4B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323" y="724428"/>
            <a:ext cx="4691944" cy="38840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7D3CF8-FF1A-42B5-810B-5D00C0578A0C}"/>
              </a:ext>
            </a:extLst>
          </p:cNvPr>
          <p:cNvSpPr txBox="1"/>
          <p:nvPr/>
        </p:nvSpPr>
        <p:spPr>
          <a:xfrm>
            <a:off x="238643" y="239168"/>
            <a:ext cx="6615289" cy="4801314"/>
          </a:xfrm>
          <a:prstGeom prst="rect">
            <a:avLst/>
          </a:prstGeom>
          <a:noFill/>
        </p:spPr>
        <p:txBody>
          <a:bodyPr wrap="square">
            <a:spAutoFit/>
          </a:bodyPr>
          <a:lstStyle/>
          <a:p>
            <a:pPr algn="just"/>
            <a:r>
              <a:rPr lang="en-US" b="0" i="0" dirty="0">
                <a:solidFill>
                  <a:srgbClr val="610B38"/>
                </a:solidFill>
                <a:effectLst/>
                <a:latin typeface="erdana"/>
              </a:rPr>
              <a:t>The stages of SDLC are as follows:</a:t>
            </a:r>
          </a:p>
          <a:p>
            <a:pPr algn="just"/>
            <a:r>
              <a:rPr lang="en-US" b="1" i="0" dirty="0">
                <a:solidFill>
                  <a:srgbClr val="333333"/>
                </a:solidFill>
                <a:effectLst/>
                <a:latin typeface="inter-bold"/>
              </a:rPr>
              <a:t>Stage1: Planning and requirement analysis</a:t>
            </a:r>
            <a:endParaRPr lang="en-US" b="0" i="0" dirty="0">
              <a:solidFill>
                <a:srgbClr val="333333"/>
              </a:solidFill>
              <a:effectLst/>
              <a:latin typeface="inter-regular"/>
            </a:endParaRPr>
          </a:p>
          <a:p>
            <a:pPr algn="just"/>
            <a:r>
              <a:rPr lang="en-US" b="0" i="0" dirty="0">
                <a:solidFill>
                  <a:srgbClr val="333333"/>
                </a:solidFill>
                <a:effectLst/>
                <a:latin typeface="inter-regular"/>
              </a:rPr>
              <a:t>Requirement Analysis is the most important and necessary stage in SDLC.</a:t>
            </a:r>
          </a:p>
          <a:p>
            <a:pPr algn="just"/>
            <a:r>
              <a:rPr lang="en-US" b="0" i="0" dirty="0">
                <a:solidFill>
                  <a:srgbClr val="333333"/>
                </a:solidFill>
                <a:effectLst/>
                <a:latin typeface="inter-regular"/>
              </a:rPr>
              <a:t>The senior members of the team perform it with inputs from all the stakeholders and domain experts or SMEs in the industry.</a:t>
            </a:r>
          </a:p>
          <a:p>
            <a:pPr algn="just"/>
            <a:r>
              <a:rPr lang="en-US" b="0" i="0" dirty="0">
                <a:solidFill>
                  <a:srgbClr val="333333"/>
                </a:solidFill>
                <a:effectLst/>
                <a:latin typeface="inter-regular"/>
              </a:rPr>
              <a:t>Planning for the quality assurance requirements and identifications of the risks associated with the projects is also done at this stage.</a:t>
            </a:r>
          </a:p>
          <a:p>
            <a:pPr algn="just"/>
            <a:r>
              <a:rPr lang="en-US" b="0" i="0" dirty="0">
                <a:solidFill>
                  <a:srgbClr val="333333"/>
                </a:solidFill>
                <a:effectLst/>
                <a:latin typeface="inter-regular"/>
              </a:rPr>
              <a:t>Business analyst and Project organizer set up a meeting with the client to gather all the data like what the customer wants to build, who will be the end user, what is the objective of the product. Before creating a product, a core understanding or knowledge of the product is very necessary.</a:t>
            </a:r>
          </a:p>
          <a:p>
            <a:pPr algn="just"/>
            <a:r>
              <a:rPr lang="en-US" b="1" i="0" dirty="0">
                <a:solidFill>
                  <a:srgbClr val="333333"/>
                </a:solidFill>
                <a:effectLst/>
                <a:latin typeface="inter-bold"/>
              </a:rPr>
              <a:t>For Example</a:t>
            </a:r>
            <a:r>
              <a:rPr lang="en-US" b="0" i="0" dirty="0">
                <a:solidFill>
                  <a:srgbClr val="333333"/>
                </a:solidFill>
                <a:effectLst/>
                <a:latin typeface="inter-regular"/>
              </a:rPr>
              <a:t>, A client wants to have an application which concerns money transactions. In this method, the requirement has to be precise like what kind of operations will be done, how it will be done, in which currency it will be done, etc.</a:t>
            </a:r>
          </a:p>
        </p:txBody>
      </p:sp>
      <p:sp>
        <p:nvSpPr>
          <p:cNvPr id="10" name="TextBox 9">
            <a:extLst>
              <a:ext uri="{FF2B5EF4-FFF2-40B4-BE49-F238E27FC236}">
                <a16:creationId xmlns:a16="http://schemas.microsoft.com/office/drawing/2014/main" id="{DD05D443-8CD3-4A73-9096-5EFAEEC85040}"/>
              </a:ext>
            </a:extLst>
          </p:cNvPr>
          <p:cNvSpPr txBox="1"/>
          <p:nvPr/>
        </p:nvSpPr>
        <p:spPr>
          <a:xfrm>
            <a:off x="86079" y="5460295"/>
            <a:ext cx="11530188" cy="1200329"/>
          </a:xfrm>
          <a:prstGeom prst="rect">
            <a:avLst/>
          </a:prstGeom>
          <a:noFill/>
        </p:spPr>
        <p:txBody>
          <a:bodyPr wrap="square">
            <a:spAutoFit/>
          </a:bodyPr>
          <a:lstStyle/>
          <a:p>
            <a:pPr algn="just"/>
            <a:r>
              <a:rPr lang="en-US" b="0" i="0" dirty="0">
                <a:solidFill>
                  <a:srgbClr val="333333"/>
                </a:solidFill>
                <a:effectLst/>
                <a:latin typeface="inter-regular"/>
              </a:rPr>
              <a:t>Once the required function is done, an analysis is complete with auditing the feasibility of the growth of a product. In case of any ambiguity, a signal is set up for further discussion.</a:t>
            </a:r>
          </a:p>
          <a:p>
            <a:pPr algn="just"/>
            <a:r>
              <a:rPr lang="en-US" b="0" i="0" dirty="0">
                <a:solidFill>
                  <a:srgbClr val="333333"/>
                </a:solidFill>
                <a:effectLst/>
                <a:latin typeface="inter-regular"/>
              </a:rPr>
              <a:t>Once the requirement is understood, the SRS (Software Requirement Specification) document is created. The developers should thoroughly follow this document and also should be reviewed by the customer for future reference.</a:t>
            </a:r>
          </a:p>
        </p:txBody>
      </p:sp>
    </p:spTree>
    <p:extLst>
      <p:ext uri="{BB962C8B-B14F-4D97-AF65-F5344CB8AC3E}">
        <p14:creationId xmlns:p14="http://schemas.microsoft.com/office/powerpoint/2010/main" val="88318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9F1C-06B0-41E9-9BB7-C0C665942EEC}"/>
              </a:ext>
            </a:extLst>
          </p:cNvPr>
          <p:cNvSpPr txBox="1"/>
          <p:nvPr/>
        </p:nvSpPr>
        <p:spPr>
          <a:xfrm>
            <a:off x="237066" y="293176"/>
            <a:ext cx="11548533" cy="5632311"/>
          </a:xfrm>
          <a:prstGeom prst="rect">
            <a:avLst/>
          </a:prstGeom>
          <a:noFill/>
        </p:spPr>
        <p:txBody>
          <a:bodyPr wrap="square">
            <a:spAutoFit/>
          </a:bodyPr>
          <a:lstStyle/>
          <a:p>
            <a:r>
              <a:rPr lang="en-US" b="1" dirty="0"/>
              <a:t>Stage2: Defining Requirements</a:t>
            </a:r>
          </a:p>
          <a:p>
            <a:endParaRPr lang="en-US" dirty="0"/>
          </a:p>
          <a:p>
            <a:r>
              <a:rPr lang="en-US" dirty="0"/>
              <a:t>Once the requirement analysis is done, the next stage is to certainly represent and document the software requirements and get them accepted from the project stakeholders.</a:t>
            </a:r>
          </a:p>
          <a:p>
            <a:endParaRPr lang="en-US" dirty="0"/>
          </a:p>
          <a:p>
            <a:r>
              <a:rPr lang="en-US" dirty="0"/>
              <a:t>This is accomplished through "SRS"- Software Requirement Specification document which contains all the product requirements to be constructed and developed during the project life cycle.</a:t>
            </a:r>
          </a:p>
          <a:p>
            <a:endParaRPr lang="en-US" dirty="0"/>
          </a:p>
          <a:p>
            <a:endParaRPr lang="en-US" dirty="0"/>
          </a:p>
          <a:p>
            <a:r>
              <a:rPr lang="en-US" b="1" dirty="0"/>
              <a:t>Stage3: Designing the Software</a:t>
            </a:r>
          </a:p>
          <a:p>
            <a:endParaRPr lang="en-US" dirty="0"/>
          </a:p>
          <a:p>
            <a:r>
              <a:rPr lang="en-US" dirty="0"/>
              <a:t>The next phase is about to bring down all the knowledge of requirements, analysis, and design of the software project. This phase is the product of the last two, like inputs from the customer and requirement gathering.</a:t>
            </a:r>
          </a:p>
          <a:p>
            <a:endParaRPr lang="en-US" b="1" dirty="0"/>
          </a:p>
          <a:p>
            <a:r>
              <a:rPr lang="en-US" b="1" dirty="0"/>
              <a:t>Stage4: Developing the project</a:t>
            </a:r>
          </a:p>
          <a:p>
            <a:endParaRPr lang="en-US" dirty="0"/>
          </a:p>
          <a:p>
            <a:r>
              <a:rPr lang="en-US" dirty="0"/>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p>
          <a:p>
            <a:endParaRPr lang="en-US" dirty="0"/>
          </a:p>
        </p:txBody>
      </p:sp>
    </p:spTree>
    <p:extLst>
      <p:ext uri="{BB962C8B-B14F-4D97-AF65-F5344CB8AC3E}">
        <p14:creationId xmlns:p14="http://schemas.microsoft.com/office/powerpoint/2010/main" val="221279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2528</Words>
  <Application>Microsoft Office PowerPoint</Application>
  <PresentationFormat>Widescreen</PresentationFormat>
  <Paragraphs>154</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Arial</vt:lpstr>
      <vt:lpstr>Calibri</vt:lpstr>
      <vt:lpstr>Calibri Light</vt:lpstr>
      <vt:lpstr>erdana</vt:lpstr>
      <vt:lpstr>inter-bold</vt:lpstr>
      <vt:lpstr>inter-regular</vt:lpstr>
      <vt:lpstr>Source Sans Pro</vt:lpstr>
      <vt:lpstr>Times New Roman</vt:lpstr>
      <vt:lpstr>Wingdings</vt:lpstr>
      <vt:lpstr>Office Theme</vt:lpstr>
      <vt:lpstr>SOFTWARE ENGINEERING &amp; SDLC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SDLC   </dc:title>
  <dc:creator>sneha yerram</dc:creator>
  <cp:lastModifiedBy>Gaurav Bhavsar</cp:lastModifiedBy>
  <cp:revision>8</cp:revision>
  <dcterms:created xsi:type="dcterms:W3CDTF">2021-11-22T04:25:55Z</dcterms:created>
  <dcterms:modified xsi:type="dcterms:W3CDTF">2022-01-15T18:11:20Z</dcterms:modified>
</cp:coreProperties>
</file>