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81" r:id="rId23"/>
    <p:sldId id="282" r:id="rId24"/>
    <p:sldId id="283" r:id="rId25"/>
    <p:sldId id="278" r:id="rId26"/>
    <p:sldId id="279" r:id="rId27"/>
    <p:sldId id="28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40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AE59E3B-CD69-43FD-A922-4F873FB82EAB}" type="datetimeFigureOut">
              <a:rPr lang="en-US" smtClean="0"/>
              <a:pPr/>
              <a:t>11/14/2011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0F200D1-5BF2-4B5D-8547-FABEEB4860E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E59E3B-CD69-43FD-A922-4F873FB82EAB}" type="datetimeFigureOut">
              <a:rPr lang="en-US" smtClean="0"/>
              <a:pPr/>
              <a:t>11/14/2011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200D1-5BF2-4B5D-8547-FABEEB4860E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E59E3B-CD69-43FD-A922-4F873FB82EAB}" type="datetimeFigureOut">
              <a:rPr lang="en-US" smtClean="0"/>
              <a:pPr/>
              <a:t>11/14/2011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200D1-5BF2-4B5D-8547-FABEEB4860E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E59E3B-CD69-43FD-A922-4F873FB82EAB}" type="datetimeFigureOut">
              <a:rPr lang="en-US" smtClean="0"/>
              <a:pPr/>
              <a:t>11/14/2011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200D1-5BF2-4B5D-8547-FABEEB4860E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AE59E3B-CD69-43FD-A922-4F873FB82EAB}" type="datetimeFigureOut">
              <a:rPr lang="en-US" smtClean="0"/>
              <a:pPr/>
              <a:t>11/14/2011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200D1-5BF2-4B5D-8547-FABEEB4860E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AE59E3B-CD69-43FD-A922-4F873FB82EAB}" type="datetimeFigureOut">
              <a:rPr lang="en-US" smtClean="0"/>
              <a:pPr/>
              <a:t>11/14/2011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F200D1-5BF2-4B5D-8547-FABEEB4860E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AE59E3B-CD69-43FD-A922-4F873FB82EAB}" type="datetimeFigureOut">
              <a:rPr lang="en-US" smtClean="0"/>
              <a:pPr/>
              <a:t>11/14/2011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F200D1-5BF2-4B5D-8547-FABEEB4860E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AE59E3B-CD69-43FD-A922-4F873FB82EAB}" type="datetimeFigureOut">
              <a:rPr lang="en-US" smtClean="0"/>
              <a:pPr/>
              <a:t>11/14/2011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F200D1-5BF2-4B5D-8547-FABEEB4860E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E59E3B-CD69-43FD-A922-4F873FB82EAB}" type="datetimeFigureOut">
              <a:rPr lang="en-US" smtClean="0"/>
              <a:pPr/>
              <a:t>11/14/2011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F200D1-5BF2-4B5D-8547-FABEEB4860E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AE59E3B-CD69-43FD-A922-4F873FB82EAB}" type="datetimeFigureOut">
              <a:rPr lang="en-US" smtClean="0"/>
              <a:pPr/>
              <a:t>11/14/2011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F200D1-5BF2-4B5D-8547-FABEEB4860E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AE59E3B-CD69-43FD-A922-4F873FB82EAB}" type="datetimeFigureOut">
              <a:rPr lang="en-US" smtClean="0"/>
              <a:pPr/>
              <a:t>11/14/2011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0F200D1-5BF2-4B5D-8547-FABEEB4860E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AE59E3B-CD69-43FD-A922-4F873FB82EAB}" type="datetimeFigureOut">
              <a:rPr lang="en-US" smtClean="0"/>
              <a:pPr/>
              <a:t>11/14/2011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0F200D1-5BF2-4B5D-8547-FABEEB4860E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ACOUSTIC  ECHO CANCELLER</a:t>
            </a:r>
            <a:endParaRPr lang="en-US" dirty="0"/>
          </a:p>
        </p:txBody>
      </p:sp>
      <p:sp>
        <p:nvSpPr>
          <p:cNvPr id="3" name="Subtitle 2"/>
          <p:cNvSpPr>
            <a:spLocks noGrp="1"/>
          </p:cNvSpPr>
          <p:nvPr>
            <p:ph type="subTitle" idx="1"/>
          </p:nvPr>
        </p:nvSpPr>
        <p:spPr>
          <a:xfrm>
            <a:off x="533400" y="3228536"/>
            <a:ext cx="7854696" cy="3019864"/>
          </a:xfrm>
        </p:spPr>
        <p:txBody>
          <a:bodyPr>
            <a:normAutofit/>
          </a:bodyPr>
          <a:lstStyle/>
          <a:p>
            <a:pPr algn="ctr"/>
            <a:endParaRPr lang="en-US" dirty="0" smtClean="0"/>
          </a:p>
          <a:p>
            <a:pPr algn="ctr"/>
            <a:endParaRPr lang="en-US" sz="3500" dirty="0" smtClean="0"/>
          </a:p>
          <a:p>
            <a:pPr algn="ctr"/>
            <a:r>
              <a:rPr lang="en-US" sz="3500" dirty="0" smtClean="0"/>
              <a:t>TERM PAPER</a:t>
            </a:r>
          </a:p>
          <a:p>
            <a:pPr algn="ctr"/>
            <a:endParaRPr lang="en-US" dirty="0" smtClean="0"/>
          </a:p>
          <a:p>
            <a:pPr algn="ct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HYBRID ECHO DIAGRAM</a:t>
            </a:r>
            <a:endParaRPr lang="en-US" dirty="0"/>
          </a:p>
        </p:txBody>
      </p:sp>
      <p:pic>
        <p:nvPicPr>
          <p:cNvPr id="1026" name="Picture 2"/>
          <p:cNvPicPr>
            <a:picLocks noChangeAspect="1" noChangeArrowheads="1"/>
          </p:cNvPicPr>
          <p:nvPr/>
        </p:nvPicPr>
        <p:blipFill>
          <a:blip r:embed="rId2"/>
          <a:srcRect/>
          <a:stretch>
            <a:fillRect/>
          </a:stretch>
        </p:blipFill>
        <p:spPr bwMode="auto">
          <a:xfrm>
            <a:off x="1295400" y="2286000"/>
            <a:ext cx="6400800" cy="437869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ACOUSTIC ECHO</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b="1" dirty="0" smtClean="0"/>
              <a:t>acoustic echo</a:t>
            </a:r>
            <a:r>
              <a:rPr lang="en-US" dirty="0" smtClean="0"/>
              <a:t>, which is also known as a “</a:t>
            </a:r>
            <a:r>
              <a:rPr lang="en-US" b="1" dirty="0" smtClean="0"/>
              <a:t>multipath echo</a:t>
            </a:r>
            <a:r>
              <a:rPr lang="en-US" dirty="0" smtClean="0"/>
              <a:t>”, is produced by poor voice coupling between the earpiece and microphone in handsets and hands-free devices.</a:t>
            </a:r>
          </a:p>
          <a:p>
            <a:r>
              <a:rPr lang="en-US" b="1" dirty="0" smtClean="0"/>
              <a:t>Acoustic coupling </a:t>
            </a:r>
            <a:r>
              <a:rPr lang="en-US" dirty="0" smtClean="0"/>
              <a:t>is due to the reflection of the loudspeaker’s sound waves from walls, door, ceiling, windows and other objects back to the microphone.</a:t>
            </a:r>
          </a:p>
          <a:p>
            <a:r>
              <a:rPr lang="en-US" b="1" dirty="0" smtClean="0"/>
              <a:t>Adaptive cancellation </a:t>
            </a:r>
            <a:r>
              <a:rPr lang="en-US" dirty="0" smtClean="0"/>
              <a:t>of various acoustic echoes has become very important in hands-free communication systems such as teleconference or  videoconference systems.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SOURCES OF ACOUSTIC ECHO IN A ROOM</a:t>
            </a:r>
            <a:endParaRPr lang="en-US" dirty="0"/>
          </a:p>
        </p:txBody>
      </p:sp>
      <p:pic>
        <p:nvPicPr>
          <p:cNvPr id="2050" name="Picture 2"/>
          <p:cNvPicPr>
            <a:picLocks noChangeAspect="1" noChangeArrowheads="1"/>
          </p:cNvPicPr>
          <p:nvPr/>
        </p:nvPicPr>
        <p:blipFill>
          <a:blip r:embed="rId2"/>
          <a:srcRect/>
          <a:stretch>
            <a:fillRect/>
          </a:stretch>
        </p:blipFill>
        <p:spPr bwMode="auto">
          <a:xfrm>
            <a:off x="762000" y="1828800"/>
            <a:ext cx="7764813"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ECHO SUPPRESSORS</a:t>
            </a:r>
            <a:endParaRPr lang="en-US" dirty="0"/>
          </a:p>
        </p:txBody>
      </p:sp>
      <p:sp>
        <p:nvSpPr>
          <p:cNvPr id="3" name="Content Placeholder 2"/>
          <p:cNvSpPr>
            <a:spLocks noGrp="1"/>
          </p:cNvSpPr>
          <p:nvPr>
            <p:ph idx="1"/>
          </p:nvPr>
        </p:nvSpPr>
        <p:spPr/>
        <p:txBody>
          <a:bodyPr/>
          <a:lstStyle/>
          <a:p>
            <a:r>
              <a:rPr lang="en-US" b="1" dirty="0" smtClean="0"/>
              <a:t>Echo suppressors </a:t>
            </a:r>
            <a:r>
              <a:rPr lang="en-US" dirty="0" smtClean="0"/>
              <a:t>have been used since the introduction of long distance communication.</a:t>
            </a:r>
          </a:p>
          <a:p>
            <a:r>
              <a:rPr lang="en-US" dirty="0" smtClean="0"/>
              <a:t>The situation of two people talking simultaneously is termed “</a:t>
            </a:r>
            <a:r>
              <a:rPr lang="en-US" b="1" dirty="0" smtClean="0"/>
              <a:t>double talking</a:t>
            </a:r>
            <a:r>
              <a:rPr lang="en-US" dirty="0" smtClean="0"/>
              <a:t>”.</a:t>
            </a:r>
          </a:p>
          <a:p>
            <a:r>
              <a:rPr lang="en-US" dirty="0" smtClean="0"/>
              <a:t>The echo suppressor is also helped by the fact that during such double talking poor transmission quality is less noticeable.</a:t>
            </a:r>
          </a:p>
          <a:p>
            <a:r>
              <a:rPr lang="en-US" dirty="0" smtClean="0"/>
              <a:t>The best solution for removing echoes is to use </a:t>
            </a:r>
            <a:r>
              <a:rPr lang="en-US" b="1" dirty="0" smtClean="0"/>
              <a:t>echo cancellers.</a:t>
            </a:r>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ECHO SUPPRESSOR BLOCK DIAGRAM</a:t>
            </a:r>
            <a:endParaRPr lang="en-US" dirty="0"/>
          </a:p>
        </p:txBody>
      </p:sp>
      <p:pic>
        <p:nvPicPr>
          <p:cNvPr id="3074" name="Picture 2"/>
          <p:cNvPicPr>
            <a:picLocks noChangeAspect="1" noChangeArrowheads="1"/>
          </p:cNvPicPr>
          <p:nvPr/>
        </p:nvPicPr>
        <p:blipFill>
          <a:blip r:embed="rId2"/>
          <a:srcRect/>
          <a:stretch>
            <a:fillRect/>
          </a:stretch>
        </p:blipFill>
        <p:spPr bwMode="auto">
          <a:xfrm>
            <a:off x="533400" y="1828800"/>
            <a:ext cx="8153400"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1143000"/>
          </a:xfrm>
        </p:spPr>
        <p:txBody>
          <a:bodyPr>
            <a:normAutofit fontScale="90000"/>
          </a:bodyPr>
          <a:lstStyle/>
          <a:p>
            <a:pPr algn="ctr"/>
            <a:r>
              <a:rPr lang="en-US" b="1" dirty="0" smtClean="0"/>
              <a:t>TELECONFERENCE/ VIDEOCONFERENCE COMMUNICATION SYSTEMS</a:t>
            </a:r>
            <a:endParaRPr lang="en-US" dirty="0"/>
          </a:p>
        </p:txBody>
      </p:sp>
      <p:sp>
        <p:nvSpPr>
          <p:cNvPr id="3" name="Content Placeholder 2"/>
          <p:cNvSpPr>
            <a:spLocks noGrp="1"/>
          </p:cNvSpPr>
          <p:nvPr>
            <p:ph idx="1"/>
          </p:nvPr>
        </p:nvSpPr>
        <p:spPr>
          <a:xfrm>
            <a:off x="533400" y="2895600"/>
            <a:ext cx="8229600" cy="3962400"/>
          </a:xfrm>
        </p:spPr>
        <p:txBody>
          <a:bodyPr/>
          <a:lstStyle/>
          <a:p>
            <a:r>
              <a:rPr lang="en-US" dirty="0" smtClean="0"/>
              <a:t>When the telephone connection is between hands-free telephones or between two conference rooms, then an acoustic echo problem emerges that is due to the reflection of the loudspeaker’s sound waves from the boundary surfaces and other objects back to the microphone.</a:t>
            </a:r>
          </a:p>
          <a:p>
            <a:r>
              <a:rPr lang="en-US" dirty="0" smtClean="0"/>
              <a:t>This acoustic echo can be removed using an </a:t>
            </a:r>
            <a:r>
              <a:rPr lang="en-US" b="1" dirty="0" smtClean="0"/>
              <a:t>adaptive filter.</a:t>
            </a:r>
            <a:endParaRPr lang="en-US" dirty="0" smtClean="0"/>
          </a:p>
          <a:p>
            <a:pPr>
              <a:buNone/>
            </a:pPr>
            <a:endParaRPr lang="en-US"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pPr algn="ctr"/>
            <a:r>
              <a:rPr lang="en-US" dirty="0" smtClean="0"/>
              <a:t>ADAPTIVE FILTER</a:t>
            </a:r>
            <a:endParaRPr lang="en-US" dirty="0"/>
          </a:p>
        </p:txBody>
      </p:sp>
      <p:sp>
        <p:nvSpPr>
          <p:cNvPr id="3" name="Content Placeholder 2"/>
          <p:cNvSpPr>
            <a:spLocks noGrp="1"/>
          </p:cNvSpPr>
          <p:nvPr>
            <p:ph idx="1"/>
          </p:nvPr>
        </p:nvSpPr>
        <p:spPr>
          <a:xfrm>
            <a:off x="457200" y="1371600"/>
            <a:ext cx="8229600" cy="5486400"/>
          </a:xfrm>
        </p:spPr>
        <p:txBody>
          <a:bodyPr>
            <a:normAutofit fontScale="92500" lnSpcReduction="10000"/>
          </a:bodyPr>
          <a:lstStyle/>
          <a:p>
            <a:r>
              <a:rPr lang="en-US" b="1" dirty="0" smtClean="0"/>
              <a:t>Adaptive acoustic echo cancellation </a:t>
            </a:r>
            <a:r>
              <a:rPr lang="en-US" dirty="0" smtClean="0"/>
              <a:t>is a more challenging problem than the network echo cancellation.</a:t>
            </a:r>
          </a:p>
          <a:p>
            <a:r>
              <a:rPr lang="en-US" dirty="0" smtClean="0"/>
              <a:t>The characteristics of the acoustic echo path are more non-stationary due to opening and closing of a door or movement of people inside the room while the network echo path is almost stationary.</a:t>
            </a:r>
          </a:p>
          <a:p>
            <a:r>
              <a:rPr lang="en-US" dirty="0" smtClean="0"/>
              <a:t>The acoustic echo path has a mixture of linear and nonlinear characteristics.</a:t>
            </a:r>
          </a:p>
          <a:p>
            <a:r>
              <a:rPr lang="en-US" dirty="0" smtClean="0"/>
              <a:t>The reflection of acoustic signals inside a room is almost linearly distorted.</a:t>
            </a:r>
          </a:p>
          <a:p>
            <a:r>
              <a:rPr lang="en-US" dirty="0" smtClean="0"/>
              <a:t>However, the loudspeaker does introduce nonlinearity.</a:t>
            </a:r>
          </a:p>
          <a:p>
            <a:r>
              <a:rPr lang="en-US" dirty="0" smtClean="0"/>
              <a:t>The </a:t>
            </a:r>
            <a:r>
              <a:rPr lang="en-US" b="1" dirty="0" smtClean="0"/>
              <a:t>acoustic echo cancellers, (AECs)</a:t>
            </a:r>
            <a:r>
              <a:rPr lang="en-US" dirty="0" smtClean="0"/>
              <a:t>, are required to have more computing power in order to compensate for the longer impulse response and to produce faster converging algorithms.</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pPr algn="ctr"/>
            <a:r>
              <a:rPr lang="en-US" dirty="0" smtClean="0"/>
              <a:t>ADAPTIVE ACOUSTIC ECHO CANCELLATION</a:t>
            </a:r>
            <a:endParaRPr lang="en-US" dirty="0"/>
          </a:p>
        </p:txBody>
      </p:sp>
      <p:pic>
        <p:nvPicPr>
          <p:cNvPr id="5122" name="Picture 2"/>
          <p:cNvPicPr>
            <a:picLocks noChangeAspect="1" noChangeArrowheads="1"/>
          </p:cNvPicPr>
          <p:nvPr/>
        </p:nvPicPr>
        <p:blipFill>
          <a:blip r:embed="rId2"/>
          <a:srcRect/>
          <a:stretch>
            <a:fillRect/>
          </a:stretch>
        </p:blipFill>
        <p:spPr bwMode="auto">
          <a:xfrm>
            <a:off x="381000" y="1600200"/>
            <a:ext cx="8305800" cy="510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ctr"/>
            <a:r>
              <a:rPr lang="en-US" dirty="0" smtClean="0"/>
              <a:t>BASIC ECHO CANCELLER</a:t>
            </a:r>
            <a:endParaRPr lang="en-US" dirty="0"/>
          </a:p>
        </p:txBody>
      </p:sp>
      <p:sp>
        <p:nvSpPr>
          <p:cNvPr id="3" name="Content Placeholder 2"/>
          <p:cNvSpPr>
            <a:spLocks noGrp="1"/>
          </p:cNvSpPr>
          <p:nvPr>
            <p:ph idx="1"/>
          </p:nvPr>
        </p:nvSpPr>
        <p:spPr>
          <a:xfrm>
            <a:off x="457200" y="1066800"/>
            <a:ext cx="8229600" cy="5410200"/>
          </a:xfrm>
        </p:spPr>
        <p:txBody>
          <a:bodyPr>
            <a:normAutofit fontScale="92500"/>
          </a:bodyPr>
          <a:lstStyle/>
          <a:p>
            <a:r>
              <a:rPr lang="en-US" dirty="0" smtClean="0"/>
              <a:t>The </a:t>
            </a:r>
            <a:r>
              <a:rPr lang="en-US" b="1" dirty="0" smtClean="0"/>
              <a:t>echo canceller </a:t>
            </a:r>
            <a:r>
              <a:rPr lang="en-US" dirty="0" smtClean="0"/>
              <a:t>mimics the transfer function of the echo path in order to synthesize a replica of the echo.</a:t>
            </a:r>
          </a:p>
          <a:p>
            <a:r>
              <a:rPr lang="en-US" b="1" dirty="0" smtClean="0"/>
              <a:t>Adaptive echo cancellers </a:t>
            </a:r>
            <a:r>
              <a:rPr lang="en-US" dirty="0" smtClean="0"/>
              <a:t>also face the problem of double talking when both near and far end speakers talk simultaneously.</a:t>
            </a:r>
          </a:p>
          <a:p>
            <a:r>
              <a:rPr lang="en-US" dirty="0" smtClean="0"/>
              <a:t>If </a:t>
            </a:r>
            <a:r>
              <a:rPr lang="en-US" b="1" dirty="0" smtClean="0"/>
              <a:t>double talk </a:t>
            </a:r>
            <a:r>
              <a:rPr lang="en-US" dirty="0" smtClean="0"/>
              <a:t>occurs, the system may try to adjust the adaptive filter parameters to imperfectly cancel the near-end talker signal.</a:t>
            </a:r>
          </a:p>
          <a:p>
            <a:r>
              <a:rPr lang="en-US" dirty="0" smtClean="0"/>
              <a:t>The design of a good </a:t>
            </a:r>
            <a:r>
              <a:rPr lang="en-US" b="1" dirty="0" smtClean="0"/>
              <a:t>double talking detector </a:t>
            </a:r>
            <a:r>
              <a:rPr lang="en-US" dirty="0" smtClean="0"/>
              <a:t>is difficult.</a:t>
            </a:r>
          </a:p>
          <a:p>
            <a:r>
              <a:rPr lang="en-US" dirty="0" smtClean="0"/>
              <a:t>Even with the assumption of a fast-acting detector, there is still a possibility of changes occurring in the echo channel during the time that the echo canceller is not updated, which leads to increasing amount of </a:t>
            </a:r>
            <a:r>
              <a:rPr lang="en-US" dirty="0" err="1" smtClean="0"/>
              <a:t>uncancelled</a:t>
            </a:r>
            <a:r>
              <a:rPr lang="en-US" dirty="0" smtClean="0"/>
              <a:t> echoes.</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COMPONENTS OF AN ACOUSTIC ECHO CANCELLER (AEC) </a:t>
            </a:r>
            <a:endParaRPr lang="en-US" dirty="0"/>
          </a:p>
        </p:txBody>
      </p:sp>
      <p:sp>
        <p:nvSpPr>
          <p:cNvPr id="3" name="Content Placeholder 2"/>
          <p:cNvSpPr>
            <a:spLocks noGrp="1"/>
          </p:cNvSpPr>
          <p:nvPr>
            <p:ph idx="1"/>
          </p:nvPr>
        </p:nvSpPr>
        <p:spPr/>
        <p:txBody>
          <a:bodyPr/>
          <a:lstStyle/>
          <a:p>
            <a:r>
              <a:rPr lang="en-US" dirty="0" smtClean="0"/>
              <a:t>The three fundamental components that combine to form an echo canceller are:</a:t>
            </a:r>
          </a:p>
          <a:p>
            <a:endParaRPr lang="en-US" dirty="0" smtClean="0"/>
          </a:p>
          <a:p>
            <a:r>
              <a:rPr lang="en-US" b="1" dirty="0" smtClean="0"/>
              <a:t>1. Adaptive Filter</a:t>
            </a:r>
          </a:p>
          <a:p>
            <a:endParaRPr lang="en-US" b="1" dirty="0" smtClean="0"/>
          </a:p>
          <a:p>
            <a:r>
              <a:rPr lang="en-US" b="1" dirty="0" smtClean="0"/>
              <a:t>2. Doubletalk Detector</a:t>
            </a:r>
          </a:p>
          <a:p>
            <a:endParaRPr lang="en-US" b="1" dirty="0" smtClean="0"/>
          </a:p>
          <a:p>
            <a:r>
              <a:rPr lang="en-US" b="1" dirty="0" smtClean="0"/>
              <a:t>3. Nonlinear Processor</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pPr algn="ctr"/>
            <a:r>
              <a:rPr lang="en-US" dirty="0" smtClean="0"/>
              <a:t>ABSTRACT</a:t>
            </a:r>
            <a:endParaRPr lang="en-US" dirty="0"/>
          </a:p>
        </p:txBody>
      </p:sp>
      <p:sp>
        <p:nvSpPr>
          <p:cNvPr id="3" name="Content Placeholder 2"/>
          <p:cNvSpPr>
            <a:spLocks noGrp="1"/>
          </p:cNvSpPr>
          <p:nvPr>
            <p:ph idx="1"/>
          </p:nvPr>
        </p:nvSpPr>
        <p:spPr>
          <a:xfrm>
            <a:off x="457200" y="1447800"/>
            <a:ext cx="8229600" cy="4876800"/>
          </a:xfrm>
        </p:spPr>
        <p:txBody>
          <a:bodyPr>
            <a:normAutofit fontScale="92500" lnSpcReduction="20000"/>
          </a:bodyPr>
          <a:lstStyle/>
          <a:p>
            <a:r>
              <a:rPr lang="en-US" dirty="0" smtClean="0"/>
              <a:t>Today people are more interested in hands-free communication with developing technologies.</a:t>
            </a:r>
          </a:p>
          <a:p>
            <a:r>
              <a:rPr lang="en-US" dirty="0" smtClean="0"/>
              <a:t>In such a situation, the use a regular loudspeaker  and a high-gain microphone, in place of a telephone receiver, seems more appropriate.</a:t>
            </a:r>
          </a:p>
          <a:p>
            <a:r>
              <a:rPr lang="en-US" dirty="0" smtClean="0"/>
              <a:t>For example, in case of teleconferencing the presence of a large acoustic coupling between the loudspeaker and microphone would produce a loud echo that would make conversation difficult. Furthermore, the acoustic system could become instable, which would produce a loud howling noise to occur.</a:t>
            </a:r>
          </a:p>
          <a:p>
            <a:r>
              <a:rPr lang="en-US" dirty="0" smtClean="0"/>
              <a:t>The solution to these problems is the elimination of the echo with an echo suppression or echo cancellation algorithm.</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pPr algn="ctr"/>
            <a:r>
              <a:rPr lang="en-US" dirty="0" smtClean="0"/>
              <a:t>ADAPTIVE FILTERING AND LMS ALGORITHM</a:t>
            </a:r>
            <a:endParaRPr lang="en-US" dirty="0"/>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en-US" b="1" dirty="0" smtClean="0"/>
              <a:t>Filtering</a:t>
            </a:r>
            <a:r>
              <a:rPr lang="en-US" dirty="0" smtClean="0"/>
              <a:t> is a signal processing technique whose objective is to process a signal in order to manipulate the information contained in the signal.</a:t>
            </a:r>
          </a:p>
          <a:p>
            <a:r>
              <a:rPr lang="en-US" dirty="0" smtClean="0"/>
              <a:t>A filter is a device that maps its input signal into another output signal by extracting only the desired information contained in the input signal.</a:t>
            </a:r>
          </a:p>
          <a:p>
            <a:r>
              <a:rPr lang="en-US" dirty="0" smtClean="0"/>
              <a:t>The main features that attracted the use of the LMS algorithm are low computational complexity, proof of convergence in stationary environments and stable behavior  when implemented with finite precision arithmetic.</a:t>
            </a:r>
          </a:p>
          <a:p>
            <a:r>
              <a:rPr lang="en-US" dirty="0" smtClean="0"/>
              <a:t>The task of the </a:t>
            </a:r>
            <a:r>
              <a:rPr lang="en-US" b="1" dirty="0" smtClean="0"/>
              <a:t>LMS algorithm </a:t>
            </a:r>
            <a:r>
              <a:rPr lang="en-US" dirty="0" smtClean="0"/>
              <a:t>is to estimate the transfer function of the filter.</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GENERIC LMS ALGORITHM</a:t>
            </a:r>
            <a:endParaRPr lang="en-US" dirty="0"/>
          </a:p>
        </p:txBody>
      </p:sp>
      <p:pic>
        <p:nvPicPr>
          <p:cNvPr id="6146" name="Picture 2"/>
          <p:cNvPicPr>
            <a:picLocks noChangeAspect="1" noChangeArrowheads="1"/>
          </p:cNvPicPr>
          <p:nvPr/>
        </p:nvPicPr>
        <p:blipFill>
          <a:blip r:embed="rId2"/>
          <a:srcRect/>
          <a:stretch>
            <a:fillRect/>
          </a:stretch>
        </p:blipFill>
        <p:spPr bwMode="auto">
          <a:xfrm>
            <a:off x="838200" y="2133600"/>
            <a:ext cx="7239000" cy="427879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pPr algn="ctr"/>
            <a:r>
              <a:rPr lang="en-US" dirty="0" smtClean="0"/>
              <a:t>NON LINEAR PROCESSOR</a:t>
            </a:r>
            <a:endParaRPr lang="en-US" dirty="0"/>
          </a:p>
        </p:txBody>
      </p:sp>
      <p:sp>
        <p:nvSpPr>
          <p:cNvPr id="3" name="Content Placeholder 2"/>
          <p:cNvSpPr>
            <a:spLocks noGrp="1"/>
          </p:cNvSpPr>
          <p:nvPr>
            <p:ph idx="1"/>
          </p:nvPr>
        </p:nvSpPr>
        <p:spPr>
          <a:xfrm>
            <a:off x="457200" y="1524000"/>
            <a:ext cx="8229600" cy="4389120"/>
          </a:xfrm>
        </p:spPr>
        <p:txBody>
          <a:bodyPr/>
          <a:lstStyle/>
          <a:p>
            <a:r>
              <a:rPr lang="en-US" dirty="0" smtClean="0"/>
              <a:t>A nonlinear processor, (NLP), is a signal processing circuit or algorithm that </a:t>
            </a:r>
            <a:r>
              <a:rPr lang="en-US" dirty="0" smtClean="0"/>
              <a:t>is placed </a:t>
            </a:r>
            <a:r>
              <a:rPr lang="en-US" dirty="0" smtClean="0"/>
              <a:t>in the speech path after echo cancellation in order to provide further attenuation </a:t>
            </a:r>
            <a:r>
              <a:rPr lang="en-US" dirty="0" smtClean="0"/>
              <a:t>or removal </a:t>
            </a:r>
            <a:r>
              <a:rPr lang="en-US" dirty="0" smtClean="0"/>
              <a:t>of residual echo signals that cannot be removed completely by an echo canceller</a:t>
            </a:r>
            <a:r>
              <a:rPr lang="en-US" dirty="0" smtClean="0"/>
              <a:t>.</a:t>
            </a:r>
          </a:p>
          <a:p>
            <a:r>
              <a:rPr lang="en-US" dirty="0" smtClean="0"/>
              <a:t>A non-linearity, a distortion, or an added noise signal are examples of signals that </a:t>
            </a:r>
            <a:r>
              <a:rPr lang="en-US" dirty="0" smtClean="0"/>
              <a:t>cannot be </a:t>
            </a:r>
            <a:r>
              <a:rPr lang="en-US" dirty="0" smtClean="0"/>
              <a:t>fully cancelled by an echo canceller</a:t>
            </a:r>
            <a:r>
              <a:rPr lang="en-US" dirty="0" smtClean="0"/>
              <a:t>.</a:t>
            </a:r>
          </a:p>
          <a:p>
            <a:r>
              <a:rPr lang="en-US" dirty="0" smtClean="0"/>
              <a:t>Therefore, these signals are typically removed </a:t>
            </a:r>
            <a:r>
              <a:rPr lang="en-US" dirty="0" smtClean="0"/>
              <a:t>or attenuated </a:t>
            </a:r>
            <a:r>
              <a:rPr lang="en-US" dirty="0" smtClean="0"/>
              <a:t>by a nonlinear processor.</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NOISE GATE AS NLP</a:t>
            </a:r>
            <a:endParaRPr lang="en-US" dirty="0"/>
          </a:p>
        </p:txBody>
      </p:sp>
      <p:sp>
        <p:nvSpPr>
          <p:cNvPr id="3" name="Content Placeholder 2"/>
          <p:cNvSpPr>
            <a:spLocks noGrp="1"/>
          </p:cNvSpPr>
          <p:nvPr>
            <p:ph idx="1"/>
          </p:nvPr>
        </p:nvSpPr>
        <p:spPr/>
        <p:txBody>
          <a:bodyPr/>
          <a:lstStyle/>
          <a:p>
            <a:r>
              <a:rPr lang="en-US" dirty="0" smtClean="0"/>
              <a:t>Noise gates belong to the family of expanders</a:t>
            </a:r>
            <a:r>
              <a:rPr lang="en-US" dirty="0" smtClean="0"/>
              <a:t>.</a:t>
            </a:r>
          </a:p>
          <a:p>
            <a:r>
              <a:rPr lang="en-US" dirty="0" smtClean="0"/>
              <a:t>It increases </a:t>
            </a:r>
            <a:r>
              <a:rPr lang="en-US" dirty="0" smtClean="0"/>
              <a:t>the dynamic range of a signal such that low-level signals are attenuated </a:t>
            </a:r>
            <a:r>
              <a:rPr lang="en-US" dirty="0" smtClean="0"/>
              <a:t>while the </a:t>
            </a:r>
            <a:r>
              <a:rPr lang="en-US" dirty="0" smtClean="0"/>
              <a:t>higher-level portions are neither attenuated nor amplified</a:t>
            </a:r>
            <a:r>
              <a:rPr lang="en-US" dirty="0" smtClean="0"/>
              <a:t>.</a:t>
            </a:r>
          </a:p>
          <a:p>
            <a:r>
              <a:rPr lang="en-US" dirty="0" smtClean="0"/>
              <a:t>The </a:t>
            </a:r>
            <a:r>
              <a:rPr lang="en-US" dirty="0" smtClean="0"/>
              <a:t>expander acts like </a:t>
            </a:r>
            <a:r>
              <a:rPr lang="en-US" dirty="0" smtClean="0"/>
              <a:t>an on/off </a:t>
            </a:r>
            <a:r>
              <a:rPr lang="en-US" dirty="0" smtClean="0"/>
              <a:t>switch for signals. When the signal is high enough, the switch is on and the </a:t>
            </a:r>
            <a:r>
              <a:rPr lang="en-US" dirty="0" smtClean="0"/>
              <a:t>input appears </a:t>
            </a:r>
            <a:r>
              <a:rPr lang="en-US" dirty="0" smtClean="0"/>
              <a:t>at the output</a:t>
            </a:r>
            <a:r>
              <a:rPr lang="en-US" dirty="0" smtClean="0"/>
              <a:t>.</a:t>
            </a:r>
          </a:p>
          <a:p>
            <a:r>
              <a:rPr lang="en-US" dirty="0" smtClean="0"/>
              <a:t>However, when the signal drops below the threshold the switch </a:t>
            </a:r>
            <a:r>
              <a:rPr lang="en-US" dirty="0" smtClean="0"/>
              <a:t>is off </a:t>
            </a:r>
            <a:r>
              <a:rPr lang="en-US" dirty="0" smtClean="0"/>
              <a:t>and there is no output.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BLOCK DIAGRAM OF AN EXPANDER</a:t>
            </a:r>
            <a:endParaRPr lang="en-US" dirty="0"/>
          </a:p>
        </p:txBody>
      </p:sp>
      <p:pic>
        <p:nvPicPr>
          <p:cNvPr id="1026" name="Picture 2"/>
          <p:cNvPicPr>
            <a:picLocks noChangeAspect="1" noChangeArrowheads="1"/>
          </p:cNvPicPr>
          <p:nvPr/>
        </p:nvPicPr>
        <p:blipFill>
          <a:blip r:embed="rId2"/>
          <a:srcRect/>
          <a:stretch>
            <a:fillRect/>
          </a:stretch>
        </p:blipFill>
        <p:spPr bwMode="auto">
          <a:xfrm>
            <a:off x="381000" y="2133600"/>
            <a:ext cx="8391525" cy="4000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ctr"/>
            <a:r>
              <a:rPr lang="en-US" dirty="0" smtClean="0"/>
              <a:t>CONCLUSIONS</a:t>
            </a:r>
            <a:endParaRPr lang="en-US" dirty="0"/>
          </a:p>
        </p:txBody>
      </p:sp>
      <p:sp>
        <p:nvSpPr>
          <p:cNvPr id="3" name="Content Placeholder 2"/>
          <p:cNvSpPr>
            <a:spLocks noGrp="1"/>
          </p:cNvSpPr>
          <p:nvPr>
            <p:ph idx="1"/>
          </p:nvPr>
        </p:nvSpPr>
        <p:spPr>
          <a:xfrm>
            <a:off x="457200" y="1447800"/>
            <a:ext cx="8229600" cy="5410200"/>
          </a:xfrm>
        </p:spPr>
        <p:txBody>
          <a:bodyPr>
            <a:normAutofit/>
          </a:bodyPr>
          <a:lstStyle/>
          <a:p>
            <a:r>
              <a:rPr lang="en-US" dirty="0" smtClean="0"/>
              <a:t>The </a:t>
            </a:r>
            <a:r>
              <a:rPr lang="en-US" b="1" dirty="0" smtClean="0"/>
              <a:t>Echo cancellation algorithm </a:t>
            </a:r>
            <a:r>
              <a:rPr lang="en-US" dirty="0" smtClean="0"/>
              <a:t>presented in this presentation successfully attempted to find a software solution for the problem of echoes in the telecommunications environment.</a:t>
            </a:r>
          </a:p>
          <a:p>
            <a:r>
              <a:rPr lang="en-US" dirty="0" smtClean="0"/>
              <a:t>The proposed algorithm was completely a software approach without utilizing any DSP hardware components.</a:t>
            </a:r>
          </a:p>
          <a:p>
            <a:r>
              <a:rPr lang="en-US" dirty="0" smtClean="0"/>
              <a:t>Additionally, a new method, which utilized the noise gate device for nonlinear processing was proposed.</a:t>
            </a:r>
          </a:p>
          <a:p>
            <a:r>
              <a:rPr lang="en-US" dirty="0" smtClean="0"/>
              <a:t>This new technique is faster and provides almost perfect results for canceling residual echoes without clipping of the reference speech signals.</a:t>
            </a:r>
          </a:p>
          <a:p>
            <a:endParaRPr lang="en-US" dirty="0" smtClean="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ctr"/>
            <a:r>
              <a:rPr lang="en-US" dirty="0" smtClean="0"/>
              <a:t>FURTHER WORKS</a:t>
            </a:r>
            <a:endParaRPr lang="en-US" dirty="0"/>
          </a:p>
        </p:txBody>
      </p:sp>
      <p:sp>
        <p:nvSpPr>
          <p:cNvPr id="3" name="Content Placeholder 2"/>
          <p:cNvSpPr>
            <a:spLocks noGrp="1"/>
          </p:cNvSpPr>
          <p:nvPr>
            <p:ph idx="1"/>
          </p:nvPr>
        </p:nvSpPr>
        <p:spPr>
          <a:xfrm>
            <a:off x="533400" y="1143000"/>
            <a:ext cx="8229600" cy="5334000"/>
          </a:xfrm>
        </p:spPr>
        <p:txBody>
          <a:bodyPr>
            <a:noAutofit/>
          </a:bodyPr>
          <a:lstStyle/>
          <a:p>
            <a:r>
              <a:rPr lang="en-US" dirty="0" smtClean="0"/>
              <a:t>The algorithm proposed in this </a:t>
            </a:r>
            <a:r>
              <a:rPr lang="en-US" dirty="0" smtClean="0"/>
              <a:t>paper</a:t>
            </a:r>
            <a:r>
              <a:rPr lang="en-US" dirty="0" smtClean="0"/>
              <a:t> </a:t>
            </a:r>
            <a:r>
              <a:rPr lang="en-US" dirty="0" smtClean="0"/>
              <a:t>presents a solution for single channel acoustic echoes. However, most often in real life situations, multichannel sound is the norm for telecommunication.</a:t>
            </a:r>
          </a:p>
          <a:p>
            <a:r>
              <a:rPr lang="en-US" dirty="0" smtClean="0"/>
              <a:t>For example, when there is a group of people in a teleconference environment and everybody is busy talking, laughing or just communicating with each other multichannel sound abounds. Since there is just a single microphone the other end will hear just a highly incoherent monographic sound. In order to handle such situations in a better way the echo cancellation algorithm developed during </a:t>
            </a:r>
            <a:r>
              <a:rPr lang="en-US" dirty="0" smtClean="0"/>
              <a:t>the </a:t>
            </a:r>
            <a:r>
              <a:rPr lang="en-US" dirty="0" smtClean="0"/>
              <a:t>research </a:t>
            </a:r>
            <a:r>
              <a:rPr lang="en-US" dirty="0" smtClean="0"/>
              <a:t>should </a:t>
            </a:r>
            <a:r>
              <a:rPr lang="en-US" dirty="0" smtClean="0"/>
              <a:t>be extended for the multichannel case.</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SUBMITTED BY :</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r>
              <a:rPr lang="en-US" sz="4000" dirty="0" smtClean="0"/>
              <a:t> </a:t>
            </a:r>
            <a:r>
              <a:rPr lang="en-US" sz="4000" dirty="0" err="1" smtClean="0">
                <a:solidFill>
                  <a:schemeClr val="accent1"/>
                </a:solidFill>
              </a:rPr>
              <a:t>Neha</a:t>
            </a:r>
            <a:r>
              <a:rPr lang="en-US" sz="4000" dirty="0" smtClean="0">
                <a:solidFill>
                  <a:schemeClr val="accent1"/>
                </a:solidFill>
              </a:rPr>
              <a:t> </a:t>
            </a:r>
            <a:r>
              <a:rPr lang="en-US" sz="4000" dirty="0" err="1" smtClean="0">
                <a:solidFill>
                  <a:schemeClr val="accent1"/>
                </a:solidFill>
              </a:rPr>
              <a:t>Goyal</a:t>
            </a:r>
            <a:r>
              <a:rPr lang="en-US" sz="4000" dirty="0" smtClean="0">
                <a:solidFill>
                  <a:schemeClr val="accent1"/>
                </a:solidFill>
              </a:rPr>
              <a:t>  (Y09UC255)</a:t>
            </a:r>
          </a:p>
          <a:p>
            <a:endParaRPr lang="en-US" dirty="0" smtClean="0">
              <a:solidFill>
                <a:schemeClr val="accent1"/>
              </a:solidFill>
            </a:endParaRPr>
          </a:p>
          <a:p>
            <a:r>
              <a:rPr lang="en-US" sz="4000" dirty="0" smtClean="0">
                <a:solidFill>
                  <a:schemeClr val="accent1"/>
                </a:solidFill>
              </a:rPr>
              <a:t> Sumit Gautam (Y09UC285)</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COMPONENTS OF ACOUSTIC ECHO CANCELLER</a:t>
            </a:r>
            <a:endParaRPr lang="en-US" dirty="0"/>
          </a:p>
        </p:txBody>
      </p:sp>
      <p:sp>
        <p:nvSpPr>
          <p:cNvPr id="3" name="Content Placeholder 2"/>
          <p:cNvSpPr>
            <a:spLocks noGrp="1"/>
          </p:cNvSpPr>
          <p:nvPr>
            <p:ph idx="1"/>
          </p:nvPr>
        </p:nvSpPr>
        <p:spPr>
          <a:xfrm>
            <a:off x="457200" y="1981200"/>
            <a:ext cx="8229600" cy="4389120"/>
          </a:xfrm>
        </p:spPr>
        <p:txBody>
          <a:bodyPr>
            <a:normAutofit lnSpcReduction="10000"/>
          </a:bodyPr>
          <a:lstStyle/>
          <a:p>
            <a:r>
              <a:rPr lang="en-US" dirty="0" smtClean="0"/>
              <a:t>The three basic components of an echo canceller are an adaptive filter, a doubletalk detector and a nonlinear processor.</a:t>
            </a:r>
          </a:p>
          <a:p>
            <a:r>
              <a:rPr lang="en-US" dirty="0" smtClean="0"/>
              <a:t>The adaptive filter creates a replica of the echo and subtracts it from the combination of the actual echo and the near-end signal.</a:t>
            </a:r>
          </a:p>
          <a:p>
            <a:r>
              <a:rPr lang="en-US" dirty="0" smtClean="0"/>
              <a:t>The doubletalk detector senses the doubletalk. Doubletalk occurs when both ends are talking, which stops the adaptive filter in order to avoid divergence.</a:t>
            </a:r>
          </a:p>
          <a:p>
            <a:r>
              <a:rPr lang="en-US" dirty="0" smtClean="0"/>
              <a:t>The nonlinear processor removes the residual echo from the error signal.</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Today’s subscribers use speech quality as a standard for assessing the overall quality of a network.</a:t>
            </a:r>
          </a:p>
          <a:p>
            <a:r>
              <a:rPr lang="en-US" dirty="0" smtClean="0"/>
              <a:t>The effective removal of hybrid and acoustic echoes, which are inherent within the telecommunications network infrastructure, is the key to maintaining and improving the perceived voice quality of a call.</a:t>
            </a:r>
          </a:p>
          <a:p>
            <a:r>
              <a:rPr lang="en-US" dirty="0" smtClean="0"/>
              <a:t>A definition of echo precedes the discussion of the fundamentals of echo cancellation and the voice quality challenges encountered in today’s networks.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pPr algn="ctr"/>
            <a:r>
              <a:rPr lang="en-US" dirty="0" smtClean="0"/>
              <a:t>BASICS OF ECHO</a:t>
            </a:r>
            <a:endParaRPr lang="en-US" dirty="0"/>
          </a:p>
        </p:txBody>
      </p:sp>
      <p:sp>
        <p:nvSpPr>
          <p:cNvPr id="3" name="Content Placeholder 2"/>
          <p:cNvSpPr>
            <a:spLocks noGrp="1"/>
          </p:cNvSpPr>
          <p:nvPr>
            <p:ph idx="1"/>
          </p:nvPr>
        </p:nvSpPr>
        <p:spPr>
          <a:xfrm>
            <a:off x="457200" y="1524000"/>
            <a:ext cx="8229600" cy="4800600"/>
          </a:xfrm>
        </p:spPr>
        <p:txBody>
          <a:bodyPr>
            <a:normAutofit lnSpcReduction="10000"/>
          </a:bodyPr>
          <a:lstStyle/>
          <a:p>
            <a:r>
              <a:rPr lang="en-US" dirty="0" smtClean="0"/>
              <a:t>Echo is a phenomenon where a delayed and distorted version of an original sound or electrical signal is reflected back to the source.</a:t>
            </a:r>
          </a:p>
          <a:p>
            <a:r>
              <a:rPr lang="en-US" dirty="0" smtClean="0"/>
              <a:t>The most important factor in echoes is called </a:t>
            </a:r>
            <a:r>
              <a:rPr lang="en-US" b="1" dirty="0" smtClean="0"/>
              <a:t>end-to-end delay</a:t>
            </a:r>
            <a:r>
              <a:rPr lang="en-US" dirty="0" smtClean="0"/>
              <a:t>, which is also known as </a:t>
            </a:r>
            <a:r>
              <a:rPr lang="en-US" b="1" dirty="0" smtClean="0"/>
              <a:t>latency</a:t>
            </a:r>
            <a:r>
              <a:rPr lang="en-US" dirty="0" smtClean="0"/>
              <a:t>. </a:t>
            </a:r>
            <a:r>
              <a:rPr lang="en-US" b="1" dirty="0" smtClean="0"/>
              <a:t>Latency</a:t>
            </a:r>
            <a:r>
              <a:rPr lang="en-US" dirty="0" smtClean="0"/>
              <a:t> is the time between the generation of the sound at one end of the call and its reception at the other end.</a:t>
            </a:r>
          </a:p>
          <a:p>
            <a:r>
              <a:rPr lang="en-US" b="1" dirty="0" smtClean="0"/>
              <a:t>Round trip delay</a:t>
            </a:r>
            <a:r>
              <a:rPr lang="en-US" dirty="0" smtClean="0"/>
              <a:t>, which is the time taken to reflect an echo, is approximately twice the end-to-end delay.</a:t>
            </a:r>
          </a:p>
          <a:p>
            <a:r>
              <a:rPr lang="en-US" dirty="0" smtClean="0"/>
              <a:t>Echoes become annoying when the round trip delay exceeds 30 </a:t>
            </a:r>
            <a:r>
              <a:rPr lang="en-US" dirty="0" err="1" smtClean="0"/>
              <a:t>ms.</a:t>
            </a:r>
            <a:r>
              <a:rPr lang="en-US" dirty="0" smtClean="0"/>
              <a:t> Such an echo is typically heard as a hollow sound.</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TYPES OF ECHO</a:t>
            </a:r>
            <a:endParaRPr lang="en-US" dirty="0"/>
          </a:p>
        </p:txBody>
      </p:sp>
      <p:sp>
        <p:nvSpPr>
          <p:cNvPr id="3" name="Content Placeholder 2"/>
          <p:cNvSpPr>
            <a:spLocks noGrp="1"/>
          </p:cNvSpPr>
          <p:nvPr>
            <p:ph idx="1"/>
          </p:nvPr>
        </p:nvSpPr>
        <p:spPr/>
        <p:txBody>
          <a:bodyPr/>
          <a:lstStyle/>
          <a:p>
            <a:r>
              <a:rPr lang="en-US" dirty="0" smtClean="0"/>
              <a:t>In telecommunications networks there are two types of echo.</a:t>
            </a:r>
          </a:p>
          <a:p>
            <a:r>
              <a:rPr lang="en-US" dirty="0" smtClean="0"/>
              <a:t>One source for an echo is electrical or hybrid and the other echo source is acoustic.</a:t>
            </a:r>
          </a:p>
          <a:p>
            <a:r>
              <a:rPr lang="en-US" dirty="0" smtClean="0"/>
              <a:t>The development of hands-free teleconferencing systems gave rise to another kind of echo known as an acoustic echo.</a:t>
            </a:r>
          </a:p>
          <a:p>
            <a:r>
              <a:rPr lang="en-US" dirty="0" smtClean="0"/>
              <a:t>The acoustic echo is due to the coupling between the loudspeaker and microphone.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THE PROCESS OF ECHO CANCELLATION</a:t>
            </a:r>
            <a:endParaRPr lang="en-US" dirty="0"/>
          </a:p>
        </p:txBody>
      </p:sp>
      <p:sp>
        <p:nvSpPr>
          <p:cNvPr id="3" name="Content Placeholder 2"/>
          <p:cNvSpPr>
            <a:spLocks noGrp="1"/>
          </p:cNvSpPr>
          <p:nvPr>
            <p:ph idx="1"/>
          </p:nvPr>
        </p:nvSpPr>
        <p:spPr>
          <a:xfrm>
            <a:off x="457200" y="1935480"/>
            <a:ext cx="8001000" cy="4160520"/>
          </a:xfrm>
        </p:spPr>
        <p:txBody>
          <a:bodyPr>
            <a:normAutofit/>
          </a:bodyPr>
          <a:lstStyle/>
          <a:p>
            <a:r>
              <a:rPr lang="en-US" dirty="0" smtClean="0"/>
              <a:t>An echo canceller is basically a device that detects and removes the echo of the signal from the far end after it has echoed on the local end’s equipment.</a:t>
            </a:r>
          </a:p>
          <a:p>
            <a:r>
              <a:rPr lang="en-US" dirty="0" smtClean="0"/>
              <a:t>An echo canceller consists of three main functional components:</a:t>
            </a:r>
          </a:p>
          <a:p>
            <a:pPr>
              <a:buNone/>
            </a:pPr>
            <a:r>
              <a:rPr lang="en-US" dirty="0" smtClean="0"/>
              <a:t>    • Adaptive filter</a:t>
            </a:r>
          </a:p>
          <a:p>
            <a:pPr>
              <a:buNone/>
            </a:pPr>
            <a:r>
              <a:rPr lang="en-US" dirty="0" smtClean="0"/>
              <a:t>    • Doubletalk detector</a:t>
            </a:r>
          </a:p>
          <a:p>
            <a:pPr>
              <a:buNone/>
            </a:pPr>
            <a:r>
              <a:rPr lang="en-US" dirty="0" smtClean="0"/>
              <a:t>    • Non-linear processor</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237488"/>
          </a:xfrm>
        </p:spPr>
        <p:txBody>
          <a:bodyPr/>
          <a:lstStyle/>
          <a:p>
            <a:pPr algn="ctr"/>
            <a:r>
              <a:rPr lang="en-US" dirty="0" smtClean="0"/>
              <a:t>BLOCK DIAGRAM</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a:srcRect/>
          <a:stretch>
            <a:fillRect/>
          </a:stretch>
        </p:blipFill>
        <p:spPr bwMode="auto">
          <a:xfrm>
            <a:off x="304800" y="1828800"/>
            <a:ext cx="8458200"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HYBRID / ELECTRICAL ECHO</a:t>
            </a:r>
            <a:endParaRPr lang="en-US" dirty="0"/>
          </a:p>
        </p:txBody>
      </p:sp>
      <p:sp>
        <p:nvSpPr>
          <p:cNvPr id="3" name="Content Placeholder 2"/>
          <p:cNvSpPr>
            <a:spLocks noGrp="1"/>
          </p:cNvSpPr>
          <p:nvPr>
            <p:ph idx="1"/>
          </p:nvPr>
        </p:nvSpPr>
        <p:spPr/>
        <p:txBody>
          <a:bodyPr>
            <a:normAutofit fontScale="92500"/>
          </a:bodyPr>
          <a:lstStyle/>
          <a:p>
            <a:r>
              <a:rPr lang="en-US" b="1" dirty="0" smtClean="0"/>
              <a:t>Hybrid echoes </a:t>
            </a:r>
            <a:r>
              <a:rPr lang="en-US" dirty="0" smtClean="0"/>
              <a:t>have been inherent within the telecommunications networks since the advent of the telephone.</a:t>
            </a:r>
          </a:p>
          <a:p>
            <a:r>
              <a:rPr lang="en-US" dirty="0" smtClean="0"/>
              <a:t>In the </a:t>
            </a:r>
            <a:r>
              <a:rPr lang="en-US" b="1" dirty="0" smtClean="0"/>
              <a:t>Public Switched Telephone Network</a:t>
            </a:r>
            <a:r>
              <a:rPr lang="en-US" dirty="0" smtClean="0"/>
              <a:t>, (PSTN), by far the main source of electrical echo is the hybrid.</a:t>
            </a:r>
          </a:p>
          <a:p>
            <a:r>
              <a:rPr lang="en-US" dirty="0" smtClean="0"/>
              <a:t>The impedance mismatch between the two-wire loop and the four-wire facility causes a small part of the received signal to “leak” back onto the transmission path.</a:t>
            </a:r>
          </a:p>
          <a:p>
            <a:r>
              <a:rPr lang="en-US" dirty="0" smtClean="0"/>
              <a:t>The </a:t>
            </a:r>
            <a:r>
              <a:rPr lang="en-US" b="1" dirty="0" smtClean="0"/>
              <a:t>electrical echo</a:t>
            </a:r>
            <a:r>
              <a:rPr lang="en-US" dirty="0" smtClean="0"/>
              <a:t> must be controlled on long distance calls.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392</TotalTime>
  <Words>1572</Words>
  <Application>Microsoft Office PowerPoint</Application>
  <PresentationFormat>On-screen Show (4:3)</PresentationFormat>
  <Paragraphs>107</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Flow</vt:lpstr>
      <vt:lpstr>ACOUSTIC  ECHO CANCELLER</vt:lpstr>
      <vt:lpstr>ABSTRACT</vt:lpstr>
      <vt:lpstr>BASIC COMPONENTS OF ACOUSTIC ECHO CANCELLER</vt:lpstr>
      <vt:lpstr>INTRODUCTION</vt:lpstr>
      <vt:lpstr>BASICS OF ECHO</vt:lpstr>
      <vt:lpstr>TYPES OF ECHO</vt:lpstr>
      <vt:lpstr>THE PROCESS OF ECHO CANCELLATION</vt:lpstr>
      <vt:lpstr>BLOCK DIAGRAM</vt:lpstr>
      <vt:lpstr>HYBRID / ELECTRICAL ECHO</vt:lpstr>
      <vt:lpstr>HYBRID ECHO DIAGRAM</vt:lpstr>
      <vt:lpstr>ACOUSTIC ECHO</vt:lpstr>
      <vt:lpstr>SOURCES OF ACOUSTIC ECHO IN A ROOM</vt:lpstr>
      <vt:lpstr>ECHO SUPPRESSORS</vt:lpstr>
      <vt:lpstr>ECHO SUPPRESSOR BLOCK DIAGRAM</vt:lpstr>
      <vt:lpstr>TELECONFERENCE/ VIDEOCONFERENCE COMMUNICATION SYSTEMS</vt:lpstr>
      <vt:lpstr>ADAPTIVE FILTER</vt:lpstr>
      <vt:lpstr>ADAPTIVE ACOUSTIC ECHO CANCELLATION</vt:lpstr>
      <vt:lpstr>BASIC ECHO CANCELLER</vt:lpstr>
      <vt:lpstr>COMPONENTS OF AN ACOUSTIC ECHO CANCELLER (AEC) </vt:lpstr>
      <vt:lpstr>ADAPTIVE FILTERING AND LMS ALGORITHM</vt:lpstr>
      <vt:lpstr>GENERIC LMS ALGORITHM</vt:lpstr>
      <vt:lpstr>NON LINEAR PROCESSOR</vt:lpstr>
      <vt:lpstr>NOISE GATE AS NLP</vt:lpstr>
      <vt:lpstr>BLOCK DIAGRAM OF AN EXPANDER</vt:lpstr>
      <vt:lpstr>CONCLUSIONS</vt:lpstr>
      <vt:lpstr>FURTHER WORKS</vt:lpstr>
      <vt:lpstr>SUBMITTED BY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ACOUSTIC  ECHO CANCELLER</dc:title>
  <dc:creator>Sumit Gautam</dc:creator>
  <cp:lastModifiedBy>Sumit Gautam</cp:lastModifiedBy>
  <cp:revision>32</cp:revision>
  <dcterms:created xsi:type="dcterms:W3CDTF">2011-11-11T05:21:51Z</dcterms:created>
  <dcterms:modified xsi:type="dcterms:W3CDTF">2011-11-15T03:47:45Z</dcterms:modified>
</cp:coreProperties>
</file>