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74" r:id="rId3"/>
    <p:sldId id="275" r:id="rId4"/>
    <p:sldId id="276" r:id="rId5"/>
    <p:sldId id="302" r:id="rId6"/>
    <p:sldId id="277" r:id="rId7"/>
    <p:sldId id="258" r:id="rId8"/>
    <p:sldId id="257" r:id="rId9"/>
    <p:sldId id="278" r:id="rId10"/>
    <p:sldId id="259" r:id="rId11"/>
    <p:sldId id="266" r:id="rId12"/>
    <p:sldId id="262" r:id="rId13"/>
    <p:sldId id="263" r:id="rId14"/>
    <p:sldId id="264" r:id="rId15"/>
    <p:sldId id="265" r:id="rId16"/>
    <p:sldId id="279" r:id="rId17"/>
    <p:sldId id="282" r:id="rId18"/>
    <p:sldId id="284" r:id="rId19"/>
    <p:sldId id="285" r:id="rId20"/>
    <p:sldId id="283" r:id="rId21"/>
    <p:sldId id="281" r:id="rId22"/>
    <p:sldId id="286" r:id="rId23"/>
    <p:sldId id="303" r:id="rId24"/>
    <p:sldId id="304" r:id="rId25"/>
    <p:sldId id="287" r:id="rId26"/>
    <p:sldId id="288" r:id="rId27"/>
    <p:sldId id="289" r:id="rId28"/>
    <p:sldId id="290" r:id="rId29"/>
    <p:sldId id="291" r:id="rId30"/>
    <p:sldId id="292" r:id="rId31"/>
    <p:sldId id="293" r:id="rId32"/>
    <p:sldId id="305" r:id="rId33"/>
    <p:sldId id="294" r:id="rId34"/>
    <p:sldId id="295" r:id="rId35"/>
    <p:sldId id="297" r:id="rId36"/>
    <p:sldId id="298" r:id="rId37"/>
    <p:sldId id="299" r:id="rId38"/>
    <p:sldId id="296" r:id="rId39"/>
    <p:sldId id="300" r:id="rId40"/>
    <p:sldId id="301" r:id="rId41"/>
    <p:sldId id="306" r:id="rId42"/>
    <p:sldId id="30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3" autoAdjust="0"/>
    <p:restoredTop sz="94660"/>
  </p:normalViewPr>
  <p:slideViewPr>
    <p:cSldViewPr>
      <p:cViewPr varScale="1">
        <p:scale>
          <a:sx n="74" d="100"/>
          <a:sy n="74" d="100"/>
        </p:scale>
        <p:origin x="-1242" y="-90"/>
      </p:cViewPr>
      <p:guideLst>
        <p:guide orient="horz" pos="2160"/>
        <p:guide pos="2880"/>
      </p:guideLst>
    </p:cSldViewPr>
  </p:slideViewPr>
  <p:notesTextViewPr>
    <p:cViewPr>
      <p:scale>
        <a:sx n="1" d="1"/>
        <a:sy n="1" d="1"/>
      </p:scale>
      <p:origin x="0" y="0"/>
    </p:cViewPr>
  </p:notesTextViewPr>
  <p:sorterViewPr>
    <p:cViewPr>
      <p:scale>
        <a:sx n="100" d="100"/>
        <a:sy n="100" d="100"/>
      </p:scale>
      <p:origin x="0" y="18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AF85AFC-5334-4F21-976A-F6FB6FE798B1}"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38701CB1-8A1D-45C7-BEC1-7BAA46370650}" type="slidenum">
              <a:rPr lang="en-IN" smtClean="0"/>
              <a:t>‹#›</a:t>
            </a:fld>
            <a:endParaRPr lang="en-IN"/>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F85AFC-5334-4F21-976A-F6FB6FE798B1}"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01CB1-8A1D-45C7-BEC1-7BAA4637065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85AFC-5334-4F21-976A-F6FB6FE798B1}"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01CB1-8A1D-45C7-BEC1-7BAA4637065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F85AFC-5334-4F21-976A-F6FB6FE798B1}"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01CB1-8A1D-45C7-BEC1-7BAA4637065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AF85AFC-5334-4F21-976A-F6FB6FE798B1}" type="datetimeFigureOut">
              <a:rPr lang="en-IN" smtClean="0"/>
              <a:t>29-04-2023</a:t>
            </a:fld>
            <a:endParaRPr lang="en-IN"/>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01CB1-8A1D-45C7-BEC1-7BAA46370650}" type="slidenum">
              <a:rPr lang="en-IN" smtClean="0"/>
              <a:t>‹#›</a:t>
            </a:fld>
            <a:endParaRPr lang="en-IN"/>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F85AFC-5334-4F21-976A-F6FB6FE798B1}"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701CB1-8A1D-45C7-BEC1-7BAA4637065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F85AFC-5334-4F21-976A-F6FB6FE798B1}" type="datetimeFigureOut">
              <a:rPr lang="en-IN" smtClean="0"/>
              <a:t>29-04-2023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701CB1-8A1D-45C7-BEC1-7BAA4637065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F85AFC-5334-4F21-976A-F6FB6FE798B1}" type="datetimeFigureOut">
              <a:rPr lang="en-IN" smtClean="0"/>
              <a:t>29-04-2023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701CB1-8A1D-45C7-BEC1-7BAA4637065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AF85AFC-5334-4F21-976A-F6FB6FE798B1}" type="datetimeFigureOut">
              <a:rPr lang="en-IN" smtClean="0"/>
              <a:t>29-04-2023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701CB1-8A1D-45C7-BEC1-7BAA4637065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F85AFC-5334-4F21-976A-F6FB6FE798B1}"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701CB1-8A1D-45C7-BEC1-7BAA46370650}" type="slidenum">
              <a:rPr lang="en-IN" smtClean="0"/>
              <a:t>‹#›</a:t>
            </a:fld>
            <a:endParaRPr lang="en-IN"/>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9AF85AFC-5334-4F21-976A-F6FB6FE798B1}" type="datetimeFigureOut">
              <a:rPr lang="en-IN" smtClean="0"/>
              <a:t>29-04-2023</a:t>
            </a:fld>
            <a:endParaRPr lang="en-IN"/>
          </a:p>
        </p:txBody>
      </p:sp>
      <p:sp>
        <p:nvSpPr>
          <p:cNvPr id="7" name="Slide Number Placeholder 6"/>
          <p:cNvSpPr>
            <a:spLocks noGrp="1"/>
          </p:cNvSpPr>
          <p:nvPr>
            <p:ph type="sldNum" sz="quarter" idx="12"/>
          </p:nvPr>
        </p:nvSpPr>
        <p:spPr/>
        <p:txBody>
          <a:bodyPr/>
          <a:lstStyle/>
          <a:p>
            <a:fld id="{38701CB1-8A1D-45C7-BEC1-7BAA46370650}" type="slidenum">
              <a:rPr lang="en-IN" smtClean="0"/>
              <a:t>‹#›</a:t>
            </a:fld>
            <a:endParaRPr lang="en-IN"/>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9AF85AFC-5334-4F21-976A-F6FB6FE798B1}" type="datetimeFigureOut">
              <a:rPr lang="en-IN" smtClean="0"/>
              <a:t>29-04-2023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38701CB1-8A1D-45C7-BEC1-7BAA46370650}" type="slidenum">
              <a:rPr lang="en-IN" smtClean="0"/>
              <a:t>‹#›</a:t>
            </a:fld>
            <a:endParaRPr lang="en-IN"/>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852936"/>
            <a:ext cx="7344816" cy="576064"/>
          </a:xfrm>
        </p:spPr>
        <p:txBody>
          <a:bodyPr>
            <a:normAutofit fontScale="90000"/>
          </a:bodyPr>
          <a:lstStyle/>
          <a:p>
            <a:r>
              <a:rPr lang="en-IN" sz="6000" b="1" dirty="0" smtClean="0">
                <a:solidFill>
                  <a:srgbClr val="FFC000"/>
                </a:solidFill>
                <a:latin typeface="Franklin Gothic Heavy" pitchFamily="34" charset="0"/>
              </a:rPr>
              <a:t>Bank Loan Case Study</a:t>
            </a:r>
            <a:endParaRPr lang="en-IN" sz="6000" b="1" dirty="0">
              <a:solidFill>
                <a:srgbClr val="FFC000"/>
              </a:solidFill>
              <a:latin typeface="Franklin Gothic Heavy"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32" y="-8875"/>
            <a:ext cx="9155832" cy="6866875"/>
          </a:xfrm>
          <a:prstGeom prst="rect">
            <a:avLst/>
          </a:prstGeom>
        </p:spPr>
      </p:pic>
      <p:sp>
        <p:nvSpPr>
          <p:cNvPr id="5" name="TextBox 4"/>
          <p:cNvSpPr txBox="1"/>
          <p:nvPr/>
        </p:nvSpPr>
        <p:spPr>
          <a:xfrm>
            <a:off x="417659" y="2204864"/>
            <a:ext cx="8352928" cy="1015663"/>
          </a:xfrm>
          <a:prstGeom prst="rect">
            <a:avLst/>
          </a:prstGeom>
          <a:noFill/>
        </p:spPr>
        <p:txBody>
          <a:bodyPr wrap="square" rtlCol="0">
            <a:spAutoFit/>
          </a:bodyPr>
          <a:lstStyle/>
          <a:p>
            <a:pPr algn="ctr"/>
            <a:r>
              <a:rPr lang="en-IN" sz="6000" b="1" dirty="0" smtClean="0">
                <a:solidFill>
                  <a:srgbClr val="FFC000"/>
                </a:solidFill>
                <a:latin typeface="Franklin Gothic Heavy" pitchFamily="34" charset="0"/>
              </a:rPr>
              <a:t>Bank Loan Case Study</a:t>
            </a:r>
            <a:endParaRPr lang="en-IN" sz="6000" b="1" dirty="0">
              <a:solidFill>
                <a:srgbClr val="FFC000"/>
              </a:solidFill>
              <a:latin typeface="Franklin Gothic Heavy" pitchFamily="34" charset="0"/>
            </a:endParaRPr>
          </a:p>
        </p:txBody>
      </p:sp>
      <p:sp>
        <p:nvSpPr>
          <p:cNvPr id="6" name="TextBox 5"/>
          <p:cNvSpPr txBox="1"/>
          <p:nvPr/>
        </p:nvSpPr>
        <p:spPr>
          <a:xfrm>
            <a:off x="251520" y="5733256"/>
            <a:ext cx="8712968" cy="369332"/>
          </a:xfrm>
          <a:prstGeom prst="rect">
            <a:avLst/>
          </a:prstGeom>
          <a:noFill/>
        </p:spPr>
        <p:txBody>
          <a:bodyPr wrap="square" rtlCol="0">
            <a:spAutoFit/>
          </a:bodyPr>
          <a:lstStyle/>
          <a:p>
            <a:r>
              <a:rPr lang="en-IN" dirty="0" smtClean="0">
                <a:solidFill>
                  <a:schemeClr val="bg1"/>
                </a:solidFill>
                <a:latin typeface="Arial" pitchFamily="34" charset="0"/>
                <a:cs typeface="Arial" pitchFamily="34" charset="0"/>
              </a:rPr>
              <a:t>Final Project 2                                                                        Project By: </a:t>
            </a:r>
            <a:r>
              <a:rPr lang="en-IN" dirty="0" err="1" smtClean="0">
                <a:solidFill>
                  <a:schemeClr val="bg1"/>
                </a:solidFill>
                <a:latin typeface="Arial" pitchFamily="34" charset="0"/>
                <a:cs typeface="Arial" pitchFamily="34" charset="0"/>
              </a:rPr>
              <a:t>Sumit</a:t>
            </a:r>
            <a:r>
              <a:rPr lang="en-IN" dirty="0" smtClean="0">
                <a:solidFill>
                  <a:schemeClr val="bg1"/>
                </a:solidFill>
                <a:latin typeface="Arial" pitchFamily="34" charset="0"/>
                <a:cs typeface="Arial" pitchFamily="34" charset="0"/>
              </a:rPr>
              <a:t> </a:t>
            </a:r>
            <a:r>
              <a:rPr lang="en-IN" dirty="0" err="1" smtClean="0">
                <a:solidFill>
                  <a:schemeClr val="bg1"/>
                </a:solidFill>
                <a:latin typeface="Arial" pitchFamily="34" charset="0"/>
                <a:cs typeface="Arial" pitchFamily="34" charset="0"/>
              </a:rPr>
              <a:t>Gope</a:t>
            </a:r>
            <a:endParaRPr lang="en-IN"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527737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74" y="3260932"/>
            <a:ext cx="4597750" cy="3362794"/>
          </a:xfrm>
          <a:prstGeom prst="rect">
            <a:avLst/>
          </a:prstGeom>
          <a:effectLst>
            <a:outerShdw blurRad="63500" sx="102000" sy="102000" algn="ctr" rotWithShape="0">
              <a:prstClr val="black">
                <a:alpha val="40000"/>
              </a:prst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6815" y="3260932"/>
            <a:ext cx="4197904" cy="3362794"/>
          </a:xfrm>
          <a:prstGeom prst="rect">
            <a:avLst/>
          </a:prstGeom>
          <a:effectLst>
            <a:outerShdw blurRad="63500" sx="102000" sy="102000" algn="ctr" rotWithShape="0">
              <a:prstClr val="black">
                <a:alpha val="40000"/>
              </a:prstClr>
            </a:outerShdw>
          </a:effectLst>
        </p:spPr>
      </p:pic>
      <p:sp>
        <p:nvSpPr>
          <p:cNvPr id="4" name="TextBox 3"/>
          <p:cNvSpPr txBox="1"/>
          <p:nvPr/>
        </p:nvSpPr>
        <p:spPr>
          <a:xfrm>
            <a:off x="755576" y="404664"/>
            <a:ext cx="7992888" cy="1508105"/>
          </a:xfrm>
          <a:prstGeom prst="rect">
            <a:avLst/>
          </a:prstGeom>
          <a:noFill/>
        </p:spPr>
        <p:txBody>
          <a:bodyPr wrap="square" rtlCol="0">
            <a:spAutoFit/>
          </a:bodyPr>
          <a:lstStyle/>
          <a:p>
            <a:r>
              <a:rPr lang="en-IN" sz="2800" b="1" dirty="0" smtClean="0"/>
              <a:t>Data Imbalance and Ratio</a:t>
            </a:r>
          </a:p>
          <a:p>
            <a:endParaRPr lang="en-IN" sz="2800" b="1" dirty="0"/>
          </a:p>
          <a:p>
            <a:r>
              <a:rPr lang="en-IN" b="1" dirty="0" smtClean="0"/>
              <a:t>Data Imbalance occurs when data is disseminated is an unequal manner. I plotted data imbalance using pivot table. </a:t>
            </a:r>
            <a:endParaRPr lang="en-IN" b="1" dirty="0"/>
          </a:p>
        </p:txBody>
      </p:sp>
    </p:spTree>
    <p:extLst>
      <p:ext uri="{BB962C8B-B14F-4D97-AF65-F5344CB8AC3E}">
        <p14:creationId xmlns:p14="http://schemas.microsoft.com/office/powerpoint/2010/main" val="1540942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5" y="188640"/>
            <a:ext cx="6211167" cy="323895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5" y="3573016"/>
            <a:ext cx="6211167" cy="316835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8049586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628800"/>
            <a:ext cx="6552728" cy="36951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229464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3" y="116632"/>
            <a:ext cx="5832647" cy="334712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4" y="3630187"/>
            <a:ext cx="5832647" cy="320084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260107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116632"/>
            <a:ext cx="6480720" cy="3210373"/>
          </a:xfrm>
          <a:prstGeom prst="rect">
            <a:avLst/>
          </a:prstGeom>
          <a:effectLst>
            <a:outerShdw blurRad="63500" sx="102000" sy="102000" algn="ctr" rotWithShape="0">
              <a:prstClr val="black">
                <a:alpha val="40000"/>
              </a:prst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52" y="3440786"/>
            <a:ext cx="6480720" cy="332468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116610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993" y="188640"/>
            <a:ext cx="8424936" cy="1415772"/>
          </a:xfrm>
          <a:prstGeom prst="rect">
            <a:avLst/>
          </a:prstGeom>
          <a:noFill/>
        </p:spPr>
        <p:txBody>
          <a:bodyPr wrap="square" rtlCol="0">
            <a:spAutoFit/>
          </a:bodyPr>
          <a:lstStyle/>
          <a:p>
            <a:r>
              <a:rPr lang="en-IN" sz="2000" b="1" dirty="0" err="1" smtClean="0"/>
              <a:t>Univariate</a:t>
            </a:r>
            <a:r>
              <a:rPr lang="en-IN" sz="2000" b="1" dirty="0" smtClean="0"/>
              <a:t> Analysis:</a:t>
            </a:r>
          </a:p>
          <a:p>
            <a:endParaRPr lang="en-IN" sz="1600" dirty="0"/>
          </a:p>
          <a:p>
            <a:r>
              <a:rPr lang="en-IN" sz="1600" b="1" dirty="0" smtClean="0"/>
              <a:t>So for </a:t>
            </a:r>
            <a:r>
              <a:rPr lang="en-IN" sz="1600" b="1" dirty="0" err="1" smtClean="0"/>
              <a:t>univariate</a:t>
            </a:r>
            <a:r>
              <a:rPr lang="en-IN" sz="1600" b="1" dirty="0" smtClean="0"/>
              <a:t> analysis I used power BI tool I drag the credit amount into x-axis and drag target variable into y-axis as well as into legend.</a:t>
            </a:r>
          </a:p>
          <a:p>
            <a:r>
              <a:rPr lang="en-IN" dirty="0" smtClean="0"/>
              <a:t>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738046"/>
            <a:ext cx="7478169" cy="3553321"/>
          </a:xfrm>
          <a:prstGeom prst="rect">
            <a:avLst/>
          </a:prstGeom>
          <a:effectLst>
            <a:outerShdw blurRad="63500" sx="102000" sy="102000" algn="ctr" rotWithShape="0">
              <a:prstClr val="black">
                <a:alpha val="40000"/>
              </a:prstClr>
            </a:outerShdw>
          </a:effectLst>
        </p:spPr>
      </p:pic>
      <p:sp>
        <p:nvSpPr>
          <p:cNvPr id="6" name="TextBox 5"/>
          <p:cNvSpPr txBox="1"/>
          <p:nvPr/>
        </p:nvSpPr>
        <p:spPr>
          <a:xfrm>
            <a:off x="180973" y="5775488"/>
            <a:ext cx="8784976" cy="584775"/>
          </a:xfrm>
          <a:prstGeom prst="rect">
            <a:avLst/>
          </a:prstGeom>
          <a:noFill/>
        </p:spPr>
        <p:txBody>
          <a:bodyPr wrap="square" rtlCol="0">
            <a:spAutoFit/>
          </a:bodyPr>
          <a:lstStyle/>
          <a:p>
            <a:r>
              <a:rPr lang="en-US" sz="1600" b="1" dirty="0"/>
              <a:t>Clients with credit range lying </a:t>
            </a:r>
            <a:r>
              <a:rPr lang="en-US" sz="1600" b="1" dirty="0" smtClean="0"/>
              <a:t>between 0.2M-0.6M  are capable of paying loan bank. </a:t>
            </a:r>
          </a:p>
          <a:p>
            <a:r>
              <a:rPr lang="en-US" sz="1600" b="1" dirty="0" smtClean="0"/>
              <a:t>Least </a:t>
            </a:r>
            <a:r>
              <a:rPr lang="en-US" sz="1600" b="1" dirty="0"/>
              <a:t>number of clients lying in income range </a:t>
            </a:r>
            <a:r>
              <a:rPr lang="en-US" sz="1600" b="1" dirty="0" smtClean="0"/>
              <a:t>1.3M-above </a:t>
            </a:r>
            <a:r>
              <a:rPr lang="en-US" sz="1600" b="1" dirty="0"/>
              <a:t>are not capable of </a:t>
            </a:r>
            <a:r>
              <a:rPr lang="en-US" sz="1600" b="1" dirty="0" smtClean="0"/>
              <a:t>paying.</a:t>
            </a:r>
            <a:endParaRPr lang="en-US" sz="1600" b="1" dirty="0"/>
          </a:p>
        </p:txBody>
      </p:sp>
    </p:spTree>
    <p:extLst>
      <p:ext uri="{BB962C8B-B14F-4D97-AF65-F5344CB8AC3E}">
        <p14:creationId xmlns:p14="http://schemas.microsoft.com/office/powerpoint/2010/main" val="1518760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851" y="260648"/>
            <a:ext cx="5193542" cy="319132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7979" y="3576593"/>
            <a:ext cx="5193543" cy="297221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 name="TextBox 4"/>
          <p:cNvSpPr txBox="1"/>
          <p:nvPr/>
        </p:nvSpPr>
        <p:spPr>
          <a:xfrm>
            <a:off x="179512" y="548680"/>
            <a:ext cx="3168352" cy="1477328"/>
          </a:xfrm>
          <a:prstGeom prst="rect">
            <a:avLst/>
          </a:prstGeom>
          <a:noFill/>
        </p:spPr>
        <p:txBody>
          <a:bodyPr wrap="square" rtlCol="0">
            <a:spAutoFit/>
          </a:bodyPr>
          <a:lstStyle/>
          <a:p>
            <a:pPr marL="342900" indent="-342900">
              <a:buAutoNum type="arabicPeriod"/>
            </a:pPr>
            <a:r>
              <a:rPr lang="en-IN" b="1" dirty="0" smtClean="0"/>
              <a:t>Its shows that clients without having car ownership have no payment difficulties than clients having car.</a:t>
            </a:r>
          </a:p>
        </p:txBody>
      </p:sp>
      <p:sp>
        <p:nvSpPr>
          <p:cNvPr id="6" name="TextBox 5"/>
          <p:cNvSpPr txBox="1"/>
          <p:nvPr/>
        </p:nvSpPr>
        <p:spPr>
          <a:xfrm>
            <a:off x="210669" y="3936213"/>
            <a:ext cx="3168352" cy="2585323"/>
          </a:xfrm>
          <a:prstGeom prst="rect">
            <a:avLst/>
          </a:prstGeom>
          <a:noFill/>
        </p:spPr>
        <p:txBody>
          <a:bodyPr wrap="square" rtlCol="0">
            <a:spAutoFit/>
          </a:bodyPr>
          <a:lstStyle/>
          <a:p>
            <a:r>
              <a:rPr lang="en-US" b="1" dirty="0" smtClean="0"/>
              <a:t>1.Most </a:t>
            </a:r>
            <a:r>
              <a:rPr lang="en-US" b="1" dirty="0"/>
              <a:t>cash loans applicants </a:t>
            </a:r>
            <a:r>
              <a:rPr lang="en-US" b="1" dirty="0" smtClean="0"/>
              <a:t>have </a:t>
            </a:r>
            <a:r>
              <a:rPr lang="en-US" b="1" dirty="0"/>
              <a:t>payment </a:t>
            </a:r>
            <a:r>
              <a:rPr lang="en-US" b="1" dirty="0" smtClean="0"/>
              <a:t>difficulties.</a:t>
            </a:r>
          </a:p>
          <a:p>
            <a:endParaRPr lang="en-US" b="1" dirty="0"/>
          </a:p>
          <a:p>
            <a:r>
              <a:rPr lang="en-US" b="1" dirty="0" smtClean="0"/>
              <a:t>2.The </a:t>
            </a:r>
            <a:r>
              <a:rPr lang="en-US" b="1" dirty="0"/>
              <a:t>same type of loans also have the most applicants with payment </a:t>
            </a:r>
            <a:r>
              <a:rPr lang="en-US" b="1" dirty="0" smtClean="0"/>
              <a:t>difficulties.</a:t>
            </a:r>
            <a:endParaRPr lang="en-US" b="1" dirty="0"/>
          </a:p>
          <a:p>
            <a:endParaRPr lang="en-IN" dirty="0"/>
          </a:p>
        </p:txBody>
      </p:sp>
    </p:spTree>
    <p:extLst>
      <p:ext uri="{BB962C8B-B14F-4D97-AF65-F5344CB8AC3E}">
        <p14:creationId xmlns:p14="http://schemas.microsoft.com/office/powerpoint/2010/main" val="40034639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8440" y="166342"/>
            <a:ext cx="5814943" cy="297462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440" y="3386011"/>
            <a:ext cx="5814943" cy="33308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4" name="TextBox 3"/>
          <p:cNvSpPr txBox="1"/>
          <p:nvPr/>
        </p:nvSpPr>
        <p:spPr>
          <a:xfrm>
            <a:off x="78191" y="246690"/>
            <a:ext cx="3168352" cy="3139321"/>
          </a:xfrm>
          <a:prstGeom prst="rect">
            <a:avLst/>
          </a:prstGeom>
          <a:noFill/>
        </p:spPr>
        <p:txBody>
          <a:bodyPr wrap="square" rtlCol="0">
            <a:spAutoFit/>
          </a:bodyPr>
          <a:lstStyle/>
          <a:p>
            <a:pPr marL="342900" indent="-342900">
              <a:buAutoNum type="arabicPeriod"/>
            </a:pPr>
            <a:r>
              <a:rPr lang="en-US" b="1" dirty="0" smtClean="0"/>
              <a:t>It </a:t>
            </a:r>
            <a:r>
              <a:rPr lang="en-US" b="1" dirty="0"/>
              <a:t>can be seen that both number of males and females </a:t>
            </a:r>
            <a:r>
              <a:rPr lang="en-US" b="1" dirty="0" smtClean="0"/>
              <a:t>are same </a:t>
            </a:r>
            <a:r>
              <a:rPr lang="en-US" b="1" dirty="0"/>
              <a:t>for having payment </a:t>
            </a:r>
            <a:r>
              <a:rPr lang="en-US" b="1" dirty="0" smtClean="0"/>
              <a:t>difficulties</a:t>
            </a:r>
            <a:endParaRPr lang="en-US" b="1" dirty="0"/>
          </a:p>
          <a:p>
            <a:r>
              <a:rPr lang="en-US" b="1" dirty="0" smtClean="0"/>
              <a:t>2. It </a:t>
            </a:r>
            <a:r>
              <a:rPr lang="en-US" b="1" dirty="0"/>
              <a:t>can also be seen that </a:t>
            </a:r>
            <a:r>
              <a:rPr lang="en-US" b="1" dirty="0" smtClean="0"/>
              <a:t>    </a:t>
            </a:r>
          </a:p>
          <a:p>
            <a:r>
              <a:rPr lang="en-US" b="1" dirty="0"/>
              <a:t> </a:t>
            </a:r>
            <a:r>
              <a:rPr lang="en-US" b="1" dirty="0" smtClean="0"/>
              <a:t>   number </a:t>
            </a:r>
            <a:r>
              <a:rPr lang="en-US" b="1" dirty="0"/>
              <a:t>of females is </a:t>
            </a:r>
            <a:endParaRPr lang="en-US" b="1" dirty="0" smtClean="0"/>
          </a:p>
          <a:p>
            <a:r>
              <a:rPr lang="en-US" b="1" dirty="0"/>
              <a:t> </a:t>
            </a:r>
            <a:r>
              <a:rPr lang="en-US" b="1" dirty="0" smtClean="0"/>
              <a:t>   more </a:t>
            </a:r>
            <a:r>
              <a:rPr lang="en-US" b="1" dirty="0"/>
              <a:t>than males for not </a:t>
            </a:r>
            <a:endParaRPr lang="en-US" b="1" dirty="0" smtClean="0"/>
          </a:p>
          <a:p>
            <a:r>
              <a:rPr lang="en-US" b="1" dirty="0"/>
              <a:t> </a:t>
            </a:r>
            <a:r>
              <a:rPr lang="en-US" b="1" dirty="0" smtClean="0"/>
              <a:t>   having </a:t>
            </a:r>
            <a:r>
              <a:rPr lang="en-US" b="1" dirty="0"/>
              <a:t>payment </a:t>
            </a:r>
            <a:endParaRPr lang="en-US" b="1" dirty="0" smtClean="0"/>
          </a:p>
          <a:p>
            <a:r>
              <a:rPr lang="en-US" b="1" dirty="0"/>
              <a:t> </a:t>
            </a:r>
            <a:r>
              <a:rPr lang="en-US" b="1" dirty="0" smtClean="0"/>
              <a:t>   difficulties.</a:t>
            </a:r>
            <a:endParaRPr lang="en-US" b="1" dirty="0"/>
          </a:p>
          <a:p>
            <a:endParaRPr lang="en-IN" dirty="0"/>
          </a:p>
        </p:txBody>
      </p:sp>
      <p:sp>
        <p:nvSpPr>
          <p:cNvPr id="5" name="TextBox 4"/>
          <p:cNvSpPr txBox="1"/>
          <p:nvPr/>
        </p:nvSpPr>
        <p:spPr>
          <a:xfrm>
            <a:off x="78192" y="4077072"/>
            <a:ext cx="2981640" cy="1754326"/>
          </a:xfrm>
          <a:prstGeom prst="rect">
            <a:avLst/>
          </a:prstGeom>
          <a:noFill/>
        </p:spPr>
        <p:txBody>
          <a:bodyPr wrap="square" rtlCol="0">
            <a:spAutoFit/>
          </a:bodyPr>
          <a:lstStyle/>
          <a:p>
            <a:r>
              <a:rPr lang="en-IN" dirty="0" smtClean="0"/>
              <a:t>1</a:t>
            </a:r>
            <a:r>
              <a:rPr lang="en-IN" b="1" dirty="0" smtClean="0"/>
              <a:t>.</a:t>
            </a:r>
            <a:r>
              <a:rPr lang="en-US" b="1" dirty="0"/>
              <a:t> We can conclude that most clients who fall in working type income category are applying for </a:t>
            </a:r>
            <a:r>
              <a:rPr lang="en-US" b="1" dirty="0" smtClean="0"/>
              <a:t>loans.</a:t>
            </a:r>
            <a:endParaRPr lang="en-US" b="1" dirty="0"/>
          </a:p>
          <a:p>
            <a:endParaRPr lang="en-IN" dirty="0"/>
          </a:p>
        </p:txBody>
      </p:sp>
    </p:spTree>
    <p:extLst>
      <p:ext uri="{BB962C8B-B14F-4D97-AF65-F5344CB8AC3E}">
        <p14:creationId xmlns:p14="http://schemas.microsoft.com/office/powerpoint/2010/main" val="3424134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4941168"/>
            <a:ext cx="8640960" cy="1200329"/>
          </a:xfrm>
          <a:prstGeom prst="rect">
            <a:avLst/>
          </a:prstGeom>
          <a:noFill/>
        </p:spPr>
        <p:txBody>
          <a:bodyPr wrap="square" rtlCol="0">
            <a:spAutoFit/>
          </a:bodyPr>
          <a:lstStyle/>
          <a:p>
            <a:r>
              <a:rPr lang="en-US" b="1" dirty="0"/>
              <a:t>From the </a:t>
            </a:r>
            <a:r>
              <a:rPr lang="en-US" b="1" dirty="0" smtClean="0"/>
              <a:t>above </a:t>
            </a:r>
            <a:r>
              <a:rPr lang="en-US" b="1" dirty="0"/>
              <a:t>plot we can infer that the maximum number of clients without payment difficulties lie in the income range </a:t>
            </a:r>
            <a:r>
              <a:rPr lang="en-US" b="1" dirty="0" smtClean="0"/>
              <a:t>25K-475k.</a:t>
            </a:r>
          </a:p>
          <a:p>
            <a:r>
              <a:rPr lang="en-US" b="1" dirty="0" smtClean="0"/>
              <a:t>but maximum number of client with payment difficulties lie in range 25k-175k.</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83" y="207464"/>
            <a:ext cx="8665097" cy="4680521"/>
          </a:xfrm>
          <a:prstGeom prst="rect">
            <a:avLst/>
          </a:prstGeom>
        </p:spPr>
      </p:pic>
    </p:spTree>
    <p:extLst>
      <p:ext uri="{BB962C8B-B14F-4D97-AF65-F5344CB8AC3E}">
        <p14:creationId xmlns:p14="http://schemas.microsoft.com/office/powerpoint/2010/main" val="770401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72" y="161331"/>
            <a:ext cx="8784976" cy="467742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 name="TextBox 2"/>
          <p:cNvSpPr txBox="1"/>
          <p:nvPr/>
        </p:nvSpPr>
        <p:spPr>
          <a:xfrm>
            <a:off x="157273" y="5095206"/>
            <a:ext cx="8784976" cy="1477328"/>
          </a:xfrm>
          <a:prstGeom prst="rect">
            <a:avLst/>
          </a:prstGeom>
          <a:noFill/>
        </p:spPr>
        <p:txBody>
          <a:bodyPr wrap="square" rtlCol="0">
            <a:spAutoFit/>
          </a:bodyPr>
          <a:lstStyle/>
          <a:p>
            <a:r>
              <a:rPr lang="en-US" b="1" dirty="0" smtClean="0"/>
              <a:t>Most </a:t>
            </a:r>
            <a:r>
              <a:rPr lang="en-US" b="1" dirty="0"/>
              <a:t>clients with no payment difficulties lie in </a:t>
            </a:r>
            <a:r>
              <a:rPr lang="en-US" b="1" dirty="0" smtClean="0"/>
              <a:t>organization </a:t>
            </a:r>
            <a:r>
              <a:rPr lang="en-US" b="1" dirty="0"/>
              <a:t>type named Business Entity </a:t>
            </a:r>
            <a:r>
              <a:rPr lang="en-US" b="1" dirty="0" smtClean="0"/>
              <a:t>Type 3.</a:t>
            </a:r>
          </a:p>
          <a:p>
            <a:r>
              <a:rPr lang="en-US" b="1" dirty="0" smtClean="0"/>
              <a:t>And as you can see that after </a:t>
            </a:r>
            <a:r>
              <a:rPr lang="en-US" b="1" dirty="0" err="1" smtClean="0"/>
              <a:t>Medkine</a:t>
            </a:r>
            <a:r>
              <a:rPr lang="en-US" b="1" dirty="0" smtClean="0"/>
              <a:t> organization type all are having least number of payment difficulties clients than no payment difficulties .</a:t>
            </a:r>
            <a:endParaRPr lang="en-US" b="1" dirty="0"/>
          </a:p>
          <a:p>
            <a:endParaRPr lang="en-IN" dirty="0"/>
          </a:p>
        </p:txBody>
      </p:sp>
    </p:spTree>
    <p:extLst>
      <p:ext uri="{BB962C8B-B14F-4D97-AF65-F5344CB8AC3E}">
        <p14:creationId xmlns:p14="http://schemas.microsoft.com/office/powerpoint/2010/main" val="3852190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812829"/>
            <a:ext cx="8640960" cy="4924425"/>
          </a:xfrm>
          <a:prstGeom prst="rect">
            <a:avLst/>
          </a:prstGeom>
          <a:noFill/>
        </p:spPr>
        <p:txBody>
          <a:bodyPr wrap="square" rtlCol="0">
            <a:spAutoFit/>
          </a:bodyPr>
          <a:lstStyle/>
          <a:p>
            <a:r>
              <a:rPr lang="en-IN" sz="3200" b="1" dirty="0" smtClean="0"/>
              <a:t>Project Description:</a:t>
            </a:r>
          </a:p>
          <a:p>
            <a:endParaRPr lang="en-IN" dirty="0"/>
          </a:p>
          <a:p>
            <a:pPr marL="432000" algn="just">
              <a:lnSpc>
                <a:spcPct val="150000"/>
              </a:lnSpc>
            </a:pPr>
            <a:r>
              <a:rPr lang="en-US" sz="1600" b="1" dirty="0"/>
              <a:t>The aim of this project is to apply exploratory data analysis (EDA) techniques to understand the patterns present in loan application data and identify the driving factors behind loan default. The dataset used in this project contains information about loan applications at the time of applying for the loan, as well as previous loan data for clients.</a:t>
            </a:r>
          </a:p>
          <a:p>
            <a:pPr marL="432000" algn="just">
              <a:lnSpc>
                <a:spcPct val="150000"/>
              </a:lnSpc>
            </a:pPr>
            <a:r>
              <a:rPr lang="en-US" sz="1600" b="1" dirty="0"/>
              <a:t>The problem statement for this project is to identify patterns that indicate if a client has difficulty paying their installments, which can be used to take actions such as denying the loan, reducing the amount of loan, or lending to risky applicants at a higher interest rate. The company wants to understand the driving factors behind loan default, i.e. the variables that are strong indicators of default, which can be used for portfolio and risk assessment.</a:t>
            </a:r>
          </a:p>
        </p:txBody>
      </p:sp>
    </p:spTree>
    <p:extLst>
      <p:ext uri="{BB962C8B-B14F-4D97-AF65-F5344CB8AC3E}">
        <p14:creationId xmlns:p14="http://schemas.microsoft.com/office/powerpoint/2010/main" val="23253077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243" y="1700808"/>
            <a:ext cx="7249537" cy="355332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4" name="TextBox 3"/>
          <p:cNvSpPr txBox="1"/>
          <p:nvPr/>
        </p:nvSpPr>
        <p:spPr>
          <a:xfrm>
            <a:off x="755576" y="219891"/>
            <a:ext cx="5616624" cy="523220"/>
          </a:xfrm>
          <a:prstGeom prst="rect">
            <a:avLst/>
          </a:prstGeom>
          <a:noFill/>
        </p:spPr>
        <p:txBody>
          <a:bodyPr wrap="square" rtlCol="0">
            <a:spAutoFit/>
          </a:bodyPr>
          <a:lstStyle/>
          <a:p>
            <a:r>
              <a:rPr lang="en-IN" sz="2800" b="1" dirty="0" smtClean="0"/>
              <a:t>Bivariate Analysis</a:t>
            </a:r>
            <a:endParaRPr lang="en-IN" sz="2800" b="1" dirty="0"/>
          </a:p>
        </p:txBody>
      </p:sp>
      <p:sp>
        <p:nvSpPr>
          <p:cNvPr id="6" name="TextBox 5"/>
          <p:cNvSpPr txBox="1"/>
          <p:nvPr/>
        </p:nvSpPr>
        <p:spPr>
          <a:xfrm>
            <a:off x="755576" y="836712"/>
            <a:ext cx="7848872" cy="646331"/>
          </a:xfrm>
          <a:prstGeom prst="rect">
            <a:avLst/>
          </a:prstGeom>
          <a:noFill/>
        </p:spPr>
        <p:txBody>
          <a:bodyPr wrap="square" rtlCol="0">
            <a:spAutoFit/>
          </a:bodyPr>
          <a:lstStyle/>
          <a:p>
            <a:r>
              <a:rPr lang="en-IN" b="1" dirty="0" smtClean="0"/>
              <a:t>So to bivariate analysis I drag the Credit amount into value, contract type into legend and education type into x-axis.</a:t>
            </a:r>
            <a:endParaRPr lang="en-IN" b="1" dirty="0"/>
          </a:p>
        </p:txBody>
      </p:sp>
      <p:sp>
        <p:nvSpPr>
          <p:cNvPr id="8" name="TextBox 7"/>
          <p:cNvSpPr txBox="1"/>
          <p:nvPr/>
        </p:nvSpPr>
        <p:spPr>
          <a:xfrm>
            <a:off x="395536" y="5517232"/>
            <a:ext cx="8496944" cy="1446550"/>
          </a:xfrm>
          <a:prstGeom prst="rect">
            <a:avLst/>
          </a:prstGeom>
          <a:noFill/>
        </p:spPr>
        <p:txBody>
          <a:bodyPr wrap="square" rtlCol="0">
            <a:spAutoFit/>
          </a:bodyPr>
          <a:lstStyle/>
          <a:p>
            <a:r>
              <a:rPr lang="en-US" sz="1400" b="1" dirty="0" smtClean="0"/>
              <a:t>1.Education </a:t>
            </a:r>
            <a:r>
              <a:rPr lang="en-US" sz="1400" b="1" dirty="0"/>
              <a:t>status of higher education and secondary/secondary special have most clients for contract type cash </a:t>
            </a:r>
            <a:r>
              <a:rPr lang="en-US" sz="1400" b="1" dirty="0" smtClean="0"/>
              <a:t>loans</a:t>
            </a:r>
          </a:p>
          <a:p>
            <a:endParaRPr lang="en-US" sz="1400" b="1" dirty="0" smtClean="0"/>
          </a:p>
          <a:p>
            <a:r>
              <a:rPr lang="en-US" sz="1400" b="1" dirty="0" smtClean="0"/>
              <a:t>2.Most </a:t>
            </a:r>
            <a:r>
              <a:rPr lang="en-US" sz="1400" b="1" dirty="0"/>
              <a:t>number of clients applying for revolving loans are in education status </a:t>
            </a:r>
            <a:r>
              <a:rPr lang="en-US" sz="1400" b="1" dirty="0" smtClean="0"/>
              <a:t>also are secondary/secondary special and higher education than other education type.</a:t>
            </a:r>
            <a:endParaRPr lang="en-US" sz="1400" b="1" dirty="0"/>
          </a:p>
          <a:p>
            <a:endParaRPr lang="en-IN" dirty="0"/>
          </a:p>
        </p:txBody>
      </p:sp>
    </p:spTree>
    <p:extLst>
      <p:ext uri="{BB962C8B-B14F-4D97-AF65-F5344CB8AC3E}">
        <p14:creationId xmlns:p14="http://schemas.microsoft.com/office/powerpoint/2010/main" val="2215982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59" y="980728"/>
            <a:ext cx="7668695" cy="364858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4" name="TextBox 3"/>
          <p:cNvSpPr txBox="1"/>
          <p:nvPr/>
        </p:nvSpPr>
        <p:spPr>
          <a:xfrm>
            <a:off x="587163" y="5085184"/>
            <a:ext cx="8136904" cy="954107"/>
          </a:xfrm>
          <a:prstGeom prst="rect">
            <a:avLst/>
          </a:prstGeom>
          <a:noFill/>
        </p:spPr>
        <p:txBody>
          <a:bodyPr wrap="square" rtlCol="0">
            <a:spAutoFit/>
          </a:bodyPr>
          <a:lstStyle/>
          <a:p>
            <a:pPr marL="342900" indent="-342900">
              <a:buAutoNum type="arabicPeriod"/>
            </a:pPr>
            <a:r>
              <a:rPr lang="en-US" sz="1400" b="1" dirty="0" smtClean="0"/>
              <a:t>Family </a:t>
            </a:r>
            <a:r>
              <a:rPr lang="en-US" sz="1400" b="1" dirty="0"/>
              <a:t>status of </a:t>
            </a:r>
            <a:r>
              <a:rPr lang="en-US" sz="1400" b="1" dirty="0" smtClean="0"/>
              <a:t>married of Secondary/secondary special education </a:t>
            </a:r>
            <a:r>
              <a:rPr lang="en-US" sz="1400" b="1" dirty="0"/>
              <a:t>are having higher number of credits </a:t>
            </a:r>
            <a:r>
              <a:rPr lang="en-US" sz="1400" b="1" dirty="0" smtClean="0"/>
              <a:t>than others, then family status of civil marriage and separated of secondary/ secondary special education type having higher number of credits than others.</a:t>
            </a:r>
          </a:p>
        </p:txBody>
      </p:sp>
      <p:sp>
        <p:nvSpPr>
          <p:cNvPr id="2" name="TextBox 1"/>
          <p:cNvSpPr txBox="1"/>
          <p:nvPr/>
        </p:nvSpPr>
        <p:spPr>
          <a:xfrm>
            <a:off x="611560" y="332656"/>
            <a:ext cx="8136904" cy="861774"/>
          </a:xfrm>
          <a:prstGeom prst="rect">
            <a:avLst/>
          </a:prstGeom>
          <a:noFill/>
        </p:spPr>
        <p:txBody>
          <a:bodyPr wrap="square" rtlCol="0">
            <a:spAutoFit/>
          </a:bodyPr>
          <a:lstStyle/>
          <a:p>
            <a:r>
              <a:rPr lang="en-IN" sz="1600" b="1" dirty="0" smtClean="0"/>
              <a:t>I </a:t>
            </a:r>
            <a:r>
              <a:rPr lang="en-IN" sz="1600" b="1" dirty="0"/>
              <a:t>drag the Credit amount into value, </a:t>
            </a:r>
            <a:r>
              <a:rPr lang="en-IN" sz="1600" b="1" dirty="0" smtClean="0"/>
              <a:t>Education type into </a:t>
            </a:r>
            <a:r>
              <a:rPr lang="en-IN" sz="1600" b="1" dirty="0"/>
              <a:t>legend and </a:t>
            </a:r>
            <a:r>
              <a:rPr lang="en-IN" sz="1600" b="1" dirty="0" smtClean="0"/>
              <a:t>family status </a:t>
            </a:r>
            <a:r>
              <a:rPr lang="en-IN" sz="1600" b="1" dirty="0"/>
              <a:t>into x-axis.</a:t>
            </a:r>
          </a:p>
          <a:p>
            <a:endParaRPr lang="en-IN" dirty="0"/>
          </a:p>
        </p:txBody>
      </p:sp>
    </p:spTree>
    <p:extLst>
      <p:ext uri="{BB962C8B-B14F-4D97-AF65-F5344CB8AC3E}">
        <p14:creationId xmlns:p14="http://schemas.microsoft.com/office/powerpoint/2010/main" val="23625003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052736"/>
            <a:ext cx="8640960" cy="388843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3" name="TextBox 2"/>
          <p:cNvSpPr txBox="1"/>
          <p:nvPr/>
        </p:nvSpPr>
        <p:spPr>
          <a:xfrm>
            <a:off x="219211" y="332656"/>
            <a:ext cx="8640959" cy="923330"/>
          </a:xfrm>
          <a:prstGeom prst="rect">
            <a:avLst/>
          </a:prstGeom>
          <a:noFill/>
        </p:spPr>
        <p:txBody>
          <a:bodyPr wrap="square" rtlCol="0">
            <a:spAutoFit/>
          </a:bodyPr>
          <a:lstStyle/>
          <a:p>
            <a:r>
              <a:rPr lang="en-IN" b="1" dirty="0"/>
              <a:t>I drag the Credit amount into value, </a:t>
            </a:r>
            <a:r>
              <a:rPr lang="en-IN" b="1" dirty="0" smtClean="0"/>
              <a:t>family status into </a:t>
            </a:r>
            <a:r>
              <a:rPr lang="en-IN" b="1" dirty="0"/>
              <a:t>legend and </a:t>
            </a:r>
            <a:r>
              <a:rPr lang="en-IN" b="1" dirty="0" smtClean="0"/>
              <a:t>education type into </a:t>
            </a:r>
            <a:r>
              <a:rPr lang="en-IN" b="1" dirty="0"/>
              <a:t>x-axis.</a:t>
            </a:r>
          </a:p>
          <a:p>
            <a:endParaRPr lang="en-IN" dirty="0"/>
          </a:p>
        </p:txBody>
      </p:sp>
      <p:sp>
        <p:nvSpPr>
          <p:cNvPr id="5" name="TextBox 4"/>
          <p:cNvSpPr txBox="1"/>
          <p:nvPr/>
        </p:nvSpPr>
        <p:spPr>
          <a:xfrm>
            <a:off x="323528" y="5157192"/>
            <a:ext cx="8536642" cy="1384995"/>
          </a:xfrm>
          <a:prstGeom prst="rect">
            <a:avLst/>
          </a:prstGeom>
          <a:noFill/>
        </p:spPr>
        <p:txBody>
          <a:bodyPr wrap="square" rtlCol="0">
            <a:spAutoFit/>
          </a:bodyPr>
          <a:lstStyle/>
          <a:p>
            <a:r>
              <a:rPr lang="en-US" sz="1400" b="1" dirty="0" smtClean="0"/>
              <a:t>1.Family </a:t>
            </a:r>
            <a:r>
              <a:rPr lang="en-US" sz="1400" b="1" dirty="0"/>
              <a:t>status of 'civil marriage', 'marriage' and </a:t>
            </a:r>
            <a:r>
              <a:rPr lang="en-US" sz="1400" b="1" dirty="0" smtClean="0"/>
              <a:t>‘Single/not married' </a:t>
            </a:r>
            <a:r>
              <a:rPr lang="en-US" sz="1400" b="1" dirty="0"/>
              <a:t>of </a:t>
            </a:r>
            <a:r>
              <a:rPr lang="en-US" sz="1400" b="1" dirty="0" smtClean="0"/>
              <a:t>secondary/ secondary special are </a:t>
            </a:r>
            <a:r>
              <a:rPr lang="en-US" sz="1400" b="1" dirty="0"/>
              <a:t>having higher number of income than others</a:t>
            </a:r>
            <a:r>
              <a:rPr lang="en-US" sz="1400" b="1" dirty="0" smtClean="0"/>
              <a:t>.</a:t>
            </a:r>
          </a:p>
          <a:p>
            <a:endParaRPr lang="en-US" sz="1400" b="1" dirty="0" smtClean="0"/>
          </a:p>
          <a:p>
            <a:r>
              <a:rPr lang="en-US" sz="1400" b="1" dirty="0" smtClean="0"/>
              <a:t>2.All family status of academic degree education type having minority of income rate. It means bank having less loan customers in education type academic degree. As we see earlier in contract type.</a:t>
            </a:r>
            <a:endParaRPr lang="en-IN" dirty="0"/>
          </a:p>
        </p:txBody>
      </p:sp>
    </p:spTree>
    <p:extLst>
      <p:ext uri="{BB962C8B-B14F-4D97-AF65-F5344CB8AC3E}">
        <p14:creationId xmlns:p14="http://schemas.microsoft.com/office/powerpoint/2010/main" val="19045054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87301"/>
            <a:ext cx="5400600" cy="400110"/>
          </a:xfrm>
          <a:prstGeom prst="rect">
            <a:avLst/>
          </a:prstGeom>
          <a:noFill/>
        </p:spPr>
        <p:txBody>
          <a:bodyPr wrap="square" rtlCol="0">
            <a:spAutoFit/>
          </a:bodyPr>
          <a:lstStyle/>
          <a:p>
            <a:r>
              <a:rPr lang="en-IN" sz="2000" b="1" dirty="0" smtClean="0"/>
              <a:t>Correlations (target 0)</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836" y="1913929"/>
            <a:ext cx="5868652" cy="3718875"/>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395536" y="836712"/>
            <a:ext cx="8568952" cy="1077218"/>
          </a:xfrm>
          <a:prstGeom prst="rect">
            <a:avLst/>
          </a:prstGeom>
          <a:noFill/>
        </p:spPr>
        <p:txBody>
          <a:bodyPr wrap="square" rtlCol="0">
            <a:spAutoFit/>
          </a:bodyPr>
          <a:lstStyle/>
          <a:p>
            <a:r>
              <a:rPr lang="en-US" sz="1600" b="1" dirty="0"/>
              <a:t>The </a:t>
            </a:r>
            <a:r>
              <a:rPr lang="en-US" sz="1600" b="1" dirty="0" smtClean="0"/>
              <a:t>below  chart </a:t>
            </a:r>
            <a:r>
              <a:rPr lang="en-US" sz="1600" b="1" dirty="0"/>
              <a:t>provides correlation of different variables for clients with no payment </a:t>
            </a:r>
            <a:r>
              <a:rPr lang="en-US" sz="1600" b="1" dirty="0" smtClean="0"/>
              <a:t>difficulties.</a:t>
            </a:r>
          </a:p>
          <a:p>
            <a:r>
              <a:rPr lang="en-US" sz="1600" b="1" dirty="0" smtClean="0"/>
              <a:t>For Correlation I filter the target variable to 0 and selected the </a:t>
            </a:r>
            <a:r>
              <a:rPr lang="en-US" sz="1600" b="1" dirty="0" smtClean="0"/>
              <a:t>all variables </a:t>
            </a:r>
            <a:r>
              <a:rPr lang="en-US" sz="1600" b="1" dirty="0" smtClean="0"/>
              <a:t>then clicked the data bar  then click on Data analysis.</a:t>
            </a:r>
          </a:p>
        </p:txBody>
      </p:sp>
      <p:sp>
        <p:nvSpPr>
          <p:cNvPr id="5" name="TextBox 4"/>
          <p:cNvSpPr txBox="1"/>
          <p:nvPr/>
        </p:nvSpPr>
        <p:spPr>
          <a:xfrm>
            <a:off x="107504" y="2132856"/>
            <a:ext cx="2848160" cy="3877985"/>
          </a:xfrm>
          <a:prstGeom prst="rect">
            <a:avLst/>
          </a:prstGeom>
          <a:noFill/>
        </p:spPr>
        <p:txBody>
          <a:bodyPr wrap="square" rtlCol="0">
            <a:spAutoFit/>
          </a:bodyPr>
          <a:lstStyle/>
          <a:p>
            <a:r>
              <a:rPr lang="en-IN" sz="1400" b="1" dirty="0" smtClean="0"/>
              <a:t>As we can see top 10 correlations.</a:t>
            </a:r>
          </a:p>
          <a:p>
            <a:pPr marL="342900" indent="-342900">
              <a:buAutoNum type="arabicPeriod"/>
            </a:pPr>
            <a:r>
              <a:rPr lang="en-IN" sz="1400" b="1" dirty="0" smtClean="0"/>
              <a:t>Family member &amp; children count</a:t>
            </a:r>
          </a:p>
          <a:p>
            <a:pPr marL="342900" indent="-342900">
              <a:buAutoNum type="arabicPeriod"/>
            </a:pPr>
            <a:r>
              <a:rPr lang="en-IN" sz="1400" b="1" dirty="0" smtClean="0"/>
              <a:t>Goods price&amp; credit</a:t>
            </a:r>
          </a:p>
          <a:p>
            <a:pPr marL="342900" indent="-342900">
              <a:buAutoNum type="arabicPeriod"/>
            </a:pPr>
            <a:r>
              <a:rPr lang="en-IN" sz="1400" b="1" dirty="0" smtClean="0"/>
              <a:t>Annuity &amp; credit</a:t>
            </a:r>
          </a:p>
          <a:p>
            <a:pPr marL="342900" indent="-342900">
              <a:buAutoNum type="arabicPeriod"/>
            </a:pPr>
            <a:r>
              <a:rPr lang="en-IN" sz="1400" b="1" dirty="0" smtClean="0"/>
              <a:t>Goods price&amp; annuity</a:t>
            </a:r>
          </a:p>
          <a:p>
            <a:pPr marL="342900" indent="-342900">
              <a:buAutoNum type="arabicPeriod"/>
            </a:pPr>
            <a:r>
              <a:rPr lang="en-IN" sz="1400" b="1" dirty="0" smtClean="0"/>
              <a:t>Annuity &amp;total income</a:t>
            </a:r>
          </a:p>
          <a:p>
            <a:pPr marL="342900" indent="-342900">
              <a:buAutoNum type="arabicPeriod"/>
            </a:pPr>
            <a:r>
              <a:rPr lang="en-IN" sz="1400" b="1" dirty="0" smtClean="0"/>
              <a:t>Credit &amp;total income</a:t>
            </a:r>
          </a:p>
          <a:p>
            <a:pPr marL="342900" indent="-342900">
              <a:buAutoNum type="arabicPeriod"/>
            </a:pPr>
            <a:r>
              <a:rPr lang="en-IN" sz="1400" b="1" dirty="0" smtClean="0"/>
              <a:t>Goods price&amp; total income</a:t>
            </a:r>
          </a:p>
          <a:p>
            <a:pPr marL="342900" indent="-342900">
              <a:buAutoNum type="arabicPeriod"/>
            </a:pPr>
            <a:r>
              <a:rPr lang="en-IN" sz="1400" b="1" dirty="0" smtClean="0"/>
              <a:t>Day birth &amp; children count</a:t>
            </a:r>
          </a:p>
          <a:p>
            <a:pPr marL="342900" indent="-342900">
              <a:buAutoNum type="arabicPeriod"/>
            </a:pPr>
            <a:r>
              <a:rPr lang="en-IN" sz="1400" b="1" dirty="0" smtClean="0"/>
              <a:t>Day registration &amp; days birth</a:t>
            </a:r>
          </a:p>
          <a:p>
            <a:pPr marL="342900" indent="-342900">
              <a:buAutoNum type="arabicPeriod"/>
            </a:pPr>
            <a:r>
              <a:rPr lang="en-IN" sz="1400" b="1" dirty="0" smtClean="0"/>
              <a:t>Days publish &amp; days birth</a:t>
            </a:r>
          </a:p>
          <a:p>
            <a:pPr marL="342900" indent="-342900">
              <a:buAutoNum type="arabicPeriod"/>
            </a:pPr>
            <a:endParaRPr lang="en-IN" dirty="0" smtClean="0"/>
          </a:p>
          <a:p>
            <a:pPr marL="342900" indent="-342900">
              <a:buAutoNum type="arabicPeriod"/>
            </a:pPr>
            <a:endParaRPr lang="en-IN" dirty="0" smtClean="0"/>
          </a:p>
        </p:txBody>
      </p:sp>
    </p:spTree>
    <p:extLst>
      <p:ext uri="{BB962C8B-B14F-4D97-AF65-F5344CB8AC3E}">
        <p14:creationId xmlns:p14="http://schemas.microsoft.com/office/powerpoint/2010/main" val="18088178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120" y="1916832"/>
            <a:ext cx="5783538" cy="3541831"/>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14078" y="6268980"/>
            <a:ext cx="8306394" cy="584775"/>
          </a:xfrm>
          <a:prstGeom prst="rect">
            <a:avLst/>
          </a:prstGeom>
          <a:noFill/>
        </p:spPr>
        <p:txBody>
          <a:bodyPr wrap="square" rtlCol="0">
            <a:spAutoFit/>
          </a:bodyPr>
          <a:lstStyle/>
          <a:p>
            <a:r>
              <a:rPr lang="en-US" sz="1400" b="1" dirty="0"/>
              <a:t>The above chart provides correlation of different variables for clients with payment difficulties</a:t>
            </a:r>
          </a:p>
          <a:p>
            <a:endParaRPr lang="en-IN" dirty="0"/>
          </a:p>
        </p:txBody>
      </p:sp>
      <p:sp>
        <p:nvSpPr>
          <p:cNvPr id="5" name="TextBox 4"/>
          <p:cNvSpPr txBox="1"/>
          <p:nvPr/>
        </p:nvSpPr>
        <p:spPr>
          <a:xfrm>
            <a:off x="633982" y="226209"/>
            <a:ext cx="8186490" cy="1138773"/>
          </a:xfrm>
          <a:prstGeom prst="rect">
            <a:avLst/>
          </a:prstGeom>
          <a:noFill/>
        </p:spPr>
        <p:txBody>
          <a:bodyPr wrap="square" rtlCol="0">
            <a:spAutoFit/>
          </a:bodyPr>
          <a:lstStyle/>
          <a:p>
            <a:r>
              <a:rPr lang="en-IN" sz="2000" b="1" dirty="0" smtClean="0"/>
              <a:t>Correlation ( target 1)</a:t>
            </a:r>
          </a:p>
          <a:p>
            <a:endParaRPr lang="en-IN" sz="1600" b="1" dirty="0"/>
          </a:p>
          <a:p>
            <a:r>
              <a:rPr lang="en-US" sz="1600" b="1" dirty="0" smtClean="0"/>
              <a:t>Same as before I </a:t>
            </a:r>
            <a:r>
              <a:rPr lang="en-US" sz="1600" b="1" dirty="0"/>
              <a:t>filter the target </a:t>
            </a:r>
            <a:r>
              <a:rPr lang="en-US" sz="1600" b="1" dirty="0" smtClean="0"/>
              <a:t>variable to 1 </a:t>
            </a:r>
            <a:r>
              <a:rPr lang="en-US" sz="1600" b="1" dirty="0"/>
              <a:t>and selected the variables then clicked the data bar  then click on Data analysis</a:t>
            </a:r>
            <a:r>
              <a:rPr lang="en-US" sz="1600" b="1" dirty="0" smtClean="0"/>
              <a:t>.</a:t>
            </a:r>
            <a:endParaRPr lang="en-US" sz="1600" b="1" dirty="0"/>
          </a:p>
        </p:txBody>
      </p:sp>
      <p:sp>
        <p:nvSpPr>
          <p:cNvPr id="3" name="TextBox 2"/>
          <p:cNvSpPr txBox="1"/>
          <p:nvPr/>
        </p:nvSpPr>
        <p:spPr>
          <a:xfrm>
            <a:off x="251520" y="1772816"/>
            <a:ext cx="2736304" cy="3970318"/>
          </a:xfrm>
          <a:prstGeom prst="rect">
            <a:avLst/>
          </a:prstGeom>
          <a:noFill/>
        </p:spPr>
        <p:txBody>
          <a:bodyPr wrap="square" rtlCol="0">
            <a:spAutoFit/>
          </a:bodyPr>
          <a:lstStyle/>
          <a:p>
            <a:r>
              <a:rPr lang="en-IN" sz="1400" b="1" dirty="0" smtClean="0"/>
              <a:t>So these are the top 10 correlations</a:t>
            </a:r>
          </a:p>
          <a:p>
            <a:pPr marL="342900" indent="-342900">
              <a:buAutoNum type="arabicPeriod"/>
            </a:pPr>
            <a:r>
              <a:rPr lang="en-IN" sz="1400" b="1" dirty="0" smtClean="0"/>
              <a:t>Family </a:t>
            </a:r>
            <a:r>
              <a:rPr lang="en-IN" sz="1400" b="1" dirty="0" err="1" smtClean="0"/>
              <a:t>mem</a:t>
            </a:r>
            <a:r>
              <a:rPr lang="en-IN" sz="1400" b="1" dirty="0" smtClean="0"/>
              <a:t> &amp;children count</a:t>
            </a:r>
          </a:p>
          <a:p>
            <a:pPr marL="342900" indent="-342900">
              <a:buAutoNum type="arabicPeriod"/>
            </a:pPr>
            <a:r>
              <a:rPr lang="en-IN" sz="1400" b="1" dirty="0" smtClean="0"/>
              <a:t>Goods price &amp; credit</a:t>
            </a:r>
          </a:p>
          <a:p>
            <a:pPr marL="342900" indent="-342900">
              <a:buAutoNum type="arabicPeriod"/>
            </a:pPr>
            <a:r>
              <a:rPr lang="en-IN" sz="1400" b="1" dirty="0" smtClean="0"/>
              <a:t>Annuity &amp; credit</a:t>
            </a:r>
          </a:p>
          <a:p>
            <a:pPr marL="342900" indent="-342900">
              <a:buAutoNum type="arabicPeriod"/>
            </a:pPr>
            <a:r>
              <a:rPr lang="en-IN" sz="1400" b="1" dirty="0" smtClean="0"/>
              <a:t>Goods price &amp; annuity</a:t>
            </a:r>
          </a:p>
          <a:p>
            <a:pPr marL="342900" indent="-342900">
              <a:buAutoNum type="arabicPeriod"/>
            </a:pPr>
            <a:r>
              <a:rPr lang="en-IN" sz="1400" b="1" dirty="0" smtClean="0"/>
              <a:t>Days birth &amp; family member</a:t>
            </a:r>
          </a:p>
          <a:p>
            <a:pPr marL="342900" indent="-342900">
              <a:buAutoNum type="arabicPeriod"/>
            </a:pPr>
            <a:r>
              <a:rPr lang="en-IN" sz="1400" b="1" dirty="0" smtClean="0"/>
              <a:t>Days registration &amp; days birth</a:t>
            </a:r>
          </a:p>
          <a:p>
            <a:pPr marL="342900" indent="-342900">
              <a:buAutoNum type="arabicPeriod"/>
            </a:pPr>
            <a:r>
              <a:rPr lang="en-IN" sz="1400" b="1" dirty="0" smtClean="0"/>
              <a:t>Days publish &amp; days birth</a:t>
            </a:r>
          </a:p>
          <a:p>
            <a:pPr marL="342900" indent="-342900">
              <a:buAutoNum type="arabicPeriod"/>
            </a:pPr>
            <a:r>
              <a:rPr lang="en-IN" sz="1400" b="1" dirty="0" smtClean="0"/>
              <a:t>Days registration &amp; family member</a:t>
            </a:r>
          </a:p>
          <a:p>
            <a:pPr marL="342900" indent="-342900">
              <a:buAutoNum type="arabicPeriod"/>
            </a:pPr>
            <a:r>
              <a:rPr lang="en-IN" sz="1400" b="1" dirty="0" smtClean="0"/>
              <a:t>Days registration &amp; children count</a:t>
            </a:r>
          </a:p>
          <a:p>
            <a:pPr marL="342900" indent="-342900">
              <a:buAutoNum type="arabicPeriod"/>
            </a:pPr>
            <a:r>
              <a:rPr lang="en-IN" sz="1400" b="1" dirty="0" smtClean="0"/>
              <a:t>Days id publish &amp; days registration</a:t>
            </a:r>
          </a:p>
        </p:txBody>
      </p:sp>
    </p:spTree>
    <p:extLst>
      <p:ext uri="{BB962C8B-B14F-4D97-AF65-F5344CB8AC3E}">
        <p14:creationId xmlns:p14="http://schemas.microsoft.com/office/powerpoint/2010/main" val="17206236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78753" y="764704"/>
            <a:ext cx="6120680" cy="461665"/>
          </a:xfrm>
          <a:prstGeom prst="rect">
            <a:avLst/>
          </a:prstGeom>
          <a:noFill/>
        </p:spPr>
        <p:txBody>
          <a:bodyPr wrap="square" rtlCol="0">
            <a:spAutoFit/>
          </a:bodyPr>
          <a:lstStyle/>
          <a:p>
            <a:r>
              <a:rPr lang="en-IN" sz="2400" b="1" dirty="0" smtClean="0"/>
              <a:t>Insights (previous_application.csv)</a:t>
            </a:r>
          </a:p>
        </p:txBody>
      </p:sp>
      <p:sp>
        <p:nvSpPr>
          <p:cNvPr id="3" name="TextBox 2"/>
          <p:cNvSpPr txBox="1"/>
          <p:nvPr/>
        </p:nvSpPr>
        <p:spPr>
          <a:xfrm>
            <a:off x="378753" y="1772816"/>
            <a:ext cx="8496944" cy="3323987"/>
          </a:xfrm>
          <a:prstGeom prst="rect">
            <a:avLst/>
          </a:prstGeom>
          <a:noFill/>
        </p:spPr>
        <p:txBody>
          <a:bodyPr wrap="square" rtlCol="0">
            <a:spAutoFit/>
          </a:bodyPr>
          <a:lstStyle/>
          <a:p>
            <a:pPr>
              <a:lnSpc>
                <a:spcPct val="150000"/>
              </a:lnSpc>
            </a:pPr>
            <a:r>
              <a:rPr lang="en-IN" sz="2000" b="1" dirty="0" smtClean="0">
                <a:solidFill>
                  <a:srgbClr val="002060"/>
                </a:solidFill>
              </a:rPr>
              <a:t>Data Cleaning: </a:t>
            </a:r>
            <a:r>
              <a:rPr lang="en-IN" b="1" dirty="0" smtClean="0"/>
              <a:t>The </a:t>
            </a:r>
            <a:r>
              <a:rPr lang="en-IN" b="1" dirty="0"/>
              <a:t>dataset contained </a:t>
            </a:r>
            <a:r>
              <a:rPr lang="en-IN" b="1" dirty="0" smtClean="0"/>
              <a:t>more than 1.6 million rows </a:t>
            </a:r>
            <a:r>
              <a:rPr lang="en-IN" b="1" dirty="0"/>
              <a:t>and </a:t>
            </a:r>
            <a:r>
              <a:rPr lang="en-IN" b="1" dirty="0" smtClean="0"/>
              <a:t>37    </a:t>
            </a:r>
          </a:p>
          <a:p>
            <a:pPr>
              <a:lnSpc>
                <a:spcPct val="150000"/>
              </a:lnSpc>
            </a:pPr>
            <a:r>
              <a:rPr lang="en-IN" b="1" dirty="0"/>
              <a:t> </a:t>
            </a:r>
            <a:r>
              <a:rPr lang="en-IN" b="1" dirty="0" smtClean="0"/>
              <a:t>                              columns </a:t>
            </a:r>
            <a:r>
              <a:rPr lang="en-IN" b="1" dirty="0"/>
              <a:t>of data.</a:t>
            </a:r>
          </a:p>
          <a:p>
            <a:pPr>
              <a:lnSpc>
                <a:spcPct val="150000"/>
              </a:lnSpc>
            </a:pPr>
            <a:r>
              <a:rPr lang="en-IN" b="1" dirty="0" smtClean="0"/>
              <a:t>So I used Power BI software because there are more than million rows of data which cannot be import in Excel, after importing the dataset into power BI basically I transform the data by removing unwanted column contained 45% of blank data.</a:t>
            </a:r>
            <a:endParaRPr lang="en-IN" b="1" dirty="0"/>
          </a:p>
          <a:p>
            <a:pPr>
              <a:lnSpc>
                <a:spcPct val="150000"/>
              </a:lnSpc>
            </a:pPr>
            <a:r>
              <a:rPr lang="en-IN" b="1" dirty="0" smtClean="0"/>
              <a:t>After </a:t>
            </a:r>
            <a:r>
              <a:rPr lang="en-IN" b="1" dirty="0"/>
              <a:t>deleting unwanted columns we got </a:t>
            </a:r>
            <a:r>
              <a:rPr lang="en-IN" b="1" dirty="0" smtClean="0"/>
              <a:t>34 </a:t>
            </a:r>
            <a:r>
              <a:rPr lang="en-IN" b="1" dirty="0"/>
              <a:t>remaining columns</a:t>
            </a:r>
            <a:r>
              <a:rPr lang="en-IN" b="1" dirty="0" smtClean="0"/>
              <a:t>.</a:t>
            </a:r>
            <a:endParaRPr lang="en-IN" b="1" dirty="0"/>
          </a:p>
          <a:p>
            <a:endParaRPr lang="en-IN" dirty="0"/>
          </a:p>
        </p:txBody>
      </p:sp>
    </p:spTree>
    <p:extLst>
      <p:ext uri="{BB962C8B-B14F-4D97-AF65-F5344CB8AC3E}">
        <p14:creationId xmlns:p14="http://schemas.microsoft.com/office/powerpoint/2010/main" val="831780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63" y="2852936"/>
            <a:ext cx="4032448" cy="3312366"/>
          </a:xfrm>
          <a:prstGeom prst="rect">
            <a:avLst/>
          </a:prstGeom>
          <a:ln>
            <a:noFill/>
          </a:ln>
          <a:effectLst>
            <a:glow rad="139700">
              <a:schemeClr val="accent6">
                <a:satMod val="175000"/>
                <a:alpha val="40000"/>
              </a:schemeClr>
            </a:glow>
            <a:outerShdw blurRad="149987" dist="250190" dir="8460000" algn="ctr">
              <a:srgbClr val="000000">
                <a:alpha val="28000"/>
              </a:srgb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2860853"/>
            <a:ext cx="4392488" cy="3312367"/>
          </a:xfrm>
          <a:prstGeom prst="rect">
            <a:avLst/>
          </a:prstGeom>
          <a:effectLst>
            <a:glow rad="228600">
              <a:schemeClr val="accent6">
                <a:satMod val="175000"/>
                <a:alpha val="40000"/>
              </a:schemeClr>
            </a:glow>
          </a:effectLst>
        </p:spPr>
      </p:pic>
      <p:sp>
        <p:nvSpPr>
          <p:cNvPr id="4" name="TextBox 3"/>
          <p:cNvSpPr txBox="1"/>
          <p:nvPr/>
        </p:nvSpPr>
        <p:spPr>
          <a:xfrm>
            <a:off x="395536" y="620688"/>
            <a:ext cx="8496944" cy="1569660"/>
          </a:xfrm>
          <a:prstGeom prst="rect">
            <a:avLst/>
          </a:prstGeom>
          <a:noFill/>
        </p:spPr>
        <p:txBody>
          <a:bodyPr wrap="square" rtlCol="0">
            <a:spAutoFit/>
          </a:bodyPr>
          <a:lstStyle/>
          <a:p>
            <a:r>
              <a:rPr lang="en-IN" sz="2800" b="1" dirty="0" smtClean="0"/>
              <a:t>Outliers</a:t>
            </a:r>
          </a:p>
          <a:p>
            <a:endParaRPr lang="en-IN" dirty="0"/>
          </a:p>
          <a:p>
            <a:r>
              <a:rPr lang="en-IN" sz="1600" b="1" dirty="0" smtClean="0"/>
              <a:t>Outliers </a:t>
            </a:r>
            <a:r>
              <a:rPr lang="en-IN" sz="1600" b="1" dirty="0"/>
              <a:t>can only be identified on Numerical variable.</a:t>
            </a:r>
          </a:p>
          <a:p>
            <a:r>
              <a:rPr lang="en-IN" sz="1600" b="1" dirty="0"/>
              <a:t> To find outlier basically I used  </a:t>
            </a:r>
            <a:r>
              <a:rPr lang="en-IN" sz="1600" b="1" dirty="0" smtClean="0"/>
              <a:t>Scatter plot chart</a:t>
            </a:r>
            <a:r>
              <a:rPr lang="en-IN" sz="1600" b="1" dirty="0"/>
              <a:t>.</a:t>
            </a:r>
          </a:p>
          <a:p>
            <a:endParaRPr lang="en-IN" dirty="0"/>
          </a:p>
        </p:txBody>
      </p:sp>
    </p:spTree>
    <p:extLst>
      <p:ext uri="{BB962C8B-B14F-4D97-AF65-F5344CB8AC3E}">
        <p14:creationId xmlns:p14="http://schemas.microsoft.com/office/powerpoint/2010/main" val="21471165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332656"/>
            <a:ext cx="4464496" cy="3240360"/>
          </a:xfrm>
          <a:prstGeom prst="rect">
            <a:avLst/>
          </a:prstGeom>
          <a:ln>
            <a:noFill/>
          </a:ln>
          <a:effectLst>
            <a:glow rad="139700">
              <a:schemeClr val="accent6">
                <a:satMod val="175000"/>
                <a:alpha val="40000"/>
              </a:schemeClr>
            </a:glow>
            <a:outerShdw blurRad="149987" dist="250190" dir="8460000" algn="ctr">
              <a:srgbClr val="000000">
                <a:alpha val="28000"/>
              </a:srgb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3645024"/>
            <a:ext cx="4608512" cy="3024336"/>
          </a:xfrm>
          <a:prstGeom prst="rect">
            <a:avLst/>
          </a:prstGeom>
          <a:ln>
            <a:noFill/>
          </a:ln>
          <a:effectLst>
            <a:glow rad="139700">
              <a:schemeClr val="accent6">
                <a:satMod val="175000"/>
                <a:alpha val="40000"/>
              </a:schemeClr>
            </a:glow>
            <a:outerShdw blurRad="149987" dist="250190" dir="8460000" algn="ctr">
              <a:srgbClr val="000000">
                <a:alpha val="28000"/>
              </a:srgbClr>
            </a:outerShdw>
          </a:effectLst>
        </p:spPr>
      </p:pic>
    </p:spTree>
    <p:extLst>
      <p:ext uri="{BB962C8B-B14F-4D97-AF65-F5344CB8AC3E}">
        <p14:creationId xmlns:p14="http://schemas.microsoft.com/office/powerpoint/2010/main" val="4043992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904899"/>
            <a:ext cx="5772398" cy="3600400"/>
          </a:xfrm>
          <a:prstGeom prst="rect">
            <a:avLst/>
          </a:prstGeom>
          <a:ln>
            <a:noFill/>
          </a:ln>
          <a:effectLst>
            <a:glow rad="139700">
              <a:schemeClr val="accent6">
                <a:satMod val="175000"/>
                <a:alpha val="40000"/>
              </a:schemeClr>
            </a:glow>
            <a:outerShdw blurRad="149987" dist="250190" dir="8460000" algn="ctr">
              <a:srgbClr val="000000">
                <a:alpha val="28000"/>
              </a:srgbClr>
            </a:outerShdw>
          </a:effectLst>
        </p:spPr>
      </p:pic>
    </p:spTree>
    <p:extLst>
      <p:ext uri="{BB962C8B-B14F-4D97-AF65-F5344CB8AC3E}">
        <p14:creationId xmlns:p14="http://schemas.microsoft.com/office/powerpoint/2010/main" val="25312331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420888"/>
            <a:ext cx="5112568" cy="32403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4" name="TextBox 3"/>
          <p:cNvSpPr txBox="1"/>
          <p:nvPr/>
        </p:nvSpPr>
        <p:spPr>
          <a:xfrm>
            <a:off x="611560" y="476672"/>
            <a:ext cx="8064896" cy="954107"/>
          </a:xfrm>
          <a:prstGeom prst="rect">
            <a:avLst/>
          </a:prstGeom>
          <a:noFill/>
        </p:spPr>
        <p:txBody>
          <a:bodyPr wrap="square" rtlCol="0">
            <a:spAutoFit/>
          </a:bodyPr>
          <a:lstStyle/>
          <a:p>
            <a:r>
              <a:rPr lang="en-IN" sz="2000" b="1" dirty="0" smtClean="0"/>
              <a:t>Data Imbalance:</a:t>
            </a:r>
          </a:p>
          <a:p>
            <a:endParaRPr lang="en-IN" sz="2000" b="1" dirty="0"/>
          </a:p>
          <a:p>
            <a:r>
              <a:rPr lang="en-IN" sz="1600" b="1" dirty="0" smtClean="0"/>
              <a:t>Below are the columns where data is unevenly distributed</a:t>
            </a:r>
            <a:endParaRPr lang="en-IN" sz="1600" b="1" dirty="0"/>
          </a:p>
        </p:txBody>
      </p:sp>
    </p:spTree>
    <p:extLst>
      <p:ext uri="{BB962C8B-B14F-4D97-AF65-F5344CB8AC3E}">
        <p14:creationId xmlns:p14="http://schemas.microsoft.com/office/powerpoint/2010/main" val="1456030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56385"/>
            <a:ext cx="7992888" cy="5047536"/>
          </a:xfrm>
          <a:prstGeom prst="rect">
            <a:avLst/>
          </a:prstGeom>
          <a:noFill/>
        </p:spPr>
        <p:txBody>
          <a:bodyPr wrap="square" rtlCol="0">
            <a:spAutoFit/>
          </a:bodyPr>
          <a:lstStyle/>
          <a:p>
            <a:r>
              <a:rPr lang="en-US" sz="1600" b="1" dirty="0"/>
              <a:t>The analysis approach for this project involves the following steps</a:t>
            </a:r>
            <a:r>
              <a:rPr lang="en-US" sz="1600" b="1" dirty="0" smtClean="0"/>
              <a:t>:</a:t>
            </a:r>
          </a:p>
          <a:p>
            <a:endParaRPr lang="en-US" sz="1600" b="1" dirty="0"/>
          </a:p>
          <a:p>
            <a:r>
              <a:rPr lang="en-US" sz="1600" b="1" dirty="0" smtClean="0"/>
              <a:t>1.Data </a:t>
            </a:r>
            <a:r>
              <a:rPr lang="en-US" sz="1600" b="1" dirty="0"/>
              <a:t>Understanding: This involves understanding the structure and contents of the dataset and data dictionary provided, and identifying any missing data and outliers</a:t>
            </a:r>
            <a:r>
              <a:rPr lang="en-US" sz="1600" b="1" dirty="0" smtClean="0"/>
              <a:t>.</a:t>
            </a:r>
          </a:p>
          <a:p>
            <a:endParaRPr lang="en-US" sz="1600" b="1" dirty="0"/>
          </a:p>
          <a:p>
            <a:r>
              <a:rPr lang="en-US" sz="1600" b="1" dirty="0" smtClean="0"/>
              <a:t>2.Data </a:t>
            </a:r>
            <a:r>
              <a:rPr lang="en-US" sz="1600" b="1" dirty="0"/>
              <a:t>Cleaning: This involves dealing with missing data and outliers using appropriate methods, such as removing columns or replacing missing data with an appropriate value</a:t>
            </a:r>
            <a:r>
              <a:rPr lang="en-US" sz="1600" b="1" dirty="0" smtClean="0"/>
              <a:t>.</a:t>
            </a:r>
          </a:p>
          <a:p>
            <a:pPr marL="342900" indent="-342900">
              <a:buAutoNum type="arabicPeriod"/>
            </a:pPr>
            <a:endParaRPr lang="en-US" sz="1600" b="1" dirty="0"/>
          </a:p>
          <a:p>
            <a:r>
              <a:rPr lang="en-US" sz="1600" b="1" dirty="0" smtClean="0"/>
              <a:t>3.Univariate </a:t>
            </a:r>
            <a:r>
              <a:rPr lang="en-US" sz="1600" b="1" dirty="0"/>
              <a:t>Analysis: This involves analyzing individual variables in the dataset and identifying any trends or patterns</a:t>
            </a:r>
            <a:r>
              <a:rPr lang="en-US" sz="1600" b="1" dirty="0" smtClean="0"/>
              <a:t>.</a:t>
            </a:r>
          </a:p>
          <a:p>
            <a:endParaRPr lang="en-US" sz="1600" b="1" dirty="0"/>
          </a:p>
          <a:p>
            <a:r>
              <a:rPr lang="en-US" sz="1600" b="1" dirty="0" smtClean="0"/>
              <a:t>4.Bivariate </a:t>
            </a:r>
            <a:r>
              <a:rPr lang="en-US" sz="1600" b="1" dirty="0"/>
              <a:t>Analysis: This involves analyzing the relationship between two variables in the dataset and identifying any trends or patterns</a:t>
            </a:r>
            <a:r>
              <a:rPr lang="en-US" sz="1600" b="1" dirty="0" smtClean="0"/>
              <a:t>.</a:t>
            </a:r>
          </a:p>
          <a:p>
            <a:endParaRPr lang="en-US" sz="1600" b="1" dirty="0"/>
          </a:p>
          <a:p>
            <a:r>
              <a:rPr lang="en-US" sz="1600" b="1" dirty="0" smtClean="0"/>
              <a:t>5.Top </a:t>
            </a:r>
            <a:r>
              <a:rPr lang="en-US" sz="1600" b="1" dirty="0"/>
              <a:t>Correlation Analysis: This involves finding the top 10 correlations for the client with payment difficulties and all other cases, segmented by the target variable, to identify the driving factors behind loan default.</a:t>
            </a:r>
          </a:p>
          <a:p>
            <a:endParaRPr lang="en-IN" b="1" dirty="0"/>
          </a:p>
        </p:txBody>
      </p:sp>
      <p:sp>
        <p:nvSpPr>
          <p:cNvPr id="3" name="TextBox 2"/>
          <p:cNvSpPr txBox="1"/>
          <p:nvPr/>
        </p:nvSpPr>
        <p:spPr>
          <a:xfrm>
            <a:off x="539552" y="425958"/>
            <a:ext cx="2808312" cy="584775"/>
          </a:xfrm>
          <a:prstGeom prst="rect">
            <a:avLst/>
          </a:prstGeom>
          <a:noFill/>
        </p:spPr>
        <p:txBody>
          <a:bodyPr wrap="square" rtlCol="0">
            <a:spAutoFit/>
          </a:bodyPr>
          <a:lstStyle/>
          <a:p>
            <a:r>
              <a:rPr lang="en-IN" sz="3200" b="1" dirty="0" smtClean="0"/>
              <a:t>Approach</a:t>
            </a:r>
            <a:endParaRPr lang="en-IN" sz="3200" b="1" dirty="0"/>
          </a:p>
        </p:txBody>
      </p:sp>
    </p:spTree>
    <p:extLst>
      <p:ext uri="{BB962C8B-B14F-4D97-AF65-F5344CB8AC3E}">
        <p14:creationId xmlns:p14="http://schemas.microsoft.com/office/powerpoint/2010/main" val="40987119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60648"/>
            <a:ext cx="5112568" cy="295232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3573016"/>
            <a:ext cx="5112568" cy="288032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7540836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423" y="3429000"/>
            <a:ext cx="4908864" cy="32403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1735" y="191217"/>
            <a:ext cx="4968552" cy="295232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616688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3717032"/>
            <a:ext cx="3805087" cy="245900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764704"/>
            <a:ext cx="3805087" cy="244827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3027648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808" y="1628800"/>
            <a:ext cx="5112568" cy="352646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4" name="TextBox 3"/>
          <p:cNvSpPr txBox="1"/>
          <p:nvPr/>
        </p:nvSpPr>
        <p:spPr>
          <a:xfrm>
            <a:off x="467544" y="404664"/>
            <a:ext cx="8064896" cy="400110"/>
          </a:xfrm>
          <a:prstGeom prst="rect">
            <a:avLst/>
          </a:prstGeom>
          <a:noFill/>
        </p:spPr>
        <p:txBody>
          <a:bodyPr wrap="square" rtlCol="0">
            <a:spAutoFit/>
          </a:bodyPr>
          <a:lstStyle/>
          <a:p>
            <a:r>
              <a:rPr lang="en-IN" sz="2000" b="1" dirty="0" err="1" smtClean="0"/>
              <a:t>Univariate</a:t>
            </a:r>
            <a:r>
              <a:rPr lang="en-IN" sz="2000" b="1" dirty="0" smtClean="0"/>
              <a:t> Analysis</a:t>
            </a:r>
          </a:p>
        </p:txBody>
      </p:sp>
      <p:sp>
        <p:nvSpPr>
          <p:cNvPr id="5" name="TextBox 4"/>
          <p:cNvSpPr txBox="1"/>
          <p:nvPr/>
        </p:nvSpPr>
        <p:spPr>
          <a:xfrm>
            <a:off x="395536" y="940078"/>
            <a:ext cx="8208912" cy="584775"/>
          </a:xfrm>
          <a:prstGeom prst="rect">
            <a:avLst/>
          </a:prstGeom>
          <a:noFill/>
        </p:spPr>
        <p:txBody>
          <a:bodyPr wrap="square" rtlCol="0">
            <a:spAutoFit/>
          </a:bodyPr>
          <a:lstStyle/>
          <a:p>
            <a:r>
              <a:rPr lang="en-IN" sz="1600" b="1" dirty="0" smtClean="0"/>
              <a:t>So for </a:t>
            </a:r>
            <a:r>
              <a:rPr lang="en-IN" sz="1600" b="1" dirty="0" err="1" smtClean="0"/>
              <a:t>univariate</a:t>
            </a:r>
            <a:r>
              <a:rPr lang="en-IN" sz="1600" b="1" dirty="0" smtClean="0"/>
              <a:t> analysis I did same as application_data.csv dataset.</a:t>
            </a:r>
          </a:p>
          <a:p>
            <a:r>
              <a:rPr lang="en-IN" sz="1600" b="1" dirty="0" smtClean="0"/>
              <a:t>And after this I create relationship between both dataset table. </a:t>
            </a:r>
          </a:p>
        </p:txBody>
      </p:sp>
      <p:sp>
        <p:nvSpPr>
          <p:cNvPr id="6" name="TextBox 5"/>
          <p:cNvSpPr txBox="1"/>
          <p:nvPr/>
        </p:nvSpPr>
        <p:spPr>
          <a:xfrm>
            <a:off x="425003" y="5366623"/>
            <a:ext cx="8496944" cy="1107996"/>
          </a:xfrm>
          <a:prstGeom prst="rect">
            <a:avLst/>
          </a:prstGeom>
          <a:noFill/>
        </p:spPr>
        <p:txBody>
          <a:bodyPr wrap="square" rtlCol="0">
            <a:spAutoFit/>
          </a:bodyPr>
          <a:lstStyle/>
          <a:p>
            <a:pPr marL="285750" indent="-285750">
              <a:buFont typeface="Arial" pitchFamily="34" charset="0"/>
              <a:buChar char="•"/>
            </a:pPr>
            <a:r>
              <a:rPr lang="en-US" sz="1600" b="1" dirty="0"/>
              <a:t>Maximum approved loans are for female </a:t>
            </a:r>
            <a:r>
              <a:rPr lang="en-US" sz="1600" b="1" dirty="0" smtClean="0"/>
              <a:t>clients</a:t>
            </a:r>
          </a:p>
          <a:p>
            <a:pPr marL="285750" indent="-285750">
              <a:buFont typeface="Arial" pitchFamily="34" charset="0"/>
              <a:buChar char="•"/>
            </a:pPr>
            <a:r>
              <a:rPr lang="en-US" sz="1600" b="1" dirty="0" smtClean="0"/>
              <a:t>It </a:t>
            </a:r>
            <a:r>
              <a:rPr lang="en-US" sz="1600" b="1" dirty="0"/>
              <a:t>can also be observed that male clients use most of the offers of loans as unused offers are very less for male clients than that of female </a:t>
            </a:r>
            <a:r>
              <a:rPr lang="en-US" sz="1600" b="1" dirty="0" smtClean="0"/>
              <a:t>clients.</a:t>
            </a:r>
            <a:endParaRPr lang="en-US" sz="1600" b="1" dirty="0"/>
          </a:p>
          <a:p>
            <a:endParaRPr lang="en-IN" dirty="0"/>
          </a:p>
        </p:txBody>
      </p:sp>
    </p:spTree>
    <p:extLst>
      <p:ext uri="{BB962C8B-B14F-4D97-AF65-F5344CB8AC3E}">
        <p14:creationId xmlns:p14="http://schemas.microsoft.com/office/powerpoint/2010/main" val="33017761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620688"/>
            <a:ext cx="7230484" cy="3962953"/>
          </a:xfrm>
          <a:prstGeom prst="rect">
            <a:avLst/>
          </a:prstGeom>
        </p:spPr>
      </p:pic>
      <p:sp>
        <p:nvSpPr>
          <p:cNvPr id="3" name="TextBox 2"/>
          <p:cNvSpPr txBox="1"/>
          <p:nvPr/>
        </p:nvSpPr>
        <p:spPr>
          <a:xfrm>
            <a:off x="683568" y="5157192"/>
            <a:ext cx="7230484" cy="1107996"/>
          </a:xfrm>
          <a:prstGeom prst="rect">
            <a:avLst/>
          </a:prstGeom>
          <a:noFill/>
        </p:spPr>
        <p:txBody>
          <a:bodyPr wrap="square" rtlCol="0">
            <a:spAutoFit/>
          </a:bodyPr>
          <a:lstStyle/>
          <a:p>
            <a:pPr marL="285750" indent="-285750">
              <a:buFont typeface="Arial" pitchFamily="34" charset="0"/>
              <a:buChar char="•"/>
            </a:pPr>
            <a:r>
              <a:rPr lang="en-US" sz="1600" b="1" dirty="0"/>
              <a:t>Contract type cash loans are maximum in number where all kinds of contract statuses are more than contract type revolving </a:t>
            </a:r>
            <a:r>
              <a:rPr lang="en-US" sz="1600" b="1" dirty="0" smtClean="0"/>
              <a:t>loans</a:t>
            </a:r>
          </a:p>
          <a:p>
            <a:pPr marL="285750" indent="-285750">
              <a:buFont typeface="Arial" pitchFamily="34" charset="0"/>
              <a:buChar char="•"/>
            </a:pPr>
            <a:r>
              <a:rPr lang="en-US" sz="1600" b="1" dirty="0" smtClean="0"/>
              <a:t>Consumer loans are most approved loans.</a:t>
            </a:r>
            <a:endParaRPr lang="en-US" sz="1600" b="1" dirty="0"/>
          </a:p>
          <a:p>
            <a:endParaRPr lang="en-IN" dirty="0"/>
          </a:p>
        </p:txBody>
      </p:sp>
    </p:spTree>
    <p:extLst>
      <p:ext uri="{BB962C8B-B14F-4D97-AF65-F5344CB8AC3E}">
        <p14:creationId xmlns:p14="http://schemas.microsoft.com/office/powerpoint/2010/main" val="24088046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764704"/>
            <a:ext cx="6706536" cy="3781953"/>
          </a:xfrm>
          <a:prstGeom prst="rect">
            <a:avLst/>
          </a:prstGeom>
        </p:spPr>
      </p:pic>
      <p:sp>
        <p:nvSpPr>
          <p:cNvPr id="3" name="TextBox 2"/>
          <p:cNvSpPr txBox="1"/>
          <p:nvPr/>
        </p:nvSpPr>
        <p:spPr>
          <a:xfrm>
            <a:off x="1115616" y="5013176"/>
            <a:ext cx="6706536" cy="861774"/>
          </a:xfrm>
          <a:prstGeom prst="rect">
            <a:avLst/>
          </a:prstGeom>
          <a:noFill/>
        </p:spPr>
        <p:txBody>
          <a:bodyPr wrap="square" rtlCol="0">
            <a:spAutoFit/>
          </a:bodyPr>
          <a:lstStyle/>
          <a:p>
            <a:r>
              <a:rPr lang="en-US" sz="1600" b="1" dirty="0"/>
              <a:t>Most clients with all kinds of education </a:t>
            </a:r>
            <a:r>
              <a:rPr lang="en-US" sz="1600" b="1" dirty="0" smtClean="0"/>
              <a:t>types have approved rate is better than canceled, refused rate.</a:t>
            </a:r>
            <a:endParaRPr lang="en-US" sz="1600" b="1" dirty="0"/>
          </a:p>
          <a:p>
            <a:endParaRPr lang="en-IN" dirty="0"/>
          </a:p>
        </p:txBody>
      </p:sp>
    </p:spTree>
    <p:extLst>
      <p:ext uri="{BB962C8B-B14F-4D97-AF65-F5344CB8AC3E}">
        <p14:creationId xmlns:p14="http://schemas.microsoft.com/office/powerpoint/2010/main" val="28891838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32656"/>
            <a:ext cx="6154009" cy="4039164"/>
          </a:xfrm>
          <a:prstGeom prst="rect">
            <a:avLst/>
          </a:prstGeom>
        </p:spPr>
      </p:pic>
      <p:sp>
        <p:nvSpPr>
          <p:cNvPr id="3" name="TextBox 2"/>
          <p:cNvSpPr txBox="1"/>
          <p:nvPr/>
        </p:nvSpPr>
        <p:spPr>
          <a:xfrm>
            <a:off x="611560" y="4797152"/>
            <a:ext cx="7776864" cy="1846659"/>
          </a:xfrm>
          <a:prstGeom prst="rect">
            <a:avLst/>
          </a:prstGeom>
          <a:noFill/>
        </p:spPr>
        <p:txBody>
          <a:bodyPr wrap="square" rtlCol="0">
            <a:spAutoFit/>
          </a:bodyPr>
          <a:lstStyle/>
          <a:p>
            <a:pPr marL="285750" indent="-285750">
              <a:buFont typeface="Arial" pitchFamily="34" charset="0"/>
              <a:buChar char="•"/>
            </a:pPr>
            <a:r>
              <a:rPr lang="en-US" sz="1600" b="1" dirty="0"/>
              <a:t>There </a:t>
            </a:r>
            <a:r>
              <a:rPr lang="en-US" sz="1600" b="1" dirty="0" smtClean="0"/>
              <a:t>are very less rate of getting approved and unused offer for students and for maternity leave income type.</a:t>
            </a:r>
            <a:endParaRPr lang="en-US" sz="1600" b="1" dirty="0"/>
          </a:p>
          <a:p>
            <a:pPr marL="285750" indent="-285750">
              <a:buFont typeface="Arial" pitchFamily="34" charset="0"/>
              <a:buChar char="•"/>
            </a:pPr>
            <a:r>
              <a:rPr lang="en-US" sz="1600" b="1" dirty="0"/>
              <a:t>The number of approved loans for state servants is almost equal to the refusal or canceled loans for Commercial </a:t>
            </a:r>
            <a:r>
              <a:rPr lang="en-US" sz="1600" b="1" dirty="0" smtClean="0"/>
              <a:t>associates.</a:t>
            </a:r>
          </a:p>
          <a:p>
            <a:pPr marL="285750" indent="-285750">
              <a:buFont typeface="Arial" pitchFamily="34" charset="0"/>
              <a:buChar char="•"/>
            </a:pPr>
            <a:r>
              <a:rPr lang="en-US" sz="1600" b="1" dirty="0"/>
              <a:t> </a:t>
            </a:r>
            <a:r>
              <a:rPr lang="en-US" sz="1600" b="1" dirty="0" smtClean="0"/>
              <a:t>Maximum </a:t>
            </a:r>
            <a:r>
              <a:rPr lang="en-US" sz="1600" b="1" dirty="0"/>
              <a:t>unused offers is by working </a:t>
            </a:r>
            <a:r>
              <a:rPr lang="en-US" sz="1600" b="1" dirty="0" smtClean="0"/>
              <a:t>clients and more approved is by working clients.</a:t>
            </a:r>
            <a:endParaRPr lang="en-US" sz="1600" b="1" dirty="0"/>
          </a:p>
          <a:p>
            <a:endParaRPr lang="en-IN" dirty="0"/>
          </a:p>
        </p:txBody>
      </p:sp>
    </p:spTree>
    <p:extLst>
      <p:ext uri="{BB962C8B-B14F-4D97-AF65-F5344CB8AC3E}">
        <p14:creationId xmlns:p14="http://schemas.microsoft.com/office/powerpoint/2010/main" val="20425976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60648"/>
            <a:ext cx="8564170" cy="4648849"/>
          </a:xfrm>
          <a:prstGeom prst="rect">
            <a:avLst/>
          </a:prstGeom>
        </p:spPr>
      </p:pic>
      <p:sp>
        <p:nvSpPr>
          <p:cNvPr id="3" name="TextBox 2"/>
          <p:cNvSpPr txBox="1"/>
          <p:nvPr/>
        </p:nvSpPr>
        <p:spPr>
          <a:xfrm>
            <a:off x="467544" y="5013176"/>
            <a:ext cx="8420154" cy="1846659"/>
          </a:xfrm>
          <a:prstGeom prst="rect">
            <a:avLst/>
          </a:prstGeom>
          <a:noFill/>
        </p:spPr>
        <p:txBody>
          <a:bodyPr wrap="square" rtlCol="0">
            <a:spAutoFit/>
          </a:bodyPr>
          <a:lstStyle/>
          <a:p>
            <a:pPr marL="285750" indent="-285750">
              <a:buFont typeface="Arial" pitchFamily="34" charset="0"/>
              <a:buChar char="•"/>
            </a:pPr>
            <a:r>
              <a:rPr lang="en-US" sz="1600" b="1" dirty="0" smtClean="0"/>
              <a:t>Most </a:t>
            </a:r>
            <a:r>
              <a:rPr lang="en-US" sz="1600" b="1" dirty="0"/>
              <a:t>canceled </a:t>
            </a:r>
            <a:r>
              <a:rPr lang="en-US" sz="1600" b="1" dirty="0" smtClean="0"/>
              <a:t>loans </a:t>
            </a:r>
            <a:r>
              <a:rPr lang="en-US" sz="1600" b="1" dirty="0"/>
              <a:t>are of the product combination, Cash.</a:t>
            </a:r>
          </a:p>
          <a:p>
            <a:pPr marL="285750" indent="-285750">
              <a:buFont typeface="Arial" pitchFamily="34" charset="0"/>
              <a:buChar char="•"/>
            </a:pPr>
            <a:r>
              <a:rPr lang="en-US" sz="1600" b="1" dirty="0"/>
              <a:t>Most refused loans are of product combination Cash X-Sell: low</a:t>
            </a:r>
          </a:p>
          <a:p>
            <a:pPr marL="285750" indent="-285750">
              <a:buFont typeface="Arial" pitchFamily="34" charset="0"/>
              <a:buChar char="•"/>
            </a:pPr>
            <a:r>
              <a:rPr lang="en-US" sz="1600" b="1" dirty="0" smtClean="0"/>
              <a:t> Some </a:t>
            </a:r>
            <a:r>
              <a:rPr lang="en-US" sz="1600" b="1" dirty="0"/>
              <a:t>product </a:t>
            </a:r>
            <a:r>
              <a:rPr lang="en-US" sz="1600" b="1" dirty="0" smtClean="0"/>
              <a:t>combinations </a:t>
            </a:r>
            <a:r>
              <a:rPr lang="en-US" sz="1600" b="1" dirty="0"/>
              <a:t>are </a:t>
            </a:r>
            <a:r>
              <a:rPr lang="en-US" sz="1600" b="1" dirty="0" smtClean="0"/>
              <a:t>null </a:t>
            </a:r>
            <a:r>
              <a:rPr lang="en-US" sz="1600" b="1" dirty="0"/>
              <a:t>incase of unused offers as well as </a:t>
            </a:r>
            <a:r>
              <a:rPr lang="en-US" sz="1600" b="1" dirty="0" smtClean="0"/>
              <a:t>cancelled loans</a:t>
            </a:r>
            <a:endParaRPr lang="en-US" sz="1600" b="1" dirty="0"/>
          </a:p>
          <a:p>
            <a:pPr lvl="1"/>
            <a:r>
              <a:rPr lang="en-US" sz="1600" b="1" dirty="0"/>
              <a:t>POS industry without interest</a:t>
            </a:r>
          </a:p>
          <a:p>
            <a:pPr lvl="1"/>
            <a:r>
              <a:rPr lang="en-US" sz="1600" b="1" dirty="0"/>
              <a:t>POS others without interest</a:t>
            </a:r>
          </a:p>
          <a:p>
            <a:endParaRPr lang="en-IN" dirty="0"/>
          </a:p>
        </p:txBody>
      </p:sp>
    </p:spTree>
    <p:extLst>
      <p:ext uri="{BB962C8B-B14F-4D97-AF65-F5344CB8AC3E}">
        <p14:creationId xmlns:p14="http://schemas.microsoft.com/office/powerpoint/2010/main" val="39502262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571" y="1177439"/>
            <a:ext cx="7859222" cy="3572374"/>
          </a:xfrm>
          <a:prstGeom prst="rect">
            <a:avLst/>
          </a:prstGeom>
        </p:spPr>
      </p:pic>
      <p:sp>
        <p:nvSpPr>
          <p:cNvPr id="3" name="TextBox 2"/>
          <p:cNvSpPr txBox="1"/>
          <p:nvPr/>
        </p:nvSpPr>
        <p:spPr>
          <a:xfrm>
            <a:off x="642389" y="332656"/>
            <a:ext cx="8106075" cy="738664"/>
          </a:xfrm>
          <a:prstGeom prst="rect">
            <a:avLst/>
          </a:prstGeom>
          <a:noFill/>
        </p:spPr>
        <p:txBody>
          <a:bodyPr wrap="square" rtlCol="0">
            <a:spAutoFit/>
          </a:bodyPr>
          <a:lstStyle/>
          <a:p>
            <a:r>
              <a:rPr lang="en-IN" sz="2400" b="1" dirty="0" smtClean="0"/>
              <a:t>Bivariate Analysis for previous_application.csv</a:t>
            </a:r>
          </a:p>
          <a:p>
            <a:endParaRPr lang="en-IN" dirty="0"/>
          </a:p>
        </p:txBody>
      </p:sp>
      <p:sp>
        <p:nvSpPr>
          <p:cNvPr id="5" name="TextBox 4"/>
          <p:cNvSpPr txBox="1"/>
          <p:nvPr/>
        </p:nvSpPr>
        <p:spPr>
          <a:xfrm>
            <a:off x="327999" y="5157192"/>
            <a:ext cx="8352928" cy="1354217"/>
          </a:xfrm>
          <a:prstGeom prst="rect">
            <a:avLst/>
          </a:prstGeom>
          <a:noFill/>
        </p:spPr>
        <p:txBody>
          <a:bodyPr wrap="square" rtlCol="0">
            <a:spAutoFit/>
          </a:bodyPr>
          <a:lstStyle/>
          <a:p>
            <a:pPr marL="285750" indent="-285750">
              <a:buFont typeface="Arial" pitchFamily="34" charset="0"/>
              <a:buChar char="•"/>
            </a:pPr>
            <a:r>
              <a:rPr lang="en-US" sz="1600" b="1" dirty="0" smtClean="0"/>
              <a:t>The credit amount of Loan purposes like ‘urgent needs’, ‘buying a used car’ and ‘building a house’ are higher and also they are having no payment difficulties.</a:t>
            </a:r>
          </a:p>
          <a:p>
            <a:pPr marL="285750" indent="-285750">
              <a:buFont typeface="Arial" pitchFamily="34" charset="0"/>
              <a:buChar char="•"/>
            </a:pPr>
            <a:r>
              <a:rPr lang="en-US" sz="1600" b="1" dirty="0" smtClean="0"/>
              <a:t>Repairs loan purpose have maximum number of payment difficulties clients and maximum number of no payment difficulties clients.</a:t>
            </a:r>
          </a:p>
          <a:p>
            <a:pPr marL="285750" indent="-285750">
              <a:buFont typeface="Arial" pitchFamily="34" charset="0"/>
              <a:buChar char="•"/>
            </a:pPr>
            <a:endParaRPr lang="en-US" dirty="0" smtClean="0"/>
          </a:p>
        </p:txBody>
      </p:sp>
    </p:spTree>
    <p:extLst>
      <p:ext uri="{BB962C8B-B14F-4D97-AF65-F5344CB8AC3E}">
        <p14:creationId xmlns:p14="http://schemas.microsoft.com/office/powerpoint/2010/main" val="30263859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88" y="332656"/>
            <a:ext cx="8280919" cy="3437884"/>
          </a:xfrm>
          <a:prstGeom prst="rect">
            <a:avLst/>
          </a:prstGeom>
        </p:spPr>
      </p:pic>
      <p:sp>
        <p:nvSpPr>
          <p:cNvPr id="3" name="TextBox 2"/>
          <p:cNvSpPr txBox="1"/>
          <p:nvPr/>
        </p:nvSpPr>
        <p:spPr>
          <a:xfrm>
            <a:off x="385288" y="4365104"/>
            <a:ext cx="8363176" cy="1846659"/>
          </a:xfrm>
          <a:prstGeom prst="rect">
            <a:avLst/>
          </a:prstGeom>
          <a:noFill/>
        </p:spPr>
        <p:txBody>
          <a:bodyPr wrap="square" rtlCol="0">
            <a:spAutoFit/>
          </a:bodyPr>
          <a:lstStyle/>
          <a:p>
            <a:pPr marL="285750" indent="-285750">
              <a:buFont typeface="Arial" pitchFamily="34" charset="0"/>
              <a:buChar char="•"/>
            </a:pPr>
            <a:r>
              <a:rPr lang="en-US" sz="1600" b="1" dirty="0"/>
              <a:t>Here for Housing type, </a:t>
            </a:r>
            <a:r>
              <a:rPr lang="en-US" sz="1600" b="1" dirty="0" smtClean="0"/>
              <a:t>house/apartment is </a:t>
            </a:r>
            <a:r>
              <a:rPr lang="en-US" sz="1600" b="1" dirty="0"/>
              <a:t>having higher credit of target 1</a:t>
            </a:r>
            <a:r>
              <a:rPr lang="en-US" sz="1600" b="1" dirty="0" smtClean="0"/>
              <a:t>.</a:t>
            </a:r>
          </a:p>
          <a:p>
            <a:pPr marL="285750" indent="-285750">
              <a:buFont typeface="Arial" pitchFamily="34" charset="0"/>
              <a:buChar char="•"/>
            </a:pPr>
            <a:r>
              <a:rPr lang="en-US" sz="1600" b="1" dirty="0"/>
              <a:t> </a:t>
            </a:r>
            <a:r>
              <a:rPr lang="en-US" sz="1600" b="1" dirty="0" smtClean="0"/>
              <a:t>So</a:t>
            </a:r>
            <a:r>
              <a:rPr lang="en-US" sz="1600" b="1" dirty="0"/>
              <a:t>, we can conclude that bank should avoid giving loans to the housing type of office </a:t>
            </a:r>
            <a:r>
              <a:rPr lang="en-US" sz="1600" b="1" dirty="0" smtClean="0"/>
              <a:t>apartment , rented apartment and </a:t>
            </a:r>
            <a:r>
              <a:rPr lang="en-US" sz="1600" b="1" dirty="0"/>
              <a:t>co-op apartment as they are having difficulties in payment</a:t>
            </a:r>
            <a:r>
              <a:rPr lang="en-US" sz="1600" b="1" dirty="0" smtClean="0"/>
              <a:t>.</a:t>
            </a:r>
          </a:p>
          <a:p>
            <a:pPr marL="285750" indent="-285750">
              <a:buFont typeface="Arial" pitchFamily="34" charset="0"/>
              <a:buChar char="•"/>
            </a:pPr>
            <a:r>
              <a:rPr lang="en-US" sz="1600" b="1" dirty="0" smtClean="0"/>
              <a:t> Bank </a:t>
            </a:r>
            <a:r>
              <a:rPr lang="en-US" sz="1600" b="1" dirty="0"/>
              <a:t>can focus mostly on housing type with parents or House or </a:t>
            </a:r>
            <a:r>
              <a:rPr lang="en-US" sz="1600" b="1" dirty="0" smtClean="0"/>
              <a:t>apartment </a:t>
            </a:r>
            <a:r>
              <a:rPr lang="en-US" sz="1600" b="1" dirty="0"/>
              <a:t>or </a:t>
            </a:r>
            <a:r>
              <a:rPr lang="en-US" sz="1600" b="1" dirty="0" smtClean="0"/>
              <a:t>municipal apartment </a:t>
            </a:r>
            <a:r>
              <a:rPr lang="en-US" sz="1600" b="1" dirty="0"/>
              <a:t>for successful payments.</a:t>
            </a:r>
          </a:p>
          <a:p>
            <a:endParaRPr lang="en-IN" dirty="0"/>
          </a:p>
        </p:txBody>
      </p:sp>
    </p:spTree>
    <p:extLst>
      <p:ext uri="{BB962C8B-B14F-4D97-AF65-F5344CB8AC3E}">
        <p14:creationId xmlns:p14="http://schemas.microsoft.com/office/powerpoint/2010/main" val="2329980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3528392" cy="584775"/>
          </a:xfrm>
          <a:prstGeom prst="rect">
            <a:avLst/>
          </a:prstGeom>
          <a:noFill/>
        </p:spPr>
        <p:txBody>
          <a:bodyPr wrap="square" rtlCol="0">
            <a:spAutoFit/>
          </a:bodyPr>
          <a:lstStyle/>
          <a:p>
            <a:r>
              <a:rPr lang="en-IN" sz="3200" b="1" dirty="0"/>
              <a:t>Tech-Stack Used</a:t>
            </a:r>
          </a:p>
        </p:txBody>
      </p:sp>
      <p:pic>
        <p:nvPicPr>
          <p:cNvPr id="1026" name="Picture 2" descr="C:\Users\Reeta\AppData\Local\Microsoft\Windows\INetCache\IE\508V7CBJ\Spreadsheet-Microsoft-Excel-Tables-Statistics-387385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2388897"/>
            <a:ext cx="2124236" cy="23173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176" y="2388897"/>
            <a:ext cx="2758008" cy="2758008"/>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96237" y="2204864"/>
            <a:ext cx="2814858" cy="2814858"/>
          </a:xfrm>
          <a:prstGeom prst="rect">
            <a:avLst/>
          </a:prstGeom>
        </p:spPr>
      </p:pic>
      <p:sp>
        <p:nvSpPr>
          <p:cNvPr id="5" name="TextBox 4"/>
          <p:cNvSpPr txBox="1"/>
          <p:nvPr/>
        </p:nvSpPr>
        <p:spPr>
          <a:xfrm>
            <a:off x="3491880" y="5373216"/>
            <a:ext cx="2664296" cy="369332"/>
          </a:xfrm>
          <a:prstGeom prst="rect">
            <a:avLst/>
          </a:prstGeom>
          <a:noFill/>
        </p:spPr>
        <p:txBody>
          <a:bodyPr wrap="square" rtlCol="0">
            <a:spAutoFit/>
          </a:bodyPr>
          <a:lstStyle/>
          <a:p>
            <a:r>
              <a:rPr lang="en-IN" b="1" dirty="0" smtClean="0"/>
              <a:t>Power BI</a:t>
            </a:r>
            <a:endParaRPr lang="en-IN" b="1" dirty="0"/>
          </a:p>
        </p:txBody>
      </p:sp>
      <p:sp>
        <p:nvSpPr>
          <p:cNvPr id="6" name="TextBox 5"/>
          <p:cNvSpPr txBox="1"/>
          <p:nvPr/>
        </p:nvSpPr>
        <p:spPr>
          <a:xfrm>
            <a:off x="395536" y="5146905"/>
            <a:ext cx="2448272" cy="646331"/>
          </a:xfrm>
          <a:prstGeom prst="rect">
            <a:avLst/>
          </a:prstGeom>
          <a:noFill/>
        </p:spPr>
        <p:txBody>
          <a:bodyPr wrap="square" rtlCol="0">
            <a:spAutoFit/>
          </a:bodyPr>
          <a:lstStyle/>
          <a:p>
            <a:r>
              <a:rPr lang="en-IN" b="1" dirty="0" smtClean="0"/>
              <a:t>Excel 2010 and  Microsoft 365 web</a:t>
            </a:r>
            <a:endParaRPr lang="en-IN" b="1" dirty="0"/>
          </a:p>
        </p:txBody>
      </p:sp>
      <p:sp>
        <p:nvSpPr>
          <p:cNvPr id="7" name="TextBox 6"/>
          <p:cNvSpPr txBox="1"/>
          <p:nvPr/>
        </p:nvSpPr>
        <p:spPr>
          <a:xfrm>
            <a:off x="6660232" y="5285404"/>
            <a:ext cx="2016224" cy="369332"/>
          </a:xfrm>
          <a:prstGeom prst="rect">
            <a:avLst/>
          </a:prstGeom>
          <a:noFill/>
        </p:spPr>
        <p:txBody>
          <a:bodyPr wrap="square" rtlCol="0">
            <a:spAutoFit/>
          </a:bodyPr>
          <a:lstStyle/>
          <a:p>
            <a:r>
              <a:rPr lang="en-IN" b="1" dirty="0" smtClean="0"/>
              <a:t>PowerPoint</a:t>
            </a:r>
            <a:endParaRPr lang="en-IN" b="1" dirty="0"/>
          </a:p>
        </p:txBody>
      </p:sp>
    </p:spTree>
    <p:extLst>
      <p:ext uri="{BB962C8B-B14F-4D97-AF65-F5344CB8AC3E}">
        <p14:creationId xmlns:p14="http://schemas.microsoft.com/office/powerpoint/2010/main" val="26659488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02" y="188640"/>
            <a:ext cx="8116433" cy="3764021"/>
          </a:xfrm>
          <a:prstGeom prst="rect">
            <a:avLst/>
          </a:prstGeom>
        </p:spPr>
      </p:pic>
      <p:sp>
        <p:nvSpPr>
          <p:cNvPr id="3" name="TextBox 2"/>
          <p:cNvSpPr txBox="1"/>
          <p:nvPr/>
        </p:nvSpPr>
        <p:spPr>
          <a:xfrm>
            <a:off x="611560" y="4293096"/>
            <a:ext cx="8136904" cy="830997"/>
          </a:xfrm>
          <a:prstGeom prst="rect">
            <a:avLst/>
          </a:prstGeom>
          <a:noFill/>
        </p:spPr>
        <p:txBody>
          <a:bodyPr wrap="square" rtlCol="0">
            <a:spAutoFit/>
          </a:bodyPr>
          <a:lstStyle/>
          <a:p>
            <a:r>
              <a:rPr lang="en-US" sz="1600" b="1" dirty="0"/>
              <a:t>It can be seen that number of refusals are for clients has nothing to do with their </a:t>
            </a:r>
            <a:r>
              <a:rPr lang="en-US" sz="1600" b="1" dirty="0" smtClean="0"/>
              <a:t>education </a:t>
            </a:r>
            <a:r>
              <a:rPr lang="en-US" sz="1600" b="1" dirty="0"/>
              <a:t>levels</a:t>
            </a:r>
          </a:p>
          <a:p>
            <a:r>
              <a:rPr lang="en-US" sz="1600" b="1" dirty="0"/>
              <a:t>Almost all education level clients have equal unused </a:t>
            </a:r>
            <a:r>
              <a:rPr lang="en-US" sz="1600" b="1" dirty="0" smtClean="0"/>
              <a:t>offers.</a:t>
            </a:r>
            <a:endParaRPr lang="en-US" sz="1600" b="1" dirty="0"/>
          </a:p>
        </p:txBody>
      </p:sp>
    </p:spTree>
    <p:extLst>
      <p:ext uri="{BB962C8B-B14F-4D97-AF65-F5344CB8AC3E}">
        <p14:creationId xmlns:p14="http://schemas.microsoft.com/office/powerpoint/2010/main" val="42324412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332656"/>
            <a:ext cx="4104456" cy="584775"/>
          </a:xfrm>
          <a:prstGeom prst="rect">
            <a:avLst/>
          </a:prstGeom>
          <a:noFill/>
        </p:spPr>
        <p:txBody>
          <a:bodyPr wrap="square" rtlCol="0">
            <a:spAutoFit/>
          </a:bodyPr>
          <a:lstStyle/>
          <a:p>
            <a:r>
              <a:rPr lang="en-IN" sz="3200" b="1" dirty="0" smtClean="0"/>
              <a:t>Results</a:t>
            </a:r>
            <a:endParaRPr lang="en-IN" sz="3200" b="1" dirty="0"/>
          </a:p>
        </p:txBody>
      </p:sp>
      <p:sp>
        <p:nvSpPr>
          <p:cNvPr id="3" name="TextBox 2"/>
          <p:cNvSpPr txBox="1"/>
          <p:nvPr/>
        </p:nvSpPr>
        <p:spPr>
          <a:xfrm>
            <a:off x="827584" y="1196752"/>
            <a:ext cx="7848872" cy="5078313"/>
          </a:xfrm>
          <a:prstGeom prst="rect">
            <a:avLst/>
          </a:prstGeom>
          <a:noFill/>
        </p:spPr>
        <p:txBody>
          <a:bodyPr wrap="square" rtlCol="0">
            <a:spAutoFit/>
          </a:bodyPr>
          <a:lstStyle/>
          <a:p>
            <a:pPr marL="285750" indent="-285750">
              <a:buFont typeface="Arial" pitchFamily="34" charset="0"/>
              <a:buChar char="•"/>
            </a:pPr>
            <a:r>
              <a:rPr lang="en-IN" dirty="0" smtClean="0"/>
              <a:t>Bank should focus on education type higher education and secondary/secondary special who took cash loan or revolving loan are capable of successful payment on time.</a:t>
            </a:r>
          </a:p>
          <a:p>
            <a:pPr marL="285750" indent="-285750">
              <a:buFont typeface="Arial" pitchFamily="34" charset="0"/>
              <a:buChar char="•"/>
            </a:pPr>
            <a:endParaRPr lang="en-IN" dirty="0" smtClean="0"/>
          </a:p>
          <a:p>
            <a:pPr marL="285750" indent="-285750">
              <a:buFont typeface="Arial" pitchFamily="34" charset="0"/>
              <a:buChar char="•"/>
            </a:pPr>
            <a:r>
              <a:rPr lang="en-IN" dirty="0" smtClean="0"/>
              <a:t>All type of organization don’t have any payment difficulties. Except business </a:t>
            </a:r>
            <a:r>
              <a:rPr lang="en-IN" dirty="0"/>
              <a:t>entity </a:t>
            </a:r>
            <a:r>
              <a:rPr lang="en-IN" dirty="0" smtClean="0"/>
              <a:t>type 3 and self employed have some payment difficulties but it is negligible. </a:t>
            </a:r>
          </a:p>
          <a:p>
            <a:pPr marL="285750" indent="-285750">
              <a:buFont typeface="Arial" pitchFamily="34" charset="0"/>
              <a:buChar char="•"/>
            </a:pPr>
            <a:endParaRPr lang="en-IN" dirty="0" smtClean="0"/>
          </a:p>
          <a:p>
            <a:pPr marL="285750" indent="-285750">
              <a:buFont typeface="Arial" pitchFamily="34" charset="0"/>
              <a:buChar char="•"/>
            </a:pPr>
            <a:r>
              <a:rPr lang="en-IN" dirty="0" smtClean="0"/>
              <a:t>Contract type revolving loans have leas client with payment difficulties.</a:t>
            </a:r>
          </a:p>
          <a:p>
            <a:pPr marL="285750" indent="-285750">
              <a:buFont typeface="Arial" pitchFamily="34" charset="0"/>
              <a:buChar char="•"/>
            </a:pPr>
            <a:endParaRPr lang="en-IN" dirty="0" smtClean="0"/>
          </a:p>
          <a:p>
            <a:pPr marL="285750" indent="-285750">
              <a:buFont typeface="Arial" pitchFamily="34" charset="0"/>
              <a:buChar char="•"/>
            </a:pPr>
            <a:r>
              <a:rPr lang="en-IN" dirty="0" smtClean="0"/>
              <a:t>Bank should focus on income type working, commercial associate and pensioner they are capable of successful payment back to bank.</a:t>
            </a:r>
          </a:p>
          <a:p>
            <a:pPr marL="285750" indent="-285750">
              <a:buFont typeface="Arial" pitchFamily="34" charset="0"/>
              <a:buChar char="•"/>
            </a:pPr>
            <a:endParaRPr lang="en-IN" dirty="0" smtClean="0"/>
          </a:p>
          <a:p>
            <a:pPr marL="285750" indent="-285750">
              <a:buFont typeface="Arial" pitchFamily="34" charset="0"/>
              <a:buChar char="•"/>
            </a:pPr>
            <a:r>
              <a:rPr lang="en-IN" dirty="0" smtClean="0"/>
              <a:t>Housing type house/apartment, with parents and </a:t>
            </a:r>
            <a:r>
              <a:rPr lang="en-IN" dirty="0" err="1" smtClean="0"/>
              <a:t>munsipal</a:t>
            </a:r>
            <a:r>
              <a:rPr lang="en-IN" dirty="0" smtClean="0"/>
              <a:t> apartment have more clients with no payment difficulties than payment difficulties.</a:t>
            </a:r>
          </a:p>
        </p:txBody>
      </p:sp>
    </p:spTree>
    <p:extLst>
      <p:ext uri="{BB962C8B-B14F-4D97-AF65-F5344CB8AC3E}">
        <p14:creationId xmlns:p14="http://schemas.microsoft.com/office/powerpoint/2010/main" val="36792623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2636912"/>
            <a:ext cx="8136904" cy="1446550"/>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3"/>
          </a:lnRef>
          <a:fillRef idx="1">
            <a:schemeClr val="lt1"/>
          </a:fillRef>
          <a:effectRef idx="0">
            <a:schemeClr val="accent3"/>
          </a:effectRef>
          <a:fontRef idx="minor">
            <a:schemeClr val="dk1"/>
          </a:fontRef>
        </p:style>
        <p:txBody>
          <a:bodyPr wrap="square" lIns="91440" tIns="45720" rIns="91440" bIns="45720">
            <a:spAutoFit/>
          </a:bodyPr>
          <a:lstStyle/>
          <a:p>
            <a:pPr algn="ctr"/>
            <a:r>
              <a:rPr lang="en-US" sz="8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The end</a:t>
            </a:r>
            <a:endParaRPr lang="en-US" sz="8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91232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4595" y="764704"/>
            <a:ext cx="8352928" cy="4801314"/>
          </a:xfrm>
          <a:prstGeom prst="rect">
            <a:avLst/>
          </a:prstGeom>
          <a:noFill/>
        </p:spPr>
        <p:txBody>
          <a:bodyPr wrap="square" rtlCol="0">
            <a:spAutoFit/>
          </a:bodyPr>
          <a:lstStyle/>
          <a:p>
            <a:r>
              <a:rPr lang="en-IN" sz="2000" b="1" dirty="0" smtClean="0"/>
              <a:t>Overall Approach of analysis:</a:t>
            </a:r>
          </a:p>
          <a:p>
            <a:r>
              <a:rPr lang="en-IN" b="1" dirty="0"/>
              <a:t> </a:t>
            </a:r>
            <a:r>
              <a:rPr lang="en-IN" b="1" dirty="0" smtClean="0"/>
              <a:t>                                                   The bank’s problem statement is to identify the major cause of bank loan default. So below are the data sets provided  to analysis.</a:t>
            </a:r>
          </a:p>
          <a:p>
            <a:endParaRPr lang="en-IN" b="1" dirty="0"/>
          </a:p>
          <a:p>
            <a:r>
              <a:rPr lang="en-IN" b="1" dirty="0" smtClean="0"/>
              <a:t>  </a:t>
            </a:r>
            <a:r>
              <a:rPr lang="en-IN" b="1" i="1" dirty="0" smtClean="0">
                <a:solidFill>
                  <a:schemeClr val="accent5">
                    <a:lumMod val="75000"/>
                  </a:schemeClr>
                </a:solidFill>
              </a:rPr>
              <a:t> 1.application_data.csv  </a:t>
            </a:r>
            <a:r>
              <a:rPr lang="en-IN" b="1" dirty="0" smtClean="0"/>
              <a:t>contains all of the client’s information at the </a:t>
            </a:r>
          </a:p>
          <a:p>
            <a:r>
              <a:rPr lang="en-IN" b="1" dirty="0"/>
              <a:t> </a:t>
            </a:r>
            <a:r>
              <a:rPr lang="en-IN" b="1" dirty="0" smtClean="0"/>
              <a:t>   time of application. The information related to whether or not a client is </a:t>
            </a:r>
          </a:p>
          <a:p>
            <a:r>
              <a:rPr lang="en-IN" b="1" dirty="0"/>
              <a:t> </a:t>
            </a:r>
            <a:r>
              <a:rPr lang="en-IN" b="1" dirty="0" smtClean="0"/>
              <a:t>   having financial issues.</a:t>
            </a:r>
          </a:p>
          <a:p>
            <a:endParaRPr lang="en-IN" b="1" dirty="0" smtClean="0"/>
          </a:p>
          <a:p>
            <a:r>
              <a:rPr lang="en-IN" b="1" dirty="0" smtClean="0">
                <a:solidFill>
                  <a:schemeClr val="accent5">
                    <a:lumMod val="75000"/>
                  </a:schemeClr>
                </a:solidFill>
              </a:rPr>
              <a:t>    </a:t>
            </a:r>
            <a:r>
              <a:rPr lang="en-IN" b="1" i="1" dirty="0" smtClean="0">
                <a:solidFill>
                  <a:schemeClr val="accent5">
                    <a:lumMod val="75000"/>
                  </a:schemeClr>
                </a:solidFill>
              </a:rPr>
              <a:t>2.previous_application.csv </a:t>
            </a:r>
            <a:r>
              <a:rPr lang="en-IN" b="1" dirty="0" smtClean="0">
                <a:solidFill>
                  <a:schemeClr val="accent5">
                    <a:lumMod val="75000"/>
                  </a:schemeClr>
                </a:solidFill>
              </a:rPr>
              <a:t> </a:t>
            </a:r>
            <a:r>
              <a:rPr lang="en-IN" b="1" dirty="0" smtClean="0"/>
              <a:t>provides data from the client’s previous  </a:t>
            </a:r>
          </a:p>
          <a:p>
            <a:r>
              <a:rPr lang="en-IN" b="1" dirty="0"/>
              <a:t> </a:t>
            </a:r>
            <a:r>
              <a:rPr lang="en-IN" b="1" dirty="0" smtClean="0"/>
              <a:t>   loans. It  indicates if the prior application was Accepted , cancelled      </a:t>
            </a:r>
          </a:p>
          <a:p>
            <a:r>
              <a:rPr lang="en-IN" b="1" dirty="0"/>
              <a:t> </a:t>
            </a:r>
            <a:r>
              <a:rPr lang="en-IN" b="1" dirty="0" smtClean="0"/>
              <a:t>   Refused or Unused.</a:t>
            </a:r>
          </a:p>
          <a:p>
            <a:r>
              <a:rPr lang="en-IN" b="1" dirty="0" smtClean="0"/>
              <a:t>Both sets of data contained many undesired columns that will not be used for risk analytics as well as many blanks. So I cleaned up the data.</a:t>
            </a:r>
          </a:p>
          <a:p>
            <a:endParaRPr lang="en-IN" b="1" dirty="0" smtClean="0"/>
          </a:p>
          <a:p>
            <a:r>
              <a:rPr lang="en-IN" b="1" dirty="0" smtClean="0"/>
              <a:t>Data sets contains Categorical variables as well as Numerical variables.</a:t>
            </a:r>
          </a:p>
          <a:p>
            <a:endParaRPr lang="en-IN" b="1" dirty="0"/>
          </a:p>
        </p:txBody>
      </p:sp>
    </p:spTree>
    <p:extLst>
      <p:ext uri="{BB962C8B-B14F-4D97-AF65-F5344CB8AC3E}">
        <p14:creationId xmlns:p14="http://schemas.microsoft.com/office/powerpoint/2010/main" val="2870782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827180"/>
            <a:ext cx="8136904" cy="584775"/>
          </a:xfrm>
          <a:prstGeom prst="rect">
            <a:avLst/>
          </a:prstGeom>
          <a:noFill/>
        </p:spPr>
        <p:txBody>
          <a:bodyPr wrap="square" rtlCol="0">
            <a:spAutoFit/>
          </a:bodyPr>
          <a:lstStyle/>
          <a:p>
            <a:r>
              <a:rPr lang="en-IN" sz="3200" b="1" dirty="0" smtClean="0"/>
              <a:t>Insights    </a:t>
            </a:r>
            <a:r>
              <a:rPr lang="en-IN" sz="2400" b="1" dirty="0" smtClean="0"/>
              <a:t>(Application_data.csv)</a:t>
            </a:r>
            <a:endParaRPr lang="en-IN" sz="2400" b="1" dirty="0"/>
          </a:p>
        </p:txBody>
      </p:sp>
      <p:sp>
        <p:nvSpPr>
          <p:cNvPr id="3" name="TextBox 2"/>
          <p:cNvSpPr txBox="1"/>
          <p:nvPr/>
        </p:nvSpPr>
        <p:spPr>
          <a:xfrm>
            <a:off x="388105" y="1854130"/>
            <a:ext cx="8136904" cy="3554819"/>
          </a:xfrm>
          <a:prstGeom prst="rect">
            <a:avLst/>
          </a:prstGeom>
          <a:noFill/>
        </p:spPr>
        <p:txBody>
          <a:bodyPr wrap="square" rtlCol="0">
            <a:spAutoFit/>
          </a:bodyPr>
          <a:lstStyle/>
          <a:p>
            <a:pPr>
              <a:lnSpc>
                <a:spcPct val="150000"/>
              </a:lnSpc>
            </a:pPr>
            <a:r>
              <a:rPr lang="en-IN" sz="2000" b="1" dirty="0" smtClean="0"/>
              <a:t>Data </a:t>
            </a:r>
            <a:r>
              <a:rPr lang="en-IN" sz="2000" b="1" dirty="0" smtClean="0"/>
              <a:t>Cleaning</a:t>
            </a:r>
            <a:r>
              <a:rPr lang="en-IN" b="1" dirty="0"/>
              <a:t> </a:t>
            </a:r>
            <a:endParaRPr lang="en-IN" b="1" dirty="0" smtClean="0"/>
          </a:p>
          <a:p>
            <a:pPr>
              <a:lnSpc>
                <a:spcPct val="150000"/>
              </a:lnSpc>
            </a:pPr>
            <a:r>
              <a:rPr lang="en-IN" b="1" dirty="0" smtClean="0"/>
              <a:t> </a:t>
            </a:r>
            <a:r>
              <a:rPr lang="en-IN" sz="1600" b="1" dirty="0" smtClean="0"/>
              <a:t>The dataset contained 3 lac+ rows and 161 columns of data.</a:t>
            </a:r>
          </a:p>
          <a:p>
            <a:pPr>
              <a:lnSpc>
                <a:spcPct val="150000"/>
              </a:lnSpc>
            </a:pPr>
            <a:r>
              <a:rPr lang="en-IN" sz="1600" b="1" dirty="0" smtClean="0"/>
              <a:t>I deleted numbers of columns containing more than 45% of blank data.</a:t>
            </a:r>
          </a:p>
          <a:p>
            <a:pPr>
              <a:lnSpc>
                <a:spcPct val="150000"/>
              </a:lnSpc>
            </a:pPr>
            <a:r>
              <a:rPr lang="en-IN" sz="1600" b="1" dirty="0" smtClean="0"/>
              <a:t>For this I used </a:t>
            </a:r>
            <a:r>
              <a:rPr lang="en-IN" sz="1600" b="1" i="1" dirty="0" smtClean="0"/>
              <a:t>=</a:t>
            </a:r>
            <a:r>
              <a:rPr lang="en-IN" sz="1600" b="1" i="1" dirty="0" err="1" smtClean="0"/>
              <a:t>countblank</a:t>
            </a:r>
            <a:r>
              <a:rPr lang="en-IN" sz="1600" b="1" i="1" dirty="0" smtClean="0"/>
              <a:t>() </a:t>
            </a:r>
            <a:r>
              <a:rPr lang="en-IN" sz="1600" b="1" dirty="0" smtClean="0"/>
              <a:t>function. </a:t>
            </a:r>
            <a:endParaRPr lang="en-IN" sz="1600" b="1" dirty="0"/>
          </a:p>
          <a:p>
            <a:pPr>
              <a:lnSpc>
                <a:spcPct val="150000"/>
              </a:lnSpc>
            </a:pPr>
            <a:r>
              <a:rPr lang="en-IN" sz="1600" b="1" dirty="0" smtClean="0"/>
              <a:t>After got total blank rows of each column I divided  total number of column and multiply by 100 so we got percentage of blank column.</a:t>
            </a:r>
          </a:p>
          <a:p>
            <a:pPr>
              <a:lnSpc>
                <a:spcPct val="150000"/>
              </a:lnSpc>
            </a:pPr>
            <a:r>
              <a:rPr lang="en-IN" sz="1600" b="1" dirty="0" smtClean="0"/>
              <a:t>After deleting unwanted columns we got 72 remaining columns.</a:t>
            </a:r>
          </a:p>
          <a:p>
            <a:pPr>
              <a:lnSpc>
                <a:spcPct val="150000"/>
              </a:lnSpc>
            </a:pPr>
            <a:endParaRPr lang="en-IN" sz="1600" b="1" dirty="0"/>
          </a:p>
          <a:p>
            <a:pPr>
              <a:lnSpc>
                <a:spcPct val="150000"/>
              </a:lnSpc>
            </a:pPr>
            <a:endParaRPr lang="en-IN" sz="1600" dirty="0"/>
          </a:p>
        </p:txBody>
      </p:sp>
    </p:spTree>
    <p:extLst>
      <p:ext uri="{BB962C8B-B14F-4D97-AF65-F5344CB8AC3E}">
        <p14:creationId xmlns:p14="http://schemas.microsoft.com/office/powerpoint/2010/main" val="3322010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799759"/>
            <a:ext cx="5020696" cy="3210373"/>
          </a:xfrm>
          <a:prstGeom prst="rect">
            <a:avLst/>
          </a:prstGeom>
          <a:effectLst>
            <a:outerShdw blurRad="63500" sx="102000" sy="102000" algn="ctr" rotWithShape="0">
              <a:prstClr val="black">
                <a:alpha val="40000"/>
              </a:prstClr>
            </a:outerShdw>
          </a:effectLst>
        </p:spPr>
      </p:pic>
      <p:sp>
        <p:nvSpPr>
          <p:cNvPr id="2" name="TextBox 1"/>
          <p:cNvSpPr txBox="1"/>
          <p:nvPr/>
        </p:nvSpPr>
        <p:spPr>
          <a:xfrm>
            <a:off x="395536" y="404664"/>
            <a:ext cx="8352928" cy="1785104"/>
          </a:xfrm>
          <a:prstGeom prst="rect">
            <a:avLst/>
          </a:prstGeom>
          <a:noFill/>
        </p:spPr>
        <p:txBody>
          <a:bodyPr wrap="square" rtlCol="0">
            <a:spAutoFit/>
          </a:bodyPr>
          <a:lstStyle/>
          <a:p>
            <a:r>
              <a:rPr lang="en-IN" sz="2000" b="1" dirty="0" smtClean="0">
                <a:solidFill>
                  <a:srgbClr val="00B0F0"/>
                </a:solidFill>
              </a:rPr>
              <a:t>Outliers</a:t>
            </a:r>
          </a:p>
          <a:p>
            <a:endParaRPr lang="en-IN" dirty="0"/>
          </a:p>
          <a:p>
            <a:r>
              <a:rPr lang="en-IN" dirty="0" smtClean="0"/>
              <a:t>Outliers can only be identified on Numerical variable.</a:t>
            </a:r>
          </a:p>
          <a:p>
            <a:r>
              <a:rPr lang="en-IN" dirty="0"/>
              <a:t> </a:t>
            </a:r>
            <a:r>
              <a:rPr lang="en-IN" b="1" dirty="0" smtClean="0"/>
              <a:t>To find outlier basically I used  Box and Whisker chart.</a:t>
            </a:r>
          </a:p>
          <a:p>
            <a:r>
              <a:rPr lang="en-IN" dirty="0"/>
              <a:t> </a:t>
            </a:r>
          </a:p>
          <a:p>
            <a:r>
              <a:rPr lang="en-IN" dirty="0" smtClean="0"/>
              <a:t> </a:t>
            </a:r>
          </a:p>
        </p:txBody>
      </p:sp>
      <p:sp>
        <p:nvSpPr>
          <p:cNvPr id="7" name="TextBox 6"/>
          <p:cNvSpPr txBox="1"/>
          <p:nvPr/>
        </p:nvSpPr>
        <p:spPr>
          <a:xfrm>
            <a:off x="395536" y="5445224"/>
            <a:ext cx="4536504" cy="646331"/>
          </a:xfrm>
          <a:prstGeom prst="rect">
            <a:avLst/>
          </a:prstGeom>
          <a:noFill/>
        </p:spPr>
        <p:txBody>
          <a:bodyPr wrap="square" rtlCol="0">
            <a:spAutoFit/>
          </a:bodyPr>
          <a:lstStyle/>
          <a:p>
            <a:r>
              <a:rPr lang="en-IN" b="1" dirty="0"/>
              <a:t>Statistical formula on excel </a:t>
            </a:r>
            <a:r>
              <a:rPr lang="en-IN" b="1" dirty="0" smtClean="0"/>
              <a:t>that, why </a:t>
            </a:r>
            <a:r>
              <a:rPr lang="en-IN" b="1" dirty="0"/>
              <a:t>it is outlier.</a:t>
            </a:r>
          </a:p>
        </p:txBody>
      </p:sp>
      <p:graphicFrame>
        <p:nvGraphicFramePr>
          <p:cNvPr id="8" name="Table 7"/>
          <p:cNvGraphicFramePr>
            <a:graphicFrameLocks noGrp="1"/>
          </p:cNvGraphicFramePr>
          <p:nvPr>
            <p:extLst>
              <p:ext uri="{D42A27DB-BD31-4B8C-83A1-F6EECF244321}">
                <p14:modId xmlns:p14="http://schemas.microsoft.com/office/powerpoint/2010/main" val="2474971261"/>
              </p:ext>
            </p:extLst>
          </p:nvPr>
        </p:nvGraphicFramePr>
        <p:xfrm>
          <a:off x="5364088" y="5010131"/>
          <a:ext cx="3528392" cy="1587220"/>
        </p:xfrm>
        <a:graphic>
          <a:graphicData uri="http://schemas.openxmlformats.org/drawingml/2006/table">
            <a:tbl>
              <a:tblPr>
                <a:effectLst>
                  <a:outerShdw blurRad="63500" sx="102000" sy="102000" algn="ctr" rotWithShape="0">
                    <a:prstClr val="black">
                      <a:alpha val="40000"/>
                    </a:prstClr>
                  </a:outerShdw>
                </a:effectLst>
              </a:tblPr>
              <a:tblGrid>
                <a:gridCol w="2162563"/>
                <a:gridCol w="1365829"/>
              </a:tblGrid>
              <a:tr h="317444">
                <a:tc>
                  <a:txBody>
                    <a:bodyPr/>
                    <a:lstStyle/>
                    <a:p>
                      <a:pPr algn="l" fontAlgn="b"/>
                      <a:r>
                        <a:rPr lang="en-IN" sz="1100" b="0" i="0" u="none" strike="noStrike" dirty="0">
                          <a:solidFill>
                            <a:srgbClr val="000000"/>
                          </a:solidFill>
                          <a:effectLst/>
                          <a:latin typeface="Calibri"/>
                        </a:rPr>
                        <a:t>Q1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fontAlgn="b"/>
                      <a:r>
                        <a:rPr lang="en-IN" sz="1100" b="0" i="0" u="none" strike="noStrike">
                          <a:solidFill>
                            <a:srgbClr val="000000"/>
                          </a:solidFill>
                          <a:effectLst/>
                          <a:latin typeface="Calibri"/>
                        </a:rPr>
                        <a:t>270000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17444">
                <a:tc>
                  <a:txBody>
                    <a:bodyPr/>
                    <a:lstStyle/>
                    <a:p>
                      <a:pPr algn="l" fontAlgn="b"/>
                      <a:r>
                        <a:rPr lang="en-IN" sz="1100" b="0" i="0" u="none" strike="noStrike" dirty="0">
                          <a:solidFill>
                            <a:srgbClr val="000000"/>
                          </a:solidFill>
                          <a:effectLst/>
                          <a:latin typeface="Calibri"/>
                        </a:rPr>
                        <a:t>Q3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fontAlgn="b"/>
                      <a:r>
                        <a:rPr lang="en-IN" sz="1100" b="0" i="0" u="none" strike="noStrike">
                          <a:solidFill>
                            <a:srgbClr val="000000"/>
                          </a:solidFill>
                          <a:effectLst/>
                          <a:latin typeface="Calibri"/>
                        </a:rPr>
                        <a:t>808650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17444">
                <a:tc>
                  <a:txBody>
                    <a:bodyPr/>
                    <a:lstStyle/>
                    <a:p>
                      <a:pPr algn="l" fontAlgn="b"/>
                      <a:r>
                        <a:rPr lang="en-IN" sz="1100" b="0" i="0" u="none" strike="noStrike" dirty="0" smtClean="0">
                          <a:solidFill>
                            <a:srgbClr val="000000"/>
                          </a:solidFill>
                          <a:effectLst/>
                          <a:latin typeface="Calibri"/>
                        </a:rPr>
                        <a:t>IQR (Q3-Q1)</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fontAlgn="b"/>
                      <a:r>
                        <a:rPr lang="en-IN" sz="1100" b="0" i="0" u="none" strike="noStrike">
                          <a:solidFill>
                            <a:srgbClr val="000000"/>
                          </a:solidFill>
                          <a:effectLst/>
                          <a:latin typeface="Calibri"/>
                        </a:rPr>
                        <a:t>538650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17444">
                <a:tc>
                  <a:txBody>
                    <a:bodyPr/>
                    <a:lstStyle/>
                    <a:p>
                      <a:pPr algn="l" fontAlgn="b"/>
                      <a:r>
                        <a:rPr lang="en-IN" sz="1100" b="0" i="0" u="none" strike="noStrike" dirty="0">
                          <a:solidFill>
                            <a:srgbClr val="000000"/>
                          </a:solidFill>
                          <a:effectLst/>
                          <a:latin typeface="Calibri"/>
                        </a:rPr>
                        <a:t>UPPER </a:t>
                      </a:r>
                      <a:r>
                        <a:rPr lang="en-IN" sz="1100" b="0" i="0" u="none" strike="noStrike" dirty="0" smtClean="0">
                          <a:solidFill>
                            <a:srgbClr val="000000"/>
                          </a:solidFill>
                          <a:effectLst/>
                          <a:latin typeface="Calibri"/>
                        </a:rPr>
                        <a:t>BOUND [Q3+(1.5*IQR)]</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fontAlgn="b"/>
                      <a:r>
                        <a:rPr lang="en-IN" sz="1100" b="0" i="0" u="none" strike="noStrike">
                          <a:solidFill>
                            <a:srgbClr val="000000"/>
                          </a:solidFill>
                          <a:effectLst/>
                          <a:latin typeface="Calibri"/>
                        </a:rPr>
                        <a:t>1616625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17444">
                <a:tc>
                  <a:txBody>
                    <a:bodyPr/>
                    <a:lstStyle/>
                    <a:p>
                      <a:pPr algn="l" fontAlgn="b"/>
                      <a:r>
                        <a:rPr lang="en-IN" sz="1100" b="0" i="0" u="none" strike="noStrike" dirty="0">
                          <a:solidFill>
                            <a:srgbClr val="000000"/>
                          </a:solidFill>
                          <a:effectLst/>
                          <a:latin typeface="Calibri"/>
                        </a:rPr>
                        <a:t>LOWER </a:t>
                      </a:r>
                      <a:r>
                        <a:rPr lang="en-IN" sz="1100" b="0" i="0" u="none" strike="noStrike" dirty="0" smtClean="0">
                          <a:solidFill>
                            <a:srgbClr val="000000"/>
                          </a:solidFill>
                          <a:effectLst/>
                          <a:latin typeface="Calibri"/>
                        </a:rPr>
                        <a:t>BOUND [Q1-(1.5*IQR)]</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fontAlgn="b"/>
                      <a:r>
                        <a:rPr lang="en-IN" sz="1100" b="0" i="0" u="none" strike="noStrike" dirty="0">
                          <a:solidFill>
                            <a:srgbClr val="000000"/>
                          </a:solidFill>
                          <a:effectLst/>
                          <a:latin typeface="Calibri"/>
                        </a:rPr>
                        <a:t>-942975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Tree>
    <p:extLst>
      <p:ext uri="{BB962C8B-B14F-4D97-AF65-F5344CB8AC3E}">
        <p14:creationId xmlns:p14="http://schemas.microsoft.com/office/powerpoint/2010/main" val="4020949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3537667"/>
            <a:ext cx="5020696" cy="3165222"/>
          </a:xfrm>
          <a:prstGeom prst="rect">
            <a:avLst/>
          </a:prstGeom>
          <a:effectLst>
            <a:outerShdw blurRad="63500" sx="102000" sy="102000" algn="ctr" rotWithShape="0">
              <a:prstClr val="black">
                <a:alpha val="40000"/>
              </a:prst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16632"/>
            <a:ext cx="5020696" cy="3210373"/>
          </a:xfrm>
          <a:prstGeom prst="rect">
            <a:avLst/>
          </a:prstGeom>
          <a:effectLst>
            <a:outerShdw blurRad="63500" sx="102000" sy="102000" algn="ctr" rotWithShape="0">
              <a:prstClr val="black">
                <a:alpha val="40000"/>
              </a:prstClr>
            </a:outerShdw>
          </a:effectLst>
        </p:spPr>
      </p:pic>
      <p:graphicFrame>
        <p:nvGraphicFramePr>
          <p:cNvPr id="7" name="Table 6"/>
          <p:cNvGraphicFramePr>
            <a:graphicFrameLocks noGrp="1"/>
          </p:cNvGraphicFramePr>
          <p:nvPr>
            <p:extLst>
              <p:ext uri="{D42A27DB-BD31-4B8C-83A1-F6EECF244321}">
                <p14:modId xmlns:p14="http://schemas.microsoft.com/office/powerpoint/2010/main" val="813893986"/>
              </p:ext>
            </p:extLst>
          </p:nvPr>
        </p:nvGraphicFramePr>
        <p:xfrm>
          <a:off x="5154662" y="1268760"/>
          <a:ext cx="3816424" cy="1502575"/>
        </p:xfrm>
        <a:graphic>
          <a:graphicData uri="http://schemas.openxmlformats.org/drawingml/2006/table">
            <a:tbl>
              <a:tblPr>
                <a:effectLst>
                  <a:outerShdw blurRad="50800" dist="38100" dir="5400000" algn="t" rotWithShape="0">
                    <a:prstClr val="black">
                      <a:alpha val="40000"/>
                    </a:prstClr>
                  </a:outerShdw>
                </a:effectLst>
                <a:tableStyleId>{284E427A-3D55-4303-BF80-6455036E1DE7}</a:tableStyleId>
              </a:tblPr>
              <a:tblGrid>
                <a:gridCol w="2198867"/>
                <a:gridCol w="1617557"/>
              </a:tblGrid>
              <a:tr h="254883">
                <a:tc>
                  <a:txBody>
                    <a:bodyPr/>
                    <a:lstStyle/>
                    <a:p>
                      <a:pPr algn="l" fontAlgn="b"/>
                      <a:r>
                        <a:rPr lang="en-IN" sz="1100" u="none" strike="noStrike" dirty="0">
                          <a:effectLst/>
                        </a:rPr>
                        <a:t>Q1</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IN" sz="1100" u="none" strike="noStrike" dirty="0">
                          <a:effectLst/>
                        </a:rPr>
                        <a:t>112500</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88032">
                <a:tc>
                  <a:txBody>
                    <a:bodyPr/>
                    <a:lstStyle/>
                    <a:p>
                      <a:pPr algn="l" fontAlgn="b"/>
                      <a:r>
                        <a:rPr lang="en-IN" sz="1100" u="none" strike="noStrike" dirty="0">
                          <a:effectLst/>
                        </a:rPr>
                        <a:t>Q3</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IN" sz="1100" u="none" strike="noStrike" dirty="0">
                          <a:effectLst/>
                        </a:rPr>
                        <a:t>202500</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16024">
                <a:tc>
                  <a:txBody>
                    <a:bodyPr/>
                    <a:lstStyle/>
                    <a:p>
                      <a:pPr algn="l" fontAlgn="b"/>
                      <a:r>
                        <a:rPr lang="en-IN" sz="1100" u="none" strike="noStrike" dirty="0" smtClean="0">
                          <a:effectLst/>
                        </a:rPr>
                        <a:t>IQR (Q3-Q1)</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IN" sz="1100" u="none" strike="noStrike" dirty="0">
                          <a:effectLst/>
                        </a:rPr>
                        <a:t>90000</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144016">
                <a:tc>
                  <a:txBody>
                    <a:bodyPr/>
                    <a:lstStyle/>
                    <a:p>
                      <a:pPr algn="l" fontAlgn="b"/>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IN"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60040">
                <a:tc>
                  <a:txBody>
                    <a:bodyPr/>
                    <a:lstStyle/>
                    <a:p>
                      <a:pPr algn="l" fontAlgn="b"/>
                      <a:r>
                        <a:rPr lang="en-IN" sz="1100" u="none" strike="noStrike" dirty="0" smtClean="0">
                          <a:effectLst/>
                        </a:rPr>
                        <a:t>UPPER</a:t>
                      </a:r>
                      <a:r>
                        <a:rPr lang="en-IN" sz="1100" u="none" strike="noStrike" baseline="0" dirty="0" smtClean="0">
                          <a:effectLst/>
                        </a:rPr>
                        <a:t> BOUND [Q3+(1.5*IQR)]</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IN" sz="1100" u="none" strike="noStrike" dirty="0">
                          <a:effectLst/>
                        </a:rPr>
                        <a:t>337500</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06431">
                <a:tc>
                  <a:txBody>
                    <a:bodyPr/>
                    <a:lstStyle/>
                    <a:p>
                      <a:pPr algn="l" fontAlgn="b"/>
                      <a:r>
                        <a:rPr lang="en-IN" sz="1100" u="none" strike="noStrike" dirty="0" smtClean="0">
                          <a:effectLst/>
                        </a:rPr>
                        <a:t>LOWER BOUND [Q1+(1.5*IQR)]</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b"/>
                      <a:r>
                        <a:rPr lang="en-IN" sz="1100" u="none" strike="noStrike" dirty="0">
                          <a:effectLst/>
                        </a:rPr>
                        <a:t>-22500</a:t>
                      </a:r>
                      <a:endParaRPr lang="en-IN"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bl>
          </a:graphicData>
        </a:graphic>
      </p:graphicFrame>
    </p:spTree>
    <p:extLst>
      <p:ext uri="{BB962C8B-B14F-4D97-AF65-F5344CB8AC3E}">
        <p14:creationId xmlns:p14="http://schemas.microsoft.com/office/powerpoint/2010/main" val="1319375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16632"/>
            <a:ext cx="4651164" cy="3315495"/>
          </a:xfrm>
          <a:prstGeom prst="rect">
            <a:avLst/>
          </a:prstGeom>
          <a:effectLst>
            <a:outerShdw blurRad="63500" sx="102000" sy="102000" algn="ctr" rotWithShape="0">
              <a:prstClr val="black">
                <a:alpha val="40000"/>
              </a:prst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7" y="3573016"/>
            <a:ext cx="4710083" cy="316835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652514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2517</TotalTime>
  <Words>1852</Words>
  <Application>Microsoft Office PowerPoint</Application>
  <PresentationFormat>On-screen Show (4:3)</PresentationFormat>
  <Paragraphs>181</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Apothecary</vt:lpstr>
      <vt:lpstr>Bank Loan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Reeta</dc:creator>
  <cp:lastModifiedBy>Reeta</cp:lastModifiedBy>
  <cp:revision>83</cp:revision>
  <dcterms:created xsi:type="dcterms:W3CDTF">2023-04-10T06:23:14Z</dcterms:created>
  <dcterms:modified xsi:type="dcterms:W3CDTF">2023-04-29T10:25:11Z</dcterms:modified>
</cp:coreProperties>
</file>