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77BCF79-0F81-4208-A575-C12EE73DBF9B}" type="datetimeFigureOut">
              <a:rPr lang="en-IN" smtClean="0"/>
              <a:t>30-06-2023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FBFA940-FDFC-4F4A-9599-C6A3B6E669A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7BCF79-0F81-4208-A575-C12EE73DBF9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7BCF79-0F81-4208-A575-C12EE73DBF9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7BCF79-0F81-4208-A575-C12EE73DBF9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7BCF79-0F81-4208-A575-C12EE73DBF9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7BCF79-0F81-4208-A575-C12EE73DBF9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77BCF79-0F81-4208-A575-C12EE73DBF9B}" type="datetimeFigureOut">
              <a:rPr lang="en-IN" smtClean="0"/>
              <a:t>30-06-2023</a:t>
            </a:fld>
            <a:endParaRPr lang="en-IN"/>
          </a:p>
        </p:txBody>
      </p:sp>
      <p:sp>
        <p:nvSpPr>
          <p:cNvPr id="27" name="Slide Number Placeholder 26"/>
          <p:cNvSpPr>
            <a:spLocks noGrp="1"/>
          </p:cNvSpPr>
          <p:nvPr>
            <p:ph type="sldNum" sz="quarter" idx="11"/>
          </p:nvPr>
        </p:nvSpPr>
        <p:spPr/>
        <p:txBody>
          <a:bodyPr rtlCol="0"/>
          <a:lstStyle/>
          <a:p>
            <a:fld id="{AFBFA940-FDFC-4F4A-9599-C6A3B6E669AE}"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77BCF79-0F81-4208-A575-C12EE73DBF9B}" type="datetimeFigureOut">
              <a:rPr lang="en-IN" smtClean="0"/>
              <a:t>30-06-2023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AFBFA940-FDFC-4F4A-9599-C6A3B6E669A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BCF79-0F81-4208-A575-C12EE73DBF9B}"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7BCF79-0F81-4208-A575-C12EE73DBF9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7BCF79-0F81-4208-A575-C12EE73DBF9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FA940-FDFC-4F4A-9599-C6A3B6E669A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77BCF79-0F81-4208-A575-C12EE73DBF9B}" type="datetimeFigureOut">
              <a:rPr lang="en-IN" smtClean="0"/>
              <a:t>30-06-2023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FBFA940-FDFC-4F4A-9599-C6A3B6E669A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856" y="2492896"/>
            <a:ext cx="7772400" cy="1470025"/>
          </a:xfrm>
        </p:spPr>
        <p:txBody>
          <a:bodyPr>
            <a:normAutofit fontScale="90000"/>
          </a:bodyPr>
          <a:lstStyle/>
          <a:p>
            <a:r>
              <a:rPr lang="en-IN" b="1" dirty="0">
                <a:latin typeface="Gill Sans Ultra Bold" pitchFamily="34" charset="0"/>
              </a:rPr>
              <a:t>Hiring Process Analytics</a:t>
            </a:r>
            <a:r>
              <a:rPr lang="en-IN" b="1" dirty="0"/>
              <a:t/>
            </a:r>
            <a:br>
              <a:rPr lang="en-IN" b="1" dirty="0"/>
            </a:br>
            <a:endParaRPr lang="en-IN" dirty="0"/>
          </a:p>
        </p:txBody>
      </p:sp>
      <p:sp>
        <p:nvSpPr>
          <p:cNvPr id="3" name="Subtitle 2"/>
          <p:cNvSpPr>
            <a:spLocks noGrp="1"/>
          </p:cNvSpPr>
          <p:nvPr>
            <p:ph type="subTitle" idx="1"/>
          </p:nvPr>
        </p:nvSpPr>
        <p:spPr>
          <a:xfrm>
            <a:off x="251520" y="5373216"/>
            <a:ext cx="5037825" cy="1752600"/>
          </a:xfrm>
        </p:spPr>
        <p:txBody>
          <a:bodyPr/>
          <a:lstStyle/>
          <a:p>
            <a:r>
              <a:rPr lang="en-US" dirty="0"/>
              <a:t>S</a:t>
            </a:r>
            <a:r>
              <a:rPr lang="en-US" dirty="0" smtClean="0"/>
              <a:t>tatistics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774026"/>
            <a:ext cx="3106778" cy="3106778"/>
          </a:xfrm>
          <a:prstGeom prst="rect">
            <a:avLst/>
          </a:prstGeom>
        </p:spPr>
      </p:pic>
      <p:sp>
        <p:nvSpPr>
          <p:cNvPr id="5" name="TextBox 4"/>
          <p:cNvSpPr txBox="1"/>
          <p:nvPr/>
        </p:nvSpPr>
        <p:spPr>
          <a:xfrm>
            <a:off x="6168783" y="6347260"/>
            <a:ext cx="2808312" cy="369332"/>
          </a:xfrm>
          <a:prstGeom prst="rect">
            <a:avLst/>
          </a:prstGeom>
          <a:noFill/>
        </p:spPr>
        <p:txBody>
          <a:bodyPr wrap="square" rtlCol="0">
            <a:spAutoFit/>
          </a:bodyPr>
          <a:lstStyle/>
          <a:p>
            <a:r>
              <a:rPr lang="en-US" dirty="0" smtClean="0"/>
              <a:t>Project By: </a:t>
            </a:r>
            <a:r>
              <a:rPr lang="en-US" dirty="0" err="1" smtClean="0"/>
              <a:t>Sumit</a:t>
            </a:r>
            <a:r>
              <a:rPr lang="en-US" dirty="0" smtClean="0"/>
              <a:t> </a:t>
            </a:r>
            <a:r>
              <a:rPr lang="en-US" dirty="0" err="1" smtClean="0"/>
              <a:t>gope</a:t>
            </a:r>
            <a:endParaRPr lang="en-IN" dirty="0"/>
          </a:p>
        </p:txBody>
      </p:sp>
    </p:spTree>
    <p:extLst>
      <p:ext uri="{BB962C8B-B14F-4D97-AF65-F5344CB8AC3E}">
        <p14:creationId xmlns:p14="http://schemas.microsoft.com/office/powerpoint/2010/main" val="266469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96752"/>
            <a:ext cx="7632848" cy="4484946"/>
          </a:xfrm>
          <a:prstGeom prst="rect">
            <a:avLst/>
          </a:prstGeom>
        </p:spPr>
      </p:pic>
    </p:spTree>
    <p:extLst>
      <p:ext uri="{BB962C8B-B14F-4D97-AF65-F5344CB8AC3E}">
        <p14:creationId xmlns:p14="http://schemas.microsoft.com/office/powerpoint/2010/main" val="126987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857" y="908720"/>
            <a:ext cx="8136904" cy="2862322"/>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Charts</a:t>
            </a:r>
            <a:r>
              <a:rPr lang="en-US" b="1" dirty="0">
                <a:latin typeface="Arial" pitchFamily="34" charset="0"/>
                <a:cs typeface="Arial" pitchFamily="34" charset="0"/>
              </a:rPr>
              <a:t>: Use different charts and graphs to perform the task representing the data.</a:t>
            </a:r>
            <a:br>
              <a:rPr lang="en-US" b="1" dirty="0">
                <a:latin typeface="Arial" pitchFamily="34" charset="0"/>
                <a:cs typeface="Arial" pitchFamily="34" charset="0"/>
              </a:rPr>
            </a:br>
            <a:r>
              <a:rPr lang="en-US" b="1" dirty="0">
                <a:solidFill>
                  <a:srgbClr val="00B0F0"/>
                </a:solidFill>
                <a:latin typeface="Arial" pitchFamily="34" charset="0"/>
                <a:cs typeface="Arial" pitchFamily="34" charset="0"/>
              </a:rPr>
              <a:t>Your </a:t>
            </a:r>
            <a:r>
              <a:rPr lang="en-US" b="1" dirty="0" smtClean="0">
                <a:solidFill>
                  <a:srgbClr val="00B0F0"/>
                </a:solidFill>
                <a:latin typeface="Arial" pitchFamily="34" charset="0"/>
                <a:cs typeface="Arial" pitchFamily="34" charset="0"/>
              </a:rPr>
              <a:t>task 5</a:t>
            </a:r>
            <a:r>
              <a:rPr lang="en-US" b="1" dirty="0" smtClean="0">
                <a:latin typeface="Arial" pitchFamily="34" charset="0"/>
                <a:cs typeface="Arial" pitchFamily="34" charset="0"/>
              </a:rPr>
              <a:t>:</a:t>
            </a:r>
            <a:r>
              <a:rPr lang="en-US" b="1" dirty="0">
                <a:latin typeface="Arial" pitchFamily="34" charset="0"/>
                <a:cs typeface="Arial" pitchFamily="34" charset="0"/>
              </a:rPr>
              <a:t> Represent different post tiers using chart/graph</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SOLUTION</a:t>
            </a:r>
            <a:r>
              <a:rPr lang="en-US" b="1" dirty="0" smtClean="0">
                <a:latin typeface="Arial" pitchFamily="34" charset="0"/>
                <a:cs typeface="Arial" pitchFamily="34" charset="0"/>
              </a:rPr>
              <a:t>:</a:t>
            </a:r>
          </a:p>
          <a:p>
            <a:r>
              <a:rPr lang="en-US" b="1" dirty="0" smtClean="0">
                <a:latin typeface="Arial" pitchFamily="34" charset="0"/>
                <a:cs typeface="Arial" pitchFamily="34" charset="0"/>
              </a:rPr>
              <a:t>                     To solve this again we use pivot table and process is same as above depending on column name.</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Output</a:t>
            </a:r>
            <a:r>
              <a:rPr lang="en-US" b="1" dirty="0" smtClean="0">
                <a:latin typeface="Arial" pitchFamily="34" charset="0"/>
                <a:cs typeface="Arial" pitchFamily="34" charset="0"/>
              </a:rPr>
              <a:t>:</a:t>
            </a:r>
            <a:endParaRPr lang="en-US" b="1" dirty="0">
              <a:latin typeface="Arial" pitchFamily="34" charset="0"/>
              <a:cs typeface="Arial" pitchFamily="34" charset="0"/>
            </a:endParaRPr>
          </a:p>
          <a:p>
            <a:endParaRPr lang="en-IN" b="1"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256" y="3068960"/>
            <a:ext cx="7515240" cy="3645024"/>
          </a:xfrm>
          <a:prstGeom prst="rect">
            <a:avLst/>
          </a:prstGeom>
        </p:spPr>
      </p:pic>
    </p:spTree>
    <p:extLst>
      <p:ext uri="{BB962C8B-B14F-4D97-AF65-F5344CB8AC3E}">
        <p14:creationId xmlns:p14="http://schemas.microsoft.com/office/powerpoint/2010/main" val="93495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64674"/>
            <a:ext cx="7776864" cy="5112568"/>
          </a:xfrm>
          <a:prstGeom prst="rect">
            <a:avLst/>
          </a:prstGeom>
        </p:spPr>
      </p:pic>
    </p:spTree>
    <p:extLst>
      <p:ext uri="{BB962C8B-B14F-4D97-AF65-F5344CB8AC3E}">
        <p14:creationId xmlns:p14="http://schemas.microsoft.com/office/powerpoint/2010/main" val="342986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814712"/>
            <a:ext cx="4320480" cy="707886"/>
          </a:xfrm>
          <a:prstGeom prst="rect">
            <a:avLst/>
          </a:prstGeom>
          <a:noFill/>
        </p:spPr>
        <p:txBody>
          <a:bodyPr wrap="square" rtlCol="0">
            <a:spAutoFit/>
          </a:bodyPr>
          <a:lstStyle/>
          <a:p>
            <a:r>
              <a:rPr lang="en-US" sz="4000" b="1" dirty="0" smtClean="0">
                <a:latin typeface="Gill Sans Ultra Bold" pitchFamily="34" charset="0"/>
              </a:rPr>
              <a:t>Result</a:t>
            </a:r>
            <a:endParaRPr lang="en-IN" sz="4000" b="1" dirty="0">
              <a:latin typeface="Gill Sans Ultra Bold" pitchFamily="34" charset="0"/>
            </a:endParaRPr>
          </a:p>
        </p:txBody>
      </p:sp>
      <p:sp>
        <p:nvSpPr>
          <p:cNvPr id="3" name="TextBox 2"/>
          <p:cNvSpPr txBox="1"/>
          <p:nvPr/>
        </p:nvSpPr>
        <p:spPr>
          <a:xfrm>
            <a:off x="611560" y="2204864"/>
            <a:ext cx="7920880" cy="1703030"/>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The project has helped in gaining insights about the hiring process of the company. The analysis has provided valuable information that can be used to optimize the hiring process and make better hiring decisions.</a:t>
            </a:r>
            <a:endParaRPr lang="en-IN" b="1" dirty="0">
              <a:latin typeface="Arial" pitchFamily="34" charset="0"/>
              <a:cs typeface="Arial" pitchFamily="34" charset="0"/>
            </a:endParaRPr>
          </a:p>
        </p:txBody>
      </p:sp>
    </p:spTree>
    <p:extLst>
      <p:ext uri="{BB962C8B-B14F-4D97-AF65-F5344CB8AC3E}">
        <p14:creationId xmlns:p14="http://schemas.microsoft.com/office/powerpoint/2010/main" val="150789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92896"/>
            <a:ext cx="6241029" cy="2160240"/>
          </a:xfrm>
          <a:prstGeom prst="rect">
            <a:avLst/>
          </a:prstGeom>
        </p:spPr>
      </p:pic>
    </p:spTree>
    <p:extLst>
      <p:ext uri="{BB962C8B-B14F-4D97-AF65-F5344CB8AC3E}">
        <p14:creationId xmlns:p14="http://schemas.microsoft.com/office/powerpoint/2010/main" val="31555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58191"/>
            <a:ext cx="7056784" cy="707886"/>
          </a:xfrm>
          <a:prstGeom prst="rect">
            <a:avLst/>
          </a:prstGeom>
          <a:noFill/>
        </p:spPr>
        <p:txBody>
          <a:bodyPr wrap="square" rtlCol="0">
            <a:spAutoFit/>
          </a:bodyPr>
          <a:lstStyle/>
          <a:p>
            <a:r>
              <a:rPr lang="en-US" sz="4000" b="1" dirty="0" smtClean="0">
                <a:latin typeface="Gill Sans Ultra Bold" pitchFamily="34" charset="0"/>
              </a:rPr>
              <a:t>Project Description</a:t>
            </a:r>
            <a:endParaRPr lang="en-IN" sz="4000" b="1" dirty="0">
              <a:latin typeface="Gill Sans Ultra Bold" pitchFamily="34" charset="0"/>
            </a:endParaRPr>
          </a:p>
        </p:txBody>
      </p:sp>
      <p:sp>
        <p:nvSpPr>
          <p:cNvPr id="3" name="TextBox 2"/>
          <p:cNvSpPr txBox="1"/>
          <p:nvPr/>
        </p:nvSpPr>
        <p:spPr>
          <a:xfrm>
            <a:off x="611560" y="2564904"/>
            <a:ext cx="8064896" cy="3000821"/>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The project is about performing an exploratory data analysis (EDA) on a hiring dataset of a company. The goal is to extract insights from the data and provide recommendations to the hiring department. The project involves several steps, including understanding data columns, checking for missing data, clubbing columns with multiple categories, checking for outliers, drawing data summary, and creating charts and graphs to visualize the data.</a:t>
            </a:r>
            <a:endParaRPr lang="en-IN" b="1"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71501"/>
            <a:ext cx="2651313" cy="2209427"/>
          </a:xfrm>
          <a:prstGeom prst="rect">
            <a:avLst/>
          </a:prstGeom>
        </p:spPr>
      </p:pic>
    </p:spTree>
    <p:extLst>
      <p:ext uri="{BB962C8B-B14F-4D97-AF65-F5344CB8AC3E}">
        <p14:creationId xmlns:p14="http://schemas.microsoft.com/office/powerpoint/2010/main" val="192619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561" y="692696"/>
            <a:ext cx="4968552" cy="707886"/>
          </a:xfrm>
          <a:prstGeom prst="rect">
            <a:avLst/>
          </a:prstGeom>
          <a:noFill/>
        </p:spPr>
        <p:txBody>
          <a:bodyPr wrap="square" rtlCol="0">
            <a:spAutoFit/>
          </a:bodyPr>
          <a:lstStyle/>
          <a:p>
            <a:r>
              <a:rPr lang="en-US" sz="4000" b="1" dirty="0" smtClean="0">
                <a:latin typeface="Gill Sans Ultra Bold" pitchFamily="34" charset="0"/>
              </a:rPr>
              <a:t>Approach</a:t>
            </a:r>
            <a:endParaRPr lang="en-IN" sz="4000" b="1" dirty="0">
              <a:latin typeface="Gill Sans Ultra Bold" pitchFamily="34" charset="0"/>
            </a:endParaRPr>
          </a:p>
        </p:txBody>
      </p:sp>
      <p:sp>
        <p:nvSpPr>
          <p:cNvPr id="3" name="TextBox 2"/>
          <p:cNvSpPr txBox="1"/>
          <p:nvPr/>
        </p:nvSpPr>
        <p:spPr>
          <a:xfrm>
            <a:off x="644561" y="2564904"/>
            <a:ext cx="8103903" cy="2169825"/>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The approach towards the project is to first understand the dataset and its columns. Then, the missing data is checked, and the required columns are clubbed together. Outliers are removed, and a data summary is created. Finally, different charts and graphs are created to visualize the data and extract insights from it.</a:t>
            </a:r>
            <a:endParaRPr lang="en-IN" b="1" dirty="0">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404664"/>
            <a:ext cx="2276872" cy="2276872"/>
          </a:xfrm>
          <a:prstGeom prst="rect">
            <a:avLst/>
          </a:prstGeom>
        </p:spPr>
      </p:pic>
    </p:spTree>
    <p:extLst>
      <p:ext uri="{BB962C8B-B14F-4D97-AF65-F5344CB8AC3E}">
        <p14:creationId xmlns:p14="http://schemas.microsoft.com/office/powerpoint/2010/main" val="221970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510" y="1196752"/>
            <a:ext cx="5904656" cy="707886"/>
          </a:xfrm>
          <a:prstGeom prst="rect">
            <a:avLst/>
          </a:prstGeom>
          <a:noFill/>
        </p:spPr>
        <p:txBody>
          <a:bodyPr wrap="square" rtlCol="0">
            <a:spAutoFit/>
          </a:bodyPr>
          <a:lstStyle/>
          <a:p>
            <a:r>
              <a:rPr lang="en-IN" sz="4000" b="1" dirty="0">
                <a:latin typeface="Gill Sans Ultra Bold" pitchFamily="34" charset="0"/>
              </a:rPr>
              <a:t>Tech-Stack </a:t>
            </a:r>
            <a:r>
              <a:rPr lang="en-IN" sz="4000" b="1" dirty="0" smtClean="0">
                <a:latin typeface="Gill Sans Ultra Bold" pitchFamily="34" charset="0"/>
              </a:rPr>
              <a:t>Used</a:t>
            </a:r>
            <a:endParaRPr lang="en-IN" sz="4000" b="1" dirty="0">
              <a:latin typeface="Gill Sans Ultra Bold" pitchFamily="34" charset="0"/>
            </a:endParaRPr>
          </a:p>
        </p:txBody>
      </p:sp>
      <p:sp>
        <p:nvSpPr>
          <p:cNvPr id="3" name="TextBox 2"/>
          <p:cNvSpPr txBox="1"/>
          <p:nvPr/>
        </p:nvSpPr>
        <p:spPr>
          <a:xfrm>
            <a:off x="639510" y="2810545"/>
            <a:ext cx="7632848" cy="1338828"/>
          </a:xfrm>
          <a:prstGeom prst="rect">
            <a:avLst/>
          </a:prstGeom>
          <a:noFill/>
        </p:spPr>
        <p:txBody>
          <a:bodyPr wrap="square" rtlCol="0">
            <a:spAutoFit/>
          </a:bodyPr>
          <a:lstStyle/>
          <a:p>
            <a:pPr>
              <a:lnSpc>
                <a:spcPct val="150000"/>
              </a:lnSpc>
            </a:pPr>
            <a:r>
              <a:rPr lang="en-US" b="1" dirty="0">
                <a:latin typeface="Arial" pitchFamily="34" charset="0"/>
                <a:cs typeface="Arial" pitchFamily="34" charset="0"/>
              </a:rPr>
              <a:t>The analysis was performed using Microsoft Excel. Excel was used because it has a wide range of statistical functions, charts, and graphs that can be used to perform EDA.</a:t>
            </a:r>
            <a:endParaRPr lang="en-IN" b="1" dirty="0">
              <a:latin typeface="Arial" pitchFamily="34" charset="0"/>
              <a:cs typeface="Arial" pitchFamily="34" charset="0"/>
            </a:endParaRPr>
          </a:p>
        </p:txBody>
      </p:sp>
      <p:pic>
        <p:nvPicPr>
          <p:cNvPr id="1027" name="Picture 3" descr="C:\Users\Reeta\AppData\Local\Microsoft\Windows\INetCache\IE\F0MBY710\27071-9-exce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4869160"/>
            <a:ext cx="1772816"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2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04664"/>
            <a:ext cx="5256584" cy="707886"/>
          </a:xfrm>
          <a:prstGeom prst="rect">
            <a:avLst/>
          </a:prstGeom>
          <a:noFill/>
        </p:spPr>
        <p:txBody>
          <a:bodyPr wrap="square" rtlCol="0">
            <a:spAutoFit/>
          </a:bodyPr>
          <a:lstStyle/>
          <a:p>
            <a:r>
              <a:rPr lang="en-US" sz="4000" b="1" dirty="0" smtClean="0">
                <a:latin typeface="Gill Sans Ultra Bold" pitchFamily="34" charset="0"/>
              </a:rPr>
              <a:t>Insights</a:t>
            </a:r>
            <a:endParaRPr lang="en-IN" sz="4000" b="1" dirty="0">
              <a:latin typeface="Gill Sans Ultra Bold" pitchFamily="34" charset="0"/>
            </a:endParaRPr>
          </a:p>
        </p:txBody>
      </p:sp>
      <p:sp>
        <p:nvSpPr>
          <p:cNvPr id="3" name="TextBox 2"/>
          <p:cNvSpPr txBox="1"/>
          <p:nvPr/>
        </p:nvSpPr>
        <p:spPr>
          <a:xfrm>
            <a:off x="395536" y="1083028"/>
            <a:ext cx="8280920" cy="3970318"/>
          </a:xfrm>
          <a:prstGeom prst="rect">
            <a:avLst/>
          </a:prstGeom>
          <a:noFill/>
        </p:spPr>
        <p:txBody>
          <a:bodyPr wrap="square" rtlCol="0">
            <a:spAutoFit/>
          </a:bodyPr>
          <a:lstStyle/>
          <a:p>
            <a:r>
              <a:rPr lang="en-US" b="1" dirty="0">
                <a:latin typeface="Arial" pitchFamily="34" charset="0"/>
                <a:cs typeface="Arial" pitchFamily="34" charset="0"/>
              </a:rPr>
              <a:t>The analysis revealed several insights that can be useful for the hiring department. The key insights are summarized below</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Hiring</a:t>
            </a:r>
            <a:r>
              <a:rPr lang="en-US" b="1" dirty="0">
                <a:solidFill>
                  <a:srgbClr val="00B0F0"/>
                </a:solidFill>
                <a:latin typeface="Arial" pitchFamily="34" charset="0"/>
                <a:cs typeface="Arial" pitchFamily="34" charset="0"/>
              </a:rPr>
              <a:t>:</a:t>
            </a:r>
            <a:r>
              <a:rPr lang="en-US" b="1" dirty="0">
                <a:latin typeface="Arial" pitchFamily="34" charset="0"/>
                <a:cs typeface="Arial" pitchFamily="34" charset="0"/>
              </a:rPr>
              <a:t> Process of </a:t>
            </a:r>
            <a:r>
              <a:rPr lang="en-US" b="1" dirty="0" err="1">
                <a:latin typeface="Arial" pitchFamily="34" charset="0"/>
                <a:cs typeface="Arial" pitchFamily="34" charset="0"/>
              </a:rPr>
              <a:t>intaking</a:t>
            </a:r>
            <a:r>
              <a:rPr lang="en-US" b="1" dirty="0">
                <a:latin typeface="Arial" pitchFamily="34" charset="0"/>
                <a:cs typeface="Arial" pitchFamily="34" charset="0"/>
              </a:rPr>
              <a:t> of people into an organization for different kinds of positions.</a:t>
            </a:r>
            <a:br>
              <a:rPr lang="en-US" b="1" dirty="0">
                <a:latin typeface="Arial" pitchFamily="34" charset="0"/>
                <a:cs typeface="Arial" pitchFamily="34" charset="0"/>
              </a:rPr>
            </a:br>
            <a:r>
              <a:rPr lang="en-US" b="1" dirty="0">
                <a:solidFill>
                  <a:srgbClr val="00B0F0"/>
                </a:solidFill>
                <a:latin typeface="Arial" pitchFamily="34" charset="0"/>
                <a:cs typeface="Arial" pitchFamily="34" charset="0"/>
              </a:rPr>
              <a:t>Your </a:t>
            </a:r>
            <a:r>
              <a:rPr lang="en-US" b="1" dirty="0" smtClean="0">
                <a:solidFill>
                  <a:srgbClr val="00B0F0"/>
                </a:solidFill>
                <a:latin typeface="Arial" pitchFamily="34" charset="0"/>
                <a:cs typeface="Arial" pitchFamily="34" charset="0"/>
              </a:rPr>
              <a:t>task 1 :</a:t>
            </a:r>
            <a:r>
              <a:rPr lang="en-US" b="1" dirty="0">
                <a:latin typeface="Arial" pitchFamily="34" charset="0"/>
                <a:cs typeface="Arial" pitchFamily="34" charset="0"/>
              </a:rPr>
              <a:t> How many males and females are Hired </a:t>
            </a:r>
            <a:r>
              <a:rPr lang="en-US" b="1" dirty="0" smtClean="0">
                <a:latin typeface="Arial" pitchFamily="34" charset="0"/>
                <a:cs typeface="Arial" pitchFamily="34" charset="0"/>
              </a:rPr>
              <a:t>?</a:t>
            </a:r>
          </a:p>
          <a:p>
            <a:endParaRPr lang="en-US" b="1" dirty="0" smtClean="0">
              <a:latin typeface="Arial" pitchFamily="34" charset="0"/>
              <a:cs typeface="Arial" pitchFamily="34" charset="0"/>
            </a:endParaRPr>
          </a:p>
          <a:p>
            <a:r>
              <a:rPr lang="en-US" b="1" dirty="0" smtClean="0">
                <a:solidFill>
                  <a:srgbClr val="00B0F0"/>
                </a:solidFill>
                <a:latin typeface="Arial" pitchFamily="34" charset="0"/>
                <a:cs typeface="Arial" pitchFamily="34" charset="0"/>
              </a:rPr>
              <a:t>Solution:</a:t>
            </a:r>
          </a:p>
          <a:p>
            <a:r>
              <a:rPr lang="en-US" b="1" dirty="0" smtClean="0">
                <a:latin typeface="Arial" pitchFamily="34" charset="0"/>
                <a:cs typeface="Arial" pitchFamily="34" charset="0"/>
              </a:rPr>
              <a:t>First filter the data ‘Status’ </a:t>
            </a:r>
            <a:r>
              <a:rPr lang="en-US" b="1" dirty="0" err="1" smtClean="0">
                <a:latin typeface="Arial" pitchFamily="34" charset="0"/>
                <a:cs typeface="Arial" pitchFamily="34" charset="0"/>
              </a:rPr>
              <a:t>colunm</a:t>
            </a:r>
            <a:r>
              <a:rPr lang="en-US" b="1" dirty="0" smtClean="0">
                <a:latin typeface="Arial" pitchFamily="34" charset="0"/>
                <a:cs typeface="Arial" pitchFamily="34" charset="0"/>
              </a:rPr>
              <a:t> and ‘</a:t>
            </a:r>
            <a:r>
              <a:rPr lang="en-US" b="1" dirty="0" err="1">
                <a:latin typeface="Arial" pitchFamily="34" charset="0"/>
                <a:cs typeface="Arial" pitchFamily="34" charset="0"/>
              </a:rPr>
              <a:t>e</a:t>
            </a:r>
            <a:r>
              <a:rPr lang="en-US" b="1" dirty="0" err="1" smtClean="0">
                <a:latin typeface="Arial" pitchFamily="34" charset="0"/>
                <a:cs typeface="Arial" pitchFamily="34" charset="0"/>
              </a:rPr>
              <a:t>vent_name</a:t>
            </a:r>
            <a:r>
              <a:rPr lang="en-US" b="1" dirty="0" smtClean="0">
                <a:latin typeface="Arial" pitchFamily="34" charset="0"/>
                <a:cs typeface="Arial" pitchFamily="34" charset="0"/>
              </a:rPr>
              <a:t>’ then apply the formula for extracting the data of male hired and female hired </a:t>
            </a:r>
            <a:r>
              <a:rPr lang="en-US" b="1" dirty="0" err="1" smtClean="0">
                <a:latin typeface="Arial" pitchFamily="34" charset="0"/>
                <a:cs typeface="Arial" pitchFamily="34" charset="0"/>
              </a:rPr>
              <a:t>separatly</a:t>
            </a:r>
            <a:r>
              <a:rPr lang="en-US" b="1" dirty="0" smtClean="0">
                <a:latin typeface="Arial" pitchFamily="34" charset="0"/>
                <a:cs typeface="Arial" pitchFamily="34" charset="0"/>
              </a:rPr>
              <a:t>.</a:t>
            </a:r>
            <a:endParaRPr lang="en-US" b="1" dirty="0">
              <a:latin typeface="Arial" pitchFamily="34" charset="0"/>
              <a:cs typeface="Arial" pitchFamily="34" charset="0"/>
            </a:endParaRPr>
          </a:p>
          <a:p>
            <a:r>
              <a:rPr lang="en-US" b="1" dirty="0" smtClean="0">
                <a:solidFill>
                  <a:srgbClr val="C00000"/>
                </a:solidFill>
                <a:latin typeface="Arial" pitchFamily="34" charset="0"/>
                <a:cs typeface="Arial" pitchFamily="34" charset="0"/>
              </a:rPr>
              <a:t>Formula:  =SUBTOTAL(103,Range) or =SUBTOTAL(3,RANGE)</a:t>
            </a:r>
          </a:p>
          <a:p>
            <a:endParaRPr lang="en-US" b="1" dirty="0">
              <a:solidFill>
                <a:srgbClr val="C00000"/>
              </a:solidFill>
              <a:latin typeface="Arial" pitchFamily="34" charset="0"/>
              <a:cs typeface="Arial" pitchFamily="34" charset="0"/>
            </a:endParaRPr>
          </a:p>
          <a:p>
            <a:r>
              <a:rPr lang="en-US" b="1" dirty="0" smtClean="0">
                <a:solidFill>
                  <a:srgbClr val="00B0F0"/>
                </a:solidFill>
                <a:latin typeface="Arial" pitchFamily="34" charset="0"/>
                <a:cs typeface="Arial" pitchFamily="34" charset="0"/>
              </a:rPr>
              <a:t>OUTPUT:</a:t>
            </a:r>
            <a:endParaRPr lang="en-US" b="1" dirty="0">
              <a:solidFill>
                <a:srgbClr val="00B0F0"/>
              </a:solidFill>
              <a:latin typeface="Arial" pitchFamily="34" charset="0"/>
              <a:cs typeface="Arial" pitchFamily="34" charset="0"/>
            </a:endParaRPr>
          </a:p>
          <a:p>
            <a:endParaRPr lang="en-IN" b="1"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846" y="4941168"/>
            <a:ext cx="2116030" cy="1617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4275834"/>
            <a:ext cx="4703534" cy="2465534"/>
          </a:xfrm>
          <a:prstGeom prst="rect">
            <a:avLst/>
          </a:prstGeom>
        </p:spPr>
      </p:pic>
    </p:spTree>
    <p:extLst>
      <p:ext uri="{BB962C8B-B14F-4D97-AF65-F5344CB8AC3E}">
        <p14:creationId xmlns:p14="http://schemas.microsoft.com/office/powerpoint/2010/main" val="289651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596" y="1628800"/>
            <a:ext cx="7714844" cy="3693319"/>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Average Salary:</a:t>
            </a:r>
            <a:r>
              <a:rPr lang="en-US" b="1" dirty="0">
                <a:latin typeface="Arial" pitchFamily="34" charset="0"/>
                <a:cs typeface="Arial" pitchFamily="34" charset="0"/>
              </a:rPr>
              <a:t> Adding all the salaries for a select group of employees and then dividing the sum by the number of employees in the group.</a:t>
            </a:r>
            <a:br>
              <a:rPr lang="en-US" b="1" dirty="0">
                <a:latin typeface="Arial" pitchFamily="34" charset="0"/>
                <a:cs typeface="Arial" pitchFamily="34" charset="0"/>
              </a:rPr>
            </a:br>
            <a:r>
              <a:rPr lang="en-US" b="1" dirty="0">
                <a:solidFill>
                  <a:srgbClr val="00B0F0"/>
                </a:solidFill>
                <a:latin typeface="Arial" pitchFamily="34" charset="0"/>
                <a:cs typeface="Arial" pitchFamily="34" charset="0"/>
              </a:rPr>
              <a:t>Your </a:t>
            </a:r>
            <a:r>
              <a:rPr lang="en-US" b="1" dirty="0" smtClean="0">
                <a:solidFill>
                  <a:srgbClr val="00B0F0"/>
                </a:solidFill>
                <a:latin typeface="Arial" pitchFamily="34" charset="0"/>
                <a:cs typeface="Arial" pitchFamily="34" charset="0"/>
              </a:rPr>
              <a:t>task 2 </a:t>
            </a:r>
            <a:r>
              <a:rPr lang="en-US" b="1" dirty="0" smtClean="0">
                <a:latin typeface="Arial" pitchFamily="34" charset="0"/>
                <a:cs typeface="Arial" pitchFamily="34" charset="0"/>
              </a:rPr>
              <a:t>:</a:t>
            </a:r>
            <a:r>
              <a:rPr lang="en-US" b="1" dirty="0">
                <a:latin typeface="Arial" pitchFamily="34" charset="0"/>
                <a:cs typeface="Arial" pitchFamily="34" charset="0"/>
              </a:rPr>
              <a:t> What is the average salary offered in this company </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SOLUTION</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latin typeface="Arial" pitchFamily="34" charset="0"/>
                <a:cs typeface="Arial" pitchFamily="34" charset="0"/>
              </a:rPr>
              <a:t>              </a:t>
            </a:r>
            <a:r>
              <a:rPr lang="en-US" b="1" dirty="0">
                <a:latin typeface="Arial" pitchFamily="34" charset="0"/>
                <a:cs typeface="Arial" pitchFamily="34" charset="0"/>
              </a:rPr>
              <a:t>T</a:t>
            </a:r>
            <a:r>
              <a:rPr lang="en-US" b="1" dirty="0" smtClean="0">
                <a:latin typeface="Arial" pitchFamily="34" charset="0"/>
                <a:cs typeface="Arial" pitchFamily="34" charset="0"/>
              </a:rPr>
              <a:t>o find the average salary of the company </a:t>
            </a:r>
            <a:r>
              <a:rPr lang="en-IN" b="1" dirty="0" smtClean="0">
                <a:latin typeface="Arial" pitchFamily="34" charset="0"/>
                <a:cs typeface="Arial" pitchFamily="34" charset="0"/>
              </a:rPr>
              <a:t>we use the       </a:t>
            </a:r>
          </a:p>
          <a:p>
            <a:r>
              <a:rPr lang="en-IN" b="1" dirty="0">
                <a:latin typeface="Arial" pitchFamily="34" charset="0"/>
                <a:cs typeface="Arial" pitchFamily="34" charset="0"/>
              </a:rPr>
              <a:t> </a:t>
            </a:r>
            <a:r>
              <a:rPr lang="en-IN" b="1" dirty="0" smtClean="0">
                <a:latin typeface="Arial" pitchFamily="34" charset="0"/>
                <a:cs typeface="Arial" pitchFamily="34" charset="0"/>
              </a:rPr>
              <a:t>             average formula.</a:t>
            </a:r>
          </a:p>
          <a:p>
            <a:r>
              <a:rPr lang="en-US" b="1" dirty="0" smtClean="0">
                <a:solidFill>
                  <a:srgbClr val="00B0F0"/>
                </a:solidFill>
                <a:latin typeface="Arial" pitchFamily="34" charset="0"/>
                <a:cs typeface="Arial" pitchFamily="34" charset="0"/>
              </a:rPr>
              <a:t>Formula: </a:t>
            </a:r>
            <a:r>
              <a:rPr lang="en-US" b="1" dirty="0" smtClean="0">
                <a:latin typeface="Arial" pitchFamily="34" charset="0"/>
                <a:cs typeface="Arial" pitchFamily="34" charset="0"/>
              </a:rPr>
              <a:t>=AVERAGE(range)</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Output:</a:t>
            </a:r>
          </a:p>
          <a:p>
            <a:endParaRPr lang="en-US" b="1"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420" y="4581128"/>
            <a:ext cx="1735196" cy="2120794"/>
          </a:xfrm>
          <a:prstGeom prst="rect">
            <a:avLst/>
          </a:prstGeom>
        </p:spPr>
      </p:pic>
    </p:spTree>
    <p:extLst>
      <p:ext uri="{BB962C8B-B14F-4D97-AF65-F5344CB8AC3E}">
        <p14:creationId xmlns:p14="http://schemas.microsoft.com/office/powerpoint/2010/main" val="45248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204392"/>
            <a:ext cx="7920880" cy="3693319"/>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Class Intervals:</a:t>
            </a:r>
            <a:r>
              <a:rPr lang="en-US" b="1" dirty="0">
                <a:latin typeface="Arial" pitchFamily="34" charset="0"/>
                <a:cs typeface="Arial" pitchFamily="34" charset="0"/>
              </a:rPr>
              <a:t> The class interval is the difference between the upper class limit and the lower class limit.</a:t>
            </a:r>
            <a:br>
              <a:rPr lang="en-US" b="1" dirty="0">
                <a:latin typeface="Arial" pitchFamily="34" charset="0"/>
                <a:cs typeface="Arial" pitchFamily="34" charset="0"/>
              </a:rPr>
            </a:br>
            <a:r>
              <a:rPr lang="en-US" b="1" dirty="0">
                <a:solidFill>
                  <a:srgbClr val="00B0F0"/>
                </a:solidFill>
                <a:latin typeface="Arial" pitchFamily="34" charset="0"/>
                <a:cs typeface="Arial" pitchFamily="34" charset="0"/>
              </a:rPr>
              <a:t>Your </a:t>
            </a:r>
            <a:r>
              <a:rPr lang="en-US" b="1" dirty="0" smtClean="0">
                <a:solidFill>
                  <a:srgbClr val="00B0F0"/>
                </a:solidFill>
                <a:latin typeface="Arial" pitchFamily="34" charset="0"/>
                <a:cs typeface="Arial" pitchFamily="34" charset="0"/>
              </a:rPr>
              <a:t>task 3 :</a:t>
            </a:r>
            <a:r>
              <a:rPr lang="en-US" b="1" dirty="0">
                <a:latin typeface="Arial" pitchFamily="34" charset="0"/>
                <a:cs typeface="Arial" pitchFamily="34" charset="0"/>
              </a:rPr>
              <a:t> Draw the class intervals for salary in the company </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SOLUTION:</a:t>
            </a:r>
          </a:p>
          <a:p>
            <a:r>
              <a:rPr lang="en-US" b="1" dirty="0">
                <a:latin typeface="Arial" pitchFamily="34" charset="0"/>
                <a:cs typeface="Arial" pitchFamily="34" charset="0"/>
              </a:rPr>
              <a:t> </a:t>
            </a:r>
            <a:r>
              <a:rPr lang="en-US" b="1" dirty="0" smtClean="0">
                <a:latin typeface="Arial" pitchFamily="34" charset="0"/>
                <a:cs typeface="Arial" pitchFamily="34" charset="0"/>
              </a:rPr>
              <a:t>                  To solve this we use pivot table option, after clicking it the range bar open up to select range on which we want to derive class interval. After selecting range it shows all column on its field.</a:t>
            </a:r>
          </a:p>
          <a:p>
            <a:r>
              <a:rPr lang="en-US" b="1" dirty="0" smtClean="0">
                <a:latin typeface="Arial" pitchFamily="34" charset="0"/>
                <a:cs typeface="Arial" pitchFamily="34" charset="0"/>
              </a:rPr>
              <a:t>So, I drag “salary offered” column to the Row Labels field and also Value field. Then I put the difference for class interval.</a:t>
            </a:r>
          </a:p>
          <a:p>
            <a:endParaRPr lang="en-US" b="1" dirty="0" smtClean="0">
              <a:latin typeface="Arial" pitchFamily="34" charset="0"/>
              <a:cs typeface="Arial" pitchFamily="34" charset="0"/>
            </a:endParaRPr>
          </a:p>
          <a:p>
            <a:r>
              <a:rPr lang="en-US" b="1" dirty="0" smtClean="0">
                <a:solidFill>
                  <a:srgbClr val="00B0F0"/>
                </a:solidFill>
                <a:latin typeface="Arial" pitchFamily="34" charset="0"/>
                <a:cs typeface="Arial" pitchFamily="34" charset="0"/>
              </a:rPr>
              <a:t>Output:</a:t>
            </a:r>
            <a:endParaRPr lang="en-US" b="1" dirty="0">
              <a:solidFill>
                <a:srgbClr val="00B0F0"/>
              </a:solidFill>
              <a:latin typeface="Arial" pitchFamily="34" charset="0"/>
              <a:cs typeface="Arial" pitchFamily="34" charset="0"/>
            </a:endParaRPr>
          </a:p>
          <a:p>
            <a:endParaRPr lang="en-IN" b="1"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688" y="4102077"/>
            <a:ext cx="2297612" cy="2780928"/>
          </a:xfrm>
          <a:prstGeom prst="rect">
            <a:avLst/>
          </a:prstGeom>
        </p:spPr>
      </p:pic>
    </p:spTree>
    <p:extLst>
      <p:ext uri="{BB962C8B-B14F-4D97-AF65-F5344CB8AC3E}">
        <p14:creationId xmlns:p14="http://schemas.microsoft.com/office/powerpoint/2010/main" val="276172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26" y="1452286"/>
            <a:ext cx="7506748" cy="3953427"/>
          </a:xfrm>
          <a:prstGeom prst="rect">
            <a:avLst/>
          </a:prstGeom>
        </p:spPr>
      </p:pic>
    </p:spTree>
    <p:extLst>
      <p:ext uri="{BB962C8B-B14F-4D97-AF65-F5344CB8AC3E}">
        <p14:creationId xmlns:p14="http://schemas.microsoft.com/office/powerpoint/2010/main" val="63680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010" y="869326"/>
            <a:ext cx="8136904" cy="3416320"/>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Charts and Plots</a:t>
            </a:r>
            <a:r>
              <a:rPr lang="en-US" b="1" dirty="0">
                <a:latin typeface="Arial" pitchFamily="34" charset="0"/>
                <a:cs typeface="Arial" pitchFamily="34" charset="0"/>
              </a:rPr>
              <a:t>: This is one of the most important part of analysis to visualize the data.</a:t>
            </a:r>
            <a:br>
              <a:rPr lang="en-US" b="1" dirty="0">
                <a:latin typeface="Arial" pitchFamily="34" charset="0"/>
                <a:cs typeface="Arial" pitchFamily="34" charset="0"/>
              </a:rPr>
            </a:br>
            <a:r>
              <a:rPr lang="en-US" b="1" dirty="0">
                <a:solidFill>
                  <a:srgbClr val="00B0F0"/>
                </a:solidFill>
                <a:latin typeface="Arial" pitchFamily="34" charset="0"/>
                <a:cs typeface="Arial" pitchFamily="34" charset="0"/>
              </a:rPr>
              <a:t>Your </a:t>
            </a:r>
            <a:r>
              <a:rPr lang="en-US" b="1" dirty="0" smtClean="0">
                <a:solidFill>
                  <a:srgbClr val="00B0F0"/>
                </a:solidFill>
                <a:latin typeface="Arial" pitchFamily="34" charset="0"/>
                <a:cs typeface="Arial" pitchFamily="34" charset="0"/>
              </a:rPr>
              <a:t>task 4</a:t>
            </a:r>
            <a:r>
              <a:rPr lang="en-US" b="1" dirty="0" smtClean="0">
                <a:latin typeface="Arial" pitchFamily="34" charset="0"/>
                <a:cs typeface="Arial" pitchFamily="34" charset="0"/>
              </a:rPr>
              <a:t>:</a:t>
            </a:r>
            <a:r>
              <a:rPr lang="en-US" b="1" dirty="0">
                <a:latin typeface="Arial" pitchFamily="34" charset="0"/>
                <a:cs typeface="Arial" pitchFamily="34" charset="0"/>
              </a:rPr>
              <a:t> Draw Pie Chart / Bar Graph ( or any other graph ) to show proportion of people working different department ?</a:t>
            </a:r>
          </a:p>
          <a:p>
            <a:endParaRPr lang="en-US" b="1" dirty="0" smtClean="0">
              <a:latin typeface="Arial" pitchFamily="34" charset="0"/>
              <a:cs typeface="Arial" pitchFamily="34" charset="0"/>
            </a:endParaRPr>
          </a:p>
          <a:p>
            <a:r>
              <a:rPr lang="en-US" b="1" dirty="0" smtClean="0">
                <a:solidFill>
                  <a:srgbClr val="00B0F0"/>
                </a:solidFill>
                <a:latin typeface="Arial" pitchFamily="34" charset="0"/>
                <a:cs typeface="Arial" pitchFamily="34" charset="0"/>
              </a:rPr>
              <a:t>SOLUTION</a:t>
            </a:r>
            <a:r>
              <a:rPr lang="en-US" b="1" dirty="0" smtClean="0">
                <a:latin typeface="Arial" pitchFamily="34" charset="0"/>
                <a:cs typeface="Arial" pitchFamily="34" charset="0"/>
              </a:rPr>
              <a:t>:</a:t>
            </a:r>
          </a:p>
          <a:p>
            <a:r>
              <a:rPr lang="en-US" b="1" dirty="0">
                <a:latin typeface="Arial" pitchFamily="34" charset="0"/>
                <a:cs typeface="Arial" pitchFamily="34" charset="0"/>
              </a:rPr>
              <a:t> </a:t>
            </a:r>
            <a:r>
              <a:rPr lang="en-US" b="1" dirty="0" smtClean="0">
                <a:latin typeface="Arial" pitchFamily="34" charset="0"/>
                <a:cs typeface="Arial" pitchFamily="34" charset="0"/>
              </a:rPr>
              <a:t>                   To solve this again we use pivot table and process is same as 3</a:t>
            </a:r>
            <a:r>
              <a:rPr lang="en-US" b="1" baseline="30000" dirty="0" smtClean="0">
                <a:latin typeface="Arial" pitchFamily="34" charset="0"/>
                <a:cs typeface="Arial" pitchFamily="34" charset="0"/>
              </a:rPr>
              <a:t>rd</a:t>
            </a:r>
            <a:r>
              <a:rPr lang="en-US" b="1" dirty="0" smtClean="0">
                <a:latin typeface="Arial" pitchFamily="34" charset="0"/>
                <a:cs typeface="Arial" pitchFamily="34" charset="0"/>
              </a:rPr>
              <a:t> task depending on column name.</a:t>
            </a:r>
          </a:p>
          <a:p>
            <a:endParaRPr lang="en-US" b="1" dirty="0">
              <a:latin typeface="Arial" pitchFamily="34" charset="0"/>
              <a:cs typeface="Arial" pitchFamily="34" charset="0"/>
            </a:endParaRPr>
          </a:p>
          <a:p>
            <a:r>
              <a:rPr lang="en-US" b="1" dirty="0" smtClean="0">
                <a:solidFill>
                  <a:srgbClr val="00B0F0"/>
                </a:solidFill>
                <a:latin typeface="Arial" pitchFamily="34" charset="0"/>
                <a:cs typeface="Arial" pitchFamily="34" charset="0"/>
              </a:rPr>
              <a:t>Output</a:t>
            </a:r>
            <a:r>
              <a:rPr lang="en-US" b="1" dirty="0" smtClean="0">
                <a:latin typeface="Arial" pitchFamily="34" charset="0"/>
                <a:cs typeface="Arial" pitchFamily="34" charset="0"/>
              </a:rPr>
              <a:t>:</a:t>
            </a:r>
          </a:p>
          <a:p>
            <a:endParaRPr lang="en-US" b="1" dirty="0">
              <a:latin typeface="Arial" pitchFamily="34" charset="0"/>
              <a:cs typeface="Arial" pitchFamily="34" charset="0"/>
            </a:endParaRPr>
          </a:p>
          <a:p>
            <a:endParaRPr lang="en-IN" b="1"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33" y="3735478"/>
            <a:ext cx="8424936" cy="3076287"/>
          </a:xfrm>
          <a:prstGeom prst="rect">
            <a:avLst/>
          </a:prstGeom>
        </p:spPr>
      </p:pic>
    </p:spTree>
    <p:extLst>
      <p:ext uri="{BB962C8B-B14F-4D97-AF65-F5344CB8AC3E}">
        <p14:creationId xmlns:p14="http://schemas.microsoft.com/office/powerpoint/2010/main" val="180353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753</TotalTime>
  <Words>257</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Hiring Process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Reeta</dc:creator>
  <cp:lastModifiedBy>Reeta</cp:lastModifiedBy>
  <cp:revision>13</cp:revision>
  <dcterms:created xsi:type="dcterms:W3CDTF">2023-03-21T05:08:43Z</dcterms:created>
  <dcterms:modified xsi:type="dcterms:W3CDTF">2023-06-30T16:21:58Z</dcterms:modified>
</cp:coreProperties>
</file>