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 d="1"/>
        <a:sy n="1" d="1"/>
      </p:scale>
      <p:origin x="0" y="0"/>
    </p:cViewPr>
  </p:notesTextViewPr>
  <p:sorterViewPr>
    <p:cViewPr>
      <p:scale>
        <a:sx n="100" d="100"/>
        <a:sy n="100" d="100"/>
      </p:scale>
      <p:origin x="0" y="443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6DFF4-08E1-4AF1-BE69-D05F2AE1AE31}" type="datetimeFigureOut">
              <a:rPr lang="en-IN" smtClean="0"/>
              <a:t>01-04-2023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9F7A6A-D949-4163-8025-A9E078EB0E12}" type="slidenum">
              <a:rPr lang="en-IN" smtClean="0"/>
              <a:t>‹#›</a:t>
            </a:fld>
            <a:endParaRPr lang="en-IN"/>
          </a:p>
        </p:txBody>
      </p:sp>
    </p:spTree>
    <p:extLst>
      <p:ext uri="{BB962C8B-B14F-4D97-AF65-F5344CB8AC3E}">
        <p14:creationId xmlns:p14="http://schemas.microsoft.com/office/powerpoint/2010/main" val="4253523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F6DF873-7F45-40F0-8B1B-4B9E9CCBCB02}" type="datetimeFigureOut">
              <a:rPr lang="en-IN" smtClean="0"/>
              <a:t>01-04-2023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C28372-C8A7-4587-B036-1FAA991AD36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6DF873-7F45-40F0-8B1B-4B9E9CCBCB02}" type="datetimeFigureOut">
              <a:rPr lang="en-IN" smtClean="0"/>
              <a:t>01-04-2023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C28372-C8A7-4587-B036-1FAA991AD36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AF6DF873-7F45-40F0-8B1B-4B9E9CCBCB02}" type="datetimeFigureOut">
              <a:rPr lang="en-IN" smtClean="0"/>
              <a:t>01-04-2023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C28372-C8A7-4587-B036-1FAA991AD36B}" type="slidenum">
              <a:rPr lang="en-IN" smtClean="0"/>
              <a:t>‹#›</a:t>
            </a:fld>
            <a:endParaRPr lang="en-IN"/>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6DF873-7F45-40F0-8B1B-4B9E9CCBCB02}" type="datetimeFigureOut">
              <a:rPr lang="en-IN" smtClean="0"/>
              <a:t>01-04-2023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C28372-C8A7-4587-B036-1FAA991AD36B}" type="slidenum">
              <a:rPr lang="en-IN" smtClean="0"/>
              <a:t>‹#›</a:t>
            </a:fld>
            <a:endParaRPr lang="en-IN"/>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6DF873-7F45-40F0-8B1B-4B9E9CCBCB02}" type="datetimeFigureOut">
              <a:rPr lang="en-IN" smtClean="0"/>
              <a:t>01-04-2023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C28372-C8A7-4587-B036-1FAA991AD36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AF6DF873-7F45-40F0-8B1B-4B9E9CCBCB02}" type="datetimeFigureOut">
              <a:rPr lang="en-IN" smtClean="0"/>
              <a:t>01-04-2023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C28372-C8A7-4587-B036-1FAA991AD36B}" type="slidenum">
              <a:rPr lang="en-IN" smtClean="0"/>
              <a:t>‹#›</a:t>
            </a:fld>
            <a:endParaRPr lang="en-IN"/>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F6DF873-7F45-40F0-8B1B-4B9E9CCBCB02}" type="datetimeFigureOut">
              <a:rPr lang="en-IN" smtClean="0"/>
              <a:t>01-04-2023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C28372-C8A7-4587-B036-1FAA991AD36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6DF873-7F45-40F0-8B1B-4B9E9CCBCB02}" type="datetimeFigureOut">
              <a:rPr lang="en-IN" smtClean="0"/>
              <a:t>01-04-2023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C28372-C8A7-4587-B036-1FAA991AD36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AF6DF873-7F45-40F0-8B1B-4B9E9CCBCB02}" type="datetimeFigureOut">
              <a:rPr lang="en-IN" smtClean="0"/>
              <a:t>01-04-2023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EC28372-C8A7-4587-B036-1FAA991AD36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AF6DF873-7F45-40F0-8B1B-4B9E9CCBCB02}" type="datetimeFigureOut">
              <a:rPr lang="en-IN" smtClean="0"/>
              <a:t>01-04-2023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C28372-C8A7-4587-B036-1FAA991AD36B}" type="slidenum">
              <a:rPr lang="en-IN" smtClean="0"/>
              <a:t>‹#›</a:t>
            </a:fld>
            <a:endParaRPr lang="en-IN"/>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DF873-7F45-40F0-8B1B-4B9E9CCBCB02}" type="datetimeFigureOut">
              <a:rPr lang="en-IN" smtClean="0"/>
              <a:t>01-04-2023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C28372-C8A7-4587-B036-1FAA991AD36B}" type="slidenum">
              <a:rPr lang="en-IN" smtClean="0"/>
              <a:t>‹#›</a:t>
            </a:fld>
            <a:endParaRPr lang="en-IN"/>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AF6DF873-7F45-40F0-8B1B-4B9E9CCBCB02}" type="datetimeFigureOut">
              <a:rPr lang="en-IN" smtClean="0"/>
              <a:t>01-04-2023</a:t>
            </a:fld>
            <a:endParaRPr lang="en-IN"/>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IN"/>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EC28372-C8A7-4587-B036-1FAA991AD36B}" type="slidenum">
              <a:rPr lang="en-IN" smtClean="0"/>
              <a:t>‹#›</a:t>
            </a:fld>
            <a:endParaRPr lang="en-IN"/>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692696"/>
            <a:ext cx="7772400" cy="1470025"/>
          </a:xfrm>
        </p:spPr>
        <p:txBody>
          <a:bodyPr>
            <a:normAutofit/>
          </a:bodyPr>
          <a:lstStyle/>
          <a:p>
            <a:r>
              <a:rPr lang="en-IN" sz="4000" b="1" dirty="0" smtClean="0">
                <a:latin typeface="Rockwell Extra Bold" pitchFamily="18" charset="0"/>
              </a:rPr>
              <a:t>IMDB MOVIE ANALYSIS</a:t>
            </a:r>
            <a:endParaRPr lang="en-IN" sz="4000" b="1" dirty="0">
              <a:latin typeface="Rockwell Extra Bold" pitchFamily="18" charset="0"/>
            </a:endParaRPr>
          </a:p>
        </p:txBody>
      </p:sp>
      <p:sp>
        <p:nvSpPr>
          <p:cNvPr id="3" name="Subtitle 2"/>
          <p:cNvSpPr>
            <a:spLocks noGrp="1"/>
          </p:cNvSpPr>
          <p:nvPr>
            <p:ph type="subTitle" idx="1"/>
          </p:nvPr>
        </p:nvSpPr>
        <p:spPr/>
        <p:txBody>
          <a:bodyPr/>
          <a:lstStyle/>
          <a:p>
            <a:endParaRPr lang="en-IN" dirty="0" smtClean="0"/>
          </a:p>
          <a:p>
            <a:endParaRPr lang="en-IN" dirty="0"/>
          </a:p>
        </p:txBody>
      </p:sp>
      <p:pic>
        <p:nvPicPr>
          <p:cNvPr id="1026" name="Picture 2" descr="C:\Users\Reeta\AppData\Local\Microsoft\Windows\INetCache\IE\WQ8CA1DU\imdb-2-icon[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276872"/>
            <a:ext cx="3705944" cy="29858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236296" y="6021287"/>
            <a:ext cx="1800200" cy="646331"/>
          </a:xfrm>
          <a:prstGeom prst="rect">
            <a:avLst/>
          </a:prstGeom>
          <a:noFill/>
        </p:spPr>
        <p:txBody>
          <a:bodyPr wrap="square" rtlCol="0">
            <a:spAutoFit/>
          </a:bodyPr>
          <a:lstStyle/>
          <a:p>
            <a:r>
              <a:rPr lang="en-IN" b="1" dirty="0" smtClean="0">
                <a:latin typeface="Candara" pitchFamily="34" charset="0"/>
              </a:rPr>
              <a:t>Project By</a:t>
            </a:r>
          </a:p>
          <a:p>
            <a:r>
              <a:rPr lang="en-IN" b="1" dirty="0" err="1" smtClean="0">
                <a:latin typeface="Candara" pitchFamily="34" charset="0"/>
              </a:rPr>
              <a:t>Sumit</a:t>
            </a:r>
            <a:r>
              <a:rPr lang="en-IN" b="1" dirty="0" smtClean="0">
                <a:latin typeface="Candara" pitchFamily="34" charset="0"/>
              </a:rPr>
              <a:t> </a:t>
            </a:r>
            <a:r>
              <a:rPr lang="en-IN" b="1" dirty="0" err="1" smtClean="0">
                <a:latin typeface="Candara" pitchFamily="34" charset="0"/>
              </a:rPr>
              <a:t>Gope</a:t>
            </a:r>
            <a:endParaRPr lang="en-IN" b="1" dirty="0" smtClean="0">
              <a:latin typeface="Candara" pitchFamily="34" charset="0"/>
            </a:endParaRPr>
          </a:p>
        </p:txBody>
      </p:sp>
    </p:spTree>
    <p:extLst>
      <p:ext uri="{BB962C8B-B14F-4D97-AF65-F5344CB8AC3E}">
        <p14:creationId xmlns:p14="http://schemas.microsoft.com/office/powerpoint/2010/main" val="2153519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24744"/>
            <a:ext cx="4426538" cy="439248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124744"/>
            <a:ext cx="4177887" cy="4510021"/>
          </a:xfrm>
          <a:prstGeom prst="rect">
            <a:avLst/>
          </a:prstGeom>
        </p:spPr>
      </p:pic>
    </p:spTree>
    <p:extLst>
      <p:ext uri="{BB962C8B-B14F-4D97-AF65-F5344CB8AC3E}">
        <p14:creationId xmlns:p14="http://schemas.microsoft.com/office/powerpoint/2010/main" val="29569858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7" y="700870"/>
            <a:ext cx="4773635" cy="527774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056" y="536953"/>
            <a:ext cx="3671874" cy="5605583"/>
          </a:xfrm>
          <a:prstGeom prst="rect">
            <a:avLst/>
          </a:prstGeom>
        </p:spPr>
      </p:pic>
    </p:spTree>
    <p:extLst>
      <p:ext uri="{BB962C8B-B14F-4D97-AF65-F5344CB8AC3E}">
        <p14:creationId xmlns:p14="http://schemas.microsoft.com/office/powerpoint/2010/main" val="35676825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506706"/>
            <a:ext cx="3816424" cy="575261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024" y="506706"/>
            <a:ext cx="3528392" cy="5700559"/>
          </a:xfrm>
          <a:prstGeom prst="rect">
            <a:avLst/>
          </a:prstGeom>
        </p:spPr>
      </p:pic>
    </p:spTree>
    <p:extLst>
      <p:ext uri="{BB962C8B-B14F-4D97-AF65-F5344CB8AC3E}">
        <p14:creationId xmlns:p14="http://schemas.microsoft.com/office/powerpoint/2010/main" val="11615617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980728"/>
            <a:ext cx="4896544" cy="5376860"/>
          </a:xfrm>
          <a:prstGeom prst="rect">
            <a:avLst/>
          </a:prstGeom>
        </p:spPr>
      </p:pic>
    </p:spTree>
    <p:extLst>
      <p:ext uri="{BB962C8B-B14F-4D97-AF65-F5344CB8AC3E}">
        <p14:creationId xmlns:p14="http://schemas.microsoft.com/office/powerpoint/2010/main" val="2526783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4365" y="683404"/>
            <a:ext cx="5976664" cy="369332"/>
          </a:xfrm>
          <a:prstGeom prst="rect">
            <a:avLst/>
          </a:prstGeom>
          <a:noFill/>
        </p:spPr>
        <p:txBody>
          <a:bodyPr wrap="square" rtlCol="0">
            <a:spAutoFit/>
          </a:bodyPr>
          <a:lstStyle/>
          <a:p>
            <a:r>
              <a:rPr lang="en-IN" b="1" dirty="0" smtClean="0"/>
              <a:t>Top Foreign Language Movies</a:t>
            </a:r>
            <a:endParaRPr lang="en-IN"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09" y="1412776"/>
            <a:ext cx="4286848" cy="518457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1305" y="1412776"/>
            <a:ext cx="4296375" cy="790685"/>
          </a:xfrm>
          <a:prstGeom prst="rect">
            <a:avLst/>
          </a:prstGeom>
        </p:spPr>
      </p:pic>
    </p:spTree>
    <p:extLst>
      <p:ext uri="{BB962C8B-B14F-4D97-AF65-F5344CB8AC3E}">
        <p14:creationId xmlns:p14="http://schemas.microsoft.com/office/powerpoint/2010/main" val="7527178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764704"/>
            <a:ext cx="8496944" cy="2308324"/>
          </a:xfrm>
          <a:prstGeom prst="rect">
            <a:avLst/>
          </a:prstGeom>
          <a:noFill/>
        </p:spPr>
        <p:txBody>
          <a:bodyPr wrap="square" rtlCol="0">
            <a:spAutoFit/>
          </a:bodyPr>
          <a:lstStyle/>
          <a:p>
            <a:r>
              <a:rPr lang="en-US" b="1" dirty="0" err="1" smtClean="0">
                <a:latin typeface="Arial" pitchFamily="34" charset="0"/>
                <a:cs typeface="Arial" pitchFamily="34" charset="0"/>
              </a:rPr>
              <a:t>D.Your</a:t>
            </a:r>
            <a:r>
              <a:rPr lang="en-US" b="1" dirty="0" smtClean="0">
                <a:latin typeface="Arial" pitchFamily="34" charset="0"/>
                <a:cs typeface="Arial" pitchFamily="34" charset="0"/>
              </a:rPr>
              <a:t> </a:t>
            </a:r>
            <a:r>
              <a:rPr lang="en-US" b="1" dirty="0">
                <a:latin typeface="Arial" pitchFamily="34" charset="0"/>
                <a:cs typeface="Arial" pitchFamily="34" charset="0"/>
              </a:rPr>
              <a:t>task: </a:t>
            </a:r>
            <a:r>
              <a:rPr lang="en-US" dirty="0">
                <a:latin typeface="Arial" pitchFamily="34" charset="0"/>
                <a:cs typeface="Arial" pitchFamily="34" charset="0"/>
              </a:rPr>
              <a:t>Find the best </a:t>
            </a:r>
            <a:r>
              <a:rPr lang="en-US" dirty="0" smtClean="0">
                <a:latin typeface="Arial" pitchFamily="34" charset="0"/>
                <a:cs typeface="Arial" pitchFamily="34" charset="0"/>
              </a:rPr>
              <a:t>directors</a:t>
            </a:r>
          </a:p>
          <a:p>
            <a:r>
              <a:rPr lang="en-US" dirty="0" smtClean="0">
                <a:latin typeface="Arial" pitchFamily="34" charset="0"/>
                <a:cs typeface="Arial" pitchFamily="34" charset="0"/>
              </a:rPr>
              <a:t>     </a:t>
            </a:r>
            <a:r>
              <a:rPr lang="en-US" b="1" dirty="0" smtClean="0">
                <a:latin typeface="Arial" pitchFamily="34" charset="0"/>
                <a:cs typeface="Arial" pitchFamily="34" charset="0"/>
              </a:rPr>
              <a:t>Solution: </a:t>
            </a:r>
            <a:r>
              <a:rPr lang="en-US" dirty="0" smtClean="0">
                <a:latin typeface="Arial" pitchFamily="34" charset="0"/>
                <a:cs typeface="Arial" pitchFamily="34" charset="0"/>
              </a:rPr>
              <a:t>Clicked on Pivot table its automatically selected the range of table </a:t>
            </a:r>
            <a:r>
              <a:rPr lang="en-US" dirty="0" smtClean="0">
                <a:latin typeface="Arial" pitchFamily="34" charset="0"/>
                <a:cs typeface="Arial" pitchFamily="34" charset="0"/>
              </a:rPr>
              <a:t>  </a:t>
            </a:r>
          </a:p>
          <a:p>
            <a:r>
              <a:rPr lang="en-US" dirty="0">
                <a:latin typeface="Arial" pitchFamily="34" charset="0"/>
                <a:cs typeface="Arial" pitchFamily="34" charset="0"/>
              </a:rPr>
              <a:t> </a:t>
            </a:r>
            <a:r>
              <a:rPr lang="en-US" dirty="0" smtClean="0">
                <a:latin typeface="Arial" pitchFamily="34" charset="0"/>
                <a:cs typeface="Arial" pitchFamily="34" charset="0"/>
              </a:rPr>
              <a:t>                     </a:t>
            </a:r>
            <a:r>
              <a:rPr lang="en-US" dirty="0" smtClean="0">
                <a:latin typeface="Arial" pitchFamily="34" charset="0"/>
                <a:cs typeface="Arial" pitchFamily="34" charset="0"/>
              </a:rPr>
              <a:t>after clicking </a:t>
            </a:r>
            <a:r>
              <a:rPr lang="en-US" dirty="0" smtClean="0">
                <a:latin typeface="Arial" pitchFamily="34" charset="0"/>
                <a:cs typeface="Arial" pitchFamily="34" charset="0"/>
              </a:rPr>
              <a:t>ok.  I have drag the director column to the row Label </a:t>
            </a:r>
            <a:r>
              <a:rPr lang="en-US" dirty="0" smtClean="0">
                <a:latin typeface="Arial" pitchFamily="34" charset="0"/>
                <a:cs typeface="Arial" pitchFamily="34" charset="0"/>
              </a:rPr>
              <a:t>and </a:t>
            </a:r>
            <a:r>
              <a:rPr lang="en-US" dirty="0" err="1" smtClean="0">
                <a:latin typeface="Arial" pitchFamily="34" charset="0"/>
                <a:cs typeface="Arial" pitchFamily="34" charset="0"/>
              </a:rPr>
              <a:t>imdb_score</a:t>
            </a:r>
            <a:r>
              <a:rPr lang="en-US" dirty="0" smtClean="0">
                <a:latin typeface="Arial" pitchFamily="34" charset="0"/>
                <a:cs typeface="Arial" pitchFamily="34" charset="0"/>
              </a:rPr>
              <a:t> to the values. Rename the row label column to top10_directors and got the </a:t>
            </a:r>
            <a:r>
              <a:rPr lang="en-US" dirty="0" smtClean="0">
                <a:latin typeface="Arial" pitchFamily="34" charset="0"/>
                <a:cs typeface="Arial" pitchFamily="34" charset="0"/>
              </a:rPr>
              <a:t>mean of </a:t>
            </a:r>
            <a:r>
              <a:rPr lang="en-US" dirty="0" err="1" smtClean="0">
                <a:latin typeface="Arial" pitchFamily="34" charset="0"/>
                <a:cs typeface="Arial" pitchFamily="34" charset="0"/>
              </a:rPr>
              <a:t>imdb_score</a:t>
            </a:r>
            <a:r>
              <a:rPr lang="en-US" dirty="0" smtClean="0">
                <a:latin typeface="Arial" pitchFamily="34" charset="0"/>
                <a:cs typeface="Arial" pitchFamily="34" charset="0"/>
              </a:rPr>
              <a:t> of every director and then sort the values column largest </a:t>
            </a:r>
            <a:r>
              <a:rPr lang="en-US" dirty="0" smtClean="0">
                <a:latin typeface="Arial" pitchFamily="34" charset="0"/>
                <a:cs typeface="Arial" pitchFamily="34" charset="0"/>
              </a:rPr>
              <a:t>to </a:t>
            </a:r>
            <a:r>
              <a:rPr lang="en-US" dirty="0" smtClean="0">
                <a:latin typeface="Arial" pitchFamily="34" charset="0"/>
                <a:cs typeface="Arial" pitchFamily="34" charset="0"/>
              </a:rPr>
              <a:t>smallest. Selected the top 10 director and transformed into chart.</a:t>
            </a:r>
          </a:p>
          <a:p>
            <a:r>
              <a:rPr lang="en-US" b="1" dirty="0">
                <a:latin typeface="Arial" pitchFamily="34" charset="0"/>
                <a:cs typeface="Arial" pitchFamily="34" charset="0"/>
              </a:rPr>
              <a:t> </a:t>
            </a:r>
            <a:r>
              <a:rPr lang="en-US" b="1" dirty="0" smtClean="0">
                <a:latin typeface="Arial" pitchFamily="34" charset="0"/>
                <a:cs typeface="Arial" pitchFamily="34" charset="0"/>
              </a:rPr>
              <a:t>    Output:</a:t>
            </a:r>
          </a:p>
          <a:p>
            <a:r>
              <a:rPr lang="en-US" dirty="0"/>
              <a:t> </a:t>
            </a:r>
            <a:r>
              <a:rPr lang="en-US" dirty="0" smtClean="0"/>
              <a:t>                 </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7764" y="3429000"/>
            <a:ext cx="3996444" cy="3258362"/>
          </a:xfrm>
          <a:prstGeom prst="rect">
            <a:avLst/>
          </a:prstGeom>
        </p:spPr>
      </p:pic>
    </p:spTree>
    <p:extLst>
      <p:ext uri="{BB962C8B-B14F-4D97-AF65-F5344CB8AC3E}">
        <p14:creationId xmlns:p14="http://schemas.microsoft.com/office/powerpoint/2010/main" val="35706619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7" y="1124744"/>
            <a:ext cx="8590915" cy="5198738"/>
          </a:xfrm>
          <a:prstGeom prst="rect">
            <a:avLst/>
          </a:prstGeom>
        </p:spPr>
      </p:pic>
    </p:spTree>
    <p:extLst>
      <p:ext uri="{BB962C8B-B14F-4D97-AF65-F5344CB8AC3E}">
        <p14:creationId xmlns:p14="http://schemas.microsoft.com/office/powerpoint/2010/main" val="7949614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908720"/>
            <a:ext cx="8280920" cy="2031325"/>
          </a:xfrm>
          <a:prstGeom prst="rect">
            <a:avLst/>
          </a:prstGeom>
          <a:noFill/>
        </p:spPr>
        <p:txBody>
          <a:bodyPr wrap="square" rtlCol="0">
            <a:spAutoFit/>
          </a:bodyPr>
          <a:lstStyle/>
          <a:p>
            <a:r>
              <a:rPr lang="en-IN" b="1" dirty="0">
                <a:latin typeface="Arial" pitchFamily="34" charset="0"/>
                <a:cs typeface="Arial" pitchFamily="34" charset="0"/>
              </a:rPr>
              <a:t>E</a:t>
            </a:r>
            <a:r>
              <a:rPr lang="en-IN" dirty="0" smtClean="0">
                <a:latin typeface="Arial" pitchFamily="34" charset="0"/>
                <a:cs typeface="Arial" pitchFamily="34" charset="0"/>
              </a:rPr>
              <a:t>.</a:t>
            </a:r>
            <a:r>
              <a:rPr lang="en-US" b="1" dirty="0" smtClean="0">
                <a:latin typeface="Arial" pitchFamily="34" charset="0"/>
                <a:cs typeface="Arial" pitchFamily="34" charset="0"/>
              </a:rPr>
              <a:t> </a:t>
            </a:r>
            <a:r>
              <a:rPr lang="en-US" b="1" dirty="0">
                <a:latin typeface="Arial" pitchFamily="34" charset="0"/>
                <a:cs typeface="Arial" pitchFamily="34" charset="0"/>
              </a:rPr>
              <a:t>Your task: </a:t>
            </a:r>
            <a:r>
              <a:rPr lang="en-US" dirty="0">
                <a:latin typeface="Arial" pitchFamily="34" charset="0"/>
                <a:cs typeface="Arial" pitchFamily="34" charset="0"/>
              </a:rPr>
              <a:t>Find popular </a:t>
            </a:r>
            <a:r>
              <a:rPr lang="en-US" dirty="0" smtClean="0">
                <a:latin typeface="Arial" pitchFamily="34" charset="0"/>
                <a:cs typeface="Arial" pitchFamily="34" charset="0"/>
              </a:rPr>
              <a:t>genres.</a:t>
            </a:r>
          </a:p>
          <a:p>
            <a:r>
              <a:rPr lang="en-US" dirty="0" smtClean="0">
                <a:latin typeface="Arial" pitchFamily="34" charset="0"/>
                <a:cs typeface="Arial" pitchFamily="34" charset="0"/>
              </a:rPr>
              <a:t>     </a:t>
            </a:r>
            <a:r>
              <a:rPr lang="en-US" b="1" dirty="0" smtClean="0">
                <a:latin typeface="Arial" pitchFamily="34" charset="0"/>
                <a:cs typeface="Arial" pitchFamily="34" charset="0"/>
              </a:rPr>
              <a:t>Solution: </a:t>
            </a:r>
            <a:r>
              <a:rPr lang="en-US" dirty="0" smtClean="0">
                <a:latin typeface="Arial" pitchFamily="34" charset="0"/>
                <a:cs typeface="Arial" pitchFamily="34" charset="0"/>
              </a:rPr>
              <a:t>I have done the same thing just like task D. select the pivot table </a:t>
            </a:r>
            <a:r>
              <a:rPr lang="en-US" dirty="0" smtClean="0">
                <a:latin typeface="Arial" pitchFamily="34" charset="0"/>
                <a:cs typeface="Arial" pitchFamily="34" charset="0"/>
              </a:rPr>
              <a:t>  </a:t>
            </a:r>
          </a:p>
          <a:p>
            <a:r>
              <a:rPr lang="en-US" dirty="0">
                <a:latin typeface="Arial" pitchFamily="34" charset="0"/>
                <a:cs typeface="Arial" pitchFamily="34" charset="0"/>
              </a:rPr>
              <a:t> </a:t>
            </a:r>
            <a:r>
              <a:rPr lang="en-US" dirty="0" smtClean="0">
                <a:latin typeface="Arial" pitchFamily="34" charset="0"/>
                <a:cs typeface="Arial" pitchFamily="34" charset="0"/>
              </a:rPr>
              <a:t>                  </a:t>
            </a:r>
            <a:r>
              <a:rPr lang="en-US" dirty="0" smtClean="0">
                <a:latin typeface="Arial" pitchFamily="34" charset="0"/>
                <a:cs typeface="Arial" pitchFamily="34" charset="0"/>
              </a:rPr>
              <a:t>and drag </a:t>
            </a:r>
            <a:r>
              <a:rPr lang="en-US" dirty="0" smtClean="0">
                <a:latin typeface="Arial" pitchFamily="34" charset="0"/>
                <a:cs typeface="Arial" pitchFamily="34" charset="0"/>
              </a:rPr>
              <a:t>genres column to row label and </a:t>
            </a:r>
            <a:r>
              <a:rPr lang="en-US" dirty="0" err="1" smtClean="0">
                <a:latin typeface="Arial" pitchFamily="34" charset="0"/>
                <a:cs typeface="Arial" pitchFamily="34" charset="0"/>
              </a:rPr>
              <a:t>num_voted_user</a:t>
            </a:r>
            <a:r>
              <a:rPr lang="en-US" dirty="0" smtClean="0">
                <a:latin typeface="Arial" pitchFamily="34" charset="0"/>
                <a:cs typeface="Arial" pitchFamily="34" charset="0"/>
              </a:rPr>
              <a:t> to the values field and then sort the sum of  </a:t>
            </a:r>
            <a:r>
              <a:rPr lang="en-US" dirty="0" err="1" smtClean="0">
                <a:latin typeface="Arial" pitchFamily="34" charset="0"/>
                <a:cs typeface="Arial" pitchFamily="34" charset="0"/>
              </a:rPr>
              <a:t>num_voted_user</a:t>
            </a:r>
            <a:r>
              <a:rPr lang="en-US" dirty="0" smtClean="0">
                <a:latin typeface="Arial" pitchFamily="34" charset="0"/>
                <a:cs typeface="Arial" pitchFamily="34" charset="0"/>
              </a:rPr>
              <a:t>. </a:t>
            </a:r>
          </a:p>
          <a:p>
            <a:r>
              <a:rPr lang="en-US" b="1" dirty="0" smtClean="0">
                <a:latin typeface="Arial" pitchFamily="34" charset="0"/>
                <a:cs typeface="Arial" pitchFamily="34" charset="0"/>
              </a:rPr>
              <a:t>Output:</a:t>
            </a:r>
          </a:p>
          <a:p>
            <a:endParaRPr lang="en-US" b="1" dirty="0" smtClean="0"/>
          </a:p>
          <a:p>
            <a:r>
              <a:rPr lang="en-IN" b="1" dirty="0" smtClean="0"/>
              <a:t>     </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2636912"/>
            <a:ext cx="5328592" cy="3353460"/>
          </a:xfrm>
          <a:prstGeom prst="rect">
            <a:avLst/>
          </a:prstGeom>
        </p:spPr>
      </p:pic>
    </p:spTree>
    <p:extLst>
      <p:ext uri="{BB962C8B-B14F-4D97-AF65-F5344CB8AC3E}">
        <p14:creationId xmlns:p14="http://schemas.microsoft.com/office/powerpoint/2010/main" val="14518579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388" y="1295102"/>
            <a:ext cx="8583223" cy="4267796"/>
          </a:xfrm>
          <a:prstGeom prst="rect">
            <a:avLst/>
          </a:prstGeom>
        </p:spPr>
      </p:pic>
    </p:spTree>
    <p:extLst>
      <p:ext uri="{BB962C8B-B14F-4D97-AF65-F5344CB8AC3E}">
        <p14:creationId xmlns:p14="http://schemas.microsoft.com/office/powerpoint/2010/main" val="12592419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851093"/>
            <a:ext cx="8424936" cy="3139321"/>
          </a:xfrm>
          <a:prstGeom prst="rect">
            <a:avLst/>
          </a:prstGeom>
          <a:noFill/>
        </p:spPr>
        <p:txBody>
          <a:bodyPr wrap="square" rtlCol="0">
            <a:spAutoFit/>
          </a:bodyPr>
          <a:lstStyle/>
          <a:p>
            <a:r>
              <a:rPr lang="en-IN" b="1" dirty="0" smtClean="0">
                <a:latin typeface="Arial" pitchFamily="34" charset="0"/>
                <a:cs typeface="Arial" pitchFamily="34" charset="0"/>
              </a:rPr>
              <a:t>F.</a:t>
            </a:r>
            <a:r>
              <a:rPr lang="en-US" b="1" dirty="0">
                <a:latin typeface="Arial" pitchFamily="34" charset="0"/>
                <a:cs typeface="Arial" pitchFamily="34" charset="0"/>
              </a:rPr>
              <a:t> Your task: </a:t>
            </a:r>
            <a:r>
              <a:rPr lang="en-US" dirty="0">
                <a:latin typeface="Arial" pitchFamily="34" charset="0"/>
                <a:cs typeface="Arial" pitchFamily="34" charset="0"/>
              </a:rPr>
              <a:t>Find the critic-favorite and audience-favorite </a:t>
            </a:r>
            <a:r>
              <a:rPr lang="en-US" dirty="0" smtClean="0">
                <a:latin typeface="Arial" pitchFamily="34" charset="0"/>
                <a:cs typeface="Arial" pitchFamily="34" charset="0"/>
              </a:rPr>
              <a:t>actors</a:t>
            </a:r>
          </a:p>
          <a:p>
            <a:r>
              <a:rPr lang="en-US" dirty="0">
                <a:latin typeface="Arial" pitchFamily="34" charset="0"/>
                <a:cs typeface="Arial" pitchFamily="34" charset="0"/>
              </a:rPr>
              <a:t> </a:t>
            </a:r>
            <a:r>
              <a:rPr lang="en-US" dirty="0" smtClean="0">
                <a:latin typeface="Arial" pitchFamily="34" charset="0"/>
                <a:cs typeface="Arial" pitchFamily="34" charset="0"/>
              </a:rPr>
              <a:t>   </a:t>
            </a:r>
            <a:r>
              <a:rPr lang="en-US" b="1" dirty="0" smtClean="0">
                <a:latin typeface="Arial" pitchFamily="34" charset="0"/>
                <a:cs typeface="Arial" pitchFamily="34" charset="0"/>
              </a:rPr>
              <a:t>Solution:  </a:t>
            </a:r>
            <a:r>
              <a:rPr lang="en-US" dirty="0" smtClean="0">
                <a:latin typeface="Arial" pitchFamily="34" charset="0"/>
                <a:cs typeface="Arial" pitchFamily="34" charset="0"/>
              </a:rPr>
              <a:t>Created three column named </a:t>
            </a:r>
            <a:r>
              <a:rPr lang="en-IN" dirty="0" err="1">
                <a:latin typeface="Arial" pitchFamily="34" charset="0"/>
                <a:cs typeface="Arial" pitchFamily="34" charset="0"/>
              </a:rPr>
              <a:t>Meryl_Streep</a:t>
            </a:r>
            <a:r>
              <a:rPr lang="en-IN" dirty="0">
                <a:latin typeface="Arial" pitchFamily="34" charset="0"/>
                <a:cs typeface="Arial" pitchFamily="34" charset="0"/>
              </a:rPr>
              <a:t>, </a:t>
            </a:r>
            <a:r>
              <a:rPr lang="en-IN" dirty="0" err="1">
                <a:latin typeface="Arial" pitchFamily="34" charset="0"/>
                <a:cs typeface="Arial" pitchFamily="34" charset="0"/>
              </a:rPr>
              <a:t>Leo_Caprio</a:t>
            </a:r>
            <a:r>
              <a:rPr lang="en-IN" dirty="0">
                <a:latin typeface="Arial" pitchFamily="34" charset="0"/>
                <a:cs typeface="Arial" pitchFamily="34" charset="0"/>
              </a:rPr>
              <a:t>, </a:t>
            </a:r>
            <a:r>
              <a:rPr lang="en-IN" dirty="0" smtClean="0">
                <a:latin typeface="Arial" pitchFamily="34" charset="0"/>
                <a:cs typeface="Arial" pitchFamily="34" charset="0"/>
              </a:rPr>
              <a:t>    </a:t>
            </a:r>
          </a:p>
          <a:p>
            <a:r>
              <a:rPr lang="en-IN" dirty="0">
                <a:latin typeface="Arial" pitchFamily="34" charset="0"/>
                <a:cs typeface="Arial" pitchFamily="34" charset="0"/>
              </a:rPr>
              <a:t> </a:t>
            </a:r>
            <a:r>
              <a:rPr lang="en-IN" dirty="0" smtClean="0">
                <a:latin typeface="Arial" pitchFamily="34" charset="0"/>
                <a:cs typeface="Arial" pitchFamily="34" charset="0"/>
              </a:rPr>
              <a:t>                       and</a:t>
            </a:r>
            <a:r>
              <a:rPr lang="en-IN" dirty="0">
                <a:latin typeface="Arial" pitchFamily="34" charset="0"/>
                <a:cs typeface="Arial" pitchFamily="34" charset="0"/>
              </a:rPr>
              <a:t> </a:t>
            </a:r>
            <a:r>
              <a:rPr lang="en-IN" dirty="0" err="1">
                <a:latin typeface="Arial" pitchFamily="34" charset="0"/>
                <a:cs typeface="Arial" pitchFamily="34" charset="0"/>
              </a:rPr>
              <a:t>Brad_Pitt</a:t>
            </a:r>
            <a:r>
              <a:rPr lang="en-IN" dirty="0">
                <a:latin typeface="Arial" pitchFamily="34" charset="0"/>
                <a:cs typeface="Arial" pitchFamily="34" charset="0"/>
              </a:rPr>
              <a:t> </a:t>
            </a:r>
            <a:r>
              <a:rPr lang="en-IN" dirty="0" smtClean="0">
                <a:latin typeface="Arial" pitchFamily="34" charset="0"/>
                <a:cs typeface="Arial" pitchFamily="34" charset="0"/>
              </a:rPr>
              <a:t>and then used formula “</a:t>
            </a:r>
            <a:r>
              <a:rPr lang="pl-PL" dirty="0">
                <a:solidFill>
                  <a:schemeClr val="accent4">
                    <a:lumMod val="75000"/>
                  </a:schemeClr>
                </a:solidFill>
                <a:latin typeface="Arial" pitchFamily="34" charset="0"/>
                <a:cs typeface="Arial" pitchFamily="34" charset="0"/>
              </a:rPr>
              <a:t>=IF([@[actor_1_name]]= </a:t>
            </a:r>
            <a:r>
              <a:rPr lang="en-IN" dirty="0" smtClean="0">
                <a:solidFill>
                  <a:schemeClr val="accent4">
                    <a:lumMod val="75000"/>
                  </a:schemeClr>
                </a:solidFill>
                <a:latin typeface="Arial" pitchFamily="34" charset="0"/>
                <a:cs typeface="Arial" pitchFamily="34" charset="0"/>
              </a:rPr>
              <a:t>   </a:t>
            </a:r>
          </a:p>
          <a:p>
            <a:r>
              <a:rPr lang="en-IN" dirty="0">
                <a:solidFill>
                  <a:schemeClr val="accent4">
                    <a:lumMod val="75000"/>
                  </a:schemeClr>
                </a:solidFill>
                <a:latin typeface="Arial" pitchFamily="34" charset="0"/>
                <a:cs typeface="Arial" pitchFamily="34" charset="0"/>
              </a:rPr>
              <a:t> </a:t>
            </a:r>
            <a:r>
              <a:rPr lang="en-IN" dirty="0" smtClean="0">
                <a:solidFill>
                  <a:schemeClr val="accent4">
                    <a:lumMod val="75000"/>
                  </a:schemeClr>
                </a:solidFill>
                <a:latin typeface="Arial" pitchFamily="34" charset="0"/>
                <a:cs typeface="Arial" pitchFamily="34" charset="0"/>
              </a:rPr>
              <a:t>                      </a:t>
            </a:r>
            <a:r>
              <a:rPr lang="pl-PL" dirty="0" smtClean="0">
                <a:solidFill>
                  <a:schemeClr val="accent4">
                    <a:lumMod val="75000"/>
                  </a:schemeClr>
                </a:solidFill>
                <a:latin typeface="Arial" pitchFamily="34" charset="0"/>
                <a:cs typeface="Arial" pitchFamily="34" charset="0"/>
              </a:rPr>
              <a:t>"</a:t>
            </a:r>
            <a:r>
              <a:rPr lang="pl-PL" dirty="0">
                <a:solidFill>
                  <a:schemeClr val="accent4">
                    <a:lumMod val="75000"/>
                  </a:schemeClr>
                </a:solidFill>
                <a:latin typeface="Arial" pitchFamily="34" charset="0"/>
                <a:cs typeface="Arial" pitchFamily="34" charset="0"/>
              </a:rPr>
              <a:t>Meryl </a:t>
            </a:r>
            <a:r>
              <a:rPr lang="pl-PL" dirty="0" smtClean="0">
                <a:solidFill>
                  <a:schemeClr val="accent4">
                    <a:lumMod val="75000"/>
                  </a:schemeClr>
                </a:solidFill>
                <a:latin typeface="Arial" pitchFamily="34" charset="0"/>
                <a:cs typeface="Arial" pitchFamily="34" charset="0"/>
              </a:rPr>
              <a:t>Streep</a:t>
            </a:r>
            <a:r>
              <a:rPr lang="pl-PL" dirty="0">
                <a:solidFill>
                  <a:schemeClr val="accent4">
                    <a:lumMod val="75000"/>
                  </a:schemeClr>
                </a:solidFill>
                <a:latin typeface="Arial" pitchFamily="34" charset="0"/>
                <a:cs typeface="Arial" pitchFamily="34" charset="0"/>
              </a:rPr>
              <a:t>",[@[movie_title</a:t>
            </a:r>
            <a:r>
              <a:rPr lang="pl-PL" dirty="0" smtClean="0">
                <a:solidFill>
                  <a:schemeClr val="accent4">
                    <a:lumMod val="75000"/>
                  </a:schemeClr>
                </a:solidFill>
                <a:latin typeface="Arial" pitchFamily="34" charset="0"/>
                <a:cs typeface="Arial" pitchFamily="34" charset="0"/>
              </a:rPr>
              <a:t>]],"")</a:t>
            </a:r>
            <a:r>
              <a:rPr lang="en-IN" dirty="0" smtClean="0">
                <a:solidFill>
                  <a:schemeClr val="accent4">
                    <a:lumMod val="75000"/>
                  </a:schemeClr>
                </a:solidFill>
                <a:latin typeface="Arial" pitchFamily="34" charset="0"/>
                <a:cs typeface="Arial" pitchFamily="34" charset="0"/>
              </a:rPr>
              <a:t>  </a:t>
            </a:r>
            <a:r>
              <a:rPr lang="en-IN" dirty="0" smtClean="0">
                <a:latin typeface="Arial" pitchFamily="34" charset="0"/>
                <a:cs typeface="Arial" pitchFamily="34" charset="0"/>
              </a:rPr>
              <a:t>and for </a:t>
            </a:r>
            <a:r>
              <a:rPr lang="en-IN" dirty="0" err="1" smtClean="0">
                <a:latin typeface="Arial" pitchFamily="34" charset="0"/>
                <a:cs typeface="Arial" pitchFamily="34" charset="0"/>
              </a:rPr>
              <a:t>leo_Caprio</a:t>
            </a:r>
            <a:r>
              <a:rPr lang="en-IN" dirty="0" smtClean="0">
                <a:latin typeface="Arial" pitchFamily="34" charset="0"/>
                <a:cs typeface="Arial" pitchFamily="34" charset="0"/>
              </a:rPr>
              <a:t> and </a:t>
            </a:r>
            <a:r>
              <a:rPr lang="en-IN" dirty="0" smtClean="0">
                <a:latin typeface="Arial" pitchFamily="34" charset="0"/>
                <a:cs typeface="Arial" pitchFamily="34" charset="0"/>
              </a:rPr>
              <a:t>           </a:t>
            </a:r>
          </a:p>
          <a:p>
            <a:r>
              <a:rPr lang="en-IN" dirty="0">
                <a:latin typeface="Arial" pitchFamily="34" charset="0"/>
                <a:cs typeface="Arial" pitchFamily="34" charset="0"/>
              </a:rPr>
              <a:t> </a:t>
            </a:r>
            <a:r>
              <a:rPr lang="en-IN" dirty="0" smtClean="0">
                <a:latin typeface="Arial" pitchFamily="34" charset="0"/>
                <a:cs typeface="Arial" pitchFamily="34" charset="0"/>
              </a:rPr>
              <a:t>                       </a:t>
            </a:r>
            <a:r>
              <a:rPr lang="en-IN" dirty="0" err="1" smtClean="0">
                <a:latin typeface="Arial" pitchFamily="34" charset="0"/>
                <a:cs typeface="Arial" pitchFamily="34" charset="0"/>
              </a:rPr>
              <a:t>Brad_pitt</a:t>
            </a:r>
            <a:r>
              <a:rPr lang="en-IN" dirty="0" smtClean="0">
                <a:latin typeface="Arial" pitchFamily="34" charset="0"/>
                <a:cs typeface="Arial" pitchFamily="34" charset="0"/>
              </a:rPr>
              <a:t> </a:t>
            </a:r>
            <a:r>
              <a:rPr lang="en-IN" dirty="0" smtClean="0">
                <a:latin typeface="Arial" pitchFamily="34" charset="0"/>
                <a:cs typeface="Arial" pitchFamily="34" charset="0"/>
              </a:rPr>
              <a:t>same as well.</a:t>
            </a:r>
          </a:p>
          <a:p>
            <a:r>
              <a:rPr lang="en-IN" dirty="0" smtClean="0">
                <a:latin typeface="Arial" pitchFamily="34" charset="0"/>
                <a:cs typeface="Arial" pitchFamily="34" charset="0"/>
              </a:rPr>
              <a:t>                        Created </a:t>
            </a:r>
            <a:r>
              <a:rPr lang="en-IN" dirty="0" smtClean="0">
                <a:latin typeface="Arial" pitchFamily="34" charset="0"/>
                <a:cs typeface="Arial" pitchFamily="34" charset="0"/>
              </a:rPr>
              <a:t>a “Combine” column and then use formula “   </a:t>
            </a:r>
          </a:p>
          <a:p>
            <a:r>
              <a:rPr lang="en-IN" dirty="0">
                <a:solidFill>
                  <a:schemeClr val="accent4">
                    <a:lumMod val="75000"/>
                  </a:schemeClr>
                </a:solidFill>
                <a:latin typeface="Arial" pitchFamily="34" charset="0"/>
                <a:cs typeface="Arial" pitchFamily="34" charset="0"/>
              </a:rPr>
              <a:t> </a:t>
            </a:r>
            <a:r>
              <a:rPr lang="en-IN" dirty="0" smtClean="0">
                <a:solidFill>
                  <a:schemeClr val="accent4">
                    <a:lumMod val="75000"/>
                  </a:schemeClr>
                </a:solidFill>
                <a:latin typeface="Arial" pitchFamily="34" charset="0"/>
                <a:cs typeface="Arial" pitchFamily="34" charset="0"/>
              </a:rPr>
              <a:t>                      =(</a:t>
            </a:r>
            <a:r>
              <a:rPr lang="en-IN" dirty="0" err="1" smtClean="0">
                <a:solidFill>
                  <a:schemeClr val="accent4">
                    <a:lumMod val="75000"/>
                  </a:schemeClr>
                </a:solidFill>
                <a:latin typeface="Arial" pitchFamily="34" charset="0"/>
                <a:cs typeface="Arial" pitchFamily="34" charset="0"/>
              </a:rPr>
              <a:t>first_cell</a:t>
            </a:r>
            <a:r>
              <a:rPr lang="en-IN" dirty="0" smtClean="0">
                <a:solidFill>
                  <a:schemeClr val="accent4">
                    <a:lumMod val="75000"/>
                  </a:schemeClr>
                </a:solidFill>
                <a:latin typeface="Arial" pitchFamily="34" charset="0"/>
                <a:cs typeface="Arial" pitchFamily="34" charset="0"/>
              </a:rPr>
              <a:t>)&amp;””&amp;(</a:t>
            </a:r>
            <a:r>
              <a:rPr lang="en-IN" dirty="0" err="1" smtClean="0">
                <a:solidFill>
                  <a:schemeClr val="accent4">
                    <a:lumMod val="75000"/>
                  </a:schemeClr>
                </a:solidFill>
                <a:latin typeface="Arial" pitchFamily="34" charset="0"/>
                <a:cs typeface="Arial" pitchFamily="34" charset="0"/>
              </a:rPr>
              <a:t>second_cell</a:t>
            </a:r>
            <a:r>
              <a:rPr lang="en-IN" dirty="0" smtClean="0">
                <a:solidFill>
                  <a:schemeClr val="accent4">
                    <a:lumMod val="75000"/>
                  </a:schemeClr>
                </a:solidFill>
                <a:latin typeface="Arial" pitchFamily="34" charset="0"/>
                <a:cs typeface="Arial" pitchFamily="34" charset="0"/>
              </a:rPr>
              <a:t>)&amp;””&amp;(</a:t>
            </a:r>
            <a:r>
              <a:rPr lang="en-IN" dirty="0" err="1" smtClean="0">
                <a:solidFill>
                  <a:schemeClr val="accent4">
                    <a:lumMod val="75000"/>
                  </a:schemeClr>
                </a:solidFill>
                <a:latin typeface="Arial" pitchFamily="34" charset="0"/>
                <a:cs typeface="Arial" pitchFamily="34" charset="0"/>
              </a:rPr>
              <a:t>third_cell</a:t>
            </a:r>
            <a:r>
              <a:rPr lang="en-IN" dirty="0" smtClean="0">
                <a:solidFill>
                  <a:schemeClr val="accent4">
                    <a:lumMod val="75000"/>
                  </a:schemeClr>
                </a:solidFill>
                <a:latin typeface="Arial" pitchFamily="34" charset="0"/>
                <a:cs typeface="Arial" pitchFamily="34" charset="0"/>
              </a:rPr>
              <a:t>)  </a:t>
            </a:r>
          </a:p>
          <a:p>
            <a:r>
              <a:rPr lang="en-IN" b="1" dirty="0" smtClean="0">
                <a:latin typeface="Arial" pitchFamily="34" charset="0"/>
                <a:cs typeface="Arial" pitchFamily="34" charset="0"/>
              </a:rPr>
              <a:t>Output:</a:t>
            </a:r>
          </a:p>
          <a:p>
            <a:r>
              <a:rPr lang="en-IN" b="1" dirty="0" smtClean="0">
                <a:latin typeface="Arial" pitchFamily="34" charset="0"/>
                <a:cs typeface="Arial" pitchFamily="34" charset="0"/>
              </a:rPr>
              <a:t>                actor_1_name= Meryl Streep</a:t>
            </a:r>
          </a:p>
          <a:p>
            <a:endParaRPr lang="en-IN" dirty="0" smtClean="0"/>
          </a:p>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3429000"/>
            <a:ext cx="4752528" cy="3185478"/>
          </a:xfrm>
          <a:prstGeom prst="rect">
            <a:avLst/>
          </a:prstGeom>
        </p:spPr>
      </p:pic>
    </p:spTree>
    <p:extLst>
      <p:ext uri="{BB962C8B-B14F-4D97-AF65-F5344CB8AC3E}">
        <p14:creationId xmlns:p14="http://schemas.microsoft.com/office/powerpoint/2010/main" val="26687416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268760"/>
            <a:ext cx="6264696" cy="707886"/>
          </a:xfrm>
          <a:prstGeom prst="rect">
            <a:avLst/>
          </a:prstGeom>
          <a:noFill/>
        </p:spPr>
        <p:txBody>
          <a:bodyPr wrap="square" rtlCol="0">
            <a:spAutoFit/>
          </a:bodyPr>
          <a:lstStyle/>
          <a:p>
            <a:r>
              <a:rPr lang="en-IN" sz="4000" dirty="0" smtClean="0">
                <a:latin typeface="Rockwell Extra Bold" pitchFamily="18" charset="0"/>
              </a:rPr>
              <a:t>Project Description</a:t>
            </a:r>
            <a:endParaRPr lang="en-IN" sz="4000" dirty="0">
              <a:latin typeface="Rockwell Extra Bold" pitchFamily="18" charset="0"/>
            </a:endParaRPr>
          </a:p>
        </p:txBody>
      </p:sp>
      <p:sp>
        <p:nvSpPr>
          <p:cNvPr id="3" name="TextBox 2"/>
          <p:cNvSpPr txBox="1"/>
          <p:nvPr/>
        </p:nvSpPr>
        <p:spPr>
          <a:xfrm>
            <a:off x="540327" y="2217796"/>
            <a:ext cx="8136904" cy="2169825"/>
          </a:xfrm>
          <a:prstGeom prst="rect">
            <a:avLst/>
          </a:prstGeom>
          <a:noFill/>
        </p:spPr>
        <p:txBody>
          <a:bodyPr wrap="square" rtlCol="0">
            <a:spAutoFit/>
          </a:bodyPr>
          <a:lstStyle/>
          <a:p>
            <a:pPr>
              <a:lnSpc>
                <a:spcPct val="150000"/>
              </a:lnSpc>
            </a:pPr>
            <a:r>
              <a:rPr lang="en-US" dirty="0" err="1" smtClean="0">
                <a:solidFill>
                  <a:schemeClr val="tx1">
                    <a:lumMod val="95000"/>
                    <a:lumOff val="5000"/>
                  </a:schemeClr>
                </a:solidFill>
                <a:latin typeface="Arial" pitchFamily="34" charset="0"/>
                <a:cs typeface="Arial" pitchFamily="34" charset="0"/>
              </a:rPr>
              <a:t>IMDb</a:t>
            </a:r>
            <a:r>
              <a:rPr lang="en-US" dirty="0" smtClean="0">
                <a:solidFill>
                  <a:schemeClr val="tx1">
                    <a:lumMod val="95000"/>
                    <a:lumOff val="5000"/>
                  </a:schemeClr>
                </a:solidFill>
                <a:latin typeface="Arial" pitchFamily="34" charset="0"/>
                <a:cs typeface="Arial" pitchFamily="34" charset="0"/>
              </a:rPr>
              <a:t> </a:t>
            </a:r>
            <a:r>
              <a:rPr lang="en-US" dirty="0">
                <a:solidFill>
                  <a:schemeClr val="tx1">
                    <a:lumMod val="95000"/>
                    <a:lumOff val="5000"/>
                  </a:schemeClr>
                </a:solidFill>
                <a:latin typeface="Arial" pitchFamily="34" charset="0"/>
                <a:cs typeface="Arial" pitchFamily="34" charset="0"/>
              </a:rPr>
              <a:t>is one of the most popular online databases for movies, television shows, and video games. In this project, we will analyze a dataset of </a:t>
            </a:r>
            <a:r>
              <a:rPr lang="en-US" dirty="0" err="1" smtClean="0">
                <a:solidFill>
                  <a:schemeClr val="tx1">
                    <a:lumMod val="95000"/>
                    <a:lumOff val="5000"/>
                  </a:schemeClr>
                </a:solidFill>
                <a:latin typeface="Arial" pitchFamily="34" charset="0"/>
                <a:cs typeface="Arial" pitchFamily="34" charset="0"/>
              </a:rPr>
              <a:t>IMDb</a:t>
            </a:r>
            <a:r>
              <a:rPr lang="en-US" dirty="0" smtClean="0">
                <a:solidFill>
                  <a:schemeClr val="tx1">
                    <a:lumMod val="95000"/>
                    <a:lumOff val="5000"/>
                  </a:schemeClr>
                </a:solidFill>
                <a:latin typeface="Arial" pitchFamily="34" charset="0"/>
                <a:cs typeface="Arial" pitchFamily="34" charset="0"/>
              </a:rPr>
              <a:t> </a:t>
            </a:r>
            <a:r>
              <a:rPr lang="en-US" dirty="0">
                <a:solidFill>
                  <a:schemeClr val="tx1">
                    <a:lumMod val="95000"/>
                    <a:lumOff val="5000"/>
                  </a:schemeClr>
                </a:solidFill>
                <a:latin typeface="Arial" pitchFamily="34" charset="0"/>
                <a:cs typeface="Arial" pitchFamily="34" charset="0"/>
              </a:rPr>
              <a:t>movies to gain insights and answer some interesting questions about the movie industry. The dataset contains various features of movies such as their </a:t>
            </a:r>
            <a:r>
              <a:rPr lang="en-US" dirty="0" err="1" smtClean="0">
                <a:solidFill>
                  <a:schemeClr val="tx1">
                    <a:lumMod val="95000"/>
                    <a:lumOff val="5000"/>
                  </a:schemeClr>
                </a:solidFill>
                <a:latin typeface="Arial" pitchFamily="34" charset="0"/>
                <a:cs typeface="Arial" pitchFamily="34" charset="0"/>
              </a:rPr>
              <a:t>title_movie</a:t>
            </a:r>
            <a:r>
              <a:rPr lang="en-US" dirty="0" smtClean="0">
                <a:solidFill>
                  <a:schemeClr val="tx1">
                    <a:lumMod val="95000"/>
                    <a:lumOff val="5000"/>
                  </a:schemeClr>
                </a:solidFill>
                <a:latin typeface="Arial" pitchFamily="34" charset="0"/>
                <a:cs typeface="Arial" pitchFamily="34" charset="0"/>
              </a:rPr>
              <a:t> , genres, </a:t>
            </a:r>
            <a:r>
              <a:rPr lang="en-US" dirty="0">
                <a:solidFill>
                  <a:schemeClr val="tx1">
                    <a:lumMod val="95000"/>
                    <a:lumOff val="5000"/>
                  </a:schemeClr>
                </a:solidFill>
                <a:latin typeface="Arial" pitchFamily="34" charset="0"/>
                <a:cs typeface="Arial" pitchFamily="34" charset="0"/>
              </a:rPr>
              <a:t>rating, </a:t>
            </a:r>
            <a:r>
              <a:rPr lang="en-US" dirty="0" smtClean="0">
                <a:solidFill>
                  <a:schemeClr val="tx1">
                    <a:lumMod val="95000"/>
                    <a:lumOff val="5000"/>
                  </a:schemeClr>
                </a:solidFill>
                <a:latin typeface="Arial" pitchFamily="34" charset="0"/>
                <a:cs typeface="Arial" pitchFamily="34" charset="0"/>
              </a:rPr>
              <a:t>gross, </a:t>
            </a:r>
            <a:r>
              <a:rPr lang="en-US" dirty="0">
                <a:solidFill>
                  <a:schemeClr val="tx1">
                    <a:lumMod val="95000"/>
                    <a:lumOff val="5000"/>
                  </a:schemeClr>
                </a:solidFill>
                <a:latin typeface="Arial" pitchFamily="34" charset="0"/>
                <a:cs typeface="Arial" pitchFamily="34" charset="0"/>
              </a:rPr>
              <a:t>and more.</a:t>
            </a:r>
            <a:endParaRPr lang="en-IN" dirty="0">
              <a:solidFill>
                <a:schemeClr val="tx1">
                  <a:lumMod val="95000"/>
                  <a:lumOff val="5000"/>
                </a:schemeClr>
              </a:solidFill>
              <a:latin typeface="Arial" pitchFamily="34" charset="0"/>
              <a:cs typeface="Arial"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00862" y="764016"/>
            <a:ext cx="2060848" cy="1717373"/>
          </a:xfrm>
          <a:prstGeom prst="rect">
            <a:avLst/>
          </a:prstGeom>
        </p:spPr>
      </p:pic>
    </p:spTree>
    <p:extLst>
      <p:ext uri="{BB962C8B-B14F-4D97-AF65-F5344CB8AC3E}">
        <p14:creationId xmlns:p14="http://schemas.microsoft.com/office/powerpoint/2010/main" val="6831698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1340768"/>
            <a:ext cx="4698001" cy="5381346"/>
          </a:xfrm>
          <a:prstGeom prst="rect">
            <a:avLst/>
          </a:prstGeom>
        </p:spPr>
      </p:pic>
      <p:sp>
        <p:nvSpPr>
          <p:cNvPr id="3" name="TextBox 2"/>
          <p:cNvSpPr txBox="1"/>
          <p:nvPr/>
        </p:nvSpPr>
        <p:spPr>
          <a:xfrm>
            <a:off x="395536" y="876072"/>
            <a:ext cx="4176464" cy="369332"/>
          </a:xfrm>
          <a:prstGeom prst="rect">
            <a:avLst/>
          </a:prstGeom>
          <a:noFill/>
        </p:spPr>
        <p:txBody>
          <a:bodyPr wrap="square" rtlCol="0">
            <a:spAutoFit/>
          </a:bodyPr>
          <a:lstStyle/>
          <a:p>
            <a:r>
              <a:rPr lang="en-IN" b="1" dirty="0" smtClean="0"/>
              <a:t>actor_1_name= Leonardo </a:t>
            </a:r>
            <a:r>
              <a:rPr lang="en-IN" b="1" dirty="0" err="1" smtClean="0"/>
              <a:t>DiCaprio</a:t>
            </a:r>
            <a:endParaRPr lang="en-IN" b="1" dirty="0"/>
          </a:p>
        </p:txBody>
      </p:sp>
    </p:spTree>
    <p:extLst>
      <p:ext uri="{BB962C8B-B14F-4D97-AF65-F5344CB8AC3E}">
        <p14:creationId xmlns:p14="http://schemas.microsoft.com/office/powerpoint/2010/main" val="1543993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707735"/>
            <a:ext cx="6480720" cy="4320480"/>
          </a:xfrm>
          <a:prstGeom prst="rect">
            <a:avLst/>
          </a:prstGeom>
        </p:spPr>
      </p:pic>
      <p:sp>
        <p:nvSpPr>
          <p:cNvPr id="3" name="TextBox 2"/>
          <p:cNvSpPr txBox="1"/>
          <p:nvPr/>
        </p:nvSpPr>
        <p:spPr>
          <a:xfrm>
            <a:off x="683568" y="980728"/>
            <a:ext cx="4176464" cy="369332"/>
          </a:xfrm>
          <a:prstGeom prst="rect">
            <a:avLst/>
          </a:prstGeom>
          <a:noFill/>
        </p:spPr>
        <p:txBody>
          <a:bodyPr wrap="square" rtlCol="0">
            <a:spAutoFit/>
          </a:bodyPr>
          <a:lstStyle/>
          <a:p>
            <a:r>
              <a:rPr lang="en-IN" b="1" dirty="0" smtClean="0"/>
              <a:t>actor_1_name= Brad Pitt</a:t>
            </a:r>
            <a:endParaRPr lang="en-IN" b="1" dirty="0"/>
          </a:p>
        </p:txBody>
      </p:sp>
    </p:spTree>
    <p:extLst>
      <p:ext uri="{BB962C8B-B14F-4D97-AF65-F5344CB8AC3E}">
        <p14:creationId xmlns:p14="http://schemas.microsoft.com/office/powerpoint/2010/main" val="2364836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908720"/>
            <a:ext cx="8352928" cy="1477328"/>
          </a:xfrm>
          <a:prstGeom prst="rect">
            <a:avLst/>
          </a:prstGeom>
          <a:noFill/>
        </p:spPr>
        <p:txBody>
          <a:bodyPr wrap="square" rtlCol="0">
            <a:spAutoFit/>
          </a:bodyPr>
          <a:lstStyle/>
          <a:p>
            <a:r>
              <a:rPr lang="en-IN" b="1" dirty="0" smtClean="0">
                <a:solidFill>
                  <a:schemeClr val="accent4">
                    <a:lumMod val="75000"/>
                  </a:schemeClr>
                </a:solidFill>
                <a:latin typeface="Arial" pitchFamily="34" charset="0"/>
                <a:cs typeface="Arial" pitchFamily="34" charset="0"/>
              </a:rPr>
              <a:t>Mean of </a:t>
            </a:r>
            <a:r>
              <a:rPr lang="en-IN" b="1" dirty="0" err="1" smtClean="0">
                <a:solidFill>
                  <a:schemeClr val="accent4">
                    <a:lumMod val="75000"/>
                  </a:schemeClr>
                </a:solidFill>
                <a:latin typeface="Arial" pitchFamily="34" charset="0"/>
                <a:cs typeface="Arial" pitchFamily="34" charset="0"/>
              </a:rPr>
              <a:t>num_critic_for_review</a:t>
            </a:r>
            <a:r>
              <a:rPr lang="en-IN" b="1" dirty="0" smtClean="0">
                <a:solidFill>
                  <a:schemeClr val="accent4">
                    <a:lumMod val="75000"/>
                  </a:schemeClr>
                </a:solidFill>
                <a:latin typeface="Arial" pitchFamily="34" charset="0"/>
                <a:cs typeface="Arial" pitchFamily="34" charset="0"/>
              </a:rPr>
              <a:t> and </a:t>
            </a:r>
            <a:r>
              <a:rPr lang="en-IN" b="1" dirty="0" err="1" smtClean="0">
                <a:solidFill>
                  <a:schemeClr val="accent4">
                    <a:lumMod val="75000"/>
                  </a:schemeClr>
                </a:solidFill>
                <a:latin typeface="Arial" pitchFamily="34" charset="0"/>
                <a:cs typeface="Arial" pitchFamily="34" charset="0"/>
              </a:rPr>
              <a:t>num_users_for_review</a:t>
            </a:r>
            <a:r>
              <a:rPr lang="en-IN" b="1" dirty="0" smtClean="0">
                <a:solidFill>
                  <a:schemeClr val="accent4">
                    <a:lumMod val="75000"/>
                  </a:schemeClr>
                </a:solidFill>
                <a:latin typeface="Arial" pitchFamily="34" charset="0"/>
                <a:cs typeface="Arial" pitchFamily="34" charset="0"/>
              </a:rPr>
              <a:t> </a:t>
            </a:r>
          </a:p>
          <a:p>
            <a:r>
              <a:rPr lang="en-IN" b="1" dirty="0" smtClean="0">
                <a:solidFill>
                  <a:schemeClr val="accent4">
                    <a:lumMod val="75000"/>
                  </a:schemeClr>
                </a:solidFill>
                <a:latin typeface="Arial" pitchFamily="34" charset="0"/>
                <a:cs typeface="Arial" pitchFamily="34" charset="0"/>
              </a:rPr>
              <a:t>And the actor which have highest mean.</a:t>
            </a:r>
          </a:p>
          <a:p>
            <a:r>
              <a:rPr lang="en-IN" b="1" dirty="0" smtClean="0">
                <a:solidFill>
                  <a:schemeClr val="accent4">
                    <a:lumMod val="75000"/>
                  </a:schemeClr>
                </a:solidFill>
                <a:latin typeface="Arial" pitchFamily="34" charset="0"/>
                <a:cs typeface="Arial" pitchFamily="34" charset="0"/>
              </a:rPr>
              <a:t>Highest Mean </a:t>
            </a:r>
            <a:r>
              <a:rPr lang="en-IN" b="1" dirty="0" err="1" smtClean="0">
                <a:solidFill>
                  <a:schemeClr val="accent4">
                    <a:lumMod val="75000"/>
                  </a:schemeClr>
                </a:solidFill>
                <a:latin typeface="Arial" pitchFamily="34" charset="0"/>
                <a:cs typeface="Arial" pitchFamily="34" charset="0"/>
              </a:rPr>
              <a:t>num_critic_for_reviews</a:t>
            </a:r>
            <a:r>
              <a:rPr lang="en-IN" b="1" dirty="0" smtClean="0">
                <a:solidFill>
                  <a:schemeClr val="accent4">
                    <a:lumMod val="75000"/>
                  </a:schemeClr>
                </a:solidFill>
                <a:latin typeface="Arial" pitchFamily="34" charset="0"/>
                <a:cs typeface="Arial" pitchFamily="34" charset="0"/>
              </a:rPr>
              <a:t>= Brad Pitt (218.82)</a:t>
            </a:r>
          </a:p>
          <a:p>
            <a:r>
              <a:rPr lang="en-IN" b="1" dirty="0" smtClean="0">
                <a:solidFill>
                  <a:schemeClr val="accent4">
                    <a:lumMod val="75000"/>
                  </a:schemeClr>
                </a:solidFill>
                <a:latin typeface="Arial" pitchFamily="34" charset="0"/>
                <a:cs typeface="Arial" pitchFamily="34" charset="0"/>
              </a:rPr>
              <a:t>Highest Mean </a:t>
            </a:r>
            <a:r>
              <a:rPr lang="en-IN" b="1" dirty="0" err="1" smtClean="0">
                <a:solidFill>
                  <a:schemeClr val="accent4">
                    <a:lumMod val="75000"/>
                  </a:schemeClr>
                </a:solidFill>
                <a:latin typeface="Arial" pitchFamily="34" charset="0"/>
                <a:cs typeface="Arial" pitchFamily="34" charset="0"/>
              </a:rPr>
              <a:t>num_users_for_review</a:t>
            </a:r>
            <a:r>
              <a:rPr lang="en-IN" b="1" dirty="0" smtClean="0">
                <a:solidFill>
                  <a:schemeClr val="accent4">
                    <a:lumMod val="75000"/>
                  </a:schemeClr>
                </a:solidFill>
                <a:latin typeface="Arial" pitchFamily="34" charset="0"/>
                <a:cs typeface="Arial" pitchFamily="34" charset="0"/>
              </a:rPr>
              <a:t>=  Leonardo </a:t>
            </a:r>
            <a:r>
              <a:rPr lang="en-IN" b="1" dirty="0" err="1" smtClean="0">
                <a:solidFill>
                  <a:schemeClr val="accent4">
                    <a:lumMod val="75000"/>
                  </a:schemeClr>
                </a:solidFill>
                <a:latin typeface="Arial" pitchFamily="34" charset="0"/>
                <a:cs typeface="Arial" pitchFamily="34" charset="0"/>
              </a:rPr>
              <a:t>DiCaprio</a:t>
            </a:r>
            <a:r>
              <a:rPr lang="en-IN" b="1" dirty="0" smtClean="0">
                <a:solidFill>
                  <a:schemeClr val="accent4">
                    <a:lumMod val="75000"/>
                  </a:schemeClr>
                </a:solidFill>
                <a:latin typeface="Arial" pitchFamily="34" charset="0"/>
                <a:cs typeface="Arial" pitchFamily="34" charset="0"/>
              </a:rPr>
              <a:t>(914.47)</a:t>
            </a:r>
          </a:p>
          <a:p>
            <a:endParaRPr lang="en-IN" b="1" dirty="0">
              <a:solidFill>
                <a:schemeClr val="accent4">
                  <a:lumMod val="75000"/>
                </a:schemeClr>
              </a:solidFill>
              <a:latin typeface="Arial" pitchFamily="34" charset="0"/>
              <a:cs typeface="Arial"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442" y="2636912"/>
            <a:ext cx="2811942" cy="270264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4787" y="2376385"/>
            <a:ext cx="2695951" cy="435353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0844" y="2485730"/>
            <a:ext cx="2715004" cy="3686689"/>
          </a:xfrm>
          <a:prstGeom prst="rect">
            <a:avLst/>
          </a:prstGeom>
        </p:spPr>
      </p:pic>
    </p:spTree>
    <p:extLst>
      <p:ext uri="{BB962C8B-B14F-4D97-AF65-F5344CB8AC3E}">
        <p14:creationId xmlns:p14="http://schemas.microsoft.com/office/powerpoint/2010/main" val="3745865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692696"/>
            <a:ext cx="8280920" cy="923330"/>
          </a:xfrm>
          <a:prstGeom prst="rect">
            <a:avLst/>
          </a:prstGeom>
          <a:noFill/>
        </p:spPr>
        <p:txBody>
          <a:bodyPr wrap="square" rtlCol="0">
            <a:spAutoFit/>
          </a:bodyPr>
          <a:lstStyle/>
          <a:p>
            <a:r>
              <a:rPr lang="en-IN" b="1" dirty="0" smtClean="0">
                <a:latin typeface="Arial" pitchFamily="34" charset="0"/>
                <a:cs typeface="Arial" pitchFamily="34" charset="0"/>
              </a:rPr>
              <a:t>Created a decade column where we extract the value of  movie year on which decade movies were released.</a:t>
            </a:r>
          </a:p>
          <a:p>
            <a:endParaRPr lang="en-IN" b="1" dirty="0">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2276872"/>
            <a:ext cx="5184576" cy="3059538"/>
          </a:xfrm>
          <a:prstGeom prst="rect">
            <a:avLst/>
          </a:prstGeom>
        </p:spPr>
      </p:pic>
    </p:spTree>
    <p:extLst>
      <p:ext uri="{BB962C8B-B14F-4D97-AF65-F5344CB8AC3E}">
        <p14:creationId xmlns:p14="http://schemas.microsoft.com/office/powerpoint/2010/main" val="465175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32782"/>
            <a:ext cx="8676456" cy="4392435"/>
          </a:xfrm>
          <a:prstGeom prst="rect">
            <a:avLst/>
          </a:prstGeom>
        </p:spPr>
      </p:pic>
    </p:spTree>
    <p:extLst>
      <p:ext uri="{BB962C8B-B14F-4D97-AF65-F5344CB8AC3E}">
        <p14:creationId xmlns:p14="http://schemas.microsoft.com/office/powerpoint/2010/main" val="2780752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6672"/>
            <a:ext cx="9036496" cy="6264696"/>
          </a:xfrm>
          <a:prstGeom prst="rect">
            <a:avLst/>
          </a:prstGeom>
        </p:spPr>
      </p:pic>
    </p:spTree>
    <p:extLst>
      <p:ext uri="{BB962C8B-B14F-4D97-AF65-F5344CB8AC3E}">
        <p14:creationId xmlns:p14="http://schemas.microsoft.com/office/powerpoint/2010/main" val="2913759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908720"/>
            <a:ext cx="8748464" cy="5616623"/>
          </a:xfrm>
          <a:prstGeom prst="rect">
            <a:avLst/>
          </a:prstGeom>
        </p:spPr>
      </p:pic>
    </p:spTree>
    <p:extLst>
      <p:ext uri="{BB962C8B-B14F-4D97-AF65-F5344CB8AC3E}">
        <p14:creationId xmlns:p14="http://schemas.microsoft.com/office/powerpoint/2010/main" val="224573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1644" y="940078"/>
            <a:ext cx="5688632" cy="369332"/>
          </a:xfrm>
          <a:prstGeom prst="rect">
            <a:avLst/>
          </a:prstGeom>
          <a:noFill/>
        </p:spPr>
        <p:txBody>
          <a:bodyPr wrap="square" rtlCol="0">
            <a:spAutoFit/>
          </a:bodyPr>
          <a:lstStyle/>
          <a:p>
            <a:r>
              <a:rPr lang="en-US" b="1" dirty="0"/>
              <a:t>Find the critic-favorite and audience-favorite actors</a:t>
            </a: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644" y="1545904"/>
            <a:ext cx="8602844" cy="4835423"/>
          </a:xfrm>
          <a:prstGeom prst="rect">
            <a:avLst/>
          </a:prstGeom>
        </p:spPr>
      </p:pic>
    </p:spTree>
    <p:extLst>
      <p:ext uri="{BB962C8B-B14F-4D97-AF65-F5344CB8AC3E}">
        <p14:creationId xmlns:p14="http://schemas.microsoft.com/office/powerpoint/2010/main" val="42179693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11" y="1124744"/>
            <a:ext cx="9007655" cy="4824536"/>
          </a:xfrm>
          <a:prstGeom prst="rect">
            <a:avLst/>
          </a:prstGeom>
        </p:spPr>
      </p:pic>
    </p:spTree>
    <p:extLst>
      <p:ext uri="{BB962C8B-B14F-4D97-AF65-F5344CB8AC3E}">
        <p14:creationId xmlns:p14="http://schemas.microsoft.com/office/powerpoint/2010/main" val="41606352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752749"/>
            <a:ext cx="3960440" cy="707886"/>
          </a:xfrm>
          <a:prstGeom prst="rect">
            <a:avLst/>
          </a:prstGeom>
          <a:noFill/>
        </p:spPr>
        <p:txBody>
          <a:bodyPr wrap="square" rtlCol="0">
            <a:spAutoFit/>
          </a:bodyPr>
          <a:lstStyle/>
          <a:p>
            <a:r>
              <a:rPr lang="en-IN" sz="4000" b="1" dirty="0" smtClean="0">
                <a:latin typeface="Cooper Black" pitchFamily="18" charset="0"/>
              </a:rPr>
              <a:t>Result</a:t>
            </a:r>
            <a:endParaRPr lang="en-IN" sz="4000" b="1" dirty="0">
              <a:latin typeface="Cooper Black" pitchFamily="18" charset="0"/>
            </a:endParaRPr>
          </a:p>
        </p:txBody>
      </p:sp>
      <p:sp>
        <p:nvSpPr>
          <p:cNvPr id="3" name="TextBox 2"/>
          <p:cNvSpPr txBox="1"/>
          <p:nvPr/>
        </p:nvSpPr>
        <p:spPr>
          <a:xfrm>
            <a:off x="611560" y="1772816"/>
            <a:ext cx="8136904" cy="3000821"/>
          </a:xfrm>
          <a:prstGeom prst="rect">
            <a:avLst/>
          </a:prstGeom>
          <a:noFill/>
        </p:spPr>
        <p:txBody>
          <a:bodyPr wrap="square" rtlCol="0">
            <a:spAutoFit/>
          </a:bodyPr>
          <a:lstStyle/>
          <a:p>
            <a:pPr>
              <a:lnSpc>
                <a:spcPct val="150000"/>
              </a:lnSpc>
            </a:pPr>
            <a:r>
              <a:rPr lang="en-US" b="1" dirty="0">
                <a:solidFill>
                  <a:schemeClr val="tx1">
                    <a:lumMod val="75000"/>
                    <a:lumOff val="25000"/>
                  </a:schemeClr>
                </a:solidFill>
                <a:latin typeface="Arial" pitchFamily="34" charset="0"/>
                <a:cs typeface="Arial" pitchFamily="34" charset="0"/>
              </a:rPr>
              <a:t>Through this project, we were able to gain insights into various aspects of the movie industry such as popular genres, best directors, and favorite actors. By analyzing the data, we were able to identify patterns and trends that can help movie studios make informed decisions. We also learned how to use Excel to perform data analysis and visualization. Overall, this project helped us develop our skills in data analysis and provided us with a deeper understanding of the movie </a:t>
            </a:r>
            <a:r>
              <a:rPr lang="en-US" b="1" dirty="0" smtClean="0">
                <a:solidFill>
                  <a:schemeClr val="tx1">
                    <a:lumMod val="75000"/>
                    <a:lumOff val="25000"/>
                  </a:schemeClr>
                </a:solidFill>
                <a:latin typeface="Arial" pitchFamily="34" charset="0"/>
                <a:cs typeface="Arial" pitchFamily="34" charset="0"/>
              </a:rPr>
              <a:t>industry</a:t>
            </a:r>
            <a:r>
              <a:rPr lang="en-US" b="1" dirty="0">
                <a:solidFill>
                  <a:schemeClr val="tx1">
                    <a:lumMod val="75000"/>
                    <a:lumOff val="25000"/>
                  </a:schemeClr>
                </a:solidFill>
                <a:latin typeface="Arial" pitchFamily="34" charset="0"/>
                <a:cs typeface="Arial" pitchFamily="34" charset="0"/>
              </a:rPr>
              <a:t>.</a:t>
            </a:r>
            <a:endParaRPr lang="en-IN" b="1" dirty="0">
              <a:solidFill>
                <a:schemeClr val="tx1">
                  <a:lumMod val="75000"/>
                  <a:lumOff val="25000"/>
                </a:schemeClr>
              </a:solidFill>
              <a:latin typeface="Arial" pitchFamily="34" charset="0"/>
              <a:cs typeface="Arial" pitchFamily="34" charset="0"/>
            </a:endParaRPr>
          </a:p>
        </p:txBody>
      </p:sp>
    </p:spTree>
    <p:extLst>
      <p:ext uri="{BB962C8B-B14F-4D97-AF65-F5344CB8AC3E}">
        <p14:creationId xmlns:p14="http://schemas.microsoft.com/office/powerpoint/2010/main" val="570330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094" y="1484784"/>
            <a:ext cx="8337113" cy="4585871"/>
          </a:xfrm>
          <a:prstGeom prst="rect">
            <a:avLst/>
          </a:prstGeom>
          <a:noFill/>
        </p:spPr>
        <p:txBody>
          <a:bodyPr wrap="square" rtlCol="0">
            <a:spAutoFit/>
          </a:bodyPr>
          <a:lstStyle/>
          <a:p>
            <a:r>
              <a:rPr lang="en-IN" sz="4000" b="1" dirty="0" smtClean="0">
                <a:latin typeface="Rockwell Extra Bold" pitchFamily="18" charset="0"/>
              </a:rPr>
              <a:t>Approach</a:t>
            </a:r>
          </a:p>
          <a:p>
            <a:endParaRPr lang="en-US" dirty="0"/>
          </a:p>
          <a:p>
            <a:r>
              <a:rPr lang="en-US" b="1" dirty="0">
                <a:latin typeface="Arial" pitchFamily="34" charset="0"/>
                <a:cs typeface="Arial" pitchFamily="34" charset="0"/>
              </a:rPr>
              <a:t>Data Cleaning: </a:t>
            </a:r>
            <a:r>
              <a:rPr lang="en-US" dirty="0">
                <a:latin typeface="Arial" pitchFamily="34" charset="0"/>
                <a:cs typeface="Arial" pitchFamily="34" charset="0"/>
              </a:rPr>
              <a:t>The first step is to clean the data, which involves handling missing values, removing duplicate records, and converting data types</a:t>
            </a:r>
            <a:r>
              <a:rPr lang="en-US" dirty="0" smtClean="0">
                <a:latin typeface="Arial" pitchFamily="34" charset="0"/>
                <a:cs typeface="Arial" pitchFamily="34" charset="0"/>
              </a:rPr>
              <a:t>.</a:t>
            </a:r>
          </a:p>
          <a:p>
            <a:endParaRPr lang="en-US" b="1" dirty="0">
              <a:latin typeface="Arial" pitchFamily="34" charset="0"/>
              <a:cs typeface="Arial" pitchFamily="34" charset="0"/>
            </a:endParaRPr>
          </a:p>
          <a:p>
            <a:r>
              <a:rPr lang="en-US" b="1" dirty="0">
                <a:latin typeface="Arial" pitchFamily="34" charset="0"/>
                <a:cs typeface="Arial" pitchFamily="34" charset="0"/>
              </a:rPr>
              <a:t>Exploratory Data Analysis (EDA): </a:t>
            </a:r>
            <a:r>
              <a:rPr lang="en-US" dirty="0">
                <a:latin typeface="Arial" pitchFamily="34" charset="0"/>
                <a:cs typeface="Arial" pitchFamily="34" charset="0"/>
              </a:rPr>
              <a:t>In this step, we will explore the data to understand the relationships and patterns between different features. We can use various data visualization techniques such </a:t>
            </a:r>
            <a:r>
              <a:rPr lang="en-US" dirty="0" smtClean="0">
                <a:latin typeface="Arial" pitchFamily="34" charset="0"/>
                <a:cs typeface="Arial" pitchFamily="34" charset="0"/>
              </a:rPr>
              <a:t>as Bar chart, pivot table, and many more.</a:t>
            </a:r>
          </a:p>
          <a:p>
            <a:endParaRPr lang="en-US" dirty="0">
              <a:latin typeface="Arial" pitchFamily="34" charset="0"/>
              <a:cs typeface="Arial" pitchFamily="34" charset="0"/>
            </a:endParaRPr>
          </a:p>
          <a:p>
            <a:r>
              <a:rPr lang="en-US" b="1" dirty="0">
                <a:latin typeface="Arial" pitchFamily="34" charset="0"/>
                <a:cs typeface="Arial" pitchFamily="34" charset="0"/>
              </a:rPr>
              <a:t>Feature Engineering: </a:t>
            </a:r>
            <a:r>
              <a:rPr lang="en-US" dirty="0">
                <a:latin typeface="Arial" pitchFamily="34" charset="0"/>
                <a:cs typeface="Arial" pitchFamily="34" charset="0"/>
              </a:rPr>
              <a:t>We can create new features from the existing ones to get more meaningful insights. For example, we can calculate the profit made by a movie by subtracting the budget from the gross revenue.</a:t>
            </a:r>
          </a:p>
          <a:p>
            <a:r>
              <a:rPr lang="en-US" dirty="0">
                <a:latin typeface="Arial" pitchFamily="34" charset="0"/>
                <a:cs typeface="Arial" pitchFamily="34" charset="0"/>
              </a:rPr>
              <a:t/>
            </a:r>
            <a:br>
              <a:rPr lang="en-US" dirty="0">
                <a:latin typeface="Arial" pitchFamily="34" charset="0"/>
                <a:cs typeface="Arial" pitchFamily="34" charset="0"/>
              </a:rPr>
            </a:br>
            <a:endParaRPr lang="en-IN" dirty="0">
              <a:latin typeface="Arial" pitchFamily="34" charset="0"/>
              <a:cs typeface="Arial"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9912" y="502670"/>
            <a:ext cx="1980220" cy="1980220"/>
          </a:xfrm>
          <a:prstGeom prst="rect">
            <a:avLst/>
          </a:prstGeom>
        </p:spPr>
      </p:pic>
    </p:spTree>
    <p:extLst>
      <p:ext uri="{BB962C8B-B14F-4D97-AF65-F5344CB8AC3E}">
        <p14:creationId xmlns:p14="http://schemas.microsoft.com/office/powerpoint/2010/main" val="20869786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560" y="2330477"/>
            <a:ext cx="7734530" cy="2677193"/>
          </a:xfrm>
          <a:prstGeom prst="rect">
            <a:avLst/>
          </a:prstGeom>
        </p:spPr>
      </p:pic>
    </p:spTree>
    <p:extLst>
      <p:ext uri="{BB962C8B-B14F-4D97-AF65-F5344CB8AC3E}">
        <p14:creationId xmlns:p14="http://schemas.microsoft.com/office/powerpoint/2010/main" val="2410591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9717" y="1772816"/>
            <a:ext cx="8064896" cy="3416320"/>
          </a:xfrm>
          <a:prstGeom prst="rect">
            <a:avLst/>
          </a:prstGeom>
          <a:noFill/>
        </p:spPr>
        <p:txBody>
          <a:bodyPr wrap="square" rtlCol="0">
            <a:spAutoFit/>
          </a:bodyPr>
          <a:lstStyle/>
          <a:p>
            <a:r>
              <a:rPr lang="en-US" b="1" dirty="0" smtClean="0">
                <a:latin typeface="Arial" pitchFamily="34" charset="0"/>
                <a:cs typeface="Arial" pitchFamily="34" charset="0"/>
              </a:rPr>
              <a:t>Answering Questions: </a:t>
            </a:r>
            <a:r>
              <a:rPr lang="en-US" dirty="0" smtClean="0">
                <a:solidFill>
                  <a:schemeClr val="tx1">
                    <a:lumMod val="65000"/>
                    <a:lumOff val="35000"/>
                  </a:schemeClr>
                </a:solidFill>
                <a:latin typeface="Arial" pitchFamily="34" charset="0"/>
                <a:cs typeface="Arial" pitchFamily="34" charset="0"/>
              </a:rPr>
              <a:t>After completing the EDA and feature engineering, we can answer some interesting questions such as:</a:t>
            </a:r>
          </a:p>
          <a:p>
            <a:r>
              <a:rPr lang="en-US" dirty="0" smtClean="0">
                <a:solidFill>
                  <a:schemeClr val="tx1">
                    <a:lumMod val="65000"/>
                    <a:lumOff val="35000"/>
                  </a:schemeClr>
                </a:solidFill>
                <a:latin typeface="Arial" pitchFamily="34" charset="0"/>
                <a:cs typeface="Arial" pitchFamily="34" charset="0"/>
              </a:rPr>
              <a:t>1.Which genres are the most popular?</a:t>
            </a:r>
          </a:p>
          <a:p>
            <a:r>
              <a:rPr lang="en-US" dirty="0" smtClean="0">
                <a:solidFill>
                  <a:schemeClr val="tx1">
                    <a:lumMod val="65000"/>
                    <a:lumOff val="35000"/>
                  </a:schemeClr>
                </a:solidFill>
                <a:latin typeface="Arial" pitchFamily="34" charset="0"/>
                <a:cs typeface="Arial" pitchFamily="34" charset="0"/>
              </a:rPr>
              <a:t>2.What is the correlation between the budget and the revenue?</a:t>
            </a:r>
          </a:p>
          <a:p>
            <a:r>
              <a:rPr lang="en-US" dirty="0" smtClean="0">
                <a:solidFill>
                  <a:schemeClr val="tx1">
                    <a:lumMod val="65000"/>
                    <a:lumOff val="35000"/>
                  </a:schemeClr>
                </a:solidFill>
                <a:latin typeface="Arial" pitchFamily="34" charset="0"/>
                <a:cs typeface="Arial" pitchFamily="34" charset="0"/>
              </a:rPr>
              <a:t>3.Which actors and directors have the highest average rating?</a:t>
            </a:r>
          </a:p>
          <a:p>
            <a:r>
              <a:rPr lang="en-US" dirty="0" smtClean="0">
                <a:solidFill>
                  <a:schemeClr val="tx1">
                    <a:lumMod val="65000"/>
                    <a:lumOff val="35000"/>
                  </a:schemeClr>
                </a:solidFill>
                <a:latin typeface="Arial" pitchFamily="34" charset="0"/>
                <a:cs typeface="Arial" pitchFamily="34" charset="0"/>
              </a:rPr>
              <a:t>4.Which movies have the highest profit?</a:t>
            </a:r>
          </a:p>
          <a:p>
            <a:r>
              <a:rPr lang="en-US" dirty="0" smtClean="0">
                <a:solidFill>
                  <a:schemeClr val="tx1">
                    <a:lumMod val="65000"/>
                    <a:lumOff val="35000"/>
                  </a:schemeClr>
                </a:solidFill>
                <a:latin typeface="Arial" pitchFamily="34" charset="0"/>
                <a:cs typeface="Arial" pitchFamily="34" charset="0"/>
              </a:rPr>
              <a:t>5.How has the movie industry evolved over the years?</a:t>
            </a:r>
          </a:p>
          <a:p>
            <a:endParaRPr lang="en-US" dirty="0" smtClean="0">
              <a:solidFill>
                <a:schemeClr val="tx1">
                  <a:lumMod val="65000"/>
                  <a:lumOff val="35000"/>
                </a:schemeClr>
              </a:solidFill>
              <a:latin typeface="Arial" pitchFamily="34" charset="0"/>
              <a:cs typeface="Arial" pitchFamily="34" charset="0"/>
            </a:endParaRPr>
          </a:p>
          <a:p>
            <a:r>
              <a:rPr lang="en-US" b="1" dirty="0" smtClean="0">
                <a:latin typeface="Arial" pitchFamily="34" charset="0"/>
                <a:cs typeface="Arial" pitchFamily="34" charset="0"/>
              </a:rPr>
              <a:t>Conclusion: </a:t>
            </a:r>
            <a:r>
              <a:rPr lang="en-US" dirty="0" smtClean="0">
                <a:solidFill>
                  <a:schemeClr val="tx1">
                    <a:lumMod val="65000"/>
                    <a:lumOff val="35000"/>
                  </a:schemeClr>
                </a:solidFill>
                <a:latin typeface="Arial" pitchFamily="34" charset="0"/>
                <a:cs typeface="Arial" pitchFamily="34" charset="0"/>
              </a:rPr>
              <a:t>Finally, we will summarize the findings from the analysis and draw conclusions. We can also provide recommendations for movie makers to improve their chances of making a successful movie.</a:t>
            </a:r>
          </a:p>
          <a:p>
            <a:endParaRPr lang="en-IN" dirty="0">
              <a:latin typeface="Arial" pitchFamily="34" charset="0"/>
              <a:cs typeface="Arial" pitchFamily="34" charset="0"/>
            </a:endParaRPr>
          </a:p>
        </p:txBody>
      </p:sp>
    </p:spTree>
    <p:extLst>
      <p:ext uri="{BB962C8B-B14F-4D97-AF65-F5344CB8AC3E}">
        <p14:creationId xmlns:p14="http://schemas.microsoft.com/office/powerpoint/2010/main" val="24773632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Reeta\AppData\Local\Microsoft\Windows\INetCache\IE\1H7HQSLP\Microsoft_Excel_2013-2019_logo.sv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2492896"/>
            <a:ext cx="1832682" cy="17298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99592" y="1268760"/>
            <a:ext cx="6048672" cy="984885"/>
          </a:xfrm>
          <a:prstGeom prst="rect">
            <a:avLst/>
          </a:prstGeom>
          <a:noFill/>
        </p:spPr>
        <p:txBody>
          <a:bodyPr wrap="square" rtlCol="0">
            <a:spAutoFit/>
          </a:bodyPr>
          <a:lstStyle/>
          <a:p>
            <a:r>
              <a:rPr lang="en-IN" sz="4000" b="1" dirty="0" smtClean="0">
                <a:latin typeface="Rockwell Extra Bold" pitchFamily="18" charset="0"/>
              </a:rPr>
              <a:t>Tech-Stack Used</a:t>
            </a:r>
            <a:endParaRPr lang="en-IN" sz="4000" dirty="0" smtClean="0">
              <a:latin typeface="Rockwell Extra Bold" pitchFamily="18" charset="0"/>
            </a:endParaRPr>
          </a:p>
          <a:p>
            <a:endParaRPr lang="en-IN"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0072" y="2253645"/>
            <a:ext cx="2151208" cy="215120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5816" y="4251595"/>
            <a:ext cx="2654424" cy="2654424"/>
          </a:xfrm>
          <a:prstGeom prst="rect">
            <a:avLst/>
          </a:prstGeom>
        </p:spPr>
      </p:pic>
    </p:spTree>
    <p:extLst>
      <p:ext uri="{BB962C8B-B14F-4D97-AF65-F5344CB8AC3E}">
        <p14:creationId xmlns:p14="http://schemas.microsoft.com/office/powerpoint/2010/main" val="23875417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9103" y="476672"/>
            <a:ext cx="3960440" cy="707886"/>
          </a:xfrm>
          <a:prstGeom prst="rect">
            <a:avLst/>
          </a:prstGeom>
          <a:noFill/>
        </p:spPr>
        <p:txBody>
          <a:bodyPr wrap="square" rtlCol="0">
            <a:spAutoFit/>
          </a:bodyPr>
          <a:lstStyle/>
          <a:p>
            <a:r>
              <a:rPr lang="en-IN" sz="4000" b="1" dirty="0" smtClean="0">
                <a:latin typeface="Rockwell Extra Bold" pitchFamily="18" charset="0"/>
              </a:rPr>
              <a:t>Insights</a:t>
            </a:r>
          </a:p>
        </p:txBody>
      </p:sp>
      <p:sp>
        <p:nvSpPr>
          <p:cNvPr id="3" name="TextBox 2"/>
          <p:cNvSpPr txBox="1"/>
          <p:nvPr/>
        </p:nvSpPr>
        <p:spPr>
          <a:xfrm>
            <a:off x="323528" y="1184558"/>
            <a:ext cx="8389796" cy="3139321"/>
          </a:xfrm>
          <a:prstGeom prst="rect">
            <a:avLst/>
          </a:prstGeom>
          <a:noFill/>
        </p:spPr>
        <p:txBody>
          <a:bodyPr wrap="square" rtlCol="0">
            <a:spAutoFit/>
          </a:bodyPr>
          <a:lstStyle/>
          <a:p>
            <a:r>
              <a:rPr lang="en-US" b="1" dirty="0" smtClean="0"/>
              <a:t>A. Your </a:t>
            </a:r>
            <a:r>
              <a:rPr lang="en-US" b="1" dirty="0"/>
              <a:t>task:</a:t>
            </a:r>
            <a:r>
              <a:rPr lang="en-US" dirty="0"/>
              <a:t> </a:t>
            </a:r>
            <a:r>
              <a:rPr lang="en-US" dirty="0">
                <a:solidFill>
                  <a:schemeClr val="tx1">
                    <a:lumMod val="65000"/>
                    <a:lumOff val="35000"/>
                  </a:schemeClr>
                </a:solidFill>
                <a:latin typeface="Arial" pitchFamily="34" charset="0"/>
                <a:cs typeface="Arial" pitchFamily="34" charset="0"/>
              </a:rPr>
              <a:t>Clean the </a:t>
            </a:r>
            <a:r>
              <a:rPr lang="en-US" dirty="0" smtClean="0">
                <a:solidFill>
                  <a:schemeClr val="tx1">
                    <a:lumMod val="65000"/>
                    <a:lumOff val="35000"/>
                  </a:schemeClr>
                </a:solidFill>
                <a:latin typeface="Arial" pitchFamily="34" charset="0"/>
                <a:cs typeface="Arial" pitchFamily="34" charset="0"/>
              </a:rPr>
              <a:t>data</a:t>
            </a:r>
          </a:p>
          <a:p>
            <a:r>
              <a:rPr lang="en-US" b="1" dirty="0" smtClean="0"/>
              <a:t>Solution: </a:t>
            </a:r>
            <a:r>
              <a:rPr lang="en-US" dirty="0" smtClean="0">
                <a:solidFill>
                  <a:schemeClr val="tx1">
                    <a:lumMod val="65000"/>
                    <a:lumOff val="35000"/>
                  </a:schemeClr>
                </a:solidFill>
                <a:latin typeface="Arial" pitchFamily="34" charset="0"/>
                <a:cs typeface="Arial" pitchFamily="34" charset="0"/>
              </a:rPr>
              <a:t>First I removed the duplicates value from the dataset from </a:t>
            </a:r>
          </a:p>
          <a:p>
            <a:r>
              <a:rPr lang="en-US" dirty="0" smtClean="0">
                <a:solidFill>
                  <a:schemeClr val="tx1">
                    <a:lumMod val="65000"/>
                    <a:lumOff val="35000"/>
                  </a:schemeClr>
                </a:solidFill>
                <a:latin typeface="Arial" pitchFamily="34" charset="0"/>
                <a:cs typeface="Arial" pitchFamily="34" charset="0"/>
              </a:rPr>
              <a:t>Data-&gt;Remove Duplicates using excel then removed the null values from the dataset using F5 then click on ‘special’  which direct you to ‘Go to special’  where we have to click blank and its shows all blank spots mark. To delete all the blanks spot’s row click ctrl+ - (minus) then click ‘entire row’.</a:t>
            </a:r>
          </a:p>
          <a:p>
            <a:r>
              <a:rPr lang="en-US" dirty="0" smtClean="0">
                <a:solidFill>
                  <a:schemeClr val="tx1">
                    <a:lumMod val="65000"/>
                    <a:lumOff val="35000"/>
                  </a:schemeClr>
                </a:solidFill>
                <a:latin typeface="Arial" pitchFamily="34" charset="0"/>
                <a:cs typeface="Arial" pitchFamily="34" charset="0"/>
              </a:rPr>
              <a:t>After this I have done the remove unwanted columns which are not necessary for this project tasks.</a:t>
            </a:r>
          </a:p>
          <a:p>
            <a:r>
              <a:rPr lang="en-US" dirty="0" smtClean="0">
                <a:solidFill>
                  <a:schemeClr val="tx1">
                    <a:lumMod val="65000"/>
                    <a:lumOff val="35000"/>
                  </a:schemeClr>
                </a:solidFill>
                <a:latin typeface="Arial" pitchFamily="34" charset="0"/>
                <a:cs typeface="Arial" pitchFamily="34" charset="0"/>
              </a:rPr>
              <a:t>After clean the data </a:t>
            </a:r>
          </a:p>
          <a:p>
            <a:r>
              <a:rPr lang="en-US" dirty="0" smtClean="0">
                <a:solidFill>
                  <a:schemeClr val="tx1">
                    <a:lumMod val="65000"/>
                    <a:lumOff val="35000"/>
                  </a:schemeClr>
                </a:solidFill>
                <a:latin typeface="Arial" pitchFamily="34" charset="0"/>
                <a:cs typeface="Arial" pitchFamily="34" charset="0"/>
              </a:rPr>
              <a:t>we’ve got this in output:</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5812" y="3713553"/>
            <a:ext cx="5897200" cy="3144447"/>
          </a:xfrm>
          <a:prstGeom prst="rect">
            <a:avLst/>
          </a:prstGeom>
        </p:spPr>
      </p:pic>
    </p:spTree>
    <p:extLst>
      <p:ext uri="{BB962C8B-B14F-4D97-AF65-F5344CB8AC3E}">
        <p14:creationId xmlns:p14="http://schemas.microsoft.com/office/powerpoint/2010/main" val="2606127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684" y="1365527"/>
            <a:ext cx="8424936" cy="1754326"/>
          </a:xfrm>
          <a:prstGeom prst="rect">
            <a:avLst/>
          </a:prstGeom>
          <a:noFill/>
        </p:spPr>
        <p:txBody>
          <a:bodyPr wrap="square" rtlCol="0">
            <a:spAutoFit/>
          </a:bodyPr>
          <a:lstStyle/>
          <a:p>
            <a:r>
              <a:rPr lang="en-US" b="1" dirty="0" smtClean="0">
                <a:latin typeface="Arial" pitchFamily="34" charset="0"/>
                <a:cs typeface="Arial" pitchFamily="34" charset="0"/>
              </a:rPr>
              <a:t>B. Your </a:t>
            </a:r>
            <a:r>
              <a:rPr lang="en-US" b="1" dirty="0">
                <a:latin typeface="Arial" pitchFamily="34" charset="0"/>
                <a:cs typeface="Arial" pitchFamily="34" charset="0"/>
              </a:rPr>
              <a:t>task:</a:t>
            </a:r>
            <a:r>
              <a:rPr lang="en-US" dirty="0">
                <a:latin typeface="Arial" pitchFamily="34" charset="0"/>
                <a:cs typeface="Arial" pitchFamily="34" charset="0"/>
              </a:rPr>
              <a:t> Find the movies with the highest profit</a:t>
            </a:r>
            <a:r>
              <a:rPr lang="en-US" dirty="0" smtClean="0">
                <a:latin typeface="Arial" pitchFamily="34" charset="0"/>
                <a:cs typeface="Arial" pitchFamily="34" charset="0"/>
              </a:rPr>
              <a:t>?</a:t>
            </a:r>
          </a:p>
          <a:p>
            <a:r>
              <a:rPr lang="en-US" b="1" dirty="0" smtClean="0">
                <a:latin typeface="Arial" pitchFamily="34" charset="0"/>
                <a:cs typeface="Arial" pitchFamily="34" charset="0"/>
              </a:rPr>
              <a:t>Solution:</a:t>
            </a:r>
          </a:p>
          <a:p>
            <a:r>
              <a:rPr lang="en-US" dirty="0">
                <a:latin typeface="Arial" pitchFamily="34" charset="0"/>
                <a:cs typeface="Arial" pitchFamily="34" charset="0"/>
              </a:rPr>
              <a:t> </a:t>
            </a:r>
            <a:r>
              <a:rPr lang="en-US" dirty="0" smtClean="0">
                <a:latin typeface="Arial" pitchFamily="34" charset="0"/>
                <a:cs typeface="Arial" pitchFamily="34" charset="0"/>
              </a:rPr>
              <a:t>                 I have created a new column called Profit and then used the formula</a:t>
            </a:r>
          </a:p>
          <a:p>
            <a:r>
              <a:rPr lang="en-US" dirty="0" smtClean="0">
                <a:latin typeface="Arial" pitchFamily="34" charset="0"/>
                <a:cs typeface="Arial" pitchFamily="34" charset="0"/>
              </a:rPr>
              <a:t> “ =gross cell-budget” .  Then sort the column largest to smallest.</a:t>
            </a:r>
          </a:p>
          <a:p>
            <a:endParaRPr lang="en-US" dirty="0">
              <a:latin typeface="Arial" pitchFamily="34" charset="0"/>
              <a:cs typeface="Arial" pitchFamily="34" charset="0"/>
            </a:endParaRPr>
          </a:p>
          <a:p>
            <a:r>
              <a:rPr lang="en-US" b="1" dirty="0" smtClean="0">
                <a:latin typeface="Arial" pitchFamily="34" charset="0"/>
                <a:cs typeface="Arial" pitchFamily="34" charset="0"/>
              </a:rPr>
              <a:t>Output:</a:t>
            </a:r>
            <a:endParaRPr lang="en-IN" b="1" dirty="0">
              <a:latin typeface="Arial" pitchFamily="34" charset="0"/>
              <a:cs typeface="Arial"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2671023"/>
            <a:ext cx="4753638" cy="4010585"/>
          </a:xfrm>
          <a:prstGeom prst="rect">
            <a:avLst/>
          </a:prstGeom>
        </p:spPr>
      </p:pic>
    </p:spTree>
    <p:extLst>
      <p:ext uri="{BB962C8B-B14F-4D97-AF65-F5344CB8AC3E}">
        <p14:creationId xmlns:p14="http://schemas.microsoft.com/office/powerpoint/2010/main" val="9676734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35" y="2060848"/>
            <a:ext cx="8892480" cy="3792726"/>
          </a:xfrm>
          <a:prstGeom prst="rect">
            <a:avLst/>
          </a:prstGeom>
        </p:spPr>
      </p:pic>
    </p:spTree>
    <p:extLst>
      <p:ext uri="{BB962C8B-B14F-4D97-AF65-F5344CB8AC3E}">
        <p14:creationId xmlns:p14="http://schemas.microsoft.com/office/powerpoint/2010/main" val="19481300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3" y="891497"/>
            <a:ext cx="8260641" cy="2862322"/>
          </a:xfrm>
          <a:prstGeom prst="rect">
            <a:avLst/>
          </a:prstGeom>
          <a:noFill/>
        </p:spPr>
        <p:txBody>
          <a:bodyPr wrap="square" rtlCol="0">
            <a:spAutoFit/>
          </a:bodyPr>
          <a:lstStyle/>
          <a:p>
            <a:r>
              <a:rPr lang="en-US" b="1" dirty="0" smtClean="0">
                <a:latin typeface="Arial" pitchFamily="34" charset="0"/>
                <a:cs typeface="Arial" pitchFamily="34" charset="0"/>
              </a:rPr>
              <a:t>C. Your </a:t>
            </a:r>
            <a:r>
              <a:rPr lang="en-US" b="1" dirty="0">
                <a:latin typeface="Arial" pitchFamily="34" charset="0"/>
                <a:cs typeface="Arial" pitchFamily="34" charset="0"/>
              </a:rPr>
              <a:t>task: </a:t>
            </a:r>
            <a:r>
              <a:rPr lang="en-US" dirty="0">
                <a:latin typeface="Arial" pitchFamily="34" charset="0"/>
                <a:cs typeface="Arial" pitchFamily="34" charset="0"/>
              </a:rPr>
              <a:t>Find IMDB Top </a:t>
            </a:r>
            <a:r>
              <a:rPr lang="en-US" dirty="0" smtClean="0">
                <a:latin typeface="Arial" pitchFamily="34" charset="0"/>
                <a:cs typeface="Arial" pitchFamily="34" charset="0"/>
              </a:rPr>
              <a:t>250</a:t>
            </a:r>
          </a:p>
          <a:p>
            <a:r>
              <a:rPr lang="en-US" b="1" dirty="0" smtClean="0">
                <a:latin typeface="Arial" pitchFamily="34" charset="0"/>
                <a:cs typeface="Arial" pitchFamily="34" charset="0"/>
              </a:rPr>
              <a:t>Solution: </a:t>
            </a:r>
            <a:r>
              <a:rPr lang="en-US" dirty="0" smtClean="0">
                <a:latin typeface="Arial" pitchFamily="34" charset="0"/>
                <a:cs typeface="Arial" pitchFamily="34" charset="0"/>
              </a:rPr>
              <a:t>Created a new column called IMDB_Top_250 .  Then sorted the </a:t>
            </a:r>
            <a:r>
              <a:rPr lang="en-US" dirty="0" err="1" smtClean="0">
                <a:latin typeface="Arial" pitchFamily="34" charset="0"/>
                <a:cs typeface="Arial" pitchFamily="34" charset="0"/>
              </a:rPr>
              <a:t>Imdb_score</a:t>
            </a:r>
            <a:r>
              <a:rPr lang="en-US" dirty="0" smtClean="0">
                <a:latin typeface="Arial" pitchFamily="34" charset="0"/>
                <a:cs typeface="Arial" pitchFamily="34" charset="0"/>
              </a:rPr>
              <a:t> largest to smallest and put the condition on </a:t>
            </a:r>
            <a:r>
              <a:rPr lang="en-US" dirty="0" err="1" smtClean="0">
                <a:latin typeface="Arial" pitchFamily="34" charset="0"/>
                <a:cs typeface="Arial" pitchFamily="34" charset="0"/>
              </a:rPr>
              <a:t>num_voted_users</a:t>
            </a:r>
            <a:r>
              <a:rPr lang="en-US" dirty="0" smtClean="0">
                <a:latin typeface="Arial" pitchFamily="34" charset="0"/>
                <a:cs typeface="Arial" pitchFamily="34" charset="0"/>
              </a:rPr>
              <a:t> value greater than and equal to 25000.</a:t>
            </a:r>
          </a:p>
          <a:p>
            <a:r>
              <a:rPr lang="en-US" dirty="0" smtClean="0">
                <a:latin typeface="Arial" pitchFamily="34" charset="0"/>
                <a:cs typeface="Arial" pitchFamily="34" charset="0"/>
              </a:rPr>
              <a:t>Then filter the language column by not deselecting </a:t>
            </a:r>
            <a:r>
              <a:rPr lang="en-US" dirty="0" err="1" smtClean="0">
                <a:latin typeface="Arial" pitchFamily="34" charset="0"/>
                <a:cs typeface="Arial" pitchFamily="34" charset="0"/>
              </a:rPr>
              <a:t>english</a:t>
            </a:r>
            <a:r>
              <a:rPr lang="en-US" dirty="0" smtClean="0">
                <a:latin typeface="Arial" pitchFamily="34" charset="0"/>
                <a:cs typeface="Arial" pitchFamily="34" charset="0"/>
              </a:rPr>
              <a:t> language. Which gave us non </a:t>
            </a:r>
            <a:r>
              <a:rPr lang="en-US" dirty="0" err="1" smtClean="0">
                <a:latin typeface="Arial" pitchFamily="34" charset="0"/>
                <a:cs typeface="Arial" pitchFamily="34" charset="0"/>
              </a:rPr>
              <a:t>english</a:t>
            </a:r>
            <a:r>
              <a:rPr lang="en-US" dirty="0" smtClean="0">
                <a:latin typeface="Arial" pitchFamily="34" charset="0"/>
                <a:cs typeface="Arial" pitchFamily="34" charset="0"/>
              </a:rPr>
              <a:t> movies which are actually top foreign language films. Extract on </a:t>
            </a:r>
            <a:r>
              <a:rPr lang="en-US" dirty="0" err="1" smtClean="0">
                <a:latin typeface="Arial" pitchFamily="34" charset="0"/>
                <a:cs typeface="Arial" pitchFamily="34" charset="0"/>
              </a:rPr>
              <a:t>top_foreign_lang</a:t>
            </a:r>
            <a:r>
              <a:rPr lang="en-US" dirty="0" smtClean="0">
                <a:latin typeface="Arial" pitchFamily="34" charset="0"/>
                <a:cs typeface="Arial" pitchFamily="34" charset="0"/>
              </a:rPr>
              <a:t> column.</a:t>
            </a:r>
          </a:p>
          <a:p>
            <a:endParaRPr lang="en-US" dirty="0">
              <a:latin typeface="Arial" pitchFamily="34" charset="0"/>
              <a:cs typeface="Arial" pitchFamily="34" charset="0"/>
            </a:endParaRPr>
          </a:p>
          <a:p>
            <a:r>
              <a:rPr lang="en-US" b="1" dirty="0" smtClean="0">
                <a:latin typeface="Arial" pitchFamily="34" charset="0"/>
                <a:cs typeface="Arial" pitchFamily="34" charset="0"/>
              </a:rPr>
              <a:t>Output:</a:t>
            </a:r>
          </a:p>
          <a:p>
            <a:r>
              <a:rPr lang="en-US" dirty="0">
                <a:latin typeface="Arial" pitchFamily="34" charset="0"/>
                <a:cs typeface="Arial" pitchFamily="34" charset="0"/>
              </a:rPr>
              <a:t> </a:t>
            </a:r>
            <a:r>
              <a:rPr lang="en-US" dirty="0" smtClean="0">
                <a:latin typeface="Arial" pitchFamily="34" charset="0"/>
                <a:cs typeface="Arial" pitchFamily="34" charset="0"/>
              </a:rPr>
              <a:t>                 </a:t>
            </a:r>
            <a:endParaRPr lang="en-IN" dirty="0">
              <a:latin typeface="Arial" pitchFamily="34" charset="0"/>
              <a:cs typeface="Arial"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3785" y="2644416"/>
            <a:ext cx="4198000" cy="4157401"/>
          </a:xfrm>
          <a:prstGeom prst="rect">
            <a:avLst/>
          </a:prstGeom>
        </p:spPr>
      </p:pic>
    </p:spTree>
    <p:extLst>
      <p:ext uri="{BB962C8B-B14F-4D97-AF65-F5344CB8AC3E}">
        <p14:creationId xmlns:p14="http://schemas.microsoft.com/office/powerpoint/2010/main" val="1932110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2924</TotalTime>
  <Words>471</Words>
  <Application>Microsoft Office PowerPoint</Application>
  <PresentationFormat>On-screen Show (4:3)</PresentationFormat>
  <Paragraphs>72</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Waveform</vt:lpstr>
      <vt:lpstr>IMDB MOVIE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Reeta</dc:creator>
  <cp:lastModifiedBy>Reeta</cp:lastModifiedBy>
  <cp:revision>39</cp:revision>
  <dcterms:created xsi:type="dcterms:W3CDTF">2023-03-26T05:30:52Z</dcterms:created>
  <dcterms:modified xsi:type="dcterms:W3CDTF">2023-04-01T13:46:19Z</dcterms:modified>
</cp:coreProperties>
</file>