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59" r:id="rId4"/>
    <p:sldId id="260" r:id="rId5"/>
    <p:sldId id="261" r:id="rId6"/>
    <p:sldId id="262" r:id="rId7"/>
    <p:sldId id="263" r:id="rId8"/>
    <p:sldId id="291" r:id="rId9"/>
    <p:sldId id="264" r:id="rId10"/>
    <p:sldId id="265" r:id="rId11"/>
    <p:sldId id="266" r:id="rId12"/>
    <p:sldId id="268" r:id="rId13"/>
    <p:sldId id="267" r:id="rId14"/>
    <p:sldId id="269" r:id="rId15"/>
    <p:sldId id="270" r:id="rId16"/>
    <p:sldId id="271" r:id="rId17"/>
    <p:sldId id="272" r:id="rId18"/>
    <p:sldId id="273" r:id="rId19"/>
    <p:sldId id="278" r:id="rId20"/>
    <p:sldId id="274" r:id="rId21"/>
    <p:sldId id="276" r:id="rId22"/>
    <p:sldId id="279" r:id="rId23"/>
    <p:sldId id="280" r:id="rId24"/>
    <p:sldId id="281" r:id="rId25"/>
    <p:sldId id="282" r:id="rId26"/>
    <p:sldId id="283" r:id="rId27"/>
    <p:sldId id="294" r:id="rId28"/>
    <p:sldId id="286" r:id="rId29"/>
    <p:sldId id="287" r:id="rId30"/>
    <p:sldId id="292" r:id="rId31"/>
    <p:sldId id="288" r:id="rId32"/>
    <p:sldId id="289" r:id="rId33"/>
    <p:sldId id="290" r:id="rId34"/>
    <p:sldId id="295" r:id="rId35"/>
    <p:sldId id="296" r:id="rId36"/>
    <p:sldId id="297" r:id="rId37"/>
    <p:sldId id="298" r:id="rId38"/>
    <p:sldId id="299" r:id="rId39"/>
    <p:sldId id="300" r:id="rId40"/>
    <p:sldId id="301" r:id="rId41"/>
    <p:sldId id="293"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AEE2E-F5C1-445C-AEA1-D1939176F6E7}" type="datetimeFigureOut">
              <a:rPr lang="en-IN" smtClean="0"/>
              <a:t>01-07-2023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AAE66-1DAE-4320-8436-D2C0F1D87AEC}" type="slidenum">
              <a:rPr lang="en-IN" smtClean="0"/>
              <a:t>‹#›</a:t>
            </a:fld>
            <a:endParaRPr lang="en-IN"/>
          </a:p>
        </p:txBody>
      </p:sp>
    </p:spTree>
    <p:extLst>
      <p:ext uri="{BB962C8B-B14F-4D97-AF65-F5344CB8AC3E}">
        <p14:creationId xmlns:p14="http://schemas.microsoft.com/office/powerpoint/2010/main" val="91747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2AAE66-1DAE-4320-8436-D2C0F1D87AEC}" type="slidenum">
              <a:rPr lang="en-IN" smtClean="0"/>
              <a:t>4</a:t>
            </a:fld>
            <a:endParaRPr lang="en-IN"/>
          </a:p>
        </p:txBody>
      </p:sp>
    </p:spTree>
    <p:extLst>
      <p:ext uri="{BB962C8B-B14F-4D97-AF65-F5344CB8AC3E}">
        <p14:creationId xmlns:p14="http://schemas.microsoft.com/office/powerpoint/2010/main" val="57774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1CD89A-C949-4906-ACC4-7B0D02B86835}"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263817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1CD89A-C949-4906-ACC4-7B0D02B86835}"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40627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1CD89A-C949-4906-ACC4-7B0D02B86835}"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184716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1CD89A-C949-4906-ACC4-7B0D02B86835}"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62877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D89A-C949-4906-ACC4-7B0D02B86835}"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234486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1CD89A-C949-4906-ACC4-7B0D02B86835}"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206742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1CD89A-C949-4906-ACC4-7B0D02B86835}"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301285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1CD89A-C949-4906-ACC4-7B0D02B86835}"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367986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D89A-C949-4906-ACC4-7B0D02B86835}" type="datetimeFigureOut">
              <a:rPr lang="en-IN" smtClean="0"/>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121706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D89A-C949-4906-ACC4-7B0D02B86835}"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136014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D89A-C949-4906-ACC4-7B0D02B86835}"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7337A3-71B4-4A8B-ACFA-FD9C2E12DFB7}" type="slidenum">
              <a:rPr lang="en-IN" smtClean="0"/>
              <a:t>‹#›</a:t>
            </a:fld>
            <a:endParaRPr lang="en-IN"/>
          </a:p>
        </p:txBody>
      </p:sp>
    </p:spTree>
    <p:extLst>
      <p:ext uri="{BB962C8B-B14F-4D97-AF65-F5344CB8AC3E}">
        <p14:creationId xmlns:p14="http://schemas.microsoft.com/office/powerpoint/2010/main" val="388900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D89A-C949-4906-ACC4-7B0D02B86835}" type="datetimeFigureOut">
              <a:rPr lang="en-IN" smtClean="0"/>
              <a:t>01-07-2023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337A3-71B4-4A8B-ACFA-FD9C2E12DFB7}" type="slidenum">
              <a:rPr lang="en-IN" smtClean="0"/>
              <a:t>‹#›</a:t>
            </a:fld>
            <a:endParaRPr lang="en-IN"/>
          </a:p>
        </p:txBody>
      </p:sp>
    </p:spTree>
    <p:extLst>
      <p:ext uri="{BB962C8B-B14F-4D97-AF65-F5344CB8AC3E}">
        <p14:creationId xmlns:p14="http://schemas.microsoft.com/office/powerpoint/2010/main" val="99925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4000" t="4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877272"/>
            <a:ext cx="3203848" cy="584776"/>
          </a:xfrm>
        </p:spPr>
        <p:txBody>
          <a:bodyPr/>
          <a:lstStyle/>
          <a:p>
            <a:r>
              <a:rPr lang="en-IN" b="1" dirty="0" smtClean="0">
                <a:solidFill>
                  <a:schemeClr val="tx1"/>
                </a:solidFill>
              </a:rPr>
              <a:t>Final Project-3</a:t>
            </a:r>
            <a:endParaRPr lang="en-IN" b="1" dirty="0">
              <a:solidFill>
                <a:schemeClr val="tx1"/>
              </a:solidFill>
            </a:endParaRPr>
          </a:p>
        </p:txBody>
      </p:sp>
      <p:sp>
        <p:nvSpPr>
          <p:cNvPr id="10" name="Title 9"/>
          <p:cNvSpPr>
            <a:spLocks noGrp="1"/>
          </p:cNvSpPr>
          <p:nvPr>
            <p:ph type="ctrTitle"/>
          </p:nvPr>
        </p:nvSpPr>
        <p:spPr>
          <a:xfrm>
            <a:off x="539552" y="692150"/>
            <a:ext cx="7988052" cy="2304802"/>
          </a:xfrm>
          <a:prstGeom prst="parallelogram">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IN" sz="8000" dirty="0" smtClean="0">
                <a:latin typeface="Mongolian Baiti" pitchFamily="66" charset="0"/>
                <a:cs typeface="Mongolian Baiti" pitchFamily="66" charset="0"/>
              </a:rPr>
              <a:t>Impact Of Car Features</a:t>
            </a:r>
            <a:endParaRPr lang="en-IN" sz="8000" dirty="0">
              <a:latin typeface="Mongolian Baiti" pitchFamily="66" charset="0"/>
              <a:cs typeface="Mongolian Baiti" pitchFamily="66" charset="0"/>
            </a:endParaRPr>
          </a:p>
        </p:txBody>
      </p:sp>
      <p:sp>
        <p:nvSpPr>
          <p:cNvPr id="12" name="TextBox 11"/>
          <p:cNvSpPr txBox="1"/>
          <p:nvPr/>
        </p:nvSpPr>
        <p:spPr>
          <a:xfrm>
            <a:off x="4932040" y="5770671"/>
            <a:ext cx="4104456" cy="584775"/>
          </a:xfrm>
          <a:prstGeom prst="rect">
            <a:avLst/>
          </a:prstGeom>
          <a:noFill/>
        </p:spPr>
        <p:txBody>
          <a:bodyPr wrap="square" rtlCol="0">
            <a:spAutoFit/>
          </a:bodyPr>
          <a:lstStyle/>
          <a:p>
            <a:r>
              <a:rPr lang="en-IN" sz="3200" b="1" dirty="0" smtClean="0"/>
              <a:t>Project By: </a:t>
            </a:r>
            <a:r>
              <a:rPr lang="en-IN" sz="3200" b="1" dirty="0" err="1" smtClean="0"/>
              <a:t>Sumit</a:t>
            </a:r>
            <a:r>
              <a:rPr lang="en-IN" sz="3200" b="1" dirty="0" smtClean="0"/>
              <a:t> </a:t>
            </a:r>
            <a:r>
              <a:rPr lang="en-IN" sz="3200" b="1" dirty="0" err="1" smtClean="0"/>
              <a:t>Gope</a:t>
            </a:r>
            <a:endParaRPr lang="en-IN" sz="3200" b="1" dirty="0"/>
          </a:p>
        </p:txBody>
      </p:sp>
    </p:spTree>
    <p:extLst>
      <p:ext uri="{BB962C8B-B14F-4D97-AF65-F5344CB8AC3E}">
        <p14:creationId xmlns:p14="http://schemas.microsoft.com/office/powerpoint/2010/main" val="424375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6772"/>
            <a:ext cx="8496944" cy="1077218"/>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Insight Required: What is the relationship between a car's engine power and its price?</a:t>
            </a:r>
          </a:p>
          <a:p>
            <a:r>
              <a:rPr lang="en-US" dirty="0"/>
              <a:t>Task 2:  Create a scatter chart that plots engine power on the x-axis and price on the y-axis. Add a </a:t>
            </a:r>
            <a:r>
              <a:rPr lang="en-US" dirty="0" err="1"/>
              <a:t>trendline</a:t>
            </a:r>
            <a:r>
              <a:rPr lang="en-US" dirty="0"/>
              <a:t> to the chart to visualize the relationship between these variables.</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0768"/>
            <a:ext cx="8496944" cy="4362501"/>
          </a:xfrm>
          <a:prstGeom prst="rect">
            <a:avLst/>
          </a:prstGeom>
          <a:effectLst>
            <a:outerShdw blurRad="63500" sx="102000" sy="102000" algn="ctr" rotWithShape="0">
              <a:prstClr val="black">
                <a:alpha val="40000"/>
              </a:prstClr>
            </a:outerShdw>
          </a:effectLst>
        </p:spPr>
      </p:pic>
      <p:sp>
        <p:nvSpPr>
          <p:cNvPr id="4" name="TextBox 3"/>
          <p:cNvSpPr txBox="1"/>
          <p:nvPr/>
        </p:nvSpPr>
        <p:spPr>
          <a:xfrm>
            <a:off x="395536" y="5877272"/>
            <a:ext cx="8496944" cy="584775"/>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As we </a:t>
            </a:r>
            <a:r>
              <a:rPr lang="en-IN" dirty="0" smtClean="0"/>
              <a:t>can see </a:t>
            </a:r>
            <a:r>
              <a:rPr lang="en-IN" dirty="0"/>
              <a:t>this the positive correlation we get from the Car price and Engine HP. It means </a:t>
            </a:r>
            <a:r>
              <a:rPr lang="en-IN" dirty="0" smtClean="0"/>
              <a:t>increases </a:t>
            </a:r>
            <a:r>
              <a:rPr lang="en-IN" dirty="0"/>
              <a:t>in Engine horse power </a:t>
            </a:r>
            <a:r>
              <a:rPr lang="en-IN" dirty="0" smtClean="0"/>
              <a:t>increases </a:t>
            </a:r>
            <a:r>
              <a:rPr lang="en-IN" dirty="0"/>
              <a:t>Cars Price.</a:t>
            </a:r>
          </a:p>
        </p:txBody>
      </p:sp>
    </p:spTree>
    <p:extLst>
      <p:ext uri="{BB962C8B-B14F-4D97-AF65-F5344CB8AC3E}">
        <p14:creationId xmlns:p14="http://schemas.microsoft.com/office/powerpoint/2010/main" val="390387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568952" cy="1815882"/>
          </a:xfrm>
          <a:prstGeom prst="rect">
            <a:avLst/>
          </a:prstGeom>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t>Insight Required: Which car features are most important in determining a car's price? </a:t>
            </a:r>
          </a:p>
          <a:p>
            <a:pPr fontAlgn="base"/>
            <a:r>
              <a:rPr lang="en-US" sz="1600" b="1" dirty="0"/>
              <a:t>Task 3: Use regression analysis to identify the variables that have the strongest relationship with a car's price. Then create a bar chart that shows the coefficient values for each variable to visualize their relative importance</a:t>
            </a:r>
            <a:r>
              <a:rPr lang="en-US" sz="1600" b="1" dirty="0" smtClean="0"/>
              <a:t>.</a:t>
            </a:r>
          </a:p>
          <a:p>
            <a:pPr fontAlgn="base"/>
            <a:endParaRPr lang="en-US" sz="1600" b="1" dirty="0"/>
          </a:p>
          <a:p>
            <a:pPr fontAlgn="base"/>
            <a:r>
              <a:rPr lang="en-US" sz="1600" b="1" dirty="0" smtClean="0"/>
              <a:t>Solution: for this I select the all numeric feature of cars and click on data analysis field from data section and then click on regression. </a:t>
            </a:r>
            <a:endParaRPr lang="en-US" sz="1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16" y="2276872"/>
            <a:ext cx="8585364" cy="4477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0343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03" y="3140968"/>
            <a:ext cx="6912768" cy="3553292"/>
          </a:xfrm>
          <a:prstGeom prst="rect">
            <a:avLst/>
          </a:prstGeom>
          <a:effectLst>
            <a:outerShdw blurRad="63500" sx="102000" sy="102000" algn="ctr" rotWithShape="0">
              <a:prstClr val="black">
                <a:alpha val="40000"/>
              </a:prstClr>
            </a:outerShdw>
          </a:effectLst>
        </p:spPr>
      </p:pic>
      <p:sp>
        <p:nvSpPr>
          <p:cNvPr id="4" name="TextBox 3"/>
          <p:cNvSpPr txBox="1"/>
          <p:nvPr/>
        </p:nvSpPr>
        <p:spPr>
          <a:xfrm>
            <a:off x="395536" y="908720"/>
            <a:ext cx="8419644" cy="1815882"/>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coefficient for number of cylinders is positive, indicating that there is a strong positive relationship between the number of cylinders in a car's engine and its price. This suggests that cars with more cylinders tend to be more </a:t>
            </a:r>
            <a:r>
              <a:rPr lang="en-US" dirty="0" smtClean="0"/>
              <a:t>expensive</a:t>
            </a:r>
            <a:r>
              <a:rPr lang="en-US" dirty="0"/>
              <a:t>.</a:t>
            </a:r>
          </a:p>
          <a:p>
            <a:endParaRPr lang="en-US" dirty="0"/>
          </a:p>
          <a:p>
            <a:r>
              <a:rPr lang="en-US" dirty="0"/>
              <a:t>The coefficient for number of doors is negative, indicating that there is a strong negative relationship between the number of doors a car has and its price. This suggests that cars with fewer doors tend to be more </a:t>
            </a:r>
            <a:r>
              <a:rPr lang="en-US" dirty="0" smtClean="0"/>
              <a:t>expensive</a:t>
            </a:r>
            <a:r>
              <a:rPr lang="en-US" dirty="0"/>
              <a:t>.</a:t>
            </a:r>
          </a:p>
        </p:txBody>
      </p:sp>
      <p:pic>
        <p:nvPicPr>
          <p:cNvPr id="5"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7225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0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63" y="1939065"/>
            <a:ext cx="2272316" cy="4763165"/>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216" y="1939065"/>
            <a:ext cx="2271363" cy="3698159"/>
          </a:xfrm>
          <a:prstGeom prst="rect">
            <a:avLst/>
          </a:prstGeom>
          <a:effectLst>
            <a:outerShdw blurRad="63500" sx="102000" sy="102000" algn="ctr" rotWithShape="0">
              <a:prstClr val="black">
                <a:alpha val="40000"/>
              </a:prstClr>
            </a:outerShdw>
          </a:effectLst>
        </p:spPr>
      </p:pic>
      <p:sp>
        <p:nvSpPr>
          <p:cNvPr id="4" name="TextBox 3"/>
          <p:cNvSpPr txBox="1"/>
          <p:nvPr/>
        </p:nvSpPr>
        <p:spPr>
          <a:xfrm>
            <a:off x="395537" y="260648"/>
            <a:ext cx="8496942"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Insight Required: How does the average price of a car vary across different manufacturers?</a:t>
            </a:r>
          </a:p>
          <a:p>
            <a:r>
              <a:rPr lang="en-US" dirty="0"/>
              <a:t>Task 4.A: Create a pivot table that shows the average price of cars for each manufacturer. </a:t>
            </a:r>
          </a:p>
        </p:txBody>
      </p:sp>
      <p:pic>
        <p:nvPicPr>
          <p:cNvPr id="1026" name="Picture 2" descr="C:\Users\Reeta\AppData\Local\Microsoft\Windows\INetCache\IE\EQXEGJ5G\database-search-2797375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2918863"/>
            <a:ext cx="720079" cy="72007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411760" y="2934157"/>
            <a:ext cx="870598" cy="34816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200" b="1" dirty="0" smtClean="0"/>
              <a:t>Highest</a:t>
            </a:r>
            <a:endParaRPr lang="en-IN" sz="1200" b="1" dirty="0"/>
          </a:p>
        </p:txBody>
      </p:sp>
      <p:sp>
        <p:nvSpPr>
          <p:cNvPr id="7" name="Right Arrow 6"/>
          <p:cNvSpPr/>
          <p:nvPr/>
        </p:nvSpPr>
        <p:spPr>
          <a:xfrm>
            <a:off x="5796136" y="2934157"/>
            <a:ext cx="646373" cy="34816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000" b="1" dirty="0" smtClean="0"/>
              <a:t>Lowest</a:t>
            </a:r>
            <a:endParaRPr lang="en-IN" sz="1000" b="1" dirty="0"/>
          </a:p>
        </p:txBody>
      </p:sp>
      <p:sp>
        <p:nvSpPr>
          <p:cNvPr id="8" name="Oval 7"/>
          <p:cNvSpPr/>
          <p:nvPr/>
        </p:nvSpPr>
        <p:spPr>
          <a:xfrm>
            <a:off x="35620" y="3638942"/>
            <a:ext cx="3102846" cy="252117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r>
              <a:rPr lang="en-IN" sz="1600" b="1" dirty="0"/>
              <a:t>From this table we can see the average </a:t>
            </a:r>
            <a:r>
              <a:rPr lang="en-IN" sz="1600" b="1" dirty="0" smtClean="0"/>
              <a:t>highest price </a:t>
            </a:r>
            <a:r>
              <a:rPr lang="en-IN" sz="1600" b="1" dirty="0"/>
              <a:t>of manufacturer is 1.7M$ which is Bugatti and average lowest price of manufacturer is 3296$ which is </a:t>
            </a:r>
            <a:r>
              <a:rPr lang="en-IN" sz="1600" b="1" dirty="0" err="1"/>
              <a:t>plymouth</a:t>
            </a:r>
            <a:r>
              <a:rPr lang="en-IN" sz="1600" b="1" dirty="0"/>
              <a:t>.</a:t>
            </a:r>
          </a:p>
        </p:txBody>
      </p:sp>
    </p:spTree>
    <p:extLst>
      <p:ext uri="{BB962C8B-B14F-4D97-AF65-F5344CB8AC3E}">
        <p14:creationId xmlns:p14="http://schemas.microsoft.com/office/powerpoint/2010/main" val="55868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25514"/>
            <a:ext cx="8640960"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4.B: Create a bar chart or a horizontal stacked bar chart that visualizes the relationship between manufacturer and average price.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88" y="1373107"/>
            <a:ext cx="7832428" cy="54848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1229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0"/>
            <a:ext cx="6801799" cy="2648320"/>
          </a:xfrm>
          <a:prstGeom prst="rect">
            <a:avLst/>
          </a:prstGeom>
          <a:effectLst>
            <a:outerShdw blurRad="63500" sx="102000" sy="102000" algn="ctr" rotWithShape="0">
              <a:prstClr val="black">
                <a:alpha val="40000"/>
              </a:prstClr>
            </a:outerShdw>
          </a:effectLst>
        </p:spPr>
      </p:pic>
      <p:sp>
        <p:nvSpPr>
          <p:cNvPr id="3" name="TextBox 2"/>
          <p:cNvSpPr txBox="1"/>
          <p:nvPr/>
        </p:nvSpPr>
        <p:spPr>
          <a:xfrm>
            <a:off x="286085" y="3933056"/>
            <a:ext cx="8568952" cy="2092881"/>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Plymouth is a brand that is associated with more affordable or budget-friendly cars, while Bugatti is a luxury brand that produces high-end, expensive vehicles. This suggests that car prices can vary widely across different manufacturers, depending on the brand's positioning in the market.</a:t>
            </a:r>
          </a:p>
          <a:p>
            <a:endParaRPr lang="en-US" dirty="0"/>
          </a:p>
          <a:p>
            <a:r>
              <a:rPr lang="en-US" dirty="0"/>
              <a:t>The range between the lowest and highest average prices is quite large, indicating that car prices can vary significantly even within the same market segment. This can be due to a variety of factors such as differences in manufacturing costs, brand reputation, features, and technology.</a:t>
            </a:r>
          </a:p>
          <a:p>
            <a:endParaRPr lang="en-IN" dirty="0"/>
          </a:p>
        </p:txBody>
      </p:sp>
      <p:pic>
        <p:nvPicPr>
          <p:cNvPr id="4"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35" y="3212976"/>
            <a:ext cx="667784" cy="66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182" y="116632"/>
            <a:ext cx="8727598" cy="1323439"/>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Insight Required: What is the relationship between fuel efficiency and the number of cylinders in a car's engine?</a:t>
            </a:r>
          </a:p>
          <a:p>
            <a:r>
              <a:rPr lang="en-US" dirty="0"/>
              <a:t>Task 5.A: Create a scatter plot with the number of cylinders on the x-axis and highway MPG on the y-axis. Then create a </a:t>
            </a:r>
            <a:r>
              <a:rPr lang="en-US" dirty="0" err="1"/>
              <a:t>trendline</a:t>
            </a:r>
            <a:r>
              <a:rPr lang="en-US" dirty="0"/>
              <a:t> on the scatter plot to visually estimate the slope of the relationship and assess its significance.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6" y="1988840"/>
            <a:ext cx="7492191" cy="44537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6000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952" y="2708920"/>
            <a:ext cx="8568952" cy="830997"/>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5.B: Calculate the correlation coefficient between the number of cylinders and highway MPG to quantify the strength and direction of the relationship.</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752354"/>
            <a:ext cx="3600953" cy="647790"/>
          </a:xfrm>
          <a:prstGeom prst="rect">
            <a:avLst/>
          </a:prstGeom>
          <a:effectLst>
            <a:outerShdw blurRad="63500" sx="102000" sy="102000" algn="ctr" rotWithShape="0">
              <a:prstClr val="black">
                <a:alpha val="40000"/>
              </a:prstClr>
            </a:outerShdw>
          </a:effectLst>
        </p:spPr>
      </p:pic>
      <p:sp>
        <p:nvSpPr>
          <p:cNvPr id="4" name="TextBox 3"/>
          <p:cNvSpPr txBox="1"/>
          <p:nvPr/>
        </p:nvSpPr>
        <p:spPr>
          <a:xfrm>
            <a:off x="329952" y="4941168"/>
            <a:ext cx="8568952" cy="1815882"/>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b="1" dirty="0"/>
              <a:t>A correlation coefficient value of -0.61033 indicates a moderate negative correlation between the number of cylinders and highway MPG. This means that as the number of cylinders in a car's engine increases, its highway MPG generally decreases, and vice versa.</a:t>
            </a:r>
          </a:p>
          <a:p>
            <a:endParaRPr lang="en-US" sz="1600" b="1" dirty="0"/>
          </a:p>
          <a:p>
            <a:r>
              <a:rPr lang="en-US" sz="1600" b="1" dirty="0"/>
              <a:t>The absolute value of -0.61033 is closer to 1 than to 0, indicating a moderate strength of correlation between the two variables. Therefore, we can conclude that there is a significant relationship between the number of cylinders and highway MPG.</a:t>
            </a:r>
            <a:endParaRPr lang="en-IN" sz="1600" b="1" dirty="0"/>
          </a:p>
        </p:txBody>
      </p:sp>
      <p:sp>
        <p:nvSpPr>
          <p:cNvPr id="5" name="TextBox 4"/>
          <p:cNvSpPr txBox="1"/>
          <p:nvPr/>
        </p:nvSpPr>
        <p:spPr>
          <a:xfrm>
            <a:off x="329952" y="1138391"/>
            <a:ext cx="8568952" cy="1323439"/>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b="1" dirty="0"/>
              <a:t>The slope of the linear equation is negative, which indicates an inverse relationship between the x and y variables. In other words, as the value of x increases, the value of y decreases, and vice versa</a:t>
            </a:r>
            <a:r>
              <a:rPr lang="en-US" sz="1600" b="1" dirty="0" smtClean="0"/>
              <a:t>.</a:t>
            </a:r>
          </a:p>
          <a:p>
            <a:endParaRPr lang="en-US" sz="1600" b="1" dirty="0"/>
          </a:p>
          <a:p>
            <a:r>
              <a:rPr lang="en-US" sz="1600" b="1" dirty="0"/>
              <a:t>The magnitude of the slope (-3.0134) indicates the strength of the relationship between the two variables. A larger magnitude suggests a stronger relationship between the variables</a:t>
            </a:r>
            <a:r>
              <a:rPr lang="en-US" sz="1600" b="1" dirty="0" smtClean="0"/>
              <a:t>.</a:t>
            </a:r>
            <a:endParaRPr lang="en-US" sz="1600" b="1" dirty="0"/>
          </a:p>
        </p:txBody>
      </p:sp>
      <p:pic>
        <p:nvPicPr>
          <p:cNvPr id="6"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749" y="51912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749" y="4365104"/>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85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p:cNvSpPr/>
          <p:nvPr/>
        </p:nvSpPr>
        <p:spPr>
          <a:xfrm>
            <a:off x="535748" y="116632"/>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latin typeface="Mongolian Baiti" pitchFamily="66" charset="0"/>
                <a:cs typeface="Mongolian Baiti" pitchFamily="66" charset="0"/>
              </a:rPr>
              <a:t>Dashboard Tasks</a:t>
            </a:r>
            <a:endParaRPr lang="en-IN" sz="4000" b="1" dirty="0">
              <a:latin typeface="Mongolian Baiti" pitchFamily="66" charset="0"/>
              <a:cs typeface="Mongolian Baiti" pitchFamily="66" charset="0"/>
            </a:endParaRPr>
          </a:p>
        </p:txBody>
      </p:sp>
      <p:sp>
        <p:nvSpPr>
          <p:cNvPr id="3" name="TextBox 2"/>
          <p:cNvSpPr txBox="1"/>
          <p:nvPr/>
        </p:nvSpPr>
        <p:spPr>
          <a:xfrm>
            <a:off x="344431" y="1546704"/>
            <a:ext cx="8496944"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1: How does the distribution of car prices vary by brand and body style?</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 y="2400595"/>
            <a:ext cx="8856984" cy="408907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7349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43" y="2492896"/>
            <a:ext cx="7851322" cy="3397600"/>
          </a:xfrm>
          <a:prstGeom prst="rect">
            <a:avLst/>
          </a:prstGeom>
          <a:effectLst>
            <a:outerShdw blurRad="63500" sx="102000" sy="102000" algn="ctr" rotWithShape="0">
              <a:prstClr val="black">
                <a:alpha val="40000"/>
              </a:prstClr>
            </a:outerShdw>
          </a:effectLst>
        </p:spPr>
      </p:pic>
      <p:sp>
        <p:nvSpPr>
          <p:cNvPr id="3" name="TextBox 2"/>
          <p:cNvSpPr txBox="1"/>
          <p:nvPr/>
        </p:nvSpPr>
        <p:spPr>
          <a:xfrm>
            <a:off x="395536" y="1124744"/>
            <a:ext cx="8424936" cy="830997"/>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b="1" dirty="0"/>
              <a:t>The fact that the brand Ferrari with the body style coupe has the highest price and the brand Mitsubishi with the body styles cargo minivan and passenger minivan has the lowest price indicates that there is a wide range of prices across different brands and body styles.</a:t>
            </a:r>
            <a:endParaRPr lang="en-IN" sz="1600" b="1" dirty="0"/>
          </a:p>
        </p:txBody>
      </p:sp>
      <p:pic>
        <p:nvPicPr>
          <p:cNvPr id="4"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23563"/>
            <a:ext cx="676875" cy="6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71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3016" y="2044005"/>
            <a:ext cx="8208912" cy="3139321"/>
          </a:xfrm>
          <a:prstGeom prst="rect">
            <a:avLst/>
          </a:prstGeom>
          <a:blipFill dpi="0" rotWithShape="1">
            <a:blip r:embed="rId2">
              <a:alphaModFix amt="10000"/>
            </a:blip>
            <a:srcRect/>
            <a:stretch>
              <a:fillRect/>
            </a:stretch>
          </a:blip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b="1"/>
            </a:lvl1pPr>
          </a:lstStyle>
          <a:p>
            <a:r>
              <a:rPr lang="en-US" dirty="0"/>
              <a:t>The purpose of this project is to help a car manufacturer optimize pricing and product development decisions to maximize profitability while meeting consumer demand. This will be done by analyzing a dataset containing information on various car models and their specifications.</a:t>
            </a:r>
          </a:p>
          <a:p>
            <a:r>
              <a:rPr lang="en-US" dirty="0"/>
              <a:t>The business problem- The project aims to address is how a car manufacturer can effectively balance consumer demand and profitability when making pricing and product development decisions. </a:t>
            </a:r>
          </a:p>
          <a:p>
            <a:r>
              <a:rPr lang="en-US" dirty="0"/>
              <a:t>The data used in this project is the "Car Features and MSRP" dataset available on </a:t>
            </a:r>
            <a:r>
              <a:rPr lang="en-US" dirty="0" err="1"/>
              <a:t>Kaggle</a:t>
            </a:r>
            <a:r>
              <a:rPr lang="en-US" dirty="0"/>
              <a:t>, which contains information on over 11,000 car models and their specifications.</a:t>
            </a:r>
          </a:p>
          <a:p>
            <a:r>
              <a:rPr lang="en-US" dirty="0"/>
              <a:t>Data preprocessing: Cleaning and handling missing data. </a:t>
            </a:r>
            <a:endParaRPr lang="en-IN" dirty="0"/>
          </a:p>
        </p:txBody>
      </p:sp>
      <p:sp>
        <p:nvSpPr>
          <p:cNvPr id="6" name="Flowchart: Data 5"/>
          <p:cNvSpPr/>
          <p:nvPr/>
        </p:nvSpPr>
        <p:spPr>
          <a:xfrm>
            <a:off x="323528" y="188640"/>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7" name="TextBox 6"/>
          <p:cNvSpPr txBox="1"/>
          <p:nvPr/>
        </p:nvSpPr>
        <p:spPr>
          <a:xfrm>
            <a:off x="2411760" y="521541"/>
            <a:ext cx="4777235" cy="646331"/>
          </a:xfrm>
          <a:prstGeom prst="rect">
            <a:avLst/>
          </a:prstGeom>
          <a:noFill/>
        </p:spPr>
        <p:txBody>
          <a:bodyPr wrap="square" rtlCol="0">
            <a:spAutoFit/>
          </a:bodyPr>
          <a:lstStyle/>
          <a:p>
            <a:r>
              <a:rPr lang="en-IN" sz="3600" b="1" dirty="0" smtClean="0">
                <a:solidFill>
                  <a:schemeClr val="bg1"/>
                </a:solidFill>
                <a:latin typeface="Mongolian Baiti" pitchFamily="66" charset="0"/>
                <a:cs typeface="Mongolian Baiti" pitchFamily="66" charset="0"/>
              </a:rPr>
              <a:t>Project Description</a:t>
            </a:r>
            <a:endParaRPr lang="en-IN" sz="3600" b="1" dirty="0">
              <a:solidFill>
                <a:schemeClr val="bg1"/>
              </a:solidFill>
              <a:latin typeface="Mongolian Baiti" pitchFamily="66" charset="0"/>
              <a:cs typeface="Mongolian Baiti" pitchFamily="66" charset="0"/>
            </a:endParaRPr>
          </a:p>
        </p:txBody>
      </p:sp>
      <p:sp>
        <p:nvSpPr>
          <p:cNvPr id="8" name="Rectangle 7"/>
          <p:cNvSpPr/>
          <p:nvPr/>
        </p:nvSpPr>
        <p:spPr>
          <a:xfrm>
            <a:off x="323528" y="2967335"/>
            <a:ext cx="8114310" cy="646331"/>
          </a:xfrm>
          <a:prstGeom prst="rect">
            <a:avLst/>
          </a:prstGeom>
        </p:spPr>
        <p:txBody>
          <a:bodyPr wrap="square">
            <a:spAutoFit/>
          </a:bodyPr>
          <a:lstStyle/>
          <a:p>
            <a:endParaRPr lang="en-US" dirty="0"/>
          </a:p>
          <a:p>
            <a:endParaRPr lang="en-IN" dirty="0"/>
          </a:p>
        </p:txBody>
      </p:sp>
    </p:spTree>
    <p:extLst>
      <p:ext uri="{BB962C8B-B14F-4D97-AF65-F5344CB8AC3E}">
        <p14:creationId xmlns:p14="http://schemas.microsoft.com/office/powerpoint/2010/main" val="346150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76" y="548680"/>
            <a:ext cx="7097115" cy="2896004"/>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75" y="3789040"/>
            <a:ext cx="7097115" cy="29055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9452523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88640"/>
            <a:ext cx="8568952"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2: Which car brands have the highest and lowest average MSRPs, and how does this vary by body style?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132856"/>
            <a:ext cx="8856984" cy="36713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7835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996" y="530179"/>
            <a:ext cx="2124371" cy="2342925"/>
          </a:xfrm>
          <a:prstGeom prst="rect">
            <a:avLst/>
          </a:prstGeom>
          <a:effectLst>
            <a:outerShdw blurRad="63500" sx="102000" sy="102000" algn="ctr" rotWithShape="0">
              <a:prstClr val="black">
                <a:alpha val="40000"/>
              </a:prst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548680"/>
            <a:ext cx="2114845" cy="2324424"/>
          </a:xfrm>
          <a:prstGeom prst="rect">
            <a:avLst/>
          </a:prstGeom>
          <a:effectLst>
            <a:outerShdw blurRad="63500" sx="102000" sy="102000" algn="ctr"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3" y="3205381"/>
            <a:ext cx="8468907" cy="3620005"/>
          </a:xfrm>
          <a:prstGeom prst="rect">
            <a:avLst/>
          </a:prstGeom>
          <a:effectLst>
            <a:outerShdw blurRad="63500" sx="102000" sy="102000" algn="ctr" rotWithShape="0">
              <a:prstClr val="black">
                <a:alpha val="40000"/>
              </a:prstClr>
            </a:outerShdw>
          </a:effectLst>
        </p:spPr>
      </p:pic>
      <p:sp>
        <p:nvSpPr>
          <p:cNvPr id="2" name="TextBox 1"/>
          <p:cNvSpPr txBox="1"/>
          <p:nvPr/>
        </p:nvSpPr>
        <p:spPr>
          <a:xfrm>
            <a:off x="4720607" y="144465"/>
            <a:ext cx="1473148" cy="338554"/>
          </a:xfrm>
          <a:prstGeom prst="rect">
            <a:avLst/>
          </a:prstGeom>
          <a:noFill/>
        </p:spPr>
        <p:txBody>
          <a:bodyPr wrap="square" rtlCol="0">
            <a:spAutoFit/>
          </a:bodyPr>
          <a:lstStyle/>
          <a:p>
            <a:r>
              <a:rPr lang="en-IN" sz="1600" b="1" dirty="0" smtClean="0"/>
              <a:t>Highest MSRP</a:t>
            </a:r>
            <a:endParaRPr lang="en-IN" sz="1600" b="1" dirty="0"/>
          </a:p>
        </p:txBody>
      </p:sp>
      <p:sp>
        <p:nvSpPr>
          <p:cNvPr id="6" name="TextBox 5"/>
          <p:cNvSpPr txBox="1"/>
          <p:nvPr/>
        </p:nvSpPr>
        <p:spPr>
          <a:xfrm>
            <a:off x="7141590" y="144465"/>
            <a:ext cx="1440160" cy="338554"/>
          </a:xfrm>
          <a:prstGeom prst="rect">
            <a:avLst/>
          </a:prstGeom>
          <a:noFill/>
        </p:spPr>
        <p:txBody>
          <a:bodyPr wrap="square" rtlCol="0">
            <a:spAutoFit/>
          </a:bodyPr>
          <a:lstStyle/>
          <a:p>
            <a:r>
              <a:rPr lang="en-IN" sz="1600" b="1" dirty="0" smtClean="0"/>
              <a:t>Lowest MSRP</a:t>
            </a:r>
            <a:endParaRPr lang="en-IN" sz="1600" b="1" dirty="0"/>
          </a:p>
        </p:txBody>
      </p:sp>
      <p:pic>
        <p:nvPicPr>
          <p:cNvPr id="8" name="Picture 2" descr="C:\Users\Reeta\AppData\Local\Microsoft\Windows\INetCache\IE\EQXEGJ5G\database-search-2797375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407" y="260648"/>
            <a:ext cx="585201" cy="58520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2231740" y="278377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90629" y="862414"/>
            <a:ext cx="3105481" cy="194421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r>
              <a:rPr lang="en-IN" sz="1600" b="1" dirty="0"/>
              <a:t>So the Bugatti have highest average  MSRP which has only one body style which is Coupe.</a:t>
            </a:r>
          </a:p>
        </p:txBody>
      </p:sp>
    </p:spTree>
    <p:extLst>
      <p:ext uri="{BB962C8B-B14F-4D97-AF65-F5344CB8AC3E}">
        <p14:creationId xmlns:p14="http://schemas.microsoft.com/office/powerpoint/2010/main" val="32731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72" y="1962741"/>
            <a:ext cx="8568952" cy="4788678"/>
          </a:xfrm>
          <a:prstGeom prst="rect">
            <a:avLst/>
          </a:prstGeom>
          <a:effectLst>
            <a:outerShdw blurRad="63500" sx="102000" sy="102000" algn="ctr" rotWithShape="0">
              <a:prstClr val="black">
                <a:alpha val="40000"/>
              </a:prstClr>
            </a:outerShdw>
          </a:effectLst>
        </p:spPr>
      </p:pic>
      <p:sp>
        <p:nvSpPr>
          <p:cNvPr id="2" name="TextBox 1"/>
          <p:cNvSpPr txBox="1"/>
          <p:nvPr/>
        </p:nvSpPr>
        <p:spPr>
          <a:xfrm>
            <a:off x="210826" y="949481"/>
            <a:ext cx="8712968" cy="584775"/>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So the Plymouth have Lowest average  MSRP which has 7 body style which are 2dr hatchback, 4dr hatchback, convertible, coupe, passenger minivan, sedan and wagon.</a:t>
            </a:r>
          </a:p>
        </p:txBody>
      </p:sp>
      <p:pic>
        <p:nvPicPr>
          <p:cNvPr id="4"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15" y="177459"/>
            <a:ext cx="688833" cy="68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5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424936"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3: How do the different feature such as transmission type affect the MSRP, and how does this vary by body style?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5" y="1556792"/>
            <a:ext cx="8988304" cy="439137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3347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04760"/>
            <a:ext cx="8424936" cy="4504559"/>
          </a:xfrm>
          <a:prstGeom prst="rect">
            <a:avLst/>
          </a:prstGeom>
          <a:effectLst>
            <a:outerShdw blurRad="63500" sx="102000" sy="102000" algn="ctr" rotWithShape="0">
              <a:prstClr val="black">
                <a:alpha val="40000"/>
              </a:prstClr>
            </a:outerShdw>
          </a:effectLst>
        </p:spPr>
      </p:pic>
      <p:sp>
        <p:nvSpPr>
          <p:cNvPr id="5" name="TextBox 4"/>
          <p:cNvSpPr txBox="1"/>
          <p:nvPr/>
        </p:nvSpPr>
        <p:spPr>
          <a:xfrm>
            <a:off x="251520" y="1052736"/>
            <a:ext cx="8496944" cy="584775"/>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data shows that on average, cars with automatic transmission have a higher MSRP compared to cars with manual transmission.</a:t>
            </a:r>
            <a:endParaRPr lang="en-IN" dirty="0"/>
          </a:p>
        </p:txBody>
      </p:sp>
      <p:pic>
        <p:nvPicPr>
          <p:cNvPr id="6"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746" y="270479"/>
            <a:ext cx="661870" cy="66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92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16831"/>
            <a:ext cx="8432640" cy="4878387"/>
          </a:xfrm>
          <a:prstGeom prst="rect">
            <a:avLst/>
          </a:prstGeom>
          <a:effectLst>
            <a:outerShdw blurRad="63500" sx="102000" sy="102000" algn="ctr" rotWithShape="0">
              <a:prstClr val="black">
                <a:alpha val="40000"/>
              </a:prstClr>
            </a:outerShdw>
          </a:effectLst>
        </p:spPr>
      </p:pic>
      <p:sp>
        <p:nvSpPr>
          <p:cNvPr id="3" name="TextBox 2"/>
          <p:cNvSpPr txBox="1"/>
          <p:nvPr/>
        </p:nvSpPr>
        <p:spPr>
          <a:xfrm>
            <a:off x="543404" y="676901"/>
            <a:ext cx="7848872" cy="1107996"/>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price difference between automatic and manual transmission cars varies across body styles. For example, the price difference is larger for cargo van and minivan compared to Convertible and coupes.</a:t>
            </a:r>
          </a:p>
          <a:p>
            <a:endParaRPr lang="en-IN" dirty="0"/>
          </a:p>
        </p:txBody>
      </p:sp>
      <p:pic>
        <p:nvPicPr>
          <p:cNvPr id="4"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746" y="9117"/>
            <a:ext cx="667784" cy="66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1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24744"/>
            <a:ext cx="8280920" cy="1815882"/>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b="1" dirty="0">
                <a:solidFill>
                  <a:schemeClr val="lt1"/>
                </a:solidFill>
              </a:rPr>
              <a:t>The combination of body style and transmission type has a notable impact on the MSRP. Body styles associated with higher price points, such as convertibles and coupes, tend to command a premium when equipped with automated manual transmissions. </a:t>
            </a:r>
          </a:p>
          <a:p>
            <a:r>
              <a:rPr lang="en-US" sz="1600" b="1" dirty="0">
                <a:solidFill>
                  <a:schemeClr val="lt1"/>
                </a:solidFill>
              </a:rPr>
              <a:t>On the other hand, body styles like 2-door hatchbacks and SUVs generally have lower average prices, appealing to cost-conscious consumers. </a:t>
            </a:r>
          </a:p>
          <a:p>
            <a:r>
              <a:rPr lang="en-US" sz="1600" b="1" dirty="0">
                <a:solidFill>
                  <a:schemeClr val="lt1"/>
                </a:solidFill>
              </a:rPr>
              <a:t>The 4-door hatchback, sedan, and wagon fall in the mid-range, offering a balance between price, functionality, and performance.</a:t>
            </a:r>
          </a:p>
        </p:txBody>
      </p:sp>
      <p:pic>
        <p:nvPicPr>
          <p:cNvPr id="3" name="Picture 2" descr="C:\Users\Reeta\AppData\Local\Microsoft\Windows\INetCache\IE\EQXEGJ5G\database-search-2797375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746" y="331176"/>
            <a:ext cx="667784" cy="66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82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347" y="549789"/>
            <a:ext cx="8352928" cy="33855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4: How does the fuel efficiency of cars vary across different body styles and model years?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09" y="1772816"/>
            <a:ext cx="8561458" cy="365141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64368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56" y="260648"/>
            <a:ext cx="8230749" cy="2943636"/>
          </a:xfrm>
          <a:prstGeom prst="rect">
            <a:avLst/>
          </a:prstGeom>
          <a:effectLst>
            <a:outerShdw blurRad="63500" sx="102000" sy="102000" algn="ctr" rotWithShape="0">
              <a:prstClr val="black">
                <a:alpha val="40000"/>
              </a:prstClr>
            </a:outerShdw>
          </a:effectLst>
        </p:spPr>
      </p:pic>
      <p:sp>
        <p:nvSpPr>
          <p:cNvPr id="4" name="TextBox 3"/>
          <p:cNvSpPr txBox="1"/>
          <p:nvPr/>
        </p:nvSpPr>
        <p:spPr>
          <a:xfrm>
            <a:off x="246756" y="3645024"/>
            <a:ext cx="8501708" cy="369332"/>
          </a:xfrm>
          <a:prstGeom prst="rect">
            <a:avLst/>
          </a:prstGeom>
          <a:noFill/>
        </p:spPr>
        <p:txBody>
          <a:bodyPr wrap="square" rtlCol="0">
            <a:spAutoFit/>
          </a:bodyPr>
          <a:lstStyle/>
          <a:p>
            <a:r>
              <a:rPr lang="en-IN" dirty="0" smtClean="0"/>
              <a:t> </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26" y="3429000"/>
            <a:ext cx="8221222" cy="293410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145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p:cNvSpPr/>
          <p:nvPr/>
        </p:nvSpPr>
        <p:spPr>
          <a:xfrm>
            <a:off x="323528" y="188640"/>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sp>
        <p:nvSpPr>
          <p:cNvPr id="3" name="TextBox 2"/>
          <p:cNvSpPr txBox="1"/>
          <p:nvPr/>
        </p:nvSpPr>
        <p:spPr>
          <a:xfrm>
            <a:off x="2483768" y="537351"/>
            <a:ext cx="3240360" cy="707886"/>
          </a:xfrm>
          <a:prstGeom prst="rect">
            <a:avLst/>
          </a:prstGeom>
          <a:noFill/>
        </p:spPr>
        <p:txBody>
          <a:bodyPr wrap="square" rtlCol="0">
            <a:spAutoFit/>
          </a:bodyPr>
          <a:lstStyle/>
          <a:p>
            <a:r>
              <a:rPr lang="en-IN" sz="4000" b="1" dirty="0" smtClean="0">
                <a:solidFill>
                  <a:schemeClr val="bg1"/>
                </a:solidFill>
                <a:latin typeface="Mongolian Baiti" pitchFamily="66" charset="0"/>
                <a:cs typeface="Mongolian Baiti" pitchFamily="66" charset="0"/>
              </a:rPr>
              <a:t>Approach</a:t>
            </a:r>
            <a:endParaRPr lang="en-IN" sz="4000" b="1" dirty="0">
              <a:solidFill>
                <a:schemeClr val="bg1"/>
              </a:solidFill>
              <a:latin typeface="Mongolian Baiti" pitchFamily="66" charset="0"/>
              <a:cs typeface="Mongolian Baiti" pitchFamily="66" charset="0"/>
            </a:endParaRPr>
          </a:p>
        </p:txBody>
      </p:sp>
      <p:sp>
        <p:nvSpPr>
          <p:cNvPr id="4" name="TextBox 3"/>
          <p:cNvSpPr txBox="1"/>
          <p:nvPr/>
        </p:nvSpPr>
        <p:spPr>
          <a:xfrm>
            <a:off x="467544" y="1772816"/>
            <a:ext cx="8208912" cy="2585323"/>
          </a:xfrm>
          <a:prstGeom prst="rect">
            <a:avLst/>
          </a:prstGeom>
          <a:blipFill dpi="0" rotWithShape="1">
            <a:blip r:embed="rId2">
              <a:alphaModFix amt="10000"/>
            </a:blip>
            <a:srcRect/>
            <a:stretch>
              <a:fillRect/>
            </a:stretch>
          </a:blip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b="1"/>
            </a:lvl1pPr>
          </a:lstStyle>
          <a:p>
            <a:r>
              <a:rPr lang="en-US" dirty="0"/>
              <a:t>The analytical methods used in this project include visualization, and machine learning techniques such as regression analysis and market segmentation.</a:t>
            </a:r>
          </a:p>
          <a:p>
            <a:endParaRPr lang="en-US" dirty="0"/>
          </a:p>
          <a:p>
            <a:r>
              <a:rPr lang="en-US" dirty="0"/>
              <a:t>Regression models were developed to predict car prices based on their features and market category. Market segmentation was used to identify consumer groups with similar preferences and buying behaviors.</a:t>
            </a:r>
          </a:p>
          <a:p>
            <a:endParaRPr lang="en-US" dirty="0"/>
          </a:p>
          <a:p>
            <a:r>
              <a:rPr lang="en-US" dirty="0"/>
              <a:t>One limitation of this project is that the dataset was last updated in 2017, so it may not reflect current trends or prices in the automotive industry.</a:t>
            </a:r>
            <a:endParaRPr lang="en-IN" dirty="0"/>
          </a:p>
        </p:txBody>
      </p:sp>
    </p:spTree>
    <p:extLst>
      <p:ext uri="{BB962C8B-B14F-4D97-AF65-F5344CB8AC3E}">
        <p14:creationId xmlns:p14="http://schemas.microsoft.com/office/powerpoint/2010/main" val="1258896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9815" y="757888"/>
            <a:ext cx="8208912" cy="830997"/>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b="1" dirty="0">
                <a:solidFill>
                  <a:schemeClr val="lt1"/>
                </a:solidFill>
              </a:rPr>
              <a:t>One key insight is that Sedan and 4dr Hatchback body styles have significantly improved their fuel efficiency over time. The line chart shows a clear upward trend in fuel efficiency for both body styles across different model years.</a:t>
            </a:r>
            <a:endParaRPr lang="en-IN" sz="1600" b="1" dirty="0">
              <a:solidFill>
                <a:schemeClr val="l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27" y="1844824"/>
            <a:ext cx="8240275" cy="2934109"/>
          </a:xfrm>
          <a:prstGeom prst="rect">
            <a:avLst/>
          </a:prstGeom>
          <a:effectLst>
            <a:outerShdw blurRad="63500" sx="102000" sy="102000" algn="ctr" rotWithShape="0">
              <a:prstClr val="black">
                <a:alpha val="40000"/>
              </a:prstClr>
            </a:outerShdw>
          </a:effectLst>
        </p:spPr>
      </p:pic>
      <p:sp>
        <p:nvSpPr>
          <p:cNvPr id="5" name="TextBox 4"/>
          <p:cNvSpPr txBox="1"/>
          <p:nvPr/>
        </p:nvSpPr>
        <p:spPr>
          <a:xfrm>
            <a:off x="391891" y="5555278"/>
            <a:ext cx="8212611" cy="1077218"/>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fuel efficiency of Cargo van has actually decreased slightly over time. The line chart shows a slight downward trend in fuel efficiency for cargo vans across different model years, with the average fuel efficiency dropping from 19 mpg to 16 mpg. This trend may be concerning for consumers who prioritize fuel efficiency.</a:t>
            </a:r>
            <a:endParaRPr lang="en-IN" dirty="0"/>
          </a:p>
        </p:txBody>
      </p:sp>
      <p:pic>
        <p:nvPicPr>
          <p:cNvPr id="7"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815" y="4869160"/>
            <a:ext cx="594910" cy="594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Reeta\AppData\Local\Microsoft\Windows\INetCache\IE\EQXEGJ5G\database-search-2797375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815" y="97786"/>
            <a:ext cx="594910" cy="59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5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8352928" cy="33855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5: How does the car's horsepower, MPG, and price vary across different Brands?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55" y="980728"/>
            <a:ext cx="7744906" cy="45631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78239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09" y="692696"/>
            <a:ext cx="7776864" cy="401334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3008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60648"/>
            <a:ext cx="7050729" cy="453650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8895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ata 2"/>
          <p:cNvSpPr/>
          <p:nvPr/>
        </p:nvSpPr>
        <p:spPr>
          <a:xfrm>
            <a:off x="535748" y="116632"/>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Mongolian Baiti" pitchFamily="66" charset="0"/>
                <a:cs typeface="Mongolian Baiti" pitchFamily="66" charset="0"/>
              </a:rPr>
              <a:t>Result</a:t>
            </a:r>
            <a:endParaRPr lang="en-IN" sz="4000" b="1" dirty="0">
              <a:latin typeface="Mongolian Baiti" pitchFamily="66" charset="0"/>
              <a:cs typeface="Mongolian Baiti" pitchFamily="66" charset="0"/>
            </a:endParaRPr>
          </a:p>
        </p:txBody>
      </p:sp>
      <p:sp>
        <p:nvSpPr>
          <p:cNvPr id="4" name="TextBox 3"/>
          <p:cNvSpPr txBox="1"/>
          <p:nvPr/>
        </p:nvSpPr>
        <p:spPr>
          <a:xfrm>
            <a:off x="395536" y="1772816"/>
            <a:ext cx="8496944" cy="646331"/>
          </a:xfrm>
          <a:prstGeom prst="rect">
            <a:avLst/>
          </a:prstGeom>
          <a:noFill/>
        </p:spPr>
        <p:txBody>
          <a:bodyPr wrap="square" rtlCol="0">
            <a:spAutoFit/>
          </a:bodyPr>
          <a:lstStyle/>
          <a:p>
            <a:r>
              <a:rPr lang="en-US" b="1" dirty="0"/>
              <a:t>Based on the data analysis, the following recommendations can be made to enhance the business</a:t>
            </a:r>
            <a:r>
              <a:rPr lang="en-US" b="1" dirty="0" smtClean="0"/>
              <a:t>:</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494" y="2344577"/>
            <a:ext cx="3639668" cy="2426445"/>
          </a:xfrm>
          <a:prstGeom prst="rect">
            <a:avLst/>
          </a:prstGeom>
        </p:spPr>
      </p:pic>
      <p:sp>
        <p:nvSpPr>
          <p:cNvPr id="10" name="TextBox 9"/>
          <p:cNvSpPr txBox="1"/>
          <p:nvPr/>
        </p:nvSpPr>
        <p:spPr>
          <a:xfrm>
            <a:off x="535748" y="2708920"/>
            <a:ext cx="4252276" cy="3447098"/>
          </a:xfrm>
          <a:prstGeom prst="rect">
            <a:avLst/>
          </a:prstGeom>
          <a:noFill/>
        </p:spPr>
        <p:txBody>
          <a:bodyPr wrap="square" rtlCol="0">
            <a:spAutoFit/>
          </a:bodyPr>
          <a:lstStyle/>
          <a:p>
            <a:r>
              <a:rPr lang="en-US" sz="2000" b="1" dirty="0">
                <a:solidFill>
                  <a:srgbClr val="92D050"/>
                </a:solidFill>
                <a:latin typeface="Berlin Sans FB Demi" pitchFamily="34" charset="0"/>
              </a:rPr>
              <a:t>Market Category Enhancement</a:t>
            </a:r>
            <a:r>
              <a:rPr lang="en-US" sz="2000" b="1" dirty="0" smtClean="0">
                <a:solidFill>
                  <a:srgbClr val="92D050"/>
                </a:solidFill>
                <a:latin typeface="Berlin Sans FB Demi" pitchFamily="34" charset="0"/>
              </a:rPr>
              <a:t>:</a:t>
            </a:r>
          </a:p>
          <a:p>
            <a:endParaRPr lang="en-US" dirty="0"/>
          </a:p>
          <a:p>
            <a:endParaRPr lang="en-US" dirty="0" smtClean="0">
              <a:latin typeface="Bahnschrift SemiBold" pitchFamily="34" charset="0"/>
            </a:endParaRPr>
          </a:p>
          <a:p>
            <a:endParaRPr lang="en-US" dirty="0">
              <a:latin typeface="Bahnschrift SemiBold" pitchFamily="34" charset="0"/>
            </a:endParaRPr>
          </a:p>
          <a:p>
            <a:r>
              <a:rPr lang="en-US" dirty="0" smtClean="0">
                <a:latin typeface="Bahnschrift SemiBold" pitchFamily="34" charset="0"/>
              </a:rPr>
              <a:t>Companies </a:t>
            </a:r>
            <a:r>
              <a:rPr lang="en-US" dirty="0">
                <a:latin typeface="Bahnschrift SemiBold" pitchFamily="34" charset="0"/>
              </a:rPr>
              <a:t>should focus on the "crossover" category, which has the highest number of car models but also high competition. They should strive to differentiate their offerings and provide unique features or value propositions to stand out in this crowded market.</a:t>
            </a:r>
          </a:p>
          <a:p>
            <a:endParaRPr lang="en-IN" dirty="0"/>
          </a:p>
        </p:txBody>
      </p:sp>
    </p:spTree>
    <p:extLst>
      <p:ext uri="{BB962C8B-B14F-4D97-AF65-F5344CB8AC3E}">
        <p14:creationId xmlns:p14="http://schemas.microsoft.com/office/powerpoint/2010/main" val="4242510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1268760"/>
            <a:ext cx="4955158" cy="2188721"/>
          </a:xfrm>
          <a:prstGeom prst="rect">
            <a:avLst/>
          </a:prstGeom>
        </p:spPr>
      </p:pic>
      <p:sp>
        <p:nvSpPr>
          <p:cNvPr id="3" name="TextBox 2"/>
          <p:cNvSpPr txBox="1"/>
          <p:nvPr/>
        </p:nvSpPr>
        <p:spPr>
          <a:xfrm>
            <a:off x="539552" y="4437112"/>
            <a:ext cx="7920880" cy="2031325"/>
          </a:xfrm>
          <a:prstGeom prst="rect">
            <a:avLst/>
          </a:prstGeom>
          <a:noFill/>
        </p:spPr>
        <p:txBody>
          <a:bodyPr wrap="square" rtlCol="0">
            <a:spAutoFit/>
          </a:bodyPr>
          <a:lstStyle/>
          <a:p>
            <a:r>
              <a:rPr lang="en-US" dirty="0" smtClean="0">
                <a:latin typeface="Bahnschrift SemiBold" pitchFamily="34" charset="0"/>
              </a:rPr>
              <a:t>The </a:t>
            </a:r>
            <a:r>
              <a:rPr lang="en-US" dirty="0">
                <a:latin typeface="Bahnschrift SemiBold" pitchFamily="34" charset="0"/>
              </a:rPr>
              <a:t>market category "crossover, luxury" has a good number of models but a low popularity score. To improve their business in this category, companies should invest in enhancing the luxury features and overall appeal of their crossover models. This could involve incorporating premium materials, advanced technology, and superior performance to attract luxury car buyers.</a:t>
            </a:r>
          </a:p>
          <a:p>
            <a:endParaRPr lang="en-IN" dirty="0"/>
          </a:p>
        </p:txBody>
      </p:sp>
      <p:sp>
        <p:nvSpPr>
          <p:cNvPr id="4" name="TextBox 3"/>
          <p:cNvSpPr txBox="1"/>
          <p:nvPr/>
        </p:nvSpPr>
        <p:spPr>
          <a:xfrm>
            <a:off x="611560" y="3041982"/>
            <a:ext cx="3168352" cy="830997"/>
          </a:xfrm>
          <a:prstGeom prst="rect">
            <a:avLst/>
          </a:prstGeom>
          <a:noFill/>
        </p:spPr>
        <p:txBody>
          <a:bodyPr wrap="square" rtlCol="0">
            <a:spAutoFit/>
          </a:bodyPr>
          <a:lstStyle/>
          <a:p>
            <a:r>
              <a:rPr lang="en-US" sz="2400" dirty="0">
                <a:solidFill>
                  <a:srgbClr val="92D050"/>
                </a:solidFill>
                <a:latin typeface="Berlin Sans FB Demi" pitchFamily="34" charset="0"/>
              </a:rPr>
              <a:t>Improving Crossover Luxury </a:t>
            </a:r>
            <a:r>
              <a:rPr lang="en-US" sz="2400" dirty="0" smtClean="0">
                <a:solidFill>
                  <a:srgbClr val="92D050"/>
                </a:solidFill>
                <a:latin typeface="Berlin Sans FB Demi" pitchFamily="34" charset="0"/>
              </a:rPr>
              <a:t>Category</a:t>
            </a:r>
            <a:endParaRPr lang="en-US" sz="2400" dirty="0">
              <a:solidFill>
                <a:srgbClr val="92D050"/>
              </a:solidFill>
              <a:latin typeface="Berlin Sans FB Demi" pitchFamily="34" charset="0"/>
            </a:endParaRPr>
          </a:p>
        </p:txBody>
      </p:sp>
    </p:spTree>
    <p:extLst>
      <p:ext uri="{BB962C8B-B14F-4D97-AF65-F5344CB8AC3E}">
        <p14:creationId xmlns:p14="http://schemas.microsoft.com/office/powerpoint/2010/main" val="1157988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62995"/>
            <a:ext cx="3960440" cy="1200329"/>
          </a:xfrm>
          <a:prstGeom prst="rect">
            <a:avLst/>
          </a:prstGeom>
          <a:noFill/>
        </p:spPr>
        <p:txBody>
          <a:bodyPr wrap="square" rtlCol="0">
            <a:spAutoFit/>
          </a:bodyPr>
          <a:lstStyle>
            <a:defPPr>
              <a:defRPr lang="en-US"/>
            </a:defPPr>
            <a:lvl1pPr>
              <a:defRPr sz="2400">
                <a:solidFill>
                  <a:srgbClr val="92D050"/>
                </a:solidFill>
                <a:latin typeface="Berlin Sans FB Demi" pitchFamily="34" charset="0"/>
              </a:defRPr>
            </a:lvl1pPr>
          </a:lstStyle>
          <a:p>
            <a:r>
              <a:rPr lang="en-US" dirty="0"/>
              <a:t>Expanding Models in Performance Hybrid Category</a:t>
            </a:r>
            <a:endParaRPr lang="en-IN" dirty="0"/>
          </a:p>
        </p:txBody>
      </p:sp>
      <p:sp>
        <p:nvSpPr>
          <p:cNvPr id="3" name="TextBox 2"/>
          <p:cNvSpPr txBox="1"/>
          <p:nvPr/>
        </p:nvSpPr>
        <p:spPr>
          <a:xfrm>
            <a:off x="555147" y="4725144"/>
            <a:ext cx="8280920" cy="1754326"/>
          </a:xfrm>
          <a:prstGeom prst="rect">
            <a:avLst/>
          </a:prstGeom>
          <a:noFill/>
        </p:spPr>
        <p:txBody>
          <a:bodyPr wrap="square" rtlCol="0">
            <a:spAutoFit/>
          </a:bodyPr>
          <a:lstStyle>
            <a:defPPr>
              <a:defRPr lang="en-US"/>
            </a:defPPr>
            <a:lvl1pPr>
              <a:defRPr>
                <a:latin typeface="Bahnschrift SemiBold" pitchFamily="34" charset="0"/>
              </a:defRPr>
            </a:lvl1pPr>
          </a:lstStyle>
          <a:p>
            <a:r>
              <a:rPr lang="en-US" dirty="0"/>
              <a:t>Although the market category "crossover, luxury, performance, hybrid" ranks high in terms of popularity score, it has a limited number of models. Companies should consider expanding their offerings in this category to capitalize on the growing demand for high-performance hybrid vehicles. By providing more choices, they can attract customers seeking both luxury and environmentally friendly options.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413" y="204032"/>
            <a:ext cx="4917926" cy="4917926"/>
          </a:xfrm>
          <a:prstGeom prst="rect">
            <a:avLst/>
          </a:prstGeom>
        </p:spPr>
      </p:pic>
    </p:spTree>
    <p:extLst>
      <p:ext uri="{BB962C8B-B14F-4D97-AF65-F5344CB8AC3E}">
        <p14:creationId xmlns:p14="http://schemas.microsoft.com/office/powerpoint/2010/main" val="2786480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888069"/>
            <a:ext cx="3672408" cy="830997"/>
          </a:xfrm>
          <a:prstGeom prst="rect">
            <a:avLst/>
          </a:prstGeom>
          <a:noFill/>
        </p:spPr>
        <p:txBody>
          <a:bodyPr wrap="square" rtlCol="0">
            <a:spAutoFit/>
          </a:bodyPr>
          <a:lstStyle>
            <a:defPPr>
              <a:defRPr lang="en-US"/>
            </a:defPPr>
            <a:lvl1pPr>
              <a:defRPr sz="2400">
                <a:solidFill>
                  <a:srgbClr val="92D050"/>
                </a:solidFill>
                <a:latin typeface="Berlin Sans FB Demi" pitchFamily="34" charset="0"/>
              </a:defRPr>
            </a:lvl1pPr>
          </a:lstStyle>
          <a:p>
            <a:r>
              <a:rPr lang="en-US" dirty="0"/>
              <a:t>Leveraging Engine Horsepower for </a:t>
            </a:r>
            <a:r>
              <a:rPr lang="en-US" dirty="0"/>
              <a:t>Pricing</a:t>
            </a:r>
            <a:endParaRPr lang="en-IN" dirty="0"/>
          </a:p>
        </p:txBody>
      </p:sp>
      <p:sp>
        <p:nvSpPr>
          <p:cNvPr id="3" name="TextBox 2"/>
          <p:cNvSpPr txBox="1"/>
          <p:nvPr/>
        </p:nvSpPr>
        <p:spPr>
          <a:xfrm>
            <a:off x="539552" y="4725144"/>
            <a:ext cx="7488832" cy="1754326"/>
          </a:xfrm>
          <a:prstGeom prst="rect">
            <a:avLst/>
          </a:prstGeom>
          <a:noFill/>
        </p:spPr>
        <p:txBody>
          <a:bodyPr wrap="square" rtlCol="0">
            <a:spAutoFit/>
          </a:bodyPr>
          <a:lstStyle>
            <a:defPPr>
              <a:defRPr lang="en-US"/>
            </a:defPPr>
            <a:lvl1pPr>
              <a:defRPr>
                <a:latin typeface="Bahnschrift SemiBold" pitchFamily="34" charset="0"/>
              </a:defRPr>
            </a:lvl1pPr>
          </a:lstStyle>
          <a:p>
            <a:r>
              <a:rPr lang="en-US" dirty="0"/>
              <a:t>The positive correlation between car price and engine horsepower suggests that companies can position their higher-priced models as performance-oriented vehicles. By investing in engine development and showcasing the power and performance capabilities of their cars, companies can justify premium pricing and target customers who prioritize performance.</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60" y="836711"/>
            <a:ext cx="4392488" cy="3312369"/>
          </a:xfrm>
          <a:prstGeom prst="rect">
            <a:avLst/>
          </a:prstGeom>
        </p:spPr>
      </p:pic>
    </p:spTree>
    <p:extLst>
      <p:ext uri="{BB962C8B-B14F-4D97-AF65-F5344CB8AC3E}">
        <p14:creationId xmlns:p14="http://schemas.microsoft.com/office/powerpoint/2010/main" val="1298909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862228"/>
            <a:ext cx="3528392" cy="830997"/>
          </a:xfrm>
          <a:prstGeom prst="rect">
            <a:avLst/>
          </a:prstGeom>
          <a:noFill/>
        </p:spPr>
        <p:txBody>
          <a:bodyPr wrap="square" rtlCol="0">
            <a:spAutoFit/>
          </a:bodyPr>
          <a:lstStyle>
            <a:defPPr>
              <a:defRPr lang="en-US"/>
            </a:defPPr>
            <a:lvl1pPr>
              <a:defRPr sz="2400">
                <a:solidFill>
                  <a:srgbClr val="92D050"/>
                </a:solidFill>
                <a:latin typeface="Berlin Sans FB Demi" pitchFamily="34" charset="0"/>
              </a:defRPr>
            </a:lvl1pPr>
          </a:lstStyle>
          <a:p>
            <a:r>
              <a:rPr lang="en-IN" dirty="0"/>
              <a:t>Strategic Brand Positioning</a:t>
            </a:r>
            <a:endParaRPr lang="en-IN" dirty="0"/>
          </a:p>
        </p:txBody>
      </p:sp>
      <p:sp>
        <p:nvSpPr>
          <p:cNvPr id="3" name="TextBox 2"/>
          <p:cNvSpPr txBox="1"/>
          <p:nvPr/>
        </p:nvSpPr>
        <p:spPr>
          <a:xfrm>
            <a:off x="611560" y="4581128"/>
            <a:ext cx="8136904" cy="1754326"/>
          </a:xfrm>
          <a:prstGeom prst="rect">
            <a:avLst/>
          </a:prstGeom>
          <a:noFill/>
        </p:spPr>
        <p:txBody>
          <a:bodyPr wrap="square" rtlCol="0">
            <a:spAutoFit/>
          </a:bodyPr>
          <a:lstStyle>
            <a:defPPr>
              <a:defRPr lang="en-US"/>
            </a:defPPr>
            <a:lvl1pPr>
              <a:defRPr>
                <a:latin typeface="Bahnschrift SemiBold" pitchFamily="34" charset="0"/>
              </a:defRPr>
            </a:lvl1pPr>
          </a:lstStyle>
          <a:p>
            <a:r>
              <a:rPr lang="en-US" dirty="0"/>
              <a:t>Analyzing the variation in average prices across different manufacturers and body styles, it is essential for companies to strategically position their brands. For affordable or budget-friendly brands like Plymouth, emphasizing value for money and practicality can attract price-conscious consumers. Luxury brands like Bugatti should focus on exclusivity, craftsmanship, and cutting-edge technology to justify their premium prices.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476672"/>
            <a:ext cx="2644134" cy="3888432"/>
          </a:xfrm>
          <a:prstGeom prst="rect">
            <a:avLst/>
          </a:prstGeom>
        </p:spPr>
      </p:pic>
    </p:spTree>
    <p:extLst>
      <p:ext uri="{BB962C8B-B14F-4D97-AF65-F5344CB8AC3E}">
        <p14:creationId xmlns:p14="http://schemas.microsoft.com/office/powerpoint/2010/main" val="131907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708920"/>
            <a:ext cx="3240360" cy="830997"/>
          </a:xfrm>
          <a:prstGeom prst="rect">
            <a:avLst/>
          </a:prstGeom>
          <a:noFill/>
        </p:spPr>
        <p:txBody>
          <a:bodyPr wrap="square" rtlCol="0">
            <a:spAutoFit/>
          </a:bodyPr>
          <a:lstStyle>
            <a:defPPr>
              <a:defRPr lang="en-US"/>
            </a:defPPr>
            <a:lvl1pPr>
              <a:defRPr sz="2400">
                <a:solidFill>
                  <a:srgbClr val="92D050"/>
                </a:solidFill>
                <a:latin typeface="Berlin Sans FB Demi" pitchFamily="34" charset="0"/>
              </a:defRPr>
            </a:lvl1pPr>
          </a:lstStyle>
          <a:p>
            <a:r>
              <a:rPr lang="en-IN" dirty="0"/>
              <a:t>Optimizing Transmission Options</a:t>
            </a:r>
            <a:endParaRPr lang="en-IN" dirty="0"/>
          </a:p>
        </p:txBody>
      </p:sp>
      <p:sp>
        <p:nvSpPr>
          <p:cNvPr id="3" name="TextBox 2"/>
          <p:cNvSpPr txBox="1"/>
          <p:nvPr/>
        </p:nvSpPr>
        <p:spPr>
          <a:xfrm>
            <a:off x="611560" y="4509120"/>
            <a:ext cx="8064896" cy="2031325"/>
          </a:xfrm>
          <a:prstGeom prst="rect">
            <a:avLst/>
          </a:prstGeom>
          <a:noFill/>
        </p:spPr>
        <p:txBody>
          <a:bodyPr wrap="square" rtlCol="0">
            <a:spAutoFit/>
          </a:bodyPr>
          <a:lstStyle>
            <a:defPPr>
              <a:defRPr lang="en-US"/>
            </a:defPPr>
            <a:lvl1pPr>
              <a:defRPr>
                <a:latin typeface="Bahnschrift SemiBold" pitchFamily="34" charset="0"/>
              </a:defRPr>
            </a:lvl1pPr>
          </a:lstStyle>
          <a:p>
            <a:r>
              <a:rPr lang="en-US" dirty="0"/>
              <a:t>Companies should consider the impact of transmission types on prices. Automatic transmissions generally command higher prices, so it is important to offer a range of transmission options that align with customer preferences and budget constraints. Additionally, for body styles where the price difference between transmission types is significant (such as cargo vans and minivans), providing both options can cater to a broader customer base.</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116632"/>
            <a:ext cx="4392488" cy="4392488"/>
          </a:xfrm>
          <a:prstGeom prst="rect">
            <a:avLst/>
          </a:prstGeom>
        </p:spPr>
      </p:pic>
    </p:spTree>
    <p:extLst>
      <p:ext uri="{BB962C8B-B14F-4D97-AF65-F5344CB8AC3E}">
        <p14:creationId xmlns:p14="http://schemas.microsoft.com/office/powerpoint/2010/main" val="28117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ata 2"/>
          <p:cNvSpPr/>
          <p:nvPr/>
        </p:nvSpPr>
        <p:spPr>
          <a:xfrm>
            <a:off x="539552" y="188640"/>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latin typeface="Mongolian Baiti" pitchFamily="66" charset="0"/>
                <a:cs typeface="Mongolian Baiti" pitchFamily="66" charset="0"/>
              </a:rPr>
              <a:t>Tech-Stack Used</a:t>
            </a:r>
            <a:endParaRPr lang="en-IN" sz="4000" b="1" dirty="0">
              <a:latin typeface="Mongolian Baiti" pitchFamily="66" charset="0"/>
              <a:cs typeface="Mongolian Baiti"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276872"/>
            <a:ext cx="2160240" cy="21602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928420"/>
            <a:ext cx="2857143" cy="2857143"/>
          </a:xfrm>
          <a:prstGeom prst="rect">
            <a:avLst/>
          </a:prstGeom>
        </p:spPr>
      </p:pic>
      <p:sp>
        <p:nvSpPr>
          <p:cNvPr id="7" name="TextBox 6"/>
          <p:cNvSpPr txBox="1"/>
          <p:nvPr/>
        </p:nvSpPr>
        <p:spPr>
          <a:xfrm>
            <a:off x="420243" y="4785563"/>
            <a:ext cx="8352928" cy="646331"/>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b="1"/>
            </a:lvl1pPr>
          </a:lstStyle>
          <a:p>
            <a:r>
              <a:rPr lang="en-IN" dirty="0"/>
              <a:t>So I used Excel 2010 to gain insights from the dataset and for Data visualization.</a:t>
            </a:r>
          </a:p>
          <a:p>
            <a:r>
              <a:rPr lang="en-IN" dirty="0"/>
              <a:t>After that I used PowerPoint for presentation of the project.</a:t>
            </a:r>
          </a:p>
        </p:txBody>
      </p:sp>
    </p:spTree>
    <p:extLst>
      <p:ext uri="{BB962C8B-B14F-4D97-AF65-F5344CB8AC3E}">
        <p14:creationId xmlns:p14="http://schemas.microsoft.com/office/powerpoint/2010/main" val="1470381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996952"/>
            <a:ext cx="3528392" cy="1200329"/>
          </a:xfrm>
          <a:prstGeom prst="rect">
            <a:avLst/>
          </a:prstGeom>
          <a:noFill/>
        </p:spPr>
        <p:txBody>
          <a:bodyPr wrap="square" rtlCol="0">
            <a:spAutoFit/>
          </a:bodyPr>
          <a:lstStyle>
            <a:defPPr>
              <a:defRPr lang="en-US"/>
            </a:defPPr>
            <a:lvl1pPr>
              <a:defRPr sz="2400">
                <a:solidFill>
                  <a:srgbClr val="92D050"/>
                </a:solidFill>
                <a:latin typeface="Berlin Sans FB Demi" pitchFamily="34" charset="0"/>
              </a:defRPr>
            </a:lvl1pPr>
          </a:lstStyle>
          <a:p>
            <a:r>
              <a:rPr lang="en-IN" dirty="0"/>
              <a:t>Continuous Improvement in Fuel Efficiency:</a:t>
            </a:r>
            <a:endParaRPr lang="en-IN" dirty="0"/>
          </a:p>
        </p:txBody>
      </p:sp>
      <p:sp>
        <p:nvSpPr>
          <p:cNvPr id="3" name="TextBox 2"/>
          <p:cNvSpPr txBox="1"/>
          <p:nvPr/>
        </p:nvSpPr>
        <p:spPr>
          <a:xfrm>
            <a:off x="683568" y="4869160"/>
            <a:ext cx="7776864" cy="1477328"/>
          </a:xfrm>
          <a:prstGeom prst="rect">
            <a:avLst/>
          </a:prstGeom>
          <a:noFill/>
        </p:spPr>
        <p:txBody>
          <a:bodyPr wrap="square" rtlCol="0">
            <a:spAutoFit/>
          </a:bodyPr>
          <a:lstStyle>
            <a:defPPr>
              <a:defRPr lang="en-US"/>
            </a:defPPr>
            <a:lvl1pPr>
              <a:defRPr>
                <a:latin typeface="Bahnschrift SemiBold" pitchFamily="34" charset="0"/>
              </a:defRPr>
            </a:lvl1pPr>
          </a:lstStyle>
          <a:p>
            <a:r>
              <a:rPr lang="en-US" dirty="0"/>
              <a:t>While Sedan and 4-door Hatchback body styles have shown improved fuel efficiency over time, companies should prioritize innovation in fuel-efficient technologies across all body styles. This can include developing hybrid or electric variants, optimizing engine performance, and reducing overall vehicle weight to appeal to environmentally conscious </a:t>
            </a:r>
            <a:r>
              <a:rPr lang="en-US" dirty="0"/>
              <a:t>consumers.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524873"/>
            <a:ext cx="3672408" cy="3672408"/>
          </a:xfrm>
          <a:prstGeom prst="rect">
            <a:avLst/>
          </a:prstGeom>
        </p:spPr>
      </p:pic>
    </p:spTree>
    <p:extLst>
      <p:ext uri="{BB962C8B-B14F-4D97-AF65-F5344CB8AC3E}">
        <p14:creationId xmlns:p14="http://schemas.microsoft.com/office/powerpoint/2010/main" val="229621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453" y="1556792"/>
            <a:ext cx="8352928" cy="646331"/>
          </a:xfrm>
          <a:prstGeom prst="rect">
            <a:avLst/>
          </a:prstGeom>
          <a:noFill/>
        </p:spPr>
        <p:txBody>
          <a:bodyPr wrap="square" rtlCol="0">
            <a:spAutoFit/>
          </a:bodyPr>
          <a:lstStyle/>
          <a:p>
            <a:r>
              <a:rPr lang="en-IN" dirty="0" smtClean="0"/>
              <a:t>https</a:t>
            </a:r>
            <a:r>
              <a:rPr lang="en-IN" dirty="0"/>
              <a:t>://docs.google.com/spreadsheets/d/1po0oY6qg_Bp0J8cbpeGpB0Rk8QciryNr/edit?usp=share_link&amp;ouid=112692218028277537705&amp;rtpof=true&amp;sd=true</a:t>
            </a:r>
          </a:p>
        </p:txBody>
      </p:sp>
      <p:sp>
        <p:nvSpPr>
          <p:cNvPr id="3" name="TextBox 2"/>
          <p:cNvSpPr txBox="1"/>
          <p:nvPr/>
        </p:nvSpPr>
        <p:spPr>
          <a:xfrm>
            <a:off x="416453" y="692696"/>
            <a:ext cx="3723499" cy="646331"/>
          </a:xfrm>
          <a:prstGeom prst="rect">
            <a:avLst/>
          </a:prstGeom>
          <a:noFill/>
        </p:spPr>
        <p:txBody>
          <a:bodyPr wrap="square" rtlCol="0">
            <a:spAutoFit/>
          </a:bodyPr>
          <a:lstStyle/>
          <a:p>
            <a:r>
              <a:rPr lang="en-IN" b="1" dirty="0">
                <a:solidFill>
                  <a:srgbClr val="92D050"/>
                </a:solidFill>
              </a:rPr>
              <a:t>Project Workbook Link:</a:t>
            </a:r>
          </a:p>
          <a:p>
            <a:endParaRPr lang="en-IN" dirty="0"/>
          </a:p>
        </p:txBody>
      </p:sp>
    </p:spTree>
    <p:extLst>
      <p:ext uri="{BB962C8B-B14F-4D97-AF65-F5344CB8AC3E}">
        <p14:creationId xmlns:p14="http://schemas.microsoft.com/office/powerpoint/2010/main" val="2547941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340768"/>
            <a:ext cx="7992888" cy="4752528"/>
          </a:xfrm>
          <a:prstGeom prst="rect">
            <a:avLst/>
          </a:prstGeom>
        </p:spPr>
      </p:pic>
    </p:spTree>
    <p:extLst>
      <p:ext uri="{BB962C8B-B14F-4D97-AF65-F5344CB8AC3E}">
        <p14:creationId xmlns:p14="http://schemas.microsoft.com/office/powerpoint/2010/main" val="258784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p:cNvSpPr/>
          <p:nvPr/>
        </p:nvSpPr>
        <p:spPr>
          <a:xfrm>
            <a:off x="539552" y="188640"/>
            <a:ext cx="8114310" cy="1296144"/>
          </a:xfrm>
          <a:prstGeom prst="flowChartInputOutpu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latin typeface="Mongolian Baiti" pitchFamily="66" charset="0"/>
                <a:cs typeface="Mongolian Baiti" pitchFamily="66" charset="0"/>
              </a:rPr>
              <a:t>Insights</a:t>
            </a:r>
            <a:endParaRPr lang="en-IN" sz="4000" b="1" dirty="0">
              <a:latin typeface="Mongolian Baiti" pitchFamily="66" charset="0"/>
              <a:cs typeface="Mongolian Baiti" pitchFamily="66" charset="0"/>
            </a:endParaRPr>
          </a:p>
        </p:txBody>
      </p:sp>
      <p:sp>
        <p:nvSpPr>
          <p:cNvPr id="3" name="TextBox 2"/>
          <p:cNvSpPr txBox="1"/>
          <p:nvPr/>
        </p:nvSpPr>
        <p:spPr>
          <a:xfrm>
            <a:off x="251520" y="1655687"/>
            <a:ext cx="8568952" cy="830997"/>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b="1"/>
            </a:lvl1pPr>
          </a:lstStyle>
          <a:p>
            <a:r>
              <a:rPr lang="en-US" sz="1600" dirty="0"/>
              <a:t>Insight Required: How does the popularity of a car model vary across different market categories?</a:t>
            </a:r>
          </a:p>
          <a:p>
            <a:r>
              <a:rPr lang="en-US" sz="1600" dirty="0"/>
              <a:t>Task 1.A: Create a pivot table that shows the number of car models in each market category and their corresponding popularity scores.</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2641276"/>
            <a:ext cx="4896544" cy="4056625"/>
          </a:xfrm>
          <a:prstGeom prst="rect">
            <a:avLst/>
          </a:prstGeom>
          <a:effectLst>
            <a:outerShdw blurRad="63500" sx="102000" sy="102000" algn="ctr" rotWithShape="0">
              <a:prstClr val="black">
                <a:alpha val="40000"/>
              </a:prstClr>
            </a:outerShdw>
          </a:effectLst>
        </p:spPr>
      </p:pic>
      <p:sp>
        <p:nvSpPr>
          <p:cNvPr id="5" name="TextBox 4"/>
          <p:cNvSpPr txBox="1"/>
          <p:nvPr/>
        </p:nvSpPr>
        <p:spPr>
          <a:xfrm>
            <a:off x="251520" y="2641276"/>
            <a:ext cx="3456384" cy="3077766"/>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b="1" dirty="0"/>
              <a:t>Solution- </a:t>
            </a:r>
            <a:r>
              <a:rPr lang="en-US" sz="1600" b="1" dirty="0"/>
              <a:t>for this basically selected </a:t>
            </a:r>
            <a:r>
              <a:rPr lang="en-US" sz="1600" b="1" dirty="0" smtClean="0"/>
              <a:t>   </a:t>
            </a:r>
          </a:p>
          <a:p>
            <a:r>
              <a:rPr lang="en-US" sz="1600" b="1" dirty="0"/>
              <a:t> </a:t>
            </a:r>
            <a:r>
              <a:rPr lang="en-US" sz="1600" b="1" dirty="0" smtClean="0"/>
              <a:t>                 pivot </a:t>
            </a:r>
            <a:r>
              <a:rPr lang="en-US" sz="1600" b="1" dirty="0"/>
              <a:t>table and then </a:t>
            </a:r>
            <a:endParaRPr lang="en-US" sz="1600" b="1" dirty="0" smtClean="0"/>
          </a:p>
          <a:p>
            <a:r>
              <a:rPr lang="en-US" sz="1600" b="1" dirty="0"/>
              <a:t> </a:t>
            </a:r>
            <a:r>
              <a:rPr lang="en-US" sz="1600" b="1" dirty="0" smtClean="0"/>
              <a:t>                 drag </a:t>
            </a:r>
            <a:r>
              <a:rPr lang="en-US" sz="1600" b="1" dirty="0"/>
              <a:t>market category </a:t>
            </a:r>
            <a:endParaRPr lang="en-US" sz="1600" b="1" dirty="0" smtClean="0"/>
          </a:p>
          <a:p>
            <a:r>
              <a:rPr lang="en-US" sz="1600" b="1" dirty="0" smtClean="0"/>
              <a:t>                  column </a:t>
            </a:r>
            <a:r>
              <a:rPr lang="en-US" sz="1600" b="1" dirty="0"/>
              <a:t>into row label </a:t>
            </a:r>
            <a:r>
              <a:rPr lang="en-US" sz="1600" b="1" dirty="0" smtClean="0"/>
              <a:t> </a:t>
            </a:r>
          </a:p>
          <a:p>
            <a:r>
              <a:rPr lang="en-US" sz="1600" b="1" dirty="0"/>
              <a:t> </a:t>
            </a:r>
            <a:r>
              <a:rPr lang="en-US" sz="1600" b="1" dirty="0" smtClean="0"/>
              <a:t>                 and </a:t>
            </a:r>
            <a:r>
              <a:rPr lang="en-US" sz="1600" b="1" dirty="0"/>
              <a:t>drag </a:t>
            </a:r>
            <a:r>
              <a:rPr lang="en-US" sz="1600" b="1" dirty="0" smtClean="0"/>
              <a:t>model and  </a:t>
            </a:r>
          </a:p>
          <a:p>
            <a:r>
              <a:rPr lang="en-US" sz="1600" b="1" dirty="0"/>
              <a:t> </a:t>
            </a:r>
            <a:r>
              <a:rPr lang="en-US" sz="1600" b="1" dirty="0" smtClean="0"/>
              <a:t>                 popularity </a:t>
            </a:r>
            <a:r>
              <a:rPr lang="en-US" sz="1600" b="1" dirty="0"/>
              <a:t>score </a:t>
            </a:r>
            <a:r>
              <a:rPr lang="en-US" sz="1600" b="1" dirty="0" smtClean="0"/>
              <a:t>column          </a:t>
            </a:r>
          </a:p>
          <a:p>
            <a:r>
              <a:rPr lang="en-US" sz="1600" b="1" dirty="0"/>
              <a:t> </a:t>
            </a:r>
            <a:r>
              <a:rPr lang="en-US" sz="1600" b="1" dirty="0" smtClean="0"/>
              <a:t>                 into </a:t>
            </a:r>
            <a:r>
              <a:rPr lang="en-US" sz="1600" b="1" dirty="0"/>
              <a:t>values field. And </a:t>
            </a:r>
            <a:r>
              <a:rPr lang="en-US" sz="1600" b="1" dirty="0" smtClean="0"/>
              <a:t>   </a:t>
            </a:r>
          </a:p>
          <a:p>
            <a:r>
              <a:rPr lang="en-US" sz="1600" b="1" dirty="0"/>
              <a:t> </a:t>
            </a:r>
            <a:r>
              <a:rPr lang="en-US" sz="1600" b="1" dirty="0" smtClean="0"/>
              <a:t>                 then Calculated </a:t>
            </a:r>
            <a:r>
              <a:rPr lang="en-US" sz="1600" b="1" dirty="0"/>
              <a:t>the count </a:t>
            </a:r>
            <a:r>
              <a:rPr lang="en-US" sz="1600" b="1" dirty="0" smtClean="0"/>
              <a:t> </a:t>
            </a:r>
          </a:p>
          <a:p>
            <a:r>
              <a:rPr lang="en-US" sz="1600" b="1" dirty="0"/>
              <a:t> </a:t>
            </a:r>
            <a:r>
              <a:rPr lang="en-US" sz="1600" b="1" dirty="0" smtClean="0"/>
              <a:t>                 of </a:t>
            </a:r>
            <a:r>
              <a:rPr lang="en-US" sz="1600" b="1" dirty="0"/>
              <a:t>model </a:t>
            </a:r>
            <a:r>
              <a:rPr lang="en-US" sz="1600" b="1" dirty="0" smtClean="0"/>
              <a:t>column </a:t>
            </a:r>
            <a:r>
              <a:rPr lang="en-US" sz="1600" b="1" dirty="0"/>
              <a:t>and </a:t>
            </a:r>
            <a:endParaRPr lang="en-US" sz="1600" b="1" dirty="0" smtClean="0"/>
          </a:p>
          <a:p>
            <a:r>
              <a:rPr lang="en-US" sz="1600" b="1" dirty="0"/>
              <a:t> </a:t>
            </a:r>
            <a:r>
              <a:rPr lang="en-US" sz="1600" b="1" dirty="0" smtClean="0"/>
              <a:t>                 average </a:t>
            </a:r>
            <a:r>
              <a:rPr lang="en-US" sz="1600" b="1" dirty="0"/>
              <a:t>of popularity </a:t>
            </a:r>
            <a:endParaRPr lang="en-US" sz="1600" b="1" dirty="0" smtClean="0"/>
          </a:p>
          <a:p>
            <a:r>
              <a:rPr lang="en-US" sz="1600" b="1" dirty="0" smtClean="0"/>
              <a:t>                  column</a:t>
            </a:r>
            <a:r>
              <a:rPr lang="en-US" sz="1600" b="1" dirty="0"/>
              <a:t>.</a:t>
            </a:r>
          </a:p>
          <a:p>
            <a:endParaRPr lang="en-IN" sz="1600" b="1" dirty="0"/>
          </a:p>
        </p:txBody>
      </p:sp>
    </p:spTree>
    <p:extLst>
      <p:ext uri="{BB962C8B-B14F-4D97-AF65-F5344CB8AC3E}">
        <p14:creationId xmlns:p14="http://schemas.microsoft.com/office/powerpoint/2010/main" val="371390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482" y="975173"/>
            <a:ext cx="5995022" cy="496855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2630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052341"/>
            <a:ext cx="6264696" cy="47529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372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317" y="1241096"/>
            <a:ext cx="3982006" cy="1895740"/>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007" y="4146670"/>
            <a:ext cx="3983316" cy="1895740"/>
          </a:xfrm>
          <a:prstGeom prst="rect">
            <a:avLst/>
          </a:prstGeom>
          <a:effectLst>
            <a:outerShdw blurRad="63500" sx="102000" sy="102000" algn="ctr" rotWithShape="0">
              <a:prstClr val="black">
                <a:alpha val="40000"/>
              </a:prstClr>
            </a:outerShdw>
          </a:effectLst>
        </p:spPr>
      </p:pic>
      <p:sp>
        <p:nvSpPr>
          <p:cNvPr id="4" name="TextBox 3"/>
          <p:cNvSpPr txBox="1"/>
          <p:nvPr/>
        </p:nvSpPr>
        <p:spPr>
          <a:xfrm>
            <a:off x="240212" y="1241096"/>
            <a:ext cx="4464496" cy="4801314"/>
          </a:xfrm>
          <a:prstGeom prst="rect">
            <a:avLst/>
          </a:prstGeom>
          <a:effectLst>
            <a:outerShdw blurRad="63500" sx="102000" sy="102000" algn="ctr"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IN" sz="1600" b="1" dirty="0" smtClean="0"/>
              <a:t>From the above output we can see that market category “crossover” have highest number of car models and popularity score is also decent. It means in this category competition is high.</a:t>
            </a:r>
          </a:p>
          <a:p>
            <a:r>
              <a:rPr lang="en-IN" sz="1600" b="1" dirty="0" smtClean="0"/>
              <a:t>If we talk about highest Popularity score </a:t>
            </a:r>
            <a:r>
              <a:rPr lang="en-IN" sz="1600" b="1" dirty="0" err="1" smtClean="0"/>
              <a:t>hatchback,flex</a:t>
            </a:r>
            <a:r>
              <a:rPr lang="en-IN" sz="1600" b="1" dirty="0" smtClean="0"/>
              <a:t> fuel have that spot on the top also having same score in ‘flex </a:t>
            </a:r>
            <a:r>
              <a:rPr lang="en-IN" sz="1600" b="1" dirty="0" err="1" smtClean="0"/>
              <a:t>fuel,diesel</a:t>
            </a:r>
            <a:r>
              <a:rPr lang="en-IN" sz="1600" b="1" dirty="0" smtClean="0"/>
              <a:t>’ and ‘</a:t>
            </a:r>
            <a:r>
              <a:rPr lang="en-IN" sz="1600" b="1" dirty="0" err="1" smtClean="0"/>
              <a:t>crossover,flex,fuel,performance</a:t>
            </a:r>
            <a:r>
              <a:rPr lang="en-IN" sz="1600" b="1" dirty="0" smtClean="0"/>
              <a:t>’ .</a:t>
            </a:r>
          </a:p>
          <a:p>
            <a:endParaRPr lang="en-IN" sz="1600" b="1" dirty="0"/>
          </a:p>
          <a:p>
            <a:r>
              <a:rPr lang="en-IN" sz="1600" b="1" dirty="0" smtClean="0"/>
              <a:t>Apart from this market category ‘</a:t>
            </a:r>
            <a:r>
              <a:rPr lang="en-IN" sz="1600" b="1" dirty="0" err="1" smtClean="0"/>
              <a:t>crossover,luxury</a:t>
            </a:r>
            <a:r>
              <a:rPr lang="en-IN" sz="1600" b="1" dirty="0" smtClean="0"/>
              <a:t>’ having good number of models but low popularity score. Needs some improvement in this category.</a:t>
            </a:r>
          </a:p>
          <a:p>
            <a:endParaRPr lang="en-IN" sz="1600" b="1" dirty="0"/>
          </a:p>
          <a:p>
            <a:r>
              <a:rPr lang="en-IN" sz="1600" b="1" dirty="0" smtClean="0"/>
              <a:t>Market category ‘</a:t>
            </a:r>
            <a:r>
              <a:rPr lang="en-IN" sz="1600" b="1" dirty="0" err="1" smtClean="0"/>
              <a:t>crossover,luxury,performance,hybrid</a:t>
            </a:r>
            <a:r>
              <a:rPr lang="en-IN" sz="1600" b="1" dirty="0" smtClean="0"/>
              <a:t>’ is in top 4 in popularity score but have only 2 number of model. Which means companies should increase the number of models in this category.</a:t>
            </a:r>
            <a:endParaRPr lang="en-IN" sz="1600" b="1" dirty="0"/>
          </a:p>
          <a:p>
            <a:endParaRPr lang="en-IN" dirty="0" smtClean="0"/>
          </a:p>
        </p:txBody>
      </p:sp>
      <p:pic>
        <p:nvPicPr>
          <p:cNvPr id="5" name="Picture 2" descr="C:\Users\Reeta\AppData\Local\Microsoft\Windows\INetCache\IE\EQXEGJ5G\database-search-2797375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778" y="260648"/>
            <a:ext cx="739792" cy="73979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96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323528" y="332656"/>
            <a:ext cx="8496944" cy="584775"/>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b="1"/>
            </a:lvl1pPr>
          </a:lstStyle>
          <a:p>
            <a:r>
              <a:rPr lang="en-US" dirty="0"/>
              <a:t>Task 1.B: Create a combo chart that visualizes the relationship between market category and popularity.</a:t>
            </a:r>
          </a:p>
        </p:txBody>
      </p:sp>
      <p:sp>
        <p:nvSpPr>
          <p:cNvPr id="4" name="TextBox 3"/>
          <p:cNvSpPr txBox="1"/>
          <p:nvPr/>
        </p:nvSpPr>
        <p:spPr>
          <a:xfrm>
            <a:off x="307665" y="1124744"/>
            <a:ext cx="8064896" cy="584775"/>
          </a:xfrm>
          <a:prstGeom prst="rect">
            <a:avLst/>
          </a:prstGeom>
          <a:noFill/>
        </p:spPr>
        <p:txBody>
          <a:bodyPr wrap="square" rtlCol="0">
            <a:spAutoFit/>
          </a:bodyPr>
          <a:lstStyle/>
          <a:p>
            <a:r>
              <a:rPr lang="en-US" sz="1600" b="1" dirty="0"/>
              <a:t>Solution- for this we simply use combo chart form the chart option.</a:t>
            </a:r>
            <a:endParaRPr lang="en-IN" sz="1600" b="1" dirty="0"/>
          </a:p>
          <a:p>
            <a:endParaRPr lang="en-IN" sz="1600" dirty="0"/>
          </a:p>
        </p:txBody>
      </p:sp>
      <p:pic>
        <p:nvPicPr>
          <p:cNvPr id="1025"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2430" t="27014" r="11662" b="12081"/>
          <a:stretch/>
        </p:blipFill>
        <p:spPr bwMode="auto">
          <a:xfrm>
            <a:off x="276026" y="1709519"/>
            <a:ext cx="859194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47952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1373</TotalTime>
  <Words>1980</Words>
  <Application>Microsoft Office PowerPoint</Application>
  <PresentationFormat>On-screen Show (4:3)</PresentationFormat>
  <Paragraphs>108</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Impact Of Car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Reeta</dc:creator>
  <cp:lastModifiedBy>Reeta</cp:lastModifiedBy>
  <cp:revision>66</cp:revision>
  <dcterms:created xsi:type="dcterms:W3CDTF">2023-05-08T06:41:00Z</dcterms:created>
  <dcterms:modified xsi:type="dcterms:W3CDTF">2023-07-01T08:11:12Z</dcterms:modified>
</cp:coreProperties>
</file>