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6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93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6E04CA-74BB-4BAF-B1B8-8460F82BC3BA}" type="datetimeFigureOut">
              <a:rPr lang="en-IN" smtClean="0"/>
              <a:t>30-06-2023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486AB3-A34A-4F36-9F6D-9488B5DBCE84}" type="slidenum">
              <a:rPr lang="en-IN" smtClean="0"/>
              <a:t>‹#›</a:t>
            </a:fld>
            <a:endParaRPr lang="en-IN"/>
          </a:p>
        </p:txBody>
      </p:sp>
    </p:spTree>
    <p:extLst>
      <p:ext uri="{BB962C8B-B14F-4D97-AF65-F5344CB8AC3E}">
        <p14:creationId xmlns:p14="http://schemas.microsoft.com/office/powerpoint/2010/main" val="1896155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D486AB3-A34A-4F36-9F6D-9488B5DBCE84}" type="slidenum">
              <a:rPr lang="en-IN" smtClean="0"/>
              <a:t>1</a:t>
            </a:fld>
            <a:endParaRPr lang="en-IN"/>
          </a:p>
        </p:txBody>
      </p:sp>
    </p:spTree>
    <p:extLst>
      <p:ext uri="{BB962C8B-B14F-4D97-AF65-F5344CB8AC3E}">
        <p14:creationId xmlns:p14="http://schemas.microsoft.com/office/powerpoint/2010/main" val="3115077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3D3DCDF0-0B39-4EFB-BE15-75769E7D4996}" type="datetimeFigureOut">
              <a:rPr lang="en-IN" smtClean="0"/>
              <a:t>30-06-2023</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F1D2735C-A8AC-4B71-AB84-30142326FA9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3DCDF0-0B39-4EFB-BE15-75769E7D4996}"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2735C-A8AC-4B71-AB84-30142326FA9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3DCDF0-0B39-4EFB-BE15-75769E7D4996}"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2735C-A8AC-4B71-AB84-30142326FA9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3DCDF0-0B39-4EFB-BE15-75769E7D4996}"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2735C-A8AC-4B71-AB84-30142326FA9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3DCDF0-0B39-4EFB-BE15-75769E7D4996}"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2735C-A8AC-4B71-AB84-30142326FA9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3DCDF0-0B39-4EFB-BE15-75769E7D4996}"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D2735C-A8AC-4B71-AB84-30142326FA9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3D3DCDF0-0B39-4EFB-BE15-75769E7D4996}" type="datetimeFigureOut">
              <a:rPr lang="en-IN" smtClean="0"/>
              <a:t>30-06-2023</a:t>
            </a:fld>
            <a:endParaRPr lang="en-IN"/>
          </a:p>
        </p:txBody>
      </p:sp>
      <p:sp>
        <p:nvSpPr>
          <p:cNvPr id="27" name="Slide Number Placeholder 26"/>
          <p:cNvSpPr>
            <a:spLocks noGrp="1"/>
          </p:cNvSpPr>
          <p:nvPr>
            <p:ph type="sldNum" sz="quarter" idx="11"/>
          </p:nvPr>
        </p:nvSpPr>
        <p:spPr/>
        <p:txBody>
          <a:bodyPr rtlCol="0"/>
          <a:lstStyle/>
          <a:p>
            <a:fld id="{F1D2735C-A8AC-4B71-AB84-30142326FA92}" type="slidenum">
              <a:rPr lang="en-IN" smtClean="0"/>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3D3DCDF0-0B39-4EFB-BE15-75769E7D4996}" type="datetimeFigureOut">
              <a:rPr lang="en-IN" smtClean="0"/>
              <a:t>30-06-2023</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F1D2735C-A8AC-4B71-AB84-30142326FA9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DCDF0-0B39-4EFB-BE15-75769E7D4996}" type="datetimeFigureOut">
              <a:rPr lang="en-IN" smtClean="0"/>
              <a:t>30-06-2023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D2735C-A8AC-4B71-AB84-30142326FA9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3DCDF0-0B39-4EFB-BE15-75769E7D4996}"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D2735C-A8AC-4B71-AB84-30142326FA9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3DCDF0-0B39-4EFB-BE15-75769E7D4996}"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D2735C-A8AC-4B71-AB84-30142326FA9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D3DCDF0-0B39-4EFB-BE15-75769E7D4996}" type="datetimeFigureOut">
              <a:rPr lang="en-IN" smtClean="0"/>
              <a:t>30-06-2023</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F1D2735C-A8AC-4B71-AB84-30142326FA9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package" Target="../embeddings/Microsoft_Excel_Worksheet6.xlsx"/><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737"/>
            <a:ext cx="7772400" cy="2736303"/>
          </a:xfrm>
        </p:spPr>
        <p:txBody>
          <a:bodyPr>
            <a:normAutofit/>
          </a:bodyPr>
          <a:lstStyle/>
          <a:p>
            <a:r>
              <a:rPr lang="en-IN" sz="5400" b="1" dirty="0" err="1" smtClean="0"/>
              <a:t>Instagram</a:t>
            </a:r>
            <a:r>
              <a:rPr lang="en-IN" sz="5400" b="1" dirty="0" smtClean="0"/>
              <a:t> User Analytics</a:t>
            </a:r>
            <a:endParaRPr lang="en-IN" sz="5400" b="1" dirty="0"/>
          </a:p>
        </p:txBody>
      </p:sp>
      <p:pic>
        <p:nvPicPr>
          <p:cNvPr id="7170" name="Picture 2" descr="C:\Users\Reeta\AppData\Local\Microsoft\Windows\INetCache\IE\LJYESJZI\Instagram_ic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4653136"/>
            <a:ext cx="1737320" cy="17373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9512" y="6246604"/>
            <a:ext cx="3600400" cy="369332"/>
          </a:xfrm>
          <a:prstGeom prst="rect">
            <a:avLst/>
          </a:prstGeom>
          <a:noFill/>
        </p:spPr>
        <p:txBody>
          <a:bodyPr wrap="square" rtlCol="0">
            <a:spAutoFit/>
          </a:bodyPr>
          <a:lstStyle/>
          <a:p>
            <a:r>
              <a:rPr lang="en-US" dirty="0" smtClean="0"/>
              <a:t>Project by: </a:t>
            </a:r>
            <a:r>
              <a:rPr lang="en-US" dirty="0" err="1" smtClean="0"/>
              <a:t>Sumit</a:t>
            </a:r>
            <a:r>
              <a:rPr lang="en-US" dirty="0" smtClean="0"/>
              <a:t> </a:t>
            </a:r>
            <a:r>
              <a:rPr lang="en-US" dirty="0" err="1" smtClean="0"/>
              <a:t>Gope</a:t>
            </a:r>
            <a:endParaRPr lang="en-IN" dirty="0"/>
          </a:p>
        </p:txBody>
      </p:sp>
    </p:spTree>
    <p:extLst>
      <p:ext uri="{BB962C8B-B14F-4D97-AF65-F5344CB8AC3E}">
        <p14:creationId xmlns:p14="http://schemas.microsoft.com/office/powerpoint/2010/main" val="1806085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87824" y="764703"/>
            <a:ext cx="2507418" cy="769441"/>
          </a:xfrm>
          <a:prstGeom prst="rect">
            <a:avLst/>
          </a:prstGeom>
        </p:spPr>
        <p:txBody>
          <a:bodyPr wrap="none">
            <a:spAutoFit/>
          </a:bodyPr>
          <a:lstStyle/>
          <a:p>
            <a:pPr lvl="0"/>
            <a:r>
              <a:rPr lang="en-IN" sz="4400" dirty="0">
                <a:solidFill>
                  <a:prstClr val="black"/>
                </a:solidFill>
                <a:latin typeface="Cooper Black" pitchFamily="18" charset="0"/>
              </a:rPr>
              <a:t>Insights</a:t>
            </a:r>
          </a:p>
        </p:txBody>
      </p:sp>
      <p:sp>
        <p:nvSpPr>
          <p:cNvPr id="2" name="TextBox 1"/>
          <p:cNvSpPr txBox="1"/>
          <p:nvPr/>
        </p:nvSpPr>
        <p:spPr>
          <a:xfrm>
            <a:off x="575048" y="1679779"/>
            <a:ext cx="8568952" cy="4247317"/>
          </a:xfrm>
          <a:prstGeom prst="rect">
            <a:avLst/>
          </a:prstGeom>
          <a:noFill/>
        </p:spPr>
        <p:txBody>
          <a:bodyPr wrap="square" rtlCol="0">
            <a:spAutoFit/>
          </a:bodyPr>
          <a:lstStyle/>
          <a:p>
            <a:r>
              <a:rPr lang="en-US" dirty="0" smtClean="0">
                <a:solidFill>
                  <a:srgbClr val="F3650D"/>
                </a:solidFill>
              </a:rPr>
              <a:t>6. Task</a:t>
            </a:r>
            <a:r>
              <a:rPr lang="en-US" dirty="0">
                <a:solidFill>
                  <a:srgbClr val="F3650D"/>
                </a:solidFill>
              </a:rPr>
              <a:t>: Provide how many times does average user posts on </a:t>
            </a:r>
            <a:r>
              <a:rPr lang="en-US" dirty="0" err="1">
                <a:solidFill>
                  <a:srgbClr val="F3650D"/>
                </a:solidFill>
              </a:rPr>
              <a:t>Instagram</a:t>
            </a:r>
            <a:r>
              <a:rPr lang="en-US" dirty="0">
                <a:solidFill>
                  <a:srgbClr val="F3650D"/>
                </a:solidFill>
              </a:rPr>
              <a:t>. Also, </a:t>
            </a:r>
            <a:r>
              <a:rPr lang="en-US" dirty="0" smtClean="0">
                <a:solidFill>
                  <a:srgbClr val="F3650D"/>
                </a:solidFill>
              </a:rPr>
              <a:t> </a:t>
            </a:r>
          </a:p>
          <a:p>
            <a:r>
              <a:rPr lang="en-US" dirty="0">
                <a:solidFill>
                  <a:srgbClr val="F3650D"/>
                </a:solidFill>
              </a:rPr>
              <a:t> </a:t>
            </a:r>
            <a:r>
              <a:rPr lang="en-US" dirty="0" smtClean="0">
                <a:solidFill>
                  <a:srgbClr val="F3650D"/>
                </a:solidFill>
              </a:rPr>
              <a:t>               provide </a:t>
            </a:r>
            <a:r>
              <a:rPr lang="en-US" dirty="0">
                <a:solidFill>
                  <a:srgbClr val="F3650D"/>
                </a:solidFill>
              </a:rPr>
              <a:t>the total number of photos on </a:t>
            </a:r>
            <a:r>
              <a:rPr lang="en-US" dirty="0" err="1">
                <a:solidFill>
                  <a:srgbClr val="F3650D"/>
                </a:solidFill>
              </a:rPr>
              <a:t>Instagram</a:t>
            </a:r>
            <a:r>
              <a:rPr lang="en-US" dirty="0">
                <a:solidFill>
                  <a:srgbClr val="F3650D"/>
                </a:solidFill>
              </a:rPr>
              <a:t>/total number of </a:t>
            </a:r>
            <a:r>
              <a:rPr lang="en-US" dirty="0" smtClean="0">
                <a:solidFill>
                  <a:srgbClr val="F3650D"/>
                </a:solidFill>
              </a:rPr>
              <a:t>users.</a:t>
            </a:r>
          </a:p>
          <a:p>
            <a:r>
              <a:rPr lang="en-US" dirty="0" smtClean="0">
                <a:solidFill>
                  <a:srgbClr val="F3650D"/>
                </a:solidFill>
              </a:rPr>
              <a:t>1</a:t>
            </a:r>
            <a:r>
              <a:rPr lang="en-US" baseline="30000" dirty="0" smtClean="0">
                <a:solidFill>
                  <a:srgbClr val="F3650D"/>
                </a:solidFill>
              </a:rPr>
              <a:t>st</a:t>
            </a:r>
            <a:r>
              <a:rPr lang="en-US" dirty="0" smtClean="0">
                <a:solidFill>
                  <a:srgbClr val="F3650D"/>
                </a:solidFill>
              </a:rPr>
              <a:t> Query:    </a:t>
            </a:r>
          </a:p>
          <a:p>
            <a:r>
              <a:rPr lang="en-US" dirty="0"/>
              <a:t> </a:t>
            </a:r>
            <a:r>
              <a:rPr lang="en-US" dirty="0" smtClean="0"/>
              <a:t>               SELECT COUNT(*)/COUNT(DISTINCT </a:t>
            </a:r>
            <a:r>
              <a:rPr lang="en-US" dirty="0" err="1" smtClean="0"/>
              <a:t>user_id</a:t>
            </a:r>
            <a:r>
              <a:rPr lang="en-US" dirty="0" smtClean="0"/>
              <a:t>) </a:t>
            </a:r>
            <a:r>
              <a:rPr lang="en-US" dirty="0" smtClean="0">
                <a:solidFill>
                  <a:srgbClr val="00B0F0"/>
                </a:solidFill>
              </a:rPr>
              <a:t>AS</a:t>
            </a:r>
            <a:r>
              <a:rPr lang="en-US" dirty="0" smtClean="0"/>
              <a:t> </a:t>
            </a:r>
            <a:r>
              <a:rPr lang="en-US" dirty="0" err="1" smtClean="0"/>
              <a:t>avg_posts_per_user</a:t>
            </a:r>
            <a:endParaRPr lang="en-US" dirty="0" smtClean="0"/>
          </a:p>
          <a:p>
            <a:r>
              <a:rPr lang="en-US" dirty="0"/>
              <a:t> </a:t>
            </a:r>
            <a:r>
              <a:rPr lang="en-US" dirty="0" smtClean="0"/>
              <a:t>               FROM photos;</a:t>
            </a:r>
            <a:endParaRPr lang="en-US" dirty="0"/>
          </a:p>
          <a:p>
            <a:r>
              <a:rPr lang="en-US" dirty="0" smtClean="0">
                <a:solidFill>
                  <a:srgbClr val="F3650D"/>
                </a:solidFill>
              </a:rPr>
              <a:t>Output: </a:t>
            </a:r>
          </a:p>
          <a:p>
            <a:endParaRPr lang="en-US" dirty="0"/>
          </a:p>
          <a:p>
            <a:endParaRPr lang="en-US" dirty="0" smtClean="0"/>
          </a:p>
          <a:p>
            <a:r>
              <a:rPr lang="en-US" dirty="0" smtClean="0">
                <a:solidFill>
                  <a:srgbClr val="F3650D"/>
                </a:solidFill>
              </a:rPr>
              <a:t>2</a:t>
            </a:r>
            <a:r>
              <a:rPr lang="en-US" baseline="30000" dirty="0" smtClean="0">
                <a:solidFill>
                  <a:srgbClr val="F3650D"/>
                </a:solidFill>
              </a:rPr>
              <a:t>nd</a:t>
            </a:r>
            <a:r>
              <a:rPr lang="en-US" dirty="0" smtClean="0">
                <a:solidFill>
                  <a:srgbClr val="F3650D"/>
                </a:solidFill>
              </a:rPr>
              <a:t> Query:</a:t>
            </a:r>
          </a:p>
          <a:p>
            <a:r>
              <a:rPr lang="en-US" dirty="0"/>
              <a:t> </a:t>
            </a:r>
            <a:r>
              <a:rPr lang="en-US" dirty="0" smtClean="0"/>
              <a:t>                   SELECT COUNT(*) </a:t>
            </a:r>
            <a:r>
              <a:rPr lang="en-US" dirty="0" smtClean="0">
                <a:solidFill>
                  <a:srgbClr val="00B0F0"/>
                </a:solidFill>
              </a:rPr>
              <a:t>AS </a:t>
            </a:r>
            <a:r>
              <a:rPr lang="en-US" dirty="0" err="1" smtClean="0"/>
              <a:t>total_photos</a:t>
            </a:r>
            <a:r>
              <a:rPr lang="en-US" dirty="0" smtClean="0"/>
              <a:t>, COUNT(DISTINCT </a:t>
            </a:r>
            <a:r>
              <a:rPr lang="en-US" dirty="0" err="1" smtClean="0"/>
              <a:t>user_id</a:t>
            </a:r>
            <a:r>
              <a:rPr lang="en-US" dirty="0" smtClean="0"/>
              <a:t>) </a:t>
            </a:r>
            <a:r>
              <a:rPr lang="en-US" dirty="0" smtClean="0">
                <a:solidFill>
                  <a:srgbClr val="00B0F0"/>
                </a:solidFill>
              </a:rPr>
              <a:t>AS</a:t>
            </a:r>
            <a:r>
              <a:rPr lang="en-US" dirty="0" smtClean="0"/>
              <a:t>    </a:t>
            </a:r>
          </a:p>
          <a:p>
            <a:r>
              <a:rPr lang="en-US" dirty="0"/>
              <a:t> </a:t>
            </a:r>
            <a:r>
              <a:rPr lang="en-US" dirty="0" smtClean="0"/>
              <a:t>                   </a:t>
            </a:r>
            <a:r>
              <a:rPr lang="en-US" dirty="0" err="1" smtClean="0"/>
              <a:t>total_users</a:t>
            </a:r>
            <a:endParaRPr lang="en-US" dirty="0" smtClean="0"/>
          </a:p>
          <a:p>
            <a:r>
              <a:rPr lang="en-US" dirty="0"/>
              <a:t> </a:t>
            </a:r>
            <a:r>
              <a:rPr lang="en-US" dirty="0" smtClean="0"/>
              <a:t>                   FROM photos;</a:t>
            </a:r>
          </a:p>
          <a:p>
            <a:r>
              <a:rPr lang="en-US" dirty="0" smtClean="0">
                <a:solidFill>
                  <a:srgbClr val="F3650D"/>
                </a:solidFill>
              </a:rPr>
              <a:t>Output:</a:t>
            </a:r>
          </a:p>
          <a:p>
            <a:r>
              <a:rPr lang="en-US" dirty="0"/>
              <a:t> </a:t>
            </a:r>
            <a:r>
              <a:rPr lang="en-US" dirty="0" smtClean="0"/>
              <a:t>                       </a:t>
            </a:r>
          </a:p>
          <a:p>
            <a:r>
              <a:rPr lang="en-US" dirty="0"/>
              <a:t> </a:t>
            </a:r>
            <a:r>
              <a:rPr lang="en-US" dirty="0" smtClean="0"/>
              <a:t>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083730389"/>
              </p:ext>
            </p:extLst>
          </p:nvPr>
        </p:nvGraphicFramePr>
        <p:xfrm>
          <a:off x="2321074" y="3140968"/>
          <a:ext cx="2466950" cy="864096"/>
        </p:xfrm>
        <a:graphic>
          <a:graphicData uri="http://schemas.openxmlformats.org/presentationml/2006/ole">
            <mc:AlternateContent xmlns:mc="http://schemas.openxmlformats.org/markup-compatibility/2006">
              <mc:Choice xmlns:v="urn:schemas-microsoft-com:vml" Requires="v">
                <p:oleObj spid="_x0000_s5149" name="Worksheet" r:id="rId3" imgW="1333643" imgH="390397" progId="Excel.Sheet.12">
                  <p:embed/>
                </p:oleObj>
              </mc:Choice>
              <mc:Fallback>
                <p:oleObj name="Worksheet" r:id="rId3" imgW="1333643" imgH="390397" progId="Excel.Sheet.12">
                  <p:embed/>
                  <p:pic>
                    <p:nvPicPr>
                      <p:cNvPr id="0" name=""/>
                      <p:cNvPicPr/>
                      <p:nvPr/>
                    </p:nvPicPr>
                    <p:blipFill>
                      <a:blip r:embed="rId4"/>
                      <a:stretch>
                        <a:fillRect/>
                      </a:stretch>
                    </p:blipFill>
                    <p:spPr>
                      <a:xfrm>
                        <a:off x="2321074" y="3140968"/>
                        <a:ext cx="2466950" cy="864096"/>
                      </a:xfrm>
                      <a:prstGeom prst="rect">
                        <a:avLst/>
                      </a:prstGeom>
                      <a:ln>
                        <a:solidFill>
                          <a:schemeClr val="tx1">
                            <a:lumMod val="95000"/>
                            <a:lumOff val="5000"/>
                          </a:schemeClr>
                        </a:solid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818919760"/>
              </p:ext>
            </p:extLst>
          </p:nvPr>
        </p:nvGraphicFramePr>
        <p:xfrm>
          <a:off x="2780820" y="5301208"/>
          <a:ext cx="2736304" cy="966589"/>
        </p:xfrm>
        <a:graphic>
          <a:graphicData uri="http://schemas.openxmlformats.org/presentationml/2006/ole">
            <mc:AlternateContent xmlns:mc="http://schemas.openxmlformats.org/markup-compatibility/2006">
              <mc:Choice xmlns:v="urn:schemas-microsoft-com:vml" Requires="v">
                <p:oleObj spid="_x0000_s5150" name="Worksheet" r:id="rId5" imgW="1695610" imgH="390397" progId="Excel.Sheet.12">
                  <p:embed/>
                </p:oleObj>
              </mc:Choice>
              <mc:Fallback>
                <p:oleObj name="Worksheet" r:id="rId5" imgW="1695610" imgH="390397" progId="Excel.Sheet.12">
                  <p:embed/>
                  <p:pic>
                    <p:nvPicPr>
                      <p:cNvPr id="0" name=""/>
                      <p:cNvPicPr/>
                      <p:nvPr/>
                    </p:nvPicPr>
                    <p:blipFill>
                      <a:blip r:embed="rId6"/>
                      <a:stretch>
                        <a:fillRect/>
                      </a:stretch>
                    </p:blipFill>
                    <p:spPr>
                      <a:xfrm>
                        <a:off x="2780820" y="5301208"/>
                        <a:ext cx="2736304" cy="966589"/>
                      </a:xfrm>
                      <a:prstGeom prst="rect">
                        <a:avLst/>
                      </a:prstGeom>
                      <a:ln>
                        <a:solidFill>
                          <a:schemeClr val="tx1">
                            <a:lumMod val="95000"/>
                            <a:lumOff val="5000"/>
                            <a:alpha val="82000"/>
                          </a:schemeClr>
                        </a:solidFill>
                      </a:ln>
                    </p:spPr>
                  </p:pic>
                </p:oleObj>
              </mc:Fallback>
            </mc:AlternateContent>
          </a:graphicData>
        </a:graphic>
      </p:graphicFrame>
      <p:sp>
        <p:nvSpPr>
          <p:cNvPr id="6" name="Right Arrow 5"/>
          <p:cNvSpPr/>
          <p:nvPr/>
        </p:nvSpPr>
        <p:spPr>
          <a:xfrm>
            <a:off x="1547664" y="3501007"/>
            <a:ext cx="360040" cy="286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1547664" y="5517232"/>
            <a:ext cx="576064" cy="394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87977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87824" y="764703"/>
            <a:ext cx="2507418" cy="769441"/>
          </a:xfrm>
          <a:prstGeom prst="rect">
            <a:avLst/>
          </a:prstGeom>
        </p:spPr>
        <p:txBody>
          <a:bodyPr wrap="none">
            <a:spAutoFit/>
          </a:bodyPr>
          <a:lstStyle/>
          <a:p>
            <a:pPr lvl="0"/>
            <a:r>
              <a:rPr lang="en-IN" sz="4400" dirty="0">
                <a:solidFill>
                  <a:prstClr val="black"/>
                </a:solidFill>
                <a:latin typeface="Cooper Black" pitchFamily="18" charset="0"/>
              </a:rPr>
              <a:t>Insights</a:t>
            </a:r>
          </a:p>
        </p:txBody>
      </p:sp>
      <p:sp>
        <p:nvSpPr>
          <p:cNvPr id="2" name="TextBox 1"/>
          <p:cNvSpPr txBox="1"/>
          <p:nvPr/>
        </p:nvSpPr>
        <p:spPr>
          <a:xfrm>
            <a:off x="467544" y="1664752"/>
            <a:ext cx="8280920" cy="2862322"/>
          </a:xfrm>
          <a:prstGeom prst="rect">
            <a:avLst/>
          </a:prstGeom>
          <a:noFill/>
        </p:spPr>
        <p:txBody>
          <a:bodyPr wrap="square" rtlCol="0">
            <a:spAutoFit/>
          </a:bodyPr>
          <a:lstStyle/>
          <a:p>
            <a:r>
              <a:rPr lang="en-US" dirty="0" smtClean="0">
                <a:solidFill>
                  <a:srgbClr val="F3650D"/>
                </a:solidFill>
              </a:rPr>
              <a:t>7.Task</a:t>
            </a:r>
            <a:r>
              <a:rPr lang="en-US" dirty="0">
                <a:solidFill>
                  <a:srgbClr val="F3650D"/>
                </a:solidFill>
              </a:rPr>
              <a:t>: Provide data on users (bots) who have liked every single photo on the </a:t>
            </a:r>
            <a:endParaRPr lang="en-US" dirty="0" smtClean="0">
              <a:solidFill>
                <a:srgbClr val="F3650D"/>
              </a:solidFill>
            </a:endParaRPr>
          </a:p>
          <a:p>
            <a:r>
              <a:rPr lang="en-US" dirty="0">
                <a:solidFill>
                  <a:srgbClr val="F3650D"/>
                </a:solidFill>
              </a:rPr>
              <a:t> </a:t>
            </a:r>
            <a:r>
              <a:rPr lang="en-US" dirty="0" smtClean="0">
                <a:solidFill>
                  <a:srgbClr val="F3650D"/>
                </a:solidFill>
              </a:rPr>
              <a:t>              site </a:t>
            </a:r>
            <a:r>
              <a:rPr lang="en-US" dirty="0">
                <a:solidFill>
                  <a:srgbClr val="F3650D"/>
                </a:solidFill>
              </a:rPr>
              <a:t>(since any normal user would not be able to do this</a:t>
            </a:r>
            <a:r>
              <a:rPr lang="en-US" dirty="0" smtClean="0">
                <a:solidFill>
                  <a:srgbClr val="F3650D"/>
                </a:solidFill>
              </a:rPr>
              <a:t>).</a:t>
            </a:r>
          </a:p>
          <a:p>
            <a:endParaRPr lang="en-US" dirty="0" smtClean="0">
              <a:solidFill>
                <a:srgbClr val="F3650D"/>
              </a:solidFill>
            </a:endParaRPr>
          </a:p>
          <a:p>
            <a:r>
              <a:rPr lang="en-US" dirty="0" smtClean="0">
                <a:solidFill>
                  <a:srgbClr val="F3650D"/>
                </a:solidFill>
              </a:rPr>
              <a:t>Query:</a:t>
            </a:r>
            <a:r>
              <a:rPr lang="en-US" dirty="0" smtClean="0"/>
              <a:t>  SELECT </a:t>
            </a:r>
            <a:r>
              <a:rPr lang="en-US" dirty="0" err="1" smtClean="0"/>
              <a:t>user_id</a:t>
            </a:r>
            <a:r>
              <a:rPr lang="en-US" dirty="0" smtClean="0"/>
              <a:t>, COUNT(DISTINCT </a:t>
            </a:r>
            <a:r>
              <a:rPr lang="en-US" dirty="0" err="1" smtClean="0"/>
              <a:t>photo_id</a:t>
            </a:r>
            <a:r>
              <a:rPr lang="en-US" dirty="0" smtClean="0"/>
              <a:t>) </a:t>
            </a:r>
            <a:r>
              <a:rPr lang="en-US" dirty="0" smtClean="0">
                <a:solidFill>
                  <a:srgbClr val="00B0F0"/>
                </a:solidFill>
              </a:rPr>
              <a:t>AS </a:t>
            </a:r>
            <a:r>
              <a:rPr lang="en-US" dirty="0" err="1" smtClean="0"/>
              <a:t>photo_count</a:t>
            </a:r>
            <a:endParaRPr lang="en-US" dirty="0" smtClean="0"/>
          </a:p>
          <a:p>
            <a:r>
              <a:rPr lang="en-US" dirty="0" smtClean="0"/>
              <a:t>              FROM likes</a:t>
            </a:r>
          </a:p>
          <a:p>
            <a:r>
              <a:rPr lang="en-US" dirty="0" smtClean="0"/>
              <a:t>              GROUP BY </a:t>
            </a:r>
            <a:r>
              <a:rPr lang="en-US" dirty="0" err="1" smtClean="0"/>
              <a:t>user_id</a:t>
            </a:r>
            <a:endParaRPr lang="en-US" dirty="0" smtClean="0"/>
          </a:p>
          <a:p>
            <a:r>
              <a:rPr lang="en-US" dirty="0" smtClean="0"/>
              <a:t>              HAVING </a:t>
            </a:r>
            <a:r>
              <a:rPr lang="en-US" dirty="0" err="1" smtClean="0"/>
              <a:t>photo_count</a:t>
            </a:r>
            <a:r>
              <a:rPr lang="en-US" dirty="0" smtClean="0"/>
              <a:t> = (SELECT COUNT(DISTINCT id) FROM     </a:t>
            </a:r>
          </a:p>
          <a:p>
            <a:r>
              <a:rPr lang="en-US" dirty="0"/>
              <a:t> </a:t>
            </a:r>
            <a:r>
              <a:rPr lang="en-US" dirty="0" smtClean="0"/>
              <a:t>             photos);</a:t>
            </a:r>
          </a:p>
          <a:p>
            <a:endParaRPr lang="en-US" dirty="0" smtClean="0"/>
          </a:p>
          <a:p>
            <a:r>
              <a:rPr lang="en-US" dirty="0" smtClean="0">
                <a:solidFill>
                  <a:srgbClr val="F3650D"/>
                </a:solidFill>
              </a:rPr>
              <a:t>Output:</a:t>
            </a:r>
            <a:endParaRPr lang="en-IN" dirty="0">
              <a:solidFill>
                <a:srgbClr val="F3650D"/>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837085056"/>
              </p:ext>
            </p:extLst>
          </p:nvPr>
        </p:nvGraphicFramePr>
        <p:xfrm>
          <a:off x="3474770" y="3717033"/>
          <a:ext cx="2020472" cy="2952328"/>
        </p:xfrm>
        <a:graphic>
          <a:graphicData uri="http://schemas.openxmlformats.org/presentationml/2006/ole">
            <mc:AlternateContent xmlns:mc="http://schemas.openxmlformats.org/markup-compatibility/2006">
              <mc:Choice xmlns:v="urn:schemas-microsoft-com:vml" Requires="v">
                <p:oleObj spid="_x0000_s6159" name="Worksheet" r:id="rId3" imgW="1533349" imgH="2676681" progId="Excel.Sheet.12">
                  <p:embed/>
                </p:oleObj>
              </mc:Choice>
              <mc:Fallback>
                <p:oleObj name="Worksheet" r:id="rId3" imgW="1533349" imgH="2676681" progId="Excel.Sheet.12">
                  <p:embed/>
                  <p:pic>
                    <p:nvPicPr>
                      <p:cNvPr id="0" name=""/>
                      <p:cNvPicPr/>
                      <p:nvPr/>
                    </p:nvPicPr>
                    <p:blipFill>
                      <a:blip r:embed="rId4"/>
                      <a:stretch>
                        <a:fillRect/>
                      </a:stretch>
                    </p:blipFill>
                    <p:spPr>
                      <a:xfrm>
                        <a:off x="3474770" y="3717033"/>
                        <a:ext cx="2020472" cy="2952328"/>
                      </a:xfrm>
                      <a:prstGeom prst="rect">
                        <a:avLst/>
                      </a:prstGeom>
                      <a:ln>
                        <a:solidFill>
                          <a:schemeClr val="tx1">
                            <a:lumMod val="95000"/>
                            <a:lumOff val="5000"/>
                            <a:alpha val="73000"/>
                          </a:schemeClr>
                        </a:solidFill>
                      </a:ln>
                    </p:spPr>
                  </p:pic>
                </p:oleObj>
              </mc:Fallback>
            </mc:AlternateContent>
          </a:graphicData>
        </a:graphic>
      </p:graphicFrame>
      <p:sp>
        <p:nvSpPr>
          <p:cNvPr id="5" name="Right Arrow 4"/>
          <p:cNvSpPr/>
          <p:nvPr/>
        </p:nvSpPr>
        <p:spPr>
          <a:xfrm>
            <a:off x="1763688" y="4293096"/>
            <a:ext cx="1368152" cy="233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42596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1988840"/>
            <a:ext cx="7272808" cy="5355312"/>
          </a:xfrm>
          <a:prstGeom prst="rect">
            <a:avLst/>
          </a:prstGeom>
          <a:noFill/>
        </p:spPr>
        <p:txBody>
          <a:bodyPr wrap="square" rtlCol="0">
            <a:spAutoFit/>
          </a:bodyPr>
          <a:lstStyle/>
          <a:p>
            <a:pPr>
              <a:lnSpc>
                <a:spcPct val="150000"/>
              </a:lnSpc>
            </a:pPr>
            <a:r>
              <a:rPr lang="en-IN" b="1" dirty="0" smtClean="0">
                <a:solidFill>
                  <a:schemeClr val="bg1">
                    <a:lumMod val="50000"/>
                  </a:schemeClr>
                </a:solidFill>
                <a:latin typeface="Arial" pitchFamily="34" charset="0"/>
                <a:cs typeface="Arial" pitchFamily="34" charset="0"/>
              </a:rPr>
              <a:t>While working on this project I get to know about the queries and its real time uses and also get to know about what kind of marketing and product teams asked question for there business purpose. </a:t>
            </a:r>
          </a:p>
          <a:p>
            <a:pPr>
              <a:lnSpc>
                <a:spcPct val="150000"/>
              </a:lnSpc>
            </a:pPr>
            <a:r>
              <a:rPr lang="en-IN" b="1" dirty="0" smtClean="0">
                <a:solidFill>
                  <a:schemeClr val="bg1">
                    <a:lumMod val="50000"/>
                  </a:schemeClr>
                </a:solidFill>
                <a:latin typeface="Arial" pitchFamily="34" charset="0"/>
                <a:cs typeface="Arial" pitchFamily="34" charset="0"/>
              </a:rPr>
              <a:t>Through this project I extract the information that who are the oldest users of </a:t>
            </a:r>
            <a:r>
              <a:rPr lang="en-IN" b="1" dirty="0" err="1" smtClean="0">
                <a:solidFill>
                  <a:schemeClr val="bg1">
                    <a:lumMod val="50000"/>
                  </a:schemeClr>
                </a:solidFill>
                <a:latin typeface="Arial" pitchFamily="34" charset="0"/>
                <a:cs typeface="Arial" pitchFamily="34" charset="0"/>
              </a:rPr>
              <a:t>instagram</a:t>
            </a:r>
            <a:r>
              <a:rPr lang="en-IN" b="1" dirty="0" smtClean="0">
                <a:solidFill>
                  <a:schemeClr val="bg1">
                    <a:lumMod val="50000"/>
                  </a:schemeClr>
                </a:solidFill>
                <a:latin typeface="Arial" pitchFamily="34" charset="0"/>
                <a:cs typeface="Arial" pitchFamily="34" charset="0"/>
              </a:rPr>
              <a:t>, the users who never posted a single photo, the user who gets the most likes in his/her photo, most commonly </a:t>
            </a:r>
            <a:r>
              <a:rPr lang="en-IN" b="1" dirty="0" err="1" smtClean="0">
                <a:solidFill>
                  <a:schemeClr val="bg1">
                    <a:lumMod val="50000"/>
                  </a:schemeClr>
                </a:solidFill>
                <a:latin typeface="Arial" pitchFamily="34" charset="0"/>
                <a:cs typeface="Arial" pitchFamily="34" charset="0"/>
              </a:rPr>
              <a:t>hashtags</a:t>
            </a:r>
            <a:r>
              <a:rPr lang="en-IN" b="1" dirty="0" smtClean="0">
                <a:solidFill>
                  <a:schemeClr val="bg1">
                    <a:lumMod val="50000"/>
                  </a:schemeClr>
                </a:solidFill>
                <a:latin typeface="Arial" pitchFamily="34" charset="0"/>
                <a:cs typeface="Arial" pitchFamily="34" charset="0"/>
              </a:rPr>
              <a:t> used by users and the best day for release AD campaign.</a:t>
            </a:r>
          </a:p>
          <a:p>
            <a:pPr>
              <a:lnSpc>
                <a:spcPct val="150000"/>
              </a:lnSpc>
            </a:pPr>
            <a:endParaRPr lang="en-IN" b="1" dirty="0" smtClean="0">
              <a:latin typeface="Arial" pitchFamily="34" charset="0"/>
              <a:cs typeface="Arial" pitchFamily="34" charset="0"/>
            </a:endParaRPr>
          </a:p>
          <a:p>
            <a:pPr>
              <a:lnSpc>
                <a:spcPct val="150000"/>
              </a:lnSpc>
            </a:pPr>
            <a:endParaRPr lang="en-IN" dirty="0" smtClean="0">
              <a:latin typeface="Arial" pitchFamily="34" charset="0"/>
              <a:cs typeface="Arial" pitchFamily="34" charset="0"/>
            </a:endParaRPr>
          </a:p>
          <a:p>
            <a:pPr>
              <a:lnSpc>
                <a:spcPct val="150000"/>
              </a:lnSpc>
            </a:pPr>
            <a:endParaRPr lang="en-IN" dirty="0" smtClean="0">
              <a:latin typeface="Arial" pitchFamily="34" charset="0"/>
              <a:cs typeface="Arial" pitchFamily="34" charset="0"/>
            </a:endParaRPr>
          </a:p>
          <a:p>
            <a:endParaRPr lang="en-IN" dirty="0"/>
          </a:p>
        </p:txBody>
      </p:sp>
    </p:spTree>
    <p:extLst>
      <p:ext uri="{BB962C8B-B14F-4D97-AF65-F5344CB8AC3E}">
        <p14:creationId xmlns:p14="http://schemas.microsoft.com/office/powerpoint/2010/main" val="3224749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7864" y="620688"/>
            <a:ext cx="2232248" cy="769441"/>
          </a:xfrm>
          <a:prstGeom prst="rect">
            <a:avLst/>
          </a:prstGeom>
          <a:noFill/>
        </p:spPr>
        <p:txBody>
          <a:bodyPr wrap="square" rtlCol="0">
            <a:spAutoFit/>
          </a:bodyPr>
          <a:lstStyle/>
          <a:p>
            <a:r>
              <a:rPr lang="en-IN" sz="4400" dirty="0">
                <a:latin typeface="Cooper Black" pitchFamily="18" charset="0"/>
              </a:rPr>
              <a:t>R</a:t>
            </a:r>
            <a:r>
              <a:rPr lang="en-IN" sz="4400" dirty="0" smtClean="0">
                <a:latin typeface="Cooper Black" pitchFamily="18" charset="0"/>
              </a:rPr>
              <a:t>esult</a:t>
            </a:r>
            <a:endParaRPr lang="en-IN" sz="4400" dirty="0">
              <a:latin typeface="Cooper Black" pitchFamily="18" charset="0"/>
            </a:endParaRPr>
          </a:p>
        </p:txBody>
      </p:sp>
      <p:sp>
        <p:nvSpPr>
          <p:cNvPr id="3" name="TextBox 2"/>
          <p:cNvSpPr txBox="1"/>
          <p:nvPr/>
        </p:nvSpPr>
        <p:spPr>
          <a:xfrm>
            <a:off x="899592" y="1700808"/>
            <a:ext cx="6840760" cy="1754326"/>
          </a:xfrm>
          <a:prstGeom prst="rect">
            <a:avLst/>
          </a:prstGeom>
          <a:noFill/>
        </p:spPr>
        <p:txBody>
          <a:bodyPr wrap="square" rtlCol="0">
            <a:spAutoFit/>
          </a:bodyPr>
          <a:lstStyle/>
          <a:p>
            <a:r>
              <a:rPr lang="en-US" b="1" dirty="0" smtClean="0">
                <a:solidFill>
                  <a:schemeClr val="bg1">
                    <a:lumMod val="50000"/>
                  </a:schemeClr>
                </a:solidFill>
                <a:latin typeface="Arial" pitchFamily="34" charset="0"/>
                <a:cs typeface="Arial" pitchFamily="34" charset="0"/>
              </a:rPr>
              <a:t>I have </a:t>
            </a:r>
            <a:r>
              <a:rPr lang="en-US" b="1" dirty="0">
                <a:solidFill>
                  <a:schemeClr val="bg1">
                    <a:lumMod val="50000"/>
                  </a:schemeClr>
                </a:solidFill>
                <a:latin typeface="Arial" pitchFamily="34" charset="0"/>
                <a:cs typeface="Arial" pitchFamily="34" charset="0"/>
              </a:rPr>
              <a:t>successfully analyzed the user behavior on </a:t>
            </a:r>
            <a:r>
              <a:rPr lang="en-US" b="1" dirty="0" err="1">
                <a:solidFill>
                  <a:schemeClr val="bg1">
                    <a:lumMod val="50000"/>
                  </a:schemeClr>
                </a:solidFill>
                <a:latin typeface="Arial" pitchFamily="34" charset="0"/>
                <a:cs typeface="Arial" pitchFamily="34" charset="0"/>
              </a:rPr>
              <a:t>Instagram</a:t>
            </a:r>
            <a:r>
              <a:rPr lang="en-US" b="1" dirty="0">
                <a:solidFill>
                  <a:schemeClr val="bg1">
                    <a:lumMod val="50000"/>
                  </a:schemeClr>
                </a:solidFill>
                <a:latin typeface="Arial" pitchFamily="34" charset="0"/>
                <a:cs typeface="Arial" pitchFamily="34" charset="0"/>
              </a:rPr>
              <a:t> and provided insights to the marketing and product teams. We have answered various questions asked by different teams using SQL queries. Our analysis has helped us understand user </a:t>
            </a:r>
            <a:r>
              <a:rPr lang="en-US" b="1" dirty="0" smtClean="0">
                <a:solidFill>
                  <a:schemeClr val="bg1">
                    <a:lumMod val="50000"/>
                  </a:schemeClr>
                </a:solidFill>
                <a:latin typeface="Arial" pitchFamily="34" charset="0"/>
                <a:cs typeface="Arial" pitchFamily="34" charset="0"/>
              </a:rPr>
              <a:t>engagement, </a:t>
            </a:r>
            <a:r>
              <a:rPr lang="en-US" b="1" dirty="0">
                <a:solidFill>
                  <a:schemeClr val="bg1">
                    <a:lumMod val="50000"/>
                  </a:schemeClr>
                </a:solidFill>
                <a:latin typeface="Arial" pitchFamily="34" charset="0"/>
                <a:cs typeface="Arial" pitchFamily="34" charset="0"/>
              </a:rPr>
              <a:t>fake accounts, and other important metrics.</a:t>
            </a:r>
          </a:p>
        </p:txBody>
      </p:sp>
    </p:spTree>
    <p:extLst>
      <p:ext uri="{BB962C8B-B14F-4D97-AF65-F5344CB8AC3E}">
        <p14:creationId xmlns:p14="http://schemas.microsoft.com/office/powerpoint/2010/main" val="1050876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648" y="980728"/>
            <a:ext cx="6624736" cy="769441"/>
          </a:xfrm>
          <a:prstGeom prst="rect">
            <a:avLst/>
          </a:prstGeom>
          <a:noFill/>
        </p:spPr>
        <p:txBody>
          <a:bodyPr wrap="square" rtlCol="0">
            <a:spAutoFit/>
          </a:bodyPr>
          <a:lstStyle/>
          <a:p>
            <a:r>
              <a:rPr lang="en-IN" sz="4400" dirty="0" smtClean="0">
                <a:latin typeface="Cooper Black" pitchFamily="18" charset="0"/>
              </a:rPr>
              <a:t>Project Description</a:t>
            </a:r>
            <a:endParaRPr lang="en-IN" sz="4400" dirty="0">
              <a:latin typeface="Cooper Black" pitchFamily="18" charset="0"/>
            </a:endParaRPr>
          </a:p>
        </p:txBody>
      </p:sp>
      <p:sp>
        <p:nvSpPr>
          <p:cNvPr id="4" name="TextBox 3"/>
          <p:cNvSpPr txBox="1"/>
          <p:nvPr/>
        </p:nvSpPr>
        <p:spPr>
          <a:xfrm>
            <a:off x="1115616" y="1844824"/>
            <a:ext cx="6696744" cy="4524315"/>
          </a:xfrm>
          <a:prstGeom prst="rect">
            <a:avLst/>
          </a:prstGeom>
          <a:noFill/>
        </p:spPr>
        <p:txBody>
          <a:bodyPr wrap="square" rtlCol="0">
            <a:spAutoFit/>
          </a:bodyPr>
          <a:lstStyle/>
          <a:p>
            <a:pPr>
              <a:lnSpc>
                <a:spcPct val="200000"/>
              </a:lnSpc>
            </a:pPr>
            <a:r>
              <a:rPr lang="en-IN" b="1" dirty="0" smtClean="0">
                <a:solidFill>
                  <a:schemeClr val="bg2">
                    <a:lumMod val="50000"/>
                  </a:schemeClr>
                </a:solidFill>
                <a:latin typeface="Arial" pitchFamily="34" charset="0"/>
                <a:cs typeface="Arial" pitchFamily="34" charset="0"/>
              </a:rPr>
              <a:t>The project is basically about to analyse the user behaviour and activities on </a:t>
            </a:r>
            <a:r>
              <a:rPr lang="en-IN" b="1" dirty="0" err="1" smtClean="0">
                <a:solidFill>
                  <a:schemeClr val="bg2">
                    <a:lumMod val="50000"/>
                  </a:schemeClr>
                </a:solidFill>
                <a:latin typeface="Arial" pitchFamily="34" charset="0"/>
                <a:cs typeface="Arial" pitchFamily="34" charset="0"/>
              </a:rPr>
              <a:t>instagram</a:t>
            </a:r>
            <a:r>
              <a:rPr lang="en-IN" b="1" dirty="0" smtClean="0">
                <a:solidFill>
                  <a:schemeClr val="bg2">
                    <a:lumMod val="50000"/>
                  </a:schemeClr>
                </a:solidFill>
                <a:latin typeface="Arial" pitchFamily="34" charset="0"/>
                <a:cs typeface="Arial" pitchFamily="34" charset="0"/>
              </a:rPr>
              <a:t> and provide insights to the marketing, product &amp; development teams for their business.</a:t>
            </a:r>
          </a:p>
          <a:p>
            <a:pPr>
              <a:lnSpc>
                <a:spcPct val="200000"/>
              </a:lnSpc>
            </a:pPr>
            <a:r>
              <a:rPr lang="en-IN" b="1" dirty="0" smtClean="0">
                <a:solidFill>
                  <a:schemeClr val="bg2">
                    <a:lumMod val="50000"/>
                  </a:schemeClr>
                </a:solidFill>
                <a:latin typeface="Arial" pitchFamily="34" charset="0"/>
                <a:cs typeface="Arial" pitchFamily="34" charset="0"/>
              </a:rPr>
              <a:t>We have the user data to analyse and answer the different question asked by different teams. These insights then used by marketing teams to create new AD campaign. We  will use SQL to perform analysis.</a:t>
            </a:r>
            <a:endParaRPr lang="en-IN" b="1" dirty="0">
              <a:solidFill>
                <a:schemeClr val="bg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986111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2771800" y="818999"/>
            <a:ext cx="3312368" cy="769441"/>
          </a:xfrm>
          <a:prstGeom prst="rect">
            <a:avLst/>
          </a:prstGeom>
          <a:noFill/>
        </p:spPr>
        <p:txBody>
          <a:bodyPr wrap="square" rtlCol="0">
            <a:spAutoFit/>
          </a:bodyPr>
          <a:lstStyle/>
          <a:p>
            <a:r>
              <a:rPr lang="en-IN" sz="4400" dirty="0" smtClean="0">
                <a:latin typeface="Cooper Black" pitchFamily="18" charset="0"/>
              </a:rPr>
              <a:t>Approach</a:t>
            </a:r>
            <a:endParaRPr lang="en-IN" sz="4400" dirty="0">
              <a:latin typeface="Cooper Black" pitchFamily="18" charset="0"/>
            </a:endParaRPr>
          </a:p>
        </p:txBody>
      </p:sp>
      <p:sp>
        <p:nvSpPr>
          <p:cNvPr id="4" name="TextBox 3"/>
          <p:cNvSpPr txBox="1"/>
          <p:nvPr/>
        </p:nvSpPr>
        <p:spPr>
          <a:xfrm>
            <a:off x="1187624" y="2204864"/>
            <a:ext cx="6768752" cy="3416320"/>
          </a:xfrm>
          <a:prstGeom prst="rect">
            <a:avLst/>
          </a:prstGeom>
          <a:noFill/>
        </p:spPr>
        <p:txBody>
          <a:bodyPr wrap="square" rtlCol="0">
            <a:spAutoFit/>
          </a:bodyPr>
          <a:lstStyle/>
          <a:p>
            <a:pPr>
              <a:lnSpc>
                <a:spcPct val="200000"/>
              </a:lnSpc>
            </a:pPr>
            <a:r>
              <a:rPr lang="en-IN" b="1" dirty="0">
                <a:solidFill>
                  <a:schemeClr val="bg2">
                    <a:lumMod val="50000"/>
                  </a:schemeClr>
                </a:solidFill>
                <a:latin typeface="Arial" pitchFamily="34" charset="0"/>
                <a:cs typeface="Arial" pitchFamily="34" charset="0"/>
              </a:rPr>
              <a:t>W</a:t>
            </a:r>
            <a:r>
              <a:rPr lang="en-IN" b="1" dirty="0" smtClean="0">
                <a:solidFill>
                  <a:schemeClr val="bg2">
                    <a:lumMod val="50000"/>
                  </a:schemeClr>
                </a:solidFill>
                <a:latin typeface="Arial" pitchFamily="34" charset="0"/>
                <a:cs typeface="Arial" pitchFamily="34" charset="0"/>
              </a:rPr>
              <a:t>e will collect the database and analyse it and also analyse the schema. Then we will write and run SQL queries to extract data which are need to know. Basically the data which are required for different teams. We will use Operators, Aggregate Functions, Sorting Functions, Joins</a:t>
            </a:r>
            <a:r>
              <a:rPr lang="en-IN" b="1" dirty="0">
                <a:solidFill>
                  <a:schemeClr val="bg2">
                    <a:lumMod val="50000"/>
                  </a:schemeClr>
                </a:solidFill>
                <a:latin typeface="Arial" pitchFamily="34" charset="0"/>
                <a:cs typeface="Arial" pitchFamily="34" charset="0"/>
              </a:rPr>
              <a:t> </a:t>
            </a:r>
            <a:r>
              <a:rPr lang="en-IN" b="1" dirty="0" smtClean="0">
                <a:solidFill>
                  <a:schemeClr val="bg2">
                    <a:lumMod val="50000"/>
                  </a:schemeClr>
                </a:solidFill>
                <a:latin typeface="Arial" pitchFamily="34" charset="0"/>
                <a:cs typeface="Arial" pitchFamily="34" charset="0"/>
              </a:rPr>
              <a:t>and also </a:t>
            </a:r>
            <a:r>
              <a:rPr lang="en-IN" b="1" dirty="0" err="1" smtClean="0">
                <a:solidFill>
                  <a:schemeClr val="bg2">
                    <a:lumMod val="50000"/>
                  </a:schemeClr>
                </a:solidFill>
                <a:latin typeface="Arial" pitchFamily="34" charset="0"/>
                <a:cs typeface="Arial" pitchFamily="34" charset="0"/>
              </a:rPr>
              <a:t>subqueries</a:t>
            </a:r>
            <a:r>
              <a:rPr lang="en-IN" b="1" dirty="0" smtClean="0">
                <a:solidFill>
                  <a:schemeClr val="bg2">
                    <a:lumMod val="50000"/>
                  </a:schemeClr>
                </a:solidFill>
                <a:latin typeface="Arial" pitchFamily="34" charset="0"/>
                <a:cs typeface="Arial" pitchFamily="34" charset="0"/>
              </a:rPr>
              <a:t> to perform complex queries.</a:t>
            </a:r>
            <a:endParaRPr lang="en-IN" b="1" dirty="0">
              <a:solidFill>
                <a:schemeClr val="bg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093781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7724" y="1268760"/>
            <a:ext cx="5184576" cy="769441"/>
          </a:xfrm>
          <a:prstGeom prst="rect">
            <a:avLst/>
          </a:prstGeom>
          <a:noFill/>
        </p:spPr>
        <p:txBody>
          <a:bodyPr wrap="square" rtlCol="0">
            <a:spAutoFit/>
          </a:bodyPr>
          <a:lstStyle/>
          <a:p>
            <a:r>
              <a:rPr lang="en-IN" sz="4400" dirty="0" smtClean="0">
                <a:latin typeface="Cooper Black" pitchFamily="18" charset="0"/>
              </a:rPr>
              <a:t>Tech-Stack Used</a:t>
            </a:r>
            <a:endParaRPr lang="en-IN" sz="4400" dirty="0">
              <a:latin typeface="Cooper Black" pitchFamily="18" charset="0"/>
            </a:endParaRPr>
          </a:p>
        </p:txBody>
      </p:sp>
      <p:sp>
        <p:nvSpPr>
          <p:cNvPr id="5" name="TextBox 4"/>
          <p:cNvSpPr txBox="1"/>
          <p:nvPr/>
        </p:nvSpPr>
        <p:spPr>
          <a:xfrm>
            <a:off x="899592" y="2923203"/>
            <a:ext cx="7560840" cy="646331"/>
          </a:xfrm>
          <a:prstGeom prst="rect">
            <a:avLst/>
          </a:prstGeom>
          <a:noFill/>
        </p:spPr>
        <p:txBody>
          <a:bodyPr wrap="square" rtlCol="0">
            <a:spAutoFit/>
          </a:bodyPr>
          <a:lstStyle/>
          <a:p>
            <a:r>
              <a:rPr lang="en-IN" b="1" dirty="0" smtClean="0">
                <a:solidFill>
                  <a:schemeClr val="bg2">
                    <a:lumMod val="50000"/>
                  </a:schemeClr>
                </a:solidFill>
                <a:latin typeface="Arial" pitchFamily="34" charset="0"/>
                <a:cs typeface="Arial" pitchFamily="34" charset="0"/>
              </a:rPr>
              <a:t>I am using MySQL Workbench 8.0 CE  software for write and run the SQL queries on the database.</a:t>
            </a:r>
            <a:endParaRPr lang="en-IN" b="1" dirty="0">
              <a:solidFill>
                <a:schemeClr val="bg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682396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7964" y="620687"/>
            <a:ext cx="2774598" cy="769441"/>
          </a:xfrm>
          <a:prstGeom prst="rect">
            <a:avLst/>
          </a:prstGeom>
          <a:noFill/>
        </p:spPr>
        <p:txBody>
          <a:bodyPr wrap="square" rtlCol="0">
            <a:spAutoFit/>
          </a:bodyPr>
          <a:lstStyle/>
          <a:p>
            <a:r>
              <a:rPr lang="en-IN" sz="4400" dirty="0" smtClean="0">
                <a:latin typeface="Cooper Black" pitchFamily="18" charset="0"/>
              </a:rPr>
              <a:t>Insights</a:t>
            </a:r>
            <a:endParaRPr lang="en-IN" sz="4400" dirty="0">
              <a:latin typeface="Cooper Black" pitchFamily="18" charset="0"/>
            </a:endParaRPr>
          </a:p>
        </p:txBody>
      </p:sp>
      <p:sp>
        <p:nvSpPr>
          <p:cNvPr id="3" name="TextBox 2"/>
          <p:cNvSpPr txBox="1"/>
          <p:nvPr/>
        </p:nvSpPr>
        <p:spPr>
          <a:xfrm>
            <a:off x="990747" y="1691516"/>
            <a:ext cx="6768752" cy="369332"/>
          </a:xfrm>
          <a:prstGeom prst="rect">
            <a:avLst/>
          </a:prstGeom>
          <a:noFill/>
        </p:spPr>
        <p:txBody>
          <a:bodyPr wrap="square" rtlCol="0">
            <a:spAutoFit/>
          </a:bodyPr>
          <a:lstStyle/>
          <a:p>
            <a:r>
              <a:rPr lang="en-IN" dirty="0" smtClean="0"/>
              <a:t>I have derived  following insights from the data Analysis. </a:t>
            </a:r>
          </a:p>
        </p:txBody>
      </p:sp>
      <p:sp>
        <p:nvSpPr>
          <p:cNvPr id="5" name="TextBox 4"/>
          <p:cNvSpPr txBox="1"/>
          <p:nvPr/>
        </p:nvSpPr>
        <p:spPr>
          <a:xfrm>
            <a:off x="827584" y="2060848"/>
            <a:ext cx="7469685" cy="2585323"/>
          </a:xfrm>
          <a:prstGeom prst="rect">
            <a:avLst/>
          </a:prstGeom>
          <a:noFill/>
        </p:spPr>
        <p:txBody>
          <a:bodyPr wrap="square" rtlCol="0">
            <a:spAutoFit/>
          </a:bodyPr>
          <a:lstStyle/>
          <a:p>
            <a:r>
              <a:rPr lang="en-IN" dirty="0" smtClean="0">
                <a:solidFill>
                  <a:srgbClr val="F3650D"/>
                </a:solidFill>
              </a:rPr>
              <a:t>1.Task: </a:t>
            </a:r>
            <a:r>
              <a:rPr lang="en-US" dirty="0">
                <a:solidFill>
                  <a:srgbClr val="F3650D"/>
                </a:solidFill>
              </a:rPr>
              <a:t> Find the 5 oldest users of the </a:t>
            </a:r>
            <a:r>
              <a:rPr lang="en-US" dirty="0" err="1">
                <a:solidFill>
                  <a:srgbClr val="F3650D"/>
                </a:solidFill>
              </a:rPr>
              <a:t>Instagram</a:t>
            </a:r>
            <a:r>
              <a:rPr lang="en-US" dirty="0">
                <a:solidFill>
                  <a:srgbClr val="F3650D"/>
                </a:solidFill>
              </a:rPr>
              <a:t> from the </a:t>
            </a:r>
            <a:r>
              <a:rPr lang="en-US" dirty="0" smtClean="0">
                <a:solidFill>
                  <a:srgbClr val="F3650D"/>
                </a:solidFill>
              </a:rPr>
              <a:t>database</a:t>
            </a:r>
          </a:p>
          <a:p>
            <a:r>
              <a:rPr lang="en-US" dirty="0" smtClean="0">
                <a:solidFill>
                  <a:srgbClr val="F3650D"/>
                </a:solidFill>
              </a:rPr>
              <a:t>               provided.</a:t>
            </a:r>
          </a:p>
          <a:p>
            <a:r>
              <a:rPr lang="en-US" dirty="0" smtClean="0">
                <a:solidFill>
                  <a:srgbClr val="F3650D"/>
                </a:solidFill>
              </a:rPr>
              <a:t>Query:</a:t>
            </a:r>
          </a:p>
          <a:p>
            <a:r>
              <a:rPr lang="en-US" dirty="0"/>
              <a:t> </a:t>
            </a:r>
            <a:r>
              <a:rPr lang="en-US" dirty="0" smtClean="0"/>
              <a:t>            SELECT  username, </a:t>
            </a:r>
            <a:r>
              <a:rPr lang="en-US" dirty="0" err="1" smtClean="0"/>
              <a:t>created_at</a:t>
            </a:r>
            <a:endParaRPr lang="en-US" dirty="0" smtClean="0"/>
          </a:p>
          <a:p>
            <a:r>
              <a:rPr lang="en-US" dirty="0"/>
              <a:t> </a:t>
            </a:r>
            <a:r>
              <a:rPr lang="en-US" dirty="0" smtClean="0"/>
              <a:t>            FROM</a:t>
            </a:r>
            <a:r>
              <a:rPr lang="en-IN" dirty="0"/>
              <a:t> </a:t>
            </a:r>
            <a:r>
              <a:rPr lang="en-IN" dirty="0" smtClean="0"/>
              <a:t>users</a:t>
            </a:r>
          </a:p>
          <a:p>
            <a:r>
              <a:rPr lang="en-IN" dirty="0"/>
              <a:t> </a:t>
            </a:r>
            <a:r>
              <a:rPr lang="en-IN" dirty="0" smtClean="0"/>
              <a:t>            ORDER BY  </a:t>
            </a:r>
            <a:r>
              <a:rPr lang="en-IN" dirty="0" err="1" smtClean="0"/>
              <a:t>created_at</a:t>
            </a:r>
            <a:endParaRPr lang="en-IN" dirty="0" smtClean="0"/>
          </a:p>
          <a:p>
            <a:r>
              <a:rPr lang="en-IN" dirty="0"/>
              <a:t> </a:t>
            </a:r>
            <a:r>
              <a:rPr lang="en-IN" dirty="0" smtClean="0"/>
              <a:t>             LIMIT 5;</a:t>
            </a:r>
          </a:p>
          <a:p>
            <a:r>
              <a:rPr lang="en-IN" dirty="0" smtClean="0">
                <a:solidFill>
                  <a:srgbClr val="F3650D"/>
                </a:solidFill>
              </a:rPr>
              <a:t>OUTPUT:</a:t>
            </a:r>
          </a:p>
          <a:p>
            <a:r>
              <a:rPr lang="en-IN" dirty="0"/>
              <a:t> </a:t>
            </a:r>
            <a:r>
              <a:rPr lang="en-IN" dirty="0" smtClean="0"/>
              <a:t>               </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3213647047"/>
              </p:ext>
            </p:extLst>
          </p:nvPr>
        </p:nvGraphicFramePr>
        <p:xfrm>
          <a:off x="1402998" y="4365104"/>
          <a:ext cx="6360368" cy="2219960"/>
        </p:xfrm>
        <a:graphic>
          <a:graphicData uri="http://schemas.openxmlformats.org/drawingml/2006/table">
            <a:tbl>
              <a:tblPr firstRow="1" bandRow="1">
                <a:tableStyleId>{5C22544A-7EE6-4342-B048-85BDC9FD1C3A}</a:tableStyleId>
              </a:tblPr>
              <a:tblGrid>
                <a:gridCol w="3180184"/>
                <a:gridCol w="3180184"/>
              </a:tblGrid>
              <a:tr h="370840">
                <a:tc>
                  <a:txBody>
                    <a:bodyPr/>
                    <a:lstStyle/>
                    <a:p>
                      <a:r>
                        <a:rPr lang="en-IN" dirty="0" smtClean="0"/>
                        <a:t>username</a:t>
                      </a:r>
                      <a:endParaRPr lang="en-IN" dirty="0"/>
                    </a:p>
                  </a:txBody>
                  <a:tcPr/>
                </a:tc>
                <a:tc>
                  <a:txBody>
                    <a:bodyPr/>
                    <a:lstStyle/>
                    <a:p>
                      <a:r>
                        <a:rPr lang="en-IN" dirty="0" err="1" smtClean="0"/>
                        <a:t>created_at</a:t>
                      </a:r>
                      <a:endParaRPr lang="en-IN" dirty="0"/>
                    </a:p>
                  </a:txBody>
                  <a:tcPr/>
                </a:tc>
              </a:tr>
              <a:tr h="370840">
                <a:tc>
                  <a:txBody>
                    <a:bodyPr/>
                    <a:lstStyle/>
                    <a:p>
                      <a:r>
                        <a:rPr lang="en-IN" dirty="0" err="1" smtClean="0"/>
                        <a:t>Darby_Herzog</a:t>
                      </a:r>
                      <a:endParaRPr lang="en-IN" dirty="0"/>
                    </a:p>
                  </a:txBody>
                  <a:tcPr/>
                </a:tc>
                <a:tc>
                  <a:txBody>
                    <a:bodyPr/>
                    <a:lstStyle/>
                    <a:p>
                      <a:r>
                        <a:rPr lang="en-IN" dirty="0" smtClean="0"/>
                        <a:t>2016-05-06</a:t>
                      </a:r>
                      <a:r>
                        <a:rPr lang="en-IN" baseline="0" dirty="0" smtClean="0"/>
                        <a:t>  00:14:21</a:t>
                      </a:r>
                      <a:endParaRPr lang="en-IN" dirty="0"/>
                    </a:p>
                  </a:txBody>
                  <a:tcPr/>
                </a:tc>
              </a:tr>
              <a:tr h="266432">
                <a:tc>
                  <a:txBody>
                    <a:bodyPr/>
                    <a:lstStyle/>
                    <a:p>
                      <a:r>
                        <a:rPr lang="en-IN" dirty="0" smtClean="0"/>
                        <a:t>Emilio_Bernier52</a:t>
                      </a:r>
                      <a:endParaRPr lang="en-IN" dirty="0"/>
                    </a:p>
                  </a:txBody>
                  <a:tcPr/>
                </a:tc>
                <a:tc>
                  <a:txBody>
                    <a:bodyPr/>
                    <a:lstStyle/>
                    <a:p>
                      <a:r>
                        <a:rPr lang="en-IN" dirty="0" smtClean="0"/>
                        <a:t>2016-05-06 </a:t>
                      </a:r>
                      <a:r>
                        <a:rPr lang="en-IN" baseline="0" dirty="0" smtClean="0"/>
                        <a:t>  13:04:30</a:t>
                      </a:r>
                    </a:p>
                  </a:txBody>
                  <a:tcPr/>
                </a:tc>
              </a:tr>
              <a:tr h="370840">
                <a:tc>
                  <a:txBody>
                    <a:bodyPr/>
                    <a:lstStyle/>
                    <a:p>
                      <a:r>
                        <a:rPr lang="en-IN" dirty="0" smtClean="0"/>
                        <a:t>Elenor88</a:t>
                      </a:r>
                      <a:endParaRPr lang="en-IN" dirty="0"/>
                    </a:p>
                  </a:txBody>
                  <a:tcPr/>
                </a:tc>
                <a:tc>
                  <a:txBody>
                    <a:bodyPr/>
                    <a:lstStyle/>
                    <a:p>
                      <a:r>
                        <a:rPr lang="en-IN" dirty="0" smtClean="0"/>
                        <a:t>2016-05-08   01:30:41</a:t>
                      </a:r>
                      <a:endParaRPr lang="en-IN" dirty="0"/>
                    </a:p>
                  </a:txBody>
                  <a:tcPr/>
                </a:tc>
              </a:tr>
              <a:tr h="370840">
                <a:tc>
                  <a:txBody>
                    <a:bodyPr/>
                    <a:lstStyle/>
                    <a:p>
                      <a:r>
                        <a:rPr lang="en-IN" dirty="0" smtClean="0"/>
                        <a:t>Nicole71</a:t>
                      </a:r>
                      <a:endParaRPr lang="en-IN" dirty="0"/>
                    </a:p>
                  </a:txBody>
                  <a:tcPr/>
                </a:tc>
                <a:tc>
                  <a:txBody>
                    <a:bodyPr/>
                    <a:lstStyle/>
                    <a:p>
                      <a:r>
                        <a:rPr lang="en-IN" dirty="0" smtClean="0"/>
                        <a:t>2016-05-09   17:30:22</a:t>
                      </a:r>
                      <a:endParaRPr lang="en-IN" dirty="0"/>
                    </a:p>
                  </a:txBody>
                  <a:tcPr/>
                </a:tc>
              </a:tr>
              <a:tr h="370840">
                <a:tc>
                  <a:txBody>
                    <a:bodyPr/>
                    <a:lstStyle/>
                    <a:p>
                      <a:r>
                        <a:rPr lang="en-IN" dirty="0" smtClean="0"/>
                        <a:t>Jordyn.Jacobson2</a:t>
                      </a:r>
                      <a:endParaRPr lang="en-IN" dirty="0"/>
                    </a:p>
                  </a:txBody>
                  <a:tcPr/>
                </a:tc>
                <a:tc>
                  <a:txBody>
                    <a:bodyPr/>
                    <a:lstStyle/>
                    <a:p>
                      <a:r>
                        <a:rPr lang="en-IN" dirty="0" smtClean="0"/>
                        <a:t>2016-05-14    07:56:26</a:t>
                      </a:r>
                      <a:endParaRPr lang="en-IN" dirty="0"/>
                    </a:p>
                  </a:txBody>
                  <a:tcPr/>
                </a:tc>
              </a:tr>
            </a:tbl>
          </a:graphicData>
        </a:graphic>
      </p:graphicFrame>
    </p:spTree>
    <p:extLst>
      <p:ext uri="{BB962C8B-B14F-4D97-AF65-F5344CB8AC3E}">
        <p14:creationId xmlns:p14="http://schemas.microsoft.com/office/powerpoint/2010/main" val="477325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67964" y="620687"/>
            <a:ext cx="2774598" cy="769441"/>
          </a:xfrm>
          <a:prstGeom prst="rect">
            <a:avLst/>
          </a:prstGeom>
          <a:noFill/>
        </p:spPr>
        <p:txBody>
          <a:bodyPr wrap="square" rtlCol="0">
            <a:spAutoFit/>
          </a:bodyPr>
          <a:lstStyle/>
          <a:p>
            <a:r>
              <a:rPr lang="en-IN" sz="4400" dirty="0" smtClean="0">
                <a:latin typeface="Cooper Black" pitchFamily="18" charset="0"/>
              </a:rPr>
              <a:t>Insights</a:t>
            </a:r>
            <a:endParaRPr lang="en-IN" sz="4400" dirty="0">
              <a:latin typeface="Cooper Black" pitchFamily="18" charset="0"/>
            </a:endParaRPr>
          </a:p>
        </p:txBody>
      </p:sp>
      <p:sp>
        <p:nvSpPr>
          <p:cNvPr id="4" name="TextBox 3"/>
          <p:cNvSpPr txBox="1"/>
          <p:nvPr/>
        </p:nvSpPr>
        <p:spPr>
          <a:xfrm>
            <a:off x="899592" y="1397768"/>
            <a:ext cx="7056784" cy="3416320"/>
          </a:xfrm>
          <a:prstGeom prst="rect">
            <a:avLst/>
          </a:prstGeom>
          <a:noFill/>
        </p:spPr>
        <p:txBody>
          <a:bodyPr wrap="square" rtlCol="0">
            <a:spAutoFit/>
          </a:bodyPr>
          <a:lstStyle/>
          <a:p>
            <a:r>
              <a:rPr lang="en-US" dirty="0" smtClean="0">
                <a:solidFill>
                  <a:srgbClr val="F3650D"/>
                </a:solidFill>
              </a:rPr>
              <a:t>2. Task</a:t>
            </a:r>
            <a:r>
              <a:rPr lang="en-US" dirty="0">
                <a:solidFill>
                  <a:srgbClr val="F3650D"/>
                </a:solidFill>
              </a:rPr>
              <a:t>: Find the users who have never posted a single photo on </a:t>
            </a:r>
            <a:r>
              <a:rPr lang="en-US" dirty="0" smtClean="0">
                <a:solidFill>
                  <a:srgbClr val="F3650D"/>
                </a:solidFill>
              </a:rPr>
              <a:t>      </a:t>
            </a:r>
            <a:endParaRPr lang="en-US" dirty="0">
              <a:solidFill>
                <a:srgbClr val="F3650D"/>
              </a:solidFill>
            </a:endParaRPr>
          </a:p>
          <a:p>
            <a:r>
              <a:rPr lang="en-US" dirty="0" smtClean="0">
                <a:solidFill>
                  <a:srgbClr val="F3650D"/>
                </a:solidFill>
              </a:rPr>
              <a:t>                </a:t>
            </a:r>
            <a:r>
              <a:rPr lang="en-US" dirty="0" err="1" smtClean="0">
                <a:solidFill>
                  <a:srgbClr val="F3650D"/>
                </a:solidFill>
              </a:rPr>
              <a:t>Instagram</a:t>
            </a:r>
            <a:r>
              <a:rPr lang="en-US" dirty="0" smtClean="0">
                <a:solidFill>
                  <a:srgbClr val="F3650D"/>
                </a:solidFill>
              </a:rPr>
              <a:t>.</a:t>
            </a:r>
          </a:p>
          <a:p>
            <a:r>
              <a:rPr lang="en-US" dirty="0" smtClean="0">
                <a:solidFill>
                  <a:srgbClr val="F3650D"/>
                </a:solidFill>
              </a:rPr>
              <a:t>Query:</a:t>
            </a:r>
          </a:p>
          <a:p>
            <a:r>
              <a:rPr lang="en-US" dirty="0"/>
              <a:t> </a:t>
            </a:r>
            <a:r>
              <a:rPr lang="en-US" dirty="0" smtClean="0"/>
              <a:t>            SELECT id, username</a:t>
            </a:r>
          </a:p>
          <a:p>
            <a:r>
              <a:rPr lang="en-US" dirty="0" smtClean="0"/>
              <a:t>             FROM users</a:t>
            </a:r>
          </a:p>
          <a:p>
            <a:r>
              <a:rPr lang="en-US" dirty="0" smtClean="0"/>
              <a:t>             WHERE id NOT IN (</a:t>
            </a:r>
          </a:p>
          <a:p>
            <a:r>
              <a:rPr lang="en-US" dirty="0" smtClean="0"/>
              <a:t>             SELECT DISTINCT </a:t>
            </a:r>
            <a:r>
              <a:rPr lang="en-US" dirty="0" err="1" smtClean="0"/>
              <a:t>user_id</a:t>
            </a:r>
            <a:r>
              <a:rPr lang="en-US" dirty="0" smtClean="0"/>
              <a:t>  </a:t>
            </a:r>
          </a:p>
          <a:p>
            <a:r>
              <a:rPr lang="en-US" dirty="0" smtClean="0"/>
              <a:t>             FROM photos</a:t>
            </a:r>
          </a:p>
          <a:p>
            <a:r>
              <a:rPr lang="en-US" dirty="0" smtClean="0"/>
              <a:t>              );</a:t>
            </a:r>
          </a:p>
          <a:p>
            <a:endParaRPr lang="en-US" dirty="0"/>
          </a:p>
          <a:p>
            <a:r>
              <a:rPr lang="en-US" dirty="0" smtClean="0">
                <a:solidFill>
                  <a:srgbClr val="F3650D"/>
                </a:solidFill>
              </a:rPr>
              <a:t>Output: </a:t>
            </a:r>
          </a:p>
          <a:p>
            <a:endParaRPr lang="en-IN" dirty="0"/>
          </a:p>
        </p:txBody>
      </p:sp>
      <p:graphicFrame>
        <p:nvGraphicFramePr>
          <p:cNvPr id="5" name="Object 4"/>
          <p:cNvGraphicFramePr>
            <a:graphicFrameLocks noChangeAspect="1"/>
          </p:cNvGraphicFramePr>
          <p:nvPr>
            <p:extLst>
              <p:ext uri="{D42A27DB-BD31-4B8C-83A1-F6EECF244321}">
                <p14:modId xmlns:p14="http://schemas.microsoft.com/office/powerpoint/2010/main" val="1395530215"/>
              </p:ext>
            </p:extLst>
          </p:nvPr>
        </p:nvGraphicFramePr>
        <p:xfrm>
          <a:off x="5742562" y="1772816"/>
          <a:ext cx="2573854" cy="4968552"/>
        </p:xfrm>
        <a:graphic>
          <a:graphicData uri="http://schemas.openxmlformats.org/presentationml/2006/ole">
            <mc:AlternateContent xmlns:mc="http://schemas.openxmlformats.org/markup-compatibility/2006">
              <mc:Choice xmlns:v="urn:schemas-microsoft-com:vml" Requires="v">
                <p:oleObj spid="_x0000_s1042" name="Worksheet" r:id="rId3" imgW="1838203" imgH="5152857" progId="Excel.Sheet.12">
                  <p:embed/>
                </p:oleObj>
              </mc:Choice>
              <mc:Fallback>
                <p:oleObj name="Worksheet" r:id="rId3" imgW="1838203" imgH="5152857" progId="Excel.Sheet.12">
                  <p:embed/>
                  <p:pic>
                    <p:nvPicPr>
                      <p:cNvPr id="0" name=""/>
                      <p:cNvPicPr/>
                      <p:nvPr/>
                    </p:nvPicPr>
                    <p:blipFill>
                      <a:blip r:embed="rId4"/>
                      <a:stretch>
                        <a:fillRect/>
                      </a:stretch>
                    </p:blipFill>
                    <p:spPr>
                      <a:xfrm>
                        <a:off x="5742562" y="1772816"/>
                        <a:ext cx="2573854" cy="4968552"/>
                      </a:xfrm>
                      <a:prstGeom prst="rect">
                        <a:avLst/>
                      </a:prstGeom>
                    </p:spPr>
                  </p:pic>
                </p:oleObj>
              </mc:Fallback>
            </mc:AlternateContent>
          </a:graphicData>
        </a:graphic>
      </p:graphicFrame>
      <p:sp>
        <p:nvSpPr>
          <p:cNvPr id="6" name="Right Arrow 5"/>
          <p:cNvSpPr/>
          <p:nvPr/>
        </p:nvSpPr>
        <p:spPr>
          <a:xfrm>
            <a:off x="2627784" y="4166016"/>
            <a:ext cx="2369546" cy="487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27580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59832" y="600858"/>
            <a:ext cx="2774598" cy="769441"/>
          </a:xfrm>
          <a:prstGeom prst="rect">
            <a:avLst/>
          </a:prstGeom>
          <a:noFill/>
        </p:spPr>
        <p:txBody>
          <a:bodyPr wrap="square" rtlCol="0">
            <a:spAutoFit/>
          </a:bodyPr>
          <a:lstStyle/>
          <a:p>
            <a:r>
              <a:rPr lang="en-IN" sz="4400" dirty="0" smtClean="0">
                <a:latin typeface="Cooper Black" pitchFamily="18" charset="0"/>
              </a:rPr>
              <a:t>Insights</a:t>
            </a:r>
            <a:endParaRPr lang="en-IN" sz="4400" dirty="0">
              <a:latin typeface="Cooper Black" pitchFamily="18" charset="0"/>
            </a:endParaRPr>
          </a:p>
        </p:txBody>
      </p:sp>
      <p:sp>
        <p:nvSpPr>
          <p:cNvPr id="4" name="TextBox 3"/>
          <p:cNvSpPr txBox="1"/>
          <p:nvPr/>
        </p:nvSpPr>
        <p:spPr>
          <a:xfrm>
            <a:off x="395536" y="1556792"/>
            <a:ext cx="8352928" cy="3693319"/>
          </a:xfrm>
          <a:prstGeom prst="rect">
            <a:avLst/>
          </a:prstGeom>
          <a:noFill/>
        </p:spPr>
        <p:txBody>
          <a:bodyPr wrap="square" rtlCol="0">
            <a:spAutoFit/>
          </a:bodyPr>
          <a:lstStyle/>
          <a:p>
            <a:r>
              <a:rPr lang="en-US" dirty="0" smtClean="0">
                <a:solidFill>
                  <a:srgbClr val="F3650D"/>
                </a:solidFill>
              </a:rPr>
              <a:t>3. Task</a:t>
            </a:r>
            <a:r>
              <a:rPr lang="en-US" dirty="0">
                <a:solidFill>
                  <a:srgbClr val="F3650D"/>
                </a:solidFill>
              </a:rPr>
              <a:t>: Identify the winner of the contest and </a:t>
            </a:r>
            <a:r>
              <a:rPr lang="en-US" dirty="0" smtClean="0">
                <a:solidFill>
                  <a:srgbClr val="F3650D"/>
                </a:solidFill>
              </a:rPr>
              <a:t> provide </a:t>
            </a:r>
            <a:r>
              <a:rPr lang="en-US" dirty="0">
                <a:solidFill>
                  <a:srgbClr val="F3650D"/>
                </a:solidFill>
              </a:rPr>
              <a:t>their </a:t>
            </a:r>
            <a:r>
              <a:rPr lang="en-US" dirty="0" smtClean="0">
                <a:solidFill>
                  <a:srgbClr val="F3650D"/>
                </a:solidFill>
              </a:rPr>
              <a:t>        </a:t>
            </a:r>
          </a:p>
          <a:p>
            <a:r>
              <a:rPr lang="en-US" dirty="0" smtClean="0">
                <a:solidFill>
                  <a:srgbClr val="F3650D"/>
                </a:solidFill>
              </a:rPr>
              <a:t>                details </a:t>
            </a:r>
            <a:r>
              <a:rPr lang="en-US" dirty="0">
                <a:solidFill>
                  <a:srgbClr val="F3650D"/>
                </a:solidFill>
              </a:rPr>
              <a:t>to the </a:t>
            </a:r>
            <a:r>
              <a:rPr lang="en-US" dirty="0" smtClean="0">
                <a:solidFill>
                  <a:srgbClr val="F3650D"/>
                </a:solidFill>
              </a:rPr>
              <a:t>team. According to photo likes.</a:t>
            </a:r>
          </a:p>
          <a:p>
            <a:r>
              <a:rPr lang="en-US" dirty="0" smtClean="0">
                <a:solidFill>
                  <a:srgbClr val="F3650D"/>
                </a:solidFill>
              </a:rPr>
              <a:t>Query:</a:t>
            </a:r>
          </a:p>
          <a:p>
            <a:r>
              <a:rPr lang="en-US" dirty="0"/>
              <a:t> </a:t>
            </a:r>
            <a:r>
              <a:rPr lang="en-US" dirty="0" smtClean="0"/>
              <a:t>               SELECT users.id, </a:t>
            </a:r>
            <a:r>
              <a:rPr lang="en-US" dirty="0" err="1" smtClean="0"/>
              <a:t>users.username</a:t>
            </a:r>
            <a:r>
              <a:rPr lang="en-US" dirty="0" smtClean="0"/>
              <a:t>, photos.id </a:t>
            </a:r>
            <a:r>
              <a:rPr lang="en-US" dirty="0" smtClean="0">
                <a:solidFill>
                  <a:srgbClr val="00B0F0"/>
                </a:solidFill>
              </a:rPr>
              <a:t>AS </a:t>
            </a:r>
            <a:r>
              <a:rPr lang="en-US" dirty="0" err="1" smtClean="0"/>
              <a:t>photo_id</a:t>
            </a:r>
            <a:r>
              <a:rPr lang="en-US" dirty="0" smtClean="0"/>
              <a:t>,    </a:t>
            </a:r>
          </a:p>
          <a:p>
            <a:r>
              <a:rPr lang="en-US" dirty="0" smtClean="0"/>
              <a:t>                </a:t>
            </a:r>
            <a:r>
              <a:rPr lang="en-US" dirty="0" err="1" smtClean="0"/>
              <a:t>photos.image_url</a:t>
            </a:r>
            <a:r>
              <a:rPr lang="en-US" dirty="0" smtClean="0"/>
              <a:t>, COUNT(</a:t>
            </a:r>
            <a:r>
              <a:rPr lang="en-US" dirty="0" err="1" smtClean="0"/>
              <a:t>likes.user_id</a:t>
            </a:r>
            <a:r>
              <a:rPr lang="en-US" dirty="0" smtClean="0"/>
              <a:t>) </a:t>
            </a:r>
            <a:r>
              <a:rPr lang="en-US" dirty="0" smtClean="0">
                <a:solidFill>
                  <a:srgbClr val="00B0F0"/>
                </a:solidFill>
              </a:rPr>
              <a:t>AS</a:t>
            </a:r>
            <a:r>
              <a:rPr lang="en-US" dirty="0" smtClean="0"/>
              <a:t> </a:t>
            </a:r>
            <a:r>
              <a:rPr lang="en-US" dirty="0" err="1" smtClean="0"/>
              <a:t>likes_count</a:t>
            </a:r>
            <a:endParaRPr lang="en-US" dirty="0" smtClean="0"/>
          </a:p>
          <a:p>
            <a:r>
              <a:rPr lang="en-US" dirty="0" smtClean="0"/>
              <a:t>                FROM users </a:t>
            </a:r>
          </a:p>
          <a:p>
            <a:r>
              <a:rPr lang="en-US" dirty="0" smtClean="0"/>
              <a:t>                INNER JOIN photos ON </a:t>
            </a:r>
            <a:r>
              <a:rPr lang="en-US" dirty="0" err="1" smtClean="0"/>
              <a:t>photos.user_id</a:t>
            </a:r>
            <a:r>
              <a:rPr lang="en-US" dirty="0" smtClean="0"/>
              <a:t> = users.id</a:t>
            </a:r>
          </a:p>
          <a:p>
            <a:r>
              <a:rPr lang="en-US" dirty="0" smtClean="0"/>
              <a:t>                INNER JOIN likes ON </a:t>
            </a:r>
            <a:r>
              <a:rPr lang="en-US" dirty="0" err="1" smtClean="0"/>
              <a:t>likes.photo_id</a:t>
            </a:r>
            <a:r>
              <a:rPr lang="en-US" dirty="0" smtClean="0"/>
              <a:t> = photos.id</a:t>
            </a:r>
          </a:p>
          <a:p>
            <a:r>
              <a:rPr lang="en-US" dirty="0" smtClean="0"/>
              <a:t>                GROUP BY users.id, photos.id </a:t>
            </a:r>
          </a:p>
          <a:p>
            <a:r>
              <a:rPr lang="en-US" dirty="0" smtClean="0"/>
              <a:t>                ORDER BY </a:t>
            </a:r>
            <a:r>
              <a:rPr lang="en-US" dirty="0" err="1" smtClean="0"/>
              <a:t>likes_count</a:t>
            </a:r>
            <a:r>
              <a:rPr lang="en-US" dirty="0" smtClean="0"/>
              <a:t> DESC</a:t>
            </a:r>
          </a:p>
          <a:p>
            <a:r>
              <a:rPr lang="en-US" dirty="0" smtClean="0"/>
              <a:t>                LIMIT 1; </a:t>
            </a:r>
          </a:p>
          <a:p>
            <a:endParaRPr lang="en-US" dirty="0"/>
          </a:p>
          <a:p>
            <a:r>
              <a:rPr lang="en-US" dirty="0" smtClean="0">
                <a:solidFill>
                  <a:srgbClr val="FF0000"/>
                </a:solidFill>
              </a:rPr>
              <a:t>Output:</a:t>
            </a:r>
            <a:endParaRPr lang="en-IN" dirty="0">
              <a:solidFill>
                <a:srgbClr val="FF0000"/>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764365450"/>
              </p:ext>
            </p:extLst>
          </p:nvPr>
        </p:nvGraphicFramePr>
        <p:xfrm>
          <a:off x="1835696" y="5373216"/>
          <a:ext cx="6336704" cy="792088"/>
        </p:xfrm>
        <a:graphic>
          <a:graphicData uri="http://schemas.openxmlformats.org/presentationml/2006/ole">
            <mc:AlternateContent xmlns:mc="http://schemas.openxmlformats.org/markup-compatibility/2006">
              <mc:Choice xmlns:v="urn:schemas-microsoft-com:vml" Requires="v">
                <p:oleObj spid="_x0000_s2064" name="Worksheet" r:id="rId3" imgW="4514945" imgH="390397" progId="Excel.Sheet.12">
                  <p:embed/>
                </p:oleObj>
              </mc:Choice>
              <mc:Fallback>
                <p:oleObj name="Worksheet" r:id="rId3" imgW="4514945" imgH="390397" progId="Excel.Sheet.12">
                  <p:embed/>
                  <p:pic>
                    <p:nvPicPr>
                      <p:cNvPr id="0" name=""/>
                      <p:cNvPicPr/>
                      <p:nvPr/>
                    </p:nvPicPr>
                    <p:blipFill>
                      <a:blip r:embed="rId4"/>
                      <a:stretch>
                        <a:fillRect/>
                      </a:stretch>
                    </p:blipFill>
                    <p:spPr>
                      <a:xfrm>
                        <a:off x="1835696" y="5373216"/>
                        <a:ext cx="6336704" cy="792088"/>
                      </a:xfrm>
                      <a:prstGeom prst="rect">
                        <a:avLst/>
                      </a:prstGeom>
                    </p:spPr>
                  </p:pic>
                </p:oleObj>
              </mc:Fallback>
            </mc:AlternateContent>
          </a:graphicData>
        </a:graphic>
      </p:graphicFrame>
    </p:spTree>
    <p:extLst>
      <p:ext uri="{BB962C8B-B14F-4D97-AF65-F5344CB8AC3E}">
        <p14:creationId xmlns:p14="http://schemas.microsoft.com/office/powerpoint/2010/main" val="3761824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87824" y="764703"/>
            <a:ext cx="2507418" cy="769441"/>
          </a:xfrm>
          <a:prstGeom prst="rect">
            <a:avLst/>
          </a:prstGeom>
        </p:spPr>
        <p:txBody>
          <a:bodyPr wrap="none">
            <a:spAutoFit/>
          </a:bodyPr>
          <a:lstStyle/>
          <a:p>
            <a:pPr lvl="0"/>
            <a:r>
              <a:rPr lang="en-IN" sz="4400" dirty="0">
                <a:solidFill>
                  <a:prstClr val="black"/>
                </a:solidFill>
                <a:latin typeface="Cooper Black" pitchFamily="18" charset="0"/>
              </a:rPr>
              <a:t>Insights</a:t>
            </a:r>
          </a:p>
        </p:txBody>
      </p:sp>
      <p:sp>
        <p:nvSpPr>
          <p:cNvPr id="4" name="TextBox 3"/>
          <p:cNvSpPr txBox="1"/>
          <p:nvPr/>
        </p:nvSpPr>
        <p:spPr>
          <a:xfrm>
            <a:off x="827584" y="1844824"/>
            <a:ext cx="7272808" cy="3416320"/>
          </a:xfrm>
          <a:prstGeom prst="rect">
            <a:avLst/>
          </a:prstGeom>
          <a:noFill/>
        </p:spPr>
        <p:txBody>
          <a:bodyPr wrap="square" rtlCol="0">
            <a:spAutoFit/>
          </a:bodyPr>
          <a:lstStyle/>
          <a:p>
            <a:r>
              <a:rPr lang="en-US" dirty="0" smtClean="0">
                <a:solidFill>
                  <a:srgbClr val="F3650D"/>
                </a:solidFill>
              </a:rPr>
              <a:t>4.</a:t>
            </a:r>
            <a:r>
              <a:rPr lang="en-US" dirty="0">
                <a:solidFill>
                  <a:srgbClr val="F3650D"/>
                </a:solidFill>
              </a:rPr>
              <a:t> Task: Identify and suggest the top 5 most commonly used </a:t>
            </a:r>
            <a:r>
              <a:rPr lang="en-US" dirty="0" err="1">
                <a:solidFill>
                  <a:srgbClr val="F3650D"/>
                </a:solidFill>
              </a:rPr>
              <a:t>hashtags</a:t>
            </a:r>
            <a:r>
              <a:rPr lang="en-US" dirty="0">
                <a:solidFill>
                  <a:srgbClr val="F3650D"/>
                </a:solidFill>
              </a:rPr>
              <a:t> </a:t>
            </a:r>
            <a:r>
              <a:rPr lang="en-US" dirty="0" smtClean="0">
                <a:solidFill>
                  <a:srgbClr val="F3650D"/>
                </a:solidFill>
              </a:rPr>
              <a:t>          </a:t>
            </a:r>
          </a:p>
          <a:p>
            <a:r>
              <a:rPr lang="en-US" dirty="0">
                <a:solidFill>
                  <a:srgbClr val="F3650D"/>
                </a:solidFill>
              </a:rPr>
              <a:t> </a:t>
            </a:r>
            <a:r>
              <a:rPr lang="en-US" dirty="0" smtClean="0">
                <a:solidFill>
                  <a:srgbClr val="F3650D"/>
                </a:solidFill>
              </a:rPr>
              <a:t>               on </a:t>
            </a:r>
            <a:r>
              <a:rPr lang="en-US" dirty="0">
                <a:solidFill>
                  <a:srgbClr val="F3650D"/>
                </a:solidFill>
              </a:rPr>
              <a:t>the </a:t>
            </a:r>
            <a:r>
              <a:rPr lang="en-US" dirty="0" smtClean="0">
                <a:solidFill>
                  <a:srgbClr val="F3650D"/>
                </a:solidFill>
              </a:rPr>
              <a:t>platform.</a:t>
            </a:r>
          </a:p>
          <a:p>
            <a:r>
              <a:rPr lang="en-US" dirty="0" smtClean="0">
                <a:solidFill>
                  <a:srgbClr val="F3650D"/>
                </a:solidFill>
              </a:rPr>
              <a:t>Query:</a:t>
            </a:r>
          </a:p>
          <a:p>
            <a:r>
              <a:rPr lang="en-US" dirty="0"/>
              <a:t> </a:t>
            </a:r>
            <a:r>
              <a:rPr lang="en-US" dirty="0" smtClean="0"/>
              <a:t>               SELECT </a:t>
            </a:r>
            <a:r>
              <a:rPr lang="en-US" dirty="0" err="1" smtClean="0"/>
              <a:t>tags.tag_name</a:t>
            </a:r>
            <a:r>
              <a:rPr lang="en-US" dirty="0" smtClean="0"/>
              <a:t>, </a:t>
            </a:r>
          </a:p>
          <a:p>
            <a:r>
              <a:rPr lang="en-US" dirty="0" smtClean="0"/>
              <a:t>                COUNT(</a:t>
            </a:r>
            <a:r>
              <a:rPr lang="en-US" dirty="0" err="1" smtClean="0"/>
              <a:t>photo_tags.tag_id</a:t>
            </a:r>
            <a:r>
              <a:rPr lang="en-US" dirty="0" smtClean="0"/>
              <a:t>) </a:t>
            </a:r>
            <a:r>
              <a:rPr lang="en-US" dirty="0" smtClean="0">
                <a:solidFill>
                  <a:srgbClr val="00B0F0"/>
                </a:solidFill>
              </a:rPr>
              <a:t>AS</a:t>
            </a:r>
            <a:r>
              <a:rPr lang="en-US" dirty="0" smtClean="0"/>
              <a:t> </a:t>
            </a:r>
            <a:r>
              <a:rPr lang="en-US" dirty="0" err="1" smtClean="0"/>
              <a:t>tag_count</a:t>
            </a:r>
            <a:endParaRPr lang="en-US" dirty="0" smtClean="0"/>
          </a:p>
          <a:p>
            <a:r>
              <a:rPr lang="en-US" dirty="0" smtClean="0"/>
              <a:t>                FROM tags</a:t>
            </a:r>
          </a:p>
          <a:p>
            <a:r>
              <a:rPr lang="en-US" dirty="0" smtClean="0"/>
              <a:t>                INNER JOIN </a:t>
            </a:r>
            <a:r>
              <a:rPr lang="en-US" dirty="0" err="1" smtClean="0"/>
              <a:t>photo_tags</a:t>
            </a:r>
            <a:r>
              <a:rPr lang="en-US" dirty="0" smtClean="0"/>
              <a:t> ON </a:t>
            </a:r>
            <a:r>
              <a:rPr lang="en-US" dirty="0" err="1" smtClean="0"/>
              <a:t>photo_tags.tag_id</a:t>
            </a:r>
            <a:r>
              <a:rPr lang="en-US" dirty="0" smtClean="0"/>
              <a:t> = tags.id</a:t>
            </a:r>
          </a:p>
          <a:p>
            <a:r>
              <a:rPr lang="en-US" dirty="0" smtClean="0"/>
              <a:t>                GROUP BY </a:t>
            </a:r>
            <a:r>
              <a:rPr lang="en-US" dirty="0" err="1" smtClean="0"/>
              <a:t>tags.tag_name</a:t>
            </a:r>
            <a:endParaRPr lang="en-US" dirty="0" smtClean="0"/>
          </a:p>
          <a:p>
            <a:r>
              <a:rPr lang="en-US" dirty="0" smtClean="0"/>
              <a:t>                ORDER BY </a:t>
            </a:r>
            <a:r>
              <a:rPr lang="en-US" dirty="0" err="1" smtClean="0"/>
              <a:t>tag_count</a:t>
            </a:r>
            <a:r>
              <a:rPr lang="en-US" dirty="0" smtClean="0"/>
              <a:t> DESC</a:t>
            </a:r>
          </a:p>
          <a:p>
            <a:r>
              <a:rPr lang="en-US" dirty="0" smtClean="0"/>
              <a:t>                LIMIT 5;</a:t>
            </a:r>
          </a:p>
          <a:p>
            <a:r>
              <a:rPr lang="en-US" dirty="0" smtClean="0">
                <a:solidFill>
                  <a:srgbClr val="F3650D"/>
                </a:solidFill>
              </a:rPr>
              <a:t>Output:     </a:t>
            </a:r>
          </a:p>
          <a:p>
            <a:r>
              <a:rPr lang="en-US" dirty="0"/>
              <a:t> </a:t>
            </a:r>
            <a:r>
              <a:rPr lang="en-US" dirty="0" smtClean="0"/>
              <a:t>                  </a:t>
            </a:r>
            <a:endParaRPr lang="en-IN" dirty="0"/>
          </a:p>
        </p:txBody>
      </p:sp>
      <p:graphicFrame>
        <p:nvGraphicFramePr>
          <p:cNvPr id="5" name="Object 4"/>
          <p:cNvGraphicFramePr>
            <a:graphicFrameLocks noChangeAspect="1"/>
          </p:cNvGraphicFramePr>
          <p:nvPr>
            <p:extLst>
              <p:ext uri="{D42A27DB-BD31-4B8C-83A1-F6EECF244321}">
                <p14:modId xmlns:p14="http://schemas.microsoft.com/office/powerpoint/2010/main" val="3273179782"/>
              </p:ext>
            </p:extLst>
          </p:nvPr>
        </p:nvGraphicFramePr>
        <p:xfrm>
          <a:off x="3187638" y="4797152"/>
          <a:ext cx="1816410" cy="1800200"/>
        </p:xfrm>
        <a:graphic>
          <a:graphicData uri="http://schemas.openxmlformats.org/presentationml/2006/ole">
            <mc:AlternateContent xmlns:mc="http://schemas.openxmlformats.org/markup-compatibility/2006">
              <mc:Choice xmlns:v="urn:schemas-microsoft-com:vml" Requires="v">
                <p:oleObj spid="_x0000_s3087" name="Worksheet" r:id="rId3" imgW="1276530" imgH="1152618" progId="Excel.Sheet.12">
                  <p:embed/>
                </p:oleObj>
              </mc:Choice>
              <mc:Fallback>
                <p:oleObj name="Worksheet" r:id="rId3" imgW="1276530" imgH="1152618" progId="Excel.Sheet.12">
                  <p:embed/>
                  <p:pic>
                    <p:nvPicPr>
                      <p:cNvPr id="0" name=""/>
                      <p:cNvPicPr/>
                      <p:nvPr/>
                    </p:nvPicPr>
                    <p:blipFill>
                      <a:blip r:embed="rId4"/>
                      <a:stretch>
                        <a:fillRect/>
                      </a:stretch>
                    </p:blipFill>
                    <p:spPr>
                      <a:xfrm>
                        <a:off x="3187638" y="4797152"/>
                        <a:ext cx="1816410" cy="1800200"/>
                      </a:xfrm>
                      <a:prstGeom prst="rect">
                        <a:avLst/>
                      </a:prstGeom>
                    </p:spPr>
                  </p:pic>
                </p:oleObj>
              </mc:Fallback>
            </mc:AlternateContent>
          </a:graphicData>
        </a:graphic>
      </p:graphicFrame>
      <p:sp>
        <p:nvSpPr>
          <p:cNvPr id="6" name="Right Arrow 5"/>
          <p:cNvSpPr/>
          <p:nvPr/>
        </p:nvSpPr>
        <p:spPr>
          <a:xfrm>
            <a:off x="2123728" y="5373216"/>
            <a:ext cx="72008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7835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87824" y="764703"/>
            <a:ext cx="2507418" cy="769441"/>
          </a:xfrm>
          <a:prstGeom prst="rect">
            <a:avLst/>
          </a:prstGeom>
        </p:spPr>
        <p:txBody>
          <a:bodyPr wrap="none">
            <a:spAutoFit/>
          </a:bodyPr>
          <a:lstStyle/>
          <a:p>
            <a:pPr lvl="0"/>
            <a:r>
              <a:rPr lang="en-IN" sz="4400" dirty="0">
                <a:solidFill>
                  <a:prstClr val="black"/>
                </a:solidFill>
                <a:latin typeface="Cooper Black" pitchFamily="18" charset="0"/>
              </a:rPr>
              <a:t>Insights</a:t>
            </a:r>
          </a:p>
        </p:txBody>
      </p:sp>
      <p:sp>
        <p:nvSpPr>
          <p:cNvPr id="2" name="TextBox 1"/>
          <p:cNvSpPr txBox="1"/>
          <p:nvPr/>
        </p:nvSpPr>
        <p:spPr>
          <a:xfrm>
            <a:off x="467544" y="1916832"/>
            <a:ext cx="8352928" cy="3139321"/>
          </a:xfrm>
          <a:prstGeom prst="rect">
            <a:avLst/>
          </a:prstGeom>
          <a:noFill/>
        </p:spPr>
        <p:txBody>
          <a:bodyPr wrap="square" rtlCol="0">
            <a:spAutoFit/>
          </a:bodyPr>
          <a:lstStyle/>
          <a:p>
            <a:r>
              <a:rPr lang="en-US" dirty="0" smtClean="0">
                <a:solidFill>
                  <a:srgbClr val="F3650D"/>
                </a:solidFill>
              </a:rPr>
              <a:t>5.Task</a:t>
            </a:r>
            <a:r>
              <a:rPr lang="en-US" dirty="0">
                <a:solidFill>
                  <a:srgbClr val="F3650D"/>
                </a:solidFill>
              </a:rPr>
              <a:t>: What day of the week do most users register on? Provide insights on </a:t>
            </a:r>
            <a:endParaRPr lang="en-US" dirty="0" smtClean="0">
              <a:solidFill>
                <a:srgbClr val="F3650D"/>
              </a:solidFill>
            </a:endParaRPr>
          </a:p>
          <a:p>
            <a:r>
              <a:rPr lang="en-US" dirty="0">
                <a:solidFill>
                  <a:srgbClr val="F3650D"/>
                </a:solidFill>
              </a:rPr>
              <a:t> </a:t>
            </a:r>
            <a:r>
              <a:rPr lang="en-US" dirty="0" smtClean="0">
                <a:solidFill>
                  <a:srgbClr val="F3650D"/>
                </a:solidFill>
              </a:rPr>
              <a:t>              when </a:t>
            </a:r>
            <a:r>
              <a:rPr lang="en-US" dirty="0">
                <a:solidFill>
                  <a:srgbClr val="F3650D"/>
                </a:solidFill>
              </a:rPr>
              <a:t>to schedule an ad </a:t>
            </a:r>
            <a:r>
              <a:rPr lang="en-US" dirty="0" smtClean="0">
                <a:solidFill>
                  <a:srgbClr val="F3650D"/>
                </a:solidFill>
              </a:rPr>
              <a:t>campaign.</a:t>
            </a:r>
          </a:p>
          <a:p>
            <a:r>
              <a:rPr lang="en-US" dirty="0" smtClean="0">
                <a:solidFill>
                  <a:srgbClr val="F3650D"/>
                </a:solidFill>
              </a:rPr>
              <a:t>Query:</a:t>
            </a:r>
          </a:p>
          <a:p>
            <a:r>
              <a:rPr lang="en-US" dirty="0"/>
              <a:t> </a:t>
            </a:r>
            <a:r>
              <a:rPr lang="en-US" dirty="0" smtClean="0"/>
              <a:t>             SELECT DAYNAME(</a:t>
            </a:r>
            <a:r>
              <a:rPr lang="en-US" dirty="0" err="1" smtClean="0"/>
              <a:t>created_at</a:t>
            </a:r>
            <a:r>
              <a:rPr lang="en-US" dirty="0" smtClean="0"/>
              <a:t>)</a:t>
            </a:r>
            <a:r>
              <a:rPr lang="en-US" dirty="0" smtClean="0">
                <a:solidFill>
                  <a:srgbClr val="00B0F0"/>
                </a:solidFill>
              </a:rPr>
              <a:t> AS </a:t>
            </a:r>
            <a:r>
              <a:rPr lang="en-US" dirty="0" err="1" smtClean="0"/>
              <a:t>day_of_week</a:t>
            </a:r>
            <a:r>
              <a:rPr lang="en-US" dirty="0" smtClean="0"/>
              <a:t>, COUNT(*)</a:t>
            </a:r>
            <a:r>
              <a:rPr lang="en-US" dirty="0" smtClean="0">
                <a:solidFill>
                  <a:srgbClr val="00B0F0"/>
                </a:solidFill>
              </a:rPr>
              <a:t> AS      </a:t>
            </a:r>
          </a:p>
          <a:p>
            <a:r>
              <a:rPr lang="en-US" dirty="0"/>
              <a:t> </a:t>
            </a:r>
            <a:r>
              <a:rPr lang="en-US" dirty="0" smtClean="0"/>
              <a:t>              </a:t>
            </a:r>
            <a:r>
              <a:rPr lang="en-US" dirty="0" err="1" smtClean="0"/>
              <a:t>num_registrations</a:t>
            </a:r>
            <a:endParaRPr lang="en-US" dirty="0" smtClean="0"/>
          </a:p>
          <a:p>
            <a:r>
              <a:rPr lang="en-US" dirty="0" smtClean="0"/>
              <a:t>              FROM users</a:t>
            </a:r>
          </a:p>
          <a:p>
            <a:r>
              <a:rPr lang="en-US" dirty="0" smtClean="0"/>
              <a:t>              GROUP BY DAYNAME(</a:t>
            </a:r>
            <a:r>
              <a:rPr lang="en-US" dirty="0" err="1" smtClean="0"/>
              <a:t>created_at</a:t>
            </a:r>
            <a:r>
              <a:rPr lang="en-US" dirty="0" smtClean="0"/>
              <a:t>)</a:t>
            </a:r>
          </a:p>
          <a:p>
            <a:r>
              <a:rPr lang="en-US" dirty="0" smtClean="0"/>
              <a:t>              ORDER BY </a:t>
            </a:r>
            <a:r>
              <a:rPr lang="en-US" dirty="0" err="1" smtClean="0"/>
              <a:t>num_registrations</a:t>
            </a:r>
            <a:r>
              <a:rPr lang="en-US" dirty="0" smtClean="0"/>
              <a:t> DESC</a:t>
            </a:r>
          </a:p>
          <a:p>
            <a:r>
              <a:rPr lang="en-US" dirty="0" smtClean="0"/>
              <a:t>              LIMIT 1;</a:t>
            </a:r>
          </a:p>
          <a:p>
            <a:r>
              <a:rPr lang="en-US" dirty="0" smtClean="0">
                <a:solidFill>
                  <a:srgbClr val="F3650D"/>
                </a:solidFill>
              </a:rPr>
              <a:t>Output:</a:t>
            </a:r>
          </a:p>
          <a:p>
            <a:r>
              <a:rPr lang="en-US" dirty="0"/>
              <a:t> </a:t>
            </a:r>
            <a:r>
              <a:rPr lang="en-US" dirty="0" smtClean="0"/>
              <a:t>              </a:t>
            </a: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2561411278"/>
              </p:ext>
            </p:extLst>
          </p:nvPr>
        </p:nvGraphicFramePr>
        <p:xfrm>
          <a:off x="2195736" y="4860890"/>
          <a:ext cx="4320480" cy="728350"/>
        </p:xfrm>
        <a:graphic>
          <a:graphicData uri="http://schemas.openxmlformats.org/presentationml/2006/ole">
            <mc:AlternateContent xmlns:mc="http://schemas.openxmlformats.org/markup-compatibility/2006">
              <mc:Choice xmlns:v="urn:schemas-microsoft-com:vml" Requires="v">
                <p:oleObj spid="_x0000_s4112" name="Worksheet" r:id="rId3" imgW="2171803" imgH="390397" progId="Excel.Sheet.12">
                  <p:embed/>
                </p:oleObj>
              </mc:Choice>
              <mc:Fallback>
                <p:oleObj name="Worksheet" r:id="rId3" imgW="2171803" imgH="390397" progId="Excel.Sheet.12">
                  <p:embed/>
                  <p:pic>
                    <p:nvPicPr>
                      <p:cNvPr id="0" name=""/>
                      <p:cNvPicPr/>
                      <p:nvPr/>
                    </p:nvPicPr>
                    <p:blipFill>
                      <a:blip r:embed="rId4"/>
                      <a:stretch>
                        <a:fillRect/>
                      </a:stretch>
                    </p:blipFill>
                    <p:spPr>
                      <a:xfrm>
                        <a:off x="2195736" y="4860890"/>
                        <a:ext cx="4320480" cy="728350"/>
                      </a:xfrm>
                      <a:prstGeom prst="rect">
                        <a:avLst/>
                      </a:prstGeom>
                      <a:ln>
                        <a:solidFill>
                          <a:schemeClr val="tx1">
                            <a:lumMod val="95000"/>
                            <a:lumOff val="5000"/>
                          </a:schemeClr>
                        </a:solidFill>
                      </a:ln>
                    </p:spPr>
                  </p:pic>
                </p:oleObj>
              </mc:Fallback>
            </mc:AlternateContent>
          </a:graphicData>
        </a:graphic>
      </p:graphicFrame>
      <p:sp>
        <p:nvSpPr>
          <p:cNvPr id="5" name="Right Arrow 4"/>
          <p:cNvSpPr/>
          <p:nvPr/>
        </p:nvSpPr>
        <p:spPr>
          <a:xfrm>
            <a:off x="1115616" y="5229200"/>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98334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386</TotalTime>
  <Words>655</Words>
  <Application>Microsoft Office PowerPoint</Application>
  <PresentationFormat>On-screen Show (4:3)</PresentationFormat>
  <Paragraphs>117</Paragraphs>
  <Slides>13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Urban</vt:lpstr>
      <vt:lpstr>Worksheet</vt:lpstr>
      <vt:lpstr>Instagram User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Reeta</dc:creator>
  <cp:lastModifiedBy>Reeta</cp:lastModifiedBy>
  <cp:revision>30</cp:revision>
  <dcterms:created xsi:type="dcterms:W3CDTF">2023-02-28T04:38:54Z</dcterms:created>
  <dcterms:modified xsi:type="dcterms:W3CDTF">2023-06-30T16:16:57Z</dcterms:modified>
</cp:coreProperties>
</file>