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76" r:id="rId15"/>
    <p:sldId id="270" r:id="rId16"/>
    <p:sldId id="271" r:id="rId17"/>
    <p:sldId id="272" r:id="rId18"/>
    <p:sldId id="273" r:id="rId19"/>
    <p:sldId id="277" r:id="rId20"/>
    <p:sldId id="274" r:id="rId21"/>
    <p:sldId id="275"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p:cViewPr varScale="1">
        <p:scale>
          <a:sx n="69" d="100"/>
          <a:sy n="69" d="100"/>
        </p:scale>
        <p:origin x="-142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75B545-4EA3-4AEE-B217-5B3EDF0CDB46}" type="datetimeFigureOut">
              <a:rPr lang="en-IN" smtClean="0"/>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6193B-3379-4BBD-A80E-6C52A42221F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75B545-4EA3-4AEE-B217-5B3EDF0CDB46}" type="datetimeFigureOut">
              <a:rPr lang="en-IN" smtClean="0"/>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6193B-3379-4BBD-A80E-6C52A42221F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175B545-4EA3-4AEE-B217-5B3EDF0CDB46}" type="datetimeFigureOut">
              <a:rPr lang="en-IN" smtClean="0"/>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6193B-3379-4BBD-A80E-6C52A42221F8}" type="slidenum">
              <a:rPr lang="en-IN" smtClean="0"/>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75B545-4EA3-4AEE-B217-5B3EDF0CDB46}" type="datetimeFigureOut">
              <a:rPr lang="en-IN" smtClean="0"/>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6193B-3379-4BBD-A80E-6C52A42221F8}"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75B545-4EA3-4AEE-B217-5B3EDF0CDB46}" type="datetimeFigureOut">
              <a:rPr lang="en-IN" smtClean="0"/>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6193B-3379-4BBD-A80E-6C52A42221F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175B545-4EA3-4AEE-B217-5B3EDF0CDB46}" type="datetimeFigureOut">
              <a:rPr lang="en-IN" smtClean="0"/>
              <a:t>14-03-2023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66193B-3379-4BBD-A80E-6C52A42221F8}" type="slidenum">
              <a:rPr lang="en-IN" smtClean="0"/>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75B545-4EA3-4AEE-B217-5B3EDF0CDB46}" type="datetimeFigureOut">
              <a:rPr lang="en-IN" smtClean="0"/>
              <a:t>14-03-2023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66193B-3379-4BBD-A80E-6C52A42221F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75B545-4EA3-4AEE-B217-5B3EDF0CDB46}" type="datetimeFigureOut">
              <a:rPr lang="en-IN" smtClean="0"/>
              <a:t>14-03-2023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66193B-3379-4BBD-A80E-6C52A42221F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6175B545-4EA3-4AEE-B217-5B3EDF0CDB46}" type="datetimeFigureOut">
              <a:rPr lang="en-IN" smtClean="0"/>
              <a:t>14-03-2023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66193B-3379-4BBD-A80E-6C52A42221F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175B545-4EA3-4AEE-B217-5B3EDF0CDB46}" type="datetimeFigureOut">
              <a:rPr lang="en-IN" smtClean="0"/>
              <a:t>14-03-2023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66193B-3379-4BBD-A80E-6C52A42221F8}" type="slidenum">
              <a:rPr lang="en-IN" smtClean="0"/>
              <a:t>‹#›</a:t>
            </a:fld>
            <a:endParaRPr lang="en-I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75B545-4EA3-4AEE-B217-5B3EDF0CDB46}" type="datetimeFigureOut">
              <a:rPr lang="en-IN" smtClean="0"/>
              <a:t>14-03-2023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66193B-3379-4BBD-A80E-6C52A42221F8}" type="slidenum">
              <a:rPr lang="en-IN" smtClean="0"/>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6175B545-4EA3-4AEE-B217-5B3EDF0CDB46}" type="datetimeFigureOut">
              <a:rPr lang="en-IN" smtClean="0"/>
              <a:t>14-03-2023</a:t>
            </a:fld>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3966193B-3379-4BBD-A80E-6C52A42221F8}" type="slidenum">
              <a:rPr lang="en-IN" smtClean="0"/>
              <a:t>‹#›</a:t>
            </a:fld>
            <a:endParaRPr lang="en-I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4.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package" Target="../embeddings/Microsoft_Excel_Worksheet3.xlsx"/><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b="1" dirty="0">
                <a:solidFill>
                  <a:schemeClr val="tx1">
                    <a:lumMod val="95000"/>
                    <a:lumOff val="5000"/>
                  </a:schemeClr>
                </a:solidFill>
                <a:latin typeface="Arial Black" pitchFamily="34" charset="0"/>
              </a:rPr>
              <a:t>Operation Analytics and Investigating Metric Spike</a:t>
            </a:r>
            <a:br>
              <a:rPr lang="en-US" sz="4000" b="1" dirty="0">
                <a:solidFill>
                  <a:schemeClr val="tx1">
                    <a:lumMod val="95000"/>
                    <a:lumOff val="5000"/>
                  </a:schemeClr>
                </a:solidFill>
                <a:latin typeface="Arial Black" pitchFamily="34" charset="0"/>
              </a:rPr>
            </a:br>
            <a:endParaRPr lang="en-IN" sz="4000" b="1" dirty="0">
              <a:solidFill>
                <a:schemeClr val="tx1">
                  <a:lumMod val="95000"/>
                  <a:lumOff val="5000"/>
                </a:schemeClr>
              </a:solidFill>
              <a:latin typeface="Arial Black" pitchFamily="34" charset="0"/>
            </a:endParaRPr>
          </a:p>
        </p:txBody>
      </p:sp>
      <p:sp>
        <p:nvSpPr>
          <p:cNvPr id="3" name="Subtitle 2"/>
          <p:cNvSpPr>
            <a:spLocks noGrp="1"/>
          </p:cNvSpPr>
          <p:nvPr>
            <p:ph type="subTitle" idx="1"/>
          </p:nvPr>
        </p:nvSpPr>
        <p:spPr/>
        <p:txBody>
          <a:bodyPr/>
          <a:lstStyle/>
          <a:p>
            <a:pPr algn="l"/>
            <a:r>
              <a:rPr lang="en-IN" b="1" dirty="0" smtClean="0">
                <a:solidFill>
                  <a:schemeClr val="tx1">
                    <a:lumMod val="95000"/>
                    <a:lumOff val="5000"/>
                  </a:schemeClr>
                </a:solidFill>
              </a:rPr>
              <a:t>Advance SQL</a:t>
            </a:r>
            <a:endParaRPr lang="en-IN" b="1" dirty="0">
              <a:solidFill>
                <a:schemeClr val="tx1">
                  <a:lumMod val="95000"/>
                  <a:lumOff val="5000"/>
                </a:schemeClr>
              </a:solidFill>
            </a:endParaRPr>
          </a:p>
        </p:txBody>
      </p:sp>
    </p:spTree>
    <p:extLst>
      <p:ext uri="{BB962C8B-B14F-4D97-AF65-F5344CB8AC3E}">
        <p14:creationId xmlns:p14="http://schemas.microsoft.com/office/powerpoint/2010/main" val="2331079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980728"/>
            <a:ext cx="8064896" cy="461665"/>
          </a:xfrm>
          <a:prstGeom prst="rect">
            <a:avLst/>
          </a:prstGeom>
          <a:noFill/>
        </p:spPr>
        <p:txBody>
          <a:bodyPr wrap="square" rtlCol="0">
            <a:spAutoFit/>
          </a:bodyPr>
          <a:lstStyle/>
          <a:p>
            <a:r>
              <a:rPr lang="en-IN" sz="2400" b="1" dirty="0" smtClean="0">
                <a:solidFill>
                  <a:schemeClr val="accent5">
                    <a:lumMod val="75000"/>
                  </a:schemeClr>
                </a:solidFill>
                <a:latin typeface="Arial" pitchFamily="34" charset="0"/>
                <a:cs typeface="Arial" pitchFamily="34" charset="0"/>
              </a:rPr>
              <a:t>CASE STUDY 2 (Investigating </a:t>
            </a:r>
            <a:r>
              <a:rPr lang="en-IN" sz="2400" b="1" dirty="0">
                <a:solidFill>
                  <a:schemeClr val="accent5">
                    <a:lumMod val="75000"/>
                  </a:schemeClr>
                </a:solidFill>
                <a:latin typeface="Arial" pitchFamily="34" charset="0"/>
                <a:cs typeface="Arial" pitchFamily="34" charset="0"/>
              </a:rPr>
              <a:t>metric spike)</a:t>
            </a:r>
          </a:p>
        </p:txBody>
      </p:sp>
      <p:sp>
        <p:nvSpPr>
          <p:cNvPr id="3" name="TextBox 2"/>
          <p:cNvSpPr txBox="1"/>
          <p:nvPr/>
        </p:nvSpPr>
        <p:spPr>
          <a:xfrm>
            <a:off x="565207" y="1486857"/>
            <a:ext cx="8352928" cy="369332"/>
          </a:xfrm>
          <a:prstGeom prst="rect">
            <a:avLst/>
          </a:prstGeom>
          <a:noFill/>
        </p:spPr>
        <p:txBody>
          <a:bodyPr wrap="square" rtlCol="0">
            <a:spAutoFit/>
          </a:bodyPr>
          <a:lstStyle/>
          <a:p>
            <a:pPr marL="342900" indent="-342900">
              <a:buAutoNum type="alphaUcPeriod"/>
            </a:pPr>
            <a:r>
              <a:rPr lang="en-US" b="1" dirty="0" smtClean="0"/>
              <a:t>Calculate </a:t>
            </a:r>
            <a:r>
              <a:rPr lang="en-US" b="1" dirty="0"/>
              <a:t>the weekly user engagement</a:t>
            </a:r>
            <a:r>
              <a:rPr lang="en-US" b="1" dirty="0" smtClean="0"/>
              <a:t>?</a:t>
            </a:r>
          </a:p>
        </p:txBody>
      </p:sp>
      <p:sp>
        <p:nvSpPr>
          <p:cNvPr id="4" name="TextBox 3"/>
          <p:cNvSpPr txBox="1"/>
          <p:nvPr/>
        </p:nvSpPr>
        <p:spPr>
          <a:xfrm>
            <a:off x="395536" y="1988840"/>
            <a:ext cx="8692271" cy="2031325"/>
          </a:xfrm>
          <a:prstGeom prst="rect">
            <a:avLst/>
          </a:prstGeom>
          <a:noFill/>
        </p:spPr>
        <p:txBody>
          <a:bodyPr wrap="square" rtlCol="0">
            <a:spAutoFit/>
          </a:bodyPr>
          <a:lstStyle/>
          <a:p>
            <a:r>
              <a:rPr lang="en-IN" b="1" dirty="0" smtClean="0"/>
              <a:t>Query</a:t>
            </a:r>
            <a:r>
              <a:rPr lang="en-IN" b="1" dirty="0" smtClean="0"/>
              <a:t>:     Select EXTRACT(WEEK FROM </a:t>
            </a:r>
            <a:r>
              <a:rPr lang="en-IN" b="1" dirty="0" err="1" smtClean="0"/>
              <a:t>occurred_at</a:t>
            </a:r>
            <a:r>
              <a:rPr lang="en-IN" b="1" dirty="0" smtClean="0"/>
              <a:t>) AS “Week Numbers”, COUNT(        </a:t>
            </a:r>
          </a:p>
          <a:p>
            <a:r>
              <a:rPr lang="en-IN" b="1" dirty="0"/>
              <a:t> </a:t>
            </a:r>
            <a:r>
              <a:rPr lang="en-IN" b="1" dirty="0" smtClean="0"/>
              <a:t>                 </a:t>
            </a:r>
            <a:r>
              <a:rPr lang="en-IN" b="1" dirty="0" smtClean="0"/>
              <a:t>DISTINCT </a:t>
            </a:r>
            <a:r>
              <a:rPr lang="en-IN" b="1" dirty="0" err="1" smtClean="0"/>
              <a:t>user_id</a:t>
            </a:r>
            <a:r>
              <a:rPr lang="en-IN" b="1" dirty="0" smtClean="0"/>
              <a:t>) AS “weekly Active Users”</a:t>
            </a:r>
          </a:p>
          <a:p>
            <a:r>
              <a:rPr lang="en-IN" b="1" dirty="0" smtClean="0"/>
              <a:t>                  FROM events</a:t>
            </a:r>
          </a:p>
          <a:p>
            <a:r>
              <a:rPr lang="en-IN" b="1" dirty="0" smtClean="0"/>
              <a:t>                  WHERE </a:t>
            </a:r>
            <a:r>
              <a:rPr lang="en-IN" b="1" dirty="0" err="1" smtClean="0"/>
              <a:t>events_type</a:t>
            </a:r>
            <a:r>
              <a:rPr lang="en-IN" b="1" dirty="0" smtClean="0"/>
              <a:t>=‘engagement’</a:t>
            </a:r>
          </a:p>
          <a:p>
            <a:r>
              <a:rPr lang="en-IN" b="1" dirty="0" smtClean="0"/>
              <a:t>                  GROUP BY 1;</a:t>
            </a:r>
          </a:p>
          <a:p>
            <a:endParaRPr lang="en-IN" b="1" dirty="0"/>
          </a:p>
          <a:p>
            <a:r>
              <a:rPr lang="en-IN" b="1" dirty="0" smtClean="0"/>
              <a:t>Output:</a:t>
            </a:r>
            <a:endParaRPr lang="en-IN" b="1" dirty="0"/>
          </a:p>
        </p:txBody>
      </p:sp>
      <p:graphicFrame>
        <p:nvGraphicFramePr>
          <p:cNvPr id="5" name="Object 4"/>
          <p:cNvGraphicFramePr>
            <a:graphicFrameLocks noChangeAspect="1"/>
          </p:cNvGraphicFramePr>
          <p:nvPr>
            <p:extLst>
              <p:ext uri="{D42A27DB-BD31-4B8C-83A1-F6EECF244321}">
                <p14:modId xmlns:p14="http://schemas.microsoft.com/office/powerpoint/2010/main" val="1728526591"/>
              </p:ext>
            </p:extLst>
          </p:nvPr>
        </p:nvGraphicFramePr>
        <p:xfrm>
          <a:off x="5508104" y="2852936"/>
          <a:ext cx="2952328" cy="3819525"/>
        </p:xfrm>
        <a:graphic>
          <a:graphicData uri="http://schemas.openxmlformats.org/presentationml/2006/ole">
            <mc:AlternateContent xmlns:mc="http://schemas.openxmlformats.org/markup-compatibility/2006">
              <mc:Choice xmlns:v="urn:schemas-microsoft-com:vml" Requires="v">
                <p:oleObj spid="_x0000_s7175" name="Worksheet" r:id="rId3" imgW="2314396" imgH="3819444" progId="Excel.Sheet.12">
                  <p:embed/>
                </p:oleObj>
              </mc:Choice>
              <mc:Fallback>
                <p:oleObj name="Worksheet" r:id="rId3" imgW="2314396" imgH="3819444" progId="Excel.Sheet.12">
                  <p:embed/>
                  <p:pic>
                    <p:nvPicPr>
                      <p:cNvPr id="0" name=""/>
                      <p:cNvPicPr/>
                      <p:nvPr/>
                    </p:nvPicPr>
                    <p:blipFill>
                      <a:blip r:embed="rId4"/>
                      <a:stretch>
                        <a:fillRect/>
                      </a:stretch>
                    </p:blipFill>
                    <p:spPr>
                      <a:xfrm>
                        <a:off x="5508104" y="2852936"/>
                        <a:ext cx="2952328" cy="3819525"/>
                      </a:xfrm>
                      <a:prstGeom prst="rect">
                        <a:avLst/>
                      </a:prstGeom>
                    </p:spPr>
                  </p:pic>
                </p:oleObj>
              </mc:Fallback>
            </mc:AlternateContent>
          </a:graphicData>
        </a:graphic>
      </p:graphicFrame>
    </p:spTree>
    <p:extLst>
      <p:ext uri="{BB962C8B-B14F-4D97-AF65-F5344CB8AC3E}">
        <p14:creationId xmlns:p14="http://schemas.microsoft.com/office/powerpoint/2010/main" val="938993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980728"/>
            <a:ext cx="4752528" cy="369332"/>
          </a:xfrm>
          <a:prstGeom prst="rect">
            <a:avLst/>
          </a:prstGeom>
          <a:noFill/>
        </p:spPr>
        <p:txBody>
          <a:bodyPr wrap="square" rtlCol="0">
            <a:spAutoFit/>
          </a:bodyPr>
          <a:lstStyle/>
          <a:p>
            <a:r>
              <a:rPr lang="en-US" b="1" dirty="0" smtClean="0"/>
              <a:t>2. Calculate </a:t>
            </a:r>
            <a:r>
              <a:rPr lang="en-US" b="1" dirty="0"/>
              <a:t>the user growth for product?</a:t>
            </a:r>
            <a:endParaRPr lang="en-IN" b="1" dirty="0"/>
          </a:p>
        </p:txBody>
      </p:sp>
      <p:sp>
        <p:nvSpPr>
          <p:cNvPr id="3" name="TextBox 2"/>
          <p:cNvSpPr txBox="1"/>
          <p:nvPr/>
        </p:nvSpPr>
        <p:spPr>
          <a:xfrm>
            <a:off x="611560" y="1556792"/>
            <a:ext cx="8064896" cy="3693319"/>
          </a:xfrm>
          <a:prstGeom prst="rect">
            <a:avLst/>
          </a:prstGeom>
          <a:noFill/>
        </p:spPr>
        <p:txBody>
          <a:bodyPr wrap="square" rtlCol="0">
            <a:spAutoFit/>
          </a:bodyPr>
          <a:lstStyle/>
          <a:p>
            <a:r>
              <a:rPr lang="en-IN" b="1" dirty="0" smtClean="0"/>
              <a:t>Query:    </a:t>
            </a:r>
            <a:r>
              <a:rPr lang="en-IN" b="1" dirty="0" err="1" smtClean="0"/>
              <a:t>Selcet</a:t>
            </a:r>
            <a:r>
              <a:rPr lang="en-IN" b="1" dirty="0" smtClean="0"/>
              <a:t> Months. Users, Round(((Users/LAG(Users, 1) OVER (ORDER BY      </a:t>
            </a:r>
          </a:p>
          <a:p>
            <a:r>
              <a:rPr lang="en-IN" b="1" dirty="0"/>
              <a:t> </a:t>
            </a:r>
            <a:r>
              <a:rPr lang="en-IN" b="1" dirty="0" smtClean="0"/>
              <a:t>                 Months) -1)*100),2) as “Growth in %”</a:t>
            </a:r>
          </a:p>
          <a:p>
            <a:r>
              <a:rPr lang="en-IN" b="1" dirty="0" smtClean="0"/>
              <a:t>                  From (</a:t>
            </a:r>
          </a:p>
          <a:p>
            <a:r>
              <a:rPr lang="en-IN" b="1" dirty="0"/>
              <a:t> </a:t>
            </a:r>
            <a:r>
              <a:rPr lang="en-IN" b="1" dirty="0" smtClean="0"/>
              <a:t>                  Select EXTRACT(MONTH From  </a:t>
            </a:r>
            <a:r>
              <a:rPr lang="en-IN" b="1" dirty="0" err="1" smtClean="0"/>
              <a:t>created_at</a:t>
            </a:r>
            <a:r>
              <a:rPr lang="en-IN" b="1" dirty="0" smtClean="0"/>
              <a:t>) as Months,               </a:t>
            </a:r>
          </a:p>
          <a:p>
            <a:r>
              <a:rPr lang="en-IN" b="1" dirty="0"/>
              <a:t> </a:t>
            </a:r>
            <a:r>
              <a:rPr lang="en-IN" b="1" dirty="0" smtClean="0"/>
              <a:t>                  COUNT(</a:t>
            </a:r>
            <a:r>
              <a:rPr lang="en-IN" b="1" dirty="0" err="1" smtClean="0"/>
              <a:t>activated_at</a:t>
            </a:r>
            <a:r>
              <a:rPr lang="en-IN" b="1" dirty="0" smtClean="0"/>
              <a:t>) AS Users</a:t>
            </a:r>
          </a:p>
          <a:p>
            <a:r>
              <a:rPr lang="en-IN" b="1" dirty="0"/>
              <a:t> </a:t>
            </a:r>
            <a:r>
              <a:rPr lang="en-IN" b="1" dirty="0" smtClean="0"/>
              <a:t>                  From users</a:t>
            </a:r>
          </a:p>
          <a:p>
            <a:r>
              <a:rPr lang="en-IN" b="1" dirty="0"/>
              <a:t> </a:t>
            </a:r>
            <a:r>
              <a:rPr lang="en-IN" b="1" dirty="0" smtClean="0"/>
              <a:t>                  WHERE </a:t>
            </a:r>
            <a:r>
              <a:rPr lang="en-IN" b="1" dirty="0" err="1" smtClean="0"/>
              <a:t>activated_at</a:t>
            </a:r>
            <a:r>
              <a:rPr lang="en-IN" b="1" dirty="0" smtClean="0"/>
              <a:t> NOT IN(“”)</a:t>
            </a:r>
          </a:p>
          <a:p>
            <a:r>
              <a:rPr lang="en-IN" b="1" dirty="0" smtClean="0"/>
              <a:t>                   GROUP BY 1</a:t>
            </a:r>
          </a:p>
          <a:p>
            <a:r>
              <a:rPr lang="en-IN" b="1" dirty="0" smtClean="0"/>
              <a:t>                   ORDER BY 1</a:t>
            </a:r>
          </a:p>
          <a:p>
            <a:r>
              <a:rPr lang="en-IN" b="1" dirty="0" smtClean="0"/>
              <a:t>                    ) sub;</a:t>
            </a:r>
          </a:p>
          <a:p>
            <a:endParaRPr lang="en-IN" b="1" dirty="0"/>
          </a:p>
          <a:p>
            <a:r>
              <a:rPr lang="en-IN" b="1" dirty="0" smtClean="0"/>
              <a:t>Output:</a:t>
            </a:r>
          </a:p>
          <a:p>
            <a:r>
              <a:rPr lang="en-IN" b="1" dirty="0" smtClean="0"/>
              <a:t>                   </a:t>
            </a:r>
            <a:endParaRPr lang="en-IN" b="1" dirty="0"/>
          </a:p>
        </p:txBody>
      </p:sp>
      <p:graphicFrame>
        <p:nvGraphicFramePr>
          <p:cNvPr id="4" name="Object 3"/>
          <p:cNvGraphicFramePr>
            <a:graphicFrameLocks noChangeAspect="1"/>
          </p:cNvGraphicFramePr>
          <p:nvPr>
            <p:extLst>
              <p:ext uri="{D42A27DB-BD31-4B8C-83A1-F6EECF244321}">
                <p14:modId xmlns:p14="http://schemas.microsoft.com/office/powerpoint/2010/main" val="1863587230"/>
              </p:ext>
            </p:extLst>
          </p:nvPr>
        </p:nvGraphicFramePr>
        <p:xfrm>
          <a:off x="3635896" y="3898069"/>
          <a:ext cx="2304256" cy="2704083"/>
        </p:xfrm>
        <a:graphic>
          <a:graphicData uri="http://schemas.openxmlformats.org/presentationml/2006/ole">
            <mc:AlternateContent xmlns:mc="http://schemas.openxmlformats.org/markup-compatibility/2006">
              <mc:Choice xmlns:v="urn:schemas-microsoft-com:vml" Requires="v">
                <p:oleObj spid="_x0000_s8199" name="Worksheet" r:id="rId3" imgW="2009920" imgH="2486031" progId="Excel.Sheet.12">
                  <p:embed/>
                </p:oleObj>
              </mc:Choice>
              <mc:Fallback>
                <p:oleObj name="Worksheet" r:id="rId3" imgW="2009920" imgH="2486031" progId="Excel.Sheet.12">
                  <p:embed/>
                  <p:pic>
                    <p:nvPicPr>
                      <p:cNvPr id="0" name=""/>
                      <p:cNvPicPr/>
                      <p:nvPr/>
                    </p:nvPicPr>
                    <p:blipFill>
                      <a:blip r:embed="rId4"/>
                      <a:stretch>
                        <a:fillRect/>
                      </a:stretch>
                    </p:blipFill>
                    <p:spPr>
                      <a:xfrm>
                        <a:off x="3635896" y="3898069"/>
                        <a:ext cx="2304256" cy="2704083"/>
                      </a:xfrm>
                      <a:prstGeom prst="rect">
                        <a:avLst/>
                      </a:prstGeom>
                    </p:spPr>
                  </p:pic>
                </p:oleObj>
              </mc:Fallback>
            </mc:AlternateContent>
          </a:graphicData>
        </a:graphic>
      </p:graphicFrame>
    </p:spTree>
    <p:extLst>
      <p:ext uri="{BB962C8B-B14F-4D97-AF65-F5344CB8AC3E}">
        <p14:creationId xmlns:p14="http://schemas.microsoft.com/office/powerpoint/2010/main" val="2909699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9944" y="1138740"/>
            <a:ext cx="5904656" cy="369332"/>
          </a:xfrm>
          <a:prstGeom prst="rect">
            <a:avLst/>
          </a:prstGeom>
          <a:noFill/>
        </p:spPr>
        <p:txBody>
          <a:bodyPr wrap="square" rtlCol="0">
            <a:spAutoFit/>
          </a:bodyPr>
          <a:lstStyle/>
          <a:p>
            <a:endParaRPr lang="en-IN" dirty="0"/>
          </a:p>
        </p:txBody>
      </p:sp>
      <p:sp>
        <p:nvSpPr>
          <p:cNvPr id="4" name="TextBox 3"/>
          <p:cNvSpPr txBox="1"/>
          <p:nvPr/>
        </p:nvSpPr>
        <p:spPr>
          <a:xfrm>
            <a:off x="467544" y="588003"/>
            <a:ext cx="7149899" cy="369332"/>
          </a:xfrm>
          <a:prstGeom prst="rect">
            <a:avLst/>
          </a:prstGeom>
          <a:noFill/>
        </p:spPr>
        <p:txBody>
          <a:bodyPr wrap="square" rtlCol="0">
            <a:spAutoFit/>
          </a:bodyPr>
          <a:lstStyle/>
          <a:p>
            <a:r>
              <a:rPr lang="en-US" b="1" dirty="0" smtClean="0"/>
              <a:t>3.Calculate </a:t>
            </a:r>
            <a:r>
              <a:rPr lang="en-US" b="1" dirty="0"/>
              <a:t>the weekly retention of users-sign up cohort</a:t>
            </a:r>
            <a:r>
              <a:rPr lang="en-US" b="1" dirty="0" smtClean="0"/>
              <a:t>?</a:t>
            </a:r>
          </a:p>
        </p:txBody>
      </p:sp>
      <p:sp>
        <p:nvSpPr>
          <p:cNvPr id="5" name="TextBox 4"/>
          <p:cNvSpPr txBox="1"/>
          <p:nvPr/>
        </p:nvSpPr>
        <p:spPr>
          <a:xfrm>
            <a:off x="744341" y="1310474"/>
            <a:ext cx="8064896" cy="5632311"/>
          </a:xfrm>
          <a:prstGeom prst="rect">
            <a:avLst/>
          </a:prstGeom>
          <a:noFill/>
        </p:spPr>
        <p:txBody>
          <a:bodyPr wrap="square" rtlCol="0">
            <a:spAutoFit/>
          </a:bodyPr>
          <a:lstStyle/>
          <a:p>
            <a:r>
              <a:rPr lang="en-IN" dirty="0" smtClean="0"/>
              <a:t> </a:t>
            </a:r>
            <a:r>
              <a:rPr lang="en-US" dirty="0"/>
              <a:t>SELECT first AS </a:t>
            </a:r>
            <a:r>
              <a:rPr lang="en-US" dirty="0" smtClean="0"/>
              <a:t>“Week Numbers”</a:t>
            </a:r>
          </a:p>
          <a:p>
            <a:r>
              <a:rPr lang="en-US" dirty="0" smtClean="0"/>
              <a:t>SUM(CASE </a:t>
            </a:r>
            <a:r>
              <a:rPr lang="en-US" dirty="0"/>
              <a:t>WHEN </a:t>
            </a:r>
            <a:r>
              <a:rPr lang="en-US" dirty="0" err="1"/>
              <a:t>week_number</a:t>
            </a:r>
            <a:r>
              <a:rPr lang="en-US" dirty="0"/>
              <a:t> = </a:t>
            </a:r>
            <a:r>
              <a:rPr lang="en-US" dirty="0" smtClean="0"/>
              <a:t>0 THEN 1 ELSE 0 END) AS “Week 0”,</a:t>
            </a:r>
          </a:p>
          <a:p>
            <a:r>
              <a:rPr lang="en-US" dirty="0" smtClean="0"/>
              <a:t>SUM(CASE </a:t>
            </a:r>
            <a:r>
              <a:rPr lang="en-US" dirty="0"/>
              <a:t>WHEN </a:t>
            </a:r>
            <a:r>
              <a:rPr lang="en-US" dirty="0" err="1"/>
              <a:t>week_number</a:t>
            </a:r>
            <a:r>
              <a:rPr lang="en-US" dirty="0"/>
              <a:t> = </a:t>
            </a:r>
            <a:r>
              <a:rPr lang="en-US" dirty="0" smtClean="0"/>
              <a:t> 1 THEN </a:t>
            </a:r>
            <a:r>
              <a:rPr lang="en-US" dirty="0"/>
              <a:t>1 ELSE 0 END) AS “Week </a:t>
            </a:r>
            <a:r>
              <a:rPr lang="en-US" dirty="0" smtClean="0"/>
              <a:t>1”,</a:t>
            </a:r>
          </a:p>
          <a:p>
            <a:r>
              <a:rPr lang="en-US" dirty="0" smtClean="0"/>
              <a:t>SUM(CASE </a:t>
            </a:r>
            <a:r>
              <a:rPr lang="en-US" dirty="0"/>
              <a:t>WHEN </a:t>
            </a:r>
            <a:r>
              <a:rPr lang="en-US" dirty="0" err="1"/>
              <a:t>week_number</a:t>
            </a:r>
            <a:r>
              <a:rPr lang="en-US" dirty="0"/>
              <a:t> = </a:t>
            </a:r>
            <a:r>
              <a:rPr lang="en-US" dirty="0"/>
              <a:t>2</a:t>
            </a:r>
            <a:r>
              <a:rPr lang="en-US" dirty="0" smtClean="0"/>
              <a:t> </a:t>
            </a:r>
            <a:r>
              <a:rPr lang="en-US" dirty="0"/>
              <a:t>THEN 1 ELSE 0 END) AS “Week </a:t>
            </a:r>
            <a:r>
              <a:rPr lang="en-US" dirty="0" smtClean="0"/>
              <a:t>2”,</a:t>
            </a:r>
          </a:p>
          <a:p>
            <a:r>
              <a:rPr lang="en-US" dirty="0" smtClean="0"/>
              <a:t>SUM(CASE </a:t>
            </a:r>
            <a:r>
              <a:rPr lang="en-US" dirty="0"/>
              <a:t>WHEN </a:t>
            </a:r>
            <a:r>
              <a:rPr lang="en-US" dirty="0" err="1"/>
              <a:t>week_number</a:t>
            </a:r>
            <a:r>
              <a:rPr lang="en-US" dirty="0"/>
              <a:t> = </a:t>
            </a:r>
            <a:r>
              <a:rPr lang="en-US" dirty="0" smtClean="0"/>
              <a:t>3 </a:t>
            </a:r>
            <a:r>
              <a:rPr lang="en-US" dirty="0"/>
              <a:t>THEN 1 ELSE 0 END) AS “Week </a:t>
            </a:r>
            <a:r>
              <a:rPr lang="en-US" dirty="0" smtClean="0"/>
              <a:t>3”,</a:t>
            </a:r>
          </a:p>
          <a:p>
            <a:r>
              <a:rPr lang="en-US" dirty="0" smtClean="0"/>
              <a:t>SUM(CASE </a:t>
            </a:r>
            <a:r>
              <a:rPr lang="en-US" dirty="0"/>
              <a:t>WHEN </a:t>
            </a:r>
            <a:r>
              <a:rPr lang="en-US" dirty="0" err="1"/>
              <a:t>week_number</a:t>
            </a:r>
            <a:r>
              <a:rPr lang="en-US" dirty="0"/>
              <a:t> = </a:t>
            </a:r>
            <a:r>
              <a:rPr lang="en-US" dirty="0" smtClean="0"/>
              <a:t>4 </a:t>
            </a:r>
            <a:r>
              <a:rPr lang="en-US" dirty="0"/>
              <a:t>THEN 1 ELSE 0 END) AS “Week </a:t>
            </a:r>
            <a:r>
              <a:rPr lang="en-US" dirty="0" smtClean="0"/>
              <a:t>4”,</a:t>
            </a:r>
          </a:p>
          <a:p>
            <a:r>
              <a:rPr lang="en-US" dirty="0" smtClean="0"/>
              <a:t>SUM(CASE </a:t>
            </a:r>
            <a:r>
              <a:rPr lang="en-US" dirty="0"/>
              <a:t>WHEN </a:t>
            </a:r>
            <a:r>
              <a:rPr lang="en-US" dirty="0" err="1"/>
              <a:t>week_number</a:t>
            </a:r>
            <a:r>
              <a:rPr lang="en-US" dirty="0"/>
              <a:t> </a:t>
            </a:r>
            <a:r>
              <a:rPr lang="en-US" dirty="0" smtClean="0"/>
              <a:t>=</a:t>
            </a:r>
            <a:r>
              <a:rPr lang="en-US" dirty="0"/>
              <a:t> </a:t>
            </a:r>
            <a:r>
              <a:rPr lang="en-US" dirty="0" smtClean="0"/>
              <a:t>5 </a:t>
            </a:r>
            <a:r>
              <a:rPr lang="en-US" dirty="0"/>
              <a:t>THEN 1 ELSE 0 END) AS “Week </a:t>
            </a:r>
            <a:r>
              <a:rPr lang="en-US" dirty="0" smtClean="0"/>
              <a:t>5”,</a:t>
            </a:r>
          </a:p>
          <a:p>
            <a:r>
              <a:rPr lang="en-US" dirty="0" smtClean="0"/>
              <a:t> </a:t>
            </a:r>
            <a:r>
              <a:rPr lang="en-US" dirty="0"/>
              <a:t>SUM(CASE WHEN </a:t>
            </a:r>
            <a:r>
              <a:rPr lang="en-US" dirty="0" err="1"/>
              <a:t>week_number</a:t>
            </a:r>
            <a:r>
              <a:rPr lang="en-US" dirty="0"/>
              <a:t> </a:t>
            </a:r>
            <a:r>
              <a:rPr lang="en-US" dirty="0" smtClean="0"/>
              <a:t>= 6 </a:t>
            </a:r>
            <a:r>
              <a:rPr lang="en-US" dirty="0"/>
              <a:t>THEN 1 ELSE 0 END) AS “Week </a:t>
            </a:r>
            <a:r>
              <a:rPr lang="en-US" dirty="0" smtClean="0"/>
              <a:t>6”,</a:t>
            </a:r>
          </a:p>
          <a:p>
            <a:r>
              <a:rPr lang="en-US" dirty="0" smtClean="0"/>
              <a:t> </a:t>
            </a:r>
            <a:r>
              <a:rPr lang="en-US" dirty="0"/>
              <a:t>SUM(CASE WHEN </a:t>
            </a:r>
            <a:r>
              <a:rPr lang="en-US" dirty="0" err="1"/>
              <a:t>week_number</a:t>
            </a:r>
            <a:r>
              <a:rPr lang="en-US" dirty="0"/>
              <a:t> = </a:t>
            </a:r>
            <a:r>
              <a:rPr lang="en-US" dirty="0" smtClean="0"/>
              <a:t>7 </a:t>
            </a:r>
            <a:r>
              <a:rPr lang="en-US" dirty="0"/>
              <a:t>THEN 1 ELSE 0 END) AS “Week </a:t>
            </a:r>
            <a:r>
              <a:rPr lang="en-US" dirty="0" smtClean="0"/>
              <a:t>7”, SUM(CASE </a:t>
            </a:r>
            <a:r>
              <a:rPr lang="en-US" dirty="0"/>
              <a:t>WHEN </a:t>
            </a:r>
            <a:r>
              <a:rPr lang="en-US" dirty="0" err="1"/>
              <a:t>week_number</a:t>
            </a:r>
            <a:r>
              <a:rPr lang="en-US" dirty="0"/>
              <a:t> </a:t>
            </a:r>
            <a:r>
              <a:rPr lang="en-US" dirty="0" smtClean="0"/>
              <a:t>= 8 </a:t>
            </a:r>
            <a:r>
              <a:rPr lang="en-US" dirty="0"/>
              <a:t>THEN 1 ELSE 0 END) AS “Week </a:t>
            </a:r>
            <a:r>
              <a:rPr lang="en-US" dirty="0" smtClean="0"/>
              <a:t>8”,</a:t>
            </a:r>
          </a:p>
          <a:p>
            <a:r>
              <a:rPr lang="en-US" dirty="0" smtClean="0"/>
              <a:t> </a:t>
            </a:r>
            <a:r>
              <a:rPr lang="en-US" dirty="0"/>
              <a:t>SUM(CASE WHEN </a:t>
            </a:r>
            <a:r>
              <a:rPr lang="en-US" dirty="0" err="1"/>
              <a:t>week_number</a:t>
            </a:r>
            <a:r>
              <a:rPr lang="en-US" dirty="0"/>
              <a:t> </a:t>
            </a:r>
            <a:r>
              <a:rPr lang="en-US" dirty="0" smtClean="0"/>
              <a:t>= 9 </a:t>
            </a:r>
            <a:r>
              <a:rPr lang="en-US" dirty="0"/>
              <a:t>THEN 1 ELSE 0 END) AS “Week </a:t>
            </a:r>
            <a:r>
              <a:rPr lang="en-US" dirty="0" smtClean="0"/>
              <a:t>9”,</a:t>
            </a:r>
          </a:p>
          <a:p>
            <a:r>
              <a:rPr lang="en-US" dirty="0" smtClean="0"/>
              <a:t> </a:t>
            </a:r>
            <a:r>
              <a:rPr lang="en-US" dirty="0"/>
              <a:t>SUM(CASE WHEN </a:t>
            </a:r>
            <a:r>
              <a:rPr lang="en-US" dirty="0" err="1"/>
              <a:t>week_number</a:t>
            </a:r>
            <a:r>
              <a:rPr lang="en-US" dirty="0"/>
              <a:t> = </a:t>
            </a:r>
            <a:r>
              <a:rPr lang="en-US" dirty="0" smtClean="0"/>
              <a:t>10 </a:t>
            </a:r>
            <a:r>
              <a:rPr lang="en-US" dirty="0"/>
              <a:t>THEN 1 ELSE 0 END) AS “Week </a:t>
            </a:r>
            <a:r>
              <a:rPr lang="en-US" dirty="0" smtClean="0"/>
              <a:t>10”,</a:t>
            </a:r>
          </a:p>
          <a:p>
            <a:r>
              <a:rPr lang="en-US" dirty="0" smtClean="0"/>
              <a:t>SUM(CASE </a:t>
            </a:r>
            <a:r>
              <a:rPr lang="en-US" dirty="0"/>
              <a:t>WHEN </a:t>
            </a:r>
            <a:r>
              <a:rPr lang="en-US" dirty="0" err="1"/>
              <a:t>week_number</a:t>
            </a:r>
            <a:r>
              <a:rPr lang="en-US" dirty="0"/>
              <a:t> = </a:t>
            </a:r>
            <a:r>
              <a:rPr lang="en-US" dirty="0" smtClean="0"/>
              <a:t>11 </a:t>
            </a:r>
            <a:r>
              <a:rPr lang="en-US" dirty="0"/>
              <a:t>THEN 1 ELSE 0 END) AS “Week </a:t>
            </a:r>
            <a:r>
              <a:rPr lang="en-US" dirty="0" smtClean="0"/>
              <a:t>11”,</a:t>
            </a:r>
          </a:p>
          <a:p>
            <a:r>
              <a:rPr lang="en-US" dirty="0" smtClean="0"/>
              <a:t>SUM(CASE </a:t>
            </a:r>
            <a:r>
              <a:rPr lang="en-US" dirty="0"/>
              <a:t>WHEN </a:t>
            </a:r>
            <a:r>
              <a:rPr lang="en-US" dirty="0" err="1"/>
              <a:t>week_number</a:t>
            </a:r>
            <a:r>
              <a:rPr lang="en-US" dirty="0"/>
              <a:t> </a:t>
            </a:r>
            <a:r>
              <a:rPr lang="en-US" dirty="0" smtClean="0"/>
              <a:t>= 12 </a:t>
            </a:r>
            <a:r>
              <a:rPr lang="en-US" dirty="0"/>
              <a:t>THEN 1 ELSE 0 END) AS “Week </a:t>
            </a:r>
            <a:r>
              <a:rPr lang="en-US" dirty="0" smtClean="0"/>
              <a:t>12”,</a:t>
            </a:r>
          </a:p>
          <a:p>
            <a:r>
              <a:rPr lang="en-US" dirty="0" smtClean="0"/>
              <a:t>SUM(CASE </a:t>
            </a:r>
            <a:r>
              <a:rPr lang="en-US" dirty="0"/>
              <a:t>WHEN </a:t>
            </a:r>
            <a:r>
              <a:rPr lang="en-US" dirty="0" err="1"/>
              <a:t>week_number</a:t>
            </a:r>
            <a:r>
              <a:rPr lang="en-US" dirty="0"/>
              <a:t> = </a:t>
            </a:r>
            <a:r>
              <a:rPr lang="en-US" dirty="0" smtClean="0"/>
              <a:t>13 </a:t>
            </a:r>
            <a:r>
              <a:rPr lang="en-US" dirty="0"/>
              <a:t>THEN 1 ELSE 0 END) AS “Week </a:t>
            </a:r>
            <a:r>
              <a:rPr lang="en-US" dirty="0" smtClean="0"/>
              <a:t>13”,</a:t>
            </a:r>
          </a:p>
          <a:p>
            <a:r>
              <a:rPr lang="en-US" dirty="0" smtClean="0"/>
              <a:t>SUM(CASE </a:t>
            </a:r>
            <a:r>
              <a:rPr lang="en-US" dirty="0"/>
              <a:t>WHEN </a:t>
            </a:r>
            <a:r>
              <a:rPr lang="en-US" dirty="0" err="1"/>
              <a:t>week_number</a:t>
            </a:r>
            <a:r>
              <a:rPr lang="en-US" dirty="0"/>
              <a:t> = </a:t>
            </a:r>
            <a:r>
              <a:rPr lang="en-US" dirty="0" smtClean="0"/>
              <a:t>14 </a:t>
            </a:r>
            <a:r>
              <a:rPr lang="en-US" dirty="0"/>
              <a:t>THEN 1 ELSE 0 END) AS “Week </a:t>
            </a:r>
            <a:r>
              <a:rPr lang="en-US" dirty="0" smtClean="0"/>
              <a:t>14”,</a:t>
            </a:r>
          </a:p>
          <a:p>
            <a:r>
              <a:rPr lang="en-US" dirty="0" smtClean="0"/>
              <a:t>SUM(CASE </a:t>
            </a:r>
            <a:r>
              <a:rPr lang="en-US" dirty="0"/>
              <a:t>WHEN </a:t>
            </a:r>
            <a:r>
              <a:rPr lang="en-US" dirty="0" err="1"/>
              <a:t>week_number</a:t>
            </a:r>
            <a:r>
              <a:rPr lang="en-US" dirty="0"/>
              <a:t> </a:t>
            </a:r>
            <a:r>
              <a:rPr lang="en-US" dirty="0" smtClean="0"/>
              <a:t>= 15 </a:t>
            </a:r>
            <a:r>
              <a:rPr lang="en-US" dirty="0"/>
              <a:t>THEN 1 ELSE 0 END) AS “Week </a:t>
            </a:r>
            <a:r>
              <a:rPr lang="en-US" dirty="0" smtClean="0"/>
              <a:t>15”,</a:t>
            </a:r>
          </a:p>
          <a:p>
            <a:r>
              <a:rPr lang="en-US" dirty="0" smtClean="0"/>
              <a:t>SUM(CASE </a:t>
            </a:r>
            <a:r>
              <a:rPr lang="en-US" dirty="0"/>
              <a:t>WHEN </a:t>
            </a:r>
            <a:r>
              <a:rPr lang="en-US" dirty="0" err="1"/>
              <a:t>week_number</a:t>
            </a:r>
            <a:r>
              <a:rPr lang="en-US" dirty="0"/>
              <a:t> = </a:t>
            </a:r>
            <a:r>
              <a:rPr lang="en-US" dirty="0" smtClean="0"/>
              <a:t>16 </a:t>
            </a:r>
            <a:r>
              <a:rPr lang="en-US" dirty="0"/>
              <a:t>THEN 1 ELSE 0 END) AS “Week </a:t>
            </a:r>
            <a:r>
              <a:rPr lang="en-US" dirty="0" smtClean="0"/>
              <a:t>16”,</a:t>
            </a:r>
          </a:p>
          <a:p>
            <a:r>
              <a:rPr lang="en-US" dirty="0" smtClean="0"/>
              <a:t>SUM(CASE </a:t>
            </a:r>
            <a:r>
              <a:rPr lang="en-US" dirty="0"/>
              <a:t>WHEN </a:t>
            </a:r>
            <a:r>
              <a:rPr lang="en-US" dirty="0" err="1"/>
              <a:t>week_number</a:t>
            </a:r>
            <a:r>
              <a:rPr lang="en-US" dirty="0"/>
              <a:t> = </a:t>
            </a:r>
            <a:r>
              <a:rPr lang="en-US" dirty="0" smtClean="0"/>
              <a:t>17 </a:t>
            </a:r>
            <a:r>
              <a:rPr lang="en-US" dirty="0"/>
              <a:t>THEN 1 ELSE 0 END) AS “Week </a:t>
            </a:r>
            <a:r>
              <a:rPr lang="en-US" dirty="0" smtClean="0"/>
              <a:t>17”,</a:t>
            </a:r>
          </a:p>
          <a:p>
            <a:r>
              <a:rPr lang="en-US" dirty="0" smtClean="0"/>
              <a:t>SUM(CASE </a:t>
            </a:r>
            <a:r>
              <a:rPr lang="en-US" dirty="0"/>
              <a:t>WHEN </a:t>
            </a:r>
            <a:r>
              <a:rPr lang="en-US" dirty="0" err="1"/>
              <a:t>week_number</a:t>
            </a:r>
            <a:r>
              <a:rPr lang="en-US" dirty="0"/>
              <a:t> = </a:t>
            </a:r>
            <a:r>
              <a:rPr lang="en-US" dirty="0" smtClean="0"/>
              <a:t>18 </a:t>
            </a:r>
            <a:r>
              <a:rPr lang="en-US" dirty="0"/>
              <a:t>THEN 1 ELSE 0 END) AS “Week </a:t>
            </a:r>
            <a:r>
              <a:rPr lang="en-US" dirty="0" smtClean="0"/>
              <a:t>18”,</a:t>
            </a:r>
          </a:p>
        </p:txBody>
      </p:sp>
      <p:sp>
        <p:nvSpPr>
          <p:cNvPr id="6" name="TextBox 5"/>
          <p:cNvSpPr txBox="1"/>
          <p:nvPr/>
        </p:nvSpPr>
        <p:spPr>
          <a:xfrm>
            <a:off x="899592" y="976998"/>
            <a:ext cx="1791816" cy="369332"/>
          </a:xfrm>
          <a:prstGeom prst="rect">
            <a:avLst/>
          </a:prstGeom>
          <a:noFill/>
        </p:spPr>
        <p:txBody>
          <a:bodyPr wrap="square" rtlCol="0">
            <a:spAutoFit/>
          </a:bodyPr>
          <a:lstStyle/>
          <a:p>
            <a:r>
              <a:rPr lang="en-IN" b="1" dirty="0" smtClean="0"/>
              <a:t>Query:</a:t>
            </a:r>
            <a:endParaRPr lang="en-IN" b="1" dirty="0"/>
          </a:p>
        </p:txBody>
      </p:sp>
    </p:spTree>
    <p:extLst>
      <p:ext uri="{BB962C8B-B14F-4D97-AF65-F5344CB8AC3E}">
        <p14:creationId xmlns:p14="http://schemas.microsoft.com/office/powerpoint/2010/main" val="171012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6473" y="1196752"/>
            <a:ext cx="8208912" cy="3416320"/>
          </a:xfrm>
          <a:prstGeom prst="rect">
            <a:avLst/>
          </a:prstGeom>
          <a:noFill/>
        </p:spPr>
        <p:txBody>
          <a:bodyPr wrap="square" rtlCol="0">
            <a:spAutoFit/>
          </a:bodyPr>
          <a:lstStyle/>
          <a:p>
            <a:r>
              <a:rPr lang="en-US" dirty="0"/>
              <a:t>FROM ( </a:t>
            </a:r>
            <a:endParaRPr lang="en-US" dirty="0" smtClean="0"/>
          </a:p>
          <a:p>
            <a:r>
              <a:rPr lang="en-US" dirty="0" smtClean="0"/>
              <a:t>SELECT </a:t>
            </a:r>
            <a:r>
              <a:rPr lang="en-US" dirty="0" err="1"/>
              <a:t>m.user_id</a:t>
            </a:r>
            <a:r>
              <a:rPr lang="en-US" dirty="0"/>
              <a:t>, </a:t>
            </a:r>
            <a:r>
              <a:rPr lang="en-US" dirty="0" err="1"/>
              <a:t>m.login_week</a:t>
            </a:r>
            <a:r>
              <a:rPr lang="en-US" dirty="0"/>
              <a:t>, </a:t>
            </a:r>
            <a:r>
              <a:rPr lang="en-US" dirty="0" err="1"/>
              <a:t>n.first</a:t>
            </a:r>
            <a:r>
              <a:rPr lang="en-US" dirty="0"/>
              <a:t>, </a:t>
            </a:r>
            <a:r>
              <a:rPr lang="en-US" dirty="0" err="1" smtClean="0"/>
              <a:t>m.login_week</a:t>
            </a:r>
            <a:r>
              <a:rPr lang="en-US" dirty="0" smtClean="0"/>
              <a:t> – first AS </a:t>
            </a:r>
            <a:r>
              <a:rPr lang="en-US" dirty="0" err="1" smtClean="0"/>
              <a:t>week_number</a:t>
            </a:r>
            <a:endParaRPr lang="en-US" dirty="0" smtClean="0"/>
          </a:p>
          <a:p>
            <a:r>
              <a:rPr lang="en-US" dirty="0" smtClean="0"/>
              <a:t>FROM</a:t>
            </a:r>
          </a:p>
          <a:p>
            <a:r>
              <a:rPr lang="en-US" dirty="0" smtClean="0"/>
              <a:t> </a:t>
            </a:r>
            <a:r>
              <a:rPr lang="en-US" dirty="0"/>
              <a:t>(SELECT  </a:t>
            </a:r>
            <a:r>
              <a:rPr lang="en-US" dirty="0" err="1"/>
              <a:t>user_id</a:t>
            </a:r>
            <a:r>
              <a:rPr lang="en-US" dirty="0"/>
              <a:t>, </a:t>
            </a:r>
            <a:r>
              <a:rPr lang="en-US" dirty="0" smtClean="0"/>
              <a:t>EXTRACT(WEEK FROM </a:t>
            </a:r>
            <a:r>
              <a:rPr lang="en-US" dirty="0" err="1" smtClean="0"/>
              <a:t>occurred_at</a:t>
            </a:r>
            <a:r>
              <a:rPr lang="en-US" dirty="0" smtClean="0"/>
              <a:t>) AS </a:t>
            </a:r>
            <a:r>
              <a:rPr lang="en-US" dirty="0" err="1" smtClean="0"/>
              <a:t>login_week</a:t>
            </a:r>
            <a:r>
              <a:rPr lang="en-US" dirty="0" smtClean="0"/>
              <a:t> FROM events </a:t>
            </a:r>
          </a:p>
          <a:p>
            <a:r>
              <a:rPr lang="en-US" dirty="0" smtClean="0"/>
              <a:t>GROUP </a:t>
            </a:r>
            <a:r>
              <a:rPr lang="en-US" dirty="0"/>
              <a:t>BY 1, 2) m</a:t>
            </a:r>
            <a:r>
              <a:rPr lang="en-US" dirty="0" smtClean="0"/>
              <a:t>,</a:t>
            </a:r>
          </a:p>
          <a:p>
            <a:r>
              <a:rPr lang="en-US" dirty="0" smtClean="0"/>
              <a:t> </a:t>
            </a:r>
            <a:r>
              <a:rPr lang="en-US" dirty="0"/>
              <a:t>(SELECT  </a:t>
            </a:r>
            <a:r>
              <a:rPr lang="en-US" dirty="0" err="1"/>
              <a:t>user_id</a:t>
            </a:r>
            <a:r>
              <a:rPr lang="en-US" dirty="0"/>
              <a:t>,  </a:t>
            </a:r>
            <a:r>
              <a:rPr lang="en-US" dirty="0" smtClean="0"/>
              <a:t>MIN(EXTRACT(WEEK FROM </a:t>
            </a:r>
            <a:r>
              <a:rPr lang="en-US" dirty="0" err="1" smtClean="0"/>
              <a:t>occurred_at</a:t>
            </a:r>
            <a:r>
              <a:rPr lang="en-US" dirty="0" smtClean="0"/>
              <a:t>)) AS first FROM events</a:t>
            </a:r>
          </a:p>
          <a:p>
            <a:r>
              <a:rPr lang="en-US" dirty="0" smtClean="0"/>
              <a:t>GROUP </a:t>
            </a:r>
            <a:r>
              <a:rPr lang="en-US" dirty="0"/>
              <a:t>BY 1) n </a:t>
            </a:r>
            <a:endParaRPr lang="en-US" dirty="0" smtClean="0"/>
          </a:p>
          <a:p>
            <a:r>
              <a:rPr lang="en-US" dirty="0" smtClean="0"/>
              <a:t>WHERE </a:t>
            </a:r>
            <a:r>
              <a:rPr lang="en-US" dirty="0" err="1"/>
              <a:t>m.user_id</a:t>
            </a:r>
            <a:r>
              <a:rPr lang="en-US" dirty="0"/>
              <a:t> = </a:t>
            </a:r>
            <a:r>
              <a:rPr lang="en-US" dirty="0" err="1" smtClean="0"/>
              <a:t>n.user_id</a:t>
            </a:r>
            <a:endParaRPr lang="en-US" dirty="0" smtClean="0"/>
          </a:p>
          <a:p>
            <a:r>
              <a:rPr lang="en-US" dirty="0" smtClean="0"/>
              <a:t>) </a:t>
            </a:r>
            <a:r>
              <a:rPr lang="en-US" dirty="0"/>
              <a:t>sub </a:t>
            </a:r>
            <a:endParaRPr lang="en-US" dirty="0" smtClean="0"/>
          </a:p>
          <a:p>
            <a:r>
              <a:rPr lang="en-US" dirty="0" smtClean="0"/>
              <a:t>GROUP </a:t>
            </a:r>
            <a:r>
              <a:rPr lang="en-US" dirty="0"/>
              <a:t>BY first </a:t>
            </a:r>
            <a:endParaRPr lang="en-US" dirty="0" smtClean="0"/>
          </a:p>
          <a:p>
            <a:r>
              <a:rPr lang="en-US" dirty="0" smtClean="0"/>
              <a:t>ORDER </a:t>
            </a:r>
            <a:r>
              <a:rPr lang="en-US" dirty="0"/>
              <a:t>BY first;   </a:t>
            </a:r>
            <a:endParaRPr lang="en-IN" dirty="0"/>
          </a:p>
        </p:txBody>
      </p:sp>
    </p:spTree>
    <p:extLst>
      <p:ext uri="{BB962C8B-B14F-4D97-AF65-F5344CB8AC3E}">
        <p14:creationId xmlns:p14="http://schemas.microsoft.com/office/powerpoint/2010/main" val="3802045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717051816"/>
              </p:ext>
            </p:extLst>
          </p:nvPr>
        </p:nvGraphicFramePr>
        <p:xfrm>
          <a:off x="251520" y="2060848"/>
          <a:ext cx="8496944" cy="3672408"/>
        </p:xfrm>
        <a:graphic>
          <a:graphicData uri="http://schemas.openxmlformats.org/presentationml/2006/ole">
            <mc:AlternateContent xmlns:mc="http://schemas.openxmlformats.org/markup-compatibility/2006">
              <mc:Choice xmlns:v="urn:schemas-microsoft-com:vml" Requires="v">
                <p:oleObj spid="_x0000_s6151" name="Worksheet" r:id="rId3" imgW="14058850" imgH="4010094" progId="Excel.Sheet.12">
                  <p:embed/>
                </p:oleObj>
              </mc:Choice>
              <mc:Fallback>
                <p:oleObj name="Worksheet" r:id="rId3" imgW="14058850" imgH="4010094" progId="Excel.Sheet.12">
                  <p:embed/>
                  <p:pic>
                    <p:nvPicPr>
                      <p:cNvPr id="0" name=""/>
                      <p:cNvPicPr/>
                      <p:nvPr/>
                    </p:nvPicPr>
                    <p:blipFill>
                      <a:blip r:embed="rId4"/>
                      <a:stretch>
                        <a:fillRect/>
                      </a:stretch>
                    </p:blipFill>
                    <p:spPr>
                      <a:xfrm>
                        <a:off x="251520" y="2060848"/>
                        <a:ext cx="8496944" cy="3672408"/>
                      </a:xfrm>
                      <a:prstGeom prst="rect">
                        <a:avLst/>
                      </a:prstGeom>
                    </p:spPr>
                  </p:pic>
                </p:oleObj>
              </mc:Fallback>
            </mc:AlternateContent>
          </a:graphicData>
        </a:graphic>
      </p:graphicFrame>
      <p:sp>
        <p:nvSpPr>
          <p:cNvPr id="3" name="TextBox 2"/>
          <p:cNvSpPr txBox="1"/>
          <p:nvPr/>
        </p:nvSpPr>
        <p:spPr>
          <a:xfrm>
            <a:off x="395536" y="908720"/>
            <a:ext cx="3816424" cy="369332"/>
          </a:xfrm>
          <a:prstGeom prst="rect">
            <a:avLst/>
          </a:prstGeom>
          <a:noFill/>
        </p:spPr>
        <p:txBody>
          <a:bodyPr wrap="square" rtlCol="0">
            <a:spAutoFit/>
          </a:bodyPr>
          <a:lstStyle/>
          <a:p>
            <a:r>
              <a:rPr lang="en-IN" dirty="0" smtClean="0"/>
              <a:t>Output:</a:t>
            </a:r>
            <a:endParaRPr lang="en-IN" dirty="0"/>
          </a:p>
        </p:txBody>
      </p:sp>
    </p:spTree>
    <p:extLst>
      <p:ext uri="{BB962C8B-B14F-4D97-AF65-F5344CB8AC3E}">
        <p14:creationId xmlns:p14="http://schemas.microsoft.com/office/powerpoint/2010/main" val="396118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099733"/>
            <a:ext cx="8568952" cy="6186309"/>
          </a:xfrm>
          <a:prstGeom prst="rect">
            <a:avLst/>
          </a:prstGeom>
          <a:noFill/>
        </p:spPr>
        <p:txBody>
          <a:bodyPr wrap="square" rtlCol="0">
            <a:spAutoFit/>
          </a:bodyPr>
          <a:lstStyle/>
          <a:p>
            <a:r>
              <a:rPr lang="en-US" dirty="0" smtClean="0"/>
              <a:t>4.Calculate </a:t>
            </a:r>
            <a:r>
              <a:rPr lang="en-US" dirty="0"/>
              <a:t>the weekly engagement per device</a:t>
            </a:r>
            <a:r>
              <a:rPr lang="en-US" dirty="0" smtClean="0"/>
              <a:t>?</a:t>
            </a:r>
          </a:p>
          <a:p>
            <a:r>
              <a:rPr lang="en-US" dirty="0" smtClean="0"/>
              <a:t>Query:</a:t>
            </a:r>
          </a:p>
          <a:p>
            <a:endParaRPr lang="en-US" dirty="0"/>
          </a:p>
          <a:p>
            <a:r>
              <a:rPr lang="en-US" dirty="0" smtClean="0"/>
              <a:t>Select EXTRACT(WEEK FROM </a:t>
            </a:r>
            <a:r>
              <a:rPr lang="en-US" dirty="0" err="1" smtClean="0"/>
              <a:t>occurred_at</a:t>
            </a:r>
            <a:r>
              <a:rPr lang="en-US" dirty="0" smtClean="0"/>
              <a:t>) AS “week Numbers”,</a:t>
            </a:r>
          </a:p>
          <a:p>
            <a:r>
              <a:rPr lang="en-US" dirty="0" smtClean="0"/>
              <a:t>COUNT(DISTINCT CASE WHEN device IN(‘dell </a:t>
            </a:r>
            <a:r>
              <a:rPr lang="en-US" dirty="0" err="1" smtClean="0"/>
              <a:t>inspiron</a:t>
            </a:r>
            <a:r>
              <a:rPr lang="en-US" dirty="0" smtClean="0"/>
              <a:t> notebook’) THEN </a:t>
            </a:r>
            <a:r>
              <a:rPr lang="en-US" dirty="0" err="1" smtClean="0"/>
              <a:t>user_id</a:t>
            </a:r>
            <a:r>
              <a:rPr lang="en-US" dirty="0" smtClean="0"/>
              <a:t> ELSE NULL END) AS “Dell </a:t>
            </a:r>
            <a:r>
              <a:rPr lang="en-US" dirty="0" err="1" smtClean="0"/>
              <a:t>Inspiron</a:t>
            </a:r>
            <a:r>
              <a:rPr lang="en-US" dirty="0" smtClean="0"/>
              <a:t> Notebook”,</a:t>
            </a:r>
          </a:p>
          <a:p>
            <a:r>
              <a:rPr lang="en-US" dirty="0"/>
              <a:t>COUNT(DISTINCT CASE WHEN device IN</a:t>
            </a:r>
            <a:r>
              <a:rPr lang="en-US" dirty="0" smtClean="0"/>
              <a:t>(‘</a:t>
            </a:r>
            <a:r>
              <a:rPr lang="en-US" dirty="0" err="1" smtClean="0"/>
              <a:t>iphone</a:t>
            </a:r>
            <a:r>
              <a:rPr lang="en-US" dirty="0" smtClean="0"/>
              <a:t> 5’) </a:t>
            </a:r>
            <a:r>
              <a:rPr lang="en-US" dirty="0"/>
              <a:t>THEN </a:t>
            </a:r>
            <a:r>
              <a:rPr lang="en-US" dirty="0" err="1"/>
              <a:t>user_id</a:t>
            </a:r>
            <a:r>
              <a:rPr lang="en-US" dirty="0"/>
              <a:t> ELSE NULL END) AS </a:t>
            </a:r>
            <a:r>
              <a:rPr lang="en-US" dirty="0" smtClean="0"/>
              <a:t>“</a:t>
            </a:r>
            <a:r>
              <a:rPr lang="en-US" dirty="0" err="1"/>
              <a:t>iphone</a:t>
            </a:r>
            <a:r>
              <a:rPr lang="en-US" dirty="0"/>
              <a:t> 5</a:t>
            </a:r>
            <a:r>
              <a:rPr lang="en-US" dirty="0" smtClean="0"/>
              <a:t>”,</a:t>
            </a:r>
            <a:endParaRPr lang="en-IN" dirty="0"/>
          </a:p>
          <a:p>
            <a:r>
              <a:rPr lang="en-US" dirty="0"/>
              <a:t>COUNT(DISTINCT CASE WHEN device IN</a:t>
            </a:r>
            <a:r>
              <a:rPr lang="en-US" dirty="0" smtClean="0"/>
              <a:t>(‘</a:t>
            </a:r>
            <a:r>
              <a:rPr lang="en-US" dirty="0" err="1" smtClean="0"/>
              <a:t>iphone</a:t>
            </a:r>
            <a:r>
              <a:rPr lang="en-US" dirty="0" smtClean="0"/>
              <a:t> 4s’) THEN </a:t>
            </a:r>
            <a:r>
              <a:rPr lang="en-US" dirty="0" err="1"/>
              <a:t>user_id</a:t>
            </a:r>
            <a:r>
              <a:rPr lang="en-US" dirty="0"/>
              <a:t> ELSE NULL END) AS </a:t>
            </a:r>
            <a:r>
              <a:rPr lang="en-US" dirty="0" smtClean="0"/>
              <a:t>“</a:t>
            </a:r>
            <a:r>
              <a:rPr lang="en-US" dirty="0" err="1"/>
              <a:t>iphone</a:t>
            </a:r>
            <a:r>
              <a:rPr lang="en-US" dirty="0"/>
              <a:t> 4s</a:t>
            </a:r>
            <a:r>
              <a:rPr lang="en-US" dirty="0" smtClean="0"/>
              <a:t>”,</a:t>
            </a:r>
            <a:endParaRPr lang="en-IN" dirty="0"/>
          </a:p>
          <a:p>
            <a:r>
              <a:rPr lang="en-US" dirty="0"/>
              <a:t>COUNT(DISTINCT CASE WHEN device IN</a:t>
            </a:r>
            <a:r>
              <a:rPr lang="en-US" dirty="0" smtClean="0"/>
              <a:t>(‘windows surface’) </a:t>
            </a:r>
            <a:r>
              <a:rPr lang="en-US" dirty="0"/>
              <a:t>THEN </a:t>
            </a:r>
            <a:r>
              <a:rPr lang="en-US" dirty="0" err="1"/>
              <a:t>user_id</a:t>
            </a:r>
            <a:r>
              <a:rPr lang="en-US" dirty="0"/>
              <a:t> ELSE NULL END) AS </a:t>
            </a:r>
            <a:r>
              <a:rPr lang="en-US" dirty="0" smtClean="0"/>
              <a:t>“</a:t>
            </a:r>
            <a:r>
              <a:rPr lang="en-US" dirty="0"/>
              <a:t>windows surface</a:t>
            </a:r>
            <a:r>
              <a:rPr lang="en-US" dirty="0" smtClean="0"/>
              <a:t>”,</a:t>
            </a:r>
            <a:endParaRPr lang="en-IN" dirty="0"/>
          </a:p>
          <a:p>
            <a:r>
              <a:rPr lang="en-US" dirty="0"/>
              <a:t>COUNT(DISTINCT CASE WHEN device IN</a:t>
            </a:r>
            <a:r>
              <a:rPr lang="en-US" dirty="0" smtClean="0"/>
              <a:t>(‘</a:t>
            </a:r>
            <a:r>
              <a:rPr lang="en-US" dirty="0" err="1" smtClean="0"/>
              <a:t>macbook</a:t>
            </a:r>
            <a:r>
              <a:rPr lang="en-US" dirty="0" smtClean="0"/>
              <a:t> air’) </a:t>
            </a:r>
            <a:r>
              <a:rPr lang="en-US" dirty="0"/>
              <a:t>THEN </a:t>
            </a:r>
            <a:r>
              <a:rPr lang="en-US" dirty="0" err="1"/>
              <a:t>user_id</a:t>
            </a:r>
            <a:r>
              <a:rPr lang="en-US" dirty="0"/>
              <a:t> ELSE NULL END) AS </a:t>
            </a:r>
            <a:r>
              <a:rPr lang="en-US" dirty="0" smtClean="0"/>
              <a:t>“</a:t>
            </a:r>
            <a:r>
              <a:rPr lang="en-US" dirty="0" err="1"/>
              <a:t>macbook</a:t>
            </a:r>
            <a:r>
              <a:rPr lang="en-US" dirty="0"/>
              <a:t> air</a:t>
            </a:r>
            <a:r>
              <a:rPr lang="en-US" dirty="0" smtClean="0"/>
              <a:t>”,</a:t>
            </a:r>
            <a:endParaRPr lang="en-IN" dirty="0"/>
          </a:p>
          <a:p>
            <a:r>
              <a:rPr lang="en-US" dirty="0"/>
              <a:t>COUNT(DISTINCT CASE WHEN device IN</a:t>
            </a:r>
            <a:r>
              <a:rPr lang="en-US" dirty="0" smtClean="0"/>
              <a:t>(‘</a:t>
            </a:r>
            <a:r>
              <a:rPr lang="en-US" dirty="0" err="1" smtClean="0"/>
              <a:t>iphone</a:t>
            </a:r>
            <a:r>
              <a:rPr lang="en-US" dirty="0" smtClean="0"/>
              <a:t> 5s’) </a:t>
            </a:r>
            <a:r>
              <a:rPr lang="en-US" dirty="0"/>
              <a:t>THEN </a:t>
            </a:r>
            <a:r>
              <a:rPr lang="en-US" dirty="0" err="1"/>
              <a:t>user_id</a:t>
            </a:r>
            <a:r>
              <a:rPr lang="en-US" dirty="0"/>
              <a:t> ELSE NULL END) AS </a:t>
            </a:r>
            <a:r>
              <a:rPr lang="en-US" dirty="0" smtClean="0"/>
              <a:t>“</a:t>
            </a:r>
            <a:r>
              <a:rPr lang="en-US" dirty="0" err="1"/>
              <a:t>iphone</a:t>
            </a:r>
            <a:r>
              <a:rPr lang="en-US" dirty="0"/>
              <a:t> </a:t>
            </a:r>
            <a:r>
              <a:rPr lang="en-US" dirty="0" smtClean="0"/>
              <a:t>5s”,</a:t>
            </a:r>
            <a:endParaRPr lang="en-IN" dirty="0"/>
          </a:p>
          <a:p>
            <a:r>
              <a:rPr lang="en-US" dirty="0"/>
              <a:t>COUNT(DISTINCT CASE WHEN device IN</a:t>
            </a:r>
            <a:r>
              <a:rPr lang="en-US" dirty="0" smtClean="0"/>
              <a:t>(‘</a:t>
            </a:r>
            <a:r>
              <a:rPr lang="en-US" dirty="0" err="1" smtClean="0"/>
              <a:t>macbook</a:t>
            </a:r>
            <a:r>
              <a:rPr lang="en-US" dirty="0" smtClean="0"/>
              <a:t> pro’) </a:t>
            </a:r>
            <a:r>
              <a:rPr lang="en-US" dirty="0"/>
              <a:t>THEN </a:t>
            </a:r>
            <a:r>
              <a:rPr lang="en-US" dirty="0" err="1"/>
              <a:t>user_id</a:t>
            </a:r>
            <a:r>
              <a:rPr lang="en-US" dirty="0"/>
              <a:t> ELSE NULL END) AS </a:t>
            </a:r>
            <a:r>
              <a:rPr lang="en-US" dirty="0" smtClean="0"/>
              <a:t>“</a:t>
            </a:r>
            <a:r>
              <a:rPr lang="en-US" dirty="0" err="1" smtClean="0"/>
              <a:t>macbook</a:t>
            </a:r>
            <a:r>
              <a:rPr lang="en-US" dirty="0" smtClean="0"/>
              <a:t> pro”,</a:t>
            </a:r>
            <a:endParaRPr lang="en-IN" dirty="0"/>
          </a:p>
          <a:p>
            <a:r>
              <a:rPr lang="en-US" dirty="0"/>
              <a:t>COUNT(DISTINCT CASE WHEN device IN</a:t>
            </a:r>
            <a:r>
              <a:rPr lang="en-US" dirty="0" smtClean="0"/>
              <a:t>(‘kindle fire’) </a:t>
            </a:r>
            <a:r>
              <a:rPr lang="en-US" dirty="0"/>
              <a:t>THEN </a:t>
            </a:r>
            <a:r>
              <a:rPr lang="en-US" dirty="0" err="1"/>
              <a:t>user_id</a:t>
            </a:r>
            <a:r>
              <a:rPr lang="en-US" dirty="0"/>
              <a:t> ELSE NULL END) AS </a:t>
            </a:r>
            <a:r>
              <a:rPr lang="en-US" dirty="0" smtClean="0"/>
              <a:t>“</a:t>
            </a:r>
            <a:r>
              <a:rPr lang="en-US" dirty="0"/>
              <a:t>kindle fire</a:t>
            </a:r>
            <a:r>
              <a:rPr lang="en-US" dirty="0" smtClean="0"/>
              <a:t>”,</a:t>
            </a:r>
            <a:endParaRPr lang="en-IN" dirty="0"/>
          </a:p>
          <a:p>
            <a:endParaRPr lang="en-IN" dirty="0" smtClean="0"/>
          </a:p>
          <a:p>
            <a:endParaRPr lang="en-IN" dirty="0" smtClean="0"/>
          </a:p>
        </p:txBody>
      </p:sp>
    </p:spTree>
    <p:extLst>
      <p:ext uri="{BB962C8B-B14F-4D97-AF65-F5344CB8AC3E}">
        <p14:creationId xmlns:p14="http://schemas.microsoft.com/office/powerpoint/2010/main" val="4009345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4073" y="908720"/>
            <a:ext cx="8496944" cy="6463308"/>
          </a:xfrm>
          <a:prstGeom prst="rect">
            <a:avLst/>
          </a:prstGeom>
          <a:noFill/>
        </p:spPr>
        <p:txBody>
          <a:bodyPr wrap="square" rtlCol="0">
            <a:spAutoFit/>
          </a:bodyPr>
          <a:lstStyle/>
          <a:p>
            <a:r>
              <a:rPr lang="en-US" dirty="0"/>
              <a:t>COUNT(DISTINCT CASE WHEN device IN</a:t>
            </a:r>
            <a:r>
              <a:rPr lang="en-US" dirty="0" smtClean="0"/>
              <a:t>(‘</a:t>
            </a:r>
            <a:r>
              <a:rPr lang="en-US" dirty="0" err="1" smtClean="0"/>
              <a:t>ipad</a:t>
            </a:r>
            <a:r>
              <a:rPr lang="en-US" dirty="0" smtClean="0"/>
              <a:t> mini’) </a:t>
            </a:r>
            <a:r>
              <a:rPr lang="en-US" dirty="0"/>
              <a:t>THEN </a:t>
            </a:r>
            <a:r>
              <a:rPr lang="en-US" dirty="0" err="1"/>
              <a:t>user_id</a:t>
            </a:r>
            <a:r>
              <a:rPr lang="en-US" dirty="0"/>
              <a:t> ELSE NULL END) AS </a:t>
            </a:r>
            <a:r>
              <a:rPr lang="en-US" dirty="0" smtClean="0"/>
              <a:t>“</a:t>
            </a:r>
            <a:r>
              <a:rPr lang="en-US" dirty="0" err="1"/>
              <a:t>ipad</a:t>
            </a:r>
            <a:r>
              <a:rPr lang="en-US" dirty="0"/>
              <a:t> mini</a:t>
            </a:r>
            <a:r>
              <a:rPr lang="en-US" dirty="0" smtClean="0"/>
              <a:t>”,</a:t>
            </a:r>
            <a:endParaRPr lang="en-US" dirty="0"/>
          </a:p>
          <a:p>
            <a:r>
              <a:rPr lang="en-US" dirty="0"/>
              <a:t>COUNT(DISTINCT CASE WHEN device IN</a:t>
            </a:r>
            <a:r>
              <a:rPr lang="en-US" dirty="0" smtClean="0"/>
              <a:t>(‘nexus 5’) </a:t>
            </a:r>
            <a:r>
              <a:rPr lang="en-US" dirty="0"/>
              <a:t>THEN </a:t>
            </a:r>
            <a:r>
              <a:rPr lang="en-US" dirty="0" err="1"/>
              <a:t>user_id</a:t>
            </a:r>
            <a:r>
              <a:rPr lang="en-US" dirty="0"/>
              <a:t> ELSE NULL END) AS </a:t>
            </a:r>
            <a:r>
              <a:rPr lang="en-US" dirty="0" smtClean="0"/>
              <a:t>“</a:t>
            </a:r>
            <a:r>
              <a:rPr lang="en-US" dirty="0"/>
              <a:t>nexus 5</a:t>
            </a:r>
            <a:r>
              <a:rPr lang="en-US" dirty="0" smtClean="0"/>
              <a:t>”,</a:t>
            </a:r>
            <a:endParaRPr lang="en-IN" dirty="0"/>
          </a:p>
          <a:p>
            <a:r>
              <a:rPr lang="en-US" dirty="0"/>
              <a:t>COUNT(DISTINCT CASE WHEN device IN</a:t>
            </a:r>
            <a:r>
              <a:rPr lang="en-US" dirty="0" smtClean="0"/>
              <a:t>(‘</a:t>
            </a:r>
            <a:r>
              <a:rPr lang="en-US" dirty="0" err="1" smtClean="0"/>
              <a:t>samsung</a:t>
            </a:r>
            <a:r>
              <a:rPr lang="en-US" dirty="0" smtClean="0"/>
              <a:t> galaxy s4’) </a:t>
            </a:r>
            <a:r>
              <a:rPr lang="en-US" dirty="0"/>
              <a:t>THEN </a:t>
            </a:r>
            <a:r>
              <a:rPr lang="en-US" dirty="0" err="1"/>
              <a:t>user_id</a:t>
            </a:r>
            <a:r>
              <a:rPr lang="en-US" dirty="0"/>
              <a:t> ELSE NULL END) AS </a:t>
            </a:r>
            <a:r>
              <a:rPr lang="en-US" dirty="0" smtClean="0"/>
              <a:t>“</a:t>
            </a:r>
            <a:r>
              <a:rPr lang="en-US" dirty="0" err="1"/>
              <a:t>samsung</a:t>
            </a:r>
            <a:r>
              <a:rPr lang="en-US" dirty="0"/>
              <a:t> galaxy s4</a:t>
            </a:r>
            <a:r>
              <a:rPr lang="en-US" dirty="0" smtClean="0"/>
              <a:t>”,</a:t>
            </a:r>
            <a:endParaRPr lang="en-IN" dirty="0"/>
          </a:p>
          <a:p>
            <a:r>
              <a:rPr lang="en-US" dirty="0"/>
              <a:t>COUNT(DISTINCT CASE WHEN device IN</a:t>
            </a:r>
            <a:r>
              <a:rPr lang="en-US" dirty="0" smtClean="0"/>
              <a:t>(‘</a:t>
            </a:r>
            <a:r>
              <a:rPr lang="en-US" dirty="0" err="1" smtClean="0"/>
              <a:t>lenovo</a:t>
            </a:r>
            <a:r>
              <a:rPr lang="en-US" dirty="0" smtClean="0"/>
              <a:t> </a:t>
            </a:r>
            <a:r>
              <a:rPr lang="en-US" dirty="0" err="1" smtClean="0"/>
              <a:t>thinkpad</a:t>
            </a:r>
            <a:r>
              <a:rPr lang="en-US" dirty="0" smtClean="0"/>
              <a:t>’) </a:t>
            </a:r>
            <a:r>
              <a:rPr lang="en-US" dirty="0"/>
              <a:t>THEN </a:t>
            </a:r>
            <a:r>
              <a:rPr lang="en-US" dirty="0" err="1"/>
              <a:t>user_id</a:t>
            </a:r>
            <a:r>
              <a:rPr lang="en-US" dirty="0"/>
              <a:t> ELSE NULL END) AS </a:t>
            </a:r>
            <a:r>
              <a:rPr lang="en-US" dirty="0" smtClean="0"/>
              <a:t>“</a:t>
            </a:r>
            <a:r>
              <a:rPr lang="en-US" dirty="0" err="1"/>
              <a:t>lenovo</a:t>
            </a:r>
            <a:r>
              <a:rPr lang="en-US" dirty="0"/>
              <a:t> </a:t>
            </a:r>
            <a:r>
              <a:rPr lang="en-US" dirty="0" err="1"/>
              <a:t>thinkpad</a:t>
            </a:r>
            <a:r>
              <a:rPr lang="en-US" dirty="0" smtClean="0"/>
              <a:t>”,</a:t>
            </a:r>
            <a:endParaRPr lang="en-IN" dirty="0"/>
          </a:p>
          <a:p>
            <a:r>
              <a:rPr lang="en-US" dirty="0"/>
              <a:t>COUNT(DISTINCT CASE WHEN device IN</a:t>
            </a:r>
            <a:r>
              <a:rPr lang="en-US" dirty="0" smtClean="0"/>
              <a:t>(‘</a:t>
            </a:r>
            <a:r>
              <a:rPr lang="en-US" dirty="0" err="1" smtClean="0"/>
              <a:t>samsung</a:t>
            </a:r>
            <a:r>
              <a:rPr lang="en-US" dirty="0" smtClean="0"/>
              <a:t> galaxy tablet’) </a:t>
            </a:r>
            <a:r>
              <a:rPr lang="en-US" dirty="0"/>
              <a:t>THEN </a:t>
            </a:r>
            <a:r>
              <a:rPr lang="en-US" dirty="0" err="1"/>
              <a:t>user_id</a:t>
            </a:r>
            <a:r>
              <a:rPr lang="en-US" dirty="0"/>
              <a:t> ELSE NULL END) AS </a:t>
            </a:r>
            <a:r>
              <a:rPr lang="en-US" dirty="0" smtClean="0"/>
              <a:t>“</a:t>
            </a:r>
            <a:r>
              <a:rPr lang="en-US" dirty="0" err="1"/>
              <a:t>samsung</a:t>
            </a:r>
            <a:r>
              <a:rPr lang="en-US" dirty="0"/>
              <a:t> galaxy tablet</a:t>
            </a:r>
            <a:r>
              <a:rPr lang="en-US" dirty="0" smtClean="0"/>
              <a:t>”,</a:t>
            </a:r>
            <a:endParaRPr lang="en-IN" dirty="0"/>
          </a:p>
          <a:p>
            <a:r>
              <a:rPr lang="en-US" dirty="0"/>
              <a:t>COUNT(DISTINCT CASE WHEN device IN</a:t>
            </a:r>
            <a:r>
              <a:rPr lang="en-US" dirty="0" smtClean="0"/>
              <a:t>(‘</a:t>
            </a:r>
            <a:r>
              <a:rPr lang="en-US" dirty="0" err="1" smtClean="0"/>
              <a:t>acer</a:t>
            </a:r>
            <a:r>
              <a:rPr lang="en-US" dirty="0" smtClean="0"/>
              <a:t> aspire notebook’) </a:t>
            </a:r>
            <a:r>
              <a:rPr lang="en-US" dirty="0"/>
              <a:t>THEN </a:t>
            </a:r>
            <a:r>
              <a:rPr lang="en-US" dirty="0" err="1"/>
              <a:t>user_id</a:t>
            </a:r>
            <a:r>
              <a:rPr lang="en-US" dirty="0"/>
              <a:t> ELSE NULL END) AS </a:t>
            </a:r>
            <a:r>
              <a:rPr lang="en-US" dirty="0" smtClean="0"/>
              <a:t>“</a:t>
            </a:r>
            <a:r>
              <a:rPr lang="en-US" dirty="0" err="1"/>
              <a:t>acer</a:t>
            </a:r>
            <a:r>
              <a:rPr lang="en-US" dirty="0"/>
              <a:t> aspire notebook</a:t>
            </a:r>
            <a:r>
              <a:rPr lang="en-US" dirty="0" smtClean="0"/>
              <a:t>”,</a:t>
            </a:r>
            <a:endParaRPr lang="en-IN" dirty="0"/>
          </a:p>
          <a:p>
            <a:r>
              <a:rPr lang="en-US" dirty="0"/>
              <a:t>COUNT(DISTINCT CASE WHEN device IN</a:t>
            </a:r>
            <a:r>
              <a:rPr lang="en-US" dirty="0" smtClean="0"/>
              <a:t>(‘</a:t>
            </a:r>
            <a:r>
              <a:rPr lang="en-US" dirty="0" err="1" smtClean="0"/>
              <a:t>asus</a:t>
            </a:r>
            <a:r>
              <a:rPr lang="en-US" dirty="0" smtClean="0"/>
              <a:t> </a:t>
            </a:r>
            <a:r>
              <a:rPr lang="en-US" dirty="0" err="1" smtClean="0"/>
              <a:t>chromebook</a:t>
            </a:r>
            <a:r>
              <a:rPr lang="en-US" dirty="0" smtClean="0"/>
              <a:t>’) </a:t>
            </a:r>
            <a:r>
              <a:rPr lang="en-US" dirty="0"/>
              <a:t>THEN </a:t>
            </a:r>
            <a:r>
              <a:rPr lang="en-US" dirty="0" err="1"/>
              <a:t>user_id</a:t>
            </a:r>
            <a:r>
              <a:rPr lang="en-US" dirty="0"/>
              <a:t> ELSE NULL END) AS </a:t>
            </a:r>
            <a:r>
              <a:rPr lang="en-US" dirty="0" smtClean="0"/>
              <a:t>“</a:t>
            </a:r>
            <a:r>
              <a:rPr lang="en-US" dirty="0" err="1"/>
              <a:t>asus</a:t>
            </a:r>
            <a:r>
              <a:rPr lang="en-US" dirty="0"/>
              <a:t> </a:t>
            </a:r>
            <a:r>
              <a:rPr lang="en-US" dirty="0" err="1" smtClean="0"/>
              <a:t>chromebook</a:t>
            </a:r>
            <a:r>
              <a:rPr lang="en-US" dirty="0" smtClean="0"/>
              <a:t>”,</a:t>
            </a:r>
            <a:endParaRPr lang="en-IN" dirty="0"/>
          </a:p>
          <a:p>
            <a:r>
              <a:rPr lang="en-US" dirty="0"/>
              <a:t>COUNT(DISTINCT CASE WHEN device IN</a:t>
            </a:r>
            <a:r>
              <a:rPr lang="en-US" dirty="0" smtClean="0"/>
              <a:t>(‘</a:t>
            </a:r>
            <a:r>
              <a:rPr lang="en-US" dirty="0" err="1" smtClean="0"/>
              <a:t>htc</a:t>
            </a:r>
            <a:r>
              <a:rPr lang="en-US" dirty="0" smtClean="0"/>
              <a:t> one’) </a:t>
            </a:r>
            <a:r>
              <a:rPr lang="en-US" dirty="0"/>
              <a:t>THEN </a:t>
            </a:r>
            <a:r>
              <a:rPr lang="en-US" dirty="0" err="1"/>
              <a:t>user_id</a:t>
            </a:r>
            <a:r>
              <a:rPr lang="en-US" dirty="0"/>
              <a:t> ELSE NULL END) AS </a:t>
            </a:r>
            <a:r>
              <a:rPr lang="en-US" dirty="0" smtClean="0"/>
              <a:t>“</a:t>
            </a:r>
            <a:r>
              <a:rPr lang="en-US" dirty="0" err="1"/>
              <a:t>htc</a:t>
            </a:r>
            <a:r>
              <a:rPr lang="en-US" dirty="0"/>
              <a:t> </a:t>
            </a:r>
            <a:r>
              <a:rPr lang="en-US" dirty="0" smtClean="0"/>
              <a:t>one”,</a:t>
            </a:r>
          </a:p>
          <a:p>
            <a:r>
              <a:rPr lang="en-US" dirty="0"/>
              <a:t>COUNT(DISTINCT CASE WHEN device IN</a:t>
            </a:r>
            <a:r>
              <a:rPr lang="en-US" dirty="0" smtClean="0"/>
              <a:t>(‘</a:t>
            </a:r>
            <a:r>
              <a:rPr lang="en-US" dirty="0" err="1" smtClean="0"/>
              <a:t>nokia</a:t>
            </a:r>
            <a:r>
              <a:rPr lang="en-US" dirty="0" smtClean="0"/>
              <a:t> </a:t>
            </a:r>
            <a:r>
              <a:rPr lang="en-US" dirty="0" err="1" smtClean="0"/>
              <a:t>lumia</a:t>
            </a:r>
            <a:r>
              <a:rPr lang="en-US" dirty="0" smtClean="0"/>
              <a:t> 635’) </a:t>
            </a:r>
            <a:r>
              <a:rPr lang="en-US" dirty="0"/>
              <a:t>THEN </a:t>
            </a:r>
            <a:r>
              <a:rPr lang="en-US" dirty="0" err="1"/>
              <a:t>user_id</a:t>
            </a:r>
            <a:r>
              <a:rPr lang="en-US" dirty="0"/>
              <a:t> ELSE NULL END) AS </a:t>
            </a:r>
            <a:r>
              <a:rPr lang="en-US" dirty="0" smtClean="0"/>
              <a:t>“</a:t>
            </a:r>
            <a:r>
              <a:rPr lang="en-US" dirty="0" err="1"/>
              <a:t>nokia</a:t>
            </a:r>
            <a:r>
              <a:rPr lang="en-US" dirty="0"/>
              <a:t> </a:t>
            </a:r>
            <a:r>
              <a:rPr lang="en-US" dirty="0" err="1"/>
              <a:t>lumia</a:t>
            </a:r>
            <a:r>
              <a:rPr lang="en-US" dirty="0"/>
              <a:t> </a:t>
            </a:r>
            <a:r>
              <a:rPr lang="en-US" dirty="0" smtClean="0"/>
              <a:t>635”,</a:t>
            </a:r>
            <a:endParaRPr lang="en-IN" dirty="0"/>
          </a:p>
          <a:p>
            <a:r>
              <a:rPr lang="en-US" dirty="0"/>
              <a:t>COUNT(DISTINCT CASE WHEN device IN</a:t>
            </a:r>
            <a:r>
              <a:rPr lang="en-US" dirty="0" smtClean="0"/>
              <a:t>(‘</a:t>
            </a:r>
            <a:r>
              <a:rPr lang="en-US" dirty="0" err="1" smtClean="0"/>
              <a:t>samsung</a:t>
            </a:r>
            <a:r>
              <a:rPr lang="en-US" dirty="0" smtClean="0"/>
              <a:t> galaxy note’) </a:t>
            </a:r>
            <a:r>
              <a:rPr lang="en-US" dirty="0"/>
              <a:t>THEN </a:t>
            </a:r>
            <a:r>
              <a:rPr lang="en-US" dirty="0" err="1"/>
              <a:t>user_id</a:t>
            </a:r>
            <a:r>
              <a:rPr lang="en-US" dirty="0"/>
              <a:t> ELSE NULL END) AS </a:t>
            </a:r>
            <a:r>
              <a:rPr lang="en-US" dirty="0" smtClean="0"/>
              <a:t>“</a:t>
            </a:r>
            <a:r>
              <a:rPr lang="en-US" dirty="0" err="1"/>
              <a:t>samsung</a:t>
            </a:r>
            <a:r>
              <a:rPr lang="en-US" dirty="0"/>
              <a:t> galaxy note</a:t>
            </a:r>
            <a:r>
              <a:rPr lang="en-US" dirty="0" smtClean="0"/>
              <a:t>”,</a:t>
            </a:r>
            <a:endParaRPr lang="en-IN" dirty="0"/>
          </a:p>
          <a:p>
            <a:endParaRPr lang="en-US" dirty="0" smtClean="0"/>
          </a:p>
          <a:p>
            <a:endParaRPr lang="en-IN" dirty="0"/>
          </a:p>
          <a:p>
            <a:endParaRPr lang="en-IN" dirty="0"/>
          </a:p>
        </p:txBody>
      </p:sp>
    </p:spTree>
    <p:extLst>
      <p:ext uri="{BB962C8B-B14F-4D97-AF65-F5344CB8AC3E}">
        <p14:creationId xmlns:p14="http://schemas.microsoft.com/office/powerpoint/2010/main" val="463457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5605" y="908720"/>
            <a:ext cx="8676875" cy="5355312"/>
          </a:xfrm>
          <a:prstGeom prst="rect">
            <a:avLst/>
          </a:prstGeom>
          <a:noFill/>
        </p:spPr>
        <p:txBody>
          <a:bodyPr wrap="square" rtlCol="0">
            <a:spAutoFit/>
          </a:bodyPr>
          <a:lstStyle/>
          <a:p>
            <a:r>
              <a:rPr lang="en-US" dirty="0"/>
              <a:t>COUNT(DISTINCT CASE WHEN device IN</a:t>
            </a:r>
            <a:r>
              <a:rPr lang="en-US" dirty="0" smtClean="0"/>
              <a:t>(‘</a:t>
            </a:r>
            <a:r>
              <a:rPr lang="en-US" dirty="0" err="1" smtClean="0"/>
              <a:t>acer</a:t>
            </a:r>
            <a:r>
              <a:rPr lang="en-US" dirty="0" smtClean="0"/>
              <a:t> aspire desktop’) </a:t>
            </a:r>
            <a:r>
              <a:rPr lang="en-US" dirty="0"/>
              <a:t>THEN </a:t>
            </a:r>
            <a:r>
              <a:rPr lang="en-US" dirty="0" err="1"/>
              <a:t>user_id</a:t>
            </a:r>
            <a:r>
              <a:rPr lang="en-US" dirty="0"/>
              <a:t> ELSE NULL END) AS </a:t>
            </a:r>
            <a:r>
              <a:rPr lang="en-US" dirty="0" smtClean="0"/>
              <a:t>“</a:t>
            </a:r>
            <a:r>
              <a:rPr lang="en-US" dirty="0" err="1"/>
              <a:t>acer</a:t>
            </a:r>
            <a:r>
              <a:rPr lang="en-US" dirty="0"/>
              <a:t> aspire desktop</a:t>
            </a:r>
            <a:r>
              <a:rPr lang="en-US" dirty="0" smtClean="0"/>
              <a:t>”,</a:t>
            </a:r>
            <a:endParaRPr lang="en-IN" dirty="0"/>
          </a:p>
          <a:p>
            <a:r>
              <a:rPr lang="en-US" dirty="0"/>
              <a:t>COUNT(DISTINCT CASE WHEN device IN</a:t>
            </a:r>
            <a:r>
              <a:rPr lang="en-US" dirty="0" smtClean="0"/>
              <a:t>(‘mac mini’) </a:t>
            </a:r>
            <a:r>
              <a:rPr lang="en-US" dirty="0"/>
              <a:t>THEN </a:t>
            </a:r>
            <a:r>
              <a:rPr lang="en-US" dirty="0" err="1"/>
              <a:t>user_id</a:t>
            </a:r>
            <a:r>
              <a:rPr lang="en-US" dirty="0"/>
              <a:t> ELSE NULL END) AS </a:t>
            </a:r>
            <a:r>
              <a:rPr lang="en-US" dirty="0" smtClean="0"/>
              <a:t>“</a:t>
            </a:r>
            <a:r>
              <a:rPr lang="en-US" dirty="0"/>
              <a:t>mac </a:t>
            </a:r>
            <a:r>
              <a:rPr lang="en-US" dirty="0" smtClean="0"/>
              <a:t>mini”,</a:t>
            </a:r>
            <a:endParaRPr lang="en-IN" dirty="0"/>
          </a:p>
          <a:p>
            <a:r>
              <a:rPr lang="en-US" dirty="0"/>
              <a:t>COUNT(DISTINCT CASE WHEN device IN</a:t>
            </a:r>
            <a:r>
              <a:rPr lang="en-US" dirty="0" smtClean="0"/>
              <a:t>(‘</a:t>
            </a:r>
            <a:r>
              <a:rPr lang="en-US" dirty="0" err="1" smtClean="0"/>
              <a:t>hp</a:t>
            </a:r>
            <a:r>
              <a:rPr lang="en-US" dirty="0" smtClean="0"/>
              <a:t> pavilion desktop’) </a:t>
            </a:r>
            <a:r>
              <a:rPr lang="en-US" dirty="0"/>
              <a:t>THEN </a:t>
            </a:r>
            <a:r>
              <a:rPr lang="en-US" dirty="0" err="1"/>
              <a:t>user_id</a:t>
            </a:r>
            <a:r>
              <a:rPr lang="en-US" dirty="0"/>
              <a:t> ELSE NULL END) AS </a:t>
            </a:r>
            <a:r>
              <a:rPr lang="en-US" dirty="0" smtClean="0"/>
              <a:t>“</a:t>
            </a:r>
            <a:r>
              <a:rPr lang="en-US" dirty="0" err="1"/>
              <a:t>hp</a:t>
            </a:r>
            <a:r>
              <a:rPr lang="en-US" dirty="0"/>
              <a:t> pavilion desktop</a:t>
            </a:r>
            <a:r>
              <a:rPr lang="en-US" dirty="0" smtClean="0"/>
              <a:t>”,</a:t>
            </a:r>
            <a:endParaRPr lang="en-IN" dirty="0"/>
          </a:p>
          <a:p>
            <a:r>
              <a:rPr lang="en-US" dirty="0"/>
              <a:t>COUNT(DISTINCT CASE WHEN device IN</a:t>
            </a:r>
            <a:r>
              <a:rPr lang="en-US" dirty="0" smtClean="0"/>
              <a:t>(‘dell </a:t>
            </a:r>
            <a:r>
              <a:rPr lang="en-US" dirty="0" err="1" smtClean="0"/>
              <a:t>inspiron</a:t>
            </a:r>
            <a:r>
              <a:rPr lang="en-US" dirty="0" smtClean="0"/>
              <a:t> desktop’) </a:t>
            </a:r>
            <a:r>
              <a:rPr lang="en-US" dirty="0"/>
              <a:t>THEN </a:t>
            </a:r>
            <a:r>
              <a:rPr lang="en-US" dirty="0" err="1"/>
              <a:t>user_id</a:t>
            </a:r>
            <a:r>
              <a:rPr lang="en-US" dirty="0"/>
              <a:t> ELSE NULL END) AS </a:t>
            </a:r>
            <a:r>
              <a:rPr lang="en-US" dirty="0" smtClean="0"/>
              <a:t>“</a:t>
            </a:r>
            <a:r>
              <a:rPr lang="en-US" dirty="0"/>
              <a:t>dell </a:t>
            </a:r>
            <a:r>
              <a:rPr lang="en-US" dirty="0" err="1"/>
              <a:t>inspiron</a:t>
            </a:r>
            <a:r>
              <a:rPr lang="en-US" dirty="0"/>
              <a:t> desktop</a:t>
            </a:r>
            <a:r>
              <a:rPr lang="en-US" dirty="0" smtClean="0"/>
              <a:t>”,</a:t>
            </a:r>
            <a:endParaRPr lang="en-IN" dirty="0"/>
          </a:p>
          <a:p>
            <a:r>
              <a:rPr lang="en-US" dirty="0"/>
              <a:t>COUNT(DISTINCT CASE WHEN device IN</a:t>
            </a:r>
            <a:r>
              <a:rPr lang="en-US" dirty="0" smtClean="0"/>
              <a:t>(‘</a:t>
            </a:r>
            <a:r>
              <a:rPr lang="en-US" dirty="0" err="1" smtClean="0"/>
              <a:t>ipad</a:t>
            </a:r>
            <a:r>
              <a:rPr lang="en-US" dirty="0" smtClean="0"/>
              <a:t> air’) </a:t>
            </a:r>
            <a:r>
              <a:rPr lang="en-US" dirty="0"/>
              <a:t>THEN </a:t>
            </a:r>
            <a:r>
              <a:rPr lang="en-US" dirty="0" err="1"/>
              <a:t>user_id</a:t>
            </a:r>
            <a:r>
              <a:rPr lang="en-US" dirty="0"/>
              <a:t> ELSE NULL END) AS </a:t>
            </a:r>
            <a:r>
              <a:rPr lang="en-US" dirty="0" smtClean="0"/>
              <a:t>“</a:t>
            </a:r>
            <a:r>
              <a:rPr lang="en-US" dirty="0" err="1"/>
              <a:t>ipad</a:t>
            </a:r>
            <a:r>
              <a:rPr lang="en-US" dirty="0"/>
              <a:t> air</a:t>
            </a:r>
            <a:r>
              <a:rPr lang="en-US" dirty="0" smtClean="0"/>
              <a:t>”,</a:t>
            </a:r>
            <a:endParaRPr lang="en-IN" dirty="0"/>
          </a:p>
          <a:p>
            <a:r>
              <a:rPr lang="en-US" dirty="0"/>
              <a:t>COUNT(DISTINCT CASE WHEN device IN</a:t>
            </a:r>
            <a:r>
              <a:rPr lang="en-US" dirty="0" smtClean="0"/>
              <a:t>(‘amazon fire phone’) </a:t>
            </a:r>
            <a:r>
              <a:rPr lang="en-US" dirty="0"/>
              <a:t>THEN </a:t>
            </a:r>
            <a:r>
              <a:rPr lang="en-US" dirty="0" err="1"/>
              <a:t>user_id</a:t>
            </a:r>
            <a:r>
              <a:rPr lang="en-US" dirty="0"/>
              <a:t> ELSE NULL END) AS </a:t>
            </a:r>
            <a:r>
              <a:rPr lang="en-US" dirty="0" smtClean="0"/>
              <a:t>“</a:t>
            </a:r>
            <a:r>
              <a:rPr lang="en-US" dirty="0"/>
              <a:t>amazon fire phone</a:t>
            </a:r>
            <a:r>
              <a:rPr lang="en-US" dirty="0" smtClean="0"/>
              <a:t>”,</a:t>
            </a:r>
            <a:endParaRPr lang="en-IN" dirty="0"/>
          </a:p>
          <a:p>
            <a:r>
              <a:rPr lang="en-US" dirty="0"/>
              <a:t>COUNT(DISTINCT CASE WHEN device IN</a:t>
            </a:r>
            <a:r>
              <a:rPr lang="en-US" dirty="0" smtClean="0"/>
              <a:t>(‘nexus 10’) </a:t>
            </a:r>
            <a:r>
              <a:rPr lang="en-US" dirty="0"/>
              <a:t>THEN </a:t>
            </a:r>
            <a:r>
              <a:rPr lang="en-US" dirty="0" err="1"/>
              <a:t>user_id</a:t>
            </a:r>
            <a:r>
              <a:rPr lang="en-US" dirty="0"/>
              <a:t> ELSE NULL END) AS </a:t>
            </a:r>
            <a:r>
              <a:rPr lang="en-US" dirty="0" smtClean="0"/>
              <a:t>“</a:t>
            </a:r>
            <a:r>
              <a:rPr lang="en-US" dirty="0"/>
              <a:t>nexus 10</a:t>
            </a:r>
            <a:r>
              <a:rPr lang="en-US" dirty="0" smtClean="0"/>
              <a:t>”,</a:t>
            </a:r>
          </a:p>
          <a:p>
            <a:r>
              <a:rPr lang="en-US" dirty="0" smtClean="0"/>
              <a:t>From events</a:t>
            </a:r>
          </a:p>
          <a:p>
            <a:r>
              <a:rPr lang="en-US" dirty="0" smtClean="0"/>
              <a:t>WHERE </a:t>
            </a:r>
            <a:r>
              <a:rPr lang="en-US" dirty="0" err="1" smtClean="0"/>
              <a:t>event_type</a:t>
            </a:r>
            <a:r>
              <a:rPr lang="en-US" dirty="0" smtClean="0"/>
              <a:t>=‘engagement’</a:t>
            </a:r>
          </a:p>
          <a:p>
            <a:r>
              <a:rPr lang="en-US" dirty="0" smtClean="0"/>
              <a:t>GROUP BY 1</a:t>
            </a:r>
          </a:p>
          <a:p>
            <a:r>
              <a:rPr lang="en-US" dirty="0" smtClean="0"/>
              <a:t>ORDER BY 1;</a:t>
            </a:r>
            <a:endParaRPr lang="en-IN" dirty="0"/>
          </a:p>
          <a:p>
            <a:endParaRPr lang="en-IN" dirty="0"/>
          </a:p>
        </p:txBody>
      </p:sp>
    </p:spTree>
    <p:extLst>
      <p:ext uri="{BB962C8B-B14F-4D97-AF65-F5344CB8AC3E}">
        <p14:creationId xmlns:p14="http://schemas.microsoft.com/office/powerpoint/2010/main" val="517895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2718821068"/>
              </p:ext>
            </p:extLst>
          </p:nvPr>
        </p:nvGraphicFramePr>
        <p:xfrm>
          <a:off x="323528" y="2060848"/>
          <a:ext cx="8326134" cy="3168352"/>
        </p:xfrm>
        <a:graphic>
          <a:graphicData uri="http://schemas.openxmlformats.org/presentationml/2006/ole">
            <mc:AlternateContent xmlns:mc="http://schemas.openxmlformats.org/markup-compatibility/2006">
              <mc:Choice xmlns:v="urn:schemas-microsoft-com:vml" Requires="v">
                <p:oleObj spid="_x0000_s9223" name="Worksheet" r:id="rId3" imgW="12363618" imgH="3819444" progId="Excel.Sheet.12">
                  <p:embed/>
                </p:oleObj>
              </mc:Choice>
              <mc:Fallback>
                <p:oleObj name="Worksheet" r:id="rId3" imgW="12363618" imgH="3819444" progId="Excel.Sheet.12">
                  <p:embed/>
                  <p:pic>
                    <p:nvPicPr>
                      <p:cNvPr id="0" name=""/>
                      <p:cNvPicPr/>
                      <p:nvPr/>
                    </p:nvPicPr>
                    <p:blipFill>
                      <a:blip r:embed="rId4"/>
                      <a:stretch>
                        <a:fillRect/>
                      </a:stretch>
                    </p:blipFill>
                    <p:spPr>
                      <a:xfrm>
                        <a:off x="323528" y="2060848"/>
                        <a:ext cx="8326134" cy="3168352"/>
                      </a:xfrm>
                      <a:prstGeom prst="rect">
                        <a:avLst/>
                      </a:prstGeom>
                    </p:spPr>
                  </p:pic>
                </p:oleObj>
              </mc:Fallback>
            </mc:AlternateContent>
          </a:graphicData>
        </a:graphic>
      </p:graphicFrame>
      <p:sp>
        <p:nvSpPr>
          <p:cNvPr id="3" name="TextBox 2"/>
          <p:cNvSpPr txBox="1"/>
          <p:nvPr/>
        </p:nvSpPr>
        <p:spPr>
          <a:xfrm>
            <a:off x="899592" y="836712"/>
            <a:ext cx="1296144" cy="369332"/>
          </a:xfrm>
          <a:prstGeom prst="rect">
            <a:avLst/>
          </a:prstGeom>
          <a:noFill/>
        </p:spPr>
        <p:txBody>
          <a:bodyPr wrap="square" rtlCol="0">
            <a:spAutoFit/>
          </a:bodyPr>
          <a:lstStyle/>
          <a:p>
            <a:r>
              <a:rPr lang="en-IN" dirty="0" smtClean="0"/>
              <a:t>Output:</a:t>
            </a:r>
            <a:endParaRPr lang="en-IN" dirty="0"/>
          </a:p>
        </p:txBody>
      </p:sp>
    </p:spTree>
    <p:extLst>
      <p:ext uri="{BB962C8B-B14F-4D97-AF65-F5344CB8AC3E}">
        <p14:creationId xmlns:p14="http://schemas.microsoft.com/office/powerpoint/2010/main" val="3764564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1769357425"/>
              </p:ext>
            </p:extLst>
          </p:nvPr>
        </p:nvGraphicFramePr>
        <p:xfrm>
          <a:off x="611560" y="1916833"/>
          <a:ext cx="8208912" cy="3600400"/>
        </p:xfrm>
        <a:graphic>
          <a:graphicData uri="http://schemas.openxmlformats.org/presentationml/2006/ole">
            <mc:AlternateContent xmlns:mc="http://schemas.openxmlformats.org/markup-compatibility/2006">
              <mc:Choice xmlns:v="urn:schemas-microsoft-com:vml" Requires="v">
                <p:oleObj spid="_x0000_s10247" name="Worksheet" r:id="rId3" imgW="11706253" imgH="4010094" progId="Excel.Sheet.12">
                  <p:embed/>
                </p:oleObj>
              </mc:Choice>
              <mc:Fallback>
                <p:oleObj name="Worksheet" r:id="rId3" imgW="11706253" imgH="4010094" progId="Excel.Sheet.12">
                  <p:embed/>
                  <p:pic>
                    <p:nvPicPr>
                      <p:cNvPr id="0" name=""/>
                      <p:cNvPicPr/>
                      <p:nvPr/>
                    </p:nvPicPr>
                    <p:blipFill>
                      <a:blip r:embed="rId4"/>
                      <a:stretch>
                        <a:fillRect/>
                      </a:stretch>
                    </p:blipFill>
                    <p:spPr>
                      <a:xfrm>
                        <a:off x="611560" y="1916833"/>
                        <a:ext cx="8208912" cy="3600400"/>
                      </a:xfrm>
                      <a:prstGeom prst="rect">
                        <a:avLst/>
                      </a:prstGeom>
                    </p:spPr>
                  </p:pic>
                </p:oleObj>
              </mc:Fallback>
            </mc:AlternateContent>
          </a:graphicData>
        </a:graphic>
      </p:graphicFrame>
    </p:spTree>
    <p:extLst>
      <p:ext uri="{BB962C8B-B14F-4D97-AF65-F5344CB8AC3E}">
        <p14:creationId xmlns:p14="http://schemas.microsoft.com/office/powerpoint/2010/main" val="809970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9672" y="964330"/>
            <a:ext cx="6912768" cy="707886"/>
          </a:xfrm>
          <a:prstGeom prst="rect">
            <a:avLst/>
          </a:prstGeom>
          <a:noFill/>
        </p:spPr>
        <p:txBody>
          <a:bodyPr wrap="square" rtlCol="0">
            <a:spAutoFit/>
          </a:bodyPr>
          <a:lstStyle/>
          <a:p>
            <a:r>
              <a:rPr lang="en-IN" sz="4000" b="1" dirty="0" smtClean="0">
                <a:latin typeface="Arial Black" pitchFamily="34" charset="0"/>
              </a:rPr>
              <a:t>Project description</a:t>
            </a:r>
            <a:endParaRPr lang="en-IN" sz="4000" b="1" dirty="0">
              <a:latin typeface="Arial Black" pitchFamily="34" charset="0"/>
            </a:endParaRPr>
          </a:p>
        </p:txBody>
      </p:sp>
      <p:sp>
        <p:nvSpPr>
          <p:cNvPr id="4" name="Rectangle 3"/>
          <p:cNvSpPr/>
          <p:nvPr/>
        </p:nvSpPr>
        <p:spPr>
          <a:xfrm>
            <a:off x="755576" y="2132856"/>
            <a:ext cx="7776864" cy="3000821"/>
          </a:xfrm>
          <a:prstGeom prst="rect">
            <a:avLst/>
          </a:prstGeom>
        </p:spPr>
        <p:txBody>
          <a:bodyPr wrap="square">
            <a:spAutoFit/>
          </a:bodyPr>
          <a:lstStyle/>
          <a:p>
            <a:pPr>
              <a:lnSpc>
                <a:spcPct val="150000"/>
              </a:lnSpc>
            </a:pPr>
            <a:r>
              <a:rPr lang="en-US" b="1" dirty="0">
                <a:latin typeface="Arial" pitchFamily="34" charset="0"/>
                <a:cs typeface="Arial" pitchFamily="34" charset="0"/>
              </a:rPr>
              <a:t>The project is about Operation Analytics and Investigating Metric Spike. As a Data Analyst Lead for a company like Microsoft, I have been provided with different data sets and tables, which I need to analyze to derive insights and answer the questions asked by different departments</a:t>
            </a:r>
            <a:r>
              <a:rPr lang="en-US" b="1" dirty="0" smtClean="0">
                <a:latin typeface="Arial" pitchFamily="34" charset="0"/>
                <a:cs typeface="Arial" pitchFamily="34" charset="0"/>
              </a:rPr>
              <a:t>.</a:t>
            </a:r>
          </a:p>
          <a:p>
            <a:pPr>
              <a:lnSpc>
                <a:spcPct val="150000"/>
              </a:lnSpc>
            </a:pPr>
            <a:r>
              <a:rPr lang="en-US" b="1" dirty="0">
                <a:latin typeface="Arial" pitchFamily="34" charset="0"/>
                <a:cs typeface="Arial" pitchFamily="34" charset="0"/>
              </a:rPr>
              <a:t>In case study 1 there is </a:t>
            </a:r>
            <a:r>
              <a:rPr lang="en-US" b="1" dirty="0" err="1">
                <a:latin typeface="Arial" pitchFamily="34" charset="0"/>
                <a:cs typeface="Arial" pitchFamily="34" charset="0"/>
              </a:rPr>
              <a:t>job_data</a:t>
            </a:r>
            <a:r>
              <a:rPr lang="en-US" b="1" dirty="0">
                <a:latin typeface="Arial" pitchFamily="34" charset="0"/>
                <a:cs typeface="Arial" pitchFamily="34" charset="0"/>
              </a:rPr>
              <a:t> </a:t>
            </a:r>
            <a:r>
              <a:rPr lang="en-US" b="1" dirty="0" smtClean="0">
                <a:latin typeface="Arial" pitchFamily="34" charset="0"/>
                <a:cs typeface="Arial" pitchFamily="34" charset="0"/>
              </a:rPr>
              <a:t> table </a:t>
            </a:r>
            <a:r>
              <a:rPr lang="en-US" b="1" dirty="0">
                <a:latin typeface="Arial" pitchFamily="34" charset="0"/>
                <a:cs typeface="Arial" pitchFamily="34" charset="0"/>
              </a:rPr>
              <a:t>while in case study 2 there are </a:t>
            </a:r>
            <a:r>
              <a:rPr lang="en-US" b="1" dirty="0" smtClean="0">
                <a:latin typeface="Arial" pitchFamily="34" charset="0"/>
                <a:cs typeface="Arial" pitchFamily="34" charset="0"/>
              </a:rPr>
              <a:t> tables. Operation </a:t>
            </a:r>
            <a:r>
              <a:rPr lang="en-US" b="1" dirty="0">
                <a:latin typeface="Arial" pitchFamily="34" charset="0"/>
                <a:cs typeface="Arial" pitchFamily="34" charset="0"/>
              </a:rPr>
              <a:t>Analytics and </a:t>
            </a:r>
            <a:r>
              <a:rPr lang="en-US" b="1" dirty="0" smtClean="0">
                <a:latin typeface="Arial" pitchFamily="34" charset="0"/>
                <a:cs typeface="Arial" pitchFamily="34" charset="0"/>
              </a:rPr>
              <a:t>Investigating </a:t>
            </a:r>
            <a:r>
              <a:rPr lang="en-US" b="1" dirty="0">
                <a:latin typeface="Arial" pitchFamily="34" charset="0"/>
                <a:cs typeface="Arial" pitchFamily="34" charset="0"/>
              </a:rPr>
              <a:t>Metric </a:t>
            </a:r>
            <a:r>
              <a:rPr lang="en-US" b="1" dirty="0" smtClean="0">
                <a:latin typeface="Arial" pitchFamily="34" charset="0"/>
                <a:cs typeface="Arial" pitchFamily="34" charset="0"/>
              </a:rPr>
              <a:t>Spike.</a:t>
            </a:r>
          </a:p>
        </p:txBody>
      </p:sp>
    </p:spTree>
    <p:extLst>
      <p:ext uri="{BB962C8B-B14F-4D97-AF65-F5344CB8AC3E}">
        <p14:creationId xmlns:p14="http://schemas.microsoft.com/office/powerpoint/2010/main" val="1773924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980728"/>
            <a:ext cx="8640960" cy="5909310"/>
          </a:xfrm>
          <a:prstGeom prst="rect">
            <a:avLst/>
          </a:prstGeom>
          <a:noFill/>
        </p:spPr>
        <p:txBody>
          <a:bodyPr wrap="square" rtlCol="0">
            <a:spAutoFit/>
          </a:bodyPr>
          <a:lstStyle/>
          <a:p>
            <a:r>
              <a:rPr lang="en-IN" dirty="0"/>
              <a:t> </a:t>
            </a:r>
            <a:r>
              <a:rPr lang="en-IN" dirty="0" smtClean="0"/>
              <a:t>5.Calculate </a:t>
            </a:r>
            <a:r>
              <a:rPr lang="en-IN" dirty="0"/>
              <a:t>the email engagement metrics</a:t>
            </a:r>
            <a:r>
              <a:rPr lang="en-IN" dirty="0" smtClean="0"/>
              <a:t>?</a:t>
            </a:r>
          </a:p>
          <a:p>
            <a:endParaRPr lang="en-IN" dirty="0"/>
          </a:p>
          <a:p>
            <a:r>
              <a:rPr lang="en-IN" dirty="0" smtClean="0"/>
              <a:t>Query:</a:t>
            </a:r>
          </a:p>
          <a:p>
            <a:endParaRPr lang="en-IN" dirty="0"/>
          </a:p>
          <a:p>
            <a:r>
              <a:rPr lang="en-IN" dirty="0" smtClean="0"/>
              <a:t>Select Week,</a:t>
            </a:r>
          </a:p>
          <a:p>
            <a:r>
              <a:rPr lang="en-IN" dirty="0" smtClean="0"/>
              <a:t>ROUND(</a:t>
            </a:r>
            <a:r>
              <a:rPr lang="en-IN" dirty="0" err="1" smtClean="0"/>
              <a:t>weekly_digest</a:t>
            </a:r>
            <a:r>
              <a:rPr lang="en-IN" dirty="0" smtClean="0"/>
              <a:t>/total*100),2) as “Weekly Digest Rate”,</a:t>
            </a:r>
          </a:p>
          <a:p>
            <a:r>
              <a:rPr lang="en-IN" dirty="0" smtClean="0"/>
              <a:t>ROUND((</a:t>
            </a:r>
            <a:r>
              <a:rPr lang="en-IN" dirty="0" err="1" smtClean="0"/>
              <a:t>email_opens</a:t>
            </a:r>
            <a:r>
              <a:rPr lang="en-IN" dirty="0" smtClean="0"/>
              <a:t>/total*100),2) as “Email Open Rate”,</a:t>
            </a:r>
          </a:p>
          <a:p>
            <a:r>
              <a:rPr lang="en-IN" dirty="0" smtClean="0"/>
              <a:t>ROUND((</a:t>
            </a:r>
            <a:r>
              <a:rPr lang="en-IN" dirty="0" err="1" smtClean="0"/>
              <a:t>email_clickthroughs</a:t>
            </a:r>
            <a:r>
              <a:rPr lang="en-IN" dirty="0" smtClean="0"/>
              <a:t>/total*100),2) as Email </a:t>
            </a:r>
            <a:r>
              <a:rPr lang="en-IN" dirty="0" err="1" smtClean="0"/>
              <a:t>Clickthrough</a:t>
            </a:r>
            <a:r>
              <a:rPr lang="en-IN" dirty="0" smtClean="0"/>
              <a:t> Rate”,</a:t>
            </a:r>
          </a:p>
          <a:p>
            <a:r>
              <a:rPr lang="en-IN" dirty="0" smtClean="0"/>
              <a:t>ROUND((</a:t>
            </a:r>
            <a:r>
              <a:rPr lang="en-IN" dirty="0" err="1" smtClean="0"/>
              <a:t>reengagement_emails</a:t>
            </a:r>
            <a:r>
              <a:rPr lang="en-IN" dirty="0" smtClean="0"/>
              <a:t>/total*100),2) as Reengagement Email Rate”</a:t>
            </a:r>
          </a:p>
          <a:p>
            <a:r>
              <a:rPr lang="en-IN" dirty="0" smtClean="0"/>
              <a:t>From</a:t>
            </a:r>
          </a:p>
          <a:p>
            <a:r>
              <a:rPr lang="en-IN" dirty="0" smtClean="0"/>
              <a:t>(</a:t>
            </a:r>
          </a:p>
          <a:p>
            <a:r>
              <a:rPr lang="en-IN" dirty="0" smtClean="0"/>
              <a:t>SELECT EXTRACT(WEEK FROM </a:t>
            </a:r>
            <a:r>
              <a:rPr lang="en-IN" dirty="0" err="1" smtClean="0"/>
              <a:t>occurred_at</a:t>
            </a:r>
            <a:r>
              <a:rPr lang="en-IN" dirty="0" smtClean="0"/>
              <a:t>) as Week,</a:t>
            </a:r>
          </a:p>
          <a:p>
            <a:r>
              <a:rPr lang="en-IN" dirty="0" smtClean="0"/>
              <a:t>COUNT(CASE WHEN action= ‘</a:t>
            </a:r>
            <a:r>
              <a:rPr lang="en-IN" dirty="0" err="1" smtClean="0"/>
              <a:t>sent_weekly_digest</a:t>
            </a:r>
            <a:r>
              <a:rPr lang="en-IN" dirty="0" smtClean="0"/>
              <a:t>’ THEN </a:t>
            </a:r>
            <a:r>
              <a:rPr lang="en-IN" dirty="0" err="1" smtClean="0"/>
              <a:t>user_id</a:t>
            </a:r>
            <a:r>
              <a:rPr lang="en-IN" dirty="0" smtClean="0"/>
              <a:t> ELSE NULL END) AS </a:t>
            </a:r>
            <a:r>
              <a:rPr lang="en-IN" dirty="0" err="1" smtClean="0"/>
              <a:t>weekly_digest</a:t>
            </a:r>
            <a:r>
              <a:rPr lang="en-IN" dirty="0" smtClean="0"/>
              <a:t>,</a:t>
            </a:r>
          </a:p>
          <a:p>
            <a:r>
              <a:rPr lang="en-IN" dirty="0"/>
              <a:t>COUNT(CASE WHEN action= </a:t>
            </a:r>
            <a:r>
              <a:rPr lang="en-IN" dirty="0" smtClean="0"/>
              <a:t>‘</a:t>
            </a:r>
            <a:r>
              <a:rPr lang="en-IN" dirty="0" err="1" smtClean="0"/>
              <a:t>email_open</a:t>
            </a:r>
            <a:r>
              <a:rPr lang="en-IN" dirty="0" smtClean="0"/>
              <a:t>’ </a:t>
            </a:r>
            <a:r>
              <a:rPr lang="en-IN" dirty="0"/>
              <a:t>THEN </a:t>
            </a:r>
            <a:r>
              <a:rPr lang="en-IN" dirty="0" err="1"/>
              <a:t>user_id</a:t>
            </a:r>
            <a:r>
              <a:rPr lang="en-IN" dirty="0"/>
              <a:t> ELSE NULL END) AS </a:t>
            </a:r>
            <a:r>
              <a:rPr lang="en-IN" dirty="0" err="1" smtClean="0"/>
              <a:t>email_opens</a:t>
            </a:r>
            <a:r>
              <a:rPr lang="en-IN" dirty="0" smtClean="0"/>
              <a:t>,</a:t>
            </a:r>
            <a:endParaRPr lang="en-IN" dirty="0"/>
          </a:p>
          <a:p>
            <a:r>
              <a:rPr lang="en-IN" dirty="0"/>
              <a:t>COUNT(CASE WHEN action= </a:t>
            </a:r>
            <a:r>
              <a:rPr lang="en-IN" dirty="0" smtClean="0"/>
              <a:t>‘</a:t>
            </a:r>
            <a:r>
              <a:rPr lang="en-IN" dirty="0" err="1" smtClean="0"/>
              <a:t>email_clickthrough</a:t>
            </a:r>
            <a:r>
              <a:rPr lang="en-IN" dirty="0" smtClean="0"/>
              <a:t>’ </a:t>
            </a:r>
            <a:r>
              <a:rPr lang="en-IN" dirty="0"/>
              <a:t>THEN </a:t>
            </a:r>
            <a:r>
              <a:rPr lang="en-IN" dirty="0" err="1"/>
              <a:t>user_id</a:t>
            </a:r>
            <a:r>
              <a:rPr lang="en-IN" dirty="0"/>
              <a:t> ELSE NULL END) AS </a:t>
            </a:r>
            <a:r>
              <a:rPr lang="en-IN" dirty="0" err="1"/>
              <a:t>email_clickthrough</a:t>
            </a:r>
            <a:r>
              <a:rPr lang="en-IN" dirty="0" smtClean="0"/>
              <a:t>,</a:t>
            </a:r>
            <a:endParaRPr lang="en-IN" dirty="0"/>
          </a:p>
          <a:p>
            <a:r>
              <a:rPr lang="en-IN" dirty="0"/>
              <a:t>COUNT(CASE WHEN action= </a:t>
            </a:r>
            <a:r>
              <a:rPr lang="en-IN" dirty="0" smtClean="0"/>
              <a:t>‘</a:t>
            </a:r>
            <a:r>
              <a:rPr lang="en-IN" dirty="0" err="1" smtClean="0"/>
              <a:t>sent_reengagement_email</a:t>
            </a:r>
            <a:r>
              <a:rPr lang="en-IN" dirty="0" smtClean="0"/>
              <a:t>’ </a:t>
            </a:r>
            <a:r>
              <a:rPr lang="en-IN" dirty="0"/>
              <a:t>THEN </a:t>
            </a:r>
            <a:r>
              <a:rPr lang="en-IN" dirty="0" err="1"/>
              <a:t>user_id</a:t>
            </a:r>
            <a:r>
              <a:rPr lang="en-IN" dirty="0"/>
              <a:t> ELSE NULL END) AS </a:t>
            </a:r>
            <a:r>
              <a:rPr lang="en-IN" dirty="0" err="1" smtClean="0"/>
              <a:t>reengagement_emails</a:t>
            </a:r>
            <a:r>
              <a:rPr lang="en-IN" dirty="0" smtClean="0"/>
              <a:t>,</a:t>
            </a:r>
            <a:endParaRPr lang="en-IN" dirty="0"/>
          </a:p>
          <a:p>
            <a:endParaRPr lang="en-IN" b="1" dirty="0"/>
          </a:p>
        </p:txBody>
      </p:sp>
    </p:spTree>
    <p:extLst>
      <p:ext uri="{BB962C8B-B14F-4D97-AF65-F5344CB8AC3E}">
        <p14:creationId xmlns:p14="http://schemas.microsoft.com/office/powerpoint/2010/main" val="3613867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96752"/>
            <a:ext cx="7920880" cy="2308324"/>
          </a:xfrm>
          <a:prstGeom prst="rect">
            <a:avLst/>
          </a:prstGeom>
          <a:noFill/>
        </p:spPr>
        <p:txBody>
          <a:bodyPr wrap="square" rtlCol="0">
            <a:spAutoFit/>
          </a:bodyPr>
          <a:lstStyle/>
          <a:p>
            <a:r>
              <a:rPr lang="en-IN" dirty="0" smtClean="0"/>
              <a:t>COUNT(</a:t>
            </a:r>
            <a:r>
              <a:rPr lang="en-IN" dirty="0" err="1" smtClean="0"/>
              <a:t>user_id</a:t>
            </a:r>
            <a:r>
              <a:rPr lang="en-IN" dirty="0" smtClean="0"/>
              <a:t>) as total</a:t>
            </a:r>
          </a:p>
          <a:p>
            <a:r>
              <a:rPr lang="en-IN" dirty="0" smtClean="0"/>
              <a:t>FROM </a:t>
            </a:r>
            <a:r>
              <a:rPr lang="en-IN" dirty="0" err="1" smtClean="0"/>
              <a:t>email_events</a:t>
            </a:r>
            <a:endParaRPr lang="en-IN" dirty="0" smtClean="0"/>
          </a:p>
          <a:p>
            <a:r>
              <a:rPr lang="en-IN" dirty="0" smtClean="0"/>
              <a:t>GROUP BY 1</a:t>
            </a:r>
          </a:p>
          <a:p>
            <a:r>
              <a:rPr lang="en-IN" dirty="0" smtClean="0"/>
              <a:t>)sub</a:t>
            </a:r>
          </a:p>
          <a:p>
            <a:r>
              <a:rPr lang="en-IN" dirty="0" smtClean="0"/>
              <a:t>GROUP BY 1</a:t>
            </a:r>
          </a:p>
          <a:p>
            <a:r>
              <a:rPr lang="en-IN" dirty="0" smtClean="0"/>
              <a:t>ORDER BY 1;</a:t>
            </a:r>
          </a:p>
          <a:p>
            <a:endParaRPr lang="en-IN" dirty="0"/>
          </a:p>
          <a:p>
            <a:r>
              <a:rPr lang="en-IN" dirty="0" smtClean="0"/>
              <a:t>Output:</a:t>
            </a:r>
            <a:endParaRPr lang="en-IN" dirty="0"/>
          </a:p>
        </p:txBody>
      </p:sp>
      <p:graphicFrame>
        <p:nvGraphicFramePr>
          <p:cNvPr id="3" name="Object 2"/>
          <p:cNvGraphicFramePr>
            <a:graphicFrameLocks noChangeAspect="1"/>
          </p:cNvGraphicFramePr>
          <p:nvPr>
            <p:extLst>
              <p:ext uri="{D42A27DB-BD31-4B8C-83A1-F6EECF244321}">
                <p14:modId xmlns:p14="http://schemas.microsoft.com/office/powerpoint/2010/main" val="1738059370"/>
              </p:ext>
            </p:extLst>
          </p:nvPr>
        </p:nvGraphicFramePr>
        <p:xfrm>
          <a:off x="2483768" y="2636912"/>
          <a:ext cx="6410325" cy="4010025"/>
        </p:xfrm>
        <a:graphic>
          <a:graphicData uri="http://schemas.openxmlformats.org/presentationml/2006/ole">
            <mc:AlternateContent xmlns:mc="http://schemas.openxmlformats.org/markup-compatibility/2006">
              <mc:Choice xmlns:v="urn:schemas-microsoft-com:vml" Requires="v">
                <p:oleObj spid="_x0000_s11270" name="Worksheet" r:id="rId3" imgW="6410261" imgH="4010094" progId="Excel.Sheet.12">
                  <p:embed/>
                </p:oleObj>
              </mc:Choice>
              <mc:Fallback>
                <p:oleObj name="Worksheet" r:id="rId3" imgW="6410261" imgH="4010094" progId="Excel.Sheet.12">
                  <p:embed/>
                  <p:pic>
                    <p:nvPicPr>
                      <p:cNvPr id="0" name=""/>
                      <p:cNvPicPr/>
                      <p:nvPr/>
                    </p:nvPicPr>
                    <p:blipFill>
                      <a:blip r:embed="rId4"/>
                      <a:stretch>
                        <a:fillRect/>
                      </a:stretch>
                    </p:blipFill>
                    <p:spPr>
                      <a:xfrm>
                        <a:off x="2483768" y="2636912"/>
                        <a:ext cx="6410325" cy="4010025"/>
                      </a:xfrm>
                      <a:prstGeom prst="rect">
                        <a:avLst/>
                      </a:prstGeom>
                    </p:spPr>
                  </p:pic>
                </p:oleObj>
              </mc:Fallback>
            </mc:AlternateContent>
          </a:graphicData>
        </a:graphic>
      </p:graphicFrame>
    </p:spTree>
    <p:extLst>
      <p:ext uri="{BB962C8B-B14F-4D97-AF65-F5344CB8AC3E}">
        <p14:creationId xmlns:p14="http://schemas.microsoft.com/office/powerpoint/2010/main" val="521556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780" y="1700808"/>
            <a:ext cx="8136904" cy="2031325"/>
          </a:xfrm>
          <a:prstGeom prst="rect">
            <a:avLst/>
          </a:prstGeom>
          <a:noFill/>
        </p:spPr>
        <p:txBody>
          <a:bodyPr wrap="square" rtlCol="0">
            <a:spAutoFit/>
          </a:bodyPr>
          <a:lstStyle/>
          <a:p>
            <a:r>
              <a:rPr lang="en-US" b="1" dirty="0"/>
              <a:t>Through this project, insights will be gained into the company's operations by analyzing the data sets and tables provided. In case study 1, we will gain insight into the number of jobs reviewed per hour per day, throughput, percentage share of each language, and how to display duplicates from the table. In case study 2, we will gain insight into weekly user engagement, user growth, weekly retention of users-sign up cohort, weekly engagement per device, and email engagement metrics.</a:t>
            </a:r>
            <a:endParaRPr lang="en-IN" b="1" dirty="0"/>
          </a:p>
        </p:txBody>
      </p:sp>
      <p:sp>
        <p:nvSpPr>
          <p:cNvPr id="3" name="TextBox 2"/>
          <p:cNvSpPr txBox="1"/>
          <p:nvPr/>
        </p:nvSpPr>
        <p:spPr>
          <a:xfrm>
            <a:off x="642780" y="692696"/>
            <a:ext cx="2921108" cy="769441"/>
          </a:xfrm>
          <a:prstGeom prst="rect">
            <a:avLst/>
          </a:prstGeom>
          <a:noFill/>
        </p:spPr>
        <p:txBody>
          <a:bodyPr wrap="square" rtlCol="0">
            <a:spAutoFit/>
          </a:bodyPr>
          <a:lstStyle/>
          <a:p>
            <a:r>
              <a:rPr lang="en-IN" sz="4400" b="1" dirty="0" smtClean="0"/>
              <a:t>Insights</a:t>
            </a:r>
            <a:endParaRPr lang="en-IN" sz="4400" b="1" dirty="0"/>
          </a:p>
        </p:txBody>
      </p:sp>
      <p:sp>
        <p:nvSpPr>
          <p:cNvPr id="4" name="TextBox 3"/>
          <p:cNvSpPr txBox="1"/>
          <p:nvPr/>
        </p:nvSpPr>
        <p:spPr>
          <a:xfrm>
            <a:off x="744991" y="4005064"/>
            <a:ext cx="3096344" cy="769441"/>
          </a:xfrm>
          <a:prstGeom prst="rect">
            <a:avLst/>
          </a:prstGeom>
          <a:noFill/>
        </p:spPr>
        <p:txBody>
          <a:bodyPr wrap="square" rtlCol="0">
            <a:spAutoFit/>
          </a:bodyPr>
          <a:lstStyle/>
          <a:p>
            <a:r>
              <a:rPr lang="en-IN" sz="4400" b="1" dirty="0" smtClean="0"/>
              <a:t>Result</a:t>
            </a:r>
            <a:endParaRPr lang="en-IN" sz="4400" b="1" dirty="0"/>
          </a:p>
        </p:txBody>
      </p:sp>
      <p:sp>
        <p:nvSpPr>
          <p:cNvPr id="5" name="TextBox 4"/>
          <p:cNvSpPr txBox="1"/>
          <p:nvPr/>
        </p:nvSpPr>
        <p:spPr>
          <a:xfrm>
            <a:off x="642780" y="4916760"/>
            <a:ext cx="8136904" cy="1477328"/>
          </a:xfrm>
          <a:prstGeom prst="rect">
            <a:avLst/>
          </a:prstGeom>
          <a:noFill/>
        </p:spPr>
        <p:txBody>
          <a:bodyPr wrap="square" rtlCol="0">
            <a:spAutoFit/>
          </a:bodyPr>
          <a:lstStyle/>
          <a:p>
            <a:r>
              <a:rPr lang="en-US" b="1" dirty="0"/>
              <a:t>The result of this project will be a report containing all the insights gained from analyzing the data sets and tables provided. The report will provide answers to the questions asked in the case studies and will be useful in improving the overall performance of the company</a:t>
            </a:r>
            <a:r>
              <a:rPr lang="en-US" b="1" dirty="0" smtClean="0"/>
              <a:t>.</a:t>
            </a:r>
            <a:endParaRPr lang="en-US" b="1" dirty="0"/>
          </a:p>
          <a:p>
            <a:endParaRPr lang="en-IN" dirty="0"/>
          </a:p>
        </p:txBody>
      </p:sp>
    </p:spTree>
    <p:extLst>
      <p:ext uri="{BB962C8B-B14F-4D97-AF65-F5344CB8AC3E}">
        <p14:creationId xmlns:p14="http://schemas.microsoft.com/office/powerpoint/2010/main" val="2027551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980728"/>
            <a:ext cx="8208912" cy="5355312"/>
          </a:xfrm>
          <a:prstGeom prst="rect">
            <a:avLst/>
          </a:prstGeom>
          <a:noFill/>
        </p:spPr>
        <p:txBody>
          <a:bodyPr wrap="square" rtlCol="0">
            <a:spAutoFit/>
          </a:bodyPr>
          <a:lstStyle/>
          <a:p>
            <a:endParaRPr lang="en-US" b="1" dirty="0" smtClean="0">
              <a:solidFill>
                <a:schemeClr val="accent5">
                  <a:lumMod val="75000"/>
                </a:schemeClr>
              </a:solidFill>
              <a:latin typeface="Arial" pitchFamily="34" charset="0"/>
              <a:cs typeface="Arial" pitchFamily="34" charset="0"/>
            </a:endParaRPr>
          </a:p>
          <a:p>
            <a:endParaRPr lang="en-US" b="1" dirty="0">
              <a:solidFill>
                <a:schemeClr val="accent5">
                  <a:lumMod val="75000"/>
                </a:schemeClr>
              </a:solidFill>
              <a:latin typeface="Arial" pitchFamily="34" charset="0"/>
              <a:cs typeface="Arial" pitchFamily="34" charset="0"/>
            </a:endParaRPr>
          </a:p>
          <a:p>
            <a:r>
              <a:rPr lang="en-US" b="1" dirty="0" smtClean="0">
                <a:solidFill>
                  <a:schemeClr val="accent5">
                    <a:lumMod val="75000"/>
                  </a:schemeClr>
                </a:solidFill>
                <a:latin typeface="Arial" pitchFamily="34" charset="0"/>
                <a:cs typeface="Arial" pitchFamily="34" charset="0"/>
              </a:rPr>
              <a:t>In case study 1 the insights are found based on</a:t>
            </a:r>
            <a:r>
              <a:rPr lang="en-US" b="1" dirty="0" smtClean="0">
                <a:latin typeface="Arial" pitchFamily="34" charset="0"/>
                <a:cs typeface="Arial" pitchFamily="34" charset="0"/>
              </a:rPr>
              <a:t> </a:t>
            </a:r>
            <a:r>
              <a:rPr lang="en-US" b="1" dirty="0" smtClean="0">
                <a:solidFill>
                  <a:schemeClr val="accent5">
                    <a:lumMod val="75000"/>
                  </a:schemeClr>
                </a:solidFill>
                <a:latin typeface="Arial" pitchFamily="34" charset="0"/>
                <a:cs typeface="Arial" pitchFamily="34" charset="0"/>
              </a:rPr>
              <a:t>following questions:</a:t>
            </a:r>
            <a:endParaRPr lang="en-US" b="1" dirty="0" smtClean="0">
              <a:latin typeface="Arial" pitchFamily="34" charset="0"/>
              <a:cs typeface="Arial" pitchFamily="34" charset="0"/>
            </a:endParaRPr>
          </a:p>
          <a:p>
            <a:r>
              <a:rPr lang="en-US" b="1" dirty="0" smtClean="0">
                <a:latin typeface="Arial" pitchFamily="34" charset="0"/>
                <a:cs typeface="Arial" pitchFamily="34" charset="0"/>
              </a:rPr>
              <a:t>1. Number of jobs reviewed:</a:t>
            </a:r>
          </a:p>
          <a:p>
            <a:r>
              <a:rPr lang="en-US" b="1" dirty="0" smtClean="0">
                <a:latin typeface="Arial" pitchFamily="34" charset="0"/>
                <a:cs typeface="Arial" pitchFamily="34" charset="0"/>
              </a:rPr>
              <a:t>2. Throughput: Calculate 7 day rolling average of throughput? For throughput, do you prefer daily metric or 7-day rolling and why?</a:t>
            </a:r>
          </a:p>
          <a:p>
            <a:r>
              <a:rPr lang="en-US" b="1" dirty="0" smtClean="0">
                <a:latin typeface="Arial" pitchFamily="34" charset="0"/>
                <a:cs typeface="Arial" pitchFamily="34" charset="0"/>
              </a:rPr>
              <a:t>3. Percentage share of each language:</a:t>
            </a:r>
          </a:p>
          <a:p>
            <a:r>
              <a:rPr lang="en-US" b="1" dirty="0" smtClean="0">
                <a:latin typeface="Arial" pitchFamily="34" charset="0"/>
                <a:cs typeface="Arial" pitchFamily="34" charset="0"/>
              </a:rPr>
              <a:t>4. Duplicate rows: Rows that have the same value present in them.</a:t>
            </a:r>
          </a:p>
          <a:p>
            <a:endParaRPr lang="en-US" b="1" dirty="0" smtClean="0">
              <a:latin typeface="Arial" pitchFamily="34" charset="0"/>
              <a:cs typeface="Arial" pitchFamily="34" charset="0"/>
            </a:endParaRPr>
          </a:p>
          <a:p>
            <a:r>
              <a:rPr lang="en-US" b="1" dirty="0" smtClean="0">
                <a:solidFill>
                  <a:schemeClr val="accent5">
                    <a:lumMod val="75000"/>
                  </a:schemeClr>
                </a:solidFill>
                <a:latin typeface="Arial" pitchFamily="34" charset="0"/>
                <a:cs typeface="Arial" pitchFamily="34" charset="0"/>
              </a:rPr>
              <a:t>In case study 2 the insights are found based on following questions:</a:t>
            </a:r>
          </a:p>
          <a:p>
            <a:r>
              <a:rPr lang="en-US" b="1" dirty="0" smtClean="0">
                <a:latin typeface="Arial" pitchFamily="34" charset="0"/>
                <a:cs typeface="Arial" pitchFamily="34" charset="0"/>
              </a:rPr>
              <a:t>1. User Engagement: To measure the activeness of a user. Measuring if the user finds quality in a product/service. </a:t>
            </a:r>
          </a:p>
          <a:p>
            <a:r>
              <a:rPr lang="en-US" b="1" dirty="0" smtClean="0">
                <a:latin typeface="Arial" pitchFamily="34" charset="0"/>
                <a:cs typeface="Arial" pitchFamily="34" charset="0"/>
              </a:rPr>
              <a:t>2. User Growth:  Amount of users growing over time for a product.</a:t>
            </a:r>
          </a:p>
          <a:p>
            <a:r>
              <a:rPr lang="en-US" b="1" dirty="0" smtClean="0">
                <a:latin typeface="Arial" pitchFamily="34" charset="0"/>
                <a:cs typeface="Arial" pitchFamily="34" charset="0"/>
              </a:rPr>
              <a:t>3. Weekly Retention: Users getting retained weekly after signing</a:t>
            </a:r>
          </a:p>
          <a:p>
            <a:r>
              <a:rPr lang="en-US" b="1" dirty="0" smtClean="0">
                <a:latin typeface="Arial" pitchFamily="34" charset="0"/>
                <a:cs typeface="Arial" pitchFamily="34" charset="0"/>
              </a:rPr>
              <a:t>4. Weekly Engagement: To measure the activeness of a user. Measuring if the user finds quality in a product/service weekly. </a:t>
            </a:r>
          </a:p>
          <a:p>
            <a:r>
              <a:rPr lang="en-US" b="1" dirty="0" smtClean="0">
                <a:latin typeface="Arial" pitchFamily="34" charset="0"/>
                <a:cs typeface="Arial" pitchFamily="34" charset="0"/>
              </a:rPr>
              <a:t>5. Email Engagement:  Users engaging with the email service</a:t>
            </a:r>
            <a:r>
              <a:rPr lang="en-US" dirty="0" smtClean="0">
                <a:latin typeface="Arial" pitchFamily="34" charset="0"/>
                <a:cs typeface="Arial" pitchFamily="34" charset="0"/>
              </a:rPr>
              <a:t>.</a:t>
            </a:r>
          </a:p>
          <a:p>
            <a:endParaRPr lang="en-IN" b="1" dirty="0" smtClean="0">
              <a:latin typeface="Arial" pitchFamily="34" charset="0"/>
              <a:cs typeface="Arial" pitchFamily="34" charset="0"/>
            </a:endParaRPr>
          </a:p>
          <a:p>
            <a:endParaRPr lang="en-IN" dirty="0"/>
          </a:p>
        </p:txBody>
      </p:sp>
    </p:spTree>
    <p:extLst>
      <p:ext uri="{BB962C8B-B14F-4D97-AF65-F5344CB8AC3E}">
        <p14:creationId xmlns:p14="http://schemas.microsoft.com/office/powerpoint/2010/main" val="1926673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5856" y="548679"/>
            <a:ext cx="2808312" cy="646331"/>
          </a:xfrm>
          <a:prstGeom prst="rect">
            <a:avLst/>
          </a:prstGeom>
          <a:noFill/>
        </p:spPr>
        <p:txBody>
          <a:bodyPr wrap="square" rtlCol="0">
            <a:spAutoFit/>
          </a:bodyPr>
          <a:lstStyle/>
          <a:p>
            <a:r>
              <a:rPr lang="en-IN" sz="3600" b="1" dirty="0" smtClean="0">
                <a:latin typeface="Arial Black" pitchFamily="34" charset="0"/>
              </a:rPr>
              <a:t>Approach</a:t>
            </a:r>
            <a:r>
              <a:rPr lang="en-IN" b="1" dirty="0" smtClean="0">
                <a:latin typeface="Arial Black" pitchFamily="34" charset="0"/>
              </a:rPr>
              <a:t> </a:t>
            </a:r>
          </a:p>
        </p:txBody>
      </p:sp>
      <p:sp>
        <p:nvSpPr>
          <p:cNvPr id="3" name="TextBox 2"/>
          <p:cNvSpPr txBox="1"/>
          <p:nvPr/>
        </p:nvSpPr>
        <p:spPr>
          <a:xfrm>
            <a:off x="899592" y="2132856"/>
            <a:ext cx="7272808" cy="2169825"/>
          </a:xfrm>
          <a:prstGeom prst="rect">
            <a:avLst/>
          </a:prstGeom>
          <a:noFill/>
        </p:spPr>
        <p:txBody>
          <a:bodyPr wrap="square" rtlCol="0">
            <a:spAutoFit/>
          </a:bodyPr>
          <a:lstStyle/>
          <a:p>
            <a:pPr>
              <a:lnSpc>
                <a:spcPct val="150000"/>
              </a:lnSpc>
            </a:pPr>
            <a:r>
              <a:rPr lang="en-US" b="1" dirty="0">
                <a:latin typeface="Arial" pitchFamily="34" charset="0"/>
                <a:cs typeface="Arial" pitchFamily="34" charset="0"/>
              </a:rPr>
              <a:t>To start with the project, I first spent some time understanding the table given and the questions that need to be answered. I then created a database and tables using the </a:t>
            </a:r>
            <a:r>
              <a:rPr lang="en-US" b="1" dirty="0" smtClean="0">
                <a:latin typeface="Arial" pitchFamily="34" charset="0"/>
                <a:cs typeface="Arial" pitchFamily="34" charset="0"/>
              </a:rPr>
              <a:t>structure  </a:t>
            </a:r>
            <a:r>
              <a:rPr lang="en-US" b="1" dirty="0">
                <a:latin typeface="Arial" pitchFamily="34" charset="0"/>
                <a:cs typeface="Arial" pitchFamily="34" charset="0"/>
              </a:rPr>
              <a:t>provided. Using SQL, I performed the analysis and answered the questions asked above. </a:t>
            </a:r>
            <a:endParaRPr lang="en-IN" b="1" dirty="0">
              <a:latin typeface="Arial" pitchFamily="34" charset="0"/>
              <a:cs typeface="Arial" pitchFamily="34" charset="0"/>
            </a:endParaRPr>
          </a:p>
        </p:txBody>
      </p:sp>
    </p:spTree>
    <p:extLst>
      <p:ext uri="{BB962C8B-B14F-4D97-AF65-F5344CB8AC3E}">
        <p14:creationId xmlns:p14="http://schemas.microsoft.com/office/powerpoint/2010/main" val="1985403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7744" y="746830"/>
            <a:ext cx="5400600" cy="707886"/>
          </a:xfrm>
          <a:prstGeom prst="rect">
            <a:avLst/>
          </a:prstGeom>
          <a:noFill/>
        </p:spPr>
        <p:txBody>
          <a:bodyPr wrap="square" rtlCol="0">
            <a:spAutoFit/>
          </a:bodyPr>
          <a:lstStyle/>
          <a:p>
            <a:r>
              <a:rPr lang="en-IN" sz="4000" dirty="0" smtClean="0">
                <a:latin typeface="Arial Black" pitchFamily="34" charset="0"/>
              </a:rPr>
              <a:t>Tech-Stack  Used</a:t>
            </a:r>
            <a:endParaRPr lang="en-IN" sz="4000" dirty="0">
              <a:latin typeface="Arial Black" pitchFamily="34" charset="0"/>
            </a:endParaRPr>
          </a:p>
        </p:txBody>
      </p:sp>
      <p:sp>
        <p:nvSpPr>
          <p:cNvPr id="3" name="TextBox 2"/>
          <p:cNvSpPr txBox="1"/>
          <p:nvPr/>
        </p:nvSpPr>
        <p:spPr>
          <a:xfrm>
            <a:off x="899592" y="2276872"/>
            <a:ext cx="7488832" cy="1338828"/>
          </a:xfrm>
          <a:prstGeom prst="rect">
            <a:avLst/>
          </a:prstGeom>
          <a:noFill/>
        </p:spPr>
        <p:txBody>
          <a:bodyPr wrap="square" rtlCol="0">
            <a:spAutoFit/>
          </a:bodyPr>
          <a:lstStyle/>
          <a:p>
            <a:pPr>
              <a:lnSpc>
                <a:spcPct val="150000"/>
              </a:lnSpc>
            </a:pPr>
            <a:r>
              <a:rPr lang="en-IN" b="1" dirty="0" smtClean="0">
                <a:latin typeface="Arial" pitchFamily="34" charset="0"/>
                <a:cs typeface="Arial" pitchFamily="34" charset="0"/>
              </a:rPr>
              <a:t>I used MySQL workbench to perform analysis for the project.  I used Ms Excel to convert data set into CSV file and then export into MySQL workbench.</a:t>
            </a:r>
            <a:endParaRPr lang="en-IN" b="1" dirty="0">
              <a:latin typeface="Arial" pitchFamily="34" charset="0"/>
              <a:cs typeface="Arial" pitchFamily="34" charset="0"/>
            </a:endParaRPr>
          </a:p>
        </p:txBody>
      </p:sp>
      <p:pic>
        <p:nvPicPr>
          <p:cNvPr id="1029" name="Picture 5" descr="C:\Users\Reeta\AppData\Local\Microsoft\Windows\INetCache\IE\WQ8CA1DU\mysql[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337" y="4037068"/>
            <a:ext cx="2918098" cy="129693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Reeta\AppData\Local\Microsoft\Windows\INetCache\IE\F0MBY710\27071-9-exce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4037068"/>
            <a:ext cx="1912212" cy="1912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993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59832" y="453261"/>
            <a:ext cx="3528392" cy="707886"/>
          </a:xfrm>
          <a:prstGeom prst="rect">
            <a:avLst/>
          </a:prstGeom>
          <a:noFill/>
        </p:spPr>
        <p:txBody>
          <a:bodyPr wrap="square" rtlCol="0">
            <a:spAutoFit/>
          </a:bodyPr>
          <a:lstStyle/>
          <a:p>
            <a:r>
              <a:rPr lang="en-IN" sz="4000" b="1" dirty="0" smtClean="0">
                <a:latin typeface="Arial Black" pitchFamily="34" charset="0"/>
              </a:rPr>
              <a:t>Insights</a:t>
            </a:r>
            <a:endParaRPr lang="en-IN" sz="4000" b="1" dirty="0">
              <a:latin typeface="Arial Black" pitchFamily="34" charset="0"/>
            </a:endParaRPr>
          </a:p>
        </p:txBody>
      </p:sp>
      <p:sp>
        <p:nvSpPr>
          <p:cNvPr id="3" name="TextBox 2"/>
          <p:cNvSpPr txBox="1"/>
          <p:nvPr/>
        </p:nvSpPr>
        <p:spPr>
          <a:xfrm>
            <a:off x="302359" y="1256888"/>
            <a:ext cx="4079036" cy="461665"/>
          </a:xfrm>
          <a:prstGeom prst="rect">
            <a:avLst/>
          </a:prstGeom>
          <a:noFill/>
        </p:spPr>
        <p:txBody>
          <a:bodyPr wrap="square" rtlCol="0">
            <a:spAutoFit/>
          </a:bodyPr>
          <a:lstStyle/>
          <a:p>
            <a:r>
              <a:rPr lang="en-IN" sz="2400" b="1" dirty="0" smtClean="0">
                <a:solidFill>
                  <a:schemeClr val="accent5">
                    <a:lumMod val="75000"/>
                  </a:schemeClr>
                </a:solidFill>
                <a:latin typeface="Arial" pitchFamily="34" charset="0"/>
                <a:cs typeface="Arial" pitchFamily="34" charset="0"/>
              </a:rPr>
              <a:t>Case study 1 (JOB DATA)</a:t>
            </a:r>
            <a:endParaRPr lang="en-IN" sz="2400" b="1" dirty="0">
              <a:solidFill>
                <a:schemeClr val="accent5">
                  <a:lumMod val="75000"/>
                </a:schemeClr>
              </a:solidFill>
              <a:latin typeface="Arial" pitchFamily="34" charset="0"/>
              <a:cs typeface="Arial" pitchFamily="34" charset="0"/>
            </a:endParaRPr>
          </a:p>
        </p:txBody>
      </p:sp>
      <p:sp>
        <p:nvSpPr>
          <p:cNvPr id="5" name="TextBox 4"/>
          <p:cNvSpPr txBox="1"/>
          <p:nvPr/>
        </p:nvSpPr>
        <p:spPr>
          <a:xfrm>
            <a:off x="302359" y="1804174"/>
            <a:ext cx="8590121" cy="646331"/>
          </a:xfrm>
          <a:prstGeom prst="rect">
            <a:avLst/>
          </a:prstGeom>
          <a:noFill/>
        </p:spPr>
        <p:txBody>
          <a:bodyPr wrap="square" rtlCol="0">
            <a:spAutoFit/>
          </a:bodyPr>
          <a:lstStyle/>
          <a:p>
            <a:pPr marL="342900" indent="-342900">
              <a:buAutoNum type="arabicPeriod"/>
            </a:pPr>
            <a:r>
              <a:rPr lang="en-US" b="1" dirty="0" smtClean="0">
                <a:latin typeface="Arial" pitchFamily="34" charset="0"/>
                <a:cs typeface="Arial" pitchFamily="34" charset="0"/>
              </a:rPr>
              <a:t>Calculate </a:t>
            </a:r>
            <a:r>
              <a:rPr lang="en-US" b="1" dirty="0">
                <a:latin typeface="Arial" pitchFamily="34" charset="0"/>
                <a:cs typeface="Arial" pitchFamily="34" charset="0"/>
              </a:rPr>
              <a:t>the number of jobs reviewed per hour per day for November </a:t>
            </a:r>
            <a:r>
              <a:rPr lang="en-US" b="1" dirty="0" smtClean="0">
                <a:latin typeface="Arial" pitchFamily="34" charset="0"/>
                <a:cs typeface="Arial" pitchFamily="34" charset="0"/>
              </a:rPr>
              <a:t>2020</a:t>
            </a:r>
            <a:r>
              <a:rPr lang="en-US" b="1" dirty="0">
                <a:latin typeface="Arial" pitchFamily="34" charset="0"/>
                <a:cs typeface="Arial" pitchFamily="34" charset="0"/>
              </a:rPr>
              <a:t>:</a:t>
            </a:r>
            <a:endParaRPr lang="en-US" b="1" dirty="0" smtClean="0">
              <a:latin typeface="Arial" pitchFamily="34" charset="0"/>
              <a:cs typeface="Arial" pitchFamily="34" charset="0"/>
            </a:endParaRPr>
          </a:p>
        </p:txBody>
      </p:sp>
      <p:sp>
        <p:nvSpPr>
          <p:cNvPr id="6" name="TextBox 5"/>
          <p:cNvSpPr txBox="1"/>
          <p:nvPr/>
        </p:nvSpPr>
        <p:spPr>
          <a:xfrm>
            <a:off x="755576" y="2435582"/>
            <a:ext cx="7920880" cy="2585323"/>
          </a:xfrm>
          <a:prstGeom prst="rect">
            <a:avLst/>
          </a:prstGeom>
          <a:noFill/>
        </p:spPr>
        <p:txBody>
          <a:bodyPr wrap="square" rtlCol="0">
            <a:spAutoFit/>
          </a:bodyPr>
          <a:lstStyle/>
          <a:p>
            <a:r>
              <a:rPr lang="en-US" b="1" dirty="0" smtClean="0">
                <a:latin typeface="Arial" pitchFamily="34" charset="0"/>
                <a:cs typeface="Arial" pitchFamily="34" charset="0"/>
              </a:rPr>
              <a:t>Query:     </a:t>
            </a:r>
          </a:p>
          <a:p>
            <a:r>
              <a:rPr lang="en-US" b="1" dirty="0">
                <a:latin typeface="Arial" pitchFamily="34" charset="0"/>
                <a:cs typeface="Arial" pitchFamily="34" charset="0"/>
              </a:rPr>
              <a:t> </a:t>
            </a:r>
            <a:r>
              <a:rPr lang="en-US" b="1" dirty="0" smtClean="0">
                <a:latin typeface="Arial" pitchFamily="34" charset="0"/>
                <a:cs typeface="Arial" pitchFamily="34" charset="0"/>
              </a:rPr>
              <a:t>                 SELECT ds, COUNT(</a:t>
            </a:r>
            <a:r>
              <a:rPr lang="en-US" b="1" dirty="0" err="1" smtClean="0">
                <a:latin typeface="Arial" pitchFamily="34" charset="0"/>
                <a:cs typeface="Arial" pitchFamily="34" charset="0"/>
              </a:rPr>
              <a:t>job_id</a:t>
            </a:r>
            <a:r>
              <a:rPr lang="en-US" b="1" dirty="0" smtClean="0">
                <a:latin typeface="Arial" pitchFamily="34" charset="0"/>
                <a:cs typeface="Arial" pitchFamily="34" charset="0"/>
              </a:rPr>
              <a:t>) AS </a:t>
            </a:r>
            <a:r>
              <a:rPr lang="en-US" b="1" dirty="0" err="1" smtClean="0">
                <a:latin typeface="Arial" pitchFamily="34" charset="0"/>
                <a:cs typeface="Arial" pitchFamily="34" charset="0"/>
              </a:rPr>
              <a:t>num_jobs_reviewed</a:t>
            </a:r>
            <a:endParaRPr lang="en-US" b="1" dirty="0" smtClean="0">
              <a:latin typeface="Arial" pitchFamily="34" charset="0"/>
              <a:cs typeface="Arial" pitchFamily="34" charset="0"/>
            </a:endParaRPr>
          </a:p>
          <a:p>
            <a:r>
              <a:rPr lang="en-US" b="1" dirty="0" smtClean="0">
                <a:latin typeface="Arial" pitchFamily="34" charset="0"/>
                <a:cs typeface="Arial" pitchFamily="34" charset="0"/>
              </a:rPr>
              <a:t>                   FROM </a:t>
            </a:r>
            <a:r>
              <a:rPr lang="en-US" b="1" dirty="0" err="1" smtClean="0">
                <a:latin typeface="Arial" pitchFamily="34" charset="0"/>
                <a:cs typeface="Arial" pitchFamily="34" charset="0"/>
              </a:rPr>
              <a:t>job_data</a:t>
            </a:r>
            <a:endParaRPr lang="en-US" b="1" dirty="0" smtClean="0">
              <a:latin typeface="Arial" pitchFamily="34" charset="0"/>
              <a:cs typeface="Arial" pitchFamily="34" charset="0"/>
            </a:endParaRPr>
          </a:p>
          <a:p>
            <a:r>
              <a:rPr lang="en-US" b="1" dirty="0" smtClean="0">
                <a:latin typeface="Arial" pitchFamily="34" charset="0"/>
                <a:cs typeface="Arial" pitchFamily="34" charset="0"/>
              </a:rPr>
              <a:t>                   WHERE ds BETWEEN '2020-11-01' AND '2020-11-30‘</a:t>
            </a:r>
          </a:p>
          <a:p>
            <a:r>
              <a:rPr lang="en-US" b="1" dirty="0" smtClean="0">
                <a:latin typeface="Arial" pitchFamily="34" charset="0"/>
                <a:cs typeface="Arial" pitchFamily="34" charset="0"/>
              </a:rPr>
              <a:t>                   GROUP BY ds </a:t>
            </a:r>
          </a:p>
          <a:p>
            <a:r>
              <a:rPr lang="en-US" b="1" dirty="0" smtClean="0">
                <a:latin typeface="Arial" pitchFamily="34" charset="0"/>
                <a:cs typeface="Arial" pitchFamily="34" charset="0"/>
              </a:rPr>
              <a:t>                   ORDER BY ds;</a:t>
            </a:r>
          </a:p>
          <a:p>
            <a:endParaRPr lang="en-US" b="1" dirty="0">
              <a:latin typeface="Arial" pitchFamily="34" charset="0"/>
              <a:cs typeface="Arial" pitchFamily="34" charset="0"/>
            </a:endParaRPr>
          </a:p>
          <a:p>
            <a:endParaRPr lang="en-US" b="1" dirty="0" smtClean="0">
              <a:latin typeface="Arial" pitchFamily="34" charset="0"/>
              <a:cs typeface="Arial" pitchFamily="34" charset="0"/>
            </a:endParaRPr>
          </a:p>
          <a:p>
            <a:r>
              <a:rPr lang="en-US" b="1" dirty="0" smtClean="0">
                <a:latin typeface="Arial" pitchFamily="34" charset="0"/>
                <a:cs typeface="Arial" pitchFamily="34" charset="0"/>
              </a:rPr>
              <a:t>OUTPUT:</a:t>
            </a:r>
            <a:endParaRPr lang="en-IN" b="1" dirty="0">
              <a:latin typeface="Arial" pitchFamily="34" charset="0"/>
              <a:cs typeface="Arial" pitchFamily="34"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589946835"/>
              </p:ext>
            </p:extLst>
          </p:nvPr>
        </p:nvGraphicFramePr>
        <p:xfrm>
          <a:off x="2905231" y="4437112"/>
          <a:ext cx="2952328" cy="1982277"/>
        </p:xfrm>
        <a:graphic>
          <a:graphicData uri="http://schemas.openxmlformats.org/presentationml/2006/ole">
            <mc:AlternateContent xmlns:mc="http://schemas.openxmlformats.org/markup-compatibility/2006">
              <mc:Choice xmlns:v="urn:schemas-microsoft-com:vml" Requires="v">
                <p:oleObj spid="_x0000_s2065" name="Worksheet" r:id="rId3" imgW="2000086" imgH="1342889" progId="Excel.Sheet.12">
                  <p:embed/>
                </p:oleObj>
              </mc:Choice>
              <mc:Fallback>
                <p:oleObj name="Worksheet" r:id="rId3" imgW="2000086" imgH="1342889" progId="Excel.Sheet.12">
                  <p:embed/>
                  <p:pic>
                    <p:nvPicPr>
                      <p:cNvPr id="0" name=""/>
                      <p:cNvPicPr/>
                      <p:nvPr/>
                    </p:nvPicPr>
                    <p:blipFill>
                      <a:blip r:embed="rId4"/>
                      <a:stretch>
                        <a:fillRect/>
                      </a:stretch>
                    </p:blipFill>
                    <p:spPr>
                      <a:xfrm>
                        <a:off x="2905231" y="4437112"/>
                        <a:ext cx="2952328" cy="1982277"/>
                      </a:xfrm>
                      <a:prstGeom prst="rect">
                        <a:avLst/>
                      </a:prstGeom>
                    </p:spPr>
                  </p:pic>
                </p:oleObj>
              </mc:Fallback>
            </mc:AlternateContent>
          </a:graphicData>
        </a:graphic>
      </p:graphicFrame>
    </p:spTree>
    <p:extLst>
      <p:ext uri="{BB962C8B-B14F-4D97-AF65-F5344CB8AC3E}">
        <p14:creationId xmlns:p14="http://schemas.microsoft.com/office/powerpoint/2010/main" val="3962107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764704"/>
            <a:ext cx="8280920" cy="923330"/>
          </a:xfrm>
          <a:prstGeom prst="rect">
            <a:avLst/>
          </a:prstGeom>
          <a:noFill/>
        </p:spPr>
        <p:txBody>
          <a:bodyPr wrap="square" rtlCol="0">
            <a:spAutoFit/>
          </a:bodyPr>
          <a:lstStyle/>
          <a:p>
            <a:r>
              <a:rPr lang="en-US" b="1" dirty="0" smtClean="0">
                <a:latin typeface="Arial" pitchFamily="34" charset="0"/>
                <a:cs typeface="Arial" pitchFamily="34" charset="0"/>
              </a:rPr>
              <a:t>2. Let’s </a:t>
            </a:r>
            <a:r>
              <a:rPr lang="en-US" b="1" dirty="0">
                <a:latin typeface="Arial" pitchFamily="34" charset="0"/>
                <a:cs typeface="Arial" pitchFamily="34" charset="0"/>
              </a:rPr>
              <a:t>say the above metric is called throughput. Calculate 7 day rolling average of throughput?  </a:t>
            </a:r>
            <a:r>
              <a:rPr lang="en-US" b="1" dirty="0" smtClean="0">
                <a:latin typeface="Arial" pitchFamily="34" charset="0"/>
                <a:cs typeface="Arial" pitchFamily="34" charset="0"/>
              </a:rPr>
              <a:t>For </a:t>
            </a:r>
            <a:r>
              <a:rPr lang="en-US" b="1" dirty="0">
                <a:latin typeface="Arial" pitchFamily="34" charset="0"/>
                <a:cs typeface="Arial" pitchFamily="34" charset="0"/>
              </a:rPr>
              <a:t>throughput, do you prefer daily metric or 7-day rolling and why?</a:t>
            </a:r>
            <a:endParaRPr lang="en-IN" b="1" dirty="0">
              <a:latin typeface="Arial" pitchFamily="34" charset="0"/>
              <a:cs typeface="Arial" pitchFamily="34" charset="0"/>
            </a:endParaRPr>
          </a:p>
        </p:txBody>
      </p:sp>
      <p:sp>
        <p:nvSpPr>
          <p:cNvPr id="3" name="TextBox 2"/>
          <p:cNvSpPr txBox="1"/>
          <p:nvPr/>
        </p:nvSpPr>
        <p:spPr>
          <a:xfrm>
            <a:off x="468319" y="1695318"/>
            <a:ext cx="8280920" cy="1754326"/>
          </a:xfrm>
          <a:prstGeom prst="rect">
            <a:avLst/>
          </a:prstGeom>
          <a:noFill/>
        </p:spPr>
        <p:txBody>
          <a:bodyPr wrap="square" rtlCol="0">
            <a:spAutoFit/>
          </a:bodyPr>
          <a:lstStyle/>
          <a:p>
            <a:r>
              <a:rPr lang="en-US" b="1" dirty="0" smtClean="0">
                <a:latin typeface="Arial" pitchFamily="34" charset="0"/>
                <a:cs typeface="Arial" pitchFamily="34" charset="0"/>
              </a:rPr>
              <a:t>Query : </a:t>
            </a:r>
          </a:p>
          <a:p>
            <a:r>
              <a:rPr lang="en-US" b="1" dirty="0">
                <a:latin typeface="Arial" pitchFamily="34" charset="0"/>
                <a:cs typeface="Arial" pitchFamily="34" charset="0"/>
              </a:rPr>
              <a:t> </a:t>
            </a:r>
            <a:r>
              <a:rPr lang="en-US" b="1" dirty="0" smtClean="0">
                <a:latin typeface="Arial" pitchFamily="34" charset="0"/>
                <a:cs typeface="Arial" pitchFamily="34" charset="0"/>
              </a:rPr>
              <a:t>             SELECT ROUND(COUNT(event)/sum(</a:t>
            </a:r>
            <a:r>
              <a:rPr lang="en-US" b="1" dirty="0" err="1" smtClean="0">
                <a:latin typeface="Arial" pitchFamily="34" charset="0"/>
                <a:cs typeface="Arial" pitchFamily="34" charset="0"/>
              </a:rPr>
              <a:t>time_spent</a:t>
            </a:r>
            <a:r>
              <a:rPr lang="en-US" b="1" dirty="0" smtClean="0">
                <a:latin typeface="Arial" pitchFamily="34" charset="0"/>
                <a:cs typeface="Arial" pitchFamily="34" charset="0"/>
              </a:rPr>
              <a:t>),2) as    </a:t>
            </a:r>
          </a:p>
          <a:p>
            <a:r>
              <a:rPr lang="en-US" b="1" dirty="0">
                <a:latin typeface="Arial" pitchFamily="34" charset="0"/>
                <a:cs typeface="Arial" pitchFamily="34" charset="0"/>
              </a:rPr>
              <a:t> </a:t>
            </a:r>
            <a:r>
              <a:rPr lang="en-US" b="1" dirty="0" smtClean="0">
                <a:latin typeface="Arial" pitchFamily="34" charset="0"/>
                <a:cs typeface="Arial" pitchFamily="34" charset="0"/>
              </a:rPr>
              <a:t>              </a:t>
            </a:r>
            <a:r>
              <a:rPr lang="en-US" b="1" dirty="0" err="1" smtClean="0">
                <a:latin typeface="Arial" pitchFamily="34" charset="0"/>
                <a:cs typeface="Arial" pitchFamily="34" charset="0"/>
              </a:rPr>
              <a:t>weekly_throughput</a:t>
            </a:r>
            <a:endParaRPr lang="en-US" b="1" dirty="0" smtClean="0">
              <a:latin typeface="Arial" pitchFamily="34" charset="0"/>
              <a:cs typeface="Arial" pitchFamily="34" charset="0"/>
            </a:endParaRPr>
          </a:p>
          <a:p>
            <a:r>
              <a:rPr lang="en-US" b="1" dirty="0" smtClean="0">
                <a:latin typeface="Arial" pitchFamily="34" charset="0"/>
                <a:cs typeface="Arial" pitchFamily="34" charset="0"/>
              </a:rPr>
              <a:t>               FROM </a:t>
            </a:r>
            <a:r>
              <a:rPr lang="en-US" b="1" dirty="0" err="1" smtClean="0">
                <a:latin typeface="Arial" pitchFamily="34" charset="0"/>
                <a:cs typeface="Arial" pitchFamily="34" charset="0"/>
              </a:rPr>
              <a:t>job_data</a:t>
            </a:r>
            <a:r>
              <a:rPr lang="en-US" b="1" dirty="0" smtClean="0">
                <a:latin typeface="Arial" pitchFamily="34" charset="0"/>
                <a:cs typeface="Arial" pitchFamily="34" charset="0"/>
              </a:rPr>
              <a:t>;</a:t>
            </a:r>
          </a:p>
          <a:p>
            <a:endParaRPr lang="en-US" b="1" dirty="0">
              <a:latin typeface="Arial" pitchFamily="34" charset="0"/>
              <a:cs typeface="Arial" pitchFamily="34" charset="0"/>
            </a:endParaRPr>
          </a:p>
          <a:p>
            <a:r>
              <a:rPr lang="en-US" b="1" dirty="0" smtClean="0">
                <a:latin typeface="Arial" pitchFamily="34" charset="0"/>
                <a:cs typeface="Arial" pitchFamily="34" charset="0"/>
              </a:rPr>
              <a:t>Output:</a:t>
            </a:r>
            <a:endParaRPr lang="en-IN" b="1" dirty="0">
              <a:latin typeface="Arial" pitchFamily="34" charset="0"/>
              <a:cs typeface="Arial" pitchFamily="34"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822461461"/>
              </p:ext>
            </p:extLst>
          </p:nvPr>
        </p:nvGraphicFramePr>
        <p:xfrm>
          <a:off x="3203848" y="2873580"/>
          <a:ext cx="1656184" cy="576064"/>
        </p:xfrm>
        <a:graphic>
          <a:graphicData uri="http://schemas.openxmlformats.org/presentationml/2006/ole">
            <mc:AlternateContent xmlns:mc="http://schemas.openxmlformats.org/markup-compatibility/2006">
              <mc:Choice xmlns:v="urn:schemas-microsoft-com:vml" Requires="v">
                <p:oleObj spid="_x0000_s3103" name="Worksheet" r:id="rId3" imgW="1466780" imgH="390397" progId="Excel.Sheet.12">
                  <p:embed/>
                </p:oleObj>
              </mc:Choice>
              <mc:Fallback>
                <p:oleObj name="Worksheet" r:id="rId3" imgW="1466780" imgH="390397" progId="Excel.Sheet.12">
                  <p:embed/>
                  <p:pic>
                    <p:nvPicPr>
                      <p:cNvPr id="0" name=""/>
                      <p:cNvPicPr/>
                      <p:nvPr/>
                    </p:nvPicPr>
                    <p:blipFill>
                      <a:blip r:embed="rId4"/>
                      <a:stretch>
                        <a:fillRect/>
                      </a:stretch>
                    </p:blipFill>
                    <p:spPr>
                      <a:xfrm>
                        <a:off x="3203848" y="2873580"/>
                        <a:ext cx="1656184" cy="576064"/>
                      </a:xfrm>
                      <a:prstGeom prst="rect">
                        <a:avLst/>
                      </a:prstGeom>
                    </p:spPr>
                  </p:pic>
                </p:oleObj>
              </mc:Fallback>
            </mc:AlternateContent>
          </a:graphicData>
        </a:graphic>
      </p:graphicFrame>
      <p:sp>
        <p:nvSpPr>
          <p:cNvPr id="5" name="TextBox 4"/>
          <p:cNvSpPr txBox="1"/>
          <p:nvPr/>
        </p:nvSpPr>
        <p:spPr>
          <a:xfrm>
            <a:off x="468319" y="3449644"/>
            <a:ext cx="8280920" cy="2308324"/>
          </a:xfrm>
          <a:prstGeom prst="rect">
            <a:avLst/>
          </a:prstGeom>
          <a:noFill/>
        </p:spPr>
        <p:txBody>
          <a:bodyPr wrap="square" rtlCol="0">
            <a:spAutoFit/>
          </a:bodyPr>
          <a:lstStyle/>
          <a:p>
            <a:r>
              <a:rPr lang="en-US" dirty="0" smtClean="0"/>
              <a:t>   </a:t>
            </a:r>
            <a:r>
              <a:rPr lang="en-US" b="1" dirty="0" smtClean="0">
                <a:latin typeface="Arial" pitchFamily="34" charset="0"/>
                <a:cs typeface="Arial" pitchFamily="34" charset="0"/>
              </a:rPr>
              <a:t>Query 2: </a:t>
            </a:r>
          </a:p>
          <a:p>
            <a:r>
              <a:rPr lang="en-US" b="1" dirty="0">
                <a:latin typeface="Arial" pitchFamily="34" charset="0"/>
                <a:cs typeface="Arial" pitchFamily="34" charset="0"/>
              </a:rPr>
              <a:t> </a:t>
            </a:r>
            <a:r>
              <a:rPr lang="en-US" b="1" dirty="0" smtClean="0">
                <a:latin typeface="Arial" pitchFamily="34" charset="0"/>
                <a:cs typeface="Arial" pitchFamily="34" charset="0"/>
              </a:rPr>
              <a:t>                 Select ds as dates, round(count(event)/sum(</a:t>
            </a:r>
            <a:r>
              <a:rPr lang="en-US" b="1" dirty="0" err="1" smtClean="0">
                <a:latin typeface="Arial" pitchFamily="34" charset="0"/>
                <a:cs typeface="Arial" pitchFamily="34" charset="0"/>
              </a:rPr>
              <a:t>time_spent</a:t>
            </a:r>
            <a:r>
              <a:rPr lang="en-US" b="1" dirty="0" smtClean="0">
                <a:latin typeface="Arial" pitchFamily="34" charset="0"/>
                <a:cs typeface="Arial" pitchFamily="34" charset="0"/>
              </a:rPr>
              <a:t>),2) as                </a:t>
            </a:r>
          </a:p>
          <a:p>
            <a:r>
              <a:rPr lang="en-US" b="1" dirty="0">
                <a:latin typeface="Arial" pitchFamily="34" charset="0"/>
                <a:cs typeface="Arial" pitchFamily="34" charset="0"/>
              </a:rPr>
              <a:t> </a:t>
            </a:r>
            <a:r>
              <a:rPr lang="en-US" b="1" dirty="0" smtClean="0">
                <a:latin typeface="Arial" pitchFamily="34" charset="0"/>
                <a:cs typeface="Arial" pitchFamily="34" charset="0"/>
              </a:rPr>
              <a:t>                 </a:t>
            </a:r>
            <a:r>
              <a:rPr lang="en-US" b="1" dirty="0" err="1" smtClean="0">
                <a:latin typeface="Arial" pitchFamily="34" charset="0"/>
                <a:cs typeface="Arial" pitchFamily="34" charset="0"/>
              </a:rPr>
              <a:t>daily_throughput</a:t>
            </a:r>
            <a:endParaRPr lang="en-US" b="1" dirty="0" smtClean="0">
              <a:latin typeface="Arial" pitchFamily="34" charset="0"/>
              <a:cs typeface="Arial" pitchFamily="34" charset="0"/>
            </a:endParaRPr>
          </a:p>
          <a:p>
            <a:r>
              <a:rPr lang="en-US" b="1" dirty="0" smtClean="0">
                <a:latin typeface="Arial" pitchFamily="34" charset="0"/>
                <a:cs typeface="Arial" pitchFamily="34" charset="0"/>
              </a:rPr>
              <a:t>                   From </a:t>
            </a:r>
            <a:r>
              <a:rPr lang="en-US" b="1" dirty="0" err="1" smtClean="0">
                <a:latin typeface="Arial" pitchFamily="34" charset="0"/>
                <a:cs typeface="Arial" pitchFamily="34" charset="0"/>
              </a:rPr>
              <a:t>job_data</a:t>
            </a:r>
            <a:endParaRPr lang="en-US" b="1" dirty="0" smtClean="0">
              <a:latin typeface="Arial" pitchFamily="34" charset="0"/>
              <a:cs typeface="Arial" pitchFamily="34" charset="0"/>
            </a:endParaRPr>
          </a:p>
          <a:p>
            <a:r>
              <a:rPr lang="en-US" b="1" dirty="0" smtClean="0">
                <a:latin typeface="Arial" pitchFamily="34" charset="0"/>
                <a:cs typeface="Arial" pitchFamily="34" charset="0"/>
              </a:rPr>
              <a:t>                  Group by ds</a:t>
            </a:r>
          </a:p>
          <a:p>
            <a:r>
              <a:rPr lang="en-US" b="1" dirty="0" smtClean="0">
                <a:latin typeface="Arial" pitchFamily="34" charset="0"/>
                <a:cs typeface="Arial" pitchFamily="34" charset="0"/>
              </a:rPr>
              <a:t>                  Order by ds;</a:t>
            </a:r>
          </a:p>
          <a:p>
            <a:endParaRPr lang="en-US" b="1" dirty="0">
              <a:latin typeface="Arial" pitchFamily="34" charset="0"/>
              <a:cs typeface="Arial" pitchFamily="34" charset="0"/>
            </a:endParaRPr>
          </a:p>
          <a:p>
            <a:r>
              <a:rPr lang="en-US" b="1" dirty="0" smtClean="0">
                <a:latin typeface="Arial" pitchFamily="34" charset="0"/>
                <a:cs typeface="Arial" pitchFamily="34" charset="0"/>
              </a:rPr>
              <a:t>Output:</a:t>
            </a:r>
            <a:endParaRPr lang="en-IN" b="1" dirty="0">
              <a:latin typeface="Arial" pitchFamily="34" charset="0"/>
              <a:cs typeface="Arial"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213534407"/>
              </p:ext>
            </p:extLst>
          </p:nvPr>
        </p:nvGraphicFramePr>
        <p:xfrm>
          <a:off x="3923928" y="4817863"/>
          <a:ext cx="2520280" cy="1880209"/>
        </p:xfrm>
        <a:graphic>
          <a:graphicData uri="http://schemas.openxmlformats.org/presentationml/2006/ole">
            <mc:AlternateContent xmlns:mc="http://schemas.openxmlformats.org/markup-compatibility/2006">
              <mc:Choice xmlns:v="urn:schemas-microsoft-com:vml" Requires="v">
                <p:oleObj spid="_x0000_s3104" name="Worksheet" r:id="rId5" imgW="1800380" imgH="1342889" progId="Excel.Sheet.12">
                  <p:embed/>
                </p:oleObj>
              </mc:Choice>
              <mc:Fallback>
                <p:oleObj name="Worksheet" r:id="rId5" imgW="1800380" imgH="1342889" progId="Excel.Sheet.12">
                  <p:embed/>
                  <p:pic>
                    <p:nvPicPr>
                      <p:cNvPr id="0" name=""/>
                      <p:cNvPicPr/>
                      <p:nvPr/>
                    </p:nvPicPr>
                    <p:blipFill>
                      <a:blip r:embed="rId6"/>
                      <a:stretch>
                        <a:fillRect/>
                      </a:stretch>
                    </p:blipFill>
                    <p:spPr>
                      <a:xfrm>
                        <a:off x="3923928" y="4817863"/>
                        <a:ext cx="2520280" cy="1880209"/>
                      </a:xfrm>
                      <a:prstGeom prst="rect">
                        <a:avLst/>
                      </a:prstGeom>
                    </p:spPr>
                  </p:pic>
                </p:oleObj>
              </mc:Fallback>
            </mc:AlternateContent>
          </a:graphicData>
        </a:graphic>
      </p:graphicFrame>
    </p:spTree>
    <p:extLst>
      <p:ext uri="{BB962C8B-B14F-4D97-AF65-F5344CB8AC3E}">
        <p14:creationId xmlns:p14="http://schemas.microsoft.com/office/powerpoint/2010/main" val="3666604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6028" y="1412776"/>
            <a:ext cx="8280920" cy="369332"/>
          </a:xfrm>
          <a:prstGeom prst="rect">
            <a:avLst/>
          </a:prstGeom>
          <a:noFill/>
        </p:spPr>
        <p:txBody>
          <a:bodyPr wrap="square" rtlCol="0">
            <a:spAutoFit/>
          </a:bodyPr>
          <a:lstStyle/>
          <a:p>
            <a:r>
              <a:rPr lang="en-US" b="1" dirty="0" smtClean="0">
                <a:latin typeface="Arial" pitchFamily="34" charset="0"/>
                <a:cs typeface="Arial" pitchFamily="34" charset="0"/>
              </a:rPr>
              <a:t>3. Calculate </a:t>
            </a:r>
            <a:r>
              <a:rPr lang="en-US" b="1" dirty="0">
                <a:latin typeface="Arial" pitchFamily="34" charset="0"/>
                <a:cs typeface="Arial" pitchFamily="34" charset="0"/>
              </a:rPr>
              <a:t>the percentage share of each language in the last 30 days?</a:t>
            </a:r>
            <a:endParaRPr lang="en-IN" b="1" dirty="0">
              <a:latin typeface="Arial" pitchFamily="34" charset="0"/>
              <a:cs typeface="Arial" pitchFamily="34" charset="0"/>
            </a:endParaRPr>
          </a:p>
        </p:txBody>
      </p:sp>
      <p:sp>
        <p:nvSpPr>
          <p:cNvPr id="3" name="TextBox 2"/>
          <p:cNvSpPr txBox="1"/>
          <p:nvPr/>
        </p:nvSpPr>
        <p:spPr>
          <a:xfrm>
            <a:off x="496028" y="1988840"/>
            <a:ext cx="8280920" cy="2031325"/>
          </a:xfrm>
          <a:prstGeom prst="rect">
            <a:avLst/>
          </a:prstGeom>
          <a:noFill/>
        </p:spPr>
        <p:txBody>
          <a:bodyPr wrap="square" rtlCol="0">
            <a:spAutoFit/>
          </a:bodyPr>
          <a:lstStyle/>
          <a:p>
            <a:r>
              <a:rPr lang="en-IN" b="1" dirty="0" smtClean="0">
                <a:latin typeface="Arial" pitchFamily="34" charset="0"/>
                <a:cs typeface="Arial" pitchFamily="34" charset="0"/>
              </a:rPr>
              <a:t>Query: </a:t>
            </a:r>
          </a:p>
          <a:p>
            <a:r>
              <a:rPr lang="en-IN" b="1" dirty="0">
                <a:latin typeface="Arial" pitchFamily="34" charset="0"/>
                <a:cs typeface="Arial" pitchFamily="34" charset="0"/>
              </a:rPr>
              <a:t> </a:t>
            </a:r>
            <a:r>
              <a:rPr lang="en-IN" b="1" dirty="0" smtClean="0">
                <a:latin typeface="Arial" pitchFamily="34" charset="0"/>
                <a:cs typeface="Arial" pitchFamily="34" charset="0"/>
              </a:rPr>
              <a:t>            </a:t>
            </a:r>
            <a:r>
              <a:rPr lang="en-US" b="1" dirty="0" smtClean="0">
                <a:latin typeface="Arial" pitchFamily="34" charset="0"/>
                <a:cs typeface="Arial" pitchFamily="34" charset="0"/>
              </a:rPr>
              <a:t>Select language, count(*)*100.0/sum(count(*)) over() as percentage</a:t>
            </a:r>
          </a:p>
          <a:p>
            <a:r>
              <a:rPr lang="en-US" b="1" dirty="0" smtClean="0">
                <a:latin typeface="Arial" pitchFamily="34" charset="0"/>
                <a:cs typeface="Arial" pitchFamily="34" charset="0"/>
              </a:rPr>
              <a:t>             From </a:t>
            </a:r>
            <a:r>
              <a:rPr lang="en-US" b="1" dirty="0" err="1" smtClean="0">
                <a:latin typeface="Arial" pitchFamily="34" charset="0"/>
                <a:cs typeface="Arial" pitchFamily="34" charset="0"/>
              </a:rPr>
              <a:t>job_data</a:t>
            </a:r>
            <a:endParaRPr lang="en-US" b="1" dirty="0" smtClean="0">
              <a:latin typeface="Arial" pitchFamily="34" charset="0"/>
              <a:cs typeface="Arial" pitchFamily="34" charset="0"/>
            </a:endParaRPr>
          </a:p>
          <a:p>
            <a:r>
              <a:rPr lang="en-US" b="1" dirty="0" smtClean="0">
                <a:latin typeface="Arial" pitchFamily="34" charset="0"/>
                <a:cs typeface="Arial" pitchFamily="34" charset="0"/>
              </a:rPr>
              <a:t>             Group by language;</a:t>
            </a:r>
          </a:p>
          <a:p>
            <a:endParaRPr lang="en-US" b="1" dirty="0">
              <a:latin typeface="Arial" pitchFamily="34" charset="0"/>
              <a:cs typeface="Arial" pitchFamily="34" charset="0"/>
            </a:endParaRPr>
          </a:p>
          <a:p>
            <a:r>
              <a:rPr lang="en-US" b="1" dirty="0">
                <a:latin typeface="Arial" pitchFamily="34" charset="0"/>
                <a:cs typeface="Arial" pitchFamily="34" charset="0"/>
              </a:rPr>
              <a:t>O</a:t>
            </a:r>
            <a:r>
              <a:rPr lang="en-US" b="1" dirty="0" smtClean="0">
                <a:latin typeface="Arial" pitchFamily="34" charset="0"/>
                <a:cs typeface="Arial" pitchFamily="34" charset="0"/>
              </a:rPr>
              <a:t>utput: </a:t>
            </a:r>
            <a:endParaRPr lang="en-IN" b="1" dirty="0" smtClean="0">
              <a:latin typeface="Arial" pitchFamily="34" charset="0"/>
              <a:cs typeface="Arial" pitchFamily="34" charset="0"/>
            </a:endParaRPr>
          </a:p>
          <a:p>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793673270"/>
              </p:ext>
            </p:extLst>
          </p:nvPr>
        </p:nvGraphicFramePr>
        <p:xfrm>
          <a:off x="2915816" y="3789040"/>
          <a:ext cx="2016224" cy="2016224"/>
        </p:xfrm>
        <a:graphic>
          <a:graphicData uri="http://schemas.openxmlformats.org/presentationml/2006/ole">
            <mc:AlternateContent xmlns:mc="http://schemas.openxmlformats.org/markup-compatibility/2006">
              <mc:Choice xmlns:v="urn:schemas-microsoft-com:vml" Requires="v">
                <p:oleObj spid="_x0000_s4112" name="Worksheet" r:id="rId3" imgW="1343099" imgH="1342889" progId="Excel.Sheet.12">
                  <p:embed/>
                </p:oleObj>
              </mc:Choice>
              <mc:Fallback>
                <p:oleObj name="Worksheet" r:id="rId3" imgW="1343099" imgH="1342889" progId="Excel.Sheet.12">
                  <p:embed/>
                  <p:pic>
                    <p:nvPicPr>
                      <p:cNvPr id="0" name=""/>
                      <p:cNvPicPr/>
                      <p:nvPr/>
                    </p:nvPicPr>
                    <p:blipFill>
                      <a:blip r:embed="rId4"/>
                      <a:stretch>
                        <a:fillRect/>
                      </a:stretch>
                    </p:blipFill>
                    <p:spPr>
                      <a:xfrm>
                        <a:off x="2915816" y="3789040"/>
                        <a:ext cx="2016224" cy="2016224"/>
                      </a:xfrm>
                      <a:prstGeom prst="rect">
                        <a:avLst/>
                      </a:prstGeom>
                    </p:spPr>
                  </p:pic>
                </p:oleObj>
              </mc:Fallback>
            </mc:AlternateContent>
          </a:graphicData>
        </a:graphic>
      </p:graphicFrame>
    </p:spTree>
    <p:extLst>
      <p:ext uri="{BB962C8B-B14F-4D97-AF65-F5344CB8AC3E}">
        <p14:creationId xmlns:p14="http://schemas.microsoft.com/office/powerpoint/2010/main" val="2873025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556792"/>
            <a:ext cx="8208912" cy="3416320"/>
          </a:xfrm>
          <a:prstGeom prst="rect">
            <a:avLst/>
          </a:prstGeom>
          <a:noFill/>
        </p:spPr>
        <p:txBody>
          <a:bodyPr wrap="square" rtlCol="0">
            <a:spAutoFit/>
          </a:bodyPr>
          <a:lstStyle/>
          <a:p>
            <a:r>
              <a:rPr lang="en-US" b="1" dirty="0" smtClean="0">
                <a:latin typeface="Arial" pitchFamily="34" charset="0"/>
                <a:cs typeface="Arial" pitchFamily="34" charset="0"/>
              </a:rPr>
              <a:t>4. Let’s </a:t>
            </a:r>
            <a:r>
              <a:rPr lang="en-US" b="1" dirty="0">
                <a:latin typeface="Arial" pitchFamily="34" charset="0"/>
                <a:cs typeface="Arial" pitchFamily="34" charset="0"/>
              </a:rPr>
              <a:t>say you see some duplicate rows in the data. How will </a:t>
            </a:r>
            <a:r>
              <a:rPr lang="en-US" b="1" dirty="0" smtClean="0">
                <a:latin typeface="Arial" pitchFamily="34" charset="0"/>
                <a:cs typeface="Arial" pitchFamily="34" charset="0"/>
              </a:rPr>
              <a:t>you display duplicates </a:t>
            </a:r>
            <a:r>
              <a:rPr lang="en-US" b="1" dirty="0">
                <a:latin typeface="Arial" pitchFamily="34" charset="0"/>
                <a:cs typeface="Arial" pitchFamily="34" charset="0"/>
              </a:rPr>
              <a:t>from the table</a:t>
            </a:r>
            <a:r>
              <a:rPr lang="en-US" b="1" dirty="0" smtClean="0">
                <a:latin typeface="Arial" pitchFamily="34" charset="0"/>
                <a:cs typeface="Arial" pitchFamily="34" charset="0"/>
              </a:rPr>
              <a:t>?</a:t>
            </a:r>
          </a:p>
          <a:p>
            <a:endParaRPr lang="en-US" dirty="0" smtClean="0"/>
          </a:p>
          <a:p>
            <a:r>
              <a:rPr lang="en-US" b="1" dirty="0" smtClean="0">
                <a:latin typeface="Arial" pitchFamily="34" charset="0"/>
                <a:cs typeface="Arial" pitchFamily="34" charset="0"/>
              </a:rPr>
              <a:t>     Lets take example of </a:t>
            </a:r>
            <a:r>
              <a:rPr lang="en-US" b="1" dirty="0" err="1" smtClean="0">
                <a:latin typeface="Arial" pitchFamily="34" charset="0"/>
                <a:cs typeface="Arial" pitchFamily="34" charset="0"/>
              </a:rPr>
              <a:t>job_id</a:t>
            </a:r>
            <a:endParaRPr lang="en-US" b="1" dirty="0" smtClean="0">
              <a:latin typeface="Arial" pitchFamily="34" charset="0"/>
              <a:cs typeface="Arial" pitchFamily="34" charset="0"/>
            </a:endParaRPr>
          </a:p>
          <a:p>
            <a:endParaRPr lang="en-US" b="1" dirty="0" smtClean="0">
              <a:latin typeface="Arial" pitchFamily="34" charset="0"/>
              <a:cs typeface="Arial" pitchFamily="34" charset="0"/>
            </a:endParaRPr>
          </a:p>
          <a:p>
            <a:r>
              <a:rPr lang="en-US" b="1" dirty="0" smtClean="0">
                <a:latin typeface="Arial" pitchFamily="34" charset="0"/>
                <a:cs typeface="Arial" pitchFamily="34" charset="0"/>
              </a:rPr>
              <a:t>Query:</a:t>
            </a:r>
          </a:p>
          <a:p>
            <a:r>
              <a:rPr lang="en-US" b="1" dirty="0">
                <a:latin typeface="Arial" pitchFamily="34" charset="0"/>
                <a:cs typeface="Arial" pitchFamily="34" charset="0"/>
              </a:rPr>
              <a:t> </a:t>
            </a:r>
            <a:r>
              <a:rPr lang="en-US" b="1" dirty="0" smtClean="0">
                <a:latin typeface="Arial" pitchFamily="34" charset="0"/>
                <a:cs typeface="Arial" pitchFamily="34" charset="0"/>
              </a:rPr>
              <a:t>              SELECT  </a:t>
            </a:r>
            <a:r>
              <a:rPr lang="en-US" b="1" dirty="0" err="1" smtClean="0">
                <a:latin typeface="Arial" pitchFamily="34" charset="0"/>
                <a:cs typeface="Arial" pitchFamily="34" charset="0"/>
              </a:rPr>
              <a:t>job_id</a:t>
            </a:r>
            <a:r>
              <a:rPr lang="en-US" b="1" dirty="0" smtClean="0">
                <a:latin typeface="Arial" pitchFamily="34" charset="0"/>
                <a:cs typeface="Arial" pitchFamily="34" charset="0"/>
              </a:rPr>
              <a:t>, count(*) as duplicates</a:t>
            </a:r>
          </a:p>
          <a:p>
            <a:r>
              <a:rPr lang="en-US" b="1" dirty="0" smtClean="0">
                <a:latin typeface="Arial" pitchFamily="34" charset="0"/>
                <a:cs typeface="Arial" pitchFamily="34" charset="0"/>
              </a:rPr>
              <a:t>               FROM </a:t>
            </a:r>
            <a:r>
              <a:rPr lang="en-US" b="1" dirty="0" err="1" smtClean="0">
                <a:latin typeface="Arial" pitchFamily="34" charset="0"/>
                <a:cs typeface="Arial" pitchFamily="34" charset="0"/>
              </a:rPr>
              <a:t>job_data</a:t>
            </a:r>
            <a:endParaRPr lang="en-US" b="1" dirty="0" smtClean="0">
              <a:latin typeface="Arial" pitchFamily="34" charset="0"/>
              <a:cs typeface="Arial" pitchFamily="34" charset="0"/>
            </a:endParaRPr>
          </a:p>
          <a:p>
            <a:r>
              <a:rPr lang="en-US" b="1" dirty="0" smtClean="0">
                <a:latin typeface="Arial" pitchFamily="34" charset="0"/>
                <a:cs typeface="Arial" pitchFamily="34" charset="0"/>
              </a:rPr>
              <a:t>               GROUP BY </a:t>
            </a:r>
            <a:r>
              <a:rPr lang="en-US" b="1" dirty="0" err="1" smtClean="0">
                <a:latin typeface="Arial" pitchFamily="34" charset="0"/>
                <a:cs typeface="Arial" pitchFamily="34" charset="0"/>
              </a:rPr>
              <a:t>job_id</a:t>
            </a:r>
            <a:endParaRPr lang="en-US" b="1" dirty="0" smtClean="0">
              <a:latin typeface="Arial" pitchFamily="34" charset="0"/>
              <a:cs typeface="Arial" pitchFamily="34" charset="0"/>
            </a:endParaRPr>
          </a:p>
          <a:p>
            <a:r>
              <a:rPr lang="en-US" b="1" dirty="0" smtClean="0">
                <a:latin typeface="Arial" pitchFamily="34" charset="0"/>
                <a:cs typeface="Arial" pitchFamily="34" charset="0"/>
              </a:rPr>
              <a:t>               HAVING count(*)&gt;1;</a:t>
            </a:r>
          </a:p>
          <a:p>
            <a:endParaRPr lang="en-US" b="1" dirty="0">
              <a:latin typeface="Arial" pitchFamily="34" charset="0"/>
              <a:cs typeface="Arial" pitchFamily="34" charset="0"/>
            </a:endParaRPr>
          </a:p>
          <a:p>
            <a:r>
              <a:rPr lang="en-US" b="1" dirty="0" smtClean="0">
                <a:latin typeface="Arial" pitchFamily="34" charset="0"/>
                <a:cs typeface="Arial" pitchFamily="34" charset="0"/>
              </a:rPr>
              <a:t>OUTPUT:</a:t>
            </a:r>
            <a:endParaRPr lang="en-IN" b="1" dirty="0">
              <a:latin typeface="Arial" pitchFamily="34" charset="0"/>
              <a:cs typeface="Arial"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09323702"/>
              </p:ext>
            </p:extLst>
          </p:nvPr>
        </p:nvGraphicFramePr>
        <p:xfrm>
          <a:off x="2555776" y="5157192"/>
          <a:ext cx="1728192" cy="648072"/>
        </p:xfrm>
        <a:graphic>
          <a:graphicData uri="http://schemas.openxmlformats.org/presentationml/2006/ole">
            <mc:AlternateContent xmlns:mc="http://schemas.openxmlformats.org/markup-compatibility/2006">
              <mc:Choice xmlns:v="urn:schemas-microsoft-com:vml" Requires="v">
                <p:oleObj spid="_x0000_s5136" name="Worksheet" r:id="rId3" imgW="1295442" imgH="390397" progId="Excel.Sheet.12">
                  <p:embed/>
                </p:oleObj>
              </mc:Choice>
              <mc:Fallback>
                <p:oleObj name="Worksheet" r:id="rId3" imgW="1295442" imgH="390397" progId="Excel.Sheet.12">
                  <p:embed/>
                  <p:pic>
                    <p:nvPicPr>
                      <p:cNvPr id="0" name=""/>
                      <p:cNvPicPr/>
                      <p:nvPr/>
                    </p:nvPicPr>
                    <p:blipFill>
                      <a:blip r:embed="rId4"/>
                      <a:stretch>
                        <a:fillRect/>
                      </a:stretch>
                    </p:blipFill>
                    <p:spPr>
                      <a:xfrm>
                        <a:off x="2555776" y="5157192"/>
                        <a:ext cx="1728192" cy="648072"/>
                      </a:xfrm>
                      <a:prstGeom prst="rect">
                        <a:avLst/>
                      </a:prstGeom>
                    </p:spPr>
                  </p:pic>
                </p:oleObj>
              </mc:Fallback>
            </mc:AlternateContent>
          </a:graphicData>
        </a:graphic>
      </p:graphicFrame>
    </p:spTree>
    <p:extLst>
      <p:ext uri="{BB962C8B-B14F-4D97-AF65-F5344CB8AC3E}">
        <p14:creationId xmlns:p14="http://schemas.microsoft.com/office/powerpoint/2010/main" val="14551735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2044</TotalTime>
  <Words>1766</Words>
  <Application>Microsoft Office PowerPoint</Application>
  <PresentationFormat>On-screen Show (4:3)</PresentationFormat>
  <Paragraphs>187</Paragraphs>
  <Slides>22</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22</vt:i4>
      </vt:variant>
    </vt:vector>
  </HeadingPairs>
  <TitlesOfParts>
    <vt:vector size="25" baseType="lpstr">
      <vt:lpstr>Waveform</vt:lpstr>
      <vt:lpstr>Worksheet</vt:lpstr>
      <vt:lpstr>Microsoft Excel Worksheet</vt:lpstr>
      <vt:lpstr>Operation Analytics and Investigating Metric Spike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Analytics and Investigating Metric Spike</dc:title>
  <dc:creator>Reeta</dc:creator>
  <cp:lastModifiedBy>Reeta</cp:lastModifiedBy>
  <cp:revision>34</cp:revision>
  <dcterms:created xsi:type="dcterms:W3CDTF">2023-03-10T06:26:19Z</dcterms:created>
  <dcterms:modified xsi:type="dcterms:W3CDTF">2023-03-14T09:09:02Z</dcterms:modified>
</cp:coreProperties>
</file>