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1" r:id="rId21"/>
    <p:sldId id="294" r:id="rId22"/>
    <p:sldId id="295" r:id="rId23"/>
    <p:sldId id="296" r:id="rId24"/>
    <p:sldId id="303" r:id="rId25"/>
    <p:sldId id="304" r:id="rId26"/>
    <p:sldId id="305" r:id="rId2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43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7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7041">
              <a:lnSpc>
                <a:spcPts val="1026"/>
              </a:lnSpc>
            </a:pPr>
            <a:fld id="{81D60167-4931-47E6-BA6A-407CBD079E47}" type="slidenum">
              <a:rPr lang="en-IN" smtClean="0"/>
              <a:pPr marL="37041">
                <a:lnSpc>
                  <a:spcPts val="1026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60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8" y="3314954"/>
            <a:ext cx="64230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7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7041">
              <a:lnSpc>
                <a:spcPts val="1026"/>
              </a:lnSpc>
            </a:pPr>
            <a:fld id="{81D60167-4931-47E6-BA6A-407CBD079E47}" type="slidenum">
              <a:rPr lang="en-IN" smtClean="0"/>
              <a:pPr marL="37041">
                <a:lnSpc>
                  <a:spcPts val="1026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99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7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7041">
              <a:lnSpc>
                <a:spcPts val="1026"/>
              </a:lnSpc>
            </a:pPr>
            <a:fld id="{81D60167-4931-47E6-BA6A-407CBD079E47}" type="slidenum">
              <a:rPr lang="en-IN" smtClean="0"/>
              <a:pPr marL="37041">
                <a:lnSpc>
                  <a:spcPts val="1026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5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7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7041">
              <a:lnSpc>
                <a:spcPts val="1026"/>
              </a:lnSpc>
            </a:pPr>
            <a:fld id="{81D60167-4931-47E6-BA6A-407CBD079E47}" type="slidenum">
              <a:rPr lang="en-IN" smtClean="0"/>
              <a:pPr marL="37041">
                <a:lnSpc>
                  <a:spcPts val="1026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5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7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7041">
              <a:lnSpc>
                <a:spcPts val="1026"/>
              </a:lnSpc>
            </a:pPr>
            <a:fld id="{81D60167-4931-47E6-BA6A-407CBD079E47}" type="slidenum">
              <a:rPr lang="en-IN" smtClean="0"/>
              <a:pPr marL="37041">
                <a:lnSpc>
                  <a:spcPts val="1026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88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68606" y="9893771"/>
            <a:ext cx="198790" cy="1290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7041">
              <a:lnSpc>
                <a:spcPts val="1026"/>
              </a:lnSpc>
            </a:pPr>
            <a:fld id="{81D60167-4931-47E6-BA6A-407CBD079E47}" type="slidenum">
              <a:rPr lang="en-IN" smtClean="0"/>
              <a:pPr marL="37041">
                <a:lnSpc>
                  <a:spcPts val="1026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63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4490">
        <a:defRPr>
          <a:latin typeface="+mn-lt"/>
          <a:ea typeface="+mn-ea"/>
          <a:cs typeface="+mn-cs"/>
        </a:defRPr>
      </a:lvl2pPr>
      <a:lvl3pPr marL="888980">
        <a:defRPr>
          <a:latin typeface="+mn-lt"/>
          <a:ea typeface="+mn-ea"/>
          <a:cs typeface="+mn-cs"/>
        </a:defRPr>
      </a:lvl3pPr>
      <a:lvl4pPr marL="1333470">
        <a:defRPr>
          <a:latin typeface="+mn-lt"/>
          <a:ea typeface="+mn-ea"/>
          <a:cs typeface="+mn-cs"/>
        </a:defRPr>
      </a:lvl4pPr>
      <a:lvl5pPr marL="1777959">
        <a:defRPr>
          <a:latin typeface="+mn-lt"/>
          <a:ea typeface="+mn-ea"/>
          <a:cs typeface="+mn-cs"/>
        </a:defRPr>
      </a:lvl5pPr>
      <a:lvl6pPr marL="2222449">
        <a:defRPr>
          <a:latin typeface="+mn-lt"/>
          <a:ea typeface="+mn-ea"/>
          <a:cs typeface="+mn-cs"/>
        </a:defRPr>
      </a:lvl6pPr>
      <a:lvl7pPr marL="2666939">
        <a:defRPr>
          <a:latin typeface="+mn-lt"/>
          <a:ea typeface="+mn-ea"/>
          <a:cs typeface="+mn-cs"/>
        </a:defRPr>
      </a:lvl7pPr>
      <a:lvl8pPr marL="3111429">
        <a:defRPr>
          <a:latin typeface="+mn-lt"/>
          <a:ea typeface="+mn-ea"/>
          <a:cs typeface="+mn-cs"/>
        </a:defRPr>
      </a:lvl8pPr>
      <a:lvl9pPr marL="355591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4490">
        <a:defRPr>
          <a:latin typeface="+mn-lt"/>
          <a:ea typeface="+mn-ea"/>
          <a:cs typeface="+mn-cs"/>
        </a:defRPr>
      </a:lvl2pPr>
      <a:lvl3pPr marL="888980">
        <a:defRPr>
          <a:latin typeface="+mn-lt"/>
          <a:ea typeface="+mn-ea"/>
          <a:cs typeface="+mn-cs"/>
        </a:defRPr>
      </a:lvl3pPr>
      <a:lvl4pPr marL="1333470">
        <a:defRPr>
          <a:latin typeface="+mn-lt"/>
          <a:ea typeface="+mn-ea"/>
          <a:cs typeface="+mn-cs"/>
        </a:defRPr>
      </a:lvl4pPr>
      <a:lvl5pPr marL="1777959">
        <a:defRPr>
          <a:latin typeface="+mn-lt"/>
          <a:ea typeface="+mn-ea"/>
          <a:cs typeface="+mn-cs"/>
        </a:defRPr>
      </a:lvl5pPr>
      <a:lvl6pPr marL="2222449">
        <a:defRPr>
          <a:latin typeface="+mn-lt"/>
          <a:ea typeface="+mn-ea"/>
          <a:cs typeface="+mn-cs"/>
        </a:defRPr>
      </a:lvl6pPr>
      <a:lvl7pPr marL="2666939">
        <a:defRPr>
          <a:latin typeface="+mn-lt"/>
          <a:ea typeface="+mn-ea"/>
          <a:cs typeface="+mn-cs"/>
        </a:defRPr>
      </a:lvl7pPr>
      <a:lvl8pPr marL="3111429">
        <a:defRPr>
          <a:latin typeface="+mn-lt"/>
          <a:ea typeface="+mn-ea"/>
          <a:cs typeface="+mn-cs"/>
        </a:defRPr>
      </a:lvl8pPr>
      <a:lvl9pPr marL="355591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753" y="813307"/>
            <a:ext cx="4751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FOL</a:t>
            </a:r>
            <a:r>
              <a:rPr sz="1200" b="1" spc="-5" dirty="0">
                <a:latin typeface="Times New Roman"/>
                <a:cs typeface="Times New Roman"/>
              </a:rPr>
              <a:t>IA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 DIS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AS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</a:t>
            </a:r>
            <a:r>
              <a:rPr sz="1200" b="1" dirty="0">
                <a:latin typeface="Times New Roman"/>
                <a:cs typeface="Times New Roman"/>
              </a:rPr>
              <a:t>TE</a:t>
            </a:r>
            <a:r>
              <a:rPr sz="1200" b="1" spc="-5" dirty="0">
                <a:latin typeface="Times New Roman"/>
                <a:cs typeface="Times New Roman"/>
              </a:rPr>
              <a:t>CTI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-5" dirty="0">
                <a:latin typeface="Times New Roman"/>
                <a:cs typeface="Times New Roman"/>
              </a:rPr>
              <a:t> U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IN</a:t>
            </a:r>
            <a:r>
              <a:rPr sz="1200" b="1" dirty="0">
                <a:latin typeface="Times New Roman"/>
                <a:cs typeface="Times New Roman"/>
              </a:rPr>
              <a:t>G 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14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 DE</a:t>
            </a:r>
            <a:r>
              <a:rPr sz="1200" b="1" dirty="0">
                <a:latin typeface="Times New Roman"/>
                <a:cs typeface="Times New Roman"/>
              </a:rPr>
              <a:t>EP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</a:t>
            </a:r>
            <a:r>
              <a:rPr sz="1200" b="1" spc="-5" dirty="0">
                <a:latin typeface="Times New Roman"/>
                <a:cs typeface="Times New Roman"/>
              </a:rPr>
              <a:t>ARNIN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6522" y="1570990"/>
            <a:ext cx="4749800" cy="1818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Times New Roman"/>
                <a:cs typeface="Times New Roman"/>
              </a:rPr>
              <a:t>Progress report </a:t>
            </a:r>
            <a:r>
              <a:rPr sz="1400" b="1" i="1" dirty="0">
                <a:latin typeface="Times New Roman"/>
                <a:cs typeface="Times New Roman"/>
              </a:rPr>
              <a:t>of</a:t>
            </a:r>
            <a:r>
              <a:rPr sz="1400" b="1" i="1" spc="-5" dirty="0">
                <a:latin typeface="Times New Roman"/>
                <a:cs typeface="Times New Roman"/>
              </a:rPr>
              <a:t> Major Project</a:t>
            </a:r>
            <a:endParaRPr lang="en-IN" sz="1400" b="1" i="1" spc="-5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i="1" spc="-5" dirty="0">
                <a:latin typeface="Times New Roman"/>
                <a:cs typeface="Times New Roman"/>
              </a:rPr>
              <a:t>Group No-51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i="1" spc="-5" dirty="0">
                <a:latin typeface="Times New Roman"/>
                <a:cs typeface="Times New Roman"/>
              </a:rPr>
              <a:t>Mentor Name-Prof. Kamal Kant Sharma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1200" b="1" spc="-5" dirty="0">
                <a:latin typeface="Times New Roman"/>
                <a:cs typeface="Times New Roman"/>
              </a:rPr>
              <a:t>BACHELOR</a:t>
            </a:r>
            <a:r>
              <a:rPr sz="1200" b="1" dirty="0">
                <a:latin typeface="Times New Roman"/>
                <a:cs typeface="Times New Roman"/>
              </a:rPr>
              <a:t> OF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TECHNOLOGY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INFORMATION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TECHNOLOGY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Submitted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4902" y="3072637"/>
          <a:ext cx="5280657" cy="2629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3276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Branch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Section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67945" indent="3175" algn="ctr">
                        <a:lnSpc>
                          <a:spcPct val="95900"/>
                        </a:lnSpc>
                        <a:spcBef>
                          <a:spcPts val="7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Outcome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(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nt/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h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Paper/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5450" marR="242570" indent="-182880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ation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83210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deployable)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2100290130023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0515" marR="270510" indent="5715">
                        <a:lnSpc>
                          <a:spcPts val="1380"/>
                        </a:lnSpc>
                        <a:spcBef>
                          <a:spcPts val="10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AMAN 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INGH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Paper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21002901300062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 marR="24130" indent="-226060">
                        <a:lnSpc>
                          <a:spcPts val="1380"/>
                        </a:lnSpc>
                        <a:spcBef>
                          <a:spcPts val="6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-9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9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AP  SINGH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2100290130038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ARPIT</a:t>
                      </a:r>
                      <a:r>
                        <a:rPr sz="12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PAL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34"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2100290130177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indent="249554">
                        <a:lnSpc>
                          <a:spcPts val="1380"/>
                        </a:lnSpc>
                        <a:spcBef>
                          <a:spcPts val="8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SUMIT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CHAUDHA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88872" y="8014435"/>
            <a:ext cx="5703314" cy="1039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 algn="ctr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Times New Roman"/>
                <a:cs typeface="Times New Roman"/>
              </a:rPr>
              <a:t>DEPARTMENT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INFORMATION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TECHNOLOGY</a:t>
            </a:r>
            <a:endParaRPr sz="1200" dirty="0">
              <a:latin typeface="Times New Roman"/>
              <a:cs typeface="Times New Roman"/>
            </a:endParaRPr>
          </a:p>
          <a:p>
            <a:pPr marL="69850" algn="ctr">
              <a:lnSpc>
                <a:spcPct val="100000"/>
              </a:lnSpc>
              <a:spcBef>
                <a:spcPts val="1140"/>
              </a:spcBef>
            </a:pPr>
            <a:r>
              <a:rPr sz="1200" b="1" dirty="0">
                <a:latin typeface="Times New Roman"/>
                <a:cs typeface="Times New Roman"/>
              </a:rPr>
              <a:t>KIET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GROUP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INSTITUTIONS,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GHAZIABAD,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UTTAR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PARDESH</a:t>
            </a:r>
            <a:endParaRPr sz="1200" dirty="0">
              <a:latin typeface="Times New Roman"/>
              <a:cs typeface="Times New Roman"/>
            </a:endParaRPr>
          </a:p>
          <a:p>
            <a:pPr marL="1657350" marR="5080" indent="-1645285">
              <a:lnSpc>
                <a:spcPct val="109200"/>
              </a:lnSpc>
              <a:spcBef>
                <a:spcPts val="994"/>
              </a:spcBef>
            </a:pPr>
            <a:r>
              <a:rPr sz="1200" b="1" spc="-5" dirty="0">
                <a:latin typeface="Times New Roman"/>
                <a:cs typeface="Times New Roman"/>
              </a:rPr>
              <a:t>(Affiliated</a:t>
            </a:r>
            <a:r>
              <a:rPr sz="1200" b="1" dirty="0">
                <a:latin typeface="Times New Roman"/>
                <a:cs typeface="Times New Roman"/>
              </a:rPr>
              <a:t> to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40" dirty="0">
                <a:latin typeface="Times New Roman"/>
                <a:cs typeface="Times New Roman"/>
              </a:rPr>
              <a:t>Dr.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A.P.J.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Abdul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Kalam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Technical</a:t>
            </a:r>
            <a:r>
              <a:rPr sz="1200" b="1" spc="-10" dirty="0">
                <a:latin typeface="Times New Roman"/>
                <a:cs typeface="Times New Roman"/>
              </a:rPr>
              <a:t> University,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Lucknow,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40" dirty="0">
                <a:latin typeface="Times New Roman"/>
                <a:cs typeface="Times New Roman"/>
              </a:rPr>
              <a:t>UP,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India)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Odd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Semester,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Session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2023-24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9329" y="6556502"/>
            <a:ext cx="1014831" cy="930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7A2EEF7A-C176-9328-877D-DEE31EEF04CA}"/>
              </a:ext>
            </a:extLst>
          </p:cNvPr>
          <p:cNvSpPr txBox="1"/>
          <p:nvPr/>
        </p:nvSpPr>
        <p:spPr>
          <a:xfrm>
            <a:off x="753428" y="4139082"/>
            <a:ext cx="6049645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4856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Train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6800"/>
              </a:lnSpc>
              <a:spcBef>
                <a:spcPts val="955"/>
              </a:spcBef>
            </a:pPr>
            <a:r>
              <a:rPr sz="1200" spc="-5" dirty="0">
                <a:latin typeface="Times New Roman"/>
                <a:cs typeface="Times New Roman"/>
              </a:rPr>
              <a:t>image1=Image.open(r'D:\Python37\Projects\Foliardiseasesinappletrees\images\OriginalDataset\Te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st_0.jpg')</a:t>
            </a:r>
            <a:endParaRPr sz="1200">
              <a:latin typeface="Times New Roman"/>
              <a:cs typeface="Times New Roman"/>
            </a:endParaRPr>
          </a:p>
          <a:p>
            <a:pPr marL="12700" marR="4802505">
              <a:lnSpc>
                <a:spcPct val="215000"/>
              </a:lnSpc>
              <a:spcBef>
                <a:spcPts val="25"/>
              </a:spcBef>
            </a:pP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Times New Roman"/>
                <a:cs typeface="Times New Roman"/>
              </a:rPr>
              <a:t>im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h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20" dirty="0">
                <a:latin typeface="Times New Roman"/>
                <a:cs typeface="Times New Roman"/>
              </a:rPr>
              <a:t>(</a:t>
            </a:r>
            <a:r>
              <a:rPr sz="1200" spc="-25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1)  </a:t>
            </a:r>
            <a:r>
              <a:rPr sz="1200" spc="-5" dirty="0">
                <a:latin typeface="Times New Roman"/>
                <a:cs typeface="Times New Roman"/>
              </a:rPr>
              <a:t>plt.show()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A48EB9A-D3B9-7AB5-64C1-C51CDDD0EAD1}"/>
              </a:ext>
            </a:extLst>
          </p:cNvPr>
          <p:cNvSpPr txBox="1"/>
          <p:nvPr/>
        </p:nvSpPr>
        <p:spPr>
          <a:xfrm>
            <a:off x="3067825" y="8871051"/>
            <a:ext cx="144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 </a:t>
            </a:r>
            <a:r>
              <a:rPr sz="1200" b="1" dirty="0">
                <a:latin typeface="Times New Roman"/>
                <a:cs typeface="Times New Roman"/>
              </a:rPr>
              <a:t>6: </a:t>
            </a:r>
            <a:r>
              <a:rPr sz="1200" b="1" spc="-10" dirty="0">
                <a:latin typeface="Times New Roman"/>
                <a:cs typeface="Times New Roman"/>
              </a:rPr>
              <a:t>Image </a:t>
            </a:r>
            <a:r>
              <a:rPr sz="1200" b="1" spc="-5" dirty="0">
                <a:latin typeface="Times New Roman"/>
                <a:cs typeface="Times New Roman"/>
              </a:rPr>
              <a:t>Showing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53D7C745-0DA5-80D9-85E4-13DEA6A188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433" y="1258722"/>
            <a:ext cx="5707380" cy="2682240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09E27BB1-C0ED-61CC-D02E-B7D6DBE0ACC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383" y="6006744"/>
            <a:ext cx="5745480" cy="26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4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8D7A401-DB5E-4AB5-A243-C98E6080C50F}"/>
              </a:ext>
            </a:extLst>
          </p:cNvPr>
          <p:cNvSpPr txBox="1"/>
          <p:nvPr/>
        </p:nvSpPr>
        <p:spPr>
          <a:xfrm>
            <a:off x="722363" y="1413192"/>
            <a:ext cx="5138420" cy="3013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3.6.3 </a:t>
            </a:r>
            <a:r>
              <a:rPr sz="1400" b="1" spc="-5" dirty="0">
                <a:latin typeface="Times New Roman"/>
                <a:cs typeface="Times New Roman"/>
              </a:rPr>
              <a:t>PREPARE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TRAINING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215899"/>
              </a:lnSpc>
              <a:spcBef>
                <a:spcPts val="114"/>
              </a:spcBef>
            </a:pPr>
            <a:r>
              <a:rPr sz="1200" spc="-5" dirty="0">
                <a:latin typeface="Times New Roman"/>
                <a:cs typeface="Times New Roman"/>
              </a:rPr>
              <a:t>class_names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train.loc[:,'healthy':].columnsprint(class_names)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OUTPUT:Index(['healthy','multiple_diseases','rust','scab'],dtype='object')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number=0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train['label']=0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class_names:</a:t>
            </a:r>
            <a:endParaRPr sz="1200">
              <a:latin typeface="Times New Roman"/>
              <a:cs typeface="Times New Roman"/>
            </a:endParaRPr>
          </a:p>
          <a:p>
            <a:pPr marL="12700" marR="2294890">
              <a:lnSpc>
                <a:spcPts val="3120"/>
              </a:lnSpc>
              <a:spcBef>
                <a:spcPts val="360"/>
              </a:spcBef>
            </a:pPr>
            <a:r>
              <a:rPr sz="1200" spc="-5" dirty="0">
                <a:latin typeface="Times New Roman"/>
                <a:cs typeface="Times New Roman"/>
              </a:rPr>
              <a:t>train['label']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train['label']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 </a:t>
            </a:r>
            <a:r>
              <a:rPr sz="1200" spc="-10" dirty="0">
                <a:latin typeface="Times New Roman"/>
                <a:cs typeface="Times New Roman"/>
              </a:rPr>
              <a:t>train[i]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*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number+1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train.head()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451421F-CF9A-BE92-BECB-029DCF93B108}"/>
              </a:ext>
            </a:extLst>
          </p:cNvPr>
          <p:cNvSpPr txBox="1"/>
          <p:nvPr/>
        </p:nvSpPr>
        <p:spPr>
          <a:xfrm>
            <a:off x="3073337" y="9071928"/>
            <a:ext cx="136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7:</a:t>
            </a:r>
            <a:r>
              <a:rPr sz="1200" b="1" spc="-5" dirty="0">
                <a:latin typeface="Times New Roman"/>
                <a:cs typeface="Times New Roman"/>
              </a:rPr>
              <a:t> Training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F7E952BB-8C49-D8D3-50BA-B76EFEEB82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258" y="5057585"/>
            <a:ext cx="6229985" cy="37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4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58" y="1298539"/>
            <a:ext cx="4995686" cy="2929996"/>
          </a:xfrm>
          <a:prstGeom prst="rect">
            <a:avLst/>
          </a:prstGeom>
        </p:spPr>
        <p:txBody>
          <a:bodyPr vert="horz" wrap="square" lIns="0" tIns="11113" rIns="0" bIns="0" rtlCol="0">
            <a:spAutoFit/>
          </a:bodyPr>
          <a:lstStyle/>
          <a:p>
            <a:pPr marL="12347">
              <a:spcBef>
                <a:spcPts val="87"/>
              </a:spcBef>
            </a:pPr>
            <a:r>
              <a:rPr sz="1361" b="1" dirty="0">
                <a:latin typeface="Times New Roman"/>
                <a:cs typeface="Times New Roman"/>
              </a:rPr>
              <a:t>3.6.3 </a:t>
            </a:r>
            <a:r>
              <a:rPr sz="1361" b="1" spc="-5" dirty="0">
                <a:latin typeface="Times New Roman"/>
                <a:cs typeface="Times New Roman"/>
              </a:rPr>
              <a:t>PREPARE</a:t>
            </a:r>
            <a:r>
              <a:rPr sz="1361" b="1" spc="-15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THE</a:t>
            </a:r>
            <a:r>
              <a:rPr sz="1361" b="1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TRAINING</a:t>
            </a:r>
            <a:r>
              <a:rPr sz="1361" b="1" dirty="0">
                <a:latin typeface="Times New Roman"/>
                <a:cs typeface="Times New Roman"/>
              </a:rPr>
              <a:t> </a:t>
            </a:r>
            <a:r>
              <a:rPr sz="1361" b="1" spc="-15" dirty="0">
                <a:latin typeface="Times New Roman"/>
                <a:cs typeface="Times New Roman"/>
              </a:rPr>
              <a:t>DATA</a:t>
            </a:r>
            <a:endParaRPr sz="1361">
              <a:latin typeface="Times New Roman"/>
              <a:cs typeface="Times New Roman"/>
            </a:endParaRPr>
          </a:p>
          <a:p>
            <a:pPr marL="12347" marR="4939">
              <a:lnSpc>
                <a:spcPct val="215899"/>
              </a:lnSpc>
              <a:spcBef>
                <a:spcPts val="111"/>
              </a:spcBef>
            </a:pPr>
            <a:r>
              <a:rPr sz="1167" spc="-5" dirty="0">
                <a:latin typeface="Times New Roman"/>
                <a:cs typeface="Times New Roman"/>
              </a:rPr>
              <a:t>class_names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=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train.loc[:,'healthy':].columnsprint(class_names)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OUTPUT:Index(['healthy','multiple_diseases','rust','scab'],dtype='object')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number=0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train['label']=0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/>
            <a:r>
              <a:rPr sz="1167" spc="-10" dirty="0">
                <a:latin typeface="Times New Roman"/>
                <a:cs typeface="Times New Roman"/>
              </a:rPr>
              <a:t>for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in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class_names:</a:t>
            </a:r>
            <a:endParaRPr sz="1167">
              <a:latin typeface="Times New Roman"/>
              <a:cs typeface="Times New Roman"/>
            </a:endParaRPr>
          </a:p>
          <a:p>
            <a:pPr marL="12347" marR="2231092">
              <a:lnSpc>
                <a:spcPts val="3033"/>
              </a:lnSpc>
              <a:spcBef>
                <a:spcPts val="350"/>
              </a:spcBef>
            </a:pPr>
            <a:r>
              <a:rPr sz="1167" spc="-5" dirty="0">
                <a:latin typeface="Times New Roman"/>
                <a:cs typeface="Times New Roman"/>
              </a:rPr>
              <a:t>train['label']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=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train['label']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+ </a:t>
            </a:r>
            <a:r>
              <a:rPr sz="1167" spc="-10" dirty="0">
                <a:latin typeface="Times New Roman"/>
                <a:cs typeface="Times New Roman"/>
              </a:rPr>
              <a:t>train[i]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*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number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number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=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number+1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train.head()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4827" y="8744533"/>
            <a:ext cx="1331031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1167" b="1" spc="-5" dirty="0">
                <a:latin typeface="Times New Roman"/>
                <a:cs typeface="Times New Roman"/>
              </a:rPr>
              <a:t>Fig</a:t>
            </a:r>
            <a:r>
              <a:rPr sz="1167" b="1" spc="-15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7:</a:t>
            </a:r>
            <a:r>
              <a:rPr sz="1167" b="1" spc="-5" dirty="0">
                <a:latin typeface="Times New Roman"/>
                <a:cs typeface="Times New Roman"/>
              </a:rPr>
              <a:t> Training</a:t>
            </a:r>
            <a:r>
              <a:rPr sz="1167" b="1" spc="-10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Data</a:t>
            </a:r>
            <a:endParaRPr sz="1167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696" y="4841698"/>
            <a:ext cx="6056930" cy="3601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59" y="1298539"/>
            <a:ext cx="5901355" cy="2690460"/>
          </a:xfrm>
          <a:prstGeom prst="rect">
            <a:avLst/>
          </a:prstGeom>
        </p:spPr>
        <p:txBody>
          <a:bodyPr vert="horz" wrap="square" lIns="0" tIns="11113" rIns="0" bIns="0" rtlCol="0">
            <a:spAutoFit/>
          </a:bodyPr>
          <a:lstStyle/>
          <a:p>
            <a:pPr marL="12347">
              <a:spcBef>
                <a:spcPts val="87"/>
              </a:spcBef>
            </a:pPr>
            <a:r>
              <a:rPr sz="1361" b="1" dirty="0">
                <a:latin typeface="Times New Roman"/>
                <a:cs typeface="Times New Roman"/>
              </a:rPr>
              <a:t>3.6.4</a:t>
            </a:r>
            <a:r>
              <a:rPr sz="1361" b="1" spc="-29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DIR</a:t>
            </a:r>
            <a:endParaRPr sz="1361">
              <a:latin typeface="Times New Roman"/>
              <a:cs typeface="Times New Roman"/>
            </a:endParaRPr>
          </a:p>
          <a:p>
            <a:pPr marL="12347" marR="6173">
              <a:lnSpc>
                <a:spcPct val="146900"/>
              </a:lnSpc>
              <a:spcBef>
                <a:spcPts val="1079"/>
              </a:spcBef>
            </a:pPr>
            <a:r>
              <a:rPr sz="1167" spc="-5" dirty="0">
                <a:latin typeface="Times New Roman"/>
                <a:cs typeface="Times New Roman"/>
              </a:rPr>
              <a:t>OUTPUT:'D:\\Python37\\Projects\\Foliar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diseases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in</a:t>
            </a:r>
            <a:r>
              <a:rPr sz="1167" spc="-10" dirty="0">
                <a:latin typeface="Times New Roman"/>
                <a:cs typeface="Times New Roman"/>
              </a:rPr>
              <a:t> apple</a:t>
            </a:r>
            <a:r>
              <a:rPr sz="1167" spc="-5" dirty="0">
                <a:latin typeface="Times New Roman"/>
                <a:cs typeface="Times New Roman"/>
              </a:rPr>
              <a:t> trees\\images\\Original</a:t>
            </a:r>
            <a:r>
              <a:rPr sz="1167" dirty="0">
                <a:latin typeface="Times New Roman"/>
                <a:cs typeface="Times New Roman"/>
              </a:rPr>
              <a:t> Dataset'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nat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sort.nat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sorted(os.listdir(DIR))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/>
            <a:r>
              <a:rPr sz="1361" b="1" spc="-5" dirty="0">
                <a:latin typeface="Times New Roman"/>
                <a:cs typeface="Times New Roman"/>
              </a:rPr>
              <a:t>Output:</a:t>
            </a:r>
            <a:endParaRPr sz="1361">
              <a:latin typeface="Times New Roman"/>
              <a:cs typeface="Times New Roman"/>
            </a:endParaRPr>
          </a:p>
          <a:p>
            <a:pPr marL="12347" marR="4939">
              <a:lnSpc>
                <a:spcPct val="149200"/>
              </a:lnSpc>
              <a:spcBef>
                <a:spcPts val="1133"/>
              </a:spcBef>
            </a:pPr>
            <a:r>
              <a:rPr sz="1069" spc="-5" dirty="0">
                <a:latin typeface="Times New Roman"/>
                <a:cs typeface="Times New Roman"/>
              </a:rPr>
              <a:t>['Test_0.jpg',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'Test_1.jpg',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'Test_2.jpg',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'Test_3.jpg',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'Test_4.jpg',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'Test_5.jpg',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'Test_6.jpg',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'Test_7.jpg', </a:t>
            </a:r>
            <a:r>
              <a:rPr sz="1069" spc="-253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'Test_8.jpg',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'Test_9.jpg',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'Test_10.jpg',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Test_11.jpg',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Calibri"/>
                <a:cs typeface="Calibri"/>
              </a:rPr>
              <a:t>'Test_12.jpg','Test_13.jpg',</a:t>
            </a:r>
            <a:r>
              <a:rPr sz="1069" spc="44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'Test_14.jpg',</a:t>
            </a:r>
            <a:r>
              <a:rPr sz="1069" spc="3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'Test_15.jpg'</a:t>
            </a:r>
            <a:endParaRPr sz="1069">
              <a:latin typeface="Calibri"/>
              <a:cs typeface="Calibri"/>
            </a:endParaRPr>
          </a:p>
          <a:p>
            <a:pPr marL="12347" marR="7408" algn="just">
              <a:lnSpc>
                <a:spcPct val="154500"/>
              </a:lnSpc>
              <a:spcBef>
                <a:spcPts val="24"/>
              </a:spcBef>
            </a:pPr>
            <a:r>
              <a:rPr sz="1069" spc="-5" dirty="0">
                <a:latin typeface="Calibri"/>
                <a:cs typeface="Calibri"/>
              </a:rPr>
              <a:t>,'Test_16.jpg',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'Test_17.jpg'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,'Test_18.jpg',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'Test_19.jpg',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'Test_20.jpg',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'Test_21.jpg',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'Test_22.jpg', 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'Test_23.jpg',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'Test_24.jpg',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'Test_25.jpg',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'Test_26.jpg',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'Test_27.jpg',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'Test_28.jpg',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'Test_29.jpg', </a:t>
            </a:r>
            <a:r>
              <a:rPr sz="1069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'Test_30.jpg',</a:t>
            </a:r>
            <a:r>
              <a:rPr sz="1069" spc="-24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'Test_31.jpg',</a:t>
            </a:r>
            <a:r>
              <a:rPr sz="1069" spc="-24" dirty="0">
                <a:latin typeface="Calibri"/>
                <a:cs typeface="Calibri"/>
              </a:rPr>
              <a:t> </a:t>
            </a:r>
            <a:r>
              <a:rPr sz="1069" spc="-5" dirty="0">
                <a:latin typeface="Calibri"/>
                <a:cs typeface="Calibri"/>
              </a:rPr>
              <a:t>'Test_32.jpg', </a:t>
            </a:r>
            <a:r>
              <a:rPr sz="1069" spc="-10" dirty="0">
                <a:latin typeface="Calibri"/>
                <a:cs typeface="Calibri"/>
              </a:rPr>
              <a:t>'Test_33.jpg',]</a:t>
            </a:r>
            <a:endParaRPr sz="106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5293995" y="10125816"/>
            <a:ext cx="169113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>
              <a:lnSpc>
                <a:spcPts val="1026"/>
              </a:lnSpc>
            </a:pP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79159" y="1298539"/>
            <a:ext cx="5889008" cy="7927533"/>
          </a:xfrm>
          <a:prstGeom prst="rect">
            <a:avLst/>
          </a:prstGeom>
        </p:spPr>
        <p:txBody>
          <a:bodyPr vert="horz" wrap="square" lIns="0" tIns="11113" rIns="0" bIns="0" rtlCol="0">
            <a:spAutoFit/>
          </a:bodyPr>
          <a:lstStyle/>
          <a:p>
            <a:pPr marL="12347">
              <a:spcBef>
                <a:spcPts val="87"/>
              </a:spcBef>
            </a:pPr>
            <a:r>
              <a:rPr sz="1361" b="1" dirty="0">
                <a:latin typeface="Times New Roman"/>
                <a:cs typeface="Times New Roman"/>
              </a:rPr>
              <a:t>3.6.5</a:t>
            </a:r>
            <a:r>
              <a:rPr sz="1361" b="1" spc="-10" dirty="0">
                <a:latin typeface="Times New Roman"/>
                <a:cs typeface="Times New Roman"/>
              </a:rPr>
              <a:t> CODE</a:t>
            </a:r>
            <a:r>
              <a:rPr sz="1361" b="1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IMPLEMENTATION</a:t>
            </a:r>
            <a:endParaRPr sz="13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7">
              <a:latin typeface="Times New Roman"/>
              <a:cs typeface="Times New Roman"/>
            </a:endParaRPr>
          </a:p>
          <a:p>
            <a:pPr marL="12347"/>
            <a:r>
              <a:rPr sz="1167" spc="5" dirty="0">
                <a:latin typeface="Times New Roman"/>
                <a:cs typeface="Times New Roman"/>
              </a:rPr>
              <a:t>def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get_label_img(img):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if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search("Train",img):</a:t>
            </a:r>
            <a:endParaRPr sz="1167">
              <a:latin typeface="Times New Roman"/>
              <a:cs typeface="Times New Roman"/>
            </a:endParaRPr>
          </a:p>
          <a:p>
            <a:pPr marL="12347" marR="3105255">
              <a:lnSpc>
                <a:spcPct val="215899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img=img.split('.')[0]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label=train.loc[train['image_id']==img]['label']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returnlabel</a:t>
            </a:r>
            <a:endParaRPr sz="1167">
              <a:latin typeface="Times New Roman"/>
              <a:cs typeface="Times New Roman"/>
            </a:endParaRPr>
          </a:p>
          <a:p>
            <a:pPr marL="12347" marR="3418867">
              <a:lnSpc>
                <a:spcPct val="215899"/>
              </a:lnSpc>
              <a:spcBef>
                <a:spcPts val="15"/>
              </a:spcBef>
            </a:pPr>
            <a:r>
              <a:rPr sz="1167" spc="5" dirty="0">
                <a:latin typeface="Times New Roman"/>
                <a:cs typeface="Times New Roman"/>
              </a:rPr>
              <a:t>def </a:t>
            </a:r>
            <a:r>
              <a:rPr sz="1167" spc="-5" dirty="0">
                <a:latin typeface="Times New Roman"/>
                <a:cs typeface="Times New Roman"/>
              </a:rPr>
              <a:t>create_train_data():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images=natsort.natsorted(os.listdir(DIR))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forimgintqdm(images):</a:t>
            </a:r>
            <a:endParaRPr sz="1167">
              <a:latin typeface="Times New Roman"/>
              <a:cs typeface="Times New Roman"/>
            </a:endParaRPr>
          </a:p>
          <a:p>
            <a:pPr marL="12347" marR="4220801">
              <a:lnSpc>
                <a:spcPct val="215899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label=get_label_img(img) </a:t>
            </a:r>
            <a:r>
              <a:rPr sz="1167" dirty="0">
                <a:latin typeface="Times New Roman"/>
                <a:cs typeface="Times New Roman"/>
              </a:rPr>
              <a:t> p</a:t>
            </a:r>
            <a:r>
              <a:rPr sz="1167" spc="-5" dirty="0">
                <a:latin typeface="Times New Roman"/>
                <a:cs typeface="Times New Roman"/>
              </a:rPr>
              <a:t>a</a:t>
            </a:r>
            <a:r>
              <a:rPr sz="1167" spc="24" dirty="0">
                <a:latin typeface="Times New Roman"/>
                <a:cs typeface="Times New Roman"/>
              </a:rPr>
              <a:t>t</a:t>
            </a:r>
            <a:r>
              <a:rPr sz="1167" spc="-24" dirty="0">
                <a:latin typeface="Times New Roman"/>
                <a:cs typeface="Times New Roman"/>
              </a:rPr>
              <a:t>h</a:t>
            </a:r>
            <a:r>
              <a:rPr sz="1167" spc="-5" dirty="0">
                <a:latin typeface="Times New Roman"/>
                <a:cs typeface="Times New Roman"/>
              </a:rPr>
              <a:t>=</a:t>
            </a:r>
            <a:r>
              <a:rPr sz="1167" spc="19" dirty="0">
                <a:latin typeface="Times New Roman"/>
                <a:cs typeface="Times New Roman"/>
              </a:rPr>
              <a:t>o</a:t>
            </a:r>
            <a:r>
              <a:rPr sz="1167" spc="-19" dirty="0">
                <a:latin typeface="Times New Roman"/>
                <a:cs typeface="Times New Roman"/>
              </a:rPr>
              <a:t>s</a:t>
            </a:r>
            <a:r>
              <a:rPr sz="1167" spc="10" dirty="0">
                <a:latin typeface="Times New Roman"/>
                <a:cs typeface="Times New Roman"/>
              </a:rPr>
              <a:t>.</a:t>
            </a:r>
            <a:r>
              <a:rPr sz="1167" dirty="0">
                <a:latin typeface="Times New Roman"/>
                <a:cs typeface="Times New Roman"/>
              </a:rPr>
              <a:t>p</a:t>
            </a:r>
            <a:r>
              <a:rPr sz="1167" spc="-29" dirty="0">
                <a:latin typeface="Times New Roman"/>
                <a:cs typeface="Times New Roman"/>
              </a:rPr>
              <a:t>a</a:t>
            </a:r>
            <a:r>
              <a:rPr sz="1167" spc="24" dirty="0">
                <a:latin typeface="Times New Roman"/>
                <a:cs typeface="Times New Roman"/>
              </a:rPr>
              <a:t>t</a:t>
            </a:r>
            <a:r>
              <a:rPr sz="1167" spc="-24" dirty="0">
                <a:latin typeface="Times New Roman"/>
                <a:cs typeface="Times New Roman"/>
              </a:rPr>
              <a:t>h</a:t>
            </a:r>
            <a:r>
              <a:rPr sz="1167" spc="29" dirty="0">
                <a:latin typeface="Times New Roman"/>
                <a:cs typeface="Times New Roman"/>
              </a:rPr>
              <a:t>.</a:t>
            </a:r>
            <a:r>
              <a:rPr sz="1167" spc="-49" dirty="0">
                <a:latin typeface="Times New Roman"/>
                <a:cs typeface="Times New Roman"/>
              </a:rPr>
              <a:t>j</a:t>
            </a:r>
            <a:r>
              <a:rPr sz="1167" spc="44" dirty="0">
                <a:latin typeface="Times New Roman"/>
                <a:cs typeface="Times New Roman"/>
              </a:rPr>
              <a:t>o</a:t>
            </a:r>
            <a:r>
              <a:rPr sz="1167" spc="-24" dirty="0">
                <a:latin typeface="Times New Roman"/>
                <a:cs typeface="Times New Roman"/>
              </a:rPr>
              <a:t>in</a:t>
            </a:r>
            <a:r>
              <a:rPr sz="1167" spc="5" dirty="0">
                <a:latin typeface="Times New Roman"/>
                <a:cs typeface="Times New Roman"/>
              </a:rPr>
              <a:t>(</a:t>
            </a:r>
            <a:r>
              <a:rPr sz="1167" spc="-5" dirty="0">
                <a:latin typeface="Times New Roman"/>
                <a:cs typeface="Times New Roman"/>
              </a:rPr>
              <a:t>DI</a:t>
            </a:r>
            <a:r>
              <a:rPr sz="1167" spc="-10" dirty="0">
                <a:latin typeface="Times New Roman"/>
                <a:cs typeface="Times New Roman"/>
              </a:rPr>
              <a:t>R</a:t>
            </a:r>
            <a:r>
              <a:rPr sz="1167" spc="29" dirty="0">
                <a:latin typeface="Times New Roman"/>
                <a:cs typeface="Times New Roman"/>
              </a:rPr>
              <a:t>,</a:t>
            </a:r>
            <a:r>
              <a:rPr sz="1167" spc="-24" dirty="0">
                <a:latin typeface="Times New Roman"/>
                <a:cs typeface="Times New Roman"/>
              </a:rPr>
              <a:t>im</a:t>
            </a:r>
            <a:r>
              <a:rPr sz="1167" dirty="0">
                <a:latin typeface="Times New Roman"/>
                <a:cs typeface="Times New Roman"/>
              </a:rPr>
              <a:t>g)  </a:t>
            </a:r>
            <a:r>
              <a:rPr sz="1167" spc="-5" dirty="0">
                <a:latin typeface="Times New Roman"/>
                <a:cs typeface="Times New Roman"/>
              </a:rPr>
              <a:t>ifsearch("Train",img):</a:t>
            </a:r>
            <a:endParaRPr sz="1167">
              <a:latin typeface="Times New Roman"/>
              <a:cs typeface="Times New Roman"/>
            </a:endParaRPr>
          </a:p>
          <a:p>
            <a:pPr marL="12347" marR="454366">
              <a:lnSpc>
                <a:spcPts val="3033"/>
              </a:lnSpc>
              <a:spcBef>
                <a:spcPts val="350"/>
              </a:spcBef>
            </a:pPr>
            <a:r>
              <a:rPr sz="1167" spc="-5" dirty="0">
                <a:latin typeface="Times New Roman"/>
                <a:cs typeface="Times New Roman"/>
              </a:rPr>
              <a:t>if(img.split("_")[1].split(".")[0])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and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label.item()==0: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shutil.copy(path,r'D:\Python37\Projects\Foliar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diseases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in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apple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trees\images\train\healthy')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3014"/>
              </a:lnSpc>
              <a:spcBef>
                <a:spcPts val="15"/>
              </a:spcBef>
            </a:pPr>
            <a:r>
              <a:rPr sz="1167" spc="-5" dirty="0">
                <a:latin typeface="Times New Roman"/>
                <a:cs typeface="Times New Roman"/>
              </a:rPr>
              <a:t>elif(img.split("_")[1].split(".")[0])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and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label.item()==1: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shutil.copy(path,r'D:\Python37\Projects\Foliardiseasesinapple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trees\images\train\multiple_disease')</a:t>
            </a:r>
            <a:endParaRPr sz="1167">
              <a:latin typeface="Times New Roman"/>
              <a:cs typeface="Times New Roman"/>
            </a:endParaRPr>
          </a:p>
          <a:p>
            <a:pPr marL="12347" marR="777240">
              <a:lnSpc>
                <a:spcPts val="3014"/>
              </a:lnSpc>
              <a:spcBef>
                <a:spcPts val="19"/>
              </a:spcBef>
            </a:pPr>
            <a:r>
              <a:rPr sz="1167" spc="-5" dirty="0">
                <a:latin typeface="Times New Roman"/>
                <a:cs typeface="Times New Roman"/>
              </a:rPr>
              <a:t>elif(img.split("_")[1].split(".")[0])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and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label.item()==2: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shutil.copy(path,r'D:\Python37\Projects\Foliardiseasesinapple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trees\images\train\rust')</a:t>
            </a:r>
            <a:endParaRPr sz="1167">
              <a:latin typeface="Times New Roman"/>
              <a:cs typeface="Times New Roman"/>
            </a:endParaRPr>
          </a:p>
          <a:p>
            <a:pPr marL="12347" marR="771684">
              <a:lnSpc>
                <a:spcPts val="3014"/>
              </a:lnSpc>
              <a:spcBef>
                <a:spcPts val="19"/>
              </a:spcBef>
            </a:pPr>
            <a:r>
              <a:rPr sz="1167" spc="-5" dirty="0">
                <a:latin typeface="Times New Roman"/>
                <a:cs typeface="Times New Roman"/>
              </a:rPr>
              <a:t>elif(img.split("_")[1].split(".")[0])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and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label.item()==3: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shutil.copy(path,r'D:\Python37\Projects\Foliardiseasesinappletrees\images\train\scab')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elif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search("Test",img):</a:t>
            </a:r>
            <a:endParaRPr sz="11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293995" y="10125816"/>
            <a:ext cx="169113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>
              <a:lnSpc>
                <a:spcPts val="1026"/>
              </a:lnSpc>
            </a:pPr>
            <a:r>
              <a:rPr dirty="0"/>
              <a:t>18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79158" y="1298540"/>
            <a:ext cx="4796896" cy="58525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1167" spc="-5" dirty="0">
                <a:latin typeface="Times New Roman"/>
                <a:cs typeface="Times New Roman"/>
              </a:rPr>
              <a:t>shutil.copy(path,r'D:\Python37\Projects\Foliardiseasesinappletrees\images\test')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shutil.os.mkdir(r'D:\Python37\Projects\Foliardiseasesinapple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trees\images\train')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158" y="2327187"/>
            <a:ext cx="5832828" cy="5978332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1167" spc="-5" dirty="0">
                <a:latin typeface="Times New Roman"/>
                <a:cs typeface="Times New Roman"/>
              </a:rPr>
              <a:t>shutil.os.mkdir(r'D:\Python37\Projects\Foliar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diseases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in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apple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trees\images\train\healthy')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shutil.os.mkdir(r'D:\Python37\Projects\Foliardiseasesinapple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trees\images\train\multiple_disease')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shutil.os.mkdir(r'D:\Python37\Projects\Foliar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diseases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in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apple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trees\images\train\rust')</a:t>
            </a:r>
            <a:endParaRPr sz="1167">
              <a:latin typeface="Times New Roman"/>
              <a:cs typeface="Times New Roman"/>
            </a:endParaRPr>
          </a:p>
          <a:p>
            <a:pPr marL="12347" marR="625990">
              <a:lnSpc>
                <a:spcPct val="215000"/>
              </a:lnSpc>
              <a:spcBef>
                <a:spcPts val="24"/>
              </a:spcBef>
            </a:pPr>
            <a:r>
              <a:rPr sz="1167" spc="-5" dirty="0">
                <a:latin typeface="Times New Roman"/>
                <a:cs typeface="Times New Roman"/>
              </a:rPr>
              <a:t>shutil.os.mkdir(r'D:\Python37\Projects\Foliar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diseases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in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apple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trees\images\train\scab')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shutil.os.mkdir(r'D:\Python37\Projects\Foliardiseases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inappletrees\images\test')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361" b="1" dirty="0">
                <a:latin typeface="Times New Roman"/>
                <a:cs typeface="Times New Roman"/>
              </a:rPr>
              <a:t>3.6.6</a:t>
            </a:r>
            <a:r>
              <a:rPr sz="1361" b="1" spc="-10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DATA</a:t>
            </a:r>
            <a:r>
              <a:rPr sz="1361" b="1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PREPROCESSING</a:t>
            </a:r>
            <a:endParaRPr sz="1361">
              <a:latin typeface="Times New Roman"/>
              <a:cs typeface="Times New Roman"/>
            </a:endParaRPr>
          </a:p>
          <a:p>
            <a:pPr marL="12347" marR="1682888">
              <a:lnSpc>
                <a:spcPct val="146800"/>
              </a:lnSpc>
              <a:spcBef>
                <a:spcPts val="471"/>
              </a:spcBef>
            </a:pPr>
            <a:r>
              <a:rPr sz="1167" spc="-5" dirty="0">
                <a:latin typeface="Times New Roman"/>
                <a:cs typeface="Times New Roman"/>
              </a:rPr>
              <a:t>Train_DIR=r'D:\Python37\Projects\Foliardiseasesinapple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trees\images\train'Categories=['healthy','multiple_disease','rust','scab']</a:t>
            </a:r>
            <a:endParaRPr sz="1167">
              <a:latin typeface="Times New Roman"/>
              <a:cs typeface="Times New Roman"/>
            </a:endParaRPr>
          </a:p>
          <a:p>
            <a:pPr marL="12347" marR="3960281">
              <a:lnSpc>
                <a:spcPct val="215899"/>
              </a:lnSpc>
              <a:spcBef>
                <a:spcPts val="10"/>
              </a:spcBef>
            </a:pPr>
            <a:r>
              <a:rPr sz="1167" spc="-10" dirty="0">
                <a:latin typeface="Times New Roman"/>
                <a:cs typeface="Times New Roman"/>
              </a:rPr>
              <a:t>for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j</a:t>
            </a:r>
            <a:r>
              <a:rPr sz="1167" spc="-15" dirty="0">
                <a:latin typeface="Times New Roman"/>
                <a:cs typeface="Times New Roman"/>
              </a:rPr>
              <a:t> in </a:t>
            </a:r>
            <a:r>
              <a:rPr sz="1167" spc="-5" dirty="0">
                <a:latin typeface="Times New Roman"/>
                <a:cs typeface="Times New Roman"/>
              </a:rPr>
              <a:t>Categories: </a:t>
            </a:r>
            <a:r>
              <a:rPr sz="1167" dirty="0">
                <a:latin typeface="Times New Roman"/>
                <a:cs typeface="Times New Roman"/>
              </a:rPr>
              <a:t> p</a:t>
            </a:r>
            <a:r>
              <a:rPr sz="1167" spc="-5" dirty="0">
                <a:latin typeface="Times New Roman"/>
                <a:cs typeface="Times New Roman"/>
              </a:rPr>
              <a:t>a</a:t>
            </a:r>
            <a:r>
              <a:rPr sz="1167" spc="24" dirty="0">
                <a:latin typeface="Times New Roman"/>
                <a:cs typeface="Times New Roman"/>
              </a:rPr>
              <a:t>t</a:t>
            </a:r>
            <a:r>
              <a:rPr sz="1167" spc="-24" dirty="0">
                <a:latin typeface="Times New Roman"/>
                <a:cs typeface="Times New Roman"/>
              </a:rPr>
              <a:t>h</a:t>
            </a:r>
            <a:r>
              <a:rPr sz="1167" spc="-5" dirty="0">
                <a:latin typeface="Times New Roman"/>
                <a:cs typeface="Times New Roman"/>
              </a:rPr>
              <a:t>=</a:t>
            </a:r>
            <a:r>
              <a:rPr sz="1167" spc="19" dirty="0">
                <a:latin typeface="Times New Roman"/>
                <a:cs typeface="Times New Roman"/>
              </a:rPr>
              <a:t>o</a:t>
            </a:r>
            <a:r>
              <a:rPr sz="1167" spc="-19" dirty="0">
                <a:latin typeface="Times New Roman"/>
                <a:cs typeface="Times New Roman"/>
              </a:rPr>
              <a:t>s</a:t>
            </a:r>
            <a:r>
              <a:rPr sz="1167" spc="10" dirty="0">
                <a:latin typeface="Times New Roman"/>
                <a:cs typeface="Times New Roman"/>
              </a:rPr>
              <a:t>.</a:t>
            </a:r>
            <a:r>
              <a:rPr sz="1167" dirty="0">
                <a:latin typeface="Times New Roman"/>
                <a:cs typeface="Times New Roman"/>
              </a:rPr>
              <a:t>p</a:t>
            </a:r>
            <a:r>
              <a:rPr sz="1167" spc="-29" dirty="0">
                <a:latin typeface="Times New Roman"/>
                <a:cs typeface="Times New Roman"/>
              </a:rPr>
              <a:t>a</a:t>
            </a:r>
            <a:r>
              <a:rPr sz="1167" spc="24" dirty="0">
                <a:latin typeface="Times New Roman"/>
                <a:cs typeface="Times New Roman"/>
              </a:rPr>
              <a:t>t</a:t>
            </a:r>
            <a:r>
              <a:rPr sz="1167" spc="-24" dirty="0">
                <a:latin typeface="Times New Roman"/>
                <a:cs typeface="Times New Roman"/>
              </a:rPr>
              <a:t>h</a:t>
            </a:r>
            <a:r>
              <a:rPr sz="1167" spc="29" dirty="0">
                <a:latin typeface="Times New Roman"/>
                <a:cs typeface="Times New Roman"/>
              </a:rPr>
              <a:t>.</a:t>
            </a:r>
            <a:r>
              <a:rPr sz="1167" spc="-49" dirty="0">
                <a:latin typeface="Times New Roman"/>
                <a:cs typeface="Times New Roman"/>
              </a:rPr>
              <a:t>j</a:t>
            </a:r>
            <a:r>
              <a:rPr sz="1167" spc="44" dirty="0">
                <a:latin typeface="Times New Roman"/>
                <a:cs typeface="Times New Roman"/>
              </a:rPr>
              <a:t>o</a:t>
            </a:r>
            <a:r>
              <a:rPr sz="1167" spc="-24" dirty="0">
                <a:latin typeface="Times New Roman"/>
                <a:cs typeface="Times New Roman"/>
              </a:rPr>
              <a:t>in</a:t>
            </a:r>
            <a:r>
              <a:rPr sz="1167" spc="5" dirty="0">
                <a:latin typeface="Times New Roman"/>
                <a:cs typeface="Times New Roman"/>
              </a:rPr>
              <a:t>(Tr</a:t>
            </a:r>
            <a:r>
              <a:rPr sz="1167" spc="-5" dirty="0">
                <a:latin typeface="Times New Roman"/>
                <a:cs typeface="Times New Roman"/>
              </a:rPr>
              <a:t>a</a:t>
            </a:r>
            <a:r>
              <a:rPr sz="1167" spc="-24" dirty="0">
                <a:latin typeface="Times New Roman"/>
                <a:cs typeface="Times New Roman"/>
              </a:rPr>
              <a:t>in</a:t>
            </a:r>
            <a:r>
              <a:rPr sz="1167" spc="19" dirty="0">
                <a:latin typeface="Times New Roman"/>
                <a:cs typeface="Times New Roman"/>
              </a:rPr>
              <a:t>_</a:t>
            </a:r>
            <a:r>
              <a:rPr sz="1167" spc="-5" dirty="0">
                <a:latin typeface="Times New Roman"/>
                <a:cs typeface="Times New Roman"/>
              </a:rPr>
              <a:t>DI</a:t>
            </a:r>
            <a:r>
              <a:rPr sz="1167" spc="-10" dirty="0">
                <a:latin typeface="Times New Roman"/>
                <a:cs typeface="Times New Roman"/>
              </a:rPr>
              <a:t>R</a:t>
            </a:r>
            <a:r>
              <a:rPr sz="1167" spc="29" dirty="0">
                <a:latin typeface="Times New Roman"/>
                <a:cs typeface="Times New Roman"/>
              </a:rPr>
              <a:t>,</a:t>
            </a:r>
            <a:r>
              <a:rPr sz="1167" spc="-49" dirty="0">
                <a:latin typeface="Times New Roman"/>
                <a:cs typeface="Times New Roman"/>
              </a:rPr>
              <a:t>j</a:t>
            </a:r>
            <a:r>
              <a:rPr sz="1167" dirty="0">
                <a:latin typeface="Times New Roman"/>
                <a:cs typeface="Times New Roman"/>
              </a:rPr>
              <a:t>)  </a:t>
            </a:r>
            <a:r>
              <a:rPr sz="1167" spc="-10" dirty="0">
                <a:latin typeface="Times New Roman"/>
                <a:cs typeface="Times New Roman"/>
              </a:rPr>
              <a:t>for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19" dirty="0">
                <a:latin typeface="Times New Roman"/>
                <a:cs typeface="Times New Roman"/>
              </a:rPr>
              <a:t>img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os.listdir(path):</a:t>
            </a:r>
            <a:endParaRPr sz="1167">
              <a:latin typeface="Times New Roman"/>
              <a:cs typeface="Times New Roman"/>
            </a:endParaRPr>
          </a:p>
          <a:p>
            <a:pPr marL="12347" marR="1490276">
              <a:lnSpc>
                <a:spcPct val="215000"/>
              </a:lnSpc>
              <a:spcBef>
                <a:spcPts val="24"/>
              </a:spcBef>
            </a:pPr>
            <a:r>
              <a:rPr sz="1167" spc="-5" dirty="0">
                <a:latin typeface="Times New Roman"/>
                <a:cs typeface="Times New Roman"/>
              </a:rPr>
              <a:t>old_image=cv2.imread(os.path.join(path,img),cv2.COLOR_BGR2RGB)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plt.imshow(old_image)</a:t>
            </a:r>
            <a:endParaRPr sz="1167">
              <a:latin typeface="Times New Roman"/>
              <a:cs typeface="Times New Roman"/>
            </a:endParaRPr>
          </a:p>
          <a:p>
            <a:pPr marL="12347" marR="5206705">
              <a:lnSpc>
                <a:spcPct val="215899"/>
              </a:lnSpc>
              <a:spcBef>
                <a:spcPts val="15"/>
              </a:spcBef>
            </a:pPr>
            <a:r>
              <a:rPr sz="1167" spc="19" dirty="0">
                <a:latin typeface="Times New Roman"/>
                <a:cs typeface="Times New Roman"/>
              </a:rPr>
              <a:t>p</a:t>
            </a:r>
            <a:r>
              <a:rPr sz="1167" spc="-49" dirty="0">
                <a:latin typeface="Times New Roman"/>
                <a:cs typeface="Times New Roman"/>
              </a:rPr>
              <a:t>l</a:t>
            </a:r>
            <a:r>
              <a:rPr sz="1167" spc="24" dirty="0">
                <a:latin typeface="Times New Roman"/>
                <a:cs typeface="Times New Roman"/>
              </a:rPr>
              <a:t>t</a:t>
            </a:r>
            <a:r>
              <a:rPr sz="1167" spc="10" dirty="0">
                <a:latin typeface="Times New Roman"/>
                <a:cs typeface="Times New Roman"/>
              </a:rPr>
              <a:t>.</a:t>
            </a:r>
            <a:r>
              <a:rPr sz="1167" spc="-19" dirty="0">
                <a:latin typeface="Times New Roman"/>
                <a:cs typeface="Times New Roman"/>
              </a:rPr>
              <a:t>s</a:t>
            </a:r>
            <a:r>
              <a:rPr sz="1167" spc="-24" dirty="0">
                <a:latin typeface="Times New Roman"/>
                <a:cs typeface="Times New Roman"/>
              </a:rPr>
              <a:t>h</a:t>
            </a:r>
            <a:r>
              <a:rPr sz="1167" spc="19" dirty="0">
                <a:latin typeface="Times New Roman"/>
                <a:cs typeface="Times New Roman"/>
              </a:rPr>
              <a:t>o</a:t>
            </a:r>
            <a:r>
              <a:rPr sz="1167" spc="-5" dirty="0">
                <a:latin typeface="Times New Roman"/>
                <a:cs typeface="Times New Roman"/>
              </a:rPr>
              <a:t>w(</a:t>
            </a:r>
            <a:r>
              <a:rPr sz="1167" dirty="0">
                <a:latin typeface="Times New Roman"/>
                <a:cs typeface="Times New Roman"/>
              </a:rPr>
              <a:t>)  </a:t>
            </a:r>
            <a:r>
              <a:rPr sz="1167" spc="-10" dirty="0">
                <a:latin typeface="Times New Roman"/>
                <a:cs typeface="Times New Roman"/>
              </a:rPr>
              <a:t>break 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break</a:t>
            </a:r>
            <a:endParaRPr sz="11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59" y="1360769"/>
            <a:ext cx="3633170" cy="1352638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1167" spc="-5" dirty="0">
                <a:latin typeface="Times New Roman"/>
                <a:cs typeface="Times New Roman"/>
              </a:rPr>
              <a:t>IMG_SIZE=224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3033"/>
              </a:lnSpc>
              <a:spcBef>
                <a:spcPts val="350"/>
              </a:spcBef>
            </a:pPr>
            <a:r>
              <a:rPr sz="1167" spc="-5" dirty="0">
                <a:latin typeface="Times New Roman"/>
                <a:cs typeface="Times New Roman"/>
              </a:rPr>
              <a:t>new_image=cv2.resize(old_image,(IMG_SIZE,IMG_SIZE))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plt.imshow(new_image)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plt.show()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1844" y="7096671"/>
            <a:ext cx="1653909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1167" b="1" spc="-5" dirty="0">
                <a:latin typeface="Times New Roman"/>
                <a:cs typeface="Times New Roman"/>
              </a:rPr>
              <a:t>Fig</a:t>
            </a:r>
            <a:r>
              <a:rPr sz="1167" b="1" dirty="0">
                <a:latin typeface="Times New Roman"/>
                <a:cs typeface="Times New Roman"/>
              </a:rPr>
              <a:t> 8:</a:t>
            </a:r>
            <a:r>
              <a:rPr sz="1167" b="1" spc="10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Data</a:t>
            </a:r>
            <a:r>
              <a:rPr sz="1167" b="1" spc="-19" dirty="0">
                <a:latin typeface="Times New Roman"/>
                <a:cs typeface="Times New Roman"/>
              </a:rPr>
              <a:t> </a:t>
            </a:r>
            <a:r>
              <a:rPr sz="1167" b="1" spc="-10" dirty="0">
                <a:latin typeface="Times New Roman"/>
                <a:cs typeface="Times New Roman"/>
              </a:rPr>
              <a:t>Preprocessing</a:t>
            </a:r>
            <a:endParaRPr sz="1167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834" y="3451402"/>
            <a:ext cx="5893947" cy="3436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293995" y="10125816"/>
            <a:ext cx="169113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>
              <a:lnSpc>
                <a:spcPts val="1026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293995" y="10125816"/>
            <a:ext cx="169113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>
              <a:lnSpc>
                <a:spcPts val="1026"/>
              </a:lnSpc>
            </a:pPr>
            <a:r>
              <a:rPr dirty="0"/>
              <a:t>20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79159" y="1360769"/>
            <a:ext cx="5159287" cy="2766015"/>
          </a:xfrm>
          <a:prstGeom prst="rect">
            <a:avLst/>
          </a:prstGeom>
        </p:spPr>
        <p:txBody>
          <a:bodyPr vert="horz" wrap="square" lIns="0" tIns="11113" rIns="0" bIns="0" rtlCol="0">
            <a:spAutoFit/>
          </a:bodyPr>
          <a:lstStyle/>
          <a:p>
            <a:pPr marL="12347">
              <a:spcBef>
                <a:spcPts val="87"/>
              </a:spcBef>
            </a:pPr>
            <a:r>
              <a:rPr sz="1361" b="1" dirty="0">
                <a:latin typeface="Times New Roman"/>
                <a:cs typeface="Times New Roman"/>
              </a:rPr>
              <a:t>3.6.7</a:t>
            </a:r>
            <a:r>
              <a:rPr sz="1361" b="1" spc="-53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MODEL</a:t>
            </a:r>
            <a:r>
              <a:rPr sz="1361" b="1" spc="-24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PREPRATION</a:t>
            </a:r>
            <a:endParaRPr sz="13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Import tensorflow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as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tf</a:t>
            </a:r>
            <a:endParaRPr sz="1167">
              <a:latin typeface="Times New Roman"/>
              <a:cs typeface="Times New Roman"/>
            </a:endParaRPr>
          </a:p>
          <a:p>
            <a:pPr marL="12347" marR="2269985">
              <a:lnSpc>
                <a:spcPct val="215000"/>
              </a:lnSpc>
              <a:spcBef>
                <a:spcPts val="24"/>
              </a:spcBef>
            </a:pPr>
            <a:r>
              <a:rPr sz="1167" dirty="0">
                <a:latin typeface="Times New Roman"/>
                <a:cs typeface="Times New Roman"/>
              </a:rPr>
              <a:t>from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tensorflow.keras.models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import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Sequential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from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tensorflow.keras.callbacks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import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ModelCheckpoint,EarlyStopping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from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tensorflow.keras.preprocessing.image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import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Image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DataGenerator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from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tensorflow.keras.layers</a:t>
            </a:r>
            <a:r>
              <a:rPr sz="1167" spc="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import</a:t>
            </a:r>
            <a:r>
              <a:rPr sz="1167" spc="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Dense,Activation,Flatten,Conv2D,MaxPooling2D</a:t>
            </a:r>
            <a:endParaRPr sz="1167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638" y="4294305"/>
          <a:ext cx="5937780" cy="4909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176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datagen=ImageDataGenerator(rescale=1./255,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6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shear_range=0.2,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604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zoom_range=0.2,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456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horizontal_flip=True,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604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3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vertical_flip=True,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456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8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validation_split=0.2)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456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710">
                <a:tc>
                  <a:txBody>
                    <a:bodyPr/>
                    <a:lstStyle/>
                    <a:p>
                      <a:pPr marL="31750" marR="53975">
                        <a:lnSpc>
                          <a:spcPct val="146700"/>
                        </a:lnSpc>
                        <a:spcBef>
                          <a:spcPts val="8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train_datagen=datagen.flow_from_directory(r'D:\Python37\Projects\Foliar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trees\images\train',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878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diseases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604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604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apple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60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9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target_size=(IMG_SIZE,IMG_SIZE),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45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7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batch_size=16,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8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class_mode='categorical',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45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8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subset='training')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2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5455">
                <a:tc>
                  <a:txBody>
                    <a:bodyPr/>
                    <a:lstStyle/>
                    <a:p>
                      <a:pPr marL="31750" marR="145415">
                        <a:lnSpc>
                          <a:spcPct val="146700"/>
                        </a:lnSpc>
                        <a:spcBef>
                          <a:spcPts val="6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val_datagen=datagen.flow_from_directory(r'D:\Python37\Projects\Foliar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trees\images\train',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08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diseases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456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456" marB="0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apple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456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5293995" y="10125816"/>
            <a:ext cx="1691137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1">
              <a:lnSpc>
                <a:spcPts val="1026"/>
              </a:lnSpc>
            </a:pPr>
            <a:r>
              <a:rPr dirty="0"/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79159" y="1360769"/>
            <a:ext cx="5838384" cy="7673181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1167" spc="-5" dirty="0">
                <a:latin typeface="Times New Roman"/>
                <a:cs typeface="Times New Roman"/>
              </a:rPr>
              <a:t>target_size=(IMG_SIZE,IMG_SIZE),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batch_size=16,</a:t>
            </a:r>
            <a:endParaRPr sz="1167">
              <a:latin typeface="Times New Roman"/>
              <a:cs typeface="Times New Roman"/>
            </a:endParaRPr>
          </a:p>
          <a:p>
            <a:pPr marL="12347" marR="4308465">
              <a:lnSpc>
                <a:spcPct val="215899"/>
              </a:lnSpc>
              <a:spcBef>
                <a:spcPts val="15"/>
              </a:spcBef>
            </a:pPr>
            <a:r>
              <a:rPr sz="1167" spc="15" dirty="0">
                <a:latin typeface="Times New Roman"/>
                <a:cs typeface="Times New Roman"/>
              </a:rPr>
              <a:t>c</a:t>
            </a:r>
            <a:r>
              <a:rPr sz="1167" spc="-49" dirty="0">
                <a:latin typeface="Times New Roman"/>
                <a:cs typeface="Times New Roman"/>
              </a:rPr>
              <a:t>l</a:t>
            </a:r>
            <a:r>
              <a:rPr sz="1167" spc="15" dirty="0">
                <a:latin typeface="Times New Roman"/>
                <a:cs typeface="Times New Roman"/>
              </a:rPr>
              <a:t>a</a:t>
            </a:r>
            <a:r>
              <a:rPr sz="1167" spc="-19" dirty="0">
                <a:latin typeface="Times New Roman"/>
                <a:cs typeface="Times New Roman"/>
              </a:rPr>
              <a:t>ss</a:t>
            </a:r>
            <a:r>
              <a:rPr sz="1167" spc="19" dirty="0">
                <a:latin typeface="Times New Roman"/>
                <a:cs typeface="Times New Roman"/>
              </a:rPr>
              <a:t>_</a:t>
            </a:r>
            <a:r>
              <a:rPr sz="1167" spc="-49" dirty="0">
                <a:latin typeface="Times New Roman"/>
                <a:cs typeface="Times New Roman"/>
              </a:rPr>
              <a:t>m</a:t>
            </a:r>
            <a:r>
              <a:rPr sz="1167" spc="19" dirty="0">
                <a:latin typeface="Times New Roman"/>
                <a:cs typeface="Times New Roman"/>
              </a:rPr>
              <a:t>o</a:t>
            </a:r>
            <a:r>
              <a:rPr sz="1167" dirty="0">
                <a:latin typeface="Times New Roman"/>
                <a:cs typeface="Times New Roman"/>
              </a:rPr>
              <a:t>d</a:t>
            </a:r>
            <a:r>
              <a:rPr sz="1167" spc="-5" dirty="0">
                <a:latin typeface="Times New Roman"/>
                <a:cs typeface="Times New Roman"/>
              </a:rPr>
              <a:t>e</a:t>
            </a:r>
            <a:r>
              <a:rPr sz="1167" spc="24" dirty="0">
                <a:latin typeface="Times New Roman"/>
                <a:cs typeface="Times New Roman"/>
              </a:rPr>
              <a:t>=</a:t>
            </a:r>
            <a:r>
              <a:rPr sz="1167" spc="-5" dirty="0">
                <a:latin typeface="Times New Roman"/>
                <a:cs typeface="Times New Roman"/>
              </a:rPr>
              <a:t>'</a:t>
            </a:r>
            <a:r>
              <a:rPr sz="1167" spc="-10" dirty="0">
                <a:latin typeface="Times New Roman"/>
                <a:cs typeface="Times New Roman"/>
              </a:rPr>
              <a:t>c</a:t>
            </a:r>
            <a:r>
              <a:rPr sz="1167" spc="-5" dirty="0">
                <a:latin typeface="Times New Roman"/>
                <a:cs typeface="Times New Roman"/>
              </a:rPr>
              <a:t>a</a:t>
            </a:r>
            <a:r>
              <a:rPr sz="1167" spc="24" dirty="0">
                <a:latin typeface="Times New Roman"/>
                <a:cs typeface="Times New Roman"/>
              </a:rPr>
              <a:t>t</a:t>
            </a:r>
            <a:r>
              <a:rPr sz="1167" spc="-5" dirty="0">
                <a:latin typeface="Times New Roman"/>
                <a:cs typeface="Times New Roman"/>
              </a:rPr>
              <a:t>e</a:t>
            </a:r>
            <a:r>
              <a:rPr sz="1167" dirty="0">
                <a:latin typeface="Times New Roman"/>
                <a:cs typeface="Times New Roman"/>
              </a:rPr>
              <a:t>g</a:t>
            </a:r>
            <a:r>
              <a:rPr sz="1167" spc="19" dirty="0">
                <a:latin typeface="Times New Roman"/>
                <a:cs typeface="Times New Roman"/>
              </a:rPr>
              <a:t>o</a:t>
            </a:r>
            <a:r>
              <a:rPr sz="1167" spc="5" dirty="0">
                <a:latin typeface="Times New Roman"/>
                <a:cs typeface="Times New Roman"/>
              </a:rPr>
              <a:t>r</a:t>
            </a:r>
            <a:r>
              <a:rPr sz="1167" spc="-49" dirty="0">
                <a:latin typeface="Times New Roman"/>
                <a:cs typeface="Times New Roman"/>
              </a:rPr>
              <a:t>i</a:t>
            </a:r>
            <a:r>
              <a:rPr sz="1167" spc="-5" dirty="0">
                <a:latin typeface="Times New Roman"/>
                <a:cs typeface="Times New Roman"/>
              </a:rPr>
              <a:t>c</a:t>
            </a:r>
            <a:r>
              <a:rPr sz="1167" spc="15" dirty="0">
                <a:latin typeface="Times New Roman"/>
                <a:cs typeface="Times New Roman"/>
              </a:rPr>
              <a:t>a</a:t>
            </a:r>
            <a:r>
              <a:rPr sz="1167" spc="-24" dirty="0">
                <a:latin typeface="Times New Roman"/>
                <a:cs typeface="Times New Roman"/>
              </a:rPr>
              <a:t>l</a:t>
            </a:r>
            <a:r>
              <a:rPr sz="1167" spc="-29" dirty="0">
                <a:latin typeface="Times New Roman"/>
                <a:cs typeface="Times New Roman"/>
              </a:rPr>
              <a:t>'</a:t>
            </a:r>
            <a:r>
              <a:rPr sz="1167" dirty="0">
                <a:latin typeface="Times New Roman"/>
                <a:cs typeface="Times New Roman"/>
              </a:rPr>
              <a:t>,  </a:t>
            </a:r>
            <a:r>
              <a:rPr sz="1167" spc="-5" dirty="0">
                <a:latin typeface="Times New Roman"/>
                <a:cs typeface="Times New Roman"/>
              </a:rPr>
              <a:t>subset='validation')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model=Sequential()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6700"/>
              </a:lnSpc>
              <a:spcBef>
                <a:spcPts val="953"/>
              </a:spcBef>
            </a:pPr>
            <a:r>
              <a:rPr sz="1167" spc="-5" dirty="0">
                <a:latin typeface="Times New Roman"/>
                <a:cs typeface="Times New Roman"/>
              </a:rPr>
              <a:t>model.add(Conv2D(64,(3,3),activation='relu',padding='same',input_shape=(IMG_SIZE,IMG_SIZ </a:t>
            </a:r>
            <a:r>
              <a:rPr sz="1167" dirty="0">
                <a:latin typeface="Times New Roman"/>
                <a:cs typeface="Times New Roman"/>
              </a:rPr>
              <a:t> E,3)))</a:t>
            </a:r>
            <a:endParaRPr sz="1167">
              <a:latin typeface="Times New Roman"/>
              <a:cs typeface="Times New Roman"/>
            </a:endParaRPr>
          </a:p>
          <a:p>
            <a:pPr marL="12347" marR="2015020">
              <a:lnSpc>
                <a:spcPct val="215899"/>
              </a:lnSpc>
              <a:spcBef>
                <a:spcPts val="15"/>
              </a:spcBef>
            </a:pPr>
            <a:r>
              <a:rPr sz="1167" spc="-5" dirty="0">
                <a:latin typeface="Times New Roman"/>
                <a:cs typeface="Times New Roman"/>
              </a:rPr>
              <a:t>model.add(MaxPooling2D(2,2))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model.add(Conv2D(64,(3,3),activation='relu',padding='same'))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model.add(MaxPooling2D(2,2))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model.add(Conv2D(64,(3,3),activation='relu',padding='same'))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model.add(MaxPooling2D(2,2))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model.add(Conv2D(128,(3,3),activation='relu',padding='same'))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model.add(MaxPooling2D(2,2))</a:t>
            </a:r>
            <a:endParaRPr sz="1167">
              <a:latin typeface="Times New Roman"/>
              <a:cs typeface="Times New Roman"/>
            </a:endParaRPr>
          </a:p>
          <a:p>
            <a:pPr marL="12347" marR="3323796">
              <a:lnSpc>
                <a:spcPts val="3033"/>
              </a:lnSpc>
              <a:spcBef>
                <a:spcPts val="374"/>
              </a:spcBef>
            </a:pPr>
            <a:r>
              <a:rPr sz="1167" spc="-5" dirty="0">
                <a:latin typeface="Times New Roman"/>
                <a:cs typeface="Times New Roman"/>
              </a:rPr>
              <a:t>model.add(Flatten())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model.add(Dense(4,activation='softmax'))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361" b="1" dirty="0">
                <a:latin typeface="Times New Roman"/>
                <a:cs typeface="Times New Roman"/>
              </a:rPr>
              <a:t>3.6.8</a:t>
            </a:r>
            <a:r>
              <a:rPr sz="1361" b="1" spc="-10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COMPILE</a:t>
            </a:r>
            <a:r>
              <a:rPr sz="1361" b="1" spc="-29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THE</a:t>
            </a:r>
            <a:r>
              <a:rPr sz="1361" b="1" spc="-29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MODEL</a:t>
            </a:r>
            <a:endParaRPr sz="1361">
              <a:latin typeface="Times New Roman"/>
              <a:cs typeface="Times New Roman"/>
            </a:endParaRPr>
          </a:p>
          <a:p>
            <a:pPr marL="12347" marR="1399526">
              <a:lnSpc>
                <a:spcPct val="146800"/>
              </a:lnSpc>
              <a:spcBef>
                <a:spcPts val="1079"/>
              </a:spcBef>
            </a:pPr>
            <a:r>
              <a:rPr sz="1167" spc="-5" dirty="0">
                <a:latin typeface="Times New Roman"/>
                <a:cs typeface="Times New Roman"/>
              </a:rPr>
              <a:t>model.compile(optimizer=tf.keras.optimizers.Adam(learning_rate=0.001),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loss='categorical_crossentropy',</a:t>
            </a:r>
            <a:endParaRPr sz="1167">
              <a:latin typeface="Times New Roman"/>
              <a:cs typeface="Times New Roman"/>
            </a:endParaRPr>
          </a:p>
          <a:p>
            <a:pPr marL="12347" marR="4626398">
              <a:lnSpc>
                <a:spcPts val="2965"/>
              </a:lnSpc>
              <a:spcBef>
                <a:spcPts val="258"/>
              </a:spcBef>
            </a:pPr>
            <a:r>
              <a:rPr sz="1167" spc="-24" dirty="0">
                <a:latin typeface="Times New Roman"/>
                <a:cs typeface="Times New Roman"/>
              </a:rPr>
              <a:t>m</a:t>
            </a:r>
            <a:r>
              <a:rPr sz="1167" spc="-5" dirty="0">
                <a:latin typeface="Times New Roman"/>
                <a:cs typeface="Times New Roman"/>
              </a:rPr>
              <a:t>e</a:t>
            </a:r>
            <a:r>
              <a:rPr sz="1167" spc="24" dirty="0">
                <a:latin typeface="Times New Roman"/>
                <a:cs typeface="Times New Roman"/>
              </a:rPr>
              <a:t>t</a:t>
            </a:r>
            <a:r>
              <a:rPr sz="1167" spc="29" dirty="0">
                <a:latin typeface="Times New Roman"/>
                <a:cs typeface="Times New Roman"/>
              </a:rPr>
              <a:t>r</a:t>
            </a:r>
            <a:r>
              <a:rPr sz="1167" spc="-49" dirty="0">
                <a:latin typeface="Times New Roman"/>
                <a:cs typeface="Times New Roman"/>
              </a:rPr>
              <a:t>i</a:t>
            </a:r>
            <a:r>
              <a:rPr sz="1167" spc="-5" dirty="0">
                <a:latin typeface="Times New Roman"/>
                <a:cs typeface="Times New Roman"/>
              </a:rPr>
              <a:t>c</a:t>
            </a:r>
            <a:r>
              <a:rPr sz="1167" spc="-19" dirty="0">
                <a:latin typeface="Times New Roman"/>
                <a:cs typeface="Times New Roman"/>
              </a:rPr>
              <a:t>s</a:t>
            </a:r>
            <a:r>
              <a:rPr sz="1167" spc="-5" dirty="0">
                <a:latin typeface="Times New Roman"/>
                <a:cs typeface="Times New Roman"/>
              </a:rPr>
              <a:t>=</a:t>
            </a:r>
            <a:r>
              <a:rPr sz="1167" spc="10" dirty="0">
                <a:latin typeface="Times New Roman"/>
                <a:cs typeface="Times New Roman"/>
              </a:rPr>
              <a:t>[</a:t>
            </a:r>
            <a:r>
              <a:rPr sz="1069" spc="-5" dirty="0">
                <a:latin typeface="Calibri"/>
                <a:cs typeface="Calibri"/>
              </a:rPr>
              <a:t>'</a:t>
            </a:r>
            <a:r>
              <a:rPr sz="1069" dirty="0">
                <a:latin typeface="Calibri"/>
                <a:cs typeface="Calibri"/>
              </a:rPr>
              <a:t>a</a:t>
            </a:r>
            <a:r>
              <a:rPr sz="1069" spc="10" dirty="0">
                <a:latin typeface="Calibri"/>
                <a:cs typeface="Calibri"/>
              </a:rPr>
              <a:t>c</a:t>
            </a:r>
            <a:r>
              <a:rPr sz="1069" spc="-15" dirty="0">
                <a:latin typeface="Calibri"/>
                <a:cs typeface="Calibri"/>
              </a:rPr>
              <a:t>c</a:t>
            </a:r>
            <a:r>
              <a:rPr sz="1069" spc="-5" dirty="0">
                <a:latin typeface="Calibri"/>
                <a:cs typeface="Calibri"/>
              </a:rPr>
              <a:t>u</a:t>
            </a:r>
            <a:r>
              <a:rPr sz="1069" dirty="0">
                <a:latin typeface="Calibri"/>
                <a:cs typeface="Calibri"/>
              </a:rPr>
              <a:t>ra</a:t>
            </a:r>
            <a:r>
              <a:rPr sz="1069" spc="-15" dirty="0">
                <a:latin typeface="Calibri"/>
                <a:cs typeface="Calibri"/>
              </a:rPr>
              <a:t>c</a:t>
            </a:r>
            <a:r>
              <a:rPr sz="1069" dirty="0">
                <a:latin typeface="Calibri"/>
                <a:cs typeface="Calibri"/>
              </a:rPr>
              <a:t>y</a:t>
            </a:r>
            <a:r>
              <a:rPr sz="1069" spc="-5" dirty="0">
                <a:latin typeface="Calibri"/>
                <a:cs typeface="Calibri"/>
              </a:rPr>
              <a:t>'</a:t>
            </a:r>
            <a:r>
              <a:rPr sz="1069" dirty="0">
                <a:latin typeface="Calibri"/>
                <a:cs typeface="Calibri"/>
              </a:rPr>
              <a:t>])  </a:t>
            </a:r>
            <a:r>
              <a:rPr sz="1069" spc="-5" dirty="0">
                <a:latin typeface="Calibri"/>
                <a:cs typeface="Calibri"/>
              </a:rPr>
              <a:t>model.summary()</a:t>
            </a:r>
            <a:endParaRPr sz="106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3697" y="4574011"/>
            <a:ext cx="1632302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 defTabSz="888980">
              <a:spcBef>
                <a:spcPts val="97"/>
              </a:spcBef>
            </a:pPr>
            <a:r>
              <a:rPr sz="1167" b="1" spc="-5" dirty="0">
                <a:solidFill>
                  <a:prstClr val="black"/>
                </a:solidFill>
                <a:latin typeface="Times New Roman"/>
                <a:cs typeface="Times New Roman"/>
              </a:rPr>
              <a:t>Fig</a:t>
            </a:r>
            <a:r>
              <a:rPr sz="1167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167" b="1" dirty="0">
                <a:solidFill>
                  <a:prstClr val="black"/>
                </a:solidFill>
                <a:latin typeface="Times New Roman"/>
                <a:cs typeface="Times New Roman"/>
              </a:rPr>
              <a:t>9:</a:t>
            </a:r>
            <a:r>
              <a:rPr sz="1167" b="1" spc="-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167" b="1" dirty="0">
                <a:solidFill>
                  <a:prstClr val="black"/>
                </a:solidFill>
                <a:latin typeface="Times New Roman"/>
                <a:cs typeface="Times New Roman"/>
              </a:rPr>
              <a:t>Model</a:t>
            </a:r>
            <a:r>
              <a:rPr sz="1167" b="1" spc="-3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167" b="1" spc="-5" dirty="0">
                <a:solidFill>
                  <a:prstClr val="black"/>
                </a:solidFill>
                <a:latin typeface="Times New Roman"/>
                <a:cs typeface="Times New Roman"/>
              </a:rPr>
              <a:t>Preparation</a:t>
            </a:r>
            <a:endParaRPr sz="11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574" y="1089996"/>
            <a:ext cx="5504391" cy="32788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434" y="5112720"/>
            <a:ext cx="5452533" cy="3167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0945" y="813307"/>
            <a:ext cx="2648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PROPOSED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METHODOLOGY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0886" y="1400301"/>
            <a:ext cx="4816475" cy="291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105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pertinent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initiatives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categorization</a:t>
            </a:r>
            <a:r>
              <a:rPr sz="1200" dirty="0">
                <a:latin typeface="Times New Roman"/>
                <a:cs typeface="Times New Roman"/>
              </a:rPr>
              <a:t> problems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utilizing deep </a:t>
            </a:r>
            <a:r>
              <a:rPr sz="120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architectures. Deep </a:t>
            </a:r>
            <a:r>
              <a:rPr sz="1200" dirty="0">
                <a:latin typeface="Times New Roman"/>
                <a:cs typeface="Times New Roman"/>
              </a:rPr>
              <a:t>learning </a:t>
            </a:r>
            <a:r>
              <a:rPr sz="1200" spc="-5" dirty="0">
                <a:latin typeface="Times New Roman"/>
                <a:cs typeface="Times New Roman"/>
              </a:rPr>
              <a:t>techniques </a:t>
            </a:r>
            <a:r>
              <a:rPr sz="1200" dirty="0">
                <a:latin typeface="Times New Roman"/>
                <a:cs typeface="Times New Roman"/>
              </a:rPr>
              <a:t>have generally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subject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much </a:t>
            </a:r>
            <a:r>
              <a:rPr sz="1200" spc="-5" dirty="0">
                <a:latin typeface="Times New Roman"/>
                <a:cs typeface="Times New Roman"/>
              </a:rPr>
              <a:t>research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applications such as object </a:t>
            </a:r>
            <a:r>
              <a:rPr sz="1200" dirty="0">
                <a:latin typeface="Times New Roman"/>
                <a:cs typeface="Times New Roman"/>
              </a:rPr>
              <a:t>recognition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image categorization. When used </a:t>
            </a:r>
            <a:r>
              <a:rPr sz="1200" dirty="0">
                <a:latin typeface="Times New Roman"/>
                <a:cs typeface="Times New Roman"/>
              </a:rPr>
              <a:t>to solve </a:t>
            </a:r>
            <a:r>
              <a:rPr sz="1200" spc="-5" dirty="0">
                <a:latin typeface="Times New Roman"/>
                <a:cs typeface="Times New Roman"/>
              </a:rPr>
              <a:t>recognition and classification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issues, convolutional neural </a:t>
            </a:r>
            <a:r>
              <a:rPr sz="1200" dirty="0">
                <a:latin typeface="Times New Roman"/>
                <a:cs typeface="Times New Roman"/>
              </a:rPr>
              <a:t>networks </a:t>
            </a:r>
            <a:r>
              <a:rPr sz="1200" spc="-5" dirty="0">
                <a:latin typeface="Times New Roman"/>
                <a:cs typeface="Times New Roman"/>
              </a:rPr>
              <a:t>(CNNs), </a:t>
            </a:r>
            <a:r>
              <a:rPr sz="1200" dirty="0">
                <a:latin typeface="Times New Roman"/>
                <a:cs typeface="Times New Roman"/>
              </a:rPr>
              <a:t>a deep learning technology,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 state-of-the-art performance </a:t>
            </a:r>
            <a:r>
              <a:rPr sz="1200" dirty="0">
                <a:latin typeface="Times New Roman"/>
                <a:cs typeface="Times New Roman"/>
              </a:rPr>
              <a:t>in picture </a:t>
            </a:r>
            <a:r>
              <a:rPr sz="1200" spc="-5" dirty="0">
                <a:latin typeface="Times New Roman"/>
                <a:cs typeface="Times New Roman"/>
              </a:rPr>
              <a:t>classification.The first CNN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 MobileNet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object recognition was evaluated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dataset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tomato disease. </a:t>
            </a:r>
            <a:r>
              <a:rPr sz="1200" dirty="0">
                <a:latin typeface="Times New Roman"/>
                <a:cs typeface="Times New Roman"/>
              </a:rPr>
              <a:t>To determine the </a:t>
            </a:r>
            <a:r>
              <a:rPr sz="1200" spc="-5" dirty="0">
                <a:latin typeface="Times New Roman"/>
                <a:cs typeface="Times New Roman"/>
              </a:rPr>
              <a:t>degree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tomato leaf </a:t>
            </a:r>
            <a:r>
              <a:rPr sz="1200" dirty="0">
                <a:latin typeface="Times New Roman"/>
                <a:cs typeface="Times New Roman"/>
              </a:rPr>
              <a:t>disease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photos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tomato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leaves,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pre-trained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architectures</a:t>
            </a:r>
            <a:r>
              <a:rPr sz="1200" dirty="0">
                <a:latin typeface="Times New Roman"/>
                <a:cs typeface="Times New Roman"/>
              </a:rPr>
              <a:t> VGG16,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MobileNet, and </a:t>
            </a:r>
            <a:r>
              <a:rPr sz="1200" dirty="0">
                <a:latin typeface="Times New Roman"/>
                <a:cs typeface="Times New Roman"/>
              </a:rPr>
              <a:t>ResNet50 </a:t>
            </a:r>
            <a:r>
              <a:rPr sz="1200" spc="-5" dirty="0">
                <a:latin typeface="Times New Roman"/>
                <a:cs typeface="Times New Roman"/>
              </a:rPr>
              <a:t>were implemented. Performance was improved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ResNet50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traditional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0886" y="7550277"/>
            <a:ext cx="4810760" cy="254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Fig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Proposed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Workflow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134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spatial </a:t>
            </a:r>
            <a:r>
              <a:rPr sz="1200" dirty="0">
                <a:latin typeface="Times New Roman"/>
                <a:cs typeface="Times New Roman"/>
              </a:rPr>
              <a:t>links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image's </a:t>
            </a:r>
            <a:r>
              <a:rPr sz="1200" dirty="0">
                <a:latin typeface="Times New Roman"/>
                <a:cs typeface="Times New Roman"/>
              </a:rPr>
              <a:t>constituent </a:t>
            </a:r>
            <a:r>
              <a:rPr sz="1200" spc="-5" dirty="0">
                <a:latin typeface="Times New Roman"/>
                <a:cs typeface="Times New Roman"/>
              </a:rPr>
              <a:t>parts are </a:t>
            </a:r>
            <a:r>
              <a:rPr sz="1200" dirty="0">
                <a:latin typeface="Times New Roman"/>
                <a:cs typeface="Times New Roman"/>
              </a:rPr>
              <a:t>not taken into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consideration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CNN architectures, </a:t>
            </a:r>
            <a:r>
              <a:rPr sz="1200" dirty="0">
                <a:latin typeface="Times New Roman"/>
                <a:cs typeface="Times New Roman"/>
              </a:rPr>
              <a:t>making them </a:t>
            </a:r>
            <a:r>
              <a:rPr sz="1200" spc="-5" dirty="0">
                <a:latin typeface="Times New Roman"/>
                <a:cs typeface="Times New Roman"/>
              </a:rPr>
              <a:t>ineffective </a:t>
            </a:r>
            <a:r>
              <a:rPr sz="1200" dirty="0">
                <a:latin typeface="Times New Roman"/>
                <a:cs typeface="Times New Roman"/>
              </a:rPr>
              <a:t>for geometric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transformations. </a:t>
            </a:r>
            <a:r>
              <a:rPr sz="1200" dirty="0">
                <a:latin typeface="Times New Roman"/>
                <a:cs typeface="Times New Roman"/>
              </a:rPr>
              <a:t>By routing </a:t>
            </a:r>
            <a:r>
              <a:rPr sz="1200" spc="-5" dirty="0">
                <a:latin typeface="Times New Roman"/>
                <a:cs typeface="Times New Roman"/>
              </a:rPr>
              <a:t>features </a:t>
            </a:r>
            <a:r>
              <a:rPr sz="1200" dirty="0">
                <a:latin typeface="Times New Roman"/>
                <a:cs typeface="Times New Roman"/>
              </a:rPr>
              <a:t>from one layer to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CNN,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max-pooling layer 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tendency </a:t>
            </a:r>
            <a:r>
              <a:rPr sz="1200" dirty="0">
                <a:latin typeface="Times New Roman"/>
                <a:cs typeface="Times New Roman"/>
              </a:rPr>
              <a:t>to lose </a:t>
            </a:r>
            <a:r>
              <a:rPr sz="1200" spc="-5" dirty="0">
                <a:latin typeface="Times New Roman"/>
                <a:cs typeface="Times New Roman"/>
              </a:rPr>
              <a:t>data.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unable to model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rotational invariance </a:t>
            </a:r>
            <a:r>
              <a:rPr sz="1200" dirty="0">
                <a:latin typeface="Times New Roman"/>
                <a:cs typeface="Times New Roman"/>
              </a:rPr>
              <a:t>of an </a:t>
            </a:r>
            <a:r>
              <a:rPr sz="1200" spc="-5" dirty="0">
                <a:latin typeface="Times New Roman"/>
                <a:cs typeface="Times New Roman"/>
              </a:rPr>
              <a:t>item.The section presents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Capsule Network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Dynamic </a:t>
            </a:r>
            <a:r>
              <a:rPr sz="1200" dirty="0">
                <a:latin typeface="Times New Roman"/>
                <a:cs typeface="Times New Roman"/>
              </a:rPr>
              <a:t>Routing </a:t>
            </a:r>
            <a:r>
              <a:rPr sz="1200" spc="-5" dirty="0">
                <a:latin typeface="Times New Roman"/>
                <a:cs typeface="Times New Roman"/>
              </a:rPr>
              <a:t>algorithm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alleviate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shortcomings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CNN design.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Capsule networks were used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experiments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classify </a:t>
            </a:r>
            <a:r>
              <a:rPr sz="1200" dirty="0">
                <a:latin typeface="Times New Roman"/>
                <a:cs typeface="Times New Roman"/>
              </a:rPr>
              <a:t>illnesses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medical</a:t>
            </a:r>
            <a:r>
              <a:rPr sz="1200" dirty="0">
                <a:latin typeface="Times New Roman"/>
                <a:cs typeface="Times New Roman"/>
              </a:rPr>
              <a:t> imaging,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they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dirty="0">
                <a:latin typeface="Times New Roman"/>
                <a:cs typeface="Times New Roman"/>
              </a:rPr>
              <a:t> better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regular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8769" y="4668138"/>
            <a:ext cx="416052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59" y="1360769"/>
            <a:ext cx="3919007" cy="3659784"/>
          </a:xfrm>
          <a:prstGeom prst="rect">
            <a:avLst/>
          </a:prstGeom>
        </p:spPr>
        <p:txBody>
          <a:bodyPr vert="horz" wrap="square" lIns="0" tIns="11113" rIns="0" bIns="0" rtlCol="0">
            <a:spAutoFit/>
          </a:bodyPr>
          <a:lstStyle/>
          <a:p>
            <a:pPr marL="12347">
              <a:spcBef>
                <a:spcPts val="87"/>
              </a:spcBef>
            </a:pPr>
            <a:r>
              <a:rPr sz="1361" b="1" dirty="0">
                <a:latin typeface="Times New Roman"/>
                <a:cs typeface="Times New Roman"/>
              </a:rPr>
              <a:t>3.6.9 </a:t>
            </a:r>
            <a:r>
              <a:rPr sz="1361" b="1" spc="-5" dirty="0">
                <a:latin typeface="Times New Roman"/>
                <a:cs typeface="Times New Roman"/>
              </a:rPr>
              <a:t>TRAINING </a:t>
            </a:r>
            <a:r>
              <a:rPr sz="1361" b="1" spc="-10" dirty="0">
                <a:latin typeface="Times New Roman"/>
                <a:cs typeface="Times New Roman"/>
              </a:rPr>
              <a:t>AND</a:t>
            </a:r>
            <a:r>
              <a:rPr sz="1361" b="1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VALIDATION </a:t>
            </a:r>
            <a:r>
              <a:rPr sz="1361" b="1" spc="-10" dirty="0">
                <a:latin typeface="Times New Roman"/>
                <a:cs typeface="Times New Roman"/>
              </a:rPr>
              <a:t>ACCURACY</a:t>
            </a:r>
            <a:endParaRPr sz="1361">
              <a:latin typeface="Times New Roman"/>
              <a:cs typeface="Times New Roman"/>
            </a:endParaRPr>
          </a:p>
          <a:p>
            <a:pPr marL="12347" marR="663648">
              <a:lnSpc>
                <a:spcPct val="215899"/>
              </a:lnSpc>
              <a:spcBef>
                <a:spcPts val="111"/>
              </a:spcBef>
            </a:pPr>
            <a:r>
              <a:rPr sz="1167" spc="-5" dirty="0">
                <a:latin typeface="Times New Roman"/>
                <a:cs typeface="Times New Roman"/>
              </a:rPr>
              <a:t>acc_train=model_history.history['accuracy']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acc_val=model_history.history['val_accuracy']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epochs=range(1,31)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plt.plot(epochs,acc_train,'g',label='TrainingAccuracy')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plt.plot(epochs,acc_val,'b',label='ValidationAccuracy')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plt.title("TrainingandValidationAccuracy")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plt.xlabel("Epochs")</a:t>
            </a:r>
            <a:endParaRPr sz="1167">
              <a:latin typeface="Times New Roman"/>
              <a:cs typeface="Times New Roman"/>
            </a:endParaRPr>
          </a:p>
          <a:p>
            <a:pPr marL="12347" marR="2561373">
              <a:lnSpc>
                <a:spcPct val="215000"/>
              </a:lnSpc>
              <a:spcBef>
                <a:spcPts val="24"/>
              </a:spcBef>
            </a:pPr>
            <a:r>
              <a:rPr sz="1167" spc="19" dirty="0">
                <a:latin typeface="Times New Roman"/>
                <a:cs typeface="Times New Roman"/>
              </a:rPr>
              <a:t>p</a:t>
            </a:r>
            <a:r>
              <a:rPr sz="1167" spc="-49" dirty="0">
                <a:latin typeface="Times New Roman"/>
                <a:cs typeface="Times New Roman"/>
              </a:rPr>
              <a:t>l</a:t>
            </a:r>
            <a:r>
              <a:rPr sz="1167" spc="24" dirty="0">
                <a:latin typeface="Times New Roman"/>
                <a:cs typeface="Times New Roman"/>
              </a:rPr>
              <a:t>t</a:t>
            </a:r>
            <a:r>
              <a:rPr sz="1167" spc="10" dirty="0">
                <a:latin typeface="Times New Roman"/>
                <a:cs typeface="Times New Roman"/>
              </a:rPr>
              <a:t>.</a:t>
            </a:r>
            <a:r>
              <a:rPr sz="1167" spc="-24" dirty="0">
                <a:latin typeface="Times New Roman"/>
                <a:cs typeface="Times New Roman"/>
              </a:rPr>
              <a:t>yl</a:t>
            </a:r>
            <a:r>
              <a:rPr sz="1167" spc="15" dirty="0">
                <a:latin typeface="Times New Roman"/>
                <a:cs typeface="Times New Roman"/>
              </a:rPr>
              <a:t>a</a:t>
            </a:r>
            <a:r>
              <a:rPr sz="1167" dirty="0">
                <a:latin typeface="Times New Roman"/>
                <a:cs typeface="Times New Roman"/>
              </a:rPr>
              <a:t>b</a:t>
            </a:r>
            <a:r>
              <a:rPr sz="1167" spc="15" dirty="0">
                <a:latin typeface="Times New Roman"/>
                <a:cs typeface="Times New Roman"/>
              </a:rPr>
              <a:t>e</a:t>
            </a:r>
            <a:r>
              <a:rPr sz="1167" spc="-49" dirty="0">
                <a:latin typeface="Times New Roman"/>
                <a:cs typeface="Times New Roman"/>
              </a:rPr>
              <a:t>l</a:t>
            </a:r>
            <a:r>
              <a:rPr sz="1167" spc="5" dirty="0">
                <a:latin typeface="Times New Roman"/>
                <a:cs typeface="Times New Roman"/>
              </a:rPr>
              <a:t>("</a:t>
            </a:r>
            <a:r>
              <a:rPr sz="1167" spc="-5" dirty="0">
                <a:latin typeface="Times New Roman"/>
                <a:cs typeface="Times New Roman"/>
              </a:rPr>
              <a:t>A</a:t>
            </a:r>
            <a:r>
              <a:rPr sz="1167" spc="-15" dirty="0">
                <a:latin typeface="Times New Roman"/>
                <a:cs typeface="Times New Roman"/>
              </a:rPr>
              <a:t>c</a:t>
            </a:r>
            <a:r>
              <a:rPr sz="1167" spc="-5" dirty="0">
                <a:latin typeface="Times New Roman"/>
                <a:cs typeface="Times New Roman"/>
              </a:rPr>
              <a:t>c</a:t>
            </a:r>
            <a:r>
              <a:rPr sz="1167" dirty="0">
                <a:latin typeface="Times New Roman"/>
                <a:cs typeface="Times New Roman"/>
              </a:rPr>
              <a:t>u</a:t>
            </a:r>
            <a:r>
              <a:rPr sz="1167" spc="5" dirty="0">
                <a:latin typeface="Times New Roman"/>
                <a:cs typeface="Times New Roman"/>
              </a:rPr>
              <a:t>r</a:t>
            </a:r>
            <a:r>
              <a:rPr sz="1167" spc="-5" dirty="0">
                <a:latin typeface="Times New Roman"/>
                <a:cs typeface="Times New Roman"/>
              </a:rPr>
              <a:t>a</a:t>
            </a:r>
            <a:r>
              <a:rPr sz="1167" spc="15" dirty="0">
                <a:latin typeface="Times New Roman"/>
                <a:cs typeface="Times New Roman"/>
              </a:rPr>
              <a:t>c</a:t>
            </a:r>
            <a:r>
              <a:rPr sz="1167" spc="-24" dirty="0">
                <a:latin typeface="Times New Roman"/>
                <a:cs typeface="Times New Roman"/>
              </a:rPr>
              <a:t>y</a:t>
            </a:r>
            <a:r>
              <a:rPr sz="1167" spc="-15" dirty="0">
                <a:latin typeface="Times New Roman"/>
                <a:cs typeface="Times New Roman"/>
              </a:rPr>
              <a:t>"</a:t>
            </a:r>
            <a:r>
              <a:rPr sz="1167" dirty="0">
                <a:latin typeface="Times New Roman"/>
                <a:cs typeface="Times New Roman"/>
              </a:rPr>
              <a:t>)  </a:t>
            </a:r>
            <a:r>
              <a:rPr sz="1167" spc="-5" dirty="0">
                <a:latin typeface="Times New Roman"/>
                <a:cs typeface="Times New Roman"/>
              </a:rPr>
              <a:t>plt.legend()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plt.show()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8817" y="9097490"/>
            <a:ext cx="2675643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1167" b="1" spc="-5" dirty="0">
                <a:latin typeface="Times New Roman"/>
                <a:cs typeface="Times New Roman"/>
              </a:rPr>
              <a:t>Fig</a:t>
            </a:r>
            <a:r>
              <a:rPr sz="1167" b="1" spc="5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10:</a:t>
            </a:r>
            <a:r>
              <a:rPr sz="1167" b="1" spc="15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Training</a:t>
            </a:r>
            <a:r>
              <a:rPr sz="1167" b="1" spc="5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and</a:t>
            </a:r>
            <a:r>
              <a:rPr sz="1167" b="1" spc="10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Validation</a:t>
            </a:r>
            <a:r>
              <a:rPr sz="1167" b="1" spc="-15" dirty="0">
                <a:latin typeface="Times New Roman"/>
                <a:cs typeface="Times New Roman"/>
              </a:rPr>
              <a:t> </a:t>
            </a:r>
            <a:r>
              <a:rPr sz="1167" b="1" spc="-10" dirty="0">
                <a:latin typeface="Times New Roman"/>
                <a:cs typeface="Times New Roman"/>
              </a:rPr>
              <a:t>Accuracy</a:t>
            </a:r>
            <a:endParaRPr sz="1167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528" y="5353490"/>
            <a:ext cx="6033470" cy="3379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59" y="1360769"/>
            <a:ext cx="5316097" cy="3318316"/>
          </a:xfrm>
          <a:prstGeom prst="rect">
            <a:avLst/>
          </a:prstGeom>
        </p:spPr>
        <p:txBody>
          <a:bodyPr vert="horz" wrap="square" lIns="0" tIns="11113" rIns="0" bIns="0" rtlCol="0">
            <a:spAutoFit/>
          </a:bodyPr>
          <a:lstStyle/>
          <a:p>
            <a:pPr marL="12347">
              <a:spcBef>
                <a:spcPts val="87"/>
              </a:spcBef>
            </a:pPr>
            <a:r>
              <a:rPr sz="1361" b="1" dirty="0">
                <a:latin typeface="Times New Roman"/>
                <a:cs typeface="Times New Roman"/>
              </a:rPr>
              <a:t>3.6.10 </a:t>
            </a:r>
            <a:r>
              <a:rPr sz="1361" b="1" spc="-5" dirty="0">
                <a:latin typeface="Times New Roman"/>
                <a:cs typeface="Times New Roman"/>
              </a:rPr>
              <a:t>TRAINING</a:t>
            </a:r>
            <a:r>
              <a:rPr sz="1361" b="1" spc="5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AND</a:t>
            </a:r>
            <a:r>
              <a:rPr sz="1361" b="1" spc="5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VALIDATION</a:t>
            </a:r>
            <a:r>
              <a:rPr sz="1361" b="1" spc="-10" dirty="0">
                <a:latin typeface="Times New Roman"/>
                <a:cs typeface="Times New Roman"/>
              </a:rPr>
              <a:t> LOSS</a:t>
            </a:r>
            <a:endParaRPr sz="1361">
              <a:latin typeface="Times New Roman"/>
              <a:cs typeface="Times New Roman"/>
            </a:endParaRPr>
          </a:p>
          <a:p>
            <a:pPr marL="12347" marR="4056587">
              <a:lnSpc>
                <a:spcPct val="215200"/>
              </a:lnSpc>
              <a:spcBef>
                <a:spcPts val="122"/>
              </a:spcBef>
            </a:pPr>
            <a:r>
              <a:rPr sz="1167" spc="-5" dirty="0">
                <a:latin typeface="Times New Roman"/>
                <a:cs typeface="Times New Roman"/>
              </a:rPr>
              <a:t>loss_train=model </a:t>
            </a:r>
            <a:r>
              <a:rPr sz="1167" dirty="0">
                <a:latin typeface="Times New Roman"/>
                <a:cs typeface="Times New Roman"/>
              </a:rPr>
              <a:t> h</a:t>
            </a:r>
            <a:r>
              <a:rPr sz="1167" spc="-24" dirty="0">
                <a:latin typeface="Times New Roman"/>
                <a:cs typeface="Times New Roman"/>
              </a:rPr>
              <a:t>i</a:t>
            </a:r>
            <a:r>
              <a:rPr sz="1167" spc="-19" dirty="0">
                <a:latin typeface="Times New Roman"/>
                <a:cs typeface="Times New Roman"/>
              </a:rPr>
              <a:t>s</a:t>
            </a:r>
            <a:r>
              <a:rPr sz="1167" spc="24" dirty="0">
                <a:latin typeface="Times New Roman"/>
                <a:cs typeface="Times New Roman"/>
              </a:rPr>
              <a:t>t</a:t>
            </a:r>
            <a:r>
              <a:rPr sz="1167" spc="19" dirty="0">
                <a:latin typeface="Times New Roman"/>
                <a:cs typeface="Times New Roman"/>
              </a:rPr>
              <a:t>o</a:t>
            </a:r>
            <a:r>
              <a:rPr sz="1167" spc="5" dirty="0">
                <a:latin typeface="Times New Roman"/>
                <a:cs typeface="Times New Roman"/>
              </a:rPr>
              <a:t>r</a:t>
            </a:r>
            <a:r>
              <a:rPr sz="1167" spc="-49" dirty="0">
                <a:latin typeface="Times New Roman"/>
                <a:cs typeface="Times New Roman"/>
              </a:rPr>
              <a:t>y</a:t>
            </a:r>
            <a:r>
              <a:rPr sz="1167" spc="10" dirty="0">
                <a:latin typeface="Times New Roman"/>
                <a:cs typeface="Times New Roman"/>
              </a:rPr>
              <a:t>.</a:t>
            </a:r>
            <a:r>
              <a:rPr sz="1167" dirty="0">
                <a:latin typeface="Times New Roman"/>
                <a:cs typeface="Times New Roman"/>
              </a:rPr>
              <a:t>h</a:t>
            </a:r>
            <a:r>
              <a:rPr sz="1167" spc="-24" dirty="0">
                <a:latin typeface="Times New Roman"/>
                <a:cs typeface="Times New Roman"/>
              </a:rPr>
              <a:t>i</a:t>
            </a:r>
            <a:r>
              <a:rPr sz="1167" spc="-19" dirty="0">
                <a:latin typeface="Times New Roman"/>
                <a:cs typeface="Times New Roman"/>
              </a:rPr>
              <a:t>s</a:t>
            </a:r>
            <a:r>
              <a:rPr sz="1167" spc="24" dirty="0">
                <a:latin typeface="Times New Roman"/>
                <a:cs typeface="Times New Roman"/>
              </a:rPr>
              <a:t>t</a:t>
            </a:r>
            <a:r>
              <a:rPr sz="1167" spc="19" dirty="0">
                <a:latin typeface="Times New Roman"/>
                <a:cs typeface="Times New Roman"/>
              </a:rPr>
              <a:t>o</a:t>
            </a:r>
            <a:r>
              <a:rPr sz="1167" spc="5" dirty="0">
                <a:latin typeface="Times New Roman"/>
                <a:cs typeface="Times New Roman"/>
              </a:rPr>
              <a:t>r</a:t>
            </a:r>
            <a:r>
              <a:rPr sz="1167" spc="-49" dirty="0">
                <a:latin typeface="Times New Roman"/>
                <a:cs typeface="Times New Roman"/>
              </a:rPr>
              <a:t>y</a:t>
            </a:r>
            <a:r>
              <a:rPr sz="1167" spc="29" dirty="0">
                <a:latin typeface="Times New Roman"/>
                <a:cs typeface="Times New Roman"/>
              </a:rPr>
              <a:t>[</a:t>
            </a:r>
            <a:r>
              <a:rPr sz="1167" spc="-5" dirty="0">
                <a:latin typeface="Times New Roman"/>
                <a:cs typeface="Times New Roman"/>
              </a:rPr>
              <a:t>'</a:t>
            </a:r>
            <a:r>
              <a:rPr sz="1167" spc="-53" dirty="0">
                <a:latin typeface="Times New Roman"/>
                <a:cs typeface="Times New Roman"/>
              </a:rPr>
              <a:t>l</a:t>
            </a:r>
            <a:r>
              <a:rPr sz="1167" spc="19" dirty="0">
                <a:latin typeface="Times New Roman"/>
                <a:cs typeface="Times New Roman"/>
              </a:rPr>
              <a:t>o</a:t>
            </a:r>
            <a:r>
              <a:rPr sz="1167" spc="5" dirty="0">
                <a:latin typeface="Times New Roman"/>
                <a:cs typeface="Times New Roman"/>
              </a:rPr>
              <a:t>ss</a:t>
            </a:r>
            <a:r>
              <a:rPr sz="1167" spc="-29" dirty="0">
                <a:latin typeface="Times New Roman"/>
                <a:cs typeface="Times New Roman"/>
              </a:rPr>
              <a:t>'</a:t>
            </a:r>
            <a:r>
              <a:rPr sz="1167" dirty="0">
                <a:latin typeface="Times New Roman"/>
                <a:cs typeface="Times New Roman"/>
              </a:rPr>
              <a:t>]</a:t>
            </a:r>
            <a:endParaRPr sz="1167">
              <a:latin typeface="Times New Roman"/>
              <a:cs typeface="Times New Roman"/>
            </a:endParaRPr>
          </a:p>
          <a:p>
            <a:pPr marL="12347" marR="2313199">
              <a:lnSpc>
                <a:spcPct val="2162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loss_val=model_history.history['val</a:t>
            </a:r>
            <a:r>
              <a:rPr sz="1167" u="sng" spc="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loss'] </a:t>
            </a:r>
            <a:r>
              <a:rPr sz="1167" spc="-5" dirty="0">
                <a:latin typeface="Times New Roman"/>
                <a:cs typeface="Times New Roman"/>
              </a:rPr>
              <a:t> epochs=range(1,31)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plt.plot(epochs,loss_train,'g',label='TrainingLoss')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plt.plot(epochs,loss_val,'b',label='ValidationLoss')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3033"/>
              </a:lnSpc>
              <a:spcBef>
                <a:spcPts val="160"/>
              </a:spcBef>
            </a:pPr>
            <a:r>
              <a:rPr sz="1167" spc="-5" dirty="0">
                <a:latin typeface="Times New Roman"/>
                <a:cs typeface="Times New Roman"/>
              </a:rPr>
              <a:t>plt.title("Training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andValidation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Loss")plt.xlabel("Epochs")plt.ylabel("Loss")plt.legend()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plt.show()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5874" y="9127123"/>
            <a:ext cx="2368197" cy="192069"/>
          </a:xfrm>
          <a:prstGeom prst="rect">
            <a:avLst/>
          </a:prstGeom>
        </p:spPr>
        <p:txBody>
          <a:bodyPr vert="horz" wrap="square" lIns="0" tIns="12347" rIns="0" bIns="0" rtlCol="0">
            <a:spAutoFit/>
          </a:bodyPr>
          <a:lstStyle/>
          <a:p>
            <a:pPr marL="12347">
              <a:spcBef>
                <a:spcPts val="97"/>
              </a:spcBef>
            </a:pPr>
            <a:r>
              <a:rPr sz="1167" b="1" spc="-5" dirty="0">
                <a:latin typeface="Times New Roman"/>
                <a:cs typeface="Times New Roman"/>
              </a:rPr>
              <a:t>Fig</a:t>
            </a:r>
            <a:r>
              <a:rPr sz="1167" b="1" spc="5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11:</a:t>
            </a:r>
            <a:r>
              <a:rPr sz="1167" b="1" spc="15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Training</a:t>
            </a:r>
            <a:r>
              <a:rPr sz="1167" b="1" spc="5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and</a:t>
            </a:r>
            <a:r>
              <a:rPr sz="1167" b="1" spc="5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Validation</a:t>
            </a:r>
            <a:r>
              <a:rPr sz="1167" b="1" dirty="0">
                <a:latin typeface="Times New Roman"/>
                <a:cs typeface="Times New Roman"/>
              </a:rPr>
              <a:t> </a:t>
            </a:r>
            <a:r>
              <a:rPr sz="1167" b="1" spc="-10" dirty="0">
                <a:latin typeface="Times New Roman"/>
                <a:cs typeface="Times New Roman"/>
              </a:rPr>
              <a:t>Loss</a:t>
            </a:r>
            <a:endParaRPr sz="1167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554" y="5181864"/>
            <a:ext cx="5960004" cy="35806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58" y="1360769"/>
            <a:ext cx="5499453" cy="5075943"/>
          </a:xfrm>
          <a:prstGeom prst="rect">
            <a:avLst/>
          </a:prstGeom>
        </p:spPr>
        <p:txBody>
          <a:bodyPr vert="horz" wrap="square" lIns="0" tIns="11113" rIns="0" bIns="0" rtlCol="0">
            <a:spAutoFit/>
          </a:bodyPr>
          <a:lstStyle/>
          <a:p>
            <a:pPr marL="12347">
              <a:spcBef>
                <a:spcPts val="87"/>
              </a:spcBef>
            </a:pPr>
            <a:r>
              <a:rPr sz="1361" b="1" dirty="0">
                <a:latin typeface="Times New Roman"/>
                <a:cs typeface="Times New Roman"/>
              </a:rPr>
              <a:t>3.6.11</a:t>
            </a:r>
            <a:r>
              <a:rPr sz="1361" b="1" spc="-19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MAKING</a:t>
            </a:r>
            <a:r>
              <a:rPr sz="1361" b="1" spc="5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THE</a:t>
            </a:r>
            <a:r>
              <a:rPr sz="1361" b="1" spc="10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PREDICTIONON</a:t>
            </a:r>
            <a:r>
              <a:rPr sz="1361" b="1" spc="5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A</a:t>
            </a:r>
            <a:r>
              <a:rPr sz="1361" b="1" spc="15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SINGLE</a:t>
            </a:r>
            <a:r>
              <a:rPr sz="1361" b="1" spc="15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IMAGE</a:t>
            </a:r>
            <a:endParaRPr sz="1361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604" dirty="0">
              <a:latin typeface="Times New Roman"/>
              <a:cs typeface="Times New Roman"/>
            </a:endParaRPr>
          </a:p>
          <a:p>
            <a:pPr marL="12347" marR="4939">
              <a:lnSpc>
                <a:spcPct val="215000"/>
              </a:lnSpc>
            </a:pPr>
            <a:r>
              <a:rPr sz="1167" spc="-5" dirty="0">
                <a:latin typeface="Times New Roman"/>
                <a:cs typeface="Times New Roman"/>
              </a:rPr>
              <a:t>test_image=r'D:\Python37\Projects\Foliardiseasesinappletrees\images\train\rust\Train_3.jpg'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image_result=Image.open(test_image)</a:t>
            </a:r>
            <a:endParaRPr sz="1167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410" dirty="0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from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tensorflow.keras.preprocessing</a:t>
            </a:r>
            <a:endParaRPr sz="1167" dirty="0">
              <a:latin typeface="Times New Roman"/>
              <a:cs typeface="Times New Roman"/>
            </a:endParaRPr>
          </a:p>
          <a:p>
            <a:pPr marL="12347" marR="922934">
              <a:lnSpc>
                <a:spcPts val="3033"/>
              </a:lnSpc>
              <a:spcBef>
                <a:spcPts val="355"/>
              </a:spcBef>
            </a:pPr>
            <a:r>
              <a:rPr sz="1167" spc="-5" dirty="0">
                <a:latin typeface="Times New Roman"/>
                <a:cs typeface="Times New Roman"/>
              </a:rPr>
              <a:t>import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imagetest_image=image.load_img(test_image,target_size=(224,224))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test_image=image.img_to_array(test_image)</a:t>
            </a:r>
            <a:endParaRPr sz="1167" dirty="0">
              <a:latin typeface="Times New Roman"/>
              <a:cs typeface="Times New Roman"/>
            </a:endParaRPr>
          </a:p>
          <a:p>
            <a:pPr marL="12347" marR="2610760">
              <a:lnSpc>
                <a:spcPts val="3014"/>
              </a:lnSpc>
              <a:spcBef>
                <a:spcPts val="19"/>
              </a:spcBef>
            </a:pPr>
            <a:r>
              <a:rPr sz="1167" spc="-5" dirty="0">
                <a:latin typeface="Times New Roman"/>
                <a:cs typeface="Times New Roman"/>
              </a:rPr>
              <a:t>test_image=test_image/255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test_image=np.expand_dims(test_image,axis=0)</a:t>
            </a:r>
            <a:endParaRPr sz="1167" dirty="0">
              <a:latin typeface="Times New Roman"/>
              <a:cs typeface="Times New Roman"/>
            </a:endParaRPr>
          </a:p>
          <a:p>
            <a:pPr marL="12347" marR="3511469">
              <a:lnSpc>
                <a:spcPts val="3014"/>
              </a:lnSpc>
              <a:spcBef>
                <a:spcPts val="15"/>
              </a:spcBef>
            </a:pPr>
            <a:r>
              <a:rPr sz="1167" spc="-5" dirty="0">
                <a:latin typeface="Times New Roman"/>
                <a:cs typeface="Times New Roman"/>
              </a:rPr>
              <a:t>result=model.predict(test_image)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print(np.argmax(result))</a:t>
            </a:r>
            <a:endParaRPr sz="1167" dirty="0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 dirty="0">
              <a:latin typeface="Times New Roman"/>
              <a:cs typeface="Times New Roman"/>
            </a:endParaRPr>
          </a:p>
          <a:p>
            <a:pPr marL="12347"/>
            <a:r>
              <a:rPr sz="1167" spc="-5" dirty="0">
                <a:latin typeface="Times New Roman"/>
                <a:cs typeface="Times New Roman"/>
              </a:rPr>
              <a:t>Categories=['healthy','multiple_disease','rust','scab']</a:t>
            </a:r>
            <a:endParaRPr sz="1167" dirty="0">
              <a:latin typeface="Times New Roman"/>
              <a:cs typeface="Times New Roman"/>
            </a:endParaRPr>
          </a:p>
          <a:p>
            <a:pPr marL="12347" marR="808725">
              <a:lnSpc>
                <a:spcPct val="215099"/>
              </a:lnSpc>
              <a:spcBef>
                <a:spcPts val="24"/>
              </a:spcBef>
            </a:pPr>
            <a:r>
              <a:rPr sz="1167" spc="-5" dirty="0">
                <a:latin typeface="Times New Roman"/>
                <a:cs typeface="Times New Roman"/>
              </a:rPr>
              <a:t>image_result=plt.imshow(image_result)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plt.title(Categories[np.argmax(result)) </a:t>
            </a:r>
            <a:r>
              <a:rPr sz="1167" spc="-27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plt.show()</a:t>
            </a:r>
            <a:endParaRPr sz="1167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743" y="6641677"/>
            <a:ext cx="6008158" cy="24292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25883" y="9282533"/>
            <a:ext cx="2242256" cy="354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b="1" spc="-5" dirty="0">
                <a:latin typeface="Times New Roman"/>
                <a:cs typeface="Times New Roman"/>
              </a:rPr>
              <a:t>Fig </a:t>
            </a:r>
            <a:r>
              <a:rPr sz="1167" b="1" dirty="0">
                <a:latin typeface="Times New Roman"/>
                <a:cs typeface="Times New Roman"/>
              </a:rPr>
              <a:t>12:</a:t>
            </a:r>
            <a:r>
              <a:rPr sz="1167" b="1" spc="5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Prediction</a:t>
            </a:r>
            <a:r>
              <a:rPr sz="1167" b="1" spc="5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on</a:t>
            </a:r>
            <a:r>
              <a:rPr sz="1167" b="1" dirty="0">
                <a:latin typeface="Times New Roman"/>
                <a:cs typeface="Times New Roman"/>
              </a:rPr>
              <a:t> </a:t>
            </a:r>
            <a:r>
              <a:rPr sz="1167" b="1" spc="-10" dirty="0">
                <a:latin typeface="Times New Roman"/>
                <a:cs typeface="Times New Roman"/>
              </a:rPr>
              <a:t>Single</a:t>
            </a:r>
            <a:r>
              <a:rPr sz="1167" b="1" spc="-5" dirty="0">
                <a:latin typeface="Times New Roman"/>
                <a:cs typeface="Times New Roman"/>
              </a:rPr>
              <a:t> </a:t>
            </a:r>
            <a:r>
              <a:rPr sz="1167" b="1" spc="-10" dirty="0">
                <a:latin typeface="Times New Roman"/>
                <a:cs typeface="Times New Roman"/>
              </a:rPr>
              <a:t>Image</a:t>
            </a:r>
            <a:endParaRPr sz="1167" dirty="0">
              <a:latin typeface="Times New Roman"/>
              <a:cs typeface="Times New Roman"/>
            </a:endParaRPr>
          </a:p>
          <a:p>
            <a:pPr marL="41980" algn="ctr">
              <a:spcBef>
                <a:spcPts val="238"/>
              </a:spcBef>
            </a:pPr>
            <a:endParaRPr sz="972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ocument&#10;&#10;Description automatically generated">
            <a:extLst>
              <a:ext uri="{FF2B5EF4-FFF2-40B4-BE49-F238E27FC236}">
                <a16:creationId xmlns:a16="http://schemas.microsoft.com/office/drawing/2014/main" id="{7914CA56-7AA4-F716-5032-9674769B1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0"/>
            <a:ext cx="7007579" cy="82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8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aper with text on it&#10;&#10;Description automatically generated">
            <a:extLst>
              <a:ext uri="{FF2B5EF4-FFF2-40B4-BE49-F238E27FC236}">
                <a16:creationId xmlns:a16="http://schemas.microsoft.com/office/drawing/2014/main" id="{A0635F66-A929-43D4-9507-62C8D18E9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317500"/>
            <a:ext cx="6357347" cy="8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4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ocument&#10;&#10;Description automatically generated">
            <a:extLst>
              <a:ext uri="{FF2B5EF4-FFF2-40B4-BE49-F238E27FC236}">
                <a16:creationId xmlns:a16="http://schemas.microsoft.com/office/drawing/2014/main" id="{62AD1DC6-F337-4AB4-7183-5587F0DAF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" y="927100"/>
            <a:ext cx="6964680" cy="92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9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800" y="3836035"/>
            <a:ext cx="5199380" cy="570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Fig </a:t>
            </a:r>
            <a:r>
              <a:rPr sz="1600" dirty="0">
                <a:latin typeface="Times New Roman"/>
                <a:cs typeface="Times New Roman"/>
              </a:rPr>
              <a:t>2: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Architecture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disease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-10" dirty="0">
                <a:latin typeface="Times New Roman"/>
                <a:cs typeface="Times New Roman"/>
              </a:rPr>
              <a:t> system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902335" indent="-165100">
              <a:lnSpc>
                <a:spcPts val="1655"/>
              </a:lnSpc>
              <a:buFont typeface="Times New Roman"/>
              <a:buChar char="●"/>
              <a:tabLst>
                <a:tab pos="90296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Dataset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Classification</a:t>
            </a:r>
            <a:endParaRPr sz="1400">
              <a:latin typeface="Times New Roman"/>
              <a:cs typeface="Times New Roman"/>
            </a:endParaRPr>
          </a:p>
          <a:p>
            <a:pPr marL="902335" indent="-165100">
              <a:lnSpc>
                <a:spcPts val="1630"/>
              </a:lnSpc>
              <a:buFont typeface="Times New Roman"/>
              <a:buChar char="●"/>
              <a:tabLst>
                <a:tab pos="90296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Building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CNN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using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transfer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learning</a:t>
            </a:r>
            <a:endParaRPr sz="1400">
              <a:latin typeface="Times New Roman"/>
              <a:cs typeface="Times New Roman"/>
            </a:endParaRPr>
          </a:p>
          <a:p>
            <a:pPr marL="902335" indent="-165100">
              <a:lnSpc>
                <a:spcPts val="1630"/>
              </a:lnSpc>
              <a:buFont typeface="Times New Roman"/>
              <a:buChar char="●"/>
              <a:tabLst>
                <a:tab pos="90296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Factorizing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Convolutions</a:t>
            </a:r>
            <a:endParaRPr sz="1400">
              <a:latin typeface="Times New Roman"/>
              <a:cs typeface="Times New Roman"/>
            </a:endParaRPr>
          </a:p>
          <a:p>
            <a:pPr marL="902335" indent="-165100">
              <a:lnSpc>
                <a:spcPts val="1655"/>
              </a:lnSpc>
              <a:buFont typeface="Times New Roman"/>
              <a:buChar char="●"/>
              <a:tabLst>
                <a:tab pos="90296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337185">
              <a:lnSpc>
                <a:spcPts val="1620"/>
              </a:lnSpc>
            </a:pPr>
            <a:r>
              <a:rPr sz="1400" b="1" spc="-15" dirty="0">
                <a:latin typeface="Times New Roman"/>
                <a:cs typeface="Times New Roman"/>
              </a:rPr>
              <a:t>3.1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DATASET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CLASSIFICATION</a:t>
            </a:r>
            <a:endParaRPr sz="1200">
              <a:latin typeface="Times New Roman"/>
              <a:cs typeface="Times New Roman"/>
            </a:endParaRPr>
          </a:p>
          <a:p>
            <a:pPr marL="337185">
              <a:lnSpc>
                <a:spcPts val="1570"/>
              </a:lnSpc>
            </a:pPr>
            <a:r>
              <a:rPr sz="1400" b="1" spc="-15" dirty="0">
                <a:latin typeface="Times New Roman"/>
                <a:cs typeface="Times New Roman"/>
              </a:rPr>
              <a:t>3.2</a:t>
            </a:r>
            <a:endParaRPr sz="1400">
              <a:latin typeface="Times New Roman"/>
              <a:cs typeface="Times New Roman"/>
            </a:endParaRPr>
          </a:p>
          <a:p>
            <a:pPr marL="338455">
              <a:lnSpc>
                <a:spcPts val="1390"/>
              </a:lnSpc>
            </a:pPr>
            <a:r>
              <a:rPr sz="1200" spc="-5" dirty="0">
                <a:latin typeface="Times New Roman"/>
                <a:cs typeface="Times New Roman"/>
              </a:rPr>
              <a:t>Selection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images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training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endParaRPr sz="1200">
              <a:latin typeface="Times New Roman"/>
              <a:cs typeface="Times New Roman"/>
            </a:endParaRPr>
          </a:p>
          <a:p>
            <a:pPr marL="338455" marR="64135" algn="just">
              <a:lnSpc>
                <a:spcPct val="143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task.Centroid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imageis </a:t>
            </a:r>
            <a:r>
              <a:rPr sz="1200" spc="-5" dirty="0">
                <a:latin typeface="Times New Roman"/>
                <a:cs typeface="Times New Roman"/>
              </a:rPr>
              <a:t>calculated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retrieve select images.Centroid can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calculated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contours. </a:t>
            </a:r>
            <a:r>
              <a:rPr sz="1200" dirty="0">
                <a:latin typeface="Times New Roman"/>
                <a:cs typeface="Times New Roman"/>
              </a:rPr>
              <a:t>Contour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curve </a:t>
            </a:r>
            <a:r>
              <a:rPr sz="1200" dirty="0">
                <a:latin typeface="Times New Roman"/>
                <a:cs typeface="Times New Roman"/>
              </a:rPr>
              <a:t>that joins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points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along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periphery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shape. </a:t>
            </a:r>
            <a:r>
              <a:rPr sz="1200" dirty="0">
                <a:latin typeface="Times New Roman"/>
                <a:cs typeface="Times New Roman"/>
              </a:rPr>
              <a:t>Contour </a:t>
            </a:r>
            <a:r>
              <a:rPr sz="1200" spc="-5" dirty="0">
                <a:latin typeface="Times New Roman"/>
                <a:cs typeface="Times New Roman"/>
              </a:rPr>
              <a:t>scan </a:t>
            </a:r>
            <a:r>
              <a:rPr sz="1200" dirty="0">
                <a:latin typeface="Times New Roman"/>
                <a:cs typeface="Times New Roman"/>
              </a:rPr>
              <a:t>much be </a:t>
            </a:r>
            <a:r>
              <a:rPr sz="1200" spc="-5" dirty="0">
                <a:latin typeface="Times New Roman"/>
                <a:cs typeface="Times New Roman"/>
              </a:rPr>
              <a:t>detected much precisely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binary images. Hence, every image </a:t>
            </a:r>
            <a:r>
              <a:rPr sz="1200" dirty="0">
                <a:latin typeface="Times New Roman"/>
                <a:cs typeface="Times New Roman"/>
              </a:rPr>
              <a:t>has to be </a:t>
            </a:r>
            <a:r>
              <a:rPr sz="1200" spc="-5" dirty="0">
                <a:latin typeface="Times New Roman"/>
                <a:cs typeface="Times New Roman"/>
              </a:rPr>
              <a:t>converted </a:t>
            </a:r>
            <a:r>
              <a:rPr sz="1200" dirty="0">
                <a:latin typeface="Times New Roman"/>
                <a:cs typeface="Times New Roman"/>
              </a:rPr>
              <a:t>to gray scale with 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 applie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 marL="338455" algn="just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Times New Roman"/>
                <a:cs typeface="Times New Roman"/>
              </a:rPr>
              <a:t>Having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contours,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moments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calculated.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moments</a:t>
            </a:r>
            <a:endParaRPr sz="1200">
              <a:latin typeface="Times New Roman"/>
              <a:cs typeface="Times New Roman"/>
            </a:endParaRPr>
          </a:p>
          <a:p>
            <a:pPr marL="338455" marR="61594" algn="just">
              <a:lnSpc>
                <a:spcPct val="1437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centroid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object.The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cv2.Moments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return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dictionary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moments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extract data such as centroid</a:t>
            </a:r>
            <a:r>
              <a:rPr sz="1200" dirty="0">
                <a:latin typeface="Times New Roman"/>
                <a:cs typeface="Times New Roman"/>
              </a:rPr>
              <a:t> , </a:t>
            </a:r>
            <a:r>
              <a:rPr sz="1200" spc="-5" dirty="0">
                <a:latin typeface="Times New Roman"/>
                <a:cs typeface="Times New Roman"/>
              </a:rPr>
              <a:t>area, etc.As we </a:t>
            </a:r>
            <a:r>
              <a:rPr sz="1200" dirty="0">
                <a:latin typeface="Times New Roman"/>
                <a:cs typeface="Times New Roman"/>
              </a:rPr>
              <a:t>only need centroid of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relations,</a:t>
            </a:r>
            <a:endParaRPr sz="1200">
              <a:latin typeface="Times New Roman"/>
              <a:cs typeface="Times New Roman"/>
            </a:endParaRPr>
          </a:p>
          <a:p>
            <a:pPr marL="12700" marR="424180" indent="400685">
              <a:lnSpc>
                <a:spcPct val="220000"/>
              </a:lnSpc>
              <a:spcBef>
                <a:spcPts val="90"/>
              </a:spcBef>
            </a:pPr>
            <a:r>
              <a:rPr sz="1400" spc="-5" dirty="0">
                <a:latin typeface="Calibri"/>
                <a:cs typeface="Calibri"/>
              </a:rPr>
              <a:t>Cx=(M[―m10‖]/M[―m00‖])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Cy=(M["m01"]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/M["m00"])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here,M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dictionary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moments.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814" y="1004315"/>
            <a:ext cx="5836920" cy="27430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554" y="7701533"/>
            <a:ext cx="204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Fig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DataSet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814" y="836929"/>
            <a:ext cx="5307203" cy="3063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260" y="4152518"/>
            <a:ext cx="5834634" cy="3234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9361" y="1148841"/>
            <a:ext cx="4812665" cy="894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lvl="1" indent="-26860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813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BUILDING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CNN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USING </a:t>
            </a:r>
            <a:r>
              <a:rPr sz="1400" b="1" spc="-10" dirty="0">
                <a:latin typeface="Times New Roman"/>
                <a:cs typeface="Times New Roman"/>
              </a:rPr>
              <a:t>TRANSFER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LEARNING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3"/>
            </a:pPr>
            <a:endParaRPr sz="1250">
              <a:latin typeface="Times New Roman"/>
              <a:cs typeface="Times New Roman"/>
            </a:endParaRPr>
          </a:p>
          <a:p>
            <a:pPr marL="13970" marR="132715">
              <a:lnSpc>
                <a:spcPct val="1436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Image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identification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become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feasible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advent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Convolutional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Networks.Butdesigning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classifies </a:t>
            </a:r>
            <a:r>
              <a:rPr sz="1200" dirty="0">
                <a:latin typeface="Times New Roman"/>
                <a:cs typeface="Times New Roman"/>
              </a:rPr>
              <a:t> them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complextask.By making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transfer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dirty="0">
                <a:latin typeface="Times New Roman"/>
                <a:cs typeface="Times New Roman"/>
              </a:rPr>
              <a:t> it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simplified.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transfer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trained our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trained 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Pathalogy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.Also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 time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gives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relatively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buAutoNum type="arabicPeriod" startAt="4"/>
              <a:tabLst>
                <a:tab pos="281305" algn="l"/>
              </a:tabLst>
            </a:pP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Z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VO</a:t>
            </a:r>
            <a:r>
              <a:rPr sz="1400" b="1" spc="-1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4"/>
            </a:pPr>
            <a:endParaRPr sz="1250">
              <a:latin typeface="Times New Roman"/>
              <a:cs typeface="Times New Roman"/>
            </a:endParaRPr>
          </a:p>
          <a:p>
            <a:pPr marL="13970" marR="8191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factorizing convolutions </a:t>
            </a:r>
            <a:r>
              <a:rPr sz="1200" dirty="0">
                <a:latin typeface="Times New Roman"/>
                <a:cs typeface="Times New Roman"/>
              </a:rPr>
              <a:t>the no. of </a:t>
            </a:r>
            <a:r>
              <a:rPr sz="1200" spc="-5" dirty="0">
                <a:latin typeface="Times New Roman"/>
                <a:cs typeface="Times New Roman"/>
              </a:rPr>
              <a:t>connections and </a:t>
            </a:r>
            <a:r>
              <a:rPr sz="1200" dirty="0">
                <a:latin typeface="Times New Roman"/>
                <a:cs typeface="Times New Roman"/>
              </a:rPr>
              <a:t>parameters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reduced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aconsiderable degree </a:t>
            </a:r>
            <a:r>
              <a:rPr sz="1200" dirty="0">
                <a:latin typeface="Times New Roman"/>
                <a:cs typeface="Times New Roman"/>
              </a:rPr>
              <a:t>without </a:t>
            </a:r>
            <a:r>
              <a:rPr sz="1200" spc="-5" dirty="0">
                <a:latin typeface="Times New Roman"/>
                <a:cs typeface="Times New Roman"/>
              </a:rPr>
              <a:t>adversly affecting </a:t>
            </a:r>
            <a:r>
              <a:rPr sz="1200" dirty="0">
                <a:latin typeface="Times New Roman"/>
                <a:cs typeface="Times New Roman"/>
              </a:rPr>
              <a:t>the efficiency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Factorization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convolutions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as,two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convolutions replace </a:t>
            </a:r>
            <a:r>
              <a:rPr sz="1200" dirty="0">
                <a:latin typeface="Times New Roman"/>
                <a:cs typeface="Times New Roman"/>
              </a:rPr>
              <a:t>one 5 by 5 </a:t>
            </a:r>
            <a:r>
              <a:rPr sz="1200" spc="-5" dirty="0">
                <a:latin typeface="Times New Roman"/>
                <a:cs typeface="Times New Roman"/>
              </a:rPr>
              <a:t>convolution;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symetric </a:t>
            </a:r>
            <a:r>
              <a:rPr sz="1200" spc="-5" dirty="0">
                <a:latin typeface="Times New Roman"/>
                <a:cs typeface="Times New Roman"/>
              </a:rPr>
              <a:t>convolutions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convolution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convolution.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16559" lvl="2" indent="-403860">
              <a:lnSpc>
                <a:spcPct val="100000"/>
              </a:lnSpc>
              <a:buAutoNum type="arabicPeriod"/>
              <a:tabLst>
                <a:tab pos="41655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AUXILARY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CLASSIFIER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13970" marR="5080">
              <a:lnSpc>
                <a:spcPct val="150800"/>
              </a:lnSpc>
              <a:tabLst>
                <a:tab pos="1710689" algn="l"/>
                <a:tab pos="2492375" algn="l"/>
                <a:tab pos="3120390" algn="l"/>
                <a:tab pos="3495040" algn="l"/>
                <a:tab pos="4445000" algn="l"/>
              </a:tabLst>
            </a:pPr>
            <a:r>
              <a:rPr sz="1200" dirty="0">
                <a:latin typeface="Calibri"/>
                <a:cs typeface="Calibri"/>
              </a:rPr>
              <a:t>InIn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-v3,a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x</a:t>
            </a:r>
            <a:r>
              <a:rPr sz="1200" dirty="0">
                <a:latin typeface="Calibri"/>
                <a:cs typeface="Calibri"/>
              </a:rPr>
              <a:t>iliary	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lassifier	isu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	as	regulari</a:t>
            </a:r>
            <a:r>
              <a:rPr sz="1200" spc="5" dirty="0">
                <a:latin typeface="Calibri"/>
                <a:cs typeface="Calibri"/>
              </a:rPr>
              <a:t>z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r.	</a:t>
            </a:r>
            <a:r>
              <a:rPr sz="1200" spc="-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  </a:t>
            </a:r>
            <a:r>
              <a:rPr sz="1200" spc="-5" dirty="0">
                <a:latin typeface="Calibri"/>
                <a:cs typeface="Calibri"/>
              </a:rPr>
              <a:t>normalization,introduced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Inceptionv2,is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auxiliary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classifier.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416559" lvl="2" indent="-403860">
              <a:lnSpc>
                <a:spcPct val="100000"/>
              </a:lnSpc>
              <a:buAutoNum type="arabicPeriod" startAt="2"/>
              <a:tabLst>
                <a:tab pos="41655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EFFICIENT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GRID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SIZE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3970" marR="85090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Usually feature </a:t>
            </a:r>
            <a:r>
              <a:rPr sz="1200" dirty="0">
                <a:latin typeface="Times New Roman"/>
                <a:cs typeface="Times New Roman"/>
              </a:rPr>
              <a:t>map downsizing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done by maxpooling.But the </a:t>
            </a:r>
            <a:r>
              <a:rPr sz="1200" spc="-5" dirty="0">
                <a:latin typeface="Times New Roman"/>
                <a:cs typeface="Times New Roman"/>
              </a:rPr>
              <a:t>approach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tends to be too </a:t>
            </a:r>
            <a:r>
              <a:rPr sz="1200" spc="-5" dirty="0">
                <a:latin typeface="Times New Roman"/>
                <a:cs typeface="Times New Roman"/>
              </a:rPr>
              <a:t>greedy </a:t>
            </a:r>
            <a:r>
              <a:rPr sz="1200" dirty="0">
                <a:latin typeface="Times New Roman"/>
                <a:cs typeface="Times New Roman"/>
              </a:rPr>
              <a:t>or too </a:t>
            </a:r>
            <a:r>
              <a:rPr sz="1200" spc="-5" dirty="0">
                <a:latin typeface="Times New Roman"/>
                <a:cs typeface="Times New Roman"/>
              </a:rPr>
              <a:t>expensive.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inception </a:t>
            </a:r>
            <a:r>
              <a:rPr sz="1200" dirty="0">
                <a:latin typeface="Times New Roman"/>
                <a:cs typeface="Times New Roman"/>
              </a:rPr>
              <a:t>v3 320 </a:t>
            </a:r>
            <a:r>
              <a:rPr sz="1200" spc="-5" dirty="0">
                <a:latin typeface="Times New Roman"/>
                <a:cs typeface="Times New Roman"/>
              </a:rPr>
              <a:t>feature </a:t>
            </a:r>
            <a:r>
              <a:rPr sz="1200" dirty="0">
                <a:latin typeface="Times New Roman"/>
                <a:cs typeface="Times New Roman"/>
              </a:rPr>
              <a:t> maps </a:t>
            </a:r>
            <a:r>
              <a:rPr sz="1200" spc="-5" dirty="0">
                <a:latin typeface="Times New Roman"/>
                <a:cs typeface="Times New Roman"/>
              </a:rPr>
              <a:t>are obatined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max </a:t>
            </a:r>
            <a:r>
              <a:rPr sz="1200" dirty="0">
                <a:latin typeface="Times New Roman"/>
                <a:cs typeface="Times New Roman"/>
              </a:rPr>
              <a:t>pooling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these are </a:t>
            </a:r>
            <a:r>
              <a:rPr sz="1200" spc="-5" dirty="0">
                <a:latin typeface="Times New Roman"/>
                <a:cs typeface="Times New Roman"/>
              </a:rPr>
              <a:t>concatenated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obatin </a:t>
            </a:r>
            <a:r>
              <a:rPr sz="1200" dirty="0">
                <a:latin typeface="Times New Roman"/>
                <a:cs typeface="Times New Roman"/>
              </a:rPr>
              <a:t>640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dirty="0">
                <a:latin typeface="Times New Roman"/>
                <a:cs typeface="Times New Roman"/>
              </a:rPr>
              <a:t> maps.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dirty="0">
                <a:latin typeface="Times New Roman"/>
                <a:cs typeface="Times New Roman"/>
              </a:rPr>
              <a:t> grid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inInception</a:t>
            </a:r>
            <a:r>
              <a:rPr sz="1200" dirty="0">
                <a:latin typeface="Times New Roman"/>
                <a:cs typeface="Times New Roman"/>
              </a:rPr>
              <a:t> v3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inexpensive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network.</a:t>
            </a:r>
            <a:r>
              <a:rPr sz="1200" dirty="0">
                <a:latin typeface="Times New Roman"/>
                <a:cs typeface="Times New Roman"/>
              </a:rPr>
              <a:t> 3)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Training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convolutional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this theInception </a:t>
            </a:r>
            <a:r>
              <a:rPr sz="1200" dirty="0">
                <a:latin typeface="Times New Roman"/>
                <a:cs typeface="Times New Roman"/>
              </a:rPr>
              <a:t>v3 model </a:t>
            </a:r>
            <a:r>
              <a:rPr sz="1200" spc="-5" dirty="0">
                <a:latin typeface="Times New Roman"/>
                <a:cs typeface="Times New Roman"/>
              </a:rPr>
              <a:t>is loaded. New classes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recognised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specified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Inception </a:t>
            </a:r>
            <a:r>
              <a:rPr sz="1200" dirty="0">
                <a:latin typeface="Times New Roman"/>
                <a:cs typeface="Times New Roman"/>
              </a:rPr>
              <a:t>v3 model </a:t>
            </a:r>
            <a:r>
              <a:rPr sz="1200" spc="-5" dirty="0">
                <a:latin typeface="Times New Roman"/>
                <a:cs typeface="Times New Roman"/>
              </a:rPr>
              <a:t>is trained </a:t>
            </a:r>
            <a:r>
              <a:rPr sz="1200" dirty="0">
                <a:latin typeface="Times New Roman"/>
                <a:cs typeface="Times New Roman"/>
              </a:rPr>
              <a:t>over </a:t>
            </a:r>
            <a:r>
              <a:rPr sz="1200" spc="-5" dirty="0">
                <a:latin typeface="Times New Roman"/>
                <a:cs typeface="Times New Roman"/>
              </a:rPr>
              <a:t>different batches </a:t>
            </a:r>
            <a:r>
              <a:rPr sz="1200" dirty="0">
                <a:latin typeface="Times New Roman"/>
                <a:cs typeface="Times New Roman"/>
              </a:rPr>
              <a:t>for certain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epoches,</a:t>
            </a:r>
            <a:r>
              <a:rPr sz="1200" dirty="0">
                <a:latin typeface="Times New Roman"/>
                <a:cs typeface="Times New Roman"/>
              </a:rPr>
              <a:t> thus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harnessing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classifying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abilities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Inception </a:t>
            </a:r>
            <a:r>
              <a:rPr sz="1200" dirty="0">
                <a:latin typeface="Times New Roman"/>
                <a:cs typeface="Times New Roman"/>
              </a:rPr>
              <a:t>v3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diseased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9361" y="811783"/>
            <a:ext cx="5194935" cy="920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lvl="1" indent="-26860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81305" algn="l"/>
              </a:tabLst>
            </a:pPr>
            <a:r>
              <a:rPr sz="1400" b="1" dirty="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marL="13970" marR="465455" algn="just">
              <a:lnSpc>
                <a:spcPct val="143700"/>
              </a:lnSpc>
              <a:spcBef>
                <a:spcPts val="123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thenetwork and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label is compared </a:t>
            </a:r>
            <a:r>
              <a:rPr sz="1200" dirty="0">
                <a:latin typeface="Times New Roman"/>
                <a:cs typeface="Times New Roman"/>
              </a:rPr>
              <a:t>to the original </a:t>
            </a:r>
            <a:r>
              <a:rPr sz="1200" spc="-5" dirty="0">
                <a:latin typeface="Times New Roman"/>
                <a:cs typeface="Times New Roman"/>
              </a:rPr>
              <a:t>known label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</a:t>
            </a:r>
            <a:r>
              <a:rPr sz="1200" dirty="0">
                <a:latin typeface="Times New Roman"/>
                <a:cs typeface="Times New Roman"/>
              </a:rPr>
              <a:t> used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evaluation</a:t>
            </a:r>
            <a:r>
              <a:rPr sz="1200" dirty="0">
                <a:latin typeface="Times New Roman"/>
                <a:cs typeface="Times New Roman"/>
              </a:rPr>
              <a:t>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F1</a:t>
            </a:r>
            <a:r>
              <a:rPr sz="1200" spc="-5" dirty="0">
                <a:latin typeface="Times New Roman"/>
                <a:cs typeface="Times New Roman"/>
              </a:rPr>
              <a:t> score,precision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recall.Precision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proportion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positives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positives.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proportion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actual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positives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correctively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classified.F1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score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helps</a:t>
            </a:r>
            <a:r>
              <a:rPr sz="1200" dirty="0">
                <a:latin typeface="Times New Roman"/>
                <a:cs typeface="Times New Roman"/>
              </a:rPr>
              <a:t> in maintaining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balance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precision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recall.</a:t>
            </a:r>
            <a:endParaRPr sz="120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spcBef>
                <a:spcPts val="615"/>
              </a:spcBef>
              <a:buAutoNum type="arabicPeriod" startAt="6"/>
              <a:tabLst>
                <a:tab pos="2813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REQUIREMENT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 marL="414655" lvl="2" indent="-40259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1529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NON-FUNCTIONAL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13970" marR="455930" algn="just">
              <a:lnSpc>
                <a:spcPct val="155600"/>
              </a:lnSpc>
              <a:spcBef>
                <a:spcPts val="1285"/>
              </a:spcBef>
            </a:pPr>
            <a:r>
              <a:rPr sz="1100" spc="-5" dirty="0">
                <a:latin typeface="Calibri"/>
                <a:cs typeface="Calibri"/>
              </a:rPr>
              <a:t>Non-functional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illustrate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how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system</a:t>
            </a:r>
            <a:r>
              <a:rPr sz="1100" spc="-10" dirty="0">
                <a:latin typeface="Calibri"/>
                <a:cs typeface="Calibri"/>
              </a:rPr>
              <a:t> must</a:t>
            </a:r>
            <a:r>
              <a:rPr sz="1100" spc="-5" dirty="0">
                <a:latin typeface="Calibri"/>
                <a:cs typeface="Calibri"/>
              </a:rPr>
              <a:t> behave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constraints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its </a:t>
            </a:r>
            <a:r>
              <a:rPr sz="1100" spc="-10" dirty="0">
                <a:latin typeface="Calibri"/>
                <a:cs typeface="Calibri"/>
              </a:rPr>
              <a:t>functionality.This </a:t>
            </a:r>
            <a:r>
              <a:rPr sz="1100" dirty="0">
                <a:latin typeface="Calibri"/>
                <a:cs typeface="Calibri"/>
              </a:rPr>
              <a:t>type of </a:t>
            </a:r>
            <a:r>
              <a:rPr sz="1100" spc="-10" dirty="0">
                <a:latin typeface="Calibri"/>
                <a:cs typeface="Calibri"/>
              </a:rPr>
              <a:t>constraints is </a:t>
            </a:r>
            <a:r>
              <a:rPr sz="1100" dirty="0">
                <a:latin typeface="Calibri"/>
                <a:cs typeface="Calibri"/>
              </a:rPr>
              <a:t>also known </a:t>
            </a:r>
            <a:r>
              <a:rPr sz="1100" spc="-10" dirty="0">
                <a:latin typeface="Calibri"/>
                <a:cs typeface="Calibri"/>
              </a:rPr>
              <a:t>as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20" dirty="0">
                <a:latin typeface="Calibri"/>
                <a:cs typeface="Calibri"/>
              </a:rPr>
              <a:t>system’s 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quality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features.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Attributes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such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performance,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security,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usability,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compatibility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notthe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feature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system,</a:t>
            </a:r>
            <a:r>
              <a:rPr sz="1100" spc="-5" dirty="0">
                <a:latin typeface="Calibri"/>
                <a:cs typeface="Calibri"/>
              </a:rPr>
              <a:t> they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dirty="0">
                <a:latin typeface="Calibri"/>
                <a:cs typeface="Calibri"/>
              </a:rPr>
              <a:t> 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required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characteristic.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They </a:t>
            </a:r>
            <a:r>
              <a:rPr sz="1100" spc="-15" dirty="0">
                <a:latin typeface="Calibri"/>
                <a:cs typeface="Calibri"/>
              </a:rPr>
              <a:t>are 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"developing"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properties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emerge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arrangement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hence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wecan't compose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particular line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code </a:t>
            </a:r>
            <a:r>
              <a:rPr sz="1100" spc="-15" dirty="0">
                <a:latin typeface="Calibri"/>
                <a:cs typeface="Calibri"/>
              </a:rPr>
              <a:t>to execute </a:t>
            </a:r>
            <a:r>
              <a:rPr sz="1100" spc="-5" dirty="0">
                <a:latin typeface="Calibri"/>
                <a:cs typeface="Calibri"/>
              </a:rPr>
              <a:t>them. Any </a:t>
            </a:r>
            <a:r>
              <a:rPr sz="1100" spc="-10" dirty="0">
                <a:latin typeface="Calibri"/>
                <a:cs typeface="Calibri"/>
              </a:rPr>
              <a:t>attributes required </a:t>
            </a:r>
            <a:r>
              <a:rPr sz="1100" spc="-5" dirty="0">
                <a:latin typeface="Calibri"/>
                <a:cs typeface="Calibri"/>
              </a:rPr>
              <a:t> by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user </a:t>
            </a:r>
            <a:r>
              <a:rPr sz="1100" spc="-10" dirty="0">
                <a:latin typeface="Calibri"/>
                <a:cs typeface="Calibri"/>
              </a:rPr>
              <a:t>are </a:t>
            </a:r>
            <a:r>
              <a:rPr sz="1100" dirty="0">
                <a:latin typeface="Calibri"/>
                <a:cs typeface="Calibri"/>
              </a:rPr>
              <a:t>described </a:t>
            </a:r>
            <a:r>
              <a:rPr sz="1100" spc="-5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5" dirty="0">
                <a:latin typeface="Calibri"/>
                <a:cs typeface="Calibri"/>
              </a:rPr>
              <a:t>specification.We </a:t>
            </a:r>
            <a:r>
              <a:rPr sz="1100" spc="-10" dirty="0">
                <a:latin typeface="Calibri"/>
                <a:cs typeface="Calibri"/>
              </a:rPr>
              <a:t>must contain </a:t>
            </a:r>
            <a:r>
              <a:rPr sz="1100" dirty="0">
                <a:latin typeface="Calibri"/>
                <a:cs typeface="Calibri"/>
              </a:rPr>
              <a:t>only </a:t>
            </a:r>
            <a:r>
              <a:rPr sz="1100" spc="-5" dirty="0">
                <a:latin typeface="Calibri"/>
                <a:cs typeface="Calibri"/>
              </a:rPr>
              <a:t>those needs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that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appropriate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dirty="0">
                <a:latin typeface="Calibri"/>
                <a:cs typeface="Calibri"/>
              </a:rPr>
              <a:t> our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design.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13970" marR="5080">
              <a:lnSpc>
                <a:spcPct val="109100"/>
              </a:lnSpc>
              <a:spcBef>
                <a:spcPts val="5"/>
              </a:spcBef>
              <a:tabLst>
                <a:tab pos="512445" algn="l"/>
                <a:tab pos="1568450" algn="l"/>
                <a:tab pos="2548890" algn="l"/>
                <a:tab pos="3033395" algn="l"/>
                <a:tab pos="4303395" algn="l"/>
              </a:tabLst>
            </a:pP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	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n-F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nction</a:t>
            </a:r>
            <a:r>
              <a:rPr sz="1100" dirty="0">
                <a:latin typeface="Calibri"/>
                <a:cs typeface="Calibri"/>
              </a:rPr>
              <a:t>al	</a:t>
            </a:r>
            <a:r>
              <a:rPr sz="1100" spc="-2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eq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ts	</a:t>
            </a:r>
            <a:r>
              <a:rPr sz="1100" spc="-15" dirty="0">
                <a:latin typeface="Calibri"/>
                <a:cs typeface="Calibri"/>
              </a:rPr>
              <a:t>ar</a:t>
            </a:r>
            <a:r>
              <a:rPr sz="1100" dirty="0">
                <a:latin typeface="Calibri"/>
                <a:cs typeface="Calibri"/>
              </a:rPr>
              <a:t>eas	</a:t>
            </a:r>
            <a:r>
              <a:rPr sz="1100" spc="-40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ow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: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80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,	Mai</a:t>
            </a:r>
            <a:r>
              <a:rPr sz="1100" spc="-30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ai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95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,  </a:t>
            </a:r>
            <a:r>
              <a:rPr sz="1100" spc="-5" dirty="0">
                <a:latin typeface="Calibri"/>
                <a:cs typeface="Calibri"/>
              </a:rPr>
              <a:t>Performance,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Portability</a:t>
            </a:r>
            <a:endParaRPr sz="11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950"/>
              </a:spcBef>
            </a:pPr>
            <a:r>
              <a:rPr sz="1050" spc="-5" dirty="0">
                <a:latin typeface="Calibri"/>
                <a:cs typeface="Calibri"/>
              </a:rPr>
              <a:t>S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b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75" dirty="0">
                <a:latin typeface="Calibri"/>
                <a:cs typeface="Calibri"/>
              </a:rPr>
              <a:t>y</a:t>
            </a:r>
            <a:r>
              <a:rPr sz="1050" dirty="0">
                <a:latin typeface="Calibri"/>
                <a:cs typeface="Calibri"/>
              </a:rPr>
              <a:t>,</a:t>
            </a:r>
            <a:r>
              <a:rPr sz="1050" spc="-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25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xib</a:t>
            </a:r>
            <a:r>
              <a:rPr sz="1050" spc="-10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75" dirty="0">
                <a:latin typeface="Calibri"/>
                <a:cs typeface="Calibri"/>
              </a:rPr>
              <a:t>y</a:t>
            </a:r>
            <a:r>
              <a:rPr sz="1050" dirty="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416559" lvl="2" indent="-40386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1655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AVAILABILITY</a:t>
            </a:r>
            <a:endParaRPr sz="1400">
              <a:latin typeface="Times New Roman"/>
              <a:cs typeface="Times New Roman"/>
            </a:endParaRPr>
          </a:p>
          <a:p>
            <a:pPr marL="13970" marR="465455" algn="just">
              <a:lnSpc>
                <a:spcPct val="155500"/>
              </a:lnSpc>
              <a:spcBef>
                <a:spcPts val="1065"/>
              </a:spcBef>
            </a:pPr>
            <a:r>
              <a:rPr sz="1100" spc="-5" dirty="0">
                <a:latin typeface="Calibri"/>
                <a:cs typeface="Calibri"/>
              </a:rPr>
              <a:t>Availability</a:t>
            </a:r>
            <a:r>
              <a:rPr sz="1100" dirty="0">
                <a:latin typeface="Calibri"/>
                <a:cs typeface="Calibri"/>
              </a:rPr>
              <a:t> 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general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term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depict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how</a:t>
            </a:r>
            <a:r>
              <a:rPr sz="1100" spc="-5" dirty="0">
                <a:latin typeface="Calibri"/>
                <a:cs typeface="Calibri"/>
              </a:rPr>
              <a:t> much</a:t>
            </a:r>
            <a:r>
              <a:rPr sz="1100" dirty="0">
                <a:latin typeface="Calibri"/>
                <a:cs typeface="Calibri"/>
              </a:rPr>
              <a:t> 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item,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gadget,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administration,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condition</a:t>
            </a:r>
            <a:r>
              <a:rPr sz="1100" dirty="0">
                <a:latin typeface="Calibri"/>
                <a:cs typeface="Calibri"/>
              </a:rPr>
              <a:t> 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openby </a:t>
            </a:r>
            <a:r>
              <a:rPr sz="1100" spc="-5" dirty="0">
                <a:latin typeface="Calibri"/>
                <a:cs typeface="Calibri"/>
              </a:rPr>
              <a:t>however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individuals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as</a:t>
            </a:r>
            <a:r>
              <a:rPr sz="1100" spc="-5" dirty="0">
                <a:latin typeface="Calibri"/>
                <a:cs typeface="Calibri"/>
              </a:rPr>
              <a:t> would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 </a:t>
            </a:r>
            <a:r>
              <a:rPr sz="1100" spc="-5" dirty="0">
                <a:latin typeface="Calibri"/>
                <a:cs typeface="Calibri"/>
              </a:rPr>
              <a:t> prudent. </a:t>
            </a:r>
            <a:r>
              <a:rPr sz="1100" dirty="0">
                <a:latin typeface="Calibri"/>
                <a:cs typeface="Calibri"/>
              </a:rPr>
              <a:t>In our </a:t>
            </a:r>
            <a:r>
              <a:rPr sz="1100" spc="-10" dirty="0">
                <a:latin typeface="Calibri"/>
                <a:cs typeface="Calibri"/>
              </a:rPr>
              <a:t>venture </a:t>
            </a:r>
            <a:r>
              <a:rPr sz="1100" spc="-5" dirty="0">
                <a:latin typeface="Calibri"/>
                <a:cs typeface="Calibri"/>
              </a:rPr>
              <a:t>individuals who </a:t>
            </a:r>
            <a:r>
              <a:rPr sz="1100" spc="-10" dirty="0">
                <a:latin typeface="Calibri"/>
                <a:cs typeface="Calibri"/>
              </a:rPr>
              <a:t>have </a:t>
            </a:r>
            <a:r>
              <a:rPr sz="1100" spc="-5" dirty="0">
                <a:latin typeface="Calibri"/>
                <a:cs typeface="Calibri"/>
              </a:rPr>
              <a:t>enrolled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the cloud can get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cloud </a:t>
            </a:r>
            <a:r>
              <a:rPr sz="1100" spc="-15" dirty="0">
                <a:latin typeface="Calibri"/>
                <a:cs typeface="Calibri"/>
              </a:rPr>
              <a:t>to store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recover </a:t>
            </a:r>
            <a:r>
              <a:rPr sz="1100" dirty="0">
                <a:latin typeface="Calibri"/>
                <a:cs typeface="Calibri"/>
              </a:rPr>
              <a:t>their </a:t>
            </a:r>
            <a:r>
              <a:rPr sz="1100" spc="-10" dirty="0">
                <a:latin typeface="Calibri"/>
                <a:cs typeface="Calibri"/>
              </a:rPr>
              <a:t>information </a:t>
            </a:r>
            <a:r>
              <a:rPr sz="1100" dirty="0">
                <a:latin typeface="Calibri"/>
                <a:cs typeface="Calibri"/>
              </a:rPr>
              <a:t>with </a:t>
            </a:r>
            <a:r>
              <a:rPr sz="1100" spc="-5" dirty="0">
                <a:latin typeface="Calibri"/>
                <a:cs typeface="Calibri"/>
              </a:rPr>
              <a:t>the assistance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10" dirty="0">
                <a:latin typeface="Calibri"/>
                <a:cs typeface="Calibri"/>
              </a:rPr>
              <a:t>mystery </a:t>
            </a:r>
            <a:r>
              <a:rPr sz="1100" spc="-25" dirty="0">
                <a:latin typeface="Calibri"/>
                <a:cs typeface="Calibri"/>
              </a:rPr>
              <a:t>key 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sent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their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emai</a:t>
            </a:r>
            <a:r>
              <a:rPr sz="1100" spc="-5" dirty="0">
                <a:latin typeface="Calibri"/>
                <a:cs typeface="Calibri"/>
              </a:rPr>
              <a:t> lids.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UI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straight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forward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productive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simple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utilize.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413384" lvl="2" indent="-401320">
              <a:lnSpc>
                <a:spcPct val="100000"/>
              </a:lnSpc>
              <a:buAutoNum type="arabicPeriod" startAt="4"/>
              <a:tabLst>
                <a:tab pos="4140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MAINTAINABILITY</a:t>
            </a:r>
            <a:endParaRPr sz="1400">
              <a:latin typeface="Times New Roman"/>
              <a:cs typeface="Times New Roman"/>
            </a:endParaRPr>
          </a:p>
          <a:p>
            <a:pPr marL="13970" marR="464184" algn="just">
              <a:lnSpc>
                <a:spcPct val="154500"/>
              </a:lnSpc>
              <a:spcBef>
                <a:spcPts val="480"/>
              </a:spcBef>
            </a:pP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programming </a:t>
            </a:r>
            <a:r>
              <a:rPr sz="1100" dirty="0">
                <a:latin typeface="Calibri"/>
                <a:cs typeface="Calibri"/>
              </a:rPr>
              <a:t>designing, </a:t>
            </a:r>
            <a:r>
              <a:rPr sz="1100" spc="-5" dirty="0">
                <a:latin typeface="Calibri"/>
                <a:cs typeface="Calibri"/>
              </a:rPr>
              <a:t>viability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the simplicity with </a:t>
            </a:r>
            <a:r>
              <a:rPr sz="1100" dirty="0">
                <a:latin typeface="Calibri"/>
                <a:cs typeface="Calibri"/>
              </a:rPr>
              <a:t>which a </a:t>
            </a:r>
            <a:r>
              <a:rPr sz="1100" spc="-5" dirty="0">
                <a:latin typeface="Calibri"/>
                <a:cs typeface="Calibri"/>
              </a:rPr>
              <a:t>product item </a:t>
            </a:r>
            <a:r>
              <a:rPr sz="1100" spc="-1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 be altered as:Correct absconds Meet new necessities New functionalities can be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included</a:t>
            </a:r>
            <a:r>
              <a:rPr sz="1100" dirty="0">
                <a:latin typeface="Calibri"/>
                <a:cs typeface="Calibri"/>
              </a:rPr>
              <a:t> 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task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based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client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necessities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just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-5" dirty="0">
                <a:latin typeface="Calibri"/>
                <a:cs typeface="Calibri"/>
              </a:rPr>
              <a:t> adding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proper </a:t>
            </a:r>
            <a:r>
              <a:rPr sz="1100" spc="-5" dirty="0">
                <a:latin typeface="Calibri"/>
                <a:cs typeface="Calibri"/>
              </a:rPr>
              <a:t> documents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existing venture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utilizing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ASP.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C#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programming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dialects.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9361" y="811783"/>
            <a:ext cx="4739640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lvl="2" indent="-4038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1655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SCALABILITY</a:t>
            </a:r>
            <a:endParaRPr sz="1400">
              <a:latin typeface="Times New Roman"/>
              <a:cs typeface="Times New Roman"/>
            </a:endParaRPr>
          </a:p>
          <a:p>
            <a:pPr marL="13970" marR="5080" algn="just">
              <a:lnSpc>
                <a:spcPct val="146700"/>
              </a:lnSpc>
              <a:spcBef>
                <a:spcPts val="505"/>
              </a:spcBef>
            </a:pPr>
            <a:r>
              <a:rPr sz="1200" spc="-5" dirty="0">
                <a:latin typeface="Times New Roman"/>
                <a:cs typeface="Times New Roman"/>
              </a:rPr>
              <a:t>Framework is </a:t>
            </a:r>
            <a:r>
              <a:rPr sz="1200" dirty="0">
                <a:latin typeface="Times New Roman"/>
                <a:cs typeface="Times New Roman"/>
              </a:rPr>
              <a:t>fit for taking </a:t>
            </a:r>
            <a:r>
              <a:rPr sz="1200" spc="-5" dirty="0">
                <a:latin typeface="Times New Roman"/>
                <a:cs typeface="Times New Roman"/>
              </a:rPr>
              <a:t>care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increment </a:t>
            </a:r>
            <a:r>
              <a:rPr sz="1200" dirty="0">
                <a:latin typeface="Times New Roman"/>
                <a:cs typeface="Times New Roman"/>
              </a:rPr>
              <a:t>all out throughput </a:t>
            </a:r>
            <a:r>
              <a:rPr sz="1100" spc="-5" dirty="0">
                <a:latin typeface="Times New Roman"/>
                <a:cs typeface="Times New Roman"/>
              </a:rPr>
              <a:t>under </a:t>
            </a:r>
            <a:r>
              <a:rPr sz="1200" spc="-1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 expanded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burden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assets(commonly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equipment)are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included.Framework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work ordinarily under circumstances, </a:t>
            </a:r>
            <a:r>
              <a:rPr sz="1200" dirty="0">
                <a:latin typeface="Times New Roman"/>
                <a:cs typeface="Times New Roman"/>
              </a:rPr>
              <a:t>for example,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capacity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substantial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16559" lvl="2" indent="-403860">
              <a:lnSpc>
                <a:spcPct val="100000"/>
              </a:lnSpc>
              <a:buAutoNum type="arabicPeriod" startAt="6"/>
              <a:tabLst>
                <a:tab pos="41655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PORTABILITY</a:t>
            </a:r>
            <a:endParaRPr sz="1400">
              <a:latin typeface="Times New Roman"/>
              <a:cs typeface="Times New Roman"/>
            </a:endParaRPr>
          </a:p>
          <a:p>
            <a:pPr marL="13970" marR="5080" algn="just">
              <a:lnSpc>
                <a:spcPct val="146700"/>
              </a:lnSpc>
              <a:spcBef>
                <a:spcPts val="1100"/>
              </a:spcBef>
            </a:pPr>
            <a:r>
              <a:rPr sz="1200" spc="-5" dirty="0">
                <a:latin typeface="Times New Roman"/>
                <a:cs typeface="Times New Roman"/>
              </a:rPr>
              <a:t>Portability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key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abnormal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Convenient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product code base component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capacity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current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 as </a:t>
            </a:r>
            <a:r>
              <a:rPr sz="1200" dirty="0">
                <a:latin typeface="Times New Roman"/>
                <a:cs typeface="Times New Roman"/>
              </a:rPr>
              <a:t>opposed to making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code while moving </a:t>
            </a:r>
            <a:r>
              <a:rPr sz="1200" spc="-5" dirty="0">
                <a:latin typeface="Times New Roman"/>
                <a:cs typeface="Times New Roman"/>
              </a:rPr>
              <a:t>programming from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another.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Venture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gave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meet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setups.Just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congregations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416559" lvl="2" indent="-403860">
              <a:lnSpc>
                <a:spcPct val="100000"/>
              </a:lnSpc>
              <a:buAutoNum type="arabicPeriod" startAt="7"/>
              <a:tabLst>
                <a:tab pos="416559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HARDWARE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6633" y="5023738"/>
          <a:ext cx="5253990" cy="1623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Processor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Processor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500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MHz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37"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4GB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HardDisk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500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Intel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i3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6Gen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2.4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GHz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9361" y="6631304"/>
            <a:ext cx="4098925" cy="80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1485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able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</a:t>
            </a:r>
            <a:r>
              <a:rPr sz="1400" b="1" spc="-10" dirty="0">
                <a:latin typeface="Calibri"/>
                <a:cs typeface="Calibri"/>
              </a:rPr>
              <a:t>:</a:t>
            </a:r>
            <a:r>
              <a:rPr sz="1400" b="1" dirty="0">
                <a:latin typeface="Calibri"/>
                <a:cs typeface="Calibri"/>
              </a:rPr>
              <a:t>Ha</a:t>
            </a:r>
            <a:r>
              <a:rPr sz="1400" b="1" spc="-20" dirty="0">
                <a:latin typeface="Calibri"/>
                <a:cs typeface="Calibri"/>
              </a:rPr>
              <a:t>r</a:t>
            </a:r>
            <a:r>
              <a:rPr sz="1400" b="1" spc="-10" dirty="0">
                <a:latin typeface="Calibri"/>
                <a:cs typeface="Calibri"/>
              </a:rPr>
              <a:t>d</a:t>
            </a:r>
            <a:r>
              <a:rPr sz="1400" b="1" spc="-15" dirty="0">
                <a:latin typeface="Calibri"/>
                <a:cs typeface="Calibri"/>
              </a:rPr>
              <a:t>w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R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qu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m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2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400" b="1" spc="-15" dirty="0">
                <a:latin typeface="Times New Roman"/>
                <a:cs typeface="Times New Roman"/>
              </a:rPr>
              <a:t>3.5.8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SOFTWARE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6633" y="7669656"/>
          <a:ext cx="5703570" cy="19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13">
                <a:tc>
                  <a:txBody>
                    <a:bodyPr/>
                    <a:lstStyle/>
                    <a:p>
                      <a:pPr marL="69850">
                        <a:lnSpc>
                          <a:spcPts val="135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5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Windows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83"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7/8/10/11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Programming language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Python,Machine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Learning,CNN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9765" algn="r">
                        <a:lnSpc>
                          <a:spcPts val="1380"/>
                        </a:lnSpc>
                        <a:tabLst>
                          <a:tab pos="81343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Jupyter	Notebook/Google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71945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CollabNoteBook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380"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Tools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Anaconda,Pycharm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56915" y="9556191"/>
            <a:ext cx="2324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Table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2:Software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7472" y="811783"/>
            <a:ext cx="5466715" cy="838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Times New Roman"/>
                <a:cs typeface="Times New Roman"/>
              </a:rPr>
              <a:t>3.7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82905" marR="448309" indent="-228600" algn="just">
              <a:lnSpc>
                <a:spcPct val="146500"/>
              </a:lnSpc>
              <a:spcBef>
                <a:spcPts val="1145"/>
              </a:spcBef>
              <a:buFont typeface="Symbol"/>
              <a:buChar char=""/>
              <a:tabLst>
                <a:tab pos="38354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categorised leaves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tomato, </a:t>
            </a:r>
            <a:r>
              <a:rPr sz="1200" dirty="0">
                <a:latin typeface="Times New Roman"/>
                <a:cs typeface="Times New Roman"/>
              </a:rPr>
              <a:t>potato, </a:t>
            </a:r>
            <a:r>
              <a:rPr sz="1200" spc="-5" dirty="0">
                <a:latin typeface="Times New Roman"/>
                <a:cs typeface="Times New Roman"/>
              </a:rPr>
              <a:t>grape, and apple </a:t>
            </a:r>
            <a:r>
              <a:rPr sz="1200" dirty="0">
                <a:latin typeface="Times New Roman"/>
                <a:cs typeface="Times New Roman"/>
              </a:rPr>
              <a:t>plants have </a:t>
            </a:r>
            <a:r>
              <a:rPr sz="1200" spc="5" dirty="0">
                <a:latin typeface="Times New Roman"/>
                <a:cs typeface="Times New Roman"/>
              </a:rPr>
              <a:t>24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 types of </a:t>
            </a:r>
            <a:r>
              <a:rPr sz="1200" spc="-5" dirty="0">
                <a:latin typeface="Times New Roman"/>
                <a:cs typeface="Times New Roman"/>
              </a:rPr>
              <a:t>labels. Information </a:t>
            </a:r>
            <a:r>
              <a:rPr sz="1200" dirty="0">
                <a:latin typeface="Times New Roman"/>
                <a:cs typeface="Times New Roman"/>
              </a:rPr>
              <a:t>on Apple labels </a:t>
            </a:r>
            <a:r>
              <a:rPr sz="1200" spc="-5" dirty="0">
                <a:latin typeface="Times New Roman"/>
                <a:cs typeface="Times New Roman"/>
              </a:rPr>
              <a:t>includes </a:t>
            </a:r>
            <a:r>
              <a:rPr sz="1200" dirty="0">
                <a:latin typeface="Times New Roman"/>
                <a:cs typeface="Times New Roman"/>
              </a:rPr>
              <a:t>the following: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rust,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scabs,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black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rot.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specifically:Cercospora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spot,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healthy corn, corn </a:t>
            </a:r>
            <a:r>
              <a:rPr sz="1200" dirty="0">
                <a:latin typeface="Times New Roman"/>
                <a:cs typeface="Times New Roman"/>
              </a:rPr>
              <a:t>blight, </a:t>
            </a:r>
            <a:r>
              <a:rPr sz="1200" spc="-5" dirty="0">
                <a:latin typeface="Times New Roman"/>
                <a:cs typeface="Times New Roman"/>
              </a:rPr>
              <a:t>and corn </a:t>
            </a:r>
            <a:r>
              <a:rPr sz="1200" dirty="0">
                <a:latin typeface="Times New Roman"/>
                <a:cs typeface="Times New Roman"/>
              </a:rPr>
              <a:t>rust. The </a:t>
            </a:r>
            <a:r>
              <a:rPr sz="1200" spc="-5" dirty="0">
                <a:latin typeface="Times New Roman"/>
                <a:cs typeface="Times New Roman"/>
              </a:rPr>
              <a:t>individual grape </a:t>
            </a:r>
            <a:r>
              <a:rPr sz="1200" dirty="0">
                <a:latin typeface="Times New Roman"/>
                <a:cs typeface="Times New Roman"/>
              </a:rPr>
              <a:t>labelsare </a:t>
            </a:r>
            <a:r>
              <a:rPr sz="1200" spc="-5" dirty="0">
                <a:latin typeface="Times New Roman"/>
                <a:cs typeface="Times New Roman"/>
              </a:rPr>
              <a:t>Leaf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blight, </a:t>
            </a:r>
            <a:r>
              <a:rPr sz="1200" spc="-5" dirty="0">
                <a:latin typeface="Times New Roman"/>
                <a:cs typeface="Times New Roman"/>
              </a:rPr>
              <a:t>Black </a:t>
            </a:r>
            <a:r>
              <a:rPr sz="1200" dirty="0">
                <a:latin typeface="Times New Roman"/>
                <a:cs typeface="Times New Roman"/>
              </a:rPr>
              <a:t>rot, </a:t>
            </a:r>
            <a:r>
              <a:rPr sz="1200" spc="-5" dirty="0">
                <a:latin typeface="Times New Roman"/>
                <a:cs typeface="Times New Roman"/>
              </a:rPr>
              <a:t>Esca, and healthy.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dataset </a:t>
            </a:r>
            <a:r>
              <a:rPr sz="1200" dirty="0">
                <a:latin typeface="Times New Roman"/>
                <a:cs typeface="Times New Roman"/>
              </a:rPr>
              <a:t>consists of 31,119 </a:t>
            </a:r>
            <a:r>
              <a:rPr sz="1200" spc="-5" dirty="0">
                <a:latin typeface="Times New Roman"/>
                <a:cs typeface="Times New Roman"/>
              </a:rPr>
              <a:t>images 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various produce, </a:t>
            </a:r>
            <a:r>
              <a:rPr sz="1200" dirty="0">
                <a:latin typeface="Times New Roman"/>
                <a:cs typeface="Times New Roman"/>
              </a:rPr>
              <a:t>including </a:t>
            </a:r>
            <a:r>
              <a:rPr sz="1200" spc="-5" dirty="0">
                <a:latin typeface="Times New Roman"/>
                <a:cs typeface="Times New Roman"/>
              </a:rPr>
              <a:t>tomatoes, apples, maize, grapes, and </a:t>
            </a:r>
            <a:r>
              <a:rPr sz="1200" dirty="0">
                <a:latin typeface="Times New Roman"/>
                <a:cs typeface="Times New Roman"/>
              </a:rPr>
              <a:t>potatoes.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images were downsized </a:t>
            </a:r>
            <a:r>
              <a:rPr sz="1200" dirty="0">
                <a:latin typeface="Times New Roman"/>
                <a:cs typeface="Times New Roman"/>
              </a:rPr>
              <a:t>to 256 x 256 </a:t>
            </a:r>
            <a:r>
              <a:rPr sz="1200" spc="-5" dirty="0">
                <a:latin typeface="Times New Roman"/>
                <a:cs typeface="Times New Roman"/>
              </a:rPr>
              <a:t>and divided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training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80-20 split. </a:t>
            </a:r>
            <a:r>
              <a:rPr sz="1200" spc="-5" dirty="0">
                <a:latin typeface="Times New Roman"/>
                <a:cs typeface="Times New Roman"/>
              </a:rPr>
              <a:t>Out </a:t>
            </a:r>
            <a:r>
              <a:rPr sz="1200" dirty="0">
                <a:latin typeface="Times New Roman"/>
                <a:cs typeface="Times New Roman"/>
              </a:rPr>
              <a:t>of the total </a:t>
            </a:r>
            <a:r>
              <a:rPr sz="1200" spc="-5" dirty="0">
                <a:latin typeface="Times New Roman"/>
                <a:cs typeface="Times New Roman"/>
              </a:rPr>
              <a:t>dataset, </a:t>
            </a:r>
            <a:r>
              <a:rPr sz="1200" dirty="0">
                <a:latin typeface="Times New Roman"/>
                <a:cs typeface="Times New Roman"/>
              </a:rPr>
              <a:t>24,000 images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developing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CNN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382905" marR="453390" indent="-228600" algn="just">
              <a:lnSpc>
                <a:spcPct val="146500"/>
              </a:lnSpc>
              <a:spcBef>
                <a:spcPts val="1085"/>
              </a:spcBef>
              <a:buFont typeface="Symbol"/>
              <a:buChar char=""/>
              <a:tabLst>
                <a:tab pos="38354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affected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pests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illnesses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 as bacterial </a:t>
            </a:r>
            <a:r>
              <a:rPr sz="1200" dirty="0">
                <a:latin typeface="Times New Roman"/>
                <a:cs typeface="Times New Roman"/>
              </a:rPr>
              <a:t>spot, early blight, </a:t>
            </a:r>
            <a:r>
              <a:rPr sz="1200" spc="-5" dirty="0">
                <a:latin typeface="Times New Roman"/>
                <a:cs typeface="Times New Roman"/>
              </a:rPr>
              <a:t>healthy,</a:t>
            </a:r>
            <a:r>
              <a:rPr sz="1200" dirty="0">
                <a:latin typeface="Times New Roman"/>
                <a:cs typeface="Times New Roman"/>
              </a:rPr>
              <a:t> late blight, </a:t>
            </a:r>
            <a:r>
              <a:rPr sz="1200" spc="-5" dirty="0">
                <a:latin typeface="Times New Roman"/>
                <a:cs typeface="Times New Roman"/>
              </a:rPr>
              <a:t>leaf </a:t>
            </a:r>
            <a:r>
              <a:rPr sz="1200" dirty="0">
                <a:latin typeface="Times New Roman"/>
                <a:cs typeface="Times New Roman"/>
              </a:rPr>
              <a:t>mould, septoria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leaf </a:t>
            </a:r>
            <a:r>
              <a:rPr sz="1200" dirty="0">
                <a:latin typeface="Times New Roman"/>
                <a:cs typeface="Times New Roman"/>
              </a:rPr>
              <a:t>spot, spider mite, </a:t>
            </a:r>
            <a:r>
              <a:rPr sz="1200" spc="-5" dirty="0">
                <a:latin typeface="Times New Roman"/>
                <a:cs typeface="Times New Roman"/>
              </a:rPr>
              <a:t>target </a:t>
            </a:r>
            <a:r>
              <a:rPr sz="1200" dirty="0">
                <a:latin typeface="Times New Roman"/>
                <a:cs typeface="Times New Roman"/>
              </a:rPr>
              <a:t>spot, mosaic virus, </a:t>
            </a:r>
            <a:r>
              <a:rPr sz="1200" spc="-5" dirty="0">
                <a:latin typeface="Times New Roman"/>
                <a:cs typeface="Times New Roman"/>
              </a:rPr>
              <a:t>and yellow leaf curl </a:t>
            </a:r>
            <a:r>
              <a:rPr sz="1200" dirty="0">
                <a:latin typeface="Times New Roman"/>
                <a:cs typeface="Times New Roman"/>
              </a:rPr>
              <a:t>virus.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potato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images</a:t>
            </a:r>
            <a:r>
              <a:rPr sz="1200" dirty="0">
                <a:latin typeface="Times New Roman"/>
                <a:cs typeface="Times New Roman"/>
              </a:rPr>
              <a:t> into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categories: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early </a:t>
            </a:r>
            <a:r>
              <a:rPr sz="1200" dirty="0">
                <a:latin typeface="Times New Roman"/>
                <a:cs typeface="Times New Roman"/>
              </a:rPr>
              <a:t>blight, </a:t>
            </a:r>
            <a:r>
              <a:rPr sz="1200" spc="-5" dirty="0">
                <a:latin typeface="Times New Roman"/>
                <a:cs typeface="Times New Roman"/>
              </a:rPr>
              <a:t>healthy, </a:t>
            </a:r>
            <a:r>
              <a:rPr sz="1200" dirty="0">
                <a:latin typeface="Times New Roman"/>
                <a:cs typeface="Times New Roman"/>
              </a:rPr>
              <a:t>and late blight, </a:t>
            </a:r>
            <a:r>
              <a:rPr sz="1200" spc="-5" dirty="0">
                <a:latin typeface="Times New Roman"/>
                <a:cs typeface="Times New Roman"/>
              </a:rPr>
              <a:t>which can help </a:t>
            </a:r>
            <a:r>
              <a:rPr sz="1200" dirty="0">
                <a:latin typeface="Times New Roman"/>
                <a:cs typeface="Times New Roman"/>
              </a:rPr>
              <a:t>identify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manage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diseases effectively.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convolution layer uses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convolution </a:t>
            </a:r>
            <a:r>
              <a:rPr sz="1200" dirty="0">
                <a:latin typeface="Times New Roman"/>
                <a:cs typeface="Times New Roman"/>
              </a:rPr>
              <a:t>method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extract </a:t>
            </a:r>
            <a:r>
              <a:rPr sz="1200" dirty="0">
                <a:latin typeface="Times New Roman"/>
                <a:cs typeface="Times New Roman"/>
              </a:rPr>
              <a:t>information.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depth increases, </a:t>
            </a:r>
            <a:r>
              <a:rPr sz="1200" dirty="0">
                <a:latin typeface="Times New Roman"/>
                <a:cs typeface="Times New Roman"/>
              </a:rPr>
              <a:t>the complexity of the </a:t>
            </a:r>
            <a:r>
              <a:rPr sz="1200" spc="-5" dirty="0">
                <a:latin typeface="Times New Roman"/>
                <a:cs typeface="Times New Roman"/>
              </a:rPr>
              <a:t>recovered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characteristics increases.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 of </a:t>
            </a:r>
            <a:r>
              <a:rPr sz="1200" spc="-5" dirty="0">
                <a:latin typeface="Times New Roman"/>
                <a:cs typeface="Times New Roman"/>
              </a:rPr>
              <a:t>filters </a:t>
            </a:r>
            <a:r>
              <a:rPr sz="1200" dirty="0">
                <a:latin typeface="Times New Roman"/>
                <a:cs typeface="Times New Roman"/>
              </a:rPr>
              <a:t>steadily </a:t>
            </a:r>
            <a:r>
              <a:rPr sz="1200" spc="-5" dirty="0">
                <a:latin typeface="Times New Roman"/>
                <a:cs typeface="Times New Roman"/>
              </a:rPr>
              <a:t>rises as we </a:t>
            </a:r>
            <a:r>
              <a:rPr sz="1200" dirty="0">
                <a:latin typeface="Times New Roman"/>
                <a:cs typeface="Times New Roman"/>
              </a:rPr>
              <a:t>move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one block to the </a:t>
            </a:r>
            <a:r>
              <a:rPr sz="1200" spc="-5" dirty="0">
                <a:latin typeface="Times New Roman"/>
                <a:cs typeface="Times New Roman"/>
              </a:rPr>
              <a:t>next, </a:t>
            </a:r>
            <a:r>
              <a:rPr sz="1200" dirty="0">
                <a:latin typeface="Times New Roman"/>
                <a:cs typeface="Times New Roman"/>
              </a:rPr>
              <a:t>but their size </a:t>
            </a:r>
            <a:r>
              <a:rPr sz="1200" spc="-5" dirty="0">
                <a:latin typeface="Times New Roman"/>
                <a:cs typeface="Times New Roman"/>
              </a:rPr>
              <a:t>is constant at </a:t>
            </a:r>
            <a:r>
              <a:rPr sz="1200" dirty="0">
                <a:latin typeface="Times New Roman"/>
                <a:cs typeface="Times New Roman"/>
              </a:rPr>
              <a:t>5*5.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are 20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filters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starting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convolution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50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2nd,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80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3rd.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95800"/>
              </a:lnSpc>
              <a:spcBef>
                <a:spcPts val="8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maps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pooling </a:t>
            </a:r>
            <a:r>
              <a:rPr sz="1200" spc="-5" dirty="0">
                <a:latin typeface="Times New Roman"/>
                <a:cs typeface="Times New Roman"/>
              </a:rPr>
              <a:t>layers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theblocks,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filters.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convolution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procedure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</a:t>
            </a:r>
            <a:r>
              <a:rPr sz="1200" dirty="0">
                <a:latin typeface="Times New Roman"/>
                <a:cs typeface="Times New Roman"/>
              </a:rPr>
              <a:t> maps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null-padded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dimesnions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image.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shorten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length,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layer.Transfer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224*224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fixed-size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pictures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amount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possible.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useful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transferring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 one model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Sentiment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defect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just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few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activities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utilised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suggested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Deep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CNN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well-liked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VGG16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dirty="0">
                <a:latin typeface="Times New Roman"/>
                <a:cs typeface="Times New Roman"/>
              </a:rPr>
              <a:t> layers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stack 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convolutional </a:t>
            </a:r>
            <a:r>
              <a:rPr sz="1200" spc="-5" dirty="0">
                <a:latin typeface="Times New Roman"/>
                <a:cs typeface="Times New Roman"/>
              </a:rPr>
              <a:t>layers.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third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1000-way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ILSVRC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1000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preceding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devices'</a:t>
            </a:r>
            <a:r>
              <a:rPr sz="1200" dirty="0">
                <a:latin typeface="Times New Roman"/>
                <a:cs typeface="Times New Roman"/>
              </a:rPr>
              <a:t> 4096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apiece.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soft-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 layer.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entirely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r>
              <a:rPr sz="1200" dirty="0">
                <a:latin typeface="Times New Roman"/>
                <a:cs typeface="Times New Roman"/>
              </a:rPr>
              <a:t>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disease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305570-AF01-4F42-AA9A-FFFB949DF29C}"/>
              </a:ext>
            </a:extLst>
          </p:cNvPr>
          <p:cNvSpPr txBox="1"/>
          <p:nvPr/>
        </p:nvSpPr>
        <p:spPr>
          <a:xfrm>
            <a:off x="806247" y="1249222"/>
            <a:ext cx="6071870" cy="1184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3.6.1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IMPORTING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LIABRARIES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6800"/>
              </a:lnSpc>
              <a:spcBef>
                <a:spcPts val="1110"/>
              </a:spcBef>
            </a:pPr>
            <a:r>
              <a:rPr sz="1200" spc="-5" dirty="0">
                <a:latin typeface="Times New Roman"/>
                <a:cs typeface="Times New Roman"/>
              </a:rPr>
              <a:t>Import </a:t>
            </a:r>
            <a:r>
              <a:rPr sz="1200" spc="-10" dirty="0">
                <a:latin typeface="Times New Roman"/>
                <a:cs typeface="Times New Roman"/>
              </a:rPr>
              <a:t>numpy </a:t>
            </a:r>
            <a:r>
              <a:rPr sz="1200" spc="5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np, </a:t>
            </a:r>
            <a:r>
              <a:rPr sz="1200" spc="-10" dirty="0">
                <a:latin typeface="Times New Roman"/>
                <a:cs typeface="Times New Roman"/>
              </a:rPr>
              <a:t>import pandas </a:t>
            </a:r>
            <a:r>
              <a:rPr sz="1200" spc="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pd,import os,from re </a:t>
            </a:r>
            <a:r>
              <a:rPr sz="1200" spc="-5" dirty="0">
                <a:latin typeface="Times New Roman"/>
                <a:cs typeface="Times New Roman"/>
              </a:rPr>
              <a:t>import </a:t>
            </a:r>
            <a:r>
              <a:rPr sz="1200" spc="-10" dirty="0">
                <a:latin typeface="Times New Roman"/>
                <a:cs typeface="Times New Roman"/>
              </a:rPr>
              <a:t>search, </a:t>
            </a:r>
            <a:r>
              <a:rPr sz="1200" spc="-5" dirty="0">
                <a:latin typeface="Times New Roman"/>
                <a:cs typeface="Times New Roman"/>
              </a:rPr>
              <a:t>import </a:t>
            </a:r>
            <a:r>
              <a:rPr sz="1200" spc="-15" dirty="0">
                <a:latin typeface="Times New Roman"/>
                <a:cs typeface="Times New Roman"/>
              </a:rPr>
              <a:t>shutil, </a:t>
            </a:r>
            <a:r>
              <a:rPr sz="1200" dirty="0">
                <a:latin typeface="Times New Roman"/>
                <a:cs typeface="Times New Roman"/>
              </a:rPr>
              <a:t>import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natsort,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PIL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Image,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matplotlib.pyplotasplt,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5" dirty="0">
                <a:latin typeface="Times New Roman"/>
                <a:cs typeface="Times New Roman"/>
              </a:rPr>
              <a:t>tqdm  </a:t>
            </a:r>
            <a:r>
              <a:rPr sz="1200" spc="-10" dirty="0">
                <a:latin typeface="Times New Roman"/>
                <a:cs typeface="Times New Roman"/>
              </a:rPr>
              <a:t>import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tqdm,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cv2.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2ACE493-FF94-CE43-323F-880591C41B7E}"/>
              </a:ext>
            </a:extLst>
          </p:cNvPr>
          <p:cNvSpPr txBox="1"/>
          <p:nvPr/>
        </p:nvSpPr>
        <p:spPr>
          <a:xfrm>
            <a:off x="806247" y="2981121"/>
            <a:ext cx="5252720" cy="1360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3.6.2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IMPORTING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DATASET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200" spc="-5" dirty="0">
                <a:latin typeface="Times New Roman"/>
                <a:cs typeface="Times New Roman"/>
              </a:rPr>
              <a:t>df=r'D:\Python37\Projects\Foliardiseasesinappletrees\images\OriginalDataset'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215200"/>
              </a:lnSpc>
              <a:spcBef>
                <a:spcPts val="20"/>
              </a:spcBef>
            </a:pPr>
            <a:r>
              <a:rPr sz="1200" spc="-5" dirty="0">
                <a:latin typeface="Times New Roman"/>
                <a:cs typeface="Times New Roman"/>
              </a:rPr>
              <a:t>train=pd.read_csv(r"D:\Python37\Projects\Foliardiseasesinappletree\labels\train.csv")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test=pd.read_csv(r"D:\Python37\Projects\Foliardiseasesinappletrees\labels\test.csv")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E75537E-177A-8F9E-15AC-B6490B8EA0CF}"/>
              </a:ext>
            </a:extLst>
          </p:cNvPr>
          <p:cNvSpPr txBox="1"/>
          <p:nvPr/>
        </p:nvSpPr>
        <p:spPr>
          <a:xfrm>
            <a:off x="806247" y="4923079"/>
            <a:ext cx="728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E8F3802-8CD2-2DDF-6B58-5DD3B652AB4A}"/>
              </a:ext>
            </a:extLst>
          </p:cNvPr>
          <p:cNvSpPr txBox="1"/>
          <p:nvPr/>
        </p:nvSpPr>
        <p:spPr>
          <a:xfrm>
            <a:off x="3242565" y="8975013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4:</a:t>
            </a:r>
            <a:r>
              <a:rPr sz="1200" b="1" spc="-10" dirty="0">
                <a:latin typeface="Times New Roman"/>
                <a:cs typeface="Times New Roman"/>
              </a:rPr>
              <a:t> Train </a:t>
            </a:r>
            <a:r>
              <a:rPr sz="1200" b="1" dirty="0"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4CF2C7EE-247D-AEEF-CDD9-B5BEF3775F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112" y="5579415"/>
            <a:ext cx="5514974" cy="30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6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3747</Words>
  <Application>Microsoft Office PowerPoint</Application>
  <PresentationFormat>Custom</PresentationFormat>
  <Paragraphs>259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Symbol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AMAN SINGH</cp:lastModifiedBy>
  <cp:revision>4</cp:revision>
  <dcterms:created xsi:type="dcterms:W3CDTF">2024-05-26T17:43:31Z</dcterms:created>
  <dcterms:modified xsi:type="dcterms:W3CDTF">2024-10-07T06:23:33Z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2024-05-26T00:00:00Z</vt:filetime>
  </property>
</Properties>
</file>