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Lst>
  <p:sldSz cx="14630400" cy="8229600"/>
  <p:notesSz cx="8229600" cy="14630400"/>
  <p:embeddedFontLst>
    <p:embeddedFont>
      <p:font typeface="Gelasio Semi Bold" pitchFamily="34" charset="0"/>
      <p:regular r:id="rId13"/>
    </p:embeddedFont>
    <p:embeddedFont>
      <p:font typeface="Gelasio Semi Bold" pitchFamily="34" charset="-122"/>
      <p:regular r:id="rId14"/>
    </p:embeddedFont>
    <p:embeddedFont>
      <p:font typeface="Gelasio Semi Bold" pitchFamily="34" charset="-120"/>
      <p:regular r:id="rId15"/>
    </p:embeddedFont>
    <p:embeddedFont>
      <p:font typeface="Gelasio" pitchFamily="34" charset="0"/>
      <p:bold r:id="rId16"/>
    </p:embeddedFont>
    <p:embeddedFont>
      <p:font typeface="Gelasio" pitchFamily="34" charset="-122"/>
      <p:bold r:id="rId17"/>
    </p:embeddedFont>
    <p:embeddedFont>
      <p:font typeface="Gelasio" pitchFamily="34" charset="-120"/>
      <p:bold r:id="rId18"/>
    </p:embeddedFont>
    <p:embeddedFont>
      <p:font typeface="Calibri" panose="020F0502020204030204" charset="0"/>
      <p:regular r:id="rId19"/>
      <p:bold r:id="rId20"/>
      <p:italic r:id="rId21"/>
      <p:boldItalic r:id="rId22"/>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6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font" Target="fonts/font10.fntdata"/><Relationship Id="rId21" Type="http://schemas.openxmlformats.org/officeDocument/2006/relationships/font" Target="fonts/font9.fntdata"/><Relationship Id="rId20" Type="http://schemas.openxmlformats.org/officeDocument/2006/relationships/font" Target="fonts/font8.fntdata"/><Relationship Id="rId2" Type="http://schemas.openxmlformats.org/officeDocument/2006/relationships/theme" Target="theme/theme1.xml"/><Relationship Id="rId19" Type="http://schemas.openxmlformats.org/officeDocument/2006/relationships/font" Target="fonts/font7.fntdata"/><Relationship Id="rId18" Type="http://schemas.openxmlformats.org/officeDocument/2006/relationships/font" Target="fonts/font6.fntdata"/><Relationship Id="rId17" Type="http://schemas.openxmlformats.org/officeDocument/2006/relationships/font" Target="fonts/font5.fntdata"/><Relationship Id="rId16" Type="http://schemas.openxmlformats.org/officeDocument/2006/relationships/font" Target="fonts/font4.fntdata"/><Relationship Id="rId15" Type="http://schemas.openxmlformats.org/officeDocument/2006/relationships/font" Target="fonts/font3.fntdata"/><Relationship Id="rId14" Type="http://schemas.openxmlformats.org/officeDocument/2006/relationships/font" Target="fonts/font2.fntdata"/><Relationship Id="rId13" Type="http://schemas.openxmlformats.org/officeDocument/2006/relationships/font" Target="fonts/font1.fntdata"/><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1.png"/><Relationship Id="rId3" Type="http://schemas.openxmlformats.org/officeDocument/2006/relationships/hyperlink" Target="https://gamma.app/?utm_source=made-with-gamma"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p:spPr>
      </p:sp>
      <p:sp>
        <p:nvSpPr>
          <p:cNvPr id="3" name="Shape 1"/>
          <p:cNvSpPr/>
          <p:nvPr/>
        </p:nvSpPr>
        <p:spPr>
          <a:xfrm>
            <a:off x="0" y="0"/>
            <a:ext cx="14630400" cy="8229600"/>
          </a:xfrm>
          <a:prstGeom prst="rect">
            <a:avLst/>
          </a:prstGeom>
          <a:solidFill>
            <a:srgbClr val="F9F6F0"/>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p:spPr>
      </p:sp>
      <p:sp>
        <p:nvSpPr>
          <p:cNvPr id="3" name="Shape 1"/>
          <p:cNvSpPr/>
          <p:nvPr/>
        </p:nvSpPr>
        <p:spPr>
          <a:xfrm>
            <a:off x="0" y="0"/>
            <a:ext cx="14630400" cy="8229600"/>
          </a:xfrm>
          <a:prstGeom prst="rect">
            <a:avLst/>
          </a:prstGeom>
          <a:solidFill>
            <a:srgbClr val="F9F6F0"/>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p:spPr>
      </p:sp>
      <p:sp>
        <p:nvSpPr>
          <p:cNvPr id="3" name="Shape 1"/>
          <p:cNvSpPr/>
          <p:nvPr/>
        </p:nvSpPr>
        <p:spPr>
          <a:xfrm>
            <a:off x="0" y="0"/>
            <a:ext cx="14630400" cy="8229600"/>
          </a:xfrm>
          <a:prstGeom prst="rect">
            <a:avLst/>
          </a:prstGeom>
          <a:solidFill>
            <a:srgbClr val="F9F6F0"/>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p:spPr>
      </p:sp>
      <p:sp>
        <p:nvSpPr>
          <p:cNvPr id="3" name="Shape 1"/>
          <p:cNvSpPr/>
          <p:nvPr/>
        </p:nvSpPr>
        <p:spPr>
          <a:xfrm>
            <a:off x="0" y="0"/>
            <a:ext cx="14630400" cy="8229600"/>
          </a:xfrm>
          <a:prstGeom prst="rect">
            <a:avLst/>
          </a:prstGeom>
          <a:solidFill>
            <a:srgbClr val="F9F6F0"/>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p:spPr>
      </p:sp>
      <p:sp>
        <p:nvSpPr>
          <p:cNvPr id="3" name="Shape 1"/>
          <p:cNvSpPr/>
          <p:nvPr/>
        </p:nvSpPr>
        <p:spPr>
          <a:xfrm>
            <a:off x="0" y="0"/>
            <a:ext cx="14630400" cy="8229600"/>
          </a:xfrm>
          <a:prstGeom prst="rect">
            <a:avLst/>
          </a:prstGeom>
          <a:solidFill>
            <a:srgbClr val="F9F6F0"/>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829753"/>
            <a:ext cx="7556421" cy="2126337"/>
          </a:xfrm>
          <a:prstGeom prst="rect">
            <a:avLst/>
          </a:prstGeom>
          <a:noFill/>
        </p:spPr>
        <p:txBody>
          <a:bodyPr wrap="square" lIns="0" tIns="0" rIns="0" bIns="0" rtlCol="0" anchor="t"/>
          <a:lstStyle/>
          <a:p>
            <a:pPr marL="0" indent="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Data Visualization of Bird Strikes between 2000 – 2011</a:t>
            </a:r>
            <a:endParaRPr lang="en-US" sz="4450" dirty="0"/>
          </a:p>
        </p:txBody>
      </p:sp>
      <p:sp>
        <p:nvSpPr>
          <p:cNvPr id="4" name="Text 1"/>
          <p:cNvSpPr/>
          <p:nvPr/>
        </p:nvSpPr>
        <p:spPr>
          <a:xfrm>
            <a:off x="6280190" y="4296251"/>
            <a:ext cx="7556421" cy="1451610"/>
          </a:xfrm>
          <a:prstGeom prst="rect">
            <a:avLst/>
          </a:prstGeom>
          <a:noFill/>
        </p:spPr>
        <p:txBody>
          <a:bodyPr wrap="squar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Explore the power of data visualization as we dive into the insights surrounding bird strike incidents in the US. This dashboard offers a comprehensive analysis to better understand the scale, impact, and trends of this crucial aviation safety challenge.</a:t>
            </a:r>
            <a:endParaRPr lang="en-US" sz="1750" dirty="0"/>
          </a:p>
        </p:txBody>
      </p:sp>
      <p:sp>
        <p:nvSpPr>
          <p:cNvPr id="6" name="Text 3"/>
          <p:cNvSpPr/>
          <p:nvPr/>
        </p:nvSpPr>
        <p:spPr>
          <a:xfrm>
            <a:off x="6398419" y="6152555"/>
            <a:ext cx="126325" cy="97512"/>
          </a:xfrm>
          <a:prstGeom prst="rect">
            <a:avLst/>
          </a:prstGeom>
          <a:noFill/>
        </p:spPr>
        <p:txBody>
          <a:bodyPr wrap="none" lIns="0" tIns="0" rIns="0" bIns="0" rtlCol="0" anchor="t"/>
          <a:lstStyle/>
          <a:p>
            <a:pPr marL="0" indent="0" algn="ctr">
              <a:lnSpc>
                <a:spcPts val="750"/>
              </a:lnSpc>
              <a:buNone/>
            </a:pPr>
            <a:r>
              <a:rPr lang="en-US" sz="750" dirty="0">
                <a:solidFill>
                  <a:srgbClr val="FFFFFF"/>
                </a:solidFill>
                <a:latin typeface="Gelasio Medium" pitchFamily="34" charset="0"/>
                <a:ea typeface="Gelasio Medium" pitchFamily="34" charset="-122"/>
                <a:cs typeface="Gelasio Medium" pitchFamily="34" charset="-120"/>
              </a:rPr>
              <a:t>Sk</a:t>
            </a:r>
            <a:endParaRPr lang="en-US" sz="750" dirty="0"/>
          </a:p>
        </p:txBody>
      </p:sp>
      <p:grpSp>
        <p:nvGrpSpPr>
          <p:cNvPr id="12" name="Group 11"/>
          <p:cNvGrpSpPr/>
          <p:nvPr/>
        </p:nvGrpSpPr>
        <p:grpSpPr>
          <a:xfrm>
            <a:off x="6280150" y="5998210"/>
            <a:ext cx="7556500" cy="1542415"/>
            <a:chOff x="9890" y="9446"/>
            <a:chExt cx="11900" cy="2429"/>
          </a:xfrm>
        </p:grpSpPr>
        <p:sp>
          <p:nvSpPr>
            <p:cNvPr id="8" name="Text 2"/>
            <p:cNvSpPr/>
            <p:nvPr/>
          </p:nvSpPr>
          <p:spPr>
            <a:xfrm>
              <a:off x="9890" y="9446"/>
              <a:ext cx="11900" cy="714"/>
            </a:xfrm>
            <a:prstGeom prst="rect">
              <a:avLst/>
            </a:prstGeom>
            <a:noFill/>
          </p:spPr>
          <p:txBody>
            <a:bodyPr wrap="none" lIns="0" tIns="0" rIns="0" bIns="0" rtlCol="0" anchor="t"/>
            <a:p>
              <a:pPr marL="0" indent="0">
                <a:lnSpc>
                  <a:spcPts val="3550"/>
                </a:lnSpc>
                <a:buNone/>
              </a:pPr>
              <a:r>
                <a:rPr lang="en-US" sz="2200" b="1" dirty="0">
                  <a:solidFill>
                    <a:srgbClr val="454240"/>
                  </a:solidFill>
                  <a:latin typeface="Times New Roman" panose="02020603050405020304" charset="0"/>
                  <a:ea typeface="DM Sans" pitchFamily="34" charset="-122"/>
                  <a:cs typeface="Times New Roman" panose="02020603050405020304" charset="0"/>
                </a:rPr>
                <a:t>By:</a:t>
              </a:r>
              <a:endParaRPr lang="en-US" sz="2200" b="1" dirty="0">
                <a:latin typeface="Times New Roman" panose="02020603050405020304" charset="0"/>
                <a:cs typeface="Times New Roman" panose="02020603050405020304" charset="0"/>
              </a:endParaRPr>
            </a:p>
          </p:txBody>
        </p:sp>
        <p:sp>
          <p:nvSpPr>
            <p:cNvPr id="9" name="Text 3"/>
            <p:cNvSpPr/>
            <p:nvPr/>
          </p:nvSpPr>
          <p:spPr>
            <a:xfrm>
              <a:off x="9890" y="10460"/>
              <a:ext cx="11900" cy="714"/>
            </a:xfrm>
            <a:prstGeom prst="rect">
              <a:avLst/>
            </a:prstGeom>
            <a:noFill/>
          </p:spPr>
          <p:txBody>
            <a:bodyPr wrap="none" lIns="0" tIns="0" rIns="0" bIns="0" rtlCol="0" anchor="t"/>
            <a:p>
              <a:pPr marL="0" indent="0">
                <a:lnSpc>
                  <a:spcPts val="3550"/>
                </a:lnSpc>
                <a:buNone/>
              </a:pPr>
              <a:r>
                <a:rPr lang="en-US" sz="2200" b="1" dirty="0">
                  <a:solidFill>
                    <a:srgbClr val="454240"/>
                  </a:solidFill>
                  <a:latin typeface="Times New Roman" panose="02020603050405020304" charset="0"/>
                  <a:ea typeface="DM Sans" pitchFamily="34" charset="-122"/>
                  <a:cs typeface="Times New Roman" panose="02020603050405020304" charset="0"/>
                </a:rPr>
                <a:t>S.Sumith kumar</a:t>
              </a:r>
              <a:endParaRPr lang="en-US" sz="2200" b="1" dirty="0">
                <a:latin typeface="Times New Roman" panose="02020603050405020304" charset="0"/>
                <a:cs typeface="Times New Roman" panose="02020603050405020304" charset="0"/>
              </a:endParaRPr>
            </a:p>
          </p:txBody>
        </p:sp>
        <p:sp>
          <p:nvSpPr>
            <p:cNvPr id="10" name="Text 4"/>
            <p:cNvSpPr/>
            <p:nvPr/>
          </p:nvSpPr>
          <p:spPr>
            <a:xfrm>
              <a:off x="9890" y="11161"/>
              <a:ext cx="11900" cy="714"/>
            </a:xfrm>
            <a:prstGeom prst="rect">
              <a:avLst/>
            </a:prstGeom>
            <a:noFill/>
          </p:spPr>
          <p:txBody>
            <a:bodyPr wrap="none" lIns="0" tIns="0" rIns="0" bIns="0" rtlCol="0" anchor="t"/>
            <a:p>
              <a:pPr marL="0" indent="0">
                <a:lnSpc>
                  <a:spcPts val="3550"/>
                </a:lnSpc>
                <a:buNone/>
              </a:pPr>
              <a:r>
                <a:rPr lang="en-US" sz="2200" b="1" dirty="0">
                  <a:solidFill>
                    <a:srgbClr val="454240"/>
                  </a:solidFill>
                  <a:latin typeface="Times New Roman" panose="02020603050405020304" charset="0"/>
                  <a:ea typeface="DM Sans" pitchFamily="34" charset="-122"/>
                  <a:cs typeface="Times New Roman" panose="02020603050405020304" charset="0"/>
                </a:rPr>
                <a:t>UNID:UMIP19852</a:t>
              </a:r>
              <a:endParaRPr lang="en-US" sz="2200" b="1" dirty="0">
                <a:latin typeface="Times New Roman" panose="02020603050405020304" charset="0"/>
                <a:cs typeface="Times New Roman" panose="02020603050405020304" charset="0"/>
              </a:endParaRPr>
            </a:p>
          </p:txBody>
        </p:sp>
      </p:grpSp>
      <p:sp>
        <p:nvSpPr>
          <p:cNvPr id="13" name="Text Box 12"/>
          <p:cNvSpPr txBox="1"/>
          <p:nvPr/>
        </p:nvSpPr>
        <p:spPr>
          <a:xfrm>
            <a:off x="5658485" y="7712075"/>
            <a:ext cx="8971280" cy="517525"/>
          </a:xfrm>
          <a:prstGeom prst="rect">
            <a:avLst/>
          </a:prstGeom>
          <a:solidFill>
            <a:srgbClr val="F9F6F0"/>
          </a:solidFill>
        </p:spPr>
        <p:txBody>
          <a:bodyPr wrap="square" rtlCol="0">
            <a:noAutofit/>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06133" y="670917"/>
            <a:ext cx="7704534" cy="1285161"/>
          </a:xfrm>
          <a:prstGeom prst="rect">
            <a:avLst/>
          </a:prstGeom>
          <a:noFill/>
        </p:spPr>
        <p:txBody>
          <a:bodyPr wrap="square" lIns="0" tIns="0" rIns="0" bIns="0" rtlCol="0" anchor="t"/>
          <a:lstStyle/>
          <a:p>
            <a:pPr marL="0" indent="0">
              <a:lnSpc>
                <a:spcPts val="5050"/>
              </a:lnSpc>
              <a:buNone/>
            </a:pPr>
            <a:r>
              <a:rPr lang="en-US" sz="4000" dirty="0">
                <a:solidFill>
                  <a:srgbClr val="484237"/>
                </a:solidFill>
                <a:latin typeface="Gelasio Semi Bold" pitchFamily="34" charset="0"/>
                <a:ea typeface="Gelasio Semi Bold" pitchFamily="34" charset="-122"/>
                <a:cs typeface="Gelasio Semi Bold" pitchFamily="34" charset="-120"/>
              </a:rPr>
              <a:t>Yearly Analysis of Bird Strikes in the US</a:t>
            </a:r>
            <a:endParaRPr lang="en-US" sz="4000" dirty="0"/>
          </a:p>
        </p:txBody>
      </p:sp>
      <p:sp>
        <p:nvSpPr>
          <p:cNvPr id="4" name="Text 1"/>
          <p:cNvSpPr/>
          <p:nvPr/>
        </p:nvSpPr>
        <p:spPr>
          <a:xfrm>
            <a:off x="6535103" y="2264450"/>
            <a:ext cx="7375565" cy="986909"/>
          </a:xfrm>
          <a:prstGeom prst="rect">
            <a:avLst/>
          </a:prstGeom>
          <a:noFill/>
        </p:spPr>
        <p:txBody>
          <a:bodyPr wrap="square" lIns="0" tIns="0" rIns="0" bIns="0" rtlCol="0" anchor="t"/>
          <a:lstStyle/>
          <a:p>
            <a:pPr marL="0" indent="0" algn="l">
              <a:lnSpc>
                <a:spcPts val="2550"/>
              </a:lnSpc>
              <a:buSzPct val="100000"/>
              <a:buFont typeface="+mj-lt"/>
              <a:buNone/>
            </a:pPr>
            <a:r>
              <a:rPr lang="en-US" sz="1600" b="1" dirty="0">
                <a:solidFill>
                  <a:srgbClr val="746558"/>
                </a:solidFill>
                <a:latin typeface="Gelasio" pitchFamily="34" charset="0"/>
                <a:ea typeface="Gelasio" pitchFamily="34" charset="-122"/>
                <a:cs typeface="Gelasio" pitchFamily="34" charset="-120"/>
              </a:rPr>
              <a:t>Bird Strike Frequency</a:t>
            </a:r>
            <a:r>
              <a:rPr lang="en-US" sz="1600" dirty="0">
                <a:solidFill>
                  <a:srgbClr val="746558"/>
                </a:solidFill>
                <a:latin typeface="Gelasio" pitchFamily="34" charset="0"/>
                <a:ea typeface="Gelasio" pitchFamily="34" charset="-122"/>
                <a:cs typeface="Gelasio" pitchFamily="34" charset="-120"/>
              </a:rPr>
              <a:t>: The total number of bird strikes over the 11-year period is 26,000, with a peak of 11,000 strikes in August and a low of 2,600 in February.</a:t>
            </a:r>
            <a:endParaRPr lang="en-US" sz="1600" dirty="0"/>
          </a:p>
        </p:txBody>
      </p:sp>
      <p:sp>
        <p:nvSpPr>
          <p:cNvPr id="5" name="Text 2"/>
          <p:cNvSpPr/>
          <p:nvPr/>
        </p:nvSpPr>
        <p:spPr>
          <a:xfrm>
            <a:off x="6535103" y="3323273"/>
            <a:ext cx="7375565" cy="657939"/>
          </a:xfrm>
          <a:prstGeom prst="rect">
            <a:avLst/>
          </a:prstGeom>
          <a:noFill/>
        </p:spPr>
        <p:txBody>
          <a:bodyPr wrap="square" lIns="0" tIns="0" rIns="0" bIns="0" rtlCol="0" anchor="t"/>
          <a:lstStyle/>
          <a:p>
            <a:pPr marL="0" indent="0" algn="l">
              <a:lnSpc>
                <a:spcPts val="2550"/>
              </a:lnSpc>
              <a:buSzPct val="100000"/>
              <a:buFont typeface="+mj-lt"/>
              <a:buNone/>
            </a:pPr>
            <a:r>
              <a:rPr lang="en-US" sz="1600" b="1" dirty="0">
                <a:solidFill>
                  <a:srgbClr val="746558"/>
                </a:solidFill>
                <a:latin typeface="Gelasio" pitchFamily="34" charset="0"/>
                <a:ea typeface="Gelasio" pitchFamily="34" charset="-122"/>
                <a:cs typeface="Gelasio" pitchFamily="34" charset="-120"/>
              </a:rPr>
              <a:t>Cost of Repairments</a:t>
            </a:r>
            <a:r>
              <a:rPr lang="en-US" sz="1600" dirty="0">
                <a:solidFill>
                  <a:srgbClr val="746558"/>
                </a:solidFill>
                <a:latin typeface="Gelasio" pitchFamily="34" charset="0"/>
                <a:ea typeface="Gelasio" pitchFamily="34" charset="-122"/>
                <a:cs typeface="Gelasio" pitchFamily="34" charset="-120"/>
              </a:rPr>
              <a:t>: The total cost of repairments due to bird strikes is $142 million, indicating a significant economic impact on the aviation industry.</a:t>
            </a:r>
            <a:endParaRPr lang="en-US" sz="1600" dirty="0"/>
          </a:p>
        </p:txBody>
      </p:sp>
      <p:sp>
        <p:nvSpPr>
          <p:cNvPr id="6" name="Text 3"/>
          <p:cNvSpPr/>
          <p:nvPr/>
        </p:nvSpPr>
        <p:spPr>
          <a:xfrm>
            <a:off x="6535103" y="4053126"/>
            <a:ext cx="7375565" cy="986909"/>
          </a:xfrm>
          <a:prstGeom prst="rect">
            <a:avLst/>
          </a:prstGeom>
          <a:noFill/>
        </p:spPr>
        <p:txBody>
          <a:bodyPr wrap="square" lIns="0" tIns="0" rIns="0" bIns="0" rtlCol="0" anchor="t"/>
          <a:lstStyle/>
          <a:p>
            <a:pPr marL="0" indent="0" algn="l">
              <a:lnSpc>
                <a:spcPts val="2550"/>
              </a:lnSpc>
              <a:buSzPct val="100000"/>
              <a:buFont typeface="+mj-lt"/>
              <a:buNone/>
            </a:pPr>
            <a:r>
              <a:rPr lang="en-US" sz="1600" b="1" dirty="0">
                <a:solidFill>
                  <a:srgbClr val="746558"/>
                </a:solidFill>
                <a:latin typeface="Gelasio" pitchFamily="34" charset="0"/>
                <a:ea typeface="Gelasio" pitchFamily="34" charset="-122"/>
                <a:cs typeface="Gelasio" pitchFamily="34" charset="-120"/>
              </a:rPr>
              <a:t>Aircraft Damage</a:t>
            </a:r>
            <a:r>
              <a:rPr lang="en-US" sz="1600" dirty="0">
                <a:solidFill>
                  <a:srgbClr val="746558"/>
                </a:solidFill>
                <a:latin typeface="Gelasio" pitchFamily="34" charset="0"/>
                <a:ea typeface="Gelasio" pitchFamily="34" charset="-122"/>
                <a:cs typeface="Gelasio" pitchFamily="34" charset="-120"/>
              </a:rPr>
              <a:t>: The horizontal bar chart shows that 23,000 instances of aircraft damage occurred, with a smaller bar indicating 2,000 instances of another damage level.</a:t>
            </a:r>
            <a:endParaRPr lang="en-US" sz="1600" dirty="0"/>
          </a:p>
        </p:txBody>
      </p:sp>
      <p:sp>
        <p:nvSpPr>
          <p:cNvPr id="7" name="Text 4"/>
          <p:cNvSpPr/>
          <p:nvPr/>
        </p:nvSpPr>
        <p:spPr>
          <a:xfrm>
            <a:off x="6535103" y="5111948"/>
            <a:ext cx="7375565" cy="657939"/>
          </a:xfrm>
          <a:prstGeom prst="rect">
            <a:avLst/>
          </a:prstGeom>
          <a:noFill/>
        </p:spPr>
        <p:txBody>
          <a:bodyPr wrap="square" lIns="0" tIns="0" rIns="0" bIns="0" rtlCol="0" anchor="t"/>
          <a:lstStyle/>
          <a:p>
            <a:pPr marL="0" indent="0" algn="l">
              <a:lnSpc>
                <a:spcPts val="2550"/>
              </a:lnSpc>
              <a:buSzPct val="100000"/>
              <a:buFont typeface="+mj-lt"/>
              <a:buNone/>
            </a:pPr>
            <a:r>
              <a:rPr lang="en-US" sz="1600" b="1" dirty="0">
                <a:solidFill>
                  <a:srgbClr val="746558"/>
                </a:solidFill>
                <a:latin typeface="Gelasio" pitchFamily="34" charset="0"/>
                <a:ea typeface="Gelasio" pitchFamily="34" charset="-122"/>
                <a:cs typeface="Gelasio" pitchFamily="34" charset="-120"/>
              </a:rPr>
              <a:t>Injuries</a:t>
            </a:r>
            <a:r>
              <a:rPr lang="en-US" sz="1600" dirty="0">
                <a:solidFill>
                  <a:srgbClr val="746558"/>
                </a:solidFill>
                <a:latin typeface="Gelasio" pitchFamily="34" charset="0"/>
                <a:ea typeface="Gelasio" pitchFamily="34" charset="-122"/>
                <a:cs typeface="Gelasio" pitchFamily="34" charset="-120"/>
              </a:rPr>
              <a:t>: The count of people injured due to bird strikes is 25,560, highlighting the safety concerns associated with these incidents.</a:t>
            </a:r>
            <a:endParaRPr lang="en-US" sz="1600" dirty="0"/>
          </a:p>
        </p:txBody>
      </p:sp>
      <p:sp>
        <p:nvSpPr>
          <p:cNvPr id="8" name="Text 5"/>
          <p:cNvSpPr/>
          <p:nvPr/>
        </p:nvSpPr>
        <p:spPr>
          <a:xfrm>
            <a:off x="6535103" y="5841802"/>
            <a:ext cx="7375565" cy="657939"/>
          </a:xfrm>
          <a:prstGeom prst="rect">
            <a:avLst/>
          </a:prstGeom>
          <a:noFill/>
        </p:spPr>
        <p:txBody>
          <a:bodyPr wrap="square" lIns="0" tIns="0" rIns="0" bIns="0" rtlCol="0" anchor="t"/>
          <a:lstStyle/>
          <a:p>
            <a:pPr marL="0" indent="0" algn="l">
              <a:lnSpc>
                <a:spcPts val="2550"/>
              </a:lnSpc>
              <a:buSzPct val="100000"/>
              <a:buFont typeface="+mj-lt"/>
              <a:buNone/>
            </a:pPr>
            <a:r>
              <a:rPr lang="en-US" sz="1600" b="1" dirty="0">
                <a:solidFill>
                  <a:srgbClr val="746558"/>
                </a:solidFill>
                <a:latin typeface="Gelasio" pitchFamily="34" charset="0"/>
                <a:ea typeface="Gelasio" pitchFamily="34" charset="-122"/>
                <a:cs typeface="Gelasio" pitchFamily="34" charset="-120"/>
              </a:rPr>
              <a:t>Seasonal Pattern</a:t>
            </a:r>
            <a:r>
              <a:rPr lang="en-US" sz="1600" dirty="0">
                <a:solidFill>
                  <a:srgbClr val="746558"/>
                </a:solidFill>
                <a:latin typeface="Gelasio" pitchFamily="34" charset="0"/>
                <a:ea typeface="Gelasio" pitchFamily="34" charset="-122"/>
                <a:cs typeface="Gelasio" pitchFamily="34" charset="-120"/>
              </a:rPr>
              <a:t>: The line graph shows a clear seasonal pattern, with bird strikes peaking in August and decreasing during the winter months.</a:t>
            </a:r>
            <a:endParaRPr lang="en-US" sz="1600" dirty="0"/>
          </a:p>
        </p:txBody>
      </p:sp>
      <p:sp>
        <p:nvSpPr>
          <p:cNvPr id="9" name="Text 6"/>
          <p:cNvSpPr/>
          <p:nvPr/>
        </p:nvSpPr>
        <p:spPr>
          <a:xfrm>
            <a:off x="6535103" y="6571655"/>
            <a:ext cx="7375565" cy="986909"/>
          </a:xfrm>
          <a:prstGeom prst="rect">
            <a:avLst/>
          </a:prstGeom>
          <a:noFill/>
        </p:spPr>
        <p:txBody>
          <a:bodyPr wrap="square" lIns="0" tIns="0" rIns="0" bIns="0" rtlCol="0" anchor="t"/>
          <a:lstStyle/>
          <a:p>
            <a:pPr marL="0" indent="0" algn="l">
              <a:lnSpc>
                <a:spcPts val="2550"/>
              </a:lnSpc>
              <a:buSzPct val="100000"/>
              <a:buFont typeface="+mj-lt"/>
              <a:buNone/>
            </a:pPr>
            <a:r>
              <a:rPr lang="en-US" sz="1600" b="1" dirty="0">
                <a:solidFill>
                  <a:srgbClr val="746558"/>
                </a:solidFill>
                <a:latin typeface="Gelasio" pitchFamily="34" charset="0"/>
                <a:ea typeface="Gelasio" pitchFamily="34" charset="-122"/>
                <a:cs typeface="Gelasio" pitchFamily="34" charset="-120"/>
              </a:rPr>
              <a:t>Phase of Flight</a:t>
            </a:r>
            <a:r>
              <a:rPr lang="en-US" sz="1600" dirty="0">
                <a:solidFill>
                  <a:srgbClr val="746558"/>
                </a:solidFill>
                <a:latin typeface="Gelasio" pitchFamily="34" charset="0"/>
                <a:ea typeface="Gelasio" pitchFamily="34" charset="-122"/>
                <a:cs typeface="Gelasio" pitchFamily="34" charset="-120"/>
              </a:rPr>
              <a:t>: The bar chart indicates that the majority of bird strikes occur during the approach phase of flight, followed by landing roll, take-off run, and climb.</a:t>
            </a:r>
            <a:endParaRPr lang="en-US" sz="1600" dirty="0"/>
          </a:p>
        </p:txBody>
      </p:sp>
      <p:sp>
        <p:nvSpPr>
          <p:cNvPr id="10" name="Text Box 9"/>
          <p:cNvSpPr txBox="1"/>
          <p:nvPr/>
        </p:nvSpPr>
        <p:spPr>
          <a:xfrm>
            <a:off x="9660890" y="7771765"/>
            <a:ext cx="4876800" cy="368300"/>
          </a:xfrm>
          <a:prstGeom prst="rect">
            <a:avLst/>
          </a:prstGeom>
          <a:solidFill>
            <a:srgbClr val="F9F6F0"/>
          </a:solidFill>
        </p:spPr>
        <p:txBody>
          <a:bodyPr wrap="square" rtlCol="0">
            <a:spAutoFit/>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22446" y="644962"/>
            <a:ext cx="12734092" cy="466368"/>
          </a:xfrm>
          <a:prstGeom prst="rect">
            <a:avLst/>
          </a:prstGeom>
          <a:noFill/>
        </p:spPr>
        <p:txBody>
          <a:bodyPr wrap="none" lIns="0" tIns="0" rIns="0" bIns="0" rtlCol="0" anchor="t"/>
          <a:lstStyle/>
          <a:p>
            <a:pPr marL="0" indent="0">
              <a:lnSpc>
                <a:spcPts val="3650"/>
              </a:lnSpc>
              <a:buNone/>
            </a:pPr>
            <a:r>
              <a:rPr lang="en-US" sz="2900" dirty="0">
                <a:solidFill>
                  <a:srgbClr val="484237"/>
                </a:solidFill>
                <a:latin typeface="Gelasio Semi Bold" pitchFamily="34" charset="0"/>
                <a:ea typeface="Gelasio Semi Bold" pitchFamily="34" charset="-122"/>
                <a:cs typeface="Gelasio Semi Bold" pitchFamily="34" charset="-120"/>
              </a:rPr>
              <a:t>Count of Wildlife: Number Struck Actual by Conditions: Precipitation</a:t>
            </a:r>
            <a:endParaRPr lang="en-US" sz="2900" dirty="0"/>
          </a:p>
        </p:txBody>
      </p:sp>
      <p:sp>
        <p:nvSpPr>
          <p:cNvPr id="3" name="Text 1"/>
          <p:cNvSpPr/>
          <p:nvPr/>
        </p:nvSpPr>
        <p:spPr>
          <a:xfrm>
            <a:off x="522446" y="1409819"/>
            <a:ext cx="13585508" cy="238839"/>
          </a:xfrm>
          <a:prstGeom prst="rect">
            <a:avLst/>
          </a:prstGeom>
          <a:noFill/>
        </p:spPr>
        <p:txBody>
          <a:bodyPr wrap="none" lIns="0" tIns="0" rIns="0" bIns="0" rtlCol="0" anchor="t"/>
          <a:lstStyle/>
          <a:p>
            <a:pPr marL="0" indent="0">
              <a:lnSpc>
                <a:spcPts val="1850"/>
              </a:lnSpc>
              <a:buNone/>
            </a:pPr>
            <a:r>
              <a:rPr lang="en-US" sz="1150" dirty="0">
                <a:solidFill>
                  <a:srgbClr val="746558"/>
                </a:solidFill>
                <a:latin typeface="Gelasio" pitchFamily="34" charset="0"/>
                <a:ea typeface="Gelasio" pitchFamily="34" charset="-122"/>
                <a:cs typeface="Gelasio" pitchFamily="34" charset="-120"/>
              </a:rPr>
              <a:t>Count of Wildlife: Number Struck Actual by Conditions: Precipitation</a:t>
            </a:r>
            <a:endParaRPr lang="en-US" sz="1150" dirty="0"/>
          </a:p>
        </p:txBody>
      </p:sp>
      <p:sp>
        <p:nvSpPr>
          <p:cNvPr id="4" name="Text 2"/>
          <p:cNvSpPr/>
          <p:nvPr/>
        </p:nvSpPr>
        <p:spPr>
          <a:xfrm>
            <a:off x="761167" y="1816537"/>
            <a:ext cx="13346787" cy="238839"/>
          </a:xfrm>
          <a:prstGeom prst="rect">
            <a:avLst/>
          </a:prstGeom>
          <a:noFill/>
        </p:spPr>
        <p:txBody>
          <a:bodyPr wrap="none" lIns="0" tIns="0" rIns="0" bIns="0" rtlCol="0" anchor="t"/>
          <a:lstStyle/>
          <a:p>
            <a:pPr marL="0" indent="0" algn="l">
              <a:lnSpc>
                <a:spcPts val="1850"/>
              </a:lnSpc>
              <a:buSzPct val="100000"/>
              <a:buNone/>
            </a:pPr>
            <a:r>
              <a:rPr lang="en-US" sz="1150" b="1" dirty="0">
                <a:solidFill>
                  <a:srgbClr val="746558"/>
                </a:solidFill>
                <a:latin typeface="Gelasio" pitchFamily="34" charset="0"/>
                <a:ea typeface="Gelasio" pitchFamily="34" charset="-122"/>
                <a:cs typeface="Gelasio" pitchFamily="34" charset="-120"/>
              </a:rPr>
              <a:t>Weather Conditions</a:t>
            </a:r>
            <a:r>
              <a:rPr lang="en-US" sz="1150" dirty="0">
                <a:solidFill>
                  <a:srgbClr val="746558"/>
                </a:solidFill>
                <a:latin typeface="Gelasio" pitchFamily="34" charset="0"/>
                <a:ea typeface="Gelasio" pitchFamily="34" charset="-122"/>
                <a:cs typeface="Gelasio" pitchFamily="34" charset="-120"/>
              </a:rPr>
              <a:t>: The chart shows the frequency of wildlife strikes under different weather conditions, including:</a:t>
            </a:r>
            <a:endParaRPr lang="en-US" sz="1150" dirty="0"/>
          </a:p>
        </p:txBody>
      </p:sp>
      <p:sp>
        <p:nvSpPr>
          <p:cNvPr id="5" name="Text 3"/>
          <p:cNvSpPr/>
          <p:nvPr/>
        </p:nvSpPr>
        <p:spPr>
          <a:xfrm>
            <a:off x="1000006" y="2107525"/>
            <a:ext cx="13107948" cy="238839"/>
          </a:xfrm>
          <a:prstGeom prst="rect">
            <a:avLst/>
          </a:prstGeom>
          <a:noFill/>
        </p:spPr>
        <p:txBody>
          <a:bodyPr wrap="none" lIns="0" tIns="0" rIns="0" bIns="0" rtlCol="0" anchor="t"/>
          <a:lstStyle/>
          <a:p>
            <a:pPr marL="685800" lvl="1" indent="-342900" algn="l">
              <a:lnSpc>
                <a:spcPts val="1850"/>
              </a:lnSpc>
              <a:buSzPct val="100000"/>
              <a:buChar char="•"/>
            </a:pPr>
            <a:r>
              <a:rPr lang="en-US" sz="1150" dirty="0">
                <a:solidFill>
                  <a:srgbClr val="746558"/>
                </a:solidFill>
                <a:latin typeface="Gelasio" pitchFamily="34" charset="0"/>
                <a:ea typeface="Gelasio" pitchFamily="34" charset="-122"/>
                <a:cs typeface="Gelasio" pitchFamily="34" charset="-120"/>
              </a:rPr>
              <a:t>None (clear weather): 20,000 strikes</a:t>
            </a:r>
            <a:endParaRPr lang="en-US" sz="1150" dirty="0"/>
          </a:p>
        </p:txBody>
      </p:sp>
      <p:sp>
        <p:nvSpPr>
          <p:cNvPr id="6" name="Text 4"/>
          <p:cNvSpPr/>
          <p:nvPr/>
        </p:nvSpPr>
        <p:spPr>
          <a:xfrm>
            <a:off x="1000006" y="2398514"/>
            <a:ext cx="13107948" cy="238839"/>
          </a:xfrm>
          <a:prstGeom prst="rect">
            <a:avLst/>
          </a:prstGeom>
          <a:noFill/>
        </p:spPr>
        <p:txBody>
          <a:bodyPr wrap="none" lIns="0" tIns="0" rIns="0" bIns="0" rtlCol="0" anchor="t"/>
          <a:lstStyle/>
          <a:p>
            <a:pPr marL="685800" lvl="1" indent="-342900" algn="l">
              <a:lnSpc>
                <a:spcPts val="1850"/>
              </a:lnSpc>
              <a:buSzPct val="100000"/>
              <a:buChar char="•"/>
            </a:pPr>
            <a:r>
              <a:rPr lang="en-US" sz="1150" dirty="0">
                <a:solidFill>
                  <a:srgbClr val="746558"/>
                </a:solidFill>
                <a:latin typeface="Gelasio" pitchFamily="34" charset="0"/>
                <a:ea typeface="Gelasio" pitchFamily="34" charset="-122"/>
                <a:cs typeface="Gelasio" pitchFamily="34" charset="-120"/>
              </a:rPr>
              <a:t>Rain: 5,000 strikes</a:t>
            </a:r>
            <a:endParaRPr lang="en-US" sz="1150" dirty="0"/>
          </a:p>
        </p:txBody>
      </p:sp>
      <p:sp>
        <p:nvSpPr>
          <p:cNvPr id="7" name="Text 5"/>
          <p:cNvSpPr/>
          <p:nvPr/>
        </p:nvSpPr>
        <p:spPr>
          <a:xfrm>
            <a:off x="1000006" y="2689503"/>
            <a:ext cx="13107948" cy="238839"/>
          </a:xfrm>
          <a:prstGeom prst="rect">
            <a:avLst/>
          </a:prstGeom>
          <a:noFill/>
        </p:spPr>
        <p:txBody>
          <a:bodyPr wrap="none" lIns="0" tIns="0" rIns="0" bIns="0" rtlCol="0" anchor="t"/>
          <a:lstStyle/>
          <a:p>
            <a:pPr marL="685800" lvl="1" indent="-342900" algn="l">
              <a:lnSpc>
                <a:spcPts val="1850"/>
              </a:lnSpc>
              <a:buSzPct val="100000"/>
              <a:buChar char="•"/>
            </a:pPr>
            <a:r>
              <a:rPr lang="en-US" sz="1150" dirty="0">
                <a:solidFill>
                  <a:srgbClr val="746558"/>
                </a:solidFill>
                <a:latin typeface="Gelasio" pitchFamily="34" charset="0"/>
                <a:ea typeface="Gelasio" pitchFamily="34" charset="-122"/>
                <a:cs typeface="Gelasio" pitchFamily="34" charset="-120"/>
              </a:rPr>
              <a:t>Fog: 1,000 strikes</a:t>
            </a:r>
            <a:endParaRPr lang="en-US" sz="1150" dirty="0"/>
          </a:p>
        </p:txBody>
      </p:sp>
      <p:sp>
        <p:nvSpPr>
          <p:cNvPr id="8" name="Text 6"/>
          <p:cNvSpPr/>
          <p:nvPr/>
        </p:nvSpPr>
        <p:spPr>
          <a:xfrm>
            <a:off x="1000006" y="2980492"/>
            <a:ext cx="13107948" cy="238839"/>
          </a:xfrm>
          <a:prstGeom prst="rect">
            <a:avLst/>
          </a:prstGeom>
          <a:noFill/>
        </p:spPr>
        <p:txBody>
          <a:bodyPr wrap="none" lIns="0" tIns="0" rIns="0" bIns="0" rtlCol="0" anchor="t"/>
          <a:lstStyle/>
          <a:p>
            <a:pPr marL="685800" lvl="1" indent="-342900" algn="l">
              <a:lnSpc>
                <a:spcPts val="1850"/>
              </a:lnSpc>
              <a:buSzPct val="100000"/>
              <a:buChar char="•"/>
            </a:pPr>
            <a:r>
              <a:rPr lang="en-US" sz="1150" dirty="0">
                <a:solidFill>
                  <a:srgbClr val="746558"/>
                </a:solidFill>
                <a:latin typeface="Gelasio" pitchFamily="34" charset="0"/>
                <a:ea typeface="Gelasio" pitchFamily="34" charset="-122"/>
                <a:cs typeface="Gelasio" pitchFamily="34" charset="-120"/>
              </a:rPr>
              <a:t>Snow: 500 strikes</a:t>
            </a:r>
            <a:endParaRPr lang="en-US" sz="1150" dirty="0"/>
          </a:p>
        </p:txBody>
      </p:sp>
      <p:sp>
        <p:nvSpPr>
          <p:cNvPr id="9" name="Text 7"/>
          <p:cNvSpPr/>
          <p:nvPr/>
        </p:nvSpPr>
        <p:spPr>
          <a:xfrm>
            <a:off x="1000006" y="3271480"/>
            <a:ext cx="13107948" cy="238839"/>
          </a:xfrm>
          <a:prstGeom prst="rect">
            <a:avLst/>
          </a:prstGeom>
          <a:noFill/>
        </p:spPr>
        <p:txBody>
          <a:bodyPr wrap="none" lIns="0" tIns="0" rIns="0" bIns="0" rtlCol="0" anchor="t"/>
          <a:lstStyle/>
          <a:p>
            <a:pPr marL="685800" lvl="1" indent="-342900" algn="l">
              <a:lnSpc>
                <a:spcPts val="1850"/>
              </a:lnSpc>
              <a:buSzPct val="100000"/>
              <a:buChar char="•"/>
            </a:pPr>
            <a:r>
              <a:rPr lang="en-US" sz="1150" dirty="0">
                <a:solidFill>
                  <a:srgbClr val="746558"/>
                </a:solidFill>
                <a:latin typeface="Gelasio" pitchFamily="34" charset="0"/>
                <a:ea typeface="Gelasio" pitchFamily="34" charset="-122"/>
                <a:cs typeface="Gelasio" pitchFamily="34" charset="-120"/>
              </a:rPr>
              <a:t>Fog Rain: 200 strikes</a:t>
            </a:r>
            <a:endParaRPr lang="en-US" sz="1150" dirty="0"/>
          </a:p>
        </p:txBody>
      </p:sp>
      <p:sp>
        <p:nvSpPr>
          <p:cNvPr id="10" name="Text 8"/>
          <p:cNvSpPr/>
          <p:nvPr/>
        </p:nvSpPr>
        <p:spPr>
          <a:xfrm>
            <a:off x="1000006" y="3562469"/>
            <a:ext cx="13107948" cy="238839"/>
          </a:xfrm>
          <a:prstGeom prst="rect">
            <a:avLst/>
          </a:prstGeom>
          <a:noFill/>
        </p:spPr>
        <p:txBody>
          <a:bodyPr wrap="none" lIns="0" tIns="0" rIns="0" bIns="0" rtlCol="0" anchor="t"/>
          <a:lstStyle/>
          <a:p>
            <a:pPr marL="685800" lvl="1" indent="-342900" algn="l">
              <a:lnSpc>
                <a:spcPts val="1850"/>
              </a:lnSpc>
              <a:buSzPct val="100000"/>
              <a:buChar char="•"/>
            </a:pPr>
            <a:r>
              <a:rPr lang="en-US" sz="1150" dirty="0">
                <a:solidFill>
                  <a:srgbClr val="746558"/>
                </a:solidFill>
                <a:latin typeface="Gelasio" pitchFamily="34" charset="0"/>
                <a:ea typeface="Gelasio" pitchFamily="34" charset="-122"/>
                <a:cs typeface="Gelasio" pitchFamily="34" charset="-120"/>
              </a:rPr>
              <a:t>Rain Snow: 100 strikes</a:t>
            </a:r>
            <a:endParaRPr lang="en-US" sz="1150" dirty="0"/>
          </a:p>
        </p:txBody>
      </p:sp>
      <p:sp>
        <p:nvSpPr>
          <p:cNvPr id="11" name="Text 9"/>
          <p:cNvSpPr/>
          <p:nvPr/>
        </p:nvSpPr>
        <p:spPr>
          <a:xfrm>
            <a:off x="1000006" y="3853458"/>
            <a:ext cx="13107948" cy="238839"/>
          </a:xfrm>
          <a:prstGeom prst="rect">
            <a:avLst/>
          </a:prstGeom>
          <a:noFill/>
        </p:spPr>
        <p:txBody>
          <a:bodyPr wrap="none" lIns="0" tIns="0" rIns="0" bIns="0" rtlCol="0" anchor="t"/>
          <a:lstStyle/>
          <a:p>
            <a:pPr marL="685800" lvl="1" indent="-342900" algn="l">
              <a:lnSpc>
                <a:spcPts val="1850"/>
              </a:lnSpc>
              <a:buSzPct val="100000"/>
              <a:buChar char="•"/>
            </a:pPr>
            <a:r>
              <a:rPr lang="en-US" sz="1150" dirty="0">
                <a:solidFill>
                  <a:srgbClr val="746558"/>
                </a:solidFill>
                <a:latin typeface="Gelasio" pitchFamily="34" charset="0"/>
                <a:ea typeface="Gelasio" pitchFamily="34" charset="-122"/>
                <a:cs typeface="Gelasio" pitchFamily="34" charset="-120"/>
              </a:rPr>
              <a:t>Fog Snow: 50 strikes</a:t>
            </a:r>
            <a:endParaRPr lang="en-US" sz="1150" dirty="0"/>
          </a:p>
        </p:txBody>
      </p:sp>
      <p:sp>
        <p:nvSpPr>
          <p:cNvPr id="12" name="Text 10"/>
          <p:cNvSpPr/>
          <p:nvPr/>
        </p:nvSpPr>
        <p:spPr>
          <a:xfrm>
            <a:off x="1000006" y="4144447"/>
            <a:ext cx="13107948" cy="238839"/>
          </a:xfrm>
          <a:prstGeom prst="rect">
            <a:avLst/>
          </a:prstGeom>
          <a:noFill/>
        </p:spPr>
        <p:txBody>
          <a:bodyPr wrap="none" lIns="0" tIns="0" rIns="0" bIns="0" rtlCol="0" anchor="t"/>
          <a:lstStyle/>
          <a:p>
            <a:pPr marL="685800" lvl="1" indent="-342900" algn="l">
              <a:lnSpc>
                <a:spcPts val="1850"/>
              </a:lnSpc>
              <a:buSzPct val="100000"/>
              <a:buChar char="•"/>
            </a:pPr>
            <a:r>
              <a:rPr lang="en-US" sz="1150" dirty="0">
                <a:solidFill>
                  <a:srgbClr val="746558"/>
                </a:solidFill>
                <a:latin typeface="Gelasio" pitchFamily="34" charset="0"/>
                <a:ea typeface="Gelasio" pitchFamily="34" charset="-122"/>
                <a:cs typeface="Gelasio" pitchFamily="34" charset="-120"/>
              </a:rPr>
              <a:t>Fog Rain Snow: 20 strikes</a:t>
            </a:r>
            <a:endParaRPr lang="en-US" sz="1150" dirty="0"/>
          </a:p>
        </p:txBody>
      </p:sp>
      <p:sp>
        <p:nvSpPr>
          <p:cNvPr id="13" name="Text 11"/>
          <p:cNvSpPr/>
          <p:nvPr/>
        </p:nvSpPr>
        <p:spPr>
          <a:xfrm>
            <a:off x="761167" y="4435435"/>
            <a:ext cx="13346787" cy="238839"/>
          </a:xfrm>
          <a:prstGeom prst="rect">
            <a:avLst/>
          </a:prstGeom>
          <a:noFill/>
        </p:spPr>
        <p:txBody>
          <a:bodyPr wrap="none" lIns="0" tIns="0" rIns="0" bIns="0" rtlCol="0" anchor="t"/>
          <a:lstStyle/>
          <a:p>
            <a:pPr marL="0" indent="0" algn="l">
              <a:lnSpc>
                <a:spcPts val="1850"/>
              </a:lnSpc>
              <a:buSzPct val="100000"/>
              <a:buNone/>
            </a:pPr>
            <a:r>
              <a:rPr lang="en-US" sz="1150" b="1" dirty="0">
                <a:solidFill>
                  <a:srgbClr val="746558"/>
                </a:solidFill>
                <a:latin typeface="Gelasio" pitchFamily="34" charset="0"/>
                <a:ea typeface="Gelasio" pitchFamily="34" charset="-122"/>
                <a:cs typeface="Gelasio" pitchFamily="34" charset="-120"/>
              </a:rPr>
              <a:t>Insight</a:t>
            </a:r>
            <a:r>
              <a:rPr lang="en-US" sz="1150" dirty="0">
                <a:solidFill>
                  <a:srgbClr val="746558"/>
                </a:solidFill>
                <a:latin typeface="Gelasio" pitchFamily="34" charset="0"/>
                <a:ea typeface="Gelasio" pitchFamily="34" charset="-122"/>
                <a:cs typeface="Gelasio" pitchFamily="34" charset="-120"/>
              </a:rPr>
              <a:t>: The majority of wildlife strikes occur in clear weather conditions, with rain being the second most common condition.</a:t>
            </a:r>
            <a:endParaRPr lang="en-US" sz="1150" dirty="0"/>
          </a:p>
        </p:txBody>
      </p:sp>
      <p:pic>
        <p:nvPicPr>
          <p:cNvPr id="14" name="Image 0" descr="preencoded.png"/>
          <p:cNvPicPr>
            <a:picLocks noChangeAspect="1"/>
          </p:cNvPicPr>
          <p:nvPr/>
        </p:nvPicPr>
        <p:blipFill>
          <a:blip r:embed="rId1"/>
          <a:stretch>
            <a:fillRect/>
          </a:stretch>
        </p:blipFill>
        <p:spPr>
          <a:xfrm>
            <a:off x="3952280" y="4842153"/>
            <a:ext cx="6725722" cy="2742367"/>
          </a:xfrm>
          <a:prstGeom prst="rect">
            <a:avLst/>
          </a:prstGeom>
        </p:spPr>
      </p:pic>
      <p:sp>
        <p:nvSpPr>
          <p:cNvPr id="15" name="Text Box 14"/>
          <p:cNvSpPr txBox="1"/>
          <p:nvPr/>
        </p:nvSpPr>
        <p:spPr>
          <a:xfrm>
            <a:off x="12133580" y="7752080"/>
            <a:ext cx="2426970" cy="368300"/>
          </a:xfrm>
          <a:prstGeom prst="rect">
            <a:avLst/>
          </a:prstGeom>
          <a:solidFill>
            <a:srgbClr val="F9F6F0"/>
          </a:solidFill>
        </p:spPr>
        <p:txBody>
          <a:bodyPr wrap="square" rtlCol="0">
            <a:spAutoFit/>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2"/>
          <a:stretch>
            <a:fillRect/>
          </a:stretch>
        </p:blipFill>
        <p:spPr>
          <a:xfrm>
            <a:off x="9334024" y="2661642"/>
            <a:ext cx="5106233" cy="2906316"/>
          </a:xfrm>
          <a:prstGeom prst="rect">
            <a:avLst/>
          </a:prstGeom>
        </p:spPr>
      </p:pic>
      <p:sp>
        <p:nvSpPr>
          <p:cNvPr id="4" name="Text 0"/>
          <p:cNvSpPr/>
          <p:nvPr/>
        </p:nvSpPr>
        <p:spPr>
          <a:xfrm>
            <a:off x="532328" y="1123236"/>
            <a:ext cx="8079343" cy="950595"/>
          </a:xfrm>
          <a:prstGeom prst="rect">
            <a:avLst/>
          </a:prstGeom>
          <a:noFill/>
        </p:spPr>
        <p:txBody>
          <a:bodyPr wrap="square" lIns="0" tIns="0" rIns="0" bIns="0" rtlCol="0" anchor="t"/>
          <a:lstStyle/>
          <a:p>
            <a:pPr marL="0" indent="0">
              <a:lnSpc>
                <a:spcPts val="3700"/>
              </a:lnSpc>
              <a:buNone/>
            </a:pPr>
            <a:r>
              <a:rPr lang="en-US" sz="2950" dirty="0">
                <a:solidFill>
                  <a:srgbClr val="484237"/>
                </a:solidFill>
                <a:latin typeface="Gelasio Semi Bold" pitchFamily="34" charset="0"/>
                <a:ea typeface="Gelasio Semi Bold" pitchFamily="34" charset="-122"/>
                <a:cs typeface="Gelasio Semi Bold" pitchFamily="34" charset="-120"/>
              </a:rPr>
              <a:t>Airports with the Most Bird Strike Incidents</a:t>
            </a:r>
            <a:endParaRPr lang="en-US" sz="2950" dirty="0"/>
          </a:p>
        </p:txBody>
      </p:sp>
      <p:sp>
        <p:nvSpPr>
          <p:cNvPr id="5" name="Shape 1"/>
          <p:cNvSpPr/>
          <p:nvPr/>
        </p:nvSpPr>
        <p:spPr>
          <a:xfrm>
            <a:off x="532328" y="2473047"/>
            <a:ext cx="342186" cy="342186"/>
          </a:xfrm>
          <a:prstGeom prst="roundRect">
            <a:avLst>
              <a:gd name="adj" fmla="val 6668"/>
            </a:avLst>
          </a:prstGeom>
          <a:solidFill>
            <a:srgbClr val="EEE8DD"/>
          </a:solidFill>
        </p:spPr>
      </p:sp>
      <p:sp>
        <p:nvSpPr>
          <p:cNvPr id="6" name="Text 2"/>
          <p:cNvSpPr/>
          <p:nvPr/>
        </p:nvSpPr>
        <p:spPr>
          <a:xfrm>
            <a:off x="649605" y="2530078"/>
            <a:ext cx="107633" cy="228124"/>
          </a:xfrm>
          <a:prstGeom prst="rect">
            <a:avLst/>
          </a:prstGeom>
          <a:noFill/>
        </p:spPr>
        <p:txBody>
          <a:bodyPr wrap="none" lIns="0" tIns="0" rIns="0" bIns="0" rtlCol="0" anchor="t"/>
          <a:lstStyle/>
          <a:p>
            <a:pPr marL="0" indent="0" algn="ctr">
              <a:lnSpc>
                <a:spcPts val="1750"/>
              </a:lnSpc>
              <a:buNone/>
            </a:pPr>
            <a:r>
              <a:rPr lang="en-US" sz="1750" dirty="0">
                <a:solidFill>
                  <a:srgbClr val="746558"/>
                </a:solidFill>
                <a:latin typeface="Gelasio Semi Bold" pitchFamily="34" charset="0"/>
                <a:ea typeface="Gelasio Semi Bold" pitchFamily="34" charset="-122"/>
                <a:cs typeface="Gelasio Semi Bold" pitchFamily="34" charset="-120"/>
              </a:rPr>
              <a:t>1</a:t>
            </a:r>
            <a:endParaRPr lang="en-US" sz="1750" dirty="0"/>
          </a:p>
        </p:txBody>
      </p:sp>
      <p:sp>
        <p:nvSpPr>
          <p:cNvPr id="7" name="Text 3"/>
          <p:cNvSpPr/>
          <p:nvPr/>
        </p:nvSpPr>
        <p:spPr>
          <a:xfrm>
            <a:off x="1026557" y="2473047"/>
            <a:ext cx="2086570" cy="237649"/>
          </a:xfrm>
          <a:prstGeom prst="rect">
            <a:avLst/>
          </a:prstGeom>
          <a:noFill/>
        </p:spPr>
        <p:txBody>
          <a:bodyPr wrap="none" lIns="0" tIns="0" rIns="0" bIns="0" rtlCol="0" anchor="t"/>
          <a:lstStyle/>
          <a:p>
            <a:pPr marL="0" indent="0">
              <a:lnSpc>
                <a:spcPts val="1850"/>
              </a:lnSpc>
              <a:buNone/>
            </a:pPr>
            <a:r>
              <a:rPr lang="en-US" sz="1450" dirty="0">
                <a:solidFill>
                  <a:srgbClr val="746558"/>
                </a:solidFill>
                <a:latin typeface="Gelasio Semi Bold" pitchFamily="34" charset="0"/>
                <a:ea typeface="Gelasio Semi Bold" pitchFamily="34" charset="-122"/>
                <a:cs typeface="Gelasio Semi Bold" pitchFamily="34" charset="-120"/>
              </a:rPr>
              <a:t>Hotspot Identification</a:t>
            </a:r>
            <a:endParaRPr lang="en-US" sz="1450" dirty="0"/>
          </a:p>
        </p:txBody>
      </p:sp>
      <p:sp>
        <p:nvSpPr>
          <p:cNvPr id="8" name="Text 4"/>
          <p:cNvSpPr/>
          <p:nvPr/>
        </p:nvSpPr>
        <p:spPr>
          <a:xfrm>
            <a:off x="1026557" y="2801898"/>
            <a:ext cx="3469481" cy="243364"/>
          </a:xfrm>
          <a:prstGeom prst="rect">
            <a:avLst/>
          </a:prstGeom>
          <a:noFill/>
        </p:spPr>
        <p:txBody>
          <a:bodyPr wrap="none" lIns="0" tIns="0" rIns="0" bIns="0" rtlCol="0" anchor="t"/>
          <a:lstStyle/>
          <a:p>
            <a:pPr marL="0" indent="0">
              <a:lnSpc>
                <a:spcPts val="1900"/>
              </a:lnSpc>
              <a:buNone/>
            </a:pPr>
            <a:r>
              <a:rPr lang="en-US" sz="1150" b="1" dirty="0">
                <a:solidFill>
                  <a:srgbClr val="746558"/>
                </a:solidFill>
                <a:latin typeface="Gelasio" pitchFamily="34" charset="0"/>
                <a:ea typeface="Gelasio" pitchFamily="34" charset="-122"/>
                <a:cs typeface="Gelasio" pitchFamily="34" charset="-120"/>
              </a:rPr>
              <a:t>Hotspot Identification</a:t>
            </a:r>
            <a:endParaRPr lang="en-US" sz="1150" dirty="0"/>
          </a:p>
        </p:txBody>
      </p:sp>
      <p:sp>
        <p:nvSpPr>
          <p:cNvPr id="9" name="Text 5"/>
          <p:cNvSpPr/>
          <p:nvPr/>
        </p:nvSpPr>
        <p:spPr>
          <a:xfrm>
            <a:off x="1269921" y="3136463"/>
            <a:ext cx="3226118" cy="730091"/>
          </a:xfrm>
          <a:prstGeom prst="rect">
            <a:avLst/>
          </a:prstGeom>
          <a:noFill/>
        </p:spPr>
        <p:txBody>
          <a:bodyPr wrap="square" lIns="0" tIns="0" rIns="0" bIns="0" rtlCol="0" anchor="t"/>
          <a:lstStyle/>
          <a:p>
            <a:pPr marL="0" indent="0" algn="l">
              <a:lnSpc>
                <a:spcPts val="1900"/>
              </a:lnSpc>
              <a:buSzPct val="100000"/>
              <a:buNone/>
            </a:pPr>
            <a:r>
              <a:rPr lang="en-US" sz="1150" b="1" dirty="0">
                <a:solidFill>
                  <a:srgbClr val="746558"/>
                </a:solidFill>
                <a:latin typeface="Gelasio" pitchFamily="34" charset="0"/>
                <a:ea typeface="Gelasio" pitchFamily="34" charset="-122"/>
                <a:cs typeface="Gelasio" pitchFamily="34" charset="-120"/>
              </a:rPr>
              <a:t>States with High Bird Strike Incidents</a:t>
            </a:r>
            <a:r>
              <a:rPr lang="en-US" sz="1150" dirty="0">
                <a:solidFill>
                  <a:srgbClr val="746558"/>
                </a:solidFill>
                <a:latin typeface="Gelasio" pitchFamily="34" charset="0"/>
                <a:ea typeface="Gelasio" pitchFamily="34" charset="-122"/>
                <a:cs typeface="Gelasio" pitchFamily="34" charset="-120"/>
              </a:rPr>
              <a:t>: The map shows that the following states have a high number of bird strike incidents:</a:t>
            </a:r>
            <a:endParaRPr lang="en-US" sz="1150" dirty="0"/>
          </a:p>
        </p:txBody>
      </p:sp>
      <p:sp>
        <p:nvSpPr>
          <p:cNvPr id="10" name="Text 6"/>
          <p:cNvSpPr/>
          <p:nvPr/>
        </p:nvSpPr>
        <p:spPr>
          <a:xfrm>
            <a:off x="1513284" y="3919776"/>
            <a:ext cx="2982754" cy="243364"/>
          </a:xfrm>
          <a:prstGeom prst="rect">
            <a:avLst/>
          </a:prstGeom>
          <a:noFill/>
        </p:spPr>
        <p:txBody>
          <a:bodyPr wrap="none" lIns="0" tIns="0" rIns="0" bIns="0" rtlCol="0" anchor="t"/>
          <a:lstStyle/>
          <a:p>
            <a:pPr marL="685800" lvl="1" indent="-342900" algn="l">
              <a:lnSpc>
                <a:spcPts val="1900"/>
              </a:lnSpc>
              <a:buSzPct val="100000"/>
              <a:buChar char="•"/>
            </a:pPr>
            <a:r>
              <a:rPr lang="en-US" sz="1150" dirty="0">
                <a:solidFill>
                  <a:srgbClr val="746558"/>
                </a:solidFill>
                <a:latin typeface="Gelasio" pitchFamily="34" charset="0"/>
                <a:ea typeface="Gelasio" pitchFamily="34" charset="-122"/>
                <a:cs typeface="Gelasio" pitchFamily="34" charset="-120"/>
              </a:rPr>
              <a:t>California: 2,500 incidents</a:t>
            </a:r>
            <a:endParaRPr lang="en-US" sz="1150" dirty="0"/>
          </a:p>
        </p:txBody>
      </p:sp>
      <p:sp>
        <p:nvSpPr>
          <p:cNvPr id="11" name="Text 7"/>
          <p:cNvSpPr/>
          <p:nvPr/>
        </p:nvSpPr>
        <p:spPr>
          <a:xfrm>
            <a:off x="1513284" y="4216360"/>
            <a:ext cx="2982754" cy="243364"/>
          </a:xfrm>
          <a:prstGeom prst="rect">
            <a:avLst/>
          </a:prstGeom>
          <a:noFill/>
        </p:spPr>
        <p:txBody>
          <a:bodyPr wrap="none" lIns="0" tIns="0" rIns="0" bIns="0" rtlCol="0" anchor="t"/>
          <a:lstStyle/>
          <a:p>
            <a:pPr marL="685800" lvl="1" indent="-342900" algn="l">
              <a:lnSpc>
                <a:spcPts val="1900"/>
              </a:lnSpc>
              <a:buSzPct val="100000"/>
              <a:buChar char="•"/>
            </a:pPr>
            <a:r>
              <a:rPr lang="en-US" sz="1150" dirty="0">
                <a:solidFill>
                  <a:srgbClr val="746558"/>
                </a:solidFill>
                <a:latin typeface="Gelasio" pitchFamily="34" charset="0"/>
                <a:ea typeface="Gelasio" pitchFamily="34" charset="-122"/>
                <a:cs typeface="Gelasio" pitchFamily="34" charset="-120"/>
              </a:rPr>
              <a:t>Texas: 2,000 incidents</a:t>
            </a:r>
            <a:endParaRPr lang="en-US" sz="1150" dirty="0"/>
          </a:p>
        </p:txBody>
      </p:sp>
      <p:sp>
        <p:nvSpPr>
          <p:cNvPr id="12" name="Text 8"/>
          <p:cNvSpPr/>
          <p:nvPr/>
        </p:nvSpPr>
        <p:spPr>
          <a:xfrm>
            <a:off x="1513284" y="4512945"/>
            <a:ext cx="2982754" cy="243364"/>
          </a:xfrm>
          <a:prstGeom prst="rect">
            <a:avLst/>
          </a:prstGeom>
          <a:noFill/>
        </p:spPr>
        <p:txBody>
          <a:bodyPr wrap="none" lIns="0" tIns="0" rIns="0" bIns="0" rtlCol="0" anchor="t"/>
          <a:lstStyle/>
          <a:p>
            <a:pPr marL="685800" lvl="1" indent="-342900" algn="l">
              <a:lnSpc>
                <a:spcPts val="1900"/>
              </a:lnSpc>
              <a:buSzPct val="100000"/>
              <a:buChar char="•"/>
            </a:pPr>
            <a:r>
              <a:rPr lang="en-US" sz="1150" dirty="0">
                <a:solidFill>
                  <a:srgbClr val="746558"/>
                </a:solidFill>
                <a:latin typeface="Gelasio" pitchFamily="34" charset="0"/>
                <a:ea typeface="Gelasio" pitchFamily="34" charset="-122"/>
                <a:cs typeface="Gelasio" pitchFamily="34" charset="-120"/>
              </a:rPr>
              <a:t>Florida: 1,800 incidents</a:t>
            </a:r>
            <a:endParaRPr lang="en-US" sz="1150" dirty="0"/>
          </a:p>
        </p:txBody>
      </p:sp>
      <p:sp>
        <p:nvSpPr>
          <p:cNvPr id="13" name="Text 9"/>
          <p:cNvSpPr/>
          <p:nvPr/>
        </p:nvSpPr>
        <p:spPr>
          <a:xfrm>
            <a:off x="1513284" y="4809530"/>
            <a:ext cx="2982754" cy="243364"/>
          </a:xfrm>
          <a:prstGeom prst="rect">
            <a:avLst/>
          </a:prstGeom>
          <a:noFill/>
        </p:spPr>
        <p:txBody>
          <a:bodyPr wrap="none" lIns="0" tIns="0" rIns="0" bIns="0" rtlCol="0" anchor="t"/>
          <a:lstStyle/>
          <a:p>
            <a:pPr marL="685800" lvl="1" indent="-342900" algn="l">
              <a:lnSpc>
                <a:spcPts val="1900"/>
              </a:lnSpc>
              <a:buSzPct val="100000"/>
              <a:buChar char="•"/>
            </a:pPr>
            <a:r>
              <a:rPr lang="en-US" sz="1150" dirty="0">
                <a:solidFill>
                  <a:srgbClr val="746558"/>
                </a:solidFill>
                <a:latin typeface="Gelasio" pitchFamily="34" charset="0"/>
                <a:ea typeface="Gelasio" pitchFamily="34" charset="-122"/>
                <a:cs typeface="Gelasio" pitchFamily="34" charset="-120"/>
              </a:rPr>
              <a:t>New York: 1,500 incidents</a:t>
            </a:r>
            <a:endParaRPr lang="en-US" sz="1150" dirty="0"/>
          </a:p>
        </p:txBody>
      </p:sp>
      <p:sp>
        <p:nvSpPr>
          <p:cNvPr id="14" name="Text 10"/>
          <p:cNvSpPr/>
          <p:nvPr/>
        </p:nvSpPr>
        <p:spPr>
          <a:xfrm>
            <a:off x="1513284" y="5106114"/>
            <a:ext cx="2982754" cy="243364"/>
          </a:xfrm>
          <a:prstGeom prst="rect">
            <a:avLst/>
          </a:prstGeom>
          <a:noFill/>
        </p:spPr>
        <p:txBody>
          <a:bodyPr wrap="none" lIns="0" tIns="0" rIns="0" bIns="0" rtlCol="0" anchor="t"/>
          <a:lstStyle/>
          <a:p>
            <a:pPr marL="685800" lvl="1" indent="-342900" algn="l">
              <a:lnSpc>
                <a:spcPts val="1900"/>
              </a:lnSpc>
              <a:buSzPct val="100000"/>
              <a:buChar char="•"/>
            </a:pPr>
            <a:r>
              <a:rPr lang="en-US" sz="1150" dirty="0">
                <a:solidFill>
                  <a:srgbClr val="746558"/>
                </a:solidFill>
                <a:latin typeface="Gelasio" pitchFamily="34" charset="0"/>
                <a:ea typeface="Gelasio" pitchFamily="34" charset="-122"/>
                <a:cs typeface="Gelasio" pitchFamily="34" charset="-120"/>
              </a:rPr>
              <a:t>Illinois: 1,200 incidents</a:t>
            </a:r>
            <a:endParaRPr lang="en-US" sz="1150" dirty="0"/>
          </a:p>
        </p:txBody>
      </p:sp>
      <p:sp>
        <p:nvSpPr>
          <p:cNvPr id="15" name="Text 11"/>
          <p:cNvSpPr/>
          <p:nvPr/>
        </p:nvSpPr>
        <p:spPr>
          <a:xfrm>
            <a:off x="1269921" y="5402699"/>
            <a:ext cx="3226118" cy="1703546"/>
          </a:xfrm>
          <a:prstGeom prst="rect">
            <a:avLst/>
          </a:prstGeom>
          <a:noFill/>
        </p:spPr>
        <p:txBody>
          <a:bodyPr wrap="square" lIns="0" tIns="0" rIns="0" bIns="0" rtlCol="0" anchor="t"/>
          <a:lstStyle/>
          <a:p>
            <a:pPr marL="0" indent="0" algn="l">
              <a:lnSpc>
                <a:spcPts val="1900"/>
              </a:lnSpc>
              <a:buSzPct val="100000"/>
              <a:buNone/>
            </a:pPr>
            <a:r>
              <a:rPr lang="en-US" sz="1150" b="1" dirty="0">
                <a:solidFill>
                  <a:srgbClr val="746558"/>
                </a:solidFill>
                <a:latin typeface="Gelasio" pitchFamily="34" charset="0"/>
                <a:ea typeface="Gelasio" pitchFamily="34" charset="-122"/>
                <a:cs typeface="Gelasio" pitchFamily="34" charset="-120"/>
              </a:rPr>
              <a:t>Insight</a:t>
            </a:r>
            <a:r>
              <a:rPr lang="en-US" sz="1150" dirty="0">
                <a:solidFill>
                  <a:srgbClr val="746558"/>
                </a:solidFill>
                <a:latin typeface="Gelasio" pitchFamily="34" charset="0"/>
                <a:ea typeface="Gelasio" pitchFamily="34" charset="-122"/>
                <a:cs typeface="Gelasio" pitchFamily="34" charset="-120"/>
              </a:rPr>
              <a:t>: These states have a high concentration of airports, which may contribute to the higher number of bird strike incidents. Additionally, the presence of large bodies of water, such as the Gulf of Mexico and the Atlantic Ocean, may attract birds and increase the risk of bird strikes.</a:t>
            </a:r>
            <a:endParaRPr lang="en-US" sz="1150" dirty="0"/>
          </a:p>
        </p:txBody>
      </p:sp>
      <p:sp>
        <p:nvSpPr>
          <p:cNvPr id="16" name="Shape 12"/>
          <p:cNvSpPr/>
          <p:nvPr/>
        </p:nvSpPr>
        <p:spPr>
          <a:xfrm>
            <a:off x="4648081" y="2473047"/>
            <a:ext cx="342186" cy="342186"/>
          </a:xfrm>
          <a:prstGeom prst="roundRect">
            <a:avLst>
              <a:gd name="adj" fmla="val 6668"/>
            </a:avLst>
          </a:prstGeom>
          <a:solidFill>
            <a:srgbClr val="EEE8DD"/>
          </a:solidFill>
        </p:spPr>
      </p:sp>
      <p:sp>
        <p:nvSpPr>
          <p:cNvPr id="17" name="Text 13"/>
          <p:cNvSpPr/>
          <p:nvPr/>
        </p:nvSpPr>
        <p:spPr>
          <a:xfrm>
            <a:off x="4749998" y="2530078"/>
            <a:ext cx="138351" cy="228124"/>
          </a:xfrm>
          <a:prstGeom prst="rect">
            <a:avLst/>
          </a:prstGeom>
          <a:noFill/>
        </p:spPr>
        <p:txBody>
          <a:bodyPr wrap="none" lIns="0" tIns="0" rIns="0" bIns="0" rtlCol="0" anchor="t"/>
          <a:lstStyle/>
          <a:p>
            <a:pPr marL="0" indent="0" algn="ctr">
              <a:lnSpc>
                <a:spcPts val="1750"/>
              </a:lnSpc>
              <a:buNone/>
            </a:pPr>
            <a:r>
              <a:rPr lang="en-US" sz="1750" dirty="0">
                <a:solidFill>
                  <a:srgbClr val="746558"/>
                </a:solidFill>
                <a:latin typeface="Gelasio Semi Bold" pitchFamily="34" charset="0"/>
                <a:ea typeface="Gelasio Semi Bold" pitchFamily="34" charset="-122"/>
                <a:cs typeface="Gelasio Semi Bold" pitchFamily="34" charset="-120"/>
              </a:rPr>
              <a:t>2</a:t>
            </a:r>
            <a:endParaRPr lang="en-US" sz="1750" dirty="0"/>
          </a:p>
        </p:txBody>
      </p:sp>
      <p:sp>
        <p:nvSpPr>
          <p:cNvPr id="18" name="Text 14"/>
          <p:cNvSpPr/>
          <p:nvPr/>
        </p:nvSpPr>
        <p:spPr>
          <a:xfrm>
            <a:off x="5142309" y="2473047"/>
            <a:ext cx="3469481" cy="973455"/>
          </a:xfrm>
          <a:prstGeom prst="rect">
            <a:avLst/>
          </a:prstGeom>
          <a:noFill/>
        </p:spPr>
        <p:txBody>
          <a:bodyPr wrap="square" lIns="0" tIns="0" rIns="0" bIns="0" rtlCol="0" anchor="t"/>
          <a:lstStyle/>
          <a:p>
            <a:pPr marL="0" indent="0">
              <a:lnSpc>
                <a:spcPts val="1900"/>
              </a:lnSpc>
              <a:buNone/>
            </a:pPr>
            <a:r>
              <a:rPr lang="en-US" sz="1150" dirty="0">
                <a:solidFill>
                  <a:srgbClr val="746558"/>
                </a:solidFill>
                <a:latin typeface="Gelasio" pitchFamily="34" charset="0"/>
                <a:ea typeface="Gelasio" pitchFamily="34" charset="-122"/>
                <a:cs typeface="Gelasio" pitchFamily="34" charset="-120"/>
              </a:rPr>
              <a:t>Based on the comprehensive data visualization dashboard, the following information can be generated for airports with the most bird strike incidents and hotspot identification:</a:t>
            </a:r>
            <a:endParaRPr lang="en-US" sz="1150" dirty="0"/>
          </a:p>
        </p:txBody>
      </p:sp>
      <p:sp>
        <p:nvSpPr>
          <p:cNvPr id="19" name="Text 15"/>
          <p:cNvSpPr/>
          <p:nvPr/>
        </p:nvSpPr>
        <p:spPr>
          <a:xfrm>
            <a:off x="5142309" y="3537704"/>
            <a:ext cx="3469481" cy="243364"/>
          </a:xfrm>
          <a:prstGeom prst="rect">
            <a:avLst/>
          </a:prstGeom>
          <a:noFill/>
        </p:spPr>
        <p:txBody>
          <a:bodyPr wrap="none" lIns="0" tIns="0" rIns="0" bIns="0" rtlCol="0" anchor="t"/>
          <a:lstStyle/>
          <a:p>
            <a:pPr marL="0" indent="0">
              <a:lnSpc>
                <a:spcPts val="1900"/>
              </a:lnSpc>
              <a:buNone/>
            </a:pPr>
            <a:r>
              <a:rPr lang="en-US" sz="1150" b="1" dirty="0">
                <a:solidFill>
                  <a:srgbClr val="746558"/>
                </a:solidFill>
                <a:latin typeface="Gelasio" pitchFamily="34" charset="0"/>
                <a:ea typeface="Gelasio" pitchFamily="34" charset="-122"/>
                <a:cs typeface="Gelasio" pitchFamily="34" charset="-120"/>
              </a:rPr>
              <a:t>Airports with the Most Bird Strike Incidents</a:t>
            </a:r>
            <a:endParaRPr lang="en-US" sz="1150" dirty="0"/>
          </a:p>
        </p:txBody>
      </p:sp>
      <p:sp>
        <p:nvSpPr>
          <p:cNvPr id="20" name="Text 16"/>
          <p:cNvSpPr/>
          <p:nvPr/>
        </p:nvSpPr>
        <p:spPr>
          <a:xfrm>
            <a:off x="5385673" y="3872270"/>
            <a:ext cx="3226118" cy="486728"/>
          </a:xfrm>
          <a:prstGeom prst="rect">
            <a:avLst/>
          </a:prstGeom>
          <a:noFill/>
        </p:spPr>
        <p:txBody>
          <a:bodyPr wrap="square" lIns="0" tIns="0" rIns="0" bIns="0" rtlCol="0" anchor="t"/>
          <a:lstStyle/>
          <a:p>
            <a:pPr marL="0" indent="0" algn="l">
              <a:lnSpc>
                <a:spcPts val="1900"/>
              </a:lnSpc>
              <a:buSzPct val="100000"/>
              <a:buNone/>
            </a:pPr>
            <a:r>
              <a:rPr lang="en-US" sz="1150" b="1" dirty="0">
                <a:solidFill>
                  <a:srgbClr val="746558"/>
                </a:solidFill>
                <a:latin typeface="Gelasio" pitchFamily="34" charset="0"/>
                <a:ea typeface="Gelasio" pitchFamily="34" charset="-122"/>
                <a:cs typeface="Gelasio" pitchFamily="34" charset="-120"/>
              </a:rPr>
              <a:t>Top 5 Airports</a:t>
            </a:r>
            <a:r>
              <a:rPr lang="en-US" sz="1150" dirty="0">
                <a:solidFill>
                  <a:srgbClr val="746558"/>
                </a:solidFill>
                <a:latin typeface="Gelasio" pitchFamily="34" charset="0"/>
                <a:ea typeface="Gelasio" pitchFamily="34" charset="-122"/>
                <a:cs typeface="Gelasio" pitchFamily="34" charset="-120"/>
              </a:rPr>
              <a:t>: The top 5 airports with the most bird strike incidents are:</a:t>
            </a:r>
            <a:endParaRPr lang="en-US" sz="1150" dirty="0"/>
          </a:p>
        </p:txBody>
      </p:sp>
      <p:sp>
        <p:nvSpPr>
          <p:cNvPr id="21" name="Text 17"/>
          <p:cNvSpPr/>
          <p:nvPr/>
        </p:nvSpPr>
        <p:spPr>
          <a:xfrm>
            <a:off x="5629037" y="4412218"/>
            <a:ext cx="2982754" cy="486728"/>
          </a:xfrm>
          <a:prstGeom prst="rect">
            <a:avLst/>
          </a:prstGeom>
          <a:noFill/>
        </p:spPr>
        <p:txBody>
          <a:bodyPr wrap="square" lIns="0" tIns="0" rIns="0" bIns="0" rtlCol="0" anchor="t"/>
          <a:lstStyle/>
          <a:p>
            <a:pPr marL="0" lvl="1" indent="0" algn="l">
              <a:lnSpc>
                <a:spcPts val="1900"/>
              </a:lnSpc>
              <a:buSzPct val="100000"/>
              <a:buFont typeface="+mj-lt"/>
              <a:buNone/>
            </a:pPr>
            <a:r>
              <a:rPr lang="en-US" sz="1150" b="1" dirty="0">
                <a:solidFill>
                  <a:srgbClr val="746558"/>
                </a:solidFill>
                <a:latin typeface="Gelasio" pitchFamily="34" charset="0"/>
                <a:ea typeface="Gelasio" pitchFamily="34" charset="-122"/>
                <a:cs typeface="Gelasio" pitchFamily="34" charset="-120"/>
              </a:rPr>
              <a:t>Los Angeles International Airport (LAX)</a:t>
            </a:r>
            <a:r>
              <a:rPr lang="en-US" sz="1150" dirty="0">
                <a:solidFill>
                  <a:srgbClr val="746558"/>
                </a:solidFill>
                <a:latin typeface="Gelasio" pitchFamily="34" charset="0"/>
                <a:ea typeface="Gelasio" pitchFamily="34" charset="-122"/>
                <a:cs typeface="Gelasio" pitchFamily="34" charset="-120"/>
              </a:rPr>
              <a:t>: 1,200 incidents</a:t>
            </a:r>
            <a:endParaRPr lang="en-US" sz="1150" dirty="0"/>
          </a:p>
        </p:txBody>
      </p:sp>
      <p:sp>
        <p:nvSpPr>
          <p:cNvPr id="22" name="Text 18"/>
          <p:cNvSpPr/>
          <p:nvPr/>
        </p:nvSpPr>
        <p:spPr>
          <a:xfrm>
            <a:off x="5629037" y="4952167"/>
            <a:ext cx="2982754" cy="486728"/>
          </a:xfrm>
          <a:prstGeom prst="rect">
            <a:avLst/>
          </a:prstGeom>
          <a:noFill/>
        </p:spPr>
        <p:txBody>
          <a:bodyPr wrap="square" lIns="0" tIns="0" rIns="0" bIns="0" rtlCol="0" anchor="t"/>
          <a:lstStyle/>
          <a:p>
            <a:pPr marL="0" lvl="1" indent="0" algn="l">
              <a:lnSpc>
                <a:spcPts val="1900"/>
              </a:lnSpc>
              <a:buSzPct val="100000"/>
              <a:buFont typeface="+mj-lt"/>
              <a:buNone/>
            </a:pPr>
            <a:r>
              <a:rPr lang="en-US" sz="1150" b="1" dirty="0">
                <a:solidFill>
                  <a:srgbClr val="746558"/>
                </a:solidFill>
                <a:latin typeface="Gelasio" pitchFamily="34" charset="0"/>
                <a:ea typeface="Gelasio" pitchFamily="34" charset="-122"/>
                <a:cs typeface="Gelasio" pitchFamily="34" charset="-120"/>
              </a:rPr>
              <a:t>Dallas/Fort Worth International Airport (DFW)</a:t>
            </a:r>
            <a:r>
              <a:rPr lang="en-US" sz="1150" dirty="0">
                <a:solidFill>
                  <a:srgbClr val="746558"/>
                </a:solidFill>
                <a:latin typeface="Gelasio" pitchFamily="34" charset="0"/>
                <a:ea typeface="Gelasio" pitchFamily="34" charset="-122"/>
                <a:cs typeface="Gelasio" pitchFamily="34" charset="-120"/>
              </a:rPr>
              <a:t>: 1,000 incidents</a:t>
            </a:r>
            <a:endParaRPr lang="en-US" sz="1150" dirty="0"/>
          </a:p>
        </p:txBody>
      </p:sp>
      <p:sp>
        <p:nvSpPr>
          <p:cNvPr id="23" name="Text 19"/>
          <p:cNvSpPr/>
          <p:nvPr/>
        </p:nvSpPr>
        <p:spPr>
          <a:xfrm>
            <a:off x="5629037" y="5492115"/>
            <a:ext cx="2982754" cy="486728"/>
          </a:xfrm>
          <a:prstGeom prst="rect">
            <a:avLst/>
          </a:prstGeom>
          <a:noFill/>
        </p:spPr>
        <p:txBody>
          <a:bodyPr wrap="square" lIns="0" tIns="0" rIns="0" bIns="0" rtlCol="0" anchor="t"/>
          <a:lstStyle/>
          <a:p>
            <a:pPr marL="0" lvl="1" indent="0" algn="l">
              <a:lnSpc>
                <a:spcPts val="1900"/>
              </a:lnSpc>
              <a:buSzPct val="100000"/>
              <a:buFont typeface="+mj-lt"/>
              <a:buNone/>
            </a:pPr>
            <a:r>
              <a:rPr lang="en-US" sz="1150" b="1" dirty="0">
                <a:solidFill>
                  <a:srgbClr val="746558"/>
                </a:solidFill>
                <a:latin typeface="Gelasio" pitchFamily="34" charset="0"/>
                <a:ea typeface="Gelasio" pitchFamily="34" charset="-122"/>
                <a:cs typeface="Gelasio" pitchFamily="34" charset="-120"/>
              </a:rPr>
              <a:t>John F. Kennedy International Airport (JFK)</a:t>
            </a:r>
            <a:r>
              <a:rPr lang="en-US" sz="1150" dirty="0">
                <a:solidFill>
                  <a:srgbClr val="746558"/>
                </a:solidFill>
                <a:latin typeface="Gelasio" pitchFamily="34" charset="0"/>
                <a:ea typeface="Gelasio" pitchFamily="34" charset="-122"/>
                <a:cs typeface="Gelasio" pitchFamily="34" charset="-120"/>
              </a:rPr>
              <a:t>: 900 incidents</a:t>
            </a:r>
            <a:endParaRPr lang="en-US" sz="1150" dirty="0"/>
          </a:p>
        </p:txBody>
      </p:sp>
      <p:sp>
        <p:nvSpPr>
          <p:cNvPr id="24" name="Text 20"/>
          <p:cNvSpPr/>
          <p:nvPr/>
        </p:nvSpPr>
        <p:spPr>
          <a:xfrm>
            <a:off x="5629037" y="6032063"/>
            <a:ext cx="2982754" cy="486728"/>
          </a:xfrm>
          <a:prstGeom prst="rect">
            <a:avLst/>
          </a:prstGeom>
          <a:noFill/>
        </p:spPr>
        <p:txBody>
          <a:bodyPr wrap="square" lIns="0" tIns="0" rIns="0" bIns="0" rtlCol="0" anchor="t"/>
          <a:lstStyle/>
          <a:p>
            <a:pPr marL="0" lvl="1" indent="0" algn="l">
              <a:lnSpc>
                <a:spcPts val="1900"/>
              </a:lnSpc>
              <a:buSzPct val="100000"/>
              <a:buFont typeface="+mj-lt"/>
              <a:buNone/>
            </a:pPr>
            <a:r>
              <a:rPr lang="en-US" sz="1150" b="1" dirty="0">
                <a:solidFill>
                  <a:srgbClr val="746558"/>
                </a:solidFill>
                <a:latin typeface="Gelasio" pitchFamily="34" charset="0"/>
                <a:ea typeface="Gelasio" pitchFamily="34" charset="-122"/>
                <a:cs typeface="Gelasio" pitchFamily="34" charset="-120"/>
              </a:rPr>
              <a:t>San Francisco International Airport (SFO)</a:t>
            </a:r>
            <a:r>
              <a:rPr lang="en-US" sz="1150" dirty="0">
                <a:solidFill>
                  <a:srgbClr val="746558"/>
                </a:solidFill>
                <a:latin typeface="Gelasio" pitchFamily="34" charset="0"/>
                <a:ea typeface="Gelasio" pitchFamily="34" charset="-122"/>
                <a:cs typeface="Gelasio" pitchFamily="34" charset="-120"/>
              </a:rPr>
              <a:t>: 800 incidents</a:t>
            </a:r>
            <a:endParaRPr lang="en-US" sz="1150" dirty="0"/>
          </a:p>
        </p:txBody>
      </p:sp>
      <p:sp>
        <p:nvSpPr>
          <p:cNvPr id="25" name="Text 21"/>
          <p:cNvSpPr/>
          <p:nvPr/>
        </p:nvSpPr>
        <p:spPr>
          <a:xfrm>
            <a:off x="5629037" y="6572012"/>
            <a:ext cx="2982754" cy="486728"/>
          </a:xfrm>
          <a:prstGeom prst="rect">
            <a:avLst/>
          </a:prstGeom>
          <a:noFill/>
        </p:spPr>
        <p:txBody>
          <a:bodyPr wrap="square" lIns="0" tIns="0" rIns="0" bIns="0" rtlCol="0" anchor="t"/>
          <a:lstStyle/>
          <a:p>
            <a:pPr marL="0" lvl="1" indent="0" algn="l">
              <a:lnSpc>
                <a:spcPts val="1900"/>
              </a:lnSpc>
              <a:buSzPct val="100000"/>
              <a:buFont typeface="+mj-lt"/>
              <a:buNone/>
            </a:pPr>
            <a:r>
              <a:rPr lang="en-US" sz="1150" b="1" dirty="0">
                <a:solidFill>
                  <a:srgbClr val="746558"/>
                </a:solidFill>
                <a:latin typeface="Gelasio" pitchFamily="34" charset="0"/>
                <a:ea typeface="Gelasio" pitchFamily="34" charset="-122"/>
                <a:cs typeface="Gelasio" pitchFamily="34" charset="-120"/>
              </a:rPr>
              <a:t>Miami International Airport (MIA)</a:t>
            </a:r>
            <a:r>
              <a:rPr lang="en-US" sz="1150" dirty="0">
                <a:solidFill>
                  <a:srgbClr val="746558"/>
                </a:solidFill>
                <a:latin typeface="Gelasio" pitchFamily="34" charset="0"/>
                <a:ea typeface="Gelasio" pitchFamily="34" charset="-122"/>
                <a:cs typeface="Gelasio" pitchFamily="34" charset="-120"/>
              </a:rPr>
              <a:t>: 700 incidents</a:t>
            </a:r>
            <a:endParaRPr lang="en-US" sz="11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70203" y="720328"/>
            <a:ext cx="6528554" cy="598408"/>
          </a:xfrm>
          <a:prstGeom prst="rect">
            <a:avLst/>
          </a:prstGeom>
          <a:noFill/>
        </p:spPr>
        <p:txBody>
          <a:bodyPr wrap="none" lIns="0" tIns="0" rIns="0" bIns="0" rtlCol="0" anchor="t"/>
          <a:lstStyle/>
          <a:p>
            <a:pPr marL="0" indent="0">
              <a:lnSpc>
                <a:spcPts val="4700"/>
              </a:lnSpc>
              <a:buNone/>
            </a:pPr>
            <a:r>
              <a:rPr lang="en-US" sz="3750" dirty="0">
                <a:solidFill>
                  <a:srgbClr val="484237"/>
                </a:solidFill>
                <a:latin typeface="Gelasio Semi Bold" pitchFamily="34" charset="0"/>
                <a:ea typeface="Gelasio Semi Bold" pitchFamily="34" charset="-122"/>
                <a:cs typeface="Gelasio Semi Bold" pitchFamily="34" charset="-120"/>
              </a:rPr>
              <a:t> Bird Strikes: Yearly Trends</a:t>
            </a:r>
            <a:endParaRPr lang="en-US" sz="3750" dirty="0"/>
          </a:p>
        </p:txBody>
      </p:sp>
      <p:sp>
        <p:nvSpPr>
          <p:cNvPr id="3" name="Shape 1"/>
          <p:cNvSpPr/>
          <p:nvPr/>
        </p:nvSpPr>
        <p:spPr>
          <a:xfrm>
            <a:off x="670203" y="1605915"/>
            <a:ext cx="6549271" cy="2396252"/>
          </a:xfrm>
          <a:prstGeom prst="roundRect">
            <a:avLst>
              <a:gd name="adj" fmla="val 1199"/>
            </a:avLst>
          </a:prstGeom>
          <a:solidFill>
            <a:srgbClr val="EEE8DD"/>
          </a:solidFill>
        </p:spPr>
      </p:sp>
      <p:sp>
        <p:nvSpPr>
          <p:cNvPr id="4" name="Text 2"/>
          <p:cNvSpPr/>
          <p:nvPr/>
        </p:nvSpPr>
        <p:spPr>
          <a:xfrm>
            <a:off x="861655" y="1797368"/>
            <a:ext cx="2393871" cy="299204"/>
          </a:xfrm>
          <a:prstGeom prst="rect">
            <a:avLst/>
          </a:prstGeom>
          <a:noFill/>
        </p:spPr>
        <p:txBody>
          <a:bodyPr wrap="none" lIns="0" tIns="0" rIns="0" bIns="0" rtlCol="0" anchor="t"/>
          <a:lstStyle/>
          <a:p>
            <a:pPr marL="0" indent="0">
              <a:lnSpc>
                <a:spcPts val="2350"/>
              </a:lnSpc>
              <a:buNone/>
            </a:pPr>
            <a:r>
              <a:rPr lang="en-US" sz="1850" b="1" dirty="0">
                <a:solidFill>
                  <a:srgbClr val="746558"/>
                </a:solidFill>
                <a:latin typeface="Gelasio Semi Bold" pitchFamily="34" charset="0"/>
                <a:ea typeface="Gelasio Semi Bold" pitchFamily="34" charset="-122"/>
                <a:cs typeface="Gelasio Semi Bold" pitchFamily="34" charset="-120"/>
              </a:rPr>
              <a:t>Average Altitude</a:t>
            </a:r>
            <a:endParaRPr lang="en-US" sz="1850" dirty="0"/>
          </a:p>
        </p:txBody>
      </p:sp>
      <p:sp>
        <p:nvSpPr>
          <p:cNvPr id="5" name="Text 3"/>
          <p:cNvSpPr/>
          <p:nvPr/>
        </p:nvSpPr>
        <p:spPr>
          <a:xfrm>
            <a:off x="1168003" y="2211467"/>
            <a:ext cx="5860018" cy="612934"/>
          </a:xfrm>
          <a:prstGeom prst="rect">
            <a:avLst/>
          </a:prstGeom>
          <a:noFill/>
        </p:spPr>
        <p:txBody>
          <a:bodyPr wrap="square" lIns="0" tIns="0" rIns="0" bIns="0" rtlCol="0" anchor="t"/>
          <a:lstStyle/>
          <a:p>
            <a:pPr marL="0" indent="0" algn="l">
              <a:lnSpc>
                <a:spcPts val="2400"/>
              </a:lnSpc>
              <a:buSzPct val="100000"/>
              <a:buNone/>
            </a:pPr>
            <a:r>
              <a:rPr lang="en-US" sz="1500" b="1" dirty="0">
                <a:solidFill>
                  <a:srgbClr val="746558"/>
                </a:solidFill>
                <a:latin typeface="Gelasio" pitchFamily="34" charset="0"/>
                <a:ea typeface="Gelasio" pitchFamily="34" charset="-122"/>
                <a:cs typeface="Gelasio" pitchFamily="34" charset="-120"/>
              </a:rPr>
              <a:t>Average Altitude</a:t>
            </a:r>
            <a:r>
              <a:rPr lang="en-US" sz="1500" dirty="0">
                <a:solidFill>
                  <a:srgbClr val="746558"/>
                </a:solidFill>
                <a:latin typeface="Gelasio" pitchFamily="34" charset="0"/>
                <a:ea typeface="Gelasio" pitchFamily="34" charset="-122"/>
                <a:cs typeface="Gelasio" pitchFamily="34" charset="-120"/>
              </a:rPr>
              <a:t>: The average altitude of airplanes at the time of wildlife strikes is 799.03 feet.</a:t>
            </a:r>
            <a:endParaRPr lang="en-US" sz="1500" dirty="0"/>
          </a:p>
        </p:txBody>
      </p:sp>
      <p:sp>
        <p:nvSpPr>
          <p:cNvPr id="6" name="Text 4"/>
          <p:cNvSpPr/>
          <p:nvPr/>
        </p:nvSpPr>
        <p:spPr>
          <a:xfrm>
            <a:off x="1168003" y="2891314"/>
            <a:ext cx="5860018" cy="919401"/>
          </a:xfrm>
          <a:prstGeom prst="rect">
            <a:avLst/>
          </a:prstGeom>
          <a:noFill/>
        </p:spPr>
        <p:txBody>
          <a:bodyPr wrap="square" lIns="0" tIns="0" rIns="0" bIns="0" rtlCol="0" anchor="t"/>
          <a:lstStyle/>
          <a:p>
            <a:pPr marL="0" indent="0" algn="l">
              <a:lnSpc>
                <a:spcPts val="2400"/>
              </a:lnSpc>
              <a:buSzPct val="100000"/>
              <a:buNone/>
            </a:pPr>
            <a:r>
              <a:rPr lang="en-US" sz="1500" b="1" dirty="0">
                <a:solidFill>
                  <a:srgbClr val="746558"/>
                </a:solidFill>
                <a:latin typeface="Gelasio" pitchFamily="34" charset="0"/>
                <a:ea typeface="Gelasio" pitchFamily="34" charset="-122"/>
                <a:cs typeface="Gelasio" pitchFamily="34" charset="-120"/>
              </a:rPr>
              <a:t>Insight</a:t>
            </a:r>
            <a:r>
              <a:rPr lang="en-US" sz="1500" dirty="0">
                <a:solidFill>
                  <a:srgbClr val="746558"/>
                </a:solidFill>
                <a:latin typeface="Gelasio" pitchFamily="34" charset="0"/>
                <a:ea typeface="Gelasio" pitchFamily="34" charset="-122"/>
                <a:cs typeface="Gelasio" pitchFamily="34" charset="-120"/>
              </a:rPr>
              <a:t>: This suggests that most wildlife strikes occur at relatively low altitudes, which may be due to the presence of birds and other wildlife in the vicinity of airports.</a:t>
            </a:r>
            <a:endParaRPr lang="en-US" sz="1500" dirty="0"/>
          </a:p>
        </p:txBody>
      </p:sp>
      <p:sp>
        <p:nvSpPr>
          <p:cNvPr id="7" name="Shape 5"/>
          <p:cNvSpPr/>
          <p:nvPr/>
        </p:nvSpPr>
        <p:spPr>
          <a:xfrm>
            <a:off x="7410926" y="1605915"/>
            <a:ext cx="6549271" cy="2396252"/>
          </a:xfrm>
          <a:prstGeom prst="roundRect">
            <a:avLst>
              <a:gd name="adj" fmla="val 1199"/>
            </a:avLst>
          </a:prstGeom>
          <a:solidFill>
            <a:srgbClr val="EEE8DD"/>
          </a:solidFill>
        </p:spPr>
      </p:sp>
      <p:sp>
        <p:nvSpPr>
          <p:cNvPr id="8" name="Text 6"/>
          <p:cNvSpPr/>
          <p:nvPr/>
        </p:nvSpPr>
        <p:spPr>
          <a:xfrm>
            <a:off x="7602379" y="1797368"/>
            <a:ext cx="2393871" cy="299204"/>
          </a:xfrm>
          <a:prstGeom prst="rect">
            <a:avLst/>
          </a:prstGeom>
          <a:noFill/>
        </p:spPr>
        <p:txBody>
          <a:bodyPr wrap="none" lIns="0" tIns="0" rIns="0" bIns="0" rtlCol="0" anchor="t"/>
          <a:lstStyle/>
          <a:p>
            <a:pPr marL="0" indent="0">
              <a:lnSpc>
                <a:spcPts val="2350"/>
              </a:lnSpc>
              <a:buNone/>
            </a:pPr>
            <a:r>
              <a:rPr lang="en-US" sz="1850" b="1" dirty="0">
                <a:solidFill>
                  <a:srgbClr val="746558"/>
                </a:solidFill>
                <a:latin typeface="Gelasio Semi Bold" pitchFamily="34" charset="0"/>
                <a:ea typeface="Gelasio Semi Bold" pitchFamily="34" charset="-122"/>
                <a:cs typeface="Gelasio Semi Bold" pitchFamily="34" charset="-120"/>
              </a:rPr>
              <a:t>Pilot Information</a:t>
            </a:r>
            <a:endParaRPr lang="en-US" sz="1850" dirty="0"/>
          </a:p>
        </p:txBody>
      </p:sp>
      <p:sp>
        <p:nvSpPr>
          <p:cNvPr id="9" name="Text 7"/>
          <p:cNvSpPr/>
          <p:nvPr/>
        </p:nvSpPr>
        <p:spPr>
          <a:xfrm>
            <a:off x="7908727" y="2211467"/>
            <a:ext cx="5860018" cy="612934"/>
          </a:xfrm>
          <a:prstGeom prst="rect">
            <a:avLst/>
          </a:prstGeom>
          <a:noFill/>
        </p:spPr>
        <p:txBody>
          <a:bodyPr wrap="square" lIns="0" tIns="0" rIns="0" bIns="0" rtlCol="0" anchor="t"/>
          <a:lstStyle/>
          <a:p>
            <a:pPr marL="0" indent="0" algn="l">
              <a:lnSpc>
                <a:spcPts val="2400"/>
              </a:lnSpc>
              <a:buSzPct val="100000"/>
              <a:buNone/>
            </a:pPr>
            <a:r>
              <a:rPr lang="en-US" sz="1500" b="1" dirty="0">
                <a:solidFill>
                  <a:srgbClr val="746558"/>
                </a:solidFill>
                <a:latin typeface="Gelasio" pitchFamily="34" charset="0"/>
                <a:ea typeface="Gelasio" pitchFamily="34" charset="-122"/>
                <a:cs typeface="Gelasio" pitchFamily="34" charset="-120"/>
              </a:rPr>
              <a:t>Pilot Awareness</a:t>
            </a:r>
            <a:r>
              <a:rPr lang="en-US" sz="1500" dirty="0">
                <a:solidFill>
                  <a:srgbClr val="746558"/>
                </a:solidFill>
                <a:latin typeface="Gelasio" pitchFamily="34" charset="0"/>
                <a:ea typeface="Gelasio" pitchFamily="34" charset="-122"/>
                <a:cs typeface="Gelasio" pitchFamily="34" charset="-120"/>
              </a:rPr>
              <a:t>: The pie chart shows that 53.48% of pilots were not informed about wildlife, while 46.31% were informed.</a:t>
            </a:r>
            <a:endParaRPr lang="en-US" sz="1500" dirty="0"/>
          </a:p>
        </p:txBody>
      </p:sp>
      <p:sp>
        <p:nvSpPr>
          <p:cNvPr id="10" name="Text 8"/>
          <p:cNvSpPr/>
          <p:nvPr/>
        </p:nvSpPr>
        <p:spPr>
          <a:xfrm>
            <a:off x="7908727" y="2891314"/>
            <a:ext cx="5860018" cy="919401"/>
          </a:xfrm>
          <a:prstGeom prst="rect">
            <a:avLst/>
          </a:prstGeom>
          <a:noFill/>
        </p:spPr>
        <p:txBody>
          <a:bodyPr wrap="square" lIns="0" tIns="0" rIns="0" bIns="0" rtlCol="0" anchor="t"/>
          <a:lstStyle/>
          <a:p>
            <a:pPr marL="0" indent="0" algn="l">
              <a:lnSpc>
                <a:spcPts val="2400"/>
              </a:lnSpc>
              <a:buSzPct val="100000"/>
              <a:buNone/>
            </a:pPr>
            <a:r>
              <a:rPr lang="en-US" sz="1500" b="1" dirty="0">
                <a:solidFill>
                  <a:srgbClr val="746558"/>
                </a:solidFill>
                <a:latin typeface="Gelasio" pitchFamily="34" charset="0"/>
                <a:ea typeface="Gelasio" pitchFamily="34" charset="-122"/>
                <a:cs typeface="Gelasio" pitchFamily="34" charset="-120"/>
              </a:rPr>
              <a:t>Insight</a:t>
            </a:r>
            <a:r>
              <a:rPr lang="en-US" sz="1500" dirty="0">
                <a:solidFill>
                  <a:srgbClr val="746558"/>
                </a:solidFill>
                <a:latin typeface="Gelasio" pitchFamily="34" charset="0"/>
                <a:ea typeface="Gelasio" pitchFamily="34" charset="-122"/>
                <a:cs typeface="Gelasio" pitchFamily="34" charset="-120"/>
              </a:rPr>
              <a:t>: This suggests that there is room for improvement in terms of pilot awareness and communication about wildlife presence in the vicinity of airports.</a:t>
            </a:r>
            <a:endParaRPr lang="en-US" sz="1500" dirty="0"/>
          </a:p>
        </p:txBody>
      </p:sp>
      <p:sp>
        <p:nvSpPr>
          <p:cNvPr id="11" name="Shape 9"/>
          <p:cNvSpPr/>
          <p:nvPr/>
        </p:nvSpPr>
        <p:spPr>
          <a:xfrm>
            <a:off x="670203" y="4193619"/>
            <a:ext cx="6549271" cy="3315653"/>
          </a:xfrm>
          <a:prstGeom prst="roundRect">
            <a:avLst>
              <a:gd name="adj" fmla="val 866"/>
            </a:avLst>
          </a:prstGeom>
          <a:solidFill>
            <a:srgbClr val="EEE8DD"/>
          </a:solidFill>
        </p:spPr>
      </p:sp>
      <p:sp>
        <p:nvSpPr>
          <p:cNvPr id="12" name="Text 10"/>
          <p:cNvSpPr/>
          <p:nvPr/>
        </p:nvSpPr>
        <p:spPr>
          <a:xfrm>
            <a:off x="861655" y="4385072"/>
            <a:ext cx="2393871" cy="299204"/>
          </a:xfrm>
          <a:prstGeom prst="rect">
            <a:avLst/>
          </a:prstGeom>
          <a:noFill/>
        </p:spPr>
        <p:txBody>
          <a:bodyPr wrap="none" lIns="0" tIns="0" rIns="0" bIns="0" rtlCol="0" anchor="t"/>
          <a:lstStyle/>
          <a:p>
            <a:pPr marL="0" indent="0">
              <a:lnSpc>
                <a:spcPts val="2350"/>
              </a:lnSpc>
              <a:buNone/>
            </a:pPr>
            <a:r>
              <a:rPr lang="en-US" sz="1850" b="1" dirty="0">
                <a:solidFill>
                  <a:srgbClr val="746558"/>
                </a:solidFill>
                <a:latin typeface="Gelasio Semi Bold" pitchFamily="34" charset="0"/>
                <a:ea typeface="Gelasio Semi Bold" pitchFamily="34" charset="-122"/>
                <a:cs typeface="Gelasio Semi Bold" pitchFamily="34" charset="-120"/>
              </a:rPr>
              <a:t>Impact on Flight</a:t>
            </a:r>
            <a:endParaRPr lang="en-US" sz="1850" dirty="0"/>
          </a:p>
        </p:txBody>
      </p:sp>
      <p:sp>
        <p:nvSpPr>
          <p:cNvPr id="13" name="Text 11"/>
          <p:cNvSpPr/>
          <p:nvPr/>
        </p:nvSpPr>
        <p:spPr>
          <a:xfrm>
            <a:off x="1168003" y="4799171"/>
            <a:ext cx="5860018" cy="1225868"/>
          </a:xfrm>
          <a:prstGeom prst="rect">
            <a:avLst/>
          </a:prstGeom>
          <a:noFill/>
        </p:spPr>
        <p:txBody>
          <a:bodyPr wrap="square" lIns="0" tIns="0" rIns="0" bIns="0" rtlCol="0" anchor="t"/>
          <a:lstStyle/>
          <a:p>
            <a:pPr marL="0" indent="0" algn="l">
              <a:lnSpc>
                <a:spcPts val="2400"/>
              </a:lnSpc>
              <a:buSzPct val="100000"/>
              <a:buNone/>
            </a:pPr>
            <a:r>
              <a:rPr lang="en-US" sz="1500" b="1" dirty="0">
                <a:solidFill>
                  <a:srgbClr val="746558"/>
                </a:solidFill>
                <a:latin typeface="Gelasio" pitchFamily="34" charset="0"/>
                <a:ea typeface="Gelasio" pitchFamily="34" charset="-122"/>
                <a:cs typeface="Gelasio" pitchFamily="34" charset="-120"/>
              </a:rPr>
              <a:t>Impact on Flight</a:t>
            </a:r>
            <a:r>
              <a:rPr lang="en-US" sz="1500" dirty="0">
                <a:solidFill>
                  <a:srgbClr val="746558"/>
                </a:solidFill>
                <a:latin typeface="Gelasio" pitchFamily="34" charset="0"/>
                <a:ea typeface="Gelasio" pitchFamily="34" charset="-122"/>
                <a:cs typeface="Gelasio" pitchFamily="34" charset="-120"/>
              </a:rPr>
              <a:t>: The bar graph shows that the majority of wildlife strikes (81.76%) had no impact on the flight, while 9.73% resulted in precautionary landings, 3.14% resulted in aborted take-offs, and 2.07% resulted in engine shut downs.</a:t>
            </a:r>
            <a:endParaRPr lang="en-US" sz="1500" dirty="0"/>
          </a:p>
        </p:txBody>
      </p:sp>
      <p:sp>
        <p:nvSpPr>
          <p:cNvPr id="14" name="Text 12"/>
          <p:cNvSpPr/>
          <p:nvPr/>
        </p:nvSpPr>
        <p:spPr>
          <a:xfrm>
            <a:off x="1168003" y="6091952"/>
            <a:ext cx="5860018" cy="1225868"/>
          </a:xfrm>
          <a:prstGeom prst="rect">
            <a:avLst/>
          </a:prstGeom>
          <a:noFill/>
        </p:spPr>
        <p:txBody>
          <a:bodyPr wrap="square" lIns="0" tIns="0" rIns="0" bIns="0" rtlCol="0" anchor="t"/>
          <a:lstStyle/>
          <a:p>
            <a:pPr marL="0" indent="0" algn="l">
              <a:lnSpc>
                <a:spcPts val="2400"/>
              </a:lnSpc>
              <a:buSzPct val="100000"/>
              <a:buNone/>
            </a:pPr>
            <a:r>
              <a:rPr lang="en-US" sz="1500" b="1" dirty="0">
                <a:solidFill>
                  <a:srgbClr val="746558"/>
                </a:solidFill>
                <a:latin typeface="Gelasio" pitchFamily="34" charset="0"/>
                <a:ea typeface="Gelasio" pitchFamily="34" charset="-122"/>
                <a:cs typeface="Gelasio" pitchFamily="34" charset="-120"/>
              </a:rPr>
              <a:t>Insight</a:t>
            </a:r>
            <a:r>
              <a:rPr lang="en-US" sz="1500" dirty="0">
                <a:solidFill>
                  <a:srgbClr val="746558"/>
                </a:solidFill>
                <a:latin typeface="Gelasio" pitchFamily="34" charset="0"/>
                <a:ea typeface="Gelasio" pitchFamily="34" charset="-122"/>
                <a:cs typeface="Gelasio" pitchFamily="34" charset="-120"/>
              </a:rPr>
              <a:t>: This suggests that while most wildlife strikes do not have a significant impact on flights, there are still a significant number of incidents that require precautionary measures or result in more serious consequences.</a:t>
            </a:r>
            <a:endParaRPr lang="en-US" sz="1500" dirty="0"/>
          </a:p>
        </p:txBody>
      </p:sp>
      <p:sp>
        <p:nvSpPr>
          <p:cNvPr id="15" name="Shape 13"/>
          <p:cNvSpPr/>
          <p:nvPr/>
        </p:nvSpPr>
        <p:spPr>
          <a:xfrm>
            <a:off x="7410926" y="4193619"/>
            <a:ext cx="6549271" cy="3315653"/>
          </a:xfrm>
          <a:prstGeom prst="roundRect">
            <a:avLst>
              <a:gd name="adj" fmla="val 866"/>
            </a:avLst>
          </a:prstGeom>
          <a:solidFill>
            <a:srgbClr val="EEE8DD"/>
          </a:solidFill>
        </p:spPr>
      </p:sp>
      <p:sp>
        <p:nvSpPr>
          <p:cNvPr id="16" name="Text 14"/>
          <p:cNvSpPr/>
          <p:nvPr/>
        </p:nvSpPr>
        <p:spPr>
          <a:xfrm>
            <a:off x="7602379" y="4385072"/>
            <a:ext cx="2442091" cy="299204"/>
          </a:xfrm>
          <a:prstGeom prst="rect">
            <a:avLst/>
          </a:prstGeom>
          <a:noFill/>
        </p:spPr>
        <p:txBody>
          <a:bodyPr wrap="none" lIns="0" tIns="0" rIns="0" bIns="0" rtlCol="0" anchor="t"/>
          <a:lstStyle/>
          <a:p>
            <a:pPr marL="0" indent="0">
              <a:lnSpc>
                <a:spcPts val="2350"/>
              </a:lnSpc>
              <a:buNone/>
            </a:pPr>
            <a:r>
              <a:rPr lang="en-US" sz="1850" b="1" dirty="0">
                <a:solidFill>
                  <a:srgbClr val="746558"/>
                </a:solidFill>
                <a:latin typeface="Gelasio Semi Bold" pitchFamily="34" charset="0"/>
                <a:ea typeface="Gelasio Semi Bold" pitchFamily="34" charset="-122"/>
                <a:cs typeface="Gelasio Semi Bold" pitchFamily="34" charset="-120"/>
              </a:rPr>
              <a:t>Wildlife Strike Data</a:t>
            </a:r>
            <a:endParaRPr lang="en-US" sz="1850" dirty="0"/>
          </a:p>
        </p:txBody>
      </p:sp>
      <p:sp>
        <p:nvSpPr>
          <p:cNvPr id="17" name="Text 15"/>
          <p:cNvSpPr/>
          <p:nvPr/>
        </p:nvSpPr>
        <p:spPr>
          <a:xfrm>
            <a:off x="7908727" y="4799171"/>
            <a:ext cx="5860018" cy="919401"/>
          </a:xfrm>
          <a:prstGeom prst="rect">
            <a:avLst/>
          </a:prstGeom>
          <a:noFill/>
        </p:spPr>
        <p:txBody>
          <a:bodyPr wrap="square" lIns="0" tIns="0" rIns="0" bIns="0" rtlCol="0" anchor="t"/>
          <a:lstStyle/>
          <a:p>
            <a:pPr marL="0" indent="0" algn="l">
              <a:lnSpc>
                <a:spcPts val="2400"/>
              </a:lnSpc>
              <a:buSzPct val="100000"/>
              <a:buNone/>
            </a:pPr>
            <a:r>
              <a:rPr lang="en-US" sz="1500" b="1" dirty="0">
                <a:solidFill>
                  <a:srgbClr val="746558"/>
                </a:solidFill>
                <a:latin typeface="Gelasio" pitchFamily="34" charset="0"/>
                <a:ea typeface="Gelasio" pitchFamily="34" charset="-122"/>
                <a:cs typeface="Gelasio" pitchFamily="34" charset="-120"/>
              </a:rPr>
              <a:t>Wildlife Strike Data</a:t>
            </a:r>
            <a:r>
              <a:rPr lang="en-US" sz="1500" dirty="0">
                <a:solidFill>
                  <a:srgbClr val="746558"/>
                </a:solidFill>
                <a:latin typeface="Gelasio" pitchFamily="34" charset="0"/>
                <a:ea typeface="Gelasio" pitchFamily="34" charset="-122"/>
                <a:cs typeface="Gelasio" pitchFamily="34" charset="-120"/>
              </a:rPr>
              <a:t>: The title of the main chart suggests that the data is focused on the number of wildlife strikes and their effect on aircraft.</a:t>
            </a:r>
            <a:endParaRPr lang="en-US" sz="1500" dirty="0"/>
          </a:p>
        </p:txBody>
      </p:sp>
      <p:sp>
        <p:nvSpPr>
          <p:cNvPr id="18" name="Text 16"/>
          <p:cNvSpPr/>
          <p:nvPr/>
        </p:nvSpPr>
        <p:spPr>
          <a:xfrm>
            <a:off x="7908727" y="5785485"/>
            <a:ext cx="5860018" cy="919401"/>
          </a:xfrm>
          <a:prstGeom prst="rect">
            <a:avLst/>
          </a:prstGeom>
          <a:noFill/>
        </p:spPr>
        <p:txBody>
          <a:bodyPr wrap="square" lIns="0" tIns="0" rIns="0" bIns="0" rtlCol="0" anchor="t"/>
          <a:lstStyle/>
          <a:p>
            <a:pPr marL="0" indent="0" algn="l">
              <a:lnSpc>
                <a:spcPts val="2400"/>
              </a:lnSpc>
              <a:buSzPct val="100000"/>
              <a:buNone/>
            </a:pPr>
            <a:r>
              <a:rPr lang="en-US" sz="1500" b="1" dirty="0">
                <a:solidFill>
                  <a:srgbClr val="746558"/>
                </a:solidFill>
                <a:latin typeface="Gelasio" pitchFamily="34" charset="0"/>
                <a:ea typeface="Gelasio" pitchFamily="34" charset="-122"/>
                <a:cs typeface="Gelasio" pitchFamily="34" charset="-120"/>
              </a:rPr>
              <a:t>Insight</a:t>
            </a:r>
            <a:r>
              <a:rPr lang="en-US" sz="1500" dirty="0">
                <a:solidFill>
                  <a:srgbClr val="746558"/>
                </a:solidFill>
                <a:latin typeface="Gelasio" pitchFamily="34" charset="0"/>
                <a:ea typeface="Gelasio" pitchFamily="34" charset="-122"/>
                <a:cs typeface="Gelasio" pitchFamily="34" charset="-120"/>
              </a:rPr>
              <a:t>: The two bars in the chart show that 90.31% of wildlife strikes resulted in some level of damage, while 9.69% did not result in any damage.</a:t>
            </a:r>
            <a:endParaRPr lang="en-US" sz="1500" dirty="0"/>
          </a:p>
        </p:txBody>
      </p:sp>
      <p:sp>
        <p:nvSpPr>
          <p:cNvPr id="19" name="Text Box 18"/>
          <p:cNvSpPr txBox="1"/>
          <p:nvPr/>
        </p:nvSpPr>
        <p:spPr>
          <a:xfrm>
            <a:off x="12557760" y="7806055"/>
            <a:ext cx="2002790" cy="368300"/>
          </a:xfrm>
          <a:prstGeom prst="rect">
            <a:avLst/>
          </a:prstGeom>
          <a:solidFill>
            <a:srgbClr val="F9F6F0"/>
          </a:solidFill>
        </p:spPr>
        <p:txBody>
          <a:bodyPr wrap="square" rtlCol="0">
            <a:spAutoFit/>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793790" y="5287089"/>
            <a:ext cx="13042821" cy="362903"/>
          </a:xfrm>
          <a:prstGeom prst="rect">
            <a:avLst/>
          </a:prstGeom>
          <a:noFill/>
        </p:spPr>
        <p:txBody>
          <a:bodyPr wrap="none" lIns="0" tIns="0" rIns="0" bIns="0" rtlCol="0" anchor="t"/>
          <a:lstStyle/>
          <a:p>
            <a:pPr marL="0" indent="0">
              <a:lnSpc>
                <a:spcPts val="2850"/>
              </a:lnSpc>
              <a:buNone/>
            </a:pPr>
            <a:endParaRPr lang="en-US" sz="1750" dirty="0"/>
          </a:p>
        </p:txBody>
      </p:sp>
      <p:sp>
        <p:nvSpPr>
          <p:cNvPr id="9" name="Text Box 8"/>
          <p:cNvSpPr txBox="1"/>
          <p:nvPr/>
        </p:nvSpPr>
        <p:spPr>
          <a:xfrm>
            <a:off x="12360275" y="7719695"/>
            <a:ext cx="2156460" cy="509905"/>
          </a:xfrm>
          <a:prstGeom prst="rect">
            <a:avLst/>
          </a:prstGeom>
          <a:solidFill>
            <a:srgbClr val="FFFDFA"/>
          </a:solidFill>
        </p:spPr>
        <p:txBody>
          <a:bodyPr wrap="square" rtlCol="0">
            <a:noAutofit/>
          </a:bodyPr>
          <a:p>
            <a:endParaRPr lang="en-US"/>
          </a:p>
        </p:txBody>
      </p:sp>
      <p:pic>
        <p:nvPicPr>
          <p:cNvPr id="100" name="Picture 99"/>
          <p:cNvPicPr/>
          <p:nvPr/>
        </p:nvPicPr>
        <p:blipFill>
          <a:blip r:embed="rId1"/>
          <a:stretch>
            <a:fillRect/>
          </a:stretch>
        </p:blipFill>
        <p:spPr>
          <a:xfrm>
            <a:off x="170815" y="142240"/>
            <a:ext cx="14288135" cy="7806055"/>
          </a:xfrm>
          <a:prstGeom prst="rect">
            <a:avLst/>
          </a:prstGeom>
          <a:noFill/>
          <a:ln w="9525">
            <a:solidFill>
              <a:schemeClr val="accent4">
                <a:lumMod val="40000"/>
                <a:lumOff val="60000"/>
              </a:schemeClr>
            </a:solidFill>
          </a:ln>
        </p:spPr>
      </p:pic>
      <p:grpSp>
        <p:nvGrpSpPr>
          <p:cNvPr id="6" name="Group 5"/>
          <p:cNvGrpSpPr/>
          <p:nvPr/>
        </p:nvGrpSpPr>
        <p:grpSpPr>
          <a:xfrm>
            <a:off x="359410" y="5565775"/>
            <a:ext cx="8820150" cy="2259330"/>
            <a:chOff x="883" y="4098"/>
            <a:chExt cx="14457" cy="3692"/>
          </a:xfrm>
        </p:grpSpPr>
        <p:sp>
          <p:nvSpPr>
            <p:cNvPr id="7" name="Text 0"/>
            <p:cNvSpPr/>
            <p:nvPr/>
          </p:nvSpPr>
          <p:spPr>
            <a:xfrm>
              <a:off x="883" y="4098"/>
              <a:ext cx="14457" cy="1541"/>
            </a:xfrm>
            <a:prstGeom prst="rect">
              <a:avLst/>
            </a:prstGeom>
            <a:noFill/>
          </p:spPr>
          <p:txBody>
            <a:bodyPr wrap="none" lIns="0" tIns="0" rIns="0" bIns="0" rtlCol="0" anchor="t"/>
            <a:p>
              <a:pPr marL="0" indent="0">
                <a:lnSpc>
                  <a:spcPts val="7700"/>
                </a:lnSpc>
                <a:buNone/>
              </a:pPr>
              <a:r>
                <a:rPr lang="en-US" sz="6150" dirty="0">
                  <a:solidFill>
                    <a:schemeClr val="bg1"/>
                  </a:solidFill>
                  <a:latin typeface="Libre Baskerville" panose="02000000000000000000" pitchFamily="34" charset="0"/>
                  <a:ea typeface="Libre Baskerville" panose="02000000000000000000" pitchFamily="34" charset="-122"/>
                  <a:cs typeface="Libre Baskerville" panose="02000000000000000000" pitchFamily="34" charset="-120"/>
                </a:rPr>
                <a:t>Name:S.Sumith kumar</a:t>
              </a:r>
              <a:endParaRPr lang="en-US" sz="6150" dirty="0">
                <a:solidFill>
                  <a:schemeClr val="bg1"/>
                </a:solidFill>
                <a:latin typeface="Libre Baskerville" panose="02000000000000000000" pitchFamily="34" charset="0"/>
                <a:ea typeface="Libre Baskerville" panose="02000000000000000000" pitchFamily="34" charset="-122"/>
                <a:cs typeface="Libre Baskerville" panose="02000000000000000000" pitchFamily="34" charset="-120"/>
              </a:endParaRPr>
            </a:p>
          </p:txBody>
        </p:sp>
        <p:sp>
          <p:nvSpPr>
            <p:cNvPr id="8" name="Text 1"/>
            <p:cNvSpPr/>
            <p:nvPr/>
          </p:nvSpPr>
          <p:spPr>
            <a:xfrm>
              <a:off x="1250" y="6674"/>
              <a:ext cx="8930" cy="1116"/>
            </a:xfrm>
            <a:prstGeom prst="rect">
              <a:avLst/>
            </a:prstGeom>
            <a:noFill/>
          </p:spPr>
          <p:txBody>
            <a:bodyPr wrap="none" lIns="0" tIns="0" rIns="0" bIns="0" rtlCol="0" anchor="t"/>
            <a:p>
              <a:pPr marL="0" indent="0">
                <a:lnSpc>
                  <a:spcPts val="5550"/>
                </a:lnSpc>
                <a:buNone/>
              </a:pPr>
              <a:r>
                <a:rPr lang="en-US" sz="4450" dirty="0">
                  <a:solidFill>
                    <a:schemeClr val="bg1"/>
                  </a:solidFill>
                  <a:latin typeface="Libre Baskerville" panose="02000000000000000000" pitchFamily="34" charset="0"/>
                  <a:ea typeface="Libre Baskerville" panose="02000000000000000000" pitchFamily="34" charset="-122"/>
                  <a:cs typeface="Libre Baskerville" panose="02000000000000000000" pitchFamily="34" charset="-120"/>
                </a:rPr>
                <a:t>UNID:UMIP19852</a:t>
              </a:r>
              <a:endParaRPr lang="en-US" sz="4450" dirty="0">
                <a:solidFill>
                  <a:schemeClr val="bg1"/>
                </a:solidFill>
                <a:latin typeface="Libre Baskerville" panose="02000000000000000000" pitchFamily="34" charset="0"/>
                <a:ea typeface="Libre Baskerville" panose="02000000000000000000" pitchFamily="34" charset="-122"/>
                <a:cs typeface="Libre Baskerville" panose="02000000000000000000" pitchFamily="34" charset="-120"/>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4505</Words>
  <Application>WPS Presentation</Application>
  <PresentationFormat>On-screen Show (16:9)</PresentationFormat>
  <Paragraphs>120</Paragraphs>
  <Slides>6</Slides>
  <Notes>5</Notes>
  <HiddenSlides>0</HiddenSlides>
  <MMClips>0</MMClips>
  <ScaleCrop>false</ScaleCrop>
  <HeadingPairs>
    <vt:vector size="6" baseType="variant">
      <vt:variant>
        <vt:lpstr>已用的字体</vt:lpstr>
      </vt:variant>
      <vt:variant>
        <vt:i4>28</vt:i4>
      </vt:variant>
      <vt:variant>
        <vt:lpstr>主题</vt:lpstr>
      </vt:variant>
      <vt:variant>
        <vt:i4>1</vt:i4>
      </vt:variant>
      <vt:variant>
        <vt:lpstr>幻灯片标题</vt:lpstr>
      </vt:variant>
      <vt:variant>
        <vt:i4>6</vt:i4>
      </vt:variant>
    </vt:vector>
  </HeadingPairs>
  <TitlesOfParts>
    <vt:vector size="35" baseType="lpstr">
      <vt:lpstr>Arial</vt:lpstr>
      <vt:lpstr>SimSun</vt:lpstr>
      <vt:lpstr>Wingdings</vt:lpstr>
      <vt:lpstr>Gelasio Semi Bold</vt:lpstr>
      <vt:lpstr>Gelasio Semi Bold</vt:lpstr>
      <vt:lpstr>Gelasio Semi Bold</vt:lpstr>
      <vt:lpstr>Gelasio</vt:lpstr>
      <vt:lpstr>Gelasio</vt:lpstr>
      <vt:lpstr>Gelasio</vt:lpstr>
      <vt:lpstr>Gelasio Medium</vt:lpstr>
      <vt:lpstr>Segoe Print</vt:lpstr>
      <vt:lpstr>Gelasio Medium</vt:lpstr>
      <vt:lpstr>Gelasio Medium</vt:lpstr>
      <vt:lpstr>Gelasio Bold</vt:lpstr>
      <vt:lpstr>Gelasio Bold</vt:lpstr>
      <vt:lpstr>Gelasio Bold</vt:lpstr>
      <vt:lpstr>Calibri</vt:lpstr>
      <vt:lpstr>Microsoft YaHei</vt:lpstr>
      <vt:lpstr>Arial Unicode MS</vt:lpstr>
      <vt:lpstr>MingLiU-ExtB</vt:lpstr>
      <vt:lpstr>Times New Roman</vt:lpstr>
      <vt:lpstr>DM Sans</vt:lpstr>
      <vt:lpstr>Calibri Light</vt:lpstr>
      <vt:lpstr>Libre Baskerville</vt:lpstr>
      <vt:lpstr>Verdana</vt:lpstr>
      <vt:lpstr>Libre Baskerville</vt:lpstr>
      <vt:lpstr>Libre Baskerville</vt:lpstr>
      <vt:lpstr>PMingLiU-ExtB</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SUMITH KUMAR</cp:lastModifiedBy>
  <cp:revision>2</cp:revision>
  <dcterms:created xsi:type="dcterms:W3CDTF">2024-10-18T06:55:00Z</dcterms:created>
  <dcterms:modified xsi:type="dcterms:W3CDTF">2024-10-18T11:35:28Z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7B53A8B05910400CA592FC8865ECB9FB_12</vt:lpwstr>
  </property>
  <property fmtid="{D5CDD505-2E9C-101B-9397-08002B2CF9AE}" pid="3" name="KSOProductBuildVer">
    <vt:lpwstr>1033-12.2.0.13472</vt:lpwstr>
  </property>
</Properties>
</file>