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10.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fonts/font9.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 id="2147483658" r:id="rId3"/>
  </p:sldMasterIdLst>
  <p:notesMasterIdLst>
    <p:notesMasterId r:id="rId5"/>
  </p:notesMasterIdLst>
  <p:sldIdLst>
    <p:sldId id="256" r:id="rId4"/>
    <p:sldId id="257" r:id="rId6"/>
    <p:sldId id="258" r:id="rId7"/>
    <p:sldId id="259" r:id="rId8"/>
    <p:sldId id="260" r:id="rId9"/>
    <p:sldId id="261" r:id="rId10"/>
    <p:sldId id="262" r:id="rId11"/>
    <p:sldId id="265" r:id="rId12"/>
  </p:sldIdLst>
  <p:sldSz cx="14630400" cy="8229600"/>
  <p:notesSz cx="8229600" cy="14630400"/>
  <p:embeddedFontLst>
    <p:embeddedFont>
      <p:font typeface="Libre Baskerville" panose="02000000000000000000" pitchFamily="34" charset="0"/>
      <p:bold r:id="rId16"/>
    </p:embeddedFont>
    <p:embeddedFont>
      <p:font typeface="Libre Baskerville" panose="02000000000000000000" pitchFamily="34" charset="-122"/>
      <p:bold r:id="rId17"/>
    </p:embeddedFont>
    <p:embeddedFont>
      <p:font typeface="Libre Baskerville" panose="02000000000000000000" pitchFamily="34" charset="-120"/>
      <p:bold r:id="rId18"/>
    </p:embeddedFont>
    <p:embeddedFont>
      <p:font typeface="DM Sans" pitchFamily="34" charset="0"/>
      <p:bold r:id="rId19"/>
    </p:embeddedFont>
    <p:embeddedFont>
      <p:font typeface="DM Sans" pitchFamily="34" charset="-122"/>
      <p:bold r:id="rId20"/>
    </p:embeddedFont>
    <p:embeddedFont>
      <p:font typeface="DM Sans" pitchFamily="34" charset="-120"/>
      <p:bold r:id="rId21"/>
    </p:embeddedFont>
    <p:embeddedFont>
      <p:font typeface="Calibri" panose="020F0502020204030204" charset="0"/>
      <p:regular r:id="rId22"/>
      <p:bold r:id="rId23"/>
      <p:italic r:id="rId24"/>
      <p:boldItalic r:id="rId25"/>
    </p:embeddedFont>
  </p:embeddedFontLst>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CEC99"/>
    <a:srgbClr val="FFD1A7"/>
    <a:srgbClr val="FFFDF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 Type="http://schemas.openxmlformats.org/officeDocument/2006/relationships/slideMaster" Target="slideMasters/slideMaster2.xml"/><Relationship Id="rId25" Type="http://schemas.openxmlformats.org/officeDocument/2006/relationships/font" Target="fonts/font10.fntdata"/><Relationship Id="rId24" Type="http://schemas.openxmlformats.org/officeDocument/2006/relationships/font" Target="fonts/font9.fntdata"/><Relationship Id="rId23" Type="http://schemas.openxmlformats.org/officeDocument/2006/relationships/font" Target="fonts/font8.fntdata"/><Relationship Id="rId22" Type="http://schemas.openxmlformats.org/officeDocument/2006/relationships/font" Target="fonts/font7.fntdata"/><Relationship Id="rId21" Type="http://schemas.openxmlformats.org/officeDocument/2006/relationships/font" Target="fonts/font6.fntdata"/><Relationship Id="rId20" Type="http://schemas.openxmlformats.org/officeDocument/2006/relationships/font" Target="fonts/font5.fntdata"/><Relationship Id="rId2" Type="http://schemas.openxmlformats.org/officeDocument/2006/relationships/theme" Target="theme/theme1.xml"/><Relationship Id="rId19" Type="http://schemas.openxmlformats.org/officeDocument/2006/relationships/font" Target="fonts/font4.fntdata"/><Relationship Id="rId18" Type="http://schemas.openxmlformats.org/officeDocument/2006/relationships/font" Target="fonts/font3.fntdata"/><Relationship Id="rId17" Type="http://schemas.openxmlformats.org/officeDocument/2006/relationships/font" Target="fonts/font2.fntdata"/><Relationship Id="rId16" Type="http://schemas.openxmlformats.org/officeDocument/2006/relationships/font" Target="fonts/font1.fntdata"/><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DFA"/>
          </a:solidFill>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D1A7"/>
          </a:solidFill>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D1A7"/>
          </a:solidFill>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D1A7"/>
          </a:solidFill>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D1A7"/>
          </a:solidFill>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D1A7"/>
          </a:solidFill>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CEC99"/>
          </a:solidFill>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Slide 8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DFA"/>
          </a:solidFill>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DFA"/>
          </a:solidFill>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D1A7"/>
          </a:solidFill>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D1A7"/>
          </a:solidFill>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D1A7"/>
          </a:solidFill>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D1A7"/>
          </a:solidFill>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D1A7"/>
          </a:solidFill>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CEC99"/>
          </a:solidFill>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DFA"/>
          </a:solidFill>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0"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18.xml"/><Relationship Id="rId8" Type="http://schemas.openxmlformats.org/officeDocument/2006/relationships/slideLayout" Target="../slideLayouts/slideLayout17.xml"/><Relationship Id="rId7" Type="http://schemas.openxmlformats.org/officeDocument/2006/relationships/slideLayout" Target="../slideLayouts/slideLayout16.xml"/><Relationship Id="rId6" Type="http://schemas.openxmlformats.org/officeDocument/2006/relationships/slideLayout" Target="../slideLayouts/slideLayout15.xml"/><Relationship Id="rId5" Type="http://schemas.openxmlformats.org/officeDocument/2006/relationships/slideLayout" Target="../slideLayouts/slideLayout14.xml"/><Relationship Id="rId4" Type="http://schemas.openxmlformats.org/officeDocument/2006/relationships/slideLayout" Target="../slideLayouts/slideLayout13.xml"/><Relationship Id="rId3" Type="http://schemas.openxmlformats.org/officeDocument/2006/relationships/slideLayout" Target="../slideLayouts/slideLayout12.xml"/><Relationship Id="rId2" Type="http://schemas.openxmlformats.org/officeDocument/2006/relationships/slideLayout" Target="../slideLayouts/slideLayout11.xml"/><Relationship Id="rId10" Type="http://schemas.openxmlformats.org/officeDocument/2006/relationships/theme" Target="../theme/theme2.xml"/><Relationship Id="rId1"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3.xml"/><Relationship Id="rId1" Type="http://schemas.openxmlformats.org/officeDocument/2006/relationships/image" Target="../media/image5.png"/></Relationships>
</file>

<file path=ppt/slides/_rels/slide3.xml.rels><?xml version="1.0" encoding="UTF-8" standalone="yes"?>
<Relationships xmlns="http://schemas.openxmlformats.org/package/2006/relationships"><Relationship Id="rId7" Type="http://schemas.openxmlformats.org/officeDocument/2006/relationships/notesSlide" Target="../notesSlides/notesSlide3.xml"/><Relationship Id="rId6" Type="http://schemas.openxmlformats.org/officeDocument/2006/relationships/slideLayout" Target="../slideLayouts/slideLayout4.xml"/><Relationship Id="rId5" Type="http://schemas.openxmlformats.org/officeDocument/2006/relationships/image" Target="../media/image10.png"/><Relationship Id="rId4" Type="http://schemas.openxmlformats.org/officeDocument/2006/relationships/image" Target="../media/image9.png"/><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5.xml"/><Relationship Id="rId1" Type="http://schemas.openxmlformats.org/officeDocument/2006/relationships/image" Target="../media/image11.png"/></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6.xml"/><Relationship Id="rId2" Type="http://schemas.openxmlformats.org/officeDocument/2006/relationships/image" Target="../media/image13.png"/><Relationship Id="rId1" Type="http://schemas.openxmlformats.org/officeDocument/2006/relationships/image" Target="../media/image12.png"/></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7.xml"/><Relationship Id="rId2" Type="http://schemas.openxmlformats.org/officeDocument/2006/relationships/image" Target="../media/image15.png"/><Relationship Id="rId1" Type="http://schemas.openxmlformats.org/officeDocument/2006/relationships/image" Target="../media/image14.png"/></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8.xml"/><Relationship Id="rId2" Type="http://schemas.openxmlformats.org/officeDocument/2006/relationships/image" Target="../media/image17.png"/><Relationship Id="rId1" Type="http://schemas.openxmlformats.org/officeDocument/2006/relationships/image" Target="../media/image16.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8.xml"/><Relationship Id="rId1"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1"/>
          <a:stretch>
            <a:fillRect/>
          </a:stretch>
        </p:blipFill>
        <p:spPr>
          <a:xfrm>
            <a:off x="0" y="0"/>
            <a:ext cx="5486400" cy="8229600"/>
          </a:xfrm>
          <a:prstGeom prst="rect">
            <a:avLst/>
          </a:prstGeom>
        </p:spPr>
      </p:pic>
      <p:pic>
        <p:nvPicPr>
          <p:cNvPr id="3" name="Image 1" descr="preencoded.png"/>
          <p:cNvPicPr>
            <a:picLocks noChangeAspect="1"/>
          </p:cNvPicPr>
          <p:nvPr/>
        </p:nvPicPr>
        <p:blipFill>
          <a:blip r:embed="rId2"/>
          <a:stretch>
            <a:fillRect/>
          </a:stretch>
        </p:blipFill>
        <p:spPr>
          <a:xfrm>
            <a:off x="283488" y="2395299"/>
            <a:ext cx="4919305" cy="3439001"/>
          </a:xfrm>
          <a:prstGeom prst="rect">
            <a:avLst/>
          </a:prstGeom>
        </p:spPr>
      </p:pic>
      <p:sp>
        <p:nvSpPr>
          <p:cNvPr id="4" name="Text 0"/>
          <p:cNvSpPr/>
          <p:nvPr/>
        </p:nvSpPr>
        <p:spPr>
          <a:xfrm>
            <a:off x="6280190" y="688538"/>
            <a:ext cx="7556421" cy="2934653"/>
          </a:xfrm>
          <a:prstGeom prst="rect">
            <a:avLst/>
          </a:prstGeom>
          <a:noFill/>
        </p:spPr>
        <p:txBody>
          <a:bodyPr wrap="square" lIns="0" tIns="0" rIns="0" bIns="0" rtlCol="0" anchor="t"/>
          <a:lstStyle/>
          <a:p>
            <a:pPr marL="0" indent="0">
              <a:lnSpc>
                <a:spcPts val="7700"/>
              </a:lnSpc>
              <a:buNone/>
            </a:pPr>
            <a:r>
              <a:rPr lang="en-US" sz="6150" b="1" dirty="0">
                <a:solidFill>
                  <a:srgbClr val="5C4E3D"/>
                </a:solidFill>
                <a:latin typeface="Libre Baskerville" panose="02000000000000000000" pitchFamily="34" charset="0"/>
                <a:ea typeface="Libre Baskerville" panose="02000000000000000000" pitchFamily="34" charset="-122"/>
                <a:cs typeface="Libre Baskerville" panose="02000000000000000000" pitchFamily="34" charset="-120"/>
              </a:rPr>
              <a:t>Financial Performance Dashboard</a:t>
            </a:r>
            <a:endParaRPr lang="en-US" sz="6150" dirty="0"/>
          </a:p>
        </p:txBody>
      </p:sp>
      <p:sp>
        <p:nvSpPr>
          <p:cNvPr id="5" name="Text 1"/>
          <p:cNvSpPr/>
          <p:nvPr/>
        </p:nvSpPr>
        <p:spPr>
          <a:xfrm>
            <a:off x="6280190" y="3963353"/>
            <a:ext cx="7556421" cy="1451610"/>
          </a:xfrm>
          <a:prstGeom prst="rect">
            <a:avLst/>
          </a:prstGeom>
          <a:noFill/>
        </p:spPr>
        <p:txBody>
          <a:bodyPr wrap="square" lIns="0" tIns="0" rIns="0" bIns="0" rtlCol="0" anchor="t"/>
          <a:lstStyle/>
          <a:p>
            <a:pPr marL="0" indent="0">
              <a:lnSpc>
                <a:spcPts val="2850"/>
              </a:lnSpc>
              <a:buNone/>
            </a:pPr>
            <a:r>
              <a:rPr lang="en-US" sz="1750" dirty="0">
                <a:solidFill>
                  <a:srgbClr val="454240"/>
                </a:solidFill>
                <a:latin typeface="DM Sans" pitchFamily="34" charset="0"/>
                <a:ea typeface="DM Sans" pitchFamily="34" charset="-122"/>
                <a:cs typeface="DM Sans" pitchFamily="34" charset="-120"/>
              </a:rPr>
              <a:t>This presentation showcases  this Tableau project is to analyze financial performance across different countries, products, and time periods, using key financial metrics such as sales, profit, cost of goods sold (COGS), and discounts</a:t>
            </a:r>
            <a:endParaRPr lang="en-US" sz="1750" dirty="0"/>
          </a:p>
        </p:txBody>
      </p:sp>
      <p:grpSp>
        <p:nvGrpSpPr>
          <p:cNvPr id="10" name="Group 9"/>
          <p:cNvGrpSpPr/>
          <p:nvPr/>
        </p:nvGrpSpPr>
        <p:grpSpPr>
          <a:xfrm>
            <a:off x="6280150" y="5669915"/>
            <a:ext cx="7556500" cy="1870710"/>
            <a:chOff x="9890" y="8929"/>
            <a:chExt cx="11900" cy="2946"/>
          </a:xfrm>
        </p:grpSpPr>
        <p:sp>
          <p:nvSpPr>
            <p:cNvPr id="6" name="Text 2"/>
            <p:cNvSpPr/>
            <p:nvPr/>
          </p:nvSpPr>
          <p:spPr>
            <a:xfrm>
              <a:off x="9890" y="8929"/>
              <a:ext cx="11900" cy="714"/>
            </a:xfrm>
            <a:prstGeom prst="rect">
              <a:avLst/>
            </a:prstGeom>
            <a:noFill/>
          </p:spPr>
          <p:txBody>
            <a:bodyPr wrap="none" lIns="0" tIns="0" rIns="0" bIns="0" rtlCol="0" anchor="t"/>
            <a:lstStyle/>
            <a:p>
              <a:pPr marL="0" indent="0">
                <a:lnSpc>
                  <a:spcPts val="3550"/>
                </a:lnSpc>
                <a:buNone/>
              </a:pPr>
              <a:r>
                <a:rPr lang="en-US" sz="2200" b="1" dirty="0">
                  <a:solidFill>
                    <a:srgbClr val="454240"/>
                  </a:solidFill>
                  <a:latin typeface="DM Sans" pitchFamily="34" charset="0"/>
                  <a:ea typeface="DM Sans" pitchFamily="34" charset="-122"/>
                  <a:cs typeface="DM Sans" pitchFamily="34" charset="-120"/>
                </a:rPr>
                <a:t>By:</a:t>
              </a:r>
              <a:endParaRPr lang="en-US" sz="2200" dirty="0"/>
            </a:p>
          </p:txBody>
        </p:sp>
        <p:sp>
          <p:nvSpPr>
            <p:cNvPr id="7" name="Text 3"/>
            <p:cNvSpPr/>
            <p:nvPr/>
          </p:nvSpPr>
          <p:spPr>
            <a:xfrm>
              <a:off x="9890" y="10045"/>
              <a:ext cx="11900" cy="714"/>
            </a:xfrm>
            <a:prstGeom prst="rect">
              <a:avLst/>
            </a:prstGeom>
            <a:noFill/>
          </p:spPr>
          <p:txBody>
            <a:bodyPr wrap="none" lIns="0" tIns="0" rIns="0" bIns="0" rtlCol="0" anchor="t"/>
            <a:lstStyle/>
            <a:p>
              <a:pPr marL="0" indent="0">
                <a:lnSpc>
                  <a:spcPts val="3550"/>
                </a:lnSpc>
                <a:buNone/>
              </a:pPr>
              <a:r>
                <a:rPr lang="en-US" sz="2200" dirty="0">
                  <a:solidFill>
                    <a:srgbClr val="454240"/>
                  </a:solidFill>
                  <a:latin typeface="DM Sans" pitchFamily="34" charset="0"/>
                  <a:ea typeface="DM Sans" pitchFamily="34" charset="-122"/>
                  <a:cs typeface="DM Sans" pitchFamily="34" charset="-120"/>
                </a:rPr>
                <a:t>S.Sumith kumar</a:t>
              </a:r>
              <a:endParaRPr lang="en-US" sz="2200" dirty="0"/>
            </a:p>
          </p:txBody>
        </p:sp>
        <p:sp>
          <p:nvSpPr>
            <p:cNvPr id="8" name="Text 4"/>
            <p:cNvSpPr/>
            <p:nvPr/>
          </p:nvSpPr>
          <p:spPr>
            <a:xfrm>
              <a:off x="9890" y="11161"/>
              <a:ext cx="11900" cy="714"/>
            </a:xfrm>
            <a:prstGeom prst="rect">
              <a:avLst/>
            </a:prstGeom>
            <a:noFill/>
          </p:spPr>
          <p:txBody>
            <a:bodyPr wrap="none" lIns="0" tIns="0" rIns="0" bIns="0" rtlCol="0" anchor="t"/>
            <a:lstStyle/>
            <a:p>
              <a:pPr marL="0" indent="0">
                <a:lnSpc>
                  <a:spcPts val="3550"/>
                </a:lnSpc>
                <a:buNone/>
              </a:pPr>
              <a:r>
                <a:rPr lang="en-US" sz="2200" dirty="0">
                  <a:solidFill>
                    <a:srgbClr val="454240"/>
                  </a:solidFill>
                  <a:latin typeface="DM Sans" pitchFamily="34" charset="0"/>
                  <a:ea typeface="DM Sans" pitchFamily="34" charset="-122"/>
                  <a:cs typeface="DM Sans" pitchFamily="34" charset="-120"/>
                </a:rPr>
                <a:t>UNID:UMIP19852</a:t>
              </a:r>
              <a:endParaRPr lang="en-US" sz="2200" dirty="0"/>
            </a:p>
          </p:txBody>
        </p:sp>
      </p:grpSp>
      <p:sp>
        <p:nvSpPr>
          <p:cNvPr id="9" name="Text Box 8"/>
          <p:cNvSpPr txBox="1"/>
          <p:nvPr/>
        </p:nvSpPr>
        <p:spPr>
          <a:xfrm>
            <a:off x="12360275" y="7719695"/>
            <a:ext cx="2156460" cy="509905"/>
          </a:xfrm>
          <a:prstGeom prst="rect">
            <a:avLst/>
          </a:prstGeom>
          <a:solidFill>
            <a:srgbClr val="FFFDFA"/>
          </a:solidFill>
        </p:spPr>
        <p:txBody>
          <a:bodyPr wrap="square" rtlCol="0">
            <a:noAutofit/>
          </a:bodyPr>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1" descr="preencoded.png"/>
          <p:cNvPicPr>
            <a:picLocks noChangeAspect="1"/>
          </p:cNvPicPr>
          <p:nvPr/>
        </p:nvPicPr>
        <p:blipFill>
          <a:blip r:embed="rId1"/>
          <a:stretch>
            <a:fillRect/>
          </a:stretch>
        </p:blipFill>
        <p:spPr>
          <a:xfrm>
            <a:off x="8158480" y="2171065"/>
            <a:ext cx="6541135" cy="4143375"/>
          </a:xfrm>
          <a:prstGeom prst="rect">
            <a:avLst/>
          </a:prstGeom>
        </p:spPr>
      </p:pic>
      <p:sp>
        <p:nvSpPr>
          <p:cNvPr id="4" name="Text 0"/>
          <p:cNvSpPr/>
          <p:nvPr/>
        </p:nvSpPr>
        <p:spPr>
          <a:xfrm>
            <a:off x="793790" y="1074539"/>
            <a:ext cx="7556421" cy="1417558"/>
          </a:xfrm>
          <a:prstGeom prst="rect">
            <a:avLst/>
          </a:prstGeom>
          <a:noFill/>
        </p:spPr>
        <p:txBody>
          <a:bodyPr wrap="square" lIns="0" tIns="0" rIns="0" bIns="0" rtlCol="0" anchor="t"/>
          <a:lstStyle/>
          <a:p>
            <a:pPr marL="0" indent="0">
              <a:lnSpc>
                <a:spcPts val="5550"/>
              </a:lnSpc>
              <a:buNone/>
            </a:pPr>
            <a:r>
              <a:rPr lang="en-US" sz="4450" b="1" dirty="0">
                <a:solidFill>
                  <a:srgbClr val="5C4E3D"/>
                </a:solidFill>
                <a:latin typeface="Libre Baskerville" panose="02000000000000000000" pitchFamily="34" charset="0"/>
                <a:ea typeface="Libre Baskerville" panose="02000000000000000000" pitchFamily="34" charset="-122"/>
                <a:cs typeface="Libre Baskerville" panose="02000000000000000000" pitchFamily="34" charset="-120"/>
              </a:rPr>
              <a:t>Report Structure Overview</a:t>
            </a:r>
            <a:endParaRPr lang="en-US" sz="4450" dirty="0"/>
          </a:p>
        </p:txBody>
      </p:sp>
      <p:sp>
        <p:nvSpPr>
          <p:cNvPr id="5" name="Shape 1"/>
          <p:cNvSpPr/>
          <p:nvPr/>
        </p:nvSpPr>
        <p:spPr>
          <a:xfrm>
            <a:off x="793790" y="2832259"/>
            <a:ext cx="3664863" cy="2047994"/>
          </a:xfrm>
          <a:prstGeom prst="roundRect">
            <a:avLst>
              <a:gd name="adj" fmla="val 4652"/>
            </a:avLst>
          </a:prstGeom>
          <a:solidFill>
            <a:srgbClr val="F7EDD4"/>
          </a:solidFill>
          <a:ln w="7620">
            <a:solidFill>
              <a:srgbClr val="DDD3BA"/>
            </a:solidFill>
            <a:prstDash val="solid"/>
          </a:ln>
        </p:spPr>
      </p:sp>
      <p:sp>
        <p:nvSpPr>
          <p:cNvPr id="6" name="Text 2"/>
          <p:cNvSpPr/>
          <p:nvPr/>
        </p:nvSpPr>
        <p:spPr>
          <a:xfrm>
            <a:off x="1028224" y="3066693"/>
            <a:ext cx="2835235" cy="354330"/>
          </a:xfrm>
          <a:prstGeom prst="rect">
            <a:avLst/>
          </a:prstGeom>
          <a:noFill/>
        </p:spPr>
        <p:txBody>
          <a:bodyPr wrap="none" lIns="0" tIns="0" rIns="0" bIns="0" rtlCol="0" anchor="t"/>
          <a:lstStyle/>
          <a:p>
            <a:pPr marL="0" indent="0">
              <a:lnSpc>
                <a:spcPts val="2750"/>
              </a:lnSpc>
              <a:buNone/>
            </a:pPr>
            <a:r>
              <a:rPr lang="en-US" sz="2200" dirty="0">
                <a:solidFill>
                  <a:srgbClr val="454240"/>
                </a:solidFill>
                <a:latin typeface="Libre Baskerville" panose="02000000000000000000" pitchFamily="34" charset="0"/>
                <a:ea typeface="Libre Baskerville" panose="02000000000000000000" pitchFamily="34" charset="-122"/>
                <a:cs typeface="Libre Baskerville" panose="02000000000000000000" pitchFamily="34" charset="-120"/>
              </a:rPr>
              <a:t>Data Slicing</a:t>
            </a:r>
            <a:endParaRPr lang="en-US" sz="2200" dirty="0"/>
          </a:p>
        </p:txBody>
      </p:sp>
      <p:sp>
        <p:nvSpPr>
          <p:cNvPr id="7" name="Text 3"/>
          <p:cNvSpPr/>
          <p:nvPr/>
        </p:nvSpPr>
        <p:spPr>
          <a:xfrm>
            <a:off x="1028224" y="3557111"/>
            <a:ext cx="3195995" cy="1088708"/>
          </a:xfrm>
          <a:prstGeom prst="rect">
            <a:avLst/>
          </a:prstGeom>
          <a:noFill/>
        </p:spPr>
        <p:txBody>
          <a:bodyPr wrap="square" lIns="0" tIns="0" rIns="0" bIns="0" rtlCol="0" anchor="t"/>
          <a:lstStyle/>
          <a:p>
            <a:pPr marL="0" indent="0">
              <a:lnSpc>
                <a:spcPts val="2850"/>
              </a:lnSpc>
              <a:buNone/>
            </a:pPr>
            <a:r>
              <a:rPr lang="en-US" sz="1750" dirty="0">
                <a:solidFill>
                  <a:srgbClr val="454240"/>
                </a:solidFill>
                <a:latin typeface="DM Sans" pitchFamily="34" charset="0"/>
                <a:ea typeface="DM Sans" pitchFamily="34" charset="-122"/>
                <a:cs typeface="DM Sans" pitchFamily="34" charset="-120"/>
              </a:rPr>
              <a:t>the data here is filered by Segement,country , product name and month</a:t>
            </a:r>
            <a:endParaRPr lang="en-US" sz="1750" dirty="0"/>
          </a:p>
        </p:txBody>
      </p:sp>
      <p:sp>
        <p:nvSpPr>
          <p:cNvPr id="8" name="Shape 4"/>
          <p:cNvSpPr/>
          <p:nvPr/>
        </p:nvSpPr>
        <p:spPr>
          <a:xfrm>
            <a:off x="4685467" y="2832259"/>
            <a:ext cx="3664863" cy="2047994"/>
          </a:xfrm>
          <a:prstGeom prst="roundRect">
            <a:avLst>
              <a:gd name="adj" fmla="val 4652"/>
            </a:avLst>
          </a:prstGeom>
          <a:solidFill>
            <a:srgbClr val="F7EDD4"/>
          </a:solidFill>
          <a:ln w="7620">
            <a:solidFill>
              <a:srgbClr val="DDD3BA"/>
            </a:solidFill>
            <a:prstDash val="solid"/>
          </a:ln>
        </p:spPr>
      </p:sp>
      <p:sp>
        <p:nvSpPr>
          <p:cNvPr id="9" name="Text 5"/>
          <p:cNvSpPr/>
          <p:nvPr/>
        </p:nvSpPr>
        <p:spPr>
          <a:xfrm>
            <a:off x="4919901" y="3066693"/>
            <a:ext cx="2835235" cy="354330"/>
          </a:xfrm>
          <a:prstGeom prst="rect">
            <a:avLst/>
          </a:prstGeom>
          <a:noFill/>
        </p:spPr>
        <p:txBody>
          <a:bodyPr wrap="none" lIns="0" tIns="0" rIns="0" bIns="0" rtlCol="0" anchor="t"/>
          <a:lstStyle/>
          <a:p>
            <a:pPr marL="0" indent="0">
              <a:lnSpc>
                <a:spcPts val="2750"/>
              </a:lnSpc>
              <a:buNone/>
            </a:pPr>
            <a:r>
              <a:rPr lang="en-US" sz="2200" dirty="0">
                <a:solidFill>
                  <a:srgbClr val="454240"/>
                </a:solidFill>
                <a:latin typeface="Libre Baskerville" panose="02000000000000000000" pitchFamily="34" charset="0"/>
                <a:ea typeface="Libre Baskerville" panose="02000000000000000000" pitchFamily="34" charset="-122"/>
                <a:cs typeface="Libre Baskerville" panose="02000000000000000000" pitchFamily="34" charset="-120"/>
              </a:rPr>
              <a:t>Key Metrics</a:t>
            </a:r>
            <a:endParaRPr lang="en-US" sz="2200" dirty="0"/>
          </a:p>
        </p:txBody>
      </p:sp>
      <p:sp>
        <p:nvSpPr>
          <p:cNvPr id="10" name="Text 6"/>
          <p:cNvSpPr/>
          <p:nvPr/>
        </p:nvSpPr>
        <p:spPr>
          <a:xfrm>
            <a:off x="4919901" y="3557111"/>
            <a:ext cx="3195995" cy="725805"/>
          </a:xfrm>
          <a:prstGeom prst="rect">
            <a:avLst/>
          </a:prstGeom>
          <a:noFill/>
        </p:spPr>
        <p:txBody>
          <a:bodyPr wrap="square" lIns="0" tIns="0" rIns="0" bIns="0" rtlCol="0" anchor="t"/>
          <a:lstStyle/>
          <a:p>
            <a:pPr marL="0" indent="0">
              <a:lnSpc>
                <a:spcPts val="2850"/>
              </a:lnSpc>
              <a:buNone/>
            </a:pPr>
            <a:r>
              <a:rPr lang="en-US" sz="1750" dirty="0">
                <a:solidFill>
                  <a:srgbClr val="454240"/>
                </a:solidFill>
                <a:latin typeface="DM Sans" pitchFamily="34" charset="0"/>
                <a:ea typeface="DM Sans" pitchFamily="34" charset="-122"/>
                <a:cs typeface="DM Sans" pitchFamily="34" charset="-120"/>
              </a:rPr>
              <a:t>Total revenue, Total Sale, Total Profit</a:t>
            </a:r>
            <a:endParaRPr lang="en-US" sz="1750" dirty="0"/>
          </a:p>
        </p:txBody>
      </p:sp>
      <p:sp>
        <p:nvSpPr>
          <p:cNvPr id="11" name="Shape 7"/>
          <p:cNvSpPr/>
          <p:nvPr/>
        </p:nvSpPr>
        <p:spPr>
          <a:xfrm>
            <a:off x="793790" y="5107067"/>
            <a:ext cx="3664863" cy="2047994"/>
          </a:xfrm>
          <a:prstGeom prst="roundRect">
            <a:avLst>
              <a:gd name="adj" fmla="val 4652"/>
            </a:avLst>
          </a:prstGeom>
          <a:solidFill>
            <a:srgbClr val="F7EDD4"/>
          </a:solidFill>
          <a:ln w="7620">
            <a:solidFill>
              <a:srgbClr val="DDD3BA"/>
            </a:solidFill>
            <a:prstDash val="solid"/>
          </a:ln>
        </p:spPr>
      </p:sp>
      <p:sp>
        <p:nvSpPr>
          <p:cNvPr id="12" name="Text 8"/>
          <p:cNvSpPr/>
          <p:nvPr/>
        </p:nvSpPr>
        <p:spPr>
          <a:xfrm>
            <a:off x="1028224" y="5341501"/>
            <a:ext cx="2835235" cy="354330"/>
          </a:xfrm>
          <a:prstGeom prst="rect">
            <a:avLst/>
          </a:prstGeom>
          <a:noFill/>
        </p:spPr>
        <p:txBody>
          <a:bodyPr wrap="none" lIns="0" tIns="0" rIns="0" bIns="0" rtlCol="0" anchor="t"/>
          <a:lstStyle/>
          <a:p>
            <a:pPr marL="0" indent="0">
              <a:lnSpc>
                <a:spcPts val="2750"/>
              </a:lnSpc>
              <a:buNone/>
            </a:pPr>
            <a:r>
              <a:rPr lang="en-US" sz="2200" dirty="0">
                <a:solidFill>
                  <a:srgbClr val="454240"/>
                </a:solidFill>
                <a:latin typeface="Libre Baskerville" panose="02000000000000000000" pitchFamily="34" charset="0"/>
                <a:ea typeface="Libre Baskerville" panose="02000000000000000000" pitchFamily="34" charset="-122"/>
                <a:cs typeface="Libre Baskerville" panose="02000000000000000000" pitchFamily="34" charset="-120"/>
              </a:rPr>
              <a:t>Charts</a:t>
            </a:r>
            <a:endParaRPr lang="en-US" sz="2200" dirty="0"/>
          </a:p>
        </p:txBody>
      </p:sp>
      <p:sp>
        <p:nvSpPr>
          <p:cNvPr id="13" name="Text 9"/>
          <p:cNvSpPr/>
          <p:nvPr/>
        </p:nvSpPr>
        <p:spPr>
          <a:xfrm>
            <a:off x="1028224" y="5831919"/>
            <a:ext cx="3195995" cy="1088708"/>
          </a:xfrm>
          <a:prstGeom prst="rect">
            <a:avLst/>
          </a:prstGeom>
          <a:noFill/>
        </p:spPr>
        <p:txBody>
          <a:bodyPr wrap="square" lIns="0" tIns="0" rIns="0" bIns="0" rtlCol="0" anchor="t"/>
          <a:lstStyle/>
          <a:p>
            <a:pPr marL="0" indent="0">
              <a:lnSpc>
                <a:spcPts val="2850"/>
              </a:lnSpc>
              <a:buNone/>
            </a:pPr>
            <a:r>
              <a:rPr lang="en-US" sz="1750" dirty="0">
                <a:solidFill>
                  <a:srgbClr val="454240"/>
                </a:solidFill>
                <a:latin typeface="DM Sans" pitchFamily="34" charset="0"/>
                <a:ea typeface="DM Sans" pitchFamily="34" charset="-122"/>
                <a:cs typeface="DM Sans" pitchFamily="34" charset="-120"/>
              </a:rPr>
              <a:t>Sales and Profit Trend Over Time and Sales and Profit by Country</a:t>
            </a:r>
            <a:endParaRPr lang="en-US" sz="1750" dirty="0"/>
          </a:p>
        </p:txBody>
      </p:sp>
      <p:sp>
        <p:nvSpPr>
          <p:cNvPr id="14" name="Shape 10"/>
          <p:cNvSpPr/>
          <p:nvPr/>
        </p:nvSpPr>
        <p:spPr>
          <a:xfrm>
            <a:off x="4685467" y="5107067"/>
            <a:ext cx="3664863" cy="2047994"/>
          </a:xfrm>
          <a:prstGeom prst="roundRect">
            <a:avLst>
              <a:gd name="adj" fmla="val 4652"/>
            </a:avLst>
          </a:prstGeom>
          <a:solidFill>
            <a:srgbClr val="F7EDD4"/>
          </a:solidFill>
          <a:ln w="7620">
            <a:solidFill>
              <a:srgbClr val="DDD3BA"/>
            </a:solidFill>
            <a:prstDash val="solid"/>
          </a:ln>
        </p:spPr>
      </p:sp>
      <p:sp>
        <p:nvSpPr>
          <p:cNvPr id="15" name="Text 11"/>
          <p:cNvSpPr/>
          <p:nvPr/>
        </p:nvSpPr>
        <p:spPr>
          <a:xfrm>
            <a:off x="4919901" y="5341501"/>
            <a:ext cx="2835235" cy="354330"/>
          </a:xfrm>
          <a:prstGeom prst="rect">
            <a:avLst/>
          </a:prstGeom>
          <a:noFill/>
        </p:spPr>
        <p:txBody>
          <a:bodyPr wrap="none" lIns="0" tIns="0" rIns="0" bIns="0" rtlCol="0" anchor="t"/>
          <a:lstStyle/>
          <a:p>
            <a:pPr marL="0" indent="0">
              <a:lnSpc>
                <a:spcPts val="2750"/>
              </a:lnSpc>
              <a:buNone/>
            </a:pPr>
            <a:r>
              <a:rPr lang="en-US" sz="2200" dirty="0">
                <a:solidFill>
                  <a:srgbClr val="454240"/>
                </a:solidFill>
                <a:latin typeface="Libre Baskerville" panose="02000000000000000000" pitchFamily="34" charset="0"/>
                <a:ea typeface="Libre Baskerville" panose="02000000000000000000" pitchFamily="34" charset="-122"/>
                <a:cs typeface="Libre Baskerville" panose="02000000000000000000" pitchFamily="34" charset="-120"/>
              </a:rPr>
              <a:t>Insights</a:t>
            </a:r>
            <a:endParaRPr lang="en-US" sz="2200" dirty="0"/>
          </a:p>
        </p:txBody>
      </p:sp>
      <p:sp>
        <p:nvSpPr>
          <p:cNvPr id="16" name="Text 12"/>
          <p:cNvSpPr/>
          <p:nvPr/>
        </p:nvSpPr>
        <p:spPr>
          <a:xfrm>
            <a:off x="4919901" y="5831919"/>
            <a:ext cx="3195995" cy="725805"/>
          </a:xfrm>
          <a:prstGeom prst="rect">
            <a:avLst/>
          </a:prstGeom>
          <a:noFill/>
        </p:spPr>
        <p:txBody>
          <a:bodyPr wrap="square" lIns="0" tIns="0" rIns="0" bIns="0" rtlCol="0" anchor="t"/>
          <a:lstStyle/>
          <a:p>
            <a:pPr marL="0" indent="0">
              <a:lnSpc>
                <a:spcPts val="2850"/>
              </a:lnSpc>
              <a:buNone/>
            </a:pPr>
            <a:r>
              <a:rPr lang="en-US" sz="1750" dirty="0">
                <a:solidFill>
                  <a:srgbClr val="454240"/>
                </a:solidFill>
                <a:latin typeface="DM Sans" pitchFamily="34" charset="0"/>
                <a:ea typeface="DM Sans" pitchFamily="34" charset="-122"/>
                <a:cs typeface="DM Sans" pitchFamily="34" charset="-120"/>
              </a:rPr>
              <a:t>Gain valuable like sales over trends</a:t>
            </a:r>
            <a:endParaRPr lang="en-US" sz="1750" dirty="0"/>
          </a:p>
        </p:txBody>
      </p:sp>
      <p:sp>
        <p:nvSpPr>
          <p:cNvPr id="18" name="Text Box 17"/>
          <p:cNvSpPr txBox="1"/>
          <p:nvPr/>
        </p:nvSpPr>
        <p:spPr>
          <a:xfrm>
            <a:off x="12660630" y="7745095"/>
            <a:ext cx="1969770" cy="368300"/>
          </a:xfrm>
          <a:prstGeom prst="rect">
            <a:avLst/>
          </a:prstGeom>
          <a:solidFill>
            <a:srgbClr val="FFD1A7"/>
          </a:solidFill>
        </p:spPr>
        <p:txBody>
          <a:bodyPr wrap="square" rtlCol="0">
            <a:spAutoFit/>
          </a:bodyPr>
          <a:p>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1"/>
          <a:stretch>
            <a:fillRect/>
          </a:stretch>
        </p:blipFill>
        <p:spPr>
          <a:xfrm>
            <a:off x="0" y="0"/>
            <a:ext cx="5486400" cy="8229600"/>
          </a:xfrm>
          <a:prstGeom prst="rect">
            <a:avLst/>
          </a:prstGeom>
        </p:spPr>
      </p:pic>
      <p:pic>
        <p:nvPicPr>
          <p:cNvPr id="3" name="Image 1" descr="preencoded.png"/>
          <p:cNvPicPr>
            <a:picLocks noChangeAspect="1"/>
          </p:cNvPicPr>
          <p:nvPr/>
        </p:nvPicPr>
        <p:blipFill>
          <a:blip r:embed="rId2"/>
          <a:stretch>
            <a:fillRect/>
          </a:stretch>
        </p:blipFill>
        <p:spPr>
          <a:xfrm>
            <a:off x="239316" y="2761059"/>
            <a:ext cx="5007769" cy="2707362"/>
          </a:xfrm>
          <a:prstGeom prst="rect">
            <a:avLst/>
          </a:prstGeom>
        </p:spPr>
      </p:pic>
      <p:sp>
        <p:nvSpPr>
          <p:cNvPr id="4" name="Text 0"/>
          <p:cNvSpPr/>
          <p:nvPr/>
        </p:nvSpPr>
        <p:spPr>
          <a:xfrm>
            <a:off x="6156365" y="560665"/>
            <a:ext cx="7804071" cy="1196578"/>
          </a:xfrm>
          <a:prstGeom prst="rect">
            <a:avLst/>
          </a:prstGeom>
          <a:noFill/>
        </p:spPr>
        <p:txBody>
          <a:bodyPr wrap="square" lIns="0" tIns="0" rIns="0" bIns="0" rtlCol="0" anchor="t"/>
          <a:lstStyle/>
          <a:p>
            <a:pPr marL="0" indent="0">
              <a:lnSpc>
                <a:spcPts val="4700"/>
              </a:lnSpc>
              <a:buNone/>
            </a:pPr>
            <a:r>
              <a:rPr lang="en-US" sz="3750" b="1" dirty="0">
                <a:solidFill>
                  <a:srgbClr val="5C4E3D"/>
                </a:solidFill>
                <a:latin typeface="Libre Baskerville" panose="02000000000000000000" pitchFamily="34" charset="0"/>
                <a:ea typeface="Libre Baskerville" panose="02000000000000000000" pitchFamily="34" charset="-122"/>
                <a:cs typeface="Libre Baskerville" panose="02000000000000000000" pitchFamily="34" charset="-120"/>
              </a:rPr>
              <a:t>Data Slicing by Segments, Country, and Year</a:t>
            </a:r>
            <a:endParaRPr lang="en-US" sz="3750" dirty="0"/>
          </a:p>
        </p:txBody>
      </p:sp>
      <p:pic>
        <p:nvPicPr>
          <p:cNvPr id="5" name="Image 2" descr="preencoded.png"/>
          <p:cNvPicPr>
            <a:picLocks noChangeAspect="1"/>
          </p:cNvPicPr>
          <p:nvPr/>
        </p:nvPicPr>
        <p:blipFill>
          <a:blip r:embed="rId3"/>
          <a:stretch>
            <a:fillRect/>
          </a:stretch>
        </p:blipFill>
        <p:spPr>
          <a:xfrm>
            <a:off x="6156365" y="2044303"/>
            <a:ext cx="478512" cy="478512"/>
          </a:xfrm>
          <a:prstGeom prst="rect">
            <a:avLst/>
          </a:prstGeom>
        </p:spPr>
      </p:pic>
      <p:sp>
        <p:nvSpPr>
          <p:cNvPr id="6" name="Text 1"/>
          <p:cNvSpPr/>
          <p:nvPr/>
        </p:nvSpPr>
        <p:spPr>
          <a:xfrm>
            <a:off x="6156365" y="2714149"/>
            <a:ext cx="2392918" cy="299085"/>
          </a:xfrm>
          <a:prstGeom prst="rect">
            <a:avLst/>
          </a:prstGeom>
          <a:noFill/>
        </p:spPr>
        <p:txBody>
          <a:bodyPr wrap="none" lIns="0" tIns="0" rIns="0" bIns="0" rtlCol="0" anchor="t"/>
          <a:lstStyle/>
          <a:p>
            <a:pPr marL="0" indent="0" algn="l">
              <a:lnSpc>
                <a:spcPts val="2350"/>
              </a:lnSpc>
              <a:buNone/>
            </a:pPr>
            <a:r>
              <a:rPr lang="en-US" sz="1850" dirty="0">
                <a:solidFill>
                  <a:srgbClr val="454240"/>
                </a:solidFill>
                <a:latin typeface="Libre Baskerville" panose="02000000000000000000" pitchFamily="34" charset="0"/>
                <a:ea typeface="Libre Baskerville" panose="02000000000000000000" pitchFamily="34" charset="-122"/>
                <a:cs typeface="Libre Baskerville" panose="02000000000000000000" pitchFamily="34" charset="-120"/>
              </a:rPr>
              <a:t>Segments</a:t>
            </a:r>
            <a:endParaRPr lang="en-US" sz="1850" dirty="0"/>
          </a:p>
        </p:txBody>
      </p:sp>
      <p:sp>
        <p:nvSpPr>
          <p:cNvPr id="7" name="Text 2"/>
          <p:cNvSpPr/>
          <p:nvPr/>
        </p:nvSpPr>
        <p:spPr>
          <a:xfrm>
            <a:off x="6156365" y="3128010"/>
            <a:ext cx="7804071" cy="612458"/>
          </a:xfrm>
          <a:prstGeom prst="rect">
            <a:avLst/>
          </a:prstGeom>
          <a:noFill/>
        </p:spPr>
        <p:txBody>
          <a:bodyPr wrap="square" lIns="0" tIns="0" rIns="0" bIns="0" rtlCol="0" anchor="t"/>
          <a:lstStyle/>
          <a:p>
            <a:pPr marL="0" indent="0" algn="l">
              <a:lnSpc>
                <a:spcPts val="2400"/>
              </a:lnSpc>
              <a:buNone/>
            </a:pPr>
            <a:r>
              <a:rPr lang="en-US" sz="1500" dirty="0">
                <a:solidFill>
                  <a:srgbClr val="454240"/>
                </a:solidFill>
                <a:latin typeface="DM Sans" pitchFamily="34" charset="0"/>
                <a:ea typeface="DM Sans" pitchFamily="34" charset="-122"/>
                <a:cs typeface="DM Sans" pitchFamily="34" charset="-120"/>
              </a:rPr>
              <a:t>Analyzed performance across different market segments like Channel Partners ,Enterprise ,Government ,Midmarket, Small Business</a:t>
            </a:r>
            <a:endParaRPr lang="en-US" sz="1500" dirty="0"/>
          </a:p>
        </p:txBody>
      </p:sp>
      <p:pic>
        <p:nvPicPr>
          <p:cNvPr id="8" name="Image 3" descr="preencoded.png"/>
          <p:cNvPicPr>
            <a:picLocks noChangeAspect="1"/>
          </p:cNvPicPr>
          <p:nvPr/>
        </p:nvPicPr>
        <p:blipFill>
          <a:blip r:embed="rId4"/>
          <a:stretch>
            <a:fillRect/>
          </a:stretch>
        </p:blipFill>
        <p:spPr>
          <a:xfrm>
            <a:off x="6156365" y="4314706"/>
            <a:ext cx="478512" cy="478512"/>
          </a:xfrm>
          <a:prstGeom prst="rect">
            <a:avLst/>
          </a:prstGeom>
        </p:spPr>
      </p:pic>
      <p:sp>
        <p:nvSpPr>
          <p:cNvPr id="9" name="Text 3"/>
          <p:cNvSpPr/>
          <p:nvPr/>
        </p:nvSpPr>
        <p:spPr>
          <a:xfrm>
            <a:off x="6156365" y="4984552"/>
            <a:ext cx="2392918" cy="299085"/>
          </a:xfrm>
          <a:prstGeom prst="rect">
            <a:avLst/>
          </a:prstGeom>
          <a:noFill/>
        </p:spPr>
        <p:txBody>
          <a:bodyPr wrap="none" lIns="0" tIns="0" rIns="0" bIns="0" rtlCol="0" anchor="t"/>
          <a:lstStyle/>
          <a:p>
            <a:pPr marL="0" indent="0" algn="l">
              <a:lnSpc>
                <a:spcPts val="2350"/>
              </a:lnSpc>
              <a:buNone/>
            </a:pPr>
            <a:r>
              <a:rPr lang="en-US" sz="1850" dirty="0">
                <a:solidFill>
                  <a:srgbClr val="454240"/>
                </a:solidFill>
                <a:latin typeface="Libre Baskerville" panose="02000000000000000000" pitchFamily="34" charset="0"/>
                <a:ea typeface="Libre Baskerville" panose="02000000000000000000" pitchFamily="34" charset="-122"/>
                <a:cs typeface="Libre Baskerville" panose="02000000000000000000" pitchFamily="34" charset="-120"/>
              </a:rPr>
              <a:t>Country</a:t>
            </a:r>
            <a:endParaRPr lang="en-US" sz="1850" dirty="0"/>
          </a:p>
        </p:txBody>
      </p:sp>
      <p:sp>
        <p:nvSpPr>
          <p:cNvPr id="10" name="Text 4"/>
          <p:cNvSpPr/>
          <p:nvPr/>
        </p:nvSpPr>
        <p:spPr>
          <a:xfrm>
            <a:off x="6156365" y="5398413"/>
            <a:ext cx="7804071" cy="306229"/>
          </a:xfrm>
          <a:prstGeom prst="rect">
            <a:avLst/>
          </a:prstGeom>
          <a:noFill/>
        </p:spPr>
        <p:txBody>
          <a:bodyPr wrap="none" lIns="0" tIns="0" rIns="0" bIns="0" rtlCol="0" anchor="t"/>
          <a:lstStyle/>
          <a:p>
            <a:pPr marL="0" indent="0" algn="l">
              <a:lnSpc>
                <a:spcPts val="2400"/>
              </a:lnSpc>
              <a:buNone/>
            </a:pPr>
            <a:r>
              <a:rPr lang="en-US" sz="1500" dirty="0">
                <a:solidFill>
                  <a:srgbClr val="454240"/>
                </a:solidFill>
                <a:latin typeface="DM Sans" pitchFamily="34" charset="0"/>
                <a:ea typeface="DM Sans" pitchFamily="34" charset="-122"/>
                <a:cs typeface="DM Sans" pitchFamily="34" charset="-120"/>
              </a:rPr>
              <a:t>Compare sales and profits across various countries like canada , france, germany etc.</a:t>
            </a:r>
            <a:endParaRPr lang="en-US" sz="1500" dirty="0"/>
          </a:p>
        </p:txBody>
      </p:sp>
      <p:pic>
        <p:nvPicPr>
          <p:cNvPr id="11" name="Image 4" descr="preencoded.png"/>
          <p:cNvPicPr>
            <a:picLocks noChangeAspect="1"/>
          </p:cNvPicPr>
          <p:nvPr/>
        </p:nvPicPr>
        <p:blipFill>
          <a:blip r:embed="rId5"/>
          <a:stretch>
            <a:fillRect/>
          </a:stretch>
        </p:blipFill>
        <p:spPr>
          <a:xfrm>
            <a:off x="6156365" y="6278880"/>
            <a:ext cx="478512" cy="478512"/>
          </a:xfrm>
          <a:prstGeom prst="rect">
            <a:avLst/>
          </a:prstGeom>
        </p:spPr>
      </p:pic>
      <p:sp>
        <p:nvSpPr>
          <p:cNvPr id="12" name="Text 5"/>
          <p:cNvSpPr/>
          <p:nvPr/>
        </p:nvSpPr>
        <p:spPr>
          <a:xfrm>
            <a:off x="6156365" y="6948726"/>
            <a:ext cx="2392918" cy="299085"/>
          </a:xfrm>
          <a:prstGeom prst="rect">
            <a:avLst/>
          </a:prstGeom>
          <a:noFill/>
        </p:spPr>
        <p:txBody>
          <a:bodyPr wrap="none" lIns="0" tIns="0" rIns="0" bIns="0" rtlCol="0" anchor="t"/>
          <a:lstStyle/>
          <a:p>
            <a:pPr marL="0" indent="0" algn="l">
              <a:lnSpc>
                <a:spcPts val="2350"/>
              </a:lnSpc>
              <a:buNone/>
            </a:pPr>
            <a:r>
              <a:rPr lang="en-US" sz="1850" dirty="0">
                <a:solidFill>
                  <a:srgbClr val="454240"/>
                </a:solidFill>
                <a:latin typeface="Libre Baskerville" panose="02000000000000000000" pitchFamily="34" charset="0"/>
                <a:ea typeface="Libre Baskerville" panose="02000000000000000000" pitchFamily="34" charset="-122"/>
                <a:cs typeface="Libre Baskerville" panose="02000000000000000000" pitchFamily="34" charset="-120"/>
              </a:rPr>
              <a:t>Year</a:t>
            </a:r>
            <a:endParaRPr lang="en-US" sz="1850" dirty="0"/>
          </a:p>
        </p:txBody>
      </p:sp>
      <p:sp>
        <p:nvSpPr>
          <p:cNvPr id="13" name="Text 6"/>
          <p:cNvSpPr/>
          <p:nvPr/>
        </p:nvSpPr>
        <p:spPr>
          <a:xfrm>
            <a:off x="6156365" y="7362587"/>
            <a:ext cx="7804071" cy="306229"/>
          </a:xfrm>
          <a:prstGeom prst="rect">
            <a:avLst/>
          </a:prstGeom>
          <a:noFill/>
        </p:spPr>
        <p:txBody>
          <a:bodyPr wrap="none" lIns="0" tIns="0" rIns="0" bIns="0" rtlCol="0" anchor="t"/>
          <a:lstStyle/>
          <a:p>
            <a:pPr marL="0" indent="0" algn="l">
              <a:lnSpc>
                <a:spcPts val="2400"/>
              </a:lnSpc>
              <a:buNone/>
            </a:pPr>
            <a:r>
              <a:rPr lang="en-US" sz="1500" dirty="0">
                <a:solidFill>
                  <a:srgbClr val="454240"/>
                </a:solidFill>
                <a:latin typeface="DM Sans" pitchFamily="34" charset="0"/>
                <a:ea typeface="DM Sans" pitchFamily="34" charset="-122"/>
                <a:cs typeface="DM Sans" pitchFamily="34" charset="-120"/>
              </a:rPr>
              <a:t>Tracked yearly performance and identify trends.</a:t>
            </a:r>
            <a:endParaRPr lang="en-US" sz="1500" dirty="0"/>
          </a:p>
        </p:txBody>
      </p:sp>
      <p:sp>
        <p:nvSpPr>
          <p:cNvPr id="18" name="Text Box 17"/>
          <p:cNvSpPr txBox="1"/>
          <p:nvPr/>
        </p:nvSpPr>
        <p:spPr>
          <a:xfrm>
            <a:off x="12660630" y="7745095"/>
            <a:ext cx="1969770" cy="368300"/>
          </a:xfrm>
          <a:prstGeom prst="rect">
            <a:avLst/>
          </a:prstGeom>
          <a:solidFill>
            <a:srgbClr val="FFD1A7"/>
          </a:solidFill>
        </p:spPr>
        <p:txBody>
          <a:bodyPr wrap="square" rtlCol="0">
            <a:spAutoFit/>
          </a:bodyPr>
          <a:p>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689015" y="658098"/>
            <a:ext cx="13042821" cy="1417558"/>
          </a:xfrm>
          <a:prstGeom prst="rect">
            <a:avLst/>
          </a:prstGeom>
          <a:noFill/>
        </p:spPr>
        <p:txBody>
          <a:bodyPr wrap="square" lIns="0" tIns="0" rIns="0" bIns="0" rtlCol="0" anchor="t"/>
          <a:lstStyle/>
          <a:p>
            <a:pPr marL="0" indent="0">
              <a:lnSpc>
                <a:spcPts val="5550"/>
              </a:lnSpc>
              <a:buNone/>
            </a:pPr>
            <a:r>
              <a:rPr lang="en-US" sz="4450" b="1" dirty="0">
                <a:solidFill>
                  <a:srgbClr val="5C4E3D"/>
                </a:solidFill>
                <a:latin typeface="Libre Baskerville" panose="02000000000000000000" pitchFamily="34" charset="0"/>
                <a:ea typeface="Libre Baskerville" panose="02000000000000000000" pitchFamily="34" charset="-122"/>
                <a:cs typeface="Libre Baskerville" panose="02000000000000000000" pitchFamily="34" charset="-120"/>
              </a:rPr>
              <a:t>Key Metrics: Total revenue, Total Sale, Total Profit</a:t>
            </a:r>
            <a:endParaRPr lang="en-US" sz="4450" dirty="0"/>
          </a:p>
        </p:txBody>
      </p:sp>
      <p:sp>
        <p:nvSpPr>
          <p:cNvPr id="6" name="Text 4"/>
          <p:cNvSpPr/>
          <p:nvPr/>
        </p:nvSpPr>
        <p:spPr>
          <a:xfrm>
            <a:off x="793790" y="5681067"/>
            <a:ext cx="3978116" cy="362903"/>
          </a:xfrm>
          <a:prstGeom prst="rect">
            <a:avLst/>
          </a:prstGeom>
          <a:noFill/>
        </p:spPr>
        <p:txBody>
          <a:bodyPr wrap="none" lIns="0" tIns="0" rIns="0" bIns="0" rtlCol="0" anchor="t"/>
          <a:lstStyle/>
          <a:p>
            <a:pPr marL="0" indent="0">
              <a:lnSpc>
                <a:spcPts val="2850"/>
              </a:lnSpc>
              <a:buNone/>
            </a:pPr>
            <a:endParaRPr lang="en-US" sz="1750" dirty="0"/>
          </a:p>
        </p:txBody>
      </p:sp>
      <p:sp>
        <p:nvSpPr>
          <p:cNvPr id="10" name="Text 8"/>
          <p:cNvSpPr/>
          <p:nvPr/>
        </p:nvSpPr>
        <p:spPr>
          <a:xfrm>
            <a:off x="5332928" y="5681067"/>
            <a:ext cx="3978116" cy="362903"/>
          </a:xfrm>
          <a:prstGeom prst="rect">
            <a:avLst/>
          </a:prstGeom>
          <a:noFill/>
        </p:spPr>
        <p:txBody>
          <a:bodyPr wrap="none" lIns="0" tIns="0" rIns="0" bIns="0" rtlCol="0" anchor="t"/>
          <a:lstStyle/>
          <a:p>
            <a:pPr marL="0" indent="0">
              <a:lnSpc>
                <a:spcPts val="2850"/>
              </a:lnSpc>
              <a:buNone/>
            </a:pPr>
            <a:endParaRPr lang="en-US" sz="1750" dirty="0"/>
          </a:p>
        </p:txBody>
      </p:sp>
      <p:sp>
        <p:nvSpPr>
          <p:cNvPr id="18" name="Text Box 17"/>
          <p:cNvSpPr txBox="1"/>
          <p:nvPr/>
        </p:nvSpPr>
        <p:spPr>
          <a:xfrm>
            <a:off x="12660630" y="7745095"/>
            <a:ext cx="1969770" cy="368300"/>
          </a:xfrm>
          <a:prstGeom prst="rect">
            <a:avLst/>
          </a:prstGeom>
          <a:solidFill>
            <a:srgbClr val="FFD1A7"/>
          </a:solidFill>
        </p:spPr>
        <p:txBody>
          <a:bodyPr wrap="square" rtlCol="0">
            <a:spAutoFit/>
          </a:bodyPr>
          <a:p>
            <a:endParaRPr lang="en-US"/>
          </a:p>
        </p:txBody>
      </p:sp>
      <p:grpSp>
        <p:nvGrpSpPr>
          <p:cNvPr id="14" name="Group 13"/>
          <p:cNvGrpSpPr/>
          <p:nvPr/>
        </p:nvGrpSpPr>
        <p:grpSpPr>
          <a:xfrm>
            <a:off x="875070" y="2593737"/>
            <a:ext cx="13056393" cy="5213588"/>
            <a:chOff x="1250" y="6246"/>
            <a:chExt cx="20561" cy="8210"/>
          </a:xfrm>
        </p:grpSpPr>
        <p:sp>
          <p:nvSpPr>
            <p:cNvPr id="3" name="Text 1"/>
            <p:cNvSpPr/>
            <p:nvPr/>
          </p:nvSpPr>
          <p:spPr>
            <a:xfrm>
              <a:off x="1250" y="6246"/>
              <a:ext cx="4465" cy="558"/>
            </a:xfrm>
            <a:prstGeom prst="rect">
              <a:avLst/>
            </a:prstGeom>
            <a:noFill/>
          </p:spPr>
          <p:txBody>
            <a:bodyPr wrap="none" lIns="0" tIns="0" rIns="0" bIns="0" rtlCol="0" anchor="t"/>
            <a:lstStyle/>
            <a:p>
              <a:pPr marL="0" indent="0">
                <a:lnSpc>
                  <a:spcPts val="2750"/>
                </a:lnSpc>
                <a:buNone/>
              </a:pPr>
              <a:r>
                <a:rPr lang="en-US" sz="2200" dirty="0">
                  <a:solidFill>
                    <a:srgbClr val="5C4E3D"/>
                  </a:solidFill>
                  <a:latin typeface="Libre Baskerville" panose="02000000000000000000" pitchFamily="34" charset="0"/>
                  <a:ea typeface="Libre Baskerville" panose="02000000000000000000" pitchFamily="34" charset="-122"/>
                  <a:cs typeface="Libre Baskerville" panose="02000000000000000000" pitchFamily="34" charset="-120"/>
                </a:rPr>
                <a:t>Total Revenue</a:t>
              </a:r>
              <a:endParaRPr lang="en-US" sz="2200" dirty="0"/>
            </a:p>
          </p:txBody>
        </p:sp>
        <p:sp>
          <p:nvSpPr>
            <p:cNvPr id="4" name="Text 2"/>
            <p:cNvSpPr/>
            <p:nvPr/>
          </p:nvSpPr>
          <p:spPr>
            <a:xfrm>
              <a:off x="1250" y="7161"/>
              <a:ext cx="6265" cy="572"/>
            </a:xfrm>
            <a:prstGeom prst="rect">
              <a:avLst/>
            </a:prstGeom>
            <a:noFill/>
          </p:spPr>
          <p:txBody>
            <a:bodyPr wrap="none" lIns="0" tIns="0" rIns="0" bIns="0" rtlCol="0" anchor="t"/>
            <a:lstStyle/>
            <a:p>
              <a:pPr marL="0" indent="0">
                <a:lnSpc>
                  <a:spcPts val="2850"/>
                </a:lnSpc>
                <a:buNone/>
              </a:pPr>
              <a:r>
                <a:rPr lang="en-US" sz="1750" dirty="0">
                  <a:solidFill>
                    <a:srgbClr val="454240"/>
                  </a:solidFill>
                  <a:latin typeface="DM Sans" pitchFamily="34" charset="0"/>
                  <a:ea typeface="DM Sans" pitchFamily="34" charset="-122"/>
                  <a:cs typeface="DM Sans" pitchFamily="34" charset="-120"/>
                </a:rPr>
                <a:t>Total Revenue overall time period</a:t>
              </a:r>
              <a:endParaRPr lang="en-US" sz="1750" dirty="0"/>
            </a:p>
          </p:txBody>
        </p:sp>
        <p:sp>
          <p:nvSpPr>
            <p:cNvPr id="5" name="Text 3"/>
            <p:cNvSpPr/>
            <p:nvPr/>
          </p:nvSpPr>
          <p:spPr>
            <a:xfrm>
              <a:off x="1250" y="8054"/>
              <a:ext cx="6265" cy="572"/>
            </a:xfrm>
            <a:prstGeom prst="rect">
              <a:avLst/>
            </a:prstGeom>
            <a:noFill/>
          </p:spPr>
          <p:txBody>
            <a:bodyPr wrap="none" lIns="0" tIns="0" rIns="0" bIns="0" rtlCol="0" anchor="t"/>
            <a:lstStyle/>
            <a:p>
              <a:pPr marL="0" indent="0">
                <a:lnSpc>
                  <a:spcPts val="2850"/>
                </a:lnSpc>
                <a:buNone/>
              </a:pPr>
              <a:r>
                <a:rPr lang="en-US" sz="1750" dirty="0">
                  <a:solidFill>
                    <a:srgbClr val="454240"/>
                  </a:solidFill>
                  <a:latin typeface="DM Sans" pitchFamily="34" charset="0"/>
                  <a:ea typeface="DM Sans" pitchFamily="34" charset="-122"/>
                  <a:cs typeface="DM Sans" pitchFamily="34" charset="-120"/>
                </a:rPr>
                <a:t>127,931,599</a:t>
              </a:r>
              <a:endParaRPr lang="en-US" sz="1750" dirty="0"/>
            </a:p>
          </p:txBody>
        </p:sp>
        <p:sp>
          <p:nvSpPr>
            <p:cNvPr id="7" name="Text 5"/>
            <p:cNvSpPr/>
            <p:nvPr/>
          </p:nvSpPr>
          <p:spPr>
            <a:xfrm>
              <a:off x="8398" y="6246"/>
              <a:ext cx="4465" cy="558"/>
            </a:xfrm>
            <a:prstGeom prst="rect">
              <a:avLst/>
            </a:prstGeom>
            <a:noFill/>
          </p:spPr>
          <p:txBody>
            <a:bodyPr wrap="none" lIns="0" tIns="0" rIns="0" bIns="0" rtlCol="0" anchor="t"/>
            <a:lstStyle/>
            <a:p>
              <a:pPr marL="0" indent="0">
                <a:lnSpc>
                  <a:spcPts val="2750"/>
                </a:lnSpc>
                <a:buNone/>
              </a:pPr>
              <a:r>
                <a:rPr lang="en-US" sz="2200" dirty="0">
                  <a:solidFill>
                    <a:srgbClr val="5C4E3D"/>
                  </a:solidFill>
                  <a:latin typeface="Libre Baskerville" panose="02000000000000000000" pitchFamily="34" charset="0"/>
                  <a:ea typeface="Libre Baskerville" panose="02000000000000000000" pitchFamily="34" charset="-122"/>
                  <a:cs typeface="Libre Baskerville" panose="02000000000000000000" pitchFamily="34" charset="-120"/>
                </a:rPr>
                <a:t>Sales</a:t>
              </a:r>
              <a:endParaRPr lang="en-US" sz="2200" dirty="0"/>
            </a:p>
          </p:txBody>
        </p:sp>
        <p:sp>
          <p:nvSpPr>
            <p:cNvPr id="8" name="Text 6"/>
            <p:cNvSpPr/>
            <p:nvPr/>
          </p:nvSpPr>
          <p:spPr>
            <a:xfrm>
              <a:off x="8398" y="7161"/>
              <a:ext cx="6265" cy="572"/>
            </a:xfrm>
            <a:prstGeom prst="rect">
              <a:avLst/>
            </a:prstGeom>
            <a:noFill/>
          </p:spPr>
          <p:txBody>
            <a:bodyPr wrap="none" lIns="0" tIns="0" rIns="0" bIns="0" rtlCol="0" anchor="t"/>
            <a:lstStyle/>
            <a:p>
              <a:pPr marL="0" indent="0">
                <a:lnSpc>
                  <a:spcPts val="2850"/>
                </a:lnSpc>
                <a:buNone/>
              </a:pPr>
              <a:r>
                <a:rPr lang="en-US" sz="1750" dirty="0">
                  <a:solidFill>
                    <a:srgbClr val="454240"/>
                  </a:solidFill>
                  <a:latin typeface="DM Sans" pitchFamily="34" charset="0"/>
                  <a:ea typeface="DM Sans" pitchFamily="34" charset="-122"/>
                  <a:cs typeface="DM Sans" pitchFamily="34" charset="-120"/>
                </a:rPr>
                <a:t>Total revenue generated from sales.</a:t>
              </a:r>
              <a:endParaRPr lang="en-US" sz="1750" dirty="0"/>
            </a:p>
          </p:txBody>
        </p:sp>
        <p:sp>
          <p:nvSpPr>
            <p:cNvPr id="9" name="Text 7"/>
            <p:cNvSpPr/>
            <p:nvPr/>
          </p:nvSpPr>
          <p:spPr>
            <a:xfrm>
              <a:off x="8398" y="8054"/>
              <a:ext cx="6265" cy="572"/>
            </a:xfrm>
            <a:prstGeom prst="rect">
              <a:avLst/>
            </a:prstGeom>
            <a:noFill/>
          </p:spPr>
          <p:txBody>
            <a:bodyPr wrap="none" lIns="0" tIns="0" rIns="0" bIns="0" rtlCol="0" anchor="t"/>
            <a:lstStyle/>
            <a:p>
              <a:pPr marL="0" indent="0">
                <a:lnSpc>
                  <a:spcPts val="2850"/>
                </a:lnSpc>
                <a:buNone/>
              </a:pPr>
              <a:r>
                <a:rPr lang="en-US" sz="1750" dirty="0">
                  <a:solidFill>
                    <a:srgbClr val="454240"/>
                  </a:solidFill>
                  <a:latin typeface="DM Sans" pitchFamily="34" charset="0"/>
                  <a:ea typeface="DM Sans" pitchFamily="34" charset="-122"/>
                  <a:cs typeface="DM Sans" pitchFamily="34" charset="-120"/>
                </a:rPr>
                <a:t>118,726,352</a:t>
              </a:r>
              <a:endParaRPr lang="en-US" sz="1750" dirty="0"/>
            </a:p>
          </p:txBody>
        </p:sp>
        <p:sp>
          <p:nvSpPr>
            <p:cNvPr id="11" name="Text 9"/>
            <p:cNvSpPr/>
            <p:nvPr/>
          </p:nvSpPr>
          <p:spPr>
            <a:xfrm>
              <a:off x="15547" y="6246"/>
              <a:ext cx="4465" cy="558"/>
            </a:xfrm>
            <a:prstGeom prst="rect">
              <a:avLst/>
            </a:prstGeom>
            <a:noFill/>
          </p:spPr>
          <p:txBody>
            <a:bodyPr wrap="none" lIns="0" tIns="0" rIns="0" bIns="0" rtlCol="0" anchor="t"/>
            <a:lstStyle/>
            <a:p>
              <a:pPr marL="0" indent="0">
                <a:lnSpc>
                  <a:spcPts val="2750"/>
                </a:lnSpc>
                <a:buNone/>
              </a:pPr>
              <a:r>
                <a:rPr lang="en-US" sz="2200" dirty="0">
                  <a:solidFill>
                    <a:srgbClr val="5C4E3D"/>
                  </a:solidFill>
                  <a:latin typeface="Libre Baskerville" panose="02000000000000000000" pitchFamily="34" charset="0"/>
                  <a:ea typeface="Libre Baskerville" panose="02000000000000000000" pitchFamily="34" charset="-122"/>
                  <a:cs typeface="Libre Baskerville" panose="02000000000000000000" pitchFamily="34" charset="-120"/>
                </a:rPr>
                <a:t>Profit</a:t>
              </a:r>
              <a:endParaRPr lang="en-US" sz="2200" dirty="0"/>
            </a:p>
          </p:txBody>
        </p:sp>
        <p:sp>
          <p:nvSpPr>
            <p:cNvPr id="12" name="Text 10"/>
            <p:cNvSpPr/>
            <p:nvPr/>
          </p:nvSpPr>
          <p:spPr>
            <a:xfrm>
              <a:off x="15547" y="7161"/>
              <a:ext cx="6265" cy="1143"/>
            </a:xfrm>
            <a:prstGeom prst="rect">
              <a:avLst/>
            </a:prstGeom>
            <a:noFill/>
          </p:spPr>
          <p:txBody>
            <a:bodyPr wrap="square" lIns="0" tIns="0" rIns="0" bIns="0" rtlCol="0" anchor="t"/>
            <a:lstStyle/>
            <a:p>
              <a:pPr marL="0" indent="0">
                <a:lnSpc>
                  <a:spcPts val="2850"/>
                </a:lnSpc>
                <a:buNone/>
              </a:pPr>
              <a:r>
                <a:rPr lang="en-US" sz="1750" dirty="0">
                  <a:solidFill>
                    <a:srgbClr val="454240"/>
                  </a:solidFill>
                  <a:latin typeface="DM Sans" pitchFamily="34" charset="0"/>
                  <a:ea typeface="DM Sans" pitchFamily="34" charset="-122"/>
                  <a:cs typeface="DM Sans" pitchFamily="34" charset="-120"/>
                </a:rPr>
                <a:t>Net profit after deducting all expenses is 16,893,702</a:t>
              </a:r>
              <a:endParaRPr lang="en-US" sz="1750" dirty="0"/>
            </a:p>
          </p:txBody>
        </p:sp>
        <p:pic>
          <p:nvPicPr>
            <p:cNvPr id="13" name="Picture 12"/>
            <p:cNvPicPr>
              <a:picLocks noChangeAspect="1"/>
            </p:cNvPicPr>
            <p:nvPr/>
          </p:nvPicPr>
          <p:blipFill>
            <a:blip r:embed="rId1"/>
            <a:stretch>
              <a:fillRect/>
            </a:stretch>
          </p:blipFill>
          <p:spPr>
            <a:xfrm>
              <a:off x="2019" y="9463"/>
              <a:ext cx="16861" cy="4993"/>
            </a:xfrm>
            <a:prstGeom prst="rect">
              <a:avLst/>
            </a:prstGeom>
          </p:spPr>
        </p:pic>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1"/>
          <a:stretch>
            <a:fillRect/>
          </a:stretch>
        </p:blipFill>
        <p:spPr>
          <a:xfrm>
            <a:off x="9144000" y="0"/>
            <a:ext cx="5486400" cy="8229600"/>
          </a:xfrm>
          <a:prstGeom prst="rect">
            <a:avLst/>
          </a:prstGeom>
        </p:spPr>
      </p:pic>
      <p:pic>
        <p:nvPicPr>
          <p:cNvPr id="3" name="Image 1" descr="preencoded.png"/>
          <p:cNvPicPr>
            <a:picLocks noChangeAspect="1"/>
          </p:cNvPicPr>
          <p:nvPr/>
        </p:nvPicPr>
        <p:blipFill>
          <a:blip r:embed="rId2"/>
          <a:stretch>
            <a:fillRect/>
          </a:stretch>
        </p:blipFill>
        <p:spPr>
          <a:xfrm>
            <a:off x="10199370" y="3048000"/>
            <a:ext cx="3375660" cy="2133600"/>
          </a:xfrm>
          <a:prstGeom prst="rect">
            <a:avLst/>
          </a:prstGeom>
        </p:spPr>
      </p:pic>
      <p:sp>
        <p:nvSpPr>
          <p:cNvPr id="4" name="Text 0"/>
          <p:cNvSpPr/>
          <p:nvPr/>
        </p:nvSpPr>
        <p:spPr>
          <a:xfrm>
            <a:off x="793790" y="1044297"/>
            <a:ext cx="7556421" cy="1417558"/>
          </a:xfrm>
          <a:prstGeom prst="rect">
            <a:avLst/>
          </a:prstGeom>
          <a:noFill/>
        </p:spPr>
        <p:txBody>
          <a:bodyPr wrap="square" lIns="0" tIns="0" rIns="0" bIns="0" rtlCol="0" anchor="t"/>
          <a:lstStyle/>
          <a:p>
            <a:pPr marL="0" indent="0">
              <a:lnSpc>
                <a:spcPts val="5550"/>
              </a:lnSpc>
              <a:buNone/>
            </a:pPr>
            <a:r>
              <a:rPr lang="en-US" sz="4450" b="1" dirty="0">
                <a:solidFill>
                  <a:srgbClr val="5C4E3D"/>
                </a:solidFill>
                <a:latin typeface="Libre Baskerville" panose="02000000000000000000" pitchFamily="34" charset="0"/>
                <a:ea typeface="Libre Baskerville" panose="02000000000000000000" pitchFamily="34" charset="-122"/>
                <a:cs typeface="Libre Baskerville" panose="02000000000000000000" pitchFamily="34" charset="-120"/>
              </a:rPr>
              <a:t>Sales and profits by country:</a:t>
            </a:r>
            <a:endParaRPr lang="en-US" sz="4450" dirty="0"/>
          </a:p>
        </p:txBody>
      </p:sp>
      <p:sp>
        <p:nvSpPr>
          <p:cNvPr id="5" name="Shape 1"/>
          <p:cNvSpPr/>
          <p:nvPr/>
        </p:nvSpPr>
        <p:spPr>
          <a:xfrm>
            <a:off x="793790" y="3057168"/>
            <a:ext cx="510302" cy="510302"/>
          </a:xfrm>
          <a:prstGeom prst="roundRect">
            <a:avLst>
              <a:gd name="adj" fmla="val 18669"/>
            </a:avLst>
          </a:prstGeom>
          <a:solidFill>
            <a:srgbClr val="F7EDD4"/>
          </a:solidFill>
          <a:ln w="7620">
            <a:solidFill>
              <a:srgbClr val="DDD3BA"/>
            </a:solidFill>
            <a:prstDash val="solid"/>
          </a:ln>
        </p:spPr>
      </p:sp>
      <p:sp>
        <p:nvSpPr>
          <p:cNvPr id="6" name="Text 2"/>
          <p:cNvSpPr/>
          <p:nvPr/>
        </p:nvSpPr>
        <p:spPr>
          <a:xfrm>
            <a:off x="972979" y="3142178"/>
            <a:ext cx="151805" cy="340281"/>
          </a:xfrm>
          <a:prstGeom prst="rect">
            <a:avLst/>
          </a:prstGeom>
          <a:noFill/>
        </p:spPr>
        <p:txBody>
          <a:bodyPr wrap="none" lIns="0" tIns="0" rIns="0" bIns="0" rtlCol="0" anchor="t"/>
          <a:lstStyle/>
          <a:p>
            <a:pPr marL="0" indent="0" algn="ctr">
              <a:lnSpc>
                <a:spcPts val="2650"/>
              </a:lnSpc>
              <a:buNone/>
            </a:pPr>
            <a:r>
              <a:rPr lang="en-US" sz="2650" dirty="0">
                <a:solidFill>
                  <a:srgbClr val="454240"/>
                </a:solidFill>
                <a:latin typeface="Libre Baskerville" panose="02000000000000000000" pitchFamily="34" charset="0"/>
                <a:ea typeface="Libre Baskerville" panose="02000000000000000000" pitchFamily="34" charset="-122"/>
                <a:cs typeface="Libre Baskerville" panose="02000000000000000000" pitchFamily="34" charset="-120"/>
              </a:rPr>
              <a:t>1</a:t>
            </a:r>
            <a:endParaRPr lang="en-US" sz="2650" dirty="0"/>
          </a:p>
        </p:txBody>
      </p:sp>
      <p:sp>
        <p:nvSpPr>
          <p:cNvPr id="7" name="Text 3"/>
          <p:cNvSpPr/>
          <p:nvPr/>
        </p:nvSpPr>
        <p:spPr>
          <a:xfrm>
            <a:off x="1530906" y="3057168"/>
            <a:ext cx="6819305" cy="362903"/>
          </a:xfrm>
          <a:prstGeom prst="rect">
            <a:avLst/>
          </a:prstGeom>
          <a:noFill/>
        </p:spPr>
        <p:txBody>
          <a:bodyPr wrap="none" lIns="0" tIns="0" rIns="0" bIns="0" rtlCol="0" anchor="t"/>
          <a:lstStyle/>
          <a:p>
            <a:pPr marL="0" indent="0">
              <a:lnSpc>
                <a:spcPts val="2850"/>
              </a:lnSpc>
              <a:buNone/>
            </a:pPr>
            <a:r>
              <a:rPr lang="en-US" sz="1750" b="1" dirty="0">
                <a:solidFill>
                  <a:srgbClr val="454240"/>
                </a:solidFill>
                <a:latin typeface="DM Sans" pitchFamily="34" charset="0"/>
                <a:ea typeface="DM Sans" pitchFamily="34" charset="-122"/>
                <a:cs typeface="DM Sans" pitchFamily="34" charset="-120"/>
              </a:rPr>
              <a:t>Observations from the bar chart:</a:t>
            </a:r>
            <a:endParaRPr lang="en-US" sz="1750" dirty="0"/>
          </a:p>
        </p:txBody>
      </p:sp>
      <p:sp>
        <p:nvSpPr>
          <p:cNvPr id="8" name="Text 4"/>
          <p:cNvSpPr/>
          <p:nvPr/>
        </p:nvSpPr>
        <p:spPr>
          <a:xfrm>
            <a:off x="1530906" y="3556159"/>
            <a:ext cx="6819305" cy="3629025"/>
          </a:xfrm>
          <a:prstGeom prst="rect">
            <a:avLst/>
          </a:prstGeom>
          <a:noFill/>
        </p:spPr>
        <p:txBody>
          <a:bodyPr wrap="square" lIns="0" tIns="0" rIns="0" bIns="0" rtlCol="0" anchor="t"/>
          <a:lstStyle/>
          <a:p>
            <a:pPr marL="0" indent="0">
              <a:lnSpc>
                <a:spcPts val="2850"/>
              </a:lnSpc>
              <a:buNone/>
            </a:pPr>
            <a:r>
              <a:rPr lang="en-US" sz="1750" dirty="0">
                <a:solidFill>
                  <a:srgbClr val="454240"/>
                </a:solidFill>
                <a:latin typeface="DM Sans" pitchFamily="34" charset="0"/>
                <a:ea typeface="DM Sans" pitchFamily="34" charset="-122"/>
                <a:cs typeface="DM Sans" pitchFamily="34" charset="-120"/>
              </a:rPr>
              <a:t>The bar chart "Sales and Profit by Country" presents a clear visual comparison of sales performance across five countries: Canada, France, Germany, Mexico, and the United States. The chart reveals that the United States and Canada are the top performers, with sales figures exceeding 25 million. France and Germany follow closely, with sales ranging between 23-24 million. Mexico, on the other hand, lags behind with the lowest sales figure of approximately 21 million. The chart also suggests a notable gap between the top three countries (United States, Canada, and France) and the bottom two (Germany and Mexico).</a:t>
            </a:r>
            <a:endParaRPr lang="en-US" sz="17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1"/>
          <a:stretch>
            <a:fillRect/>
          </a:stretch>
        </p:blipFill>
        <p:spPr>
          <a:xfrm>
            <a:off x="9144000" y="0"/>
            <a:ext cx="5486400" cy="8229600"/>
          </a:xfrm>
          <a:prstGeom prst="rect">
            <a:avLst/>
          </a:prstGeom>
        </p:spPr>
      </p:pic>
      <p:pic>
        <p:nvPicPr>
          <p:cNvPr id="3" name="Image 1" descr="preencoded.png"/>
          <p:cNvPicPr>
            <a:picLocks noChangeAspect="1"/>
          </p:cNvPicPr>
          <p:nvPr/>
        </p:nvPicPr>
        <p:blipFill>
          <a:blip r:embed="rId2"/>
          <a:stretch>
            <a:fillRect/>
          </a:stretch>
        </p:blipFill>
        <p:spPr>
          <a:xfrm>
            <a:off x="9401413" y="2571512"/>
            <a:ext cx="4971455" cy="3086457"/>
          </a:xfrm>
          <a:prstGeom prst="rect">
            <a:avLst/>
          </a:prstGeom>
        </p:spPr>
      </p:pic>
      <p:sp>
        <p:nvSpPr>
          <p:cNvPr id="4" name="Text 0"/>
          <p:cNvSpPr/>
          <p:nvPr/>
        </p:nvSpPr>
        <p:spPr>
          <a:xfrm>
            <a:off x="720804" y="674251"/>
            <a:ext cx="6536293" cy="643533"/>
          </a:xfrm>
          <a:prstGeom prst="rect">
            <a:avLst/>
          </a:prstGeom>
          <a:noFill/>
        </p:spPr>
        <p:txBody>
          <a:bodyPr wrap="none" lIns="0" tIns="0" rIns="0" bIns="0" rtlCol="0" anchor="t"/>
          <a:lstStyle/>
          <a:p>
            <a:pPr marL="0" indent="0">
              <a:lnSpc>
                <a:spcPts val="5050"/>
              </a:lnSpc>
              <a:buNone/>
            </a:pPr>
            <a:r>
              <a:rPr lang="en-US" sz="4050" b="1" dirty="0">
                <a:solidFill>
                  <a:srgbClr val="5C4E3D"/>
                </a:solidFill>
                <a:latin typeface="Libre Baskerville" panose="02000000000000000000" pitchFamily="34" charset="0"/>
                <a:ea typeface="Libre Baskerville" panose="02000000000000000000" pitchFamily="34" charset="-122"/>
                <a:cs typeface="Libre Baskerville" panose="02000000000000000000" pitchFamily="34" charset="-120"/>
              </a:rPr>
              <a:t>Gross Sales vs Discounts</a:t>
            </a:r>
            <a:endParaRPr lang="en-US" sz="4050" dirty="0"/>
          </a:p>
        </p:txBody>
      </p:sp>
      <p:sp>
        <p:nvSpPr>
          <p:cNvPr id="5" name="Shape 1"/>
          <p:cNvSpPr/>
          <p:nvPr/>
        </p:nvSpPr>
        <p:spPr>
          <a:xfrm>
            <a:off x="1018223" y="1626632"/>
            <a:ext cx="22860" cy="5928717"/>
          </a:xfrm>
          <a:prstGeom prst="roundRect">
            <a:avLst>
              <a:gd name="adj" fmla="val 378385"/>
            </a:avLst>
          </a:prstGeom>
          <a:solidFill>
            <a:srgbClr val="DDD3BA"/>
          </a:solidFill>
        </p:spPr>
      </p:sp>
      <p:sp>
        <p:nvSpPr>
          <p:cNvPr id="6" name="Shape 2"/>
          <p:cNvSpPr/>
          <p:nvPr/>
        </p:nvSpPr>
        <p:spPr>
          <a:xfrm>
            <a:off x="1238429" y="2078355"/>
            <a:ext cx="720804" cy="22860"/>
          </a:xfrm>
          <a:prstGeom prst="roundRect">
            <a:avLst>
              <a:gd name="adj" fmla="val 378385"/>
            </a:avLst>
          </a:prstGeom>
          <a:solidFill>
            <a:srgbClr val="DDD3BA"/>
          </a:solidFill>
        </p:spPr>
      </p:sp>
      <p:sp>
        <p:nvSpPr>
          <p:cNvPr id="7" name="Shape 3"/>
          <p:cNvSpPr/>
          <p:nvPr/>
        </p:nvSpPr>
        <p:spPr>
          <a:xfrm>
            <a:off x="798016" y="1858208"/>
            <a:ext cx="463272" cy="463272"/>
          </a:xfrm>
          <a:prstGeom prst="roundRect">
            <a:avLst>
              <a:gd name="adj" fmla="val 18671"/>
            </a:avLst>
          </a:prstGeom>
          <a:solidFill>
            <a:srgbClr val="F7EDD4"/>
          </a:solidFill>
          <a:ln w="7620">
            <a:solidFill>
              <a:srgbClr val="DDD3BA"/>
            </a:solidFill>
            <a:prstDash val="solid"/>
          </a:ln>
        </p:spPr>
      </p:sp>
      <p:sp>
        <p:nvSpPr>
          <p:cNvPr id="8" name="Text 4"/>
          <p:cNvSpPr/>
          <p:nvPr/>
        </p:nvSpPr>
        <p:spPr>
          <a:xfrm>
            <a:off x="960775" y="1935361"/>
            <a:ext cx="137755" cy="308967"/>
          </a:xfrm>
          <a:prstGeom prst="rect">
            <a:avLst/>
          </a:prstGeom>
          <a:noFill/>
        </p:spPr>
        <p:txBody>
          <a:bodyPr wrap="none" lIns="0" tIns="0" rIns="0" bIns="0" rtlCol="0" anchor="t"/>
          <a:lstStyle/>
          <a:p>
            <a:pPr marL="0" indent="0" algn="ctr">
              <a:lnSpc>
                <a:spcPts val="2400"/>
              </a:lnSpc>
              <a:buNone/>
            </a:pPr>
            <a:r>
              <a:rPr lang="en-US" sz="2400" dirty="0">
                <a:solidFill>
                  <a:srgbClr val="454240"/>
                </a:solidFill>
                <a:latin typeface="Libre Baskerville" panose="02000000000000000000" pitchFamily="34" charset="0"/>
                <a:ea typeface="Libre Baskerville" panose="02000000000000000000" pitchFamily="34" charset="-122"/>
                <a:cs typeface="Libre Baskerville" panose="02000000000000000000" pitchFamily="34" charset="-120"/>
              </a:rPr>
              <a:t>1</a:t>
            </a:r>
            <a:endParaRPr lang="en-US" sz="2400" dirty="0"/>
          </a:p>
        </p:txBody>
      </p:sp>
      <p:sp>
        <p:nvSpPr>
          <p:cNvPr id="9" name="Text 5"/>
          <p:cNvSpPr/>
          <p:nvPr/>
        </p:nvSpPr>
        <p:spPr>
          <a:xfrm>
            <a:off x="2162294" y="1832491"/>
            <a:ext cx="6260902" cy="965121"/>
          </a:xfrm>
          <a:prstGeom prst="rect">
            <a:avLst/>
          </a:prstGeom>
          <a:noFill/>
        </p:spPr>
        <p:txBody>
          <a:bodyPr wrap="square" lIns="0" tIns="0" rIns="0" bIns="0" rtlCol="0" anchor="t"/>
          <a:lstStyle/>
          <a:p>
            <a:pPr marL="0" indent="0" algn="l">
              <a:lnSpc>
                <a:spcPts val="2500"/>
              </a:lnSpc>
              <a:buNone/>
            </a:pPr>
            <a:r>
              <a:rPr lang="en-US" sz="2000" dirty="0">
                <a:solidFill>
                  <a:srgbClr val="454240"/>
                </a:solidFill>
                <a:latin typeface="Libre Baskerville" panose="02000000000000000000" pitchFamily="34" charset="0"/>
                <a:ea typeface="Libre Baskerville" panose="02000000000000000000" pitchFamily="34" charset="-122"/>
                <a:cs typeface="Libre Baskerville" panose="02000000000000000000" pitchFamily="34" charset="-120"/>
              </a:rPr>
              <a:t>Based on the scatter plot chart "Gross Sales vs Discounts", the following observations can be made:</a:t>
            </a:r>
            <a:endParaRPr lang="en-US" sz="2000" dirty="0"/>
          </a:p>
        </p:txBody>
      </p:sp>
      <p:sp>
        <p:nvSpPr>
          <p:cNvPr id="10" name="Text 6"/>
          <p:cNvSpPr/>
          <p:nvPr/>
        </p:nvSpPr>
        <p:spPr>
          <a:xfrm>
            <a:off x="2491740" y="2921079"/>
            <a:ext cx="5931456" cy="1318260"/>
          </a:xfrm>
          <a:prstGeom prst="rect">
            <a:avLst/>
          </a:prstGeom>
          <a:noFill/>
        </p:spPr>
        <p:txBody>
          <a:bodyPr wrap="square" lIns="0" tIns="0" rIns="0" bIns="0" rtlCol="0" anchor="t"/>
          <a:lstStyle/>
          <a:p>
            <a:pPr marL="0" indent="0" algn="l">
              <a:lnSpc>
                <a:spcPts val="2550"/>
              </a:lnSpc>
              <a:buSzPct val="100000"/>
              <a:buFont typeface="+mj-lt"/>
              <a:buNone/>
            </a:pPr>
            <a:r>
              <a:rPr lang="en-US" sz="1600" b="1" dirty="0">
                <a:solidFill>
                  <a:srgbClr val="454240"/>
                </a:solidFill>
                <a:latin typeface="DM Sans" pitchFamily="34" charset="0"/>
                <a:ea typeface="DM Sans" pitchFamily="34" charset="-122"/>
                <a:cs typeface="DM Sans" pitchFamily="34" charset="-120"/>
              </a:rPr>
              <a:t>Majority of sales are concentrated in the lower to mid-range gross sales</a:t>
            </a:r>
            <a:r>
              <a:rPr lang="en-US" sz="1600" dirty="0">
                <a:solidFill>
                  <a:srgbClr val="454240"/>
                </a:solidFill>
                <a:latin typeface="DM Sans" pitchFamily="34" charset="0"/>
                <a:ea typeface="DM Sans" pitchFamily="34" charset="-122"/>
                <a:cs typeface="DM Sans" pitchFamily="34" charset="-120"/>
              </a:rPr>
              <a:t>: The majority of data points are clustered between 80K and 160K on the gross sales axis, indicating that most sales fall within this range.</a:t>
            </a:r>
            <a:endParaRPr lang="en-US" sz="1600" dirty="0"/>
          </a:p>
        </p:txBody>
      </p:sp>
      <p:sp>
        <p:nvSpPr>
          <p:cNvPr id="11" name="Text 7"/>
          <p:cNvSpPr/>
          <p:nvPr/>
        </p:nvSpPr>
        <p:spPr>
          <a:xfrm>
            <a:off x="2491740" y="4311372"/>
            <a:ext cx="5931456" cy="1318260"/>
          </a:xfrm>
          <a:prstGeom prst="rect">
            <a:avLst/>
          </a:prstGeom>
          <a:noFill/>
        </p:spPr>
        <p:txBody>
          <a:bodyPr wrap="square" lIns="0" tIns="0" rIns="0" bIns="0" rtlCol="0" anchor="t"/>
          <a:lstStyle/>
          <a:p>
            <a:pPr marL="0" indent="0" algn="l">
              <a:lnSpc>
                <a:spcPts val="2550"/>
              </a:lnSpc>
              <a:buSzPct val="100000"/>
              <a:buFont typeface="+mj-lt"/>
              <a:buNone/>
            </a:pPr>
            <a:r>
              <a:rPr lang="en-US" sz="1600" b="1" dirty="0">
                <a:solidFill>
                  <a:srgbClr val="454240"/>
                </a:solidFill>
                <a:latin typeface="DM Sans" pitchFamily="34" charset="0"/>
                <a:ea typeface="DM Sans" pitchFamily="34" charset="-122"/>
                <a:cs typeface="DM Sans" pitchFamily="34" charset="-120"/>
              </a:rPr>
              <a:t>Discounts are not strongly correlated with gross sales</a:t>
            </a:r>
            <a:r>
              <a:rPr lang="en-US" sz="1600" dirty="0">
                <a:solidFill>
                  <a:srgbClr val="454240"/>
                </a:solidFill>
                <a:latin typeface="DM Sans" pitchFamily="34" charset="0"/>
                <a:ea typeface="DM Sans" pitchFamily="34" charset="-122"/>
                <a:cs typeface="DM Sans" pitchFamily="34" charset="-120"/>
              </a:rPr>
              <a:t>: The data points are scattered without a clear pattern, suggesting that there is no strong linear correlation between gross sales and discounts.</a:t>
            </a:r>
            <a:endParaRPr lang="en-US" sz="1600" dirty="0"/>
          </a:p>
        </p:txBody>
      </p:sp>
      <p:sp>
        <p:nvSpPr>
          <p:cNvPr id="12" name="Text 8"/>
          <p:cNvSpPr/>
          <p:nvPr/>
        </p:nvSpPr>
        <p:spPr>
          <a:xfrm>
            <a:off x="2491740" y="5701665"/>
            <a:ext cx="5931456" cy="1647825"/>
          </a:xfrm>
          <a:prstGeom prst="rect">
            <a:avLst/>
          </a:prstGeom>
          <a:noFill/>
        </p:spPr>
        <p:txBody>
          <a:bodyPr wrap="square" lIns="0" tIns="0" rIns="0" bIns="0" rtlCol="0" anchor="t"/>
          <a:lstStyle/>
          <a:p>
            <a:pPr marL="0" indent="0" algn="l">
              <a:lnSpc>
                <a:spcPts val="2550"/>
              </a:lnSpc>
              <a:buSzPct val="100000"/>
              <a:buFont typeface="+mj-lt"/>
              <a:buNone/>
            </a:pPr>
            <a:r>
              <a:rPr lang="en-US" sz="1600" b="1" dirty="0">
                <a:solidFill>
                  <a:srgbClr val="454240"/>
                </a:solidFill>
                <a:latin typeface="DM Sans" pitchFamily="34" charset="0"/>
                <a:ea typeface="DM Sans" pitchFamily="34" charset="-122"/>
                <a:cs typeface="DM Sans" pitchFamily="34" charset="-120"/>
              </a:rPr>
              <a:t>Outliers indicate potential anomalies or opportunities</a:t>
            </a:r>
            <a:r>
              <a:rPr lang="en-US" sz="1600" dirty="0">
                <a:solidFill>
                  <a:srgbClr val="454240"/>
                </a:solidFill>
                <a:latin typeface="DM Sans" pitchFamily="34" charset="0"/>
                <a:ea typeface="DM Sans" pitchFamily="34" charset="-122"/>
                <a:cs typeface="DM Sans" pitchFamily="34" charset="-120"/>
              </a:rPr>
              <a:t>: The outliers, such as the two red dots at the far right of the chart and the green dot at 500K gross sales, may represent unusual sales patterns or opportunities that warrant further investigation.</a:t>
            </a:r>
            <a:endParaRPr lang="en-US" sz="16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1"/>
          <a:stretch>
            <a:fillRect/>
          </a:stretch>
        </p:blipFill>
        <p:spPr>
          <a:xfrm>
            <a:off x="9144000" y="0"/>
            <a:ext cx="5486400" cy="8229600"/>
          </a:xfrm>
          <a:prstGeom prst="rect">
            <a:avLst/>
          </a:prstGeom>
        </p:spPr>
      </p:pic>
      <p:pic>
        <p:nvPicPr>
          <p:cNvPr id="3" name="Image 1" descr="preencoded.png"/>
          <p:cNvPicPr>
            <a:picLocks noChangeAspect="1"/>
          </p:cNvPicPr>
          <p:nvPr/>
        </p:nvPicPr>
        <p:blipFill>
          <a:blip r:embed="rId2"/>
          <a:stretch>
            <a:fillRect/>
          </a:stretch>
        </p:blipFill>
        <p:spPr>
          <a:xfrm>
            <a:off x="10081260" y="2308860"/>
            <a:ext cx="3611880" cy="3611880"/>
          </a:xfrm>
          <a:prstGeom prst="rect">
            <a:avLst/>
          </a:prstGeom>
        </p:spPr>
      </p:pic>
      <p:sp>
        <p:nvSpPr>
          <p:cNvPr id="4" name="Text 0"/>
          <p:cNvSpPr/>
          <p:nvPr/>
        </p:nvSpPr>
        <p:spPr>
          <a:xfrm>
            <a:off x="622221" y="820341"/>
            <a:ext cx="6057662" cy="555665"/>
          </a:xfrm>
          <a:prstGeom prst="rect">
            <a:avLst/>
          </a:prstGeom>
          <a:noFill/>
        </p:spPr>
        <p:txBody>
          <a:bodyPr wrap="none" lIns="0" tIns="0" rIns="0" bIns="0" rtlCol="0" anchor="t"/>
          <a:lstStyle/>
          <a:p>
            <a:pPr marL="0" indent="0" algn="l">
              <a:lnSpc>
                <a:spcPts val="4350"/>
              </a:lnSpc>
              <a:buNone/>
            </a:pPr>
            <a:r>
              <a:rPr lang="en-US" sz="3500" b="1" dirty="0">
                <a:solidFill>
                  <a:srgbClr val="5C4E3D"/>
                </a:solidFill>
                <a:latin typeface="Libre Baskerville" panose="02000000000000000000" pitchFamily="34" charset="0"/>
                <a:ea typeface="Libre Baskerville" panose="02000000000000000000" pitchFamily="34" charset="-122"/>
                <a:cs typeface="Libre Baskerville" panose="02000000000000000000" pitchFamily="34" charset="-120"/>
              </a:rPr>
              <a:t>Insights and Observations</a:t>
            </a:r>
            <a:endParaRPr lang="en-US" sz="3500" dirty="0"/>
          </a:p>
        </p:txBody>
      </p:sp>
      <p:sp>
        <p:nvSpPr>
          <p:cNvPr id="5" name="Text 1"/>
          <p:cNvSpPr/>
          <p:nvPr/>
        </p:nvSpPr>
        <p:spPr>
          <a:xfrm>
            <a:off x="622221" y="1642705"/>
            <a:ext cx="7899559" cy="568643"/>
          </a:xfrm>
          <a:prstGeom prst="rect">
            <a:avLst/>
          </a:prstGeom>
          <a:noFill/>
        </p:spPr>
        <p:txBody>
          <a:bodyPr wrap="square" lIns="0" tIns="0" rIns="0" bIns="0" rtlCol="0" anchor="t"/>
          <a:lstStyle/>
          <a:p>
            <a:pPr marL="0" indent="0">
              <a:lnSpc>
                <a:spcPts val="2200"/>
              </a:lnSpc>
              <a:buNone/>
            </a:pPr>
            <a:r>
              <a:rPr lang="en-US" sz="1400" dirty="0">
                <a:solidFill>
                  <a:srgbClr val="454240"/>
                </a:solidFill>
                <a:latin typeface="DM Sans" pitchFamily="34" charset="0"/>
                <a:ea typeface="DM Sans" pitchFamily="34" charset="-122"/>
                <a:cs typeface="DM Sans" pitchFamily="34" charset="-120"/>
              </a:rPr>
              <a:t>The dashboard reveals key trends and patterns. These insights can inform strategic decision-making.</a:t>
            </a:r>
            <a:endParaRPr lang="en-US" sz="1400" dirty="0"/>
          </a:p>
        </p:txBody>
      </p:sp>
      <p:sp>
        <p:nvSpPr>
          <p:cNvPr id="6" name="Text 2"/>
          <p:cNvSpPr/>
          <p:nvPr/>
        </p:nvSpPr>
        <p:spPr>
          <a:xfrm>
            <a:off x="622221" y="2411373"/>
            <a:ext cx="7899559" cy="568643"/>
          </a:xfrm>
          <a:prstGeom prst="rect">
            <a:avLst/>
          </a:prstGeom>
          <a:noFill/>
        </p:spPr>
        <p:txBody>
          <a:bodyPr wrap="square" lIns="0" tIns="0" rIns="0" bIns="0" rtlCol="0" anchor="t"/>
          <a:lstStyle/>
          <a:p>
            <a:pPr marL="0" indent="0">
              <a:lnSpc>
                <a:spcPts val="2200"/>
              </a:lnSpc>
              <a:buNone/>
            </a:pPr>
            <a:r>
              <a:rPr lang="en-US" sz="1400" dirty="0">
                <a:solidFill>
                  <a:srgbClr val="454240"/>
                </a:solidFill>
                <a:latin typeface="DM Sans" pitchFamily="34" charset="0"/>
                <a:ea typeface="DM Sans" pitchFamily="34" charset="-122"/>
                <a:cs typeface="DM Sans" pitchFamily="34" charset="-120"/>
              </a:rPr>
              <a:t>Based on the comprehensive performance dashboard, the following insights and observations can be made:</a:t>
            </a:r>
            <a:endParaRPr lang="en-US" sz="1400" dirty="0"/>
          </a:p>
        </p:txBody>
      </p:sp>
      <p:sp>
        <p:nvSpPr>
          <p:cNvPr id="7" name="Text 3"/>
          <p:cNvSpPr/>
          <p:nvPr/>
        </p:nvSpPr>
        <p:spPr>
          <a:xfrm>
            <a:off x="906661" y="3180040"/>
            <a:ext cx="7615118" cy="568643"/>
          </a:xfrm>
          <a:prstGeom prst="rect">
            <a:avLst/>
          </a:prstGeom>
          <a:noFill/>
        </p:spPr>
        <p:txBody>
          <a:bodyPr wrap="square" lIns="0" tIns="0" rIns="0" bIns="0" rtlCol="0" anchor="t"/>
          <a:lstStyle/>
          <a:p>
            <a:pPr marL="0" indent="0" algn="l">
              <a:lnSpc>
                <a:spcPts val="2200"/>
              </a:lnSpc>
              <a:buSzPct val="100000"/>
              <a:buFont typeface="+mj-lt"/>
              <a:buNone/>
            </a:pPr>
            <a:r>
              <a:rPr lang="en-US" sz="1400" b="1" dirty="0">
                <a:solidFill>
                  <a:srgbClr val="454240"/>
                </a:solidFill>
                <a:latin typeface="DM Sans" pitchFamily="34" charset="0"/>
                <a:ea typeface="DM Sans" pitchFamily="34" charset="-122"/>
                <a:cs typeface="DM Sans" pitchFamily="34" charset="-120"/>
              </a:rPr>
              <a:t>Sales and Profit Trend</a:t>
            </a:r>
            <a:r>
              <a:rPr lang="en-US" sz="1400" dirty="0">
                <a:solidFill>
                  <a:srgbClr val="454240"/>
                </a:solidFill>
                <a:latin typeface="DM Sans" pitchFamily="34" charset="0"/>
                <a:ea typeface="DM Sans" pitchFamily="34" charset="-122"/>
                <a:cs typeface="DM Sans" pitchFamily="34" charset="-120"/>
              </a:rPr>
              <a:t>: The line graph shows an overall upward trend in sales and profit from 2012 to 2015, indicating a positive growth trajectory for the business.</a:t>
            </a:r>
            <a:endParaRPr lang="en-US" sz="1400" dirty="0"/>
          </a:p>
        </p:txBody>
      </p:sp>
      <p:sp>
        <p:nvSpPr>
          <p:cNvPr id="8" name="Text 4"/>
          <p:cNvSpPr/>
          <p:nvPr/>
        </p:nvSpPr>
        <p:spPr>
          <a:xfrm>
            <a:off x="906661" y="3810833"/>
            <a:ext cx="7615118" cy="1137285"/>
          </a:xfrm>
          <a:prstGeom prst="rect">
            <a:avLst/>
          </a:prstGeom>
          <a:noFill/>
        </p:spPr>
        <p:txBody>
          <a:bodyPr wrap="square" lIns="0" tIns="0" rIns="0" bIns="0" rtlCol="0" anchor="t"/>
          <a:lstStyle/>
          <a:p>
            <a:pPr marL="0" indent="0" algn="l">
              <a:lnSpc>
                <a:spcPts val="2200"/>
              </a:lnSpc>
              <a:buSzPct val="100000"/>
              <a:buFont typeface="+mj-lt"/>
              <a:buNone/>
            </a:pPr>
            <a:r>
              <a:rPr lang="en-US" sz="1400" b="1" dirty="0">
                <a:solidFill>
                  <a:srgbClr val="454240"/>
                </a:solidFill>
                <a:latin typeface="DM Sans" pitchFamily="34" charset="0"/>
                <a:ea typeface="DM Sans" pitchFamily="34" charset="-122"/>
                <a:cs typeface="DM Sans" pitchFamily="34" charset="-120"/>
              </a:rPr>
              <a:t>Product Performance</a:t>
            </a:r>
            <a:r>
              <a:rPr lang="en-US" sz="1400" dirty="0">
                <a:solidFill>
                  <a:srgbClr val="454240"/>
                </a:solidFill>
                <a:latin typeface="DM Sans" pitchFamily="34" charset="0"/>
                <a:ea typeface="DM Sans" pitchFamily="34" charset="-122"/>
                <a:cs typeface="DM Sans" pitchFamily="34" charset="-120"/>
              </a:rPr>
              <a:t>: The heat map "Sales by Product and Discount" suggests that different products have varying sales levels across different discount bands. For example, Montana and Amarilla appear to have higher sales in the "High" discount band, while Carretera and VTT have higher sales in the "Medium" discount band.</a:t>
            </a:r>
            <a:endParaRPr lang="en-US" sz="1400" dirty="0"/>
          </a:p>
        </p:txBody>
      </p:sp>
      <p:sp>
        <p:nvSpPr>
          <p:cNvPr id="9" name="Text 5"/>
          <p:cNvSpPr/>
          <p:nvPr/>
        </p:nvSpPr>
        <p:spPr>
          <a:xfrm>
            <a:off x="906661" y="5010269"/>
            <a:ext cx="7615118" cy="852964"/>
          </a:xfrm>
          <a:prstGeom prst="rect">
            <a:avLst/>
          </a:prstGeom>
          <a:noFill/>
        </p:spPr>
        <p:txBody>
          <a:bodyPr wrap="square" lIns="0" tIns="0" rIns="0" bIns="0" rtlCol="0" anchor="t"/>
          <a:lstStyle/>
          <a:p>
            <a:pPr marL="0" indent="0" algn="l">
              <a:lnSpc>
                <a:spcPts val="2200"/>
              </a:lnSpc>
              <a:buSzPct val="100000"/>
              <a:buFont typeface="+mj-lt"/>
              <a:buNone/>
            </a:pPr>
            <a:r>
              <a:rPr lang="en-US" sz="1400" b="1" dirty="0">
                <a:solidFill>
                  <a:srgbClr val="454240"/>
                </a:solidFill>
                <a:latin typeface="DM Sans" pitchFamily="34" charset="0"/>
                <a:ea typeface="DM Sans" pitchFamily="34" charset="-122"/>
                <a:cs typeface="DM Sans" pitchFamily="34" charset="-120"/>
              </a:rPr>
              <a:t>Country-wise Performance</a:t>
            </a:r>
            <a:r>
              <a:rPr lang="en-US" sz="1400" dirty="0">
                <a:solidFill>
                  <a:srgbClr val="454240"/>
                </a:solidFill>
                <a:latin typeface="DM Sans" pitchFamily="34" charset="0"/>
                <a:ea typeface="DM Sans" pitchFamily="34" charset="-122"/>
                <a:cs typeface="DM Sans" pitchFamily="34" charset="-120"/>
              </a:rPr>
              <a:t>: The bar chart "Sales and Profit by Country" indicates that Canada, France, and Germany are the top-performing countries in terms of sales. This could inform decisions on market focus and resource allocation.</a:t>
            </a:r>
            <a:endParaRPr lang="en-US" sz="1400" dirty="0"/>
          </a:p>
        </p:txBody>
      </p:sp>
      <p:sp>
        <p:nvSpPr>
          <p:cNvPr id="10" name="Text 6"/>
          <p:cNvSpPr/>
          <p:nvPr/>
        </p:nvSpPr>
        <p:spPr>
          <a:xfrm>
            <a:off x="906661" y="5925383"/>
            <a:ext cx="7615118" cy="852964"/>
          </a:xfrm>
          <a:prstGeom prst="rect">
            <a:avLst/>
          </a:prstGeom>
          <a:noFill/>
        </p:spPr>
        <p:txBody>
          <a:bodyPr wrap="square" lIns="0" tIns="0" rIns="0" bIns="0" rtlCol="0" anchor="t"/>
          <a:lstStyle/>
          <a:p>
            <a:pPr marL="0" indent="0" algn="l">
              <a:lnSpc>
                <a:spcPts val="2200"/>
              </a:lnSpc>
              <a:buSzPct val="100000"/>
              <a:buFont typeface="+mj-lt"/>
              <a:buNone/>
            </a:pPr>
            <a:r>
              <a:rPr lang="en-US" sz="1400" b="1" dirty="0">
                <a:solidFill>
                  <a:srgbClr val="454240"/>
                </a:solidFill>
                <a:latin typeface="DM Sans" pitchFamily="34" charset="0"/>
                <a:ea typeface="DM Sans" pitchFamily="34" charset="-122"/>
                <a:cs typeface="DM Sans" pitchFamily="34" charset="-120"/>
              </a:rPr>
              <a:t>Discount Strategy</a:t>
            </a:r>
            <a:r>
              <a:rPr lang="en-US" sz="1400" dirty="0">
                <a:solidFill>
                  <a:srgbClr val="454240"/>
                </a:solidFill>
                <a:latin typeface="DM Sans" pitchFamily="34" charset="0"/>
                <a:ea typeface="DM Sans" pitchFamily="34" charset="-122"/>
                <a:cs typeface="DM Sans" pitchFamily="34" charset="-120"/>
              </a:rPr>
              <a:t>: The scatter plot "Gross Sales vs Discounts" shows a wide range of discounts, from $7,500 to $120,000, with no clear correlation between gross sales and discounts. This may suggest that the discount strategy is not solely based on sales volume.</a:t>
            </a:r>
            <a:endParaRPr lang="en-US" sz="1400" dirty="0"/>
          </a:p>
        </p:txBody>
      </p:sp>
      <p:sp>
        <p:nvSpPr>
          <p:cNvPr id="11" name="Text 7"/>
          <p:cNvSpPr/>
          <p:nvPr/>
        </p:nvSpPr>
        <p:spPr>
          <a:xfrm>
            <a:off x="906661" y="6840498"/>
            <a:ext cx="7615118" cy="568643"/>
          </a:xfrm>
          <a:prstGeom prst="rect">
            <a:avLst/>
          </a:prstGeom>
          <a:noFill/>
        </p:spPr>
        <p:txBody>
          <a:bodyPr wrap="square" lIns="0" tIns="0" rIns="0" bIns="0" rtlCol="0" anchor="t"/>
          <a:lstStyle/>
          <a:p>
            <a:pPr marL="0" indent="0" algn="l">
              <a:lnSpc>
                <a:spcPts val="2200"/>
              </a:lnSpc>
              <a:buSzPct val="100000"/>
              <a:buFont typeface="+mj-lt"/>
              <a:buNone/>
            </a:pPr>
            <a:r>
              <a:rPr lang="en-US" sz="1400" b="1" dirty="0">
                <a:solidFill>
                  <a:srgbClr val="454240"/>
                </a:solidFill>
                <a:latin typeface="DM Sans" pitchFamily="34" charset="0"/>
                <a:ea typeface="DM Sans" pitchFamily="34" charset="-122"/>
                <a:cs typeface="DM Sans" pitchFamily="34" charset="-120"/>
              </a:rPr>
              <a:t>Profit Range</a:t>
            </a:r>
            <a:r>
              <a:rPr lang="en-US" sz="1400" dirty="0">
                <a:solidFill>
                  <a:srgbClr val="454240"/>
                </a:solidFill>
                <a:latin typeface="DM Sans" pitchFamily="34" charset="0"/>
                <a:ea typeface="DM Sans" pitchFamily="34" charset="-122"/>
                <a:cs typeface="DM Sans" pitchFamily="34" charset="-120"/>
              </a:rPr>
              <a:t>: The profit range of 2,907,523 to 3,781,021 indicates a relatively stable profit margin, with some fluctuations.</a:t>
            </a:r>
            <a:endParaRPr lang="en-US" sz="1400" dirty="0"/>
          </a:p>
        </p:txBody>
      </p:sp>
      <p:sp>
        <p:nvSpPr>
          <p:cNvPr id="12" name="Text Box 11"/>
          <p:cNvSpPr txBox="1"/>
          <p:nvPr/>
        </p:nvSpPr>
        <p:spPr>
          <a:xfrm>
            <a:off x="12360275" y="7719695"/>
            <a:ext cx="2156460" cy="509905"/>
          </a:xfrm>
          <a:prstGeom prst="rect">
            <a:avLst/>
          </a:prstGeom>
          <a:solidFill>
            <a:srgbClr val="FCEC99"/>
          </a:solidFill>
        </p:spPr>
        <p:txBody>
          <a:bodyPr wrap="square" rtlCol="0">
            <a:noAutofit/>
          </a:bodyPr>
          <a:p>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2"/>
          <p:cNvSpPr/>
          <p:nvPr/>
        </p:nvSpPr>
        <p:spPr>
          <a:xfrm>
            <a:off x="793790" y="5287089"/>
            <a:ext cx="13042821" cy="362903"/>
          </a:xfrm>
          <a:prstGeom prst="rect">
            <a:avLst/>
          </a:prstGeom>
          <a:noFill/>
        </p:spPr>
        <p:txBody>
          <a:bodyPr wrap="none" lIns="0" tIns="0" rIns="0" bIns="0" rtlCol="0" anchor="t"/>
          <a:lstStyle/>
          <a:p>
            <a:pPr marL="0" indent="0">
              <a:lnSpc>
                <a:spcPts val="2850"/>
              </a:lnSpc>
              <a:buNone/>
            </a:pPr>
            <a:endParaRPr lang="en-US" sz="1750" dirty="0"/>
          </a:p>
        </p:txBody>
      </p:sp>
      <p:sp>
        <p:nvSpPr>
          <p:cNvPr id="9" name="Text Box 8"/>
          <p:cNvSpPr txBox="1"/>
          <p:nvPr/>
        </p:nvSpPr>
        <p:spPr>
          <a:xfrm>
            <a:off x="12360275" y="7719695"/>
            <a:ext cx="2156460" cy="509905"/>
          </a:xfrm>
          <a:prstGeom prst="rect">
            <a:avLst/>
          </a:prstGeom>
          <a:solidFill>
            <a:srgbClr val="FFFDFA"/>
          </a:solidFill>
        </p:spPr>
        <p:txBody>
          <a:bodyPr wrap="square" rtlCol="0">
            <a:noAutofit/>
          </a:bodyPr>
          <a:p>
            <a:endParaRPr lang="en-US"/>
          </a:p>
        </p:txBody>
      </p:sp>
      <p:grpSp>
        <p:nvGrpSpPr>
          <p:cNvPr id="6" name="Group 5"/>
          <p:cNvGrpSpPr/>
          <p:nvPr/>
        </p:nvGrpSpPr>
        <p:grpSpPr>
          <a:xfrm>
            <a:off x="359410" y="5565775"/>
            <a:ext cx="8820150" cy="2259330"/>
            <a:chOff x="883" y="4098"/>
            <a:chExt cx="14457" cy="3692"/>
          </a:xfrm>
        </p:grpSpPr>
        <p:sp>
          <p:nvSpPr>
            <p:cNvPr id="7" name="Text 0"/>
            <p:cNvSpPr/>
            <p:nvPr/>
          </p:nvSpPr>
          <p:spPr>
            <a:xfrm>
              <a:off x="883" y="4098"/>
              <a:ext cx="14457" cy="1541"/>
            </a:xfrm>
            <a:prstGeom prst="rect">
              <a:avLst/>
            </a:prstGeom>
            <a:noFill/>
          </p:spPr>
          <p:txBody>
            <a:bodyPr wrap="none" lIns="0" tIns="0" rIns="0" bIns="0" rtlCol="0" anchor="t"/>
            <a:p>
              <a:pPr marL="0" indent="0">
                <a:lnSpc>
                  <a:spcPts val="7700"/>
                </a:lnSpc>
                <a:buNone/>
              </a:pPr>
              <a:r>
                <a:rPr lang="en-US" sz="6150" dirty="0">
                  <a:solidFill>
                    <a:schemeClr val="bg1"/>
                  </a:solidFill>
                  <a:latin typeface="Libre Baskerville" panose="02000000000000000000" pitchFamily="34" charset="0"/>
                  <a:ea typeface="Libre Baskerville" panose="02000000000000000000" pitchFamily="34" charset="-122"/>
                  <a:cs typeface="Libre Baskerville" panose="02000000000000000000" pitchFamily="34" charset="-120"/>
                </a:rPr>
                <a:t>Name:S.Sumith kumar</a:t>
              </a:r>
              <a:endParaRPr lang="en-US" sz="6150" dirty="0">
                <a:solidFill>
                  <a:schemeClr val="bg1"/>
                </a:solidFill>
                <a:latin typeface="Libre Baskerville" panose="02000000000000000000" pitchFamily="34" charset="0"/>
                <a:ea typeface="Libre Baskerville" panose="02000000000000000000" pitchFamily="34" charset="-122"/>
                <a:cs typeface="Libre Baskerville" panose="02000000000000000000" pitchFamily="34" charset="-120"/>
              </a:endParaRPr>
            </a:p>
          </p:txBody>
        </p:sp>
        <p:sp>
          <p:nvSpPr>
            <p:cNvPr id="8" name="Text 1"/>
            <p:cNvSpPr/>
            <p:nvPr/>
          </p:nvSpPr>
          <p:spPr>
            <a:xfrm>
              <a:off x="1250" y="6674"/>
              <a:ext cx="8930" cy="1116"/>
            </a:xfrm>
            <a:prstGeom prst="rect">
              <a:avLst/>
            </a:prstGeom>
            <a:noFill/>
          </p:spPr>
          <p:txBody>
            <a:bodyPr wrap="none" lIns="0" tIns="0" rIns="0" bIns="0" rtlCol="0" anchor="t"/>
            <a:p>
              <a:pPr marL="0" indent="0">
                <a:lnSpc>
                  <a:spcPts val="5550"/>
                </a:lnSpc>
                <a:buNone/>
              </a:pPr>
              <a:r>
                <a:rPr lang="en-US" sz="4450" dirty="0">
                  <a:solidFill>
                    <a:schemeClr val="bg1"/>
                  </a:solidFill>
                  <a:latin typeface="Libre Baskerville" panose="02000000000000000000" pitchFamily="34" charset="0"/>
                  <a:ea typeface="Libre Baskerville" panose="02000000000000000000" pitchFamily="34" charset="-122"/>
                  <a:cs typeface="Libre Baskerville" panose="02000000000000000000" pitchFamily="34" charset="-120"/>
                </a:rPr>
                <a:t>UNID:UMIP19852</a:t>
              </a:r>
              <a:endParaRPr lang="en-US" sz="4450" dirty="0">
                <a:solidFill>
                  <a:schemeClr val="bg1"/>
                </a:solidFill>
                <a:latin typeface="Libre Baskerville" panose="02000000000000000000" pitchFamily="34" charset="0"/>
                <a:ea typeface="Libre Baskerville" panose="02000000000000000000" pitchFamily="34" charset="-122"/>
                <a:cs typeface="Libre Baskerville" panose="02000000000000000000" pitchFamily="34" charset="-120"/>
              </a:endParaRPr>
            </a:p>
          </p:txBody>
        </p:sp>
      </p:grpSp>
      <p:pic>
        <p:nvPicPr>
          <p:cNvPr id="2" name="Picture 1"/>
          <p:cNvPicPr>
            <a:picLocks noChangeAspect="1"/>
          </p:cNvPicPr>
          <p:nvPr/>
        </p:nvPicPr>
        <p:blipFill>
          <a:blip r:embed="rId1"/>
          <a:stretch>
            <a:fillRect/>
          </a:stretch>
        </p:blipFill>
        <p:spPr>
          <a:xfrm>
            <a:off x="-1828800" y="-1028700"/>
            <a:ext cx="18288000" cy="10287000"/>
          </a:xfrm>
          <a:prstGeom prst="rect">
            <a:avLst/>
          </a:prstGeom>
        </p:spPr>
      </p:pic>
      <p:grpSp>
        <p:nvGrpSpPr>
          <p:cNvPr id="10" name="Group 9"/>
          <p:cNvGrpSpPr/>
          <p:nvPr/>
        </p:nvGrpSpPr>
        <p:grpSpPr>
          <a:xfrm>
            <a:off x="359410" y="5810885"/>
            <a:ext cx="8924925" cy="1870710"/>
            <a:chOff x="9890" y="8929"/>
            <a:chExt cx="11900" cy="2946"/>
          </a:xfrm>
        </p:grpSpPr>
        <p:sp>
          <p:nvSpPr>
            <p:cNvPr id="3" name="Text 2"/>
            <p:cNvSpPr/>
            <p:nvPr/>
          </p:nvSpPr>
          <p:spPr>
            <a:xfrm>
              <a:off x="9890" y="8929"/>
              <a:ext cx="11900" cy="714"/>
            </a:xfrm>
            <a:prstGeom prst="rect">
              <a:avLst/>
            </a:prstGeom>
            <a:noFill/>
          </p:spPr>
          <p:txBody>
            <a:bodyPr wrap="none" lIns="0" tIns="0" rIns="0" bIns="0" rtlCol="0" anchor="t"/>
            <a:p>
              <a:pPr marL="0" indent="0">
                <a:lnSpc>
                  <a:spcPts val="3550"/>
                </a:lnSpc>
                <a:buNone/>
              </a:pPr>
              <a:r>
                <a:rPr lang="en-US" sz="2200" b="1" dirty="0">
                  <a:solidFill>
                    <a:srgbClr val="454240"/>
                  </a:solidFill>
                  <a:latin typeface="DM Sans" pitchFamily="34" charset="0"/>
                  <a:ea typeface="DM Sans" pitchFamily="34" charset="-122"/>
                  <a:cs typeface="DM Sans" pitchFamily="34" charset="-120"/>
                </a:rPr>
                <a:t>By:</a:t>
              </a:r>
              <a:endParaRPr lang="en-US" sz="2200" dirty="0"/>
            </a:p>
          </p:txBody>
        </p:sp>
        <p:sp>
          <p:nvSpPr>
            <p:cNvPr id="5" name="Text 3"/>
            <p:cNvSpPr/>
            <p:nvPr/>
          </p:nvSpPr>
          <p:spPr>
            <a:xfrm>
              <a:off x="9890" y="10045"/>
              <a:ext cx="11900" cy="714"/>
            </a:xfrm>
            <a:prstGeom prst="rect">
              <a:avLst/>
            </a:prstGeom>
            <a:noFill/>
          </p:spPr>
          <p:txBody>
            <a:bodyPr wrap="none" lIns="0" tIns="0" rIns="0" bIns="0" rtlCol="0" anchor="t"/>
            <a:p>
              <a:pPr marL="0" indent="0">
                <a:lnSpc>
                  <a:spcPts val="3550"/>
                </a:lnSpc>
                <a:buNone/>
              </a:pPr>
              <a:r>
                <a:rPr lang="en-US" sz="2200" dirty="0">
                  <a:solidFill>
                    <a:srgbClr val="454240"/>
                  </a:solidFill>
                  <a:latin typeface="DM Sans" pitchFamily="34" charset="0"/>
                  <a:ea typeface="DM Sans" pitchFamily="34" charset="-122"/>
                  <a:cs typeface="DM Sans" pitchFamily="34" charset="-120"/>
                </a:rPr>
                <a:t>S.Sumith kumar</a:t>
              </a:r>
              <a:endParaRPr lang="en-US" sz="2200" dirty="0"/>
            </a:p>
          </p:txBody>
        </p:sp>
        <p:sp>
          <p:nvSpPr>
            <p:cNvPr id="11" name="Text 4"/>
            <p:cNvSpPr/>
            <p:nvPr/>
          </p:nvSpPr>
          <p:spPr>
            <a:xfrm>
              <a:off x="9890" y="11161"/>
              <a:ext cx="11900" cy="714"/>
            </a:xfrm>
            <a:prstGeom prst="rect">
              <a:avLst/>
            </a:prstGeom>
            <a:noFill/>
          </p:spPr>
          <p:txBody>
            <a:bodyPr wrap="none" lIns="0" tIns="0" rIns="0" bIns="0" rtlCol="0" anchor="t"/>
            <a:p>
              <a:pPr marL="0" indent="0">
                <a:lnSpc>
                  <a:spcPts val="3550"/>
                </a:lnSpc>
                <a:buNone/>
              </a:pPr>
              <a:r>
                <a:rPr lang="en-US" sz="2200" dirty="0">
                  <a:solidFill>
                    <a:srgbClr val="454240"/>
                  </a:solidFill>
                  <a:latin typeface="DM Sans" pitchFamily="34" charset="0"/>
                  <a:ea typeface="DM Sans" pitchFamily="34" charset="-122"/>
                  <a:cs typeface="DM Sans" pitchFamily="34" charset="-120"/>
                </a:rPr>
                <a:t>UNID:UMIP19852</a:t>
              </a:r>
              <a:endParaRPr lang="en-US" sz="2200" dirty="0"/>
            </a:p>
          </p:txBody>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3966</Words>
  <Application>WPS Presentation</Application>
  <PresentationFormat>On-screen Show (16:9)</PresentationFormat>
  <Paragraphs>106</Paragraphs>
  <Slides>8</Slides>
  <Notes>8</Notes>
  <HiddenSlides>0</HiddenSlides>
  <MMClips>0</MMClips>
  <ScaleCrop>false</ScaleCrop>
  <HeadingPairs>
    <vt:vector size="6" baseType="variant">
      <vt:variant>
        <vt:lpstr>已用的字体</vt:lpstr>
      </vt:variant>
      <vt:variant>
        <vt:i4>13</vt:i4>
      </vt:variant>
      <vt:variant>
        <vt:lpstr>主题</vt:lpstr>
      </vt:variant>
      <vt:variant>
        <vt:i4>2</vt:i4>
      </vt:variant>
      <vt:variant>
        <vt:lpstr>幻灯片标题</vt:lpstr>
      </vt:variant>
      <vt:variant>
        <vt:i4>8</vt:i4>
      </vt:variant>
    </vt:vector>
  </HeadingPairs>
  <TitlesOfParts>
    <vt:vector size="23" baseType="lpstr">
      <vt:lpstr>Arial</vt:lpstr>
      <vt:lpstr>SimSun</vt:lpstr>
      <vt:lpstr>Wingdings</vt:lpstr>
      <vt:lpstr>Libre Baskerville</vt:lpstr>
      <vt:lpstr>Libre Baskerville</vt:lpstr>
      <vt:lpstr>Libre Baskerville</vt:lpstr>
      <vt:lpstr>DM Sans</vt:lpstr>
      <vt:lpstr>DM Sans</vt:lpstr>
      <vt:lpstr>DM Sans</vt:lpstr>
      <vt:lpstr>Calibri</vt:lpstr>
      <vt:lpstr>Microsoft YaHei</vt:lpstr>
      <vt:lpstr>Arial Unicode MS</vt:lpstr>
      <vt:lpstr>Calibri Light</vt:lpstr>
      <vt:lpstr>Office Theme</vt:lpstr>
      <vt:lpstr>1_Office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PptxGenJS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creator>PptxGenJS</dc:creator>
  <dc:subject>PptxGenJS Presentation</dc:subject>
  <cp:lastModifiedBy>Sumit</cp:lastModifiedBy>
  <cp:revision>3</cp:revision>
  <dcterms:created xsi:type="dcterms:W3CDTF">2024-10-18T05:52:00Z</dcterms:created>
  <dcterms:modified xsi:type="dcterms:W3CDTF">2024-10-19T19:59:32Z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99D00FBD287C47AB81D356813CEF1E96_12</vt:lpwstr>
  </property>
  <property fmtid="{D5CDD505-2E9C-101B-9397-08002B2CF9AE}" pid="3" name="KSOProductBuildVer">
    <vt:lpwstr>1033-12.2.0.13472</vt:lpwstr>
  </property>
</Properties>
</file>