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7" r:id="rId4"/>
    <p:sldId id="269" r:id="rId5"/>
    <p:sldId id="270" r:id="rId6"/>
    <p:sldId id="261" r:id="rId7"/>
    <p:sldId id="271" r:id="rId8"/>
    <p:sldId id="266" r:id="rId9"/>
    <p:sldId id="262" r:id="rId10"/>
    <p:sldId id="265" r:id="rId11"/>
    <p:sldId id="268" r:id="rId12"/>
    <p:sldId id="273" r:id="rId13"/>
    <p:sldId id="264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AE5263-582A-4FEA-A4BF-AE10F1AA064B}" v="57" dt="2021-07-01T18:59:21.054"/>
    <p1510:client id="{3461E671-C981-4C1A-BA9D-0D4A57EC7B61}" v="3" dt="2021-06-29T18:37:55.862"/>
    <p1510:client id="{369EE044-886D-40A1-A6C6-7BBAB596EAFD}" v="21" dt="2021-06-29T10:15:16.699"/>
    <p1510:client id="{42F1C1E0-847A-4767-9103-1F12B7F88C45}" v="1169" dt="2021-06-30T18:23:58.373"/>
    <p1510:client id="{54E48D7C-B9BA-4099-A2A6-C41813CC84D6}" v="309" dt="2021-07-04T09:18:56.301"/>
    <p1510:client id="{5A572FF3-6603-423D-935B-CA29F2E6A439}" v="2" dt="2021-07-04T13:21:03.469"/>
    <p1510:client id="{794C3208-FE13-41AB-8E1F-64524DFA52EA}" v="6" dt="2021-07-04T13:44:29.204"/>
    <p1510:client id="{7FE87984-0DB6-45A0-B73E-A6B0E5701687}" v="1557" dt="2021-07-04T13:14:40.489"/>
    <p1510:client id="{90302081-03E8-4BA6-8B57-61A644E9B9FC}" v="40" dt="2021-07-04T13:50:30.331"/>
    <p1510:client id="{93A47786-E512-4A51-A5E9-5B6C573335EF}" v="208" dt="2021-06-28T18:04:16.205"/>
    <p1510:client id="{AED36405-EA4B-4265-A959-DDF760E21D0B}" v="938" dt="2021-07-02T18:46:45.336"/>
    <p1510:client id="{C6FADB2B-7D09-4DE5-AAE5-D714C9A0F3B6}" v="15" dt="2021-07-04T13:42:41.536"/>
    <p1510:client id="{CAAFC93A-0ABF-4FF3-87AC-6FDD98CEE92C}" v="128" dt="2021-07-04T14:13:34.837"/>
    <p1510:client id="{CF0151E2-AE02-4AD0-810E-A5F13BE5E575}" v="429" dt="2021-07-04T13:38:01.646"/>
    <p1510:client id="{D318CED9-8680-415F-9282-44B6DFF5992B}" v="110" dt="2021-07-01T18:32:11.200"/>
    <p1510:client id="{E393DC3E-BAF7-495B-A9E0-EDA2201CE21F}" v="54" dt="2021-07-01T09:50:24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40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F8DFA4-B793-4C79-8FCC-4BC045A3AD6D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F58A4FDD-A9B5-4B6E-A747-67B0C1C1C4FF}">
      <dgm:prSet/>
      <dgm:spPr/>
      <dgm:t>
        <a:bodyPr/>
        <a:lstStyle/>
        <a:p>
          <a:r>
            <a:rPr lang="en-US"/>
            <a:t>Objective</a:t>
          </a:r>
        </a:p>
      </dgm:t>
    </dgm:pt>
    <dgm:pt modelId="{B50180C4-0DBF-4358-94AB-09DD9679FB64}" type="parTrans" cxnId="{199075BE-0CD6-4943-B527-C686CBA69E9A}">
      <dgm:prSet/>
      <dgm:spPr/>
      <dgm:t>
        <a:bodyPr/>
        <a:lstStyle/>
        <a:p>
          <a:endParaRPr lang="en-US"/>
        </a:p>
      </dgm:t>
    </dgm:pt>
    <dgm:pt modelId="{89976A6D-AE0C-4548-87A1-F8DC642FA0B8}" type="sibTrans" cxnId="{199075BE-0CD6-4943-B527-C686CBA69E9A}">
      <dgm:prSet/>
      <dgm:spPr/>
      <dgm:t>
        <a:bodyPr/>
        <a:lstStyle/>
        <a:p>
          <a:endParaRPr lang="en-US"/>
        </a:p>
      </dgm:t>
    </dgm:pt>
    <dgm:pt modelId="{F3DEE580-004D-43E6-AE49-A2BC44B73024}">
      <dgm:prSet/>
      <dgm:spPr/>
      <dgm:t>
        <a:bodyPr/>
        <a:lstStyle/>
        <a:p>
          <a:r>
            <a:rPr lang="en-US"/>
            <a:t>Background</a:t>
          </a:r>
        </a:p>
      </dgm:t>
    </dgm:pt>
    <dgm:pt modelId="{47E93420-F0BB-49BA-B189-81B550D7A67A}" type="parTrans" cxnId="{76FBFB90-B91C-4322-8F91-17FB0A09E26A}">
      <dgm:prSet/>
      <dgm:spPr/>
      <dgm:t>
        <a:bodyPr/>
        <a:lstStyle/>
        <a:p>
          <a:endParaRPr lang="en-US"/>
        </a:p>
      </dgm:t>
    </dgm:pt>
    <dgm:pt modelId="{E25283B8-AC1A-4B25-B095-BF5A87BCA179}" type="sibTrans" cxnId="{76FBFB90-B91C-4322-8F91-17FB0A09E26A}">
      <dgm:prSet/>
      <dgm:spPr/>
      <dgm:t>
        <a:bodyPr/>
        <a:lstStyle/>
        <a:p>
          <a:endParaRPr lang="en-US"/>
        </a:p>
      </dgm:t>
    </dgm:pt>
    <dgm:pt modelId="{48CD2C3C-C038-4913-AB3D-6D5A591AA059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9E235F4C-F42F-42C1-822C-88FADA94A859}" type="parTrans" cxnId="{C91D991D-78CB-4125-A082-56D298173A64}">
      <dgm:prSet/>
      <dgm:spPr/>
      <dgm:t>
        <a:bodyPr/>
        <a:lstStyle/>
        <a:p>
          <a:endParaRPr lang="en-US"/>
        </a:p>
      </dgm:t>
    </dgm:pt>
    <dgm:pt modelId="{6CBD5E2E-4E03-47C9-9181-615F16027690}" type="sibTrans" cxnId="{C91D991D-78CB-4125-A082-56D298173A64}">
      <dgm:prSet/>
      <dgm:spPr/>
      <dgm:t>
        <a:bodyPr/>
        <a:lstStyle/>
        <a:p>
          <a:endParaRPr lang="en-US"/>
        </a:p>
      </dgm:t>
    </dgm:pt>
    <dgm:pt modelId="{72DAA4FA-0CF7-4315-9DF3-B15DDE5B42EF}">
      <dgm:prSet/>
      <dgm:spPr/>
      <dgm:t>
        <a:bodyPr/>
        <a:lstStyle/>
        <a:p>
          <a:r>
            <a:rPr lang="en-US"/>
            <a:t>Key Findings</a:t>
          </a:r>
        </a:p>
      </dgm:t>
    </dgm:pt>
    <dgm:pt modelId="{87CA776F-C062-4FD0-98B6-2F18C934B9AA}" type="parTrans" cxnId="{7D2366C0-37A2-484A-AB07-BDAE444CD840}">
      <dgm:prSet/>
      <dgm:spPr/>
      <dgm:t>
        <a:bodyPr/>
        <a:lstStyle/>
        <a:p>
          <a:endParaRPr lang="en-US"/>
        </a:p>
      </dgm:t>
    </dgm:pt>
    <dgm:pt modelId="{9C136243-9F11-48E0-BE26-2E0499D96485}" type="sibTrans" cxnId="{7D2366C0-37A2-484A-AB07-BDAE444CD840}">
      <dgm:prSet/>
      <dgm:spPr/>
      <dgm:t>
        <a:bodyPr/>
        <a:lstStyle/>
        <a:p>
          <a:endParaRPr lang="en-US"/>
        </a:p>
      </dgm:t>
    </dgm:pt>
    <dgm:pt modelId="{72191797-8A06-4AAB-BB46-BD18FDF044AD}">
      <dgm:prSet/>
      <dgm:spPr/>
      <dgm:t>
        <a:bodyPr/>
        <a:lstStyle/>
        <a:p>
          <a:r>
            <a:rPr lang="en-US"/>
            <a:t>Recommendations</a:t>
          </a:r>
        </a:p>
      </dgm:t>
    </dgm:pt>
    <dgm:pt modelId="{C7C62AB0-4C72-4471-8B2B-0892168888E6}" type="parTrans" cxnId="{D344D550-7027-4C91-9984-006107C9F9C0}">
      <dgm:prSet/>
      <dgm:spPr/>
      <dgm:t>
        <a:bodyPr/>
        <a:lstStyle/>
        <a:p>
          <a:endParaRPr lang="en-US"/>
        </a:p>
      </dgm:t>
    </dgm:pt>
    <dgm:pt modelId="{F9EB8232-1D1B-49D2-9373-61E2DBCF08CE}" type="sibTrans" cxnId="{D344D550-7027-4C91-9984-006107C9F9C0}">
      <dgm:prSet/>
      <dgm:spPr/>
      <dgm:t>
        <a:bodyPr/>
        <a:lstStyle/>
        <a:p>
          <a:endParaRPr lang="en-US"/>
        </a:p>
      </dgm:t>
    </dgm:pt>
    <dgm:pt modelId="{046FDC7A-E65D-422F-9906-1C5D3D30E710}">
      <dgm:prSet/>
      <dgm:spPr/>
      <dgm:t>
        <a:bodyPr/>
        <a:lstStyle/>
        <a:p>
          <a:r>
            <a:rPr lang="en-US"/>
            <a:t>Appendix</a:t>
          </a:r>
        </a:p>
      </dgm:t>
    </dgm:pt>
    <dgm:pt modelId="{5C61F783-8374-40A7-9173-8AEB97CB08BA}" type="parTrans" cxnId="{6BFF5D2E-B31D-44AC-8EFE-A3381A1DBEC1}">
      <dgm:prSet/>
      <dgm:spPr/>
      <dgm:t>
        <a:bodyPr/>
        <a:lstStyle/>
        <a:p>
          <a:endParaRPr lang="en-US"/>
        </a:p>
      </dgm:t>
    </dgm:pt>
    <dgm:pt modelId="{5A60D95B-E0A1-46B2-95CD-99A8875B0638}" type="sibTrans" cxnId="{6BFF5D2E-B31D-44AC-8EFE-A3381A1DBEC1}">
      <dgm:prSet/>
      <dgm:spPr/>
      <dgm:t>
        <a:bodyPr/>
        <a:lstStyle/>
        <a:p>
          <a:endParaRPr lang="en-US"/>
        </a:p>
      </dgm:t>
    </dgm:pt>
    <dgm:pt modelId="{F6F8E698-9008-4046-AC61-F36B8E1592A3}" type="pres">
      <dgm:prSet presAssocID="{9CF8DFA4-B793-4C79-8FCC-4BC045A3AD6D}" presName="vert0" presStyleCnt="0">
        <dgm:presLayoutVars>
          <dgm:dir/>
          <dgm:animOne val="branch"/>
          <dgm:animLvl val="lvl"/>
        </dgm:presLayoutVars>
      </dgm:prSet>
      <dgm:spPr/>
    </dgm:pt>
    <dgm:pt modelId="{92B77675-667B-4449-B9AD-A215D2566E16}" type="pres">
      <dgm:prSet presAssocID="{F58A4FDD-A9B5-4B6E-A747-67B0C1C1C4FF}" presName="thickLine" presStyleLbl="alignNode1" presStyleIdx="0" presStyleCnt="6"/>
      <dgm:spPr/>
    </dgm:pt>
    <dgm:pt modelId="{6AD439DA-7501-4987-BEF6-881DB19881B7}" type="pres">
      <dgm:prSet presAssocID="{F58A4FDD-A9B5-4B6E-A747-67B0C1C1C4FF}" presName="horz1" presStyleCnt="0"/>
      <dgm:spPr/>
    </dgm:pt>
    <dgm:pt modelId="{185CA99D-4462-4E6F-9179-04706DB99574}" type="pres">
      <dgm:prSet presAssocID="{F58A4FDD-A9B5-4B6E-A747-67B0C1C1C4FF}" presName="tx1" presStyleLbl="revTx" presStyleIdx="0" presStyleCnt="6"/>
      <dgm:spPr/>
    </dgm:pt>
    <dgm:pt modelId="{A3FC6BE8-5F7A-46FC-9449-C35EE4AEE1E7}" type="pres">
      <dgm:prSet presAssocID="{F58A4FDD-A9B5-4B6E-A747-67B0C1C1C4FF}" presName="vert1" presStyleCnt="0"/>
      <dgm:spPr/>
    </dgm:pt>
    <dgm:pt modelId="{0574DCA0-6221-49AB-B79B-85115F818F31}" type="pres">
      <dgm:prSet presAssocID="{F3DEE580-004D-43E6-AE49-A2BC44B73024}" presName="thickLine" presStyleLbl="alignNode1" presStyleIdx="1" presStyleCnt="6"/>
      <dgm:spPr/>
    </dgm:pt>
    <dgm:pt modelId="{FE0A9CE9-FE6B-47B3-A26D-EE6DEC75D78B}" type="pres">
      <dgm:prSet presAssocID="{F3DEE580-004D-43E6-AE49-A2BC44B73024}" presName="horz1" presStyleCnt="0"/>
      <dgm:spPr/>
    </dgm:pt>
    <dgm:pt modelId="{6CFC7C92-F9A7-49A1-9761-1FB361BC2332}" type="pres">
      <dgm:prSet presAssocID="{F3DEE580-004D-43E6-AE49-A2BC44B73024}" presName="tx1" presStyleLbl="revTx" presStyleIdx="1" presStyleCnt="6"/>
      <dgm:spPr/>
    </dgm:pt>
    <dgm:pt modelId="{16FF6C48-DA68-416F-A89D-47438CF2BED9}" type="pres">
      <dgm:prSet presAssocID="{F3DEE580-004D-43E6-AE49-A2BC44B73024}" presName="vert1" presStyleCnt="0"/>
      <dgm:spPr/>
    </dgm:pt>
    <dgm:pt modelId="{C7846D61-448A-4417-9ADF-1CB487674640}" type="pres">
      <dgm:prSet presAssocID="{48CD2C3C-C038-4913-AB3D-6D5A591AA059}" presName="thickLine" presStyleLbl="alignNode1" presStyleIdx="2" presStyleCnt="6"/>
      <dgm:spPr/>
    </dgm:pt>
    <dgm:pt modelId="{03B0C46E-BFA6-4C6E-B46B-E87546D7761F}" type="pres">
      <dgm:prSet presAssocID="{48CD2C3C-C038-4913-AB3D-6D5A591AA059}" presName="horz1" presStyleCnt="0"/>
      <dgm:spPr/>
    </dgm:pt>
    <dgm:pt modelId="{567ADBD8-9BB7-444D-BBA9-02AC3F5B3E9C}" type="pres">
      <dgm:prSet presAssocID="{48CD2C3C-C038-4913-AB3D-6D5A591AA059}" presName="tx1" presStyleLbl="revTx" presStyleIdx="2" presStyleCnt="6"/>
      <dgm:spPr/>
    </dgm:pt>
    <dgm:pt modelId="{C735EE29-D940-434B-A173-C9B260D4A7DD}" type="pres">
      <dgm:prSet presAssocID="{48CD2C3C-C038-4913-AB3D-6D5A591AA059}" presName="vert1" presStyleCnt="0"/>
      <dgm:spPr/>
    </dgm:pt>
    <dgm:pt modelId="{6533DD4B-07D6-4975-9037-B377471A3C26}" type="pres">
      <dgm:prSet presAssocID="{72DAA4FA-0CF7-4315-9DF3-B15DDE5B42EF}" presName="thickLine" presStyleLbl="alignNode1" presStyleIdx="3" presStyleCnt="6"/>
      <dgm:spPr/>
    </dgm:pt>
    <dgm:pt modelId="{736345F7-45D8-40EF-A131-40B484DCFF29}" type="pres">
      <dgm:prSet presAssocID="{72DAA4FA-0CF7-4315-9DF3-B15DDE5B42EF}" presName="horz1" presStyleCnt="0"/>
      <dgm:spPr/>
    </dgm:pt>
    <dgm:pt modelId="{72EC6967-8CE0-4A3F-ACE9-7DBB11E5F316}" type="pres">
      <dgm:prSet presAssocID="{72DAA4FA-0CF7-4315-9DF3-B15DDE5B42EF}" presName="tx1" presStyleLbl="revTx" presStyleIdx="3" presStyleCnt="6"/>
      <dgm:spPr/>
    </dgm:pt>
    <dgm:pt modelId="{7EA51BAC-1961-4B82-A435-BCDCFFFC5DAD}" type="pres">
      <dgm:prSet presAssocID="{72DAA4FA-0CF7-4315-9DF3-B15DDE5B42EF}" presName="vert1" presStyleCnt="0"/>
      <dgm:spPr/>
    </dgm:pt>
    <dgm:pt modelId="{ED8DDE21-0B27-4DAD-8FC0-48ECC3FC708A}" type="pres">
      <dgm:prSet presAssocID="{72191797-8A06-4AAB-BB46-BD18FDF044AD}" presName="thickLine" presStyleLbl="alignNode1" presStyleIdx="4" presStyleCnt="6"/>
      <dgm:spPr/>
    </dgm:pt>
    <dgm:pt modelId="{2241EA85-7D11-41FF-89F0-FBE9CBA35ABB}" type="pres">
      <dgm:prSet presAssocID="{72191797-8A06-4AAB-BB46-BD18FDF044AD}" presName="horz1" presStyleCnt="0"/>
      <dgm:spPr/>
    </dgm:pt>
    <dgm:pt modelId="{569CC040-FEDE-4D3C-A1CA-3B9B3592E17D}" type="pres">
      <dgm:prSet presAssocID="{72191797-8A06-4AAB-BB46-BD18FDF044AD}" presName="tx1" presStyleLbl="revTx" presStyleIdx="4" presStyleCnt="6"/>
      <dgm:spPr/>
    </dgm:pt>
    <dgm:pt modelId="{1BA50697-A0AC-46A8-8B19-518C19DFB8DE}" type="pres">
      <dgm:prSet presAssocID="{72191797-8A06-4AAB-BB46-BD18FDF044AD}" presName="vert1" presStyleCnt="0"/>
      <dgm:spPr/>
    </dgm:pt>
    <dgm:pt modelId="{753FBE6D-2B20-45B9-A77C-D3627567E60A}" type="pres">
      <dgm:prSet presAssocID="{046FDC7A-E65D-422F-9906-1C5D3D30E710}" presName="thickLine" presStyleLbl="alignNode1" presStyleIdx="5" presStyleCnt="6"/>
      <dgm:spPr/>
    </dgm:pt>
    <dgm:pt modelId="{13022247-089E-46CA-9867-40651792A3F6}" type="pres">
      <dgm:prSet presAssocID="{046FDC7A-E65D-422F-9906-1C5D3D30E710}" presName="horz1" presStyleCnt="0"/>
      <dgm:spPr/>
    </dgm:pt>
    <dgm:pt modelId="{A913B6F6-BAF1-4521-8A55-C75FE93421A9}" type="pres">
      <dgm:prSet presAssocID="{046FDC7A-E65D-422F-9906-1C5D3D30E710}" presName="tx1" presStyleLbl="revTx" presStyleIdx="5" presStyleCnt="6"/>
      <dgm:spPr/>
    </dgm:pt>
    <dgm:pt modelId="{F579D1A5-7A90-4A3E-A4AF-F415B2E0782C}" type="pres">
      <dgm:prSet presAssocID="{046FDC7A-E65D-422F-9906-1C5D3D30E710}" presName="vert1" presStyleCnt="0"/>
      <dgm:spPr/>
    </dgm:pt>
  </dgm:ptLst>
  <dgm:cxnLst>
    <dgm:cxn modelId="{715DFE0F-8A2D-4A58-810B-2BB2314979C1}" type="presOf" srcId="{72DAA4FA-0CF7-4315-9DF3-B15DDE5B42EF}" destId="{72EC6967-8CE0-4A3F-ACE9-7DBB11E5F316}" srcOrd="0" destOrd="0" presId="urn:microsoft.com/office/officeart/2008/layout/LinedList"/>
    <dgm:cxn modelId="{C91D991D-78CB-4125-A082-56D298173A64}" srcId="{9CF8DFA4-B793-4C79-8FCC-4BC045A3AD6D}" destId="{48CD2C3C-C038-4913-AB3D-6D5A591AA059}" srcOrd="2" destOrd="0" parTransId="{9E235F4C-F42F-42C1-822C-88FADA94A859}" sibTransId="{6CBD5E2E-4E03-47C9-9181-615F16027690}"/>
    <dgm:cxn modelId="{F393BB22-29D4-4320-8E34-E6AC0EB00DBE}" type="presOf" srcId="{48CD2C3C-C038-4913-AB3D-6D5A591AA059}" destId="{567ADBD8-9BB7-444D-BBA9-02AC3F5B3E9C}" srcOrd="0" destOrd="0" presId="urn:microsoft.com/office/officeart/2008/layout/LinedList"/>
    <dgm:cxn modelId="{6BFF5D2E-B31D-44AC-8EFE-A3381A1DBEC1}" srcId="{9CF8DFA4-B793-4C79-8FCC-4BC045A3AD6D}" destId="{046FDC7A-E65D-422F-9906-1C5D3D30E710}" srcOrd="5" destOrd="0" parTransId="{5C61F783-8374-40A7-9173-8AEB97CB08BA}" sibTransId="{5A60D95B-E0A1-46B2-95CD-99A8875B0638}"/>
    <dgm:cxn modelId="{07F9BD37-A213-4676-B7B5-8CC3C99AAB20}" type="presOf" srcId="{F58A4FDD-A9B5-4B6E-A747-67B0C1C1C4FF}" destId="{185CA99D-4462-4E6F-9179-04706DB99574}" srcOrd="0" destOrd="0" presId="urn:microsoft.com/office/officeart/2008/layout/LinedList"/>
    <dgm:cxn modelId="{10987542-097E-48E1-9BA5-1F9BBECFB784}" type="presOf" srcId="{9CF8DFA4-B793-4C79-8FCC-4BC045A3AD6D}" destId="{F6F8E698-9008-4046-AC61-F36B8E1592A3}" srcOrd="0" destOrd="0" presId="urn:microsoft.com/office/officeart/2008/layout/LinedList"/>
    <dgm:cxn modelId="{A0B39142-A58C-4687-B8BA-78FCD8FC5B71}" type="presOf" srcId="{F3DEE580-004D-43E6-AE49-A2BC44B73024}" destId="{6CFC7C92-F9A7-49A1-9761-1FB361BC2332}" srcOrd="0" destOrd="0" presId="urn:microsoft.com/office/officeart/2008/layout/LinedList"/>
    <dgm:cxn modelId="{4E43804D-00E8-407F-9254-6BEA2F6DEE6F}" type="presOf" srcId="{046FDC7A-E65D-422F-9906-1C5D3D30E710}" destId="{A913B6F6-BAF1-4521-8A55-C75FE93421A9}" srcOrd="0" destOrd="0" presId="urn:microsoft.com/office/officeart/2008/layout/LinedList"/>
    <dgm:cxn modelId="{D344D550-7027-4C91-9984-006107C9F9C0}" srcId="{9CF8DFA4-B793-4C79-8FCC-4BC045A3AD6D}" destId="{72191797-8A06-4AAB-BB46-BD18FDF044AD}" srcOrd="4" destOrd="0" parTransId="{C7C62AB0-4C72-4471-8B2B-0892168888E6}" sibTransId="{F9EB8232-1D1B-49D2-9373-61E2DBCF08CE}"/>
    <dgm:cxn modelId="{76FBFB90-B91C-4322-8F91-17FB0A09E26A}" srcId="{9CF8DFA4-B793-4C79-8FCC-4BC045A3AD6D}" destId="{F3DEE580-004D-43E6-AE49-A2BC44B73024}" srcOrd="1" destOrd="0" parTransId="{47E93420-F0BB-49BA-B189-81B550D7A67A}" sibTransId="{E25283B8-AC1A-4B25-B095-BF5A87BCA179}"/>
    <dgm:cxn modelId="{9F040CB9-3E08-4F1D-A961-D91E6032A7D7}" type="presOf" srcId="{72191797-8A06-4AAB-BB46-BD18FDF044AD}" destId="{569CC040-FEDE-4D3C-A1CA-3B9B3592E17D}" srcOrd="0" destOrd="0" presId="urn:microsoft.com/office/officeart/2008/layout/LinedList"/>
    <dgm:cxn modelId="{199075BE-0CD6-4943-B527-C686CBA69E9A}" srcId="{9CF8DFA4-B793-4C79-8FCC-4BC045A3AD6D}" destId="{F58A4FDD-A9B5-4B6E-A747-67B0C1C1C4FF}" srcOrd="0" destOrd="0" parTransId="{B50180C4-0DBF-4358-94AB-09DD9679FB64}" sibTransId="{89976A6D-AE0C-4548-87A1-F8DC642FA0B8}"/>
    <dgm:cxn modelId="{7D2366C0-37A2-484A-AB07-BDAE444CD840}" srcId="{9CF8DFA4-B793-4C79-8FCC-4BC045A3AD6D}" destId="{72DAA4FA-0CF7-4315-9DF3-B15DDE5B42EF}" srcOrd="3" destOrd="0" parTransId="{87CA776F-C062-4FD0-98B6-2F18C934B9AA}" sibTransId="{9C136243-9F11-48E0-BE26-2E0499D96485}"/>
    <dgm:cxn modelId="{FDBAC95B-4153-4180-A59B-5E1D35C0C6E8}" type="presParOf" srcId="{F6F8E698-9008-4046-AC61-F36B8E1592A3}" destId="{92B77675-667B-4449-B9AD-A215D2566E16}" srcOrd="0" destOrd="0" presId="urn:microsoft.com/office/officeart/2008/layout/LinedList"/>
    <dgm:cxn modelId="{70008C3D-5683-44AB-B0C0-31F3F77948E0}" type="presParOf" srcId="{F6F8E698-9008-4046-AC61-F36B8E1592A3}" destId="{6AD439DA-7501-4987-BEF6-881DB19881B7}" srcOrd="1" destOrd="0" presId="urn:microsoft.com/office/officeart/2008/layout/LinedList"/>
    <dgm:cxn modelId="{116525B1-85D6-4ACB-806D-620FF734049B}" type="presParOf" srcId="{6AD439DA-7501-4987-BEF6-881DB19881B7}" destId="{185CA99D-4462-4E6F-9179-04706DB99574}" srcOrd="0" destOrd="0" presId="urn:microsoft.com/office/officeart/2008/layout/LinedList"/>
    <dgm:cxn modelId="{D49148C0-A09A-4E03-8532-672B7D543DFD}" type="presParOf" srcId="{6AD439DA-7501-4987-BEF6-881DB19881B7}" destId="{A3FC6BE8-5F7A-46FC-9449-C35EE4AEE1E7}" srcOrd="1" destOrd="0" presId="urn:microsoft.com/office/officeart/2008/layout/LinedList"/>
    <dgm:cxn modelId="{B91370D6-B859-4F78-8740-2946CFBA1DC4}" type="presParOf" srcId="{F6F8E698-9008-4046-AC61-F36B8E1592A3}" destId="{0574DCA0-6221-49AB-B79B-85115F818F31}" srcOrd="2" destOrd="0" presId="urn:microsoft.com/office/officeart/2008/layout/LinedList"/>
    <dgm:cxn modelId="{741712E6-112B-4B6B-898E-8C78B90F1B6F}" type="presParOf" srcId="{F6F8E698-9008-4046-AC61-F36B8E1592A3}" destId="{FE0A9CE9-FE6B-47B3-A26D-EE6DEC75D78B}" srcOrd="3" destOrd="0" presId="urn:microsoft.com/office/officeart/2008/layout/LinedList"/>
    <dgm:cxn modelId="{E332EB05-ED64-41F2-85BB-C30ED25171FC}" type="presParOf" srcId="{FE0A9CE9-FE6B-47B3-A26D-EE6DEC75D78B}" destId="{6CFC7C92-F9A7-49A1-9761-1FB361BC2332}" srcOrd="0" destOrd="0" presId="urn:microsoft.com/office/officeart/2008/layout/LinedList"/>
    <dgm:cxn modelId="{3766E9CB-8BC4-400B-8742-D442E94725EF}" type="presParOf" srcId="{FE0A9CE9-FE6B-47B3-A26D-EE6DEC75D78B}" destId="{16FF6C48-DA68-416F-A89D-47438CF2BED9}" srcOrd="1" destOrd="0" presId="urn:microsoft.com/office/officeart/2008/layout/LinedList"/>
    <dgm:cxn modelId="{01B4EF80-03ED-4804-9FBA-DF1B5FF552CE}" type="presParOf" srcId="{F6F8E698-9008-4046-AC61-F36B8E1592A3}" destId="{C7846D61-448A-4417-9ADF-1CB487674640}" srcOrd="4" destOrd="0" presId="urn:microsoft.com/office/officeart/2008/layout/LinedList"/>
    <dgm:cxn modelId="{F0475EA8-DEF7-460D-986D-4B85ED805678}" type="presParOf" srcId="{F6F8E698-9008-4046-AC61-F36B8E1592A3}" destId="{03B0C46E-BFA6-4C6E-B46B-E87546D7761F}" srcOrd="5" destOrd="0" presId="urn:microsoft.com/office/officeart/2008/layout/LinedList"/>
    <dgm:cxn modelId="{1C8582CB-5AB7-4E3B-AFD1-79CF495A7040}" type="presParOf" srcId="{03B0C46E-BFA6-4C6E-B46B-E87546D7761F}" destId="{567ADBD8-9BB7-444D-BBA9-02AC3F5B3E9C}" srcOrd="0" destOrd="0" presId="urn:microsoft.com/office/officeart/2008/layout/LinedList"/>
    <dgm:cxn modelId="{708B72F6-1ECD-4541-BAB1-09BFB180D2DC}" type="presParOf" srcId="{03B0C46E-BFA6-4C6E-B46B-E87546D7761F}" destId="{C735EE29-D940-434B-A173-C9B260D4A7DD}" srcOrd="1" destOrd="0" presId="urn:microsoft.com/office/officeart/2008/layout/LinedList"/>
    <dgm:cxn modelId="{F3A97ADC-434E-4829-BBC3-384D9E879719}" type="presParOf" srcId="{F6F8E698-9008-4046-AC61-F36B8E1592A3}" destId="{6533DD4B-07D6-4975-9037-B377471A3C26}" srcOrd="6" destOrd="0" presId="urn:microsoft.com/office/officeart/2008/layout/LinedList"/>
    <dgm:cxn modelId="{87DE6FB8-192D-40D8-ACF1-AC018951DD22}" type="presParOf" srcId="{F6F8E698-9008-4046-AC61-F36B8E1592A3}" destId="{736345F7-45D8-40EF-A131-40B484DCFF29}" srcOrd="7" destOrd="0" presId="urn:microsoft.com/office/officeart/2008/layout/LinedList"/>
    <dgm:cxn modelId="{75707088-9107-4DF8-9100-AAE7712C0F59}" type="presParOf" srcId="{736345F7-45D8-40EF-A131-40B484DCFF29}" destId="{72EC6967-8CE0-4A3F-ACE9-7DBB11E5F316}" srcOrd="0" destOrd="0" presId="urn:microsoft.com/office/officeart/2008/layout/LinedList"/>
    <dgm:cxn modelId="{602C37C6-189C-45D4-89CD-AF52B13563E4}" type="presParOf" srcId="{736345F7-45D8-40EF-A131-40B484DCFF29}" destId="{7EA51BAC-1961-4B82-A435-BCDCFFFC5DAD}" srcOrd="1" destOrd="0" presId="urn:microsoft.com/office/officeart/2008/layout/LinedList"/>
    <dgm:cxn modelId="{24D4D1C5-BED9-4638-8960-6C99FA6E2CB1}" type="presParOf" srcId="{F6F8E698-9008-4046-AC61-F36B8E1592A3}" destId="{ED8DDE21-0B27-4DAD-8FC0-48ECC3FC708A}" srcOrd="8" destOrd="0" presId="urn:microsoft.com/office/officeart/2008/layout/LinedList"/>
    <dgm:cxn modelId="{65664786-BF9D-40C7-ADE3-3634601BF931}" type="presParOf" srcId="{F6F8E698-9008-4046-AC61-F36B8E1592A3}" destId="{2241EA85-7D11-41FF-89F0-FBE9CBA35ABB}" srcOrd="9" destOrd="0" presId="urn:microsoft.com/office/officeart/2008/layout/LinedList"/>
    <dgm:cxn modelId="{C24E2BB0-2168-4191-8D7E-369465678A19}" type="presParOf" srcId="{2241EA85-7D11-41FF-89F0-FBE9CBA35ABB}" destId="{569CC040-FEDE-4D3C-A1CA-3B9B3592E17D}" srcOrd="0" destOrd="0" presId="urn:microsoft.com/office/officeart/2008/layout/LinedList"/>
    <dgm:cxn modelId="{7CD2B79A-5CED-4BA8-B918-496E22A849A2}" type="presParOf" srcId="{2241EA85-7D11-41FF-89F0-FBE9CBA35ABB}" destId="{1BA50697-A0AC-46A8-8B19-518C19DFB8DE}" srcOrd="1" destOrd="0" presId="urn:microsoft.com/office/officeart/2008/layout/LinedList"/>
    <dgm:cxn modelId="{8478FA50-D115-4673-8828-2EF6A8EE4030}" type="presParOf" srcId="{F6F8E698-9008-4046-AC61-F36B8E1592A3}" destId="{753FBE6D-2B20-45B9-A77C-D3627567E60A}" srcOrd="10" destOrd="0" presId="urn:microsoft.com/office/officeart/2008/layout/LinedList"/>
    <dgm:cxn modelId="{AAE02161-F628-4647-95BB-2C9240394D80}" type="presParOf" srcId="{F6F8E698-9008-4046-AC61-F36B8E1592A3}" destId="{13022247-089E-46CA-9867-40651792A3F6}" srcOrd="11" destOrd="0" presId="urn:microsoft.com/office/officeart/2008/layout/LinedList"/>
    <dgm:cxn modelId="{A1CFC10F-020D-48B9-8E1C-E67697EACA99}" type="presParOf" srcId="{13022247-089E-46CA-9867-40651792A3F6}" destId="{A913B6F6-BAF1-4521-8A55-C75FE93421A9}" srcOrd="0" destOrd="0" presId="urn:microsoft.com/office/officeart/2008/layout/LinedList"/>
    <dgm:cxn modelId="{C344937C-3CC3-4C65-B611-D92A8DB5570D}" type="presParOf" srcId="{13022247-089E-46CA-9867-40651792A3F6}" destId="{F579D1A5-7A90-4A3E-A4AF-F415B2E0782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180E0E-090E-4F6E-ADCD-8810B777394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70008B5-55B1-4BAD-AB2E-58B1532B9A57}">
      <dgm:prSet/>
      <dgm:spPr/>
      <dgm:t>
        <a:bodyPr/>
        <a:lstStyle/>
        <a:p>
          <a:r>
            <a:rPr lang="en-US" dirty="0">
              <a:latin typeface="Cambria"/>
            </a:rPr>
            <a:t>The rows with missing values were identified and imputed with appropriate values.</a:t>
          </a:r>
        </a:p>
      </dgm:t>
    </dgm:pt>
    <dgm:pt modelId="{7FEBF6D8-7DE9-4E82-9546-FCDB3EE6DC6B}" type="parTrans" cxnId="{C8922638-3BF5-4DAE-896B-9218D3F75228}">
      <dgm:prSet/>
      <dgm:spPr/>
      <dgm:t>
        <a:bodyPr/>
        <a:lstStyle/>
        <a:p>
          <a:endParaRPr lang="en-US"/>
        </a:p>
      </dgm:t>
    </dgm:pt>
    <dgm:pt modelId="{097AAB06-55B8-4EC3-9E0D-931DA78D3DC7}" type="sibTrans" cxnId="{C8922638-3BF5-4DAE-896B-9218D3F75228}">
      <dgm:prSet/>
      <dgm:spPr/>
      <dgm:t>
        <a:bodyPr/>
        <a:lstStyle/>
        <a:p>
          <a:endParaRPr lang="en-US"/>
        </a:p>
      </dgm:t>
    </dgm:pt>
    <dgm:pt modelId="{A63F2EEE-6BF3-4B58-BA12-C334CB633E1D}">
      <dgm:prSet/>
      <dgm:spPr/>
      <dgm:t>
        <a:bodyPr/>
        <a:lstStyle/>
        <a:p>
          <a:r>
            <a:rPr lang="en-US" dirty="0">
              <a:latin typeface="Cambria"/>
            </a:rPr>
            <a:t>The outliers were treated.</a:t>
          </a:r>
        </a:p>
      </dgm:t>
    </dgm:pt>
    <dgm:pt modelId="{E45840D4-474B-43A9-8856-5674F1805632}" type="parTrans" cxnId="{4D076F88-F6C4-421B-8354-577607553576}">
      <dgm:prSet/>
      <dgm:spPr/>
      <dgm:t>
        <a:bodyPr/>
        <a:lstStyle/>
        <a:p>
          <a:endParaRPr lang="en-US"/>
        </a:p>
      </dgm:t>
    </dgm:pt>
    <dgm:pt modelId="{F9608F84-1E4F-43E6-A202-72A8D9450F10}" type="sibTrans" cxnId="{4D076F88-F6C4-421B-8354-577607553576}">
      <dgm:prSet/>
      <dgm:spPr/>
      <dgm:t>
        <a:bodyPr/>
        <a:lstStyle/>
        <a:p>
          <a:endParaRPr lang="en-US"/>
        </a:p>
      </dgm:t>
    </dgm:pt>
    <dgm:pt modelId="{90156713-8F47-4484-BF67-0CE384C0114A}">
      <dgm:prSet/>
      <dgm:spPr/>
      <dgm:t>
        <a:bodyPr/>
        <a:lstStyle/>
        <a:p>
          <a:r>
            <a:rPr lang="en-US" dirty="0">
              <a:latin typeface="Cambria"/>
            </a:rPr>
            <a:t>The analysis was done using Python and Tableau.</a:t>
          </a:r>
        </a:p>
      </dgm:t>
    </dgm:pt>
    <dgm:pt modelId="{60C58328-24BC-4A6A-BFF6-3158DF333658}" type="parTrans" cxnId="{FA60C80C-EB1F-47ED-B1B3-FB8C5EB56711}">
      <dgm:prSet/>
      <dgm:spPr/>
      <dgm:t>
        <a:bodyPr/>
        <a:lstStyle/>
        <a:p>
          <a:endParaRPr lang="en-US"/>
        </a:p>
      </dgm:t>
    </dgm:pt>
    <dgm:pt modelId="{1DD1C3D5-6E79-4311-A4DA-09648E9B803F}" type="sibTrans" cxnId="{FA60C80C-EB1F-47ED-B1B3-FB8C5EB56711}">
      <dgm:prSet/>
      <dgm:spPr/>
      <dgm:t>
        <a:bodyPr/>
        <a:lstStyle/>
        <a:p>
          <a:endParaRPr lang="en-US"/>
        </a:p>
      </dgm:t>
    </dgm:pt>
    <dgm:pt modelId="{EF4F2EE9-3C1E-4C53-ADE2-4EA68D52D284}" type="pres">
      <dgm:prSet presAssocID="{E2180E0E-090E-4F6E-ADCD-8810B777394B}" presName="linear" presStyleCnt="0">
        <dgm:presLayoutVars>
          <dgm:animLvl val="lvl"/>
          <dgm:resizeHandles val="exact"/>
        </dgm:presLayoutVars>
      </dgm:prSet>
      <dgm:spPr/>
    </dgm:pt>
    <dgm:pt modelId="{86F8EE20-B18F-4447-ADD0-4ACD001B5B2F}" type="pres">
      <dgm:prSet presAssocID="{970008B5-55B1-4BAD-AB2E-58B1532B9A5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55ECA21-BBC7-48AA-AAEE-55293E6700B7}" type="pres">
      <dgm:prSet presAssocID="{097AAB06-55B8-4EC3-9E0D-931DA78D3DC7}" presName="spacer" presStyleCnt="0"/>
      <dgm:spPr/>
    </dgm:pt>
    <dgm:pt modelId="{9F2B853D-014F-4B6A-BFE2-1F91FBCF6E57}" type="pres">
      <dgm:prSet presAssocID="{A63F2EEE-6BF3-4B58-BA12-C334CB633E1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0CE8F0D-7DCB-4466-A6EE-80A26768778E}" type="pres">
      <dgm:prSet presAssocID="{F9608F84-1E4F-43E6-A202-72A8D9450F10}" presName="spacer" presStyleCnt="0"/>
      <dgm:spPr/>
    </dgm:pt>
    <dgm:pt modelId="{5E091D9B-BE70-41D6-87B1-4C63AD9FE055}" type="pres">
      <dgm:prSet presAssocID="{90156713-8F47-4484-BF67-0CE384C0114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A60C80C-EB1F-47ED-B1B3-FB8C5EB56711}" srcId="{E2180E0E-090E-4F6E-ADCD-8810B777394B}" destId="{90156713-8F47-4484-BF67-0CE384C0114A}" srcOrd="2" destOrd="0" parTransId="{60C58328-24BC-4A6A-BFF6-3158DF333658}" sibTransId="{1DD1C3D5-6E79-4311-A4DA-09648E9B803F}"/>
    <dgm:cxn modelId="{C8922638-3BF5-4DAE-896B-9218D3F75228}" srcId="{E2180E0E-090E-4F6E-ADCD-8810B777394B}" destId="{970008B5-55B1-4BAD-AB2E-58B1532B9A57}" srcOrd="0" destOrd="0" parTransId="{7FEBF6D8-7DE9-4E82-9546-FCDB3EE6DC6B}" sibTransId="{097AAB06-55B8-4EC3-9E0D-931DA78D3DC7}"/>
    <dgm:cxn modelId="{D782ED3A-7374-435E-A197-E324FE4F1BD1}" type="presOf" srcId="{E2180E0E-090E-4F6E-ADCD-8810B777394B}" destId="{EF4F2EE9-3C1E-4C53-ADE2-4EA68D52D284}" srcOrd="0" destOrd="0" presId="urn:microsoft.com/office/officeart/2005/8/layout/vList2"/>
    <dgm:cxn modelId="{010F2573-5917-4E96-B941-D6C0DC5B1B37}" type="presOf" srcId="{A63F2EEE-6BF3-4B58-BA12-C334CB633E1D}" destId="{9F2B853D-014F-4B6A-BFE2-1F91FBCF6E57}" srcOrd="0" destOrd="0" presId="urn:microsoft.com/office/officeart/2005/8/layout/vList2"/>
    <dgm:cxn modelId="{4D076F88-F6C4-421B-8354-577607553576}" srcId="{E2180E0E-090E-4F6E-ADCD-8810B777394B}" destId="{A63F2EEE-6BF3-4B58-BA12-C334CB633E1D}" srcOrd="1" destOrd="0" parTransId="{E45840D4-474B-43A9-8856-5674F1805632}" sibTransId="{F9608F84-1E4F-43E6-A202-72A8D9450F10}"/>
    <dgm:cxn modelId="{A5C580BC-2A6C-4CE1-970F-ED11B6C77920}" type="presOf" srcId="{970008B5-55B1-4BAD-AB2E-58B1532B9A57}" destId="{86F8EE20-B18F-4447-ADD0-4ACD001B5B2F}" srcOrd="0" destOrd="0" presId="urn:microsoft.com/office/officeart/2005/8/layout/vList2"/>
    <dgm:cxn modelId="{FFBC49CB-2BED-4055-ADF7-14CBE4169E5F}" type="presOf" srcId="{90156713-8F47-4484-BF67-0CE384C0114A}" destId="{5E091D9B-BE70-41D6-87B1-4C63AD9FE055}" srcOrd="0" destOrd="0" presId="urn:microsoft.com/office/officeart/2005/8/layout/vList2"/>
    <dgm:cxn modelId="{6BB86047-5A74-4A83-9C70-08FB01398792}" type="presParOf" srcId="{EF4F2EE9-3C1E-4C53-ADE2-4EA68D52D284}" destId="{86F8EE20-B18F-4447-ADD0-4ACD001B5B2F}" srcOrd="0" destOrd="0" presId="urn:microsoft.com/office/officeart/2005/8/layout/vList2"/>
    <dgm:cxn modelId="{7F2B5173-48EF-4151-B591-6E8990F63371}" type="presParOf" srcId="{EF4F2EE9-3C1E-4C53-ADE2-4EA68D52D284}" destId="{955ECA21-BBC7-48AA-AAEE-55293E6700B7}" srcOrd="1" destOrd="0" presId="urn:microsoft.com/office/officeart/2005/8/layout/vList2"/>
    <dgm:cxn modelId="{7AA30B79-91BE-4549-9081-23DEAF327140}" type="presParOf" srcId="{EF4F2EE9-3C1E-4C53-ADE2-4EA68D52D284}" destId="{9F2B853D-014F-4B6A-BFE2-1F91FBCF6E57}" srcOrd="2" destOrd="0" presId="urn:microsoft.com/office/officeart/2005/8/layout/vList2"/>
    <dgm:cxn modelId="{BDDFFE5E-9058-41AF-8F46-6B47CBB09BE8}" type="presParOf" srcId="{EF4F2EE9-3C1E-4C53-ADE2-4EA68D52D284}" destId="{A0CE8F0D-7DCB-4466-A6EE-80A26768778E}" srcOrd="3" destOrd="0" presId="urn:microsoft.com/office/officeart/2005/8/layout/vList2"/>
    <dgm:cxn modelId="{4AD7EC77-6E76-4857-B086-916BDAC87E55}" type="presParOf" srcId="{EF4F2EE9-3C1E-4C53-ADE2-4EA68D52D284}" destId="{5E091D9B-BE70-41D6-87B1-4C63AD9FE05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77675-667B-4449-B9AD-A215D2566E16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CA99D-4462-4E6F-9179-04706DB99574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Objective</a:t>
          </a:r>
        </a:p>
      </dsp:txBody>
      <dsp:txXfrm>
        <a:off x="0" y="2124"/>
        <a:ext cx="10515600" cy="724514"/>
      </dsp:txXfrm>
    </dsp:sp>
    <dsp:sp modelId="{0574DCA0-6221-49AB-B79B-85115F818F31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FC7C92-F9A7-49A1-9761-1FB361BC2332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Background</a:t>
          </a:r>
        </a:p>
      </dsp:txBody>
      <dsp:txXfrm>
        <a:off x="0" y="726639"/>
        <a:ext cx="10515600" cy="724514"/>
      </dsp:txXfrm>
    </dsp:sp>
    <dsp:sp modelId="{C7846D61-448A-4417-9ADF-1CB487674640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ADBD8-9BB7-444D-BBA9-02AC3F5B3E9C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Data Cleaning</a:t>
          </a:r>
        </a:p>
      </dsp:txBody>
      <dsp:txXfrm>
        <a:off x="0" y="1451154"/>
        <a:ext cx="10515600" cy="724514"/>
      </dsp:txXfrm>
    </dsp:sp>
    <dsp:sp modelId="{6533DD4B-07D6-4975-9037-B377471A3C26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C6967-8CE0-4A3F-ACE9-7DBB11E5F316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Key Findings</a:t>
          </a:r>
        </a:p>
      </dsp:txBody>
      <dsp:txXfrm>
        <a:off x="0" y="2175669"/>
        <a:ext cx="10515600" cy="724514"/>
      </dsp:txXfrm>
    </dsp:sp>
    <dsp:sp modelId="{ED8DDE21-0B27-4DAD-8FC0-48ECC3FC708A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CC040-FEDE-4D3C-A1CA-3B9B3592E17D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Recommendations</a:t>
          </a:r>
        </a:p>
      </dsp:txBody>
      <dsp:txXfrm>
        <a:off x="0" y="2900183"/>
        <a:ext cx="10515600" cy="724514"/>
      </dsp:txXfrm>
    </dsp:sp>
    <dsp:sp modelId="{753FBE6D-2B20-45B9-A77C-D3627567E60A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3B6F6-BAF1-4521-8A55-C75FE93421A9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Appendix</a:t>
          </a:r>
        </a:p>
      </dsp:txBody>
      <dsp:txXfrm>
        <a:off x="0" y="3624698"/>
        <a:ext cx="10515600" cy="724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8EE20-B18F-4447-ADD0-4ACD001B5B2F}">
      <dsp:nvSpPr>
        <dsp:cNvPr id="0" name=""/>
        <dsp:cNvSpPr/>
      </dsp:nvSpPr>
      <dsp:spPr>
        <a:xfrm>
          <a:off x="0" y="174126"/>
          <a:ext cx="6991440" cy="10424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ambria"/>
            </a:rPr>
            <a:t>The rows with missing values were identified and imputed with appropriate values.</a:t>
          </a:r>
        </a:p>
      </dsp:txBody>
      <dsp:txXfrm>
        <a:off x="50889" y="225015"/>
        <a:ext cx="6889662" cy="940692"/>
      </dsp:txXfrm>
    </dsp:sp>
    <dsp:sp modelId="{9F2B853D-014F-4B6A-BFE2-1F91FBCF6E57}">
      <dsp:nvSpPr>
        <dsp:cNvPr id="0" name=""/>
        <dsp:cNvSpPr/>
      </dsp:nvSpPr>
      <dsp:spPr>
        <a:xfrm>
          <a:off x="0" y="1294356"/>
          <a:ext cx="6991440" cy="104247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ambria"/>
            </a:rPr>
            <a:t>The outliers were treated.</a:t>
          </a:r>
        </a:p>
      </dsp:txBody>
      <dsp:txXfrm>
        <a:off x="50889" y="1345245"/>
        <a:ext cx="6889662" cy="940692"/>
      </dsp:txXfrm>
    </dsp:sp>
    <dsp:sp modelId="{5E091D9B-BE70-41D6-87B1-4C63AD9FE055}">
      <dsp:nvSpPr>
        <dsp:cNvPr id="0" name=""/>
        <dsp:cNvSpPr/>
      </dsp:nvSpPr>
      <dsp:spPr>
        <a:xfrm>
          <a:off x="0" y="2414586"/>
          <a:ext cx="6991440" cy="104247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ambria"/>
            </a:rPr>
            <a:t>The analysis was done using Python and Tableau.</a:t>
          </a:r>
        </a:p>
      </dsp:txBody>
      <dsp:txXfrm>
        <a:off x="50889" y="2465475"/>
        <a:ext cx="6889662" cy="940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04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Freeform: Shape 106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8" name="Rectangle 112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9" name="Freeform: Shape 114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0" name="Rectangle 116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030" y="4490169"/>
            <a:ext cx="6288846" cy="1170605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080808"/>
                </a:solidFill>
                <a:latin typeface="Cambria"/>
                <a:cs typeface="Calibri"/>
              </a:rPr>
              <a:t>Inventory Optimization </a:t>
            </a:r>
            <a:endParaRPr lang="en-US" b="1" dirty="0">
              <a:solidFill>
                <a:srgbClr val="080808"/>
              </a:solidFill>
              <a:latin typeface="Cambr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4400" b="1" dirty="0" err="1">
                <a:solidFill>
                  <a:srgbClr val="080808"/>
                </a:solidFill>
                <a:latin typeface="Cambria"/>
                <a:cs typeface="Calibri Light"/>
              </a:rPr>
              <a:t>Olist</a:t>
            </a:r>
            <a:endParaRPr lang="en-US" sz="4400" b="1" dirty="0" err="1">
              <a:solidFill>
                <a:srgbClr val="080808"/>
              </a:solidFill>
              <a:latin typeface="Cambria"/>
            </a:endParaRPr>
          </a:p>
        </p:txBody>
      </p:sp>
      <p:sp>
        <p:nvSpPr>
          <p:cNvPr id="171" name="Freeform: Shape 122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2" name="Rectangle 124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E2D60-9D1B-4925-9E66-17491CE7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mbria"/>
                <a:cs typeface="Calibri Light"/>
              </a:rPr>
              <a:t>Top Product combinations</a:t>
            </a:r>
            <a:endParaRPr lang="en-US" sz="3600" b="1" dirty="0">
              <a:latin typeface="Cambria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9A7D6-18BF-4992-9CE0-38BD3B587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7353" y="687464"/>
            <a:ext cx="6721503" cy="154527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>
              <a:buFont typeface="Wingdings" panose="020B0604020202020204" pitchFamily="34" charset="0"/>
              <a:buChar char="§"/>
            </a:pPr>
            <a:r>
              <a:rPr lang="en-US" sz="2000" b="1" dirty="0">
                <a:latin typeface="Cambria"/>
                <a:ea typeface="+mn-lt"/>
                <a:cs typeface="+mn-lt"/>
              </a:rPr>
              <a:t>‘Toys’ </a:t>
            </a:r>
            <a:r>
              <a:rPr lang="en-US" sz="2000" dirty="0">
                <a:latin typeface="Cambria"/>
                <a:ea typeface="+mn-lt"/>
                <a:cs typeface="+mn-lt"/>
              </a:rPr>
              <a:t>and ‘</a:t>
            </a:r>
            <a:r>
              <a:rPr lang="en-US" sz="2000" b="1" dirty="0" err="1">
                <a:latin typeface="Cambria"/>
                <a:ea typeface="+mn-lt"/>
                <a:cs typeface="+mn-lt"/>
              </a:rPr>
              <a:t>Bed_bath_Table</a:t>
            </a:r>
            <a:r>
              <a:rPr lang="en-US" sz="2000" dirty="0">
                <a:latin typeface="Cambria"/>
                <a:ea typeface="+mn-lt"/>
                <a:cs typeface="+mn-lt"/>
              </a:rPr>
              <a:t>’ combination is the most frequently ordered combination.</a:t>
            </a:r>
          </a:p>
          <a:p>
            <a:pPr marL="285750" indent="-285750">
              <a:buFont typeface="Wingdings" panose="020B0604020202020204" pitchFamily="34" charset="0"/>
              <a:buChar char="§"/>
            </a:pPr>
            <a:r>
              <a:rPr lang="en-US" sz="2000" dirty="0">
                <a:latin typeface="Cambria"/>
                <a:ea typeface="+mn-lt"/>
                <a:cs typeface="+mn-lt"/>
              </a:rPr>
              <a:t>‘</a:t>
            </a:r>
            <a:r>
              <a:rPr lang="en-US" sz="2000" b="1" dirty="0">
                <a:latin typeface="Cambria"/>
                <a:ea typeface="+mn-lt"/>
                <a:cs typeface="+mn-lt"/>
              </a:rPr>
              <a:t>Toys</a:t>
            </a:r>
            <a:r>
              <a:rPr lang="en-US" sz="2000" dirty="0">
                <a:latin typeface="Cambria"/>
                <a:ea typeface="+mn-lt"/>
                <a:cs typeface="+mn-lt"/>
              </a:rPr>
              <a:t>’ and ‘</a:t>
            </a:r>
            <a:r>
              <a:rPr lang="en-US" sz="2000" b="1" dirty="0" err="1">
                <a:latin typeface="Cambria"/>
                <a:ea typeface="+mn-lt"/>
                <a:cs typeface="+mn-lt"/>
              </a:rPr>
              <a:t>Furniture_décor</a:t>
            </a:r>
            <a:r>
              <a:rPr lang="en-US" sz="2000" dirty="0">
                <a:latin typeface="Cambria"/>
                <a:ea typeface="+mn-lt"/>
                <a:cs typeface="+mn-lt"/>
              </a:rPr>
              <a:t>' is the second most ordered combination.</a:t>
            </a:r>
          </a:p>
          <a:p>
            <a:pPr marL="285750" indent="-285750">
              <a:buFont typeface="Wingdings" panose="020B0604020202020204" pitchFamily="34" charset="0"/>
              <a:buChar char="§"/>
            </a:pPr>
            <a:r>
              <a:rPr lang="en-US" sz="2000" dirty="0">
                <a:latin typeface="Cambria"/>
                <a:ea typeface="+mn-lt"/>
                <a:cs typeface="+mn-lt"/>
              </a:rPr>
              <a:t>It is followed by ‘</a:t>
            </a:r>
            <a:r>
              <a:rPr lang="en-US" sz="2000" b="1" dirty="0">
                <a:latin typeface="Cambria"/>
                <a:ea typeface="+mn-lt"/>
                <a:cs typeface="+mn-lt"/>
              </a:rPr>
              <a:t>Toys</a:t>
            </a:r>
            <a:r>
              <a:rPr lang="en-US" sz="2000" dirty="0">
                <a:latin typeface="Cambria"/>
                <a:ea typeface="+mn-lt"/>
                <a:cs typeface="+mn-lt"/>
              </a:rPr>
              <a:t>’ and ‘</a:t>
            </a:r>
            <a:r>
              <a:rPr lang="en-US" sz="2000" b="1" dirty="0">
                <a:latin typeface="Cambria"/>
                <a:ea typeface="+mn-lt"/>
                <a:cs typeface="+mn-lt"/>
              </a:rPr>
              <a:t>Computer Accessories</a:t>
            </a:r>
            <a:r>
              <a:rPr lang="en-US" sz="2000" dirty="0">
                <a:latin typeface="Cambria"/>
                <a:ea typeface="+mn-lt"/>
                <a:cs typeface="+mn-lt"/>
              </a:rPr>
              <a:t>’.</a:t>
            </a:r>
          </a:p>
          <a:p>
            <a:endParaRPr lang="en-US" sz="1800">
              <a:cs typeface="Calibri"/>
            </a:endParaRPr>
          </a:p>
        </p:txBody>
      </p:sp>
      <p:pic>
        <p:nvPicPr>
          <p:cNvPr id="5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851C5DDF-729C-4284-8130-B266DA1C1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17737"/>
            <a:ext cx="10391954" cy="383792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CA1CF2-88E2-4D5B-AABB-9B9039D5FF2F}"/>
              </a:ext>
            </a:extLst>
          </p:cNvPr>
          <p:cNvSpPr/>
          <p:nvPr/>
        </p:nvSpPr>
        <p:spPr>
          <a:xfrm>
            <a:off x="477329" y="2540479"/>
            <a:ext cx="11228715" cy="41838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96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5B4A6-006A-4304-8DE8-A6A5B781F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mbria"/>
                <a:cs typeface="Calibri Light"/>
              </a:rPr>
              <a:t>Key Findings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Content Placeholder 78">
            <a:extLst>
              <a:ext uri="{FF2B5EF4-FFF2-40B4-BE49-F238E27FC236}">
                <a16:creationId xmlns:a16="http://schemas.microsoft.com/office/drawing/2014/main" id="{1266208B-E715-4D39-882D-D276710F2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3293" y="589173"/>
            <a:ext cx="5742318" cy="57315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ambria"/>
                <a:ea typeface="+mn-lt"/>
                <a:cs typeface="+mn-lt"/>
              </a:rPr>
              <a:t>Top Selling Product Categories</a:t>
            </a:r>
            <a:r>
              <a:rPr lang="en-US" sz="2000" dirty="0">
                <a:latin typeface="Cambria"/>
                <a:ea typeface="+mn-lt"/>
                <a:cs typeface="+mn-lt"/>
              </a:rPr>
              <a:t> : 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"/>
                <a:ea typeface="+mn-lt"/>
                <a:cs typeface="+mn-lt"/>
              </a:rPr>
              <a:t>Toys</a:t>
            </a:r>
            <a:endParaRPr lang="en-US" sz="2000" dirty="0">
              <a:latin typeface="Cambria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>
                <a:latin typeface="Cambria"/>
                <a:ea typeface="+mn-lt"/>
                <a:cs typeface="+mn-lt"/>
              </a:rPr>
              <a:t>Computer_Accessories</a:t>
            </a:r>
            <a:endParaRPr lang="en-US" sz="2000" dirty="0">
              <a:latin typeface="Cambria"/>
              <a:ea typeface="+mn-lt"/>
              <a:cs typeface="+mn-lt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>
                <a:latin typeface="Cambria"/>
                <a:ea typeface="+mn-lt"/>
                <a:cs typeface="+mn-lt"/>
              </a:rPr>
              <a:t>Watches_gifts</a:t>
            </a:r>
            <a:endParaRPr lang="en-US" sz="2000" dirty="0">
              <a:latin typeface="Cambria"/>
              <a:ea typeface="+mn-lt"/>
              <a:cs typeface="+mn-lt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>
                <a:latin typeface="Cambria"/>
                <a:ea typeface="+mn-lt"/>
                <a:cs typeface="+mn-lt"/>
              </a:rPr>
              <a:t>Health_beauty</a:t>
            </a:r>
            <a:endParaRPr lang="en-US" sz="2000" dirty="0">
              <a:latin typeface="Cambria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ambria"/>
                <a:ea typeface="+mn-lt"/>
                <a:cs typeface="+mn-lt"/>
              </a:rPr>
              <a:t>Most Preferred product Combinations</a:t>
            </a:r>
            <a:r>
              <a:rPr lang="en-US" sz="2000" dirty="0">
                <a:latin typeface="Cambria"/>
                <a:ea typeface="+mn-lt"/>
                <a:cs typeface="+mn-lt"/>
              </a:rPr>
              <a:t>: 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"/>
                <a:ea typeface="+mn-lt"/>
                <a:cs typeface="+mn-lt"/>
              </a:rPr>
              <a:t>Toys and </a:t>
            </a:r>
            <a:r>
              <a:rPr lang="en-US" sz="2000" dirty="0" err="1">
                <a:latin typeface="Cambria"/>
                <a:ea typeface="+mn-lt"/>
                <a:cs typeface="+mn-lt"/>
              </a:rPr>
              <a:t>Bed_bath_Table</a:t>
            </a:r>
            <a:endParaRPr lang="en-US" sz="2000" dirty="0">
              <a:latin typeface="Cambria"/>
              <a:ea typeface="+mn-lt"/>
              <a:cs typeface="+mn-lt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"/>
                <a:ea typeface="+mn-lt"/>
                <a:cs typeface="+mn-lt"/>
              </a:rPr>
              <a:t>Toys and </a:t>
            </a:r>
            <a:r>
              <a:rPr lang="en-US" sz="2000" dirty="0" err="1">
                <a:latin typeface="Cambria"/>
                <a:ea typeface="+mn-lt"/>
                <a:cs typeface="+mn-lt"/>
              </a:rPr>
              <a:t>Furniture_décor</a:t>
            </a:r>
            <a:r>
              <a:rPr lang="en-US" sz="2000" dirty="0">
                <a:latin typeface="Cambria"/>
                <a:ea typeface="+mn-lt"/>
                <a:cs typeface="+mn-lt"/>
              </a:rPr>
              <a:t> 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"/>
                <a:ea typeface="+mn-lt"/>
                <a:cs typeface="+mn-lt"/>
              </a:rPr>
              <a:t>Toys and Computer Accessories</a:t>
            </a:r>
            <a:endParaRPr lang="en-US" sz="2000" dirty="0">
              <a:latin typeface="Cambria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latin typeface="Cambria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ambria"/>
                <a:ea typeface="+mn-lt"/>
                <a:cs typeface="+mn-lt"/>
              </a:rPr>
              <a:t>Least Selling Product Categories</a:t>
            </a:r>
            <a:r>
              <a:rPr lang="en-US" sz="2000" dirty="0">
                <a:latin typeface="Cambria"/>
                <a:ea typeface="+mn-lt"/>
                <a:cs typeface="+mn-lt"/>
              </a:rPr>
              <a:t>: 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"/>
                <a:ea typeface="+mn-lt"/>
                <a:cs typeface="+mn-lt"/>
              </a:rPr>
              <a:t>Home_comfort_2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>
                <a:latin typeface="Cambria"/>
                <a:ea typeface="+mn-lt"/>
                <a:cs typeface="+mn-lt"/>
              </a:rPr>
              <a:t>Security_and_services</a:t>
            </a:r>
            <a:endParaRPr lang="en-US" sz="2000" dirty="0">
              <a:latin typeface="Cambria"/>
              <a:ea typeface="+mn-lt"/>
              <a:cs typeface="+mn-lt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>
                <a:latin typeface="Cambria"/>
                <a:ea typeface="+mn-lt"/>
                <a:cs typeface="+mn-lt"/>
              </a:rPr>
              <a:t>Diapers_and_hygeine</a:t>
            </a:r>
            <a:endParaRPr lang="en-US" sz="2000" dirty="0">
              <a:latin typeface="Cambria"/>
              <a:ea typeface="+mn-lt"/>
              <a:cs typeface="+mn-lt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>
                <a:latin typeface="Cambria"/>
                <a:ea typeface="+mn-lt"/>
                <a:cs typeface="+mn-lt"/>
              </a:rPr>
              <a:t>Fashion_childrens_clothes</a:t>
            </a:r>
            <a:endParaRPr lang="en-US" sz="2000" dirty="0">
              <a:latin typeface="Cambria"/>
              <a:ea typeface="+mn-lt"/>
              <a:cs typeface="+mn-lt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>
                <a:latin typeface="Cambria"/>
                <a:ea typeface="+mn-lt"/>
                <a:cs typeface="+mn-lt"/>
              </a:rPr>
              <a:t>Furniture_mattress_and_upholestry</a:t>
            </a:r>
            <a:endParaRPr lang="en-US" sz="2000" dirty="0">
              <a:latin typeface="Cambria"/>
              <a:ea typeface="+mn-lt"/>
              <a:cs typeface="+mn-lt"/>
            </a:endParaRPr>
          </a:p>
          <a:p>
            <a:pPr marL="457200" indent="-457200"/>
            <a:endParaRPr lang="en-US" dirty="0">
              <a:cs typeface="Calibri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6356C750-EB31-4D0E-BD65-639779C8C9AF}"/>
              </a:ext>
            </a:extLst>
          </p:cNvPr>
          <p:cNvSpPr/>
          <p:nvPr/>
        </p:nvSpPr>
        <p:spPr>
          <a:xfrm>
            <a:off x="4891178" y="139462"/>
            <a:ext cx="5952225" cy="66423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46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5B4A6-006A-4304-8DE8-A6A5B781F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775264" cy="452628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mbria"/>
                <a:cs typeface="Calibri Light"/>
              </a:rPr>
              <a:t>Recommendations</a:t>
            </a:r>
            <a:endParaRPr lang="en-US" sz="32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Content Placeholder 78">
            <a:extLst>
              <a:ext uri="{FF2B5EF4-FFF2-40B4-BE49-F238E27FC236}">
                <a16:creationId xmlns:a16="http://schemas.microsoft.com/office/drawing/2014/main" id="{1266208B-E715-4D39-882D-D276710F2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143" y="416645"/>
            <a:ext cx="5900468" cy="590409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a typeface="+mn-lt"/>
                <a:cs typeface="+mn-lt"/>
              </a:rPr>
              <a:t>The company should focus more on the top selling product categories.</a:t>
            </a:r>
            <a:endParaRPr lang="en-US" sz="2000" dirty="0"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a typeface="+mn-lt"/>
                <a:cs typeface="+mn-lt"/>
              </a:rPr>
              <a:t>The most preferred product combinations need to be stocked up and listed among suggestions.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a typeface="+mn-lt"/>
                <a:cs typeface="+mn-lt"/>
              </a:rPr>
              <a:t>The company can either have less stock or can even completely remove the least selling product categories to save on inventory cost.</a:t>
            </a:r>
          </a:p>
          <a:p>
            <a:pPr marL="457200" indent="-457200" algn="r"/>
            <a:endParaRPr lang="en-US" dirty="0">
              <a:cs typeface="Calibri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6356C750-EB31-4D0E-BD65-639779C8C9AF}"/>
              </a:ext>
            </a:extLst>
          </p:cNvPr>
          <p:cNvSpPr/>
          <p:nvPr/>
        </p:nvSpPr>
        <p:spPr>
          <a:xfrm>
            <a:off x="4934310" y="139462"/>
            <a:ext cx="5909093" cy="66423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47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E2309-AF7B-4443-917A-11210F9E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712548"/>
            <a:ext cx="4077079" cy="4501983"/>
          </a:xfrm>
        </p:spPr>
        <p:txBody>
          <a:bodyPr anchor="t">
            <a:normAutofit/>
          </a:bodyPr>
          <a:lstStyle/>
          <a:p>
            <a:br>
              <a:rPr lang="en-US" sz="3600" b="1" dirty="0">
                <a:latin typeface="Cambria"/>
                <a:cs typeface="Calibri Light"/>
              </a:rPr>
            </a:br>
            <a:br>
              <a:rPr lang="en-US" sz="3600" b="1" dirty="0">
                <a:latin typeface="Cambria"/>
                <a:cs typeface="Calibri Light"/>
              </a:rPr>
            </a:br>
            <a:r>
              <a:rPr lang="en-US" sz="3600" b="1" dirty="0">
                <a:latin typeface="Cambria"/>
                <a:cs typeface="Calibri Light"/>
              </a:rPr>
              <a:t>Appendix - </a:t>
            </a:r>
            <a:br>
              <a:rPr lang="en-US" sz="3600" b="1" dirty="0">
                <a:cs typeface="Calibri Light"/>
              </a:rPr>
            </a:br>
            <a:r>
              <a:rPr lang="en-US" sz="3600" b="1" dirty="0">
                <a:latin typeface="Cambria"/>
                <a:cs typeface="Calibri Light"/>
              </a:rPr>
              <a:t>Data</a:t>
            </a:r>
            <a:r>
              <a:rPr lang="en-US" sz="3600" b="1" dirty="0">
                <a:cs typeface="Calibri Light"/>
              </a:rPr>
              <a:t> </a:t>
            </a:r>
            <a:r>
              <a:rPr lang="en-US" sz="3600" b="1" dirty="0">
                <a:latin typeface="Cambria"/>
                <a:cs typeface="Calibri Light"/>
              </a:rPr>
              <a:t>Methodology</a:t>
            </a:r>
            <a:endParaRPr lang="en-US" sz="3600" b="1" dirty="0">
              <a:latin typeface="Cambri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11E66-7B7F-458A-BEBF-0C92A4EF6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390" y="1251800"/>
            <a:ext cx="6683143" cy="4962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mbria"/>
                <a:cs typeface="Calibri"/>
              </a:rPr>
              <a:t>Thorough analysis was done on the dataset using below methodologies.</a:t>
            </a:r>
          </a:p>
          <a:p>
            <a:r>
              <a:rPr lang="en-US" sz="2000" dirty="0">
                <a:latin typeface="Cambria"/>
                <a:cs typeface="Calibri"/>
              </a:rPr>
              <a:t>Understanding the data </a:t>
            </a:r>
          </a:p>
          <a:p>
            <a:r>
              <a:rPr lang="en-US" sz="2000" dirty="0">
                <a:latin typeface="Cambria"/>
                <a:cs typeface="Calibri"/>
              </a:rPr>
              <a:t>EDA</a:t>
            </a:r>
          </a:p>
          <a:p>
            <a:r>
              <a:rPr lang="en-US" sz="2000" dirty="0">
                <a:latin typeface="Cambria"/>
                <a:cs typeface="Calibri"/>
              </a:rPr>
              <a:t>Data Visualization</a:t>
            </a:r>
          </a:p>
          <a:p>
            <a:r>
              <a:rPr lang="en-US" sz="2000" dirty="0">
                <a:latin typeface="Cambria"/>
                <a:cs typeface="Calibri"/>
              </a:rPr>
              <a:t>Interpretations  </a:t>
            </a:r>
          </a:p>
          <a:p>
            <a:endParaRPr lang="en-US" sz="2000" dirty="0">
              <a:latin typeface="Cambria"/>
              <a:cs typeface="Calibri"/>
            </a:endParaRPr>
          </a:p>
          <a:p>
            <a:endParaRPr lang="en-US" sz="2000" dirty="0">
              <a:latin typeface="Cambria"/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latin typeface="Cambria"/>
                <a:cs typeface="Calibri"/>
              </a:rPr>
              <a:t>Reference </a:t>
            </a:r>
          </a:p>
          <a:p>
            <a:r>
              <a:rPr lang="en-US" sz="2000" dirty="0">
                <a:latin typeface="Cambria"/>
                <a:cs typeface="Calibri"/>
              </a:rPr>
              <a:t>Detailed Methodology Document 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872FBE3-AD56-4FCC-A917-03E0FB1E4B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673707"/>
              </p:ext>
            </p:extLst>
          </p:nvPr>
        </p:nvGraphicFramePr>
        <p:xfrm>
          <a:off x="5836179" y="5029380"/>
          <a:ext cx="9144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14400" imgH="788670" progId="Word.Document.12">
                  <p:embed/>
                </p:oleObj>
              </mc:Choice>
              <mc:Fallback>
                <p:oleObj name="Document" showAsIcon="1" r:id="rId2" imgW="914400" imgH="7886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36179" y="5029380"/>
                        <a:ext cx="914400" cy="78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7869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FB2F3E-259B-4650-B258-F09745BAA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C9985-A253-48A0-9944-C21DEFAD3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2536" y="1261872"/>
            <a:ext cx="8238744" cy="3118104"/>
          </a:xfrm>
        </p:spPr>
        <p:txBody>
          <a:bodyPr>
            <a:normAutofit/>
          </a:bodyPr>
          <a:lstStyle/>
          <a:p>
            <a:pPr algn="l"/>
            <a:r>
              <a:rPr lang="en-US" sz="6800">
                <a:solidFill>
                  <a:schemeClr val="accent1"/>
                </a:solidFill>
                <a:cs typeface="Calibri Light"/>
              </a:rPr>
              <a:t>Thank You</a:t>
            </a:r>
            <a:endParaRPr lang="en-US" sz="680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F7410-CF51-4D66-BFA3-3E8CCE33D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2536" y="4562856"/>
            <a:ext cx="8238744" cy="1225296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CB2632-0822-4E49-A707-FA1B8A4D0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DB61A8-F412-4C20-81C0-5B3ED6E43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1C0B91C-D011-482B-A494-E48497FBC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0571556-24A1-4095-93E8-DB173C6CD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E974A71-BEE4-40AF-89A6-FDD36655A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667FF13-DA96-45EC-9D83-4647FE275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1840EC-DF4F-47D7-9DFB-76B4B8543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A53FCF9-7A57-49AD-B709-79127CFEF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84A77F9-2746-4A6C-9D62-D910F7979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C64E8EC-E435-4A50-8DCC-F1D1146E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5477BD5D-1BC6-4730-B8C8-ADA47AC7B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C03B2280-793B-459A-A7A7-413C1B50E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65542C9-4CB0-4F11-9377-D507A1BBB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1B4DCDA-7DA1-4D83-A06B-64C3807DD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A804718-7A3F-44E5-ACA7-1CBC727C0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B495408-912A-40A1-B4EB-B8B1070D3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38424851-9238-411E-A683-1D82E04A5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E06FA0F-15EB-48EE-B6EB-06F420C0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79692C7-9AC0-4B2C-9456-3ED401877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576C72-8571-4357-8868-561C61A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362EFBB-07B1-4FE6-BB68-BAFC96B07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58141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5B4A6-006A-4304-8DE8-A6A5B781F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>
                <a:latin typeface="Cambria"/>
                <a:cs typeface="Calibri Light"/>
              </a:rPr>
              <a:t>Agenda</a:t>
            </a:r>
            <a:endParaRPr lang="en-US" sz="5200" b="1"/>
          </a:p>
        </p:txBody>
      </p:sp>
      <p:graphicFrame>
        <p:nvGraphicFramePr>
          <p:cNvPr id="110" name="Content Placeholder 78">
            <a:extLst>
              <a:ext uri="{FF2B5EF4-FFF2-40B4-BE49-F238E27FC236}">
                <a16:creationId xmlns:a16="http://schemas.microsoft.com/office/drawing/2014/main" id="{A5733C42-A3D1-417D-9C05-FE1AAB46F3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2737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753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5B4A6-006A-4304-8DE8-A6A5B781F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br>
              <a:rPr lang="en-US" sz="3600" b="1" dirty="0">
                <a:latin typeface="Cambria"/>
                <a:cs typeface="Calibri Light"/>
              </a:rPr>
            </a:br>
            <a:br>
              <a:rPr lang="en-US" sz="3600" b="1" dirty="0">
                <a:latin typeface="Cambria"/>
                <a:cs typeface="Calibri Light"/>
              </a:rPr>
            </a:br>
            <a:br>
              <a:rPr lang="en-US" sz="3600" b="1" dirty="0">
                <a:latin typeface="Cambria"/>
                <a:cs typeface="Calibri Light"/>
              </a:rPr>
            </a:br>
            <a:br>
              <a:rPr lang="en-US" sz="3600" b="1" dirty="0">
                <a:latin typeface="Cambria"/>
                <a:cs typeface="Calibri Light"/>
              </a:rPr>
            </a:br>
            <a:r>
              <a:rPr lang="en-US" sz="3600" b="1" dirty="0">
                <a:latin typeface="Cambria"/>
                <a:cs typeface="Calibri Light"/>
              </a:rPr>
              <a:t>     Objective</a:t>
            </a:r>
            <a:endParaRPr lang="en-US" sz="3600" b="1" dirty="0">
              <a:latin typeface="Cambria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Content Placeholder 78">
            <a:extLst>
              <a:ext uri="{FF2B5EF4-FFF2-40B4-BE49-F238E27FC236}">
                <a16:creationId xmlns:a16="http://schemas.microsoft.com/office/drawing/2014/main" id="{1266208B-E715-4D39-882D-D276710F2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ambria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ambria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ambria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ambria"/>
                <a:cs typeface="Calibri"/>
              </a:rPr>
              <a:t>Analyse the purchase behavior of the </a:t>
            </a:r>
            <a:r>
              <a:rPr lang="en-US" sz="2000" dirty="0" err="1">
                <a:latin typeface="Cambria"/>
                <a:cs typeface="Calibri"/>
              </a:rPr>
              <a:t>Olist</a:t>
            </a:r>
            <a:r>
              <a:rPr lang="en-US" sz="2000" dirty="0">
                <a:latin typeface="Cambria"/>
                <a:cs typeface="Calibri"/>
              </a:rPr>
              <a:t> customers and identify :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ambria"/>
              <a:cs typeface="Calibri"/>
            </a:endParaRPr>
          </a:p>
          <a:p>
            <a:pPr>
              <a:spcBef>
                <a:spcPts val="0"/>
              </a:spcBef>
            </a:pPr>
            <a:r>
              <a:rPr lang="en-US" sz="2000" b="1" dirty="0">
                <a:latin typeface="Cambria"/>
                <a:cs typeface="Calibri"/>
              </a:rPr>
              <a:t>The top selling and least selling product categories by quantity and revenue.</a:t>
            </a:r>
          </a:p>
          <a:p>
            <a:pPr>
              <a:spcBef>
                <a:spcPts val="0"/>
              </a:spcBef>
            </a:pPr>
            <a:endParaRPr lang="en-US" sz="2000" b="1" dirty="0">
              <a:latin typeface="Cambria"/>
              <a:cs typeface="Calibri"/>
            </a:endParaRPr>
          </a:p>
          <a:p>
            <a:pPr>
              <a:spcBef>
                <a:spcPts val="0"/>
              </a:spcBef>
            </a:pPr>
            <a:r>
              <a:rPr lang="en-US" sz="2000" b="1" dirty="0">
                <a:latin typeface="Cambria"/>
                <a:cs typeface="Calibri"/>
              </a:rPr>
              <a:t>The combinations of product categories frequently ordered together.</a:t>
            </a:r>
          </a:p>
          <a:p>
            <a:pPr>
              <a:spcBef>
                <a:spcPts val="0"/>
              </a:spcBef>
            </a:pPr>
            <a:endParaRPr lang="en-US" sz="2000" b="1" dirty="0">
              <a:latin typeface="Cambria"/>
              <a:cs typeface="Calibri"/>
            </a:endParaRPr>
          </a:p>
          <a:p>
            <a:pPr>
              <a:spcBef>
                <a:spcPts val="0"/>
              </a:spcBef>
            </a:pPr>
            <a:r>
              <a:rPr lang="en-US" sz="2000" b="1" dirty="0">
                <a:latin typeface="Cambria"/>
                <a:cs typeface="Calibri"/>
              </a:rPr>
              <a:t>Action points to reduce the inventory cost.</a:t>
            </a:r>
          </a:p>
          <a:p>
            <a:pPr>
              <a:spcBef>
                <a:spcPts val="0"/>
              </a:spcBef>
            </a:pPr>
            <a:endParaRPr lang="en-US" sz="2000" dirty="0">
              <a:latin typeface="Cambria"/>
              <a:cs typeface="Calibri"/>
            </a:endParaRPr>
          </a:p>
          <a:p>
            <a:pPr>
              <a:spcBef>
                <a:spcPts val="0"/>
              </a:spcBef>
            </a:pPr>
            <a:endParaRPr lang="en-US" sz="2000" dirty="0">
              <a:latin typeface="Cambria"/>
              <a:cs typeface="Calibri"/>
            </a:endParaRPr>
          </a:p>
          <a:p>
            <a:pPr>
              <a:spcBef>
                <a:spcPts val="0"/>
              </a:spcBef>
            </a:pPr>
            <a:endParaRPr lang="en-US" sz="2000" dirty="0">
              <a:latin typeface="Cambria"/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  <p:sp>
        <p:nvSpPr>
          <p:cNvPr id="163" name="Isosceles Triangle 162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5B4A6-006A-4304-8DE8-A6A5B781F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323197" cy="555668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mbria"/>
                <a:cs typeface="Calibri Light"/>
              </a:rPr>
              <a:t>Background</a:t>
            </a:r>
            <a:endParaRPr lang="en-US" sz="3600" b="1" dirty="0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Content Placeholder 78">
            <a:extLst>
              <a:ext uri="{FF2B5EF4-FFF2-40B4-BE49-F238E27FC236}">
                <a16:creationId xmlns:a16="http://schemas.microsoft.com/office/drawing/2014/main" id="{1266208B-E715-4D39-882D-D276710F2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149" y="1046033"/>
            <a:ext cx="8146098" cy="444963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/>
            <a:endParaRPr lang="en-US" dirty="0">
              <a:ea typeface="+mn-lt"/>
              <a:cs typeface="+mn-lt"/>
            </a:endParaRPr>
          </a:p>
          <a:p>
            <a:pPr marL="342900" indent="-342900"/>
            <a:endParaRPr lang="en-US" dirty="0">
              <a:ea typeface="+mn-lt"/>
              <a:cs typeface="+mn-lt"/>
            </a:endParaRPr>
          </a:p>
          <a:p>
            <a:pPr marL="342900" indent="-342900"/>
            <a:endParaRPr lang="en-US" dirty="0">
              <a:ea typeface="+mn-lt"/>
              <a:cs typeface="+mn-lt"/>
            </a:endParaRPr>
          </a:p>
          <a:p>
            <a:pPr marL="342900" indent="-342900"/>
            <a:r>
              <a:rPr lang="en-US" sz="2000" dirty="0" err="1">
                <a:latin typeface="Cambria"/>
                <a:ea typeface="+mn-lt"/>
                <a:cs typeface="+mn-lt"/>
              </a:rPr>
              <a:t>Olist</a:t>
            </a:r>
            <a:r>
              <a:rPr lang="en-US" sz="2000" dirty="0">
                <a:latin typeface="Cambria"/>
                <a:ea typeface="+mn-lt"/>
                <a:cs typeface="+mn-lt"/>
              </a:rPr>
              <a:t>, an E-commerce company faced losses recently due to high inventory costs.</a:t>
            </a:r>
            <a:endParaRPr lang="en-US" sz="2000" dirty="0">
              <a:latin typeface="Cambria"/>
              <a:cs typeface="Calibri"/>
            </a:endParaRPr>
          </a:p>
          <a:p>
            <a:pPr marL="342900" indent="-342900"/>
            <a:r>
              <a:rPr lang="en-US" sz="2000" dirty="0">
                <a:latin typeface="Cambria"/>
                <a:ea typeface="+mn-lt"/>
                <a:cs typeface="+mn-lt"/>
              </a:rPr>
              <a:t>To improve the profits and reduce losses, the company wants to optimize the inventory based on customer purchase behavior.</a:t>
            </a:r>
          </a:p>
          <a:p>
            <a:r>
              <a:rPr lang="en-US" sz="2000" dirty="0">
                <a:latin typeface="Cambria"/>
                <a:ea typeface="+mn-lt"/>
                <a:cs typeface="+mn-lt"/>
              </a:rPr>
              <a:t>Company aims to get rid of the least selling products from inventory without any impact on the business.</a:t>
            </a:r>
          </a:p>
          <a:p>
            <a:pPr marL="342900" indent="-342900"/>
            <a:endParaRPr lang="en-US" dirty="0">
              <a:cs typeface="Calibri" panose="020F0502020204030204"/>
            </a:endParaRPr>
          </a:p>
          <a:p>
            <a:pPr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5B4A6-006A-4304-8DE8-A6A5B781F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mbria"/>
                <a:cs typeface="Calibri Light"/>
              </a:rPr>
              <a:t>Data Cleaning</a:t>
            </a:r>
            <a:endParaRPr lang="en-US" sz="3600" b="1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Isosceles Triangle 149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1" name="Content Placeholder 78">
            <a:extLst>
              <a:ext uri="{FF2B5EF4-FFF2-40B4-BE49-F238E27FC236}">
                <a16:creationId xmlns:a16="http://schemas.microsoft.com/office/drawing/2014/main" id="{97201B97-A247-48E6-BFD5-8326277F73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645386"/>
              </p:ext>
            </p:extLst>
          </p:nvPr>
        </p:nvGraphicFramePr>
        <p:xfrm>
          <a:off x="4687019" y="1706862"/>
          <a:ext cx="6991440" cy="3631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140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6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8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828D8-657F-4E13-B7EA-882DE89F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mbria"/>
                <a:cs typeface="Calibri Light"/>
              </a:rPr>
              <a:t>Top selling products by Revenue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BA9BC7-C216-4649-99E2-8560E0701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,Sans-Serif"/>
              <a:buChar char="•"/>
            </a:pPr>
            <a:r>
              <a:rPr lang="en-US" sz="2000" dirty="0">
                <a:latin typeface="Cambria"/>
                <a:ea typeface="+mn-lt"/>
                <a:cs typeface="+mn-lt"/>
              </a:rPr>
              <a:t>The top selling products are listed in the chart.</a:t>
            </a:r>
            <a:endParaRPr lang="en-US" sz="2000" dirty="0">
              <a:latin typeface="Calibri" panose="020F0502020204030204"/>
              <a:ea typeface="+mn-lt"/>
              <a:cs typeface="+mn-lt"/>
            </a:endParaRPr>
          </a:p>
          <a:p>
            <a:pPr>
              <a:buFont typeface="Arial,Sans-Serif"/>
              <a:buChar char="•"/>
            </a:pPr>
            <a:r>
              <a:rPr lang="en-US" sz="2000" dirty="0">
                <a:latin typeface="Cambria"/>
                <a:ea typeface="+mn-lt"/>
                <a:cs typeface="+mn-lt"/>
              </a:rPr>
              <a:t> Among the </a:t>
            </a:r>
            <a:r>
              <a:rPr lang="en-US" sz="2000" b="1" dirty="0">
                <a:latin typeface="Cambria"/>
                <a:ea typeface="+mn-lt"/>
                <a:cs typeface="+mn-lt"/>
              </a:rPr>
              <a:t>top 20</a:t>
            </a:r>
            <a:r>
              <a:rPr lang="en-US" sz="2000" dirty="0">
                <a:latin typeface="Cambria"/>
                <a:ea typeface="+mn-lt"/>
                <a:cs typeface="+mn-lt"/>
              </a:rPr>
              <a:t> products based on Revenue, 17 of them belong to the</a:t>
            </a:r>
            <a:r>
              <a:rPr lang="en-US" sz="2000" b="1" dirty="0">
                <a:latin typeface="Cambria"/>
                <a:ea typeface="+mn-lt"/>
                <a:cs typeface="+mn-lt"/>
              </a:rPr>
              <a:t> ‘Toys’ </a:t>
            </a:r>
            <a:r>
              <a:rPr lang="en-US" sz="2000" dirty="0">
                <a:latin typeface="Cambria"/>
                <a:ea typeface="+mn-lt"/>
                <a:cs typeface="+mn-lt"/>
              </a:rPr>
              <a:t>category</a:t>
            </a:r>
            <a:r>
              <a:rPr lang="en-US" sz="2000" b="1" dirty="0">
                <a:latin typeface="Cambria"/>
                <a:ea typeface="+mn-lt"/>
                <a:cs typeface="+mn-lt"/>
              </a:rPr>
              <a:t>.</a:t>
            </a:r>
            <a:endParaRPr lang="en-US" sz="2000" b="1">
              <a:ea typeface="+mn-lt"/>
              <a:cs typeface="+mn-lt"/>
            </a:endParaRPr>
          </a:p>
          <a:p>
            <a:pPr>
              <a:buFont typeface="Arial,Sans-Serif"/>
              <a:buChar char="•"/>
            </a:pPr>
            <a:r>
              <a:rPr lang="en-US" sz="2000" dirty="0">
                <a:latin typeface="Cambria"/>
                <a:ea typeface="+mn-lt"/>
                <a:cs typeface="+mn-lt"/>
              </a:rPr>
              <a:t>The other categories are </a:t>
            </a:r>
            <a:r>
              <a:rPr lang="en-US" sz="2000" b="1" dirty="0">
                <a:latin typeface="Cambria"/>
                <a:ea typeface="+mn-lt"/>
                <a:cs typeface="+mn-lt"/>
              </a:rPr>
              <a:t>‘Computer accessories’ ,’Cool Stuff’ </a:t>
            </a:r>
            <a:r>
              <a:rPr lang="en-US" sz="2000" dirty="0">
                <a:latin typeface="Cambria"/>
                <a:ea typeface="+mn-lt"/>
                <a:cs typeface="+mn-lt"/>
              </a:rPr>
              <a:t>and</a:t>
            </a:r>
            <a:r>
              <a:rPr lang="en-US" sz="2000" b="1" dirty="0">
                <a:latin typeface="Cambria"/>
                <a:ea typeface="+mn-lt"/>
                <a:cs typeface="+mn-lt"/>
              </a:rPr>
              <a:t> ‘</a:t>
            </a:r>
            <a:r>
              <a:rPr lang="en-US" sz="2000" b="1" dirty="0" err="1">
                <a:latin typeface="Cambria"/>
                <a:ea typeface="+mn-lt"/>
                <a:cs typeface="+mn-lt"/>
              </a:rPr>
              <a:t>Watches_gifts</a:t>
            </a:r>
            <a:r>
              <a:rPr lang="en-US" sz="2000" b="1" dirty="0">
                <a:latin typeface="Cambria"/>
                <a:ea typeface="+mn-lt"/>
                <a:cs typeface="+mn-lt"/>
              </a:rPr>
              <a:t>’.</a:t>
            </a:r>
            <a:endParaRPr lang="en-US" sz="2000" b="1">
              <a:ea typeface="+mn-lt"/>
              <a:cs typeface="+mn-lt"/>
            </a:endParaRPr>
          </a:p>
          <a:p>
            <a:pPr>
              <a:buFont typeface="Arial,Sans-Serif"/>
              <a:buChar char="•"/>
            </a:pPr>
            <a:endParaRPr lang="en-US" sz="2000" dirty="0">
              <a:latin typeface="Cambria"/>
              <a:cs typeface="Calibri"/>
            </a:endParaRPr>
          </a:p>
          <a:p>
            <a:pPr marL="0" indent="0">
              <a:buNone/>
            </a:pPr>
            <a:endParaRPr lang="en-US" sz="1800">
              <a:cs typeface="Calibri" panose="020F0502020204030204"/>
            </a:endParaRP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59E624B-D186-4D0D-88ED-0E180DCC2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740" y="318852"/>
            <a:ext cx="5877463" cy="4638786"/>
          </a:xfrm>
          <a:prstGeom prst="rect">
            <a:avLst/>
          </a:prstGeom>
        </p:spPr>
      </p:pic>
      <p:pic>
        <p:nvPicPr>
          <p:cNvPr id="6" name="Picture 6" descr="Text, letter&#10;&#10;Description automatically generated">
            <a:extLst>
              <a:ext uri="{FF2B5EF4-FFF2-40B4-BE49-F238E27FC236}">
                <a16:creationId xmlns:a16="http://schemas.microsoft.com/office/drawing/2014/main" id="{3E3E9C74-B8CC-4CBE-A9AB-E5D896733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646" y="5152764"/>
            <a:ext cx="4166558" cy="169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8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6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8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828D8-657F-4E13-B7EA-882DE89F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mbria"/>
                <a:cs typeface="Calibri Light"/>
              </a:rPr>
              <a:t>Top selling products by Quantity</a:t>
            </a:r>
            <a:endParaRPr lang="en-US" sz="3600" b="1" dirty="0">
              <a:latin typeface="Cambri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BA9BC7-C216-4649-99E2-8560E0701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000" dirty="0">
                <a:latin typeface="Cambria"/>
                <a:ea typeface="+mn-lt"/>
                <a:cs typeface="+mn-lt"/>
              </a:rPr>
              <a:t>The top selling products are listed in the chart.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2000" dirty="0">
                <a:latin typeface="Cambria"/>
                <a:ea typeface="+mn-lt"/>
                <a:cs typeface="+mn-lt"/>
              </a:rPr>
              <a:t>Among the</a:t>
            </a:r>
            <a:r>
              <a:rPr lang="en-US" sz="2000" dirty="0">
                <a:solidFill>
                  <a:srgbClr val="FF0000"/>
                </a:solidFill>
                <a:latin typeface="Cambria"/>
                <a:ea typeface="+mn-lt"/>
                <a:cs typeface="+mn-lt"/>
              </a:rPr>
              <a:t> </a:t>
            </a:r>
            <a:r>
              <a:rPr lang="en-US" sz="2000" b="1" dirty="0">
                <a:latin typeface="Cambria"/>
                <a:ea typeface="+mn-lt"/>
                <a:cs typeface="+mn-lt"/>
              </a:rPr>
              <a:t>top 20</a:t>
            </a:r>
            <a:r>
              <a:rPr lang="en-US" sz="2000" dirty="0">
                <a:solidFill>
                  <a:srgbClr val="FF0000"/>
                </a:solidFill>
                <a:latin typeface="Cambria"/>
                <a:ea typeface="+mn-lt"/>
                <a:cs typeface="+mn-lt"/>
              </a:rPr>
              <a:t> </a:t>
            </a:r>
            <a:r>
              <a:rPr lang="en-US" sz="2000" dirty="0">
                <a:latin typeface="Cambria"/>
                <a:ea typeface="+mn-lt"/>
                <a:cs typeface="+mn-lt"/>
              </a:rPr>
              <a:t>products based on Quantity, </a:t>
            </a:r>
            <a:r>
              <a:rPr lang="en-US" sz="2000" b="1" dirty="0">
                <a:latin typeface="Cambria"/>
                <a:ea typeface="+mn-lt"/>
                <a:cs typeface="+mn-lt"/>
              </a:rPr>
              <a:t>14</a:t>
            </a:r>
            <a:r>
              <a:rPr lang="en-US" sz="2000" dirty="0">
                <a:latin typeface="Cambria"/>
                <a:ea typeface="+mn-lt"/>
                <a:cs typeface="+mn-lt"/>
              </a:rPr>
              <a:t> of them belong to the</a:t>
            </a:r>
            <a:r>
              <a:rPr lang="en-US" sz="2000" b="1" dirty="0">
                <a:latin typeface="Cambria"/>
                <a:ea typeface="+mn-lt"/>
                <a:cs typeface="+mn-lt"/>
              </a:rPr>
              <a:t> ‘Toys’</a:t>
            </a:r>
            <a:r>
              <a:rPr lang="en-US" sz="2000" dirty="0">
                <a:latin typeface="Cambria"/>
                <a:ea typeface="+mn-lt"/>
                <a:cs typeface="+mn-lt"/>
              </a:rPr>
              <a:t> category.</a:t>
            </a:r>
            <a:endParaRPr lang="en-US"/>
          </a:p>
          <a:p>
            <a:pPr>
              <a:buFont typeface="Arial"/>
              <a:buChar char="•"/>
            </a:pPr>
            <a:r>
              <a:rPr lang="en-US" sz="2000" dirty="0">
                <a:latin typeface="Cambria"/>
                <a:ea typeface="+mn-lt"/>
                <a:cs typeface="+mn-lt"/>
              </a:rPr>
              <a:t>The other categories are </a:t>
            </a:r>
            <a:r>
              <a:rPr lang="en-US" sz="2000" b="1" dirty="0">
                <a:latin typeface="Cambria"/>
                <a:ea typeface="+mn-lt"/>
                <a:cs typeface="+mn-lt"/>
              </a:rPr>
              <a:t>‘Computer accessories’</a:t>
            </a:r>
            <a:r>
              <a:rPr lang="en-US" sz="2000" dirty="0">
                <a:latin typeface="Cambria"/>
                <a:ea typeface="+mn-lt"/>
                <a:cs typeface="+mn-lt"/>
              </a:rPr>
              <a:t> </a:t>
            </a:r>
            <a:r>
              <a:rPr lang="en-US" sz="2000" b="1" dirty="0">
                <a:latin typeface="Cambria"/>
                <a:ea typeface="+mn-lt"/>
                <a:cs typeface="+mn-lt"/>
              </a:rPr>
              <a:t>,’garden_tools’,'</a:t>
            </a:r>
            <a:r>
              <a:rPr lang="en-US" sz="2000" b="1" dirty="0" err="1">
                <a:latin typeface="Cambria"/>
                <a:ea typeface="+mn-lt"/>
                <a:cs typeface="+mn-lt"/>
              </a:rPr>
              <a:t>health_beauty</a:t>
            </a:r>
            <a:r>
              <a:rPr lang="en-US" sz="2000" b="1" dirty="0">
                <a:latin typeface="Cambria"/>
                <a:ea typeface="+mn-lt"/>
                <a:cs typeface="+mn-lt"/>
              </a:rPr>
              <a:t>'</a:t>
            </a:r>
            <a:r>
              <a:rPr lang="en-US" sz="2000" dirty="0">
                <a:latin typeface="Cambria"/>
                <a:ea typeface="+mn-lt"/>
                <a:cs typeface="+mn-lt"/>
              </a:rPr>
              <a:t> and</a:t>
            </a:r>
            <a:r>
              <a:rPr lang="en-US" sz="2000" b="1" dirty="0">
                <a:latin typeface="Cambria"/>
                <a:ea typeface="+mn-lt"/>
                <a:cs typeface="+mn-lt"/>
              </a:rPr>
              <a:t> ‘</a:t>
            </a:r>
            <a:r>
              <a:rPr lang="en-US" sz="2000" b="1" dirty="0" err="1">
                <a:latin typeface="Cambria"/>
                <a:ea typeface="+mn-lt"/>
                <a:cs typeface="+mn-lt"/>
              </a:rPr>
              <a:t>Watches_gifts</a:t>
            </a:r>
            <a:r>
              <a:rPr lang="en-US" sz="2000" b="1" dirty="0">
                <a:latin typeface="Cambria"/>
                <a:ea typeface="+mn-lt"/>
                <a:cs typeface="+mn-lt"/>
              </a:rPr>
              <a:t>’</a:t>
            </a:r>
            <a:r>
              <a:rPr lang="en-US" sz="2000" dirty="0">
                <a:latin typeface="Cambria"/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 sz="1800">
              <a:latin typeface="Calibri" panose="020F0502020204030204"/>
              <a:ea typeface="+mn-lt"/>
              <a:cs typeface="+mn-lt"/>
            </a:endParaRPr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8B41D35-B0FE-4390-9186-D0B2914B8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136" y="912600"/>
            <a:ext cx="5791198" cy="3839479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163BB9E-F3DC-4665-98AA-C144BF3A3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388" y="4813630"/>
            <a:ext cx="4178959" cy="193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6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C2A55-A90E-4C79-9DC0-2A7857CDC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Cambria"/>
                <a:cs typeface="Calibri Light"/>
              </a:rPr>
              <a:t>Least selling Product Categories by Revenue and Quantity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617EB-71E1-418C-A9B0-EA7F694D2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313" y="83615"/>
            <a:ext cx="6638704" cy="23935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1800">
              <a:cs typeface="Calibri"/>
            </a:endParaRPr>
          </a:p>
          <a:p>
            <a:r>
              <a:rPr lang="en-US" sz="2000" dirty="0">
                <a:latin typeface="Cambria"/>
                <a:ea typeface="+mn-lt"/>
                <a:cs typeface="+mn-lt"/>
              </a:rPr>
              <a:t>Home_comfort_2</a:t>
            </a:r>
            <a:endParaRPr lang="en-US" sz="2000">
              <a:cs typeface="Calibri" panose="020F0502020204030204"/>
            </a:endParaRPr>
          </a:p>
          <a:p>
            <a:r>
              <a:rPr lang="en-US" sz="2000" dirty="0" err="1">
                <a:latin typeface="Cambria"/>
                <a:ea typeface="+mn-lt"/>
                <a:cs typeface="+mn-lt"/>
              </a:rPr>
              <a:t>Security_and_services</a:t>
            </a:r>
            <a:endParaRPr lang="en-US" sz="2000" dirty="0">
              <a:latin typeface="Cambria"/>
              <a:ea typeface="+mn-lt"/>
              <a:cs typeface="+mn-lt"/>
            </a:endParaRPr>
          </a:p>
          <a:p>
            <a:r>
              <a:rPr lang="en-US" sz="2000" dirty="0" err="1">
                <a:latin typeface="Cambria"/>
                <a:ea typeface="+mn-lt"/>
                <a:cs typeface="+mn-lt"/>
              </a:rPr>
              <a:t>diapers_and_hygeine</a:t>
            </a:r>
            <a:endParaRPr lang="en-US" sz="2000" dirty="0">
              <a:latin typeface="Cambria"/>
              <a:ea typeface="+mn-lt"/>
              <a:cs typeface="+mn-lt"/>
            </a:endParaRPr>
          </a:p>
          <a:p>
            <a:r>
              <a:rPr lang="en-US" sz="2000" dirty="0" err="1">
                <a:latin typeface="Cambria"/>
                <a:ea typeface="+mn-lt"/>
                <a:cs typeface="+mn-lt"/>
              </a:rPr>
              <a:t>fashion_childrens_clothes</a:t>
            </a:r>
            <a:endParaRPr lang="en-US" sz="2000" dirty="0">
              <a:latin typeface="Cambria"/>
              <a:ea typeface="+mn-lt"/>
              <a:cs typeface="+mn-lt"/>
            </a:endParaRPr>
          </a:p>
          <a:p>
            <a:r>
              <a:rPr lang="en-US" sz="2000" dirty="0" err="1">
                <a:latin typeface="Cambria"/>
                <a:ea typeface="+mn-lt"/>
                <a:cs typeface="+mn-lt"/>
              </a:rPr>
              <a:t>furniture_mattress_and_upholestry</a:t>
            </a:r>
            <a:endParaRPr lang="en-US" sz="2000" dirty="0" err="1">
              <a:latin typeface="Cambria"/>
              <a:cs typeface="Calibri"/>
            </a:endParaRPr>
          </a:p>
        </p:txBody>
      </p:sp>
      <p:pic>
        <p:nvPicPr>
          <p:cNvPr id="11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6220646A-B395-4DD0-8A6F-632259034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57" y="2809584"/>
            <a:ext cx="11297725" cy="408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6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F3FD3-71BF-4D3F-BBB4-66B10F66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mbria"/>
                <a:cs typeface="Calibri Light"/>
              </a:rPr>
              <a:t>Pareto Analysis – Revenue and Quantity</a:t>
            </a:r>
            <a:endParaRPr lang="en-US" sz="3200" b="1" dirty="0">
              <a:latin typeface="Cambri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EE0D9-B8F9-496A-9F1D-9FB91AB25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>
                <a:latin typeface="Cambria"/>
                <a:cs typeface="Calibri"/>
              </a:rPr>
              <a:t>'Toys' </a:t>
            </a:r>
            <a:r>
              <a:rPr lang="en-US" sz="2000" dirty="0">
                <a:latin typeface="Cambria"/>
                <a:cs typeface="Calibri"/>
              </a:rPr>
              <a:t>and '</a:t>
            </a:r>
            <a:r>
              <a:rPr lang="en-US" sz="2000" b="1" dirty="0">
                <a:latin typeface="Cambria"/>
                <a:cs typeface="Calibri"/>
              </a:rPr>
              <a:t>Health_beauty</a:t>
            </a:r>
            <a:r>
              <a:rPr lang="en-US" sz="2000" dirty="0">
                <a:latin typeface="Cambria"/>
                <a:cs typeface="Calibri"/>
              </a:rPr>
              <a:t>' product categories account for 80 percent of sales in terms of both Revenue and Quantity.</a:t>
            </a:r>
            <a:endParaRPr lang="en-US" sz="2000" dirty="0">
              <a:latin typeface="Cambria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F62BBC-4F9F-43BA-95EF-9482876FD3A8}"/>
              </a:ext>
            </a:extLst>
          </p:cNvPr>
          <p:cNvSpPr/>
          <p:nvPr/>
        </p:nvSpPr>
        <p:spPr>
          <a:xfrm>
            <a:off x="189782" y="2698631"/>
            <a:ext cx="5736565" cy="38962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21EAD3-6D5B-41FC-9E4E-BFD75BB76184}"/>
              </a:ext>
            </a:extLst>
          </p:cNvPr>
          <p:cNvSpPr/>
          <p:nvPr/>
        </p:nvSpPr>
        <p:spPr>
          <a:xfrm>
            <a:off x="6126731" y="2697732"/>
            <a:ext cx="5822829" cy="39825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804022EE-17BA-46C3-BB83-C28A2A458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48" y="2894968"/>
            <a:ext cx="5201726" cy="3526591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FB308565-911A-4B2E-91AF-08D9C716E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174" y="2895948"/>
            <a:ext cx="5374255" cy="352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7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525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Arial,Sans-Serif</vt:lpstr>
      <vt:lpstr>Calibri</vt:lpstr>
      <vt:lpstr>Calibri Light</vt:lpstr>
      <vt:lpstr>Cambria</vt:lpstr>
      <vt:lpstr>Wingdings</vt:lpstr>
      <vt:lpstr>office theme</vt:lpstr>
      <vt:lpstr>Microsoft Word Document</vt:lpstr>
      <vt:lpstr>Olist</vt:lpstr>
      <vt:lpstr>Agenda</vt:lpstr>
      <vt:lpstr>         Objective</vt:lpstr>
      <vt:lpstr>Background</vt:lpstr>
      <vt:lpstr>Data Cleaning</vt:lpstr>
      <vt:lpstr>Top selling products by Revenue</vt:lpstr>
      <vt:lpstr>Top selling products by Quantity</vt:lpstr>
      <vt:lpstr>Least selling Product Categories by Revenue and Quantity</vt:lpstr>
      <vt:lpstr>Pareto Analysis – Revenue and Quantity</vt:lpstr>
      <vt:lpstr>Top Product combinations</vt:lpstr>
      <vt:lpstr>Key Findings</vt:lpstr>
      <vt:lpstr>Recommendations</vt:lpstr>
      <vt:lpstr>  Appendix -  Data Methodology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Sajin</cp:lastModifiedBy>
  <cp:revision>728</cp:revision>
  <dcterms:created xsi:type="dcterms:W3CDTF">2021-06-28T17:57:51Z</dcterms:created>
  <dcterms:modified xsi:type="dcterms:W3CDTF">2021-07-04T16:39:55Z</dcterms:modified>
</cp:coreProperties>
</file>