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o-RO"/>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Testul1</c:v>
                </c:pt>
              </c:strCache>
            </c:strRef>
          </c:tx>
          <c:spPr>
            <a:solidFill>
              <a:schemeClr val="accent1"/>
            </a:solidFill>
            <a:ln>
              <a:noFill/>
            </a:ln>
            <a:effectLst/>
            <a:sp3d/>
          </c:spPr>
          <c:invertIfNegative val="0"/>
          <c:cat>
            <c:strRef>
              <c:f>Sheet1!$A$2:$A$6</c:f>
              <c:strCache>
                <c:ptCount val="5"/>
                <c:pt idx="0">
                  <c:v>RadisxSort</c:v>
                </c:pt>
                <c:pt idx="1">
                  <c:v>MergeSort</c:v>
                </c:pt>
                <c:pt idx="2">
                  <c:v>ShellSort</c:v>
                </c:pt>
                <c:pt idx="3">
                  <c:v>InsertsionSort</c:v>
                </c:pt>
                <c:pt idx="4">
                  <c:v>CountingSort</c:v>
                </c:pt>
              </c:strCache>
            </c:strRef>
          </c:cat>
          <c:val>
            <c:numRef>
              <c:f>Sheet1!$B$2:$B$6</c:f>
              <c:numCache>
                <c:formatCode>General</c:formatCode>
                <c:ptCount val="5"/>
                <c:pt idx="0">
                  <c:v>2.5299999999999998</c:v>
                </c:pt>
                <c:pt idx="1">
                  <c:v>6.21</c:v>
                </c:pt>
                <c:pt idx="2">
                  <c:v>233.65</c:v>
                </c:pt>
                <c:pt idx="3">
                  <c:v>0.15</c:v>
                </c:pt>
                <c:pt idx="4">
                  <c:v>0.35</c:v>
                </c:pt>
              </c:numCache>
            </c:numRef>
          </c:val>
        </c:ser>
        <c:ser>
          <c:idx val="1"/>
          <c:order val="1"/>
          <c:tx>
            <c:strRef>
              <c:f>Sheet1!$C$1</c:f>
              <c:strCache>
                <c:ptCount val="1"/>
                <c:pt idx="0">
                  <c:v>Testul2</c:v>
                </c:pt>
              </c:strCache>
            </c:strRef>
          </c:tx>
          <c:spPr>
            <a:solidFill>
              <a:schemeClr val="accent2"/>
            </a:solidFill>
            <a:ln>
              <a:noFill/>
            </a:ln>
            <a:effectLst/>
            <a:sp3d/>
          </c:spPr>
          <c:invertIfNegative val="0"/>
          <c:cat>
            <c:strRef>
              <c:f>Sheet1!$A$2:$A$6</c:f>
              <c:strCache>
                <c:ptCount val="5"/>
                <c:pt idx="0">
                  <c:v>RadisxSort</c:v>
                </c:pt>
                <c:pt idx="1">
                  <c:v>MergeSort</c:v>
                </c:pt>
                <c:pt idx="2">
                  <c:v>ShellSort</c:v>
                </c:pt>
                <c:pt idx="3">
                  <c:v>InsertsionSort</c:v>
                </c:pt>
                <c:pt idx="4">
                  <c:v>CountingSort</c:v>
                </c:pt>
              </c:strCache>
            </c:strRef>
          </c:cat>
          <c:val>
            <c:numRef>
              <c:f>Sheet1!$C$2:$C$6</c:f>
              <c:numCache>
                <c:formatCode>General</c:formatCode>
                <c:ptCount val="5"/>
                <c:pt idx="0">
                  <c:v>39</c:v>
                </c:pt>
                <c:pt idx="1">
                  <c:v>66</c:v>
                </c:pt>
                <c:pt idx="2">
                  <c:v>84</c:v>
                </c:pt>
                <c:pt idx="3">
                  <c:v>2.2400000000000002</c:v>
                </c:pt>
                <c:pt idx="4">
                  <c:v>7.31</c:v>
                </c:pt>
              </c:numCache>
            </c:numRef>
          </c:val>
        </c:ser>
        <c:ser>
          <c:idx val="2"/>
          <c:order val="2"/>
          <c:tx>
            <c:strRef>
              <c:f>Sheet1!$D$1</c:f>
              <c:strCache>
                <c:ptCount val="1"/>
                <c:pt idx="0">
                  <c:v>Testul3</c:v>
                </c:pt>
              </c:strCache>
            </c:strRef>
          </c:tx>
          <c:spPr>
            <a:solidFill>
              <a:schemeClr val="accent3"/>
            </a:solidFill>
            <a:ln>
              <a:noFill/>
            </a:ln>
            <a:effectLst/>
            <a:sp3d/>
          </c:spPr>
          <c:invertIfNegative val="0"/>
          <c:cat>
            <c:strRef>
              <c:f>Sheet1!$A$2:$A$6</c:f>
              <c:strCache>
                <c:ptCount val="5"/>
                <c:pt idx="0">
                  <c:v>RadisxSort</c:v>
                </c:pt>
                <c:pt idx="1">
                  <c:v>MergeSort</c:v>
                </c:pt>
                <c:pt idx="2">
                  <c:v>ShellSort</c:v>
                </c:pt>
                <c:pt idx="3">
                  <c:v>InsertsionSort</c:v>
                </c:pt>
                <c:pt idx="4">
                  <c:v>CountingSort</c:v>
                </c:pt>
              </c:strCache>
            </c:strRef>
          </c:cat>
          <c:val>
            <c:numRef>
              <c:f>Sheet1!$D$2:$D$6</c:f>
              <c:numCache>
                <c:formatCode>General</c:formatCode>
                <c:ptCount val="5"/>
                <c:pt idx="0">
                  <c:v>1.27</c:v>
                </c:pt>
                <c:pt idx="1">
                  <c:v>5.15</c:v>
                </c:pt>
                <c:pt idx="2">
                  <c:v>210.19</c:v>
                </c:pt>
                <c:pt idx="3">
                  <c:v>0.15</c:v>
                </c:pt>
                <c:pt idx="4">
                  <c:v>0.33</c:v>
                </c:pt>
              </c:numCache>
            </c:numRef>
          </c:val>
        </c:ser>
        <c:ser>
          <c:idx val="3"/>
          <c:order val="3"/>
          <c:tx>
            <c:strRef>
              <c:f>Sheet1!$E$1</c:f>
              <c:strCache>
                <c:ptCount val="1"/>
                <c:pt idx="0">
                  <c:v>Testul4</c:v>
                </c:pt>
              </c:strCache>
            </c:strRef>
          </c:tx>
          <c:spPr>
            <a:solidFill>
              <a:schemeClr val="accent4"/>
            </a:solidFill>
            <a:ln>
              <a:noFill/>
            </a:ln>
            <a:effectLst/>
            <a:sp3d/>
          </c:spPr>
          <c:invertIfNegative val="0"/>
          <c:cat>
            <c:strRef>
              <c:f>Sheet1!$A$2:$A$6</c:f>
              <c:strCache>
                <c:ptCount val="5"/>
                <c:pt idx="0">
                  <c:v>RadisxSort</c:v>
                </c:pt>
                <c:pt idx="1">
                  <c:v>MergeSort</c:v>
                </c:pt>
                <c:pt idx="2">
                  <c:v>ShellSort</c:v>
                </c:pt>
                <c:pt idx="3">
                  <c:v>InsertsionSort</c:v>
                </c:pt>
                <c:pt idx="4">
                  <c:v>CountingSort</c:v>
                </c:pt>
              </c:strCache>
            </c:strRef>
          </c:cat>
          <c:val>
            <c:numRef>
              <c:f>Sheet1!$E$2:$E$6</c:f>
              <c:numCache>
                <c:formatCode>General</c:formatCode>
                <c:ptCount val="5"/>
                <c:pt idx="0">
                  <c:v>3.27</c:v>
                </c:pt>
                <c:pt idx="1">
                  <c:v>7.15</c:v>
                </c:pt>
                <c:pt idx="2">
                  <c:v>212.19</c:v>
                </c:pt>
                <c:pt idx="3">
                  <c:v>0.85</c:v>
                </c:pt>
                <c:pt idx="4">
                  <c:v>1.33</c:v>
                </c:pt>
              </c:numCache>
            </c:numRef>
          </c:val>
        </c:ser>
        <c:dLbls>
          <c:showLegendKey val="0"/>
          <c:showVal val="0"/>
          <c:showCatName val="0"/>
          <c:showSerName val="0"/>
          <c:showPercent val="0"/>
          <c:showBubbleSize val="0"/>
        </c:dLbls>
        <c:gapWidth val="150"/>
        <c:shape val="box"/>
        <c:axId val="548966128"/>
        <c:axId val="548966520"/>
        <c:axId val="0"/>
      </c:bar3DChart>
      <c:catAx>
        <c:axId val="5489661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o-RO"/>
          </a:p>
        </c:txPr>
        <c:crossAx val="548966520"/>
        <c:crosses val="autoZero"/>
        <c:auto val="1"/>
        <c:lblAlgn val="ctr"/>
        <c:lblOffset val="100"/>
        <c:noMultiLvlLbl val="0"/>
      </c:catAx>
      <c:valAx>
        <c:axId val="548966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o-RO"/>
          </a:p>
        </c:txPr>
        <c:crossAx val="5489661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o-RO"/>
        </a:p>
      </c:txPr>
    </c:legend>
    <c:plotVisOnly val="1"/>
    <c:dispBlanksAs val="gap"/>
    <c:showDLblsOverMax val="0"/>
  </c:chart>
  <c:spPr>
    <a:noFill/>
    <a:ln>
      <a:noFill/>
    </a:ln>
    <a:effectLst/>
  </c:spPr>
  <c:txPr>
    <a:bodyPr/>
    <a:lstStyle/>
    <a:p>
      <a:pPr>
        <a:defRPr/>
      </a:pPr>
      <a:endParaRPr lang="ro-R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A43ECA-D8E9-4140-8E05-F5F6C82C9610}" type="datetimeFigureOut">
              <a:rPr lang="ro-RO" smtClean="0"/>
              <a:t>19.03.2023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B9C9157F-EAB6-43CE-956D-E5F1D535E7FA}" type="slidenum">
              <a:rPr lang="ro-RO" smtClean="0"/>
              <a:t>‹#›</a:t>
            </a:fld>
            <a:endParaRPr lang="ro-R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424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A43ECA-D8E9-4140-8E05-F5F6C82C9610}" type="datetimeFigureOut">
              <a:rPr lang="ro-RO" smtClean="0"/>
              <a:t>19.03.2023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B9C9157F-EAB6-43CE-956D-E5F1D535E7FA}" type="slidenum">
              <a:rPr lang="ro-RO" smtClean="0"/>
              <a:t>‹#›</a:t>
            </a:fld>
            <a:endParaRPr lang="ro-RO"/>
          </a:p>
        </p:txBody>
      </p:sp>
    </p:spTree>
    <p:extLst>
      <p:ext uri="{BB962C8B-B14F-4D97-AF65-F5344CB8AC3E}">
        <p14:creationId xmlns:p14="http://schemas.microsoft.com/office/powerpoint/2010/main" val="1616726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A43ECA-D8E9-4140-8E05-F5F6C82C9610}" type="datetimeFigureOut">
              <a:rPr lang="ro-RO" smtClean="0"/>
              <a:t>19.03.2023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B9C9157F-EAB6-43CE-956D-E5F1D535E7FA}" type="slidenum">
              <a:rPr lang="ro-RO" smtClean="0"/>
              <a:t>‹#›</a:t>
            </a:fld>
            <a:endParaRPr lang="ro-RO"/>
          </a:p>
        </p:txBody>
      </p:sp>
    </p:spTree>
    <p:extLst>
      <p:ext uri="{BB962C8B-B14F-4D97-AF65-F5344CB8AC3E}">
        <p14:creationId xmlns:p14="http://schemas.microsoft.com/office/powerpoint/2010/main" val="150707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A43ECA-D8E9-4140-8E05-F5F6C82C9610}" type="datetimeFigureOut">
              <a:rPr lang="ro-RO" smtClean="0"/>
              <a:t>19.03.2023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B9C9157F-EAB6-43CE-956D-E5F1D535E7FA}" type="slidenum">
              <a:rPr lang="ro-RO" smtClean="0"/>
              <a:t>‹#›</a:t>
            </a:fld>
            <a:endParaRPr lang="ro-RO"/>
          </a:p>
        </p:txBody>
      </p:sp>
    </p:spTree>
    <p:extLst>
      <p:ext uri="{BB962C8B-B14F-4D97-AF65-F5344CB8AC3E}">
        <p14:creationId xmlns:p14="http://schemas.microsoft.com/office/powerpoint/2010/main" val="2874087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A43ECA-D8E9-4140-8E05-F5F6C82C9610}" type="datetimeFigureOut">
              <a:rPr lang="ro-RO" smtClean="0"/>
              <a:t>19.03.2023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B9C9157F-EAB6-43CE-956D-E5F1D535E7FA}" type="slidenum">
              <a:rPr lang="ro-RO" smtClean="0"/>
              <a:t>‹#›</a:t>
            </a:fld>
            <a:endParaRPr lang="ro-R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88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A43ECA-D8E9-4140-8E05-F5F6C82C9610}" type="datetimeFigureOut">
              <a:rPr lang="ro-RO" smtClean="0"/>
              <a:t>19.03.2023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B9C9157F-EAB6-43CE-956D-E5F1D535E7FA}" type="slidenum">
              <a:rPr lang="ro-RO" smtClean="0"/>
              <a:t>‹#›</a:t>
            </a:fld>
            <a:endParaRPr lang="ro-RO"/>
          </a:p>
        </p:txBody>
      </p:sp>
    </p:spTree>
    <p:extLst>
      <p:ext uri="{BB962C8B-B14F-4D97-AF65-F5344CB8AC3E}">
        <p14:creationId xmlns:p14="http://schemas.microsoft.com/office/powerpoint/2010/main" val="2400453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A43ECA-D8E9-4140-8E05-F5F6C82C9610}" type="datetimeFigureOut">
              <a:rPr lang="ro-RO" smtClean="0"/>
              <a:t>19.03.2023</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B9C9157F-EAB6-43CE-956D-E5F1D535E7FA}" type="slidenum">
              <a:rPr lang="ro-RO" smtClean="0"/>
              <a:t>‹#›</a:t>
            </a:fld>
            <a:endParaRPr lang="ro-RO"/>
          </a:p>
        </p:txBody>
      </p:sp>
    </p:spTree>
    <p:extLst>
      <p:ext uri="{BB962C8B-B14F-4D97-AF65-F5344CB8AC3E}">
        <p14:creationId xmlns:p14="http://schemas.microsoft.com/office/powerpoint/2010/main" val="2930603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A43ECA-D8E9-4140-8E05-F5F6C82C9610}" type="datetimeFigureOut">
              <a:rPr lang="ro-RO" smtClean="0"/>
              <a:t>19.03.2023</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B9C9157F-EAB6-43CE-956D-E5F1D535E7FA}" type="slidenum">
              <a:rPr lang="ro-RO" smtClean="0"/>
              <a:t>‹#›</a:t>
            </a:fld>
            <a:endParaRPr lang="ro-RO"/>
          </a:p>
        </p:txBody>
      </p:sp>
    </p:spTree>
    <p:extLst>
      <p:ext uri="{BB962C8B-B14F-4D97-AF65-F5344CB8AC3E}">
        <p14:creationId xmlns:p14="http://schemas.microsoft.com/office/powerpoint/2010/main" val="401230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A43ECA-D8E9-4140-8E05-F5F6C82C9610}" type="datetimeFigureOut">
              <a:rPr lang="ro-RO" smtClean="0"/>
              <a:t>19.03.2023</a:t>
            </a:fld>
            <a:endParaRPr lang="ro-R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o-RO"/>
          </a:p>
        </p:txBody>
      </p:sp>
      <p:sp>
        <p:nvSpPr>
          <p:cNvPr id="9" name="Slide Number Placeholder 8"/>
          <p:cNvSpPr>
            <a:spLocks noGrp="1"/>
          </p:cNvSpPr>
          <p:nvPr>
            <p:ph type="sldNum" sz="quarter" idx="12"/>
          </p:nvPr>
        </p:nvSpPr>
        <p:spPr/>
        <p:txBody>
          <a:bodyPr/>
          <a:lstStyle/>
          <a:p>
            <a:fld id="{B9C9157F-EAB6-43CE-956D-E5F1D535E7FA}" type="slidenum">
              <a:rPr lang="ro-RO" smtClean="0"/>
              <a:t>‹#›</a:t>
            </a:fld>
            <a:endParaRPr lang="ro-RO"/>
          </a:p>
        </p:txBody>
      </p:sp>
    </p:spTree>
    <p:extLst>
      <p:ext uri="{BB962C8B-B14F-4D97-AF65-F5344CB8AC3E}">
        <p14:creationId xmlns:p14="http://schemas.microsoft.com/office/powerpoint/2010/main" val="979298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A43ECA-D8E9-4140-8E05-F5F6C82C9610}" type="datetimeFigureOut">
              <a:rPr lang="ro-RO" smtClean="0"/>
              <a:t>19.03.2023</a:t>
            </a:fld>
            <a:endParaRPr lang="ro-R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o-R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9C9157F-EAB6-43CE-956D-E5F1D535E7FA}" type="slidenum">
              <a:rPr lang="ro-RO" smtClean="0"/>
              <a:t>‹#›</a:t>
            </a:fld>
            <a:endParaRPr lang="ro-RO"/>
          </a:p>
        </p:txBody>
      </p:sp>
    </p:spTree>
    <p:extLst>
      <p:ext uri="{BB962C8B-B14F-4D97-AF65-F5344CB8AC3E}">
        <p14:creationId xmlns:p14="http://schemas.microsoft.com/office/powerpoint/2010/main" val="3471666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76A43ECA-D8E9-4140-8E05-F5F6C82C9610}" type="datetimeFigureOut">
              <a:rPr lang="ro-RO" smtClean="0"/>
              <a:t>19.03.2023</a:t>
            </a:fld>
            <a:endParaRPr lang="ro-RO"/>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ro-R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9C9157F-EAB6-43CE-956D-E5F1D535E7FA}" type="slidenum">
              <a:rPr lang="ro-RO" smtClean="0"/>
              <a:t>‹#›</a:t>
            </a:fld>
            <a:endParaRPr lang="ro-RO"/>
          </a:p>
        </p:txBody>
      </p:sp>
    </p:spTree>
    <p:extLst>
      <p:ext uri="{BB962C8B-B14F-4D97-AF65-F5344CB8AC3E}">
        <p14:creationId xmlns:p14="http://schemas.microsoft.com/office/powerpoint/2010/main" val="3263360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6A43ECA-D8E9-4140-8E05-F5F6C82C9610}" type="datetimeFigureOut">
              <a:rPr lang="ro-RO" smtClean="0"/>
              <a:t>19.03.2023</a:t>
            </a:fld>
            <a:endParaRPr lang="ro-R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o-R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9C9157F-EAB6-43CE-956D-E5F1D535E7FA}" type="slidenum">
              <a:rPr lang="ro-RO" smtClean="0"/>
              <a:t>‹#›</a:t>
            </a:fld>
            <a:endParaRPr lang="ro-R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612907"/>
      </p:ext>
    </p:extLst>
  </p:cSld>
  <p:clrMap bg1="dk1" tx1="lt1" bg2="dk2" tx2="lt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8293" y="707193"/>
            <a:ext cx="10058400" cy="3566160"/>
          </a:xfrm>
        </p:spPr>
        <p:txBody>
          <a:bodyPr/>
          <a:lstStyle/>
          <a:p>
            <a:pPr algn="r"/>
            <a:r>
              <a:rPr lang="en-US" dirty="0" smtClean="0"/>
              <a:t>Tema-1 SD</a:t>
            </a:r>
            <a:br>
              <a:rPr lang="en-US" dirty="0" smtClean="0"/>
            </a:br>
            <a:r>
              <a:rPr lang="en-US" sz="2000" dirty="0" smtClean="0"/>
              <a:t>de </a:t>
            </a:r>
            <a:r>
              <a:rPr lang="en-US" sz="2000" dirty="0" err="1" smtClean="0"/>
              <a:t>Sumurduc</a:t>
            </a:r>
            <a:r>
              <a:rPr lang="en-US" sz="2000" dirty="0" smtClean="0"/>
              <a:t> </a:t>
            </a:r>
            <a:r>
              <a:rPr lang="en-US" sz="2000" dirty="0" err="1" smtClean="0"/>
              <a:t>Alexandru</a:t>
            </a:r>
            <a:endParaRPr lang="ro-RO" dirty="0"/>
          </a:p>
        </p:txBody>
      </p:sp>
      <p:sp>
        <p:nvSpPr>
          <p:cNvPr id="3" name="Subtitle 2"/>
          <p:cNvSpPr>
            <a:spLocks noGrp="1"/>
          </p:cNvSpPr>
          <p:nvPr>
            <p:ph type="subTitle" idx="1"/>
          </p:nvPr>
        </p:nvSpPr>
        <p:spPr>
          <a:xfrm>
            <a:off x="1048293" y="4766172"/>
            <a:ext cx="10058400" cy="1143000"/>
          </a:xfrm>
        </p:spPr>
        <p:txBody>
          <a:bodyPr/>
          <a:lstStyle/>
          <a:p>
            <a:endParaRPr lang="ro-RO"/>
          </a:p>
        </p:txBody>
      </p:sp>
    </p:spTree>
    <p:extLst>
      <p:ext uri="{BB962C8B-B14F-4D97-AF65-F5344CB8AC3E}">
        <p14:creationId xmlns:p14="http://schemas.microsoft.com/office/powerpoint/2010/main" val="2690065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err="1" smtClean="0"/>
              <a:t>Descriere</a:t>
            </a:r>
            <a:endParaRPr lang="ro-RO" sz="6000" dirty="0"/>
          </a:p>
        </p:txBody>
      </p:sp>
      <p:sp>
        <p:nvSpPr>
          <p:cNvPr id="3" name="Content Placeholder 2"/>
          <p:cNvSpPr>
            <a:spLocks noGrp="1"/>
          </p:cNvSpPr>
          <p:nvPr>
            <p:ph idx="1"/>
          </p:nvPr>
        </p:nvSpPr>
        <p:spPr/>
        <p:txBody>
          <a:bodyPr/>
          <a:lstStyle/>
          <a:p>
            <a:pPr lvl="1"/>
            <a:r>
              <a:rPr lang="en-US" sz="2400" dirty="0" smtClean="0"/>
              <a:t>In </a:t>
            </a:r>
            <a:r>
              <a:rPr lang="en-US" sz="2400" dirty="0" err="1" smtClean="0"/>
              <a:t>aceasta</a:t>
            </a:r>
            <a:r>
              <a:rPr lang="en-US" sz="2400" dirty="0" smtClean="0"/>
              <a:t> </a:t>
            </a:r>
            <a:r>
              <a:rPr lang="en-US" sz="2400" dirty="0" err="1" smtClean="0"/>
              <a:t>tema</a:t>
            </a:r>
            <a:r>
              <a:rPr lang="en-US" sz="2400" dirty="0" smtClean="0"/>
              <a:t> </a:t>
            </a:r>
            <a:r>
              <a:rPr lang="en-US" sz="2400" dirty="0" err="1" smtClean="0"/>
              <a:t>voi</a:t>
            </a:r>
            <a:r>
              <a:rPr lang="en-US" sz="2400" dirty="0" smtClean="0"/>
              <a:t> </a:t>
            </a:r>
            <a:r>
              <a:rPr lang="en-US" sz="2400" dirty="0" err="1" smtClean="0"/>
              <a:t>analiza</a:t>
            </a:r>
            <a:r>
              <a:rPr lang="en-US" sz="2400" dirty="0" smtClean="0"/>
              <a:t> </a:t>
            </a:r>
            <a:r>
              <a:rPr lang="en-US" sz="2400" dirty="0" err="1" smtClean="0"/>
              <a:t>si</a:t>
            </a:r>
            <a:r>
              <a:rPr lang="en-US" sz="2400" dirty="0" smtClean="0"/>
              <a:t> </a:t>
            </a:r>
            <a:r>
              <a:rPr lang="en-US" sz="2400" dirty="0" err="1" smtClean="0"/>
              <a:t>compara</a:t>
            </a:r>
            <a:r>
              <a:rPr lang="en-US" sz="2400" dirty="0" smtClean="0"/>
              <a:t> 5 </a:t>
            </a:r>
            <a:r>
              <a:rPr lang="en-US" sz="2400" dirty="0" err="1" smtClean="0"/>
              <a:t>algoritmi</a:t>
            </a:r>
            <a:r>
              <a:rPr lang="en-US" sz="2400" dirty="0" smtClean="0"/>
              <a:t> de </a:t>
            </a:r>
            <a:r>
              <a:rPr lang="en-US" sz="2400" dirty="0" err="1" smtClean="0"/>
              <a:t>sortare</a:t>
            </a:r>
            <a:r>
              <a:rPr lang="en-US" sz="2400" dirty="0" smtClean="0"/>
              <a:t>.</a:t>
            </a:r>
          </a:p>
          <a:p>
            <a:pPr lvl="1"/>
            <a:r>
              <a:rPr lang="en-US" sz="2400" dirty="0" err="1" smtClean="0"/>
              <a:t>Acesti</a:t>
            </a:r>
            <a:r>
              <a:rPr lang="en-US" sz="2400" dirty="0" smtClean="0"/>
              <a:t> </a:t>
            </a:r>
            <a:r>
              <a:rPr lang="en-US" sz="2400" dirty="0" err="1" smtClean="0"/>
              <a:t>algoritmi</a:t>
            </a:r>
            <a:r>
              <a:rPr lang="en-US" sz="2400" dirty="0" smtClean="0"/>
              <a:t> </a:t>
            </a:r>
            <a:r>
              <a:rPr lang="en-US" sz="2400" dirty="0" err="1" smtClean="0"/>
              <a:t>sunt</a:t>
            </a:r>
            <a:r>
              <a:rPr lang="en-US" sz="2400" dirty="0" smtClean="0"/>
              <a:t>: RADIXSORT,MERGESORT,SHELLSORT,INSERTSORT,COUNTINGSORT.</a:t>
            </a:r>
          </a:p>
          <a:p>
            <a:pPr lvl="1"/>
            <a:r>
              <a:rPr lang="en-US" sz="2400" dirty="0" err="1" smtClean="0"/>
              <a:t>Pentru</a:t>
            </a:r>
            <a:r>
              <a:rPr lang="en-US" sz="2400" dirty="0" smtClean="0"/>
              <a:t> comparative </a:t>
            </a:r>
            <a:r>
              <a:rPr lang="en-US" sz="2400" dirty="0" err="1" smtClean="0"/>
              <a:t>voi</a:t>
            </a:r>
            <a:r>
              <a:rPr lang="en-US" sz="2400" dirty="0" smtClean="0"/>
              <a:t> </a:t>
            </a:r>
            <a:r>
              <a:rPr lang="en-US" sz="2400" dirty="0" err="1" smtClean="0"/>
              <a:t>folosi</a:t>
            </a:r>
            <a:r>
              <a:rPr lang="en-US" sz="2400" dirty="0" smtClean="0"/>
              <a:t> ca </a:t>
            </a:r>
            <a:r>
              <a:rPr lang="en-US" sz="2400" dirty="0" err="1" smtClean="0"/>
              <a:t>si</a:t>
            </a:r>
            <a:r>
              <a:rPr lang="en-US" sz="2400" dirty="0" smtClean="0"/>
              <a:t> </a:t>
            </a:r>
            <a:r>
              <a:rPr lang="en-US" sz="2400" dirty="0" err="1" smtClean="0"/>
              <a:t>criterii</a:t>
            </a:r>
            <a:r>
              <a:rPr lang="en-US" sz="2400" dirty="0" smtClean="0"/>
              <a:t> :</a:t>
            </a:r>
          </a:p>
          <a:p>
            <a:pPr lvl="8"/>
            <a:r>
              <a:rPr lang="en-US" sz="1600" dirty="0" err="1" smtClean="0"/>
              <a:t>Complexitatea</a:t>
            </a:r>
            <a:r>
              <a:rPr lang="en-US" sz="1600" dirty="0" smtClean="0"/>
              <a:t> </a:t>
            </a:r>
            <a:r>
              <a:rPr lang="en-US" sz="1600" dirty="0" err="1" smtClean="0"/>
              <a:t>timp-spatiu</a:t>
            </a:r>
            <a:endParaRPr lang="en-US" sz="1600" dirty="0" smtClean="0"/>
          </a:p>
          <a:p>
            <a:pPr lvl="8"/>
            <a:r>
              <a:rPr lang="en-US" sz="1600" dirty="0" err="1" smtClean="0"/>
              <a:t>Stabilitatea</a:t>
            </a:r>
            <a:r>
              <a:rPr lang="en-US" sz="1600" dirty="0" smtClean="0"/>
              <a:t> </a:t>
            </a:r>
            <a:r>
              <a:rPr lang="en-US" sz="1600" dirty="0" err="1" smtClean="0"/>
              <a:t>algoritmului</a:t>
            </a:r>
            <a:endParaRPr lang="en-US" sz="1600" dirty="0" smtClean="0"/>
          </a:p>
          <a:p>
            <a:pPr lvl="1"/>
            <a:r>
              <a:rPr lang="en-US" dirty="0" err="1" smtClean="0"/>
              <a:t>Limbajul</a:t>
            </a:r>
            <a:r>
              <a:rPr lang="en-US" dirty="0" smtClean="0"/>
              <a:t> de </a:t>
            </a:r>
            <a:r>
              <a:rPr lang="en-US" dirty="0" err="1" smtClean="0"/>
              <a:t>programare</a:t>
            </a:r>
            <a:r>
              <a:rPr lang="en-US" dirty="0" smtClean="0"/>
              <a:t> </a:t>
            </a:r>
            <a:r>
              <a:rPr lang="en-US" dirty="0" err="1" smtClean="0"/>
              <a:t>folosit</a:t>
            </a:r>
            <a:r>
              <a:rPr lang="en-US" dirty="0" smtClean="0"/>
              <a:t> </a:t>
            </a:r>
            <a:r>
              <a:rPr lang="en-US" dirty="0" err="1" smtClean="0"/>
              <a:t>este</a:t>
            </a:r>
            <a:r>
              <a:rPr lang="en-US" dirty="0" smtClean="0"/>
              <a:t> Python.</a:t>
            </a:r>
            <a:endParaRPr lang="ro-RO" dirty="0"/>
          </a:p>
        </p:txBody>
      </p:sp>
    </p:spTree>
    <p:extLst>
      <p:ext uri="{BB962C8B-B14F-4D97-AF65-F5344CB8AC3E}">
        <p14:creationId xmlns:p14="http://schemas.microsoft.com/office/powerpoint/2010/main" val="3257944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Radix Sort</a:t>
            </a:r>
            <a:endParaRPr lang="ro-RO" dirty="0"/>
          </a:p>
        </p:txBody>
      </p:sp>
      <p:sp>
        <p:nvSpPr>
          <p:cNvPr id="3" name="Content Placeholder 2"/>
          <p:cNvSpPr>
            <a:spLocks noGrp="1"/>
          </p:cNvSpPr>
          <p:nvPr>
            <p:ph idx="1"/>
          </p:nvPr>
        </p:nvSpPr>
        <p:spPr>
          <a:xfrm>
            <a:off x="1097280" y="1845734"/>
            <a:ext cx="10058400" cy="4270394"/>
          </a:xfrm>
        </p:spPr>
        <p:txBody>
          <a:bodyPr>
            <a:normAutofit/>
          </a:bodyPr>
          <a:lstStyle/>
          <a:p>
            <a:r>
              <a:rPr lang="en-US" sz="1800" dirty="0" err="1" smtClean="0"/>
              <a:t>Acest</a:t>
            </a:r>
            <a:r>
              <a:rPr lang="en-US" sz="1800" dirty="0" smtClean="0"/>
              <a:t> </a:t>
            </a:r>
            <a:r>
              <a:rPr lang="en-US" sz="1800" dirty="0" err="1" smtClean="0"/>
              <a:t>algoritm</a:t>
            </a:r>
            <a:r>
              <a:rPr lang="en-US" sz="1800" dirty="0" smtClean="0"/>
              <a:t> </a:t>
            </a:r>
            <a:r>
              <a:rPr lang="en-US" sz="1800" dirty="0" err="1" smtClean="0"/>
              <a:t>sorteaza</a:t>
            </a:r>
            <a:r>
              <a:rPr lang="en-US" sz="1800" dirty="0" smtClean="0"/>
              <a:t> </a:t>
            </a:r>
            <a:r>
              <a:rPr lang="en-US" sz="1800" dirty="0" err="1" smtClean="0"/>
              <a:t>prin</a:t>
            </a:r>
            <a:r>
              <a:rPr lang="en-US" sz="1800" dirty="0" smtClean="0"/>
              <a:t> ‘</a:t>
            </a:r>
            <a:r>
              <a:rPr lang="en-US" sz="1800" dirty="0" err="1" smtClean="0"/>
              <a:t>sortarea</a:t>
            </a:r>
            <a:r>
              <a:rPr lang="en-US" sz="1800" dirty="0" smtClean="0"/>
              <a:t>’ </a:t>
            </a:r>
            <a:r>
              <a:rPr lang="en-US" sz="1800" dirty="0" err="1" smtClean="0"/>
              <a:t>folosindu</a:t>
            </a:r>
            <a:r>
              <a:rPr lang="en-US" sz="1800" dirty="0" smtClean="0"/>
              <a:t>-se de </a:t>
            </a:r>
            <a:r>
              <a:rPr lang="en-US" sz="1800" dirty="0" err="1" smtClean="0"/>
              <a:t>cifrele</a:t>
            </a:r>
            <a:r>
              <a:rPr lang="en-US" sz="1800" dirty="0" smtClean="0"/>
              <a:t> </a:t>
            </a:r>
            <a:r>
              <a:rPr lang="en-US" sz="1800" dirty="0" err="1" smtClean="0"/>
              <a:t>numerelor</a:t>
            </a:r>
            <a:r>
              <a:rPr lang="en-US" sz="1800" dirty="0" smtClean="0"/>
              <a:t> de la </a:t>
            </a:r>
            <a:r>
              <a:rPr lang="en-US" sz="1800" dirty="0" err="1" smtClean="0"/>
              <a:t>cea</a:t>
            </a:r>
            <a:r>
              <a:rPr lang="en-US" sz="1800" dirty="0" smtClean="0"/>
              <a:t> </a:t>
            </a:r>
            <a:r>
              <a:rPr lang="en-US" sz="1800" dirty="0" err="1" smtClean="0"/>
              <a:t>mai</a:t>
            </a:r>
            <a:r>
              <a:rPr lang="en-US" sz="1800" dirty="0" smtClean="0"/>
              <a:t> </a:t>
            </a:r>
            <a:r>
              <a:rPr lang="en-US" sz="1800" dirty="0" err="1" smtClean="0"/>
              <a:t>neimportanta</a:t>
            </a:r>
            <a:r>
              <a:rPr lang="en-US" sz="1800" dirty="0" smtClean="0"/>
              <a:t> </a:t>
            </a:r>
            <a:r>
              <a:rPr lang="en-US" sz="1800" dirty="0" err="1" smtClean="0"/>
              <a:t>cifra</a:t>
            </a:r>
            <a:r>
              <a:rPr lang="en-US" sz="1800" dirty="0" smtClean="0"/>
              <a:t> (l</a:t>
            </a:r>
            <a:r>
              <a:rPr lang="ro-RO" sz="1800" dirty="0" smtClean="0"/>
              <a:t>east </a:t>
            </a:r>
            <a:r>
              <a:rPr lang="ro-RO" sz="1800" dirty="0"/>
              <a:t>significant digit</a:t>
            </a:r>
            <a:r>
              <a:rPr lang="en-US" sz="1800" dirty="0" smtClean="0"/>
              <a:t>) la </a:t>
            </a:r>
            <a:r>
              <a:rPr lang="en-US" sz="1800" dirty="0" err="1" smtClean="0"/>
              <a:t>cea</a:t>
            </a:r>
            <a:r>
              <a:rPr lang="en-US" sz="1800" dirty="0" smtClean="0"/>
              <a:t> </a:t>
            </a:r>
            <a:r>
              <a:rPr lang="en-US" sz="1800" dirty="0" err="1" smtClean="0"/>
              <a:t>mai</a:t>
            </a:r>
            <a:r>
              <a:rPr lang="en-US" sz="1800" dirty="0" smtClean="0"/>
              <a:t> </a:t>
            </a:r>
            <a:r>
              <a:rPr lang="en-US" sz="1800" dirty="0" err="1" smtClean="0"/>
              <a:t>importanta</a:t>
            </a:r>
            <a:r>
              <a:rPr lang="en-US" sz="1800" dirty="0" smtClean="0"/>
              <a:t> (most significant digit).</a:t>
            </a:r>
          </a:p>
          <a:p>
            <a:r>
              <a:rPr lang="en-US" sz="1800" dirty="0" err="1" smtClean="0"/>
              <a:t>Pasi</a:t>
            </a:r>
            <a:r>
              <a:rPr lang="en-US" sz="1800" dirty="0" smtClean="0"/>
              <a:t>:  </a:t>
            </a:r>
          </a:p>
          <a:p>
            <a:pPr lvl="1"/>
            <a:r>
              <a:rPr lang="en-US" dirty="0" smtClean="0"/>
              <a:t>1)</a:t>
            </a:r>
            <a:r>
              <a:rPr lang="en-US" dirty="0" err="1" smtClean="0"/>
              <a:t>Aflam</a:t>
            </a:r>
            <a:r>
              <a:rPr lang="en-US" dirty="0" smtClean="0"/>
              <a:t> </a:t>
            </a:r>
            <a:r>
              <a:rPr lang="en-US" dirty="0" err="1" smtClean="0"/>
              <a:t>maximul</a:t>
            </a:r>
            <a:r>
              <a:rPr lang="en-US" dirty="0" smtClean="0"/>
              <a:t> </a:t>
            </a:r>
            <a:r>
              <a:rPr lang="en-US" dirty="0" err="1" smtClean="0"/>
              <a:t>listei</a:t>
            </a:r>
            <a:r>
              <a:rPr lang="en-US" dirty="0" smtClean="0"/>
              <a:t> (</a:t>
            </a:r>
            <a:r>
              <a:rPr lang="en-US" dirty="0" err="1" smtClean="0"/>
              <a:t>complexitate</a:t>
            </a:r>
            <a:r>
              <a:rPr lang="en-US" dirty="0" smtClean="0"/>
              <a:t> O(n))</a:t>
            </a:r>
          </a:p>
          <a:p>
            <a:pPr lvl="1"/>
            <a:r>
              <a:rPr lang="en-US" dirty="0" smtClean="0"/>
              <a:t>2)</a:t>
            </a:r>
            <a:r>
              <a:rPr lang="en-US" dirty="0" err="1" smtClean="0"/>
              <a:t>Initializam</a:t>
            </a:r>
            <a:r>
              <a:rPr lang="en-US" dirty="0" smtClean="0"/>
              <a:t> o </a:t>
            </a:r>
            <a:r>
              <a:rPr lang="en-US" dirty="0" err="1" smtClean="0"/>
              <a:t>lista</a:t>
            </a:r>
            <a:r>
              <a:rPr lang="en-US" dirty="0" smtClean="0"/>
              <a:t> de </a:t>
            </a:r>
            <a:r>
              <a:rPr lang="en-US" dirty="0" err="1" smtClean="0"/>
              <a:t>liste</a:t>
            </a:r>
            <a:r>
              <a:rPr lang="en-US" dirty="0" smtClean="0"/>
              <a:t> (in python </a:t>
            </a:r>
            <a:r>
              <a:rPr lang="en-US" dirty="0" err="1" smtClean="0"/>
              <a:t>folosesim</a:t>
            </a:r>
            <a:r>
              <a:rPr lang="en-US" dirty="0" smtClean="0"/>
              <a:t> un </a:t>
            </a:r>
            <a:r>
              <a:rPr lang="en-US" dirty="0" err="1" smtClean="0"/>
              <a:t>dictionar</a:t>
            </a:r>
            <a:r>
              <a:rPr lang="en-US" dirty="0" smtClean="0"/>
              <a:t>) ‘d’ </a:t>
            </a:r>
            <a:r>
              <a:rPr lang="en-US" dirty="0" err="1" smtClean="0"/>
              <a:t>numita</a:t>
            </a:r>
            <a:r>
              <a:rPr lang="en-US" dirty="0" smtClean="0"/>
              <a:t> </a:t>
            </a:r>
            <a:r>
              <a:rPr lang="en-US" dirty="0" err="1" smtClean="0"/>
              <a:t>si</a:t>
            </a:r>
            <a:r>
              <a:rPr lang="en-US" dirty="0" smtClean="0"/>
              <a:t> buckets cu radix </a:t>
            </a:r>
            <a:r>
              <a:rPr lang="en-US" dirty="0" err="1" smtClean="0"/>
              <a:t>elemente</a:t>
            </a:r>
            <a:r>
              <a:rPr lang="en-US" dirty="0" smtClean="0"/>
              <a:t> (radix </a:t>
            </a:r>
            <a:r>
              <a:rPr lang="en-US" dirty="0" err="1" smtClean="0"/>
              <a:t>este</a:t>
            </a:r>
            <a:r>
              <a:rPr lang="en-US" dirty="0" smtClean="0"/>
              <a:t> </a:t>
            </a:r>
            <a:r>
              <a:rPr lang="en-US" dirty="0" err="1" smtClean="0"/>
              <a:t>bza</a:t>
            </a:r>
            <a:r>
              <a:rPr lang="en-US" dirty="0" smtClean="0"/>
              <a:t> in care </a:t>
            </a:r>
            <a:r>
              <a:rPr lang="en-US" dirty="0" err="1" smtClean="0"/>
              <a:t>lucram</a:t>
            </a:r>
            <a:r>
              <a:rPr lang="en-US" dirty="0" smtClean="0"/>
              <a:t>)</a:t>
            </a:r>
          </a:p>
          <a:p>
            <a:pPr lvl="1"/>
            <a:r>
              <a:rPr lang="en-US" dirty="0" smtClean="0"/>
              <a:t>3)</a:t>
            </a:r>
            <a:r>
              <a:rPr lang="en-US" dirty="0" err="1" smtClean="0"/>
              <a:t>Sortam</a:t>
            </a:r>
            <a:r>
              <a:rPr lang="en-US" dirty="0" smtClean="0"/>
              <a:t> </a:t>
            </a:r>
            <a:r>
              <a:rPr lang="en-US" dirty="0" err="1" smtClean="0"/>
              <a:t>lista</a:t>
            </a:r>
            <a:r>
              <a:rPr lang="en-US" dirty="0" smtClean="0"/>
              <a:t> in </a:t>
            </a:r>
            <a:r>
              <a:rPr lang="en-US" dirty="0"/>
              <a:t>buckets </a:t>
            </a:r>
            <a:r>
              <a:rPr lang="en-US" dirty="0" smtClean="0"/>
              <a:t>in in </a:t>
            </a:r>
            <a:r>
              <a:rPr lang="en-US" dirty="0" err="1" smtClean="0"/>
              <a:t>functie</a:t>
            </a:r>
            <a:r>
              <a:rPr lang="en-US" dirty="0" smtClean="0"/>
              <a:t> de </a:t>
            </a:r>
            <a:r>
              <a:rPr lang="en-US" dirty="0" err="1" smtClean="0"/>
              <a:t>digitul</a:t>
            </a:r>
            <a:r>
              <a:rPr lang="en-US" dirty="0" smtClean="0"/>
              <a:t> actual , </a:t>
            </a:r>
            <a:r>
              <a:rPr lang="en-US" dirty="0" err="1" smtClean="0"/>
              <a:t>dupa</a:t>
            </a:r>
            <a:r>
              <a:rPr lang="en-US" dirty="0" smtClean="0"/>
              <a:t> care ‘</a:t>
            </a:r>
            <a:r>
              <a:rPr lang="en-US" dirty="0" err="1" smtClean="0"/>
              <a:t>turnam</a:t>
            </a:r>
            <a:r>
              <a:rPr lang="en-US" dirty="0" smtClean="0"/>
              <a:t>’ </a:t>
            </a:r>
            <a:r>
              <a:rPr lang="en-US" dirty="0" err="1" smtClean="0"/>
              <a:t>elementele</a:t>
            </a:r>
            <a:r>
              <a:rPr lang="en-US" dirty="0" smtClean="0"/>
              <a:t> din buckets </a:t>
            </a:r>
            <a:r>
              <a:rPr lang="en-US" dirty="0" err="1" smtClean="0"/>
              <a:t>inapoi</a:t>
            </a:r>
            <a:r>
              <a:rPr lang="en-US" dirty="0" smtClean="0"/>
              <a:t> in </a:t>
            </a:r>
            <a:r>
              <a:rPr lang="en-US" dirty="0" err="1" smtClean="0"/>
              <a:t>lista</a:t>
            </a:r>
            <a:endParaRPr lang="en-US" dirty="0" smtClean="0"/>
          </a:p>
          <a:p>
            <a:pPr lvl="1"/>
            <a:r>
              <a:rPr lang="en-US" dirty="0" smtClean="0"/>
              <a:t>4)</a:t>
            </a:r>
            <a:r>
              <a:rPr lang="en-US" dirty="0" err="1" smtClean="0"/>
              <a:t>Repetam</a:t>
            </a:r>
            <a:r>
              <a:rPr lang="en-US" dirty="0" smtClean="0"/>
              <a:t> </a:t>
            </a:r>
            <a:r>
              <a:rPr lang="en-US" dirty="0" err="1" smtClean="0"/>
              <a:t>pasul</a:t>
            </a:r>
            <a:r>
              <a:rPr lang="en-US" dirty="0" smtClean="0"/>
              <a:t> 3 </a:t>
            </a:r>
            <a:r>
              <a:rPr lang="en-US" dirty="0" err="1" smtClean="0"/>
              <a:t>pentru</a:t>
            </a:r>
            <a:r>
              <a:rPr lang="en-US" dirty="0" smtClean="0"/>
              <a:t> </a:t>
            </a:r>
            <a:r>
              <a:rPr lang="en-US" dirty="0" err="1" smtClean="0"/>
              <a:t>fiecare</a:t>
            </a:r>
            <a:r>
              <a:rPr lang="en-US" dirty="0" smtClean="0"/>
              <a:t> digit </a:t>
            </a:r>
            <a:r>
              <a:rPr lang="en-US" dirty="0" err="1" smtClean="0"/>
              <a:t>pana</a:t>
            </a:r>
            <a:r>
              <a:rPr lang="en-US" dirty="0" smtClean="0"/>
              <a:t> la </a:t>
            </a:r>
            <a:r>
              <a:rPr lang="en-US" dirty="0" err="1" smtClean="0"/>
              <a:t>ultimul</a:t>
            </a:r>
            <a:r>
              <a:rPr lang="en-US" dirty="0" smtClean="0"/>
              <a:t> digit ( </a:t>
            </a:r>
            <a:r>
              <a:rPr lang="en-US" dirty="0" err="1" smtClean="0"/>
              <a:t>len</a:t>
            </a:r>
            <a:r>
              <a:rPr lang="en-US" dirty="0" smtClean="0"/>
              <a:t>(maxim))</a:t>
            </a:r>
          </a:p>
          <a:p>
            <a:r>
              <a:rPr lang="en-US" dirty="0" err="1" smtClean="0"/>
              <a:t>Complexitate</a:t>
            </a:r>
            <a:r>
              <a:rPr lang="en-US" dirty="0" smtClean="0"/>
              <a:t> </a:t>
            </a:r>
            <a:r>
              <a:rPr lang="en-US" dirty="0" err="1" smtClean="0"/>
              <a:t>Timp</a:t>
            </a:r>
            <a:r>
              <a:rPr lang="en-US" dirty="0" smtClean="0"/>
              <a:t> : O(</a:t>
            </a:r>
            <a:r>
              <a:rPr lang="ro-RO" dirty="0" smtClean="0"/>
              <a:t>n</a:t>
            </a:r>
            <a:r>
              <a:rPr lang="en-US" dirty="0" err="1" smtClean="0"/>
              <a:t>logn</a:t>
            </a:r>
            <a:r>
              <a:rPr lang="en-US" dirty="0" smtClean="0"/>
              <a:t>))</a:t>
            </a:r>
          </a:p>
          <a:p>
            <a:r>
              <a:rPr lang="en-US" dirty="0" err="1" smtClean="0"/>
              <a:t>Complexitate</a:t>
            </a:r>
            <a:r>
              <a:rPr lang="en-US" dirty="0" smtClean="0"/>
              <a:t> </a:t>
            </a:r>
            <a:r>
              <a:rPr lang="en-US" dirty="0" err="1" smtClean="0"/>
              <a:t>Spatiu</a:t>
            </a:r>
            <a:r>
              <a:rPr lang="en-US" dirty="0" smtClean="0"/>
              <a:t>: O(</a:t>
            </a:r>
            <a:r>
              <a:rPr lang="en-US" dirty="0" err="1" smtClean="0"/>
              <a:t>n+d</a:t>
            </a:r>
            <a:r>
              <a:rPr lang="en-US" dirty="0" smtClean="0"/>
              <a:t>)</a:t>
            </a:r>
          </a:p>
          <a:p>
            <a:r>
              <a:rPr lang="en-US" dirty="0" err="1" smtClean="0"/>
              <a:t>Algoritmul</a:t>
            </a:r>
            <a:r>
              <a:rPr lang="en-US" dirty="0" smtClean="0"/>
              <a:t> </a:t>
            </a:r>
            <a:r>
              <a:rPr lang="en-US" dirty="0" err="1" smtClean="0"/>
              <a:t>este</a:t>
            </a:r>
            <a:r>
              <a:rPr lang="en-US" dirty="0" smtClean="0"/>
              <a:t> </a:t>
            </a:r>
            <a:r>
              <a:rPr lang="en-US" dirty="0" err="1" smtClean="0"/>
              <a:t>stabil</a:t>
            </a:r>
            <a:endParaRPr lang="en-US" dirty="0" smtClean="0"/>
          </a:p>
          <a:p>
            <a:endParaRPr lang="en-US" dirty="0" smtClean="0"/>
          </a:p>
          <a:p>
            <a:endParaRPr lang="en-US" dirty="0" smtClean="0"/>
          </a:p>
          <a:p>
            <a:endParaRPr lang="en-US" dirty="0"/>
          </a:p>
          <a:p>
            <a:endParaRPr lang="ro-RO" dirty="0"/>
          </a:p>
        </p:txBody>
      </p:sp>
    </p:spTree>
    <p:extLst>
      <p:ext uri="{BB962C8B-B14F-4D97-AF65-F5344CB8AC3E}">
        <p14:creationId xmlns:p14="http://schemas.microsoft.com/office/powerpoint/2010/main" val="3948062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ro-RO" dirty="0"/>
          </a:p>
        </p:txBody>
      </p:sp>
      <p:sp>
        <p:nvSpPr>
          <p:cNvPr id="3" name="Content Placeholder 2"/>
          <p:cNvSpPr>
            <a:spLocks noGrp="1"/>
          </p:cNvSpPr>
          <p:nvPr>
            <p:ph idx="1"/>
          </p:nvPr>
        </p:nvSpPr>
        <p:spPr/>
        <p:txBody>
          <a:bodyPr/>
          <a:lstStyle/>
          <a:p>
            <a:r>
              <a:rPr lang="en-US" dirty="0" smtClean="0"/>
              <a:t>Merge sort </a:t>
            </a:r>
            <a:r>
              <a:rPr lang="en-US" dirty="0" err="1" smtClean="0"/>
              <a:t>este</a:t>
            </a:r>
            <a:r>
              <a:rPr lang="en-US" dirty="0" smtClean="0"/>
              <a:t> un </a:t>
            </a:r>
            <a:r>
              <a:rPr lang="en-US" dirty="0" err="1" smtClean="0"/>
              <a:t>algoritm</a:t>
            </a:r>
            <a:r>
              <a:rPr lang="en-US" dirty="0" smtClean="0"/>
              <a:t> </a:t>
            </a:r>
            <a:r>
              <a:rPr lang="en-US" dirty="0" err="1" smtClean="0"/>
              <a:t>recursiv</a:t>
            </a:r>
            <a:r>
              <a:rPr lang="en-US" dirty="0" smtClean="0"/>
              <a:t> </a:t>
            </a:r>
            <a:r>
              <a:rPr lang="en-US" dirty="0" err="1" smtClean="0"/>
              <a:t>ce</a:t>
            </a:r>
            <a:r>
              <a:rPr lang="en-US" dirty="0" smtClean="0"/>
              <a:t> se </a:t>
            </a:r>
            <a:r>
              <a:rPr lang="en-US" dirty="0" err="1" smtClean="0"/>
              <a:t>bazeaza</a:t>
            </a:r>
            <a:r>
              <a:rPr lang="en-US" dirty="0" smtClean="0"/>
              <a:t> </a:t>
            </a:r>
            <a:r>
              <a:rPr lang="en-US" dirty="0" err="1" smtClean="0"/>
              <a:t>pe</a:t>
            </a:r>
            <a:r>
              <a:rPr lang="en-US" dirty="0" smtClean="0"/>
              <a:t> </a:t>
            </a:r>
            <a:r>
              <a:rPr lang="en-US" dirty="0" err="1" smtClean="0"/>
              <a:t>impartirea</a:t>
            </a:r>
            <a:r>
              <a:rPr lang="en-US" dirty="0" smtClean="0"/>
              <a:t> </a:t>
            </a:r>
            <a:r>
              <a:rPr lang="en-US" dirty="0" err="1" smtClean="0"/>
              <a:t>listei</a:t>
            </a:r>
            <a:r>
              <a:rPr lang="en-US" dirty="0" smtClean="0"/>
              <a:t> in </a:t>
            </a:r>
            <a:r>
              <a:rPr lang="en-US" dirty="0" err="1" smtClean="0"/>
              <a:t>jumatati</a:t>
            </a:r>
            <a:r>
              <a:rPr lang="en-US" dirty="0" smtClean="0"/>
              <a:t> </a:t>
            </a:r>
            <a:r>
              <a:rPr lang="en-US" dirty="0" err="1" smtClean="0"/>
              <a:t>pana</a:t>
            </a:r>
            <a:r>
              <a:rPr lang="en-US" dirty="0" smtClean="0"/>
              <a:t> cand </a:t>
            </a:r>
            <a:r>
              <a:rPr lang="en-US" dirty="0" err="1" smtClean="0"/>
              <a:t>ajungem</a:t>
            </a:r>
            <a:r>
              <a:rPr lang="en-US" dirty="0" smtClean="0"/>
              <a:t> </a:t>
            </a:r>
            <a:r>
              <a:rPr lang="en-US" dirty="0" err="1" smtClean="0"/>
              <a:t>sa</a:t>
            </a:r>
            <a:r>
              <a:rPr lang="en-US" dirty="0" smtClean="0"/>
              <a:t> </a:t>
            </a:r>
            <a:r>
              <a:rPr lang="en-US" dirty="0" err="1" smtClean="0"/>
              <a:t>avem</a:t>
            </a:r>
            <a:r>
              <a:rPr lang="en-US" dirty="0" smtClean="0"/>
              <a:t> n </a:t>
            </a:r>
            <a:r>
              <a:rPr lang="en-US" dirty="0" err="1" smtClean="0"/>
              <a:t>liste</a:t>
            </a:r>
            <a:r>
              <a:rPr lang="en-US" dirty="0" smtClean="0"/>
              <a:t> de 1 element , </a:t>
            </a:r>
            <a:r>
              <a:rPr lang="en-US" dirty="0" err="1" smtClean="0"/>
              <a:t>dupa</a:t>
            </a:r>
            <a:r>
              <a:rPr lang="en-US" dirty="0" smtClean="0"/>
              <a:t> care </a:t>
            </a:r>
            <a:r>
              <a:rPr lang="en-US" dirty="0" err="1" smtClean="0"/>
              <a:t>prin</a:t>
            </a:r>
            <a:r>
              <a:rPr lang="en-US" dirty="0" smtClean="0"/>
              <a:t> </a:t>
            </a:r>
            <a:r>
              <a:rPr lang="en-US" dirty="0" err="1" smtClean="0"/>
              <a:t>interclasare</a:t>
            </a:r>
            <a:r>
              <a:rPr lang="en-US" dirty="0" smtClean="0"/>
              <a:t> se </a:t>
            </a:r>
            <a:r>
              <a:rPr lang="en-US" dirty="0" err="1" smtClean="0"/>
              <a:t>sorteaza</a:t>
            </a:r>
            <a:r>
              <a:rPr lang="en-US" dirty="0" smtClean="0"/>
              <a:t> </a:t>
            </a:r>
            <a:r>
              <a:rPr lang="en-US" dirty="0" err="1" smtClean="0"/>
              <a:t>lista</a:t>
            </a:r>
            <a:r>
              <a:rPr lang="en-US" dirty="0" smtClean="0"/>
              <a:t>.</a:t>
            </a:r>
          </a:p>
          <a:p>
            <a:r>
              <a:rPr lang="en-US" dirty="0" err="1" smtClean="0"/>
              <a:t>Pasi</a:t>
            </a:r>
            <a:r>
              <a:rPr lang="en-US" dirty="0" smtClean="0"/>
              <a:t>:</a:t>
            </a:r>
          </a:p>
          <a:p>
            <a:pPr lvl="1"/>
            <a:r>
              <a:rPr lang="en-US" dirty="0" smtClean="0"/>
              <a:t>1)</a:t>
            </a:r>
            <a:r>
              <a:rPr lang="en-US" dirty="0" err="1" smtClean="0"/>
              <a:t>Impartirea</a:t>
            </a:r>
            <a:r>
              <a:rPr lang="en-US" dirty="0" smtClean="0"/>
              <a:t> </a:t>
            </a:r>
            <a:r>
              <a:rPr lang="en-US" dirty="0" err="1" smtClean="0"/>
              <a:t>listei</a:t>
            </a:r>
            <a:r>
              <a:rPr lang="en-US" dirty="0" smtClean="0"/>
              <a:t> in n (</a:t>
            </a:r>
            <a:r>
              <a:rPr lang="en-US" dirty="0" err="1" smtClean="0"/>
              <a:t>len</a:t>
            </a:r>
            <a:r>
              <a:rPr lang="en-US" dirty="0" smtClean="0"/>
              <a:t>(list)) </a:t>
            </a:r>
            <a:r>
              <a:rPr lang="en-US" dirty="0" err="1" smtClean="0"/>
              <a:t>liste</a:t>
            </a:r>
            <a:r>
              <a:rPr lang="en-US" dirty="0" smtClean="0"/>
              <a:t> de 1 element</a:t>
            </a:r>
          </a:p>
          <a:p>
            <a:pPr lvl="1"/>
            <a:r>
              <a:rPr lang="en-US" dirty="0" smtClean="0"/>
              <a:t>2)</a:t>
            </a:r>
            <a:r>
              <a:rPr lang="en-US" dirty="0" err="1" smtClean="0"/>
              <a:t>Interclasarea</a:t>
            </a:r>
            <a:r>
              <a:rPr lang="en-US" dirty="0" smtClean="0"/>
              <a:t> </a:t>
            </a:r>
            <a:r>
              <a:rPr lang="en-US" dirty="0" err="1" smtClean="0"/>
              <a:t>listelor</a:t>
            </a:r>
            <a:r>
              <a:rPr lang="en-US" dirty="0" smtClean="0"/>
              <a:t> </a:t>
            </a:r>
            <a:r>
              <a:rPr lang="en-US" dirty="0" err="1" smtClean="0"/>
              <a:t>pana</a:t>
            </a:r>
            <a:r>
              <a:rPr lang="en-US" dirty="0" smtClean="0"/>
              <a:t> </a:t>
            </a:r>
            <a:r>
              <a:rPr lang="en-US" dirty="0" err="1" smtClean="0"/>
              <a:t>ajungem</a:t>
            </a:r>
            <a:r>
              <a:rPr lang="en-US" dirty="0" smtClean="0"/>
              <a:t> </a:t>
            </a:r>
            <a:r>
              <a:rPr lang="en-US" dirty="0" err="1" smtClean="0"/>
              <a:t>inapoi</a:t>
            </a:r>
            <a:r>
              <a:rPr lang="en-US" dirty="0" smtClean="0"/>
              <a:t> la </a:t>
            </a:r>
            <a:r>
              <a:rPr lang="en-US" dirty="0" err="1" smtClean="0"/>
              <a:t>lista</a:t>
            </a:r>
            <a:r>
              <a:rPr lang="en-US" dirty="0" smtClean="0"/>
              <a:t> </a:t>
            </a:r>
            <a:r>
              <a:rPr lang="en-US" dirty="0" err="1" smtClean="0"/>
              <a:t>initiala</a:t>
            </a:r>
            <a:r>
              <a:rPr lang="en-US" dirty="0" smtClean="0"/>
              <a:t> </a:t>
            </a:r>
            <a:r>
              <a:rPr lang="en-US" dirty="0" err="1" smtClean="0"/>
              <a:t>sortata</a:t>
            </a:r>
            <a:endParaRPr lang="en-US" dirty="0" smtClean="0"/>
          </a:p>
          <a:p>
            <a:r>
              <a:rPr lang="en-US" dirty="0" err="1"/>
              <a:t>Complexitate</a:t>
            </a:r>
            <a:r>
              <a:rPr lang="en-US" dirty="0"/>
              <a:t> </a:t>
            </a:r>
            <a:r>
              <a:rPr lang="en-US" dirty="0" err="1"/>
              <a:t>Timp</a:t>
            </a:r>
            <a:r>
              <a:rPr lang="en-US" dirty="0"/>
              <a:t> : O(</a:t>
            </a:r>
            <a:r>
              <a:rPr lang="ro-RO" dirty="0"/>
              <a:t>n</a:t>
            </a:r>
            <a:r>
              <a:rPr lang="en-US" dirty="0" err="1"/>
              <a:t>logn</a:t>
            </a:r>
            <a:r>
              <a:rPr lang="en-US" dirty="0"/>
              <a:t>))</a:t>
            </a:r>
          </a:p>
          <a:p>
            <a:r>
              <a:rPr lang="en-US" dirty="0" err="1"/>
              <a:t>Complexitate</a:t>
            </a:r>
            <a:r>
              <a:rPr lang="en-US" dirty="0"/>
              <a:t> </a:t>
            </a:r>
            <a:r>
              <a:rPr lang="en-US" dirty="0" err="1"/>
              <a:t>Spatiu</a:t>
            </a:r>
            <a:r>
              <a:rPr lang="en-US" dirty="0"/>
              <a:t>: </a:t>
            </a:r>
            <a:r>
              <a:rPr lang="en-US" dirty="0" smtClean="0"/>
              <a:t>O(n)</a:t>
            </a:r>
            <a:endParaRPr lang="en-US" dirty="0"/>
          </a:p>
          <a:p>
            <a:r>
              <a:rPr lang="en-US" dirty="0" err="1"/>
              <a:t>Algoritmul</a:t>
            </a:r>
            <a:r>
              <a:rPr lang="en-US" dirty="0"/>
              <a:t> </a:t>
            </a:r>
            <a:r>
              <a:rPr lang="en-US" dirty="0" err="1"/>
              <a:t>este</a:t>
            </a:r>
            <a:r>
              <a:rPr lang="en-US" dirty="0"/>
              <a:t> </a:t>
            </a:r>
            <a:r>
              <a:rPr lang="en-US" dirty="0" err="1"/>
              <a:t>stabil</a:t>
            </a:r>
            <a:endParaRPr lang="en-US" dirty="0"/>
          </a:p>
          <a:p>
            <a:pPr marL="201168" lvl="1" indent="0">
              <a:buNone/>
            </a:pPr>
            <a:endParaRPr lang="en-US" dirty="0" smtClean="0"/>
          </a:p>
          <a:p>
            <a:pPr marL="201168" lvl="1" indent="0">
              <a:buNone/>
            </a:pPr>
            <a:endParaRPr lang="en-US" dirty="0"/>
          </a:p>
        </p:txBody>
      </p:sp>
    </p:spTree>
    <p:extLst>
      <p:ext uri="{BB962C8B-B14F-4D97-AF65-F5344CB8AC3E}">
        <p14:creationId xmlns:p14="http://schemas.microsoft.com/office/powerpoint/2010/main" val="305529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ro-RO" dirty="0"/>
          </a:p>
        </p:txBody>
      </p:sp>
      <p:sp>
        <p:nvSpPr>
          <p:cNvPr id="3" name="Content Placeholder 2"/>
          <p:cNvSpPr>
            <a:spLocks noGrp="1"/>
          </p:cNvSpPr>
          <p:nvPr>
            <p:ph idx="1"/>
          </p:nvPr>
        </p:nvSpPr>
        <p:spPr/>
        <p:txBody>
          <a:bodyPr>
            <a:normAutofit fontScale="92500" lnSpcReduction="10000"/>
          </a:bodyPr>
          <a:lstStyle/>
          <a:p>
            <a:r>
              <a:rPr lang="en-US" dirty="0" smtClean="0"/>
              <a:t>Insert Sort </a:t>
            </a:r>
            <a:r>
              <a:rPr lang="en-US" dirty="0" err="1" smtClean="0"/>
              <a:t>functioneaza</a:t>
            </a:r>
            <a:r>
              <a:rPr lang="en-US" dirty="0" smtClean="0"/>
              <a:t> </a:t>
            </a:r>
            <a:r>
              <a:rPr lang="en-US" dirty="0" err="1" smtClean="0"/>
              <a:t>dupa</a:t>
            </a:r>
            <a:r>
              <a:rPr lang="en-US" dirty="0" smtClean="0"/>
              <a:t> </a:t>
            </a:r>
            <a:r>
              <a:rPr lang="en-US" dirty="0" err="1" smtClean="0"/>
              <a:t>pasii</a:t>
            </a:r>
            <a:r>
              <a:rPr lang="en-US" dirty="0" smtClean="0"/>
              <a:t>:</a:t>
            </a:r>
          </a:p>
          <a:p>
            <a:r>
              <a:rPr lang="en-US" dirty="0" smtClean="0"/>
              <a:t>1)</a:t>
            </a:r>
            <a:r>
              <a:rPr lang="ro-RO" dirty="0" smtClean="0"/>
              <a:t>Inițial</a:t>
            </a:r>
            <a:r>
              <a:rPr lang="ro-RO" dirty="0"/>
              <a:t>, primul element din lista este considerat ca fiind sortat. Lista neordonată începe de la al doilea element.</a:t>
            </a:r>
          </a:p>
          <a:p>
            <a:r>
              <a:rPr lang="en-US" dirty="0" smtClean="0"/>
              <a:t>2)</a:t>
            </a:r>
            <a:r>
              <a:rPr lang="ro-RO" dirty="0" smtClean="0"/>
              <a:t>Se </a:t>
            </a:r>
            <a:r>
              <a:rPr lang="ro-RO" dirty="0"/>
              <a:t>ia primul element din lista neordonată și se introduce în sublistă în ordinea corectă (adică înaintea elementelor mai mari și după elementele mai mici decât acesta). Acest lucru se face prin parcurgerea sublistei sortate de la dreapta la stânga și compararea fiecărui element cu elementul selectat până când se găsește o poziție potrivită pentru acesta.</a:t>
            </a:r>
          </a:p>
          <a:p>
            <a:r>
              <a:rPr lang="en-US" dirty="0" smtClean="0"/>
              <a:t>3)</a:t>
            </a:r>
            <a:r>
              <a:rPr lang="ro-RO" dirty="0" smtClean="0"/>
              <a:t>Se </a:t>
            </a:r>
            <a:r>
              <a:rPr lang="ro-RO" dirty="0"/>
              <a:t>repetă procesul pentru toate elementele din lista neordonată, astfel încât fiecare element este inserat la locul său corect în sublistă</a:t>
            </a:r>
            <a:r>
              <a:rPr lang="ro-RO" dirty="0" smtClean="0"/>
              <a:t>.</a:t>
            </a:r>
            <a:endParaRPr lang="en-US" dirty="0" smtClean="0"/>
          </a:p>
          <a:p>
            <a:r>
              <a:rPr lang="en-US" dirty="0" err="1"/>
              <a:t>Complexitate</a:t>
            </a:r>
            <a:r>
              <a:rPr lang="en-US" dirty="0"/>
              <a:t> </a:t>
            </a:r>
            <a:r>
              <a:rPr lang="en-US" dirty="0" err="1"/>
              <a:t>Timp</a:t>
            </a:r>
            <a:r>
              <a:rPr lang="en-US" dirty="0"/>
              <a:t> : </a:t>
            </a:r>
            <a:r>
              <a:rPr lang="en-US" dirty="0" smtClean="0"/>
              <a:t>Average-Time :O(</a:t>
            </a:r>
            <a:r>
              <a:rPr lang="ro-RO" dirty="0" smtClean="0"/>
              <a:t>n</a:t>
            </a:r>
            <a:r>
              <a:rPr lang="en-US" dirty="0" smtClean="0"/>
              <a:t>^2)), </a:t>
            </a:r>
            <a:r>
              <a:rPr lang="en-US" dirty="0" err="1" smtClean="0"/>
              <a:t>Best-Time:O</a:t>
            </a:r>
            <a:r>
              <a:rPr lang="en-US" dirty="0" smtClean="0"/>
              <a:t>(n)</a:t>
            </a:r>
          </a:p>
          <a:p>
            <a:r>
              <a:rPr lang="en-US" dirty="0" err="1" smtClean="0"/>
              <a:t>Complexitate</a:t>
            </a:r>
            <a:r>
              <a:rPr lang="en-US" dirty="0" smtClean="0"/>
              <a:t> </a:t>
            </a:r>
            <a:r>
              <a:rPr lang="en-US" dirty="0" err="1"/>
              <a:t>Spatiu</a:t>
            </a:r>
            <a:r>
              <a:rPr lang="en-US" dirty="0"/>
              <a:t>: </a:t>
            </a:r>
            <a:r>
              <a:rPr lang="en-US" dirty="0" smtClean="0"/>
              <a:t>O(1)</a:t>
            </a:r>
            <a:endParaRPr lang="en-US" dirty="0"/>
          </a:p>
          <a:p>
            <a:r>
              <a:rPr lang="en-US" dirty="0" err="1"/>
              <a:t>Algoritmul</a:t>
            </a:r>
            <a:r>
              <a:rPr lang="en-US" dirty="0"/>
              <a:t> </a:t>
            </a:r>
            <a:r>
              <a:rPr lang="en-US" dirty="0" err="1"/>
              <a:t>este</a:t>
            </a:r>
            <a:r>
              <a:rPr lang="en-US" dirty="0"/>
              <a:t> </a:t>
            </a:r>
            <a:r>
              <a:rPr lang="en-US" dirty="0" err="1"/>
              <a:t>stabil</a:t>
            </a:r>
            <a:endParaRPr lang="en-US" dirty="0"/>
          </a:p>
          <a:p>
            <a:endParaRPr lang="en-US" dirty="0" smtClean="0"/>
          </a:p>
          <a:p>
            <a:endParaRPr lang="ro-RO" dirty="0"/>
          </a:p>
          <a:p>
            <a:endParaRPr lang="ro-RO" dirty="0"/>
          </a:p>
        </p:txBody>
      </p:sp>
    </p:spTree>
    <p:extLst>
      <p:ext uri="{BB962C8B-B14F-4D97-AF65-F5344CB8AC3E}">
        <p14:creationId xmlns:p14="http://schemas.microsoft.com/office/powerpoint/2010/main" val="187152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Sort</a:t>
            </a:r>
            <a:endParaRPr lang="ro-RO" dirty="0"/>
          </a:p>
        </p:txBody>
      </p:sp>
      <p:sp>
        <p:nvSpPr>
          <p:cNvPr id="3" name="Content Placeholder 2"/>
          <p:cNvSpPr>
            <a:spLocks noGrp="1"/>
          </p:cNvSpPr>
          <p:nvPr>
            <p:ph idx="1"/>
          </p:nvPr>
        </p:nvSpPr>
        <p:spPr/>
        <p:txBody>
          <a:bodyPr/>
          <a:lstStyle/>
          <a:p>
            <a:r>
              <a:rPr lang="en-US" dirty="0" smtClean="0"/>
              <a:t>Shell sort </a:t>
            </a:r>
            <a:r>
              <a:rPr lang="en-US" dirty="0" err="1" smtClean="0"/>
              <a:t>este</a:t>
            </a:r>
            <a:r>
              <a:rPr lang="en-US" dirty="0" smtClean="0"/>
              <a:t> o </a:t>
            </a:r>
            <a:r>
              <a:rPr lang="en-US" dirty="0" err="1" smtClean="0"/>
              <a:t>generalizare</a:t>
            </a:r>
            <a:r>
              <a:rPr lang="en-US" dirty="0" smtClean="0"/>
              <a:t> a </a:t>
            </a:r>
            <a:r>
              <a:rPr lang="en-US" dirty="0" err="1" smtClean="0"/>
              <a:t>lui</a:t>
            </a:r>
            <a:r>
              <a:rPr lang="en-US" dirty="0" smtClean="0"/>
              <a:t> Insertion Sort.</a:t>
            </a:r>
          </a:p>
          <a:p>
            <a:r>
              <a:rPr lang="en-US" dirty="0" err="1" smtClean="0"/>
              <a:t>Pasi</a:t>
            </a:r>
            <a:r>
              <a:rPr lang="en-US" dirty="0" smtClean="0"/>
              <a:t>:</a:t>
            </a:r>
          </a:p>
          <a:p>
            <a:pPr lvl="1"/>
            <a:r>
              <a:rPr lang="en-US" dirty="0" smtClean="0"/>
              <a:t>1)Se allege o </a:t>
            </a:r>
            <a:r>
              <a:rPr lang="en-US" dirty="0" err="1" smtClean="0"/>
              <a:t>distanta</a:t>
            </a:r>
            <a:r>
              <a:rPr lang="en-US" dirty="0" smtClean="0"/>
              <a:t>(gap) </a:t>
            </a:r>
            <a:r>
              <a:rPr lang="en-US" dirty="0" err="1" smtClean="0"/>
              <a:t>si</a:t>
            </a:r>
            <a:r>
              <a:rPr lang="en-US" dirty="0" smtClean="0"/>
              <a:t> se </a:t>
            </a:r>
            <a:r>
              <a:rPr lang="en-US" dirty="0" err="1" smtClean="0"/>
              <a:t>sorteaza</a:t>
            </a:r>
            <a:r>
              <a:rPr lang="en-US" dirty="0" smtClean="0"/>
              <a:t> </a:t>
            </a:r>
            <a:r>
              <a:rPr lang="en-US" dirty="0" err="1" smtClean="0"/>
              <a:t>elementele</a:t>
            </a:r>
            <a:r>
              <a:rPr lang="en-US" dirty="0" smtClean="0"/>
              <a:t> care au </a:t>
            </a:r>
            <a:r>
              <a:rPr lang="en-US" dirty="0" err="1" smtClean="0"/>
              <a:t>gapu</a:t>
            </a:r>
            <a:r>
              <a:rPr lang="en-US" dirty="0" smtClean="0"/>
              <a:t> </a:t>
            </a:r>
            <a:r>
              <a:rPr lang="en-US" dirty="0" err="1" smtClean="0"/>
              <a:t>intre</a:t>
            </a:r>
            <a:r>
              <a:rPr lang="en-US" dirty="0" smtClean="0"/>
              <a:t> </a:t>
            </a:r>
            <a:r>
              <a:rPr lang="en-US" dirty="0" err="1" smtClean="0"/>
              <a:t>ele</a:t>
            </a:r>
            <a:r>
              <a:rPr lang="en-US" dirty="0" smtClean="0"/>
              <a:t>.</a:t>
            </a:r>
          </a:p>
          <a:p>
            <a:pPr lvl="1"/>
            <a:r>
              <a:rPr lang="en-US" dirty="0" smtClean="0"/>
              <a:t>2)</a:t>
            </a:r>
            <a:r>
              <a:rPr lang="en-US" dirty="0" err="1" smtClean="0"/>
              <a:t>Distanta</a:t>
            </a:r>
            <a:r>
              <a:rPr lang="en-US" dirty="0" smtClean="0"/>
              <a:t> </a:t>
            </a:r>
            <a:r>
              <a:rPr lang="en-US" dirty="0" err="1" smtClean="0"/>
              <a:t>este</a:t>
            </a:r>
            <a:r>
              <a:rPr lang="en-US" dirty="0" smtClean="0"/>
              <a:t> la </a:t>
            </a:r>
            <a:r>
              <a:rPr lang="en-US" dirty="0" err="1" smtClean="0"/>
              <a:t>inceput</a:t>
            </a:r>
            <a:r>
              <a:rPr lang="en-US" dirty="0" smtClean="0"/>
              <a:t> n//2(n = </a:t>
            </a:r>
            <a:r>
              <a:rPr lang="en-US" dirty="0" err="1" smtClean="0"/>
              <a:t>len</a:t>
            </a:r>
            <a:r>
              <a:rPr lang="en-US" dirty="0" smtClean="0"/>
              <a:t>(</a:t>
            </a:r>
            <a:r>
              <a:rPr lang="en-US" dirty="0" err="1" smtClean="0"/>
              <a:t>lista</a:t>
            </a:r>
            <a:r>
              <a:rPr lang="en-US" dirty="0" smtClean="0"/>
              <a:t>)) </a:t>
            </a:r>
            <a:r>
              <a:rPr lang="en-US" dirty="0" err="1" smtClean="0"/>
              <a:t>dar</a:t>
            </a:r>
            <a:r>
              <a:rPr lang="en-US" dirty="0" smtClean="0"/>
              <a:t> </a:t>
            </a:r>
            <a:r>
              <a:rPr lang="en-US" dirty="0" err="1" smtClean="0"/>
              <a:t>devine</a:t>
            </a:r>
            <a:r>
              <a:rPr lang="en-US" dirty="0" smtClean="0"/>
              <a:t> zero la </a:t>
            </a:r>
            <a:r>
              <a:rPr lang="en-US" dirty="0" err="1" smtClean="0"/>
              <a:t>finalul</a:t>
            </a:r>
            <a:r>
              <a:rPr lang="en-US" dirty="0" smtClean="0"/>
              <a:t> </a:t>
            </a:r>
            <a:r>
              <a:rPr lang="en-US" dirty="0" err="1" smtClean="0"/>
              <a:t>algoritmului</a:t>
            </a:r>
            <a:endParaRPr lang="en-US" dirty="0" smtClean="0"/>
          </a:p>
          <a:p>
            <a:pPr lvl="1"/>
            <a:r>
              <a:rPr lang="en-US" dirty="0" smtClean="0"/>
              <a:t>3)</a:t>
            </a:r>
            <a:r>
              <a:rPr lang="en-US" dirty="0" err="1" smtClean="0"/>
              <a:t>Sortarea</a:t>
            </a:r>
            <a:r>
              <a:rPr lang="en-US" dirty="0" smtClean="0"/>
              <a:t> se face print Insertion Sort</a:t>
            </a:r>
          </a:p>
          <a:p>
            <a:r>
              <a:rPr lang="en-US" dirty="0" err="1"/>
              <a:t>Complexitate</a:t>
            </a:r>
            <a:r>
              <a:rPr lang="en-US" dirty="0"/>
              <a:t> </a:t>
            </a:r>
            <a:r>
              <a:rPr lang="en-US" dirty="0" err="1"/>
              <a:t>Timp</a:t>
            </a:r>
            <a:r>
              <a:rPr lang="en-US" dirty="0"/>
              <a:t> : O(</a:t>
            </a:r>
            <a:r>
              <a:rPr lang="ro-RO" dirty="0" smtClean="0"/>
              <a:t>n</a:t>
            </a:r>
            <a:r>
              <a:rPr lang="en-US" dirty="0" smtClean="0"/>
              <a:t> log n)</a:t>
            </a:r>
            <a:endParaRPr lang="en-US" dirty="0"/>
          </a:p>
          <a:p>
            <a:r>
              <a:rPr lang="en-US" dirty="0" err="1"/>
              <a:t>Complexitate</a:t>
            </a:r>
            <a:r>
              <a:rPr lang="en-US" dirty="0"/>
              <a:t> </a:t>
            </a:r>
            <a:r>
              <a:rPr lang="en-US" dirty="0" err="1"/>
              <a:t>Spatiu</a:t>
            </a:r>
            <a:r>
              <a:rPr lang="en-US" dirty="0"/>
              <a:t>: </a:t>
            </a:r>
            <a:r>
              <a:rPr lang="en-US" dirty="0" smtClean="0"/>
              <a:t>O(1)</a:t>
            </a:r>
            <a:endParaRPr lang="en-US" dirty="0"/>
          </a:p>
          <a:p>
            <a:r>
              <a:rPr lang="en-US" dirty="0" err="1" smtClean="0"/>
              <a:t>Algoritmul</a:t>
            </a:r>
            <a:r>
              <a:rPr lang="en-US" dirty="0" smtClean="0"/>
              <a:t> nu </a:t>
            </a:r>
            <a:r>
              <a:rPr lang="en-US" dirty="0" err="1"/>
              <a:t>este</a:t>
            </a:r>
            <a:r>
              <a:rPr lang="en-US" dirty="0"/>
              <a:t> </a:t>
            </a:r>
            <a:r>
              <a:rPr lang="en-US" dirty="0" err="1"/>
              <a:t>stabil</a:t>
            </a:r>
            <a:endParaRPr lang="en-US" dirty="0"/>
          </a:p>
          <a:p>
            <a:pPr marL="201168" lvl="1" indent="0">
              <a:buNone/>
            </a:pPr>
            <a:endParaRPr lang="ro-RO" dirty="0"/>
          </a:p>
        </p:txBody>
      </p:sp>
    </p:spTree>
    <p:extLst>
      <p:ext uri="{BB962C8B-B14F-4D97-AF65-F5344CB8AC3E}">
        <p14:creationId xmlns:p14="http://schemas.microsoft.com/office/powerpoint/2010/main" val="1333714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Sort</a:t>
            </a:r>
            <a:endParaRPr lang="ro-RO" dirty="0"/>
          </a:p>
        </p:txBody>
      </p:sp>
      <p:sp>
        <p:nvSpPr>
          <p:cNvPr id="3" name="Content Placeholder 2"/>
          <p:cNvSpPr>
            <a:spLocks noGrp="1"/>
          </p:cNvSpPr>
          <p:nvPr>
            <p:ph idx="1"/>
          </p:nvPr>
        </p:nvSpPr>
        <p:spPr/>
        <p:txBody>
          <a:bodyPr/>
          <a:lstStyle/>
          <a:p>
            <a:r>
              <a:rPr lang="en-US" dirty="0" smtClean="0"/>
              <a:t>Counting Sort </a:t>
            </a:r>
            <a:r>
              <a:rPr lang="en-US" dirty="0" err="1" smtClean="0"/>
              <a:t>este</a:t>
            </a:r>
            <a:r>
              <a:rPr lang="en-US" dirty="0" smtClean="0"/>
              <a:t> </a:t>
            </a:r>
            <a:r>
              <a:rPr lang="en-US" dirty="0"/>
              <a:t>un </a:t>
            </a:r>
            <a:r>
              <a:rPr lang="en-US" dirty="0" err="1"/>
              <a:t>algoritm</a:t>
            </a:r>
            <a:r>
              <a:rPr lang="en-US" dirty="0"/>
              <a:t> de </a:t>
            </a:r>
            <a:r>
              <a:rPr lang="en-US" dirty="0" err="1"/>
              <a:t>sortare</a:t>
            </a:r>
            <a:r>
              <a:rPr lang="en-US" dirty="0"/>
              <a:t> care </a:t>
            </a:r>
            <a:r>
              <a:rPr lang="en-US" dirty="0" err="1"/>
              <a:t>sortează</a:t>
            </a:r>
            <a:r>
              <a:rPr lang="en-US" dirty="0"/>
              <a:t> </a:t>
            </a:r>
            <a:r>
              <a:rPr lang="en-US" dirty="0" err="1"/>
              <a:t>elementele</a:t>
            </a:r>
            <a:r>
              <a:rPr lang="en-US" dirty="0"/>
              <a:t> </a:t>
            </a:r>
            <a:r>
              <a:rPr lang="en-US" dirty="0" err="1"/>
              <a:t>unui</a:t>
            </a:r>
            <a:r>
              <a:rPr lang="en-US" dirty="0"/>
              <a:t> vector </a:t>
            </a:r>
            <a:r>
              <a:rPr lang="en-US" dirty="0" err="1"/>
              <a:t>numărând</a:t>
            </a:r>
            <a:r>
              <a:rPr lang="en-US" dirty="0"/>
              <a:t> </a:t>
            </a:r>
            <a:r>
              <a:rPr lang="en-US" dirty="0" err="1"/>
              <a:t>numărul</a:t>
            </a:r>
            <a:r>
              <a:rPr lang="en-US" dirty="0"/>
              <a:t> de </a:t>
            </a:r>
            <a:r>
              <a:rPr lang="en-US" dirty="0" err="1"/>
              <a:t>apariții</a:t>
            </a:r>
            <a:r>
              <a:rPr lang="en-US" dirty="0"/>
              <a:t> ale </a:t>
            </a:r>
            <a:r>
              <a:rPr lang="en-US" dirty="0" err="1"/>
              <a:t>fiecărui</a:t>
            </a:r>
            <a:r>
              <a:rPr lang="en-US" dirty="0"/>
              <a:t> element </a:t>
            </a:r>
            <a:r>
              <a:rPr lang="en-US" dirty="0" err="1"/>
              <a:t>unic</a:t>
            </a:r>
            <a:r>
              <a:rPr lang="en-US" dirty="0"/>
              <a:t> din vector</a:t>
            </a:r>
            <a:r>
              <a:rPr lang="en-US" dirty="0" smtClean="0"/>
              <a:t>.</a:t>
            </a:r>
          </a:p>
          <a:p>
            <a:r>
              <a:rPr lang="en-US" dirty="0" err="1" smtClean="0"/>
              <a:t>Pasi</a:t>
            </a:r>
            <a:r>
              <a:rPr lang="en-US" dirty="0" smtClean="0"/>
              <a:t>:</a:t>
            </a:r>
          </a:p>
          <a:p>
            <a:pPr lvl="1"/>
            <a:r>
              <a:rPr lang="en-US" dirty="0" smtClean="0"/>
              <a:t>1)</a:t>
            </a:r>
            <a:r>
              <a:rPr lang="en-US" dirty="0" err="1" smtClean="0"/>
              <a:t>Crerea</a:t>
            </a:r>
            <a:r>
              <a:rPr lang="en-US" dirty="0" smtClean="0"/>
              <a:t> </a:t>
            </a:r>
            <a:r>
              <a:rPr lang="en-US" dirty="0" err="1" smtClean="0"/>
              <a:t>unui</a:t>
            </a:r>
            <a:r>
              <a:rPr lang="en-US" dirty="0" smtClean="0"/>
              <a:t> vector </a:t>
            </a:r>
            <a:r>
              <a:rPr lang="en-US" dirty="0" err="1" smtClean="0"/>
              <a:t>indexat</a:t>
            </a:r>
            <a:r>
              <a:rPr lang="en-US" dirty="0" smtClean="0"/>
              <a:t> cu 0 care are ca </a:t>
            </a:r>
            <a:r>
              <a:rPr lang="en-US" dirty="0" err="1" smtClean="0"/>
              <a:t>numar</a:t>
            </a:r>
            <a:r>
              <a:rPr lang="en-US" dirty="0" smtClean="0"/>
              <a:t> de </a:t>
            </a:r>
            <a:r>
              <a:rPr lang="en-US" dirty="0" err="1" smtClean="0"/>
              <a:t>elementa</a:t>
            </a:r>
            <a:r>
              <a:rPr lang="en-US" dirty="0" smtClean="0"/>
              <a:t> </a:t>
            </a:r>
            <a:r>
              <a:rPr lang="en-US" dirty="0" err="1" smtClean="0"/>
              <a:t>numaralul</a:t>
            </a:r>
            <a:r>
              <a:rPr lang="en-US" dirty="0" smtClean="0"/>
              <a:t> maxim din </a:t>
            </a:r>
            <a:r>
              <a:rPr lang="en-US" dirty="0" err="1" smtClean="0"/>
              <a:t>lista</a:t>
            </a:r>
            <a:r>
              <a:rPr lang="en-US" dirty="0" smtClean="0"/>
              <a:t> data</a:t>
            </a:r>
          </a:p>
          <a:p>
            <a:pPr lvl="1"/>
            <a:r>
              <a:rPr lang="en-US" dirty="0"/>
              <a:t>2</a:t>
            </a:r>
            <a:r>
              <a:rPr lang="en-US" dirty="0" smtClean="0"/>
              <a:t>)</a:t>
            </a:r>
            <a:r>
              <a:rPr lang="en-US" dirty="0" err="1" smtClean="0"/>
              <a:t>Numararea</a:t>
            </a:r>
            <a:r>
              <a:rPr lang="en-US" dirty="0" smtClean="0"/>
              <a:t> de cate </a:t>
            </a:r>
            <a:r>
              <a:rPr lang="en-US" dirty="0" err="1" smtClean="0"/>
              <a:t>ori</a:t>
            </a:r>
            <a:r>
              <a:rPr lang="en-US" dirty="0" smtClean="0"/>
              <a:t> </a:t>
            </a:r>
            <a:r>
              <a:rPr lang="en-US" dirty="0" err="1" smtClean="0"/>
              <a:t>apare</a:t>
            </a:r>
            <a:r>
              <a:rPr lang="en-US" dirty="0" smtClean="0"/>
              <a:t> un </a:t>
            </a:r>
            <a:r>
              <a:rPr lang="en-US" dirty="0" err="1" smtClean="0"/>
              <a:t>nr</a:t>
            </a:r>
            <a:r>
              <a:rPr lang="en-US" dirty="0" smtClean="0"/>
              <a:t> </a:t>
            </a:r>
            <a:r>
              <a:rPr lang="en-US" dirty="0" err="1" smtClean="0"/>
              <a:t>unic</a:t>
            </a:r>
            <a:r>
              <a:rPr lang="en-US" dirty="0" smtClean="0"/>
              <a:t> </a:t>
            </a:r>
            <a:r>
              <a:rPr lang="en-US" dirty="0" err="1" smtClean="0"/>
              <a:t>prin</a:t>
            </a:r>
            <a:r>
              <a:rPr lang="en-US" dirty="0" smtClean="0"/>
              <a:t> </a:t>
            </a:r>
            <a:r>
              <a:rPr lang="en-US" dirty="0" err="1" smtClean="0"/>
              <a:t>parcurgerea</a:t>
            </a:r>
            <a:r>
              <a:rPr lang="en-US" dirty="0" smtClean="0"/>
              <a:t> </a:t>
            </a:r>
            <a:r>
              <a:rPr lang="en-US" dirty="0" err="1" smtClean="0"/>
              <a:t>vectorului</a:t>
            </a:r>
            <a:endParaRPr lang="en-US" dirty="0" smtClean="0"/>
          </a:p>
          <a:p>
            <a:pPr lvl="1"/>
            <a:r>
              <a:rPr lang="en-US" dirty="0" smtClean="0"/>
              <a:t>3)</a:t>
            </a:r>
            <a:r>
              <a:rPr lang="en-US" dirty="0" err="1" smtClean="0"/>
              <a:t>Gasirea</a:t>
            </a:r>
            <a:r>
              <a:rPr lang="en-US" dirty="0" smtClean="0"/>
              <a:t> </a:t>
            </a:r>
            <a:r>
              <a:rPr lang="en-US" dirty="0" err="1" smtClean="0"/>
              <a:t>indexului</a:t>
            </a:r>
            <a:r>
              <a:rPr lang="en-US" dirty="0" smtClean="0"/>
              <a:t> </a:t>
            </a:r>
            <a:r>
              <a:rPr lang="en-US" dirty="0" err="1" smtClean="0"/>
              <a:t>pentru</a:t>
            </a:r>
            <a:r>
              <a:rPr lang="en-US" dirty="0" smtClean="0"/>
              <a:t> </a:t>
            </a:r>
            <a:r>
              <a:rPr lang="en-US" dirty="0" err="1" smtClean="0"/>
              <a:t>fiecare</a:t>
            </a:r>
            <a:r>
              <a:rPr lang="en-US" dirty="0" smtClean="0"/>
              <a:t> element din vector </a:t>
            </a:r>
            <a:r>
              <a:rPr lang="en-US" dirty="0" err="1" smtClean="0"/>
              <a:t>si</a:t>
            </a:r>
            <a:r>
              <a:rPr lang="en-US" dirty="0" smtClean="0"/>
              <a:t> </a:t>
            </a:r>
            <a:r>
              <a:rPr lang="en-US" dirty="0" err="1" smtClean="0"/>
              <a:t>punerea</a:t>
            </a:r>
            <a:r>
              <a:rPr lang="en-US" dirty="0" smtClean="0"/>
              <a:t> </a:t>
            </a:r>
            <a:r>
              <a:rPr lang="en-US" dirty="0" err="1" smtClean="0"/>
              <a:t>acestui</a:t>
            </a:r>
            <a:r>
              <a:rPr lang="en-US" dirty="0" smtClean="0"/>
              <a:t> in </a:t>
            </a:r>
            <a:r>
              <a:rPr lang="en-US" dirty="0" err="1" smtClean="0"/>
              <a:t>vectorul</a:t>
            </a:r>
            <a:r>
              <a:rPr lang="en-US" dirty="0" smtClean="0"/>
              <a:t> </a:t>
            </a:r>
            <a:r>
              <a:rPr lang="en-US" dirty="0" err="1" smtClean="0"/>
              <a:t>sortat</a:t>
            </a:r>
            <a:endParaRPr lang="en-US" dirty="0" smtClean="0"/>
          </a:p>
          <a:p>
            <a:r>
              <a:rPr lang="en-US" dirty="0" err="1"/>
              <a:t>Complexitate</a:t>
            </a:r>
            <a:r>
              <a:rPr lang="en-US" dirty="0"/>
              <a:t> </a:t>
            </a:r>
            <a:r>
              <a:rPr lang="en-US" dirty="0" err="1"/>
              <a:t>Timp</a:t>
            </a:r>
            <a:r>
              <a:rPr lang="en-US" dirty="0"/>
              <a:t> : O(</a:t>
            </a:r>
            <a:r>
              <a:rPr lang="ro-RO" dirty="0"/>
              <a:t>n</a:t>
            </a:r>
            <a:r>
              <a:rPr lang="en-US" dirty="0"/>
              <a:t> </a:t>
            </a:r>
            <a:r>
              <a:rPr lang="en-US" dirty="0" smtClean="0"/>
              <a:t>+max)</a:t>
            </a:r>
            <a:endParaRPr lang="en-US" dirty="0"/>
          </a:p>
          <a:p>
            <a:r>
              <a:rPr lang="en-US" dirty="0" err="1"/>
              <a:t>Complexitate</a:t>
            </a:r>
            <a:r>
              <a:rPr lang="en-US" dirty="0"/>
              <a:t> </a:t>
            </a:r>
            <a:r>
              <a:rPr lang="en-US" dirty="0" err="1"/>
              <a:t>Spatiu</a:t>
            </a:r>
            <a:r>
              <a:rPr lang="en-US" dirty="0"/>
              <a:t>: </a:t>
            </a:r>
            <a:r>
              <a:rPr lang="en-US" dirty="0" smtClean="0"/>
              <a:t>O(max)</a:t>
            </a:r>
            <a:endParaRPr lang="en-US" dirty="0"/>
          </a:p>
          <a:p>
            <a:r>
              <a:rPr lang="en-US" dirty="0" err="1" smtClean="0"/>
              <a:t>Algoritmul</a:t>
            </a:r>
            <a:r>
              <a:rPr lang="en-US" dirty="0" smtClean="0"/>
              <a:t> </a:t>
            </a:r>
            <a:r>
              <a:rPr lang="en-US" dirty="0" err="1"/>
              <a:t>este</a:t>
            </a:r>
            <a:r>
              <a:rPr lang="en-US" dirty="0"/>
              <a:t> </a:t>
            </a:r>
            <a:r>
              <a:rPr lang="en-US" dirty="0" err="1"/>
              <a:t>stabil</a:t>
            </a:r>
            <a:endParaRPr lang="en-US" dirty="0"/>
          </a:p>
          <a:p>
            <a:pPr lvl="1"/>
            <a:endParaRPr lang="en-US" dirty="0" smtClean="0"/>
          </a:p>
          <a:p>
            <a:pPr lvl="1"/>
            <a:endParaRPr lang="en-US" dirty="0"/>
          </a:p>
        </p:txBody>
      </p:sp>
    </p:spTree>
    <p:extLst>
      <p:ext uri="{BB962C8B-B14F-4D97-AF65-F5344CB8AC3E}">
        <p14:creationId xmlns:p14="http://schemas.microsoft.com/office/powerpoint/2010/main" val="671855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Vizualizarea</a:t>
            </a:r>
            <a:r>
              <a:rPr lang="en-US" dirty="0" smtClean="0"/>
              <a:t> a </a:t>
            </a:r>
            <a:r>
              <a:rPr lang="en-US" dirty="0" err="1" smtClean="0"/>
              <a:t>eficientiei</a:t>
            </a:r>
            <a:r>
              <a:rPr lang="en-US" dirty="0" smtClean="0"/>
              <a:t> de </a:t>
            </a:r>
            <a:r>
              <a:rPr lang="en-US" dirty="0" err="1" smtClean="0"/>
              <a:t>timp</a:t>
            </a:r>
            <a:endParaRPr lang="ro-RO" dirty="0"/>
          </a:p>
        </p:txBody>
      </p:sp>
      <p:graphicFrame>
        <p:nvGraphicFramePr>
          <p:cNvPr id="23" name="Content Placeholder 22"/>
          <p:cNvGraphicFramePr>
            <a:graphicFrameLocks noGrp="1"/>
          </p:cNvGraphicFramePr>
          <p:nvPr>
            <p:ph idx="1"/>
            <p:extLst>
              <p:ext uri="{D42A27DB-BD31-4B8C-83A1-F6EECF244321}">
                <p14:modId xmlns:p14="http://schemas.microsoft.com/office/powerpoint/2010/main" val="3496319072"/>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99709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Concluzii</a:t>
            </a:r>
            <a:endParaRPr lang="ro-RO" dirty="0"/>
          </a:p>
        </p:txBody>
      </p:sp>
      <p:sp>
        <p:nvSpPr>
          <p:cNvPr id="3" name="Content Placeholder 2"/>
          <p:cNvSpPr>
            <a:spLocks noGrp="1"/>
          </p:cNvSpPr>
          <p:nvPr>
            <p:ph idx="1"/>
          </p:nvPr>
        </p:nvSpPr>
        <p:spPr/>
        <p:txBody>
          <a:bodyPr>
            <a:normAutofit/>
          </a:bodyPr>
          <a:lstStyle/>
          <a:p>
            <a:pPr lvl="1"/>
            <a:r>
              <a:rPr lang="en-US" sz="2400" dirty="0" smtClean="0"/>
              <a:t>1)Shell sort </a:t>
            </a:r>
            <a:r>
              <a:rPr lang="en-US" sz="2400" dirty="0" err="1" smtClean="0"/>
              <a:t>este</a:t>
            </a:r>
            <a:r>
              <a:rPr lang="en-US" sz="2400" dirty="0" smtClean="0"/>
              <a:t> </a:t>
            </a:r>
            <a:r>
              <a:rPr lang="en-US" sz="2400" dirty="0" err="1" smtClean="0"/>
              <a:t>cel</a:t>
            </a:r>
            <a:r>
              <a:rPr lang="en-US" sz="2400" dirty="0" smtClean="0"/>
              <a:t> </a:t>
            </a:r>
            <a:r>
              <a:rPr lang="en-US" sz="2400" dirty="0" err="1" smtClean="0"/>
              <a:t>mai</a:t>
            </a:r>
            <a:r>
              <a:rPr lang="en-US" sz="2400" dirty="0" smtClean="0"/>
              <a:t> </a:t>
            </a:r>
            <a:r>
              <a:rPr lang="en-US" sz="2400" dirty="0" err="1" smtClean="0"/>
              <a:t>neificeint</a:t>
            </a:r>
            <a:r>
              <a:rPr lang="en-US" sz="2400" dirty="0" smtClean="0"/>
              <a:t> ca  </a:t>
            </a:r>
            <a:r>
              <a:rPr lang="en-US" sz="2400" dirty="0" err="1" smtClean="0"/>
              <a:t>timp</a:t>
            </a:r>
            <a:r>
              <a:rPr lang="en-US" sz="2400" dirty="0"/>
              <a:t>,</a:t>
            </a:r>
            <a:r>
              <a:rPr lang="en-US" sz="2400" dirty="0" smtClean="0"/>
              <a:t> </a:t>
            </a:r>
            <a:r>
              <a:rPr lang="en-US" sz="2400" dirty="0" err="1" smtClean="0"/>
              <a:t>algoritm</a:t>
            </a:r>
            <a:r>
              <a:rPr lang="en-US" sz="2400" dirty="0" smtClean="0"/>
              <a:t> (</a:t>
            </a:r>
            <a:r>
              <a:rPr lang="en-US" sz="2400" dirty="0" err="1" smtClean="0"/>
              <a:t>cele</a:t>
            </a:r>
            <a:r>
              <a:rPr lang="en-US" sz="2400" dirty="0" smtClean="0"/>
              <a:t> </a:t>
            </a:r>
            <a:r>
              <a:rPr lang="en-US" sz="2400" dirty="0" err="1" smtClean="0"/>
              <a:t>mai</a:t>
            </a:r>
            <a:r>
              <a:rPr lang="en-US" sz="2400" dirty="0" smtClean="0"/>
              <a:t> </a:t>
            </a:r>
            <a:r>
              <a:rPr lang="en-US" sz="2400" dirty="0" err="1" smtClean="0"/>
              <a:t>bune</a:t>
            </a:r>
            <a:r>
              <a:rPr lang="en-US" sz="2400" dirty="0" smtClean="0"/>
              <a:t> </a:t>
            </a:r>
            <a:r>
              <a:rPr lang="en-US" sz="2400" dirty="0" err="1" smtClean="0"/>
              <a:t>conditii</a:t>
            </a:r>
            <a:r>
              <a:rPr lang="en-US" sz="2400" dirty="0" smtClean="0"/>
              <a:t> </a:t>
            </a:r>
            <a:r>
              <a:rPr lang="en-US" sz="2400" dirty="0" err="1" smtClean="0"/>
              <a:t>pt</a:t>
            </a:r>
            <a:r>
              <a:rPr lang="en-US" sz="2400" dirty="0" smtClean="0"/>
              <a:t> el </a:t>
            </a:r>
            <a:r>
              <a:rPr lang="en-US" sz="2400" dirty="0" err="1" smtClean="0"/>
              <a:t>fiind</a:t>
            </a:r>
            <a:r>
              <a:rPr lang="en-US" sz="2400" dirty="0" smtClean="0"/>
              <a:t> </a:t>
            </a:r>
            <a:r>
              <a:rPr lang="en-US" sz="2400" dirty="0" err="1" smtClean="0"/>
              <a:t>maximul</a:t>
            </a:r>
            <a:r>
              <a:rPr lang="en-US" sz="2400" dirty="0" smtClean="0"/>
              <a:t> un </a:t>
            </a:r>
            <a:r>
              <a:rPr lang="en-US" sz="2400" dirty="0" err="1" smtClean="0"/>
              <a:t>nr</a:t>
            </a:r>
            <a:r>
              <a:rPr lang="en-US" sz="2400" dirty="0" smtClean="0"/>
              <a:t> mic)</a:t>
            </a:r>
          </a:p>
          <a:p>
            <a:pPr lvl="1"/>
            <a:r>
              <a:rPr lang="en-US" sz="2400" dirty="0" smtClean="0"/>
              <a:t>2)Radix sort </a:t>
            </a:r>
            <a:r>
              <a:rPr lang="en-US" sz="2400" dirty="0" err="1" smtClean="0"/>
              <a:t>este</a:t>
            </a:r>
            <a:r>
              <a:rPr lang="en-US" sz="2400" dirty="0" smtClean="0"/>
              <a:t> </a:t>
            </a:r>
            <a:r>
              <a:rPr lang="en-US" sz="2400" dirty="0" err="1" smtClean="0"/>
              <a:t>influentat</a:t>
            </a:r>
            <a:r>
              <a:rPr lang="en-US" sz="2400" dirty="0" smtClean="0"/>
              <a:t> de </a:t>
            </a:r>
            <a:r>
              <a:rPr lang="en-US" sz="2400" dirty="0" err="1" smtClean="0"/>
              <a:t>baza</a:t>
            </a:r>
            <a:r>
              <a:rPr lang="en-US" sz="2400" dirty="0" smtClean="0"/>
              <a:t> </a:t>
            </a:r>
            <a:r>
              <a:rPr lang="en-US" sz="2400" dirty="0" err="1" smtClean="0"/>
              <a:t>acestuia</a:t>
            </a:r>
            <a:r>
              <a:rPr lang="en-US" sz="2400" dirty="0" smtClean="0"/>
              <a:t> (</a:t>
            </a:r>
            <a:r>
              <a:rPr lang="en-US" sz="2400" dirty="0" err="1" smtClean="0"/>
              <a:t>pentru</a:t>
            </a:r>
            <a:r>
              <a:rPr lang="en-US" sz="2400" dirty="0" smtClean="0"/>
              <a:t> un maxim mare de </a:t>
            </a:r>
            <a:r>
              <a:rPr lang="en-US" sz="2400" dirty="0" err="1" smtClean="0"/>
              <a:t>numere</a:t>
            </a:r>
            <a:r>
              <a:rPr lang="en-US" sz="2400" dirty="0" smtClean="0"/>
              <a:t> </a:t>
            </a:r>
            <a:r>
              <a:rPr lang="en-US" sz="2400" dirty="0" err="1" smtClean="0"/>
              <a:t>este</a:t>
            </a:r>
            <a:r>
              <a:rPr lang="en-US" sz="2400" dirty="0" smtClean="0"/>
              <a:t> </a:t>
            </a:r>
            <a:r>
              <a:rPr lang="en-US" sz="2400" dirty="0" err="1" smtClean="0"/>
              <a:t>sugerata</a:t>
            </a:r>
            <a:r>
              <a:rPr lang="en-US" sz="2400" dirty="0" smtClean="0"/>
              <a:t> o </a:t>
            </a:r>
            <a:r>
              <a:rPr lang="en-US" sz="2400" dirty="0" err="1" smtClean="0"/>
              <a:t>baza</a:t>
            </a:r>
            <a:r>
              <a:rPr lang="en-US" sz="2400" dirty="0" smtClean="0"/>
              <a:t> </a:t>
            </a:r>
            <a:r>
              <a:rPr lang="en-US" sz="2400" dirty="0" err="1" smtClean="0"/>
              <a:t>mai</a:t>
            </a:r>
            <a:r>
              <a:rPr lang="en-US" sz="2400" dirty="0" smtClean="0"/>
              <a:t> mare (2^16) </a:t>
            </a:r>
            <a:r>
              <a:rPr lang="en-US" sz="2400" dirty="0" err="1" smtClean="0"/>
              <a:t>iar</a:t>
            </a:r>
            <a:r>
              <a:rPr lang="en-US" sz="2400" dirty="0" smtClean="0"/>
              <a:t> </a:t>
            </a:r>
            <a:r>
              <a:rPr lang="en-US" sz="2400" dirty="0" err="1" smtClean="0"/>
              <a:t>pentru</a:t>
            </a:r>
            <a:r>
              <a:rPr lang="en-US" sz="2400" dirty="0" smtClean="0"/>
              <a:t> o </a:t>
            </a:r>
            <a:r>
              <a:rPr lang="en-US" sz="2400" dirty="0" err="1" smtClean="0"/>
              <a:t>baza</a:t>
            </a:r>
            <a:r>
              <a:rPr lang="en-US" sz="2400" dirty="0" smtClean="0"/>
              <a:t> mica </a:t>
            </a:r>
            <a:r>
              <a:rPr lang="en-US" sz="2400" dirty="0" err="1" smtClean="0"/>
              <a:t>este</a:t>
            </a:r>
            <a:r>
              <a:rPr lang="en-US" sz="2400" dirty="0" smtClean="0"/>
              <a:t> </a:t>
            </a:r>
            <a:r>
              <a:rPr lang="en-US" sz="2400" dirty="0" err="1" smtClean="0"/>
              <a:t>sugerata</a:t>
            </a:r>
            <a:r>
              <a:rPr lang="en-US" sz="2400" dirty="0" smtClean="0"/>
              <a:t> o </a:t>
            </a:r>
            <a:r>
              <a:rPr lang="en-US" sz="2400" dirty="0" err="1" smtClean="0"/>
              <a:t>baza</a:t>
            </a:r>
            <a:r>
              <a:rPr lang="en-US" sz="2400" dirty="0" smtClean="0"/>
              <a:t> </a:t>
            </a:r>
            <a:r>
              <a:rPr lang="en-US" sz="2400" dirty="0" err="1" smtClean="0"/>
              <a:t>mai</a:t>
            </a:r>
            <a:r>
              <a:rPr lang="en-US" sz="2400" dirty="0" smtClean="0"/>
              <a:t> mica (10-2^8))</a:t>
            </a:r>
          </a:p>
          <a:p>
            <a:pPr lvl="1"/>
            <a:r>
              <a:rPr lang="en-US" sz="2400" dirty="0" smtClean="0"/>
              <a:t>3)Merge </a:t>
            </a:r>
            <a:r>
              <a:rPr lang="en-US" sz="2400" dirty="0" err="1" smtClean="0"/>
              <a:t>sortul</a:t>
            </a:r>
            <a:r>
              <a:rPr lang="en-US" sz="2400" dirty="0" smtClean="0"/>
              <a:t> </a:t>
            </a:r>
            <a:r>
              <a:rPr lang="en-US" sz="2400" dirty="0" err="1" smtClean="0"/>
              <a:t>este</a:t>
            </a:r>
            <a:r>
              <a:rPr lang="en-US" sz="2400" dirty="0" smtClean="0"/>
              <a:t> </a:t>
            </a:r>
            <a:r>
              <a:rPr lang="en-US" sz="2400" dirty="0" err="1" smtClean="0"/>
              <a:t>cel</a:t>
            </a:r>
            <a:r>
              <a:rPr lang="en-US" sz="2400" dirty="0"/>
              <a:t> </a:t>
            </a:r>
            <a:r>
              <a:rPr lang="en-US" sz="2400" dirty="0" smtClean="0"/>
              <a:t>lent cand </a:t>
            </a:r>
            <a:r>
              <a:rPr lang="en-US" sz="2400" dirty="0" err="1" smtClean="0"/>
              <a:t>sunt</a:t>
            </a:r>
            <a:r>
              <a:rPr lang="en-US" sz="2400" dirty="0" smtClean="0"/>
              <a:t> </a:t>
            </a:r>
            <a:r>
              <a:rPr lang="en-US" sz="2400" dirty="0" err="1" smtClean="0"/>
              <a:t>foarte</a:t>
            </a:r>
            <a:r>
              <a:rPr lang="en-US" sz="2400" dirty="0" smtClean="0"/>
              <a:t> </a:t>
            </a:r>
            <a:r>
              <a:rPr lang="en-US" sz="2400" dirty="0" err="1" smtClean="0"/>
              <a:t>multe</a:t>
            </a:r>
            <a:r>
              <a:rPr lang="en-US" sz="2400" dirty="0" smtClean="0"/>
              <a:t> </a:t>
            </a:r>
            <a:r>
              <a:rPr lang="en-US" sz="2400" dirty="0" err="1" smtClean="0"/>
              <a:t>numere</a:t>
            </a:r>
            <a:endParaRPr lang="ro-RO" sz="2400" dirty="0"/>
          </a:p>
        </p:txBody>
      </p:sp>
    </p:spTree>
    <p:extLst>
      <p:ext uri="{BB962C8B-B14F-4D97-AF65-F5344CB8AC3E}">
        <p14:creationId xmlns:p14="http://schemas.microsoft.com/office/powerpoint/2010/main" val="342800239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TM02900769[[fn=Retrospect]]</Template>
  <TotalTime>77</TotalTime>
  <Words>597</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Tema-1 SD de Sumurduc Alexandru</vt:lpstr>
      <vt:lpstr>Descriere</vt:lpstr>
      <vt:lpstr>Radix Sort</vt:lpstr>
      <vt:lpstr>Merge Sort</vt:lpstr>
      <vt:lpstr>Insertion Sort</vt:lpstr>
      <vt:lpstr>Shell Sort</vt:lpstr>
      <vt:lpstr>Counting Sort</vt:lpstr>
      <vt:lpstr>Vizualizarea a eficientiei de timp</vt:lpstr>
      <vt:lpstr>Concluzii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Tema-1 SD de Sumurduc Alexandru</dc:title>
  <dc:creator>sumi thesum</dc:creator>
  <cp:lastModifiedBy>sumi thesum</cp:lastModifiedBy>
  <cp:revision>9</cp:revision>
  <dcterms:created xsi:type="dcterms:W3CDTF">2023-03-19T19:46:56Z</dcterms:created>
  <dcterms:modified xsi:type="dcterms:W3CDTF">2023-03-19T21:04:39Z</dcterms:modified>
</cp:coreProperties>
</file>