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4" pitchFamily="34" charset="0"/>
      <p:bold r:id="rId17"/>
      <p:italic r:id="rId18"/>
      <p:boldItalic r:id="rId19"/>
    </p:embeddedFont>
    <p:embeddedFont>
      <p:font typeface="Trebuchet MS" panose="020B070302020209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48" autoAdjust="0"/>
  </p:normalViewPr>
  <p:slideViewPr>
    <p:cSldViewPr>
      <p:cViewPr varScale="1">
        <p:scale>
          <a:sx n="162" d="100"/>
          <a:sy n="162" d="100"/>
        </p:scale>
        <p:origin x="280" y="104"/>
      </p:cViewPr>
      <p:guideLst>
        <p:guide orient="horz" pos="162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CODE BOTS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515354"/>
          </a:xfrm>
          <a:prstGeom prst="rect">
            <a:avLst/>
          </a:prstGeom>
          <a:noFill/>
          <a:ln>
            <a:noFill/>
          </a:ln>
        </p:spPr>
        <p:txBody>
          <a:bodyPr spcFirstLastPara="1" wrap="square" lIns="91425" tIns="91425" rIns="91425" bIns="91425" anchor="t" anchorCtr="0">
            <a:noAutofit/>
          </a:bodyPr>
          <a:lstStyle/>
          <a:p>
            <a:pPr>
              <a:lnSpc>
                <a:spcPct val="150000"/>
              </a:lnSpc>
              <a:buSzPts val="1800"/>
            </a:pPr>
            <a:r>
              <a:rPr lang="en" sz="1700" i="0" u="none" strike="noStrike" cap="none" dirty="0">
                <a:solidFill>
                  <a:schemeClr val="lt1"/>
                </a:solidFill>
                <a:latin typeface="Trebuchet MS"/>
                <a:ea typeface="Trebuchet MS"/>
                <a:cs typeface="Trebuchet MS"/>
                <a:sym typeface="Trebuchet MS"/>
              </a:rPr>
              <a:t>Your team </a:t>
            </a:r>
            <a:r>
              <a:rPr lang="en" sz="1700" i="0" u="none" strike="noStrike" cap="none">
                <a:solidFill>
                  <a:schemeClr val="lt1"/>
                </a:solidFill>
                <a:latin typeface="Trebuchet MS"/>
                <a:ea typeface="Trebuchet MS"/>
                <a:cs typeface="Trebuchet MS"/>
                <a:sym typeface="Trebuchet MS"/>
              </a:rPr>
              <a:t>bio :</a:t>
            </a:r>
            <a:r>
              <a:rPr lang="en" i="0" u="none" strike="noStrike" cap="none">
                <a:solidFill>
                  <a:schemeClr val="lt1"/>
                </a:solidFill>
                <a:latin typeface="Trebuchet MS"/>
                <a:ea typeface="Trebuchet MS"/>
                <a:cs typeface="Trebuchet MS"/>
                <a:sym typeface="Trebuchet MS"/>
              </a:rPr>
              <a:t>To improve technical skills and to provide efficient solutions </a:t>
            </a:r>
            <a:r>
              <a:rPr lang="en">
                <a:solidFill>
                  <a:schemeClr val="lt1"/>
                </a:solidFill>
                <a:latin typeface="Trebuchet MS"/>
                <a:ea typeface="Trebuchet MS"/>
                <a:cs typeface="Trebuchet MS"/>
                <a:sym typeface="Trebuchet MS"/>
              </a:rPr>
              <a:t>for regarding queries</a:t>
            </a:r>
            <a:r>
              <a:rPr lang="en" i="0" u="none" strike="noStrike" cap="none">
                <a:solidFill>
                  <a:schemeClr val="lt1"/>
                </a:solidFill>
                <a:latin typeface="Trebuchet MS"/>
                <a:ea typeface="Trebuchet MS"/>
                <a:cs typeface="Trebuchet MS"/>
                <a:sym typeface="Trebuchet MS"/>
              </a:rPr>
              <a:t> with team efforts.</a:t>
            </a:r>
          </a:p>
          <a:p>
            <a:pPr>
              <a:lnSpc>
                <a:spcPct val="150000"/>
              </a:lnSpc>
              <a:buSzPts val="1800"/>
            </a:pPr>
            <a:endParaRPr lang="en"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 19/09/2022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In current days everything is digitalised including the banking sector. But the cheque frauds are being happened by imitating the signature of the original signature holder. This leads to a great loss for everyone who is dealing with it. With our knowledge and skills we would give a solution for this as we have more knowledge and aware about this sector.</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r>
              <a:rPr lang="en" sz="1600" b="1" dirty="0">
                <a:solidFill>
                  <a:srgbClr val="222222"/>
                </a:solidFill>
                <a:highlight>
                  <a:srgbClr val="FFFFFF"/>
                </a:highlight>
                <a:latin typeface="Lato"/>
                <a:ea typeface="Lato"/>
                <a:cs typeface="Lato"/>
                <a:sym typeface="Lato"/>
              </a:rPr>
              <a:t>USER SEGMENT</a:t>
            </a:r>
            <a:endParaRPr lang="en" sz="1600" b="1"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The Signature of the customer who has account with the bank is first stored in the database and verified whenever needed. </a:t>
            </a:r>
          </a:p>
          <a:p>
            <a:pPr marL="0" marR="0" lvl="0" indent="0" algn="l" rtl="0">
              <a:lnSpc>
                <a:spcPct val="115000"/>
              </a:lnSpc>
              <a:spcBef>
                <a:spcPts val="1000"/>
              </a:spcBef>
              <a:spcAft>
                <a:spcPts val="0"/>
              </a:spcAft>
              <a:buClr>
                <a:srgbClr val="000000"/>
              </a:buClr>
              <a:buSzPts val="1400"/>
              <a:buFont typeface="Wingdings" pitchFamily="2" charset="2"/>
              <a:buChar char="Ø"/>
            </a:pPr>
            <a:r>
              <a:rPr lang="en" sz="1400" b="0" i="0" u="none" strike="noStrike" cap="none" dirty="0">
                <a:solidFill>
                  <a:srgbClr val="222222"/>
                </a:solidFill>
                <a:highlight>
                  <a:srgbClr val="FFFFFF"/>
                </a:highlight>
                <a:latin typeface="Lato"/>
                <a:ea typeface="Lato"/>
                <a:cs typeface="Lato"/>
                <a:sym typeface="Lato"/>
              </a:rPr>
              <a:t>In a situation where the bank needs to check the signature in the cheque who brought the cheque, the signature which is stored in the database is being compared and scanned with that.</a:t>
            </a:r>
          </a:p>
          <a:p>
            <a:pPr marL="0" marR="0" lvl="0" indent="0" algn="l" rtl="0">
              <a:lnSpc>
                <a:spcPct val="115000"/>
              </a:lnSpc>
              <a:spcBef>
                <a:spcPts val="100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If it matches, then the cheque is valid orelse it would be invalid and proceeded to further action.</a:t>
            </a:r>
          </a:p>
          <a:p>
            <a:pPr marL="0" marR="0" lvl="0" indent="0" algn="l" rtl="0">
              <a:lnSpc>
                <a:spcPct val="115000"/>
              </a:lnSpc>
              <a:spcBef>
                <a:spcPts val="1000"/>
              </a:spcBef>
              <a:spcAft>
                <a:spcPts val="0"/>
              </a:spcAft>
              <a:buClr>
                <a:srgbClr val="000000"/>
              </a:buClr>
              <a:buSzPts val="1400"/>
            </a:pPr>
            <a:r>
              <a:rPr lang="en-IN" sz="1600" b="1" i="0" u="none" strike="noStrike" cap="none" dirty="0">
                <a:solidFill>
                  <a:srgbClr val="222222"/>
                </a:solidFill>
                <a:highlight>
                  <a:srgbClr val="FFFFFF"/>
                </a:highlight>
                <a:latin typeface="Lato"/>
                <a:ea typeface="Lato"/>
                <a:cs typeface="Lato"/>
                <a:sym typeface="Lato"/>
              </a:rPr>
              <a:t>PAIN POINTS</a:t>
            </a:r>
          </a:p>
          <a:p>
            <a:pPr marL="342900" marR="0" lvl="0" indent="-342900" algn="l" rtl="0">
              <a:lnSpc>
                <a:spcPct val="115000"/>
              </a:lnSpc>
              <a:spcBef>
                <a:spcPts val="1000"/>
              </a:spcBef>
              <a:spcAft>
                <a:spcPts val="0"/>
              </a:spcAft>
              <a:buClr>
                <a:srgbClr val="000000"/>
              </a:buClr>
              <a:buSzPts val="1400"/>
              <a:buFont typeface="Wingdings" pitchFamily="2" charset="2"/>
              <a:buChar char="Ø"/>
            </a:pPr>
            <a:r>
              <a:rPr lang="en-IN" i="0" u="none" strike="noStrike" cap="none" dirty="0">
                <a:solidFill>
                  <a:srgbClr val="222222"/>
                </a:solidFill>
                <a:highlight>
                  <a:srgbClr val="FFFFFF"/>
                </a:highlight>
                <a:latin typeface="Lato"/>
                <a:ea typeface="Lato"/>
                <a:cs typeface="Lato"/>
                <a:sym typeface="Lato"/>
              </a:rPr>
              <a:t>Sometimes cheque gets bounced and manual process takes too much time.</a:t>
            </a:r>
            <a:endParaRPr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Signature of the candidate </a:t>
            </a:r>
          </a:p>
          <a:p>
            <a:pPr marL="0" marR="0" lvl="0" indent="0" algn="l" rtl="0">
              <a:lnSpc>
                <a:spcPct val="115000"/>
              </a:lnSpc>
              <a:spcBef>
                <a:spcPts val="1000"/>
              </a:spcBef>
              <a:spcAft>
                <a:spcPts val="1000"/>
              </a:spcAft>
              <a:buClr>
                <a:srgbClr val="000000"/>
              </a:buClr>
              <a:buSzPts val="1400"/>
              <a:buFont typeface="Wingdings" pitchFamily="2" charset="2"/>
              <a:buChar char="Ø"/>
            </a:pPr>
            <a:r>
              <a:rPr lang="en-US" sz="1400" b="0" i="0" u="none" strike="noStrike" cap="none" dirty="0">
                <a:solidFill>
                  <a:srgbClr val="222222"/>
                </a:solidFill>
                <a:highlight>
                  <a:srgbClr val="FFFFFF"/>
                </a:highlight>
                <a:latin typeface="Lato"/>
                <a:ea typeface="Lato"/>
                <a:cs typeface="Lato"/>
                <a:sym typeface="Lato"/>
              </a:rPr>
              <a:t>A</a:t>
            </a:r>
            <a:r>
              <a:rPr lang="en" sz="1400" b="0" i="0" u="none" strike="noStrike" cap="none" dirty="0">
                <a:solidFill>
                  <a:srgbClr val="222222"/>
                </a:solidFill>
                <a:highlight>
                  <a:srgbClr val="FFFFFF"/>
                </a:highlight>
                <a:latin typeface="Lato"/>
                <a:ea typeface="Lato"/>
                <a:cs typeface="Lato"/>
                <a:sym typeface="Lato"/>
              </a:rPr>
              <a:t> graph with crest and trough to position it accordingly.</a:t>
            </a:r>
          </a:p>
          <a:p>
            <a:pPr marL="0" marR="0" lvl="0" indent="0" algn="l" rtl="0">
              <a:lnSpc>
                <a:spcPct val="115000"/>
              </a:lnSpc>
              <a:spcBef>
                <a:spcPts val="1000"/>
              </a:spcBef>
              <a:spcAft>
                <a:spcPts val="1000"/>
              </a:spcAft>
              <a:buClr>
                <a:srgbClr val="000000"/>
              </a:buClr>
              <a:buSzPts val="1400"/>
              <a:buFont typeface="Wingdings" pitchFamily="2" charset="2"/>
              <a:buChar char="Ø"/>
            </a:pPr>
            <a:r>
              <a:rPr lang="en-US"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o verify the signature, a scanner to scan and an AI tool to  compare the signature with the original signature which is given by the customer.</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28596" y="1428742"/>
            <a:ext cx="8280000" cy="3000396"/>
          </a:xfrm>
          <a:prstGeom prst="rect">
            <a:avLst/>
          </a:prstGeom>
          <a:noFill/>
          <a:ln>
            <a:noFill/>
          </a:ln>
        </p:spPr>
        <p:txBody>
          <a:bodyPr spcFirstLastPara="1" wrap="square" lIns="91425" tIns="91425" rIns="91425" bIns="91425" anchor="t" anchorCtr="0">
            <a:noAutofit/>
          </a:bodyPr>
          <a:lstStyle/>
          <a:p>
            <a:r>
              <a:rPr lang="en-US" sz="1400" b="0" dirty="0"/>
              <a:t>             Azure tools or resources which are likely to be used by you for the prototype, if your idea gets selected  cloud based resources are used for storing and comparing signatures for the customers</a:t>
            </a:r>
            <a:br>
              <a:rPr lang="en-US" sz="1400" b="0" dirty="0"/>
            </a:br>
            <a:br>
              <a:rPr lang="en-US" sz="1400" b="0" dirty="0"/>
            </a:br>
            <a:r>
              <a:rPr lang="en-US" sz="1400" b="0" dirty="0"/>
              <a:t>        </a:t>
            </a:r>
            <a:br>
              <a:rPr lang="en-US" sz="1400" b="0" dirty="0"/>
            </a:br>
            <a:r>
              <a:rPr lang="en-US" sz="1400" b="0" dirty="0"/>
              <a:t>     # Segmentation of </a:t>
            </a:r>
            <a:r>
              <a:rPr lang="en-US" sz="1400" b="0" dirty="0" err="1"/>
              <a:t>cheque</a:t>
            </a:r>
            <a:br>
              <a:rPr lang="en-US" sz="1400" b="0" dirty="0"/>
            </a:br>
            <a:r>
              <a:rPr lang="en-US" sz="1400" b="0" dirty="0"/>
              <a:t> </a:t>
            </a:r>
            <a:br>
              <a:rPr lang="en-US" sz="1400" b="0" dirty="0"/>
            </a:br>
            <a:r>
              <a:rPr lang="en-US" sz="1400" b="0" dirty="0"/>
              <a:t>     # Handwritten text extraction from </a:t>
            </a:r>
            <a:r>
              <a:rPr lang="en-US" sz="1400" b="0" dirty="0" err="1"/>
              <a:t>cheque</a:t>
            </a:r>
            <a:r>
              <a:rPr lang="en-US" sz="1400" b="0" dirty="0"/>
              <a:t> using  </a:t>
            </a:r>
            <a:r>
              <a:rPr lang="en-US" sz="1400" b="0" dirty="0" err="1"/>
              <a:t>OpenCV</a:t>
            </a:r>
            <a:r>
              <a:rPr lang="en-US" sz="1400" b="0" dirty="0"/>
              <a:t> to crop</a:t>
            </a:r>
            <a:br>
              <a:rPr lang="en-US" sz="1400" b="0" dirty="0"/>
            </a:br>
            <a:br>
              <a:rPr lang="en-US" sz="1400" b="0" dirty="0"/>
            </a:br>
            <a:r>
              <a:rPr lang="en-US" sz="1400" b="0" dirty="0"/>
              <a:t>     # Signature future extraction and verification – PCA (Principle Component Analysis)         </a:t>
            </a:r>
            <a:br>
              <a:rPr lang="en-US" sz="1400" b="0" dirty="0"/>
            </a:br>
            <a:r>
              <a:rPr lang="en-US" sz="1400" b="0" dirty="0"/>
              <a:t>     </a:t>
            </a:r>
            <a:br>
              <a:rPr lang="en-US" sz="1400" b="0" dirty="0"/>
            </a:br>
            <a:r>
              <a:rPr lang="en-US" sz="1400" b="0" dirty="0"/>
              <a:t>     # CNN model for signature identification</a:t>
            </a:r>
            <a:br>
              <a:rPr lang="en-US" sz="1400" b="0" dirty="0"/>
            </a:br>
            <a:endParaRPr sz="14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lvl="0" algn="just">
              <a:lnSpc>
                <a:spcPct val="150000"/>
              </a:lnSpc>
              <a:buSzPts val="1400"/>
            </a:pPr>
            <a:r>
              <a:rPr lang="en" dirty="0">
                <a:solidFill>
                  <a:srgbClr val="222222"/>
                </a:solidFill>
                <a:highlight>
                  <a:srgbClr val="FFFFFF"/>
                </a:highlight>
                <a:latin typeface="Lato"/>
                <a:ea typeface="Lato"/>
                <a:cs typeface="Lato"/>
                <a:sym typeface="Lato"/>
              </a:rPr>
              <a:t>	</a:t>
            </a:r>
          </a:p>
          <a:p>
            <a:pPr marL="285750" lvl="0" indent="-285750" algn="just">
              <a:lnSpc>
                <a:spcPct val="150000"/>
              </a:lnSpc>
              <a:buSzPts val="1400"/>
              <a:buFont typeface="Wingdings" pitchFamily="2" charset="2"/>
              <a:buChar char="ü"/>
            </a:pPr>
            <a:r>
              <a:rPr lang="en" dirty="0">
                <a:solidFill>
                  <a:srgbClr val="222222"/>
                </a:solidFill>
                <a:highlight>
                  <a:srgbClr val="FFFFFF"/>
                </a:highlight>
                <a:latin typeface="Lato"/>
                <a:ea typeface="Lato"/>
                <a:cs typeface="Lato"/>
                <a:sym typeface="Lato"/>
              </a:rPr>
              <a:t>We have to develop a model to verify the bank cheques using OCR,CNN,SIFT and SVM. We should use Optical Character Recognition to identify the typographic characters with accuracy and efficiency. </a:t>
            </a:r>
          </a:p>
          <a:p>
            <a:pPr marL="285750" lvl="0" indent="-285750" algn="just">
              <a:lnSpc>
                <a:spcPct val="150000"/>
              </a:lnSpc>
              <a:buSzPts val="1400"/>
              <a:buFont typeface="Wingdings" pitchFamily="2" charset="2"/>
              <a:buChar char="ü"/>
            </a:pPr>
            <a:r>
              <a:rPr lang="en" dirty="0">
                <a:solidFill>
                  <a:srgbClr val="222222"/>
                </a:solidFill>
                <a:highlight>
                  <a:srgbClr val="FFFFFF"/>
                </a:highlight>
                <a:latin typeface="Lato"/>
                <a:ea typeface="Lato"/>
                <a:cs typeface="Lato"/>
                <a:sym typeface="Lato"/>
              </a:rPr>
              <a:t>In addition we need to perform CNN(Convolutional Nueral Network) give precise output for handwritten digits on the cheque. </a:t>
            </a:r>
          </a:p>
          <a:p>
            <a:pPr marL="285750" lvl="0" indent="-285750" algn="just">
              <a:lnSpc>
                <a:spcPct val="150000"/>
              </a:lnSpc>
              <a:buSzPts val="1400"/>
              <a:buFont typeface="Wingdings" pitchFamily="2" charset="2"/>
              <a:buChar char="ü"/>
            </a:pPr>
            <a:r>
              <a:rPr lang="en" dirty="0">
                <a:solidFill>
                  <a:srgbClr val="222222"/>
                </a:solidFill>
                <a:highlight>
                  <a:srgbClr val="FFFFFF"/>
                </a:highlight>
                <a:latin typeface="Lato"/>
                <a:ea typeface="Lato"/>
                <a:cs typeface="Lato"/>
                <a:sym typeface="Lato"/>
              </a:rPr>
              <a:t>Then to apply OCR technique to recognize and to achieve 95% accuracy and to sep</a:t>
            </a:r>
            <a:r>
              <a:rPr lang="en-US" dirty="0">
                <a:solidFill>
                  <a:srgbClr val="222222"/>
                </a:solidFill>
                <a:highlight>
                  <a:srgbClr val="FFFFFF"/>
                </a:highlight>
                <a:latin typeface="Lato"/>
                <a:ea typeface="Lato"/>
                <a:cs typeface="Lato"/>
                <a:sym typeface="Lato"/>
              </a:rPr>
              <a:t>a</a:t>
            </a:r>
            <a:r>
              <a:rPr lang="en" dirty="0">
                <a:solidFill>
                  <a:srgbClr val="222222"/>
                </a:solidFill>
                <a:highlight>
                  <a:srgbClr val="FFFFFF"/>
                </a:highlight>
                <a:latin typeface="Lato"/>
                <a:ea typeface="Lato"/>
                <a:cs typeface="Lato"/>
                <a:sym typeface="Lato"/>
              </a:rPr>
              <a:t>rate a database to train the network and achieve a desired level of accuracy and efficiency and to use different data sets to test the trained models for matching the numbers into words.</a:t>
            </a:r>
            <a:endParaRPr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1151300"/>
            <a:ext cx="8238600" cy="11102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The only alternative for Automated Cheque processing was manual processing. Manual  </a:t>
            </a:r>
            <a:r>
              <a:rPr lang="en" dirty="0" err="1">
                <a:solidFill>
                  <a:srgbClr val="222222"/>
                </a:solidFill>
                <a:highlight>
                  <a:srgbClr val="FFFFFF"/>
                </a:highlight>
                <a:latin typeface="Lato"/>
                <a:ea typeface="Lato"/>
                <a:cs typeface="Lato"/>
                <a:sym typeface="Lato"/>
              </a:rPr>
              <a:t>labour</a:t>
            </a:r>
            <a:r>
              <a:rPr lang="en" dirty="0">
                <a:solidFill>
                  <a:srgbClr val="222222"/>
                </a:solidFill>
                <a:highlight>
                  <a:srgbClr val="FFFFFF"/>
                </a:highlight>
                <a:latin typeface="Lato"/>
                <a:ea typeface="Lato"/>
                <a:cs typeface="Lato"/>
                <a:sym typeface="Lato"/>
              </a:rPr>
              <a:t> can be reduced by 75%, reduced processing and quality assurance checking times, Service Levels will improve significantly, process standardization will increase.</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pic>
        <p:nvPicPr>
          <p:cNvPr id="2051" name="Picture 3" descr="page4image4320848">
            <a:extLst>
              <a:ext uri="{FF2B5EF4-FFF2-40B4-BE49-F238E27FC236}">
                <a16:creationId xmlns:a16="http://schemas.microsoft.com/office/drawing/2014/main" id="{8F637FE5-A3B6-8D23-DB22-70FE1E45A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26" y="2643188"/>
            <a:ext cx="2540000" cy="203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107504" y="555526"/>
            <a:ext cx="83862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2" name="Picture 2"/>
          <p:cNvPicPr>
            <a:picLocks noChangeAspect="1" noChangeArrowheads="1"/>
          </p:cNvPicPr>
          <p:nvPr/>
        </p:nvPicPr>
        <p:blipFill>
          <a:blip r:embed="rId3"/>
          <a:srcRect/>
          <a:stretch>
            <a:fillRect/>
          </a:stretch>
        </p:blipFill>
        <p:spPr bwMode="auto">
          <a:xfrm>
            <a:off x="2071670" y="1071552"/>
            <a:ext cx="4357686" cy="372101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buClr>
                <a:srgbClr val="000000"/>
              </a:buClr>
            </a:pPr>
            <a:r>
              <a:rPr lang="en" sz="1600" dirty="0">
                <a:solidFill>
                  <a:schemeClr val="lt1"/>
                </a:solidFill>
                <a:latin typeface="Trebuchet MS"/>
                <a:ea typeface="Trebuchet MS"/>
                <a:cs typeface="Trebuchet MS"/>
                <a:sym typeface="Trebuchet MS"/>
              </a:rPr>
              <a:t>                       </a:t>
            </a:r>
            <a:r>
              <a:rPr lang="en" sz="1400" dirty="0">
                <a:solidFill>
                  <a:schemeClr val="lt1"/>
                </a:solidFill>
                <a:latin typeface="Trebuchet MS"/>
                <a:ea typeface="Trebuchet MS"/>
                <a:cs typeface="Trebuchet MS"/>
                <a:sym typeface="Trebuchet MS"/>
              </a:rPr>
              <a:t>SUMITHRA.S</a:t>
            </a:r>
          </a:p>
          <a:p>
            <a:pPr marL="0" lvl="0" indent="0">
              <a:buClr>
                <a:srgbClr val="000000"/>
              </a:buClr>
            </a:pPr>
            <a:r>
              <a:rPr lang="en" sz="1400" dirty="0">
                <a:solidFill>
                  <a:schemeClr val="lt1"/>
                </a:solidFill>
                <a:latin typeface="Trebuchet MS"/>
                <a:ea typeface="Trebuchet MS"/>
                <a:cs typeface="Trebuchet MS"/>
                <a:sym typeface="Trebuchet MS"/>
              </a:rPr>
              <a:t>                           ROSHINI.R</a:t>
            </a:r>
          </a:p>
          <a:p>
            <a:pPr marL="0" lvl="0" indent="0">
              <a:buClr>
                <a:srgbClr val="000000"/>
              </a:buClr>
            </a:pPr>
            <a:r>
              <a:rPr lang="en" sz="1400" dirty="0">
                <a:solidFill>
                  <a:schemeClr val="lt1"/>
                </a:solidFill>
                <a:latin typeface="Trebuchet MS"/>
                <a:ea typeface="Trebuchet MS"/>
                <a:cs typeface="Trebuchet MS"/>
                <a:sym typeface="Trebuchet MS"/>
              </a:rPr>
              <a:t>                           THARUN.V</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597</Words>
  <Application>Microsoft Macintosh PowerPoint</Application>
  <PresentationFormat>On-screen Show (16:9)</PresentationFormat>
  <Paragraphs>46</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Wingdings</vt:lpstr>
      <vt:lpstr>Trebuchet MS</vt:lpstr>
      <vt:lpstr>Lato Black</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SUMI KUTTY</dc:creator>
  <cp:lastModifiedBy>Sri Surya Kumar</cp:lastModifiedBy>
  <cp:revision>25</cp:revision>
  <dcterms:modified xsi:type="dcterms:W3CDTF">2022-09-19T08:04:07Z</dcterms:modified>
</cp:coreProperties>
</file>