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ppt/notesSlides/notesSlide2.xml" ContentType="application/vnd.openxmlformats-officedocument.presentationml.notesSlide+xml"/>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4118648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6901" y="142315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462972"/>
            <a:ext cx="9982200" cy="1740220"/>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Copperplate Gothic Bold" panose="020E0705020206020404" pitchFamily="34" charset="0"/>
                <a:cs typeface="Times New Roman" panose="02020603050405020304" pitchFamily="18" charset="0"/>
              </a:rPr>
              <a:t>Employee  Data Analysis using Excel</a:t>
            </a:r>
            <a:r>
              <a:rPr lang="en-US" sz="4000" b="1" i="0" dirty="0">
                <a:solidFill>
                  <a:srgbClr val="0F0F0F"/>
                </a:solidFill>
                <a:effectLst/>
                <a:latin typeface="Copperplate Gothic Bold" panose="020E0705020206020404" pitchFamily="34" charset="0"/>
                <a:cs typeface="Times New Roman" panose="02020603050405020304" pitchFamily="18" charset="0"/>
              </a:rPr>
              <a:t> </a:t>
            </a:r>
            <a:br>
              <a:rPr lang="en-US" sz="2800" b="1" i="0" dirty="0">
                <a:solidFill>
                  <a:srgbClr val="0F0F0F"/>
                </a:solidFill>
                <a:effectLst/>
                <a:latin typeface="Copperplate Gothic Bold" panose="020E0705020206020404" pitchFamily="34" charset="0"/>
              </a:rPr>
            </a:br>
            <a:endParaRPr sz="2800" spc="15" dirty="0">
              <a:latin typeface="Copperplate Gothic Bold" panose="020E07050202060204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977935"/>
            <a:ext cx="8610600" cy="3046988"/>
          </a:xfrm>
          <a:prstGeom prst="rect">
            <a:avLst/>
          </a:prstGeom>
          <a:noFill/>
        </p:spPr>
        <p:txBody>
          <a:bodyPr wrap="square" rtlCol="0">
            <a:spAutoFit/>
          </a:bodyPr>
          <a:lstStyle/>
          <a:p>
            <a:r>
              <a:rPr lang="en-US" sz="2800" b="1" i="1" dirty="0">
                <a:latin typeface="Bodoni MT" panose="02070603080606020203" pitchFamily="18" charset="0"/>
              </a:rPr>
              <a:t>STUDENT </a:t>
            </a:r>
            <a:r>
              <a:rPr lang="en-US" sz="2800" b="1" i="1" dirty="0" err="1">
                <a:latin typeface="Bodoni MT" panose="02070603080606020203" pitchFamily="18" charset="0"/>
              </a:rPr>
              <a:t>NAME:M.Sumithra</a:t>
            </a:r>
            <a:endParaRPr lang="en-US" sz="2800" b="1" i="1" dirty="0">
              <a:latin typeface="Bodoni MT" panose="02070603080606020203" pitchFamily="18" charset="0"/>
            </a:endParaRPr>
          </a:p>
          <a:p>
            <a:r>
              <a:rPr lang="en-US" sz="2800" b="1" i="1" dirty="0">
                <a:latin typeface="Bodoni MT" panose="02070603080606020203" pitchFamily="18" charset="0"/>
              </a:rPr>
              <a:t>REGISTER NO</a:t>
            </a:r>
            <a:r>
              <a:rPr lang="en-US" sz="2800" b="1" i="1">
                <a:latin typeface="Bodoni MT" panose="02070603080606020203" pitchFamily="18" charset="0"/>
              </a:rPr>
              <a:t>:312216402</a:t>
            </a:r>
            <a:endParaRPr lang="en-US" sz="2800" b="1" i="1" dirty="0">
              <a:latin typeface="Bodoni MT" panose="02070603080606020203" pitchFamily="18" charset="0"/>
            </a:endParaRPr>
          </a:p>
          <a:p>
            <a:r>
              <a:rPr lang="en-US" sz="2800" b="1" i="1" dirty="0">
                <a:latin typeface="Bodoni MT" panose="02070603080606020203" pitchFamily="18" charset="0"/>
              </a:rPr>
              <a:t>DEPARTMENT: </a:t>
            </a:r>
            <a:r>
              <a:rPr lang="en-US" sz="2800" b="1" i="1" dirty="0" err="1">
                <a:latin typeface="Bodoni MT" panose="02070603080606020203" pitchFamily="18" charset="0"/>
              </a:rPr>
              <a:t>Bcom</a:t>
            </a:r>
            <a:r>
              <a:rPr lang="en-US" sz="2800" b="1" i="1" dirty="0">
                <a:latin typeface="Bodoni MT" panose="02070603080606020203" pitchFamily="18" charset="0"/>
              </a:rPr>
              <a:t> Computer Applications</a:t>
            </a:r>
          </a:p>
          <a:p>
            <a:r>
              <a:rPr lang="en-US" sz="2800" b="1" i="1" dirty="0">
                <a:latin typeface="Bodoni MT" panose="02070603080606020203" pitchFamily="18" charset="0"/>
              </a:rPr>
              <a:t>COLLEGE: Shri </a:t>
            </a:r>
            <a:r>
              <a:rPr lang="en-US" sz="2800" b="1" i="1" dirty="0" err="1">
                <a:latin typeface="Bodoni MT" panose="02070603080606020203" pitchFamily="18" charset="0"/>
              </a:rPr>
              <a:t>shankarlal</a:t>
            </a:r>
            <a:r>
              <a:rPr lang="en-US" sz="2800" b="1" i="1" dirty="0">
                <a:latin typeface="Bodoni MT" panose="02070603080606020203" pitchFamily="18" charset="0"/>
              </a:rPr>
              <a:t> </a:t>
            </a:r>
            <a:r>
              <a:rPr lang="en-US" sz="2800" b="1" i="1" dirty="0" err="1">
                <a:latin typeface="Bodoni MT" panose="02070603080606020203" pitchFamily="18" charset="0"/>
              </a:rPr>
              <a:t>sundarbai</a:t>
            </a:r>
            <a:r>
              <a:rPr lang="en-US" sz="2800" b="1" i="1" dirty="0">
                <a:latin typeface="Bodoni MT" panose="02070603080606020203" pitchFamily="18" charset="0"/>
              </a:rPr>
              <a:t> </a:t>
            </a:r>
            <a:r>
              <a:rPr lang="en-US" sz="2800" b="1" i="1" dirty="0" err="1">
                <a:latin typeface="Bodoni MT" panose="02070603080606020203" pitchFamily="18" charset="0"/>
              </a:rPr>
              <a:t>shasun</a:t>
            </a:r>
            <a:r>
              <a:rPr lang="en-US" sz="2800" b="1" i="1" dirty="0">
                <a:latin typeface="Bodoni MT" panose="02070603080606020203" pitchFamily="18" charset="0"/>
              </a:rPr>
              <a:t> </a:t>
            </a:r>
            <a:r>
              <a:rPr lang="en-US" sz="2800" b="1" i="1" dirty="0" err="1">
                <a:latin typeface="Bodoni MT" panose="02070603080606020203" pitchFamily="18" charset="0"/>
              </a:rPr>
              <a:t>jain</a:t>
            </a:r>
            <a:r>
              <a:rPr lang="en-US" sz="2800" b="1" i="1" dirty="0">
                <a:latin typeface="Bodoni MT" panose="02070603080606020203" pitchFamily="18" charset="0"/>
              </a:rPr>
              <a:t> college for women.</a:t>
            </a:r>
          </a:p>
          <a:p>
            <a:endParaRPr lang="en-US" sz="2800" dirty="0">
              <a:latin typeface="Bodoni MT" panose="02070603080606020203" pitchFamily="18" charset="0"/>
            </a:endParaRPr>
          </a:p>
          <a:p>
            <a:r>
              <a:rPr lang="en-US" sz="2400" dirty="0">
                <a:latin typeface="Bodoni MT" panose="02070603080606020203" pitchFamily="18" charset="0"/>
              </a:rPr>
              <a:t>           </a:t>
            </a:r>
            <a:endParaRPr lang="en-IN" sz="2400" dirty="0">
              <a:latin typeface="Bodoni MT" panose="020706030806060202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616899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algn="l"/>
            <a:r>
              <a:rPr lang="en-US" sz="1400" b="0" i="0" dirty="0">
                <a:solidFill>
                  <a:srgbClr val="000000"/>
                </a:solidFill>
                <a:effectLst/>
                <a:latin typeface="Metropolis Light"/>
              </a:rPr>
              <a:t>Performance management models are the frameworks that guide how organizations set and align goals, evaluate employee performance, and promote continuous development. Choosing the right model is crucial for boosting employee performance, alignment, employee engagement, productivity, and overall organizational success.</a:t>
            </a:r>
          </a:p>
          <a:p>
            <a:pPr algn="l"/>
            <a:r>
              <a:rPr lang="en-US" sz="1400" b="0" i="0" dirty="0">
                <a:solidFill>
                  <a:srgbClr val="000000"/>
                </a:solidFill>
                <a:effectLst/>
                <a:latin typeface="Metropolis Light"/>
              </a:rPr>
              <a:t>These models provide a structured approach to performance management, encompassing five key elements:</a:t>
            </a:r>
          </a:p>
          <a:p>
            <a:pPr algn="l"/>
            <a:r>
              <a:rPr lang="en-US" sz="1400" b="0" i="0" dirty="0">
                <a:solidFill>
                  <a:srgbClr val="000000"/>
                </a:solidFill>
                <a:effectLst/>
                <a:latin typeface="Metropolis Light"/>
              </a:rPr>
              <a:t>1.</a:t>
            </a:r>
            <a:r>
              <a:rPr lang="en-US" sz="1400" b="1" i="0" dirty="0">
                <a:solidFill>
                  <a:srgbClr val="000000"/>
                </a:solidFill>
                <a:effectLst/>
                <a:latin typeface="Metropolis Light"/>
              </a:rPr>
              <a:t> Planning: </a:t>
            </a:r>
            <a:r>
              <a:rPr lang="en-US" sz="1400" b="0" i="0" dirty="0">
                <a:solidFill>
                  <a:srgbClr val="000000"/>
                </a:solidFill>
                <a:effectLst/>
                <a:latin typeface="Metropolis Light"/>
              </a:rPr>
              <a:t>Setting clear goals aligned with organizational objectives.</a:t>
            </a:r>
          </a:p>
          <a:p>
            <a:pPr algn="l"/>
            <a:r>
              <a:rPr lang="en-US" sz="1400" b="0" i="0" dirty="0">
                <a:solidFill>
                  <a:srgbClr val="000000"/>
                </a:solidFill>
                <a:effectLst/>
                <a:latin typeface="Metropolis Light"/>
              </a:rPr>
              <a:t>2. </a:t>
            </a:r>
            <a:r>
              <a:rPr lang="en-US" sz="1400" b="1" i="0" dirty="0">
                <a:solidFill>
                  <a:srgbClr val="000000"/>
                </a:solidFill>
                <a:effectLst/>
                <a:latin typeface="Metropolis Light"/>
              </a:rPr>
              <a:t>Monitoring:</a:t>
            </a:r>
            <a:r>
              <a:rPr lang="en-US" sz="1400" b="0" i="0" dirty="0">
                <a:solidFill>
                  <a:srgbClr val="000000"/>
                </a:solidFill>
                <a:effectLst/>
                <a:latin typeface="Metropolis Light"/>
              </a:rPr>
              <a:t> Tracking progress and collecting data throughout the cycle.</a:t>
            </a:r>
          </a:p>
          <a:p>
            <a:pPr algn="l"/>
            <a:r>
              <a:rPr lang="en-US" sz="1400" b="0" i="0" dirty="0">
                <a:solidFill>
                  <a:srgbClr val="000000"/>
                </a:solidFill>
                <a:effectLst/>
                <a:latin typeface="Metropolis Light"/>
              </a:rPr>
              <a:t>3. </a:t>
            </a:r>
            <a:r>
              <a:rPr lang="en-US" sz="1400" b="1" i="0" dirty="0">
                <a:solidFill>
                  <a:srgbClr val="000000"/>
                </a:solidFill>
                <a:effectLst/>
                <a:latin typeface="Metropolis Light"/>
              </a:rPr>
              <a:t>Developing:</a:t>
            </a:r>
            <a:r>
              <a:rPr lang="en-US" sz="1400" b="0" i="0" dirty="0">
                <a:solidFill>
                  <a:srgbClr val="000000"/>
                </a:solidFill>
                <a:effectLst/>
                <a:latin typeface="Metropolis Light"/>
              </a:rPr>
              <a:t> Providing ongoing employee feedback and growth opportunities.</a:t>
            </a:r>
          </a:p>
          <a:p>
            <a:pPr algn="l"/>
            <a:r>
              <a:rPr lang="en-US" sz="1400" b="0" i="0" dirty="0">
                <a:solidFill>
                  <a:srgbClr val="000000"/>
                </a:solidFill>
                <a:effectLst/>
                <a:latin typeface="Metropolis Light"/>
              </a:rPr>
              <a:t>4.</a:t>
            </a:r>
            <a:r>
              <a:rPr lang="en-US" sz="1400" b="1" i="0" dirty="0">
                <a:solidFill>
                  <a:srgbClr val="000000"/>
                </a:solidFill>
                <a:effectLst/>
                <a:latin typeface="Metropolis Light"/>
              </a:rPr>
              <a:t> Rating: </a:t>
            </a:r>
            <a:r>
              <a:rPr lang="en-US" sz="1400" b="0" i="0" dirty="0">
                <a:solidFill>
                  <a:srgbClr val="000000"/>
                </a:solidFill>
                <a:effectLst/>
                <a:latin typeface="Metropolis Light"/>
              </a:rPr>
              <a:t>Evaluating performance based on established criteria.</a:t>
            </a:r>
          </a:p>
          <a:p>
            <a:pPr algn="l"/>
            <a:r>
              <a:rPr lang="en-US" sz="1400" b="0" i="0" dirty="0">
                <a:solidFill>
                  <a:srgbClr val="000000"/>
                </a:solidFill>
                <a:effectLst/>
                <a:latin typeface="Metropolis Light"/>
              </a:rPr>
              <a:t>5. </a:t>
            </a:r>
            <a:r>
              <a:rPr lang="en-US" sz="1400" b="1" i="0" dirty="0">
                <a:solidFill>
                  <a:srgbClr val="000000"/>
                </a:solidFill>
                <a:effectLst/>
                <a:latin typeface="Metropolis Light"/>
              </a:rPr>
              <a:t>Rewarding:</a:t>
            </a:r>
            <a:r>
              <a:rPr lang="en-US" sz="1400" b="0" i="0" dirty="0">
                <a:solidFill>
                  <a:srgbClr val="000000"/>
                </a:solidFill>
                <a:effectLst/>
                <a:latin typeface="Metropolis Light"/>
              </a:rPr>
              <a:t> Recognizing and rewarding achievements.</a:t>
            </a:r>
          </a:p>
          <a:p>
            <a:pPr algn="l"/>
            <a:endParaRPr lang="en-US" sz="4400" b="0" i="0" dirty="0">
              <a:solidFill>
                <a:srgbClr val="000000"/>
              </a:solidFill>
              <a:effectLst/>
              <a:latin typeface="Metropolis Light"/>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2129"/>
          </a:xfrm>
          <a:prstGeom prst="rect">
            <a:avLst/>
          </a:prstGeom>
        </p:spPr>
        <p:txBody>
          <a:bodyPr vert="horz" wrap="square" lIns="0" tIns="13335" rIns="0" bIns="0" rtlCol="0">
            <a:spAutoFit/>
          </a:bodyPr>
          <a:lstStyle/>
          <a:p>
            <a:pPr marL="12700">
              <a:lnSpc>
                <a:spcPct val="100000"/>
              </a:lnSpc>
              <a:spcBef>
                <a:spcPts val="105"/>
              </a:spcBef>
            </a:pPr>
            <a:r>
              <a:rPr dirty="0"/>
              <a:t>R</a:t>
            </a:r>
            <a:r>
              <a:rPr lang="en-US" spc="-40" dirty="0"/>
              <a:t>esults: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63681AD-D6DA-33F0-7888-8E4750E31436}"/>
              </a:ext>
            </a:extLst>
          </p:cNvPr>
          <p:cNvPicPr>
            <a:picLocks noChangeAspect="1"/>
          </p:cNvPicPr>
          <p:nvPr/>
        </p:nvPicPr>
        <p:blipFill>
          <a:blip r:embed="rId3">
            <a:extLst>
              <a:ext uri="{28A0092B-C50C-407E-A947-70E740481C1C}">
                <a14:useLocalDpi xmlns:a14="http://schemas.microsoft.com/office/drawing/2010/main" val="0"/>
              </a:ext>
            </a:extLst>
          </a:blip>
          <a:srcRect l="14297" t="5598" r="23281" b="24710"/>
          <a:stretch/>
        </p:blipFill>
        <p:spPr>
          <a:xfrm>
            <a:off x="1295400" y="1417001"/>
            <a:ext cx="7610476" cy="4777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21F2-3DE6-6F24-61A6-6F2E09114836}"/>
              </a:ext>
            </a:extLst>
          </p:cNvPr>
          <p:cNvSpPr>
            <a:spLocks noGrp="1"/>
          </p:cNvSpPr>
          <p:nvPr>
            <p:ph type="title"/>
          </p:nvPr>
        </p:nvSpPr>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EB6765E5-7FC0-7B6A-377E-E00F8B7B54A4}"/>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2399827-78FE-C1A1-7FBC-0A7FC570CD06}"/>
              </a:ext>
            </a:extLst>
          </p:cNvPr>
          <p:cNvPicPr>
            <a:picLocks noChangeAspect="1"/>
          </p:cNvPicPr>
          <p:nvPr/>
        </p:nvPicPr>
        <p:blipFill>
          <a:blip r:embed="rId2">
            <a:extLst>
              <a:ext uri="{28A0092B-C50C-407E-A947-70E740481C1C}">
                <a14:useLocalDpi xmlns:a14="http://schemas.microsoft.com/office/drawing/2010/main" val="0"/>
              </a:ext>
            </a:extLst>
          </a:blip>
          <a:srcRect l="2500" t="6646" r="16250" b="15539"/>
          <a:stretch/>
        </p:blipFill>
        <p:spPr>
          <a:xfrm>
            <a:off x="914400" y="1443356"/>
            <a:ext cx="8541068" cy="5029200"/>
          </a:xfrm>
          <a:prstGeom prst="rect">
            <a:avLst/>
          </a:prstGeom>
        </p:spPr>
      </p:pic>
    </p:spTree>
    <p:extLst>
      <p:ext uri="{BB962C8B-B14F-4D97-AF65-F5344CB8AC3E}">
        <p14:creationId xmlns:p14="http://schemas.microsoft.com/office/powerpoint/2010/main" val="143545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663089"/>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3200" b="0" i="0" dirty="0">
                <a:solidFill>
                  <a:srgbClr val="333333"/>
                </a:solidFill>
                <a:effectLst/>
                <a:latin typeface="guardian-text-oreilly"/>
              </a:rPr>
              <a:t>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Franklin Gothic Medium" panose="020B0603020102020204" pitchFamily="34" charset="0"/>
              </a:rPr>
              <a:t>PROJECT</a:t>
            </a:r>
            <a:r>
              <a:rPr sz="4250" spc="-85" dirty="0">
                <a:latin typeface="Franklin Gothic Medium" panose="020B0603020102020204" pitchFamily="34" charset="0"/>
              </a:rPr>
              <a:t> </a:t>
            </a:r>
            <a:r>
              <a:rPr sz="4250" spc="25" dirty="0">
                <a:latin typeface="Franklin Gothic Medium" panose="020B0603020102020204" pitchFamily="34" charset="0"/>
              </a:rPr>
              <a:t>TITLE</a:t>
            </a:r>
            <a:r>
              <a:rPr lang="en-US" sz="4250" spc="25" dirty="0">
                <a:latin typeface="Franklin Gothic Medium" panose="020B0603020102020204" pitchFamily="34" charset="0"/>
              </a:rPr>
              <a:t>:</a:t>
            </a:r>
            <a:endParaRPr sz="4250" dirty="0">
              <a:latin typeface="Franklin Gothic Medium" panose="020B06030201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Sitka Banner Semibold" pitchFamily="2" charset="0"/>
              </a:rPr>
              <a:t>A</a:t>
            </a:r>
            <a:r>
              <a:rPr spc="-5" dirty="0">
                <a:latin typeface="Sitka Banner Semibold" pitchFamily="2" charset="0"/>
              </a:rPr>
              <a:t>G</a:t>
            </a:r>
            <a:r>
              <a:rPr spc="-35" dirty="0">
                <a:latin typeface="Sitka Banner Semibold" pitchFamily="2" charset="0"/>
              </a:rPr>
              <a:t>E</a:t>
            </a:r>
            <a:r>
              <a:rPr spc="15" dirty="0">
                <a:latin typeface="Sitka Banner Semibold" pitchFamily="2" charset="0"/>
              </a:rPr>
              <a:t>N</a:t>
            </a:r>
            <a:r>
              <a:rPr dirty="0">
                <a:latin typeface="Sitka Banner Semibold" pitchFamily="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32453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lvl="4">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Project Overview</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End Users</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Our Solution and Proposition</a:t>
            </a:r>
          </a:p>
          <a:p>
            <a:pPr algn="l">
              <a:buFont typeface="+mj-lt"/>
              <a:buAutoNum type="arabicPeriod"/>
            </a:pPr>
            <a:r>
              <a:rPr lang="en-US" sz="3200" b="1" dirty="0">
                <a:solidFill>
                  <a:srgbClr val="0D0D0D"/>
                </a:solidFill>
                <a:latin typeface="Bodoni MT" panose="02070603080606020203" pitchFamily="18" charset="0"/>
                <a:cs typeface="Times New Roman" panose="02020603050405020304" pitchFamily="18" charset="0"/>
              </a:rPr>
              <a:t>Dataset Description</a:t>
            </a:r>
            <a:endParaRPr lang="en-US" sz="3200" b="1" i="0" dirty="0">
              <a:solidFill>
                <a:srgbClr val="0D0D0D"/>
              </a:solidFill>
              <a:effectLst/>
              <a:latin typeface="Bodoni MT" panose="02070603080606020203"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Modelling Approach</a:t>
            </a: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Results and </a:t>
            </a:r>
            <a:r>
              <a:rPr lang="en-US" sz="3200" b="1" dirty="0">
                <a:solidFill>
                  <a:srgbClr val="0D0D0D"/>
                </a:solidFill>
                <a:latin typeface="Bodoni MT" panose="02070603080606020203" pitchFamily="18" charset="0"/>
                <a:cs typeface="Times New Roman" panose="02020603050405020304" pitchFamily="18" charset="0"/>
              </a:rPr>
              <a:t>Discussion</a:t>
            </a:r>
            <a:endParaRPr lang="en-US" sz="3200" b="1" i="0" dirty="0">
              <a:solidFill>
                <a:srgbClr val="0D0D0D"/>
              </a:solidFill>
              <a:effectLst/>
              <a:latin typeface="Bodoni MT" panose="02070603080606020203" pitchFamily="18" charset="0"/>
              <a:cs typeface="Times New Roman" panose="02020603050405020304" pitchFamily="18" charset="0"/>
            </a:endParaRPr>
          </a:p>
          <a:p>
            <a:pPr algn="l">
              <a:buFont typeface="+mj-lt"/>
              <a:buAutoNum type="arabicPeriod"/>
            </a:pPr>
            <a:r>
              <a:rPr lang="en-US" sz="3200" b="1" i="0" dirty="0">
                <a:solidFill>
                  <a:srgbClr val="0D0D0D"/>
                </a:solidFill>
                <a:effectLst/>
                <a:latin typeface="Bodoni MT" panose="02070603080606020203"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76701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itka Display Semibold" pitchFamily="2" charset="0"/>
              </a:rPr>
              <a:t>P</a:t>
            </a:r>
            <a:r>
              <a:rPr sz="4250" spc="15" dirty="0">
                <a:latin typeface="Sitka Display Semibold" pitchFamily="2" charset="0"/>
              </a:rPr>
              <a:t>ROB</a:t>
            </a:r>
            <a:r>
              <a:rPr sz="4250" spc="55" dirty="0">
                <a:latin typeface="Sitka Display Semibold" pitchFamily="2" charset="0"/>
              </a:rPr>
              <a:t>L</a:t>
            </a:r>
            <a:r>
              <a:rPr sz="4250" spc="-20" dirty="0">
                <a:latin typeface="Sitka Display Semibold" pitchFamily="2" charset="0"/>
              </a:rPr>
              <a:t>E</a:t>
            </a:r>
            <a:r>
              <a:rPr sz="4250" spc="20" dirty="0">
                <a:latin typeface="Sitka Display Semibold" pitchFamily="2" charset="0"/>
              </a:rPr>
              <a:t>M</a:t>
            </a:r>
            <a:r>
              <a:rPr sz="4250" dirty="0">
                <a:latin typeface="Sitka Display Semibold" pitchFamily="2" charset="0"/>
              </a:rPr>
              <a:t>	</a:t>
            </a:r>
            <a:r>
              <a:rPr sz="4250" spc="10" dirty="0">
                <a:latin typeface="Sitka Display Semibold" pitchFamily="2" charset="0"/>
              </a:rPr>
              <a:t>S</a:t>
            </a:r>
            <a:r>
              <a:rPr sz="4250" spc="-370" dirty="0">
                <a:latin typeface="Sitka Display Semibold" pitchFamily="2" charset="0"/>
              </a:rPr>
              <a:t>T</a:t>
            </a:r>
            <a:r>
              <a:rPr sz="4250" spc="-375" dirty="0">
                <a:latin typeface="Sitka Display Semibold" pitchFamily="2" charset="0"/>
              </a:rPr>
              <a:t>A</a:t>
            </a:r>
            <a:r>
              <a:rPr sz="4250" spc="15" dirty="0">
                <a:latin typeface="Sitka Display Semibold" pitchFamily="2" charset="0"/>
              </a:rPr>
              <a:t>T</a:t>
            </a:r>
            <a:r>
              <a:rPr sz="4250" spc="-10" dirty="0">
                <a:latin typeface="Sitka Display Semibold" pitchFamily="2" charset="0"/>
              </a:rPr>
              <a:t>E</a:t>
            </a:r>
            <a:r>
              <a:rPr sz="4250" spc="-20" dirty="0">
                <a:latin typeface="Sitka Display Semibold" pitchFamily="2" charset="0"/>
              </a:rPr>
              <a:t>ME</a:t>
            </a:r>
            <a:r>
              <a:rPr sz="4250" spc="10" dirty="0">
                <a:latin typeface="Sitka Display Semibold" pitchFamily="2" charset="0"/>
              </a:rPr>
              <a:t>NT</a:t>
            </a:r>
            <a:endParaRPr sz="4250" dirty="0">
              <a:latin typeface="Sitka Display Semibold" pitchFamily="2"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1" name="Picture 10">
            <a:extLst>
              <a:ext uri="{FF2B5EF4-FFF2-40B4-BE49-F238E27FC236}">
                <a16:creationId xmlns:a16="http://schemas.microsoft.com/office/drawing/2014/main" id="{E7C6B76D-3DFF-349B-9787-A2B4E5C8BE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62" y="1471612"/>
            <a:ext cx="2900362" cy="2924175"/>
          </a:xfrm>
          <a:prstGeom prst="rect">
            <a:avLst/>
          </a:prstGeom>
        </p:spPr>
      </p:pic>
      <p:sp>
        <p:nvSpPr>
          <p:cNvPr id="15" name="TextBox 14">
            <a:extLst>
              <a:ext uri="{FF2B5EF4-FFF2-40B4-BE49-F238E27FC236}">
                <a16:creationId xmlns:a16="http://schemas.microsoft.com/office/drawing/2014/main" id="{B29A2085-424D-82A6-3EB8-936E8018133C}"/>
              </a:ext>
            </a:extLst>
          </p:cNvPr>
          <p:cNvSpPr txBox="1"/>
          <p:nvPr/>
        </p:nvSpPr>
        <p:spPr>
          <a:xfrm>
            <a:off x="2133600" y="1695450"/>
            <a:ext cx="6438977" cy="3539430"/>
          </a:xfrm>
          <a:prstGeom prst="rect">
            <a:avLst/>
          </a:prstGeom>
          <a:noFill/>
        </p:spPr>
        <p:txBody>
          <a:bodyPr wrap="square">
            <a:spAutoFit/>
          </a:bodyPr>
          <a:lstStyle/>
          <a:p>
            <a:r>
              <a:rPr lang="en-US" sz="1600" dirty="0">
                <a:latin typeface="Cambria Math" panose="02040503050406030204" pitchFamily="18" charset="0"/>
                <a:ea typeface="Cambria Math" panose="02040503050406030204" pitchFamily="18" charset="0"/>
              </a:rPr>
              <a:t>Employee performance is a condition and an assumption for the performance and success of a company on the market. In order to ensure competitive ability, the quality of human resources, their management, and related measurement and performance assessment are at the forefront of company interest. Employee assessment affects the performance, development and motivation of people and also provides the necessary information about the employees. It allows the organization to monitor employee performance and compare their work with other collaborators. Many companies have the problem of setting up evaluation system so that it carried itself elements of responsibility and objectivity. The result of conceptual work in this area is the ultimate use of tools whose deployment, if possible, motivates employees to perform better. The aim of the paper is to refer to problems that arise in companies in evaluating the performance of employees.</a:t>
            </a:r>
            <a:endParaRPr lang="en-IN" sz="1600" dirty="0">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lvl="2"/>
            <a:r>
              <a:rPr lang="en-US" sz="2400" b="1" i="0" dirty="0">
                <a:solidFill>
                  <a:schemeClr val="accent6"/>
                </a:solidFill>
                <a:effectLst/>
                <a:latin typeface="Bahnschrift Light" panose="020B0502040204020203" pitchFamily="34" charset="0"/>
              </a:rPr>
              <a:t>Department wise performances.</a:t>
            </a:r>
          </a:p>
          <a:p>
            <a:pPr lvl="2"/>
            <a:r>
              <a:rPr lang="en-US" sz="2400" b="1" i="0" dirty="0">
                <a:solidFill>
                  <a:schemeClr val="accent6"/>
                </a:solidFill>
                <a:effectLst/>
                <a:latin typeface="Bahnschrift Light" panose="020B0502040204020203" pitchFamily="34" charset="0"/>
              </a:rPr>
              <a:t>Top 3 Important Factors effecting employee performance.</a:t>
            </a:r>
          </a:p>
          <a:p>
            <a:pPr lvl="2"/>
            <a:r>
              <a:rPr lang="en-US" sz="2400" b="1" i="0" dirty="0">
                <a:solidFill>
                  <a:schemeClr val="accent6"/>
                </a:solidFill>
                <a:effectLst/>
                <a:latin typeface="Bahnschrift Light" panose="020B0502040204020203" pitchFamily="34" charset="0"/>
              </a:rPr>
              <a:t>A trained model which can predict the employee performance based on factors as inputs.</a:t>
            </a:r>
          </a:p>
          <a:p>
            <a:pPr lvl="2"/>
            <a:r>
              <a:rPr lang="en-US" sz="2400" b="1" i="0" dirty="0">
                <a:solidFill>
                  <a:schemeClr val="accent6"/>
                </a:solidFill>
                <a:effectLst/>
                <a:latin typeface="Bahnschrift Light" panose="020B0502040204020203" pitchFamily="34" charset="0"/>
              </a:rPr>
              <a:t>Recommendations to improve the employee performance based on insights from analysis</a:t>
            </a:r>
            <a:r>
              <a:rPr lang="en-US" sz="2400" b="0" i="0" dirty="0">
                <a:solidFill>
                  <a:srgbClr val="F0F6FC"/>
                </a:solidFill>
                <a:effectLst/>
                <a:latin typeface="Bahnschrift Light" panose="020B0502040204020203"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D9BCC784-EB01-2D28-8CFB-8B9DE0488A16}"/>
              </a:ext>
            </a:extLst>
          </p:cNvPr>
          <p:cNvPicPr>
            <a:picLocks noChangeAspect="1"/>
          </p:cNvPicPr>
          <p:nvPr/>
        </p:nvPicPr>
        <p:blipFill>
          <a:blip r:embed="rId3">
            <a:extLst>
              <a:ext uri="{28A0092B-C50C-407E-A947-70E740481C1C}">
                <a14:useLocalDpi xmlns:a14="http://schemas.microsoft.com/office/drawing/2010/main" val="0"/>
              </a:ext>
            </a:extLst>
          </a:blip>
          <a:srcRect t="3201" r="2334" b="9601"/>
          <a:stretch/>
        </p:blipFill>
        <p:spPr>
          <a:xfrm>
            <a:off x="837247" y="1695449"/>
            <a:ext cx="9525953" cy="44767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1147989"/>
            <a:ext cx="9940290" cy="4322337"/>
          </a:xfrm>
          <a:prstGeom prst="rect">
            <a:avLst/>
          </a:prstGeom>
        </p:spPr>
        <p:txBody>
          <a:bodyPr vert="horz" wrap="square" lIns="0" tIns="13335" rIns="0" bIns="0" rtlCol="0">
            <a:spAutoFit/>
          </a:bodyPr>
          <a:lstStyle/>
          <a:p>
            <a:pPr marL="12700">
              <a:lnSpc>
                <a:spcPct val="100000"/>
              </a:lnSpc>
              <a:spcBef>
                <a:spcPts val="105"/>
              </a:spcBef>
            </a:pPr>
            <a:r>
              <a:rPr lang="en-US" sz="2800" dirty="0">
                <a:latin typeface="Bahnschrift SemiLight SemiConde" panose="020B0502040204020203" pitchFamily="34" charset="0"/>
              </a:rPr>
              <a:t>              </a:t>
            </a:r>
            <a:r>
              <a:rPr lang="en-US" sz="2800" spc="10" dirty="0">
                <a:latin typeface="Sitka Text" pitchFamily="2" charset="0"/>
              </a:rPr>
              <a:t>O</a:t>
            </a:r>
            <a:r>
              <a:rPr lang="en-US" sz="2800" spc="25" dirty="0">
                <a:latin typeface="Sitka Text" pitchFamily="2" charset="0"/>
              </a:rPr>
              <a:t>U</a:t>
            </a:r>
            <a:r>
              <a:rPr lang="en-US" sz="2800" dirty="0">
                <a:latin typeface="Sitka Text" pitchFamily="2" charset="0"/>
              </a:rPr>
              <a:t>R</a:t>
            </a:r>
            <a:r>
              <a:rPr lang="en-US" sz="2800" spc="5" dirty="0">
                <a:latin typeface="Sitka Text" pitchFamily="2" charset="0"/>
              </a:rPr>
              <a:t> </a:t>
            </a:r>
            <a:r>
              <a:rPr lang="en-US" sz="2800" spc="25" dirty="0">
                <a:latin typeface="Sitka Text" pitchFamily="2" charset="0"/>
              </a:rPr>
              <a:t>S</a:t>
            </a:r>
            <a:r>
              <a:rPr lang="en-US" sz="2800" spc="10" dirty="0">
                <a:latin typeface="Sitka Text" pitchFamily="2" charset="0"/>
              </a:rPr>
              <a:t>O</a:t>
            </a:r>
            <a:r>
              <a:rPr lang="en-US" sz="2800" spc="25" dirty="0">
                <a:latin typeface="Sitka Text" pitchFamily="2" charset="0"/>
              </a:rPr>
              <a:t>LU</a:t>
            </a:r>
            <a:r>
              <a:rPr lang="en-US" sz="2800" spc="-35" dirty="0">
                <a:latin typeface="Sitka Text" pitchFamily="2" charset="0"/>
              </a:rPr>
              <a:t>T</a:t>
            </a:r>
            <a:r>
              <a:rPr lang="en-US" sz="2800" spc="-30" dirty="0">
                <a:latin typeface="Sitka Text" pitchFamily="2" charset="0"/>
              </a:rPr>
              <a:t>I</a:t>
            </a:r>
            <a:r>
              <a:rPr lang="en-US" sz="2800" spc="10" dirty="0">
                <a:latin typeface="Sitka Text" pitchFamily="2" charset="0"/>
              </a:rPr>
              <a:t>O</a:t>
            </a:r>
            <a:r>
              <a:rPr lang="en-US" sz="2800" dirty="0">
                <a:latin typeface="Sitka Text" pitchFamily="2" charset="0"/>
              </a:rPr>
              <a:t>N</a:t>
            </a:r>
            <a:r>
              <a:rPr lang="en-US" sz="2800" spc="-345" dirty="0">
                <a:latin typeface="Sitka Text" pitchFamily="2" charset="0"/>
              </a:rPr>
              <a:t> </a:t>
            </a:r>
            <a:r>
              <a:rPr lang="en-US" sz="2800" spc="-35" dirty="0">
                <a:latin typeface="Sitka Text" pitchFamily="2" charset="0"/>
              </a:rPr>
              <a:t>A</a:t>
            </a:r>
            <a:r>
              <a:rPr lang="en-US" sz="2800" spc="-5" dirty="0">
                <a:latin typeface="Sitka Text" pitchFamily="2" charset="0"/>
              </a:rPr>
              <a:t>N</a:t>
            </a:r>
            <a:r>
              <a:rPr lang="en-US" sz="2800" dirty="0">
                <a:latin typeface="Sitka Text" pitchFamily="2" charset="0"/>
              </a:rPr>
              <a:t>D</a:t>
            </a:r>
            <a:r>
              <a:rPr lang="en-US" sz="2800" spc="35" dirty="0">
                <a:latin typeface="Sitka Text" pitchFamily="2" charset="0"/>
              </a:rPr>
              <a:t> </a:t>
            </a:r>
            <a:r>
              <a:rPr lang="en-US" sz="2800" spc="-30" dirty="0">
                <a:latin typeface="Sitka Text" pitchFamily="2" charset="0"/>
              </a:rPr>
              <a:t>I</a:t>
            </a:r>
            <a:r>
              <a:rPr lang="en-US" sz="2800" spc="-35" dirty="0">
                <a:latin typeface="Sitka Text" pitchFamily="2" charset="0"/>
              </a:rPr>
              <a:t>T</a:t>
            </a:r>
            <a:r>
              <a:rPr lang="en-US" sz="2800" dirty="0">
                <a:latin typeface="Sitka Text" pitchFamily="2" charset="0"/>
              </a:rPr>
              <a:t>S</a:t>
            </a:r>
            <a:r>
              <a:rPr lang="en-US" sz="2800" spc="60" dirty="0">
                <a:latin typeface="Sitka Text" pitchFamily="2" charset="0"/>
              </a:rPr>
              <a:t> </a:t>
            </a:r>
            <a:r>
              <a:rPr lang="en-US" sz="2800" spc="-295" dirty="0">
                <a:latin typeface="Sitka Text" pitchFamily="2" charset="0"/>
              </a:rPr>
              <a:t>V</a:t>
            </a:r>
            <a:r>
              <a:rPr lang="en-US" sz="2800" spc="-35" dirty="0">
                <a:latin typeface="Sitka Text" pitchFamily="2" charset="0"/>
              </a:rPr>
              <a:t>A</a:t>
            </a:r>
            <a:r>
              <a:rPr lang="en-US" sz="2800" spc="25" dirty="0">
                <a:latin typeface="Sitka Text" pitchFamily="2" charset="0"/>
              </a:rPr>
              <a:t>LU</a:t>
            </a:r>
            <a:r>
              <a:rPr lang="en-US" sz="2800" dirty="0">
                <a:latin typeface="Sitka Text" pitchFamily="2" charset="0"/>
              </a:rPr>
              <a:t>E</a:t>
            </a:r>
            <a:r>
              <a:rPr lang="en-US" sz="2800" spc="-65" dirty="0">
                <a:latin typeface="Sitka Text" pitchFamily="2" charset="0"/>
              </a:rPr>
              <a:t> </a:t>
            </a:r>
            <a:r>
              <a:rPr lang="en-US" sz="2800" spc="-15" dirty="0">
                <a:latin typeface="Sitka Text" pitchFamily="2" charset="0"/>
              </a:rPr>
              <a:t>P</a:t>
            </a:r>
            <a:r>
              <a:rPr lang="en-US" sz="2800" spc="-30" dirty="0">
                <a:latin typeface="Sitka Text" pitchFamily="2" charset="0"/>
              </a:rPr>
              <a:t>R</a:t>
            </a:r>
            <a:r>
              <a:rPr lang="en-US" sz="2800" spc="10" dirty="0">
                <a:latin typeface="Sitka Text" pitchFamily="2" charset="0"/>
              </a:rPr>
              <a:t>O</a:t>
            </a:r>
            <a:r>
              <a:rPr lang="en-US" sz="2800" spc="-15" dirty="0">
                <a:latin typeface="Sitka Text" pitchFamily="2" charset="0"/>
              </a:rPr>
              <a:t>P</a:t>
            </a:r>
            <a:r>
              <a:rPr lang="en-US" sz="2800" spc="10" dirty="0">
                <a:latin typeface="Sitka Text" pitchFamily="2" charset="0"/>
              </a:rPr>
              <a:t>O</a:t>
            </a:r>
            <a:r>
              <a:rPr lang="en-US" sz="2800" spc="25" dirty="0">
                <a:latin typeface="Sitka Text" pitchFamily="2" charset="0"/>
              </a:rPr>
              <a:t>S</a:t>
            </a:r>
            <a:r>
              <a:rPr lang="en-US" sz="2800" spc="-30" dirty="0">
                <a:latin typeface="Sitka Text" pitchFamily="2" charset="0"/>
              </a:rPr>
              <a:t>I</a:t>
            </a:r>
            <a:r>
              <a:rPr lang="en-US" sz="2800" spc="-35" dirty="0">
                <a:latin typeface="Sitka Text" pitchFamily="2" charset="0"/>
              </a:rPr>
              <a:t>T</a:t>
            </a:r>
            <a:r>
              <a:rPr lang="en-US" sz="2800" spc="-30" dirty="0">
                <a:latin typeface="Sitka Text" pitchFamily="2" charset="0"/>
              </a:rPr>
              <a:t>I</a:t>
            </a:r>
            <a:r>
              <a:rPr lang="en-US" sz="2800" spc="10" dirty="0">
                <a:latin typeface="Sitka Text" pitchFamily="2" charset="0"/>
              </a:rPr>
              <a:t>O</a:t>
            </a:r>
            <a:r>
              <a:rPr lang="en-US" sz="2800" dirty="0">
                <a:latin typeface="Sitka Text" pitchFamily="2" charset="0"/>
              </a:rPr>
              <a:t>N</a:t>
            </a:r>
            <a:r>
              <a:rPr lang="en-US" sz="2800" dirty="0"/>
              <a:t>:</a:t>
            </a:r>
            <a:br>
              <a:rPr lang="en-US" sz="2800" dirty="0"/>
            </a:br>
            <a:r>
              <a:rPr lang="en-US" sz="2800" dirty="0">
                <a:latin typeface="Bahnschrift SemiLight SemiConde" panose="020B0502040204020203" pitchFamily="34" charset="0"/>
              </a:rPr>
              <a:t>                                                    </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Conditional formatting- Missing</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Filter- Remove</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Formula- Performance</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Pivot- Summary</a:t>
            </a:r>
            <a:br>
              <a:rPr lang="en-US" sz="2800" dirty="0">
                <a:latin typeface="Bahnschrift SemiLight SemiConde" panose="020B0502040204020203" pitchFamily="34" charset="0"/>
              </a:rPr>
            </a:br>
            <a:r>
              <a:rPr lang="en-US" sz="2800" dirty="0">
                <a:latin typeface="Bahnschrift SemiLight SemiConde" panose="020B0502040204020203" pitchFamily="34" charset="0"/>
              </a:rPr>
              <a:t>                                                      Graph- Data visualization.</a:t>
            </a:r>
            <a:br>
              <a:rPr lang="en-US" sz="2800" dirty="0">
                <a:latin typeface="Bahnschrift SemiLight SemiConde" panose="020B0502040204020203" pitchFamily="34" charset="0"/>
              </a:rPr>
            </a:br>
            <a:br>
              <a:rPr lang="en-US" sz="3600" dirty="0"/>
            </a:br>
            <a:r>
              <a:rPr lang="en-US" sz="2400" dirty="0">
                <a:latin typeface="Bahnschrift SemiLight SemiConde" panose="020B0502040204020203" pitchFamily="34" charset="0"/>
              </a:rPr>
              <a:t>                                                               </a:t>
            </a:r>
            <a:br>
              <a:rPr lang="en-US" sz="2400" dirty="0">
                <a:latin typeface="Bahnschrift SemiLight SemiConde" panose="020B0502040204020203" pitchFamily="34" charset="0"/>
              </a:rPr>
            </a:br>
            <a:endParaRPr sz="2400" dirty="0">
              <a:latin typeface="Bahnschrift SemiLight SemiConde" panose="020B0502040204020203" pitchFamily="34" charset="0"/>
            </a:endParaRP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latin typeface="Sitka Banner Semibold" pitchFamily="2" charset="0"/>
              </a:rPr>
              <a:t>Dataset Description</a:t>
            </a:r>
            <a:br>
              <a:rPr lang="en-IN" dirty="0"/>
            </a:br>
            <a:r>
              <a:rPr lang="en-IN" sz="2400" dirty="0">
                <a:latin typeface="Sitka Heading Semibold" pitchFamily="2" charset="0"/>
              </a:rPr>
              <a:t>Employee Dataset – Kaggle</a:t>
            </a:r>
            <a:br>
              <a:rPr lang="en-IN" sz="2400" dirty="0">
                <a:latin typeface="Sitka Heading Semibold" pitchFamily="2" charset="0"/>
              </a:rPr>
            </a:br>
            <a:r>
              <a:rPr lang="en-IN" sz="2400" dirty="0">
                <a:latin typeface="Sitka Heading Semibold" pitchFamily="2" charset="0"/>
              </a:rPr>
              <a:t>26- Features</a:t>
            </a:r>
            <a:br>
              <a:rPr lang="en-IN" sz="2400" dirty="0">
                <a:latin typeface="Sitka Heading Semibold" pitchFamily="2" charset="0"/>
              </a:rPr>
            </a:br>
            <a:r>
              <a:rPr lang="en-IN" sz="2400" dirty="0">
                <a:latin typeface="Sitka Heading Semibold" pitchFamily="2" charset="0"/>
              </a:rPr>
              <a:t>9- Features</a:t>
            </a:r>
            <a:br>
              <a:rPr lang="en-IN" sz="2400" dirty="0">
                <a:latin typeface="Sitka Heading Semibold" pitchFamily="2" charset="0"/>
              </a:rPr>
            </a:br>
            <a:r>
              <a:rPr lang="en-IN" sz="2400" dirty="0">
                <a:latin typeface="Sitka Heading Semibold" pitchFamily="2" charset="0"/>
              </a:rPr>
              <a:t>Emp id- Number</a:t>
            </a:r>
            <a:br>
              <a:rPr lang="en-IN" sz="2400" dirty="0">
                <a:latin typeface="Sitka Heading Semibold" pitchFamily="2" charset="0"/>
              </a:rPr>
            </a:br>
            <a:r>
              <a:rPr lang="en-IN" sz="2400" dirty="0">
                <a:latin typeface="Sitka Heading Semibold" pitchFamily="2" charset="0"/>
              </a:rPr>
              <a:t>Name- Text</a:t>
            </a:r>
            <a:br>
              <a:rPr lang="en-IN" sz="2400" dirty="0">
                <a:latin typeface="Sitka Heading Semibold" pitchFamily="2" charset="0"/>
              </a:rPr>
            </a:br>
            <a:r>
              <a:rPr lang="en-IN" sz="2400" dirty="0">
                <a:latin typeface="Sitka Heading Semibold" pitchFamily="2" charset="0"/>
              </a:rPr>
              <a:t>Employee type</a:t>
            </a:r>
            <a:br>
              <a:rPr lang="en-IN" sz="2400" dirty="0">
                <a:latin typeface="Sitka Heading Semibold" pitchFamily="2" charset="0"/>
              </a:rPr>
            </a:br>
            <a:r>
              <a:rPr lang="en-IN" sz="2400" dirty="0">
                <a:latin typeface="Sitka Heading Semibold" pitchFamily="2" charset="0"/>
              </a:rPr>
              <a:t>Performance level</a:t>
            </a:r>
            <a:br>
              <a:rPr lang="en-IN" sz="2400" dirty="0">
                <a:latin typeface="Sitka Heading Semibold" pitchFamily="2" charset="0"/>
              </a:rPr>
            </a:br>
            <a:r>
              <a:rPr lang="en-IN" sz="2400" dirty="0">
                <a:latin typeface="Sitka Heading Semibold" pitchFamily="2" charset="0"/>
              </a:rPr>
              <a:t>Gender- Male female</a:t>
            </a:r>
            <a:br>
              <a:rPr lang="en-IN" sz="2400" dirty="0">
                <a:latin typeface="Sitka Heading Semibold" pitchFamily="2" charset="0"/>
              </a:rPr>
            </a:br>
            <a:r>
              <a:rPr lang="en-IN" sz="2400" dirty="0">
                <a:latin typeface="Sitka Heading Semibold" pitchFamily="2" charset="0"/>
              </a:rPr>
              <a:t>Employee rating- Number</a:t>
            </a:r>
            <a:br>
              <a:rPr lang="en-IN" sz="1800" dirty="0">
                <a:latin typeface="Sitka Heading Semibold" pitchFamily="2" charset="0"/>
              </a:rPr>
            </a:br>
            <a:br>
              <a:rPr lang="en-IN" sz="1800" dirty="0"/>
            </a:br>
            <a:br>
              <a:rPr lang="en-IN" sz="1800" dirty="0"/>
            </a:br>
            <a:br>
              <a:rPr lang="en-IN" sz="1800" dirty="0"/>
            </a:br>
            <a:br>
              <a:rPr lang="en-IN" sz="180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2483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a:t>
            </a:r>
            <a:r>
              <a:rPr lang="en-US" sz="2000" spc="20" dirty="0"/>
              <a:t>Performance Level=IFS(Z8&gt;=5,”VERY HIGH”,Z8&gt;=4,”HIGH”,Z8&gt;=3,”MED”,true, “LOW”)</a:t>
            </a:r>
            <a:br>
              <a:rPr lang="en-US" sz="2000" spc="20" dirty="0"/>
            </a:br>
            <a:br>
              <a:rPr lang="en-US" sz="200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333</TotalTime>
  <Words>627</Words>
  <Application>Microsoft Office PowerPoint</Application>
  <PresentationFormat>Widescreen</PresentationFormat>
  <Paragraphs>55</Paragraphs>
  <Slides>13</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13</vt:i4>
      </vt:variant>
    </vt:vector>
  </HeadingPairs>
  <TitlesOfParts>
    <vt:vector size="30" baseType="lpstr">
      <vt:lpstr>Arial</vt:lpstr>
      <vt:lpstr>Bahnschrift Light</vt:lpstr>
      <vt:lpstr>Bahnschrift SemiLight SemiConde</vt:lpstr>
      <vt:lpstr>Bodoni MT</vt:lpstr>
      <vt:lpstr>Calibri</vt:lpstr>
      <vt:lpstr>Cambria Math</vt:lpstr>
      <vt:lpstr>Copperplate Gothic Bold</vt:lpstr>
      <vt:lpstr>Franklin Gothic Medium</vt:lpstr>
      <vt:lpstr>guardian-text-oreilly</vt:lpstr>
      <vt:lpstr>Metropolis Light</vt:lpstr>
      <vt:lpstr>Sitka Banner Semibold</vt:lpstr>
      <vt:lpstr>Sitka Display Semibold</vt:lpstr>
      <vt:lpstr>Sitka Heading Semibold</vt:lpstr>
      <vt:lpstr>Sitka Text</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              OUR SOLUTION AND ITS VALUE PROPOSITION:                                                                                                            Conditional formatting- Missing                                                       Filter- Remove                                                       Formula- Performance                                                       Pivot- Summary                                                       Graph- Data visualization.                                                                  </vt:lpstr>
      <vt:lpstr>Dataset Description Employee Dataset – Kaggle 26- Features 9- Features Emp id- Number Name- Text Employee type Performance level Gender- Male female Employee rating- Number     </vt:lpstr>
      <vt:lpstr>THE "WOW" IN OUR SOLUTION *Performance Level=IFS(Z8&gt;=5,”VERY HIGH”,Z8&gt;=4,”HIGH”,Z8&gt;=3,”MED”,true, “LOW”)   </vt:lpstr>
      <vt:lpstr>PowerPoint Presentation</vt:lpstr>
      <vt:lpstr>Results:</vt:lpstr>
      <vt:lpstr>Results:</vt:lpstr>
      <vt:lpstr>Conclusion: In summary, three clear trends that affect performance management systems have emerged. First, individual values and needs are diverse and changing, and the heterogeneity of the workforce is increasing. Second, technology is embedded into almost every aspect of work, including performance management. Third, global expansion is increasing the diversity of employees and the cultural contexts in which they work. For performance management systems to be aligned with organizational goals and individual needs, they must consider all three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SG_LENOVO</cp:lastModifiedBy>
  <cp:revision>23</cp:revision>
  <dcterms:created xsi:type="dcterms:W3CDTF">2024-03-29T15:07:22Z</dcterms:created>
  <dcterms:modified xsi:type="dcterms:W3CDTF">2024-09-03T15:25:21Z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