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yuvasri\Documents\Sumithra%20(Employees%20performance%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[Sumithra (Employees performance Analysis).xlsx]Employee Performance analysis!PivotTable1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pivotFmt>
      <c:pivotFmt>
        <c:idx val="185"/>
        <c:spPr>
          <a:solidFill>
            <a:schemeClr val="accent1"/>
          </a:solidFill>
          <a:ln w="19050">
            <a:solidFill>
              <a:schemeClr val="lt1"/>
            </a:solidFill>
          </a:ln>
          <a:effectLst/>
        </c:spPr>
      </c:pivotFmt>
    </c:pivotFmts>
    <c:plotArea>
      <c:layout/>
      <c:pieChart>
        <c:varyColors val="1"/>
        <c:ser>
          <c:idx val="0"/>
          <c:order val="0"/>
          <c:tx>
            <c:strRef>
              <c:f>'Employee Performance analysis'!$B$3:$B$4</c:f>
              <c:strCache>
                <c:ptCount val="1"/>
                <c:pt idx="0">
                  <c:v>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F1E-4C75-8956-655EC484F8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F1E-4C75-8956-655EC484F8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F1E-4C75-8956-655EC484F8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F1E-4C75-8956-655EC484F8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F1E-4C75-8956-655EC484F8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F1E-4C75-8956-655EC484F8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F1E-4C75-8956-655EC484F8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F1E-4C75-8956-655EC484F8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F1E-4C75-8956-655EC484F8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F1E-4C75-8956-655EC484F8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9F1E-4C75-8956-655EC484F8B5}"/>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9F1E-4C75-8956-655EC484F8B5}"/>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9F1E-4C75-8956-655EC484F8B5}"/>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9F1E-4C75-8956-655EC484F8B5}"/>
              </c:ext>
            </c:extLst>
          </c:dPt>
          <c:cat>
            <c:multiLvlStrRef>
              <c:f>'Employee Performance analysis'!$A$5:$A$33</c:f>
              <c:multiLvlStrCache>
                <c:ptCount val="14"/>
                <c:lvl>
                  <c:pt idx="0">
                    <c:v>0</c:v>
                  </c:pt>
                  <c:pt idx="1">
                    <c:v>3</c:v>
                  </c:pt>
                  <c:pt idx="2">
                    <c:v>0</c:v>
                  </c:pt>
                  <c:pt idx="3">
                    <c:v>1</c:v>
                  </c:pt>
                  <c:pt idx="4">
                    <c:v>0</c:v>
                  </c:pt>
                  <c:pt idx="5">
                    <c:v>0</c:v>
                  </c:pt>
                  <c:pt idx="6">
                    <c:v>5</c:v>
                  </c:pt>
                  <c:pt idx="7">
                    <c:v>0</c:v>
                  </c:pt>
                  <c:pt idx="8">
                    <c:v>0</c:v>
                  </c:pt>
                  <c:pt idx="9">
                    <c:v>0</c:v>
                  </c:pt>
                  <c:pt idx="10">
                    <c:v>0</c:v>
                  </c:pt>
                  <c:pt idx="11">
                    <c:v>0</c:v>
                  </c:pt>
                  <c:pt idx="12">
                    <c:v>0</c:v>
                  </c:pt>
                  <c:pt idx="13">
                    <c:v>(blank)</c:v>
                  </c:pt>
                </c:lvl>
                <c:lvl>
                  <c:pt idx="0">
                    <c:v>0</c:v>
                  </c:pt>
                  <c:pt idx="2">
                    <c:v>1</c:v>
                  </c:pt>
                  <c:pt idx="4">
                    <c:v>6</c:v>
                  </c:pt>
                  <c:pt idx="5">
                    <c:v>0</c:v>
                  </c:pt>
                  <c:pt idx="7">
                    <c:v>1</c:v>
                  </c:pt>
                  <c:pt idx="8">
                    <c:v>2</c:v>
                  </c:pt>
                  <c:pt idx="9">
                    <c:v>3</c:v>
                  </c:pt>
                  <c:pt idx="10">
                    <c:v>4</c:v>
                  </c:pt>
                  <c:pt idx="11">
                    <c:v>5</c:v>
                  </c:pt>
                  <c:pt idx="12">
                    <c:v>6</c:v>
                  </c:pt>
                  <c:pt idx="13">
                    <c:v>(blank)</c:v>
                  </c:pt>
                </c:lvl>
                <c:lvl>
                  <c:pt idx="0">
                    <c:v>Female</c:v>
                  </c:pt>
                  <c:pt idx="5">
                    <c:v>Male</c:v>
                  </c:pt>
                  <c:pt idx="13">
                    <c:v>(blank)</c:v>
                  </c:pt>
                </c:lvl>
              </c:multiLvlStrCache>
            </c:multiLvlStrRef>
          </c:cat>
          <c:val>
            <c:numRef>
              <c:f>'Employee Performance analysis'!$B$5:$B$33</c:f>
              <c:numCache>
                <c:formatCode>General</c:formatCode>
                <c:ptCount val="14"/>
                <c:pt idx="6">
                  <c:v>1</c:v>
                </c:pt>
                <c:pt idx="8">
                  <c:v>1</c:v>
                </c:pt>
              </c:numCache>
            </c:numRef>
          </c:val>
          <c:extLst>
            <c:ext xmlns:c16="http://schemas.microsoft.com/office/drawing/2014/chart" uri="{C3380CC4-5D6E-409C-BE32-E72D297353CC}">
              <c16:uniqueId val="{0000001C-9F1E-4C75-8956-655EC484F8B5}"/>
            </c:ext>
          </c:extLst>
        </c:ser>
        <c:ser>
          <c:idx val="1"/>
          <c:order val="1"/>
          <c:tx>
            <c:strRef>
              <c:f>'Employee Performance analysis'!$C$3:$C$4</c:f>
              <c:strCache>
                <c:ptCount val="1"/>
                <c:pt idx="0">
                  <c:v>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E-9F1E-4C75-8956-655EC484F8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0-9F1E-4C75-8956-655EC484F8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2-9F1E-4C75-8956-655EC484F8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4-9F1E-4C75-8956-655EC484F8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6-9F1E-4C75-8956-655EC484F8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8-9F1E-4C75-8956-655EC484F8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A-9F1E-4C75-8956-655EC484F8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C-9F1E-4C75-8956-655EC484F8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E-9F1E-4C75-8956-655EC484F8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0-9F1E-4C75-8956-655EC484F8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32-9F1E-4C75-8956-655EC484F8B5}"/>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34-9F1E-4C75-8956-655EC484F8B5}"/>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36-9F1E-4C75-8956-655EC484F8B5}"/>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38-9F1E-4C75-8956-655EC484F8B5}"/>
              </c:ext>
            </c:extLst>
          </c:dPt>
          <c:cat>
            <c:multiLvlStrRef>
              <c:f>'Employee Performance analysis'!$A$5:$A$33</c:f>
              <c:multiLvlStrCache>
                <c:ptCount val="14"/>
                <c:lvl>
                  <c:pt idx="0">
                    <c:v>0</c:v>
                  </c:pt>
                  <c:pt idx="1">
                    <c:v>3</c:v>
                  </c:pt>
                  <c:pt idx="2">
                    <c:v>0</c:v>
                  </c:pt>
                  <c:pt idx="3">
                    <c:v>1</c:v>
                  </c:pt>
                  <c:pt idx="4">
                    <c:v>0</c:v>
                  </c:pt>
                  <c:pt idx="5">
                    <c:v>0</c:v>
                  </c:pt>
                  <c:pt idx="6">
                    <c:v>5</c:v>
                  </c:pt>
                  <c:pt idx="7">
                    <c:v>0</c:v>
                  </c:pt>
                  <c:pt idx="8">
                    <c:v>0</c:v>
                  </c:pt>
                  <c:pt idx="9">
                    <c:v>0</c:v>
                  </c:pt>
                  <c:pt idx="10">
                    <c:v>0</c:v>
                  </c:pt>
                  <c:pt idx="11">
                    <c:v>0</c:v>
                  </c:pt>
                  <c:pt idx="12">
                    <c:v>0</c:v>
                  </c:pt>
                  <c:pt idx="13">
                    <c:v>(blank)</c:v>
                  </c:pt>
                </c:lvl>
                <c:lvl>
                  <c:pt idx="0">
                    <c:v>0</c:v>
                  </c:pt>
                  <c:pt idx="2">
                    <c:v>1</c:v>
                  </c:pt>
                  <c:pt idx="4">
                    <c:v>6</c:v>
                  </c:pt>
                  <c:pt idx="5">
                    <c:v>0</c:v>
                  </c:pt>
                  <c:pt idx="7">
                    <c:v>1</c:v>
                  </c:pt>
                  <c:pt idx="8">
                    <c:v>2</c:v>
                  </c:pt>
                  <c:pt idx="9">
                    <c:v>3</c:v>
                  </c:pt>
                  <c:pt idx="10">
                    <c:v>4</c:v>
                  </c:pt>
                  <c:pt idx="11">
                    <c:v>5</c:v>
                  </c:pt>
                  <c:pt idx="12">
                    <c:v>6</c:v>
                  </c:pt>
                  <c:pt idx="13">
                    <c:v>(blank)</c:v>
                  </c:pt>
                </c:lvl>
                <c:lvl>
                  <c:pt idx="0">
                    <c:v>Female</c:v>
                  </c:pt>
                  <c:pt idx="5">
                    <c:v>Male</c:v>
                  </c:pt>
                  <c:pt idx="13">
                    <c:v>(blank)</c:v>
                  </c:pt>
                </c:lvl>
              </c:multiLvlStrCache>
            </c:multiLvlStrRef>
          </c:cat>
          <c:val>
            <c:numRef>
              <c:f>'Employee Performance analysis'!$C$5:$C$33</c:f>
              <c:numCache>
                <c:formatCode>General</c:formatCode>
                <c:ptCount val="14"/>
                <c:pt idx="1">
                  <c:v>1</c:v>
                </c:pt>
                <c:pt idx="11">
                  <c:v>1</c:v>
                </c:pt>
                <c:pt idx="12">
                  <c:v>1</c:v>
                </c:pt>
              </c:numCache>
            </c:numRef>
          </c:val>
          <c:extLst>
            <c:ext xmlns:c16="http://schemas.microsoft.com/office/drawing/2014/chart" uri="{C3380CC4-5D6E-409C-BE32-E72D297353CC}">
              <c16:uniqueId val="{00000039-9F1E-4C75-8956-655EC484F8B5}"/>
            </c:ext>
          </c:extLst>
        </c:ser>
        <c:ser>
          <c:idx val="2"/>
          <c:order val="2"/>
          <c:tx>
            <c:strRef>
              <c:f>'Employee Performance analysis'!$D$3:$D$4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B-9F1E-4C75-8956-655EC484F8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D-9F1E-4C75-8956-655EC484F8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F-9F1E-4C75-8956-655EC484F8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1-9F1E-4C75-8956-655EC484F8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3-9F1E-4C75-8956-655EC484F8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5-9F1E-4C75-8956-655EC484F8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7-9F1E-4C75-8956-655EC484F8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9-9F1E-4C75-8956-655EC484F8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4B-9F1E-4C75-8956-655EC484F8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D-9F1E-4C75-8956-655EC484F8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F-9F1E-4C75-8956-655EC484F8B5}"/>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51-9F1E-4C75-8956-655EC484F8B5}"/>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53-9F1E-4C75-8956-655EC484F8B5}"/>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55-9F1E-4C75-8956-655EC484F8B5}"/>
              </c:ext>
            </c:extLst>
          </c:dPt>
          <c:cat>
            <c:multiLvlStrRef>
              <c:f>'Employee Performance analysis'!$A$5:$A$33</c:f>
              <c:multiLvlStrCache>
                <c:ptCount val="14"/>
                <c:lvl>
                  <c:pt idx="0">
                    <c:v>0</c:v>
                  </c:pt>
                  <c:pt idx="1">
                    <c:v>3</c:v>
                  </c:pt>
                  <c:pt idx="2">
                    <c:v>0</c:v>
                  </c:pt>
                  <c:pt idx="3">
                    <c:v>1</c:v>
                  </c:pt>
                  <c:pt idx="4">
                    <c:v>0</c:v>
                  </c:pt>
                  <c:pt idx="5">
                    <c:v>0</c:v>
                  </c:pt>
                  <c:pt idx="6">
                    <c:v>5</c:v>
                  </c:pt>
                  <c:pt idx="7">
                    <c:v>0</c:v>
                  </c:pt>
                  <c:pt idx="8">
                    <c:v>0</c:v>
                  </c:pt>
                  <c:pt idx="9">
                    <c:v>0</c:v>
                  </c:pt>
                  <c:pt idx="10">
                    <c:v>0</c:v>
                  </c:pt>
                  <c:pt idx="11">
                    <c:v>0</c:v>
                  </c:pt>
                  <c:pt idx="12">
                    <c:v>0</c:v>
                  </c:pt>
                  <c:pt idx="13">
                    <c:v>(blank)</c:v>
                  </c:pt>
                </c:lvl>
                <c:lvl>
                  <c:pt idx="0">
                    <c:v>0</c:v>
                  </c:pt>
                  <c:pt idx="2">
                    <c:v>1</c:v>
                  </c:pt>
                  <c:pt idx="4">
                    <c:v>6</c:v>
                  </c:pt>
                  <c:pt idx="5">
                    <c:v>0</c:v>
                  </c:pt>
                  <c:pt idx="7">
                    <c:v>1</c:v>
                  </c:pt>
                  <c:pt idx="8">
                    <c:v>2</c:v>
                  </c:pt>
                  <c:pt idx="9">
                    <c:v>3</c:v>
                  </c:pt>
                  <c:pt idx="10">
                    <c:v>4</c:v>
                  </c:pt>
                  <c:pt idx="11">
                    <c:v>5</c:v>
                  </c:pt>
                  <c:pt idx="12">
                    <c:v>6</c:v>
                  </c:pt>
                  <c:pt idx="13">
                    <c:v>(blank)</c:v>
                  </c:pt>
                </c:lvl>
                <c:lvl>
                  <c:pt idx="0">
                    <c:v>Female</c:v>
                  </c:pt>
                  <c:pt idx="5">
                    <c:v>Male</c:v>
                  </c:pt>
                  <c:pt idx="13">
                    <c:v>(blank)</c:v>
                  </c:pt>
                </c:lvl>
              </c:multiLvlStrCache>
            </c:multiLvlStrRef>
          </c:cat>
          <c:val>
            <c:numRef>
              <c:f>'Employee Performance analysis'!$D$5:$D$33</c:f>
              <c:numCache>
                <c:formatCode>General</c:formatCode>
                <c:ptCount val="14"/>
                <c:pt idx="0">
                  <c:v>1</c:v>
                </c:pt>
                <c:pt idx="3">
                  <c:v>1</c:v>
                </c:pt>
                <c:pt idx="4">
                  <c:v>1</c:v>
                </c:pt>
                <c:pt idx="5">
                  <c:v>3</c:v>
                </c:pt>
                <c:pt idx="7">
                  <c:v>1</c:v>
                </c:pt>
                <c:pt idx="9">
                  <c:v>1</c:v>
                </c:pt>
                <c:pt idx="10">
                  <c:v>2</c:v>
                </c:pt>
              </c:numCache>
            </c:numRef>
          </c:val>
          <c:extLst>
            <c:ext xmlns:c16="http://schemas.microsoft.com/office/drawing/2014/chart" uri="{C3380CC4-5D6E-409C-BE32-E72D297353CC}">
              <c16:uniqueId val="{00000056-9F1E-4C75-8956-655EC484F8B5}"/>
            </c:ext>
          </c:extLst>
        </c:ser>
        <c:ser>
          <c:idx val="3"/>
          <c:order val="3"/>
          <c:tx>
            <c:strRef>
              <c:f>'Employee Performance analysis'!$E$3:$E$4</c:f>
              <c:strCache>
                <c:ptCount val="1"/>
                <c:pt idx="0">
                  <c:v>4.5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8-9F1E-4C75-8956-655EC484F8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A-9F1E-4C75-8956-655EC484F8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C-9F1E-4C75-8956-655EC484F8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E-9F1E-4C75-8956-655EC484F8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60-9F1E-4C75-8956-655EC484F8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62-9F1E-4C75-8956-655EC484F8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4-9F1E-4C75-8956-655EC484F8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6-9F1E-4C75-8956-655EC484F8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8-9F1E-4C75-8956-655EC484F8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A-9F1E-4C75-8956-655EC484F8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6C-9F1E-4C75-8956-655EC484F8B5}"/>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6E-9F1E-4C75-8956-655EC484F8B5}"/>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70-9F1E-4C75-8956-655EC484F8B5}"/>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72-9F1E-4C75-8956-655EC484F8B5}"/>
              </c:ext>
            </c:extLst>
          </c:dPt>
          <c:cat>
            <c:multiLvlStrRef>
              <c:f>'Employee Performance analysis'!$A$5:$A$33</c:f>
              <c:multiLvlStrCache>
                <c:ptCount val="14"/>
                <c:lvl>
                  <c:pt idx="0">
                    <c:v>0</c:v>
                  </c:pt>
                  <c:pt idx="1">
                    <c:v>3</c:v>
                  </c:pt>
                  <c:pt idx="2">
                    <c:v>0</c:v>
                  </c:pt>
                  <c:pt idx="3">
                    <c:v>1</c:v>
                  </c:pt>
                  <c:pt idx="4">
                    <c:v>0</c:v>
                  </c:pt>
                  <c:pt idx="5">
                    <c:v>0</c:v>
                  </c:pt>
                  <c:pt idx="6">
                    <c:v>5</c:v>
                  </c:pt>
                  <c:pt idx="7">
                    <c:v>0</c:v>
                  </c:pt>
                  <c:pt idx="8">
                    <c:v>0</c:v>
                  </c:pt>
                  <c:pt idx="9">
                    <c:v>0</c:v>
                  </c:pt>
                  <c:pt idx="10">
                    <c:v>0</c:v>
                  </c:pt>
                  <c:pt idx="11">
                    <c:v>0</c:v>
                  </c:pt>
                  <c:pt idx="12">
                    <c:v>0</c:v>
                  </c:pt>
                  <c:pt idx="13">
                    <c:v>(blank)</c:v>
                  </c:pt>
                </c:lvl>
                <c:lvl>
                  <c:pt idx="0">
                    <c:v>0</c:v>
                  </c:pt>
                  <c:pt idx="2">
                    <c:v>1</c:v>
                  </c:pt>
                  <c:pt idx="4">
                    <c:v>6</c:v>
                  </c:pt>
                  <c:pt idx="5">
                    <c:v>0</c:v>
                  </c:pt>
                  <c:pt idx="7">
                    <c:v>1</c:v>
                  </c:pt>
                  <c:pt idx="8">
                    <c:v>2</c:v>
                  </c:pt>
                  <c:pt idx="9">
                    <c:v>3</c:v>
                  </c:pt>
                  <c:pt idx="10">
                    <c:v>4</c:v>
                  </c:pt>
                  <c:pt idx="11">
                    <c:v>5</c:v>
                  </c:pt>
                  <c:pt idx="12">
                    <c:v>6</c:v>
                  </c:pt>
                  <c:pt idx="13">
                    <c:v>(blank)</c:v>
                  </c:pt>
                </c:lvl>
                <c:lvl>
                  <c:pt idx="0">
                    <c:v>Female</c:v>
                  </c:pt>
                  <c:pt idx="5">
                    <c:v>Male</c:v>
                  </c:pt>
                  <c:pt idx="13">
                    <c:v>(blank)</c:v>
                  </c:pt>
                </c:lvl>
              </c:multiLvlStrCache>
            </c:multiLvlStrRef>
          </c:cat>
          <c:val>
            <c:numRef>
              <c:f>'Employee Performance analysis'!$E$5:$E$33</c:f>
              <c:numCache>
                <c:formatCode>General</c:formatCode>
                <c:ptCount val="14"/>
                <c:pt idx="0">
                  <c:v>2</c:v>
                </c:pt>
                <c:pt idx="7">
                  <c:v>2</c:v>
                </c:pt>
              </c:numCache>
            </c:numRef>
          </c:val>
          <c:extLst>
            <c:ext xmlns:c16="http://schemas.microsoft.com/office/drawing/2014/chart" uri="{C3380CC4-5D6E-409C-BE32-E72D297353CC}">
              <c16:uniqueId val="{00000073-9F1E-4C75-8956-655EC484F8B5}"/>
            </c:ext>
          </c:extLst>
        </c:ser>
        <c:ser>
          <c:idx val="4"/>
          <c:order val="4"/>
          <c:tx>
            <c:strRef>
              <c:f>'Employee Performance analysis'!$F$3:$F$4</c:f>
              <c:strCache>
                <c:ptCount val="1"/>
                <c:pt idx="0">
                  <c:v>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75-9F1E-4C75-8956-655EC484F8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77-9F1E-4C75-8956-655EC484F8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79-9F1E-4C75-8956-655EC484F8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7B-9F1E-4C75-8956-655EC484F8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7D-9F1E-4C75-8956-655EC484F8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7F-9F1E-4C75-8956-655EC484F8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81-9F1E-4C75-8956-655EC484F8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83-9F1E-4C75-8956-655EC484F8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85-9F1E-4C75-8956-655EC484F8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87-9F1E-4C75-8956-655EC484F8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89-9F1E-4C75-8956-655EC484F8B5}"/>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8B-9F1E-4C75-8956-655EC484F8B5}"/>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8D-9F1E-4C75-8956-655EC484F8B5}"/>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8F-9F1E-4C75-8956-655EC484F8B5}"/>
              </c:ext>
            </c:extLst>
          </c:dPt>
          <c:cat>
            <c:multiLvlStrRef>
              <c:f>'Employee Performance analysis'!$A$5:$A$33</c:f>
              <c:multiLvlStrCache>
                <c:ptCount val="14"/>
                <c:lvl>
                  <c:pt idx="0">
                    <c:v>0</c:v>
                  </c:pt>
                  <c:pt idx="1">
                    <c:v>3</c:v>
                  </c:pt>
                  <c:pt idx="2">
                    <c:v>0</c:v>
                  </c:pt>
                  <c:pt idx="3">
                    <c:v>1</c:v>
                  </c:pt>
                  <c:pt idx="4">
                    <c:v>0</c:v>
                  </c:pt>
                  <c:pt idx="5">
                    <c:v>0</c:v>
                  </c:pt>
                  <c:pt idx="6">
                    <c:v>5</c:v>
                  </c:pt>
                  <c:pt idx="7">
                    <c:v>0</c:v>
                  </c:pt>
                  <c:pt idx="8">
                    <c:v>0</c:v>
                  </c:pt>
                  <c:pt idx="9">
                    <c:v>0</c:v>
                  </c:pt>
                  <c:pt idx="10">
                    <c:v>0</c:v>
                  </c:pt>
                  <c:pt idx="11">
                    <c:v>0</c:v>
                  </c:pt>
                  <c:pt idx="12">
                    <c:v>0</c:v>
                  </c:pt>
                  <c:pt idx="13">
                    <c:v>(blank)</c:v>
                  </c:pt>
                </c:lvl>
                <c:lvl>
                  <c:pt idx="0">
                    <c:v>0</c:v>
                  </c:pt>
                  <c:pt idx="2">
                    <c:v>1</c:v>
                  </c:pt>
                  <c:pt idx="4">
                    <c:v>6</c:v>
                  </c:pt>
                  <c:pt idx="5">
                    <c:v>0</c:v>
                  </c:pt>
                  <c:pt idx="7">
                    <c:v>1</c:v>
                  </c:pt>
                  <c:pt idx="8">
                    <c:v>2</c:v>
                  </c:pt>
                  <c:pt idx="9">
                    <c:v>3</c:v>
                  </c:pt>
                  <c:pt idx="10">
                    <c:v>4</c:v>
                  </c:pt>
                  <c:pt idx="11">
                    <c:v>5</c:v>
                  </c:pt>
                  <c:pt idx="12">
                    <c:v>6</c:v>
                  </c:pt>
                  <c:pt idx="13">
                    <c:v>(blank)</c:v>
                  </c:pt>
                </c:lvl>
                <c:lvl>
                  <c:pt idx="0">
                    <c:v>Female</c:v>
                  </c:pt>
                  <c:pt idx="5">
                    <c:v>Male</c:v>
                  </c:pt>
                  <c:pt idx="13">
                    <c:v>(blank)</c:v>
                  </c:pt>
                </c:lvl>
              </c:multiLvlStrCache>
            </c:multiLvlStrRef>
          </c:cat>
          <c:val>
            <c:numRef>
              <c:f>'Employee Performance analysis'!$F$5:$F$33</c:f>
              <c:numCache>
                <c:formatCode>General</c:formatCode>
                <c:ptCount val="14"/>
                <c:pt idx="2">
                  <c:v>1</c:v>
                </c:pt>
                <c:pt idx="4">
                  <c:v>1</c:v>
                </c:pt>
                <c:pt idx="5">
                  <c:v>2</c:v>
                </c:pt>
                <c:pt idx="6">
                  <c:v>1</c:v>
                </c:pt>
              </c:numCache>
            </c:numRef>
          </c:val>
          <c:extLst>
            <c:ext xmlns:c16="http://schemas.microsoft.com/office/drawing/2014/chart" uri="{C3380CC4-5D6E-409C-BE32-E72D297353CC}">
              <c16:uniqueId val="{00000090-9F1E-4C75-8956-655EC484F8B5}"/>
            </c:ext>
          </c:extLst>
        </c:ser>
        <c:ser>
          <c:idx val="5"/>
          <c:order val="5"/>
          <c:tx>
            <c:strRef>
              <c:f>'Employee Performance analysis'!$G$3:$G$4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92-9F1E-4C75-8956-655EC484F8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94-9F1E-4C75-8956-655EC484F8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96-9F1E-4C75-8956-655EC484F8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98-9F1E-4C75-8956-655EC484F8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9A-9F1E-4C75-8956-655EC484F8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9C-9F1E-4C75-8956-655EC484F8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9E-9F1E-4C75-8956-655EC484F8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A0-9F1E-4C75-8956-655EC484F8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A2-9F1E-4C75-8956-655EC484F8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A4-9F1E-4C75-8956-655EC484F8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A6-9F1E-4C75-8956-655EC484F8B5}"/>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A8-9F1E-4C75-8956-655EC484F8B5}"/>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AA-9F1E-4C75-8956-655EC484F8B5}"/>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AC-9F1E-4C75-8956-655EC484F8B5}"/>
              </c:ext>
            </c:extLst>
          </c:dPt>
          <c:cat>
            <c:multiLvlStrRef>
              <c:f>'Employee Performance analysis'!$A$5:$A$33</c:f>
              <c:multiLvlStrCache>
                <c:ptCount val="14"/>
                <c:lvl>
                  <c:pt idx="0">
                    <c:v>0</c:v>
                  </c:pt>
                  <c:pt idx="1">
                    <c:v>3</c:v>
                  </c:pt>
                  <c:pt idx="2">
                    <c:v>0</c:v>
                  </c:pt>
                  <c:pt idx="3">
                    <c:v>1</c:v>
                  </c:pt>
                  <c:pt idx="4">
                    <c:v>0</c:v>
                  </c:pt>
                  <c:pt idx="5">
                    <c:v>0</c:v>
                  </c:pt>
                  <c:pt idx="6">
                    <c:v>5</c:v>
                  </c:pt>
                  <c:pt idx="7">
                    <c:v>0</c:v>
                  </c:pt>
                  <c:pt idx="8">
                    <c:v>0</c:v>
                  </c:pt>
                  <c:pt idx="9">
                    <c:v>0</c:v>
                  </c:pt>
                  <c:pt idx="10">
                    <c:v>0</c:v>
                  </c:pt>
                  <c:pt idx="11">
                    <c:v>0</c:v>
                  </c:pt>
                  <c:pt idx="12">
                    <c:v>0</c:v>
                  </c:pt>
                  <c:pt idx="13">
                    <c:v>(blank)</c:v>
                  </c:pt>
                </c:lvl>
                <c:lvl>
                  <c:pt idx="0">
                    <c:v>0</c:v>
                  </c:pt>
                  <c:pt idx="2">
                    <c:v>1</c:v>
                  </c:pt>
                  <c:pt idx="4">
                    <c:v>6</c:v>
                  </c:pt>
                  <c:pt idx="5">
                    <c:v>0</c:v>
                  </c:pt>
                  <c:pt idx="7">
                    <c:v>1</c:v>
                  </c:pt>
                  <c:pt idx="8">
                    <c:v>2</c:v>
                  </c:pt>
                  <c:pt idx="9">
                    <c:v>3</c:v>
                  </c:pt>
                  <c:pt idx="10">
                    <c:v>4</c:v>
                  </c:pt>
                  <c:pt idx="11">
                    <c:v>5</c:v>
                  </c:pt>
                  <c:pt idx="12">
                    <c:v>6</c:v>
                  </c:pt>
                  <c:pt idx="13">
                    <c:v>(blank)</c:v>
                  </c:pt>
                </c:lvl>
                <c:lvl>
                  <c:pt idx="0">
                    <c:v>Female</c:v>
                  </c:pt>
                  <c:pt idx="5">
                    <c:v>Male</c:v>
                  </c:pt>
                  <c:pt idx="13">
                    <c:v>(blank)</c:v>
                  </c:pt>
                </c:lvl>
              </c:multiLvlStrCache>
            </c:multiLvlStrRef>
          </c:cat>
          <c:val>
            <c:numRef>
              <c:f>'Employee Performance analysis'!$G$5:$G$33</c:f>
              <c:numCache>
                <c:formatCode>General</c:formatCode>
                <c:ptCount val="14"/>
              </c:numCache>
            </c:numRef>
          </c:val>
          <c:extLst>
            <c:ext xmlns:c16="http://schemas.microsoft.com/office/drawing/2014/chart" uri="{C3380CC4-5D6E-409C-BE32-E72D297353CC}">
              <c16:uniqueId val="{000000AD-9F1E-4C75-8956-655EC484F8B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Sumithra N </a:t>
            </a:r>
            <a:endParaRPr lang="en-US" sz="2400" dirty="0"/>
          </a:p>
          <a:p>
            <a:r>
              <a:rPr lang="en-US" sz="2400" dirty="0"/>
              <a:t>REGISTER NO: </a:t>
            </a:r>
            <a:r>
              <a:rPr lang="en-IN" sz="2400" dirty="0"/>
              <a:t> 312220336</a:t>
            </a:r>
            <a:endParaRPr lang="en-US" sz="2400" dirty="0"/>
          </a:p>
          <a:p>
            <a:r>
              <a:rPr lang="en-US" sz="2400" dirty="0"/>
              <a:t>DEPARTMENT: III – B.com Computer Applications</a:t>
            </a:r>
          </a:p>
          <a:p>
            <a:r>
              <a:rPr lang="en-US" sz="2400" dirty="0"/>
              <a:t>COLLEGE: Jeppiaar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itle 9">
            <a:extLst>
              <a:ext uri="{FF2B5EF4-FFF2-40B4-BE49-F238E27FC236}">
                <a16:creationId xmlns:a16="http://schemas.microsoft.com/office/drawing/2014/main" id="{56674528-752C-32DD-A083-62665843E9A5}"/>
              </a:ext>
            </a:extLst>
          </p:cNvPr>
          <p:cNvSpPr>
            <a:spLocks noGrp="1"/>
          </p:cNvSpPr>
          <p:nvPr>
            <p:ph type="title"/>
          </p:nvPr>
        </p:nvSpPr>
        <p:spPr/>
        <p:txBody>
          <a:bodyPr/>
          <a:lstStyle/>
          <a:p>
            <a:endParaRPr lang="en-US" dirty="0"/>
          </a:p>
        </p:txBody>
      </p:sp>
      <p:sp>
        <p:nvSpPr>
          <p:cNvPr id="11" name="Subtitle 10">
            <a:extLst>
              <a:ext uri="{FF2B5EF4-FFF2-40B4-BE49-F238E27FC236}">
                <a16:creationId xmlns:a16="http://schemas.microsoft.com/office/drawing/2014/main" id="{EA91D9DB-E504-00FF-6898-EFB80F651AE9}"/>
              </a:ext>
            </a:extLst>
          </p:cNvPr>
          <p:cNvSpPr>
            <a:spLocks noGrp="1"/>
          </p:cNvSpPr>
          <p:nvPr>
            <p:ph type="body" idx="1"/>
          </p:nvPr>
        </p:nvSpPr>
        <p:spPr>
          <a:xfrm>
            <a:off x="755332" y="1763513"/>
            <a:ext cx="7951694" cy="1107996"/>
          </a:xfrm>
        </p:spPr>
        <p:txBody>
          <a:bodyPr/>
          <a:lstStyle/>
          <a:p>
            <a:r>
              <a:rPr lang="en-IN" i="1" dirty="0"/>
              <a:t>A performance evaluation model is crucial for a company as it measures individual and collective employee. This helps identity strengths and areas for improvement and contributes to professional development, goal alignment, and continuous improvement </a:t>
            </a:r>
            <a:endParaRPr lang="en-US"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EBA0D83-22D8-F2BA-275D-C19946EAE9B0}"/>
              </a:ext>
            </a:extLst>
          </p:cNvPr>
          <p:cNvGraphicFramePr>
            <a:graphicFrameLocks/>
          </p:cNvGraphicFramePr>
          <p:nvPr>
            <p:extLst>
              <p:ext uri="{D42A27DB-BD31-4B8C-83A1-F6EECF244321}">
                <p14:modId xmlns:p14="http://schemas.microsoft.com/office/powerpoint/2010/main" val="3263626329"/>
              </p:ext>
            </p:extLst>
          </p:nvPr>
        </p:nvGraphicFramePr>
        <p:xfrm>
          <a:off x="1743075" y="1845944"/>
          <a:ext cx="7023735" cy="364045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F01EFD5-21BF-A77A-B4A3-EB9424B556A8}"/>
              </a:ext>
            </a:extLst>
          </p:cNvPr>
          <p:cNvSpPr>
            <a:spLocks noGrp="1"/>
          </p:cNvSpPr>
          <p:nvPr>
            <p:ph type="body" idx="1"/>
          </p:nvPr>
        </p:nvSpPr>
        <p:spPr>
          <a:xfrm>
            <a:off x="609600" y="1577340"/>
            <a:ext cx="10165976" cy="2887084"/>
          </a:xfrm>
        </p:spPr>
        <p:txBody>
          <a:bodyPr/>
          <a:lstStyle/>
          <a:p>
            <a:r>
              <a:rPr lang="en-IN" i="1" dirty="0"/>
              <a:t>In conclusion, performance appraisal is an important process that provides numerous benefits to both employee and organization. It helps employee identify areas for improvement, set goals, receive feedback, and receive recognition for their achievements.</a:t>
            </a:r>
            <a:endParaRPr lang="en-US" i="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599" y="335011"/>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B5E4C59D-4C4B-B76B-FFEA-5BC6BF3A76DE}"/>
              </a:ext>
            </a:extLst>
          </p:cNvPr>
          <p:cNvSpPr>
            <a:spLocks noGrp="1"/>
          </p:cNvSpPr>
          <p:nvPr>
            <p:ph type="body" idx="1"/>
          </p:nvPr>
        </p:nvSpPr>
        <p:spPr>
          <a:xfrm>
            <a:off x="609599" y="2102703"/>
            <a:ext cx="7046260" cy="830997"/>
          </a:xfrm>
        </p:spPr>
        <p:txBody>
          <a:bodyPr/>
          <a:lstStyle/>
          <a:p>
            <a:r>
              <a:rPr lang="en-IN" i="1" dirty="0"/>
              <a:t>“As a human resources manager, I want to develop an Excel-based tool to Analyse and evaluate employee performance metrics, including sales numbers, customer satisfaction ratings, and Project completion rates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6" name="Text Placeholder 15">
            <a:extLst>
              <a:ext uri="{FF2B5EF4-FFF2-40B4-BE49-F238E27FC236}">
                <a16:creationId xmlns:a16="http://schemas.microsoft.com/office/drawing/2014/main" id="{D50C9142-1A3F-B141-2B49-5A9A74ADB7EC}"/>
              </a:ext>
            </a:extLst>
          </p:cNvPr>
          <p:cNvSpPr>
            <a:spLocks noGrp="1"/>
          </p:cNvSpPr>
          <p:nvPr>
            <p:ph type="body" idx="1"/>
          </p:nvPr>
        </p:nvSpPr>
        <p:spPr>
          <a:xfrm>
            <a:off x="676275" y="1273135"/>
            <a:ext cx="8234643" cy="2215991"/>
          </a:xfrm>
        </p:spPr>
        <p:txBody>
          <a:bodyPr/>
          <a:lstStyle/>
          <a:p>
            <a:pPr marL="285750" indent="-285750">
              <a:buFont typeface="Arial" panose="020B0604020202020204" pitchFamily="34" charset="0"/>
              <a:buChar char="•"/>
            </a:pPr>
            <a:r>
              <a:rPr lang="en-IN" i="1" dirty="0"/>
              <a:t>Collect and consolidate employee data from various sources (e.g., HR systems, sales databases, Project management tools)</a:t>
            </a:r>
          </a:p>
          <a:p>
            <a:pPr marL="285750" indent="-285750">
              <a:buFont typeface="Arial" panose="020B0604020202020204" pitchFamily="34" charset="0"/>
              <a:buChar char="•"/>
            </a:pPr>
            <a:r>
              <a:rPr lang="en-IN" i="1" dirty="0"/>
              <a:t>Develop a user-friendly Excel dashboard to:</a:t>
            </a:r>
          </a:p>
          <a:p>
            <a:r>
              <a:rPr lang="en-IN" i="1" dirty="0"/>
              <a:t>    -Calculate and visualize key performance indicators (KPIS)</a:t>
            </a:r>
          </a:p>
          <a:p>
            <a:r>
              <a:rPr lang="en-IN" i="1" dirty="0"/>
              <a:t>    -Identify top-performing employees and areas for improvement</a:t>
            </a:r>
          </a:p>
          <a:p>
            <a:r>
              <a:rPr lang="en-IN" i="1" dirty="0"/>
              <a:t>    -Track changes in performance over time </a:t>
            </a:r>
          </a:p>
          <a:p>
            <a:r>
              <a:rPr lang="en-IN" i="1" dirty="0"/>
              <a:t>    -Generate reports and dashboards for stakeholder</a:t>
            </a:r>
          </a:p>
          <a:p>
            <a:pPr marL="285750" indent="-285750">
              <a:buFont typeface="Arial" panose="020B0604020202020204" pitchFamily="34" charset="0"/>
              <a:buChar char="•"/>
            </a:pPr>
            <a:r>
              <a:rPr lang="en-IN" i="1" dirty="0"/>
              <a:t>Ensure data accuracy, integrity, and security  </a:t>
            </a:r>
            <a:endParaRPr lang="en-US" i="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3425" y="400050"/>
            <a:ext cx="7924800" cy="830997"/>
          </a:xfrm>
          <a:prstGeom prst="rect">
            <a:avLst/>
          </a:prstGeom>
          <a:noFill/>
        </p:spPr>
        <p:txBody>
          <a:bodyPr wrap="square" rtlCol="0">
            <a:spAutoFit/>
          </a:bodyPr>
          <a:lstStyle/>
          <a:p>
            <a:pPr algn="l"/>
            <a:endParaRPr lang="en-US" sz="2400" b="1"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1" name="Text Placeholder 10">
            <a:extLst>
              <a:ext uri="{FF2B5EF4-FFF2-40B4-BE49-F238E27FC236}">
                <a16:creationId xmlns:a16="http://schemas.microsoft.com/office/drawing/2014/main" id="{A714DB86-A27B-47FC-52FA-E66FF256EFD6}"/>
              </a:ext>
            </a:extLst>
          </p:cNvPr>
          <p:cNvSpPr>
            <a:spLocks noGrp="1"/>
          </p:cNvSpPr>
          <p:nvPr>
            <p:ph type="body" idx="1"/>
          </p:nvPr>
        </p:nvSpPr>
        <p:spPr>
          <a:xfrm>
            <a:off x="609600" y="1577339"/>
            <a:ext cx="8570259" cy="4431983"/>
          </a:xfrm>
        </p:spPr>
        <p:txBody>
          <a:bodyPr/>
          <a:lstStyle/>
          <a:p>
            <a:pPr marL="342900" indent="-342900">
              <a:buFont typeface="+mj-lt"/>
              <a:buAutoNum type="arabicPeriod"/>
            </a:pPr>
            <a:r>
              <a:rPr lang="en-IN" b="1" dirty="0"/>
              <a:t>HR Managers: </a:t>
            </a:r>
            <a:r>
              <a:rPr lang="en-IN" i="1" dirty="0"/>
              <a:t>To track employee performance, identify training needs, and make informed decisions about promotions, bonuses, and terminations.</a:t>
            </a:r>
          </a:p>
          <a:p>
            <a:pPr marL="342900" indent="-342900">
              <a:buFont typeface="+mj-lt"/>
              <a:buAutoNum type="arabicPeriod"/>
            </a:pPr>
            <a:r>
              <a:rPr lang="en-IN" b="1" dirty="0"/>
              <a:t>Department Heads: </a:t>
            </a:r>
            <a:r>
              <a:rPr lang="en-IN" i="1" dirty="0"/>
              <a:t>To evaluate team performance, Set goals, and allocate resources effectively.</a:t>
            </a:r>
          </a:p>
          <a:p>
            <a:pPr marL="342900" indent="-342900">
              <a:buFont typeface="+mj-lt"/>
              <a:buAutoNum type="arabicPeriod"/>
            </a:pPr>
            <a:r>
              <a:rPr lang="en-IN" b="1" dirty="0"/>
              <a:t>Team Leads: </a:t>
            </a:r>
            <a:r>
              <a:rPr lang="en-IN" i="1" dirty="0"/>
              <a:t>To monitor individual and team progress, provide feedback, and </a:t>
            </a:r>
            <a:r>
              <a:rPr lang="en-IN" i="1" dirty="0" err="1"/>
              <a:t>cocach</a:t>
            </a:r>
            <a:r>
              <a:rPr lang="en-IN" i="1" dirty="0"/>
              <a:t> employee.</a:t>
            </a:r>
          </a:p>
          <a:p>
            <a:pPr marL="342900" indent="-342900">
              <a:buFont typeface="+mj-lt"/>
              <a:buAutoNum type="arabicPeriod"/>
            </a:pPr>
            <a:r>
              <a:rPr lang="en-IN" b="1" dirty="0"/>
              <a:t>Employees: </a:t>
            </a:r>
            <a:r>
              <a:rPr lang="en-IN" i="1" dirty="0"/>
              <a:t>To view their own performance metrics, set personal goals, and track progress.</a:t>
            </a:r>
          </a:p>
          <a:p>
            <a:pPr marL="342900" indent="-342900">
              <a:buFont typeface="+mj-lt"/>
              <a:buAutoNum type="arabicPeriod"/>
            </a:pPr>
            <a:r>
              <a:rPr lang="en-IN" b="1" dirty="0"/>
              <a:t>Senior Management:  </a:t>
            </a:r>
            <a:r>
              <a:rPr lang="en-IN" i="1" dirty="0"/>
              <a:t>To get a high-level overview of company-wide performance, identify trends, and make strategic decisions.</a:t>
            </a:r>
          </a:p>
          <a:p>
            <a:pPr marL="342900" indent="-342900">
              <a:buFont typeface="+mj-lt"/>
              <a:buAutoNum type="arabicPeriod"/>
            </a:pPr>
            <a:r>
              <a:rPr lang="en-IN" b="1" dirty="0"/>
              <a:t>Compensation and Benefits Analysts: </a:t>
            </a:r>
            <a:r>
              <a:rPr lang="en-IN" i="1" dirty="0"/>
              <a:t>To determine fair compensation and benefits based on performance metrics.</a:t>
            </a:r>
          </a:p>
          <a:p>
            <a:pPr marL="342900" indent="-342900">
              <a:buFont typeface="+mj-lt"/>
              <a:buAutoNum type="arabicPeriod"/>
            </a:pPr>
            <a:r>
              <a:rPr lang="en-IN" b="1" dirty="0"/>
              <a:t>Talent Development Specialists: </a:t>
            </a:r>
            <a:r>
              <a:rPr lang="en-IN" i="1" dirty="0"/>
              <a:t>To identify skill gaps and create targeted training programs.</a:t>
            </a:r>
          </a:p>
          <a:p>
            <a:pPr marL="342900" indent="-342900">
              <a:buFont typeface="+mj-lt"/>
              <a:buAutoNum type="arabicPeriod"/>
            </a:pPr>
            <a:r>
              <a:rPr lang="en-IN" b="1" dirty="0"/>
              <a:t>Business Analysts: </a:t>
            </a:r>
            <a:r>
              <a:rPr lang="en-IN" i="1" dirty="0"/>
              <a:t>To analyse performance data and provide growth and improvement.</a:t>
            </a:r>
            <a:endParaRPr lang="en-IN" b="1" dirty="0"/>
          </a:p>
          <a:p>
            <a:endParaRPr lang="en-IN" i="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32F3C7A5-DDF8-1FAB-93D0-242ABA26DD26}"/>
              </a:ext>
            </a:extLst>
          </p:cNvPr>
          <p:cNvSpPr>
            <a:spLocks noGrp="1"/>
          </p:cNvSpPr>
          <p:nvPr>
            <p:ph type="body" idx="1"/>
          </p:nvPr>
        </p:nvSpPr>
        <p:spPr>
          <a:xfrm>
            <a:off x="2996481" y="1695450"/>
            <a:ext cx="8588188" cy="1384995"/>
          </a:xfrm>
        </p:spPr>
        <p:txBody>
          <a:bodyPr/>
          <a:lstStyle/>
          <a:p>
            <a:pPr marL="342900" indent="-342900">
              <a:buFont typeface="+mj-lt"/>
              <a:buAutoNum type="arabicPeriod"/>
            </a:pPr>
            <a:r>
              <a:rPr lang="en-IN" dirty="0"/>
              <a:t>Pivot table for data analysis and summarization </a:t>
            </a:r>
          </a:p>
          <a:p>
            <a:pPr marL="342900" indent="-342900">
              <a:buFont typeface="+mj-lt"/>
              <a:buAutoNum type="arabicPeriod"/>
            </a:pPr>
            <a:r>
              <a:rPr lang="en-IN" dirty="0"/>
              <a:t>Conditional formatting for performance visualization </a:t>
            </a:r>
          </a:p>
          <a:p>
            <a:pPr marL="342900" indent="-342900">
              <a:buFont typeface="+mj-lt"/>
              <a:buAutoNum type="arabicPeriod"/>
            </a:pPr>
            <a:r>
              <a:rPr lang="en-IN" dirty="0"/>
              <a:t>Charts and graphs for data visualization </a:t>
            </a:r>
          </a:p>
          <a:p>
            <a:pPr marL="342900" indent="-342900">
              <a:buFont typeface="+mj-lt"/>
              <a:buAutoNum type="arabicPeriod"/>
            </a:pPr>
            <a:r>
              <a:rPr lang="en-IN" dirty="0"/>
              <a:t>VLOOKUP and INDEX-MATCH for data manipulation </a:t>
            </a:r>
          </a:p>
          <a:p>
            <a:pPr marL="342900" indent="-342900">
              <a:buFont typeface="+mj-lt"/>
              <a:buAutoNum type="arabicPeriod"/>
            </a:pPr>
            <a:r>
              <a:rPr lang="en-IN" dirty="0"/>
              <a:t>Marcos for automation  and efficiency </a:t>
            </a: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 Placeholder 4">
            <a:extLst>
              <a:ext uri="{FF2B5EF4-FFF2-40B4-BE49-F238E27FC236}">
                <a16:creationId xmlns:a16="http://schemas.microsoft.com/office/drawing/2014/main" id="{A18E3326-004A-0DD5-6290-FB3FB999F192}"/>
              </a:ext>
            </a:extLst>
          </p:cNvPr>
          <p:cNvSpPr>
            <a:spLocks noGrp="1"/>
          </p:cNvSpPr>
          <p:nvPr>
            <p:ph type="body" idx="1"/>
          </p:nvPr>
        </p:nvSpPr>
        <p:spPr>
          <a:xfrm>
            <a:off x="463867" y="1433905"/>
            <a:ext cx="10972800" cy="2492990"/>
          </a:xfrm>
        </p:spPr>
        <p:txBody>
          <a:bodyPr/>
          <a:lstStyle/>
          <a:p>
            <a:pPr marL="342900" indent="-342900">
              <a:buFont typeface="+mj-lt"/>
              <a:buAutoNum type="arabicPeriod"/>
            </a:pPr>
            <a:r>
              <a:rPr lang="en-IN" b="1" dirty="0"/>
              <a:t>Employee ID: </a:t>
            </a:r>
            <a:r>
              <a:rPr lang="en-IN" i="1" dirty="0"/>
              <a:t>Unique identifier for each employee </a:t>
            </a:r>
          </a:p>
          <a:p>
            <a:pPr marL="342900" indent="-342900">
              <a:buFont typeface="+mj-lt"/>
              <a:buAutoNum type="arabicPeriod"/>
            </a:pPr>
            <a:r>
              <a:rPr lang="en-IN" b="1" dirty="0"/>
              <a:t>Name:</a:t>
            </a:r>
            <a:r>
              <a:rPr lang="en-IN" i="1" dirty="0"/>
              <a:t> Employee name</a:t>
            </a:r>
          </a:p>
          <a:p>
            <a:pPr marL="342900" indent="-342900">
              <a:buFont typeface="+mj-lt"/>
              <a:buAutoNum type="arabicPeriod"/>
            </a:pPr>
            <a:r>
              <a:rPr lang="en-IN" b="1" dirty="0"/>
              <a:t>Department: </a:t>
            </a:r>
            <a:r>
              <a:rPr lang="en-IN" i="1" dirty="0"/>
              <a:t>Department where the employee works</a:t>
            </a:r>
          </a:p>
          <a:p>
            <a:pPr marL="342900" indent="-342900">
              <a:buFont typeface="+mj-lt"/>
              <a:buAutoNum type="arabicPeriod"/>
            </a:pPr>
            <a:r>
              <a:rPr lang="en-IN" b="1" dirty="0"/>
              <a:t>Job Tittle: </a:t>
            </a:r>
            <a:r>
              <a:rPr lang="en-IN" i="1" dirty="0"/>
              <a:t>Employee job tittle </a:t>
            </a:r>
          </a:p>
          <a:p>
            <a:pPr marL="342900" indent="-342900">
              <a:buFont typeface="+mj-lt"/>
              <a:buAutoNum type="arabicPeriod"/>
            </a:pPr>
            <a:r>
              <a:rPr lang="en-IN" b="1" dirty="0"/>
              <a:t>Performance Metrics: </a:t>
            </a:r>
          </a:p>
          <a:p>
            <a:r>
              <a:rPr lang="en-IN" b="1" dirty="0"/>
              <a:t>     -Sales Revenue: </a:t>
            </a:r>
            <a:r>
              <a:rPr lang="en-IN" i="1" dirty="0"/>
              <a:t>Total sales revenue Vena rates by the employee </a:t>
            </a:r>
          </a:p>
          <a:p>
            <a:r>
              <a:rPr lang="en-IN" b="1" i="1" dirty="0"/>
              <a:t>      -</a:t>
            </a:r>
            <a:r>
              <a:rPr lang="en-IN" b="1" dirty="0"/>
              <a:t>Customer satisfaction: </a:t>
            </a:r>
            <a:r>
              <a:rPr lang="en-IN" i="1" dirty="0"/>
              <a:t>Average customer satisfaction ratings </a:t>
            </a:r>
          </a:p>
          <a:p>
            <a:r>
              <a:rPr lang="en-IN" b="1" i="1" dirty="0"/>
              <a:t>      -Productivity: </a:t>
            </a:r>
            <a:r>
              <a:rPr lang="en-IN" i="1" dirty="0"/>
              <a:t>Number of tasks completed by the employee </a:t>
            </a:r>
          </a:p>
          <a:p>
            <a:r>
              <a:rPr lang="en-IN" b="1" i="1" dirty="0"/>
              <a:t>6.    </a:t>
            </a:r>
            <a:r>
              <a:rPr lang="en-IN" b="1" dirty="0"/>
              <a:t>Time period: </a:t>
            </a:r>
            <a:r>
              <a:rPr lang="en-IN" i="1" dirty="0"/>
              <a:t>Data range for which the performance data is being analysed (e.g., quarterly, annually </a:t>
            </a:r>
            <a:endParaRPr lang="en-US"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7192BD5E-61F5-8AC0-E3F6-54644FD54CFC}"/>
              </a:ext>
            </a:extLst>
          </p:cNvPr>
          <p:cNvSpPr>
            <a:spLocks noGrp="1"/>
          </p:cNvSpPr>
          <p:nvPr>
            <p:ph type="body" idx="1"/>
          </p:nvPr>
        </p:nvSpPr>
        <p:spPr>
          <a:xfrm>
            <a:off x="2526030" y="1577340"/>
            <a:ext cx="7442723" cy="1938992"/>
          </a:xfrm>
        </p:spPr>
        <p:txBody>
          <a:bodyPr/>
          <a:lstStyle/>
          <a:p>
            <a:pPr marL="342900" indent="-342900">
              <a:buFont typeface="+mj-lt"/>
              <a:buAutoNum type="arabicPeriod"/>
            </a:pPr>
            <a:r>
              <a:rPr lang="en-IN" i="1" dirty="0"/>
              <a:t>Data collection </a:t>
            </a:r>
          </a:p>
          <a:p>
            <a:pPr marL="342900" indent="-342900">
              <a:buFont typeface="+mj-lt"/>
              <a:buAutoNum type="arabicPeriod"/>
            </a:pPr>
            <a:r>
              <a:rPr lang="en-IN" i="1" dirty="0"/>
              <a:t>Data cleaning and formatting </a:t>
            </a:r>
          </a:p>
          <a:p>
            <a:pPr marL="342900" indent="-342900">
              <a:buFont typeface="+mj-lt"/>
              <a:buAutoNum type="arabicPeriod"/>
            </a:pPr>
            <a:r>
              <a:rPr lang="en-IN" i="1" dirty="0"/>
              <a:t>Performance Metric calculation </a:t>
            </a:r>
          </a:p>
          <a:p>
            <a:pPr marL="342900" indent="-342900">
              <a:buFont typeface="+mj-lt"/>
              <a:buAutoNum type="arabicPeriod"/>
            </a:pPr>
            <a:r>
              <a:rPr lang="en-IN" i="1" dirty="0"/>
              <a:t>Performance scoring</a:t>
            </a:r>
          </a:p>
          <a:p>
            <a:pPr marL="342900" indent="-342900">
              <a:buFont typeface="+mj-lt"/>
              <a:buAutoNum type="arabicPeriod"/>
            </a:pPr>
            <a:r>
              <a:rPr lang="en-IN" i="1" dirty="0"/>
              <a:t>Ranking and visualization </a:t>
            </a:r>
          </a:p>
          <a:p>
            <a:pPr marL="342900" indent="-342900">
              <a:buFont typeface="+mj-lt"/>
              <a:buAutoNum type="arabicPeriod"/>
            </a:pPr>
            <a:r>
              <a:rPr lang="en-IN" i="1" dirty="0"/>
              <a:t>Analysis and Insights</a:t>
            </a:r>
          </a:p>
          <a:p>
            <a:pPr marL="342900" indent="-342900">
              <a:buFont typeface="+mj-lt"/>
              <a:buAutoNum type="arabicPeriod"/>
            </a:pPr>
            <a:r>
              <a:rPr lang="en-IN" i="1" dirty="0"/>
              <a:t>Reporting and sharing</a:t>
            </a:r>
            <a:endParaRPr lang="en-US"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105</Words>
  <Application>Microsoft Office PowerPoint</Application>
  <PresentationFormat>Widescreen</PresentationFormat>
  <Paragraphs>42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masssanthosh05@gmail.com</cp:lastModifiedBy>
  <cp:revision>18</cp:revision>
  <dcterms:created xsi:type="dcterms:W3CDTF">2024-03-29T15:07:22Z</dcterms:created>
  <dcterms:modified xsi:type="dcterms:W3CDTF">2024-09-04T07:05:58Z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