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sldIdLst>
    <p:sldId id="256" r:id="rId2"/>
    <p:sldId id="257" r:id="rId3"/>
    <p:sldId id="258" r:id="rId4"/>
    <p:sldId id="259" r:id="rId5"/>
    <p:sldId id="264" r:id="rId6"/>
    <p:sldId id="267" r:id="rId7"/>
    <p:sldId id="268" r:id="rId8"/>
    <p:sldId id="260" r:id="rId9"/>
    <p:sldId id="261" r:id="rId10"/>
    <p:sldId id="262" r:id="rId11"/>
    <p:sldId id="269"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34559" autoAdjust="0"/>
    <p:restoredTop sz="86427" autoAdjust="0"/>
  </p:normalViewPr>
  <p:slideViewPr>
    <p:cSldViewPr>
      <p:cViewPr>
        <p:scale>
          <a:sx n="75" d="100"/>
          <a:sy n="75" d="100"/>
        </p:scale>
        <p:origin x="-1872" y="-300"/>
      </p:cViewPr>
      <p:guideLst>
        <p:guide orient="horz" pos="2160"/>
        <p:guide pos="2880"/>
      </p:guideLst>
    </p:cSldViewPr>
  </p:slideViewPr>
  <p:outlineViewPr>
    <p:cViewPr>
      <p:scale>
        <a:sx n="33" d="100"/>
        <a:sy n="33" d="100"/>
      </p:scale>
      <p:origin x="246" y="365208"/>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6CEF734A-4203-4057-8FB6-A99D2842401C}"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B1BB0A-0DDE-4EBB-9949-F895F2472821}"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CEF734A-4203-4057-8FB6-A99D2842401C}"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B1BB0A-0DDE-4EBB-9949-F895F247282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CEF734A-4203-4057-8FB6-A99D2842401C}" type="datetimeFigureOut">
              <a:rPr lang="en-US" smtClean="0"/>
              <a:pPr/>
              <a:t>4/5/2024</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AFB1BB0A-0DDE-4EBB-9949-F895F247282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CEF734A-4203-4057-8FB6-A99D2842401C}"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B1BB0A-0DDE-4EBB-9949-F895F247282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CEF734A-4203-4057-8FB6-A99D2842401C}"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B1BB0A-0DDE-4EBB-9949-F895F247282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CEF734A-4203-4057-8FB6-A99D2842401C}"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B1BB0A-0DDE-4EBB-9949-F895F247282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CEF734A-4203-4057-8FB6-A99D2842401C}" type="datetimeFigureOut">
              <a:rPr lang="en-US" smtClean="0"/>
              <a:pPr/>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B1BB0A-0DDE-4EBB-9949-F895F247282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CEF734A-4203-4057-8FB6-A99D2842401C}" type="datetimeFigureOut">
              <a:rPr lang="en-US" smtClean="0"/>
              <a:pPr/>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B1BB0A-0DDE-4EBB-9949-F895F247282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EF734A-4203-4057-8FB6-A99D2842401C}" type="datetimeFigureOut">
              <a:rPr lang="en-US" smtClean="0"/>
              <a:pPr/>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B1BB0A-0DDE-4EBB-9949-F895F247282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CEF734A-4203-4057-8FB6-A99D2842401C}"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B1BB0A-0DDE-4EBB-9949-F895F2472821}"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6CEF734A-4203-4057-8FB6-A99D2842401C}" type="datetimeFigureOut">
              <a:rPr lang="en-US" smtClean="0"/>
              <a:pPr/>
              <a:t>4/5/2024</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AFB1BB0A-0DDE-4EBB-9949-F895F247282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6CEF734A-4203-4057-8FB6-A99D2842401C}" type="datetimeFigureOut">
              <a:rPr lang="en-US" smtClean="0"/>
              <a:pPr/>
              <a:t>4/5/2024</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AFB1BB0A-0DDE-4EBB-9949-F895F247282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DRIVER’S BLIND </a:t>
            </a:r>
            <a:r>
              <a:rPr lang="en-US" smtClean="0"/>
              <a:t>EYE DETECTION (CNN)</a:t>
            </a:r>
            <a:endParaRPr lang="en-US" dirty="0"/>
          </a:p>
        </p:txBody>
      </p:sp>
      <p:sp>
        <p:nvSpPr>
          <p:cNvPr id="3" name="Subtitle 2"/>
          <p:cNvSpPr>
            <a:spLocks noGrp="1"/>
          </p:cNvSpPr>
          <p:nvPr>
            <p:ph type="subTitle" idx="1"/>
          </p:nvPr>
        </p:nvSpPr>
        <p:spPr/>
        <p:txBody>
          <a:bodyPr>
            <a:normAutofit fontScale="92500" lnSpcReduction="20000"/>
          </a:bodyPr>
          <a:lstStyle/>
          <a:p>
            <a:r>
              <a:rPr lang="en-US" dirty="0" smtClean="0"/>
              <a:t>SUMITHRA DEVI R</a:t>
            </a:r>
          </a:p>
          <a:p>
            <a:r>
              <a:rPr lang="en-US" dirty="0" smtClean="0"/>
              <a:t>960521104064</a:t>
            </a:r>
          </a:p>
          <a:p>
            <a:r>
              <a:rPr lang="en-US" dirty="0" smtClean="0"/>
              <a:t>Computer Science Engineering</a:t>
            </a:r>
          </a:p>
          <a:p>
            <a:r>
              <a:rPr lang="en-US" dirty="0" smtClean="0"/>
              <a:t>AU960521104064</a:t>
            </a:r>
          </a:p>
          <a:p>
            <a:r>
              <a:rPr lang="en-US" dirty="0" smtClean="0"/>
              <a:t>sumithradevi430@gmail.com</a:t>
            </a:r>
            <a:endParaRPr lang="en-US" dirty="0"/>
          </a:p>
          <a:p>
            <a:r>
              <a:rPr lang="en-US" dirty="0" smtClean="0"/>
              <a:t>CAPE INSTITUTIONS OF TECHNOLOGY</a:t>
            </a:r>
          </a:p>
          <a:p>
            <a:endParaRPr lang="en-US" dirty="0" smtClean="0"/>
          </a:p>
          <a:p>
            <a:endParaRPr lang="en-US" dirty="0" smtClean="0"/>
          </a:p>
        </p:txBody>
      </p:sp>
    </p:spTree>
  </p:cSld>
  <p:clrMapOvr>
    <a:masterClrMapping/>
  </p:clrMapOvr>
  <p:transition>
    <p:wedg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Here are the links to install the mentioned Python libraries in the code:</a:t>
            </a:r>
          </a:p>
          <a:p>
            <a:endParaRPr lang="en-US" dirty="0" smtClean="0"/>
          </a:p>
          <a:p>
            <a:pPr>
              <a:buNone/>
            </a:pPr>
            <a:r>
              <a:rPr lang="en-US" dirty="0" smtClean="0"/>
              <a:t>1. [</a:t>
            </a:r>
            <a:r>
              <a:rPr lang="en-US" dirty="0" err="1" smtClean="0"/>
              <a:t>OpenCV</a:t>
            </a:r>
            <a:r>
              <a:rPr lang="en-US" dirty="0" smtClean="0"/>
              <a:t>](https://pypi.org/project/opencv-python/)</a:t>
            </a:r>
          </a:p>
          <a:p>
            <a:r>
              <a:rPr lang="en-US" dirty="0" smtClean="0"/>
              <a:t>   </a:t>
            </a:r>
          </a:p>
          <a:p>
            <a:pPr>
              <a:buNone/>
            </a:pPr>
            <a:r>
              <a:rPr lang="en-US" dirty="0" smtClean="0"/>
              <a:t>2.  [</a:t>
            </a:r>
            <a:r>
              <a:rPr lang="en-US" dirty="0" err="1" smtClean="0"/>
              <a:t>PyTorch</a:t>
            </a:r>
            <a:r>
              <a:rPr lang="en-US" dirty="0" smtClean="0"/>
              <a:t> Official Website](https://pytorch.org/get-started/locally/)</a:t>
            </a:r>
          </a:p>
          <a:p>
            <a:endParaRPr lang="en-US" dirty="0" smtClean="0"/>
          </a:p>
          <a:p>
            <a:pPr>
              <a:buNone/>
            </a:pPr>
            <a:r>
              <a:rPr lang="en-US" dirty="0" smtClean="0"/>
              <a:t>3. [</a:t>
            </a:r>
            <a:r>
              <a:rPr lang="en-US" dirty="0" err="1" smtClean="0"/>
              <a:t>Imutils</a:t>
            </a:r>
            <a:r>
              <a:rPr lang="en-US" dirty="0" smtClean="0"/>
              <a:t>](https://pypi.org/project/imutils/)</a:t>
            </a:r>
          </a:p>
          <a:p>
            <a:endParaRPr lang="en-US" dirty="0" smtClean="0"/>
          </a:p>
          <a:p>
            <a:pPr>
              <a:buNone/>
            </a:pPr>
            <a:r>
              <a:rPr lang="en-US" dirty="0" smtClean="0"/>
              <a:t>4. [Pandas](https://pypi.org/project/pandas/)</a:t>
            </a:r>
          </a:p>
          <a:p>
            <a:endParaRPr lang="en-US" dirty="0" smtClean="0"/>
          </a:p>
          <a:p>
            <a:pPr>
              <a:buNone/>
            </a:pPr>
            <a:r>
              <a:rPr lang="en-US" dirty="0" smtClean="0"/>
              <a:t>5.  [</a:t>
            </a:r>
            <a:r>
              <a:rPr lang="en-US" dirty="0" err="1" smtClean="0"/>
              <a:t>NumPy</a:t>
            </a:r>
            <a:r>
              <a:rPr lang="en-US" dirty="0" smtClean="0"/>
              <a:t>](https://pypi.org/project/numpy/)</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5733" y="2214554"/>
            <a:ext cx="4572534" cy="923330"/>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Thank You !</a:t>
            </a:r>
            <a:endPar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11" name="Smiley Face 10"/>
          <p:cNvSpPr/>
          <p:nvPr/>
        </p:nvSpPr>
        <p:spPr>
          <a:xfrm>
            <a:off x="1000100" y="1928802"/>
            <a:ext cx="1785950" cy="2000264"/>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miley Face 11"/>
          <p:cNvSpPr/>
          <p:nvPr/>
        </p:nvSpPr>
        <p:spPr>
          <a:xfrm>
            <a:off x="1142976" y="3071810"/>
            <a:ext cx="1785950" cy="2000264"/>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miley Face 12"/>
          <p:cNvSpPr/>
          <p:nvPr/>
        </p:nvSpPr>
        <p:spPr>
          <a:xfrm>
            <a:off x="2500298" y="3786190"/>
            <a:ext cx="1785950" cy="2000264"/>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miley Face 13"/>
          <p:cNvSpPr/>
          <p:nvPr/>
        </p:nvSpPr>
        <p:spPr>
          <a:xfrm>
            <a:off x="3643306" y="3714752"/>
            <a:ext cx="1785950" cy="2000264"/>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miley Face 14"/>
          <p:cNvSpPr/>
          <p:nvPr/>
        </p:nvSpPr>
        <p:spPr>
          <a:xfrm>
            <a:off x="4786314" y="3857628"/>
            <a:ext cx="1785950" cy="2000264"/>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miley Face 15"/>
          <p:cNvSpPr/>
          <p:nvPr/>
        </p:nvSpPr>
        <p:spPr>
          <a:xfrm>
            <a:off x="6072198" y="3571876"/>
            <a:ext cx="1785950" cy="2000264"/>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miley Face 16"/>
          <p:cNvSpPr/>
          <p:nvPr/>
        </p:nvSpPr>
        <p:spPr>
          <a:xfrm>
            <a:off x="6572264" y="2500306"/>
            <a:ext cx="1785950" cy="2000264"/>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miley Face 17"/>
          <p:cNvSpPr/>
          <p:nvPr/>
        </p:nvSpPr>
        <p:spPr>
          <a:xfrm>
            <a:off x="6572264" y="1285860"/>
            <a:ext cx="1785950" cy="2000264"/>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Smiley Face 18"/>
          <p:cNvSpPr/>
          <p:nvPr/>
        </p:nvSpPr>
        <p:spPr>
          <a:xfrm>
            <a:off x="6000760" y="357166"/>
            <a:ext cx="1785950" cy="2000264"/>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Smiley Face 19"/>
          <p:cNvSpPr/>
          <p:nvPr/>
        </p:nvSpPr>
        <p:spPr>
          <a:xfrm>
            <a:off x="4714876" y="285728"/>
            <a:ext cx="1785950" cy="2000264"/>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miley Face 20"/>
          <p:cNvSpPr/>
          <p:nvPr/>
        </p:nvSpPr>
        <p:spPr>
          <a:xfrm>
            <a:off x="3571868" y="214290"/>
            <a:ext cx="1785950" cy="2000264"/>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Smiley Face 21"/>
          <p:cNvSpPr/>
          <p:nvPr/>
        </p:nvSpPr>
        <p:spPr>
          <a:xfrm>
            <a:off x="2571736" y="285728"/>
            <a:ext cx="1785950" cy="2000264"/>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miley Face 22"/>
          <p:cNvSpPr/>
          <p:nvPr/>
        </p:nvSpPr>
        <p:spPr>
          <a:xfrm>
            <a:off x="1285852" y="571480"/>
            <a:ext cx="1785950" cy="2000264"/>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Rectangle 2"/>
          <p:cNvSpPr/>
          <p:nvPr/>
        </p:nvSpPr>
        <p:spPr>
          <a:xfrm>
            <a:off x="1285852" y="1859340"/>
            <a:ext cx="6429420" cy="2308324"/>
          </a:xfrm>
          <a:prstGeom prst="rect">
            <a:avLst/>
          </a:prstGeom>
        </p:spPr>
        <p:txBody>
          <a:bodyPr wrap="square">
            <a:spAutoFit/>
          </a:bodyPr>
          <a:lstStyle/>
          <a:p>
            <a:r>
              <a:rPr lang="en-US" dirty="0"/>
              <a:t>Despite advancements in automotive safety, accidents due to driver distraction persist. A key factor is the driver's inability to maintain continuous visual focus on the road. To prevent accidents, there's a critical need for a reliable Driver's Blind Eye Detection System. This system must accurately identify instances where the driver's eyes are diverted from the road due to drowsiness, distraction, or other factors, issuing timely warnings to avert potential accidents.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PROPOSED SYSTEM APPROACH</a:t>
            </a:r>
            <a:endParaRPr lang="en-US" dirty="0"/>
          </a:p>
        </p:txBody>
      </p:sp>
      <p:sp>
        <p:nvSpPr>
          <p:cNvPr id="3" name="Content Placeholder 2"/>
          <p:cNvSpPr>
            <a:spLocks noGrp="1"/>
          </p:cNvSpPr>
          <p:nvPr>
            <p:ph idx="1"/>
          </p:nvPr>
        </p:nvSpPr>
        <p:spPr/>
        <p:txBody>
          <a:bodyPr>
            <a:normAutofit lnSpcReduction="10000"/>
          </a:bodyPr>
          <a:lstStyle/>
          <a:p>
            <a:r>
              <a:rPr lang="en-US" dirty="0" smtClean="0"/>
              <a:t>System Development Approach:</a:t>
            </a:r>
          </a:p>
          <a:p>
            <a:r>
              <a:rPr lang="en-US" dirty="0" smtClean="0"/>
              <a:t>Requirements Analysis</a:t>
            </a:r>
          </a:p>
          <a:p>
            <a:r>
              <a:rPr lang="en-US" dirty="0" smtClean="0"/>
              <a:t>Research and Prototyping</a:t>
            </a:r>
          </a:p>
          <a:p>
            <a:r>
              <a:rPr lang="en-US" dirty="0" smtClean="0"/>
              <a:t>Hardware Development</a:t>
            </a:r>
          </a:p>
          <a:p>
            <a:r>
              <a:rPr lang="en-US" dirty="0" smtClean="0"/>
              <a:t>Software Development</a:t>
            </a:r>
          </a:p>
          <a:p>
            <a:r>
              <a:rPr lang="en-US" dirty="0" smtClean="0"/>
              <a:t>Testing and Validation</a:t>
            </a:r>
          </a:p>
          <a:p>
            <a:r>
              <a:rPr lang="en-US" dirty="0" smtClean="0"/>
              <a:t>Integration and Deployment</a:t>
            </a:r>
          </a:p>
          <a:p>
            <a:r>
              <a:rPr lang="en-US" dirty="0" smtClean="0"/>
              <a:t>Iterative Improvement</a:t>
            </a:r>
          </a:p>
          <a:p>
            <a:pPr>
              <a:buNone/>
            </a:pPr>
            <a:r>
              <a:rPr lang="en-US" dirty="0"/>
              <a:t/>
            </a:r>
            <a:br>
              <a:rPr lang="en-US" dirty="0"/>
            </a:b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ALGORITHM AND DEPLOYMENT</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Algorithm and Deployment:</a:t>
            </a:r>
          </a:p>
          <a:p>
            <a:endParaRPr lang="en-US" dirty="0" smtClean="0"/>
          </a:p>
          <a:p>
            <a:r>
              <a:rPr lang="en-US" dirty="0" smtClean="0"/>
              <a:t>1. Algorithm Development:</a:t>
            </a:r>
          </a:p>
          <a:p>
            <a:r>
              <a:rPr lang="en-US" dirty="0" smtClean="0"/>
              <a:t>   - Develop eye-tracking algorithms to analyze blink frequency, gaze direction, and pupil dilation.</a:t>
            </a:r>
          </a:p>
          <a:p>
            <a:r>
              <a:rPr lang="en-US" dirty="0" smtClean="0"/>
              <a:t>   - Implement real-time processing for timely detection of driver distraction or drowsiness.</a:t>
            </a:r>
          </a:p>
          <a:p>
            <a:r>
              <a:rPr lang="en-US" dirty="0" smtClean="0"/>
              <a:t>   - Integrate machine learning to differentiate intentional and unintentional eye movements.</a:t>
            </a:r>
          </a:p>
          <a:p>
            <a:endParaRPr lang="en-US" dirty="0" smtClean="0"/>
          </a:p>
          <a:p>
            <a:r>
              <a:rPr lang="en-US" dirty="0" smtClean="0"/>
              <a:t>2. Deployment:</a:t>
            </a:r>
          </a:p>
          <a:p>
            <a:r>
              <a:rPr lang="en-US" dirty="0" smtClean="0"/>
              <a:t>   - Integrate hardware and software components into a cohesive system architecture.</a:t>
            </a:r>
          </a:p>
          <a:p>
            <a:r>
              <a:rPr lang="en-US" dirty="0" smtClean="0"/>
              <a:t>   - Ensure compatibility and seamless integration with existing vehicle safety systems.</a:t>
            </a:r>
          </a:p>
          <a:p>
            <a:r>
              <a:rPr lang="en-US" dirty="0" smtClean="0"/>
              <a:t>   - Deploy the system in vehicles for testing and validation in real-world driving scenarios.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MODELLING</a:t>
            </a:r>
            <a:endParaRPr lang="en-US" dirty="0"/>
          </a:p>
        </p:txBody>
      </p:sp>
      <p:sp>
        <p:nvSpPr>
          <p:cNvPr id="3" name="Content Placeholder 2"/>
          <p:cNvSpPr>
            <a:spLocks noGrp="1"/>
          </p:cNvSpPr>
          <p:nvPr>
            <p:ph idx="1"/>
          </p:nvPr>
        </p:nvSpPr>
        <p:spPr/>
        <p:txBody>
          <a:bodyPr>
            <a:normAutofit fontScale="55000" lnSpcReduction="20000"/>
          </a:bodyPr>
          <a:lstStyle/>
          <a:p>
            <a:endParaRPr lang="en-US" dirty="0" smtClean="0"/>
          </a:p>
          <a:p>
            <a:endParaRPr lang="en-US" dirty="0" smtClean="0"/>
          </a:p>
          <a:p>
            <a:pPr>
              <a:buNone/>
            </a:pPr>
            <a:r>
              <a:rPr lang="en-US" dirty="0" smtClean="0"/>
              <a:t>1. Data Collection and Preprocessing:</a:t>
            </a:r>
          </a:p>
          <a:p>
            <a:r>
              <a:rPr lang="en-US" dirty="0" smtClean="0"/>
              <a:t>Collect Dataset: Gather a dataset of images or video frames showing drivers under various conditions, including drowsiness or inattention.</a:t>
            </a:r>
          </a:p>
          <a:p>
            <a:r>
              <a:rPr lang="en-US" dirty="0" smtClean="0"/>
              <a:t>Labeling: Annotate the dataset to indicate instances where the driver's eyes are closed or not focused on the road.</a:t>
            </a:r>
          </a:p>
          <a:p>
            <a:r>
              <a:rPr lang="en-US" dirty="0" smtClean="0"/>
              <a:t>Preprocessing: Resize images to a uniform size, normalize pixel values, and possibly augment the dataset to increase its diversity.</a:t>
            </a:r>
          </a:p>
          <a:p>
            <a:endParaRPr lang="en-US" dirty="0" smtClean="0"/>
          </a:p>
          <a:p>
            <a:pPr>
              <a:buNone/>
            </a:pPr>
            <a:r>
              <a:rPr lang="en-US" dirty="0" smtClean="0"/>
              <a:t> 2. Model Architecture:</a:t>
            </a:r>
          </a:p>
          <a:p>
            <a:r>
              <a:rPr lang="en-US" dirty="0" err="1" smtClean="0"/>
              <a:t>Convolutional</a:t>
            </a:r>
            <a:r>
              <a:rPr lang="en-US" dirty="0" smtClean="0"/>
              <a:t> Neural Network (CNN): Design a CNN architecture suitable for image processing. Include </a:t>
            </a:r>
            <a:r>
              <a:rPr lang="en-US" dirty="0" err="1" smtClean="0"/>
              <a:t>convolutional</a:t>
            </a:r>
            <a:r>
              <a:rPr lang="en-US" dirty="0" smtClean="0"/>
              <a:t> layers followed by pooling layers to capture spatial features effectively.</a:t>
            </a:r>
          </a:p>
          <a:p>
            <a:r>
              <a:rPr lang="en-US" dirty="0" smtClean="0"/>
              <a:t>Attention Mechanism: Incorporate mechanisms to focus on eye regions, such as using attention layers or explicitly specifying regions of interest.</a:t>
            </a:r>
          </a:p>
          <a:p>
            <a:r>
              <a:rPr lang="en-US" dirty="0" smtClean="0"/>
              <a:t>Output Layer: Design the output layer to provide binary classification - whether the driver's eyes are closed/blind or not.</a:t>
            </a:r>
          </a:p>
          <a:p>
            <a:pPr>
              <a:buNone/>
            </a:pPr>
            <a:r>
              <a:rPr lang="en-US" dirty="0" smtClean="0"/>
              <a: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MODELLING-Testing</a:t>
            </a:r>
            <a:br>
              <a:rPr lang="en-US" dirty="0" smtClean="0"/>
            </a:br>
            <a:endParaRPr lang="en-US" dirty="0"/>
          </a:p>
        </p:txBody>
      </p:sp>
      <p:sp>
        <p:nvSpPr>
          <p:cNvPr id="3" name="Content Placeholder 2"/>
          <p:cNvSpPr>
            <a:spLocks noGrp="1"/>
          </p:cNvSpPr>
          <p:nvPr>
            <p:ph idx="1"/>
          </p:nvPr>
        </p:nvSpPr>
        <p:spPr/>
        <p:txBody>
          <a:bodyPr>
            <a:normAutofit fontScale="70000" lnSpcReduction="20000"/>
          </a:bodyPr>
          <a:lstStyle/>
          <a:p>
            <a:endParaRPr lang="en-US" dirty="0" smtClean="0"/>
          </a:p>
          <a:p>
            <a:endParaRPr lang="en-US" dirty="0" smtClean="0"/>
          </a:p>
          <a:p>
            <a:r>
              <a:rPr lang="en-US" dirty="0" smtClean="0"/>
              <a:t> 3. Training:</a:t>
            </a:r>
          </a:p>
          <a:p>
            <a:r>
              <a:rPr lang="en-US" dirty="0" smtClean="0"/>
              <a:t>Dataset Split: Divide the dataset into training and validation sets.</a:t>
            </a:r>
          </a:p>
          <a:p>
            <a:r>
              <a:rPr lang="en-US" dirty="0" smtClean="0"/>
              <a:t> Loss Function: Define a suitable loss function, such as binary cross-entropy, to train the model for binary classification.</a:t>
            </a:r>
          </a:p>
          <a:p>
            <a:pPr>
              <a:buNone/>
            </a:pPr>
            <a:r>
              <a:rPr lang="en-US" dirty="0" smtClean="0"/>
              <a:t>      Optimizer: Choose an optimizer algorithm (e.g., Adam) to minimize the loss function during training.</a:t>
            </a:r>
          </a:p>
          <a:p>
            <a:pPr>
              <a:buNone/>
            </a:pPr>
            <a:r>
              <a:rPr lang="en-US" dirty="0" smtClean="0"/>
              <a:t>      Training Procedure: Train the model on the training set, adjusting model parameters through </a:t>
            </a:r>
            <a:r>
              <a:rPr lang="en-US" dirty="0" err="1" smtClean="0"/>
              <a:t>backpropagation</a:t>
            </a:r>
            <a:r>
              <a:rPr lang="en-US" dirty="0" smtClean="0"/>
              <a:t>.</a:t>
            </a:r>
          </a:p>
          <a:p>
            <a:r>
              <a:rPr lang="en-US" dirty="0" err="1" smtClean="0"/>
              <a:t>Hyperparameter</a:t>
            </a:r>
            <a:r>
              <a:rPr lang="en-US" dirty="0" smtClean="0"/>
              <a:t> Tuning: Experiment with different </a:t>
            </a:r>
            <a:r>
              <a:rPr lang="en-US" dirty="0" err="1" smtClean="0"/>
              <a:t>hyperparameters</a:t>
            </a:r>
            <a:r>
              <a:rPr lang="en-US" dirty="0" smtClean="0"/>
              <a:t> (e.g., learning rate, batch size) to optimize performance on the validation set.</a:t>
            </a:r>
          </a:p>
          <a:p>
            <a:r>
              <a:rPr lang="en-US" dirty="0" smtClean="0"/>
              <a:t>Regularization: Apply regularization techniques (e.g., dropout) to prevent </a:t>
            </a:r>
            <a:r>
              <a:rPr lang="en-US" dirty="0" err="1" smtClean="0"/>
              <a:t>overfitting</a:t>
            </a:r>
            <a:r>
              <a:rPr lang="en-US" dirty="0" smtClean="0"/>
              <a:t>.</a:t>
            </a:r>
          </a:p>
          <a:p>
            <a:endParaRPr lang="en-U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686800" cy="1252728"/>
          </a:xfrm>
        </p:spPr>
        <p:txBody>
          <a:bodyPr>
            <a:normAutofit fontScale="90000"/>
          </a:bodyPr>
          <a:lstStyle/>
          <a:p>
            <a:r>
              <a:rPr lang="en-US" dirty="0" smtClean="0"/>
              <a:t>MODELLING-Fine </a:t>
            </a:r>
            <a:r>
              <a:rPr lang="en-US" dirty="0" err="1" smtClean="0"/>
              <a:t>tuning,Performnance</a:t>
            </a:r>
            <a:r>
              <a:rPr lang="en-US" dirty="0" smtClean="0"/>
              <a:t> Analysis,</a:t>
            </a:r>
            <a:endParaRPr lang="en-US" dirty="0"/>
          </a:p>
        </p:txBody>
      </p:sp>
      <p:sp>
        <p:nvSpPr>
          <p:cNvPr id="3" name="Content Placeholder 2"/>
          <p:cNvSpPr>
            <a:spLocks noGrp="1"/>
          </p:cNvSpPr>
          <p:nvPr>
            <p:ph idx="1"/>
          </p:nvPr>
        </p:nvSpPr>
        <p:spPr/>
        <p:txBody>
          <a:bodyPr>
            <a:normAutofit fontScale="62500" lnSpcReduction="20000"/>
          </a:bodyPr>
          <a:lstStyle/>
          <a:p>
            <a:endParaRPr lang="en-US" dirty="0" smtClean="0"/>
          </a:p>
          <a:p>
            <a:endParaRPr lang="en-US" dirty="0" smtClean="0"/>
          </a:p>
          <a:p>
            <a:r>
              <a:rPr lang="en-US" dirty="0" smtClean="0"/>
              <a:t>4. Fine-tuning and Optimization: Based on the evaluation results, fine-tune the model </a:t>
            </a:r>
            <a:r>
              <a:rPr lang="en-US" dirty="0" err="1" smtClean="0"/>
              <a:t>hyperparameters</a:t>
            </a:r>
            <a:r>
              <a:rPr lang="en-US" dirty="0" smtClean="0"/>
              <a:t>, architecture, or training process to improve performance. Techniques such as data augmentation, transfer learning, or architectural modifications may be employed.</a:t>
            </a:r>
          </a:p>
          <a:p>
            <a:endParaRPr lang="en-US" dirty="0" smtClean="0"/>
          </a:p>
          <a:p>
            <a:endParaRPr lang="en-US" dirty="0" smtClean="0"/>
          </a:p>
          <a:p>
            <a:r>
              <a:rPr lang="en-US" dirty="0" smtClean="0"/>
              <a:t>5. Performance Analysis: Analyze the model's performance on different subsets of the test data, such as day/night conditions, various weather conditions, or different types of roads. Identify any limitations or areas for improvement based on the analysis.</a:t>
            </a:r>
          </a:p>
          <a:p>
            <a:endParaRPr lang="en-US" dirty="0" smtClean="0"/>
          </a:p>
          <a:p>
            <a:r>
              <a:rPr lang="en-US" dirty="0" smtClean="0"/>
              <a:t>6. Deployment Considerations: Consider practical deployment considerations such as computational efficiency, real-time performance, and integration with existing driver assistance systems or onboard hardware.</a:t>
            </a:r>
          </a:p>
          <a:p>
            <a:endParaRPr lang="en-US"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pic>
        <p:nvPicPr>
          <p:cNvPr id="8" name="Content Placeholder 7" descr="Face-and-eye-detection-in-different-drivers.png"/>
          <p:cNvPicPr>
            <a:picLocks noGrp="1" noChangeAspect="1"/>
          </p:cNvPicPr>
          <p:nvPr>
            <p:ph idx="1"/>
          </p:nvPr>
        </p:nvPicPr>
        <p:blipFill>
          <a:blip r:embed="rId2"/>
          <a:stretch>
            <a:fillRect/>
          </a:stretch>
        </p:blipFill>
        <p:spPr>
          <a:xfrm>
            <a:off x="1357290" y="1785926"/>
            <a:ext cx="6143668" cy="4071966"/>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Conclusion:</a:t>
            </a:r>
          </a:p>
          <a:p>
            <a:endParaRPr lang="en-US" dirty="0" smtClean="0"/>
          </a:p>
          <a:p>
            <a:r>
              <a:rPr lang="en-US" dirty="0" smtClean="0"/>
              <a:t>The Driver's Blind Eye Detection System offers a vital solution to mitigate accidents caused by driver distraction. Through innovative hardware and software integration, it accurately tracks eye movements and issues timely alerts, enhancing road safety. Deployment in vehicles for real-world testing validates its effectiveness, marking a significant step towards safer driving experiences.</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124</TotalTime>
  <Words>743</Words>
  <Application>Microsoft Office PowerPoint</Application>
  <PresentationFormat>On-screen Show (4:3)</PresentationFormat>
  <Paragraphs>81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Module</vt:lpstr>
      <vt:lpstr>DRIVER’S BLIND EYE DETECTION (CNN)</vt:lpstr>
      <vt:lpstr>PROBLEM STATEMENT</vt:lpstr>
      <vt:lpstr>PROPOSED SYSTEM APPROACH</vt:lpstr>
      <vt:lpstr>ALGORITHM AND DEPLOYMENT</vt:lpstr>
      <vt:lpstr>MODELLING</vt:lpstr>
      <vt:lpstr>MODELLING-Testing </vt:lpstr>
      <vt:lpstr>MODELLING-Fine tuning,Performnance Analysis,</vt:lpstr>
      <vt:lpstr>RESULTS</vt:lpstr>
      <vt:lpstr>CONCLUTION</vt:lpstr>
      <vt:lpstr>REFERENCES</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DRIVER’S BLIND EYE DETECTION</dc:title>
  <dc:creator>Smile</dc:creator>
  <cp:lastModifiedBy>Smile</cp:lastModifiedBy>
  <cp:revision>17</cp:revision>
  <dcterms:created xsi:type="dcterms:W3CDTF">2024-04-05T02:33:06Z</dcterms:created>
  <dcterms:modified xsi:type="dcterms:W3CDTF">2024-04-05T05:10:35Z</dcterms:modified>
</cp:coreProperties>
</file>