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8"/>
  </p:notesMasterIdLst>
  <p:handoutMasterIdLst>
    <p:handoutMasterId r:id="rId29"/>
  </p:handoutMasterIdLst>
  <p:sldIdLst>
    <p:sldId id="1719" r:id="rId6"/>
    <p:sldId id="1773" r:id="rId7"/>
    <p:sldId id="3093" r:id="rId8"/>
    <p:sldId id="3105" r:id="rId9"/>
    <p:sldId id="3089" r:id="rId10"/>
    <p:sldId id="3090" r:id="rId11"/>
    <p:sldId id="3113" r:id="rId12"/>
    <p:sldId id="3106" r:id="rId13"/>
    <p:sldId id="3107" r:id="rId14"/>
    <p:sldId id="3108" r:id="rId15"/>
    <p:sldId id="3110" r:id="rId16"/>
    <p:sldId id="3109" r:id="rId17"/>
    <p:sldId id="3091" r:id="rId18"/>
    <p:sldId id="3116" r:id="rId19"/>
    <p:sldId id="3092" r:id="rId20"/>
    <p:sldId id="3103" r:id="rId21"/>
    <p:sldId id="3104" r:id="rId22"/>
    <p:sldId id="3101" r:id="rId23"/>
    <p:sldId id="3102" r:id="rId24"/>
    <p:sldId id="3086" r:id="rId25"/>
    <p:sldId id="3066" r:id="rId26"/>
    <p:sldId id="1532" r:id="rId2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Anna Jennings" initials="AJ" lastIdx="2" clrIdx="4">
    <p:extLst>
      <p:ext uri="{19B8F6BF-5375-455C-9EA6-DF929625EA0E}">
        <p15:presenceInfo xmlns:p15="http://schemas.microsoft.com/office/powerpoint/2012/main" userId="S::anjenni@microsoft.com::8ab53ffb-fb1d-4e91-bd8d-4a8442a41acf" providerId="AD"/>
      </p:ext>
    </p:extLst>
  </p:cmAuthor>
  <p:cmAuthor id="5" name="Dave Yack (COLORADO TECHNOLOGY CONSULTANT)" initials="DY(TC" lastIdx="8" clrIdx="5">
    <p:extLst>
      <p:ext uri="{19B8F6BF-5375-455C-9EA6-DF929625EA0E}">
        <p15:presenceInfo xmlns:p15="http://schemas.microsoft.com/office/powerpoint/2012/main" userId="Dave Yack (COLORADO TECHNOLOGY CONSULTANT)" providerId="None"/>
      </p:ext>
    </p:extLst>
  </p:cmAuthor>
  <p:cmAuthor id="6" name="Julie Yack" initials="JY" lastIdx="2" clrIdx="6">
    <p:extLst>
      <p:ext uri="{19B8F6BF-5375-455C-9EA6-DF929625EA0E}">
        <p15:presenceInfo xmlns:p15="http://schemas.microsoft.com/office/powerpoint/2012/main" userId="69a26d0b1d12c0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E3"/>
    <a:srgbClr val="0078D4"/>
    <a:srgbClr val="1A1A1A"/>
    <a:srgbClr val="FFFFFF"/>
    <a:srgbClr val="00BCF2"/>
    <a:srgbClr val="40CDF5"/>
    <a:srgbClr val="40587C"/>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399" autoAdjust="0"/>
  </p:normalViewPr>
  <p:slideViewPr>
    <p:cSldViewPr snapToGrid="0">
      <p:cViewPr varScale="1">
        <p:scale>
          <a:sx n="64" d="100"/>
          <a:sy n="64" d="100"/>
        </p:scale>
        <p:origin x="1548" y="6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evor Ford" userId="e62d3275-2530-47a3-9711-e8e9e8501c63" providerId="ADAL" clId="{2A23DEE3-4052-4EDD-8ABA-7930ED9E676D}"/>
    <pc:docChg chg="modSld">
      <pc:chgData name="Trevor Ford" userId="e62d3275-2530-47a3-9711-e8e9e8501c63" providerId="ADAL" clId="{2A23DEE3-4052-4EDD-8ABA-7930ED9E676D}" dt="2021-04-19T17:21:54.335" v="3" actId="20577"/>
      <pc:docMkLst>
        <pc:docMk/>
      </pc:docMkLst>
      <pc:sldChg chg="modSp mod">
        <pc:chgData name="Trevor Ford" userId="e62d3275-2530-47a3-9711-e8e9e8501c63" providerId="ADAL" clId="{2A23DEE3-4052-4EDD-8ABA-7930ED9E676D}" dt="2021-04-19T17:21:54.335" v="3" actId="20577"/>
        <pc:sldMkLst>
          <pc:docMk/>
          <pc:sldMk cId="3635852913" sldId="1719"/>
        </pc:sldMkLst>
        <pc:spChg chg="mod">
          <ac:chgData name="Trevor Ford" userId="e62d3275-2530-47a3-9711-e8e9e8501c63" providerId="ADAL" clId="{2A23DEE3-4052-4EDD-8ABA-7930ED9E676D}" dt="2021-04-19T17:21:54.335" v="3" actId="20577"/>
          <ac:spMkLst>
            <pc:docMk/>
            <pc:sldMk cId="3635852913" sldId="1719"/>
            <ac:spMk id="4" creationId="{00000000-0000-0000-0000-000000000000}"/>
          </ac:spMkLst>
        </pc:spChg>
      </pc:sldChg>
    </pc:docChg>
  </pc:docChgLst>
  <pc:docChgLst>
    <pc:chgData name="Trevor Ford" userId="e62d3275-2530-47a3-9711-e8e9e8501c63" providerId="ADAL" clId="{5CB471B9-629A-41CF-B109-CCB65A4420AA}"/>
    <pc:docChg chg="modSld">
      <pc:chgData name="Trevor Ford" userId="e62d3275-2530-47a3-9711-e8e9e8501c63" providerId="ADAL" clId="{5CB471B9-629A-41CF-B109-CCB65A4420AA}" dt="2021-01-19T16:19:03.191" v="6" actId="20577"/>
      <pc:docMkLst>
        <pc:docMk/>
      </pc:docMkLst>
      <pc:sldChg chg="modNotesTx">
        <pc:chgData name="Trevor Ford" userId="e62d3275-2530-47a3-9711-e8e9e8501c63" providerId="ADAL" clId="{5CB471B9-629A-41CF-B109-CCB65A4420AA}" dt="2021-01-19T16:19:03.191" v="6" actId="20577"/>
        <pc:sldMkLst>
          <pc:docMk/>
          <pc:sldMk cId="545900182" sldId="3088"/>
        </pc:sldMkLst>
      </pc:sldChg>
    </pc:docChg>
  </pc:docChgLst>
  <pc:docChgLst>
    <pc:chgData name="Trevor Ford" userId="e62d3275-2530-47a3-9711-e8e9e8501c63" providerId="ADAL" clId="{8B7306FF-E3FB-4B90-A664-9C0AA210B85F}"/>
    <pc:docChg chg="modSld">
      <pc:chgData name="Trevor Ford" userId="e62d3275-2530-47a3-9711-e8e9e8501c63" providerId="ADAL" clId="{8B7306FF-E3FB-4B90-A664-9C0AA210B85F}" dt="2021-06-22T15:53:46.503" v="53" actId="20577"/>
      <pc:docMkLst>
        <pc:docMk/>
      </pc:docMkLst>
      <pc:sldChg chg="modSp mod">
        <pc:chgData name="Trevor Ford" userId="e62d3275-2530-47a3-9711-e8e9e8501c63" providerId="ADAL" clId="{8B7306FF-E3FB-4B90-A664-9C0AA210B85F}" dt="2021-06-22T15:53:18.344" v="13" actId="20577"/>
        <pc:sldMkLst>
          <pc:docMk/>
          <pc:sldMk cId="3322984281" sldId="3067"/>
        </pc:sldMkLst>
        <pc:spChg chg="mod">
          <ac:chgData name="Trevor Ford" userId="e62d3275-2530-47a3-9711-e8e9e8501c63" providerId="ADAL" clId="{8B7306FF-E3FB-4B90-A664-9C0AA210B85F}" dt="2021-06-22T15:53:18.344" v="13" actId="20577"/>
          <ac:spMkLst>
            <pc:docMk/>
            <pc:sldMk cId="3322984281" sldId="3067"/>
            <ac:spMk id="6" creationId="{BB01FD6E-9115-42B4-BDD9-E59E7F8651D4}"/>
          </ac:spMkLst>
        </pc:spChg>
      </pc:sldChg>
      <pc:sldChg chg="modSp mod modNotesTx">
        <pc:chgData name="Trevor Ford" userId="e62d3275-2530-47a3-9711-e8e9e8501c63" providerId="ADAL" clId="{8B7306FF-E3FB-4B90-A664-9C0AA210B85F}" dt="2021-06-22T15:53:32.862" v="33" actId="20577"/>
        <pc:sldMkLst>
          <pc:docMk/>
          <pc:sldMk cId="2456154826" sldId="3069"/>
        </pc:sldMkLst>
        <pc:spChg chg="mod">
          <ac:chgData name="Trevor Ford" userId="e62d3275-2530-47a3-9711-e8e9e8501c63" providerId="ADAL" clId="{8B7306FF-E3FB-4B90-A664-9C0AA210B85F}" dt="2021-06-22T15:53:24.667" v="23" actId="20577"/>
          <ac:spMkLst>
            <pc:docMk/>
            <pc:sldMk cId="2456154826" sldId="3069"/>
            <ac:spMk id="3" creationId="{9D3EF445-95D1-46FC-A1E2-E0E7C18B66E6}"/>
          </ac:spMkLst>
        </pc:spChg>
      </pc:sldChg>
      <pc:sldChg chg="modNotesTx">
        <pc:chgData name="Trevor Ford" userId="e62d3275-2530-47a3-9711-e8e9e8501c63" providerId="ADAL" clId="{8B7306FF-E3FB-4B90-A664-9C0AA210B85F}" dt="2021-06-22T15:53:39.816" v="43" actId="20577"/>
        <pc:sldMkLst>
          <pc:docMk/>
          <pc:sldMk cId="1855541657" sldId="3071"/>
        </pc:sldMkLst>
      </pc:sldChg>
      <pc:sldChg chg="modSp mod">
        <pc:chgData name="Trevor Ford" userId="e62d3275-2530-47a3-9711-e8e9e8501c63" providerId="ADAL" clId="{8B7306FF-E3FB-4B90-A664-9C0AA210B85F}" dt="2021-06-22T15:53:46.503" v="53" actId="20577"/>
        <pc:sldMkLst>
          <pc:docMk/>
          <pc:sldMk cId="850033648" sldId="3073"/>
        </pc:sldMkLst>
        <pc:spChg chg="mod">
          <ac:chgData name="Trevor Ford" userId="e62d3275-2530-47a3-9711-e8e9e8501c63" providerId="ADAL" clId="{8B7306FF-E3FB-4B90-A664-9C0AA210B85F}" dt="2021-06-22T15:53:46.503" v="53" actId="20577"/>
          <ac:spMkLst>
            <pc:docMk/>
            <pc:sldMk cId="850033648" sldId="3073"/>
            <ac:spMk id="3" creationId="{35C5AFF0-35F0-4A11-8256-7461F21F34C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70C024-49C0-4636-AB68-C228649BEEB3}" type="doc">
      <dgm:prSet loTypeId="urn:microsoft.com/office/officeart/2005/8/layout/chevron1" loCatId="process" qsTypeId="urn:microsoft.com/office/officeart/2005/8/quickstyle/simple1" qsCatId="simple" csTypeId="urn:microsoft.com/office/officeart/2005/8/colors/accent1_2" csCatId="accent1" phldr="1"/>
      <dgm:spPr/>
    </dgm:pt>
    <dgm:pt modelId="{FDA4DEBE-43AC-4ABC-BD2F-33E9859DFB5C}">
      <dgm:prSet phldrT="[Text]"/>
      <dgm:spPr/>
      <dgm:t>
        <a:bodyPr/>
        <a:lstStyle/>
        <a:p>
          <a:r>
            <a:rPr lang="en-US" dirty="0"/>
            <a:t>Initiate</a:t>
          </a:r>
        </a:p>
      </dgm:t>
    </dgm:pt>
    <dgm:pt modelId="{390A34DB-B1F8-412C-9792-9F1B3B0ED64E}" type="parTrans" cxnId="{24FBC891-8FAD-4666-ACD3-46CD4B27F141}">
      <dgm:prSet/>
      <dgm:spPr/>
      <dgm:t>
        <a:bodyPr/>
        <a:lstStyle/>
        <a:p>
          <a:endParaRPr lang="en-US"/>
        </a:p>
      </dgm:t>
    </dgm:pt>
    <dgm:pt modelId="{7301F6EB-9AE3-44AC-BAFD-E1BF8CC5F689}" type="sibTrans" cxnId="{24FBC891-8FAD-4666-ACD3-46CD4B27F141}">
      <dgm:prSet/>
      <dgm:spPr/>
      <dgm:t>
        <a:bodyPr/>
        <a:lstStyle/>
        <a:p>
          <a:endParaRPr lang="en-US"/>
        </a:p>
      </dgm:t>
    </dgm:pt>
    <dgm:pt modelId="{536E4779-598F-4F35-85E0-B27C0DC034D5}">
      <dgm:prSet phldrT="[Text]"/>
      <dgm:spPr/>
      <dgm:t>
        <a:bodyPr/>
        <a:lstStyle/>
        <a:p>
          <a:r>
            <a:rPr lang="en-US" dirty="0"/>
            <a:t>Design</a:t>
          </a:r>
        </a:p>
      </dgm:t>
    </dgm:pt>
    <dgm:pt modelId="{FE9ED57D-65BC-4748-B92A-0819CBAF698E}" type="parTrans" cxnId="{6F3AB202-7165-43A3-ADE2-B88E7934CD70}">
      <dgm:prSet/>
      <dgm:spPr/>
      <dgm:t>
        <a:bodyPr/>
        <a:lstStyle/>
        <a:p>
          <a:endParaRPr lang="en-US"/>
        </a:p>
      </dgm:t>
    </dgm:pt>
    <dgm:pt modelId="{19CE2CEF-5F0D-4863-AD85-42B923969C60}" type="sibTrans" cxnId="{6F3AB202-7165-43A3-ADE2-B88E7934CD70}">
      <dgm:prSet/>
      <dgm:spPr/>
      <dgm:t>
        <a:bodyPr/>
        <a:lstStyle/>
        <a:p>
          <a:endParaRPr lang="en-US"/>
        </a:p>
      </dgm:t>
    </dgm:pt>
    <dgm:pt modelId="{EDB01A00-5DDB-4BB8-B6DD-F4900A975F4A}">
      <dgm:prSet phldrT="[Text]"/>
      <dgm:spPr/>
      <dgm:t>
        <a:bodyPr/>
        <a:lstStyle/>
        <a:p>
          <a:r>
            <a:rPr lang="en-US" dirty="0"/>
            <a:t>Implement</a:t>
          </a:r>
        </a:p>
      </dgm:t>
    </dgm:pt>
    <dgm:pt modelId="{AEFC25BB-0E06-4BA9-86DB-1E04D2ED7A72}" type="parTrans" cxnId="{6A3550C2-E5C6-446B-AE34-FB98A193E580}">
      <dgm:prSet/>
      <dgm:spPr/>
      <dgm:t>
        <a:bodyPr/>
        <a:lstStyle/>
        <a:p>
          <a:endParaRPr lang="en-US"/>
        </a:p>
      </dgm:t>
    </dgm:pt>
    <dgm:pt modelId="{C3EA4EFE-D2E2-4B20-881F-2AF978CE44B5}" type="sibTrans" cxnId="{6A3550C2-E5C6-446B-AE34-FB98A193E580}">
      <dgm:prSet/>
      <dgm:spPr/>
      <dgm:t>
        <a:bodyPr/>
        <a:lstStyle/>
        <a:p>
          <a:endParaRPr lang="en-US"/>
        </a:p>
      </dgm:t>
    </dgm:pt>
    <dgm:pt modelId="{3F60A017-9604-41E8-8803-36D02106A14D}">
      <dgm:prSet phldrT="[Text]"/>
      <dgm:spPr/>
      <dgm:t>
        <a:bodyPr/>
        <a:lstStyle/>
        <a:p>
          <a:r>
            <a:rPr lang="en-US" dirty="0"/>
            <a:t>Analyze</a:t>
          </a:r>
        </a:p>
      </dgm:t>
    </dgm:pt>
    <dgm:pt modelId="{39214595-06EA-465E-85A4-8032C29BCB83}" type="parTrans" cxnId="{68956B50-5A12-4104-92A4-531352E24329}">
      <dgm:prSet/>
      <dgm:spPr/>
      <dgm:t>
        <a:bodyPr/>
        <a:lstStyle/>
        <a:p>
          <a:endParaRPr lang="en-US"/>
        </a:p>
      </dgm:t>
    </dgm:pt>
    <dgm:pt modelId="{C597A173-54FF-4D77-858F-82D415F3FDE6}" type="sibTrans" cxnId="{68956B50-5A12-4104-92A4-531352E24329}">
      <dgm:prSet/>
      <dgm:spPr/>
      <dgm:t>
        <a:bodyPr/>
        <a:lstStyle/>
        <a:p>
          <a:endParaRPr lang="en-US"/>
        </a:p>
      </dgm:t>
    </dgm:pt>
    <dgm:pt modelId="{1C988DD5-B212-43D0-BD9B-655857F95888}">
      <dgm:prSet phldrT="[Text]"/>
      <dgm:spPr/>
      <dgm:t>
        <a:bodyPr/>
        <a:lstStyle/>
        <a:p>
          <a:r>
            <a:rPr lang="en-US" dirty="0"/>
            <a:t>Deploy</a:t>
          </a:r>
        </a:p>
      </dgm:t>
    </dgm:pt>
    <dgm:pt modelId="{CAF2B8FB-ED8F-4EA6-9F42-0589A820129B}" type="parTrans" cxnId="{A3D547B3-F00F-4600-A004-47C1CCF7D3CA}">
      <dgm:prSet/>
      <dgm:spPr/>
      <dgm:t>
        <a:bodyPr/>
        <a:lstStyle/>
        <a:p>
          <a:endParaRPr lang="en-US"/>
        </a:p>
      </dgm:t>
    </dgm:pt>
    <dgm:pt modelId="{2DE0C5B6-E0B2-4CDC-B02B-7870F91DA3F1}" type="sibTrans" cxnId="{A3D547B3-F00F-4600-A004-47C1CCF7D3CA}">
      <dgm:prSet/>
      <dgm:spPr/>
      <dgm:t>
        <a:bodyPr/>
        <a:lstStyle/>
        <a:p>
          <a:endParaRPr lang="en-US"/>
        </a:p>
      </dgm:t>
    </dgm:pt>
    <dgm:pt modelId="{1E706027-6F71-43F2-ACFE-7C71834860E7}" type="pres">
      <dgm:prSet presAssocID="{A870C024-49C0-4636-AB68-C228649BEEB3}" presName="Name0" presStyleCnt="0">
        <dgm:presLayoutVars>
          <dgm:dir/>
          <dgm:animLvl val="lvl"/>
          <dgm:resizeHandles val="exact"/>
        </dgm:presLayoutVars>
      </dgm:prSet>
      <dgm:spPr/>
    </dgm:pt>
    <dgm:pt modelId="{021CB4CA-5524-4B84-8BDE-677856CE049C}" type="pres">
      <dgm:prSet presAssocID="{FDA4DEBE-43AC-4ABC-BD2F-33E9859DFB5C}" presName="parTxOnly" presStyleLbl="node1" presStyleIdx="0" presStyleCnt="5">
        <dgm:presLayoutVars>
          <dgm:chMax val="0"/>
          <dgm:chPref val="0"/>
          <dgm:bulletEnabled val="1"/>
        </dgm:presLayoutVars>
      </dgm:prSet>
      <dgm:spPr/>
    </dgm:pt>
    <dgm:pt modelId="{664E39BD-DCD5-4C60-A92D-1501457038F4}" type="pres">
      <dgm:prSet presAssocID="{7301F6EB-9AE3-44AC-BAFD-E1BF8CC5F689}" presName="parTxOnlySpace" presStyleCnt="0"/>
      <dgm:spPr/>
    </dgm:pt>
    <dgm:pt modelId="{481B5EB1-1993-4A19-8117-C0E950869F2E}" type="pres">
      <dgm:prSet presAssocID="{3F60A017-9604-41E8-8803-36D02106A14D}" presName="parTxOnly" presStyleLbl="node1" presStyleIdx="1" presStyleCnt="5">
        <dgm:presLayoutVars>
          <dgm:chMax val="0"/>
          <dgm:chPref val="0"/>
          <dgm:bulletEnabled val="1"/>
        </dgm:presLayoutVars>
      </dgm:prSet>
      <dgm:spPr/>
    </dgm:pt>
    <dgm:pt modelId="{B71A0251-106A-4E23-9EC4-FE3A257FAAF2}" type="pres">
      <dgm:prSet presAssocID="{C597A173-54FF-4D77-858F-82D415F3FDE6}" presName="parTxOnlySpace" presStyleCnt="0"/>
      <dgm:spPr/>
    </dgm:pt>
    <dgm:pt modelId="{945FB996-5655-4138-8BAC-27D5EFAFFD3C}" type="pres">
      <dgm:prSet presAssocID="{536E4779-598F-4F35-85E0-B27C0DC034D5}" presName="parTxOnly" presStyleLbl="node1" presStyleIdx="2" presStyleCnt="5">
        <dgm:presLayoutVars>
          <dgm:chMax val="0"/>
          <dgm:chPref val="0"/>
          <dgm:bulletEnabled val="1"/>
        </dgm:presLayoutVars>
      </dgm:prSet>
      <dgm:spPr/>
    </dgm:pt>
    <dgm:pt modelId="{9E6FD67C-F5C6-484C-9DD8-D82624FA47BC}" type="pres">
      <dgm:prSet presAssocID="{19CE2CEF-5F0D-4863-AD85-42B923969C60}" presName="parTxOnlySpace" presStyleCnt="0"/>
      <dgm:spPr/>
    </dgm:pt>
    <dgm:pt modelId="{85470BBD-4D5D-4EE2-9E31-065BBE96385A}" type="pres">
      <dgm:prSet presAssocID="{EDB01A00-5DDB-4BB8-B6DD-F4900A975F4A}" presName="parTxOnly" presStyleLbl="node1" presStyleIdx="3" presStyleCnt="5">
        <dgm:presLayoutVars>
          <dgm:chMax val="0"/>
          <dgm:chPref val="0"/>
          <dgm:bulletEnabled val="1"/>
        </dgm:presLayoutVars>
      </dgm:prSet>
      <dgm:spPr/>
    </dgm:pt>
    <dgm:pt modelId="{B58AA223-0732-4746-9907-7A742268F846}" type="pres">
      <dgm:prSet presAssocID="{C3EA4EFE-D2E2-4B20-881F-2AF978CE44B5}" presName="parTxOnlySpace" presStyleCnt="0"/>
      <dgm:spPr/>
    </dgm:pt>
    <dgm:pt modelId="{53FFFFBE-536D-4165-A8F8-CEEAF6C9728D}" type="pres">
      <dgm:prSet presAssocID="{1C988DD5-B212-43D0-BD9B-655857F95888}" presName="parTxOnly" presStyleLbl="node1" presStyleIdx="4" presStyleCnt="5">
        <dgm:presLayoutVars>
          <dgm:chMax val="0"/>
          <dgm:chPref val="0"/>
          <dgm:bulletEnabled val="1"/>
        </dgm:presLayoutVars>
      </dgm:prSet>
      <dgm:spPr/>
    </dgm:pt>
  </dgm:ptLst>
  <dgm:cxnLst>
    <dgm:cxn modelId="{6F3AB202-7165-43A3-ADE2-B88E7934CD70}" srcId="{A870C024-49C0-4636-AB68-C228649BEEB3}" destId="{536E4779-598F-4F35-85E0-B27C0DC034D5}" srcOrd="2" destOrd="0" parTransId="{FE9ED57D-65BC-4748-B92A-0819CBAF698E}" sibTransId="{19CE2CEF-5F0D-4863-AD85-42B923969C60}"/>
    <dgm:cxn modelId="{38A45211-C641-4612-BB98-F4D698FE64D6}" type="presOf" srcId="{EDB01A00-5DDB-4BB8-B6DD-F4900A975F4A}" destId="{85470BBD-4D5D-4EE2-9E31-065BBE96385A}" srcOrd="0" destOrd="0" presId="urn:microsoft.com/office/officeart/2005/8/layout/chevron1"/>
    <dgm:cxn modelId="{6F985F38-870C-45F9-8698-ACB0E4A4D066}" type="presOf" srcId="{3F60A017-9604-41E8-8803-36D02106A14D}" destId="{481B5EB1-1993-4A19-8117-C0E950869F2E}" srcOrd="0" destOrd="0" presId="urn:microsoft.com/office/officeart/2005/8/layout/chevron1"/>
    <dgm:cxn modelId="{68956B50-5A12-4104-92A4-531352E24329}" srcId="{A870C024-49C0-4636-AB68-C228649BEEB3}" destId="{3F60A017-9604-41E8-8803-36D02106A14D}" srcOrd="1" destOrd="0" parTransId="{39214595-06EA-465E-85A4-8032C29BCB83}" sibTransId="{C597A173-54FF-4D77-858F-82D415F3FDE6}"/>
    <dgm:cxn modelId="{915A0285-5AF0-4D57-8BF0-5368A052DACD}" type="presOf" srcId="{1C988DD5-B212-43D0-BD9B-655857F95888}" destId="{53FFFFBE-536D-4165-A8F8-CEEAF6C9728D}" srcOrd="0" destOrd="0" presId="urn:microsoft.com/office/officeart/2005/8/layout/chevron1"/>
    <dgm:cxn modelId="{5D28F489-9701-45D8-B5B1-DCC05B721B7B}" type="presOf" srcId="{FDA4DEBE-43AC-4ABC-BD2F-33E9859DFB5C}" destId="{021CB4CA-5524-4B84-8BDE-677856CE049C}" srcOrd="0" destOrd="0" presId="urn:microsoft.com/office/officeart/2005/8/layout/chevron1"/>
    <dgm:cxn modelId="{24FBC891-8FAD-4666-ACD3-46CD4B27F141}" srcId="{A870C024-49C0-4636-AB68-C228649BEEB3}" destId="{FDA4DEBE-43AC-4ABC-BD2F-33E9859DFB5C}" srcOrd="0" destOrd="0" parTransId="{390A34DB-B1F8-412C-9792-9F1B3B0ED64E}" sibTransId="{7301F6EB-9AE3-44AC-BAFD-E1BF8CC5F689}"/>
    <dgm:cxn modelId="{A3D547B3-F00F-4600-A004-47C1CCF7D3CA}" srcId="{A870C024-49C0-4636-AB68-C228649BEEB3}" destId="{1C988DD5-B212-43D0-BD9B-655857F95888}" srcOrd="4" destOrd="0" parTransId="{CAF2B8FB-ED8F-4EA6-9F42-0589A820129B}" sibTransId="{2DE0C5B6-E0B2-4CDC-B02B-7870F91DA3F1}"/>
    <dgm:cxn modelId="{6A3550C2-E5C6-446B-AE34-FB98A193E580}" srcId="{A870C024-49C0-4636-AB68-C228649BEEB3}" destId="{EDB01A00-5DDB-4BB8-B6DD-F4900A975F4A}" srcOrd="3" destOrd="0" parTransId="{AEFC25BB-0E06-4BA9-86DB-1E04D2ED7A72}" sibTransId="{C3EA4EFE-D2E2-4B20-881F-2AF978CE44B5}"/>
    <dgm:cxn modelId="{F1C496E9-1579-4A33-83D0-3F865CEB21A6}" type="presOf" srcId="{A870C024-49C0-4636-AB68-C228649BEEB3}" destId="{1E706027-6F71-43F2-ACFE-7C71834860E7}" srcOrd="0" destOrd="0" presId="urn:microsoft.com/office/officeart/2005/8/layout/chevron1"/>
    <dgm:cxn modelId="{281946F1-035D-4033-B23B-88E7AA4077A5}" type="presOf" srcId="{536E4779-598F-4F35-85E0-B27C0DC034D5}" destId="{945FB996-5655-4138-8BAC-27D5EFAFFD3C}" srcOrd="0" destOrd="0" presId="urn:microsoft.com/office/officeart/2005/8/layout/chevron1"/>
    <dgm:cxn modelId="{F3FCED36-A1C1-4051-82D6-89BCEEFF2B65}" type="presParOf" srcId="{1E706027-6F71-43F2-ACFE-7C71834860E7}" destId="{021CB4CA-5524-4B84-8BDE-677856CE049C}" srcOrd="0" destOrd="0" presId="urn:microsoft.com/office/officeart/2005/8/layout/chevron1"/>
    <dgm:cxn modelId="{0427E7EC-E6F5-459A-B6F5-F0D9BC40BA9E}" type="presParOf" srcId="{1E706027-6F71-43F2-ACFE-7C71834860E7}" destId="{664E39BD-DCD5-4C60-A92D-1501457038F4}" srcOrd="1" destOrd="0" presId="urn:microsoft.com/office/officeart/2005/8/layout/chevron1"/>
    <dgm:cxn modelId="{1380851B-B06E-4C17-B976-17BF69946568}" type="presParOf" srcId="{1E706027-6F71-43F2-ACFE-7C71834860E7}" destId="{481B5EB1-1993-4A19-8117-C0E950869F2E}" srcOrd="2" destOrd="0" presId="urn:microsoft.com/office/officeart/2005/8/layout/chevron1"/>
    <dgm:cxn modelId="{A031A5FD-6CC9-4118-B719-B05AF40D2B7A}" type="presParOf" srcId="{1E706027-6F71-43F2-ACFE-7C71834860E7}" destId="{B71A0251-106A-4E23-9EC4-FE3A257FAAF2}" srcOrd="3" destOrd="0" presId="urn:microsoft.com/office/officeart/2005/8/layout/chevron1"/>
    <dgm:cxn modelId="{02A67137-DC7C-4169-967C-C9031D47A313}" type="presParOf" srcId="{1E706027-6F71-43F2-ACFE-7C71834860E7}" destId="{945FB996-5655-4138-8BAC-27D5EFAFFD3C}" srcOrd="4" destOrd="0" presId="urn:microsoft.com/office/officeart/2005/8/layout/chevron1"/>
    <dgm:cxn modelId="{340EF66D-3CD4-48F9-9333-6D3D7FB06C6E}" type="presParOf" srcId="{1E706027-6F71-43F2-ACFE-7C71834860E7}" destId="{9E6FD67C-F5C6-484C-9DD8-D82624FA47BC}" srcOrd="5" destOrd="0" presId="urn:microsoft.com/office/officeart/2005/8/layout/chevron1"/>
    <dgm:cxn modelId="{91F5E2B6-687A-44BB-8F08-A813A7CDA1F6}" type="presParOf" srcId="{1E706027-6F71-43F2-ACFE-7C71834860E7}" destId="{85470BBD-4D5D-4EE2-9E31-065BBE96385A}" srcOrd="6" destOrd="0" presId="urn:microsoft.com/office/officeart/2005/8/layout/chevron1"/>
    <dgm:cxn modelId="{A8CDE459-A7C4-4018-A035-C628B5EA8655}" type="presParOf" srcId="{1E706027-6F71-43F2-ACFE-7C71834860E7}" destId="{B58AA223-0732-4746-9907-7A742268F846}" srcOrd="7" destOrd="0" presId="urn:microsoft.com/office/officeart/2005/8/layout/chevron1"/>
    <dgm:cxn modelId="{16012BF0-EB40-4760-91DF-AE89D2FCFB61}" type="presParOf" srcId="{1E706027-6F71-43F2-ACFE-7C71834860E7}" destId="{53FFFFBE-536D-4165-A8F8-CEEAF6C9728D}"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DB36A0-8DD5-4897-9BD2-C398D087C5EE}"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IN"/>
        </a:p>
      </dgm:t>
    </dgm:pt>
    <dgm:pt modelId="{A2C8010A-8B91-4CB6-B155-45DF8D46B741}">
      <dgm:prSet phldrT="[Text]" custT="1"/>
      <dgm:spPr>
        <a:solidFill>
          <a:srgbClr val="00B050"/>
        </a:solidFill>
      </dgm:spPr>
      <dgm:t>
        <a:bodyPr/>
        <a:lstStyle/>
        <a:p>
          <a:r>
            <a:rPr lang="en-IN" sz="1400" b="1" dirty="0">
              <a:latin typeface="+mn-lt"/>
              <a:cs typeface="Segoe UI Light" panose="020B0502040204020203" pitchFamily="34" charset="0"/>
            </a:rPr>
            <a:t>Solution Perspective</a:t>
          </a:r>
        </a:p>
      </dgm:t>
    </dgm:pt>
    <dgm:pt modelId="{975757CF-A6EF-45EC-BE8F-91D178484639}" type="parTrans" cxnId="{5021F037-F8C5-427C-A658-98ED1046BFE1}">
      <dgm:prSet/>
      <dgm:spPr/>
      <dgm:t>
        <a:bodyPr/>
        <a:lstStyle/>
        <a:p>
          <a:endParaRPr lang="en-IN" sz="1400">
            <a:latin typeface="+mn-lt"/>
            <a:cs typeface="Segoe UI" panose="020B0502040204020203" pitchFamily="34" charset="0"/>
          </a:endParaRPr>
        </a:p>
      </dgm:t>
    </dgm:pt>
    <dgm:pt modelId="{A02E9D73-CAAF-4AE5-8D26-3D55BD81E936}" type="sibTrans" cxnId="{5021F037-F8C5-427C-A658-98ED1046BFE1}">
      <dgm:prSet/>
      <dgm:spPr/>
      <dgm:t>
        <a:bodyPr/>
        <a:lstStyle/>
        <a:p>
          <a:endParaRPr lang="en-IN" sz="1400">
            <a:latin typeface="+mn-lt"/>
            <a:cs typeface="Segoe UI" panose="020B0502040204020203" pitchFamily="34" charset="0"/>
          </a:endParaRPr>
        </a:p>
      </dgm:t>
    </dgm:pt>
    <dgm:pt modelId="{BA211249-FF09-4C14-8E56-E2050260D6D4}">
      <dgm:prSet phldrT="[Text]" custT="1"/>
      <dgm:spPr>
        <a:solidFill>
          <a:srgbClr val="00B050"/>
        </a:solidFill>
      </dgm:spPr>
      <dgm:t>
        <a:bodyPr/>
        <a:lstStyle/>
        <a:p>
          <a:r>
            <a:rPr lang="en-IN" sz="1400" dirty="0">
              <a:latin typeface="+mn-lt"/>
              <a:cs typeface="Segoe UI" panose="020B0502040204020203" pitchFamily="34" charset="0"/>
            </a:rPr>
            <a:t>Non functional Requirements</a:t>
          </a:r>
        </a:p>
      </dgm:t>
    </dgm:pt>
    <dgm:pt modelId="{77DA046F-C6F4-4CEB-8544-546B08090C88}" type="parTrans" cxnId="{180E1342-A6C5-4877-BD12-6E827CAB6341}">
      <dgm:prSet/>
      <dgm:spPr/>
      <dgm:t>
        <a:bodyPr/>
        <a:lstStyle/>
        <a:p>
          <a:endParaRPr lang="en-IN" sz="1400">
            <a:latin typeface="+mn-lt"/>
            <a:cs typeface="Segoe UI" panose="020B0502040204020203" pitchFamily="34" charset="0"/>
          </a:endParaRPr>
        </a:p>
      </dgm:t>
    </dgm:pt>
    <dgm:pt modelId="{CBE585D6-BEF8-4917-ACC1-45B1C47D6BBF}" type="sibTrans" cxnId="{180E1342-A6C5-4877-BD12-6E827CAB6341}">
      <dgm:prSet/>
      <dgm:spPr/>
      <dgm:t>
        <a:bodyPr/>
        <a:lstStyle/>
        <a:p>
          <a:endParaRPr lang="en-IN" sz="1400">
            <a:latin typeface="+mn-lt"/>
            <a:cs typeface="Segoe UI" panose="020B0502040204020203" pitchFamily="34" charset="0"/>
          </a:endParaRPr>
        </a:p>
      </dgm:t>
    </dgm:pt>
    <dgm:pt modelId="{BB2BD601-77E1-4B2B-8EEF-E54362930CB2}">
      <dgm:prSet phldrT="[Text]" custT="1"/>
      <dgm:spPr>
        <a:solidFill>
          <a:srgbClr val="00B050"/>
        </a:solidFill>
      </dgm:spPr>
      <dgm:t>
        <a:bodyPr/>
        <a:lstStyle/>
        <a:p>
          <a:r>
            <a:rPr lang="en-IN" sz="1400" dirty="0">
              <a:latin typeface="+mn-lt"/>
              <a:cs typeface="Segoe UI" panose="020B0502040204020203" pitchFamily="34" charset="0"/>
            </a:rPr>
            <a:t>Data, Integration, Systems, Deployment Requirements</a:t>
          </a:r>
        </a:p>
      </dgm:t>
    </dgm:pt>
    <dgm:pt modelId="{66298BF4-8983-4F2B-A3F2-A94F4C125A5A}" type="parTrans" cxnId="{8F3A668E-AE27-474C-B8DD-08F3480D688A}">
      <dgm:prSet/>
      <dgm:spPr/>
      <dgm:t>
        <a:bodyPr/>
        <a:lstStyle/>
        <a:p>
          <a:endParaRPr lang="en-IN" sz="1400">
            <a:latin typeface="+mn-lt"/>
            <a:cs typeface="Segoe UI" panose="020B0502040204020203" pitchFamily="34" charset="0"/>
          </a:endParaRPr>
        </a:p>
      </dgm:t>
    </dgm:pt>
    <dgm:pt modelId="{2BB60B38-F140-4941-AF96-B42E6FAA2A2B}" type="sibTrans" cxnId="{8F3A668E-AE27-474C-B8DD-08F3480D688A}">
      <dgm:prSet/>
      <dgm:spPr/>
      <dgm:t>
        <a:bodyPr/>
        <a:lstStyle/>
        <a:p>
          <a:endParaRPr lang="en-IN" sz="1400">
            <a:latin typeface="+mn-lt"/>
            <a:cs typeface="Segoe UI" panose="020B0502040204020203" pitchFamily="34" charset="0"/>
          </a:endParaRPr>
        </a:p>
      </dgm:t>
    </dgm:pt>
    <dgm:pt modelId="{F52E98E5-E9D9-491D-91BF-1E82F942A62D}">
      <dgm:prSet phldrT="[Text]" custT="1"/>
      <dgm:spPr>
        <a:solidFill>
          <a:srgbClr val="0070C0"/>
        </a:solidFill>
      </dgm:spPr>
      <dgm:t>
        <a:bodyPr/>
        <a:lstStyle/>
        <a:p>
          <a:r>
            <a:rPr lang="en-IN" sz="1400" dirty="0">
              <a:latin typeface="+mn-lt"/>
              <a:cs typeface="Segoe UI" panose="020B0502040204020203" pitchFamily="34" charset="0"/>
            </a:rPr>
            <a:t>Scenarios</a:t>
          </a:r>
        </a:p>
      </dgm:t>
    </dgm:pt>
    <dgm:pt modelId="{8F25882F-CBE1-452B-8065-9F1E2D415B57}">
      <dgm:prSet phldrT="[Text]" custT="1"/>
      <dgm:spPr>
        <a:solidFill>
          <a:srgbClr val="0070C0"/>
        </a:solidFill>
      </dgm:spPr>
      <dgm:t>
        <a:bodyPr/>
        <a:lstStyle/>
        <a:p>
          <a:r>
            <a:rPr lang="en-IN" sz="1400" dirty="0">
              <a:latin typeface="+mn-lt"/>
              <a:cs typeface="Segoe UI" panose="020B0502040204020203" pitchFamily="34" charset="0"/>
            </a:rPr>
            <a:t>Personas (user / actor)</a:t>
          </a:r>
        </a:p>
      </dgm:t>
    </dgm:pt>
    <dgm:pt modelId="{D4A5D783-1291-437E-A6B7-D49218FA1E75}">
      <dgm:prSet phldrT="[Text]" custT="1"/>
      <dgm:spPr>
        <a:solidFill>
          <a:srgbClr val="C00000"/>
        </a:solidFill>
      </dgm:spPr>
      <dgm:t>
        <a:bodyPr/>
        <a:lstStyle/>
        <a:p>
          <a:r>
            <a:rPr lang="en-IN" sz="1400" b="1" dirty="0">
              <a:latin typeface="+mn-lt"/>
              <a:cs typeface="Segoe UI Light" panose="020B0502040204020203" pitchFamily="34" charset="0"/>
            </a:rPr>
            <a:t>Business Perspective</a:t>
          </a:r>
        </a:p>
      </dgm:t>
    </dgm:pt>
    <dgm:pt modelId="{7D03A89B-0D96-414A-938F-E4D4CD39A735}" type="sibTrans" cxnId="{D190778A-D217-4175-8A6B-178C00D825FD}">
      <dgm:prSet/>
      <dgm:spPr/>
      <dgm:t>
        <a:bodyPr/>
        <a:lstStyle/>
        <a:p>
          <a:endParaRPr lang="en-IN" sz="1400">
            <a:latin typeface="+mn-lt"/>
            <a:cs typeface="Segoe UI" panose="020B0502040204020203" pitchFamily="34" charset="0"/>
          </a:endParaRPr>
        </a:p>
      </dgm:t>
    </dgm:pt>
    <dgm:pt modelId="{EFE3CDFF-24C7-4E65-94EB-4F430F11C06D}" type="parTrans" cxnId="{D190778A-D217-4175-8A6B-178C00D825FD}">
      <dgm:prSet/>
      <dgm:spPr/>
      <dgm:t>
        <a:bodyPr/>
        <a:lstStyle/>
        <a:p>
          <a:endParaRPr lang="en-IN" sz="1400">
            <a:latin typeface="+mn-lt"/>
            <a:cs typeface="Segoe UI" panose="020B0502040204020203" pitchFamily="34" charset="0"/>
          </a:endParaRPr>
        </a:p>
      </dgm:t>
    </dgm:pt>
    <dgm:pt modelId="{FBEB2A98-13DB-4EC8-92BC-E314C1E62790}" type="sibTrans" cxnId="{9608A1FA-A4D7-4C9F-AC94-81C97901049A}">
      <dgm:prSet/>
      <dgm:spPr/>
      <dgm:t>
        <a:bodyPr/>
        <a:lstStyle/>
        <a:p>
          <a:endParaRPr lang="en-IN" sz="1400">
            <a:latin typeface="+mn-lt"/>
            <a:cs typeface="Segoe UI" panose="020B0502040204020203" pitchFamily="34" charset="0"/>
          </a:endParaRPr>
        </a:p>
      </dgm:t>
    </dgm:pt>
    <dgm:pt modelId="{CC057F98-51AD-4CB1-8F63-FBB675634CC1}" type="parTrans" cxnId="{9608A1FA-A4D7-4C9F-AC94-81C97901049A}">
      <dgm:prSet/>
      <dgm:spPr/>
      <dgm:t>
        <a:bodyPr/>
        <a:lstStyle/>
        <a:p>
          <a:endParaRPr lang="en-IN" sz="1400">
            <a:latin typeface="+mn-lt"/>
            <a:cs typeface="Segoe UI" panose="020B0502040204020203" pitchFamily="34" charset="0"/>
          </a:endParaRPr>
        </a:p>
      </dgm:t>
    </dgm:pt>
    <dgm:pt modelId="{25A288F2-86EC-4B1D-9E25-515D84637A0E}" type="sibTrans" cxnId="{32AA1297-A90D-473E-B6A4-4D2194C7D2A1}">
      <dgm:prSet/>
      <dgm:spPr/>
      <dgm:t>
        <a:bodyPr/>
        <a:lstStyle/>
        <a:p>
          <a:endParaRPr lang="en-IN" sz="1400">
            <a:latin typeface="+mn-lt"/>
            <a:cs typeface="Segoe UI" panose="020B0502040204020203" pitchFamily="34" charset="0"/>
          </a:endParaRPr>
        </a:p>
      </dgm:t>
    </dgm:pt>
    <dgm:pt modelId="{6406EE81-27CB-448E-8B56-C22599AF50CA}" type="parTrans" cxnId="{32AA1297-A90D-473E-B6A4-4D2194C7D2A1}">
      <dgm:prSet/>
      <dgm:spPr/>
      <dgm:t>
        <a:bodyPr/>
        <a:lstStyle/>
        <a:p>
          <a:endParaRPr lang="en-IN" sz="1400">
            <a:latin typeface="+mn-lt"/>
            <a:cs typeface="Segoe UI" panose="020B0502040204020203" pitchFamily="34" charset="0"/>
          </a:endParaRPr>
        </a:p>
      </dgm:t>
    </dgm:pt>
    <dgm:pt modelId="{A301D971-E9AE-417B-8A19-8389FA063097}">
      <dgm:prSet phldrT="[Text]" custT="1"/>
      <dgm:spPr>
        <a:solidFill>
          <a:srgbClr val="C00000"/>
        </a:solidFill>
      </dgm:spPr>
      <dgm:t>
        <a:bodyPr/>
        <a:lstStyle/>
        <a:p>
          <a:r>
            <a:rPr lang="en-IN" sz="1400" dirty="0">
              <a:latin typeface="+mn-lt"/>
              <a:cs typeface="Segoe UI" panose="020B0502040204020203" pitchFamily="34" charset="0"/>
            </a:rPr>
            <a:t>Business Objectives</a:t>
          </a:r>
        </a:p>
      </dgm:t>
    </dgm:pt>
    <dgm:pt modelId="{D9E9BF20-556B-40D7-BC45-5259856685A4}" type="parTrans" cxnId="{1C8FD0AB-CDC2-4C68-BC2E-15FD0A494327}">
      <dgm:prSet/>
      <dgm:spPr/>
      <dgm:t>
        <a:bodyPr/>
        <a:lstStyle/>
        <a:p>
          <a:endParaRPr lang="en-IN" sz="1400">
            <a:latin typeface="+mn-lt"/>
          </a:endParaRPr>
        </a:p>
      </dgm:t>
    </dgm:pt>
    <dgm:pt modelId="{0B77EE7F-1347-4B3F-9593-2F67ED31D382}" type="sibTrans" cxnId="{1C8FD0AB-CDC2-4C68-BC2E-15FD0A494327}">
      <dgm:prSet/>
      <dgm:spPr/>
      <dgm:t>
        <a:bodyPr/>
        <a:lstStyle/>
        <a:p>
          <a:endParaRPr lang="en-IN" sz="1400">
            <a:latin typeface="+mn-lt"/>
          </a:endParaRPr>
        </a:p>
      </dgm:t>
    </dgm:pt>
    <dgm:pt modelId="{58BE8DDA-E232-4DC3-B896-EEE8181D50DE}">
      <dgm:prSet phldrT="[Text]" custT="1"/>
      <dgm:spPr>
        <a:solidFill>
          <a:srgbClr val="C00000"/>
        </a:solidFill>
      </dgm:spPr>
      <dgm:t>
        <a:bodyPr/>
        <a:lstStyle/>
        <a:p>
          <a:r>
            <a:rPr lang="en-IN" sz="1400" dirty="0">
              <a:latin typeface="+mn-lt"/>
              <a:cs typeface="Segoe UI" panose="020B0502040204020203" pitchFamily="34" charset="0"/>
            </a:rPr>
            <a:t>Outcomes</a:t>
          </a:r>
        </a:p>
      </dgm:t>
    </dgm:pt>
    <dgm:pt modelId="{59ED643A-A1C9-4513-86BA-72ED6DF7E3ED}" type="parTrans" cxnId="{345F3E14-61A3-4BD5-996D-FF91E6FC11D8}">
      <dgm:prSet/>
      <dgm:spPr/>
      <dgm:t>
        <a:bodyPr/>
        <a:lstStyle/>
        <a:p>
          <a:endParaRPr lang="en-IN" sz="1400">
            <a:latin typeface="+mn-lt"/>
          </a:endParaRPr>
        </a:p>
      </dgm:t>
    </dgm:pt>
    <dgm:pt modelId="{41264297-9423-4E82-B1D4-4EA9DFEF0E37}" type="sibTrans" cxnId="{345F3E14-61A3-4BD5-996D-FF91E6FC11D8}">
      <dgm:prSet/>
      <dgm:spPr/>
      <dgm:t>
        <a:bodyPr/>
        <a:lstStyle/>
        <a:p>
          <a:endParaRPr lang="en-IN" sz="1400">
            <a:latin typeface="+mn-lt"/>
          </a:endParaRPr>
        </a:p>
      </dgm:t>
    </dgm:pt>
    <dgm:pt modelId="{16CBB2B8-F26A-4B30-AA43-CED3B402952D}">
      <dgm:prSet phldrT="[Text]" custT="1"/>
      <dgm:spPr>
        <a:solidFill>
          <a:srgbClr val="C00000"/>
        </a:solidFill>
      </dgm:spPr>
      <dgm:t>
        <a:bodyPr/>
        <a:lstStyle/>
        <a:p>
          <a:r>
            <a:rPr lang="en-IN" sz="1400" dirty="0">
              <a:latin typeface="+mn-lt"/>
              <a:cs typeface="Segoe UI" panose="020B0502040204020203" pitchFamily="34" charset="0"/>
            </a:rPr>
            <a:t>Scope</a:t>
          </a:r>
        </a:p>
      </dgm:t>
    </dgm:pt>
    <dgm:pt modelId="{8F02EA85-692A-4965-9F06-613C48F9F6D8}" type="parTrans" cxnId="{C37A23EA-BBEF-4CE3-89EA-38474792B6C8}">
      <dgm:prSet/>
      <dgm:spPr/>
      <dgm:t>
        <a:bodyPr/>
        <a:lstStyle/>
        <a:p>
          <a:endParaRPr lang="en-IN" sz="1400">
            <a:latin typeface="+mn-lt"/>
          </a:endParaRPr>
        </a:p>
      </dgm:t>
    </dgm:pt>
    <dgm:pt modelId="{839E17D4-7A64-4029-88DE-BDA7F63F9AC2}" type="sibTrans" cxnId="{C37A23EA-BBEF-4CE3-89EA-38474792B6C8}">
      <dgm:prSet/>
      <dgm:spPr/>
      <dgm:t>
        <a:bodyPr/>
        <a:lstStyle/>
        <a:p>
          <a:endParaRPr lang="en-IN" sz="1400">
            <a:latin typeface="+mn-lt"/>
          </a:endParaRPr>
        </a:p>
      </dgm:t>
    </dgm:pt>
    <dgm:pt modelId="{43F2ED1C-C7A0-49B0-9ABA-8FB0E391EAB1}">
      <dgm:prSet phldrT="[Text]" custT="1"/>
      <dgm:spPr>
        <a:solidFill>
          <a:srgbClr val="0070C0"/>
        </a:solidFill>
      </dgm:spPr>
      <dgm:t>
        <a:bodyPr/>
        <a:lstStyle/>
        <a:p>
          <a:r>
            <a:rPr lang="en-IN" sz="1400" b="1" dirty="0">
              <a:latin typeface="+mn-lt"/>
              <a:cs typeface="Segoe UI Light" panose="020B0502040204020203" pitchFamily="34" charset="0"/>
            </a:rPr>
            <a:t>User Perspective</a:t>
          </a:r>
          <a:endParaRPr lang="en-IN" sz="1400" b="1" dirty="0">
            <a:latin typeface="+mn-lt"/>
          </a:endParaRPr>
        </a:p>
      </dgm:t>
    </dgm:pt>
    <dgm:pt modelId="{9F1B80BC-852C-4E20-9E96-D877B09637E8}" type="parTrans" cxnId="{FA618F9B-4280-4922-BC99-D58A54098C21}">
      <dgm:prSet/>
      <dgm:spPr/>
      <dgm:t>
        <a:bodyPr/>
        <a:lstStyle/>
        <a:p>
          <a:endParaRPr lang="en-IN" sz="1400">
            <a:latin typeface="+mn-lt"/>
          </a:endParaRPr>
        </a:p>
      </dgm:t>
    </dgm:pt>
    <dgm:pt modelId="{F10F5369-07C7-4ADE-916A-1B7F925E9575}" type="sibTrans" cxnId="{FA618F9B-4280-4922-BC99-D58A54098C21}">
      <dgm:prSet/>
      <dgm:spPr/>
      <dgm:t>
        <a:bodyPr/>
        <a:lstStyle/>
        <a:p>
          <a:endParaRPr lang="en-IN" sz="1400">
            <a:latin typeface="+mn-lt"/>
          </a:endParaRPr>
        </a:p>
      </dgm:t>
    </dgm:pt>
    <dgm:pt modelId="{C1E14014-61F7-4700-B9B1-0FE223B90B33}" type="pres">
      <dgm:prSet presAssocID="{DDDB36A0-8DD5-4897-9BD2-C398D087C5EE}" presName="Name0" presStyleCnt="0">
        <dgm:presLayoutVars>
          <dgm:chMax val="7"/>
          <dgm:chPref val="7"/>
          <dgm:dir/>
        </dgm:presLayoutVars>
      </dgm:prSet>
      <dgm:spPr/>
    </dgm:pt>
    <dgm:pt modelId="{879AB7CE-9E99-40A5-97AC-88CA94826973}" type="pres">
      <dgm:prSet presAssocID="{DDDB36A0-8DD5-4897-9BD2-C398D087C5EE}" presName="Name1" presStyleCnt="0"/>
      <dgm:spPr/>
    </dgm:pt>
    <dgm:pt modelId="{391037ED-FA18-4390-97AA-AF1C24AF9DE1}" type="pres">
      <dgm:prSet presAssocID="{DDDB36A0-8DD5-4897-9BD2-C398D087C5EE}" presName="cycle" presStyleCnt="0"/>
      <dgm:spPr/>
    </dgm:pt>
    <dgm:pt modelId="{3D21C38B-4C3F-4EDE-9082-8644941F4F5D}" type="pres">
      <dgm:prSet presAssocID="{DDDB36A0-8DD5-4897-9BD2-C398D087C5EE}" presName="srcNode" presStyleLbl="node1" presStyleIdx="0" presStyleCnt="3"/>
      <dgm:spPr/>
    </dgm:pt>
    <dgm:pt modelId="{64AEF804-5613-4307-8E3B-891D99BCEA38}" type="pres">
      <dgm:prSet presAssocID="{DDDB36A0-8DD5-4897-9BD2-C398D087C5EE}" presName="conn" presStyleLbl="parChTrans1D2" presStyleIdx="0" presStyleCnt="1"/>
      <dgm:spPr/>
    </dgm:pt>
    <dgm:pt modelId="{D7CF3C67-B385-47FD-9AFC-565901D80EFE}" type="pres">
      <dgm:prSet presAssocID="{DDDB36A0-8DD5-4897-9BD2-C398D087C5EE}" presName="extraNode" presStyleLbl="node1" presStyleIdx="0" presStyleCnt="3"/>
      <dgm:spPr/>
    </dgm:pt>
    <dgm:pt modelId="{9B625A74-53A5-45D3-AE3E-BE091CE73A15}" type="pres">
      <dgm:prSet presAssocID="{DDDB36A0-8DD5-4897-9BD2-C398D087C5EE}" presName="dstNode" presStyleLbl="node1" presStyleIdx="0" presStyleCnt="3"/>
      <dgm:spPr/>
    </dgm:pt>
    <dgm:pt modelId="{DB397C12-30CE-49B5-9A39-3180E626AA9D}" type="pres">
      <dgm:prSet presAssocID="{D4A5D783-1291-437E-A6B7-D49218FA1E75}" presName="text_1" presStyleLbl="node1" presStyleIdx="0" presStyleCnt="3" custScaleY="131034">
        <dgm:presLayoutVars>
          <dgm:bulletEnabled val="1"/>
        </dgm:presLayoutVars>
      </dgm:prSet>
      <dgm:spPr/>
    </dgm:pt>
    <dgm:pt modelId="{F5D955DB-C586-41DF-8412-09EBA024061E}" type="pres">
      <dgm:prSet presAssocID="{D4A5D783-1291-437E-A6B7-D49218FA1E75}" presName="accent_1" presStyleCnt="0"/>
      <dgm:spPr/>
    </dgm:pt>
    <dgm:pt modelId="{C306BCC4-1817-44B3-A7CE-61CFD329E0CB}" type="pres">
      <dgm:prSet presAssocID="{D4A5D783-1291-437E-A6B7-D49218FA1E75}" presName="accentRepeatNode" presStyleLbl="solidFgAcc1" presStyleIdx="0" presStyleCnt="3"/>
      <dgm:spPr/>
    </dgm:pt>
    <dgm:pt modelId="{0192C088-987B-45CF-86F9-9C79D923BBBF}" type="pres">
      <dgm:prSet presAssocID="{43F2ED1C-C7A0-49B0-9ABA-8FB0E391EAB1}" presName="text_2" presStyleLbl="node1" presStyleIdx="1" presStyleCnt="3" custScaleY="131034">
        <dgm:presLayoutVars>
          <dgm:bulletEnabled val="1"/>
        </dgm:presLayoutVars>
      </dgm:prSet>
      <dgm:spPr/>
    </dgm:pt>
    <dgm:pt modelId="{68ADB8EB-C245-4564-B01C-BAAB1107B842}" type="pres">
      <dgm:prSet presAssocID="{43F2ED1C-C7A0-49B0-9ABA-8FB0E391EAB1}" presName="accent_2" presStyleCnt="0"/>
      <dgm:spPr/>
    </dgm:pt>
    <dgm:pt modelId="{182C0AA8-38F4-4CBB-B0E9-AD1A8064437F}" type="pres">
      <dgm:prSet presAssocID="{43F2ED1C-C7A0-49B0-9ABA-8FB0E391EAB1}" presName="accentRepeatNode" presStyleLbl="solidFgAcc1" presStyleIdx="1" presStyleCnt="3"/>
      <dgm:spPr/>
    </dgm:pt>
    <dgm:pt modelId="{98DFFD11-E426-4198-AF44-DE64A1243F22}" type="pres">
      <dgm:prSet presAssocID="{A2C8010A-8B91-4CB6-B155-45DF8D46B741}" presName="text_3" presStyleLbl="node1" presStyleIdx="2" presStyleCnt="3" custScaleY="131034">
        <dgm:presLayoutVars>
          <dgm:bulletEnabled val="1"/>
        </dgm:presLayoutVars>
      </dgm:prSet>
      <dgm:spPr/>
    </dgm:pt>
    <dgm:pt modelId="{C24C0097-6C64-493C-9011-6411BD22A496}" type="pres">
      <dgm:prSet presAssocID="{A2C8010A-8B91-4CB6-B155-45DF8D46B741}" presName="accent_3" presStyleCnt="0"/>
      <dgm:spPr/>
    </dgm:pt>
    <dgm:pt modelId="{AC31B950-36AE-44FB-9175-293A690E1DE4}" type="pres">
      <dgm:prSet presAssocID="{A2C8010A-8B91-4CB6-B155-45DF8D46B741}" presName="accentRepeatNode" presStyleLbl="solidFgAcc1" presStyleIdx="2" presStyleCnt="3"/>
      <dgm:spPr/>
    </dgm:pt>
  </dgm:ptLst>
  <dgm:cxnLst>
    <dgm:cxn modelId="{4FD17206-B238-4F71-993E-4DA8989906AE}" type="presOf" srcId="{16CBB2B8-F26A-4B30-AA43-CED3B402952D}" destId="{DB397C12-30CE-49B5-9A39-3180E626AA9D}" srcOrd="0" destOrd="3" presId="urn:microsoft.com/office/officeart/2008/layout/VerticalCurvedList"/>
    <dgm:cxn modelId="{E5C25C0B-1E26-42E5-A831-C6523520512C}" type="presOf" srcId="{DDDB36A0-8DD5-4897-9BD2-C398D087C5EE}" destId="{C1E14014-61F7-4700-B9B1-0FE223B90B33}" srcOrd="0" destOrd="0" presId="urn:microsoft.com/office/officeart/2008/layout/VerticalCurvedList"/>
    <dgm:cxn modelId="{CE26F50B-2EE8-4347-82CF-2CF613C4441F}" type="presOf" srcId="{A2C8010A-8B91-4CB6-B155-45DF8D46B741}" destId="{98DFFD11-E426-4198-AF44-DE64A1243F22}" srcOrd="0" destOrd="0" presId="urn:microsoft.com/office/officeart/2008/layout/VerticalCurvedList"/>
    <dgm:cxn modelId="{345F3E14-61A3-4BD5-996D-FF91E6FC11D8}" srcId="{D4A5D783-1291-437E-A6B7-D49218FA1E75}" destId="{58BE8DDA-E232-4DC3-B896-EEE8181D50DE}" srcOrd="1" destOrd="0" parTransId="{59ED643A-A1C9-4513-86BA-72ED6DF7E3ED}" sibTransId="{41264297-9423-4E82-B1D4-4EA9DFEF0E37}"/>
    <dgm:cxn modelId="{FDB52315-AB04-4AD1-9F70-45D8801890A0}" type="presOf" srcId="{0B77EE7F-1347-4B3F-9593-2F67ED31D382}" destId="{64AEF804-5613-4307-8E3B-891D99BCEA38}" srcOrd="0" destOrd="0" presId="urn:microsoft.com/office/officeart/2008/layout/VerticalCurvedList"/>
    <dgm:cxn modelId="{EFB20430-80E6-4939-A049-5833F01C0CA1}" type="presOf" srcId="{43F2ED1C-C7A0-49B0-9ABA-8FB0E391EAB1}" destId="{0192C088-987B-45CF-86F9-9C79D923BBBF}" srcOrd="0" destOrd="0" presId="urn:microsoft.com/office/officeart/2008/layout/VerticalCurvedList"/>
    <dgm:cxn modelId="{D59A5635-6043-41CE-80BC-6333B597F7AA}" type="presOf" srcId="{D4A5D783-1291-437E-A6B7-D49218FA1E75}" destId="{DB397C12-30CE-49B5-9A39-3180E626AA9D}" srcOrd="0" destOrd="0" presId="urn:microsoft.com/office/officeart/2008/layout/VerticalCurvedList"/>
    <dgm:cxn modelId="{5021F037-F8C5-427C-A658-98ED1046BFE1}" srcId="{DDDB36A0-8DD5-4897-9BD2-C398D087C5EE}" destId="{A2C8010A-8B91-4CB6-B155-45DF8D46B741}" srcOrd="2" destOrd="0" parTransId="{975757CF-A6EF-45EC-BE8F-91D178484639}" sibTransId="{A02E9D73-CAAF-4AE5-8D26-3D55BD81E936}"/>
    <dgm:cxn modelId="{180E1342-A6C5-4877-BD12-6E827CAB6341}" srcId="{A2C8010A-8B91-4CB6-B155-45DF8D46B741}" destId="{BA211249-FF09-4C14-8E56-E2050260D6D4}" srcOrd="0" destOrd="0" parTransId="{77DA046F-C6F4-4CEB-8544-546B08090C88}" sibTransId="{CBE585D6-BEF8-4917-ACC1-45B1C47D6BBF}"/>
    <dgm:cxn modelId="{97C9CE55-BCEA-4D99-80B5-F18DF6AE9F3E}" type="presOf" srcId="{58BE8DDA-E232-4DC3-B896-EEE8181D50DE}" destId="{DB397C12-30CE-49B5-9A39-3180E626AA9D}" srcOrd="0" destOrd="2" presId="urn:microsoft.com/office/officeart/2008/layout/VerticalCurvedList"/>
    <dgm:cxn modelId="{D1FA667A-1180-42DB-A489-2B54FB4D9B14}" type="presOf" srcId="{F52E98E5-E9D9-491D-91BF-1E82F942A62D}" destId="{0192C088-987B-45CF-86F9-9C79D923BBBF}" srcOrd="0" destOrd="2" presId="urn:microsoft.com/office/officeart/2008/layout/VerticalCurvedList"/>
    <dgm:cxn modelId="{B3E25285-5C57-490D-ABA4-BF30010E852D}" type="presOf" srcId="{BA211249-FF09-4C14-8E56-E2050260D6D4}" destId="{98DFFD11-E426-4198-AF44-DE64A1243F22}" srcOrd="0" destOrd="1" presId="urn:microsoft.com/office/officeart/2008/layout/VerticalCurvedList"/>
    <dgm:cxn modelId="{D190778A-D217-4175-8A6B-178C00D825FD}" srcId="{DDDB36A0-8DD5-4897-9BD2-C398D087C5EE}" destId="{D4A5D783-1291-437E-A6B7-D49218FA1E75}" srcOrd="0" destOrd="0" parTransId="{EFE3CDFF-24C7-4E65-94EB-4F430F11C06D}" sibTransId="{7D03A89B-0D96-414A-938F-E4D4CD39A735}"/>
    <dgm:cxn modelId="{8F3A668E-AE27-474C-B8DD-08F3480D688A}" srcId="{A2C8010A-8B91-4CB6-B155-45DF8D46B741}" destId="{BB2BD601-77E1-4B2B-8EEF-E54362930CB2}" srcOrd="1" destOrd="0" parTransId="{66298BF4-8983-4F2B-A3F2-A94F4C125A5A}" sibTransId="{2BB60B38-F140-4941-AF96-B42E6FAA2A2B}"/>
    <dgm:cxn modelId="{32AA1297-A90D-473E-B6A4-4D2194C7D2A1}" srcId="{43F2ED1C-C7A0-49B0-9ABA-8FB0E391EAB1}" destId="{8F25882F-CBE1-452B-8065-9F1E2D415B57}" srcOrd="0" destOrd="0" parTransId="{6406EE81-27CB-448E-8B56-C22599AF50CA}" sibTransId="{25A288F2-86EC-4B1D-9E25-515D84637A0E}"/>
    <dgm:cxn modelId="{FA618F9B-4280-4922-BC99-D58A54098C21}" srcId="{DDDB36A0-8DD5-4897-9BD2-C398D087C5EE}" destId="{43F2ED1C-C7A0-49B0-9ABA-8FB0E391EAB1}" srcOrd="1" destOrd="0" parTransId="{9F1B80BC-852C-4E20-9E96-D877B09637E8}" sibTransId="{F10F5369-07C7-4ADE-916A-1B7F925E9575}"/>
    <dgm:cxn modelId="{1C8FD0AB-CDC2-4C68-BC2E-15FD0A494327}" srcId="{D4A5D783-1291-437E-A6B7-D49218FA1E75}" destId="{A301D971-E9AE-417B-8A19-8389FA063097}" srcOrd="0" destOrd="0" parTransId="{D9E9BF20-556B-40D7-BC45-5259856685A4}" sibTransId="{0B77EE7F-1347-4B3F-9593-2F67ED31D382}"/>
    <dgm:cxn modelId="{D3CFB9CB-0C38-4618-928A-C7B8C50C429C}" type="presOf" srcId="{BB2BD601-77E1-4B2B-8EEF-E54362930CB2}" destId="{98DFFD11-E426-4198-AF44-DE64A1243F22}" srcOrd="0" destOrd="2" presId="urn:microsoft.com/office/officeart/2008/layout/VerticalCurvedList"/>
    <dgm:cxn modelId="{C4C736CE-4376-4350-99B8-F278E5A16DBC}" type="presOf" srcId="{A301D971-E9AE-417B-8A19-8389FA063097}" destId="{DB397C12-30CE-49B5-9A39-3180E626AA9D}" srcOrd="0" destOrd="1" presId="urn:microsoft.com/office/officeart/2008/layout/VerticalCurvedList"/>
    <dgm:cxn modelId="{F81CB5DA-C0F8-4209-8ECD-E3D7C12767D6}" type="presOf" srcId="{8F25882F-CBE1-452B-8065-9F1E2D415B57}" destId="{0192C088-987B-45CF-86F9-9C79D923BBBF}" srcOrd="0" destOrd="1" presId="urn:microsoft.com/office/officeart/2008/layout/VerticalCurvedList"/>
    <dgm:cxn modelId="{C37A23EA-BBEF-4CE3-89EA-38474792B6C8}" srcId="{D4A5D783-1291-437E-A6B7-D49218FA1E75}" destId="{16CBB2B8-F26A-4B30-AA43-CED3B402952D}" srcOrd="2" destOrd="0" parTransId="{8F02EA85-692A-4965-9F06-613C48F9F6D8}" sibTransId="{839E17D4-7A64-4029-88DE-BDA7F63F9AC2}"/>
    <dgm:cxn modelId="{9608A1FA-A4D7-4C9F-AC94-81C97901049A}" srcId="{43F2ED1C-C7A0-49B0-9ABA-8FB0E391EAB1}" destId="{F52E98E5-E9D9-491D-91BF-1E82F942A62D}" srcOrd="1" destOrd="0" parTransId="{CC057F98-51AD-4CB1-8F63-FBB675634CC1}" sibTransId="{FBEB2A98-13DB-4EC8-92BC-E314C1E62790}"/>
    <dgm:cxn modelId="{0C60AC08-479A-4614-BA3E-F31DAC0A554B}" type="presParOf" srcId="{C1E14014-61F7-4700-B9B1-0FE223B90B33}" destId="{879AB7CE-9E99-40A5-97AC-88CA94826973}" srcOrd="0" destOrd="0" presId="urn:microsoft.com/office/officeart/2008/layout/VerticalCurvedList"/>
    <dgm:cxn modelId="{D8869CA4-43B0-4486-B852-07927A5BB745}" type="presParOf" srcId="{879AB7CE-9E99-40A5-97AC-88CA94826973}" destId="{391037ED-FA18-4390-97AA-AF1C24AF9DE1}" srcOrd="0" destOrd="0" presId="urn:microsoft.com/office/officeart/2008/layout/VerticalCurvedList"/>
    <dgm:cxn modelId="{82176E32-6C34-4005-9259-C40BB75A7673}" type="presParOf" srcId="{391037ED-FA18-4390-97AA-AF1C24AF9DE1}" destId="{3D21C38B-4C3F-4EDE-9082-8644941F4F5D}" srcOrd="0" destOrd="0" presId="urn:microsoft.com/office/officeart/2008/layout/VerticalCurvedList"/>
    <dgm:cxn modelId="{E4C1EE54-934D-47D4-B676-0CBFF298100E}" type="presParOf" srcId="{391037ED-FA18-4390-97AA-AF1C24AF9DE1}" destId="{64AEF804-5613-4307-8E3B-891D99BCEA38}" srcOrd="1" destOrd="0" presId="urn:microsoft.com/office/officeart/2008/layout/VerticalCurvedList"/>
    <dgm:cxn modelId="{0D0AB405-3101-4407-86A2-7F59B7A4CF3D}" type="presParOf" srcId="{391037ED-FA18-4390-97AA-AF1C24AF9DE1}" destId="{D7CF3C67-B385-47FD-9AFC-565901D80EFE}" srcOrd="2" destOrd="0" presId="urn:microsoft.com/office/officeart/2008/layout/VerticalCurvedList"/>
    <dgm:cxn modelId="{3F3F0E26-DBCB-4193-BCC0-C6B5577EFBB2}" type="presParOf" srcId="{391037ED-FA18-4390-97AA-AF1C24AF9DE1}" destId="{9B625A74-53A5-45D3-AE3E-BE091CE73A15}" srcOrd="3" destOrd="0" presId="urn:microsoft.com/office/officeart/2008/layout/VerticalCurvedList"/>
    <dgm:cxn modelId="{3AC5A7D8-AFA4-42BC-B90C-2889810F9736}" type="presParOf" srcId="{879AB7CE-9E99-40A5-97AC-88CA94826973}" destId="{DB397C12-30CE-49B5-9A39-3180E626AA9D}" srcOrd="1" destOrd="0" presId="urn:microsoft.com/office/officeart/2008/layout/VerticalCurvedList"/>
    <dgm:cxn modelId="{1D60D468-A20B-4337-B9B2-F6B81BD6B69E}" type="presParOf" srcId="{879AB7CE-9E99-40A5-97AC-88CA94826973}" destId="{F5D955DB-C586-41DF-8412-09EBA024061E}" srcOrd="2" destOrd="0" presId="urn:microsoft.com/office/officeart/2008/layout/VerticalCurvedList"/>
    <dgm:cxn modelId="{13CB880A-DA62-4CCE-826E-360313378612}" type="presParOf" srcId="{F5D955DB-C586-41DF-8412-09EBA024061E}" destId="{C306BCC4-1817-44B3-A7CE-61CFD329E0CB}" srcOrd="0" destOrd="0" presId="urn:microsoft.com/office/officeart/2008/layout/VerticalCurvedList"/>
    <dgm:cxn modelId="{70E533B4-FF68-4588-A13D-FAD3E8FD7DD9}" type="presParOf" srcId="{879AB7CE-9E99-40A5-97AC-88CA94826973}" destId="{0192C088-987B-45CF-86F9-9C79D923BBBF}" srcOrd="3" destOrd="0" presId="urn:microsoft.com/office/officeart/2008/layout/VerticalCurvedList"/>
    <dgm:cxn modelId="{090E51DE-59F9-412A-A38F-CABEC8D571CC}" type="presParOf" srcId="{879AB7CE-9E99-40A5-97AC-88CA94826973}" destId="{68ADB8EB-C245-4564-B01C-BAAB1107B842}" srcOrd="4" destOrd="0" presId="urn:microsoft.com/office/officeart/2008/layout/VerticalCurvedList"/>
    <dgm:cxn modelId="{24E94C2B-3ECA-4D96-846F-2E20B02B2C2B}" type="presParOf" srcId="{68ADB8EB-C245-4564-B01C-BAAB1107B842}" destId="{182C0AA8-38F4-4CBB-B0E9-AD1A8064437F}" srcOrd="0" destOrd="0" presId="urn:microsoft.com/office/officeart/2008/layout/VerticalCurvedList"/>
    <dgm:cxn modelId="{59DEBABB-546A-4AF6-8F97-9AA2A95BFB71}" type="presParOf" srcId="{879AB7CE-9E99-40A5-97AC-88CA94826973}" destId="{98DFFD11-E426-4198-AF44-DE64A1243F22}" srcOrd="5" destOrd="0" presId="urn:microsoft.com/office/officeart/2008/layout/VerticalCurvedList"/>
    <dgm:cxn modelId="{43D0C35A-B333-43AD-A343-30AD76D9DE08}" type="presParOf" srcId="{879AB7CE-9E99-40A5-97AC-88CA94826973}" destId="{C24C0097-6C64-493C-9011-6411BD22A496}" srcOrd="6" destOrd="0" presId="urn:microsoft.com/office/officeart/2008/layout/VerticalCurvedList"/>
    <dgm:cxn modelId="{B44F2B04-CBA5-441A-A3CB-C99CEA377D79}" type="presParOf" srcId="{C24C0097-6C64-493C-9011-6411BD22A496}" destId="{AC31B950-36AE-44FB-9175-293A690E1DE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CB4CA-5524-4B84-8BDE-677856CE049C}">
      <dsp:nvSpPr>
        <dsp:cNvPr id="0" name=""/>
        <dsp:cNvSpPr/>
      </dsp:nvSpPr>
      <dsp:spPr>
        <a:xfrm>
          <a:off x="2379" y="911908"/>
          <a:ext cx="2118119" cy="84724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Initiate</a:t>
          </a:r>
        </a:p>
      </dsp:txBody>
      <dsp:txXfrm>
        <a:off x="426003" y="911908"/>
        <a:ext cx="1270872" cy="847247"/>
      </dsp:txXfrm>
    </dsp:sp>
    <dsp:sp modelId="{481B5EB1-1993-4A19-8117-C0E950869F2E}">
      <dsp:nvSpPr>
        <dsp:cNvPr id="0" name=""/>
        <dsp:cNvSpPr/>
      </dsp:nvSpPr>
      <dsp:spPr>
        <a:xfrm>
          <a:off x="1908687" y="911908"/>
          <a:ext cx="2118119" cy="84724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Analyze</a:t>
          </a:r>
        </a:p>
      </dsp:txBody>
      <dsp:txXfrm>
        <a:off x="2332311" y="911908"/>
        <a:ext cx="1270872" cy="847247"/>
      </dsp:txXfrm>
    </dsp:sp>
    <dsp:sp modelId="{945FB996-5655-4138-8BAC-27D5EFAFFD3C}">
      <dsp:nvSpPr>
        <dsp:cNvPr id="0" name=""/>
        <dsp:cNvSpPr/>
      </dsp:nvSpPr>
      <dsp:spPr>
        <a:xfrm>
          <a:off x="3814994" y="911908"/>
          <a:ext cx="2118119" cy="84724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Design</a:t>
          </a:r>
        </a:p>
      </dsp:txBody>
      <dsp:txXfrm>
        <a:off x="4238618" y="911908"/>
        <a:ext cx="1270872" cy="847247"/>
      </dsp:txXfrm>
    </dsp:sp>
    <dsp:sp modelId="{85470BBD-4D5D-4EE2-9E31-065BBE96385A}">
      <dsp:nvSpPr>
        <dsp:cNvPr id="0" name=""/>
        <dsp:cNvSpPr/>
      </dsp:nvSpPr>
      <dsp:spPr>
        <a:xfrm>
          <a:off x="5721301" y="911908"/>
          <a:ext cx="2118119" cy="84724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Implement</a:t>
          </a:r>
        </a:p>
      </dsp:txBody>
      <dsp:txXfrm>
        <a:off x="6144925" y="911908"/>
        <a:ext cx="1270872" cy="847247"/>
      </dsp:txXfrm>
    </dsp:sp>
    <dsp:sp modelId="{53FFFFBE-536D-4165-A8F8-CEEAF6C9728D}">
      <dsp:nvSpPr>
        <dsp:cNvPr id="0" name=""/>
        <dsp:cNvSpPr/>
      </dsp:nvSpPr>
      <dsp:spPr>
        <a:xfrm>
          <a:off x="7627608" y="911908"/>
          <a:ext cx="2118119" cy="84724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Deploy</a:t>
          </a:r>
        </a:p>
      </dsp:txBody>
      <dsp:txXfrm>
        <a:off x="8051232" y="911908"/>
        <a:ext cx="1270872" cy="8472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EF804-5613-4307-8E3B-891D99BCEA38}">
      <dsp:nvSpPr>
        <dsp:cNvPr id="0" name=""/>
        <dsp:cNvSpPr/>
      </dsp:nvSpPr>
      <dsp:spPr>
        <a:xfrm>
          <a:off x="-5466145" y="-763248"/>
          <a:ext cx="6509224" cy="6509224"/>
        </a:xfrm>
        <a:prstGeom prst="blockArc">
          <a:avLst>
            <a:gd name="adj1" fmla="val 18900000"/>
            <a:gd name="adj2" fmla="val 2700000"/>
            <a:gd name="adj3" fmla="val 332"/>
          </a:avLst>
        </a:pr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397C12-30CE-49B5-9A39-3180E626AA9D}">
      <dsp:nvSpPr>
        <dsp:cNvPr id="0" name=""/>
        <dsp:cNvSpPr/>
      </dsp:nvSpPr>
      <dsp:spPr>
        <a:xfrm>
          <a:off x="671117" y="407254"/>
          <a:ext cx="3130268" cy="1267134"/>
        </a:xfrm>
        <a:prstGeom prst="rect">
          <a:avLst/>
        </a:prstGeom>
        <a:solidFill>
          <a:srgbClr val="C0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7578" tIns="35560" rIns="35560" bIns="35560" numCol="1" spcCol="1270" anchor="t" anchorCtr="0">
          <a:noAutofit/>
        </a:bodyPr>
        <a:lstStyle/>
        <a:p>
          <a:pPr marL="0" lvl="0" indent="0" algn="l" defTabSz="622300">
            <a:lnSpc>
              <a:spcPct val="90000"/>
            </a:lnSpc>
            <a:spcBef>
              <a:spcPct val="0"/>
            </a:spcBef>
            <a:spcAft>
              <a:spcPct val="35000"/>
            </a:spcAft>
            <a:buNone/>
          </a:pPr>
          <a:r>
            <a:rPr lang="en-IN" sz="1400" b="1" kern="1200" dirty="0">
              <a:latin typeface="+mn-lt"/>
              <a:cs typeface="Segoe UI Light" panose="020B0502040204020203" pitchFamily="34" charset="0"/>
            </a:rPr>
            <a:t>Business Perspective</a:t>
          </a:r>
        </a:p>
        <a:p>
          <a:pPr marL="114300" lvl="1" indent="-114300" algn="l" defTabSz="622300">
            <a:lnSpc>
              <a:spcPct val="90000"/>
            </a:lnSpc>
            <a:spcBef>
              <a:spcPct val="0"/>
            </a:spcBef>
            <a:spcAft>
              <a:spcPct val="15000"/>
            </a:spcAft>
            <a:buChar char="•"/>
          </a:pPr>
          <a:r>
            <a:rPr lang="en-IN" sz="1400" kern="1200" dirty="0">
              <a:latin typeface="+mn-lt"/>
              <a:cs typeface="Segoe UI" panose="020B0502040204020203" pitchFamily="34" charset="0"/>
            </a:rPr>
            <a:t>Business Objectives</a:t>
          </a:r>
        </a:p>
        <a:p>
          <a:pPr marL="114300" lvl="1" indent="-114300" algn="l" defTabSz="622300">
            <a:lnSpc>
              <a:spcPct val="90000"/>
            </a:lnSpc>
            <a:spcBef>
              <a:spcPct val="0"/>
            </a:spcBef>
            <a:spcAft>
              <a:spcPct val="15000"/>
            </a:spcAft>
            <a:buChar char="•"/>
          </a:pPr>
          <a:r>
            <a:rPr lang="en-IN" sz="1400" kern="1200" dirty="0">
              <a:latin typeface="+mn-lt"/>
              <a:cs typeface="Segoe UI" panose="020B0502040204020203" pitchFamily="34" charset="0"/>
            </a:rPr>
            <a:t>Outcomes</a:t>
          </a:r>
        </a:p>
        <a:p>
          <a:pPr marL="114300" lvl="1" indent="-114300" algn="l" defTabSz="622300">
            <a:lnSpc>
              <a:spcPct val="90000"/>
            </a:lnSpc>
            <a:spcBef>
              <a:spcPct val="0"/>
            </a:spcBef>
            <a:spcAft>
              <a:spcPct val="15000"/>
            </a:spcAft>
            <a:buChar char="•"/>
          </a:pPr>
          <a:r>
            <a:rPr lang="en-IN" sz="1400" kern="1200" dirty="0">
              <a:latin typeface="+mn-lt"/>
              <a:cs typeface="Segoe UI" panose="020B0502040204020203" pitchFamily="34" charset="0"/>
            </a:rPr>
            <a:t>Scope</a:t>
          </a:r>
        </a:p>
      </dsp:txBody>
      <dsp:txXfrm>
        <a:off x="671117" y="407254"/>
        <a:ext cx="3130268" cy="1267134"/>
      </dsp:txXfrm>
    </dsp:sp>
    <dsp:sp modelId="{C306BCC4-1817-44B3-A7CE-61CFD329E0CB}">
      <dsp:nvSpPr>
        <dsp:cNvPr id="0" name=""/>
        <dsp:cNvSpPr/>
      </dsp:nvSpPr>
      <dsp:spPr>
        <a:xfrm>
          <a:off x="66724" y="436430"/>
          <a:ext cx="1208784" cy="1208784"/>
        </a:xfrm>
        <a:prstGeom prst="ellipse">
          <a:avLst/>
        </a:prstGeom>
        <a:solidFill>
          <a:schemeClr val="lt1">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2C088-987B-45CF-86F9-9C79D923BBBF}">
      <dsp:nvSpPr>
        <dsp:cNvPr id="0" name=""/>
        <dsp:cNvSpPr/>
      </dsp:nvSpPr>
      <dsp:spPr>
        <a:xfrm>
          <a:off x="1022631" y="1857796"/>
          <a:ext cx="2778753" cy="1267134"/>
        </a:xfrm>
        <a:prstGeom prst="rect">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7578" tIns="35560" rIns="35560" bIns="35560" numCol="1" spcCol="1270" anchor="t" anchorCtr="0">
          <a:noAutofit/>
        </a:bodyPr>
        <a:lstStyle/>
        <a:p>
          <a:pPr marL="0" lvl="0" indent="0" algn="l" defTabSz="622300">
            <a:lnSpc>
              <a:spcPct val="90000"/>
            </a:lnSpc>
            <a:spcBef>
              <a:spcPct val="0"/>
            </a:spcBef>
            <a:spcAft>
              <a:spcPct val="35000"/>
            </a:spcAft>
            <a:buNone/>
          </a:pPr>
          <a:r>
            <a:rPr lang="en-IN" sz="1400" b="1" kern="1200" dirty="0">
              <a:latin typeface="+mn-lt"/>
              <a:cs typeface="Segoe UI Light" panose="020B0502040204020203" pitchFamily="34" charset="0"/>
            </a:rPr>
            <a:t>User Perspective</a:t>
          </a:r>
          <a:endParaRPr lang="en-IN" sz="1400" b="1" kern="1200" dirty="0">
            <a:latin typeface="+mn-lt"/>
          </a:endParaRPr>
        </a:p>
        <a:p>
          <a:pPr marL="114300" lvl="1" indent="-114300" algn="l" defTabSz="622300">
            <a:lnSpc>
              <a:spcPct val="90000"/>
            </a:lnSpc>
            <a:spcBef>
              <a:spcPct val="0"/>
            </a:spcBef>
            <a:spcAft>
              <a:spcPct val="15000"/>
            </a:spcAft>
            <a:buChar char="•"/>
          </a:pPr>
          <a:r>
            <a:rPr lang="en-IN" sz="1400" kern="1200" dirty="0">
              <a:latin typeface="+mn-lt"/>
              <a:cs typeface="Segoe UI" panose="020B0502040204020203" pitchFamily="34" charset="0"/>
            </a:rPr>
            <a:t>Personas (user / actor)</a:t>
          </a:r>
        </a:p>
        <a:p>
          <a:pPr marL="114300" lvl="1" indent="-114300" algn="l" defTabSz="622300">
            <a:lnSpc>
              <a:spcPct val="90000"/>
            </a:lnSpc>
            <a:spcBef>
              <a:spcPct val="0"/>
            </a:spcBef>
            <a:spcAft>
              <a:spcPct val="15000"/>
            </a:spcAft>
            <a:buChar char="•"/>
          </a:pPr>
          <a:r>
            <a:rPr lang="en-IN" sz="1400" kern="1200" dirty="0">
              <a:latin typeface="+mn-lt"/>
              <a:cs typeface="Segoe UI" panose="020B0502040204020203" pitchFamily="34" charset="0"/>
            </a:rPr>
            <a:t>Scenarios</a:t>
          </a:r>
        </a:p>
      </dsp:txBody>
      <dsp:txXfrm>
        <a:off x="1022631" y="1857796"/>
        <a:ext cx="2778753" cy="1267134"/>
      </dsp:txXfrm>
    </dsp:sp>
    <dsp:sp modelId="{182C0AA8-38F4-4CBB-B0E9-AD1A8064437F}">
      <dsp:nvSpPr>
        <dsp:cNvPr id="0" name=""/>
        <dsp:cNvSpPr/>
      </dsp:nvSpPr>
      <dsp:spPr>
        <a:xfrm>
          <a:off x="418239" y="1886971"/>
          <a:ext cx="1208784" cy="1208784"/>
        </a:xfrm>
        <a:prstGeom prst="ellipse">
          <a:avLst/>
        </a:prstGeom>
        <a:solidFill>
          <a:schemeClr val="lt1">
            <a:hueOff val="0"/>
            <a:satOff val="0"/>
            <a:lumOff val="0"/>
            <a:alphaOff val="0"/>
          </a:schemeClr>
        </a:solidFill>
        <a:ln w="10795" cap="flat" cmpd="sng" algn="ctr">
          <a:solidFill>
            <a:schemeClr val="accent4">
              <a:hueOff val="-487952"/>
              <a:satOff val="-49542"/>
              <a:lumOff val="1374"/>
              <a:alphaOff val="0"/>
            </a:schemeClr>
          </a:solidFill>
          <a:prstDash val="solid"/>
        </a:ln>
        <a:effectLst/>
      </dsp:spPr>
      <dsp:style>
        <a:lnRef idx="2">
          <a:scrgbClr r="0" g="0" b="0"/>
        </a:lnRef>
        <a:fillRef idx="1">
          <a:scrgbClr r="0" g="0" b="0"/>
        </a:fillRef>
        <a:effectRef idx="0">
          <a:scrgbClr r="0" g="0" b="0"/>
        </a:effectRef>
        <a:fontRef idx="minor"/>
      </dsp:style>
    </dsp:sp>
    <dsp:sp modelId="{98DFFD11-E426-4198-AF44-DE64A1243F22}">
      <dsp:nvSpPr>
        <dsp:cNvPr id="0" name=""/>
        <dsp:cNvSpPr/>
      </dsp:nvSpPr>
      <dsp:spPr>
        <a:xfrm>
          <a:off x="671117" y="3308337"/>
          <a:ext cx="3130268" cy="1267134"/>
        </a:xfrm>
        <a:prstGeom prst="rect">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7578" tIns="35560" rIns="35560" bIns="35560" numCol="1" spcCol="1270" anchor="t" anchorCtr="0">
          <a:noAutofit/>
        </a:bodyPr>
        <a:lstStyle/>
        <a:p>
          <a:pPr marL="0" lvl="0" indent="0" algn="l" defTabSz="622300">
            <a:lnSpc>
              <a:spcPct val="90000"/>
            </a:lnSpc>
            <a:spcBef>
              <a:spcPct val="0"/>
            </a:spcBef>
            <a:spcAft>
              <a:spcPct val="35000"/>
            </a:spcAft>
            <a:buNone/>
          </a:pPr>
          <a:r>
            <a:rPr lang="en-IN" sz="1400" b="1" kern="1200" dirty="0">
              <a:latin typeface="+mn-lt"/>
              <a:cs typeface="Segoe UI Light" panose="020B0502040204020203" pitchFamily="34" charset="0"/>
            </a:rPr>
            <a:t>Solution Perspective</a:t>
          </a:r>
        </a:p>
        <a:p>
          <a:pPr marL="114300" lvl="1" indent="-114300" algn="l" defTabSz="622300">
            <a:lnSpc>
              <a:spcPct val="90000"/>
            </a:lnSpc>
            <a:spcBef>
              <a:spcPct val="0"/>
            </a:spcBef>
            <a:spcAft>
              <a:spcPct val="15000"/>
            </a:spcAft>
            <a:buChar char="•"/>
          </a:pPr>
          <a:r>
            <a:rPr lang="en-IN" sz="1400" kern="1200" dirty="0">
              <a:latin typeface="+mn-lt"/>
              <a:cs typeface="Segoe UI" panose="020B0502040204020203" pitchFamily="34" charset="0"/>
            </a:rPr>
            <a:t>Non functional Requirements</a:t>
          </a:r>
        </a:p>
        <a:p>
          <a:pPr marL="114300" lvl="1" indent="-114300" algn="l" defTabSz="622300">
            <a:lnSpc>
              <a:spcPct val="90000"/>
            </a:lnSpc>
            <a:spcBef>
              <a:spcPct val="0"/>
            </a:spcBef>
            <a:spcAft>
              <a:spcPct val="15000"/>
            </a:spcAft>
            <a:buChar char="•"/>
          </a:pPr>
          <a:r>
            <a:rPr lang="en-IN" sz="1400" kern="1200" dirty="0">
              <a:latin typeface="+mn-lt"/>
              <a:cs typeface="Segoe UI" panose="020B0502040204020203" pitchFamily="34" charset="0"/>
            </a:rPr>
            <a:t>Data, Integration, Systems, Deployment Requirements</a:t>
          </a:r>
        </a:p>
      </dsp:txBody>
      <dsp:txXfrm>
        <a:off x="671117" y="3308337"/>
        <a:ext cx="3130268" cy="1267134"/>
      </dsp:txXfrm>
    </dsp:sp>
    <dsp:sp modelId="{AC31B950-36AE-44FB-9175-293A690E1DE4}">
      <dsp:nvSpPr>
        <dsp:cNvPr id="0" name=""/>
        <dsp:cNvSpPr/>
      </dsp:nvSpPr>
      <dsp:spPr>
        <a:xfrm>
          <a:off x="66724" y="3337512"/>
          <a:ext cx="1208784" cy="1208784"/>
        </a:xfrm>
        <a:prstGeom prst="ellipse">
          <a:avLst/>
        </a:prstGeom>
        <a:solidFill>
          <a:schemeClr val="lt1">
            <a:hueOff val="0"/>
            <a:satOff val="0"/>
            <a:lumOff val="0"/>
            <a:alphaOff val="0"/>
          </a:schemeClr>
        </a:solidFill>
        <a:ln w="10795" cap="flat" cmpd="sng" algn="ctr">
          <a:solidFill>
            <a:schemeClr val="accent4">
              <a:hueOff val="-975903"/>
              <a:satOff val="-99085"/>
              <a:lumOff val="2747"/>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3/14/2022 2:38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3/14/2022 2:35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3/14/2022 2:35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tabLst>
                <a:tab pos="0" algn="l"/>
              </a:tabLst>
              <a:defRPr/>
            </a:pPr>
            <a:r>
              <a:rPr lang="en-US" dirty="0"/>
              <a:t>This is not a complete list, but designed to get</a:t>
            </a:r>
            <a:r>
              <a:rPr lang="en-US" baseline="0" dirty="0"/>
              <a:t> them thinking about problems that might exist – use it to start a discussion</a:t>
            </a:r>
          </a:p>
          <a:p>
            <a:pPr marL="0" indent="0">
              <a:lnSpc>
                <a:spcPct val="100000"/>
              </a:lnSpc>
              <a:buNone/>
              <a:tabLst>
                <a:tab pos="0" algn="l"/>
              </a:tabLst>
              <a:defRPr/>
            </a:pPr>
            <a:endParaRPr lang="en-US" baseline="0" dirty="0"/>
          </a:p>
          <a:p>
            <a:pPr marL="0" indent="0">
              <a:lnSpc>
                <a:spcPct val="100000"/>
              </a:lnSpc>
              <a:buNone/>
              <a:tabLst>
                <a:tab pos="0" algn="l"/>
              </a:tabLst>
              <a:defRPr/>
            </a:pPr>
            <a:r>
              <a:rPr lang="en-US" baseline="0" dirty="0"/>
              <a:t>Its also not uncommon that a customer will bring over a requirement that was really a limitation of the old system not something that helps them get the job done</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2:35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237639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tabLst>
                <a:tab pos="0" algn="l"/>
              </a:tabLst>
              <a:defRPr/>
            </a:pPr>
            <a:r>
              <a:rPr lang="en-US" dirty="0"/>
              <a:t>This is not a complete list, but designed to get</a:t>
            </a:r>
            <a:r>
              <a:rPr lang="en-US" baseline="0" dirty="0"/>
              <a:t> them thinking about problems that might exist – use it to start a discussion</a:t>
            </a:r>
          </a:p>
          <a:p>
            <a:pPr marL="0" indent="0">
              <a:lnSpc>
                <a:spcPct val="100000"/>
              </a:lnSpc>
              <a:buNone/>
              <a:tabLst>
                <a:tab pos="0" algn="l"/>
              </a:tabLst>
              <a:defRPr/>
            </a:pPr>
            <a:endParaRPr lang="en-US" baseline="0" dirty="0"/>
          </a:p>
          <a:p>
            <a:pPr marL="0" indent="0">
              <a:lnSpc>
                <a:spcPct val="100000"/>
              </a:lnSpc>
              <a:buNone/>
              <a:tabLst>
                <a:tab pos="0" algn="l"/>
              </a:tabLst>
              <a:defRPr/>
            </a:pPr>
            <a:r>
              <a:rPr lang="en-US" baseline="0" dirty="0"/>
              <a:t>Its also not uncommon that a customer will bring over a requirement that was really a limitation of the old system not something that helps them get the job done</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2:35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19789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SA’s have to guide the team in some cases to get a good requirement.</a:t>
            </a:r>
            <a:r>
              <a:rPr lang="en-US" baseline="0" dirty="0"/>
              <a:t>  This starts with elevating it from design language and ending with something implementable and testable</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2:35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983071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2:35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4040213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2:35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411293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2:35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25023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3/14/2022 2:35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work has been commissioned, we are done supporting pre-sales and now need to turn the vision into an implementation</a:t>
            </a:r>
          </a:p>
          <a:p>
            <a:endParaRPr lang="en-US" dirty="0"/>
          </a:p>
          <a:p>
            <a:r>
              <a:rPr lang="en-US" dirty="0"/>
              <a:t>These stages are only for helping us structure the conversation and don’t imply a methodology, in fact depending on the methodology used e.g. scrum/agile you may visit these stages many times during the project.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2:35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47386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p>
          <a:p>
            <a:endParaRPr lang="en-US" dirty="0"/>
          </a:p>
          <a:p>
            <a:r>
              <a:rPr lang="en-US" dirty="0"/>
              <a:t>Knowing the reasons for a request or requirement helps bring out the root problem, not just a feature request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2:35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035579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2:35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88522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2:35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62505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http://en.wikipedia.org/wiki/Requirement#Characteristics_of_good_requirements</a:t>
            </a:r>
          </a:p>
          <a:p>
            <a:r>
              <a:rPr lang="en-US" dirty="0"/>
              <a:t>SMART requirements</a:t>
            </a:r>
          </a:p>
          <a:p>
            <a:r>
              <a:rPr lang="en-US" dirty="0"/>
              <a:t>INVEST user-story</a:t>
            </a:r>
          </a:p>
          <a:p>
            <a:endParaRPr lang="en-US" dirty="0"/>
          </a:p>
          <a:p>
            <a:r>
              <a:rPr lang="en-US" dirty="0"/>
              <a:t>As a talking point- how does this overall discussion make for a solution that you can actually deliver?</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F0E8ADD-5317-4C14-B1BC-530D7C569EE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3/14/2022 2:35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35128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30" b="1" dirty="0" err="1">
                <a:solidFill>
                  <a:srgbClr val="00B0F0"/>
                </a:solidFill>
                <a:latin typeface="Segoe UI Light" panose="020B0502040204020203" pitchFamily="34" charset="0"/>
                <a:cs typeface="Segoe UI Light" panose="020B0502040204020203" pitchFamily="34" charset="0"/>
              </a:rPr>
              <a:t>usiness</a:t>
            </a:r>
            <a:r>
              <a:rPr lang="en-US" sz="1730" b="1" dirty="0">
                <a:solidFill>
                  <a:srgbClr val="00B0F0"/>
                </a:solidFill>
                <a:latin typeface="Segoe UI Light" panose="020B0502040204020203" pitchFamily="34" charset="0"/>
                <a:cs typeface="Segoe UI Light" panose="020B0502040204020203" pitchFamily="34" charset="0"/>
              </a:rPr>
              <a:t> Perspective </a:t>
            </a:r>
            <a:r>
              <a:rPr lang="en-US" sz="1372" dirty="0">
                <a:latin typeface="Segoe UI" panose="020B0502040204020203" pitchFamily="34" charset="0"/>
                <a:cs typeface="Segoe UI" panose="020B0502040204020203" pitchFamily="34" charset="0"/>
              </a:rPr>
              <a:t>define the needs of the organization with regard to the solution. They define what the solution must deliver to capitalize on a business opportunity or to manage business challenges</a:t>
            </a:r>
          </a:p>
          <a:p>
            <a:endParaRPr lang="en-US" sz="1372" dirty="0">
              <a:latin typeface="Segoe UI" panose="020B0502040204020203" pitchFamily="34" charset="0"/>
              <a:cs typeface="Segoe UI" panose="020B0502040204020203" pitchFamily="34" charset="0"/>
            </a:endParaRPr>
          </a:p>
          <a:p>
            <a:r>
              <a:rPr lang="en-US" sz="1730" b="1" dirty="0">
                <a:solidFill>
                  <a:srgbClr val="C00000"/>
                </a:solidFill>
                <a:latin typeface="Segoe UI Light" panose="020B0502040204020203" pitchFamily="34" charset="0"/>
                <a:cs typeface="Segoe UI Light" panose="020B0502040204020203" pitchFamily="34" charset="0"/>
              </a:rPr>
              <a:t>User Perspective </a:t>
            </a:r>
            <a:r>
              <a:rPr lang="en-US" sz="1372" dirty="0">
                <a:latin typeface="Segoe UI" panose="020B0502040204020203" pitchFamily="34" charset="0"/>
                <a:cs typeface="Segoe UI" panose="020B0502040204020203" pitchFamily="34" charset="0"/>
              </a:rPr>
              <a:t>address interaction of individual or groups of users with the system to achieve their goal. These have a special focus on information delivery mechanisms</a:t>
            </a:r>
          </a:p>
          <a:p>
            <a:endParaRPr lang="en-US" sz="1372" dirty="0">
              <a:latin typeface="Segoe UI" panose="020B0502040204020203" pitchFamily="34" charset="0"/>
              <a:cs typeface="Segoe UI" panose="020B0502040204020203" pitchFamily="34" charset="0"/>
            </a:endParaRPr>
          </a:p>
          <a:p>
            <a:r>
              <a:rPr lang="en-US" sz="1730" b="1" dirty="0">
                <a:solidFill>
                  <a:srgbClr val="7030A0"/>
                </a:solidFill>
                <a:latin typeface="Segoe UI Light" panose="020B0502040204020203" pitchFamily="34" charset="0"/>
                <a:cs typeface="Segoe UI Light" panose="020B0502040204020203" pitchFamily="34" charset="0"/>
              </a:rPr>
              <a:t>Solution Perspective </a:t>
            </a:r>
            <a:r>
              <a:rPr lang="en-US" sz="1372" dirty="0">
                <a:latin typeface="Segoe UI" panose="020B0502040204020203" pitchFamily="34" charset="0"/>
                <a:cs typeface="Segoe UI" panose="020B0502040204020203" pitchFamily="34" charset="0"/>
              </a:rPr>
              <a:t>includes </a:t>
            </a:r>
          </a:p>
          <a:p>
            <a:r>
              <a:rPr lang="en-US" sz="1372" b="1" dirty="0">
                <a:latin typeface="Segoe UI" panose="020B0502040204020203" pitchFamily="34" charset="0"/>
                <a:cs typeface="Segoe UI" panose="020B0502040204020203" pitchFamily="34" charset="0"/>
              </a:rPr>
              <a:t>QoS (aka NFR) </a:t>
            </a:r>
            <a:r>
              <a:rPr lang="en-US" sz="1372" dirty="0">
                <a:latin typeface="Segoe UI" panose="020B0502040204020203" pitchFamily="34" charset="0"/>
                <a:cs typeface="Segoe UI" panose="020B0502040204020203" pitchFamily="34" charset="0"/>
              </a:rPr>
              <a:t>– Operability, Performance, Security, Usability etc.</a:t>
            </a:r>
          </a:p>
          <a:p>
            <a:endParaRPr lang="en-US" sz="1372" dirty="0">
              <a:latin typeface="Segoe UI" panose="020B0502040204020203" pitchFamily="34" charset="0"/>
              <a:cs typeface="Segoe UI" panose="020B0502040204020203" pitchFamily="34" charset="0"/>
            </a:endParaRPr>
          </a:p>
          <a:p>
            <a:pPr marL="0" lvl="1"/>
            <a:r>
              <a:rPr lang="en-US" sz="1372" b="1" dirty="0">
                <a:latin typeface="Segoe UI" panose="020B0502040204020203" pitchFamily="34" charset="0"/>
                <a:cs typeface="Segoe UI" panose="020B0502040204020203" pitchFamily="34" charset="0"/>
              </a:rPr>
              <a:t>Deployment Requirement </a:t>
            </a:r>
            <a:r>
              <a:rPr lang="en-US" sz="1372" dirty="0">
                <a:latin typeface="Segoe UI" panose="020B0502040204020203" pitchFamily="34" charset="0"/>
                <a:cs typeface="Segoe UI" panose="020B0502040204020203" pitchFamily="34" charset="0"/>
              </a:rPr>
              <a:t>- describe the customer’s processes for deployment and identify any issues or constraints that may influence the solution design</a:t>
            </a:r>
          </a:p>
          <a:p>
            <a:pPr marL="0" lvl="1"/>
            <a:endParaRPr lang="en-US" sz="1372" dirty="0">
              <a:latin typeface="Segoe UI" panose="020B0502040204020203" pitchFamily="34" charset="0"/>
              <a:cs typeface="Segoe UI" panose="020B0502040204020203" pitchFamily="34" charset="0"/>
            </a:endParaRPr>
          </a:p>
          <a:p>
            <a:r>
              <a:rPr lang="en-US" sz="1372" b="1" dirty="0">
                <a:latin typeface="Segoe UI" panose="020B0502040204020203" pitchFamily="34" charset="0"/>
                <a:cs typeface="Segoe UI" panose="020B0502040204020203" pitchFamily="34" charset="0"/>
              </a:rPr>
              <a:t>Integration &amp; interoperability requirement </a:t>
            </a:r>
            <a:r>
              <a:rPr lang="en-US" sz="1372" dirty="0">
                <a:latin typeface="Segoe UI" panose="020B0502040204020203" pitchFamily="34" charset="0"/>
                <a:cs typeface="Segoe UI" panose="020B0502040204020203" pitchFamily="34" charset="0"/>
              </a:rPr>
              <a:t>- </a:t>
            </a:r>
            <a:r>
              <a:rPr lang="en-IN" sz="1372" dirty="0">
                <a:latin typeface="Segoe UI" panose="020B0502040204020203" pitchFamily="34" charset="0"/>
                <a:cs typeface="Segoe UI" panose="020B0502040204020203" pitchFamily="34" charset="0"/>
              </a:rPr>
              <a:t>any factors that may arise relating to the customer’s Production Environment &amp; other systems with which the solution must inter-operate and/or co-exist. This should include any details on interoperability standards and how they might affect the solution design.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F0E8ADD-5317-4C14-B1BC-530D7C569EEA}" type="datetime8">
              <a:rPr lang="en-US" smtClean="0"/>
              <a:t>3/14/2022 2:35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231532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Throughout the process of collecting requirements you should always be looking out to ensure requirements are feasible.  As you perform the fit gap analysis and are doing a pass on each of the requirements it’s a good time to do a double check on the feasibility.  It’s possible that when the information was originally captured you didn’t have the benefit of other details that might make a requirement less feasible.  Determining a requirement has feasibility challenges should result in it being re-evaluated with the subject matter experts or possibly de-prioritized.</a:t>
            </a:r>
          </a:p>
          <a:p>
            <a:r>
              <a:rPr lang="en-US" sz="882" kern="1200" dirty="0">
                <a:solidFill>
                  <a:schemeClr val="tx1"/>
                </a:solidFill>
                <a:effectLst/>
                <a:latin typeface="Segoe UI Light" pitchFamily="34" charset="0"/>
                <a:ea typeface="+mn-ea"/>
                <a:cs typeface="+mn-cs"/>
              </a:rPr>
              <a:t> </a:t>
            </a:r>
          </a:p>
          <a:p>
            <a:r>
              <a:rPr lang="en-US" sz="882" b="1" kern="1200" dirty="0">
                <a:solidFill>
                  <a:schemeClr val="tx1"/>
                </a:solidFill>
                <a:effectLst/>
                <a:latin typeface="Segoe UI Light" pitchFamily="34" charset="0"/>
                <a:ea typeface="+mn-ea"/>
                <a:cs typeface="+mn-cs"/>
              </a:rPr>
              <a:t>Will the users use the feature?</a:t>
            </a:r>
          </a:p>
          <a:p>
            <a:r>
              <a:rPr lang="en-US" sz="882" kern="1200" dirty="0">
                <a:solidFill>
                  <a:schemeClr val="tx1"/>
                </a:solidFill>
                <a:effectLst/>
                <a:latin typeface="Segoe UI Light" pitchFamily="34" charset="0"/>
                <a:ea typeface="+mn-ea"/>
                <a:cs typeface="+mn-cs"/>
              </a:rPr>
              <a:t>Now that you have gotten to know the users more there are considerations. For example, will we be able to create a feature that not only meets a requirement, but one that users will actually use?  This could be an automated process that is too complex and actually might result in too much rework for common scenarios.  This could be a feature that while it might solve the problem, is solved by an overly complex solution.</a:t>
            </a:r>
          </a:p>
          <a:p>
            <a:r>
              <a:rPr lang="en-US" sz="882" b="1" kern="1200" dirty="0">
                <a:solidFill>
                  <a:schemeClr val="tx1"/>
                </a:solidFill>
                <a:effectLst/>
                <a:latin typeface="Segoe UI Light" pitchFamily="34" charset="0"/>
                <a:ea typeface="+mn-ea"/>
                <a:cs typeface="+mn-cs"/>
              </a:rPr>
              <a:t>Is it technically viable?</a:t>
            </a:r>
          </a:p>
          <a:p>
            <a:r>
              <a:rPr lang="en-US" sz="882" kern="1200" dirty="0">
                <a:solidFill>
                  <a:schemeClr val="tx1"/>
                </a:solidFill>
                <a:effectLst/>
                <a:latin typeface="Segoe UI Light" pitchFamily="34" charset="0"/>
                <a:ea typeface="+mn-ea"/>
                <a:cs typeface="+mn-cs"/>
              </a:rPr>
              <a:t>There is a saying that you don’t get what you don’t ask for.  That is true of requirements too, often times users envision fancy solutions to their challenge.  As you look at each requirement you should ask “Can we do this with the current technologies we have available?”.  Along with this are we building something consistent with how the platform is designed to work, or are we pushing beyond the normal limits?  For example, if the volume of requests is so high, we would overrun the API limits for protecting the platform implementing as planned would not be feasible.</a:t>
            </a:r>
          </a:p>
          <a:p>
            <a:r>
              <a:rPr lang="en-US" sz="882" b="1" kern="1200" dirty="0">
                <a:solidFill>
                  <a:schemeClr val="tx1"/>
                </a:solidFill>
                <a:effectLst/>
                <a:latin typeface="Segoe UI Light" pitchFamily="34" charset="0"/>
                <a:ea typeface="+mn-ea"/>
                <a:cs typeface="+mn-cs"/>
              </a:rPr>
              <a:t>Is the process feasible, or did we miss the process?</a:t>
            </a:r>
          </a:p>
          <a:p>
            <a:r>
              <a:rPr lang="en-US" sz="882" kern="1200" dirty="0">
                <a:solidFill>
                  <a:schemeClr val="tx1"/>
                </a:solidFill>
                <a:effectLst/>
                <a:latin typeface="Segoe UI Light" pitchFamily="34" charset="0"/>
                <a:ea typeface="+mn-ea"/>
                <a:cs typeface="+mn-cs"/>
              </a:rPr>
              <a:t>As you review the requirements, they might clearly call out a business process like resolving new cases or a sales process.  That’s great, for those we need to only validate they are reasonable and implementable.  We should look to ensure we’ve covered exceptions that occur on a regular basis. It’s also possible that ten requirements individually didn’t identify a process but now when evaluating them as a whole a business process becomes more identifiable.</a:t>
            </a:r>
          </a:p>
          <a:p>
            <a:r>
              <a:rPr lang="en-US" sz="882" b="1" kern="1200" dirty="0">
                <a:solidFill>
                  <a:schemeClr val="tx1"/>
                </a:solidFill>
                <a:effectLst/>
                <a:latin typeface="Segoe UI Light" pitchFamily="34" charset="0"/>
                <a:ea typeface="+mn-ea"/>
                <a:cs typeface="+mn-cs"/>
              </a:rPr>
              <a:t>Do regulatory rules/laws make a requirement not feasible?</a:t>
            </a:r>
          </a:p>
          <a:p>
            <a:r>
              <a:rPr lang="en-US" sz="882" kern="1200" dirty="0">
                <a:solidFill>
                  <a:schemeClr val="tx1"/>
                </a:solidFill>
                <a:effectLst/>
                <a:latin typeface="Segoe UI Light" pitchFamily="34" charset="0"/>
                <a:ea typeface="+mn-ea"/>
                <a:cs typeface="+mn-cs"/>
              </a:rPr>
              <a:t>If you’re working in a regulated industry you need to check requirements against a knowledgeable expert on what is allowed and not allowed.  It is easy when collecting ideas to get excited about a requirement only to later reflect on how it isn’t feasible because it conflicts with a regulatory rule or law.</a:t>
            </a:r>
          </a:p>
          <a:p>
            <a:r>
              <a:rPr lang="en-US" sz="882" kern="1200" dirty="0">
                <a:solidFill>
                  <a:schemeClr val="tx1"/>
                </a:solidFill>
                <a:effectLst/>
                <a:latin typeface="Segoe UI Light" pitchFamily="34" charset="0"/>
                <a:ea typeface="+mn-ea"/>
                <a:cs typeface="+mn-cs"/>
              </a:rPr>
              <a:t>The bottom line, as you finish collecting requirements it is the perfect time to reflect on the full set of requirements and ensure they are feasible as you work through your fit gap analysis or design the solution from the requirements.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2:35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519544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Engage students in a discussion of their experience with bad requirements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3/14/2022 2:35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936783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Wingdings" panose="05000000000000000000" pitchFamily="2" charset="2"/>
              <a:buChar char="§"/>
              <a:defRPr/>
            </a:lvl1pPr>
            <a:lvl2pPr marL="457200" indent="-228600">
              <a:buFont typeface="Wingdings" panose="05000000000000000000" pitchFamily="2" charset="2"/>
              <a:buChar char="§"/>
              <a:defRPr/>
            </a:lvl2pPr>
            <a:lvl3pPr marL="657225" indent="-200025">
              <a:buFont typeface="Wingdings" panose="05000000000000000000" pitchFamily="2" charset="2"/>
              <a:buChar char="§"/>
              <a:defRPr/>
            </a:lvl3pPr>
            <a:lvl4pPr marL="842963" indent="-180975">
              <a:buFont typeface="Wingdings" panose="05000000000000000000" pitchFamily="2" charset="2"/>
              <a:buChar char="§"/>
              <a:defRPr/>
            </a:lvl4pPr>
            <a:lvl5pPr marL="1023938" indent="-168275">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marL="228600" indent="-228600">
              <a:buFont typeface="Wingdings" panose="05000000000000000000" pitchFamily="2" charset="2"/>
              <a:buChar char="§"/>
              <a:defRPr sz="3600">
                <a:latin typeface="+mn-lt"/>
              </a:defRPr>
            </a:lvl1pPr>
            <a:lvl2pPr marL="457200" indent="-228600">
              <a:buFont typeface="Wingdings" panose="05000000000000000000" pitchFamily="2" charset="2"/>
              <a:buChar char="§"/>
              <a:defRPr sz="2800">
                <a:latin typeface="+mn-lt"/>
              </a:defRPr>
            </a:lvl2pPr>
            <a:lvl3pPr marL="657225" indent="-200025">
              <a:buFont typeface="Wingdings" panose="05000000000000000000" pitchFamily="2" charset="2"/>
              <a:buChar char="§"/>
              <a:defRPr sz="2400">
                <a:latin typeface="+mn-lt"/>
              </a:defRPr>
            </a:lvl3pPr>
            <a:lvl4pPr marL="842963" indent="-180975">
              <a:buFont typeface="Wingdings" panose="05000000000000000000" pitchFamily="2" charset="2"/>
              <a:buChar char="§"/>
              <a:defRPr sz="2000">
                <a:latin typeface="+mn-lt"/>
              </a:defRPr>
            </a:lvl4pPr>
            <a:lvl5pPr marL="1023938" indent="-168275">
              <a:buFont typeface="Wingdings" panose="05000000000000000000" pitchFamily="2" charset="2"/>
              <a:buChar cha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Wingdings" panose="05000000000000000000" pitchFamily="2" charset="2"/>
              <a:buChar char="§"/>
              <a:defRPr/>
            </a:lvl1pPr>
            <a:lvl2pPr marL="457200" indent="-228600">
              <a:buFont typeface="Wingdings" panose="05000000000000000000" pitchFamily="2" charset="2"/>
              <a:buChar char="§"/>
              <a:defRPr/>
            </a:lvl2pPr>
            <a:lvl3pPr marL="657225" indent="-200025">
              <a:buFont typeface="Wingdings" panose="05000000000000000000" pitchFamily="2" charset="2"/>
              <a:buChar char="§"/>
              <a:defRPr/>
            </a:lvl3pPr>
            <a:lvl4pPr marL="842963" indent="-180975">
              <a:buFont typeface="Wingdings" panose="05000000000000000000" pitchFamily="2" charset="2"/>
              <a:buChar char="§"/>
              <a:defRPr/>
            </a:lvl4pPr>
            <a:lvl5pPr marL="1023938" indent="-168275">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8.png"/><Relationship Id="rId4" Type="http://schemas.openxmlformats.org/officeDocument/2006/relationships/diagramLayout" Target="../diagrams/layout2.xm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2050" y="2555952"/>
            <a:ext cx="4167887" cy="1938992"/>
          </a:xfrm>
        </p:spPr>
        <p:txBody>
          <a:bodyPr/>
          <a:lstStyle/>
          <a:p>
            <a:r>
              <a:rPr lang="en-US" sz="1800"/>
              <a:t>PL-600</a:t>
            </a:r>
            <a:br>
              <a:rPr lang="en-US" dirty="0"/>
            </a:br>
            <a:br>
              <a:rPr lang="en-US" dirty="0"/>
            </a:br>
            <a:r>
              <a:rPr lang="en-US" dirty="0"/>
              <a:t>Conceptualize the design</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6EF4D0C-BACA-4ADB-A9C9-4ADB339133E5}"/>
              </a:ext>
            </a:extLst>
          </p:cNvPr>
          <p:cNvGrpSpPr/>
          <p:nvPr/>
        </p:nvGrpSpPr>
        <p:grpSpPr>
          <a:xfrm>
            <a:off x="4161945" y="1418073"/>
            <a:ext cx="3868110" cy="4982727"/>
            <a:chOff x="6217634" y="1343917"/>
            <a:chExt cx="4549104" cy="5082641"/>
          </a:xfrm>
        </p:grpSpPr>
        <p:graphicFrame>
          <p:nvGraphicFramePr>
            <p:cNvPr id="4" name="Diagram 3">
              <a:extLst>
                <a:ext uri="{FF2B5EF4-FFF2-40B4-BE49-F238E27FC236}">
                  <a16:creationId xmlns:a16="http://schemas.microsoft.com/office/drawing/2014/main" id="{CD7B179F-65B7-4EBE-90CA-D5F7D3DF5E5D}"/>
                </a:ext>
              </a:extLst>
            </p:cNvPr>
            <p:cNvGraphicFramePr/>
            <p:nvPr/>
          </p:nvGraphicFramePr>
          <p:xfrm>
            <a:off x="6217634" y="1343917"/>
            <a:ext cx="4549104" cy="50826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1BC82972-7519-4DAB-902C-A335BB73CC31}"/>
                </a:ext>
              </a:extLst>
            </p:cNvPr>
            <p:cNvPicPr>
              <a:picLocks noChangeAspect="1"/>
            </p:cNvPicPr>
            <p:nvPr/>
          </p:nvPicPr>
          <p:blipFill>
            <a:blip r:embed="rId8"/>
            <a:stretch>
              <a:fillRect/>
            </a:stretch>
          </p:blipFill>
          <p:spPr>
            <a:xfrm>
              <a:off x="6323526" y="1735428"/>
              <a:ext cx="1223493" cy="1334063"/>
            </a:xfrm>
            <a:prstGeom prst="ellipse">
              <a:avLst/>
            </a:prstGeom>
            <a:ln>
              <a:noFill/>
            </a:ln>
            <a:effectLst>
              <a:softEdge rad="112500"/>
            </a:effectLst>
          </p:spPr>
        </p:pic>
        <p:pic>
          <p:nvPicPr>
            <p:cNvPr id="6" name="Picture 5">
              <a:extLst>
                <a:ext uri="{FF2B5EF4-FFF2-40B4-BE49-F238E27FC236}">
                  <a16:creationId xmlns:a16="http://schemas.microsoft.com/office/drawing/2014/main" id="{53664472-13BB-4BC1-B551-77830D519DF3}"/>
                </a:ext>
              </a:extLst>
            </p:cNvPr>
            <p:cNvPicPr>
              <a:picLocks noChangeAspect="1"/>
            </p:cNvPicPr>
            <p:nvPr/>
          </p:nvPicPr>
          <p:blipFill>
            <a:blip r:embed="rId9"/>
            <a:stretch>
              <a:fillRect/>
            </a:stretch>
          </p:blipFill>
          <p:spPr>
            <a:xfrm>
              <a:off x="6735851" y="3258072"/>
              <a:ext cx="1160397" cy="1237311"/>
            </a:xfrm>
            <a:prstGeom prst="ellipse">
              <a:avLst/>
            </a:prstGeom>
            <a:ln>
              <a:noFill/>
            </a:ln>
            <a:effectLst>
              <a:softEdge rad="112500"/>
            </a:effectLst>
          </p:spPr>
        </p:pic>
        <p:pic>
          <p:nvPicPr>
            <p:cNvPr id="7" name="Picture 6">
              <a:extLst>
                <a:ext uri="{FF2B5EF4-FFF2-40B4-BE49-F238E27FC236}">
                  <a16:creationId xmlns:a16="http://schemas.microsoft.com/office/drawing/2014/main" id="{4DC07FF7-0F21-4F12-B2DC-B92022C7527B}"/>
                </a:ext>
              </a:extLst>
            </p:cNvPr>
            <p:cNvPicPr>
              <a:picLocks noChangeAspect="1"/>
            </p:cNvPicPr>
            <p:nvPr/>
          </p:nvPicPr>
          <p:blipFill>
            <a:blip r:embed="rId10"/>
            <a:stretch>
              <a:fillRect/>
            </a:stretch>
          </p:blipFill>
          <p:spPr>
            <a:xfrm>
              <a:off x="6301144" y="4801780"/>
              <a:ext cx="1268260" cy="1197009"/>
            </a:xfrm>
            <a:prstGeom prst="ellipse">
              <a:avLst/>
            </a:prstGeom>
            <a:ln>
              <a:noFill/>
            </a:ln>
            <a:effectLst>
              <a:softEdge rad="112500"/>
            </a:effectLst>
          </p:spPr>
        </p:pic>
      </p:grpSp>
      <p:sp>
        <p:nvSpPr>
          <p:cNvPr id="9" name="Title 8">
            <a:extLst>
              <a:ext uri="{FF2B5EF4-FFF2-40B4-BE49-F238E27FC236}">
                <a16:creationId xmlns:a16="http://schemas.microsoft.com/office/drawing/2014/main" id="{FE3A1A31-2353-4B29-865A-FB68C0FF1BF3}"/>
              </a:ext>
            </a:extLst>
          </p:cNvPr>
          <p:cNvSpPr>
            <a:spLocks noGrp="1"/>
          </p:cNvSpPr>
          <p:nvPr>
            <p:ph type="title"/>
          </p:nvPr>
        </p:nvSpPr>
        <p:spPr/>
        <p:txBody>
          <a:bodyPr/>
          <a:lstStyle/>
          <a:p>
            <a:r>
              <a:rPr lang="en-US" dirty="0"/>
              <a:t>Who does the requirement serve?</a:t>
            </a:r>
          </a:p>
        </p:txBody>
      </p:sp>
    </p:spTree>
    <p:extLst>
      <p:ext uri="{BB962C8B-B14F-4D97-AF65-F5344CB8AC3E}">
        <p14:creationId xmlns:p14="http://schemas.microsoft.com/office/powerpoint/2010/main" val="42521302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D73F-2875-48EC-A32F-285E2DDC0D69}"/>
              </a:ext>
            </a:extLst>
          </p:cNvPr>
          <p:cNvSpPr>
            <a:spLocks noGrp="1"/>
          </p:cNvSpPr>
          <p:nvPr>
            <p:ph type="title"/>
          </p:nvPr>
        </p:nvSpPr>
        <p:spPr/>
        <p:txBody>
          <a:bodyPr/>
          <a:lstStyle/>
          <a:p>
            <a:r>
              <a:rPr lang="en-US" dirty="0"/>
              <a:t>Is it feasible?</a:t>
            </a:r>
          </a:p>
        </p:txBody>
      </p:sp>
      <p:sp>
        <p:nvSpPr>
          <p:cNvPr id="3" name="Text Placeholder 2">
            <a:extLst>
              <a:ext uri="{FF2B5EF4-FFF2-40B4-BE49-F238E27FC236}">
                <a16:creationId xmlns:a16="http://schemas.microsoft.com/office/drawing/2014/main" id="{EA18A1F8-460F-4062-919C-5626D7AD70F3}"/>
              </a:ext>
            </a:extLst>
          </p:cNvPr>
          <p:cNvSpPr>
            <a:spLocks noGrp="1"/>
          </p:cNvSpPr>
          <p:nvPr>
            <p:ph type="body" sz="quarter" idx="10"/>
          </p:nvPr>
        </p:nvSpPr>
        <p:spPr>
          <a:xfrm>
            <a:off x="584200" y="1435497"/>
            <a:ext cx="11018520" cy="3496085"/>
          </a:xfrm>
        </p:spPr>
        <p:txBody>
          <a:bodyPr/>
          <a:lstStyle/>
          <a:p>
            <a:pPr>
              <a:lnSpc>
                <a:spcPct val="150000"/>
              </a:lnSpc>
              <a:buFont typeface="Wingdings" panose="05000000000000000000" pitchFamily="2" charset="2"/>
              <a:buChar char="ü"/>
            </a:pPr>
            <a:r>
              <a:rPr lang="en-US" dirty="0"/>
              <a:t>Will the users use it?</a:t>
            </a:r>
          </a:p>
          <a:p>
            <a:pPr>
              <a:lnSpc>
                <a:spcPct val="150000"/>
              </a:lnSpc>
              <a:buFont typeface="Wingdings" panose="05000000000000000000" pitchFamily="2" charset="2"/>
              <a:buChar char="ü"/>
            </a:pPr>
            <a:r>
              <a:rPr lang="en-US" dirty="0"/>
              <a:t>Is it technically viable?</a:t>
            </a:r>
          </a:p>
          <a:p>
            <a:pPr>
              <a:lnSpc>
                <a:spcPct val="150000"/>
              </a:lnSpc>
              <a:buFont typeface="Wingdings" panose="05000000000000000000" pitchFamily="2" charset="2"/>
              <a:buChar char="ü"/>
            </a:pPr>
            <a:r>
              <a:rPr lang="en-US" dirty="0"/>
              <a:t>Is the process feasible?</a:t>
            </a:r>
          </a:p>
          <a:p>
            <a:pPr>
              <a:lnSpc>
                <a:spcPct val="150000"/>
              </a:lnSpc>
              <a:buFont typeface="Wingdings" panose="05000000000000000000" pitchFamily="2" charset="2"/>
              <a:buChar char="ü"/>
            </a:pPr>
            <a:r>
              <a:rPr lang="en-US" dirty="0"/>
              <a:t>Are we solving problems or symptoms?</a:t>
            </a:r>
          </a:p>
          <a:p>
            <a:pPr>
              <a:lnSpc>
                <a:spcPct val="150000"/>
              </a:lnSpc>
              <a:buFont typeface="Wingdings" panose="05000000000000000000" pitchFamily="2" charset="2"/>
              <a:buChar char="ü"/>
            </a:pPr>
            <a:r>
              <a:rPr lang="en-US" dirty="0"/>
              <a:t>Do regulatory rules or law make it not feasible?</a:t>
            </a:r>
          </a:p>
        </p:txBody>
      </p:sp>
    </p:spTree>
    <p:extLst>
      <p:ext uri="{BB962C8B-B14F-4D97-AF65-F5344CB8AC3E}">
        <p14:creationId xmlns:p14="http://schemas.microsoft.com/office/powerpoint/2010/main" val="242062751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D670F-9BBC-4FAB-989D-B935CC8C2D7D}"/>
              </a:ext>
            </a:extLst>
          </p:cNvPr>
          <p:cNvSpPr>
            <a:spLocks noGrp="1"/>
          </p:cNvSpPr>
          <p:nvPr>
            <p:ph type="title"/>
          </p:nvPr>
        </p:nvSpPr>
        <p:spPr/>
        <p:txBody>
          <a:bodyPr/>
          <a:lstStyle/>
          <a:p>
            <a:r>
              <a:rPr lang="en-US" dirty="0"/>
              <a:t>Bad requirements are..</a:t>
            </a:r>
          </a:p>
        </p:txBody>
      </p:sp>
      <p:sp>
        <p:nvSpPr>
          <p:cNvPr id="3" name="Text Placeholder 2">
            <a:extLst>
              <a:ext uri="{FF2B5EF4-FFF2-40B4-BE49-F238E27FC236}">
                <a16:creationId xmlns:a16="http://schemas.microsoft.com/office/drawing/2014/main" id="{066D73D0-F233-4400-8113-D407588BF5C9}"/>
              </a:ext>
            </a:extLst>
          </p:cNvPr>
          <p:cNvSpPr>
            <a:spLocks noGrp="1"/>
          </p:cNvSpPr>
          <p:nvPr>
            <p:ph type="body" sz="quarter" idx="10"/>
          </p:nvPr>
        </p:nvSpPr>
        <p:spPr>
          <a:xfrm>
            <a:off x="584200" y="1435497"/>
            <a:ext cx="11018520" cy="2628412"/>
          </a:xfrm>
        </p:spPr>
        <p:txBody>
          <a:bodyPr/>
          <a:lstStyle/>
          <a:p>
            <a:pPr>
              <a:lnSpc>
                <a:spcPct val="150000"/>
              </a:lnSpc>
            </a:pPr>
            <a:r>
              <a:rPr lang="en-US" dirty="0"/>
              <a:t>Vague</a:t>
            </a:r>
          </a:p>
          <a:p>
            <a:pPr>
              <a:lnSpc>
                <a:spcPct val="150000"/>
              </a:lnSpc>
            </a:pPr>
            <a:r>
              <a:rPr lang="en-US" dirty="0"/>
              <a:t>Not measurable</a:t>
            </a:r>
          </a:p>
          <a:p>
            <a:pPr>
              <a:lnSpc>
                <a:spcPct val="150000"/>
              </a:lnSpc>
            </a:pPr>
            <a:r>
              <a:rPr lang="en-US" dirty="0"/>
              <a:t>Not feasible</a:t>
            </a:r>
          </a:p>
          <a:p>
            <a:endParaRPr lang="en-US" dirty="0"/>
          </a:p>
        </p:txBody>
      </p:sp>
      <p:sp>
        <p:nvSpPr>
          <p:cNvPr id="4" name="emoticon_2" title="Icon of a face frowning">
            <a:extLst>
              <a:ext uri="{FF2B5EF4-FFF2-40B4-BE49-F238E27FC236}">
                <a16:creationId xmlns:a16="http://schemas.microsoft.com/office/drawing/2014/main" id="{62DA23EA-4C6F-4035-94CD-155A2949AE31}"/>
              </a:ext>
            </a:extLst>
          </p:cNvPr>
          <p:cNvSpPr>
            <a:spLocks noChangeAspect="1" noEditPoints="1"/>
          </p:cNvSpPr>
          <p:nvPr/>
        </p:nvSpPr>
        <p:spPr bwMode="auto">
          <a:xfrm>
            <a:off x="10149610" y="4736703"/>
            <a:ext cx="1453110" cy="1371600"/>
          </a:xfrm>
          <a:custGeom>
            <a:avLst/>
            <a:gdLst>
              <a:gd name="T0" fmla="*/ 312 w 312"/>
              <a:gd name="T1" fmla="*/ 156 h 312"/>
              <a:gd name="T2" fmla="*/ 156 w 312"/>
              <a:gd name="T3" fmla="*/ 312 h 312"/>
              <a:gd name="T4" fmla="*/ 0 w 312"/>
              <a:gd name="T5" fmla="*/ 156 h 312"/>
              <a:gd name="T6" fmla="*/ 156 w 312"/>
              <a:gd name="T7" fmla="*/ 0 h 312"/>
              <a:gd name="T8" fmla="*/ 312 w 312"/>
              <a:gd name="T9" fmla="*/ 156 h 312"/>
              <a:gd name="T10" fmla="*/ 239 w 312"/>
              <a:gd name="T11" fmla="*/ 250 h 312"/>
              <a:gd name="T12" fmla="*/ 156 w 312"/>
              <a:gd name="T13" fmla="*/ 200 h 312"/>
              <a:gd name="T14" fmla="*/ 73 w 312"/>
              <a:gd name="T15" fmla="*/ 250 h 312"/>
              <a:gd name="T16" fmla="*/ 94 w 312"/>
              <a:gd name="T17" fmla="*/ 100 h 312"/>
              <a:gd name="T18" fmla="*/ 80 w 312"/>
              <a:gd name="T19" fmla="*/ 114 h 312"/>
              <a:gd name="T20" fmla="*/ 94 w 312"/>
              <a:gd name="T21" fmla="*/ 128 h 312"/>
              <a:gd name="T22" fmla="*/ 108 w 312"/>
              <a:gd name="T23" fmla="*/ 114 h 312"/>
              <a:gd name="T24" fmla="*/ 94 w 312"/>
              <a:gd name="T25" fmla="*/ 100 h 312"/>
              <a:gd name="T26" fmla="*/ 220 w 312"/>
              <a:gd name="T27" fmla="*/ 100 h 312"/>
              <a:gd name="T28" fmla="*/ 206 w 312"/>
              <a:gd name="T29" fmla="*/ 114 h 312"/>
              <a:gd name="T30" fmla="*/ 220 w 312"/>
              <a:gd name="T31" fmla="*/ 128 h 312"/>
              <a:gd name="T32" fmla="*/ 234 w 312"/>
              <a:gd name="T33" fmla="*/ 114 h 312"/>
              <a:gd name="T34" fmla="*/ 220 w 312"/>
              <a:gd name="T35" fmla="*/ 10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2" h="312">
                <a:moveTo>
                  <a:pt x="312" y="156"/>
                </a:moveTo>
                <a:cubicBezTo>
                  <a:pt x="312" y="242"/>
                  <a:pt x="242" y="312"/>
                  <a:pt x="156" y="312"/>
                </a:cubicBezTo>
                <a:cubicBezTo>
                  <a:pt x="70" y="312"/>
                  <a:pt x="0" y="242"/>
                  <a:pt x="0" y="156"/>
                </a:cubicBezTo>
                <a:cubicBezTo>
                  <a:pt x="0" y="70"/>
                  <a:pt x="70" y="0"/>
                  <a:pt x="156" y="0"/>
                </a:cubicBezTo>
                <a:cubicBezTo>
                  <a:pt x="242" y="0"/>
                  <a:pt x="312" y="70"/>
                  <a:pt x="312" y="156"/>
                </a:cubicBezTo>
                <a:close/>
                <a:moveTo>
                  <a:pt x="239" y="250"/>
                </a:moveTo>
                <a:cubicBezTo>
                  <a:pt x="223" y="220"/>
                  <a:pt x="192" y="200"/>
                  <a:pt x="156" y="200"/>
                </a:cubicBezTo>
                <a:cubicBezTo>
                  <a:pt x="120" y="200"/>
                  <a:pt x="89" y="220"/>
                  <a:pt x="73" y="250"/>
                </a:cubicBezTo>
                <a:moveTo>
                  <a:pt x="94" y="100"/>
                </a:moveTo>
                <a:cubicBezTo>
                  <a:pt x="86" y="100"/>
                  <a:pt x="80" y="106"/>
                  <a:pt x="80" y="114"/>
                </a:cubicBezTo>
                <a:cubicBezTo>
                  <a:pt x="80" y="122"/>
                  <a:pt x="86" y="128"/>
                  <a:pt x="94" y="128"/>
                </a:cubicBezTo>
                <a:cubicBezTo>
                  <a:pt x="102" y="128"/>
                  <a:pt x="108" y="122"/>
                  <a:pt x="108" y="114"/>
                </a:cubicBezTo>
                <a:cubicBezTo>
                  <a:pt x="108" y="106"/>
                  <a:pt x="102" y="100"/>
                  <a:pt x="94" y="100"/>
                </a:cubicBezTo>
                <a:close/>
                <a:moveTo>
                  <a:pt x="220" y="100"/>
                </a:moveTo>
                <a:cubicBezTo>
                  <a:pt x="212" y="100"/>
                  <a:pt x="206" y="106"/>
                  <a:pt x="206" y="114"/>
                </a:cubicBezTo>
                <a:cubicBezTo>
                  <a:pt x="206" y="122"/>
                  <a:pt x="212" y="128"/>
                  <a:pt x="220" y="128"/>
                </a:cubicBezTo>
                <a:cubicBezTo>
                  <a:pt x="228" y="128"/>
                  <a:pt x="234" y="122"/>
                  <a:pt x="234" y="114"/>
                </a:cubicBezTo>
                <a:cubicBezTo>
                  <a:pt x="234" y="106"/>
                  <a:pt x="228" y="100"/>
                  <a:pt x="220" y="100"/>
                </a:cubicBezTo>
                <a:close/>
              </a:path>
            </a:pathLst>
          </a:custGeom>
          <a:noFill/>
          <a:ln w="5715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990990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AD35C-ABEF-48F2-9121-0060FB6C0009}"/>
              </a:ext>
            </a:extLst>
          </p:cNvPr>
          <p:cNvSpPr>
            <a:spLocks noGrp="1"/>
          </p:cNvSpPr>
          <p:nvPr>
            <p:ph type="title"/>
          </p:nvPr>
        </p:nvSpPr>
        <p:spPr/>
        <p:txBody>
          <a:bodyPr/>
          <a:lstStyle/>
          <a:p>
            <a:r>
              <a:rPr lang="en-US" dirty="0"/>
              <a:t>Common requirement problems</a:t>
            </a:r>
          </a:p>
        </p:txBody>
      </p:sp>
      <p:sp>
        <p:nvSpPr>
          <p:cNvPr id="3" name="Text Placeholder 2">
            <a:extLst>
              <a:ext uri="{FF2B5EF4-FFF2-40B4-BE49-F238E27FC236}">
                <a16:creationId xmlns:a16="http://schemas.microsoft.com/office/drawing/2014/main" id="{2E701BF1-0E83-41BB-A851-B469EEA2CD48}"/>
              </a:ext>
            </a:extLst>
          </p:cNvPr>
          <p:cNvSpPr>
            <a:spLocks noGrp="1"/>
          </p:cNvSpPr>
          <p:nvPr>
            <p:ph type="body" sz="quarter" idx="10"/>
          </p:nvPr>
        </p:nvSpPr>
        <p:spPr>
          <a:xfrm>
            <a:off x="415758" y="1121045"/>
            <a:ext cx="11018520" cy="4376583"/>
          </a:xfrm>
        </p:spPr>
        <p:txBody>
          <a:bodyPr/>
          <a:lstStyle/>
          <a:p>
            <a:pPr>
              <a:lnSpc>
                <a:spcPct val="150000"/>
              </a:lnSpc>
            </a:pPr>
            <a:r>
              <a:rPr lang="en-US" dirty="0"/>
              <a:t>Rebuilding legacy systems</a:t>
            </a:r>
          </a:p>
          <a:p>
            <a:pPr>
              <a:lnSpc>
                <a:spcPct val="150000"/>
              </a:lnSpc>
            </a:pPr>
            <a:r>
              <a:rPr lang="en-US" dirty="0"/>
              <a:t>Excessive dependencies</a:t>
            </a:r>
          </a:p>
          <a:p>
            <a:pPr>
              <a:lnSpc>
                <a:spcPct val="150000"/>
              </a:lnSpc>
            </a:pPr>
            <a:r>
              <a:rPr lang="en-US" dirty="0"/>
              <a:t>Written for how it was done 10 years go when the system you are replacing was built</a:t>
            </a:r>
          </a:p>
          <a:p>
            <a:pPr>
              <a:lnSpc>
                <a:spcPct val="150000"/>
              </a:lnSpc>
            </a:pPr>
            <a:r>
              <a:rPr lang="en-US" dirty="0"/>
              <a:t>Have non-functional requirements been provided?</a:t>
            </a:r>
          </a:p>
          <a:p>
            <a:pPr lvl="1"/>
            <a:r>
              <a:rPr lang="en-US" dirty="0"/>
              <a:t>How many users? Application load profile? Etc.…</a:t>
            </a:r>
          </a:p>
          <a:p>
            <a:endParaRPr lang="en-US" dirty="0"/>
          </a:p>
        </p:txBody>
      </p:sp>
    </p:spTree>
    <p:extLst>
      <p:ext uri="{BB962C8B-B14F-4D97-AF65-F5344CB8AC3E}">
        <p14:creationId xmlns:p14="http://schemas.microsoft.com/office/powerpoint/2010/main" val="222048897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AD35C-ABEF-48F2-9121-0060FB6C0009}"/>
              </a:ext>
            </a:extLst>
          </p:cNvPr>
          <p:cNvSpPr>
            <a:spLocks noGrp="1"/>
          </p:cNvSpPr>
          <p:nvPr>
            <p:ph type="title"/>
          </p:nvPr>
        </p:nvSpPr>
        <p:spPr/>
        <p:txBody>
          <a:bodyPr/>
          <a:lstStyle/>
          <a:p>
            <a:r>
              <a:rPr lang="en-US" dirty="0"/>
              <a:t>Common requirement problems</a:t>
            </a:r>
          </a:p>
        </p:txBody>
      </p:sp>
      <p:sp>
        <p:nvSpPr>
          <p:cNvPr id="3" name="Text Placeholder 2">
            <a:extLst>
              <a:ext uri="{FF2B5EF4-FFF2-40B4-BE49-F238E27FC236}">
                <a16:creationId xmlns:a16="http://schemas.microsoft.com/office/drawing/2014/main" id="{2E701BF1-0E83-41BB-A851-B469EEA2CD48}"/>
              </a:ext>
            </a:extLst>
          </p:cNvPr>
          <p:cNvSpPr>
            <a:spLocks noGrp="1"/>
          </p:cNvSpPr>
          <p:nvPr>
            <p:ph type="body" sz="quarter" idx="10"/>
          </p:nvPr>
        </p:nvSpPr>
        <p:spPr>
          <a:xfrm>
            <a:off x="415758" y="1121045"/>
            <a:ext cx="11018520" cy="3884140"/>
          </a:xfrm>
        </p:spPr>
        <p:txBody>
          <a:bodyPr/>
          <a:lstStyle/>
          <a:p>
            <a:pPr>
              <a:lnSpc>
                <a:spcPct val="150000"/>
              </a:lnSpc>
            </a:pPr>
            <a:r>
              <a:rPr lang="en-US" dirty="0"/>
              <a:t>Not clear, they aren’t implementable </a:t>
            </a:r>
          </a:p>
          <a:p>
            <a:pPr>
              <a:lnSpc>
                <a:spcPct val="150000"/>
              </a:lnSpc>
            </a:pPr>
            <a:r>
              <a:rPr lang="en-US" dirty="0"/>
              <a:t>Requirements that reference other requirements creating bottlenecks</a:t>
            </a:r>
          </a:p>
          <a:p>
            <a:pPr>
              <a:lnSpc>
                <a:spcPct val="150000"/>
              </a:lnSpc>
            </a:pPr>
            <a:r>
              <a:rPr lang="en-US" dirty="0"/>
              <a:t>Design requirements. Pre-suppose implementation</a:t>
            </a:r>
          </a:p>
          <a:p>
            <a:pPr lvl="1">
              <a:lnSpc>
                <a:spcPct val="150000"/>
              </a:lnSpc>
            </a:pPr>
            <a:r>
              <a:rPr lang="en-US" dirty="0"/>
              <a:t>E.g. When checked, trigger Power Automate flow X</a:t>
            </a:r>
          </a:p>
          <a:p>
            <a:pPr>
              <a:lnSpc>
                <a:spcPct val="150000"/>
              </a:lnSpc>
            </a:pPr>
            <a:r>
              <a:rPr lang="en-US" dirty="0"/>
              <a:t>Requirement crosses boundaries that are out of scope</a:t>
            </a:r>
          </a:p>
          <a:p>
            <a:endParaRPr lang="en-US" dirty="0"/>
          </a:p>
        </p:txBody>
      </p:sp>
    </p:spTree>
    <p:extLst>
      <p:ext uri="{BB962C8B-B14F-4D97-AF65-F5344CB8AC3E}">
        <p14:creationId xmlns:p14="http://schemas.microsoft.com/office/powerpoint/2010/main" val="279376279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059C1-86BA-4AF4-8B8A-EFDCF5CD1467}"/>
              </a:ext>
            </a:extLst>
          </p:cNvPr>
          <p:cNvSpPr>
            <a:spLocks noGrp="1"/>
          </p:cNvSpPr>
          <p:nvPr>
            <p:ph type="title"/>
          </p:nvPr>
        </p:nvSpPr>
        <p:spPr/>
        <p:txBody>
          <a:bodyPr/>
          <a:lstStyle/>
          <a:p>
            <a:r>
              <a:rPr lang="en-US" dirty="0"/>
              <a:t>Building better requirements</a:t>
            </a:r>
          </a:p>
        </p:txBody>
      </p:sp>
      <p:sp>
        <p:nvSpPr>
          <p:cNvPr id="3" name="Text Placeholder 2">
            <a:extLst>
              <a:ext uri="{FF2B5EF4-FFF2-40B4-BE49-F238E27FC236}">
                <a16:creationId xmlns:a16="http://schemas.microsoft.com/office/drawing/2014/main" id="{1D6340A8-01CC-465F-BE5E-9754DC622097}"/>
              </a:ext>
            </a:extLst>
          </p:cNvPr>
          <p:cNvSpPr>
            <a:spLocks noGrp="1"/>
          </p:cNvSpPr>
          <p:nvPr>
            <p:ph type="body" sz="quarter" idx="10"/>
          </p:nvPr>
        </p:nvSpPr>
        <p:spPr>
          <a:xfrm>
            <a:off x="586740" y="1084112"/>
            <a:ext cx="11018520" cy="5773888"/>
          </a:xfrm>
        </p:spPr>
        <p:txBody>
          <a:bodyPr/>
          <a:lstStyle/>
          <a:p>
            <a:r>
              <a:rPr lang="en-US" sz="3600" dirty="0"/>
              <a:t>Elevate the discussion</a:t>
            </a:r>
          </a:p>
          <a:p>
            <a:pPr marL="228600" lvl="1" indent="0">
              <a:buNone/>
            </a:pPr>
            <a:r>
              <a:rPr lang="en-US" sz="2800" i="1" dirty="0"/>
              <a:t>Why does there need to be a checkbox?</a:t>
            </a:r>
            <a:br>
              <a:rPr lang="en-US" sz="2800" i="1" dirty="0"/>
            </a:br>
            <a:endParaRPr lang="en-US" sz="2800" i="1" dirty="0"/>
          </a:p>
          <a:p>
            <a:r>
              <a:rPr lang="en-US" sz="3600" dirty="0"/>
              <a:t>Remove any design language</a:t>
            </a:r>
          </a:p>
          <a:p>
            <a:pPr marL="228600" lvl="1" indent="0">
              <a:buNone/>
            </a:pPr>
            <a:r>
              <a:rPr lang="en-US" sz="2800" i="1" dirty="0"/>
              <a:t>E.g. We don’t need to talk about plugins in requirements</a:t>
            </a:r>
            <a:br>
              <a:rPr lang="en-US" sz="2800" i="1" dirty="0"/>
            </a:br>
            <a:endParaRPr lang="en-US" sz="2800" i="1" dirty="0"/>
          </a:p>
          <a:p>
            <a:r>
              <a:rPr lang="en-US" sz="3600" dirty="0"/>
              <a:t>Make it testable</a:t>
            </a:r>
          </a:p>
          <a:p>
            <a:r>
              <a:rPr lang="en-US" sz="3600" dirty="0"/>
              <a:t>Review the impact on other processes</a:t>
            </a:r>
          </a:p>
          <a:p>
            <a:r>
              <a:rPr lang="en-US" sz="3600" dirty="0"/>
              <a:t>Can you map it directly to a value?</a:t>
            </a:r>
          </a:p>
          <a:p>
            <a:endParaRPr lang="en-US" sz="3600" dirty="0"/>
          </a:p>
        </p:txBody>
      </p:sp>
      <p:sp>
        <p:nvSpPr>
          <p:cNvPr id="4" name="emoticon" title="Icon of a face smiling">
            <a:extLst>
              <a:ext uri="{FF2B5EF4-FFF2-40B4-BE49-F238E27FC236}">
                <a16:creationId xmlns:a16="http://schemas.microsoft.com/office/drawing/2014/main" id="{86A89A1B-F2C2-40AD-A028-A17F628FFBCC}"/>
              </a:ext>
            </a:extLst>
          </p:cNvPr>
          <p:cNvSpPr>
            <a:spLocks noChangeAspect="1" noEditPoints="1"/>
          </p:cNvSpPr>
          <p:nvPr/>
        </p:nvSpPr>
        <p:spPr bwMode="auto">
          <a:xfrm>
            <a:off x="10401292" y="5029200"/>
            <a:ext cx="1371600" cy="1371600"/>
          </a:xfrm>
          <a:custGeom>
            <a:avLst/>
            <a:gdLst>
              <a:gd name="T0" fmla="*/ 312 w 312"/>
              <a:gd name="T1" fmla="*/ 156 h 312"/>
              <a:gd name="T2" fmla="*/ 156 w 312"/>
              <a:gd name="T3" fmla="*/ 312 h 312"/>
              <a:gd name="T4" fmla="*/ 0 w 312"/>
              <a:gd name="T5" fmla="*/ 156 h 312"/>
              <a:gd name="T6" fmla="*/ 156 w 312"/>
              <a:gd name="T7" fmla="*/ 0 h 312"/>
              <a:gd name="T8" fmla="*/ 312 w 312"/>
              <a:gd name="T9" fmla="*/ 156 h 312"/>
              <a:gd name="T10" fmla="*/ 73 w 312"/>
              <a:gd name="T11" fmla="*/ 200 h 312"/>
              <a:gd name="T12" fmla="*/ 156 w 312"/>
              <a:gd name="T13" fmla="*/ 250 h 312"/>
              <a:gd name="T14" fmla="*/ 239 w 312"/>
              <a:gd name="T15" fmla="*/ 200 h 312"/>
              <a:gd name="T16" fmla="*/ 94 w 312"/>
              <a:gd name="T17" fmla="*/ 100 h 312"/>
              <a:gd name="T18" fmla="*/ 80 w 312"/>
              <a:gd name="T19" fmla="*/ 114 h 312"/>
              <a:gd name="T20" fmla="*/ 94 w 312"/>
              <a:gd name="T21" fmla="*/ 128 h 312"/>
              <a:gd name="T22" fmla="*/ 108 w 312"/>
              <a:gd name="T23" fmla="*/ 114 h 312"/>
              <a:gd name="T24" fmla="*/ 94 w 312"/>
              <a:gd name="T25" fmla="*/ 100 h 312"/>
              <a:gd name="T26" fmla="*/ 220 w 312"/>
              <a:gd name="T27" fmla="*/ 100 h 312"/>
              <a:gd name="T28" fmla="*/ 206 w 312"/>
              <a:gd name="T29" fmla="*/ 114 h 312"/>
              <a:gd name="T30" fmla="*/ 220 w 312"/>
              <a:gd name="T31" fmla="*/ 128 h 312"/>
              <a:gd name="T32" fmla="*/ 234 w 312"/>
              <a:gd name="T33" fmla="*/ 114 h 312"/>
              <a:gd name="T34" fmla="*/ 220 w 312"/>
              <a:gd name="T35" fmla="*/ 10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2" h="312">
                <a:moveTo>
                  <a:pt x="312" y="156"/>
                </a:moveTo>
                <a:cubicBezTo>
                  <a:pt x="312" y="242"/>
                  <a:pt x="242" y="312"/>
                  <a:pt x="156" y="312"/>
                </a:cubicBezTo>
                <a:cubicBezTo>
                  <a:pt x="70" y="312"/>
                  <a:pt x="0" y="242"/>
                  <a:pt x="0" y="156"/>
                </a:cubicBezTo>
                <a:cubicBezTo>
                  <a:pt x="0" y="70"/>
                  <a:pt x="70" y="0"/>
                  <a:pt x="156" y="0"/>
                </a:cubicBezTo>
                <a:cubicBezTo>
                  <a:pt x="242" y="0"/>
                  <a:pt x="312" y="70"/>
                  <a:pt x="312" y="156"/>
                </a:cubicBezTo>
                <a:close/>
                <a:moveTo>
                  <a:pt x="73" y="200"/>
                </a:moveTo>
                <a:cubicBezTo>
                  <a:pt x="89" y="230"/>
                  <a:pt x="120" y="250"/>
                  <a:pt x="156" y="250"/>
                </a:cubicBezTo>
                <a:cubicBezTo>
                  <a:pt x="192" y="250"/>
                  <a:pt x="223" y="230"/>
                  <a:pt x="239" y="200"/>
                </a:cubicBezTo>
                <a:moveTo>
                  <a:pt x="94" y="100"/>
                </a:moveTo>
                <a:cubicBezTo>
                  <a:pt x="86" y="100"/>
                  <a:pt x="80" y="106"/>
                  <a:pt x="80" y="114"/>
                </a:cubicBezTo>
                <a:cubicBezTo>
                  <a:pt x="80" y="122"/>
                  <a:pt x="86" y="128"/>
                  <a:pt x="94" y="128"/>
                </a:cubicBezTo>
                <a:cubicBezTo>
                  <a:pt x="102" y="128"/>
                  <a:pt x="108" y="122"/>
                  <a:pt x="108" y="114"/>
                </a:cubicBezTo>
                <a:cubicBezTo>
                  <a:pt x="108" y="106"/>
                  <a:pt x="102" y="100"/>
                  <a:pt x="94" y="100"/>
                </a:cubicBezTo>
                <a:close/>
                <a:moveTo>
                  <a:pt x="220" y="100"/>
                </a:moveTo>
                <a:cubicBezTo>
                  <a:pt x="212" y="100"/>
                  <a:pt x="206" y="106"/>
                  <a:pt x="206" y="114"/>
                </a:cubicBezTo>
                <a:cubicBezTo>
                  <a:pt x="206" y="122"/>
                  <a:pt x="212" y="128"/>
                  <a:pt x="220" y="128"/>
                </a:cubicBezTo>
                <a:cubicBezTo>
                  <a:pt x="228" y="128"/>
                  <a:pt x="234" y="122"/>
                  <a:pt x="234" y="114"/>
                </a:cubicBezTo>
                <a:cubicBezTo>
                  <a:pt x="234" y="106"/>
                  <a:pt x="228" y="100"/>
                  <a:pt x="220" y="100"/>
                </a:cubicBezTo>
                <a:close/>
              </a:path>
            </a:pathLst>
          </a:custGeom>
          <a:noFill/>
          <a:ln w="38100" cap="flat">
            <a:solidFill>
              <a:srgbClr val="00B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853994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06C98-9471-469C-880D-6797B7C4E411}"/>
              </a:ext>
            </a:extLst>
          </p:cNvPr>
          <p:cNvSpPr>
            <a:spLocks noGrp="1"/>
          </p:cNvSpPr>
          <p:nvPr>
            <p:ph type="title"/>
          </p:nvPr>
        </p:nvSpPr>
        <p:spPr>
          <a:xfrm>
            <a:off x="459105" y="1164868"/>
            <a:ext cx="4160520" cy="861774"/>
          </a:xfrm>
        </p:spPr>
        <p:txBody>
          <a:bodyPr/>
          <a:lstStyle/>
          <a:p>
            <a:r>
              <a:rPr lang="en-US" dirty="0"/>
              <a:t>What is the difference between functional and non-functional requirements?</a:t>
            </a:r>
          </a:p>
        </p:txBody>
      </p:sp>
      <p:sp>
        <p:nvSpPr>
          <p:cNvPr id="2" name="Picture Placeholder 1">
            <a:extLst>
              <a:ext uri="{FF2B5EF4-FFF2-40B4-BE49-F238E27FC236}">
                <a16:creationId xmlns:a16="http://schemas.microsoft.com/office/drawing/2014/main" id="{A4C78CA6-DD14-4146-87B6-A9607ADAFFF2}"/>
              </a:ext>
            </a:extLst>
          </p:cNvPr>
          <p:cNvSpPr>
            <a:spLocks noGrp="1"/>
          </p:cNvSpPr>
          <p:nvPr>
            <p:ph type="pic" sz="quarter" idx="11"/>
          </p:nvPr>
        </p:nvSpPr>
        <p:spPr/>
      </p:sp>
      <p:sp>
        <p:nvSpPr>
          <p:cNvPr id="5" name="manager" title="Icon of three people with lines connecting them">
            <a:extLst>
              <a:ext uri="{FF2B5EF4-FFF2-40B4-BE49-F238E27FC236}">
                <a16:creationId xmlns:a16="http://schemas.microsoft.com/office/drawing/2014/main" id="{08AA6290-356C-4636-BF6D-9324518B69B7}"/>
              </a:ext>
            </a:extLst>
          </p:cNvPr>
          <p:cNvSpPr>
            <a:spLocks noChangeAspect="1" noEditPoints="1"/>
          </p:cNvSpPr>
          <p:nvPr/>
        </p:nvSpPr>
        <p:spPr bwMode="auto">
          <a:xfrm>
            <a:off x="7855800" y="2219246"/>
            <a:ext cx="1814400" cy="1828800"/>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solidFill>
            <a:schemeClr val="accent2"/>
          </a:solidFill>
          <a:ln w="15875" cap="sq">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Text Placeholder 2">
            <a:extLst>
              <a:ext uri="{FF2B5EF4-FFF2-40B4-BE49-F238E27FC236}">
                <a16:creationId xmlns:a16="http://schemas.microsoft.com/office/drawing/2014/main" id="{CC07844B-1821-441A-B90D-6E1CEFD9B8D3}"/>
              </a:ext>
            </a:extLst>
          </p:cNvPr>
          <p:cNvSpPr txBox="1">
            <a:spLocks/>
          </p:cNvSpPr>
          <p:nvPr/>
        </p:nvSpPr>
        <p:spPr>
          <a:xfrm>
            <a:off x="457200" y="5758041"/>
            <a:ext cx="4162425" cy="30777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Classroom discussion</a:t>
            </a:r>
          </a:p>
        </p:txBody>
      </p:sp>
    </p:spTree>
    <p:extLst>
      <p:ext uri="{BB962C8B-B14F-4D97-AF65-F5344CB8AC3E}">
        <p14:creationId xmlns:p14="http://schemas.microsoft.com/office/powerpoint/2010/main" val="23459926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2D04DD-C2F1-4C19-9541-79F381ABE617}"/>
              </a:ext>
            </a:extLst>
          </p:cNvPr>
          <p:cNvSpPr>
            <a:spLocks noGrp="1"/>
          </p:cNvSpPr>
          <p:nvPr>
            <p:ph type="title"/>
          </p:nvPr>
        </p:nvSpPr>
        <p:spPr>
          <a:xfrm>
            <a:off x="588263" y="457199"/>
            <a:ext cx="5208017" cy="553998"/>
          </a:xfrm>
          <a:solidFill>
            <a:schemeClr val="accent1"/>
          </a:solidFill>
        </p:spPr>
        <p:txBody>
          <a:bodyPr/>
          <a:lstStyle/>
          <a:p>
            <a:pPr algn="ctr"/>
            <a:r>
              <a:rPr lang="en-US" dirty="0">
                <a:solidFill>
                  <a:schemeClr val="bg1"/>
                </a:solidFill>
              </a:rPr>
              <a:t>Functional</a:t>
            </a:r>
          </a:p>
        </p:txBody>
      </p:sp>
      <p:sp>
        <p:nvSpPr>
          <p:cNvPr id="5" name="Text Placeholder 4">
            <a:extLst>
              <a:ext uri="{FF2B5EF4-FFF2-40B4-BE49-F238E27FC236}">
                <a16:creationId xmlns:a16="http://schemas.microsoft.com/office/drawing/2014/main" id="{A1C5A1E8-6124-4125-8C18-797AA4A5669E}"/>
              </a:ext>
            </a:extLst>
          </p:cNvPr>
          <p:cNvSpPr>
            <a:spLocks noGrp="1"/>
          </p:cNvSpPr>
          <p:nvPr>
            <p:ph type="body" sz="quarter" idx="10"/>
          </p:nvPr>
        </p:nvSpPr>
        <p:spPr>
          <a:xfrm>
            <a:off x="584200" y="1437481"/>
            <a:ext cx="5212080" cy="5201424"/>
          </a:xfrm>
        </p:spPr>
        <p:txBody>
          <a:bodyPr/>
          <a:lstStyle/>
          <a:p>
            <a:pPr lvl="0"/>
            <a:r>
              <a:rPr lang="en-US" sz="2000" dirty="0"/>
              <a:t>As a sales user I need to be able to close an opportunity as lost and capture why it was lost so that we can improve our sales tactics in the future.</a:t>
            </a:r>
          </a:p>
          <a:p>
            <a:endParaRPr lang="en-US" sz="2000" dirty="0"/>
          </a:p>
          <a:p>
            <a:pPr lvl="0"/>
            <a:r>
              <a:rPr lang="en-US" sz="2000" dirty="0"/>
              <a:t>As a sales manager I need to be able to approve a discount on a quote so I can reduce the total price and give a discount to the customer.</a:t>
            </a:r>
          </a:p>
          <a:p>
            <a:pPr marL="0" indent="0">
              <a:buNone/>
            </a:pPr>
            <a:endParaRPr lang="en-US" sz="2000" dirty="0"/>
          </a:p>
          <a:p>
            <a:pPr lvl="0"/>
            <a:r>
              <a:rPr lang="en-US" sz="2000" dirty="0"/>
              <a:t>As a staff accountant I want to be prevented from closing a batch that has pending items, so I do not have to re-open it later.</a:t>
            </a:r>
          </a:p>
          <a:p>
            <a:endParaRPr lang="en-US" dirty="0"/>
          </a:p>
        </p:txBody>
      </p:sp>
      <p:sp>
        <p:nvSpPr>
          <p:cNvPr id="6" name="Text Placeholder 5">
            <a:extLst>
              <a:ext uri="{FF2B5EF4-FFF2-40B4-BE49-F238E27FC236}">
                <a16:creationId xmlns:a16="http://schemas.microsoft.com/office/drawing/2014/main" id="{9DDFB522-58B3-46DC-A3EB-0BA49FE99925}"/>
              </a:ext>
            </a:extLst>
          </p:cNvPr>
          <p:cNvSpPr>
            <a:spLocks noGrp="1"/>
          </p:cNvSpPr>
          <p:nvPr>
            <p:ph type="body" sz="quarter" idx="11"/>
          </p:nvPr>
        </p:nvSpPr>
        <p:spPr>
          <a:xfrm>
            <a:off x="6389914" y="1437481"/>
            <a:ext cx="5212080" cy="5539978"/>
          </a:xfrm>
        </p:spPr>
        <p:txBody>
          <a:bodyPr/>
          <a:lstStyle/>
          <a:p>
            <a:pPr lvl="0"/>
            <a:r>
              <a:rPr lang="en-US" dirty="0"/>
              <a:t>Availability</a:t>
            </a:r>
          </a:p>
          <a:p>
            <a:pPr lvl="0"/>
            <a:r>
              <a:rPr lang="en-US" dirty="0"/>
              <a:t>Compliance / regulatory</a:t>
            </a:r>
          </a:p>
          <a:p>
            <a:pPr lvl="0"/>
            <a:r>
              <a:rPr lang="en-US" dirty="0"/>
              <a:t>Data retention/residency</a:t>
            </a:r>
          </a:p>
          <a:p>
            <a:pPr lvl="0"/>
            <a:r>
              <a:rPr lang="en-US" dirty="0"/>
              <a:t>Performance (response time, etc.)</a:t>
            </a:r>
          </a:p>
          <a:p>
            <a:pPr lvl="0"/>
            <a:r>
              <a:rPr lang="en-US" dirty="0"/>
              <a:t>Privacy</a:t>
            </a:r>
          </a:p>
          <a:p>
            <a:pPr lvl="0"/>
            <a:r>
              <a:rPr lang="en-US" dirty="0"/>
              <a:t>Recovery time</a:t>
            </a:r>
          </a:p>
          <a:p>
            <a:pPr lvl="0"/>
            <a:r>
              <a:rPr lang="en-US" dirty="0"/>
              <a:t>Security</a:t>
            </a:r>
          </a:p>
          <a:p>
            <a:pPr lvl="0"/>
            <a:r>
              <a:rPr lang="en-US" dirty="0"/>
              <a:t>Scalability</a:t>
            </a:r>
          </a:p>
          <a:p>
            <a:endParaRPr lang="en-US" dirty="0"/>
          </a:p>
        </p:txBody>
      </p:sp>
      <p:sp>
        <p:nvSpPr>
          <p:cNvPr id="7" name="Title 3">
            <a:extLst>
              <a:ext uri="{FF2B5EF4-FFF2-40B4-BE49-F238E27FC236}">
                <a16:creationId xmlns:a16="http://schemas.microsoft.com/office/drawing/2014/main" id="{AF6E1847-0268-45EE-8971-EE6C8E15D4E2}"/>
              </a:ext>
            </a:extLst>
          </p:cNvPr>
          <p:cNvSpPr txBox="1">
            <a:spLocks/>
          </p:cNvSpPr>
          <p:nvPr/>
        </p:nvSpPr>
        <p:spPr>
          <a:xfrm>
            <a:off x="6389914" y="457199"/>
            <a:ext cx="5208017" cy="553998"/>
          </a:xfrm>
          <a:prstGeom prst="rect">
            <a:avLst/>
          </a:prstGeom>
          <a:solidFill>
            <a:schemeClr val="accent1"/>
          </a:solidFill>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dirty="0">
                <a:solidFill>
                  <a:schemeClr val="bg1"/>
                </a:solidFill>
              </a:rPr>
              <a:t>Non-functional</a:t>
            </a:r>
          </a:p>
        </p:txBody>
      </p:sp>
    </p:spTree>
    <p:extLst>
      <p:ext uri="{BB962C8B-B14F-4D97-AF65-F5344CB8AC3E}">
        <p14:creationId xmlns:p14="http://schemas.microsoft.com/office/powerpoint/2010/main" val="280015061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8823-B829-4F42-8266-8E0C25946B30}"/>
              </a:ext>
            </a:extLst>
          </p:cNvPr>
          <p:cNvSpPr>
            <a:spLocks noGrp="1"/>
          </p:cNvSpPr>
          <p:nvPr>
            <p:ph type="title"/>
          </p:nvPr>
        </p:nvSpPr>
        <p:spPr/>
        <p:txBody>
          <a:bodyPr/>
          <a:lstStyle/>
          <a:p>
            <a:r>
              <a:rPr lang="en-US" dirty="0"/>
              <a:t>Blueprinting the solution architecture</a:t>
            </a:r>
          </a:p>
        </p:txBody>
      </p:sp>
      <p:sp>
        <p:nvSpPr>
          <p:cNvPr id="3" name="Text Placeholder 2">
            <a:extLst>
              <a:ext uri="{FF2B5EF4-FFF2-40B4-BE49-F238E27FC236}">
                <a16:creationId xmlns:a16="http://schemas.microsoft.com/office/drawing/2014/main" id="{E31C7B4F-62AF-4772-A4EF-44D3C75B5C4F}"/>
              </a:ext>
            </a:extLst>
          </p:cNvPr>
          <p:cNvSpPr>
            <a:spLocks noGrp="1"/>
          </p:cNvSpPr>
          <p:nvPr>
            <p:ph type="body" sz="quarter" idx="10"/>
          </p:nvPr>
        </p:nvSpPr>
        <p:spPr>
          <a:xfrm>
            <a:off x="584200" y="1435497"/>
            <a:ext cx="11018520" cy="1378839"/>
          </a:xfrm>
        </p:spPr>
        <p:txBody>
          <a:bodyPr/>
          <a:lstStyle/>
          <a:p>
            <a:pPr marL="0" indent="0">
              <a:buNone/>
            </a:pPr>
            <a:r>
              <a:rPr lang="en-US" dirty="0"/>
              <a:t>High-level architecture diagrams can show how proposed solution architecture fits into overall enterprise architecture</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77245D2B-5EEC-4E2F-BFF4-CCD6204D5463}"/>
              </a:ext>
            </a:extLst>
          </p:cNvPr>
          <p:cNvPicPr>
            <a:picLocks noChangeAspect="1"/>
          </p:cNvPicPr>
          <p:nvPr/>
        </p:nvPicPr>
        <p:blipFill>
          <a:blip r:embed="rId3"/>
          <a:stretch>
            <a:fillRect/>
          </a:stretch>
        </p:blipFill>
        <p:spPr>
          <a:xfrm>
            <a:off x="1657683" y="2284947"/>
            <a:ext cx="8427975" cy="4343400"/>
          </a:xfrm>
          <a:prstGeom prst="rect">
            <a:avLst/>
          </a:prstGeom>
        </p:spPr>
      </p:pic>
    </p:spTree>
    <p:extLst>
      <p:ext uri="{BB962C8B-B14F-4D97-AF65-F5344CB8AC3E}">
        <p14:creationId xmlns:p14="http://schemas.microsoft.com/office/powerpoint/2010/main" val="239350940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8823-B829-4F42-8266-8E0C25946B30}"/>
              </a:ext>
            </a:extLst>
          </p:cNvPr>
          <p:cNvSpPr>
            <a:spLocks noGrp="1"/>
          </p:cNvSpPr>
          <p:nvPr>
            <p:ph type="title"/>
          </p:nvPr>
        </p:nvSpPr>
        <p:spPr/>
        <p:txBody>
          <a:bodyPr/>
          <a:lstStyle/>
          <a:p>
            <a:r>
              <a:rPr lang="en-US" dirty="0"/>
              <a:t>Blueprinting the solution architecture</a:t>
            </a:r>
          </a:p>
        </p:txBody>
      </p:sp>
      <p:sp>
        <p:nvSpPr>
          <p:cNvPr id="3" name="Text Placeholder 2">
            <a:extLst>
              <a:ext uri="{FF2B5EF4-FFF2-40B4-BE49-F238E27FC236}">
                <a16:creationId xmlns:a16="http://schemas.microsoft.com/office/drawing/2014/main" id="{E31C7B4F-62AF-4772-A4EF-44D3C75B5C4F}"/>
              </a:ext>
            </a:extLst>
          </p:cNvPr>
          <p:cNvSpPr>
            <a:spLocks noGrp="1"/>
          </p:cNvSpPr>
          <p:nvPr>
            <p:ph type="body" sz="quarter" idx="10"/>
          </p:nvPr>
        </p:nvSpPr>
        <p:spPr>
          <a:xfrm>
            <a:off x="584200" y="1435497"/>
            <a:ext cx="11018520" cy="1378839"/>
          </a:xfrm>
        </p:spPr>
        <p:txBody>
          <a:bodyPr/>
          <a:lstStyle/>
          <a:p>
            <a:pPr marL="0" indent="0">
              <a:buNone/>
            </a:pPr>
            <a:r>
              <a:rPr lang="en-US" dirty="0"/>
              <a:t>Data model diagrams can illustrate key data relationships to support the solution architecture</a:t>
            </a:r>
          </a:p>
          <a:p>
            <a:endParaRPr lang="en-US" dirty="0"/>
          </a:p>
        </p:txBody>
      </p:sp>
      <p:pic>
        <p:nvPicPr>
          <p:cNvPr id="4" name="Picture 3">
            <a:extLst>
              <a:ext uri="{FF2B5EF4-FFF2-40B4-BE49-F238E27FC236}">
                <a16:creationId xmlns:a16="http://schemas.microsoft.com/office/drawing/2014/main" id="{D3C8B429-670B-46D5-96A0-054975955008}"/>
              </a:ext>
            </a:extLst>
          </p:cNvPr>
          <p:cNvPicPr>
            <a:picLocks noChangeAspect="1"/>
          </p:cNvPicPr>
          <p:nvPr/>
        </p:nvPicPr>
        <p:blipFill>
          <a:blip r:embed="rId3"/>
          <a:stretch>
            <a:fillRect/>
          </a:stretch>
        </p:blipFill>
        <p:spPr>
          <a:xfrm>
            <a:off x="2549038" y="2590772"/>
            <a:ext cx="7310491" cy="3810028"/>
          </a:xfrm>
          <a:prstGeom prst="rect">
            <a:avLst/>
          </a:prstGeom>
        </p:spPr>
      </p:pic>
    </p:spTree>
    <p:extLst>
      <p:ext uri="{BB962C8B-B14F-4D97-AF65-F5344CB8AC3E}">
        <p14:creationId xmlns:p14="http://schemas.microsoft.com/office/powerpoint/2010/main" val="5024095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62689B-48D0-4123-B3FC-74A1BA2E61DD}"/>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6A5DB790-D234-46E3-B966-3C053176FC6C}"/>
              </a:ext>
            </a:extLst>
          </p:cNvPr>
          <p:cNvSpPr>
            <a:spLocks noGrp="1"/>
          </p:cNvSpPr>
          <p:nvPr>
            <p:ph type="body" sz="quarter" idx="10"/>
          </p:nvPr>
        </p:nvSpPr>
        <p:spPr>
          <a:xfrm>
            <a:off x="584200" y="1435497"/>
            <a:ext cx="11018520" cy="3877985"/>
          </a:xfrm>
        </p:spPr>
        <p:txBody>
          <a:bodyPr/>
          <a:lstStyle/>
          <a:p>
            <a:pPr>
              <a:lnSpc>
                <a:spcPct val="150000"/>
              </a:lnSpc>
            </a:pPr>
            <a:r>
              <a:rPr lang="en-US" dirty="0"/>
              <a:t>How to lead the requirement collection effort</a:t>
            </a:r>
          </a:p>
          <a:p>
            <a:pPr>
              <a:lnSpc>
                <a:spcPct val="150000"/>
              </a:lnSpc>
            </a:pPr>
            <a:r>
              <a:rPr lang="en-US" dirty="0"/>
              <a:t>Using fit gap analysis</a:t>
            </a:r>
          </a:p>
          <a:p>
            <a:pPr>
              <a:lnSpc>
                <a:spcPct val="150000"/>
              </a:lnSpc>
            </a:pPr>
            <a:r>
              <a:rPr lang="en-US" dirty="0"/>
              <a:t>Pillars of good architecture</a:t>
            </a:r>
          </a:p>
          <a:p>
            <a:pPr>
              <a:lnSpc>
                <a:spcPct val="150000"/>
              </a:lnSpc>
            </a:pPr>
            <a:r>
              <a:rPr lang="en-US" dirty="0"/>
              <a:t>Blueprinting the solution architecture</a:t>
            </a:r>
          </a:p>
          <a:p>
            <a:endParaRPr lang="en-US" dirty="0"/>
          </a:p>
          <a:p>
            <a:endParaRPr lang="en-US" dirty="0"/>
          </a:p>
        </p:txBody>
      </p:sp>
    </p:spTree>
    <p:extLst>
      <p:ext uri="{BB962C8B-B14F-4D97-AF65-F5344CB8AC3E}">
        <p14:creationId xmlns:p14="http://schemas.microsoft.com/office/powerpoint/2010/main" val="352846438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237E-8F01-4ECD-8EF5-CE8A363F8195}"/>
              </a:ext>
            </a:extLst>
          </p:cNvPr>
          <p:cNvSpPr>
            <a:spLocks noGrp="1"/>
          </p:cNvSpPr>
          <p:nvPr>
            <p:ph type="title"/>
          </p:nvPr>
        </p:nvSpPr>
        <p:spPr/>
        <p:txBody>
          <a:bodyPr/>
          <a:lstStyle/>
          <a:p>
            <a:r>
              <a:rPr lang="en-US" dirty="0"/>
              <a:t>Wrapping up</a:t>
            </a:r>
          </a:p>
        </p:txBody>
      </p:sp>
      <p:sp>
        <p:nvSpPr>
          <p:cNvPr id="3" name="Text Placeholder 2">
            <a:extLst>
              <a:ext uri="{FF2B5EF4-FFF2-40B4-BE49-F238E27FC236}">
                <a16:creationId xmlns:a16="http://schemas.microsoft.com/office/drawing/2014/main" id="{580C0E06-57F2-46BB-94A9-F7CF437531CE}"/>
              </a:ext>
            </a:extLst>
          </p:cNvPr>
          <p:cNvSpPr>
            <a:spLocks noGrp="1"/>
          </p:cNvSpPr>
          <p:nvPr>
            <p:ph type="body" sz="quarter" idx="10"/>
          </p:nvPr>
        </p:nvSpPr>
        <p:spPr>
          <a:xfrm>
            <a:off x="584200" y="1435497"/>
            <a:ext cx="11018520" cy="3791807"/>
          </a:xfrm>
        </p:spPr>
        <p:txBody>
          <a:bodyPr/>
          <a:lstStyle/>
          <a:p>
            <a:r>
              <a:rPr lang="en-US" dirty="0"/>
              <a:t>Ensuring requirements are clear, actionable, implementable is essential for being able to establish the solution architecture</a:t>
            </a:r>
          </a:p>
          <a:p>
            <a:endParaRPr lang="en-US" dirty="0"/>
          </a:p>
          <a:p>
            <a:r>
              <a:rPr lang="en-US" dirty="0"/>
              <a:t>Identifying gaps between built-in capabilities and requirements using fit gap allows design to cover how gap will be solved</a:t>
            </a:r>
          </a:p>
          <a:p>
            <a:endParaRPr lang="en-US" dirty="0"/>
          </a:p>
          <a:p>
            <a:r>
              <a:rPr lang="en-US" dirty="0"/>
              <a:t>The architecture pillars provide guidance on what a solution architect should consider to build a good business </a:t>
            </a:r>
            <a:r>
              <a:rPr lang="en-US"/>
              <a:t>application architecture </a:t>
            </a:r>
          </a:p>
        </p:txBody>
      </p:sp>
    </p:spTree>
    <p:extLst>
      <p:ext uri="{BB962C8B-B14F-4D97-AF65-F5344CB8AC3E}">
        <p14:creationId xmlns:p14="http://schemas.microsoft.com/office/powerpoint/2010/main" val="87628976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595A-0C46-4BD0-8988-5C8AC4AACF8F}"/>
              </a:ext>
            </a:extLst>
          </p:cNvPr>
          <p:cNvSpPr>
            <a:spLocks noGrp="1"/>
          </p:cNvSpPr>
          <p:nvPr>
            <p:ph type="title"/>
          </p:nvPr>
        </p:nvSpPr>
        <p:spPr>
          <a:xfrm>
            <a:off x="588263" y="457200"/>
            <a:ext cx="11018520" cy="1107996"/>
          </a:xfrm>
        </p:spPr>
        <p:txBody>
          <a:bodyPr/>
          <a:lstStyle/>
          <a:p>
            <a:r>
              <a:rPr lang="en-US" dirty="0"/>
              <a:t>Group exercise: Design from requirements</a:t>
            </a:r>
            <a:br>
              <a:rPr lang="en-US" dirty="0"/>
            </a:br>
            <a:endParaRPr lang="en-US" dirty="0"/>
          </a:p>
        </p:txBody>
      </p:sp>
      <p:sp>
        <p:nvSpPr>
          <p:cNvPr id="4" name="Text Placeholder 3">
            <a:extLst>
              <a:ext uri="{FF2B5EF4-FFF2-40B4-BE49-F238E27FC236}">
                <a16:creationId xmlns:a16="http://schemas.microsoft.com/office/drawing/2014/main" id="{BD3C08AA-53E0-4794-917D-1A5160BA816D}"/>
              </a:ext>
            </a:extLst>
          </p:cNvPr>
          <p:cNvSpPr>
            <a:spLocks noGrp="1"/>
          </p:cNvSpPr>
          <p:nvPr>
            <p:ph type="body" sz="quarter" idx="10"/>
          </p:nvPr>
        </p:nvSpPr>
        <p:spPr>
          <a:xfrm>
            <a:off x="584200" y="1435497"/>
            <a:ext cx="11018520" cy="3520964"/>
          </a:xfrm>
        </p:spPr>
        <p:txBody>
          <a:bodyPr/>
          <a:lstStyle/>
          <a:p>
            <a:pPr lvl="0"/>
            <a:r>
              <a:rPr lang="en-US" dirty="0"/>
              <a:t>Evaluate project details</a:t>
            </a:r>
            <a:br>
              <a:rPr lang="en-US" dirty="0"/>
            </a:br>
            <a:endParaRPr lang="en-US" dirty="0"/>
          </a:p>
          <a:p>
            <a:pPr lvl="0"/>
            <a:r>
              <a:rPr lang="en-US" dirty="0"/>
              <a:t>Complete project workbook</a:t>
            </a:r>
          </a:p>
          <a:p>
            <a:pPr lvl="1"/>
            <a:r>
              <a:rPr lang="en-US" dirty="0"/>
              <a:t>High-level architecture diagram</a:t>
            </a:r>
          </a:p>
          <a:p>
            <a:pPr lvl="1"/>
            <a:r>
              <a:rPr lang="en-US" dirty="0"/>
              <a:t>Dynamics 365 apps used</a:t>
            </a:r>
          </a:p>
          <a:p>
            <a:pPr lvl="1"/>
            <a:r>
              <a:rPr lang="en-US" dirty="0"/>
              <a:t>Fit gap</a:t>
            </a:r>
          </a:p>
          <a:p>
            <a:pPr marL="0" indent="0">
              <a:buNone/>
            </a:pPr>
            <a:endParaRPr lang="en-US" dirty="0"/>
          </a:p>
          <a:p>
            <a:endParaRPr lang="en-US" dirty="0"/>
          </a:p>
        </p:txBody>
      </p:sp>
      <p:sp>
        <p:nvSpPr>
          <p:cNvPr id="3" name="people_11" title="Icon of two people with a chat bubble">
            <a:extLst>
              <a:ext uri="{FF2B5EF4-FFF2-40B4-BE49-F238E27FC236}">
                <a16:creationId xmlns:a16="http://schemas.microsoft.com/office/drawing/2014/main" id="{0877E3D6-F49A-4C72-A167-6F493DE00D7F}"/>
              </a:ext>
            </a:extLst>
          </p:cNvPr>
          <p:cNvSpPr>
            <a:spLocks noChangeAspect="1" noEditPoints="1"/>
          </p:cNvSpPr>
          <p:nvPr/>
        </p:nvSpPr>
        <p:spPr bwMode="auto">
          <a:xfrm>
            <a:off x="9702413" y="4400672"/>
            <a:ext cx="1904370" cy="1828800"/>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noFill/>
          <a:ln w="25400" cap="sq">
            <a:solidFill>
              <a:srgbClr val="00B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215979279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41904A-8936-44AD-8DCE-E25C07BD1723}"/>
              </a:ext>
            </a:extLst>
          </p:cNvPr>
          <p:cNvSpPr/>
          <p:nvPr/>
        </p:nvSpPr>
        <p:spPr bwMode="auto">
          <a:xfrm>
            <a:off x="3517557" y="2990335"/>
            <a:ext cx="3838832" cy="194413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76CF4915-1013-4471-B726-ABC770B5A897}"/>
              </a:ext>
            </a:extLst>
          </p:cNvPr>
          <p:cNvSpPr>
            <a:spLocks noGrp="1"/>
          </p:cNvSpPr>
          <p:nvPr>
            <p:ph type="title"/>
          </p:nvPr>
        </p:nvSpPr>
        <p:spPr/>
        <p:txBody>
          <a:bodyPr/>
          <a:lstStyle/>
          <a:p>
            <a:r>
              <a:rPr lang="en-US" dirty="0"/>
              <a:t>Where are we in the project?</a:t>
            </a:r>
          </a:p>
        </p:txBody>
      </p:sp>
      <p:sp>
        <p:nvSpPr>
          <p:cNvPr id="3" name="Text Placeholder 2">
            <a:extLst>
              <a:ext uri="{FF2B5EF4-FFF2-40B4-BE49-F238E27FC236}">
                <a16:creationId xmlns:a16="http://schemas.microsoft.com/office/drawing/2014/main" id="{54FCF8E3-2B2E-47C8-82A1-6F2D1B649422}"/>
              </a:ext>
            </a:extLst>
          </p:cNvPr>
          <p:cNvSpPr>
            <a:spLocks noGrp="1"/>
          </p:cNvSpPr>
          <p:nvPr>
            <p:ph type="body" sz="quarter" idx="10"/>
          </p:nvPr>
        </p:nvSpPr>
        <p:spPr>
          <a:xfrm>
            <a:off x="584200" y="1435497"/>
            <a:ext cx="11018520" cy="430887"/>
          </a:xfrm>
        </p:spPr>
        <p:txBody>
          <a:bodyPr/>
          <a:lstStyle/>
          <a:p>
            <a:r>
              <a:rPr lang="en-US" dirty="0"/>
              <a:t>Project is a go…we are done with pre-sales</a:t>
            </a:r>
          </a:p>
        </p:txBody>
      </p:sp>
      <p:graphicFrame>
        <p:nvGraphicFramePr>
          <p:cNvPr id="4" name="Diagram 3">
            <a:extLst>
              <a:ext uri="{FF2B5EF4-FFF2-40B4-BE49-F238E27FC236}">
                <a16:creationId xmlns:a16="http://schemas.microsoft.com/office/drawing/2014/main" id="{A687CBA7-8083-4995-91C6-B2724BB0E4AC}"/>
              </a:ext>
            </a:extLst>
          </p:cNvPr>
          <p:cNvGraphicFramePr/>
          <p:nvPr>
            <p:extLst>
              <p:ext uri="{D42A27DB-BD31-4B8C-83A1-F6EECF244321}">
                <p14:modId xmlns:p14="http://schemas.microsoft.com/office/powerpoint/2010/main" val="3686810621"/>
              </p:ext>
            </p:extLst>
          </p:nvPr>
        </p:nvGraphicFramePr>
        <p:xfrm>
          <a:off x="1573427" y="2619632"/>
          <a:ext cx="9748108" cy="2671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852183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5267-8041-42D8-A62B-34C6DAEAE01E}"/>
              </a:ext>
            </a:extLst>
          </p:cNvPr>
          <p:cNvSpPr>
            <a:spLocks noGrp="1"/>
          </p:cNvSpPr>
          <p:nvPr>
            <p:ph type="title"/>
          </p:nvPr>
        </p:nvSpPr>
        <p:spPr/>
        <p:txBody>
          <a:bodyPr/>
          <a:lstStyle/>
          <a:p>
            <a:r>
              <a:rPr lang="en-US" dirty="0"/>
              <a:t>What is the most important question you can ask a client?</a:t>
            </a:r>
          </a:p>
        </p:txBody>
      </p:sp>
      <p:sp>
        <p:nvSpPr>
          <p:cNvPr id="3" name="Picture Placeholder 2">
            <a:extLst>
              <a:ext uri="{FF2B5EF4-FFF2-40B4-BE49-F238E27FC236}">
                <a16:creationId xmlns:a16="http://schemas.microsoft.com/office/drawing/2014/main" id="{CC027F37-BF3A-4292-9BA7-E0AC56026C45}"/>
              </a:ext>
            </a:extLst>
          </p:cNvPr>
          <p:cNvSpPr>
            <a:spLocks noGrp="1"/>
          </p:cNvSpPr>
          <p:nvPr>
            <p:ph type="pic" sz="quarter" idx="11"/>
          </p:nvPr>
        </p:nvSpPr>
        <p:spPr/>
      </p:sp>
      <p:sp>
        <p:nvSpPr>
          <p:cNvPr id="4" name="manager" title="Icon of three people with lines connecting them">
            <a:extLst>
              <a:ext uri="{FF2B5EF4-FFF2-40B4-BE49-F238E27FC236}">
                <a16:creationId xmlns:a16="http://schemas.microsoft.com/office/drawing/2014/main" id="{05182161-2813-45AD-B354-F6BC42F9D968}"/>
              </a:ext>
            </a:extLst>
          </p:cNvPr>
          <p:cNvSpPr>
            <a:spLocks noChangeAspect="1" noEditPoints="1"/>
          </p:cNvSpPr>
          <p:nvPr/>
        </p:nvSpPr>
        <p:spPr bwMode="auto">
          <a:xfrm>
            <a:off x="7855800" y="2219246"/>
            <a:ext cx="1814400" cy="1828800"/>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solidFill>
            <a:schemeClr val="accent2"/>
          </a:solidFill>
          <a:ln w="15875" cap="sq">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 Placeholder 2">
            <a:extLst>
              <a:ext uri="{FF2B5EF4-FFF2-40B4-BE49-F238E27FC236}">
                <a16:creationId xmlns:a16="http://schemas.microsoft.com/office/drawing/2014/main" id="{D1EF8CB3-CE5C-4499-BB13-6F651D46D610}"/>
              </a:ext>
            </a:extLst>
          </p:cNvPr>
          <p:cNvSpPr txBox="1">
            <a:spLocks/>
          </p:cNvSpPr>
          <p:nvPr/>
        </p:nvSpPr>
        <p:spPr>
          <a:xfrm>
            <a:off x="457200" y="5758041"/>
            <a:ext cx="4162425" cy="30777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Classroom discussion</a:t>
            </a:r>
          </a:p>
        </p:txBody>
      </p:sp>
    </p:spTree>
    <p:extLst>
      <p:ext uri="{BB962C8B-B14F-4D97-AF65-F5344CB8AC3E}">
        <p14:creationId xmlns:p14="http://schemas.microsoft.com/office/powerpoint/2010/main" val="11622232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080A-AFA8-4988-A685-2E9220E50AE6}"/>
              </a:ext>
            </a:extLst>
          </p:cNvPr>
          <p:cNvSpPr>
            <a:spLocks noGrp="1"/>
          </p:cNvSpPr>
          <p:nvPr>
            <p:ph type="title"/>
          </p:nvPr>
        </p:nvSpPr>
        <p:spPr/>
        <p:txBody>
          <a:bodyPr/>
          <a:lstStyle/>
          <a:p>
            <a:r>
              <a:rPr lang="en-US" dirty="0"/>
              <a:t>Solution Architect role at this point</a:t>
            </a:r>
          </a:p>
        </p:txBody>
      </p:sp>
      <p:sp>
        <p:nvSpPr>
          <p:cNvPr id="3" name="Text Placeholder 2">
            <a:extLst>
              <a:ext uri="{FF2B5EF4-FFF2-40B4-BE49-F238E27FC236}">
                <a16:creationId xmlns:a16="http://schemas.microsoft.com/office/drawing/2014/main" id="{9CEC4FA0-1A42-4D70-B902-5C1DF018B87A}"/>
              </a:ext>
            </a:extLst>
          </p:cNvPr>
          <p:cNvSpPr>
            <a:spLocks noGrp="1"/>
          </p:cNvSpPr>
          <p:nvPr>
            <p:ph type="body" sz="quarter" idx="10"/>
          </p:nvPr>
        </p:nvSpPr>
        <p:spPr>
          <a:xfrm>
            <a:off x="584200" y="1243915"/>
            <a:ext cx="11018520" cy="5534584"/>
          </a:xfrm>
        </p:spPr>
        <p:txBody>
          <a:bodyPr/>
          <a:lstStyle/>
          <a:p>
            <a:r>
              <a:rPr lang="en-US" dirty="0"/>
              <a:t>Lead the discussions to evolve requirements to a level that a concrete solution can be designed</a:t>
            </a:r>
          </a:p>
          <a:p>
            <a:pPr marL="0" indent="0">
              <a:buNone/>
            </a:pPr>
            <a:endParaRPr lang="en-US" dirty="0"/>
          </a:p>
          <a:p>
            <a:r>
              <a:rPr lang="en-US" dirty="0"/>
              <a:t>Identify the high-level components of the solution</a:t>
            </a:r>
          </a:p>
          <a:p>
            <a:pPr marL="0" indent="0">
              <a:buNone/>
            </a:pPr>
            <a:endParaRPr lang="en-US" dirty="0"/>
          </a:p>
          <a:p>
            <a:r>
              <a:rPr lang="en-US" dirty="0"/>
              <a:t>Identify and create boundaries of what is in and out of scope and what integration is required</a:t>
            </a:r>
          </a:p>
          <a:p>
            <a:pPr marL="0" indent="0">
              <a:buNone/>
            </a:pPr>
            <a:endParaRPr lang="en-US" dirty="0"/>
          </a:p>
          <a:p>
            <a:r>
              <a:rPr lang="en-US" dirty="0"/>
              <a:t>Propose proofs of concept to mitigate risk and/or provide needed clarification of proposed approaches</a:t>
            </a:r>
          </a:p>
          <a:p>
            <a:endParaRPr lang="en-US" dirty="0"/>
          </a:p>
        </p:txBody>
      </p:sp>
    </p:spTree>
    <p:extLst>
      <p:ext uri="{BB962C8B-B14F-4D97-AF65-F5344CB8AC3E}">
        <p14:creationId xmlns:p14="http://schemas.microsoft.com/office/powerpoint/2010/main" val="25608793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00AB-CC44-4307-95D9-52600CB52830}"/>
              </a:ext>
            </a:extLst>
          </p:cNvPr>
          <p:cNvSpPr>
            <a:spLocks noGrp="1"/>
          </p:cNvSpPr>
          <p:nvPr>
            <p:ph type="title"/>
          </p:nvPr>
        </p:nvSpPr>
        <p:spPr/>
        <p:txBody>
          <a:bodyPr/>
          <a:lstStyle/>
          <a:p>
            <a:r>
              <a:rPr lang="en-US" dirty="0"/>
              <a:t>Evaluating requirements</a:t>
            </a:r>
          </a:p>
        </p:txBody>
      </p:sp>
      <p:sp>
        <p:nvSpPr>
          <p:cNvPr id="3" name="Text Placeholder 2">
            <a:extLst>
              <a:ext uri="{FF2B5EF4-FFF2-40B4-BE49-F238E27FC236}">
                <a16:creationId xmlns:a16="http://schemas.microsoft.com/office/drawing/2014/main" id="{C83E8DC8-5192-433E-BFB9-D9A417F17DC1}"/>
              </a:ext>
            </a:extLst>
          </p:cNvPr>
          <p:cNvSpPr>
            <a:spLocks noGrp="1"/>
          </p:cNvSpPr>
          <p:nvPr>
            <p:ph type="body" sz="quarter" idx="10"/>
          </p:nvPr>
        </p:nvSpPr>
        <p:spPr>
          <a:xfrm>
            <a:off x="584200" y="1435497"/>
            <a:ext cx="11018520" cy="3877985"/>
          </a:xfrm>
        </p:spPr>
        <p:txBody>
          <a:bodyPr/>
          <a:lstStyle/>
          <a:p>
            <a:r>
              <a:rPr lang="en-US" dirty="0"/>
              <a:t>How complete are they?</a:t>
            </a:r>
          </a:p>
          <a:p>
            <a:r>
              <a:rPr lang="en-US" dirty="0"/>
              <a:t>Look for common requirement problems</a:t>
            </a:r>
          </a:p>
          <a:p>
            <a:r>
              <a:rPr lang="en-US" dirty="0"/>
              <a:t>Look for gaps. What hasn’t been included?</a:t>
            </a:r>
          </a:p>
          <a:p>
            <a:r>
              <a:rPr lang="en-US" dirty="0"/>
              <a:t>Are regulatory, compliance and security requirements included and clear?</a:t>
            </a:r>
          </a:p>
          <a:p>
            <a:r>
              <a:rPr lang="en-US" dirty="0"/>
              <a:t>Develop a plan with the team to fill in the gaps and get to a point where you have usable requirements</a:t>
            </a:r>
          </a:p>
          <a:p>
            <a:endParaRPr lang="en-US" dirty="0"/>
          </a:p>
        </p:txBody>
      </p:sp>
    </p:spTree>
    <p:extLst>
      <p:ext uri="{BB962C8B-B14F-4D97-AF65-F5344CB8AC3E}">
        <p14:creationId xmlns:p14="http://schemas.microsoft.com/office/powerpoint/2010/main" val="34248662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5267-8041-42D8-A62B-34C6DAEAE01E}"/>
              </a:ext>
            </a:extLst>
          </p:cNvPr>
          <p:cNvSpPr>
            <a:spLocks noGrp="1"/>
          </p:cNvSpPr>
          <p:nvPr>
            <p:ph type="title"/>
          </p:nvPr>
        </p:nvSpPr>
        <p:spPr/>
        <p:txBody>
          <a:bodyPr/>
          <a:lstStyle/>
          <a:p>
            <a:r>
              <a:rPr lang="en-US" dirty="0"/>
              <a:t>What makes a good requirement?</a:t>
            </a:r>
          </a:p>
        </p:txBody>
      </p:sp>
      <p:sp>
        <p:nvSpPr>
          <p:cNvPr id="3" name="Picture Placeholder 2">
            <a:extLst>
              <a:ext uri="{FF2B5EF4-FFF2-40B4-BE49-F238E27FC236}">
                <a16:creationId xmlns:a16="http://schemas.microsoft.com/office/drawing/2014/main" id="{276ADDCA-8048-47B9-BDFC-275328E1DAC6}"/>
              </a:ext>
            </a:extLst>
          </p:cNvPr>
          <p:cNvSpPr>
            <a:spLocks noGrp="1"/>
          </p:cNvSpPr>
          <p:nvPr>
            <p:ph type="pic" sz="quarter" idx="11"/>
          </p:nvPr>
        </p:nvSpPr>
        <p:spPr/>
      </p:sp>
      <p:sp>
        <p:nvSpPr>
          <p:cNvPr id="4" name="Text Placeholder 2">
            <a:extLst>
              <a:ext uri="{FF2B5EF4-FFF2-40B4-BE49-F238E27FC236}">
                <a16:creationId xmlns:a16="http://schemas.microsoft.com/office/drawing/2014/main" id="{392FCF60-1E96-42BB-B320-F131F3469254}"/>
              </a:ext>
            </a:extLst>
          </p:cNvPr>
          <p:cNvSpPr txBox="1">
            <a:spLocks/>
          </p:cNvSpPr>
          <p:nvPr/>
        </p:nvSpPr>
        <p:spPr>
          <a:xfrm>
            <a:off x="457200" y="5758041"/>
            <a:ext cx="4162425" cy="30777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Classroom discussion</a:t>
            </a:r>
          </a:p>
        </p:txBody>
      </p:sp>
      <p:sp>
        <p:nvSpPr>
          <p:cNvPr id="5" name="manager" title="Icon of three people with lines connecting them">
            <a:extLst>
              <a:ext uri="{FF2B5EF4-FFF2-40B4-BE49-F238E27FC236}">
                <a16:creationId xmlns:a16="http://schemas.microsoft.com/office/drawing/2014/main" id="{4E1F9513-8DFE-4742-A5F2-94B267A66D83}"/>
              </a:ext>
            </a:extLst>
          </p:cNvPr>
          <p:cNvSpPr>
            <a:spLocks noChangeAspect="1" noEditPoints="1"/>
          </p:cNvSpPr>
          <p:nvPr/>
        </p:nvSpPr>
        <p:spPr bwMode="auto">
          <a:xfrm>
            <a:off x="7855800" y="2219246"/>
            <a:ext cx="1814400" cy="1828800"/>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solidFill>
            <a:schemeClr val="accent2"/>
          </a:solidFill>
          <a:ln w="15875" cap="sq">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7612989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5E9092-2320-4288-97A5-F266B28F4C6F}"/>
              </a:ext>
            </a:extLst>
          </p:cNvPr>
          <p:cNvSpPr>
            <a:spLocks noGrp="1"/>
          </p:cNvSpPr>
          <p:nvPr>
            <p:ph type="title"/>
          </p:nvPr>
        </p:nvSpPr>
        <p:spPr/>
        <p:txBody>
          <a:bodyPr/>
          <a:lstStyle/>
          <a:p>
            <a:r>
              <a:rPr lang="en-US" dirty="0"/>
              <a:t>Good requirements are…</a:t>
            </a:r>
          </a:p>
        </p:txBody>
      </p:sp>
      <p:sp>
        <p:nvSpPr>
          <p:cNvPr id="6" name="Rectangle 5">
            <a:extLst>
              <a:ext uri="{FF2B5EF4-FFF2-40B4-BE49-F238E27FC236}">
                <a16:creationId xmlns:a16="http://schemas.microsoft.com/office/drawing/2014/main" id="{9E306EC0-6138-4725-9167-391FE1AFC55B}"/>
              </a:ext>
            </a:extLst>
          </p:cNvPr>
          <p:cNvSpPr/>
          <p:nvPr/>
        </p:nvSpPr>
        <p:spPr bwMode="auto">
          <a:xfrm>
            <a:off x="1134533" y="1964267"/>
            <a:ext cx="3369734" cy="16086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Clear</a:t>
            </a:r>
          </a:p>
        </p:txBody>
      </p:sp>
      <p:sp>
        <p:nvSpPr>
          <p:cNvPr id="10" name="Rectangle 9">
            <a:extLst>
              <a:ext uri="{FF2B5EF4-FFF2-40B4-BE49-F238E27FC236}">
                <a16:creationId xmlns:a16="http://schemas.microsoft.com/office/drawing/2014/main" id="{6FD52D86-694C-4033-BB21-BD5FCBFCE700}"/>
              </a:ext>
            </a:extLst>
          </p:cNvPr>
          <p:cNvSpPr/>
          <p:nvPr/>
        </p:nvSpPr>
        <p:spPr bwMode="auto">
          <a:xfrm>
            <a:off x="7188200" y="4492135"/>
            <a:ext cx="3369734" cy="16086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Testable</a:t>
            </a:r>
          </a:p>
        </p:txBody>
      </p:sp>
      <p:sp>
        <p:nvSpPr>
          <p:cNvPr id="11" name="Rectangle 10">
            <a:extLst>
              <a:ext uri="{FF2B5EF4-FFF2-40B4-BE49-F238E27FC236}">
                <a16:creationId xmlns:a16="http://schemas.microsoft.com/office/drawing/2014/main" id="{14E06911-34AD-4D24-82E5-C31684C5D19E}"/>
              </a:ext>
            </a:extLst>
          </p:cNvPr>
          <p:cNvSpPr/>
          <p:nvPr/>
        </p:nvSpPr>
        <p:spPr bwMode="auto">
          <a:xfrm>
            <a:off x="7188200" y="1964267"/>
            <a:ext cx="3369734" cy="16086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Actionable</a:t>
            </a:r>
          </a:p>
        </p:txBody>
      </p:sp>
      <p:sp>
        <p:nvSpPr>
          <p:cNvPr id="12" name="Rectangle 11">
            <a:extLst>
              <a:ext uri="{FF2B5EF4-FFF2-40B4-BE49-F238E27FC236}">
                <a16:creationId xmlns:a16="http://schemas.microsoft.com/office/drawing/2014/main" id="{3B6609C3-27EB-457A-A60D-611531A44059}"/>
              </a:ext>
            </a:extLst>
          </p:cNvPr>
          <p:cNvSpPr/>
          <p:nvPr/>
        </p:nvSpPr>
        <p:spPr bwMode="auto">
          <a:xfrm>
            <a:off x="1134533" y="4492135"/>
            <a:ext cx="3369734" cy="16086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Feasible</a:t>
            </a:r>
          </a:p>
        </p:txBody>
      </p:sp>
    </p:spTree>
    <p:extLst>
      <p:ext uri="{BB962C8B-B14F-4D97-AF65-F5344CB8AC3E}">
        <p14:creationId xmlns:p14="http://schemas.microsoft.com/office/powerpoint/2010/main" val="26898279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Single Corner Rectangle 18">
            <a:extLst>
              <a:ext uri="{FF2B5EF4-FFF2-40B4-BE49-F238E27FC236}">
                <a16:creationId xmlns:a16="http://schemas.microsoft.com/office/drawing/2014/main" id="{90E2261A-0B34-4892-9056-5CB81E8627AB}"/>
              </a:ext>
            </a:extLst>
          </p:cNvPr>
          <p:cNvSpPr/>
          <p:nvPr/>
        </p:nvSpPr>
        <p:spPr>
          <a:xfrm>
            <a:off x="2425046" y="4095813"/>
            <a:ext cx="3934850" cy="591136"/>
          </a:xfrm>
          <a:prstGeom prst="snip1Rect">
            <a:avLst/>
          </a:prstGeom>
          <a:solidFill>
            <a:srgbClr val="8CC600"/>
          </a:solidFill>
          <a:ln w="25400" cap="flat" cmpd="sng" algn="ctr">
            <a:noFill/>
            <a:prstDash val="solid"/>
          </a:ln>
          <a:effectLst/>
        </p:spPr>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896350">
              <a:defRPr/>
            </a:pPr>
            <a:r>
              <a:rPr lang="en-US" sz="1568" b="1" kern="0" dirty="0">
                <a:solidFill>
                  <a:srgbClr val="FFFFFF"/>
                </a:solidFill>
                <a:latin typeface="Segoe UI"/>
              </a:rPr>
              <a:t>Verifiability</a:t>
            </a:r>
          </a:p>
          <a:p>
            <a:pPr defTabSz="896350">
              <a:defRPr/>
            </a:pPr>
            <a:r>
              <a:rPr lang="en-US" sz="1078" kern="0" dirty="0">
                <a:solidFill>
                  <a:srgbClr val="FFFFFF"/>
                </a:solidFill>
                <a:latin typeface="Segoe UI"/>
              </a:rPr>
              <a:t>Can be tested/demonstrated/inspected/analyzed.</a:t>
            </a:r>
          </a:p>
        </p:txBody>
      </p:sp>
      <p:sp>
        <p:nvSpPr>
          <p:cNvPr id="4" name="Snip Single Corner Rectangle 19">
            <a:extLst>
              <a:ext uri="{FF2B5EF4-FFF2-40B4-BE49-F238E27FC236}">
                <a16:creationId xmlns:a16="http://schemas.microsoft.com/office/drawing/2014/main" id="{2924A5C4-5CCB-4918-A8B1-F63E6020586C}"/>
              </a:ext>
            </a:extLst>
          </p:cNvPr>
          <p:cNvSpPr/>
          <p:nvPr/>
        </p:nvSpPr>
        <p:spPr>
          <a:xfrm>
            <a:off x="2425046" y="5450465"/>
            <a:ext cx="3934850" cy="591136"/>
          </a:xfrm>
          <a:prstGeom prst="snip1Rect">
            <a:avLst/>
          </a:prstGeom>
          <a:solidFill>
            <a:srgbClr val="00AEEF"/>
          </a:solidFill>
          <a:ln w="9525" cap="flat" cmpd="sng" algn="ctr">
            <a:noFill/>
            <a:prstDash val="solid"/>
          </a:ln>
          <a:effectLst/>
        </p:spPr>
        <p:txBody>
          <a:bodyPr lIns="179285" rIns="0" rtlCol="0" anchor="ctr"/>
          <a:lstStyle/>
          <a:p>
            <a:pPr defTabSz="896350">
              <a:defRPr/>
            </a:pPr>
            <a:r>
              <a:rPr lang="en-US" sz="1568" b="1" kern="0" dirty="0">
                <a:solidFill>
                  <a:srgbClr val="FFFFFF"/>
                </a:solidFill>
                <a:latin typeface="Segoe UI"/>
              </a:rPr>
              <a:t>Traceability</a:t>
            </a:r>
          </a:p>
          <a:p>
            <a:pPr defTabSz="896350">
              <a:defRPr/>
            </a:pPr>
            <a:r>
              <a:rPr lang="en-US" sz="1078" kern="0" dirty="0">
                <a:solidFill>
                  <a:srgbClr val="FFFFFF"/>
                </a:solidFill>
                <a:latin typeface="Segoe UI"/>
              </a:rPr>
              <a:t>Documented and appropriately linked.</a:t>
            </a:r>
          </a:p>
        </p:txBody>
      </p:sp>
      <p:sp>
        <p:nvSpPr>
          <p:cNvPr id="5" name="Snip Single Corner Rectangle 20">
            <a:extLst>
              <a:ext uri="{FF2B5EF4-FFF2-40B4-BE49-F238E27FC236}">
                <a16:creationId xmlns:a16="http://schemas.microsoft.com/office/drawing/2014/main" id="{3E660C45-862D-402F-93B4-58CC31AC606E}"/>
              </a:ext>
            </a:extLst>
          </p:cNvPr>
          <p:cNvSpPr/>
          <p:nvPr/>
        </p:nvSpPr>
        <p:spPr>
          <a:xfrm>
            <a:off x="2425046" y="2737025"/>
            <a:ext cx="3934850" cy="591136"/>
          </a:xfrm>
          <a:prstGeom prst="snip1Rect">
            <a:avLst/>
          </a:prstGeom>
          <a:solidFill>
            <a:srgbClr val="3F3F3F">
              <a:lumMod val="20000"/>
              <a:lumOff val="80000"/>
            </a:srgbClr>
          </a:solidFill>
          <a:ln w="9525" cap="flat" cmpd="sng" algn="ctr">
            <a:noFill/>
            <a:prstDash val="solid"/>
          </a:ln>
          <a:effectLst/>
        </p:spPr>
        <p:txBody>
          <a:bodyPr lIns="179285" rIns="179285" rtlCol="0" anchor="ctr"/>
          <a:lstStyle/>
          <a:p>
            <a:pPr defTabSz="896350">
              <a:defRPr/>
            </a:pPr>
            <a:r>
              <a:rPr lang="en-US" sz="1568" b="1" kern="0" dirty="0">
                <a:solidFill>
                  <a:srgbClr val="3F3F3F"/>
                </a:solidFill>
                <a:latin typeface="Segoe UI"/>
              </a:rPr>
              <a:t>Consistency</a:t>
            </a:r>
          </a:p>
          <a:p>
            <a:pPr defTabSz="896350">
              <a:defRPr/>
            </a:pPr>
            <a:r>
              <a:rPr lang="en-US" sz="1078" kern="0" dirty="0">
                <a:solidFill>
                  <a:srgbClr val="3F3F3F"/>
                </a:solidFill>
                <a:latin typeface="Segoe UI"/>
              </a:rPr>
              <a:t>Requirement is not at odds with another requirement. </a:t>
            </a:r>
          </a:p>
        </p:txBody>
      </p:sp>
      <p:sp>
        <p:nvSpPr>
          <p:cNvPr id="6" name="Snip Single Corner Rectangle 21">
            <a:extLst>
              <a:ext uri="{FF2B5EF4-FFF2-40B4-BE49-F238E27FC236}">
                <a16:creationId xmlns:a16="http://schemas.microsoft.com/office/drawing/2014/main" id="{3CDC8A75-EFF0-48EE-B74B-7E2208CFBE94}"/>
              </a:ext>
            </a:extLst>
          </p:cNvPr>
          <p:cNvSpPr/>
          <p:nvPr/>
        </p:nvSpPr>
        <p:spPr>
          <a:xfrm>
            <a:off x="2425046" y="1374103"/>
            <a:ext cx="3934850" cy="591136"/>
          </a:xfrm>
          <a:prstGeom prst="snip1Rect">
            <a:avLst/>
          </a:prstGeom>
          <a:solidFill>
            <a:srgbClr val="910091"/>
          </a:solidFill>
          <a:ln w="9525" cap="flat" cmpd="sng" algn="ctr">
            <a:noFill/>
            <a:prstDash val="solid"/>
          </a:ln>
          <a:effectLst/>
        </p:spPr>
        <p:txBody>
          <a:bodyPr lIns="179285" rIns="89642" rtlCol="0" anchor="ctr"/>
          <a:lstStyle/>
          <a:p>
            <a:pPr defTabSz="896350">
              <a:defRPr/>
            </a:pPr>
            <a:r>
              <a:rPr lang="en-US" sz="1568" b="1" kern="0" dirty="0">
                <a:solidFill>
                  <a:srgbClr val="FFFFFF"/>
                </a:solidFill>
                <a:latin typeface="Segoe UI"/>
              </a:rPr>
              <a:t>Necessity  </a:t>
            </a:r>
          </a:p>
          <a:p>
            <a:pPr defTabSz="896350">
              <a:defRPr/>
            </a:pPr>
            <a:r>
              <a:rPr lang="en-US" sz="1078" kern="0" dirty="0">
                <a:solidFill>
                  <a:srgbClr val="FFFFFF"/>
                </a:solidFill>
                <a:latin typeface="Segoe UI"/>
              </a:rPr>
              <a:t>The requirement is not optional.</a:t>
            </a:r>
          </a:p>
        </p:txBody>
      </p:sp>
      <p:sp>
        <p:nvSpPr>
          <p:cNvPr id="7" name="Snip Single Corner Rectangle 22">
            <a:extLst>
              <a:ext uri="{FF2B5EF4-FFF2-40B4-BE49-F238E27FC236}">
                <a16:creationId xmlns:a16="http://schemas.microsoft.com/office/drawing/2014/main" id="{E3FBEDDE-2C88-494A-BCEB-1A39E62C42DC}"/>
              </a:ext>
            </a:extLst>
          </p:cNvPr>
          <p:cNvSpPr/>
          <p:nvPr/>
        </p:nvSpPr>
        <p:spPr>
          <a:xfrm>
            <a:off x="2425046" y="3418486"/>
            <a:ext cx="3934850" cy="591136"/>
          </a:xfrm>
          <a:prstGeom prst="snip1Rect">
            <a:avLst/>
          </a:prstGeom>
          <a:solidFill>
            <a:srgbClr val="3F3F3F">
              <a:lumMod val="20000"/>
              <a:lumOff val="80000"/>
            </a:srgbClr>
          </a:solidFill>
          <a:ln w="9525" cap="flat" cmpd="sng" algn="ctr">
            <a:noFill/>
            <a:prstDash val="solid"/>
          </a:ln>
          <a:effectLst/>
        </p:spPr>
        <p:txBody>
          <a:bodyPr lIns="179285" rIns="179285" rtlCol="0" anchor="ctr"/>
          <a:lstStyle/>
          <a:p>
            <a:pPr defTabSz="896350">
              <a:defRPr/>
            </a:pPr>
            <a:r>
              <a:rPr lang="en-US" sz="1568" b="1" kern="0" dirty="0">
                <a:solidFill>
                  <a:srgbClr val="3F3F3F"/>
                </a:solidFill>
                <a:latin typeface="Segoe UI"/>
              </a:rPr>
              <a:t>Unambiguity</a:t>
            </a:r>
          </a:p>
          <a:p>
            <a:pPr defTabSz="896350">
              <a:defRPr/>
            </a:pPr>
            <a:r>
              <a:rPr lang="en-US" sz="1078" kern="0" dirty="0">
                <a:solidFill>
                  <a:srgbClr val="3F3F3F"/>
                </a:solidFill>
                <a:latin typeface="Segoe UI"/>
              </a:rPr>
              <a:t>Requirement is not subject to interpretation.  </a:t>
            </a:r>
          </a:p>
        </p:txBody>
      </p:sp>
      <p:sp>
        <p:nvSpPr>
          <p:cNvPr id="8" name="Snip Single Corner Rectangle 23">
            <a:extLst>
              <a:ext uri="{FF2B5EF4-FFF2-40B4-BE49-F238E27FC236}">
                <a16:creationId xmlns:a16="http://schemas.microsoft.com/office/drawing/2014/main" id="{6542DCC3-AF74-4A72-91C3-C64626D07CAD}"/>
              </a:ext>
            </a:extLst>
          </p:cNvPr>
          <p:cNvSpPr/>
          <p:nvPr/>
        </p:nvSpPr>
        <p:spPr>
          <a:xfrm>
            <a:off x="2425046" y="4773139"/>
            <a:ext cx="3934850" cy="591136"/>
          </a:xfrm>
          <a:prstGeom prst="snip1Rect">
            <a:avLst/>
          </a:prstGeom>
          <a:solidFill>
            <a:srgbClr val="8CC600"/>
          </a:solidFill>
          <a:ln w="25400" cap="flat" cmpd="sng" algn="ctr">
            <a:noFill/>
            <a:prstDash val="solid"/>
          </a:ln>
          <a:effectLst/>
        </p:spPr>
        <p:txBody>
          <a:bodyPr rot="0" spcFirstLastPara="0" vertOverflow="overflow" horzOverflow="overflow" vert="horz" wrap="square" lIns="179285" tIns="44821" rIns="179285" bIns="44821" numCol="1" spcCol="0" rtlCol="0" fromWordArt="0" anchor="ctr" anchorCtr="0" forceAA="0" compatLnSpc="1">
            <a:prstTxWarp prst="textNoShape">
              <a:avLst/>
            </a:prstTxWarp>
            <a:noAutofit/>
          </a:bodyPr>
          <a:lstStyle/>
          <a:p>
            <a:pPr defTabSz="896350">
              <a:defRPr/>
            </a:pPr>
            <a:r>
              <a:rPr lang="en-US" sz="1568" b="1" kern="0" dirty="0">
                <a:solidFill>
                  <a:srgbClr val="FFFFFF"/>
                </a:solidFill>
                <a:latin typeface="Segoe UI"/>
              </a:rPr>
              <a:t>Feasibility</a:t>
            </a:r>
          </a:p>
          <a:p>
            <a:pPr defTabSz="896350">
              <a:defRPr/>
            </a:pPr>
            <a:r>
              <a:rPr lang="en-US" sz="1078" kern="0" dirty="0">
                <a:solidFill>
                  <a:srgbClr val="FFFFFF"/>
                </a:solidFill>
                <a:latin typeface="Segoe UI"/>
              </a:rPr>
              <a:t>Can be implemented within existing constraints.</a:t>
            </a:r>
          </a:p>
        </p:txBody>
      </p:sp>
      <p:sp>
        <p:nvSpPr>
          <p:cNvPr id="9" name="Snip Single Corner Rectangle 25">
            <a:extLst>
              <a:ext uri="{FF2B5EF4-FFF2-40B4-BE49-F238E27FC236}">
                <a16:creationId xmlns:a16="http://schemas.microsoft.com/office/drawing/2014/main" id="{BE617BDA-BE8E-44C0-AB70-EB2FF3C499D7}"/>
              </a:ext>
            </a:extLst>
          </p:cNvPr>
          <p:cNvSpPr/>
          <p:nvPr/>
        </p:nvSpPr>
        <p:spPr>
          <a:xfrm>
            <a:off x="2425046" y="2055564"/>
            <a:ext cx="3934850" cy="591136"/>
          </a:xfrm>
          <a:prstGeom prst="snip1Rect">
            <a:avLst/>
          </a:prstGeom>
          <a:solidFill>
            <a:srgbClr val="3F3F3F">
              <a:lumMod val="20000"/>
              <a:lumOff val="80000"/>
            </a:srgbClr>
          </a:solidFill>
          <a:ln w="9525" cap="flat" cmpd="sng" algn="ctr">
            <a:noFill/>
            <a:prstDash val="solid"/>
          </a:ln>
          <a:effectLst/>
        </p:spPr>
        <p:txBody>
          <a:bodyPr lIns="179285" rIns="179285" rtlCol="0" anchor="ctr"/>
          <a:lstStyle/>
          <a:p>
            <a:pPr defTabSz="896350">
              <a:defRPr/>
            </a:pPr>
            <a:r>
              <a:rPr lang="en-US" sz="1568" b="1" kern="0" dirty="0">
                <a:solidFill>
                  <a:srgbClr val="3F3F3F"/>
                </a:solidFill>
                <a:latin typeface="Segoe UI"/>
              </a:rPr>
              <a:t>Cohesiveness</a:t>
            </a:r>
          </a:p>
          <a:p>
            <a:pPr defTabSz="896350">
              <a:defRPr/>
            </a:pPr>
            <a:r>
              <a:rPr lang="en-US" sz="1078" kern="0" dirty="0">
                <a:solidFill>
                  <a:srgbClr val="3F3F3F"/>
                </a:solidFill>
                <a:latin typeface="Segoe UI"/>
              </a:rPr>
              <a:t>The requirement is not addressing more than one thing. </a:t>
            </a:r>
          </a:p>
        </p:txBody>
      </p:sp>
      <p:grpSp>
        <p:nvGrpSpPr>
          <p:cNvPr id="10" name="Group 9">
            <a:extLst>
              <a:ext uri="{FF2B5EF4-FFF2-40B4-BE49-F238E27FC236}">
                <a16:creationId xmlns:a16="http://schemas.microsoft.com/office/drawing/2014/main" id="{D98711A2-CD7E-47ED-BB97-7267488DE227}"/>
              </a:ext>
            </a:extLst>
          </p:cNvPr>
          <p:cNvGrpSpPr/>
          <p:nvPr/>
        </p:nvGrpSpPr>
        <p:grpSpPr>
          <a:xfrm>
            <a:off x="6359896" y="2474399"/>
            <a:ext cx="3927717" cy="1116387"/>
            <a:chOff x="4858603" y="2349975"/>
            <a:chExt cx="4708478" cy="1433851"/>
          </a:xfrm>
        </p:grpSpPr>
        <p:sp>
          <p:nvSpPr>
            <p:cNvPr id="11" name="Content Placeholder 21">
              <a:extLst>
                <a:ext uri="{FF2B5EF4-FFF2-40B4-BE49-F238E27FC236}">
                  <a16:creationId xmlns:a16="http://schemas.microsoft.com/office/drawing/2014/main" id="{1F8A9049-C87D-4FD8-8C85-E8209B8689E2}"/>
                </a:ext>
              </a:extLst>
            </p:cNvPr>
            <p:cNvSpPr txBox="1">
              <a:spLocks/>
            </p:cNvSpPr>
            <p:nvPr/>
          </p:nvSpPr>
          <p:spPr>
            <a:xfrm>
              <a:off x="4858603" y="2349975"/>
              <a:ext cx="4708478" cy="1433851"/>
            </a:xfrm>
            <a:prstGeom prst="rect">
              <a:avLst/>
            </a:prstGeom>
          </p:spPr>
          <p:txBody>
            <a:bodyPr vert="horz" wrap="square" lIns="0" tIns="0" rIns="0" bIns="0" rtlCol="0">
              <a:spAutoFit/>
            </a:bodyPr>
            <a:lstStyle>
              <a:lvl1pPr marL="274320" indent="-274320" algn="l" defTabSz="914363" rtl="0" eaLnBrk="1" latinLnBrk="0" hangingPunct="1">
                <a:lnSpc>
                  <a:spcPct val="100000"/>
                </a:lnSpc>
                <a:spcBef>
                  <a:spcPts val="600"/>
                </a:spcBef>
                <a:buClr>
                  <a:schemeClr val="accent6">
                    <a:lumMod val="75000"/>
                  </a:schemeClr>
                </a:buClr>
                <a:buSzPct val="115000"/>
                <a:buFont typeface="Wingdings" pitchFamily="2" charset="2"/>
                <a:buChar char="§"/>
                <a:defRPr sz="1600" kern="1200">
                  <a:solidFill>
                    <a:schemeClr val="bg2">
                      <a:lumMod val="50000"/>
                    </a:schemeClr>
                  </a:solidFill>
                  <a:latin typeface="+mn-lt"/>
                  <a:ea typeface="Verdana" pitchFamily="34" charset="0"/>
                  <a:cs typeface="Verdana" pitchFamily="34" charset="0"/>
                </a:defRPr>
              </a:lvl1pPr>
              <a:lvl2pPr marL="548640" indent="-274320" algn="l" defTabSz="914363" rtl="0" eaLnBrk="1" latinLnBrk="0" hangingPunct="1">
                <a:lnSpc>
                  <a:spcPct val="100000"/>
                </a:lnSpc>
                <a:spcBef>
                  <a:spcPts val="600"/>
                </a:spcBef>
                <a:buClr>
                  <a:srgbClr val="FFC000"/>
                </a:buClr>
                <a:buSzPct val="75000"/>
                <a:buFont typeface="Wingdings" pitchFamily="2" charset="2"/>
                <a:buChar char="§"/>
                <a:defRPr sz="1400" kern="1200">
                  <a:solidFill>
                    <a:schemeClr val="bg2">
                      <a:lumMod val="50000"/>
                    </a:schemeClr>
                  </a:solidFill>
                  <a:latin typeface="+mn-lt"/>
                  <a:ea typeface="Verdana" pitchFamily="34" charset="0"/>
                  <a:cs typeface="Verdana" pitchFamily="34" charset="0"/>
                </a:defRPr>
              </a:lvl2pPr>
              <a:lvl3pPr marL="822960" indent="-274320" algn="l" defTabSz="914363" rtl="0" eaLnBrk="1" latinLnBrk="0" hangingPunct="1">
                <a:lnSpc>
                  <a:spcPct val="100000"/>
                </a:lnSpc>
                <a:spcBef>
                  <a:spcPts val="600"/>
                </a:spcBef>
                <a:buClr>
                  <a:srgbClr val="5191CD"/>
                </a:buClr>
                <a:buSzPct val="100000"/>
                <a:buFont typeface="Segoe" charset="0"/>
                <a:buChar char="–"/>
                <a:defRPr sz="1200" kern="1200">
                  <a:solidFill>
                    <a:srgbClr val="595959"/>
                  </a:solidFill>
                  <a:latin typeface="+mn-lt"/>
                  <a:ea typeface="Verdana" pitchFamily="34" charset="0"/>
                  <a:cs typeface="Verdana" pitchFamily="34" charset="0"/>
                </a:defRPr>
              </a:lvl3pPr>
              <a:lvl4pPr marL="1097280" indent="-274320" algn="l" defTabSz="914363" rtl="0" eaLnBrk="1" latinLnBrk="0" hangingPunct="1">
                <a:lnSpc>
                  <a:spcPct val="100000"/>
                </a:lnSpc>
                <a:spcBef>
                  <a:spcPts val="600"/>
                </a:spcBef>
                <a:buClr>
                  <a:srgbClr val="5191CD"/>
                </a:buClr>
                <a:buSzPct val="90000"/>
                <a:buFont typeface="Segoe" charset="0"/>
                <a:buChar char="–"/>
                <a:defRPr sz="1200" kern="1200">
                  <a:solidFill>
                    <a:srgbClr val="595959"/>
                  </a:solidFill>
                  <a:latin typeface="+mn-lt"/>
                  <a:ea typeface="Verdana" pitchFamily="34" charset="0"/>
                  <a:cs typeface="Verdana" pitchFamily="34" charset="0"/>
                </a:defRPr>
              </a:lvl4pPr>
              <a:lvl5pPr marL="1371600" indent="-274320" algn="l" defTabSz="914363" rtl="0" eaLnBrk="1" latinLnBrk="0" hangingPunct="1">
                <a:lnSpc>
                  <a:spcPct val="100000"/>
                </a:lnSpc>
                <a:spcBef>
                  <a:spcPts val="600"/>
                </a:spcBef>
                <a:buClr>
                  <a:srgbClr val="5191CD"/>
                </a:buClr>
                <a:buSzPct val="100000"/>
                <a:buFont typeface="Segoe" charset="0"/>
                <a:buChar char="–"/>
                <a:defRPr sz="1200" kern="1200">
                  <a:solidFill>
                    <a:srgbClr val="595959"/>
                  </a:solidFill>
                  <a:latin typeface="+mn-lt"/>
                  <a:ea typeface="Verdana" pitchFamily="34" charset="0"/>
                  <a:cs typeface="Verdana"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75664" lvl="4" indent="0" defTabSz="896350">
                <a:spcBef>
                  <a:spcPts val="588"/>
                </a:spcBef>
                <a:spcAft>
                  <a:spcPts val="588"/>
                </a:spcAft>
                <a:buNone/>
              </a:pPr>
              <a:r>
                <a:rPr lang="en-US" sz="1078" dirty="0">
                  <a:solidFill>
                    <a:srgbClr val="3C3C41"/>
                  </a:solidFill>
                  <a:latin typeface="Segoe UI"/>
                </a:rPr>
                <a:t>Business need criterion</a:t>
              </a:r>
            </a:p>
            <a:p>
              <a:pPr marL="1075664" lvl="4" indent="0" defTabSz="896350">
                <a:spcBef>
                  <a:spcPts val="588"/>
                </a:spcBef>
                <a:spcAft>
                  <a:spcPts val="588"/>
                </a:spcAft>
                <a:buNone/>
              </a:pPr>
              <a:r>
                <a:rPr lang="en-US" sz="1078" dirty="0">
                  <a:solidFill>
                    <a:srgbClr val="3C3C41"/>
                  </a:solidFill>
                  <a:latin typeface="Segoe UI"/>
                </a:rPr>
                <a:t>Effective definition/description criteria</a:t>
              </a:r>
            </a:p>
            <a:p>
              <a:pPr marL="1075664" lvl="4" indent="0" defTabSz="896350">
                <a:spcBef>
                  <a:spcPts val="588"/>
                </a:spcBef>
                <a:spcAft>
                  <a:spcPts val="588"/>
                </a:spcAft>
                <a:buNone/>
              </a:pPr>
              <a:r>
                <a:rPr lang="en-US" sz="1078" dirty="0">
                  <a:solidFill>
                    <a:srgbClr val="3C3C41"/>
                  </a:solidFill>
                  <a:latin typeface="Segoe UI"/>
                </a:rPr>
                <a:t>Criteria for ability to execute</a:t>
              </a:r>
            </a:p>
            <a:p>
              <a:pPr marL="1075664" lvl="4" indent="0" defTabSz="896350">
                <a:spcBef>
                  <a:spcPts val="588"/>
                </a:spcBef>
                <a:spcAft>
                  <a:spcPts val="588"/>
                </a:spcAft>
                <a:buNone/>
              </a:pPr>
              <a:r>
                <a:rPr lang="en-US" sz="1078" dirty="0">
                  <a:solidFill>
                    <a:srgbClr val="3C3C41"/>
                  </a:solidFill>
                  <a:latin typeface="Segoe UI"/>
                </a:rPr>
                <a:t>Criterion for documentation adequacy</a:t>
              </a:r>
            </a:p>
          </p:txBody>
        </p:sp>
        <p:grpSp>
          <p:nvGrpSpPr>
            <p:cNvPr id="12" name="Group 11">
              <a:extLst>
                <a:ext uri="{FF2B5EF4-FFF2-40B4-BE49-F238E27FC236}">
                  <a16:creationId xmlns:a16="http://schemas.microsoft.com/office/drawing/2014/main" id="{D2540ED1-2B92-4176-94EE-C3DF41770015}"/>
                </a:ext>
              </a:extLst>
            </p:cNvPr>
            <p:cNvGrpSpPr/>
            <p:nvPr/>
          </p:nvGrpSpPr>
          <p:grpSpPr>
            <a:xfrm>
              <a:off x="5209450" y="2349975"/>
              <a:ext cx="590894" cy="1428904"/>
              <a:chOff x="5310034" y="1939447"/>
              <a:chExt cx="590894" cy="1428904"/>
            </a:xfrm>
          </p:grpSpPr>
          <p:sp>
            <p:nvSpPr>
              <p:cNvPr id="13" name="Snip Single Corner Rectangle 27">
                <a:extLst>
                  <a:ext uri="{FF2B5EF4-FFF2-40B4-BE49-F238E27FC236}">
                    <a16:creationId xmlns:a16="http://schemas.microsoft.com/office/drawing/2014/main" id="{40E4195F-28BA-4E14-9D34-7500FEBBE047}"/>
                  </a:ext>
                </a:extLst>
              </p:cNvPr>
              <p:cNvSpPr/>
              <p:nvPr/>
            </p:nvSpPr>
            <p:spPr>
              <a:xfrm>
                <a:off x="5310034" y="2720113"/>
                <a:ext cx="590894" cy="257905"/>
              </a:xfrm>
              <a:prstGeom prst="snip1Rect">
                <a:avLst/>
              </a:prstGeom>
              <a:solidFill>
                <a:srgbClr val="8CC600"/>
              </a:solidFill>
              <a:ln w="25400" cap="flat" cmpd="sng" algn="ctr">
                <a:noFill/>
                <a:prstDash val="solid"/>
              </a:ln>
              <a:effectLst/>
            </p:spPr>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896350">
                  <a:defRPr/>
                </a:pPr>
                <a:endParaRPr lang="en-US" sz="1078" kern="0" dirty="0">
                  <a:solidFill>
                    <a:srgbClr val="000000"/>
                  </a:solidFill>
                  <a:latin typeface="Segoe UI"/>
                </a:endParaRPr>
              </a:p>
            </p:txBody>
          </p:sp>
          <p:sp>
            <p:nvSpPr>
              <p:cNvPr id="14" name="Snip Single Corner Rectangle 28">
                <a:extLst>
                  <a:ext uri="{FF2B5EF4-FFF2-40B4-BE49-F238E27FC236}">
                    <a16:creationId xmlns:a16="http://schemas.microsoft.com/office/drawing/2014/main" id="{AC42D737-BA81-4A01-B2CF-8F7370113A9D}"/>
                  </a:ext>
                </a:extLst>
              </p:cNvPr>
              <p:cNvSpPr/>
              <p:nvPr/>
            </p:nvSpPr>
            <p:spPr>
              <a:xfrm>
                <a:off x="5310034" y="3110446"/>
                <a:ext cx="590894" cy="257905"/>
              </a:xfrm>
              <a:prstGeom prst="snip1Rect">
                <a:avLst/>
              </a:prstGeom>
              <a:solidFill>
                <a:srgbClr val="00AEEF"/>
              </a:solidFill>
              <a:ln w="9525" cap="flat" cmpd="sng" algn="ctr">
                <a:noFill/>
                <a:prstDash val="solid"/>
              </a:ln>
              <a:effectLst/>
            </p:spPr>
            <p:txBody>
              <a:bodyPr lIns="179285" rIns="0" rtlCol="0" anchor="ctr"/>
              <a:lstStyle/>
              <a:p>
                <a:pPr defTabSz="896350">
                  <a:defRPr/>
                </a:pPr>
                <a:endParaRPr lang="en-US" sz="1078" kern="0" dirty="0">
                  <a:solidFill>
                    <a:srgbClr val="000000"/>
                  </a:solidFill>
                  <a:latin typeface="Segoe UI"/>
                </a:endParaRPr>
              </a:p>
            </p:txBody>
          </p:sp>
          <p:sp>
            <p:nvSpPr>
              <p:cNvPr id="15" name="Snip Single Corner Rectangle 29">
                <a:extLst>
                  <a:ext uri="{FF2B5EF4-FFF2-40B4-BE49-F238E27FC236}">
                    <a16:creationId xmlns:a16="http://schemas.microsoft.com/office/drawing/2014/main" id="{87EF3946-6D26-46FC-82B2-19DA7403E111}"/>
                  </a:ext>
                </a:extLst>
              </p:cNvPr>
              <p:cNvSpPr/>
              <p:nvPr/>
            </p:nvSpPr>
            <p:spPr>
              <a:xfrm>
                <a:off x="5310034" y="1939447"/>
                <a:ext cx="590894" cy="257905"/>
              </a:xfrm>
              <a:prstGeom prst="snip1Rect">
                <a:avLst/>
              </a:prstGeom>
              <a:solidFill>
                <a:srgbClr val="910091"/>
              </a:solidFill>
              <a:ln w="9525" cap="flat" cmpd="sng" algn="ctr">
                <a:noFill/>
                <a:prstDash val="solid"/>
              </a:ln>
              <a:effectLst/>
            </p:spPr>
            <p:txBody>
              <a:bodyPr lIns="179285" rIns="89642" rtlCol="0" anchor="ctr"/>
              <a:lstStyle/>
              <a:p>
                <a:pPr defTabSz="896350">
                  <a:defRPr/>
                </a:pPr>
                <a:endParaRPr lang="en-US" sz="1078" kern="0" dirty="0">
                  <a:solidFill>
                    <a:srgbClr val="000000"/>
                  </a:solidFill>
                  <a:latin typeface="Segoe UI"/>
                </a:endParaRPr>
              </a:p>
            </p:txBody>
          </p:sp>
          <p:sp>
            <p:nvSpPr>
              <p:cNvPr id="16" name="Snip Single Corner Rectangle 30">
                <a:extLst>
                  <a:ext uri="{FF2B5EF4-FFF2-40B4-BE49-F238E27FC236}">
                    <a16:creationId xmlns:a16="http://schemas.microsoft.com/office/drawing/2014/main" id="{51100AFF-CB8C-471E-8BA7-06995FEB02BD}"/>
                  </a:ext>
                </a:extLst>
              </p:cNvPr>
              <p:cNvSpPr/>
              <p:nvPr/>
            </p:nvSpPr>
            <p:spPr>
              <a:xfrm>
                <a:off x="5310034" y="2329780"/>
                <a:ext cx="590894" cy="257905"/>
              </a:xfrm>
              <a:prstGeom prst="snip1Rect">
                <a:avLst/>
              </a:prstGeom>
              <a:solidFill>
                <a:srgbClr val="3F3F3F">
                  <a:lumMod val="20000"/>
                  <a:lumOff val="80000"/>
                </a:srgbClr>
              </a:solidFill>
              <a:ln w="9525" cap="flat" cmpd="sng" algn="ctr">
                <a:noFill/>
                <a:prstDash val="solid"/>
              </a:ln>
              <a:effectLst/>
            </p:spPr>
            <p:txBody>
              <a:bodyPr lIns="179285" rIns="179285" rtlCol="0" anchor="ctr"/>
              <a:lstStyle/>
              <a:p>
                <a:pPr defTabSz="896350">
                  <a:defRPr/>
                </a:pPr>
                <a:endParaRPr lang="en-US" sz="1078" kern="0" dirty="0">
                  <a:solidFill>
                    <a:srgbClr val="000000"/>
                  </a:solidFill>
                  <a:latin typeface="Segoe UI"/>
                </a:endParaRPr>
              </a:p>
            </p:txBody>
          </p:sp>
        </p:grpSp>
      </p:grpSp>
      <p:sp>
        <p:nvSpPr>
          <p:cNvPr id="17" name="Title 16">
            <a:extLst>
              <a:ext uri="{FF2B5EF4-FFF2-40B4-BE49-F238E27FC236}">
                <a16:creationId xmlns:a16="http://schemas.microsoft.com/office/drawing/2014/main" id="{43A4C7D9-89DA-4B11-A366-6C58CC3DA28B}"/>
              </a:ext>
            </a:extLst>
          </p:cNvPr>
          <p:cNvSpPr>
            <a:spLocks noGrp="1"/>
          </p:cNvSpPr>
          <p:nvPr>
            <p:ph type="title"/>
          </p:nvPr>
        </p:nvSpPr>
        <p:spPr/>
        <p:txBody>
          <a:bodyPr/>
          <a:lstStyle/>
          <a:p>
            <a:r>
              <a:rPr lang="en-US" dirty="0"/>
              <a:t>Ensure clear requirements</a:t>
            </a:r>
          </a:p>
        </p:txBody>
      </p:sp>
    </p:spTree>
    <p:extLst>
      <p:ext uri="{BB962C8B-B14F-4D97-AF65-F5344CB8AC3E}">
        <p14:creationId xmlns:p14="http://schemas.microsoft.com/office/powerpoint/2010/main" val="4000209091"/>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CB5508BC758B4786C49CAB2DACE6CD" ma:contentTypeVersion="5" ma:contentTypeDescription="Create a new document." ma:contentTypeScope="" ma:versionID="8a2e46facb131d130239f4f997e1968c">
  <xsd:schema xmlns:xsd="http://www.w3.org/2001/XMLSchema" xmlns:xs="http://www.w3.org/2001/XMLSchema" xmlns:p="http://schemas.microsoft.com/office/2006/metadata/properties" xmlns:ns2="f0391fbe-9a8a-45b6-bc24-0f8c01e689a4" targetNamespace="http://schemas.microsoft.com/office/2006/metadata/properties" ma:root="true" ma:fieldsID="fb19b40636fba2f5359d6b37ae377b3b" ns2:_="">
    <xsd:import namespace="f0391fbe-9a8a-45b6-bc24-0f8c01e689a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391fbe-9a8a-45b6-bc24-0f8c01e689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f0391fbe-9a8a-45b6-bc24-0f8c01e689a4" xsi:nil="true"/>
  </documentManagement>
</p:properties>
</file>

<file path=customXml/itemProps1.xml><?xml version="1.0" encoding="utf-8"?>
<ds:datastoreItem xmlns:ds="http://schemas.openxmlformats.org/officeDocument/2006/customXml" ds:itemID="{CF93276A-7654-4320-B567-725B124D22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391fbe-9a8a-45b6-bc24-0f8c01e689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2aa56320-926b-491c-9590-85cdc5addfcb"/>
    <ds:schemaRef ds:uri="b1fabdb0-6811-4e35-981a-198c29cbb8c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f0391fbe-9a8a-45b6-bc24-0f8c01e689a4"/>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1942</TotalTime>
  <Words>2118</Words>
  <Application>Microsoft Office PowerPoint</Application>
  <PresentationFormat>Widescreen</PresentationFormat>
  <Paragraphs>217</Paragraphs>
  <Slides>22</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Consolas</vt:lpstr>
      <vt:lpstr>Segoe</vt:lpstr>
      <vt:lpstr>Segoe UI</vt:lpstr>
      <vt:lpstr>Segoe UI Light</vt:lpstr>
      <vt:lpstr>Segoe UI Semibold</vt:lpstr>
      <vt:lpstr>Segoe UI Semilight</vt:lpstr>
      <vt:lpstr>Wingdings</vt:lpstr>
      <vt:lpstr>WHITE TEMPLATE</vt:lpstr>
      <vt:lpstr>SOFT BLACK TEMPLATE</vt:lpstr>
      <vt:lpstr>PL-600  Conceptualize the design</vt:lpstr>
      <vt:lpstr>Agenda</vt:lpstr>
      <vt:lpstr>Where are we in the project?</vt:lpstr>
      <vt:lpstr>What is the most important question you can ask a client?</vt:lpstr>
      <vt:lpstr>Solution Architect role at this point</vt:lpstr>
      <vt:lpstr>Evaluating requirements</vt:lpstr>
      <vt:lpstr>What makes a good requirement?</vt:lpstr>
      <vt:lpstr>Good requirements are…</vt:lpstr>
      <vt:lpstr>Ensure clear requirements</vt:lpstr>
      <vt:lpstr>Who does the requirement serve?</vt:lpstr>
      <vt:lpstr>Is it feasible?</vt:lpstr>
      <vt:lpstr>Bad requirements are..</vt:lpstr>
      <vt:lpstr>Common requirement problems</vt:lpstr>
      <vt:lpstr>Common requirement problems</vt:lpstr>
      <vt:lpstr>Building better requirements</vt:lpstr>
      <vt:lpstr>What is the difference between functional and non-functional requirements?</vt:lpstr>
      <vt:lpstr>Functional</vt:lpstr>
      <vt:lpstr>Blueprinting the solution architecture</vt:lpstr>
      <vt:lpstr>Blueprinting the solution architecture</vt:lpstr>
      <vt:lpstr>Wrapping up</vt:lpstr>
      <vt:lpstr>Group exercise: Design from requirements </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sumit gupta</cp:lastModifiedBy>
  <cp:revision>58</cp:revision>
  <dcterms:created xsi:type="dcterms:W3CDTF">2018-07-31T14:16:34Z</dcterms:created>
  <dcterms:modified xsi:type="dcterms:W3CDTF">2022-03-14T09:39:52Z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0x0101005ACB5508BC758B4786C49CAB2DACE6CD</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