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27"/>
  </p:notesMasterIdLst>
  <p:handoutMasterIdLst>
    <p:handoutMasterId r:id="rId28"/>
  </p:handoutMasterIdLst>
  <p:sldIdLst>
    <p:sldId id="1719" r:id="rId6"/>
    <p:sldId id="1725" r:id="rId7"/>
    <p:sldId id="8494" r:id="rId8"/>
    <p:sldId id="3093" r:id="rId9"/>
    <p:sldId id="1736" r:id="rId10"/>
    <p:sldId id="8497" r:id="rId11"/>
    <p:sldId id="3100" r:id="rId12"/>
    <p:sldId id="1737" r:id="rId13"/>
    <p:sldId id="8500" r:id="rId14"/>
    <p:sldId id="466" r:id="rId15"/>
    <p:sldId id="483" r:id="rId16"/>
    <p:sldId id="506" r:id="rId17"/>
    <p:sldId id="536" r:id="rId18"/>
    <p:sldId id="547" r:id="rId19"/>
    <p:sldId id="8505" r:id="rId20"/>
    <p:sldId id="8506" r:id="rId21"/>
    <p:sldId id="8507" r:id="rId22"/>
    <p:sldId id="8487" r:id="rId23"/>
    <p:sldId id="1745" r:id="rId24"/>
    <p:sldId id="2076137743" r:id="rId25"/>
    <p:sldId id="1532" r:id="rId26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Anna Jennings" initials="AJ" lastIdx="2" clrIdx="4">
    <p:extLst>
      <p:ext uri="{19B8F6BF-5375-455C-9EA6-DF929625EA0E}">
        <p15:presenceInfo xmlns:p15="http://schemas.microsoft.com/office/powerpoint/2012/main" userId="S::anjenni@microsoft.com::8ab53ffb-fb1d-4e91-bd8d-4a8442a41acf" providerId="AD"/>
      </p:ext>
    </p:extLst>
  </p:cmAuthor>
  <p:cmAuthor id="5" name="David Yack" initials="DY" lastIdx="1" clrIdx="5">
    <p:extLst>
      <p:ext uri="{19B8F6BF-5375-455C-9EA6-DF929625EA0E}">
        <p15:presenceInfo xmlns:p15="http://schemas.microsoft.com/office/powerpoint/2012/main" userId="7457d3b20c9bd72a" providerId="Windows Live"/>
      </p:ext>
    </p:extLst>
  </p:cmAuthor>
  <p:cmAuthor id="6" name="Dave Yack (COLORADO TECHNOLOGY CONSULTANT)" initials="DY(TC" lastIdx="10" clrIdx="6">
    <p:extLst>
      <p:ext uri="{19B8F6BF-5375-455C-9EA6-DF929625EA0E}">
        <p15:presenceInfo xmlns:p15="http://schemas.microsoft.com/office/powerpoint/2012/main" userId="Dave Yack (COLORADO TECHNOLOGY CONSULTANT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1A1A1A"/>
    <a:srgbClr val="FFFFFF"/>
    <a:srgbClr val="00BCF2"/>
    <a:srgbClr val="40CDF5"/>
    <a:srgbClr val="40587C"/>
    <a:srgbClr val="00B0E3"/>
    <a:srgbClr val="00188F"/>
    <a:srgbClr val="005291"/>
    <a:srgbClr val="BA6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00" autoAdjust="0"/>
  </p:normalViewPr>
  <p:slideViewPr>
    <p:cSldViewPr snapToGrid="0">
      <p:cViewPr varScale="1">
        <p:scale>
          <a:sx n="70" d="100"/>
          <a:sy n="70" d="100"/>
        </p:scale>
        <p:origin x="13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 Ford" userId="e62d3275-2530-47a3-9711-e8e9e8501c63" providerId="ADAL" clId="{93373538-972E-4971-8D1A-27B81E5EB7CB}"/>
    <pc:docChg chg="modSld">
      <pc:chgData name="Trevor Ford" userId="e62d3275-2530-47a3-9711-e8e9e8501c63" providerId="ADAL" clId="{93373538-972E-4971-8D1A-27B81E5EB7CB}" dt="2021-01-19T17:43:25.459" v="227" actId="20577"/>
      <pc:docMkLst>
        <pc:docMk/>
      </pc:docMkLst>
      <pc:sldChg chg="modSp mod">
        <pc:chgData name="Trevor Ford" userId="e62d3275-2530-47a3-9711-e8e9e8501c63" providerId="ADAL" clId="{93373538-972E-4971-8D1A-27B81E5EB7CB}" dt="2021-01-19T17:41:33.389" v="207" actId="20577"/>
        <pc:sldMkLst>
          <pc:docMk/>
          <pc:sldMk cId="4098476625" sldId="360"/>
        </pc:sldMkLst>
        <pc:spChg chg="mod">
          <ac:chgData name="Trevor Ford" userId="e62d3275-2530-47a3-9711-e8e9e8501c63" providerId="ADAL" clId="{93373538-972E-4971-8D1A-27B81E5EB7CB}" dt="2021-01-19T17:41:33.389" v="207" actId="20577"/>
          <ac:spMkLst>
            <pc:docMk/>
            <pc:sldMk cId="4098476625" sldId="360"/>
            <ac:spMk id="13" creationId="{4F8F1C3C-39BE-404D-888F-62652A2FB88B}"/>
          </ac:spMkLst>
        </pc:spChg>
        <pc:spChg chg="mod">
          <ac:chgData name="Trevor Ford" userId="e62d3275-2530-47a3-9711-e8e9e8501c63" providerId="ADAL" clId="{93373538-972E-4971-8D1A-27B81E5EB7CB}" dt="2021-01-19T17:37:40.842" v="41" actId="20577"/>
          <ac:spMkLst>
            <pc:docMk/>
            <pc:sldMk cId="4098476625" sldId="360"/>
            <ac:spMk id="20" creationId="{FFDF1BCF-BBE7-F442-94C2-158C6DB9357D}"/>
          </ac:spMkLst>
        </pc:spChg>
        <pc:spChg chg="mod">
          <ac:chgData name="Trevor Ford" userId="e62d3275-2530-47a3-9711-e8e9e8501c63" providerId="ADAL" clId="{93373538-972E-4971-8D1A-27B81E5EB7CB}" dt="2021-01-19T17:37:47.486" v="61" actId="20577"/>
          <ac:spMkLst>
            <pc:docMk/>
            <pc:sldMk cId="4098476625" sldId="360"/>
            <ac:spMk id="21" creationId="{EC193521-8464-DA46-85BF-DDCA9CC67AC5}"/>
          </ac:spMkLst>
        </pc:spChg>
        <pc:spChg chg="mod">
          <ac:chgData name="Trevor Ford" userId="e62d3275-2530-47a3-9711-e8e9e8501c63" providerId="ADAL" clId="{93373538-972E-4971-8D1A-27B81E5EB7CB}" dt="2021-01-19T17:38:01.785" v="99" actId="20577"/>
          <ac:spMkLst>
            <pc:docMk/>
            <pc:sldMk cId="4098476625" sldId="360"/>
            <ac:spMk id="25" creationId="{11353960-AF43-9C4C-A3A5-01FD05ECFE4B}"/>
          </ac:spMkLst>
        </pc:spChg>
      </pc:sldChg>
      <pc:sldChg chg="modSp mod modNotesTx">
        <pc:chgData name="Trevor Ford" userId="e62d3275-2530-47a3-9711-e8e9e8501c63" providerId="ADAL" clId="{93373538-972E-4971-8D1A-27B81E5EB7CB}" dt="2021-01-19T17:43:25.459" v="227" actId="20577"/>
        <pc:sldMkLst>
          <pc:docMk/>
          <pc:sldMk cId="1833262496" sldId="483"/>
        </pc:sldMkLst>
        <pc:spChg chg="mod">
          <ac:chgData name="Trevor Ford" userId="e62d3275-2530-47a3-9711-e8e9e8501c63" providerId="ADAL" clId="{93373538-972E-4971-8D1A-27B81E5EB7CB}" dt="2021-01-19T17:41:10.885" v="200" actId="108"/>
          <ac:spMkLst>
            <pc:docMk/>
            <pc:sldMk cId="1833262496" sldId="483"/>
            <ac:spMk id="2" creationId="{00000000-0000-0000-0000-000000000000}"/>
          </ac:spMkLst>
        </pc:spChg>
        <pc:spChg chg="mod">
          <ac:chgData name="Trevor Ford" userId="e62d3275-2530-47a3-9711-e8e9e8501c63" providerId="ADAL" clId="{93373538-972E-4971-8D1A-27B81E5EB7CB}" dt="2021-01-19T17:41:51.405" v="214" actId="20577"/>
          <ac:spMkLst>
            <pc:docMk/>
            <pc:sldMk cId="1833262496" sldId="483"/>
            <ac:spMk id="3" creationId="{00000000-0000-0000-0000-000000000000}"/>
          </ac:spMkLst>
        </pc:spChg>
      </pc:sldChg>
      <pc:sldChg chg="modSp mod">
        <pc:chgData name="Trevor Ford" userId="e62d3275-2530-47a3-9711-e8e9e8501c63" providerId="ADAL" clId="{93373538-972E-4971-8D1A-27B81E5EB7CB}" dt="2021-01-19T17:40:01.955" v="169" actId="108"/>
        <pc:sldMkLst>
          <pc:docMk/>
          <pc:sldMk cId="4019131294" sldId="506"/>
        </pc:sldMkLst>
        <pc:spChg chg="mod">
          <ac:chgData name="Trevor Ford" userId="e62d3275-2530-47a3-9711-e8e9e8501c63" providerId="ADAL" clId="{93373538-972E-4971-8D1A-27B81E5EB7CB}" dt="2021-01-19T17:40:01.955" v="169" actId="108"/>
          <ac:spMkLst>
            <pc:docMk/>
            <pc:sldMk cId="4019131294" sldId="506"/>
            <ac:spMk id="3" creationId="{00000000-0000-0000-0000-000000000000}"/>
          </ac:spMkLst>
        </pc:spChg>
      </pc:sldChg>
      <pc:sldChg chg="modSp mod">
        <pc:chgData name="Trevor Ford" userId="e62d3275-2530-47a3-9711-e8e9e8501c63" providerId="ADAL" clId="{93373538-972E-4971-8D1A-27B81E5EB7CB}" dt="2021-01-19T17:40:33.985" v="176"/>
        <pc:sldMkLst>
          <pc:docMk/>
          <pc:sldMk cId="1254392085" sldId="509"/>
        </pc:sldMkLst>
        <pc:spChg chg="mod">
          <ac:chgData name="Trevor Ford" userId="e62d3275-2530-47a3-9711-e8e9e8501c63" providerId="ADAL" clId="{93373538-972E-4971-8D1A-27B81E5EB7CB}" dt="2021-01-19T17:40:33.985" v="176"/>
          <ac:spMkLst>
            <pc:docMk/>
            <pc:sldMk cId="1254392085" sldId="509"/>
            <ac:spMk id="3" creationId="{00000000-0000-0000-0000-000000000000}"/>
          </ac:spMkLst>
        </pc:spChg>
      </pc:sldChg>
      <pc:sldChg chg="modSp mod">
        <pc:chgData name="Trevor Ford" userId="e62d3275-2530-47a3-9711-e8e9e8501c63" providerId="ADAL" clId="{93373538-972E-4971-8D1A-27B81E5EB7CB}" dt="2021-01-19T17:40:27.896" v="174"/>
        <pc:sldMkLst>
          <pc:docMk/>
          <pc:sldMk cId="278469288" sldId="519"/>
        </pc:sldMkLst>
        <pc:spChg chg="mod">
          <ac:chgData name="Trevor Ford" userId="e62d3275-2530-47a3-9711-e8e9e8501c63" providerId="ADAL" clId="{93373538-972E-4971-8D1A-27B81E5EB7CB}" dt="2021-01-19T17:40:27.896" v="174"/>
          <ac:spMkLst>
            <pc:docMk/>
            <pc:sldMk cId="278469288" sldId="519"/>
            <ac:spMk id="3" creationId="{00000000-0000-0000-0000-000000000000}"/>
          </ac:spMkLst>
        </pc:spChg>
      </pc:sldChg>
      <pc:sldChg chg="modSp mod modNotesTx">
        <pc:chgData name="Trevor Ford" userId="e62d3275-2530-47a3-9711-e8e9e8501c63" providerId="ADAL" clId="{93373538-972E-4971-8D1A-27B81E5EB7CB}" dt="2021-01-19T17:40:49.056" v="195" actId="20577"/>
        <pc:sldMkLst>
          <pc:docMk/>
          <pc:sldMk cId="1566020650" sldId="1736"/>
        </pc:sldMkLst>
        <pc:spChg chg="mod">
          <ac:chgData name="Trevor Ford" userId="e62d3275-2530-47a3-9711-e8e9e8501c63" providerId="ADAL" clId="{93373538-972E-4971-8D1A-27B81E5EB7CB}" dt="2021-01-19T17:39:03.914" v="141" actId="404"/>
          <ac:spMkLst>
            <pc:docMk/>
            <pc:sldMk cId="1566020650" sldId="1736"/>
            <ac:spMk id="44" creationId="{E6EEDA9B-ED73-4C6E-96C9-85EDC478B535}"/>
          </ac:spMkLst>
        </pc:spChg>
        <pc:spChg chg="mod">
          <ac:chgData name="Trevor Ford" userId="e62d3275-2530-47a3-9711-e8e9e8501c63" providerId="ADAL" clId="{93373538-972E-4971-8D1A-27B81E5EB7CB}" dt="2021-01-19T17:40:49.056" v="195" actId="20577"/>
          <ac:spMkLst>
            <pc:docMk/>
            <pc:sldMk cId="1566020650" sldId="1736"/>
            <ac:spMk id="74" creationId="{939D2E3A-2053-4A2A-AE47-331A44CE4F7D}"/>
          </ac:spMkLst>
        </pc:spChg>
      </pc:sldChg>
      <pc:sldChg chg="modSp mod">
        <pc:chgData name="Trevor Ford" userId="e62d3275-2530-47a3-9711-e8e9e8501c63" providerId="ADAL" clId="{93373538-972E-4971-8D1A-27B81E5EB7CB}" dt="2021-01-19T17:39:32.615" v="163" actId="108"/>
        <pc:sldMkLst>
          <pc:docMk/>
          <pc:sldMk cId="3657148749" sldId="4262"/>
        </pc:sldMkLst>
        <pc:spChg chg="mod">
          <ac:chgData name="Trevor Ford" userId="e62d3275-2530-47a3-9711-e8e9e8501c63" providerId="ADAL" clId="{93373538-972E-4971-8D1A-27B81E5EB7CB}" dt="2021-01-19T17:39:32.615" v="163" actId="108"/>
          <ac:spMkLst>
            <pc:docMk/>
            <pc:sldMk cId="3657148749" sldId="4262"/>
            <ac:spMk id="3" creationId="{3826E94F-4E47-47EA-8CD9-048F66B28FDE}"/>
          </ac:spMkLst>
        </pc:spChg>
      </pc:sldChg>
      <pc:sldChg chg="modSp mod">
        <pc:chgData name="Trevor Ford" userId="e62d3275-2530-47a3-9711-e8e9e8501c63" providerId="ADAL" clId="{93373538-972E-4971-8D1A-27B81E5EB7CB}" dt="2021-01-19T17:38:13.188" v="118" actId="20577"/>
        <pc:sldMkLst>
          <pc:docMk/>
          <pc:sldMk cId="120955713" sldId="2076137743"/>
        </pc:sldMkLst>
        <pc:spChg chg="mod">
          <ac:chgData name="Trevor Ford" userId="e62d3275-2530-47a3-9711-e8e9e8501c63" providerId="ADAL" clId="{93373538-972E-4971-8D1A-27B81E5EB7CB}" dt="2021-01-19T17:38:13.188" v="118" actId="20577"/>
          <ac:spMkLst>
            <pc:docMk/>
            <pc:sldMk cId="120955713" sldId="2076137743"/>
            <ac:spMk id="2" creationId="{03182F79-67BA-47BF-AD28-D093A319F044}"/>
          </ac:spMkLst>
        </pc:spChg>
      </pc:sldChg>
    </pc:docChg>
  </pc:docChgLst>
  <pc:docChgLst>
    <pc:chgData name="Trevor Ford" userId="e62d3275-2530-47a3-9711-e8e9e8501c63" providerId="ADAL" clId="{327DF144-8A53-4A3E-A2F9-1FBC3C90709C}"/>
    <pc:docChg chg="modSld">
      <pc:chgData name="Trevor Ford" userId="e62d3275-2530-47a3-9711-e8e9e8501c63" providerId="ADAL" clId="{327DF144-8A53-4A3E-A2F9-1FBC3C90709C}" dt="2021-04-19T17:23:03.308" v="3" actId="20577"/>
      <pc:docMkLst>
        <pc:docMk/>
      </pc:docMkLst>
      <pc:sldChg chg="modSp mod">
        <pc:chgData name="Trevor Ford" userId="e62d3275-2530-47a3-9711-e8e9e8501c63" providerId="ADAL" clId="{327DF144-8A53-4A3E-A2F9-1FBC3C90709C}" dt="2021-04-19T17:23:03.308" v="3" actId="20577"/>
        <pc:sldMkLst>
          <pc:docMk/>
          <pc:sldMk cId="3635852913" sldId="1719"/>
        </pc:sldMkLst>
        <pc:spChg chg="mod">
          <ac:chgData name="Trevor Ford" userId="e62d3275-2530-47a3-9711-e8e9e8501c63" providerId="ADAL" clId="{327DF144-8A53-4A3E-A2F9-1FBC3C90709C}" dt="2021-04-19T17:23:03.308" v="3" actId="20577"/>
          <ac:spMkLst>
            <pc:docMk/>
            <pc:sldMk cId="3635852913" sldId="1719"/>
            <ac:spMk id="4" creationId="{00000000-0000-0000-0000-000000000000}"/>
          </ac:spMkLst>
        </pc:spChg>
      </pc:sldChg>
    </pc:docChg>
  </pc:docChgLst>
  <pc:docChgLst>
    <pc:chgData name="Trevor Ford" userId="e62d3275-2530-47a3-9711-e8e9e8501c63" providerId="ADAL" clId="{F3E94C4E-22A7-4A7F-9ECC-4D1A573D6165}"/>
    <pc:docChg chg="modSld">
      <pc:chgData name="Trevor Ford" userId="e62d3275-2530-47a3-9711-e8e9e8501c63" providerId="ADAL" clId="{F3E94C4E-22A7-4A7F-9ECC-4D1A573D6165}" dt="2021-06-22T19:34:48.360" v="31" actId="6549"/>
      <pc:docMkLst>
        <pc:docMk/>
      </pc:docMkLst>
      <pc:sldChg chg="modSp mod">
        <pc:chgData name="Trevor Ford" userId="e62d3275-2530-47a3-9711-e8e9e8501c63" providerId="ADAL" clId="{F3E94C4E-22A7-4A7F-9ECC-4D1A573D6165}" dt="2021-06-22T19:34:48.360" v="31" actId="6549"/>
        <pc:sldMkLst>
          <pc:docMk/>
          <pc:sldMk cId="4098476625" sldId="360"/>
        </pc:sldMkLst>
        <pc:spChg chg="mod">
          <ac:chgData name="Trevor Ford" userId="e62d3275-2530-47a3-9711-e8e9e8501c63" providerId="ADAL" clId="{F3E94C4E-22A7-4A7F-9ECC-4D1A573D6165}" dt="2021-06-22T19:34:36.226" v="20" actId="20577"/>
          <ac:spMkLst>
            <pc:docMk/>
            <pc:sldMk cId="4098476625" sldId="360"/>
            <ac:spMk id="4" creationId="{713EA6B9-BF59-D84A-A822-6FD25B998072}"/>
          </ac:spMkLst>
        </pc:spChg>
        <pc:spChg chg="mod">
          <ac:chgData name="Trevor Ford" userId="e62d3275-2530-47a3-9711-e8e9e8501c63" providerId="ADAL" clId="{F3E94C4E-22A7-4A7F-9ECC-4D1A573D6165}" dt="2021-06-22T19:34:48.360" v="31" actId="6549"/>
          <ac:spMkLst>
            <pc:docMk/>
            <pc:sldMk cId="4098476625" sldId="360"/>
            <ac:spMk id="21" creationId="{EC193521-8464-DA46-85BF-DDCA9CC67AC5}"/>
          </ac:spMkLst>
        </pc:spChg>
      </pc:sldChg>
      <pc:sldChg chg="modSp mod">
        <pc:chgData name="Trevor Ford" userId="e62d3275-2530-47a3-9711-e8e9e8501c63" providerId="ADAL" clId="{F3E94C4E-22A7-4A7F-9ECC-4D1A573D6165}" dt="2021-06-22T19:34:28.365" v="10" actId="20577"/>
        <pc:sldMkLst>
          <pc:docMk/>
          <pc:sldMk cId="573367463" sldId="8504"/>
        </pc:sldMkLst>
        <pc:spChg chg="mod">
          <ac:chgData name="Trevor Ford" userId="e62d3275-2530-47a3-9711-e8e9e8501c63" providerId="ADAL" clId="{F3E94C4E-22A7-4A7F-9ECC-4D1A573D6165}" dt="2021-06-22T19:34:28.365" v="10" actId="20577"/>
          <ac:spMkLst>
            <pc:docMk/>
            <pc:sldMk cId="573367463" sldId="8504"/>
            <ac:spMk id="5" creationId="{2BA2C326-FDCF-4F56-A5BD-6946378E791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70C024-49C0-4636-AB68-C228649BEEB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DA4DEBE-43AC-4ABC-BD2F-33E9859DFB5C}">
      <dgm:prSet phldrT="[Text]"/>
      <dgm:spPr/>
      <dgm:t>
        <a:bodyPr/>
        <a:lstStyle/>
        <a:p>
          <a:r>
            <a:rPr lang="en-US" dirty="0"/>
            <a:t>Initiate</a:t>
          </a:r>
        </a:p>
      </dgm:t>
    </dgm:pt>
    <dgm:pt modelId="{390A34DB-B1F8-412C-9792-9F1B3B0ED64E}" type="parTrans" cxnId="{24FBC891-8FAD-4666-ACD3-46CD4B27F141}">
      <dgm:prSet/>
      <dgm:spPr/>
      <dgm:t>
        <a:bodyPr/>
        <a:lstStyle/>
        <a:p>
          <a:endParaRPr lang="en-US"/>
        </a:p>
      </dgm:t>
    </dgm:pt>
    <dgm:pt modelId="{7301F6EB-9AE3-44AC-BAFD-E1BF8CC5F689}" type="sibTrans" cxnId="{24FBC891-8FAD-4666-ACD3-46CD4B27F141}">
      <dgm:prSet/>
      <dgm:spPr/>
      <dgm:t>
        <a:bodyPr/>
        <a:lstStyle/>
        <a:p>
          <a:endParaRPr lang="en-US"/>
        </a:p>
      </dgm:t>
    </dgm:pt>
    <dgm:pt modelId="{536E4779-598F-4F35-85E0-B27C0DC034D5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FE9ED57D-65BC-4748-B92A-0819CBAF698E}" type="parTrans" cxnId="{6F3AB202-7165-43A3-ADE2-B88E7934CD70}">
      <dgm:prSet/>
      <dgm:spPr/>
      <dgm:t>
        <a:bodyPr/>
        <a:lstStyle/>
        <a:p>
          <a:endParaRPr lang="en-US"/>
        </a:p>
      </dgm:t>
    </dgm:pt>
    <dgm:pt modelId="{19CE2CEF-5F0D-4863-AD85-42B923969C60}" type="sibTrans" cxnId="{6F3AB202-7165-43A3-ADE2-B88E7934CD70}">
      <dgm:prSet/>
      <dgm:spPr/>
      <dgm:t>
        <a:bodyPr/>
        <a:lstStyle/>
        <a:p>
          <a:endParaRPr lang="en-US"/>
        </a:p>
      </dgm:t>
    </dgm:pt>
    <dgm:pt modelId="{EDB01A00-5DDB-4BB8-B6DD-F4900A975F4A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AEFC25BB-0E06-4BA9-86DB-1E04D2ED7A72}" type="parTrans" cxnId="{6A3550C2-E5C6-446B-AE34-FB98A193E580}">
      <dgm:prSet/>
      <dgm:spPr/>
      <dgm:t>
        <a:bodyPr/>
        <a:lstStyle/>
        <a:p>
          <a:endParaRPr lang="en-US"/>
        </a:p>
      </dgm:t>
    </dgm:pt>
    <dgm:pt modelId="{C3EA4EFE-D2E2-4B20-881F-2AF978CE44B5}" type="sibTrans" cxnId="{6A3550C2-E5C6-446B-AE34-FB98A193E580}">
      <dgm:prSet/>
      <dgm:spPr/>
      <dgm:t>
        <a:bodyPr/>
        <a:lstStyle/>
        <a:p>
          <a:endParaRPr lang="en-US"/>
        </a:p>
      </dgm:t>
    </dgm:pt>
    <dgm:pt modelId="{3F60A017-9604-41E8-8803-36D02106A14D}">
      <dgm:prSet phldrT="[Text]"/>
      <dgm:spPr/>
      <dgm:t>
        <a:bodyPr/>
        <a:lstStyle/>
        <a:p>
          <a:r>
            <a:rPr lang="en-US" dirty="0"/>
            <a:t>Analyze</a:t>
          </a:r>
        </a:p>
      </dgm:t>
    </dgm:pt>
    <dgm:pt modelId="{39214595-06EA-465E-85A4-8032C29BCB83}" type="parTrans" cxnId="{68956B50-5A12-4104-92A4-531352E24329}">
      <dgm:prSet/>
      <dgm:spPr/>
      <dgm:t>
        <a:bodyPr/>
        <a:lstStyle/>
        <a:p>
          <a:endParaRPr lang="en-US"/>
        </a:p>
      </dgm:t>
    </dgm:pt>
    <dgm:pt modelId="{C597A173-54FF-4D77-858F-82D415F3FDE6}" type="sibTrans" cxnId="{68956B50-5A12-4104-92A4-531352E24329}">
      <dgm:prSet/>
      <dgm:spPr/>
      <dgm:t>
        <a:bodyPr/>
        <a:lstStyle/>
        <a:p>
          <a:endParaRPr lang="en-US"/>
        </a:p>
      </dgm:t>
    </dgm:pt>
    <dgm:pt modelId="{1C988DD5-B212-43D0-BD9B-655857F95888}">
      <dgm:prSet phldrT="[Text]"/>
      <dgm:spPr/>
      <dgm:t>
        <a:bodyPr/>
        <a:lstStyle/>
        <a:p>
          <a:r>
            <a:rPr lang="en-US" dirty="0"/>
            <a:t>Deploy</a:t>
          </a:r>
        </a:p>
      </dgm:t>
    </dgm:pt>
    <dgm:pt modelId="{CAF2B8FB-ED8F-4EA6-9F42-0589A820129B}" type="parTrans" cxnId="{A3D547B3-F00F-4600-A004-47C1CCF7D3CA}">
      <dgm:prSet/>
      <dgm:spPr/>
      <dgm:t>
        <a:bodyPr/>
        <a:lstStyle/>
        <a:p>
          <a:endParaRPr lang="en-US"/>
        </a:p>
      </dgm:t>
    </dgm:pt>
    <dgm:pt modelId="{2DE0C5B6-E0B2-4CDC-B02B-7870F91DA3F1}" type="sibTrans" cxnId="{A3D547B3-F00F-4600-A004-47C1CCF7D3CA}">
      <dgm:prSet/>
      <dgm:spPr/>
      <dgm:t>
        <a:bodyPr/>
        <a:lstStyle/>
        <a:p>
          <a:endParaRPr lang="en-US"/>
        </a:p>
      </dgm:t>
    </dgm:pt>
    <dgm:pt modelId="{1E706027-6F71-43F2-ACFE-7C71834860E7}" type="pres">
      <dgm:prSet presAssocID="{A870C024-49C0-4636-AB68-C228649BEEB3}" presName="Name0" presStyleCnt="0">
        <dgm:presLayoutVars>
          <dgm:dir/>
          <dgm:animLvl val="lvl"/>
          <dgm:resizeHandles val="exact"/>
        </dgm:presLayoutVars>
      </dgm:prSet>
      <dgm:spPr/>
    </dgm:pt>
    <dgm:pt modelId="{021CB4CA-5524-4B84-8BDE-677856CE049C}" type="pres">
      <dgm:prSet presAssocID="{FDA4DEBE-43AC-4ABC-BD2F-33E9859DFB5C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64E39BD-DCD5-4C60-A92D-1501457038F4}" type="pres">
      <dgm:prSet presAssocID="{7301F6EB-9AE3-44AC-BAFD-E1BF8CC5F689}" presName="parTxOnlySpace" presStyleCnt="0"/>
      <dgm:spPr/>
    </dgm:pt>
    <dgm:pt modelId="{481B5EB1-1993-4A19-8117-C0E950869F2E}" type="pres">
      <dgm:prSet presAssocID="{3F60A017-9604-41E8-8803-36D02106A14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71A0251-106A-4E23-9EC4-FE3A257FAAF2}" type="pres">
      <dgm:prSet presAssocID="{C597A173-54FF-4D77-858F-82D415F3FDE6}" presName="parTxOnlySpace" presStyleCnt="0"/>
      <dgm:spPr/>
    </dgm:pt>
    <dgm:pt modelId="{945FB996-5655-4138-8BAC-27D5EFAFFD3C}" type="pres">
      <dgm:prSet presAssocID="{536E4779-598F-4F35-85E0-B27C0DC034D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E6FD67C-F5C6-484C-9DD8-D82624FA47BC}" type="pres">
      <dgm:prSet presAssocID="{19CE2CEF-5F0D-4863-AD85-42B923969C60}" presName="parTxOnlySpace" presStyleCnt="0"/>
      <dgm:spPr/>
    </dgm:pt>
    <dgm:pt modelId="{85470BBD-4D5D-4EE2-9E31-065BBE96385A}" type="pres">
      <dgm:prSet presAssocID="{EDB01A00-5DDB-4BB8-B6DD-F4900A975F4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B58AA223-0732-4746-9907-7A742268F846}" type="pres">
      <dgm:prSet presAssocID="{C3EA4EFE-D2E2-4B20-881F-2AF978CE44B5}" presName="parTxOnlySpace" presStyleCnt="0"/>
      <dgm:spPr/>
    </dgm:pt>
    <dgm:pt modelId="{53FFFFBE-536D-4165-A8F8-CEEAF6C9728D}" type="pres">
      <dgm:prSet presAssocID="{1C988DD5-B212-43D0-BD9B-655857F95888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F3AB202-7165-43A3-ADE2-B88E7934CD70}" srcId="{A870C024-49C0-4636-AB68-C228649BEEB3}" destId="{536E4779-598F-4F35-85E0-B27C0DC034D5}" srcOrd="2" destOrd="0" parTransId="{FE9ED57D-65BC-4748-B92A-0819CBAF698E}" sibTransId="{19CE2CEF-5F0D-4863-AD85-42B923969C60}"/>
    <dgm:cxn modelId="{38A45211-C641-4612-BB98-F4D698FE64D6}" type="presOf" srcId="{EDB01A00-5DDB-4BB8-B6DD-F4900A975F4A}" destId="{85470BBD-4D5D-4EE2-9E31-065BBE96385A}" srcOrd="0" destOrd="0" presId="urn:microsoft.com/office/officeart/2005/8/layout/chevron1"/>
    <dgm:cxn modelId="{6F985F38-870C-45F9-8698-ACB0E4A4D066}" type="presOf" srcId="{3F60A017-9604-41E8-8803-36D02106A14D}" destId="{481B5EB1-1993-4A19-8117-C0E950869F2E}" srcOrd="0" destOrd="0" presId="urn:microsoft.com/office/officeart/2005/8/layout/chevron1"/>
    <dgm:cxn modelId="{68956B50-5A12-4104-92A4-531352E24329}" srcId="{A870C024-49C0-4636-AB68-C228649BEEB3}" destId="{3F60A017-9604-41E8-8803-36D02106A14D}" srcOrd="1" destOrd="0" parTransId="{39214595-06EA-465E-85A4-8032C29BCB83}" sibTransId="{C597A173-54FF-4D77-858F-82D415F3FDE6}"/>
    <dgm:cxn modelId="{915A0285-5AF0-4D57-8BF0-5368A052DACD}" type="presOf" srcId="{1C988DD5-B212-43D0-BD9B-655857F95888}" destId="{53FFFFBE-536D-4165-A8F8-CEEAF6C9728D}" srcOrd="0" destOrd="0" presId="urn:microsoft.com/office/officeart/2005/8/layout/chevron1"/>
    <dgm:cxn modelId="{5D28F489-9701-45D8-B5B1-DCC05B721B7B}" type="presOf" srcId="{FDA4DEBE-43AC-4ABC-BD2F-33E9859DFB5C}" destId="{021CB4CA-5524-4B84-8BDE-677856CE049C}" srcOrd="0" destOrd="0" presId="urn:microsoft.com/office/officeart/2005/8/layout/chevron1"/>
    <dgm:cxn modelId="{24FBC891-8FAD-4666-ACD3-46CD4B27F141}" srcId="{A870C024-49C0-4636-AB68-C228649BEEB3}" destId="{FDA4DEBE-43AC-4ABC-BD2F-33E9859DFB5C}" srcOrd="0" destOrd="0" parTransId="{390A34DB-B1F8-412C-9792-9F1B3B0ED64E}" sibTransId="{7301F6EB-9AE3-44AC-BAFD-E1BF8CC5F689}"/>
    <dgm:cxn modelId="{A3D547B3-F00F-4600-A004-47C1CCF7D3CA}" srcId="{A870C024-49C0-4636-AB68-C228649BEEB3}" destId="{1C988DD5-B212-43D0-BD9B-655857F95888}" srcOrd="4" destOrd="0" parTransId="{CAF2B8FB-ED8F-4EA6-9F42-0589A820129B}" sibTransId="{2DE0C5B6-E0B2-4CDC-B02B-7870F91DA3F1}"/>
    <dgm:cxn modelId="{6A3550C2-E5C6-446B-AE34-FB98A193E580}" srcId="{A870C024-49C0-4636-AB68-C228649BEEB3}" destId="{EDB01A00-5DDB-4BB8-B6DD-F4900A975F4A}" srcOrd="3" destOrd="0" parTransId="{AEFC25BB-0E06-4BA9-86DB-1E04D2ED7A72}" sibTransId="{C3EA4EFE-D2E2-4B20-881F-2AF978CE44B5}"/>
    <dgm:cxn modelId="{F1C496E9-1579-4A33-83D0-3F865CEB21A6}" type="presOf" srcId="{A870C024-49C0-4636-AB68-C228649BEEB3}" destId="{1E706027-6F71-43F2-ACFE-7C71834860E7}" srcOrd="0" destOrd="0" presId="urn:microsoft.com/office/officeart/2005/8/layout/chevron1"/>
    <dgm:cxn modelId="{281946F1-035D-4033-B23B-88E7AA4077A5}" type="presOf" srcId="{536E4779-598F-4F35-85E0-B27C0DC034D5}" destId="{945FB996-5655-4138-8BAC-27D5EFAFFD3C}" srcOrd="0" destOrd="0" presId="urn:microsoft.com/office/officeart/2005/8/layout/chevron1"/>
    <dgm:cxn modelId="{F3FCED36-A1C1-4051-82D6-89BCEEFF2B65}" type="presParOf" srcId="{1E706027-6F71-43F2-ACFE-7C71834860E7}" destId="{021CB4CA-5524-4B84-8BDE-677856CE049C}" srcOrd="0" destOrd="0" presId="urn:microsoft.com/office/officeart/2005/8/layout/chevron1"/>
    <dgm:cxn modelId="{0427E7EC-E6F5-459A-B6F5-F0D9BC40BA9E}" type="presParOf" srcId="{1E706027-6F71-43F2-ACFE-7C71834860E7}" destId="{664E39BD-DCD5-4C60-A92D-1501457038F4}" srcOrd="1" destOrd="0" presId="urn:microsoft.com/office/officeart/2005/8/layout/chevron1"/>
    <dgm:cxn modelId="{1380851B-B06E-4C17-B976-17BF69946568}" type="presParOf" srcId="{1E706027-6F71-43F2-ACFE-7C71834860E7}" destId="{481B5EB1-1993-4A19-8117-C0E950869F2E}" srcOrd="2" destOrd="0" presId="urn:microsoft.com/office/officeart/2005/8/layout/chevron1"/>
    <dgm:cxn modelId="{A031A5FD-6CC9-4118-B719-B05AF40D2B7A}" type="presParOf" srcId="{1E706027-6F71-43F2-ACFE-7C71834860E7}" destId="{B71A0251-106A-4E23-9EC4-FE3A257FAAF2}" srcOrd="3" destOrd="0" presId="urn:microsoft.com/office/officeart/2005/8/layout/chevron1"/>
    <dgm:cxn modelId="{02A67137-DC7C-4169-967C-C9031D47A313}" type="presParOf" srcId="{1E706027-6F71-43F2-ACFE-7C71834860E7}" destId="{945FB996-5655-4138-8BAC-27D5EFAFFD3C}" srcOrd="4" destOrd="0" presId="urn:microsoft.com/office/officeart/2005/8/layout/chevron1"/>
    <dgm:cxn modelId="{340EF66D-3CD4-48F9-9333-6D3D7FB06C6E}" type="presParOf" srcId="{1E706027-6F71-43F2-ACFE-7C71834860E7}" destId="{9E6FD67C-F5C6-484C-9DD8-D82624FA47BC}" srcOrd="5" destOrd="0" presId="urn:microsoft.com/office/officeart/2005/8/layout/chevron1"/>
    <dgm:cxn modelId="{91F5E2B6-687A-44BB-8F08-A813A7CDA1F6}" type="presParOf" srcId="{1E706027-6F71-43F2-ACFE-7C71834860E7}" destId="{85470BBD-4D5D-4EE2-9E31-065BBE96385A}" srcOrd="6" destOrd="0" presId="urn:microsoft.com/office/officeart/2005/8/layout/chevron1"/>
    <dgm:cxn modelId="{A8CDE459-A7C4-4018-A035-C628B5EA8655}" type="presParOf" srcId="{1E706027-6F71-43F2-ACFE-7C71834860E7}" destId="{B58AA223-0732-4746-9907-7A742268F846}" srcOrd="7" destOrd="0" presId="urn:microsoft.com/office/officeart/2005/8/layout/chevron1"/>
    <dgm:cxn modelId="{16012BF0-EB40-4760-91DF-AE89D2FCFB61}" type="presParOf" srcId="{1E706027-6F71-43F2-ACFE-7C71834860E7}" destId="{53FFFFBE-536D-4165-A8F8-CEEAF6C9728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CB4CA-5524-4B84-8BDE-677856CE049C}">
      <dsp:nvSpPr>
        <dsp:cNvPr id="0" name=""/>
        <dsp:cNvSpPr/>
      </dsp:nvSpPr>
      <dsp:spPr>
        <a:xfrm>
          <a:off x="2781" y="1743217"/>
          <a:ext cx="2475787" cy="9903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Initiate</a:t>
          </a:r>
        </a:p>
      </dsp:txBody>
      <dsp:txXfrm>
        <a:off x="497939" y="1743217"/>
        <a:ext cx="1485472" cy="990315"/>
      </dsp:txXfrm>
    </dsp:sp>
    <dsp:sp modelId="{481B5EB1-1993-4A19-8117-C0E950869F2E}">
      <dsp:nvSpPr>
        <dsp:cNvPr id="0" name=""/>
        <dsp:cNvSpPr/>
      </dsp:nvSpPr>
      <dsp:spPr>
        <a:xfrm>
          <a:off x="2230990" y="1743217"/>
          <a:ext cx="2475787" cy="9903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Analyze</a:t>
          </a:r>
        </a:p>
      </dsp:txBody>
      <dsp:txXfrm>
        <a:off x="2726148" y="1743217"/>
        <a:ext cx="1485472" cy="990315"/>
      </dsp:txXfrm>
    </dsp:sp>
    <dsp:sp modelId="{945FB996-5655-4138-8BAC-27D5EFAFFD3C}">
      <dsp:nvSpPr>
        <dsp:cNvPr id="0" name=""/>
        <dsp:cNvSpPr/>
      </dsp:nvSpPr>
      <dsp:spPr>
        <a:xfrm>
          <a:off x="4459199" y="1743217"/>
          <a:ext cx="2475787" cy="9903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Design</a:t>
          </a:r>
        </a:p>
      </dsp:txBody>
      <dsp:txXfrm>
        <a:off x="4954357" y="1743217"/>
        <a:ext cx="1485472" cy="990315"/>
      </dsp:txXfrm>
    </dsp:sp>
    <dsp:sp modelId="{85470BBD-4D5D-4EE2-9E31-065BBE96385A}">
      <dsp:nvSpPr>
        <dsp:cNvPr id="0" name=""/>
        <dsp:cNvSpPr/>
      </dsp:nvSpPr>
      <dsp:spPr>
        <a:xfrm>
          <a:off x="6687408" y="1743217"/>
          <a:ext cx="2475787" cy="9903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Implement</a:t>
          </a:r>
        </a:p>
      </dsp:txBody>
      <dsp:txXfrm>
        <a:off x="7182566" y="1743217"/>
        <a:ext cx="1485472" cy="990315"/>
      </dsp:txXfrm>
    </dsp:sp>
    <dsp:sp modelId="{53FFFFBE-536D-4165-A8F8-CEEAF6C9728D}">
      <dsp:nvSpPr>
        <dsp:cNvPr id="0" name=""/>
        <dsp:cNvSpPr/>
      </dsp:nvSpPr>
      <dsp:spPr>
        <a:xfrm>
          <a:off x="8915617" y="1743217"/>
          <a:ext cx="2475787" cy="9903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Deploy</a:t>
          </a:r>
        </a:p>
      </dsp:txBody>
      <dsp:txXfrm>
        <a:off x="9410775" y="1743217"/>
        <a:ext cx="1485472" cy="990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3/15/2022 12:36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3/15/2022 12:35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3/15/2022 12:35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F7759-803D-4F76-9AEC-98B2D9A07B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482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refresh both Dataflow and Dataset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3/15/2022 12:35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11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be used for integration in scenarios where you want to bulk load some input data and join it using SQL queries to filter down to only impacted records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3/15/2022 12:35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38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9938" y="827088"/>
            <a:ext cx="3455987" cy="1944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https://powerapps.microsoft.com/en-us/blog/exporting-cds-data-to-azure-data-lake-preview/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EC488-DFA6-44D4-AFB0-C242488D84E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76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ECFDC7D-F4BE-4668-920D-08874925A5D7}" type="datetime8">
              <a:rPr lang="en-US" smtClean="0">
                <a:solidFill>
                  <a:prstClr val="black"/>
                </a:solidFill>
              </a:rPr>
              <a:t>3/15/2022 12:35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185510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3/15/2022 12:35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07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Dazzle with reporting to win the deal in pre-sales/sales</a:t>
            </a:r>
          </a:p>
          <a:p>
            <a:r>
              <a:rPr lang="en-US" dirty="0"/>
              <a:t>Analyze we must clarify the actual goal of the reporting and analytics</a:t>
            </a:r>
          </a:p>
          <a:p>
            <a:r>
              <a:rPr lang="en-US" dirty="0"/>
              <a:t>Data modeling must incorporate required data to support</a:t>
            </a:r>
          </a:p>
          <a:p>
            <a:r>
              <a:rPr lang="en-US" dirty="0"/>
              <a:t>Deploy must include training and setting up for self-service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3/15/2022 12:35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62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Operational reporting – Data comes from Microsoft </a:t>
            </a:r>
            <a:r>
              <a:rPr lang="en-US" dirty="0" err="1"/>
              <a:t>Dataverse</a:t>
            </a:r>
            <a:r>
              <a:rPr lang="en-US" dirty="0"/>
              <a:t> directly, viewed and interacted with in the context of the Power App</a:t>
            </a:r>
          </a:p>
          <a:p>
            <a:r>
              <a:rPr lang="en-US" dirty="0"/>
              <a:t>Self-service BI – Data is exported from Microsoft </a:t>
            </a:r>
            <a:r>
              <a:rPr lang="en-US" dirty="0" err="1"/>
              <a:t>Dataverse</a:t>
            </a:r>
            <a:r>
              <a:rPr lang="en-US" dirty="0"/>
              <a:t> or could be refreshed on a schedule</a:t>
            </a:r>
          </a:p>
          <a:p>
            <a:r>
              <a:rPr lang="en-US" dirty="0"/>
              <a:t>Enterprise BI – Data is extracted for use in broader enterprise reporting tools, this could be done to allow integration of data from other sources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F0E8ADD-5317-4C14-B1BC-530D7C569EEA}" type="datetime8">
              <a:rPr lang="en-US" smtClean="0"/>
              <a:t>3/15/2022 12:35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18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3/15/2022 12:35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3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a report is not always needed.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ad hock reporting consider using a combination of Advanced Find and Excel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users, consider using out of the box Dashboards and Charts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reporting to be printed or exported consider creating Word Templates and Excel Templates for your users.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3/15/2022 12:35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525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BI</a:t>
            </a:r>
            <a:r>
              <a:rPr lang="en-US" baseline="0" dirty="0"/>
              <a:t> is a self-service platform allowing users to interact with premade reports and create their own visualizations.</a:t>
            </a:r>
          </a:p>
          <a:p>
            <a:r>
              <a:rPr lang="en-US" baseline="0" dirty="0"/>
              <a:t>A key advantage of Power BI is the ability to include many data sources as illustrated in the example above.</a:t>
            </a:r>
          </a:p>
          <a:p>
            <a:r>
              <a:rPr lang="en-US" baseline="0" dirty="0"/>
              <a:t>Salesforce, Edge (tables on the internet), Access, Excel, SQL databases and </a:t>
            </a:r>
            <a:r>
              <a:rPr lang="en-US" baseline="0" dirty="0" err="1"/>
              <a:t>Mailchimp</a:t>
            </a:r>
            <a:r>
              <a:rPr lang="en-US" baseline="0" dirty="0"/>
              <a:t>.</a:t>
            </a:r>
          </a:p>
          <a:p>
            <a:r>
              <a:rPr lang="en-US" baseline="0" dirty="0"/>
              <a:t>And of course, Dynamics 365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13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 the areas</a:t>
            </a:r>
            <a:r>
              <a:rPr lang="en-US" baseline="0" dirty="0"/>
              <a:t> that need attention when it comes to using </a:t>
            </a:r>
            <a:r>
              <a:rPr lang="en-US" dirty="0"/>
              <a:t>Microsoft </a:t>
            </a:r>
            <a:r>
              <a:rPr lang="en-US" dirty="0" err="1"/>
              <a:t>Dataverse</a:t>
            </a:r>
            <a:r>
              <a:rPr lang="en-US" baseline="0" dirty="0"/>
              <a:t> data.</a:t>
            </a:r>
          </a:p>
          <a:p>
            <a:r>
              <a:rPr lang="en-US" baseline="0" dirty="0"/>
              <a:t>So everything is in context of using </a:t>
            </a:r>
            <a:r>
              <a:rPr lang="en-US" dirty="0"/>
              <a:t>Microsoft </a:t>
            </a:r>
            <a:r>
              <a:rPr lang="en-US" dirty="0" err="1"/>
              <a:t>Dataverse</a:t>
            </a:r>
            <a:r>
              <a:rPr lang="en-US" baseline="0" dirty="0"/>
              <a:t> data.</a:t>
            </a:r>
          </a:p>
          <a:p>
            <a:endParaRPr lang="en-US" baseline="0" dirty="0"/>
          </a:p>
          <a:p>
            <a:r>
              <a:rPr lang="en-US" baseline="0" dirty="0"/>
              <a:t>Cleanup / transforms – make it easier to consume the data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Column </a:t>
            </a:r>
            <a:r>
              <a:rPr lang="en-US" baseline="0" dirty="0"/>
              <a:t>Names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Choices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Lookup data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Dates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40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F7759-803D-4F76-9AEC-98B2D9A07B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85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78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41122"/>
            <a:ext cx="11582400" cy="1657890"/>
          </a:xfrm>
        </p:spPr>
        <p:txBody>
          <a:bodyPr/>
          <a:lstStyle>
            <a:lvl1pPr>
              <a:buClr>
                <a:schemeClr val="tx1"/>
              </a:buClr>
              <a:defRPr sz="3733"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3200" spc="-93" baseline="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2667" spc="-93" baseline="0">
                <a:solidFill>
                  <a:schemeClr val="tx1"/>
                </a:solidFill>
              </a:defRPr>
            </a:lvl3pPr>
            <a:lvl4pPr>
              <a:defRPr spc="-93" baseline="0">
                <a:solidFill>
                  <a:schemeClr val="tx2"/>
                </a:solidFill>
              </a:defRPr>
            </a:lvl4pPr>
            <a:lvl5pPr>
              <a:defRPr spc="-93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4800" y="228600"/>
            <a:ext cx="11582400" cy="765699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defRPr sz="36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015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>
      <p:transition spd="slow">
        <p:push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1518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2045">
          <p15:clr>
            <a:srgbClr val="FBAE40"/>
          </p15:clr>
        </p15:guide>
        <p15:guide id="2" pos="578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78" y="228602"/>
            <a:ext cx="11296417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78" y="1318492"/>
            <a:ext cx="11296417" cy="2546339"/>
          </a:xfr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buClrTx/>
              <a:defRPr sz="3733"/>
            </a:lvl1pPr>
            <a:lvl2pPr marL="1528195" indent="-524920" defTabSz="1667892">
              <a:lnSpc>
                <a:spcPct val="100000"/>
              </a:lnSpc>
              <a:spcBef>
                <a:spcPts val="400"/>
              </a:spcBef>
              <a:buClrTx/>
              <a:defRPr sz="3200"/>
            </a:lvl2pPr>
            <a:lvl3pPr marL="2216095" indent="-459306">
              <a:lnSpc>
                <a:spcPct val="100000"/>
              </a:lnSpc>
              <a:buClrTx/>
              <a:defRPr sz="2667"/>
            </a:lvl3pPr>
            <a:lvl4pPr marL="2825680" indent="-459306">
              <a:lnSpc>
                <a:spcPct val="100000"/>
              </a:lnSpc>
              <a:buClrTx/>
              <a:defRPr sz="2400"/>
            </a:lvl4pPr>
            <a:lvl5pPr marL="3433148" indent="-446606">
              <a:lnSpc>
                <a:spcPct val="100000"/>
              </a:lnSpc>
              <a:buClrTx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324816"/>
      </p:ext>
    </p:extLst>
  </p:cSld>
  <p:clrMapOvr>
    <a:masterClrMapping/>
  </p:clrMapOvr>
  <p:transition spd="slow">
    <p:pu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78" y="228602"/>
            <a:ext cx="11296417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78" y="1318492"/>
            <a:ext cx="11296417" cy="2546339"/>
          </a:xfr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buClrTx/>
              <a:defRPr sz="3733"/>
            </a:lvl1pPr>
            <a:lvl2pPr marL="1528195" indent="-524920" defTabSz="1667892">
              <a:lnSpc>
                <a:spcPct val="100000"/>
              </a:lnSpc>
              <a:spcBef>
                <a:spcPts val="400"/>
              </a:spcBef>
              <a:buClrTx/>
              <a:defRPr sz="3200"/>
            </a:lvl2pPr>
            <a:lvl3pPr marL="2216095" indent="-459306">
              <a:lnSpc>
                <a:spcPct val="100000"/>
              </a:lnSpc>
              <a:buClrTx/>
              <a:defRPr sz="2667"/>
            </a:lvl3pPr>
            <a:lvl4pPr marL="2825680" indent="-459306">
              <a:lnSpc>
                <a:spcPct val="100000"/>
              </a:lnSpc>
              <a:buClrTx/>
              <a:defRPr sz="2400"/>
            </a:lvl4pPr>
            <a:lvl5pPr marL="3433148" indent="-446606">
              <a:lnSpc>
                <a:spcPct val="100000"/>
              </a:lnSpc>
              <a:buClrTx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2676062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78" y="228602"/>
            <a:ext cx="11296417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078" y="1318492"/>
            <a:ext cx="11296417" cy="2546339"/>
          </a:xfrm>
        </p:spPr>
        <p:txBody>
          <a:bodyPr/>
          <a:lstStyle>
            <a:lvl1pPr>
              <a:lnSpc>
                <a:spcPct val="100000"/>
              </a:lnSpc>
              <a:spcBef>
                <a:spcPts val="1600"/>
              </a:spcBef>
              <a:buClrTx/>
              <a:defRPr sz="3733"/>
            </a:lvl1pPr>
            <a:lvl2pPr marL="1528195" indent="-524920" defTabSz="1667892">
              <a:lnSpc>
                <a:spcPct val="100000"/>
              </a:lnSpc>
              <a:spcBef>
                <a:spcPts val="400"/>
              </a:spcBef>
              <a:buClrTx/>
              <a:defRPr sz="3200"/>
            </a:lvl2pPr>
            <a:lvl3pPr marL="2216095" indent="-459306">
              <a:lnSpc>
                <a:spcPct val="100000"/>
              </a:lnSpc>
              <a:buClrTx/>
              <a:defRPr sz="2667"/>
            </a:lvl3pPr>
            <a:lvl4pPr marL="2825680" indent="-459306">
              <a:lnSpc>
                <a:spcPct val="100000"/>
              </a:lnSpc>
              <a:buClrTx/>
              <a:defRPr sz="2400"/>
            </a:lvl4pPr>
            <a:lvl5pPr marL="3433148" indent="-446606">
              <a:lnSpc>
                <a:spcPct val="100000"/>
              </a:lnSpc>
              <a:buClrTx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1528828"/>
      </p:ext>
    </p:extLst>
  </p:cSld>
  <p:clrMapOvr>
    <a:masterClrMapping/>
  </p:clrMapOvr>
  <p:transition spd="slow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11527229-DBED-4F7D-9D9A-03EC2258F2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5DF3C-6C8F-43BE-92C2-BE4537BFD6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2" name="MS logo white - EMF" descr="Microsoft logo white text version">
            <a:extLst>
              <a:ext uri="{FF2B5EF4-FFF2-40B4-BE49-F238E27FC236}">
                <a16:creationId xmlns:a16="http://schemas.microsoft.com/office/drawing/2014/main" id="{788172BF-1F8C-429F-A472-2CEAB6929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809-3ACE-4D4E-AD46-9C3195293B59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9166D5-15A2-4B98-8331-AD06974AE2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8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A27734F-A502-4B5B-8EC7-6E115B31C6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D0C4B04-9C9F-465F-9951-6B4E6D55422A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BA0094-BABD-45E8-8EA6-9DA003B4CD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1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CC434C0E-1C79-42AF-9F32-26BBBFEF9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457200" indent="-228600">
              <a:buFont typeface="Wingdings" panose="05000000000000000000" pitchFamily="2" charset="2"/>
              <a:buChar char="§"/>
              <a:defRPr/>
            </a:lvl2pPr>
            <a:lvl3pPr marL="657225" indent="-200025">
              <a:buFont typeface="Wingdings" panose="05000000000000000000" pitchFamily="2" charset="2"/>
              <a:buChar char="§"/>
              <a:defRPr/>
            </a:lvl3pPr>
            <a:lvl4pPr marL="842963" indent="-180975">
              <a:buFont typeface="Wingdings" panose="05000000000000000000" pitchFamily="2" charset="2"/>
              <a:buChar char="§"/>
              <a:defRPr/>
            </a:lvl4pPr>
            <a:lvl5pPr marL="1023938" indent="-16827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§"/>
              <a:defRPr sz="2000" b="0"/>
            </a:lvl2pPr>
            <a:lvl3pPr marL="639763" indent="-188913">
              <a:buFont typeface="Wingdings" panose="05000000000000000000" pitchFamily="2" charset="2"/>
              <a:buChar char="§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§"/>
              <a:defRPr sz="1400" b="0"/>
            </a:lvl4pPr>
            <a:lvl5pPr marL="1023938" indent="-169863">
              <a:buFont typeface="Wingdings" panose="05000000000000000000" pitchFamily="2" charset="2"/>
              <a:buChar char="§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§"/>
              <a:defRPr sz="2000" b="0"/>
            </a:lvl2pPr>
            <a:lvl3pPr marL="639763" indent="-188913">
              <a:buFont typeface="Wingdings" panose="05000000000000000000" pitchFamily="2" charset="2"/>
              <a:buChar char="§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§"/>
              <a:defRPr sz="1400" b="0"/>
            </a:lvl4pPr>
            <a:lvl5pPr marL="1023938" indent="-169863">
              <a:buFont typeface="Wingdings" panose="05000000000000000000" pitchFamily="2" charset="2"/>
              <a:buChar char="§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4281275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A4B0D9-E738-4241-851E-02087D63F0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88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B8222-5199-4513-8941-5675C42113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80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27FA71-E6D6-496C-95C6-956CF28B81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7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 marL="228600" indent="-228600">
              <a:buFont typeface="Wingdings" panose="05000000000000000000" pitchFamily="2" charset="2"/>
              <a:buChar char="§"/>
              <a:defRPr sz="3600">
                <a:latin typeface="+mn-lt"/>
              </a:defRPr>
            </a:lvl1pPr>
            <a:lvl2pPr marL="457200" indent="-228600">
              <a:buFont typeface="Wingdings" panose="05000000000000000000" pitchFamily="2" charset="2"/>
              <a:buChar char="§"/>
              <a:defRPr sz="2800">
                <a:latin typeface="+mn-lt"/>
              </a:defRPr>
            </a:lvl2pPr>
            <a:lvl3pPr marL="657225" indent="-200025">
              <a:buFont typeface="Wingdings" panose="05000000000000000000" pitchFamily="2" charset="2"/>
              <a:buChar char="§"/>
              <a:defRPr sz="2400">
                <a:latin typeface="+mn-lt"/>
              </a:defRPr>
            </a:lvl3pPr>
            <a:lvl4pPr marL="842963" indent="-180975">
              <a:buFont typeface="Wingdings" panose="05000000000000000000" pitchFamily="2" charset="2"/>
              <a:buChar char="§"/>
              <a:defRPr sz="2000">
                <a:latin typeface="+mn-lt"/>
              </a:defRPr>
            </a:lvl4pPr>
            <a:lvl5pPr marL="1023938" indent="-168275"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612749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457200" indent="-228600">
              <a:buFont typeface="Wingdings" panose="05000000000000000000" pitchFamily="2" charset="2"/>
              <a:buChar char="§"/>
              <a:defRPr/>
            </a:lvl2pPr>
            <a:lvl3pPr marL="657225" indent="-200025">
              <a:buFont typeface="Wingdings" panose="05000000000000000000" pitchFamily="2" charset="2"/>
              <a:buChar char="§"/>
              <a:defRPr/>
            </a:lvl3pPr>
            <a:lvl4pPr marL="842963" indent="-180975">
              <a:buFont typeface="Wingdings" panose="05000000000000000000" pitchFamily="2" charset="2"/>
              <a:buChar char="§"/>
              <a:defRPr/>
            </a:lvl4pPr>
            <a:lvl5pPr marL="1023938" indent="-16827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§"/>
              <a:defRPr sz="2000" b="0"/>
            </a:lvl2pPr>
            <a:lvl3pPr marL="639763" indent="-188913">
              <a:buFont typeface="Wingdings" panose="05000000000000000000" pitchFamily="2" charset="2"/>
              <a:buChar char="§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§"/>
              <a:defRPr sz="1400" b="0"/>
            </a:lvl4pPr>
            <a:lvl5pPr marL="1023938" indent="-169863">
              <a:buFont typeface="Wingdings" panose="05000000000000000000" pitchFamily="2" charset="2"/>
              <a:buChar char="§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§"/>
              <a:defRPr sz="2000" b="0"/>
            </a:lvl2pPr>
            <a:lvl3pPr marL="639763" indent="-188913">
              <a:buFont typeface="Wingdings" panose="05000000000000000000" pitchFamily="2" charset="2"/>
              <a:buChar char="§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§"/>
              <a:defRPr sz="1400" b="0"/>
            </a:lvl4pPr>
            <a:lvl5pPr marL="1023938" indent="-169863">
              <a:buFont typeface="Wingdings" panose="05000000000000000000" pitchFamily="2" charset="2"/>
              <a:buChar char="§"/>
              <a:tabLst/>
              <a:defRPr sz="14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0" r:id="rId1"/>
    <p:sldLayoutId id="2147484580" r:id="rId2"/>
    <p:sldLayoutId id="2147484609" r:id="rId3"/>
    <p:sldLayoutId id="2147484741" r:id="rId4"/>
    <p:sldLayoutId id="2147484240" r:id="rId5"/>
    <p:sldLayoutId id="2147484241" r:id="rId6"/>
    <p:sldLayoutId id="2147484474" r:id="rId7"/>
    <p:sldLayoutId id="2147484245" r:id="rId8"/>
    <p:sldLayoutId id="2147484247" r:id="rId9"/>
    <p:sldLayoutId id="2147484639" r:id="rId10"/>
    <p:sldLayoutId id="2147484603" r:id="rId11"/>
    <p:sldLayoutId id="2147484700" r:id="rId12"/>
    <p:sldLayoutId id="2147484701" r:id="rId13"/>
    <p:sldLayoutId id="2147484702" r:id="rId14"/>
    <p:sldLayoutId id="2147484249" r:id="rId15"/>
    <p:sldLayoutId id="2147484640" r:id="rId16"/>
    <p:sldLayoutId id="2147484582" r:id="rId17"/>
    <p:sldLayoutId id="2147484641" r:id="rId18"/>
    <p:sldLayoutId id="2147484584" r:id="rId19"/>
    <p:sldLayoutId id="2147484583" r:id="rId20"/>
    <p:sldLayoutId id="2147484256" r:id="rId21"/>
    <p:sldLayoutId id="2147484257" r:id="rId22"/>
    <p:sldLayoutId id="2147484585" r:id="rId23"/>
    <p:sldLayoutId id="2147484299" r:id="rId24"/>
    <p:sldLayoutId id="2147484263" r:id="rId25"/>
    <p:sldLayoutId id="2147484742" r:id="rId26"/>
    <p:sldLayoutId id="2147484748" r:id="rId27"/>
    <p:sldLayoutId id="2147484749" r:id="rId28"/>
    <p:sldLayoutId id="2147484750" r:id="rId29"/>
    <p:sldLayoutId id="2147484751" r:id="rId3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5" r:id="rId1"/>
    <p:sldLayoutId id="2147484643" r:id="rId2"/>
    <p:sldLayoutId id="2147484644" r:id="rId3"/>
    <p:sldLayoutId id="2147484646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  <p:sldLayoutId id="2147484738" r:id="rId12"/>
    <p:sldLayoutId id="2147484739" r:id="rId13"/>
    <p:sldLayoutId id="2147484740" r:id="rId14"/>
    <p:sldLayoutId id="2147484660" r:id="rId15"/>
    <p:sldLayoutId id="2147484661" r:id="rId16"/>
    <p:sldLayoutId id="2147484662" r:id="rId17"/>
    <p:sldLayoutId id="2147484663" r:id="rId18"/>
    <p:sldLayoutId id="2147484664" r:id="rId19"/>
    <p:sldLayoutId id="2147484665" r:id="rId20"/>
    <p:sldLayoutId id="2147484666" r:id="rId21"/>
    <p:sldLayoutId id="2147484667" r:id="rId22"/>
    <p:sldLayoutId id="2147484668" r:id="rId23"/>
    <p:sldLayoutId id="2147484669" r:id="rId24"/>
    <p:sldLayoutId id="2147484670" r:id="rId2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2050" y="1971176"/>
            <a:ext cx="4167887" cy="2523768"/>
          </a:xfrm>
        </p:spPr>
        <p:txBody>
          <a:bodyPr/>
          <a:lstStyle/>
          <a:p>
            <a:r>
              <a:rPr lang="en-US" sz="2000"/>
              <a:t>PL-600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Analytics and Artificial Intelligence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04800" y="1341122"/>
            <a:ext cx="11582400" cy="20682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Self-service platform to discover/analyze/visualize data and share/collaborate insights with colleagues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Visualizations are interactive and scalable reports, based on collections of different data sources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Power BI Overview</a:t>
            </a:r>
          </a:p>
        </p:txBody>
      </p:sp>
      <p:pic>
        <p:nvPicPr>
          <p:cNvPr id="4" name="Picture 2" descr="https://dpspowerbi.blob.core.windows.net/powerbi-prod-media/powerbi.microsoft.com/en-us/documentation/articles/powerbi-learning-0-0-what-is-power-bi/20160929090613/c0a0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22" y="3825860"/>
            <a:ext cx="9417540" cy="275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72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04800" y="1341122"/>
            <a:ext cx="11582400" cy="41241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Connect to a Microsoft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Dataverse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data 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Clean and transform the data (data modeling)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right tables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the right columns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Set fields as the right data type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Filter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Set table structure and manage relationships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Use DAX (Data Analysis Expressions)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Why are cleanup and transformation required?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Working with Microsoft</a:t>
            </a:r>
            <a:r>
              <a:rPr lang="en-US" sz="3600" dirty="0"/>
              <a:t> </a:t>
            </a:r>
            <a:r>
              <a:rPr lang="en-US" dirty="0" err="1">
                <a:latin typeface="+mj-lt"/>
              </a:rPr>
              <a:t>Dataverse</a:t>
            </a:r>
            <a:r>
              <a:rPr lang="en-US" dirty="0">
                <a:latin typeface="+mj-lt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83326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708" y="4524315"/>
            <a:ext cx="6479373" cy="207968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04800" y="1341121"/>
            <a:ext cx="11582400" cy="45304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+mn-lt"/>
              </a:rPr>
              <a:t>Microsoft </a:t>
            </a:r>
            <a:r>
              <a:rPr lang="en-US" sz="3200" dirty="0" err="1">
                <a:latin typeface="+mn-lt"/>
              </a:rPr>
              <a:t>Dataverse</a:t>
            </a:r>
            <a:r>
              <a:rPr lang="en-US" sz="3200" dirty="0">
                <a:latin typeface="+mn-lt"/>
              </a:rPr>
              <a:t> dates are in Coordinated Universal Time (UTC)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+mn-lt"/>
              </a:rPr>
              <a:t>Standard – use dates as 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+mn-lt"/>
              </a:rPr>
              <a:t>Advanced – add a calendar table and link to date fields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More options for slicing and sorting data according to dates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More options for using DAX date formulas (YTD)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Also used in content packs from Microsoft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da-DK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Working with Dates in Power BI</a:t>
            </a:r>
          </a:p>
        </p:txBody>
      </p:sp>
    </p:spTree>
    <p:extLst>
      <p:ext uri="{BB962C8B-B14F-4D97-AF65-F5344CB8AC3E}">
        <p14:creationId xmlns:p14="http://schemas.microsoft.com/office/powerpoint/2010/main" val="401913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Row Level Security?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5730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Different levels of access for different users to the same content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Based on DAX formulas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Security logic is applied at “Row Level”, or “Record Level”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RLS is a True/False DAX evaluation for each row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RLS is never applied on report owner or </a:t>
            </a:r>
            <a:r>
              <a:rPr lang="en-US" dirty="0">
                <a:latin typeface="+mn-lt"/>
                <a:cs typeface="Segoe UI" panose="020B0502040204020203" pitchFamily="34" charset="0"/>
              </a:rPr>
              <a:t>workspace adm</a:t>
            </a:r>
            <a:r>
              <a:rPr lang="en-US" dirty="0">
                <a:latin typeface="+mn-lt"/>
              </a:rPr>
              <a:t>ins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1D7C6-16BC-4DB0-A01D-A391BFD7E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72" y="4929931"/>
            <a:ext cx="11374056" cy="13971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694365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078" y="228602"/>
            <a:ext cx="11296417" cy="553998"/>
          </a:xfrm>
        </p:spPr>
        <p:txBody>
          <a:bodyPr/>
          <a:lstStyle/>
          <a:p>
            <a:r>
              <a:rPr lang="en-US" sz="3600" dirty="0"/>
              <a:t>Row Level Security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9C059-40AA-4D68-AE55-129F3A4AC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216" y="1451640"/>
            <a:ext cx="7807568" cy="51168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0473689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C702A4-76BE-4B32-B9D9-F9226118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consuming Power BI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DBB56-CC1A-4372-859E-C602A62EA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567404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Embedded in Power Apps (model-driven and canvas)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Embedded in Microsoft Teams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From PowerBI.com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From Power BI mobile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From Power BI Data Alerts</a:t>
            </a:r>
          </a:p>
        </p:txBody>
      </p:sp>
    </p:spTree>
    <p:extLst>
      <p:ext uri="{BB962C8B-B14F-4D97-AF65-F5344CB8AC3E}">
        <p14:creationId xmlns:p14="http://schemas.microsoft.com/office/powerpoint/2010/main" val="286395846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5894DF-E6CA-4D13-906E-2F1C23C8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BI</a:t>
            </a:r>
          </a:p>
        </p:txBody>
      </p:sp>
    </p:spTree>
    <p:extLst>
      <p:ext uri="{BB962C8B-B14F-4D97-AF65-F5344CB8AC3E}">
        <p14:creationId xmlns:p14="http://schemas.microsoft.com/office/powerpoint/2010/main" val="20962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4E150-8E6E-43DC-A0F9-08035D1B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enterprise BI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CF0A5-1F43-44CE-93DC-E45761F85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0504" y="1408065"/>
            <a:ext cx="11018520" cy="2991588"/>
          </a:xfrm>
        </p:spPr>
        <p:txBody>
          <a:bodyPr/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Reduce load on operational data</a:t>
            </a:r>
            <a:b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Allow for transformation and historical analytics</a:t>
            </a:r>
            <a:b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Allow for use with 3</a:t>
            </a:r>
            <a:r>
              <a:rPr lang="en-US" sz="36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party reporting tools</a:t>
            </a:r>
          </a:p>
        </p:txBody>
      </p:sp>
    </p:spTree>
    <p:extLst>
      <p:ext uri="{BB962C8B-B14F-4D97-AF65-F5344CB8AC3E}">
        <p14:creationId xmlns:p14="http://schemas.microsoft.com/office/powerpoint/2010/main" val="17829364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F6D92D4-E4F5-4D45-9B13-459CB9E03F77}"/>
              </a:ext>
            </a:extLst>
          </p:cNvPr>
          <p:cNvSpPr txBox="1"/>
          <p:nvPr/>
        </p:nvSpPr>
        <p:spPr>
          <a:xfrm>
            <a:off x="8250018" y="4883653"/>
            <a:ext cx="1852214" cy="13849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  <a:defRPr/>
            </a:pPr>
            <a:r>
              <a:rPr lang="en-US" sz="1568"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latin typeface="Segoe UI"/>
              </a:rPr>
              <a:t>Compute</a:t>
            </a:r>
          </a:p>
          <a:p>
            <a:pPr algn="ctr">
              <a:lnSpc>
                <a:spcPct val="90000"/>
              </a:lnSpc>
              <a:spcAft>
                <a:spcPts val="588"/>
              </a:spcAft>
              <a:defRPr/>
            </a:pPr>
            <a:endParaRPr lang="en-US" sz="1568">
              <a:gradFill>
                <a:gsLst>
                  <a:gs pos="2917">
                    <a:srgbClr val="3C3C41"/>
                  </a:gs>
                  <a:gs pos="30000">
                    <a:srgbClr val="3C3C41"/>
                  </a:gs>
                </a:gsLst>
                <a:lin ang="5400000" scaled="0"/>
              </a:gradFill>
              <a:latin typeface="Segoe UI"/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  <a:defRPr/>
            </a:pPr>
            <a:endParaRPr lang="en-US" sz="1568">
              <a:gradFill>
                <a:gsLst>
                  <a:gs pos="2917">
                    <a:srgbClr val="3C3C41"/>
                  </a:gs>
                  <a:gs pos="30000">
                    <a:srgbClr val="3C3C41"/>
                  </a:gs>
                </a:gsLst>
                <a:lin ang="5400000" scaled="0"/>
              </a:gradFill>
              <a:latin typeface="Segoe UI"/>
            </a:endParaRPr>
          </a:p>
          <a:p>
            <a:pPr algn="ctr">
              <a:lnSpc>
                <a:spcPct val="90000"/>
              </a:lnSpc>
              <a:spcAft>
                <a:spcPts val="588"/>
              </a:spcAft>
              <a:defRPr/>
            </a:pPr>
            <a:endParaRPr lang="en-US" sz="1568">
              <a:gradFill>
                <a:gsLst>
                  <a:gs pos="2917">
                    <a:srgbClr val="3C3C41"/>
                  </a:gs>
                  <a:gs pos="30000">
                    <a:srgbClr val="3C3C41"/>
                  </a:gs>
                </a:gsLst>
                <a:lin ang="5400000" scaled="0"/>
              </a:gradFill>
              <a:latin typeface="Segoe U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DA513A-32B0-45BD-9A45-5748B933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478" y="144877"/>
            <a:ext cx="11016957" cy="553920"/>
          </a:xfrm>
        </p:spPr>
        <p:txBody>
          <a:bodyPr/>
          <a:lstStyle/>
          <a:p>
            <a:r>
              <a:rPr lang="en-US" dirty="0"/>
              <a:t>Dataflows – Capabilities in Power BI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29575-E224-49E9-B459-8579AD05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4408" y="6562476"/>
            <a:ext cx="371322" cy="15296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defPPr>
              <a:defRPr lang="en-US"/>
            </a:defPPr>
            <a:lvl1pPr marL="0" algn="r" defTabSz="914225" rtl="0" eaLnBrk="1" latinLnBrk="0" hangingPunct="1">
              <a:defRPr sz="9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2" algn="l" defTabSz="9142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5" algn="l" defTabSz="9142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37" algn="l" defTabSz="9142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49" algn="l" defTabSz="9142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61" algn="l" defTabSz="9142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74" algn="l" defTabSz="9142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85" algn="l" defTabSz="9142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97" algn="l" defTabSz="91422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30B60C3-AF07-41FD-8700-43CE8B67760B}" type="slidenum">
              <a:rPr lang="en-US">
                <a:solidFill>
                  <a:srgbClr val="3C3C41"/>
                </a:solidFill>
                <a:latin typeface="Segoe UI"/>
              </a:rPr>
              <a:pPr>
                <a:defRPr/>
              </a:pPr>
              <a:t>18</a:t>
            </a:fld>
            <a:endParaRPr lang="en-US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DF5464-18F7-4C65-A251-86BB84B05FDC}"/>
              </a:ext>
            </a:extLst>
          </p:cNvPr>
          <p:cNvSpPr/>
          <p:nvPr/>
        </p:nvSpPr>
        <p:spPr>
          <a:xfrm>
            <a:off x="10240555" y="713148"/>
            <a:ext cx="1505343" cy="5823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sz="180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2CB1299-DF74-4A3B-83C7-3F824500B037}"/>
              </a:ext>
            </a:extLst>
          </p:cNvPr>
          <p:cNvSpPr/>
          <p:nvPr/>
        </p:nvSpPr>
        <p:spPr>
          <a:xfrm>
            <a:off x="1696086" y="892829"/>
            <a:ext cx="3446096" cy="1036173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sz="1800">
              <a:solidFill>
                <a:prstClr val="black"/>
              </a:solidFill>
              <a:latin typeface="Segoe UI"/>
            </a:endParaRPr>
          </a:p>
        </p:txBody>
      </p:sp>
      <p:pic>
        <p:nvPicPr>
          <p:cNvPr id="18" name="Picture 2" descr="Image result for azure data lake store">
            <a:extLst>
              <a:ext uri="{FF2B5EF4-FFF2-40B4-BE49-F238E27FC236}">
                <a16:creationId xmlns:a16="http://schemas.microsoft.com/office/drawing/2014/main" id="{3E9C718B-D2D9-4DBA-8B4F-3FAC66C74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711" y="3496236"/>
            <a:ext cx="1567157" cy="82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56483D9E-8F75-497C-8165-974C4DB84BCD}"/>
              </a:ext>
            </a:extLst>
          </p:cNvPr>
          <p:cNvSpPr/>
          <p:nvPr/>
        </p:nvSpPr>
        <p:spPr>
          <a:xfrm rot="5400000">
            <a:off x="3229758" y="2562195"/>
            <a:ext cx="309573" cy="2542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sz="180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B0D81B-39D1-443B-99C6-4F54820B7B9C}"/>
              </a:ext>
            </a:extLst>
          </p:cNvPr>
          <p:cNvSpPr txBox="1"/>
          <p:nvPr/>
        </p:nvSpPr>
        <p:spPr>
          <a:xfrm>
            <a:off x="7879843" y="4339892"/>
            <a:ext cx="2441569" cy="437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>
              <a:defRPr/>
            </a:pPr>
            <a:r>
              <a:rPr lang="en-US" sz="1100" b="1">
                <a:solidFill>
                  <a:prstClr val="black"/>
                </a:solidFill>
                <a:latin typeface="Segoe UI"/>
              </a:rPr>
              <a:t>Azure Data Lake </a:t>
            </a:r>
          </a:p>
          <a:p>
            <a:pPr algn="ctr" defTabSz="914225">
              <a:defRPr/>
            </a:pPr>
            <a:r>
              <a:rPr lang="en-US" sz="1100" b="1">
                <a:solidFill>
                  <a:prstClr val="black"/>
                </a:solidFill>
                <a:latin typeface="Segoe UI"/>
              </a:rPr>
              <a:t>Storage (gen 2)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02725A6-49CB-4244-93C3-7F3226BB1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5946" y="1005283"/>
            <a:ext cx="304757" cy="3142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6FC450-F589-41C5-82EC-FD6E3258E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3257" y="1033853"/>
            <a:ext cx="266662" cy="2857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5B1FAE-1D84-428A-8C67-A9E03EA5C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472" y="1019567"/>
            <a:ext cx="266662" cy="2857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9479693-F8F7-44A2-B650-BB24360C82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1688" y="1019568"/>
            <a:ext cx="266662" cy="2571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F851CFC-6739-4C5B-A85E-27146B279E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0903" y="1052900"/>
            <a:ext cx="228568" cy="2666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32A917-4658-4390-A177-CCA246066D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2025" y="1005282"/>
            <a:ext cx="304757" cy="2666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EB5F0E5-274F-481D-B6AC-6031D41A73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75947" y="1410917"/>
            <a:ext cx="285710" cy="23809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6DCC46A-7846-45A4-AF57-2FC7A6A8A9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58506" y="1350405"/>
            <a:ext cx="266609" cy="29860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1059E2-ED12-46B6-9F1D-A4C55639FC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1965" y="1372822"/>
            <a:ext cx="285710" cy="27618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B44F52B-E806-4151-894F-3B6A3A07B1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04524" y="1344251"/>
            <a:ext cx="304757" cy="30475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14310CD-719A-491D-8A8E-D25DD6C7EE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06132" y="1315680"/>
            <a:ext cx="276186" cy="3333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36393C5-F087-4C79-8672-73200FB129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79168" y="1401393"/>
            <a:ext cx="247615" cy="24761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F5E43AD-20B9-46F6-BF77-BC0FC331DC21}"/>
              </a:ext>
            </a:extLst>
          </p:cNvPr>
          <p:cNvSpPr txBox="1"/>
          <p:nvPr/>
        </p:nvSpPr>
        <p:spPr>
          <a:xfrm>
            <a:off x="1575552" y="1918249"/>
            <a:ext cx="3626342" cy="594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>
              <a:defRPr/>
            </a:pPr>
            <a:r>
              <a:rPr lang="en-US" sz="1600" b="1">
                <a:solidFill>
                  <a:prstClr val="black"/>
                </a:solidFill>
                <a:latin typeface="Segoe UI"/>
              </a:rPr>
              <a:t>~40 Cloud and On-premises Enterprise data sources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797650-4823-4AAE-A3DE-14721C4A2A49}"/>
              </a:ext>
            </a:extLst>
          </p:cNvPr>
          <p:cNvSpPr txBox="1"/>
          <p:nvPr/>
        </p:nvSpPr>
        <p:spPr>
          <a:xfrm>
            <a:off x="1626447" y="5513750"/>
            <a:ext cx="3321848" cy="845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>
              <a:defRPr/>
            </a:pPr>
            <a:r>
              <a:rPr lang="en-US" sz="1600" b="1">
                <a:solidFill>
                  <a:prstClr val="black"/>
                </a:solidFill>
                <a:latin typeface="Segoe UI"/>
              </a:rPr>
              <a:t>Transform, reshape and mash up data with over 300 different “no-code” data transformations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50C8471-A5CF-445A-B486-43D71AA27463}"/>
              </a:ext>
            </a:extLst>
          </p:cNvPr>
          <p:cNvSpPr/>
          <p:nvPr/>
        </p:nvSpPr>
        <p:spPr>
          <a:xfrm>
            <a:off x="5769850" y="3844563"/>
            <a:ext cx="513694" cy="261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sz="180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F54971-3426-464D-A250-CB0186E0CF3B}"/>
              </a:ext>
            </a:extLst>
          </p:cNvPr>
          <p:cNvSpPr txBox="1"/>
          <p:nvPr/>
        </p:nvSpPr>
        <p:spPr>
          <a:xfrm>
            <a:off x="5952268" y="4408663"/>
            <a:ext cx="2026131" cy="9711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defTabSz="914225">
              <a:defRPr/>
            </a:pPr>
            <a:r>
              <a:rPr lang="en-US" sz="1400" b="1">
                <a:solidFill>
                  <a:prstClr val="black"/>
                </a:solidFill>
                <a:latin typeface="Segoe UI"/>
              </a:rPr>
              <a:t>Enrich data with Azure ML </a:t>
            </a:r>
          </a:p>
          <a:p>
            <a:pPr algn="ctr" defTabSz="914225">
              <a:defRPr/>
            </a:pPr>
            <a:r>
              <a:rPr lang="en-US" sz="1400" b="1">
                <a:solidFill>
                  <a:prstClr val="black"/>
                </a:solidFill>
                <a:latin typeface="Segoe UI"/>
              </a:rPr>
              <a:t>and Cognitive Services in PQ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DCDD83B-6A41-4C07-9BC1-FEEB8C701C5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04162" y="3601393"/>
            <a:ext cx="769729" cy="758199"/>
          </a:xfrm>
          <a:prstGeom prst="rect">
            <a:avLst/>
          </a:prstGeom>
        </p:spPr>
      </p:pic>
      <p:pic>
        <p:nvPicPr>
          <p:cNvPr id="41" name="Picture 2" descr="Related image">
            <a:extLst>
              <a:ext uri="{FF2B5EF4-FFF2-40B4-BE49-F238E27FC236}">
                <a16:creationId xmlns:a16="http://schemas.microsoft.com/office/drawing/2014/main" id="{44198783-A270-4E62-B697-5075F758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49" y="3661644"/>
            <a:ext cx="995439" cy="59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5765BAFF-605F-402C-B5BC-D9F18BD7E107}"/>
              </a:ext>
            </a:extLst>
          </p:cNvPr>
          <p:cNvSpPr/>
          <p:nvPr/>
        </p:nvSpPr>
        <p:spPr>
          <a:xfrm>
            <a:off x="7829725" y="3837872"/>
            <a:ext cx="513694" cy="2615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sz="180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7B8F0A-3183-4948-8765-7D735E285E5F}"/>
              </a:ext>
            </a:extLst>
          </p:cNvPr>
          <p:cNvSpPr txBox="1"/>
          <p:nvPr/>
        </p:nvSpPr>
        <p:spPr>
          <a:xfrm>
            <a:off x="10325228" y="5868962"/>
            <a:ext cx="1305174" cy="469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>
              <a:defRPr/>
            </a:pPr>
            <a:r>
              <a:rPr lang="en-US" sz="1200" b="1">
                <a:solidFill>
                  <a:prstClr val="black"/>
                </a:solidFill>
                <a:latin typeface="Segoe UI"/>
              </a:rPr>
              <a:t>Other 3</a:t>
            </a:r>
            <a:r>
              <a:rPr lang="en-US" sz="1200" b="1" baseline="30000">
                <a:solidFill>
                  <a:prstClr val="black"/>
                </a:solidFill>
                <a:latin typeface="Segoe UI"/>
              </a:rPr>
              <a:t>rd</a:t>
            </a:r>
            <a:r>
              <a:rPr lang="en-US" sz="1200" b="1">
                <a:solidFill>
                  <a:prstClr val="black"/>
                </a:solidFill>
                <a:latin typeface="Segoe UI"/>
              </a:rPr>
              <a:t> party tools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A4AC59A-D7E5-42A0-8E96-3EF8D0F598F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658194" y="2686455"/>
            <a:ext cx="580943" cy="51427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C860726-7C6A-4600-BBEC-30D78CED6F80}"/>
              </a:ext>
            </a:extLst>
          </p:cNvPr>
          <p:cNvSpPr txBox="1"/>
          <p:nvPr/>
        </p:nvSpPr>
        <p:spPr>
          <a:xfrm>
            <a:off x="10571826" y="3185175"/>
            <a:ext cx="914070" cy="28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defRPr/>
            </a:pPr>
            <a:r>
              <a:rPr lang="en-US" sz="1200" b="1">
                <a:solidFill>
                  <a:prstClr val="black"/>
                </a:solidFill>
                <a:latin typeface="Segoe UI"/>
              </a:rPr>
              <a:t>Power BI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85A140F-1C7F-4768-8B62-68E863B5BB3D}"/>
              </a:ext>
            </a:extLst>
          </p:cNvPr>
          <p:cNvSpPr/>
          <p:nvPr/>
        </p:nvSpPr>
        <p:spPr>
          <a:xfrm>
            <a:off x="96458" y="1765400"/>
            <a:ext cx="993708" cy="4126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 sz="1800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1026" name="Picture 2" descr="Image result for folder icon">
            <a:extLst>
              <a:ext uri="{FF2B5EF4-FFF2-40B4-BE49-F238E27FC236}">
                <a16:creationId xmlns:a16="http://schemas.microsoft.com/office/drawing/2014/main" id="{47C5A17F-9041-474D-B430-90AE727A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977" y="3828865"/>
            <a:ext cx="550213" cy="55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E197D5C-4633-4B81-BCFD-145789EE9E7E}"/>
              </a:ext>
            </a:extLst>
          </p:cNvPr>
          <p:cNvSpPr txBox="1"/>
          <p:nvPr/>
        </p:nvSpPr>
        <p:spPr>
          <a:xfrm>
            <a:off x="9129473" y="3933597"/>
            <a:ext cx="643817" cy="41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>
              <a:defRPr/>
            </a:pPr>
            <a:r>
              <a:rPr lang="en-US" sz="1050" b="1">
                <a:solidFill>
                  <a:prstClr val="black"/>
                </a:solidFill>
                <a:latin typeface="Segoe UI"/>
              </a:rPr>
              <a:t>CDM Folders</a:t>
            </a:r>
            <a:endParaRPr lang="en-US" sz="1400" b="1">
              <a:solidFill>
                <a:prstClr val="black"/>
              </a:solidFill>
              <a:latin typeface="Segoe UI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E457D87-4852-449F-B427-1E44B3FF110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67921" y="3413511"/>
            <a:ext cx="580943" cy="51427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FEAA396B-BB4D-4E85-9ABF-850305A1C95C}"/>
              </a:ext>
            </a:extLst>
          </p:cNvPr>
          <p:cNvSpPr txBox="1"/>
          <p:nvPr/>
        </p:nvSpPr>
        <p:spPr>
          <a:xfrm>
            <a:off x="181552" y="3912230"/>
            <a:ext cx="914070" cy="280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25">
              <a:defRPr/>
            </a:pPr>
            <a:r>
              <a:rPr lang="en-US" sz="1200" b="1">
                <a:solidFill>
                  <a:prstClr val="black"/>
                </a:solidFill>
                <a:latin typeface="Segoe UI"/>
              </a:rPr>
              <a:t>Power BI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D06B6-15C3-4D89-A723-40E1C2D59DC2}"/>
              </a:ext>
            </a:extLst>
          </p:cNvPr>
          <p:cNvSpPr txBox="1"/>
          <p:nvPr/>
        </p:nvSpPr>
        <p:spPr>
          <a:xfrm>
            <a:off x="96458" y="1758127"/>
            <a:ext cx="993708" cy="43390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82854" tIns="146284" rIns="182854" bIns="146284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000" b="1" u="sng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Authoring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0E33CB-4BB6-467E-A91E-929C24CD9641}"/>
              </a:ext>
            </a:extLst>
          </p:cNvPr>
          <p:cNvSpPr txBox="1"/>
          <p:nvPr/>
        </p:nvSpPr>
        <p:spPr>
          <a:xfrm>
            <a:off x="10240555" y="714824"/>
            <a:ext cx="1505343" cy="4616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182854" tIns="146284" rIns="182854" bIns="146284" rtlCol="0">
            <a:spAutoFit/>
          </a:bodyPr>
          <a:lstStyle/>
          <a:p>
            <a:pPr algn="ctr"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b="1" u="sng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Consumption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AEEAB5-DD82-4A9D-9A73-7F647075D810}"/>
              </a:ext>
            </a:extLst>
          </p:cNvPr>
          <p:cNvSpPr txBox="1"/>
          <p:nvPr/>
        </p:nvSpPr>
        <p:spPr>
          <a:xfrm>
            <a:off x="10305262" y="4509246"/>
            <a:ext cx="1305174" cy="469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225">
              <a:defRPr/>
            </a:pPr>
            <a:r>
              <a:rPr lang="en-US" sz="1200" b="1">
                <a:solidFill>
                  <a:prstClr val="black"/>
                </a:solidFill>
                <a:latin typeface="Segoe UI"/>
              </a:rPr>
              <a:t>Customer Insights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9769BE-6B80-4088-AD92-BFB4EC1F66C8}"/>
              </a:ext>
            </a:extLst>
          </p:cNvPr>
          <p:cNvSpPr/>
          <p:nvPr/>
        </p:nvSpPr>
        <p:spPr bwMode="auto">
          <a:xfrm>
            <a:off x="8480918" y="2241382"/>
            <a:ext cx="1209726" cy="107282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 descr="Image result for graph nodes">
            <a:extLst>
              <a:ext uri="{FF2B5EF4-FFF2-40B4-BE49-F238E27FC236}">
                <a16:creationId xmlns:a16="http://schemas.microsoft.com/office/drawing/2014/main" id="{6415EA91-33E4-406B-8286-6F33EB50E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031" y="2352384"/>
            <a:ext cx="1026238" cy="90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B633C-3880-4A2D-BBF1-7EC2BE0101D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92178" y="2903193"/>
            <a:ext cx="4034355" cy="2581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F47B13-04AD-418D-B6F0-39C05738B0C7}"/>
              </a:ext>
            </a:extLst>
          </p:cNvPr>
          <p:cNvSpPr txBox="1"/>
          <p:nvPr/>
        </p:nvSpPr>
        <p:spPr>
          <a:xfrm>
            <a:off x="8500944" y="1665487"/>
            <a:ext cx="1062577" cy="572383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defTabSz="914225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000" dirty="0">
                <a:gradFill>
                  <a:gsLst>
                    <a:gs pos="2917">
                      <a:prstClr val="black"/>
                    </a:gs>
                    <a:gs pos="30000">
                      <a:prstClr val="black"/>
                    </a:gs>
                  </a:gsLst>
                  <a:lin ang="5400000" scaled="0"/>
                </a:gradFill>
                <a:latin typeface="Segoe UI"/>
              </a:rPr>
              <a:t>C-ETL</a:t>
            </a:r>
            <a:endParaRPr lang="en-US" sz="2400" dirty="0">
              <a:gradFill>
                <a:gsLst>
                  <a:gs pos="2917">
                    <a:prstClr val="black"/>
                  </a:gs>
                  <a:gs pos="30000">
                    <a:prstClr val="black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44" name="Picture 2" descr="See the source image">
            <a:extLst>
              <a:ext uri="{FF2B5EF4-FFF2-40B4-BE49-F238E27FC236}">
                <a16:creationId xmlns:a16="http://schemas.microsoft.com/office/drawing/2014/main" id="{FFB3C1AB-DF35-49F8-BE8D-6317B574C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202" y="5281734"/>
            <a:ext cx="787147" cy="78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7023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F7CE-2ED8-46AB-83FB-AC250CC6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99" y="448699"/>
            <a:ext cx="10801919" cy="553998"/>
          </a:xfrm>
        </p:spPr>
        <p:txBody>
          <a:bodyPr/>
          <a:lstStyle/>
          <a:p>
            <a:r>
              <a:rPr lang="en-US" dirty="0"/>
              <a:t>Dynamics 365 – Data Export Service</a:t>
            </a:r>
            <a:endParaRPr lang="en-US" sz="4400" dirty="0"/>
          </a:p>
        </p:txBody>
      </p:sp>
      <p:sp>
        <p:nvSpPr>
          <p:cNvPr id="3" name="Flowchart: Stored Data 2">
            <a:extLst>
              <a:ext uri="{FF2B5EF4-FFF2-40B4-BE49-F238E27FC236}">
                <a16:creationId xmlns:a16="http://schemas.microsoft.com/office/drawing/2014/main" id="{27220E58-3029-400A-AF66-69678579E302}"/>
              </a:ext>
            </a:extLst>
          </p:cNvPr>
          <p:cNvSpPr/>
          <p:nvPr/>
        </p:nvSpPr>
        <p:spPr bwMode="auto">
          <a:xfrm rot="10800000">
            <a:off x="2662642" y="1770744"/>
            <a:ext cx="3687635" cy="4394317"/>
          </a:xfrm>
          <a:prstGeom prst="flowChartOnlineStorage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1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CACF49-8565-4572-A7EC-1DD8EF826BE2}"/>
              </a:ext>
            </a:extLst>
          </p:cNvPr>
          <p:cNvSpPr/>
          <p:nvPr/>
        </p:nvSpPr>
        <p:spPr bwMode="auto">
          <a:xfrm>
            <a:off x="779" y="1770744"/>
            <a:ext cx="5485435" cy="4394317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1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bold" panose="020B0702040204020203" pitchFamily="34" charset="0"/>
              <a:ea typeface="Segoe UI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2FCCF2-F94D-4BE5-A846-0EC877B6C85E}"/>
              </a:ext>
            </a:extLst>
          </p:cNvPr>
          <p:cNvGrpSpPr/>
          <p:nvPr/>
        </p:nvGrpSpPr>
        <p:grpSpPr>
          <a:xfrm>
            <a:off x="124440" y="2864076"/>
            <a:ext cx="1840794" cy="1647065"/>
            <a:chOff x="435572" y="2992544"/>
            <a:chExt cx="1877946" cy="1680306"/>
          </a:xfrm>
          <a:solidFill>
            <a:srgbClr val="002050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DC01-FF90-404D-AD88-93E2D226B2F0}"/>
                </a:ext>
              </a:extLst>
            </p:cNvPr>
            <p:cNvSpPr/>
            <p:nvPr/>
          </p:nvSpPr>
          <p:spPr bwMode="auto">
            <a:xfrm>
              <a:off x="435572" y="2992544"/>
              <a:ext cx="1877946" cy="1680306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49318" tIns="0" rIns="149318" bIns="448092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87829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72">
                <a:solidFill>
                  <a:srgbClr val="FFF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 defTabSz="87829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72">
                <a:solidFill>
                  <a:srgbClr val="FFF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 defTabSz="87829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72">
                <a:solidFill>
                  <a:srgbClr val="FFF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 defTabSz="87829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72">
                <a:solidFill>
                  <a:srgbClr val="FFF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 defTabSz="878291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72">
                <a:solidFill>
                  <a:srgbClr val="FFFFF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pPr algn="ctr" defTabSz="878291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372">
                  <a:solidFill>
                    <a:srgbClr val="FFFFFE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Dynamics 365 (Online)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3C45C9D-A444-4B29-B007-D754BA799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380" y="3141991"/>
              <a:ext cx="866108" cy="618176"/>
            </a:xfrm>
            <a:prstGeom prst="rect">
              <a:avLst/>
            </a:prstGeom>
            <a:grpFill/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FF8C0D-8444-44EB-9B0E-50D32279E6A2}"/>
              </a:ext>
            </a:extLst>
          </p:cNvPr>
          <p:cNvGrpSpPr/>
          <p:nvPr/>
        </p:nvGrpSpPr>
        <p:grpSpPr>
          <a:xfrm>
            <a:off x="5896709" y="3545418"/>
            <a:ext cx="769018" cy="754218"/>
            <a:chOff x="6364514" y="3040062"/>
            <a:chExt cx="914400" cy="914400"/>
          </a:xfrm>
        </p:grpSpPr>
        <p:sp useBgFill="1">
          <p:nvSpPr>
            <p:cNvPr id="9" name="Oval 8">
              <a:extLst>
                <a:ext uri="{FF2B5EF4-FFF2-40B4-BE49-F238E27FC236}">
                  <a16:creationId xmlns:a16="http://schemas.microsoft.com/office/drawing/2014/main" id="{8718F6F7-9F8D-474A-B747-E0A033F34188}"/>
                </a:ext>
              </a:extLst>
            </p:cNvPr>
            <p:cNvSpPr/>
            <p:nvPr/>
          </p:nvSpPr>
          <p:spPr bwMode="auto">
            <a:xfrm>
              <a:off x="6364514" y="3040062"/>
              <a:ext cx="914400" cy="914400"/>
            </a:xfrm>
            <a:prstGeom prst="ellipse">
              <a:avLst/>
            </a:prstGeom>
            <a:ln w="19050" cap="flat" cmpd="sng" algn="ctr">
              <a:solidFill>
                <a:srgbClr val="00205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21C267F-8634-4D9F-8130-24163C5729DB}"/>
                </a:ext>
              </a:extLst>
            </p:cNvPr>
            <p:cNvGrpSpPr/>
            <p:nvPr/>
          </p:nvGrpSpPr>
          <p:grpSpPr>
            <a:xfrm>
              <a:off x="6639883" y="3387725"/>
              <a:ext cx="363662" cy="219074"/>
              <a:chOff x="11210925" y="2531362"/>
              <a:chExt cx="385989" cy="232525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8121A84-E682-425E-8607-1199448E1158}"/>
                  </a:ext>
                </a:extLst>
              </p:cNvPr>
              <p:cNvCxnSpPr/>
              <p:nvPr/>
            </p:nvCxnSpPr>
            <p:spPr>
              <a:xfrm>
                <a:off x="11210925" y="2646832"/>
                <a:ext cx="385989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002050"/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" name="Rectangle 2">
                <a:extLst>
                  <a:ext uri="{FF2B5EF4-FFF2-40B4-BE49-F238E27FC236}">
                    <a16:creationId xmlns:a16="http://schemas.microsoft.com/office/drawing/2014/main" id="{65D44E80-2154-4845-AD60-276661157241}"/>
                  </a:ext>
                </a:extLst>
              </p:cNvPr>
              <p:cNvSpPr/>
              <p:nvPr/>
            </p:nvSpPr>
            <p:spPr bwMode="auto">
              <a:xfrm rot="8479309">
                <a:off x="11316231" y="2531362"/>
                <a:ext cx="232525" cy="232525"/>
              </a:xfrm>
              <a:custGeom>
                <a:avLst/>
                <a:gdLst>
                  <a:gd name="connsiteX0" fmla="*/ 0 w 125059"/>
                  <a:gd name="connsiteY0" fmla="*/ 0 h 125059"/>
                  <a:gd name="connsiteX1" fmla="*/ 125059 w 125059"/>
                  <a:gd name="connsiteY1" fmla="*/ 0 h 125059"/>
                  <a:gd name="connsiteX2" fmla="*/ 125059 w 125059"/>
                  <a:gd name="connsiteY2" fmla="*/ 125059 h 125059"/>
                  <a:gd name="connsiteX3" fmla="*/ 0 w 125059"/>
                  <a:gd name="connsiteY3" fmla="*/ 125059 h 125059"/>
                  <a:gd name="connsiteX4" fmla="*/ 0 w 125059"/>
                  <a:gd name="connsiteY4" fmla="*/ 0 h 125059"/>
                  <a:gd name="connsiteX0" fmla="*/ 125059 w 216499"/>
                  <a:gd name="connsiteY0" fmla="*/ 125059 h 216499"/>
                  <a:gd name="connsiteX1" fmla="*/ 0 w 216499"/>
                  <a:gd name="connsiteY1" fmla="*/ 125059 h 216499"/>
                  <a:gd name="connsiteX2" fmla="*/ 0 w 216499"/>
                  <a:gd name="connsiteY2" fmla="*/ 0 h 216499"/>
                  <a:gd name="connsiteX3" fmla="*/ 125059 w 216499"/>
                  <a:gd name="connsiteY3" fmla="*/ 0 h 216499"/>
                  <a:gd name="connsiteX4" fmla="*/ 216499 w 216499"/>
                  <a:gd name="connsiteY4" fmla="*/ 216499 h 216499"/>
                  <a:gd name="connsiteX0" fmla="*/ 0 w 216499"/>
                  <a:gd name="connsiteY0" fmla="*/ 125059 h 216499"/>
                  <a:gd name="connsiteX1" fmla="*/ 0 w 216499"/>
                  <a:gd name="connsiteY1" fmla="*/ 0 h 216499"/>
                  <a:gd name="connsiteX2" fmla="*/ 125059 w 216499"/>
                  <a:gd name="connsiteY2" fmla="*/ 0 h 216499"/>
                  <a:gd name="connsiteX3" fmla="*/ 216499 w 216499"/>
                  <a:gd name="connsiteY3" fmla="*/ 216499 h 216499"/>
                  <a:gd name="connsiteX0" fmla="*/ 0 w 125059"/>
                  <a:gd name="connsiteY0" fmla="*/ 125059 h 125059"/>
                  <a:gd name="connsiteX1" fmla="*/ 0 w 125059"/>
                  <a:gd name="connsiteY1" fmla="*/ 0 h 125059"/>
                  <a:gd name="connsiteX2" fmla="*/ 125059 w 125059"/>
                  <a:gd name="connsiteY2" fmla="*/ 0 h 12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059" h="125059">
                    <a:moveTo>
                      <a:pt x="0" y="125059"/>
                    </a:moveTo>
                    <a:lnTo>
                      <a:pt x="0" y="0"/>
                    </a:lnTo>
                    <a:lnTo>
                      <a:pt x="125059" y="0"/>
                    </a:lnTo>
                  </a:path>
                </a:pathLst>
              </a:custGeom>
              <a:noFill/>
              <a:ln w="19050" cap="flat" cmpd="sng" algn="ctr">
                <a:solidFill>
                  <a:srgbClr val="0020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1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353" kern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5F6076-4C82-4DA2-ADAC-B63F22A8443A}"/>
              </a:ext>
            </a:extLst>
          </p:cNvPr>
          <p:cNvGrpSpPr/>
          <p:nvPr/>
        </p:nvGrpSpPr>
        <p:grpSpPr>
          <a:xfrm>
            <a:off x="2004335" y="2922181"/>
            <a:ext cx="3074704" cy="2558032"/>
            <a:chOff x="2043993" y="2980214"/>
            <a:chExt cx="3136758" cy="260965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65BD86-1A5E-43E0-B0A3-53B545BC19DB}"/>
                </a:ext>
              </a:extLst>
            </p:cNvPr>
            <p:cNvGrpSpPr/>
            <p:nvPr/>
          </p:nvGrpSpPr>
          <p:grpSpPr>
            <a:xfrm>
              <a:off x="2043993" y="3366811"/>
              <a:ext cx="2222357" cy="1550632"/>
              <a:chOff x="2043993" y="3366811"/>
              <a:chExt cx="2222357" cy="1550632"/>
            </a:xfrm>
          </p:grpSpPr>
          <p:sp>
            <p:nvSpPr>
              <p:cNvPr id="16" name="Right Arrow 67">
                <a:extLst>
                  <a:ext uri="{FF2B5EF4-FFF2-40B4-BE49-F238E27FC236}">
                    <a16:creationId xmlns:a16="http://schemas.microsoft.com/office/drawing/2014/main" id="{5281E4F7-C570-48D5-B8E1-7161D01A14CC}"/>
                  </a:ext>
                </a:extLst>
              </p:cNvPr>
              <p:cNvSpPr/>
              <p:nvPr/>
            </p:nvSpPr>
            <p:spPr bwMode="auto">
              <a:xfrm flipV="1">
                <a:off x="2043993" y="3720766"/>
                <a:ext cx="391308" cy="104392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7" tIns="143389" rIns="179237" bIns="14338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83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3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6E5B4A-FEA1-42B5-83F6-2A1F2D02F8E1}"/>
                  </a:ext>
                </a:extLst>
              </p:cNvPr>
              <p:cNvGrpSpPr/>
              <p:nvPr/>
            </p:nvGrpSpPr>
            <p:grpSpPr>
              <a:xfrm>
                <a:off x="2439108" y="3366811"/>
                <a:ext cx="807329" cy="764628"/>
                <a:chOff x="2439108" y="3366811"/>
                <a:chExt cx="807329" cy="764628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65408FC7-CB11-40F6-B549-F0C79BD4D8E7}"/>
                    </a:ext>
                  </a:extLst>
                </p:cNvPr>
                <p:cNvSpPr/>
                <p:nvPr/>
              </p:nvSpPr>
              <p:spPr bwMode="auto">
                <a:xfrm>
                  <a:off x="2439108" y="3366811"/>
                  <a:ext cx="807329" cy="764628"/>
                </a:xfrm>
                <a:prstGeom prst="ellipse">
                  <a:avLst/>
                </a:prstGeom>
                <a:solidFill>
                  <a:srgbClr val="292929">
                    <a:lumMod val="90000"/>
                    <a:lumOff val="10000"/>
                  </a:srgbClr>
                </a:solidFill>
                <a:ln w="127000" cap="flat" cmpd="sng" algn="ctr">
                  <a:noFill/>
                  <a:prstDash val="solid"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square" lIns="175526" tIns="140421" rIns="175526" bIns="140421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894798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2353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 descr="C:\Users\sigurdg\Desktop\end_user.png">
                  <a:extLst>
                    <a:ext uri="{FF2B5EF4-FFF2-40B4-BE49-F238E27FC236}">
                      <a16:creationId xmlns:a16="http://schemas.microsoft.com/office/drawing/2014/main" id="{CFD84789-9BA4-41C0-91A4-28CF8541434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duotone>
                    <a:prstClr val="black"/>
                    <a:srgbClr val="BAD80A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2600160" y="3522157"/>
                  <a:ext cx="468639" cy="473039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C2585E7-999F-4D88-BA8F-A0AD7B4687A4}"/>
                  </a:ext>
                </a:extLst>
              </p:cNvPr>
              <p:cNvSpPr/>
              <p:nvPr/>
            </p:nvSpPr>
            <p:spPr bwMode="auto">
              <a:xfrm>
                <a:off x="2313135" y="4285044"/>
                <a:ext cx="1097361" cy="632399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89618" tIns="89618" rIns="89618" bIns="8961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83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175" ker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Segoe UI"/>
                    <a:ea typeface="Segoe UI" pitchFamily="34" charset="0"/>
                    <a:cs typeface="Segoe UI" pitchFamily="34" charset="0"/>
                  </a:rPr>
                  <a:t> Data Export Service</a:t>
                </a:r>
              </a:p>
            </p:txBody>
          </p:sp>
          <p:sp>
            <p:nvSpPr>
              <p:cNvPr id="19" name="Right Arrow 67">
                <a:extLst>
                  <a:ext uri="{FF2B5EF4-FFF2-40B4-BE49-F238E27FC236}">
                    <a16:creationId xmlns:a16="http://schemas.microsoft.com/office/drawing/2014/main" id="{0FE1D05C-F1F2-4F57-B03D-90BA58EF1085}"/>
                  </a:ext>
                </a:extLst>
              </p:cNvPr>
              <p:cNvSpPr/>
              <p:nvPr/>
            </p:nvSpPr>
            <p:spPr bwMode="auto">
              <a:xfrm flipV="1">
                <a:off x="3194287" y="3705876"/>
                <a:ext cx="1072063" cy="119282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37" tIns="143389" rIns="179237" bIns="143389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836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730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ea typeface="Segoe UI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B60F86-BEC4-4757-8DC3-E685B72EAF36}"/>
                </a:ext>
              </a:extLst>
            </p:cNvPr>
            <p:cNvSpPr/>
            <p:nvPr/>
          </p:nvSpPr>
          <p:spPr bwMode="auto">
            <a:xfrm>
              <a:off x="4266351" y="2980214"/>
              <a:ext cx="914400" cy="2609659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A3E731-6303-418C-AC1E-128B8AAA2195}"/>
              </a:ext>
            </a:extLst>
          </p:cNvPr>
          <p:cNvGrpSpPr/>
          <p:nvPr/>
        </p:nvGrpSpPr>
        <p:grpSpPr>
          <a:xfrm>
            <a:off x="3515442" y="2005166"/>
            <a:ext cx="1921524" cy="3963380"/>
            <a:chOff x="3585596" y="2044692"/>
            <a:chExt cx="1960305" cy="4043370"/>
          </a:xfrm>
        </p:grpSpPr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1749EEE-8B0A-4F55-A617-A637ED65AD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17326" y="3995197"/>
              <a:ext cx="355428" cy="409011"/>
            </a:xfrm>
            <a:custGeom>
              <a:avLst/>
              <a:gdLst>
                <a:gd name="T0" fmla="*/ 1460 w 1460"/>
                <a:gd name="T1" fmla="*/ 384 h 1615"/>
                <a:gd name="T2" fmla="*/ 1460 w 1460"/>
                <a:gd name="T3" fmla="*/ 1359 h 1615"/>
                <a:gd name="T4" fmla="*/ 1460 w 1460"/>
                <a:gd name="T5" fmla="*/ 1359 h 1615"/>
                <a:gd name="T6" fmla="*/ 730 w 1460"/>
                <a:gd name="T7" fmla="*/ 1615 h 1615"/>
                <a:gd name="T8" fmla="*/ 0 w 1460"/>
                <a:gd name="T9" fmla="*/ 1359 h 1615"/>
                <a:gd name="T10" fmla="*/ 0 w 1460"/>
                <a:gd name="T11" fmla="*/ 1359 h 1615"/>
                <a:gd name="T12" fmla="*/ 0 w 1460"/>
                <a:gd name="T13" fmla="*/ 1359 h 1615"/>
                <a:gd name="T14" fmla="*/ 0 w 1460"/>
                <a:gd name="T15" fmla="*/ 1339 h 1615"/>
                <a:gd name="T16" fmla="*/ 0 w 1460"/>
                <a:gd name="T17" fmla="*/ 1329 h 1615"/>
                <a:gd name="T18" fmla="*/ 0 w 1460"/>
                <a:gd name="T19" fmla="*/ 394 h 1615"/>
                <a:gd name="T20" fmla="*/ 730 w 1460"/>
                <a:gd name="T21" fmla="*/ 591 h 1615"/>
                <a:gd name="T22" fmla="*/ 1460 w 1460"/>
                <a:gd name="T23" fmla="*/ 384 h 1615"/>
                <a:gd name="T24" fmla="*/ 730 w 1460"/>
                <a:gd name="T25" fmla="*/ 541 h 1615"/>
                <a:gd name="T26" fmla="*/ 1460 w 1460"/>
                <a:gd name="T27" fmla="*/ 275 h 1615"/>
                <a:gd name="T28" fmla="*/ 730 w 1460"/>
                <a:gd name="T29" fmla="*/ 0 h 1615"/>
                <a:gd name="T30" fmla="*/ 0 w 1460"/>
                <a:gd name="T31" fmla="*/ 275 h 1615"/>
                <a:gd name="T32" fmla="*/ 730 w 1460"/>
                <a:gd name="T33" fmla="*/ 541 h 1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60" h="1615">
                  <a:moveTo>
                    <a:pt x="1460" y="384"/>
                  </a:moveTo>
                  <a:cubicBezTo>
                    <a:pt x="1460" y="1359"/>
                    <a:pt x="1460" y="1359"/>
                    <a:pt x="1460" y="1359"/>
                  </a:cubicBezTo>
                  <a:cubicBezTo>
                    <a:pt x="1460" y="1359"/>
                    <a:pt x="1460" y="1359"/>
                    <a:pt x="1460" y="1359"/>
                  </a:cubicBezTo>
                  <a:cubicBezTo>
                    <a:pt x="1431" y="1507"/>
                    <a:pt x="1115" y="1615"/>
                    <a:pt x="730" y="1615"/>
                  </a:cubicBezTo>
                  <a:cubicBezTo>
                    <a:pt x="346" y="1615"/>
                    <a:pt x="30" y="1507"/>
                    <a:pt x="0" y="1359"/>
                  </a:cubicBezTo>
                  <a:cubicBezTo>
                    <a:pt x="0" y="1359"/>
                    <a:pt x="0" y="1359"/>
                    <a:pt x="0" y="1359"/>
                  </a:cubicBezTo>
                  <a:cubicBezTo>
                    <a:pt x="0" y="1359"/>
                    <a:pt x="0" y="1359"/>
                    <a:pt x="0" y="1359"/>
                  </a:cubicBezTo>
                  <a:cubicBezTo>
                    <a:pt x="0" y="1349"/>
                    <a:pt x="0" y="1349"/>
                    <a:pt x="0" y="1339"/>
                  </a:cubicBezTo>
                  <a:cubicBezTo>
                    <a:pt x="0" y="1339"/>
                    <a:pt x="0" y="1339"/>
                    <a:pt x="0" y="1329"/>
                  </a:cubicBezTo>
                  <a:cubicBezTo>
                    <a:pt x="0" y="394"/>
                    <a:pt x="0" y="394"/>
                    <a:pt x="0" y="394"/>
                  </a:cubicBezTo>
                  <a:cubicBezTo>
                    <a:pt x="119" y="522"/>
                    <a:pt x="434" y="591"/>
                    <a:pt x="730" y="591"/>
                  </a:cubicBezTo>
                  <a:cubicBezTo>
                    <a:pt x="1026" y="591"/>
                    <a:pt x="1342" y="522"/>
                    <a:pt x="1460" y="384"/>
                  </a:cubicBezTo>
                  <a:close/>
                  <a:moveTo>
                    <a:pt x="730" y="541"/>
                  </a:moveTo>
                  <a:cubicBezTo>
                    <a:pt x="1135" y="541"/>
                    <a:pt x="1460" y="423"/>
                    <a:pt x="1460" y="275"/>
                  </a:cubicBezTo>
                  <a:cubicBezTo>
                    <a:pt x="1460" y="128"/>
                    <a:pt x="1135" y="0"/>
                    <a:pt x="730" y="0"/>
                  </a:cubicBezTo>
                  <a:cubicBezTo>
                    <a:pt x="326" y="0"/>
                    <a:pt x="0" y="128"/>
                    <a:pt x="0" y="275"/>
                  </a:cubicBezTo>
                  <a:cubicBezTo>
                    <a:pt x="0" y="423"/>
                    <a:pt x="326" y="541"/>
                    <a:pt x="730" y="54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87832" tIns="43914" rIns="87832" bIns="43914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95749">
                <a:defRPr/>
              </a:pPr>
              <a:endParaRPr lang="en-US" sz="1729">
                <a:solidFill>
                  <a:srgbClr val="505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146ACF1-F3D2-4A09-A8A4-8618C445ACBC}"/>
                </a:ext>
              </a:extLst>
            </p:cNvPr>
            <p:cNvGrpSpPr/>
            <p:nvPr/>
          </p:nvGrpSpPr>
          <p:grpSpPr>
            <a:xfrm>
              <a:off x="3585596" y="2044692"/>
              <a:ext cx="1960305" cy="4043370"/>
              <a:chOff x="3585596" y="2044692"/>
              <a:chExt cx="1960305" cy="404337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B521577-F511-4DC6-92C7-B0681A89EE02}"/>
                  </a:ext>
                </a:extLst>
              </p:cNvPr>
              <p:cNvGrpSpPr/>
              <p:nvPr/>
            </p:nvGrpSpPr>
            <p:grpSpPr>
              <a:xfrm>
                <a:off x="3940156" y="2278062"/>
                <a:ext cx="1605745" cy="2940261"/>
                <a:chOff x="3940156" y="2278062"/>
                <a:chExt cx="1605745" cy="2940261"/>
              </a:xfrm>
            </p:grpSpPr>
            <p:sp>
              <p:nvSpPr>
                <p:cNvPr id="27" name="Freeform 30">
                  <a:extLst>
                    <a:ext uri="{FF2B5EF4-FFF2-40B4-BE49-F238E27FC236}">
                      <a16:creationId xmlns:a16="http://schemas.microsoft.com/office/drawing/2014/main" id="{61B2D41F-49B8-4C70-9984-52B5A564759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17326" y="3181082"/>
                  <a:ext cx="355428" cy="409011"/>
                </a:xfrm>
                <a:custGeom>
                  <a:avLst/>
                  <a:gdLst>
                    <a:gd name="T0" fmla="*/ 1460 w 1460"/>
                    <a:gd name="T1" fmla="*/ 384 h 1615"/>
                    <a:gd name="T2" fmla="*/ 1460 w 1460"/>
                    <a:gd name="T3" fmla="*/ 1359 h 1615"/>
                    <a:gd name="T4" fmla="*/ 1460 w 1460"/>
                    <a:gd name="T5" fmla="*/ 1359 h 1615"/>
                    <a:gd name="T6" fmla="*/ 730 w 1460"/>
                    <a:gd name="T7" fmla="*/ 1615 h 1615"/>
                    <a:gd name="T8" fmla="*/ 0 w 1460"/>
                    <a:gd name="T9" fmla="*/ 1359 h 1615"/>
                    <a:gd name="T10" fmla="*/ 0 w 1460"/>
                    <a:gd name="T11" fmla="*/ 1359 h 1615"/>
                    <a:gd name="T12" fmla="*/ 0 w 1460"/>
                    <a:gd name="T13" fmla="*/ 1359 h 1615"/>
                    <a:gd name="T14" fmla="*/ 0 w 1460"/>
                    <a:gd name="T15" fmla="*/ 1339 h 1615"/>
                    <a:gd name="T16" fmla="*/ 0 w 1460"/>
                    <a:gd name="T17" fmla="*/ 1329 h 1615"/>
                    <a:gd name="T18" fmla="*/ 0 w 1460"/>
                    <a:gd name="T19" fmla="*/ 394 h 1615"/>
                    <a:gd name="T20" fmla="*/ 730 w 1460"/>
                    <a:gd name="T21" fmla="*/ 591 h 1615"/>
                    <a:gd name="T22" fmla="*/ 1460 w 1460"/>
                    <a:gd name="T23" fmla="*/ 384 h 1615"/>
                    <a:gd name="T24" fmla="*/ 730 w 1460"/>
                    <a:gd name="T25" fmla="*/ 541 h 1615"/>
                    <a:gd name="T26" fmla="*/ 1460 w 1460"/>
                    <a:gd name="T27" fmla="*/ 275 h 1615"/>
                    <a:gd name="T28" fmla="*/ 730 w 1460"/>
                    <a:gd name="T29" fmla="*/ 0 h 1615"/>
                    <a:gd name="T30" fmla="*/ 0 w 1460"/>
                    <a:gd name="T31" fmla="*/ 275 h 1615"/>
                    <a:gd name="T32" fmla="*/ 730 w 1460"/>
                    <a:gd name="T33" fmla="*/ 541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60" h="1615">
                      <a:moveTo>
                        <a:pt x="1460" y="384"/>
                      </a:moveTo>
                      <a:cubicBezTo>
                        <a:pt x="1460" y="1359"/>
                        <a:pt x="1460" y="1359"/>
                        <a:pt x="1460" y="1359"/>
                      </a:cubicBezTo>
                      <a:cubicBezTo>
                        <a:pt x="1460" y="1359"/>
                        <a:pt x="1460" y="1359"/>
                        <a:pt x="1460" y="1359"/>
                      </a:cubicBezTo>
                      <a:cubicBezTo>
                        <a:pt x="1431" y="1507"/>
                        <a:pt x="1115" y="1615"/>
                        <a:pt x="730" y="1615"/>
                      </a:cubicBezTo>
                      <a:cubicBezTo>
                        <a:pt x="346" y="1615"/>
                        <a:pt x="30" y="1507"/>
                        <a:pt x="0" y="1359"/>
                      </a:cubicBezTo>
                      <a:cubicBezTo>
                        <a:pt x="0" y="1359"/>
                        <a:pt x="0" y="1359"/>
                        <a:pt x="0" y="1359"/>
                      </a:cubicBezTo>
                      <a:cubicBezTo>
                        <a:pt x="0" y="1359"/>
                        <a:pt x="0" y="1359"/>
                        <a:pt x="0" y="1359"/>
                      </a:cubicBezTo>
                      <a:cubicBezTo>
                        <a:pt x="0" y="1349"/>
                        <a:pt x="0" y="1349"/>
                        <a:pt x="0" y="1339"/>
                      </a:cubicBezTo>
                      <a:cubicBezTo>
                        <a:pt x="0" y="1339"/>
                        <a:pt x="0" y="1339"/>
                        <a:pt x="0" y="1329"/>
                      </a:cubicBezTo>
                      <a:cubicBezTo>
                        <a:pt x="0" y="394"/>
                        <a:pt x="0" y="394"/>
                        <a:pt x="0" y="394"/>
                      </a:cubicBezTo>
                      <a:cubicBezTo>
                        <a:pt x="119" y="522"/>
                        <a:pt x="434" y="591"/>
                        <a:pt x="730" y="591"/>
                      </a:cubicBezTo>
                      <a:cubicBezTo>
                        <a:pt x="1026" y="591"/>
                        <a:pt x="1342" y="522"/>
                        <a:pt x="1460" y="384"/>
                      </a:cubicBezTo>
                      <a:close/>
                      <a:moveTo>
                        <a:pt x="730" y="541"/>
                      </a:moveTo>
                      <a:cubicBezTo>
                        <a:pt x="1135" y="541"/>
                        <a:pt x="1460" y="423"/>
                        <a:pt x="1460" y="275"/>
                      </a:cubicBezTo>
                      <a:cubicBezTo>
                        <a:pt x="1460" y="128"/>
                        <a:pt x="1135" y="0"/>
                        <a:pt x="730" y="0"/>
                      </a:cubicBezTo>
                      <a:cubicBezTo>
                        <a:pt x="326" y="0"/>
                        <a:pt x="0" y="128"/>
                        <a:pt x="0" y="275"/>
                      </a:cubicBezTo>
                      <a:cubicBezTo>
                        <a:pt x="0" y="423"/>
                        <a:pt x="326" y="541"/>
                        <a:pt x="730" y="54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87832" tIns="43914" rIns="87832" bIns="43914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5749">
                    <a:defRPr/>
                  </a:pPr>
                  <a:endParaRPr lang="en-US" sz="1729">
                    <a:solidFill>
                      <a:srgbClr val="50505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B4DC0A86-32D3-4422-BB83-2563BFD60D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26359" y="4809312"/>
                  <a:ext cx="355428" cy="409011"/>
                </a:xfrm>
                <a:custGeom>
                  <a:avLst/>
                  <a:gdLst>
                    <a:gd name="T0" fmla="*/ 1460 w 1460"/>
                    <a:gd name="T1" fmla="*/ 384 h 1615"/>
                    <a:gd name="T2" fmla="*/ 1460 w 1460"/>
                    <a:gd name="T3" fmla="*/ 1359 h 1615"/>
                    <a:gd name="T4" fmla="*/ 1460 w 1460"/>
                    <a:gd name="T5" fmla="*/ 1359 h 1615"/>
                    <a:gd name="T6" fmla="*/ 730 w 1460"/>
                    <a:gd name="T7" fmla="*/ 1615 h 1615"/>
                    <a:gd name="T8" fmla="*/ 0 w 1460"/>
                    <a:gd name="T9" fmla="*/ 1359 h 1615"/>
                    <a:gd name="T10" fmla="*/ 0 w 1460"/>
                    <a:gd name="T11" fmla="*/ 1359 h 1615"/>
                    <a:gd name="T12" fmla="*/ 0 w 1460"/>
                    <a:gd name="T13" fmla="*/ 1359 h 1615"/>
                    <a:gd name="T14" fmla="*/ 0 w 1460"/>
                    <a:gd name="T15" fmla="*/ 1339 h 1615"/>
                    <a:gd name="T16" fmla="*/ 0 w 1460"/>
                    <a:gd name="T17" fmla="*/ 1329 h 1615"/>
                    <a:gd name="T18" fmla="*/ 0 w 1460"/>
                    <a:gd name="T19" fmla="*/ 394 h 1615"/>
                    <a:gd name="T20" fmla="*/ 730 w 1460"/>
                    <a:gd name="T21" fmla="*/ 591 h 1615"/>
                    <a:gd name="T22" fmla="*/ 1460 w 1460"/>
                    <a:gd name="T23" fmla="*/ 384 h 1615"/>
                    <a:gd name="T24" fmla="*/ 730 w 1460"/>
                    <a:gd name="T25" fmla="*/ 541 h 1615"/>
                    <a:gd name="T26" fmla="*/ 1460 w 1460"/>
                    <a:gd name="T27" fmla="*/ 275 h 1615"/>
                    <a:gd name="T28" fmla="*/ 730 w 1460"/>
                    <a:gd name="T29" fmla="*/ 0 h 1615"/>
                    <a:gd name="T30" fmla="*/ 0 w 1460"/>
                    <a:gd name="T31" fmla="*/ 275 h 1615"/>
                    <a:gd name="T32" fmla="*/ 730 w 1460"/>
                    <a:gd name="T33" fmla="*/ 541 h 1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60" h="1615">
                      <a:moveTo>
                        <a:pt x="1460" y="384"/>
                      </a:moveTo>
                      <a:cubicBezTo>
                        <a:pt x="1460" y="1359"/>
                        <a:pt x="1460" y="1359"/>
                        <a:pt x="1460" y="1359"/>
                      </a:cubicBezTo>
                      <a:cubicBezTo>
                        <a:pt x="1460" y="1359"/>
                        <a:pt x="1460" y="1359"/>
                        <a:pt x="1460" y="1359"/>
                      </a:cubicBezTo>
                      <a:cubicBezTo>
                        <a:pt x="1431" y="1507"/>
                        <a:pt x="1115" y="1615"/>
                        <a:pt x="730" y="1615"/>
                      </a:cubicBezTo>
                      <a:cubicBezTo>
                        <a:pt x="346" y="1615"/>
                        <a:pt x="30" y="1507"/>
                        <a:pt x="0" y="1359"/>
                      </a:cubicBezTo>
                      <a:cubicBezTo>
                        <a:pt x="0" y="1359"/>
                        <a:pt x="0" y="1359"/>
                        <a:pt x="0" y="1359"/>
                      </a:cubicBezTo>
                      <a:cubicBezTo>
                        <a:pt x="0" y="1359"/>
                        <a:pt x="0" y="1359"/>
                        <a:pt x="0" y="1359"/>
                      </a:cubicBezTo>
                      <a:cubicBezTo>
                        <a:pt x="0" y="1349"/>
                        <a:pt x="0" y="1349"/>
                        <a:pt x="0" y="1339"/>
                      </a:cubicBezTo>
                      <a:cubicBezTo>
                        <a:pt x="0" y="1339"/>
                        <a:pt x="0" y="1339"/>
                        <a:pt x="0" y="1329"/>
                      </a:cubicBezTo>
                      <a:cubicBezTo>
                        <a:pt x="0" y="394"/>
                        <a:pt x="0" y="394"/>
                        <a:pt x="0" y="394"/>
                      </a:cubicBezTo>
                      <a:cubicBezTo>
                        <a:pt x="119" y="522"/>
                        <a:pt x="434" y="591"/>
                        <a:pt x="730" y="591"/>
                      </a:cubicBezTo>
                      <a:cubicBezTo>
                        <a:pt x="1026" y="591"/>
                        <a:pt x="1342" y="522"/>
                        <a:pt x="1460" y="384"/>
                      </a:cubicBezTo>
                      <a:close/>
                      <a:moveTo>
                        <a:pt x="730" y="541"/>
                      </a:moveTo>
                      <a:cubicBezTo>
                        <a:pt x="1135" y="541"/>
                        <a:pt x="1460" y="423"/>
                        <a:pt x="1460" y="275"/>
                      </a:cubicBezTo>
                      <a:cubicBezTo>
                        <a:pt x="1460" y="128"/>
                        <a:pt x="1135" y="0"/>
                        <a:pt x="730" y="0"/>
                      </a:cubicBezTo>
                      <a:cubicBezTo>
                        <a:pt x="326" y="0"/>
                        <a:pt x="0" y="128"/>
                        <a:pt x="0" y="275"/>
                      </a:cubicBezTo>
                      <a:cubicBezTo>
                        <a:pt x="0" y="423"/>
                        <a:pt x="326" y="541"/>
                        <a:pt x="730" y="54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87832" tIns="43914" rIns="87832" bIns="43914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66371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32742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99113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65484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33185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98226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64597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730969" algn="l" defTabSz="932742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895749">
                    <a:defRPr/>
                  </a:pPr>
                  <a:endParaRPr lang="en-US" sz="1729">
                    <a:solidFill>
                      <a:srgbClr val="505050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B55CAF0-06B6-45EB-B7F3-6F562683F9EE}"/>
                    </a:ext>
                  </a:extLst>
                </p:cNvPr>
                <p:cNvSpPr/>
                <p:nvPr/>
              </p:nvSpPr>
              <p:spPr bwMode="auto">
                <a:xfrm>
                  <a:off x="3940156" y="2278062"/>
                  <a:ext cx="1605745" cy="59632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31" tIns="146265" rIns="182831" bIns="14626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200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400">
                      <a:solidFill>
                        <a:srgbClr val="505050"/>
                      </a:solidFill>
                      <a:latin typeface="Segoe UI Semibold" panose="020B0702040204020203" pitchFamily="34" charset="0"/>
                      <a:ea typeface="Segoe UI" pitchFamily="34" charset="0"/>
                      <a:cs typeface="Segoe UI Semibold" panose="020B0702040204020203" pitchFamily="34" charset="0"/>
                    </a:rPr>
                    <a:t>Azure Subscription</a:t>
                  </a:r>
                </a:p>
              </p:txBody>
            </p: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C2D5A3F-4B1E-40D3-A82B-DE8AB77D9866}"/>
                  </a:ext>
                </a:extLst>
              </p:cNvPr>
              <p:cNvSpPr/>
              <p:nvPr/>
            </p:nvSpPr>
            <p:spPr bwMode="auto">
              <a:xfrm flipH="1">
                <a:off x="3585596" y="2044692"/>
                <a:ext cx="233518" cy="40433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146265" rIns="0" bIns="146265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568">
                    <a:solidFill>
                      <a:srgbClr val="505050"/>
                    </a:solidFill>
                    <a:latin typeface="Segoe UI Semibold" panose="020B0702040204020203" pitchFamily="34" charset="0"/>
                    <a:ea typeface="Segoe UI" pitchFamily="34" charset="0"/>
                    <a:cs typeface="Segoe UI Semibold" panose="020B0702040204020203" pitchFamily="34" charset="0"/>
                  </a:rPr>
                  <a:t>Customer Owned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8B3C15-5CBA-4111-AEB6-480E4E2B323D}"/>
              </a:ext>
            </a:extLst>
          </p:cNvPr>
          <p:cNvGrpSpPr/>
          <p:nvPr/>
        </p:nvGrpSpPr>
        <p:grpSpPr>
          <a:xfrm>
            <a:off x="6844528" y="1145150"/>
            <a:ext cx="5232809" cy="1539960"/>
            <a:chOff x="7213481" y="1191634"/>
            <a:chExt cx="5140953" cy="1571040"/>
          </a:xfrm>
        </p:grpSpPr>
        <p:sp>
          <p:nvSpPr>
            <p:cNvPr id="31" name="Text Placeholder 5">
              <a:extLst>
                <a:ext uri="{FF2B5EF4-FFF2-40B4-BE49-F238E27FC236}">
                  <a16:creationId xmlns:a16="http://schemas.microsoft.com/office/drawing/2014/main" id="{AC27B563-B531-448D-AB92-0A2345CC0CBB}"/>
                </a:ext>
              </a:extLst>
            </p:cNvPr>
            <p:cNvSpPr txBox="1">
              <a:spLocks/>
            </p:cNvSpPr>
            <p:nvPr/>
          </p:nvSpPr>
          <p:spPr>
            <a:xfrm>
              <a:off x="7459504" y="1191634"/>
              <a:ext cx="4894930" cy="1571040"/>
            </a:xfrm>
            <a:prstGeom prst="rect">
              <a:avLst/>
            </a:prstGeom>
          </p:spPr>
          <p:txBody>
            <a:bodyPr vert="horz" lIns="91406" tIns="45704" rIns="0" bIns="45704" rtlCol="0" anchor="ctr"/>
            <a:lstStyle>
              <a:defPPr>
                <a:defRPr lang="en-US"/>
              </a:defPPr>
              <a:lvl1pPr marL="0" algn="r" defTabSz="457200" rtl="0" eaLnBrk="1" latinLnBrk="0" hangingPunct="1">
                <a:defRPr sz="1176" kern="1200">
                  <a:gradFill>
                    <a:gsLst>
                      <a:gs pos="0">
                        <a:schemeClr val="bg2">
                          <a:lumMod val="75000"/>
                        </a:schemeClr>
                      </a:gs>
                      <a:gs pos="100000">
                        <a:schemeClr val="bg2">
                          <a:lumMod val="75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48148">
                <a:defRPr/>
              </a:pPr>
              <a:r>
                <a:rPr lang="en-US" sz="1372" kern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Replicate Dynamics 365 data to your own Azure data store</a:t>
              </a:r>
            </a:p>
            <a:p>
              <a:pPr marL="224074" algn="l" defTabSz="448148">
                <a:defRPr/>
              </a:pPr>
              <a:r>
                <a:rPr lang="en-US" sz="1372" kern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Azure SQL, SQL Server on Azure VM</a:t>
              </a:r>
            </a:p>
            <a:p>
              <a:pPr marL="448148" lvl="1" defTabSz="448148">
                <a:defRPr/>
              </a:pPr>
              <a:endParaRPr lang="en-US" sz="1372" dirty="0">
                <a:latin typeface="Segoe UI Ligh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8DB29A9-5BB9-430F-8400-608E52F30EF5}"/>
                </a:ext>
              </a:extLst>
            </p:cNvPr>
            <p:cNvSpPr/>
            <p:nvPr/>
          </p:nvSpPr>
          <p:spPr bwMode="auto">
            <a:xfrm>
              <a:off x="7213481" y="1422533"/>
              <a:ext cx="100705" cy="976973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solidFill>
                  <a:schemeClr val="tx1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0BFE48-E754-46B0-BF84-6ECA7901908B}"/>
              </a:ext>
            </a:extLst>
          </p:cNvPr>
          <p:cNvGrpSpPr/>
          <p:nvPr/>
        </p:nvGrpSpPr>
        <p:grpSpPr>
          <a:xfrm>
            <a:off x="6844526" y="2467135"/>
            <a:ext cx="4999849" cy="1354096"/>
            <a:chOff x="7213480" y="2540302"/>
            <a:chExt cx="5100757" cy="1381424"/>
          </a:xfrm>
        </p:grpSpPr>
        <p:sp>
          <p:nvSpPr>
            <p:cNvPr id="34" name="Text Placeholder 5">
              <a:extLst>
                <a:ext uri="{FF2B5EF4-FFF2-40B4-BE49-F238E27FC236}">
                  <a16:creationId xmlns:a16="http://schemas.microsoft.com/office/drawing/2014/main" id="{49C19309-88D5-49A7-9393-E086475D993E}"/>
                </a:ext>
              </a:extLst>
            </p:cNvPr>
            <p:cNvSpPr txBox="1">
              <a:spLocks/>
            </p:cNvSpPr>
            <p:nvPr/>
          </p:nvSpPr>
          <p:spPr>
            <a:xfrm>
              <a:off x="7453587" y="2540302"/>
              <a:ext cx="4860650" cy="1381424"/>
            </a:xfrm>
            <a:prstGeom prst="rect">
              <a:avLst/>
            </a:prstGeom>
          </p:spPr>
          <p:txBody>
            <a:bodyPr vert="horz" lIns="91406" tIns="45704" rIns="0" bIns="45704" rtlCol="0" anchor="ctr"/>
            <a:lstStyle>
              <a:defPPr>
                <a:defRPr lang="en-US"/>
              </a:defPPr>
              <a:lvl1pPr marL="0" algn="r" defTabSz="457200" rtl="0" eaLnBrk="1" latinLnBrk="0" hangingPunct="1">
                <a:defRPr sz="1176" kern="1200">
                  <a:gradFill>
                    <a:gsLst>
                      <a:gs pos="0">
                        <a:schemeClr val="bg2">
                          <a:lumMod val="75000"/>
                        </a:schemeClr>
                      </a:gs>
                      <a:gs pos="100000">
                        <a:schemeClr val="bg2">
                          <a:lumMod val="75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48148">
                <a:defRPr/>
              </a:pPr>
              <a:r>
                <a:rPr lang="en-US" sz="1372" ker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Metadata and data replication</a:t>
              </a:r>
            </a:p>
            <a:p>
              <a:pPr marL="224074" algn="l" defTabSz="448148">
                <a:defRPr/>
              </a:pPr>
              <a:r>
                <a:rPr lang="en-US" sz="1372" ker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Entity Schema with updates</a:t>
              </a:r>
            </a:p>
            <a:p>
              <a:pPr marL="224074" algn="l" defTabSz="448148">
                <a:defRPr/>
              </a:pPr>
              <a:r>
                <a:rPr lang="en-US" sz="1372" ker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Full sync and delta sync (push based)</a:t>
              </a:r>
            </a:p>
            <a:p>
              <a:pPr marL="448148" lvl="1" defTabSz="448148">
                <a:defRPr/>
              </a:pPr>
              <a:endParaRPr lang="en-US" sz="1372">
                <a:latin typeface="Segoe UI Ligh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495998-8A12-47B9-AD4A-0A8AC2F265AD}"/>
                </a:ext>
              </a:extLst>
            </p:cNvPr>
            <p:cNvSpPr/>
            <p:nvPr/>
          </p:nvSpPr>
          <p:spPr bwMode="auto">
            <a:xfrm>
              <a:off x="7213480" y="2630407"/>
              <a:ext cx="104575" cy="864053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solidFill>
                  <a:schemeClr val="tx1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206C543-F19E-4D76-8261-986DEA987420}"/>
              </a:ext>
            </a:extLst>
          </p:cNvPr>
          <p:cNvGrpSpPr/>
          <p:nvPr/>
        </p:nvGrpSpPr>
        <p:grpSpPr>
          <a:xfrm>
            <a:off x="6844528" y="4779018"/>
            <a:ext cx="4914109" cy="770745"/>
            <a:chOff x="7213480" y="4898844"/>
            <a:chExt cx="5013287" cy="7863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6760E7-5DF2-4DC3-A2DF-90989F87DF70}"/>
                </a:ext>
              </a:extLst>
            </p:cNvPr>
            <p:cNvSpPr/>
            <p:nvPr/>
          </p:nvSpPr>
          <p:spPr bwMode="auto">
            <a:xfrm>
              <a:off x="7213480" y="4898844"/>
              <a:ext cx="104574" cy="78630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solidFill>
                  <a:schemeClr val="tx1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A47C747-A77D-49E8-BF28-31EB8DD3F314}"/>
                </a:ext>
              </a:extLst>
            </p:cNvPr>
            <p:cNvSpPr/>
            <p:nvPr/>
          </p:nvSpPr>
          <p:spPr>
            <a:xfrm>
              <a:off x="7408627" y="5048953"/>
              <a:ext cx="4818140" cy="5232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276">
                <a:defRPr/>
              </a:pPr>
              <a:r>
                <a:rPr lang="en-US" sz="1372" kern="0">
                  <a:latin typeface="Segoe UI" panose="020B0502040204020203" pitchFamily="34" charset="0"/>
                  <a:cs typeface="Segoe UI" panose="020B0502040204020203" pitchFamily="34" charset="0"/>
                </a:rPr>
                <a:t>Operational visibility and diagnostics</a:t>
              </a:r>
            </a:p>
            <a:p>
              <a:pPr marL="457137" lvl="1" defTabSz="914276">
                <a:defRPr/>
              </a:pPr>
              <a:endParaRPr lang="en-US" sz="1372">
                <a:latin typeface="Segoe UI Light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66A410B-F6B3-40CB-BBC1-70912F56FCC7}"/>
              </a:ext>
            </a:extLst>
          </p:cNvPr>
          <p:cNvGrpSpPr/>
          <p:nvPr/>
        </p:nvGrpSpPr>
        <p:grpSpPr>
          <a:xfrm>
            <a:off x="6844526" y="3705347"/>
            <a:ext cx="5119668" cy="1112214"/>
            <a:chOff x="7213480" y="3803502"/>
            <a:chExt cx="5222995" cy="1134661"/>
          </a:xfrm>
        </p:grpSpPr>
        <p:sp>
          <p:nvSpPr>
            <p:cNvPr id="40" name="Text Placeholder 5">
              <a:extLst>
                <a:ext uri="{FF2B5EF4-FFF2-40B4-BE49-F238E27FC236}">
                  <a16:creationId xmlns:a16="http://schemas.microsoft.com/office/drawing/2014/main" id="{6A3FE80F-F66C-47E3-A584-903AC4F80543}"/>
                </a:ext>
              </a:extLst>
            </p:cNvPr>
            <p:cNvSpPr txBox="1">
              <a:spLocks/>
            </p:cNvSpPr>
            <p:nvPr/>
          </p:nvSpPr>
          <p:spPr>
            <a:xfrm>
              <a:off x="7413390" y="3803502"/>
              <a:ext cx="5023085" cy="1134661"/>
            </a:xfrm>
            <a:prstGeom prst="rect">
              <a:avLst/>
            </a:prstGeom>
          </p:spPr>
          <p:txBody>
            <a:bodyPr vert="horz" lIns="91406" tIns="45704" rIns="0" bIns="45704" rtlCol="0" anchor="ctr"/>
            <a:lstStyle>
              <a:defPPr>
                <a:defRPr lang="en-US"/>
              </a:defPPr>
              <a:lvl1pPr marL="0" algn="r" defTabSz="457200" rtl="0" eaLnBrk="1" latinLnBrk="0" hangingPunct="1">
                <a:defRPr sz="1176" kern="1200">
                  <a:gradFill>
                    <a:gsLst>
                      <a:gs pos="0">
                        <a:schemeClr val="bg2">
                          <a:lumMod val="75000"/>
                        </a:schemeClr>
                      </a:gs>
                      <a:gs pos="100000">
                        <a:schemeClr val="bg2">
                          <a:lumMod val="75000"/>
                        </a:schemeClr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48148">
                <a:defRPr/>
              </a:pPr>
              <a:r>
                <a:rPr lang="en-US" sz="1372" kern="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 Admin friendly configuration</a:t>
              </a:r>
            </a:p>
            <a:p>
              <a:pPr algn="l" defTabSz="448148">
                <a:defRPr/>
              </a:pPr>
              <a:endParaRPr lang="en-US" sz="1961" dirty="0">
                <a:solidFill>
                  <a:schemeClr val="tx1"/>
                </a:solidFill>
                <a:latin typeface="Segoe UI Light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9A0517A-2CF4-40E2-A9C1-31D35074635C}"/>
                </a:ext>
              </a:extLst>
            </p:cNvPr>
            <p:cNvSpPr/>
            <p:nvPr/>
          </p:nvSpPr>
          <p:spPr bwMode="auto">
            <a:xfrm>
              <a:off x="7213480" y="3803502"/>
              <a:ext cx="104574" cy="78630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solidFill>
                  <a:schemeClr val="tx1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23A4C2D-F03D-498C-8A36-026795DBD9A8}"/>
              </a:ext>
            </a:extLst>
          </p:cNvPr>
          <p:cNvGrpSpPr/>
          <p:nvPr/>
        </p:nvGrpSpPr>
        <p:grpSpPr>
          <a:xfrm>
            <a:off x="6844528" y="5776095"/>
            <a:ext cx="4914109" cy="770745"/>
            <a:chOff x="7213480" y="5916044"/>
            <a:chExt cx="5013287" cy="7863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2DF3195-BFF0-4803-B9F5-CDD4068D69F7}"/>
                </a:ext>
              </a:extLst>
            </p:cNvPr>
            <p:cNvSpPr/>
            <p:nvPr/>
          </p:nvSpPr>
          <p:spPr>
            <a:xfrm>
              <a:off x="7453587" y="5955251"/>
              <a:ext cx="4773180" cy="3078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276">
                <a:defRPr/>
              </a:pPr>
              <a:r>
                <a:rPr lang="en-US" sz="1372" kern="0" dirty="0">
                  <a:latin typeface="Segoe UI" panose="020B0502040204020203" pitchFamily="34" charset="0"/>
                  <a:cs typeface="Segoe UI" panose="020B0502040204020203" pitchFamily="34" charset="0"/>
                </a:rPr>
                <a:t>Enterprise grade scalability, reliability and security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A81C7FB-CF20-4316-BD4B-7D9E6DEF41C1}"/>
                </a:ext>
              </a:extLst>
            </p:cNvPr>
            <p:cNvSpPr/>
            <p:nvPr/>
          </p:nvSpPr>
          <p:spPr bwMode="auto">
            <a:xfrm>
              <a:off x="7213480" y="5916044"/>
              <a:ext cx="104574" cy="786300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62" tIns="143409" rIns="179262" bIns="1434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11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353" err="1">
                <a:solidFill>
                  <a:schemeClr val="tx1"/>
                </a:solidFill>
                <a:latin typeface="Segoe UI Light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84735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481227"/>
          </a:xfrm>
        </p:spPr>
        <p:txBody>
          <a:bodyPr/>
          <a:lstStyle/>
          <a:p>
            <a:pPr lvl="1"/>
            <a:r>
              <a:rPr lang="en-US" sz="2800" dirty="0"/>
              <a:t>Planning and evaluating requirements</a:t>
            </a:r>
            <a:br>
              <a:rPr lang="en-US" sz="2800" dirty="0"/>
            </a:br>
            <a:endParaRPr lang="en-US" sz="2800" dirty="0"/>
          </a:p>
          <a:p>
            <a:pPr lvl="1"/>
            <a:r>
              <a:rPr lang="en-US" sz="2800" dirty="0"/>
              <a:t>Operational reporting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Power BI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Enterprise BI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Pre-built insights and custom AI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132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2F79-67BA-47BF-AD28-D093A319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07" y="228603"/>
            <a:ext cx="11161444" cy="1107996"/>
          </a:xfrm>
        </p:spPr>
        <p:txBody>
          <a:bodyPr/>
          <a:lstStyle/>
          <a:p>
            <a:r>
              <a:rPr lang="en-US" dirty="0"/>
              <a:t>Export Microsoft </a:t>
            </a:r>
            <a:r>
              <a:rPr lang="en-US" dirty="0" err="1"/>
              <a:t>Dataverse</a:t>
            </a:r>
            <a:r>
              <a:rPr lang="en-US" dirty="0"/>
              <a:t> to Azure Data Lake (preview)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FEA1B1-C672-4B59-89EA-B52ADBAA4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84" y="1029065"/>
            <a:ext cx="6302781" cy="22453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BEC485-E727-4F9B-A07D-4536FFD141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09" y="3453612"/>
            <a:ext cx="8112224" cy="317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571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82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16B0-86C5-4C77-958B-62823C9F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Architect’s role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8EE36-8508-4721-83F2-0D58B9D45B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93003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Evaluate need from requirements and identify the best approach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Ensure data model supports requirements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Look for opportunity to use proactive insights/AI instead of reactive reviewing of reports and analytics</a:t>
            </a:r>
          </a:p>
        </p:txBody>
      </p:sp>
    </p:spTree>
    <p:extLst>
      <p:ext uri="{BB962C8B-B14F-4D97-AF65-F5344CB8AC3E}">
        <p14:creationId xmlns:p14="http://schemas.microsoft.com/office/powerpoint/2010/main" val="71907026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687CBA7-8083-4995-91C6-B2724BB0E4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5860384"/>
              </p:ext>
            </p:extLst>
          </p:nvPr>
        </p:nvGraphicFramePr>
        <p:xfrm>
          <a:off x="588262" y="1504950"/>
          <a:ext cx="11394187" cy="4476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6CF4915-1013-4471-B726-ABC770B5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consider reporting and analytics?</a:t>
            </a:r>
          </a:p>
        </p:txBody>
      </p:sp>
    </p:spTree>
    <p:extLst>
      <p:ext uri="{BB962C8B-B14F-4D97-AF65-F5344CB8AC3E}">
        <p14:creationId xmlns:p14="http://schemas.microsoft.com/office/powerpoint/2010/main" val="25385218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09B8F704-BF8B-4EAC-85A6-71E8359E3C50}"/>
              </a:ext>
            </a:extLst>
          </p:cNvPr>
          <p:cNvSpPr txBox="1">
            <a:spLocks/>
          </p:cNvSpPr>
          <p:nvPr/>
        </p:nvSpPr>
        <p:spPr>
          <a:xfrm>
            <a:off x="156154" y="200197"/>
            <a:ext cx="11654353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4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98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r>
              <a:rPr lang="en-US" sz="3600" spc="0" dirty="0">
                <a:solidFill>
                  <a:schemeClr val="tx1"/>
                </a:solidFill>
                <a:cs typeface="+mn-cs"/>
              </a:rPr>
              <a:t>Reporting and Analytics Overview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810203-9643-4140-BDD6-75BEB9EB9C2F}"/>
              </a:ext>
            </a:extLst>
          </p:cNvPr>
          <p:cNvGrpSpPr/>
          <p:nvPr/>
        </p:nvGrpSpPr>
        <p:grpSpPr>
          <a:xfrm>
            <a:off x="336897" y="4881114"/>
            <a:ext cx="6791588" cy="1485416"/>
            <a:chOff x="321393" y="4945694"/>
            <a:chExt cx="6928657" cy="1515395"/>
          </a:xfrm>
        </p:grpSpPr>
        <p:sp>
          <p:nvSpPr>
            <p:cNvPr id="39" name="Title 11">
              <a:extLst>
                <a:ext uri="{FF2B5EF4-FFF2-40B4-BE49-F238E27FC236}">
                  <a16:creationId xmlns:a16="http://schemas.microsoft.com/office/drawing/2014/main" id="{DD0DDC53-2B8D-4526-B0BB-11457D705156}"/>
                </a:ext>
              </a:extLst>
            </p:cNvPr>
            <p:cNvSpPr txBox="1">
              <a:spLocks/>
            </p:cNvSpPr>
            <p:nvPr/>
          </p:nvSpPr>
          <p:spPr>
            <a:xfrm>
              <a:off x="321393" y="4958964"/>
              <a:ext cx="2136855" cy="1502125"/>
            </a:xfrm>
            <a:prstGeom prst="rect">
              <a:avLst/>
            </a:prstGeom>
            <a:solidFill>
              <a:schemeClr val="bg2"/>
            </a:solidFill>
          </p:spPr>
          <p:txBody>
            <a:bodyPr vert="horz" wrap="square" lIns="146265" tIns="91415" rIns="146265" bIns="91415" rtlCol="0" anchor="ctr">
              <a:normAutofit fontScale="97500"/>
            </a:bodyPr>
            <a:lstStyle>
              <a:lvl1pPr algn="l" defTabSz="9143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94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914100">
                <a:defRPr/>
              </a:pPr>
              <a:r>
                <a:rPr lang="en-US" sz="2353" spc="0" dirty="0">
                  <a:solidFill>
                    <a:schemeClr val="tx2"/>
                  </a:solidFill>
                  <a:cs typeface="+mn-cs"/>
                </a:rPr>
                <a:t>Enterprise BI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132A6CD-5589-43A2-9C7D-FBD4BFAC7B01}"/>
                </a:ext>
              </a:extLst>
            </p:cNvPr>
            <p:cNvSpPr/>
            <p:nvPr/>
          </p:nvSpPr>
          <p:spPr bwMode="auto">
            <a:xfrm>
              <a:off x="5695570" y="4945694"/>
              <a:ext cx="1554480" cy="150876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91415" bIns="91415" rtlCol="0" anchor="b"/>
            <a:lstStyle/>
            <a:p>
              <a:pPr algn="ctr" defTabSz="914134">
                <a:defRPr/>
              </a:pPr>
              <a:r>
                <a:rPr lang="en-IN" sz="1176" b="1" dirty="0">
                  <a:solidFill>
                    <a:schemeClr val="bg1"/>
                  </a:solidFill>
                </a:rPr>
                <a:t>Web</a:t>
              </a:r>
              <a:r>
                <a:rPr lang="en-IN" sz="1176" kern="0" dirty="0">
                  <a:solidFill>
                    <a:schemeClr val="bg1"/>
                  </a:solidFill>
                  <a:latin typeface="Segoe UI Light"/>
                </a:rPr>
                <a:t> </a:t>
              </a:r>
              <a:r>
                <a:rPr lang="en-IN" sz="1176" b="1" dirty="0">
                  <a:solidFill>
                    <a:schemeClr val="bg1"/>
                  </a:solidFill>
                </a:rPr>
                <a:t>APIs</a:t>
              </a:r>
              <a:r>
                <a:rPr lang="en-IN" sz="1176" kern="0" dirty="0">
                  <a:solidFill>
                    <a:schemeClr val="bg1"/>
                  </a:solidFill>
                  <a:latin typeface="Segoe UI Light"/>
                </a:rPr>
                <a:t> </a:t>
              </a:r>
              <a:r>
                <a:rPr lang="en-IN" sz="1176" b="1" dirty="0">
                  <a:solidFill>
                    <a:schemeClr val="bg1"/>
                  </a:solidFill>
                </a:rPr>
                <a:t>for</a:t>
              </a:r>
              <a:r>
                <a:rPr lang="en-IN" sz="1176" kern="0" dirty="0">
                  <a:solidFill>
                    <a:schemeClr val="bg1"/>
                  </a:solidFill>
                  <a:latin typeface="Segoe UI Light"/>
                </a:rPr>
                <a:t> </a:t>
              </a:r>
              <a:r>
                <a:rPr lang="en-IN" sz="1176" b="1" dirty="0">
                  <a:solidFill>
                    <a:schemeClr val="bg1"/>
                  </a:solidFill>
                </a:rPr>
                <a:t>ETL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CCA9E60-A887-469D-9F61-61B3C6D4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8161" y="5458003"/>
              <a:ext cx="487070" cy="365921"/>
            </a:xfrm>
            <a:prstGeom prst="rect">
              <a:avLst/>
            </a:prstGeom>
          </p:spPr>
        </p:pic>
        <p:sp>
          <p:nvSpPr>
            <p:cNvPr id="42" name="Right Arrow 25">
              <a:extLst>
                <a:ext uri="{FF2B5EF4-FFF2-40B4-BE49-F238E27FC236}">
                  <a16:creationId xmlns:a16="http://schemas.microsoft.com/office/drawing/2014/main" id="{55002640-D309-4BDE-BEDC-1A529EFCA2D5}"/>
                </a:ext>
              </a:extLst>
            </p:cNvPr>
            <p:cNvSpPr/>
            <p:nvPr/>
          </p:nvSpPr>
          <p:spPr bwMode="auto">
            <a:xfrm rot="10800000">
              <a:off x="6307582" y="5549524"/>
              <a:ext cx="365760" cy="182880"/>
            </a:xfrm>
            <a:prstGeom prst="right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31" tIns="146265" rIns="182831" bIns="14626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72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ABAF0BA-47C9-49F7-A1E5-26F17C150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515" y="5399409"/>
              <a:ext cx="460107" cy="460107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6EEDA9B-ED73-4C6E-96C9-85EDC478B535}"/>
                </a:ext>
              </a:extLst>
            </p:cNvPr>
            <p:cNvSpPr/>
            <p:nvPr/>
          </p:nvSpPr>
          <p:spPr bwMode="auto">
            <a:xfrm>
              <a:off x="3977828" y="4952329"/>
              <a:ext cx="1554480" cy="150876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91415" bIns="91415" rtlCol="0" anchor="b"/>
            <a:lstStyle/>
            <a:p>
              <a:pPr algn="ctr" defTabSz="914134">
                <a:defRPr/>
              </a:pPr>
              <a:r>
                <a:rPr lang="en-IN" sz="800" b="1" dirty="0">
                  <a:solidFill>
                    <a:schemeClr val="bg1"/>
                  </a:solidFill>
                </a:rPr>
                <a:t>Data Export Service</a:t>
              </a:r>
              <a:br>
                <a:rPr lang="en-IN" sz="900" b="1" dirty="0">
                  <a:solidFill>
                    <a:schemeClr val="bg1"/>
                  </a:solidFill>
                </a:rPr>
              </a:br>
              <a:r>
                <a:rPr lang="en-IN" sz="900" b="1" dirty="0">
                  <a:solidFill>
                    <a:schemeClr val="bg1"/>
                  </a:solidFill>
                </a:rPr>
                <a:t>Microsoft </a:t>
              </a:r>
              <a:r>
                <a:rPr lang="en-IN" sz="900" b="1" dirty="0" err="1">
                  <a:solidFill>
                    <a:schemeClr val="bg1"/>
                  </a:solidFill>
                </a:rPr>
                <a:t>Dataverse</a:t>
              </a:r>
              <a:r>
                <a:rPr lang="en-IN" sz="900" b="1" dirty="0">
                  <a:solidFill>
                    <a:schemeClr val="bg1"/>
                  </a:solidFill>
                </a:rPr>
                <a:t> to Azure SQL</a:t>
              </a:r>
            </a:p>
          </p:txBody>
        </p:sp>
        <p:sp>
          <p:nvSpPr>
            <p:cNvPr id="46" name="Right Arrow 25">
              <a:extLst>
                <a:ext uri="{FF2B5EF4-FFF2-40B4-BE49-F238E27FC236}">
                  <a16:creationId xmlns:a16="http://schemas.microsoft.com/office/drawing/2014/main" id="{BF6F12C3-FEE8-45E5-9875-71C778109E23}"/>
                </a:ext>
              </a:extLst>
            </p:cNvPr>
            <p:cNvSpPr/>
            <p:nvPr/>
          </p:nvSpPr>
          <p:spPr bwMode="auto">
            <a:xfrm>
              <a:off x="4601716" y="5576172"/>
              <a:ext cx="365760" cy="182880"/>
            </a:xfrm>
            <a:prstGeom prst="right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31" tIns="146265" rIns="182831" bIns="14626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72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9923979-3B63-4099-AA97-1185D08671E8}"/>
              </a:ext>
            </a:extLst>
          </p:cNvPr>
          <p:cNvGrpSpPr/>
          <p:nvPr/>
        </p:nvGrpSpPr>
        <p:grpSpPr>
          <a:xfrm>
            <a:off x="301251" y="3074709"/>
            <a:ext cx="6791589" cy="1523470"/>
            <a:chOff x="321392" y="3207343"/>
            <a:chExt cx="6928658" cy="1554217"/>
          </a:xfrm>
        </p:grpSpPr>
        <p:sp>
          <p:nvSpPr>
            <p:cNvPr id="49" name="Title 11">
              <a:extLst>
                <a:ext uri="{FF2B5EF4-FFF2-40B4-BE49-F238E27FC236}">
                  <a16:creationId xmlns:a16="http://schemas.microsoft.com/office/drawing/2014/main" id="{A4EB96F7-B8C9-428F-B65F-FD46B21C11DD}"/>
                </a:ext>
              </a:extLst>
            </p:cNvPr>
            <p:cNvSpPr txBox="1">
              <a:spLocks/>
            </p:cNvSpPr>
            <p:nvPr/>
          </p:nvSpPr>
          <p:spPr>
            <a:xfrm>
              <a:off x="321392" y="3207343"/>
              <a:ext cx="2173220" cy="1554217"/>
            </a:xfrm>
            <a:prstGeom prst="rect">
              <a:avLst/>
            </a:prstGeom>
            <a:solidFill>
              <a:schemeClr val="bg2"/>
            </a:solidFill>
          </p:spPr>
          <p:txBody>
            <a:bodyPr vert="horz" wrap="square" lIns="146265" tIns="91415" rIns="146265" bIns="91415" rtlCol="0" anchor="ctr">
              <a:normAutofit fontScale="97500"/>
            </a:bodyPr>
            <a:lstStyle>
              <a:lvl1pPr algn="l" defTabSz="9143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94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algn="ctr" defTabSz="914100">
                <a:defRPr/>
              </a:pPr>
              <a:r>
                <a:rPr lang="en-US" sz="2353" spc="0" dirty="0">
                  <a:solidFill>
                    <a:schemeClr val="tx2"/>
                  </a:solidFill>
                  <a:cs typeface="+mn-cs"/>
                </a:rPr>
                <a:t>Self-service</a:t>
              </a:r>
              <a:r>
                <a:rPr lang="en-US" sz="1765" spc="0" dirty="0">
                  <a:solidFill>
                    <a:schemeClr val="tx2"/>
                  </a:solidFill>
                  <a:cs typeface="+mn-cs"/>
                </a:rPr>
                <a:t> </a:t>
              </a:r>
              <a:r>
                <a:rPr lang="en-US" sz="2353" spc="0" dirty="0">
                  <a:solidFill>
                    <a:schemeClr val="tx2"/>
                  </a:solidFill>
                  <a:cs typeface="+mn-cs"/>
                </a:rPr>
                <a:t>BI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AF2E43-D166-4595-A161-F516562F4AF7}"/>
                </a:ext>
              </a:extLst>
            </p:cNvPr>
            <p:cNvSpPr/>
            <p:nvPr/>
          </p:nvSpPr>
          <p:spPr bwMode="auto">
            <a:xfrm>
              <a:off x="3984789" y="3252800"/>
              <a:ext cx="1554480" cy="150876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91415" bIns="91415" rtlCol="0" anchor="b"/>
            <a:lstStyle/>
            <a:p>
              <a:pPr algn="ctr" defTabSz="914134">
                <a:defRPr/>
              </a:pPr>
              <a:r>
                <a:rPr lang="en-IN" sz="1176" b="1" dirty="0">
                  <a:solidFill>
                    <a:schemeClr val="bg1"/>
                  </a:solidFill>
                </a:rPr>
                <a:t>Manual </a:t>
              </a:r>
              <a:br>
                <a:rPr lang="en-IN" sz="1176" b="1" dirty="0">
                  <a:solidFill>
                    <a:schemeClr val="bg1"/>
                  </a:solidFill>
                </a:rPr>
              </a:br>
              <a:r>
                <a:rPr lang="en-IN" sz="1176" b="1" dirty="0">
                  <a:solidFill>
                    <a:schemeClr val="bg1"/>
                  </a:solidFill>
                </a:rPr>
                <a:t>Export</a:t>
              </a:r>
              <a:r>
                <a:rPr lang="en-IN" sz="1176" kern="0" dirty="0">
                  <a:solidFill>
                    <a:schemeClr val="bg1"/>
                  </a:solidFill>
                  <a:latin typeface="Segoe UI Light"/>
                </a:rPr>
                <a:t> </a:t>
              </a:r>
              <a:r>
                <a:rPr lang="en-IN" sz="1176" b="1" dirty="0">
                  <a:solidFill>
                    <a:schemeClr val="bg1"/>
                  </a:solidFill>
                </a:rPr>
                <a:t>to</a:t>
              </a:r>
              <a:r>
                <a:rPr lang="en-IN" sz="1176" kern="0" dirty="0">
                  <a:solidFill>
                    <a:schemeClr val="bg1"/>
                  </a:solidFill>
                  <a:latin typeface="Segoe UI Light"/>
                </a:rPr>
                <a:t> </a:t>
              </a:r>
              <a:r>
                <a:rPr lang="en-IN" sz="1176" b="1" dirty="0">
                  <a:solidFill>
                    <a:schemeClr val="bg1"/>
                  </a:solidFill>
                </a:rPr>
                <a:t>Excel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0F8D73-9983-4D49-A1C7-776D1B30AA70}"/>
                </a:ext>
              </a:extLst>
            </p:cNvPr>
            <p:cNvSpPr/>
            <p:nvPr/>
          </p:nvSpPr>
          <p:spPr bwMode="auto">
            <a:xfrm>
              <a:off x="5695570" y="3246165"/>
              <a:ext cx="1554480" cy="150876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91415" bIns="91415" rtlCol="0" anchor="b"/>
            <a:lstStyle/>
            <a:p>
              <a:pPr algn="ctr" defTabSz="914134">
                <a:defRPr/>
              </a:pPr>
              <a:r>
                <a:rPr lang="en-IN" sz="1176" b="1" dirty="0">
                  <a:solidFill>
                    <a:schemeClr val="bg1"/>
                  </a:solidFill>
                </a:rPr>
                <a:t>Power</a:t>
              </a:r>
              <a:r>
                <a:rPr lang="en-IN" sz="1176" kern="0" dirty="0">
                  <a:solidFill>
                    <a:schemeClr val="bg1"/>
                  </a:solidFill>
                  <a:latin typeface="Segoe UI Light"/>
                </a:rPr>
                <a:t> </a:t>
              </a:r>
              <a:r>
                <a:rPr lang="en-IN" sz="1176" b="1" dirty="0">
                  <a:solidFill>
                    <a:schemeClr val="bg1"/>
                  </a:solidFill>
                </a:rPr>
                <a:t>BI Service</a:t>
              </a:r>
            </a:p>
            <a:p>
              <a:pPr algn="ctr" defTabSz="914134">
                <a:defRPr/>
              </a:pPr>
              <a:r>
                <a:rPr lang="en-IN" sz="1078" b="1" dirty="0">
                  <a:solidFill>
                    <a:schemeClr val="bg1"/>
                  </a:solidFill>
                </a:rPr>
                <a:t>Refresh from OData</a:t>
              </a:r>
            </a:p>
          </p:txBody>
        </p:sp>
        <p:sp>
          <p:nvSpPr>
            <p:cNvPr id="52" name="Right Arrow 21">
              <a:extLst>
                <a:ext uri="{FF2B5EF4-FFF2-40B4-BE49-F238E27FC236}">
                  <a16:creationId xmlns:a16="http://schemas.microsoft.com/office/drawing/2014/main" id="{558E81FF-AAAD-4C76-9C1D-DBF251682B88}"/>
                </a:ext>
              </a:extLst>
            </p:cNvPr>
            <p:cNvSpPr/>
            <p:nvPr/>
          </p:nvSpPr>
          <p:spPr bwMode="auto">
            <a:xfrm rot="10800000">
              <a:off x="6257094" y="3859349"/>
              <a:ext cx="365760" cy="182880"/>
            </a:xfrm>
            <a:prstGeom prst="right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31" tIns="146265" rIns="182831" bIns="14626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72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BA57750-4475-41BA-B11A-BFC4559DF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9463" y="3701172"/>
              <a:ext cx="416722" cy="416722"/>
            </a:xfrm>
            <a:prstGeom prst="rect">
              <a:avLst/>
            </a:prstGeom>
          </p:spPr>
        </p:pic>
        <p:sp>
          <p:nvSpPr>
            <p:cNvPr id="54" name="Right Arrow 24">
              <a:extLst>
                <a:ext uri="{FF2B5EF4-FFF2-40B4-BE49-F238E27FC236}">
                  <a16:creationId xmlns:a16="http://schemas.microsoft.com/office/drawing/2014/main" id="{1FE8B80D-C26D-48A8-BBA1-1E4EF603F62F}"/>
                </a:ext>
              </a:extLst>
            </p:cNvPr>
            <p:cNvSpPr/>
            <p:nvPr/>
          </p:nvSpPr>
          <p:spPr bwMode="auto">
            <a:xfrm>
              <a:off x="4595919" y="3820615"/>
              <a:ext cx="365760" cy="182880"/>
            </a:xfrm>
            <a:prstGeom prst="rightArrow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31" tIns="146265" rIns="182831" bIns="14626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372" kern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24645CB-F704-43E2-9AEC-B54FAD48C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0116" y="3713582"/>
              <a:ext cx="396945" cy="39694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61B54D3-3B1C-4164-8C32-06D1EF25D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93763" y="3648820"/>
              <a:ext cx="466467" cy="504881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4FE5294-C96F-4663-A85C-CFA4CCA04A82}"/>
              </a:ext>
            </a:extLst>
          </p:cNvPr>
          <p:cNvGrpSpPr/>
          <p:nvPr/>
        </p:nvGrpSpPr>
        <p:grpSpPr>
          <a:xfrm>
            <a:off x="315815" y="1427848"/>
            <a:ext cx="8437416" cy="1568028"/>
            <a:chOff x="321393" y="1455722"/>
            <a:chExt cx="8587178" cy="1599674"/>
          </a:xfrm>
        </p:grpSpPr>
        <p:sp>
          <p:nvSpPr>
            <p:cNvPr id="61" name="Title 11">
              <a:extLst>
                <a:ext uri="{FF2B5EF4-FFF2-40B4-BE49-F238E27FC236}">
                  <a16:creationId xmlns:a16="http://schemas.microsoft.com/office/drawing/2014/main" id="{A6583D0A-617C-4021-B70F-C2B87C707875}"/>
                </a:ext>
              </a:extLst>
            </p:cNvPr>
            <p:cNvSpPr txBox="1">
              <a:spLocks/>
            </p:cNvSpPr>
            <p:nvPr/>
          </p:nvSpPr>
          <p:spPr>
            <a:xfrm>
              <a:off x="321393" y="1455722"/>
              <a:ext cx="2014911" cy="1599674"/>
            </a:xfrm>
            <a:prstGeom prst="rect">
              <a:avLst/>
            </a:prstGeom>
            <a:solidFill>
              <a:schemeClr val="bg2"/>
            </a:solidFill>
          </p:spPr>
          <p:txBody>
            <a:bodyPr vert="horz" wrap="square" lIns="146265" tIns="91415" rIns="146265" bIns="91415" rtlCol="0" anchor="ctr">
              <a:normAutofit fontScale="97500"/>
            </a:bodyPr>
            <a:lstStyle>
              <a:lvl1pPr algn="l" defTabSz="9143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294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507330">
                <a:lnSpc>
                  <a:spcPct val="100000"/>
                </a:lnSpc>
                <a:spcBef>
                  <a:spcPts val="0"/>
                </a:spcBef>
                <a:spcAft>
                  <a:spcPts val="490"/>
                </a:spcAft>
                <a:buSzPct val="90000"/>
                <a:defRPr/>
              </a:pPr>
              <a:r>
                <a:rPr lang="en-US" sz="2353" spc="0" dirty="0">
                  <a:solidFill>
                    <a:schemeClr val="tx2"/>
                  </a:solidFill>
                  <a:cs typeface="+mn-cs"/>
                </a:rPr>
                <a:t>Operational </a:t>
              </a:r>
            </a:p>
            <a:p>
              <a:pPr defTabSz="507330">
                <a:lnSpc>
                  <a:spcPct val="100000"/>
                </a:lnSpc>
                <a:spcBef>
                  <a:spcPts val="0"/>
                </a:spcBef>
                <a:spcAft>
                  <a:spcPts val="490"/>
                </a:spcAft>
                <a:buSzPct val="90000"/>
                <a:defRPr/>
              </a:pPr>
              <a:r>
                <a:rPr lang="en-US" sz="2353" spc="0" dirty="0">
                  <a:solidFill>
                    <a:schemeClr val="tx2"/>
                  </a:solidFill>
                  <a:cs typeface="+mn-cs"/>
                </a:rPr>
                <a:t>Reporting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60788E4-A253-4A26-8189-8DF46B332208}"/>
                </a:ext>
              </a:extLst>
            </p:cNvPr>
            <p:cNvSpPr/>
            <p:nvPr/>
          </p:nvSpPr>
          <p:spPr bwMode="auto">
            <a:xfrm>
              <a:off x="2248432" y="1502463"/>
              <a:ext cx="1554480" cy="1511922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91415" bIns="91415" rtlCol="0" anchor="b"/>
            <a:lstStyle/>
            <a:p>
              <a:pPr algn="ctr" defTabSz="914134">
                <a:defRPr/>
              </a:pPr>
              <a:r>
                <a:rPr lang="en-IN" sz="1176" b="1" dirty="0">
                  <a:solidFill>
                    <a:schemeClr val="bg1"/>
                  </a:solidFill>
                </a:rPr>
                <a:t>Views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B5DF8F9-76D9-420E-814D-062B5F975960}"/>
                </a:ext>
              </a:extLst>
            </p:cNvPr>
            <p:cNvSpPr/>
            <p:nvPr/>
          </p:nvSpPr>
          <p:spPr bwMode="auto">
            <a:xfrm>
              <a:off x="3959742" y="1502463"/>
              <a:ext cx="1554480" cy="1511922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91415" bIns="91415" rtlCol="0" anchor="b"/>
            <a:lstStyle/>
            <a:p>
              <a:pPr algn="ctr" defTabSz="914134">
                <a:defRPr/>
              </a:pPr>
              <a:r>
                <a:rPr lang="en-IN" sz="1176" b="1" dirty="0">
                  <a:solidFill>
                    <a:schemeClr val="bg1"/>
                  </a:solidFill>
                </a:rPr>
                <a:t>Charts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3A51CF-6512-42B7-BC91-CEAD39C77DD9}"/>
                </a:ext>
              </a:extLst>
            </p:cNvPr>
            <p:cNvSpPr/>
            <p:nvPr/>
          </p:nvSpPr>
          <p:spPr bwMode="auto">
            <a:xfrm>
              <a:off x="5671053" y="1516395"/>
              <a:ext cx="1554480" cy="1511922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91415" bIns="91415" rtlCol="0" anchor="b"/>
            <a:lstStyle/>
            <a:p>
              <a:pPr algn="ctr" defTabSz="914134">
                <a:defRPr/>
              </a:pPr>
              <a:r>
                <a:rPr lang="en-IN" sz="1176" b="1" dirty="0">
                  <a:solidFill>
                    <a:schemeClr val="bg1"/>
                  </a:solidFill>
                </a:rPr>
                <a:t>Dashboards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D8B5429-3E8B-45AB-AFDA-0D3838047127}"/>
                </a:ext>
              </a:extLst>
            </p:cNvPr>
            <p:cNvSpPr/>
            <p:nvPr/>
          </p:nvSpPr>
          <p:spPr bwMode="auto">
            <a:xfrm>
              <a:off x="7354091" y="1502463"/>
              <a:ext cx="1554480" cy="1511922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tIns="91415" bIns="91415" rtlCol="0" anchor="b"/>
            <a:lstStyle/>
            <a:p>
              <a:pPr algn="ctr" defTabSz="914134">
                <a:defRPr/>
              </a:pPr>
              <a:r>
                <a:rPr lang="en-IN" sz="1176" b="1" dirty="0">
                  <a:solidFill>
                    <a:schemeClr val="bg1"/>
                  </a:solidFill>
                </a:rPr>
                <a:t>SSRS</a:t>
              </a:r>
              <a:r>
                <a:rPr lang="en-IN" sz="1176" kern="0" dirty="0">
                  <a:solidFill>
                    <a:schemeClr val="bg1"/>
                  </a:solidFill>
                  <a:latin typeface="Segoe UI Light"/>
                </a:rPr>
                <a:t> </a:t>
              </a:r>
              <a:r>
                <a:rPr lang="en-IN" sz="1176" b="1" dirty="0">
                  <a:solidFill>
                    <a:schemeClr val="bg1"/>
                  </a:solidFill>
                </a:rPr>
                <a:t>Reports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12977B12-C8EF-4428-85FD-F086E5EC6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528682" y="1973267"/>
              <a:ext cx="1217807" cy="443895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C847BBBD-057B-4882-A7EE-DB38EB498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99612" y="1883728"/>
              <a:ext cx="1301942" cy="653813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75E3AC9-EE0E-48FF-8525-1B91F7583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46150" y="1973267"/>
              <a:ext cx="1311287" cy="452501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BC7F73EA-89BF-4424-AFD4-439FD448A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13445" y="1875424"/>
              <a:ext cx="970632" cy="648185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D41300FF-778D-4022-A0B8-698C79956165}"/>
              </a:ext>
            </a:extLst>
          </p:cNvPr>
          <p:cNvSpPr/>
          <p:nvPr/>
        </p:nvSpPr>
        <p:spPr bwMode="auto">
          <a:xfrm>
            <a:off x="8887136" y="1481530"/>
            <a:ext cx="1523728" cy="148201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1415" bIns="91415" rtlCol="0" anchor="b"/>
          <a:lstStyle/>
          <a:p>
            <a:pPr algn="ctr" defTabSz="914134">
              <a:defRPr/>
            </a:pPr>
            <a:r>
              <a:rPr lang="en-IN" sz="1176" b="1" dirty="0">
                <a:solidFill>
                  <a:schemeClr val="bg1"/>
                </a:solidFill>
              </a:rPr>
              <a:t>Embedding of Power</a:t>
            </a:r>
            <a:r>
              <a:rPr lang="en-IN" sz="1176" kern="0" dirty="0">
                <a:solidFill>
                  <a:schemeClr val="bg1"/>
                </a:solidFill>
                <a:latin typeface="Segoe UI Light"/>
              </a:rPr>
              <a:t> </a:t>
            </a:r>
            <a:r>
              <a:rPr lang="en-IN" sz="1176" b="1" dirty="0">
                <a:solidFill>
                  <a:schemeClr val="bg1"/>
                </a:solidFill>
              </a:rPr>
              <a:t>BI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D8A652B-7F76-4D9B-AABD-C30701922C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02412" y="1785398"/>
            <a:ext cx="1082761" cy="671386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939D2E3A-2053-4A2A-AE47-331A44CE4F7D}"/>
              </a:ext>
            </a:extLst>
          </p:cNvPr>
          <p:cNvSpPr/>
          <p:nvPr/>
        </p:nvSpPr>
        <p:spPr bwMode="auto">
          <a:xfrm>
            <a:off x="7288517" y="4881114"/>
            <a:ext cx="1523728" cy="147891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1415" bIns="91415" rtlCol="0" anchor="b"/>
          <a:lstStyle/>
          <a:p>
            <a:pPr algn="ctr" defTabSz="914134">
              <a:defRPr/>
            </a:pPr>
            <a:r>
              <a:rPr lang="en-IN" sz="1176" b="1" dirty="0">
                <a:solidFill>
                  <a:schemeClr val="bg1"/>
                </a:solidFill>
              </a:rPr>
              <a:t>Microsoft </a:t>
            </a:r>
            <a:r>
              <a:rPr lang="en-IN" sz="1176" b="1" dirty="0" err="1">
                <a:solidFill>
                  <a:schemeClr val="bg1"/>
                </a:solidFill>
              </a:rPr>
              <a:t>Dataverse</a:t>
            </a:r>
            <a:r>
              <a:rPr lang="en-IN" sz="1176" b="1" dirty="0">
                <a:solidFill>
                  <a:schemeClr val="bg1"/>
                </a:solidFill>
              </a:rPr>
              <a:t> to ADLS</a:t>
            </a:r>
          </a:p>
        </p:txBody>
      </p:sp>
      <p:sp>
        <p:nvSpPr>
          <p:cNvPr id="78" name="Right Arrow 21">
            <a:extLst>
              <a:ext uri="{FF2B5EF4-FFF2-40B4-BE49-F238E27FC236}">
                <a16:creationId xmlns:a16="http://schemas.microsoft.com/office/drawing/2014/main" id="{CD614A67-FD3C-48B9-860F-EBCA8FB4D3CF}"/>
              </a:ext>
            </a:extLst>
          </p:cNvPr>
          <p:cNvSpPr/>
          <p:nvPr/>
        </p:nvSpPr>
        <p:spPr bwMode="auto">
          <a:xfrm>
            <a:off x="7888813" y="5488526"/>
            <a:ext cx="358524" cy="179262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31" tIns="146265" rIns="182831" bIns="14626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372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59CB20D9-D3E0-4407-B689-B220ECA1A3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8075" y="4887618"/>
            <a:ext cx="457238" cy="494893"/>
          </a:xfrm>
          <a:prstGeom prst="rect">
            <a:avLst/>
          </a:prstGeom>
        </p:spPr>
      </p:pic>
      <p:pic>
        <p:nvPicPr>
          <p:cNvPr id="80" name="Picture 2" descr="Image result for azure data lake store">
            <a:extLst>
              <a:ext uri="{FF2B5EF4-FFF2-40B4-BE49-F238E27FC236}">
                <a16:creationId xmlns:a16="http://schemas.microsoft.com/office/drawing/2014/main" id="{5CE62260-DDD9-4C37-BF31-3C88A18F8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157" y="5394324"/>
            <a:ext cx="700308" cy="3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E2D85C8-9504-487B-9EAD-C391786B1D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9008" y="5324391"/>
            <a:ext cx="431266" cy="50920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62EBBAC-A519-42B5-A5E4-AA742AF01B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59684" y="5331546"/>
            <a:ext cx="431266" cy="50920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D631539-E79D-4B98-84E6-A5C5454F7B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5732" y="3548844"/>
            <a:ext cx="431266" cy="5092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4A99B7F-F766-45BE-81FF-9964CEADF4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2658" y="5433183"/>
            <a:ext cx="452289" cy="43815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1A8D214A-584D-4AB2-9178-132E4C53E7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4860" y="4897324"/>
            <a:ext cx="457238" cy="4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206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28C1E0-40AC-4079-AF6E-673258FB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F31CA-B4D6-49CE-83DD-2EB879321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135781"/>
            <a:ext cx="11018520" cy="5211830"/>
          </a:xfrm>
        </p:spPr>
        <p:txBody>
          <a:bodyPr/>
          <a:lstStyle/>
          <a:p>
            <a:r>
              <a:rPr lang="en-US" dirty="0"/>
              <a:t>What data is required? </a:t>
            </a:r>
          </a:p>
          <a:p>
            <a:r>
              <a:rPr lang="en-US" dirty="0"/>
              <a:t>Is there data required that is external to our solution?</a:t>
            </a:r>
          </a:p>
          <a:p>
            <a:r>
              <a:rPr lang="en-US" dirty="0"/>
              <a:t>Does the requirement fit with one of the pre-built insights?</a:t>
            </a:r>
          </a:p>
          <a:p>
            <a:r>
              <a:rPr lang="en-US" dirty="0"/>
              <a:t>Who consumes the report/visualization and are they users already?</a:t>
            </a:r>
          </a:p>
          <a:p>
            <a:r>
              <a:rPr lang="en-US" dirty="0"/>
              <a:t>How fresh does the data have to be or does it need to be a point in time?</a:t>
            </a:r>
          </a:p>
          <a:p>
            <a:r>
              <a:rPr lang="en-US" dirty="0"/>
              <a:t>Do we need to build something, or can an existing view or report satisfy the requirement?</a:t>
            </a:r>
          </a:p>
          <a:p>
            <a:r>
              <a:rPr lang="en-US" dirty="0"/>
              <a:t>What is the expected action users will take from reviewing the report?</a:t>
            </a:r>
          </a:p>
          <a:p>
            <a:r>
              <a:rPr lang="en-US" dirty="0"/>
              <a:t>Is the action something we can predict, or automate instead?</a:t>
            </a:r>
          </a:p>
        </p:txBody>
      </p:sp>
    </p:spTree>
    <p:extLst>
      <p:ext uri="{BB962C8B-B14F-4D97-AF65-F5344CB8AC3E}">
        <p14:creationId xmlns:p14="http://schemas.microsoft.com/office/powerpoint/2010/main" val="39668809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57F110A-AA3D-44CE-A4BE-FCDAB2016336}"/>
              </a:ext>
            </a:extLst>
          </p:cNvPr>
          <p:cNvSpPr/>
          <p:nvPr/>
        </p:nvSpPr>
        <p:spPr bwMode="auto">
          <a:xfrm>
            <a:off x="292103" y="301105"/>
            <a:ext cx="3448050" cy="1465016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Built in platform options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AC0ED3-32C1-4133-9EE0-37FFC4ED7936}"/>
              </a:ext>
            </a:extLst>
          </p:cNvPr>
          <p:cNvSpPr/>
          <p:nvPr/>
        </p:nvSpPr>
        <p:spPr bwMode="auto">
          <a:xfrm>
            <a:off x="2618740" y="1465085"/>
            <a:ext cx="1051262" cy="1051262"/>
          </a:xfrm>
          <a:prstGeom prst="ellipse">
            <a:avLst/>
          </a:prstGeom>
          <a:solidFill>
            <a:srgbClr val="742774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64502" tIns="131603" rIns="164502" bIns="1316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38651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799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cs typeface="Segoe UI" pitchFamily="34" charset="0"/>
            </a:endParaRPr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4DB23194-BFF3-4519-912D-24078D1B35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6552" y="1766121"/>
            <a:ext cx="655638" cy="504533"/>
            <a:chOff x="2880" y="2176"/>
            <a:chExt cx="256" cy="197"/>
          </a:xfrm>
          <a:solidFill>
            <a:srgbClr val="D2D2D2"/>
          </a:solidFill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8ECAF6B-F171-4E01-AE42-67DACF5E6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7" y="2320"/>
              <a:ext cx="52" cy="53"/>
            </a:xfrm>
            <a:custGeom>
              <a:avLst/>
              <a:gdLst>
                <a:gd name="T0" fmla="*/ 79 w 130"/>
                <a:gd name="T1" fmla="*/ 8 h 129"/>
                <a:gd name="T2" fmla="*/ 51 w 130"/>
                <a:gd name="T3" fmla="*/ 8 h 129"/>
                <a:gd name="T4" fmla="*/ 8 w 130"/>
                <a:gd name="T5" fmla="*/ 50 h 129"/>
                <a:gd name="T6" fmla="*/ 8 w 130"/>
                <a:gd name="T7" fmla="*/ 79 h 129"/>
                <a:gd name="T8" fmla="*/ 51 w 130"/>
                <a:gd name="T9" fmla="*/ 122 h 129"/>
                <a:gd name="T10" fmla="*/ 79 w 130"/>
                <a:gd name="T11" fmla="*/ 122 h 129"/>
                <a:gd name="T12" fmla="*/ 122 w 130"/>
                <a:gd name="T13" fmla="*/ 79 h 129"/>
                <a:gd name="T14" fmla="*/ 122 w 130"/>
                <a:gd name="T15" fmla="*/ 50 h 129"/>
                <a:gd name="T16" fmla="*/ 79 w 130"/>
                <a:gd name="T17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29">
                  <a:moveTo>
                    <a:pt x="79" y="8"/>
                  </a:moveTo>
                  <a:cubicBezTo>
                    <a:pt x="71" y="0"/>
                    <a:pt x="59" y="0"/>
                    <a:pt x="51" y="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0" y="58"/>
                    <a:pt x="0" y="71"/>
                    <a:pt x="8" y="7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9" y="129"/>
                    <a:pt x="71" y="129"/>
                    <a:pt x="79" y="122"/>
                  </a:cubicBezTo>
                  <a:cubicBezTo>
                    <a:pt x="122" y="79"/>
                    <a:pt x="122" y="79"/>
                    <a:pt x="122" y="79"/>
                  </a:cubicBezTo>
                  <a:cubicBezTo>
                    <a:pt x="130" y="71"/>
                    <a:pt x="130" y="58"/>
                    <a:pt x="122" y="50"/>
                  </a:cubicBezTo>
                  <a:lnTo>
                    <a:pt x="79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14049">
                <a:defRPr/>
              </a:pPr>
              <a:endParaRPr lang="en-US" sz="1800" kern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F46F2EB3-D3FE-4DBF-AC8E-0E9512751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" y="2283"/>
              <a:ext cx="52" cy="53"/>
            </a:xfrm>
            <a:custGeom>
              <a:avLst/>
              <a:gdLst>
                <a:gd name="T0" fmla="*/ 79 w 130"/>
                <a:gd name="T1" fmla="*/ 8 h 129"/>
                <a:gd name="T2" fmla="*/ 51 w 130"/>
                <a:gd name="T3" fmla="*/ 8 h 129"/>
                <a:gd name="T4" fmla="*/ 8 w 130"/>
                <a:gd name="T5" fmla="*/ 50 h 129"/>
                <a:gd name="T6" fmla="*/ 8 w 130"/>
                <a:gd name="T7" fmla="*/ 79 h 129"/>
                <a:gd name="T8" fmla="*/ 51 w 130"/>
                <a:gd name="T9" fmla="*/ 122 h 129"/>
                <a:gd name="T10" fmla="*/ 79 w 130"/>
                <a:gd name="T11" fmla="*/ 122 h 129"/>
                <a:gd name="T12" fmla="*/ 122 w 130"/>
                <a:gd name="T13" fmla="*/ 79 h 129"/>
                <a:gd name="T14" fmla="*/ 122 w 130"/>
                <a:gd name="T15" fmla="*/ 50 h 129"/>
                <a:gd name="T16" fmla="*/ 79 w 130"/>
                <a:gd name="T17" fmla="*/ 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29">
                  <a:moveTo>
                    <a:pt x="79" y="8"/>
                  </a:moveTo>
                  <a:cubicBezTo>
                    <a:pt x="71" y="0"/>
                    <a:pt x="59" y="0"/>
                    <a:pt x="51" y="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0" y="58"/>
                    <a:pt x="0" y="71"/>
                    <a:pt x="8" y="7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9" y="129"/>
                    <a:pt x="71" y="129"/>
                    <a:pt x="79" y="122"/>
                  </a:cubicBezTo>
                  <a:cubicBezTo>
                    <a:pt x="122" y="79"/>
                    <a:pt x="122" y="79"/>
                    <a:pt x="122" y="79"/>
                  </a:cubicBezTo>
                  <a:cubicBezTo>
                    <a:pt x="130" y="71"/>
                    <a:pt x="130" y="58"/>
                    <a:pt x="122" y="50"/>
                  </a:cubicBezTo>
                  <a:lnTo>
                    <a:pt x="79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14049">
                <a:defRPr/>
              </a:pPr>
              <a:endParaRPr lang="en-US" sz="1800" kern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C1B0E1B-C8B0-455F-B1FA-AD0E58155D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9" y="2247"/>
              <a:ext cx="124" cy="126"/>
            </a:xfrm>
            <a:custGeom>
              <a:avLst/>
              <a:gdLst>
                <a:gd name="T0" fmla="*/ 300 w 308"/>
                <a:gd name="T1" fmla="*/ 139 h 307"/>
                <a:gd name="T2" fmla="*/ 286 w 308"/>
                <a:gd name="T3" fmla="*/ 125 h 307"/>
                <a:gd name="T4" fmla="*/ 168 w 308"/>
                <a:gd name="T5" fmla="*/ 8 h 307"/>
                <a:gd name="T6" fmla="*/ 140 w 308"/>
                <a:gd name="T7" fmla="*/ 8 h 307"/>
                <a:gd name="T8" fmla="*/ 22 w 308"/>
                <a:gd name="T9" fmla="*/ 125 h 307"/>
                <a:gd name="T10" fmla="*/ 8 w 308"/>
                <a:gd name="T11" fmla="*/ 139 h 307"/>
                <a:gd name="T12" fmla="*/ 8 w 308"/>
                <a:gd name="T13" fmla="*/ 168 h 307"/>
                <a:gd name="T14" fmla="*/ 22 w 308"/>
                <a:gd name="T15" fmla="*/ 182 h 307"/>
                <a:gd name="T16" fmla="*/ 140 w 308"/>
                <a:gd name="T17" fmla="*/ 299 h 307"/>
                <a:gd name="T18" fmla="*/ 168 w 308"/>
                <a:gd name="T19" fmla="*/ 299 h 307"/>
                <a:gd name="T20" fmla="*/ 286 w 308"/>
                <a:gd name="T21" fmla="*/ 182 h 307"/>
                <a:gd name="T22" fmla="*/ 300 w 308"/>
                <a:gd name="T23" fmla="*/ 168 h 307"/>
                <a:gd name="T24" fmla="*/ 300 w 308"/>
                <a:gd name="T25" fmla="*/ 139 h 307"/>
                <a:gd name="T26" fmla="*/ 140 w 308"/>
                <a:gd name="T27" fmla="*/ 210 h 307"/>
                <a:gd name="T28" fmla="*/ 108 w 308"/>
                <a:gd name="T29" fmla="*/ 179 h 307"/>
                <a:gd name="T30" fmla="*/ 97 w 308"/>
                <a:gd name="T31" fmla="*/ 168 h 307"/>
                <a:gd name="T32" fmla="*/ 97 w 308"/>
                <a:gd name="T33" fmla="*/ 139 h 307"/>
                <a:gd name="T34" fmla="*/ 140 w 308"/>
                <a:gd name="T35" fmla="*/ 97 h 307"/>
                <a:gd name="T36" fmla="*/ 168 w 308"/>
                <a:gd name="T37" fmla="*/ 97 h 307"/>
                <a:gd name="T38" fmla="*/ 211 w 308"/>
                <a:gd name="T39" fmla="*/ 139 h 307"/>
                <a:gd name="T40" fmla="*/ 211 w 308"/>
                <a:gd name="T41" fmla="*/ 168 h 307"/>
                <a:gd name="T42" fmla="*/ 200 w 308"/>
                <a:gd name="T43" fmla="*/ 179 h 307"/>
                <a:gd name="T44" fmla="*/ 168 w 308"/>
                <a:gd name="T45" fmla="*/ 210 h 307"/>
                <a:gd name="T46" fmla="*/ 140 w 308"/>
                <a:gd name="T47" fmla="*/ 21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8" h="307">
                  <a:moveTo>
                    <a:pt x="300" y="139"/>
                  </a:moveTo>
                  <a:cubicBezTo>
                    <a:pt x="286" y="125"/>
                    <a:pt x="286" y="125"/>
                    <a:pt x="286" y="125"/>
                  </a:cubicBezTo>
                  <a:cubicBezTo>
                    <a:pt x="168" y="8"/>
                    <a:pt x="168" y="8"/>
                    <a:pt x="168" y="8"/>
                  </a:cubicBezTo>
                  <a:cubicBezTo>
                    <a:pt x="161" y="0"/>
                    <a:pt x="148" y="0"/>
                    <a:pt x="140" y="8"/>
                  </a:cubicBezTo>
                  <a:cubicBezTo>
                    <a:pt x="22" y="125"/>
                    <a:pt x="22" y="125"/>
                    <a:pt x="22" y="125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0" y="147"/>
                    <a:pt x="0" y="160"/>
                    <a:pt x="8" y="168"/>
                  </a:cubicBezTo>
                  <a:cubicBezTo>
                    <a:pt x="22" y="182"/>
                    <a:pt x="22" y="182"/>
                    <a:pt x="22" y="182"/>
                  </a:cubicBezTo>
                  <a:cubicBezTo>
                    <a:pt x="140" y="299"/>
                    <a:pt x="140" y="299"/>
                    <a:pt x="140" y="299"/>
                  </a:cubicBezTo>
                  <a:cubicBezTo>
                    <a:pt x="148" y="307"/>
                    <a:pt x="161" y="307"/>
                    <a:pt x="168" y="299"/>
                  </a:cubicBezTo>
                  <a:cubicBezTo>
                    <a:pt x="286" y="182"/>
                    <a:pt x="286" y="182"/>
                    <a:pt x="286" y="182"/>
                  </a:cubicBezTo>
                  <a:cubicBezTo>
                    <a:pt x="300" y="168"/>
                    <a:pt x="300" y="168"/>
                    <a:pt x="300" y="168"/>
                  </a:cubicBezTo>
                  <a:cubicBezTo>
                    <a:pt x="308" y="160"/>
                    <a:pt x="308" y="147"/>
                    <a:pt x="300" y="139"/>
                  </a:cubicBezTo>
                  <a:moveTo>
                    <a:pt x="140" y="210"/>
                  </a:moveTo>
                  <a:cubicBezTo>
                    <a:pt x="108" y="179"/>
                    <a:pt x="108" y="179"/>
                    <a:pt x="108" y="179"/>
                  </a:cubicBezTo>
                  <a:cubicBezTo>
                    <a:pt x="97" y="168"/>
                    <a:pt x="97" y="168"/>
                    <a:pt x="97" y="168"/>
                  </a:cubicBezTo>
                  <a:cubicBezTo>
                    <a:pt x="89" y="160"/>
                    <a:pt x="89" y="147"/>
                    <a:pt x="97" y="139"/>
                  </a:cubicBezTo>
                  <a:cubicBezTo>
                    <a:pt x="140" y="97"/>
                    <a:pt x="140" y="97"/>
                    <a:pt x="140" y="97"/>
                  </a:cubicBezTo>
                  <a:cubicBezTo>
                    <a:pt x="148" y="89"/>
                    <a:pt x="161" y="89"/>
                    <a:pt x="168" y="97"/>
                  </a:cubicBezTo>
                  <a:cubicBezTo>
                    <a:pt x="211" y="139"/>
                    <a:pt x="211" y="139"/>
                    <a:pt x="211" y="139"/>
                  </a:cubicBezTo>
                  <a:cubicBezTo>
                    <a:pt x="219" y="147"/>
                    <a:pt x="219" y="160"/>
                    <a:pt x="211" y="168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168" y="210"/>
                    <a:pt x="168" y="210"/>
                    <a:pt x="168" y="210"/>
                  </a:cubicBezTo>
                  <a:cubicBezTo>
                    <a:pt x="161" y="218"/>
                    <a:pt x="148" y="218"/>
                    <a:pt x="140" y="2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14049">
                <a:defRPr/>
              </a:pPr>
              <a:endParaRPr lang="en-US" sz="1800" kern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9C82F3B-FC27-4925-B855-F9B14315D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7" y="2247"/>
              <a:ext cx="52" cy="53"/>
            </a:xfrm>
            <a:custGeom>
              <a:avLst/>
              <a:gdLst>
                <a:gd name="T0" fmla="*/ 79 w 130"/>
                <a:gd name="T1" fmla="*/ 122 h 129"/>
                <a:gd name="T2" fmla="*/ 122 w 130"/>
                <a:gd name="T3" fmla="*/ 79 h 129"/>
                <a:gd name="T4" fmla="*/ 122 w 130"/>
                <a:gd name="T5" fmla="*/ 50 h 129"/>
                <a:gd name="T6" fmla="*/ 79 w 130"/>
                <a:gd name="T7" fmla="*/ 8 h 129"/>
                <a:gd name="T8" fmla="*/ 51 w 130"/>
                <a:gd name="T9" fmla="*/ 8 h 129"/>
                <a:gd name="T10" fmla="*/ 8 w 130"/>
                <a:gd name="T11" fmla="*/ 50 h 129"/>
                <a:gd name="T12" fmla="*/ 8 w 130"/>
                <a:gd name="T13" fmla="*/ 79 h 129"/>
                <a:gd name="T14" fmla="*/ 51 w 130"/>
                <a:gd name="T15" fmla="*/ 122 h 129"/>
                <a:gd name="T16" fmla="*/ 79 w 130"/>
                <a:gd name="T17" fmla="*/ 12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29">
                  <a:moveTo>
                    <a:pt x="79" y="122"/>
                  </a:moveTo>
                  <a:cubicBezTo>
                    <a:pt x="122" y="79"/>
                    <a:pt x="122" y="79"/>
                    <a:pt x="122" y="79"/>
                  </a:cubicBezTo>
                  <a:cubicBezTo>
                    <a:pt x="130" y="71"/>
                    <a:pt x="130" y="58"/>
                    <a:pt x="122" y="50"/>
                  </a:cubicBezTo>
                  <a:cubicBezTo>
                    <a:pt x="79" y="8"/>
                    <a:pt x="79" y="8"/>
                    <a:pt x="79" y="8"/>
                  </a:cubicBezTo>
                  <a:cubicBezTo>
                    <a:pt x="71" y="0"/>
                    <a:pt x="59" y="0"/>
                    <a:pt x="51" y="8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0" y="58"/>
                    <a:pt x="0" y="71"/>
                    <a:pt x="8" y="79"/>
                  </a:cubicBezTo>
                  <a:cubicBezTo>
                    <a:pt x="51" y="122"/>
                    <a:pt x="51" y="122"/>
                    <a:pt x="51" y="122"/>
                  </a:cubicBezTo>
                  <a:cubicBezTo>
                    <a:pt x="59" y="129"/>
                    <a:pt x="71" y="129"/>
                    <a:pt x="79" y="12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14049">
                <a:defRPr/>
              </a:pPr>
              <a:endParaRPr lang="en-US" sz="1800" kern="0">
                <a:solidFill>
                  <a:srgbClr val="505050"/>
                </a:solidFill>
                <a:latin typeface="Segoe UI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BE993AFA-18DA-4747-A8EB-F69253C5B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2176"/>
              <a:ext cx="256" cy="170"/>
            </a:xfrm>
            <a:custGeom>
              <a:avLst/>
              <a:gdLst>
                <a:gd name="T0" fmla="*/ 562 w 638"/>
                <a:gd name="T1" fmla="*/ 413 h 413"/>
                <a:gd name="T2" fmla="*/ 549 w 638"/>
                <a:gd name="T3" fmla="*/ 413 h 413"/>
                <a:gd name="T4" fmla="*/ 549 w 638"/>
                <a:gd name="T5" fmla="*/ 388 h 413"/>
                <a:gd name="T6" fmla="*/ 562 w 638"/>
                <a:gd name="T7" fmla="*/ 388 h 413"/>
                <a:gd name="T8" fmla="*/ 612 w 638"/>
                <a:gd name="T9" fmla="*/ 338 h 413"/>
                <a:gd name="T10" fmla="*/ 612 w 638"/>
                <a:gd name="T11" fmla="*/ 75 h 413"/>
                <a:gd name="T12" fmla="*/ 562 w 638"/>
                <a:gd name="T13" fmla="*/ 26 h 413"/>
                <a:gd name="T14" fmla="*/ 75 w 638"/>
                <a:gd name="T15" fmla="*/ 26 h 413"/>
                <a:gd name="T16" fmla="*/ 25 w 638"/>
                <a:gd name="T17" fmla="*/ 75 h 413"/>
                <a:gd name="T18" fmla="*/ 25 w 638"/>
                <a:gd name="T19" fmla="*/ 338 h 413"/>
                <a:gd name="T20" fmla="*/ 75 w 638"/>
                <a:gd name="T21" fmla="*/ 388 h 413"/>
                <a:gd name="T22" fmla="*/ 88 w 638"/>
                <a:gd name="T23" fmla="*/ 388 h 413"/>
                <a:gd name="T24" fmla="*/ 88 w 638"/>
                <a:gd name="T25" fmla="*/ 413 h 413"/>
                <a:gd name="T26" fmla="*/ 75 w 638"/>
                <a:gd name="T27" fmla="*/ 413 h 413"/>
                <a:gd name="T28" fmla="*/ 0 w 638"/>
                <a:gd name="T29" fmla="*/ 338 h 413"/>
                <a:gd name="T30" fmla="*/ 0 w 638"/>
                <a:gd name="T31" fmla="*/ 75 h 413"/>
                <a:gd name="T32" fmla="*/ 75 w 638"/>
                <a:gd name="T33" fmla="*/ 0 h 413"/>
                <a:gd name="T34" fmla="*/ 562 w 638"/>
                <a:gd name="T35" fmla="*/ 0 h 413"/>
                <a:gd name="T36" fmla="*/ 638 w 638"/>
                <a:gd name="T37" fmla="*/ 75 h 413"/>
                <a:gd name="T38" fmla="*/ 638 w 638"/>
                <a:gd name="T39" fmla="*/ 338 h 413"/>
                <a:gd name="T40" fmla="*/ 562 w 638"/>
                <a:gd name="T41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8" h="413">
                  <a:moveTo>
                    <a:pt x="562" y="413"/>
                  </a:moveTo>
                  <a:cubicBezTo>
                    <a:pt x="549" y="413"/>
                    <a:pt x="549" y="413"/>
                    <a:pt x="549" y="413"/>
                  </a:cubicBezTo>
                  <a:cubicBezTo>
                    <a:pt x="549" y="388"/>
                    <a:pt x="549" y="388"/>
                    <a:pt x="549" y="388"/>
                  </a:cubicBezTo>
                  <a:cubicBezTo>
                    <a:pt x="562" y="388"/>
                    <a:pt x="562" y="388"/>
                    <a:pt x="562" y="388"/>
                  </a:cubicBezTo>
                  <a:cubicBezTo>
                    <a:pt x="590" y="388"/>
                    <a:pt x="612" y="365"/>
                    <a:pt x="612" y="338"/>
                  </a:cubicBezTo>
                  <a:cubicBezTo>
                    <a:pt x="612" y="75"/>
                    <a:pt x="612" y="75"/>
                    <a:pt x="612" y="75"/>
                  </a:cubicBezTo>
                  <a:cubicBezTo>
                    <a:pt x="612" y="48"/>
                    <a:pt x="590" y="26"/>
                    <a:pt x="562" y="26"/>
                  </a:cubicBezTo>
                  <a:cubicBezTo>
                    <a:pt x="75" y="26"/>
                    <a:pt x="75" y="26"/>
                    <a:pt x="75" y="26"/>
                  </a:cubicBezTo>
                  <a:cubicBezTo>
                    <a:pt x="47" y="26"/>
                    <a:pt x="25" y="48"/>
                    <a:pt x="25" y="75"/>
                  </a:cubicBezTo>
                  <a:cubicBezTo>
                    <a:pt x="25" y="338"/>
                    <a:pt x="25" y="338"/>
                    <a:pt x="25" y="338"/>
                  </a:cubicBezTo>
                  <a:cubicBezTo>
                    <a:pt x="25" y="365"/>
                    <a:pt x="47" y="388"/>
                    <a:pt x="75" y="388"/>
                  </a:cubicBezTo>
                  <a:cubicBezTo>
                    <a:pt x="88" y="388"/>
                    <a:pt x="88" y="388"/>
                    <a:pt x="88" y="388"/>
                  </a:cubicBezTo>
                  <a:cubicBezTo>
                    <a:pt x="88" y="413"/>
                    <a:pt x="88" y="413"/>
                    <a:pt x="88" y="413"/>
                  </a:cubicBezTo>
                  <a:cubicBezTo>
                    <a:pt x="75" y="413"/>
                    <a:pt x="75" y="413"/>
                    <a:pt x="75" y="413"/>
                  </a:cubicBezTo>
                  <a:cubicBezTo>
                    <a:pt x="33" y="413"/>
                    <a:pt x="0" y="380"/>
                    <a:pt x="0" y="338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4"/>
                    <a:pt x="33" y="0"/>
                    <a:pt x="75" y="0"/>
                  </a:cubicBezTo>
                  <a:cubicBezTo>
                    <a:pt x="562" y="0"/>
                    <a:pt x="562" y="0"/>
                    <a:pt x="562" y="0"/>
                  </a:cubicBezTo>
                  <a:cubicBezTo>
                    <a:pt x="604" y="0"/>
                    <a:pt x="638" y="34"/>
                    <a:pt x="638" y="75"/>
                  </a:cubicBezTo>
                  <a:cubicBezTo>
                    <a:pt x="638" y="338"/>
                    <a:pt x="638" y="338"/>
                    <a:pt x="638" y="338"/>
                  </a:cubicBezTo>
                  <a:cubicBezTo>
                    <a:pt x="638" y="380"/>
                    <a:pt x="604" y="413"/>
                    <a:pt x="562" y="4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4" tIns="45706" rIns="91414" bIns="45706" numCol="1" anchor="t" anchorCtr="0" compatLnSpc="1">
              <a:prstTxWarp prst="textNoShape">
                <a:avLst/>
              </a:prstTxWarp>
            </a:bodyPr>
            <a:lstStyle/>
            <a:p>
              <a:pPr defTabSz="914049">
                <a:defRPr/>
              </a:pPr>
              <a:endParaRPr lang="en-US" sz="1800" kern="0">
                <a:solidFill>
                  <a:srgbClr val="505050"/>
                </a:solidFill>
                <a:latin typeface="Segoe UI"/>
              </a:endParaRPr>
            </a:p>
          </p:txBody>
        </p:sp>
      </p:grp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961DAA3-C265-4ACA-8E8D-CAD4BC630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2139080"/>
            <a:ext cx="3667626" cy="3016210"/>
          </a:xfrm>
        </p:spPr>
        <p:txBody>
          <a:bodyPr/>
          <a:lstStyle/>
          <a:p>
            <a:r>
              <a:rPr lang="en-US" dirty="0"/>
              <a:t>Views</a:t>
            </a:r>
          </a:p>
          <a:p>
            <a:r>
              <a:rPr lang="en-US" dirty="0"/>
              <a:t>Dashboards</a:t>
            </a:r>
          </a:p>
          <a:p>
            <a:r>
              <a:rPr lang="en-US" dirty="0"/>
              <a:t>Charts</a:t>
            </a:r>
          </a:p>
          <a:p>
            <a:r>
              <a:rPr lang="en-US" dirty="0"/>
              <a:t>Excel</a:t>
            </a:r>
          </a:p>
          <a:p>
            <a:r>
              <a:rPr lang="en-US" dirty="0"/>
              <a:t>Tabular/report wizard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1AB46C-1A86-46F8-9031-EF593A823057}"/>
              </a:ext>
            </a:extLst>
          </p:cNvPr>
          <p:cNvSpPr/>
          <p:nvPr/>
        </p:nvSpPr>
        <p:spPr bwMode="auto">
          <a:xfrm>
            <a:off x="4329331" y="1193533"/>
            <a:ext cx="3715352" cy="5725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Advantages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9084B9-86B2-414D-A03B-CAC91CAE6553}"/>
              </a:ext>
            </a:extLst>
          </p:cNvPr>
          <p:cNvSpPr/>
          <p:nvPr/>
        </p:nvSpPr>
        <p:spPr bwMode="auto">
          <a:xfrm>
            <a:off x="8378791" y="1193533"/>
            <a:ext cx="3715352" cy="57258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Disadvantages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97BDFB1-AC69-469D-B746-01026834E29A}"/>
              </a:ext>
            </a:extLst>
          </p:cNvPr>
          <p:cNvSpPr txBox="1">
            <a:spLocks/>
          </p:cNvSpPr>
          <p:nvPr/>
        </p:nvSpPr>
        <p:spPr>
          <a:xfrm>
            <a:off x="4345924" y="2061058"/>
            <a:ext cx="3667626" cy="3028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Easy access from within app</a:t>
            </a:r>
          </a:p>
          <a:p>
            <a:r>
              <a:rPr lang="en-US" sz="2400" dirty="0"/>
              <a:t>Standard skills required</a:t>
            </a:r>
          </a:p>
          <a:p>
            <a:r>
              <a:rPr lang="en-US" sz="2400" dirty="0"/>
              <a:t>Data is always current</a:t>
            </a:r>
          </a:p>
          <a:p>
            <a:r>
              <a:rPr lang="en-US" sz="2400" dirty="0"/>
              <a:t>Security model enforced</a:t>
            </a:r>
          </a:p>
          <a:p>
            <a:r>
              <a:rPr lang="en-US" sz="2400" dirty="0"/>
              <a:t>Included in solution</a:t>
            </a:r>
          </a:p>
          <a:p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6BF6D5-3F60-4371-ABF4-2A7B43B1FA74}"/>
              </a:ext>
            </a:extLst>
          </p:cNvPr>
          <p:cNvSpPr txBox="1">
            <a:spLocks/>
          </p:cNvSpPr>
          <p:nvPr/>
        </p:nvSpPr>
        <p:spPr>
          <a:xfrm>
            <a:off x="8378791" y="2061058"/>
            <a:ext cx="366762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Simple visualizations</a:t>
            </a:r>
          </a:p>
          <a:p>
            <a:r>
              <a:rPr lang="en-US" sz="2400" dirty="0"/>
              <a:t>Only standard filtering</a:t>
            </a:r>
          </a:p>
          <a:p>
            <a:r>
              <a:rPr lang="en-US" sz="2400" dirty="0"/>
              <a:t>No historical data</a:t>
            </a:r>
          </a:p>
          <a:p>
            <a:r>
              <a:rPr lang="en-US" sz="2400" dirty="0"/>
              <a:t>Must be app users</a:t>
            </a:r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640B8A1-FE26-4F60-82B1-520ACE96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203" y="4687345"/>
            <a:ext cx="6801542" cy="24785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887093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alternatives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214FB9-24D9-4144-811A-7083D980F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5332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Advanced Find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Immersive Excel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Word and Excel templates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Personal charts and dashboards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party reporting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0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D620-AD47-4CA2-ACA8-C4137092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Embedded and Standalone</a:t>
            </a:r>
          </a:p>
        </p:txBody>
      </p:sp>
    </p:spTree>
    <p:extLst>
      <p:ext uri="{BB962C8B-B14F-4D97-AF65-F5344CB8AC3E}">
        <p14:creationId xmlns:p14="http://schemas.microsoft.com/office/powerpoint/2010/main" val="295460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A3FBD5A9-6ED4-4247-B514-45D69F7985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CB5508BC758B4786C49CAB2DACE6CD" ma:contentTypeVersion="5" ma:contentTypeDescription="Create a new document." ma:contentTypeScope="" ma:versionID="8a2e46facb131d130239f4f997e1968c">
  <xsd:schema xmlns:xsd="http://www.w3.org/2001/XMLSchema" xmlns:xs="http://www.w3.org/2001/XMLSchema" xmlns:p="http://schemas.microsoft.com/office/2006/metadata/properties" xmlns:ns2="f0391fbe-9a8a-45b6-bc24-0f8c01e689a4" targetNamespace="http://schemas.microsoft.com/office/2006/metadata/properties" ma:root="true" ma:fieldsID="fb19b40636fba2f5359d6b37ae377b3b" ns2:_="">
    <xsd:import namespace="f0391fbe-9a8a-45b6-bc24-0f8c01e689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391fbe-9a8a-45b6-bc24-0f8c01e689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f0391fbe-9a8a-45b6-bc24-0f8c01e689a4" xsi:nil="true"/>
  </documentManagement>
</p:properties>
</file>

<file path=customXml/itemProps1.xml><?xml version="1.0" encoding="utf-8"?>
<ds:datastoreItem xmlns:ds="http://schemas.openxmlformats.org/officeDocument/2006/customXml" ds:itemID="{55D32DC6-EA84-49E4-9AE2-6A79AC7AF9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391fbe-9a8a-45b6-bc24-0f8c01e689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2aa56320-926b-491c-9590-85cdc5addfcb"/>
    <ds:schemaRef ds:uri="b1fabdb0-6811-4e35-981a-198c29cbb8c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f0391fbe-9a8a-45b6-bc24-0f8c01e689a4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16-9_Illustration_2018_Cloud_011</Template>
  <TotalTime>297</TotalTime>
  <Words>1281</Words>
  <Application>Microsoft Office PowerPoint</Application>
  <PresentationFormat>Widescreen</PresentationFormat>
  <Paragraphs>209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PL-600  Analytics and Artificial Intelligence </vt:lpstr>
      <vt:lpstr>Agenda</vt:lpstr>
      <vt:lpstr>Solution Architect’s role</vt:lpstr>
      <vt:lpstr>When do we consider reporting and analytics?</vt:lpstr>
      <vt:lpstr>PowerPoint Presentation</vt:lpstr>
      <vt:lpstr>Considerations</vt:lpstr>
      <vt:lpstr>PowerPoint Presentation</vt:lpstr>
      <vt:lpstr>Other alternatives</vt:lpstr>
      <vt:lpstr>Power BI Embedded and Standalone</vt:lpstr>
      <vt:lpstr>Power BI Overview</vt:lpstr>
      <vt:lpstr>Working with Microsoft Dataverse Data</vt:lpstr>
      <vt:lpstr>Working with Dates in Power BI</vt:lpstr>
      <vt:lpstr>What is Row Level Security?</vt:lpstr>
      <vt:lpstr>Row Level Security</vt:lpstr>
      <vt:lpstr>Options for consuming Power BI</vt:lpstr>
      <vt:lpstr>Enterprise BI</vt:lpstr>
      <vt:lpstr>Enabling enterprise BI</vt:lpstr>
      <vt:lpstr>Dataflows – Capabilities in Power BI </vt:lpstr>
      <vt:lpstr>Dynamics 365 – Data Export Service</vt:lpstr>
      <vt:lpstr>Export Microsoft Dataverse to Azure Data Lake (preview)</vt:lpstr>
      <vt:lpstr>PowerPoint Presentation</vt:lpstr>
    </vt:vector>
  </TitlesOfParts>
  <Manager>&lt;Comms manager name here&gt;</Manager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presentation title</dc:title>
  <dc:subject>&lt;Event name&gt;</dc:subject>
  <dc:creator>Evelyn Sheahan</dc:creator>
  <cp:keywords/>
  <dc:description/>
  <cp:lastModifiedBy>sumit gupta</cp:lastModifiedBy>
  <cp:revision>45</cp:revision>
  <dcterms:created xsi:type="dcterms:W3CDTF">2018-07-31T14:16:34Z</dcterms:created>
  <dcterms:modified xsi:type="dcterms:W3CDTF">2022-03-15T07:37:42Z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0x0101005ACB5508BC758B4786C49CAB2DACE6CD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