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9"/>
  </p:notesMasterIdLst>
  <p:handoutMasterIdLst>
    <p:handoutMasterId r:id="rId40"/>
  </p:handoutMasterIdLst>
  <p:sldIdLst>
    <p:sldId id="1719" r:id="rId6"/>
    <p:sldId id="2076136436" r:id="rId7"/>
    <p:sldId id="2076136462" r:id="rId8"/>
    <p:sldId id="2076136463" r:id="rId9"/>
    <p:sldId id="2076136464" r:id="rId10"/>
    <p:sldId id="2076136465" r:id="rId11"/>
    <p:sldId id="2076136466" r:id="rId12"/>
    <p:sldId id="2076136468" r:id="rId13"/>
    <p:sldId id="3749" r:id="rId14"/>
    <p:sldId id="2076136470" r:id="rId15"/>
    <p:sldId id="2076136469" r:id="rId16"/>
    <p:sldId id="2076136473" r:id="rId17"/>
    <p:sldId id="2076136474" r:id="rId18"/>
    <p:sldId id="2076136476" r:id="rId19"/>
    <p:sldId id="2076136475" r:id="rId20"/>
    <p:sldId id="299" r:id="rId21"/>
    <p:sldId id="2076136477" r:id="rId22"/>
    <p:sldId id="2076136472" r:id="rId23"/>
    <p:sldId id="2076136471" r:id="rId24"/>
    <p:sldId id="2076136467" r:id="rId25"/>
    <p:sldId id="3769" r:id="rId26"/>
    <p:sldId id="3770" r:id="rId27"/>
    <p:sldId id="3735" r:id="rId28"/>
    <p:sldId id="2076136478" r:id="rId29"/>
    <p:sldId id="1020" r:id="rId30"/>
    <p:sldId id="963" r:id="rId31"/>
    <p:sldId id="2076136479" r:id="rId32"/>
    <p:sldId id="1022" r:id="rId33"/>
    <p:sldId id="2076136480" r:id="rId34"/>
    <p:sldId id="2076136481" r:id="rId35"/>
    <p:sldId id="2076136461" r:id="rId36"/>
    <p:sldId id="3066" r:id="rId37"/>
    <p:sldId id="1532"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1"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16" autoAdjust="0"/>
  </p:normalViewPr>
  <p:slideViewPr>
    <p:cSldViewPr snapToGrid="0">
      <p:cViewPr varScale="1">
        <p:scale>
          <a:sx n="62" d="100"/>
          <a:sy n="62" d="100"/>
        </p:scale>
        <p:origin x="1626"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1AB56706-99EF-4AD6-83CE-8626DA508D5D}"/>
    <pc:docChg chg="modSld">
      <pc:chgData name="Trevor Ford" userId="e62d3275-2530-47a3-9711-e8e9e8501c63" providerId="ADAL" clId="{1AB56706-99EF-4AD6-83CE-8626DA508D5D}" dt="2021-06-22T19:37:53.917" v="9" actId="20577"/>
      <pc:docMkLst>
        <pc:docMk/>
      </pc:docMkLst>
      <pc:sldChg chg="modSp mod">
        <pc:chgData name="Trevor Ford" userId="e62d3275-2530-47a3-9711-e8e9e8501c63" providerId="ADAL" clId="{1AB56706-99EF-4AD6-83CE-8626DA508D5D}" dt="2021-06-22T19:37:53.917" v="9" actId="20577"/>
        <pc:sldMkLst>
          <pc:docMk/>
          <pc:sldMk cId="3954672524" sldId="2076136461"/>
        </pc:sldMkLst>
        <pc:spChg chg="mod">
          <ac:chgData name="Trevor Ford" userId="e62d3275-2530-47a3-9711-e8e9e8501c63" providerId="ADAL" clId="{1AB56706-99EF-4AD6-83CE-8626DA508D5D}" dt="2021-06-22T19:37:53.917" v="9" actId="20577"/>
          <ac:spMkLst>
            <pc:docMk/>
            <pc:sldMk cId="3954672524" sldId="2076136461"/>
            <ac:spMk id="3" creationId="{282F2700-BB9E-4AD3-A043-ADF9711A7401}"/>
          </ac:spMkLst>
        </pc:spChg>
      </pc:sldChg>
    </pc:docChg>
  </pc:docChgLst>
  <pc:docChgLst>
    <pc:chgData name="Trevor Ford" userId="e62d3275-2530-47a3-9711-e8e9e8501c63" providerId="ADAL" clId="{4602233F-644B-496D-969D-5E2B95B8F57D}"/>
    <pc:docChg chg="custSel modSld">
      <pc:chgData name="Trevor Ford" userId="e62d3275-2530-47a3-9711-e8e9e8501c63" providerId="ADAL" clId="{4602233F-644B-496D-969D-5E2B95B8F57D}" dt="2021-01-19T18:07:37.084" v="104" actId="313"/>
      <pc:docMkLst>
        <pc:docMk/>
      </pc:docMkLst>
      <pc:sldChg chg="modSp mod">
        <pc:chgData name="Trevor Ford" userId="e62d3275-2530-47a3-9711-e8e9e8501c63" providerId="ADAL" clId="{4602233F-644B-496D-969D-5E2B95B8F57D}" dt="2021-01-19T18:07:37.084" v="104" actId="313"/>
        <pc:sldMkLst>
          <pc:docMk/>
          <pc:sldMk cId="1040227791" sldId="963"/>
        </pc:sldMkLst>
        <pc:spChg chg="mod">
          <ac:chgData name="Trevor Ford" userId="e62d3275-2530-47a3-9711-e8e9e8501c63" providerId="ADAL" clId="{4602233F-644B-496D-969D-5E2B95B8F57D}" dt="2021-01-19T18:07:37.084" v="104" actId="313"/>
          <ac:spMkLst>
            <pc:docMk/>
            <pc:sldMk cId="1040227791" sldId="963"/>
            <ac:spMk id="7" creationId="{00000000-0000-0000-0000-000000000000}"/>
          </ac:spMkLst>
        </pc:spChg>
      </pc:sldChg>
      <pc:sldChg chg="modSp mod modNotesTx">
        <pc:chgData name="Trevor Ford" userId="e62d3275-2530-47a3-9711-e8e9e8501c63" providerId="ADAL" clId="{4602233F-644B-496D-969D-5E2B95B8F57D}" dt="2021-01-19T18:07:34.182" v="103" actId="313"/>
        <pc:sldMkLst>
          <pc:docMk/>
          <pc:sldMk cId="2656170574" sldId="1020"/>
        </pc:sldMkLst>
        <pc:spChg chg="mod">
          <ac:chgData name="Trevor Ford" userId="e62d3275-2530-47a3-9711-e8e9e8501c63" providerId="ADAL" clId="{4602233F-644B-496D-969D-5E2B95B8F57D}" dt="2021-01-19T18:07:20.265" v="98" actId="313"/>
          <ac:spMkLst>
            <pc:docMk/>
            <pc:sldMk cId="2656170574" sldId="1020"/>
            <ac:spMk id="4" creationId="{00000000-0000-0000-0000-000000000000}"/>
          </ac:spMkLst>
        </pc:spChg>
      </pc:sldChg>
      <pc:sldChg chg="modSp mod">
        <pc:chgData name="Trevor Ford" userId="e62d3275-2530-47a3-9711-e8e9e8501c63" providerId="ADAL" clId="{4602233F-644B-496D-969D-5E2B95B8F57D}" dt="2021-01-19T18:06:33.846" v="88" actId="313"/>
        <pc:sldMkLst>
          <pc:docMk/>
          <pc:sldMk cId="3318386582" sldId="1022"/>
        </pc:sldMkLst>
        <pc:spChg chg="mod">
          <ac:chgData name="Trevor Ford" userId="e62d3275-2530-47a3-9711-e8e9e8501c63" providerId="ADAL" clId="{4602233F-644B-496D-969D-5E2B95B8F57D}" dt="2021-01-19T18:06:33.846" v="88" actId="313"/>
          <ac:spMkLst>
            <pc:docMk/>
            <pc:sldMk cId="3318386582" sldId="1022"/>
            <ac:spMk id="3" creationId="{00000000-0000-0000-0000-000000000000}"/>
          </ac:spMkLst>
        </pc:spChg>
      </pc:sldChg>
      <pc:sldChg chg="modSp mod modNotesTx">
        <pc:chgData name="Trevor Ford" userId="e62d3275-2530-47a3-9711-e8e9e8501c63" providerId="ADAL" clId="{4602233F-644B-496D-969D-5E2B95B8F57D}" dt="2021-01-19T18:06:29.641" v="87" actId="313"/>
        <pc:sldMkLst>
          <pc:docMk/>
          <pc:sldMk cId="2766763980" sldId="3735"/>
        </pc:sldMkLst>
        <pc:spChg chg="mod">
          <ac:chgData name="Trevor Ford" userId="e62d3275-2530-47a3-9711-e8e9e8501c63" providerId="ADAL" clId="{4602233F-644B-496D-969D-5E2B95B8F57D}" dt="2021-01-19T18:03:03.506" v="40" actId="313"/>
          <ac:spMkLst>
            <pc:docMk/>
            <pc:sldMk cId="2766763980" sldId="3735"/>
            <ac:spMk id="3" creationId="{36E104D0-0C48-4BF4-AE39-934715D82ABF}"/>
          </ac:spMkLst>
        </pc:spChg>
      </pc:sldChg>
      <pc:sldChg chg="modSp mod modNotesTx">
        <pc:chgData name="Trevor Ford" userId="e62d3275-2530-47a3-9711-e8e9e8501c63" providerId="ADAL" clId="{4602233F-644B-496D-969D-5E2B95B8F57D}" dt="2021-01-19T18:03:09.317" v="44" actId="313"/>
        <pc:sldMkLst>
          <pc:docMk/>
          <pc:sldMk cId="733950651" sldId="3736"/>
        </pc:sldMkLst>
        <pc:spChg chg="mod">
          <ac:chgData name="Trevor Ford" userId="e62d3275-2530-47a3-9711-e8e9e8501c63" providerId="ADAL" clId="{4602233F-644B-496D-969D-5E2B95B8F57D}" dt="2021-01-19T18:03:04.721" v="41" actId="313"/>
          <ac:spMkLst>
            <pc:docMk/>
            <pc:sldMk cId="733950651" sldId="3736"/>
            <ac:spMk id="2" creationId="{2BDD3404-5782-40DE-8542-DCBFC3BE6BF0}"/>
          </ac:spMkLst>
        </pc:spChg>
        <pc:spChg chg="mod">
          <ac:chgData name="Trevor Ford" userId="e62d3275-2530-47a3-9711-e8e9e8501c63" providerId="ADAL" clId="{4602233F-644B-496D-969D-5E2B95B8F57D}" dt="2021-01-19T18:03:05.240" v="42" actId="313"/>
          <ac:spMkLst>
            <pc:docMk/>
            <pc:sldMk cId="733950651" sldId="3736"/>
            <ac:spMk id="3" creationId="{18036558-DD1B-4A60-B426-7978EC6ADAB4}"/>
          </ac:spMkLst>
        </pc:spChg>
      </pc:sldChg>
      <pc:sldChg chg="modSp mod">
        <pc:chgData name="Trevor Ford" userId="e62d3275-2530-47a3-9711-e8e9e8501c63" providerId="ADAL" clId="{4602233F-644B-496D-969D-5E2B95B8F57D}" dt="2021-01-19T18:03:01.930" v="39" actId="313"/>
        <pc:sldMkLst>
          <pc:docMk/>
          <pc:sldMk cId="3915003429" sldId="3741"/>
        </pc:sldMkLst>
        <pc:spChg chg="mod">
          <ac:chgData name="Trevor Ford" userId="e62d3275-2530-47a3-9711-e8e9e8501c63" providerId="ADAL" clId="{4602233F-644B-496D-969D-5E2B95B8F57D}" dt="2021-01-19T18:03:01.930" v="39" actId="313"/>
          <ac:spMkLst>
            <pc:docMk/>
            <pc:sldMk cId="3915003429" sldId="3741"/>
            <ac:spMk id="3" creationId="{4AFDEEB2-FDB5-4309-8115-FF16177E5287}"/>
          </ac:spMkLst>
        </pc:spChg>
      </pc:sldChg>
      <pc:sldChg chg="modSp mod">
        <pc:chgData name="Trevor Ford" userId="e62d3275-2530-47a3-9711-e8e9e8501c63" providerId="ADAL" clId="{4602233F-644B-496D-969D-5E2B95B8F57D}" dt="2021-01-19T18:04:17.130" v="56" actId="313"/>
        <pc:sldMkLst>
          <pc:docMk/>
          <pc:sldMk cId="1126911564" sldId="3749"/>
        </pc:sldMkLst>
        <pc:spChg chg="mod">
          <ac:chgData name="Trevor Ford" userId="e62d3275-2530-47a3-9711-e8e9e8501c63" providerId="ADAL" clId="{4602233F-644B-496D-969D-5E2B95B8F57D}" dt="2021-01-19T18:04:14.964" v="54" actId="313"/>
          <ac:spMkLst>
            <pc:docMk/>
            <pc:sldMk cId="1126911564" sldId="3749"/>
            <ac:spMk id="5" creationId="{E75A0CAF-4DAD-4D6F-A902-E44A2E19200D}"/>
          </ac:spMkLst>
        </pc:spChg>
        <pc:spChg chg="mod">
          <ac:chgData name="Trevor Ford" userId="e62d3275-2530-47a3-9711-e8e9e8501c63" providerId="ADAL" clId="{4602233F-644B-496D-969D-5E2B95B8F57D}" dt="2021-01-19T18:04:16.002" v="55" actId="313"/>
          <ac:spMkLst>
            <pc:docMk/>
            <pc:sldMk cId="1126911564" sldId="3749"/>
            <ac:spMk id="13" creationId="{F1D28BD5-6B04-485A-B837-6967EB1227AA}"/>
          </ac:spMkLst>
        </pc:spChg>
        <pc:spChg chg="mod">
          <ac:chgData name="Trevor Ford" userId="e62d3275-2530-47a3-9711-e8e9e8501c63" providerId="ADAL" clId="{4602233F-644B-496D-969D-5E2B95B8F57D}" dt="2021-01-19T18:04:17.130" v="56" actId="313"/>
          <ac:spMkLst>
            <pc:docMk/>
            <pc:sldMk cId="1126911564" sldId="3749"/>
            <ac:spMk id="17" creationId="{3D2BB265-9D0C-47B7-A91E-5D3C9947986A}"/>
          </ac:spMkLst>
        </pc:spChg>
        <pc:spChg chg="mod">
          <ac:chgData name="Trevor Ford" userId="e62d3275-2530-47a3-9711-e8e9e8501c63" providerId="ADAL" clId="{4602233F-644B-496D-969D-5E2B95B8F57D}" dt="2021-01-19T18:02:44.111" v="33" actId="313"/>
          <ac:spMkLst>
            <pc:docMk/>
            <pc:sldMk cId="1126911564" sldId="3749"/>
            <ac:spMk id="18" creationId="{417DDEB9-6960-4244-8253-6ED382C87A88}"/>
          </ac:spMkLst>
        </pc:spChg>
        <pc:spChg chg="mod">
          <ac:chgData name="Trevor Ford" userId="e62d3275-2530-47a3-9711-e8e9e8501c63" providerId="ADAL" clId="{4602233F-644B-496D-969D-5E2B95B8F57D}" dt="2021-01-19T18:02:45.933" v="34" actId="313"/>
          <ac:spMkLst>
            <pc:docMk/>
            <pc:sldMk cId="1126911564" sldId="3749"/>
            <ac:spMk id="20" creationId="{E2BCC11F-7032-4508-A604-124D3D1A1B69}"/>
          </ac:spMkLst>
        </pc:spChg>
      </pc:sldChg>
      <pc:sldChg chg="modSp mod">
        <pc:chgData name="Trevor Ford" userId="e62d3275-2530-47a3-9711-e8e9e8501c63" providerId="ADAL" clId="{4602233F-644B-496D-969D-5E2B95B8F57D}" dt="2021-01-19T18:03:21.975" v="45" actId="14100"/>
        <pc:sldMkLst>
          <pc:docMk/>
          <pc:sldMk cId="507253580" sldId="2076136462"/>
        </pc:sldMkLst>
        <pc:spChg chg="mod">
          <ac:chgData name="Trevor Ford" userId="e62d3275-2530-47a3-9711-e8e9e8501c63" providerId="ADAL" clId="{4602233F-644B-496D-969D-5E2B95B8F57D}" dt="2021-01-19T18:02:02.213" v="21" actId="1076"/>
          <ac:spMkLst>
            <pc:docMk/>
            <pc:sldMk cId="507253580" sldId="2076136462"/>
            <ac:spMk id="5" creationId="{BCC04520-E9CC-47C9-ABF6-F8A30CB2A4DF}"/>
          </ac:spMkLst>
        </pc:spChg>
        <pc:spChg chg="mod">
          <ac:chgData name="Trevor Ford" userId="e62d3275-2530-47a3-9711-e8e9e8501c63" providerId="ADAL" clId="{4602233F-644B-496D-969D-5E2B95B8F57D}" dt="2021-01-19T18:03:21.975" v="45" actId="14100"/>
          <ac:spMkLst>
            <pc:docMk/>
            <pc:sldMk cId="507253580" sldId="2076136462"/>
            <ac:spMk id="7" creationId="{19DB3C0E-E19F-4967-8F00-4C56F3C45EFE}"/>
          </ac:spMkLst>
        </pc:spChg>
      </pc:sldChg>
      <pc:sldChg chg="modSp mod modNotesTx">
        <pc:chgData name="Trevor Ford" userId="e62d3275-2530-47a3-9711-e8e9e8501c63" providerId="ADAL" clId="{4602233F-644B-496D-969D-5E2B95B8F57D}" dt="2021-01-19T18:07:18.982" v="97" actId="313"/>
        <pc:sldMkLst>
          <pc:docMk/>
          <pc:sldMk cId="2503286711" sldId="2076136463"/>
        </pc:sldMkLst>
        <pc:spChg chg="mod">
          <ac:chgData name="Trevor Ford" userId="e62d3275-2530-47a3-9711-e8e9e8501c63" providerId="ADAL" clId="{4602233F-644B-496D-969D-5E2B95B8F57D}" dt="2021-01-19T18:03:29.334" v="46" actId="14100"/>
          <ac:spMkLst>
            <pc:docMk/>
            <pc:sldMk cId="2503286711" sldId="2076136463"/>
            <ac:spMk id="5" creationId="{BCC04520-E9CC-47C9-ABF6-F8A30CB2A4DF}"/>
          </ac:spMkLst>
        </pc:spChg>
        <pc:spChg chg="mod">
          <ac:chgData name="Trevor Ford" userId="e62d3275-2530-47a3-9711-e8e9e8501c63" providerId="ADAL" clId="{4602233F-644B-496D-969D-5E2B95B8F57D}" dt="2021-01-19T18:03:32.439" v="47" actId="14100"/>
          <ac:spMkLst>
            <pc:docMk/>
            <pc:sldMk cId="2503286711" sldId="2076136463"/>
            <ac:spMk id="7" creationId="{19DB3C0E-E19F-4967-8F00-4C56F3C45EFE}"/>
          </ac:spMkLst>
        </pc:spChg>
        <pc:spChg chg="mod">
          <ac:chgData name="Trevor Ford" userId="e62d3275-2530-47a3-9711-e8e9e8501c63" providerId="ADAL" clId="{4602233F-644B-496D-969D-5E2B95B8F57D}" dt="2021-01-19T18:07:14.784" v="95" actId="313"/>
          <ac:spMkLst>
            <pc:docMk/>
            <pc:sldMk cId="2503286711" sldId="2076136463"/>
            <ac:spMk id="8" creationId="{F5938843-862B-4F11-823F-0AA3E7131BCB}"/>
          </ac:spMkLst>
        </pc:spChg>
      </pc:sldChg>
      <pc:sldChg chg="modSp mod">
        <pc:chgData name="Trevor Ford" userId="e62d3275-2530-47a3-9711-e8e9e8501c63" providerId="ADAL" clId="{4602233F-644B-496D-969D-5E2B95B8F57D}" dt="2021-01-19T18:03:43.376" v="49" actId="14100"/>
        <pc:sldMkLst>
          <pc:docMk/>
          <pc:sldMk cId="4122340925" sldId="2076136464"/>
        </pc:sldMkLst>
        <pc:spChg chg="mod">
          <ac:chgData name="Trevor Ford" userId="e62d3275-2530-47a3-9711-e8e9e8501c63" providerId="ADAL" clId="{4602233F-644B-496D-969D-5E2B95B8F57D}" dt="2021-01-19T18:03:40.977" v="48" actId="14100"/>
          <ac:spMkLst>
            <pc:docMk/>
            <pc:sldMk cId="4122340925" sldId="2076136464"/>
            <ac:spMk id="5" creationId="{BCC04520-E9CC-47C9-ABF6-F8A30CB2A4DF}"/>
          </ac:spMkLst>
        </pc:spChg>
        <pc:spChg chg="mod">
          <ac:chgData name="Trevor Ford" userId="e62d3275-2530-47a3-9711-e8e9e8501c63" providerId="ADAL" clId="{4602233F-644B-496D-969D-5E2B95B8F57D}" dt="2021-01-19T18:03:43.376" v="49" actId="14100"/>
          <ac:spMkLst>
            <pc:docMk/>
            <pc:sldMk cId="4122340925" sldId="2076136464"/>
            <ac:spMk id="7" creationId="{19DB3C0E-E19F-4967-8F00-4C56F3C45EFE}"/>
          </ac:spMkLst>
        </pc:spChg>
      </pc:sldChg>
      <pc:sldChg chg="modSp mod">
        <pc:chgData name="Trevor Ford" userId="e62d3275-2530-47a3-9711-e8e9e8501c63" providerId="ADAL" clId="{4602233F-644B-496D-969D-5E2B95B8F57D}" dt="2021-01-19T18:03:50.729" v="51" actId="14100"/>
        <pc:sldMkLst>
          <pc:docMk/>
          <pc:sldMk cId="962780747" sldId="2076136465"/>
        </pc:sldMkLst>
        <pc:spChg chg="mod">
          <ac:chgData name="Trevor Ford" userId="e62d3275-2530-47a3-9711-e8e9e8501c63" providerId="ADAL" clId="{4602233F-644B-496D-969D-5E2B95B8F57D}" dt="2021-01-19T18:03:48.099" v="50" actId="14100"/>
          <ac:spMkLst>
            <pc:docMk/>
            <pc:sldMk cId="962780747" sldId="2076136465"/>
            <ac:spMk id="5" creationId="{BCC04520-E9CC-47C9-ABF6-F8A30CB2A4DF}"/>
          </ac:spMkLst>
        </pc:spChg>
        <pc:spChg chg="mod">
          <ac:chgData name="Trevor Ford" userId="e62d3275-2530-47a3-9711-e8e9e8501c63" providerId="ADAL" clId="{4602233F-644B-496D-969D-5E2B95B8F57D}" dt="2021-01-19T18:03:50.729" v="51" actId="14100"/>
          <ac:spMkLst>
            <pc:docMk/>
            <pc:sldMk cId="962780747" sldId="2076136465"/>
            <ac:spMk id="7" creationId="{19DB3C0E-E19F-4967-8F00-4C56F3C45EFE}"/>
          </ac:spMkLst>
        </pc:spChg>
        <pc:spChg chg="mod">
          <ac:chgData name="Trevor Ford" userId="e62d3275-2530-47a3-9711-e8e9e8501c63" providerId="ADAL" clId="{4602233F-644B-496D-969D-5E2B95B8F57D}" dt="2021-01-19T18:02:39.409" v="29" actId="313"/>
          <ac:spMkLst>
            <pc:docMk/>
            <pc:sldMk cId="962780747" sldId="2076136465"/>
            <ac:spMk id="8" creationId="{F5938843-862B-4F11-823F-0AA3E7131BCB}"/>
          </ac:spMkLst>
        </pc:spChg>
      </pc:sldChg>
      <pc:sldChg chg="modSp mod">
        <pc:chgData name="Trevor Ford" userId="e62d3275-2530-47a3-9711-e8e9e8501c63" providerId="ADAL" clId="{4602233F-644B-496D-969D-5E2B95B8F57D}" dt="2021-01-19T18:03:59.874" v="53" actId="14100"/>
        <pc:sldMkLst>
          <pc:docMk/>
          <pc:sldMk cId="3749023409" sldId="2076136466"/>
        </pc:sldMkLst>
        <pc:spChg chg="mod">
          <ac:chgData name="Trevor Ford" userId="e62d3275-2530-47a3-9711-e8e9e8501c63" providerId="ADAL" clId="{4602233F-644B-496D-969D-5E2B95B8F57D}" dt="2021-01-19T18:03:57.244" v="52" actId="14100"/>
          <ac:spMkLst>
            <pc:docMk/>
            <pc:sldMk cId="3749023409" sldId="2076136466"/>
            <ac:spMk id="5" creationId="{BCC04520-E9CC-47C9-ABF6-F8A30CB2A4DF}"/>
          </ac:spMkLst>
        </pc:spChg>
        <pc:spChg chg="mod">
          <ac:chgData name="Trevor Ford" userId="e62d3275-2530-47a3-9711-e8e9e8501c63" providerId="ADAL" clId="{4602233F-644B-496D-969D-5E2B95B8F57D}" dt="2021-01-19T18:03:59.874" v="53" actId="14100"/>
          <ac:spMkLst>
            <pc:docMk/>
            <pc:sldMk cId="3749023409" sldId="2076136466"/>
            <ac:spMk id="7" creationId="{19DB3C0E-E19F-4967-8F00-4C56F3C45EFE}"/>
          </ac:spMkLst>
        </pc:spChg>
        <pc:spChg chg="mod">
          <ac:chgData name="Trevor Ford" userId="e62d3275-2530-47a3-9711-e8e9e8501c63" providerId="ADAL" clId="{4602233F-644B-496D-969D-5E2B95B8F57D}" dt="2021-01-19T18:02:43.041" v="32" actId="313"/>
          <ac:spMkLst>
            <pc:docMk/>
            <pc:sldMk cId="3749023409" sldId="2076136466"/>
            <ac:spMk id="8" creationId="{F5938843-862B-4F11-823F-0AA3E7131BCB}"/>
          </ac:spMkLst>
        </pc:spChg>
      </pc:sldChg>
      <pc:sldChg chg="modSp mod">
        <pc:chgData name="Trevor Ford" userId="e62d3275-2530-47a3-9711-e8e9e8501c63" providerId="ADAL" clId="{4602233F-644B-496D-969D-5E2B95B8F57D}" dt="2021-01-19T18:06:08.243" v="77" actId="313"/>
        <pc:sldMkLst>
          <pc:docMk/>
          <pc:sldMk cId="555870275" sldId="2076136468"/>
        </pc:sldMkLst>
        <pc:spChg chg="mod">
          <ac:chgData name="Trevor Ford" userId="e62d3275-2530-47a3-9711-e8e9e8501c63" providerId="ADAL" clId="{4602233F-644B-496D-969D-5E2B95B8F57D}" dt="2021-01-19T18:06:08.243" v="77" actId="313"/>
          <ac:spMkLst>
            <pc:docMk/>
            <pc:sldMk cId="555870275" sldId="2076136468"/>
            <ac:spMk id="7" creationId="{7F502F2B-9D5F-4161-8EA2-A1656BB4A3F7}"/>
          </ac:spMkLst>
        </pc:spChg>
      </pc:sldChg>
      <pc:sldChg chg="modSp mod modNotesTx">
        <pc:chgData name="Trevor Ford" userId="e62d3275-2530-47a3-9711-e8e9e8501c63" providerId="ADAL" clId="{4602233F-644B-496D-969D-5E2B95B8F57D}" dt="2021-01-19T18:06:13.430" v="79" actId="313"/>
        <pc:sldMkLst>
          <pc:docMk/>
          <pc:sldMk cId="4286950271" sldId="2076136469"/>
        </pc:sldMkLst>
        <pc:spChg chg="mod">
          <ac:chgData name="Trevor Ford" userId="e62d3275-2530-47a3-9711-e8e9e8501c63" providerId="ADAL" clId="{4602233F-644B-496D-969D-5E2B95B8F57D}" dt="2021-01-19T18:06:13.430" v="79" actId="313"/>
          <ac:spMkLst>
            <pc:docMk/>
            <pc:sldMk cId="4286950271" sldId="2076136469"/>
            <ac:spMk id="4" creationId="{69EECFF4-DF1E-4E4D-9F33-BACCE6E33120}"/>
          </ac:spMkLst>
        </pc:spChg>
      </pc:sldChg>
      <pc:sldChg chg="modNotesTx">
        <pc:chgData name="Trevor Ford" userId="e62d3275-2530-47a3-9711-e8e9e8501c63" providerId="ADAL" clId="{4602233F-644B-496D-969D-5E2B95B8F57D}" dt="2021-01-19T18:06:12.158" v="78" actId="313"/>
        <pc:sldMkLst>
          <pc:docMk/>
          <pc:sldMk cId="2115486456" sldId="2076136470"/>
        </pc:sldMkLst>
      </pc:sldChg>
      <pc:sldChg chg="modSp mod modNotesTx">
        <pc:chgData name="Trevor Ford" userId="e62d3275-2530-47a3-9711-e8e9e8501c63" providerId="ADAL" clId="{4602233F-644B-496D-969D-5E2B95B8F57D}" dt="2021-01-19T18:06:19.741" v="83" actId="313"/>
        <pc:sldMkLst>
          <pc:docMk/>
          <pc:sldMk cId="3001592070" sldId="2076136473"/>
        </pc:sldMkLst>
        <pc:spChg chg="mod">
          <ac:chgData name="Trevor Ford" userId="e62d3275-2530-47a3-9711-e8e9e8501c63" providerId="ADAL" clId="{4602233F-644B-496D-969D-5E2B95B8F57D}" dt="2021-01-19T18:06:19.741" v="83" actId="313"/>
          <ac:spMkLst>
            <pc:docMk/>
            <pc:sldMk cId="3001592070" sldId="2076136473"/>
            <ac:spMk id="3" creationId="{D9AC44CE-ABBB-45AD-805F-51DF8EE5B032}"/>
          </ac:spMkLst>
        </pc:spChg>
      </pc:sldChg>
      <pc:sldChg chg="modSp mod">
        <pc:chgData name="Trevor Ford" userId="e62d3275-2530-47a3-9711-e8e9e8501c63" providerId="ADAL" clId="{4602233F-644B-496D-969D-5E2B95B8F57D}" dt="2021-01-19T18:07:32.876" v="102" actId="313"/>
        <pc:sldMkLst>
          <pc:docMk/>
          <pc:sldMk cId="3323412510" sldId="2076136474"/>
        </pc:sldMkLst>
        <pc:spChg chg="mod">
          <ac:chgData name="Trevor Ford" userId="e62d3275-2530-47a3-9711-e8e9e8501c63" providerId="ADAL" clId="{4602233F-644B-496D-969D-5E2B95B8F57D}" dt="2021-01-19T18:07:32.876" v="102" actId="313"/>
          <ac:spMkLst>
            <pc:docMk/>
            <pc:sldMk cId="3323412510" sldId="2076136474"/>
            <ac:spMk id="3" creationId="{7950A3E9-F371-4CF5-A4BD-E0C7E68C3BE8}"/>
          </ac:spMkLst>
        </pc:spChg>
      </pc:sldChg>
      <pc:sldChg chg="modSp mod">
        <pc:chgData name="Trevor Ford" userId="e62d3275-2530-47a3-9711-e8e9e8501c63" providerId="ADAL" clId="{4602233F-644B-496D-969D-5E2B95B8F57D}" dt="2021-01-19T18:06:26.725" v="86" actId="313"/>
        <pc:sldMkLst>
          <pc:docMk/>
          <pc:sldMk cId="2455947862" sldId="2076136475"/>
        </pc:sldMkLst>
        <pc:spChg chg="mod">
          <ac:chgData name="Trevor Ford" userId="e62d3275-2530-47a3-9711-e8e9e8501c63" providerId="ADAL" clId="{4602233F-644B-496D-969D-5E2B95B8F57D}" dt="2021-01-19T18:06:26.725" v="86" actId="313"/>
          <ac:spMkLst>
            <pc:docMk/>
            <pc:sldMk cId="2455947862" sldId="2076136475"/>
            <ac:spMk id="3" creationId="{B2501DE8-7FA2-435D-8A2E-490E1519A941}"/>
          </ac:spMkLst>
        </pc:spChg>
      </pc:sldChg>
      <pc:sldChg chg="modSp mod modNotesTx">
        <pc:chgData name="Trevor Ford" userId="e62d3275-2530-47a3-9711-e8e9e8501c63" providerId="ADAL" clId="{4602233F-644B-496D-969D-5E2B95B8F57D}" dt="2021-01-19T18:06:24.925" v="85" actId="313"/>
        <pc:sldMkLst>
          <pc:docMk/>
          <pc:sldMk cId="1166553868" sldId="2076136476"/>
        </pc:sldMkLst>
        <pc:spChg chg="mod">
          <ac:chgData name="Trevor Ford" userId="e62d3275-2530-47a3-9711-e8e9e8501c63" providerId="ADAL" clId="{4602233F-644B-496D-969D-5E2B95B8F57D}" dt="2021-01-19T18:05:44.753" v="73" actId="313"/>
          <ac:spMkLst>
            <pc:docMk/>
            <pc:sldMk cId="1166553868" sldId="2076136476"/>
            <ac:spMk id="3" creationId="{98955C41-F8C4-4EAF-BB62-BA014AD3B3CC}"/>
          </ac:spMkLst>
        </pc:spChg>
      </pc:sldChg>
      <pc:sldChg chg="modSp mod modNotesTx">
        <pc:chgData name="Trevor Ford" userId="e62d3275-2530-47a3-9711-e8e9e8501c63" providerId="ADAL" clId="{4602233F-644B-496D-969D-5E2B95B8F57D}" dt="2021-01-19T18:07:21.425" v="99" actId="313"/>
        <pc:sldMkLst>
          <pc:docMk/>
          <pc:sldMk cId="2545395877" sldId="2076136480"/>
        </pc:sldMkLst>
        <pc:spChg chg="mod">
          <ac:chgData name="Trevor Ford" userId="e62d3275-2530-47a3-9711-e8e9e8501c63" providerId="ADAL" clId="{4602233F-644B-496D-969D-5E2B95B8F57D}" dt="2021-01-19T18:06:35.526" v="89" actId="313"/>
          <ac:spMkLst>
            <pc:docMk/>
            <pc:sldMk cId="2545395877" sldId="2076136480"/>
            <ac:spMk id="5" creationId="{00000000-0000-0000-0000-000000000000}"/>
          </ac:spMkLst>
        </pc:spChg>
        <pc:spChg chg="mod">
          <ac:chgData name="Trevor Ford" userId="e62d3275-2530-47a3-9711-e8e9e8501c63" providerId="ADAL" clId="{4602233F-644B-496D-969D-5E2B95B8F57D}" dt="2021-01-19T18:07:21.425" v="99" actId="313"/>
          <ac:spMkLst>
            <pc:docMk/>
            <pc:sldMk cId="2545395877" sldId="2076136480"/>
            <ac:spMk id="7" creationId="{00000000-0000-0000-0000-000000000000}"/>
          </ac:spMkLst>
        </pc:spChg>
      </pc:sldChg>
      <pc:sldChg chg="modSp mod">
        <pc:chgData name="Trevor Ford" userId="e62d3275-2530-47a3-9711-e8e9e8501c63" providerId="ADAL" clId="{4602233F-644B-496D-969D-5E2B95B8F57D}" dt="2021-01-19T18:07:31.147" v="101" actId="313"/>
        <pc:sldMkLst>
          <pc:docMk/>
          <pc:sldMk cId="3713310871" sldId="2076136481"/>
        </pc:sldMkLst>
        <pc:spChg chg="mod">
          <ac:chgData name="Trevor Ford" userId="e62d3275-2530-47a3-9711-e8e9e8501c63" providerId="ADAL" clId="{4602233F-644B-496D-969D-5E2B95B8F57D}" dt="2021-01-19T18:07:31.147" v="101" actId="313"/>
          <ac:spMkLst>
            <pc:docMk/>
            <pc:sldMk cId="3713310871" sldId="2076136481"/>
            <ac:spMk id="3" creationId="{D180DF81-67AC-4DEB-B4EF-9E4CAB65A458}"/>
          </ac:spMkLst>
        </pc:spChg>
      </pc:sldChg>
    </pc:docChg>
  </pc:docChgLst>
  <pc:docChgLst>
    <pc:chgData name="Trevor Ford" userId="e62d3275-2530-47a3-9711-e8e9e8501c63" providerId="ADAL" clId="{CD9D19AE-100A-4A57-8351-0B4A07182932}"/>
    <pc:docChg chg="modSld">
      <pc:chgData name="Trevor Ford" userId="e62d3275-2530-47a3-9711-e8e9e8501c63" providerId="ADAL" clId="{CD9D19AE-100A-4A57-8351-0B4A07182932}" dt="2021-04-19T17:23:48.356" v="3" actId="20577"/>
      <pc:docMkLst>
        <pc:docMk/>
      </pc:docMkLst>
      <pc:sldChg chg="modSp mod">
        <pc:chgData name="Trevor Ford" userId="e62d3275-2530-47a3-9711-e8e9e8501c63" providerId="ADAL" clId="{CD9D19AE-100A-4A57-8351-0B4A07182932}" dt="2021-04-19T17:23:48.356" v="3" actId="20577"/>
        <pc:sldMkLst>
          <pc:docMk/>
          <pc:sldMk cId="3635852913" sldId="1719"/>
        </pc:sldMkLst>
        <pc:spChg chg="mod">
          <ac:chgData name="Trevor Ford" userId="e62d3275-2530-47a3-9711-e8e9e8501c63" providerId="ADAL" clId="{CD9D19AE-100A-4A57-8351-0B4A07182932}" dt="2021-04-19T17:23:48.356" v="3" actId="20577"/>
          <ac:spMkLst>
            <pc:docMk/>
            <pc:sldMk cId="3635852913" sldId="1719"/>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3/15/2022 8:46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3/15/2022 8:45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3/15/2022 8:45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Upsert</a:t>
            </a:r>
            <a:r>
              <a:rPr lang="en-US" dirty="0"/>
              <a:t> – Update if exists, otherwise create the row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56250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to compensate (do some undo work) for prior errors or could be used to have logic when a timeout occurs like when an approval times out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29018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Until limits are not errors but are treated as a success for ending the loop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38597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76396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Segoe UI" pitchFamily="34" charset="0"/>
                <a:cs typeface="Segoe UI" pitchFamily="34" charset="0"/>
              </a:rPr>
              <a:t>Manual – Use this when you also want your child flow to be run interactively as well as a child flow. </a:t>
            </a:r>
          </a:p>
          <a:p>
            <a:r>
              <a:rPr lang="en-US" sz="1200" kern="1200" dirty="0">
                <a:solidFill>
                  <a:schemeClr val="tx1"/>
                </a:solidFill>
                <a:effectLst/>
                <a:latin typeface="Segoe UI" pitchFamily="34" charset="0"/>
                <a:ea typeface="Segoe UI" pitchFamily="34" charset="0"/>
                <a:cs typeface="Segoe UI" pitchFamily="34" charset="0"/>
              </a:rPr>
              <a:t>Power Apps – This is the most general purpose way to use child flows – also allows reuse from a canvas app, but does not allow users to run manually.  Definition of parameters is done visually</a:t>
            </a:r>
          </a:p>
          <a:p>
            <a:r>
              <a:rPr lang="en-US" sz="1200" kern="1200" dirty="0">
                <a:solidFill>
                  <a:schemeClr val="tx1"/>
                </a:solidFill>
                <a:effectLst/>
                <a:latin typeface="Segoe UI" pitchFamily="34" charset="0"/>
                <a:ea typeface="Segoe UI" pitchFamily="34" charset="0"/>
                <a:cs typeface="Segoe UI" pitchFamily="34" charset="0"/>
              </a:rPr>
              <a:t>HTTP Request – This is the most powerful trigger for child flows, input options are defined with JSON sample or JSON schema and are not limited to the fixed parameters of the other options.</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21</a:t>
            </a:fld>
            <a:endParaRPr lang="en-US" dirty="0"/>
          </a:p>
        </p:txBody>
      </p:sp>
    </p:spTree>
    <p:extLst>
      <p:ext uri="{BB962C8B-B14F-4D97-AF65-F5344CB8AC3E}">
        <p14:creationId xmlns:p14="http://schemas.microsoft.com/office/powerpoint/2010/main" val="341862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kern="1200" dirty="0">
                <a:solidFill>
                  <a:schemeClr val="tx1"/>
                </a:solidFill>
                <a:effectLst/>
                <a:latin typeface="Segoe UI" pitchFamily="34" charset="0"/>
                <a:ea typeface="Segoe UI" pitchFamily="34" charset="0"/>
                <a:cs typeface="Segoe UI" pitchFamily="34" charset="0"/>
              </a:rPr>
              <a:t>Example – refactors out updating the primary contact on an account – could include other actions like scheduling call with new contact etc.</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22</a:t>
            </a:fld>
            <a:endParaRPr lang="en-US" dirty="0"/>
          </a:p>
        </p:txBody>
      </p:sp>
    </p:spTree>
    <p:extLst>
      <p:ext uri="{BB962C8B-B14F-4D97-AF65-F5344CB8AC3E}">
        <p14:creationId xmlns:p14="http://schemas.microsoft.com/office/powerpoint/2010/main" val="1653485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Instant flows are Button triggers, and When a row is selected triggers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89945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Seamless transition through multiple related table without interruptions in UX.</a:t>
            </a:r>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F3B640AD-6D49-47E5-889A-EFAFBCD6C965}"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25</a:t>
            </a:fld>
            <a:endParaRPr lang="en-US" dirty="0">
              <a:latin typeface="Segoe UI" pitchFamily="34" charset="0"/>
            </a:endParaRPr>
          </a:p>
        </p:txBody>
      </p:sp>
    </p:spTree>
    <p:extLst>
      <p:ext uri="{BB962C8B-B14F-4D97-AF65-F5344CB8AC3E}">
        <p14:creationId xmlns:p14="http://schemas.microsoft.com/office/powerpoint/2010/main" val="726604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Spend as much time as necessary</a:t>
            </a:r>
            <a:r>
              <a:rPr lang="en-US" baseline="0" dirty="0"/>
              <a:t> making sure the audience has an understanding of the basics of Business Process Flows</a:t>
            </a:r>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639DCD80-572F-4ADE-AC1C-A180DDDA3FEC}"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26</a:t>
            </a:fld>
            <a:endParaRPr lang="en-US" dirty="0">
              <a:latin typeface="Segoe UI" pitchFamily="34" charset="0"/>
            </a:endParaRPr>
          </a:p>
        </p:txBody>
      </p:sp>
    </p:spTree>
    <p:extLst>
      <p:ext uri="{BB962C8B-B14F-4D97-AF65-F5344CB8AC3E}">
        <p14:creationId xmlns:p14="http://schemas.microsoft.com/office/powerpoint/2010/main" val="373159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2751D16E-AC15-4271-A653-FDDF664A10B3}"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28</a:t>
            </a:fld>
            <a:endParaRPr lang="en-US" dirty="0">
              <a:latin typeface="Segoe UI" pitchFamily="34" charset="0"/>
            </a:endParaRPr>
          </a:p>
        </p:txBody>
      </p:sp>
    </p:spTree>
    <p:extLst>
      <p:ext uri="{BB962C8B-B14F-4D97-AF65-F5344CB8AC3E}">
        <p14:creationId xmlns:p14="http://schemas.microsoft.com/office/powerpoint/2010/main" val="196388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78452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171450" indent="-171450">
              <a:lnSpc>
                <a:spcPct val="100000"/>
              </a:lnSpc>
              <a:buFontTx/>
              <a:buChar char="-"/>
              <a:tabLst>
                <a:tab pos="0" algn="l"/>
              </a:tabLst>
              <a:defRPr/>
            </a:pPr>
            <a:r>
              <a:rPr lang="en-US" dirty="0"/>
              <a:t>The user selection persistence is temporary. It is used to ensure that the user selection does not change within the same session. In a limited manner, it is also persisted across sessions so that if the user opens the same row the selection is remembered. More specifically, the system uses the same</a:t>
            </a:r>
          </a:p>
          <a:p>
            <a:pPr marL="171450" indent="-171450">
              <a:lnSpc>
                <a:spcPct val="100000"/>
              </a:lnSpc>
              <a:buFontTx/>
              <a:buChar char="-"/>
              <a:tabLst>
                <a:tab pos="0" algn="l"/>
              </a:tabLst>
              <a:defRPr/>
            </a:pPr>
            <a:r>
              <a:rPr lang="en-US" dirty="0"/>
              <a:t>Most Recently Used (MRU) cache to keep track of user selection and holds up to 40 user selections, for example row to BPF instances</a:t>
            </a:r>
          </a:p>
          <a:p>
            <a:pPr marL="171450" indent="-171450">
              <a:lnSpc>
                <a:spcPct val="100000"/>
              </a:lnSpc>
              <a:buFontTx/>
              <a:buChar char="-"/>
              <a:tabLst>
                <a:tab pos="0" algn="l"/>
              </a:tabLst>
              <a:defRPr/>
            </a:pPr>
            <a:r>
              <a:rPr lang="en-US" dirty="0"/>
              <a:t>More details here - https://blogs.msdn.microsoft.com/crm/2017/07/30/how-to-determine-which-business-process-flow-bpf-instance-is-shown-when-a-record-is-opened-2/ </a:t>
            </a:r>
          </a:p>
        </p:txBody>
      </p:sp>
      <p:sp>
        <p:nvSpPr>
          <p:cNvPr id="4" name="Header Placeholder 3"/>
          <p:cNvSpPr>
            <a:spLocks noGrp="1"/>
          </p:cNvSpPr>
          <p:nvPr>
            <p:ph type="hdr" sz="quarter" idx="10"/>
          </p:nvPr>
        </p:nvSpPr>
        <p:spPr/>
        <p:txBody>
          <a:bodyPr/>
          <a:lstStyle/>
          <a:p>
            <a:r>
              <a:rPr lang="en-US" dirty="0">
                <a:latin typeface="Segoe UI"/>
              </a:rPr>
              <a:t>SMSG Readiness</a:t>
            </a:r>
          </a:p>
        </p:txBody>
      </p:sp>
      <p:sp>
        <p:nvSpPr>
          <p:cNvPr id="5" name="Date Placeholder 4"/>
          <p:cNvSpPr>
            <a:spLocks noGrp="1"/>
          </p:cNvSpPr>
          <p:nvPr>
            <p:ph type="dt" idx="11"/>
          </p:nvPr>
        </p:nvSpPr>
        <p:spPr/>
        <p:txBody>
          <a:bodyPr/>
          <a:lstStyle/>
          <a:p>
            <a:fld id="{DA92B416-73DE-4FEE-A27A-F8FD94BB38BC}" type="datetime1">
              <a:rPr lang="en-US" smtClean="0">
                <a:latin typeface="Segoe UI"/>
              </a:rPr>
              <a:pPr/>
              <a:t>3/15/2022</a:t>
            </a:fld>
            <a:endParaRPr lang="en-US" dirty="0">
              <a:latin typeface="Segoe UI"/>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a:rPr>
            </a:br>
            <a:r>
              <a:rPr lang="en-US" dirty="0">
                <a:solidFill>
                  <a:srgbClr val="000000"/>
                </a:solidFill>
                <a:latin typeface="Segoe U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latin typeface="Segoe UI"/>
              </a:rPr>
              <a:pPr/>
              <a:t>29</a:t>
            </a:fld>
            <a:endParaRPr lang="en-US" dirty="0">
              <a:latin typeface="Segoe U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Segoe UI"/>
                <a:cs typeface="Segoe UI"/>
              </a:rPr>
              <a:t>Start Time </a:t>
            </a:r>
            <a:r>
              <a:rPr lang="en-US" sz="900" b="1" dirty="0" err="1">
                <a:solidFill>
                  <a:srgbClr val="FF0000"/>
                </a:solidFill>
                <a:latin typeface="Segoe UI"/>
                <a:cs typeface="Segoe UI"/>
              </a:rPr>
              <a:t>xx:xx</a:t>
            </a:r>
            <a:r>
              <a:rPr lang="en-US" sz="900" b="1" dirty="0">
                <a:solidFill>
                  <a:srgbClr val="FF0000"/>
                </a:solidFill>
                <a:latin typeface="Segoe UI"/>
                <a:cs typeface="Segoe UI"/>
              </a:rPr>
              <a:t> / Length: </a:t>
            </a:r>
            <a:r>
              <a:rPr lang="en-US" sz="900" b="1" dirty="0">
                <a:solidFill>
                  <a:srgbClr val="FF0000"/>
                </a:solidFill>
                <a:latin typeface="Segoe UI"/>
              </a:rPr>
              <a:t>2 minutes</a:t>
            </a:r>
          </a:p>
          <a:p>
            <a:pPr>
              <a:spcAft>
                <a:spcPts val="600"/>
              </a:spcAft>
            </a:pPr>
            <a:endParaRPr lang="en-US" sz="900" dirty="0">
              <a:solidFill>
                <a:srgbClr val="FF0000"/>
              </a:solidFill>
              <a:latin typeface="Segoe UI"/>
            </a:endParaRPr>
          </a:p>
          <a:p>
            <a:pPr>
              <a:spcAft>
                <a:spcPts val="600"/>
              </a:spcAft>
            </a:pPr>
            <a:r>
              <a:rPr lang="en-US" sz="900" dirty="0">
                <a:solidFill>
                  <a:srgbClr val="FF0000"/>
                </a:solidFill>
                <a:latin typeface="Segoe UI"/>
              </a:rPr>
              <a:t>Review the learning objectives.</a:t>
            </a:r>
          </a:p>
          <a:p>
            <a:pPr indent="228593">
              <a:spcAft>
                <a:spcPts val="600"/>
              </a:spcAft>
              <a:buFont typeface="Arial" pitchFamily="34" charset="0"/>
              <a:buChar char="•"/>
              <a:defRPr/>
            </a:pPr>
            <a:endParaRPr lang="en-US" sz="800" dirty="0">
              <a:solidFill>
                <a:srgbClr val="FF0000"/>
              </a:solidFill>
              <a:latin typeface="Segoe UI"/>
              <a:cs typeface="Arial" pitchFamily="34" charset="0"/>
            </a:endParaRPr>
          </a:p>
        </p:txBody>
      </p:sp>
    </p:spTree>
    <p:extLst>
      <p:ext uri="{BB962C8B-B14F-4D97-AF65-F5344CB8AC3E}">
        <p14:creationId xmlns:p14="http://schemas.microsoft.com/office/powerpoint/2010/main" val="2544883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06358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3/15/2022 8:45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to start the discussion with the class, after the discussion use the next few slides to cover any key points not raised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7752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challenging if mixing with developer created Form Scripting, rule will not trigger script, and script will not trigger rules</a:t>
            </a:r>
          </a:p>
          <a:p>
            <a:endParaRPr lang="en-US" dirty="0"/>
          </a:p>
          <a:p>
            <a:r>
              <a:rPr lang="en-US" dirty="0"/>
              <a:t>Make sure to touch on table scope vs form where it runs on model-driven client only</a:t>
            </a:r>
          </a:p>
          <a:p>
            <a:endParaRPr lang="en-US" dirty="0"/>
          </a:p>
          <a:p>
            <a:r>
              <a:rPr lang="en-US" dirty="0"/>
              <a:t>Common challenges with Form Scripting – Not all columns on form rule won’t run</a:t>
            </a:r>
          </a:p>
          <a:p>
            <a:endParaRPr lang="en-US" dirty="0"/>
          </a:p>
          <a:p>
            <a:r>
              <a:rPr lang="en-US" dirty="0"/>
              <a:t>Can only reference columns on table, can use Calculated column with N:1 relationship to access related rows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2520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9652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 the class to talk about triggers</a:t>
            </a:r>
          </a:p>
          <a:p>
            <a:endParaRPr lang="en-US" dirty="0"/>
          </a:p>
          <a:p>
            <a:r>
              <a:rPr lang="en-US" dirty="0"/>
              <a:t>If they are quiet, you can encourage them with:</a:t>
            </a:r>
          </a:p>
          <a:p>
            <a:pPr marL="171450" indent="-171450">
              <a:buFontTx/>
              <a:buChar char="-"/>
            </a:pPr>
            <a:r>
              <a:rPr lang="en-US" dirty="0"/>
              <a:t>How can you avoid indefinite loops?</a:t>
            </a:r>
          </a:p>
          <a:p>
            <a:pPr marL="171450" indent="-171450">
              <a:buFontTx/>
              <a:buChar char="-"/>
            </a:pPr>
            <a:r>
              <a:rPr lang="en-US" dirty="0"/>
              <a:t>What are good scenarios where when a row is selected is useful and any considerations for use?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0246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Microsoft </a:t>
            </a:r>
            <a:r>
              <a:rPr lang="en-US" dirty="0" err="1"/>
              <a:t>Dataverse</a:t>
            </a:r>
            <a:r>
              <a:rPr lang="en-US" dirty="0"/>
              <a:t> triggers do not provide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4593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columns, if you don’t do this you can hit limits on data returned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6714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visit Settings on actions to enable pagination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8678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8" y="228601"/>
            <a:ext cx="11296417" cy="656655"/>
          </a:xfrm>
        </p:spPr>
        <p:txBody>
          <a:bodyPr/>
          <a:lstStyle>
            <a:lvl1pPr>
              <a:defRPr sz="4267"/>
            </a:lvl1pPr>
          </a:lstStyle>
          <a:p>
            <a:r>
              <a:rPr lang="en-US" dirty="0"/>
              <a:t>Click to edit Master title style</a:t>
            </a:r>
          </a:p>
        </p:txBody>
      </p:sp>
      <p:sp>
        <p:nvSpPr>
          <p:cNvPr id="3" name="Content Placeholder 2"/>
          <p:cNvSpPr>
            <a:spLocks noGrp="1"/>
          </p:cNvSpPr>
          <p:nvPr>
            <p:ph idx="1"/>
          </p:nvPr>
        </p:nvSpPr>
        <p:spPr>
          <a:xfrm>
            <a:off x="494334" y="1220755"/>
            <a:ext cx="11296417" cy="2546339"/>
          </a:xfrm>
        </p:spPr>
        <p:txBody>
          <a:bodyPr/>
          <a:lstStyle>
            <a:lvl1pPr>
              <a:lnSpc>
                <a:spcPct val="100000"/>
              </a:lnSpc>
              <a:spcBef>
                <a:spcPts val="1600"/>
              </a:spcBef>
              <a:buClrTx/>
              <a:defRPr sz="3733"/>
            </a:lvl1pPr>
            <a:lvl2pPr marL="1528195" indent="-524920" defTabSz="1667892">
              <a:lnSpc>
                <a:spcPct val="100000"/>
              </a:lnSpc>
              <a:spcBef>
                <a:spcPts val="400"/>
              </a:spcBef>
              <a:buClrTx/>
              <a:defRPr sz="3200"/>
            </a:lvl2pPr>
            <a:lvl3pPr marL="2216095" indent="-459306">
              <a:lnSpc>
                <a:spcPct val="100000"/>
              </a:lnSpc>
              <a:buClrTx/>
              <a:defRPr sz="2667"/>
            </a:lvl3pPr>
            <a:lvl4pPr marL="2825680" indent="-459306">
              <a:lnSpc>
                <a:spcPct val="100000"/>
              </a:lnSpc>
              <a:buClrTx/>
              <a:defRPr sz="2400"/>
            </a:lvl4pPr>
            <a:lvl5pPr marL="3433148" indent="-446606">
              <a:lnSpc>
                <a:spcPct val="100000"/>
              </a:lnSpc>
              <a:buClrTx/>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0961"/>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738664"/>
          </a:xfrm>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6454957"/>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194155"/>
            <a:ext cx="11582400" cy="1657890"/>
          </a:xfrm>
        </p:spPr>
        <p:txBody>
          <a:bodyPr/>
          <a:lstStyle>
            <a:lvl1pPr>
              <a:buClr>
                <a:schemeClr val="tx1"/>
              </a:buClr>
              <a:defRPr sz="3733">
                <a:solidFill>
                  <a:schemeClr val="tx1"/>
                </a:solidFill>
              </a:defRPr>
            </a:lvl1pPr>
            <a:lvl2pPr>
              <a:buClr>
                <a:schemeClr val="tx1"/>
              </a:buClr>
              <a:defRPr sz="3200" spc="-93" baseline="0">
                <a:solidFill>
                  <a:schemeClr val="tx1"/>
                </a:solidFill>
              </a:defRPr>
            </a:lvl2pPr>
            <a:lvl3pPr>
              <a:buClr>
                <a:schemeClr val="tx1"/>
              </a:buClr>
              <a:defRPr sz="2667"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608112"/>
          </a:xfrm>
          <a:prstGeom prst="rect">
            <a:avLst/>
          </a:prstGeom>
        </p:spPr>
        <p:txBody>
          <a:bodyPr vert="horz" lIns="0" tIns="45720" rIns="0" bIns="45720" rtlCol="0" anchor="ctr">
            <a:noAutofit/>
          </a:bodyPr>
          <a:lstStyle>
            <a:lvl1pPr>
              <a:defRPr sz="4267"/>
            </a:lvl1pPr>
          </a:lstStyle>
          <a:p>
            <a:r>
              <a:rPr lang="en-US" dirty="0"/>
              <a:t>Click To Edit Master Title Style</a:t>
            </a:r>
          </a:p>
        </p:txBody>
      </p:sp>
    </p:spTree>
    <p:extLst>
      <p:ext uri="{BB962C8B-B14F-4D97-AF65-F5344CB8AC3E}">
        <p14:creationId xmlns:p14="http://schemas.microsoft.com/office/powerpoint/2010/main" val="153964481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2"/>
            <a:ext cx="11296418"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3"/>
            <a:ext cx="11296418" cy="1602490"/>
          </a:xfrm>
        </p:spPr>
        <p:txBody>
          <a:bodyPr/>
          <a:lstStyle>
            <a:lvl1pPr>
              <a:lnSpc>
                <a:spcPct val="100000"/>
              </a:lnSpc>
              <a:spcBef>
                <a:spcPts val="1600"/>
              </a:spcBef>
              <a:defRPr/>
            </a:lvl1pPr>
            <a:lvl2pPr marL="1527851" indent="-524802" defTabSz="1667516">
              <a:lnSpc>
                <a:spcPct val="100000"/>
              </a:lnSpc>
              <a:spcBef>
                <a:spcPts val="400"/>
              </a:spcBef>
              <a:defRPr/>
            </a:lvl2pPr>
            <a:lvl3pPr marL="2215597" indent="-459203">
              <a:lnSpc>
                <a:spcPct val="100000"/>
              </a:lnSpc>
              <a:defRPr/>
            </a:lvl3pPr>
            <a:lvl4pPr marL="2825044" indent="-459203">
              <a:lnSpc>
                <a:spcPct val="100000"/>
              </a:lnSpc>
              <a:defRPr/>
            </a:lvl4pPr>
            <a:lvl5pPr marL="3432375" indent="-446506">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264522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589666"/>
          </a:xfrm>
        </p:spPr>
        <p:txBody>
          <a:bodyPr/>
          <a:lstStyle>
            <a:lvl1pPr>
              <a:lnSpc>
                <a:spcPct val="100000"/>
              </a:lnSpc>
              <a:spcBef>
                <a:spcPts val="1200"/>
              </a:spcBef>
              <a:defRPr/>
            </a:lvl1pPr>
            <a:lvl2pPr marL="1146175" indent="-393700" defTabSz="1250950">
              <a:lnSpc>
                <a:spcPct val="100000"/>
              </a:lnSpc>
              <a:spcBef>
                <a:spcPts val="3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914128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theme" Target="../theme/theme2.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2"/>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 id="2147484745" r:id="rId29"/>
    <p:sldLayoutId id="2147484746"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5425" y="1951673"/>
            <a:ext cx="4167887" cy="1477328"/>
          </a:xfrm>
        </p:spPr>
        <p:txBody>
          <a:bodyPr/>
          <a:lstStyle/>
          <a:p>
            <a:r>
              <a:rPr lang="en-US" sz="2400"/>
              <a:t>PL-600</a:t>
            </a:r>
            <a:br>
              <a:rPr lang="en-US" dirty="0"/>
            </a:br>
            <a:br>
              <a:rPr lang="en-US" dirty="0"/>
            </a:br>
            <a:r>
              <a:rPr lang="en-US" dirty="0"/>
              <a:t>Power Automate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483992" y="614218"/>
            <a:ext cx="4160520" cy="861774"/>
          </a:xfrm>
        </p:spPr>
        <p:txBody>
          <a:bodyPr/>
          <a:lstStyle/>
          <a:p>
            <a:r>
              <a:rPr lang="en-US" dirty="0"/>
              <a:t>What are considerations when choosing and using a trigger for a flow?</a:t>
            </a:r>
          </a:p>
        </p:txBody>
      </p:sp>
      <p:sp>
        <p:nvSpPr>
          <p:cNvPr id="2" name="Picture Placeholder 1">
            <a:extLst>
              <a:ext uri="{FF2B5EF4-FFF2-40B4-BE49-F238E27FC236}">
                <a16:creationId xmlns:a16="http://schemas.microsoft.com/office/drawing/2014/main" id="{1ACE9CF7-7941-4977-8DB4-049B9F7C38AB}"/>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359CABBB-3643-4162-A6A1-1BFCF2A45C90}"/>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680B96AD-3A83-4C36-9541-BD647DF768F6}"/>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21154864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96D822-EB10-4BC0-B8EA-32F0B827E1B4}"/>
              </a:ext>
            </a:extLst>
          </p:cNvPr>
          <p:cNvSpPr>
            <a:spLocks noGrp="1"/>
          </p:cNvSpPr>
          <p:nvPr>
            <p:ph type="title"/>
          </p:nvPr>
        </p:nvSpPr>
        <p:spPr/>
        <p:txBody>
          <a:bodyPr/>
          <a:lstStyle/>
          <a:p>
            <a:r>
              <a:rPr lang="en-US" dirty="0"/>
              <a:t>Trigger Considerations</a:t>
            </a:r>
          </a:p>
        </p:txBody>
      </p:sp>
      <p:sp>
        <p:nvSpPr>
          <p:cNvPr id="4" name="Text Placeholder 3">
            <a:extLst>
              <a:ext uri="{FF2B5EF4-FFF2-40B4-BE49-F238E27FC236}">
                <a16:creationId xmlns:a16="http://schemas.microsoft.com/office/drawing/2014/main" id="{69EECFF4-DF1E-4E4D-9F33-BACCE6E33120}"/>
              </a:ext>
            </a:extLst>
          </p:cNvPr>
          <p:cNvSpPr>
            <a:spLocks noGrp="1"/>
          </p:cNvSpPr>
          <p:nvPr>
            <p:ph type="body" sz="quarter" idx="10"/>
          </p:nvPr>
        </p:nvSpPr>
        <p:spPr>
          <a:xfrm>
            <a:off x="584200" y="1435497"/>
            <a:ext cx="11018520" cy="3619452"/>
          </a:xfrm>
        </p:spPr>
        <p:txBody>
          <a:bodyPr/>
          <a:lstStyle/>
          <a:p>
            <a:r>
              <a:rPr lang="en-US" dirty="0"/>
              <a:t>Use filters and scoping options to reduce unnecessary execution and indefinite loops</a:t>
            </a:r>
            <a:br>
              <a:rPr lang="en-US" dirty="0"/>
            </a:br>
            <a:endParaRPr lang="en-US" dirty="0"/>
          </a:p>
          <a:p>
            <a:r>
              <a:rPr lang="en-US" dirty="0"/>
              <a:t>Remember update means column was included in request not that the value has changed</a:t>
            </a:r>
            <a:br>
              <a:rPr lang="en-US" dirty="0"/>
            </a:br>
            <a:endParaRPr lang="en-US" dirty="0"/>
          </a:p>
          <a:p>
            <a:r>
              <a:rPr lang="en-US" dirty="0"/>
              <a:t>Button and selected row triggers aren’t currently visible from apps if flow is in a solution</a:t>
            </a:r>
          </a:p>
        </p:txBody>
      </p:sp>
    </p:spTree>
    <p:extLst>
      <p:ext uri="{BB962C8B-B14F-4D97-AF65-F5344CB8AC3E}">
        <p14:creationId xmlns:p14="http://schemas.microsoft.com/office/powerpoint/2010/main" val="428695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E03C-FB27-4363-9F46-BA1FABE69FC1}"/>
              </a:ext>
            </a:extLst>
          </p:cNvPr>
          <p:cNvSpPr>
            <a:spLocks noGrp="1"/>
          </p:cNvSpPr>
          <p:nvPr>
            <p:ph type="title"/>
          </p:nvPr>
        </p:nvSpPr>
        <p:spPr/>
        <p:txBody>
          <a:bodyPr/>
          <a:lstStyle/>
          <a:p>
            <a:r>
              <a:rPr lang="en-US" dirty="0"/>
              <a:t>Getting data</a:t>
            </a:r>
          </a:p>
        </p:txBody>
      </p:sp>
      <p:sp>
        <p:nvSpPr>
          <p:cNvPr id="3" name="Text Placeholder 2">
            <a:extLst>
              <a:ext uri="{FF2B5EF4-FFF2-40B4-BE49-F238E27FC236}">
                <a16:creationId xmlns:a16="http://schemas.microsoft.com/office/drawing/2014/main" id="{D9AC44CE-ABBB-45AD-805F-51DF8EE5B032}"/>
              </a:ext>
            </a:extLst>
          </p:cNvPr>
          <p:cNvSpPr>
            <a:spLocks noGrp="1"/>
          </p:cNvSpPr>
          <p:nvPr>
            <p:ph type="body" sz="quarter" idx="10"/>
          </p:nvPr>
        </p:nvSpPr>
        <p:spPr>
          <a:xfrm>
            <a:off x="588263" y="1124412"/>
            <a:ext cx="11018520" cy="7041928"/>
          </a:xfrm>
        </p:spPr>
        <p:txBody>
          <a:bodyPr/>
          <a:lstStyle/>
          <a:p>
            <a:r>
              <a:rPr lang="en-US" dirty="0"/>
              <a:t>When available specify columns that are required for flow</a:t>
            </a:r>
          </a:p>
          <a:p>
            <a:endParaRPr lang="en-US" dirty="0"/>
          </a:p>
          <a:p>
            <a:r>
              <a:rPr lang="en-US" dirty="0"/>
              <a:t>When referencing data previously retrieved earlier in the flow, the data is not updated automatically after the original step executes</a:t>
            </a:r>
          </a:p>
          <a:p>
            <a:endParaRPr lang="en-US" dirty="0"/>
          </a:p>
          <a:p>
            <a:r>
              <a:rPr lang="en-US" dirty="0"/>
              <a:t>With most Microsoft </a:t>
            </a:r>
            <a:r>
              <a:rPr lang="en-US" dirty="0" err="1"/>
              <a:t>Dataverse</a:t>
            </a:r>
            <a:r>
              <a:rPr lang="en-US" dirty="0"/>
              <a:t> triggers they provide all the columns and you don’t need to explicitly retrieve the row right after the trigger runs</a:t>
            </a:r>
          </a:p>
          <a:p>
            <a:pPr lvl="1"/>
            <a:r>
              <a:rPr lang="en-US" sz="2400" dirty="0"/>
              <a:t>When a row is selected doesn’t include N:1 lookup columns</a:t>
            </a:r>
          </a:p>
          <a:p>
            <a:pPr lvl="1"/>
            <a:r>
              <a:rPr lang="en-US" sz="2400" dirty="0"/>
              <a:t>Delete only includes the ID of the row no other columns</a:t>
            </a:r>
          </a:p>
          <a:p>
            <a:pPr lvl="1"/>
            <a:r>
              <a:rPr lang="en-US" sz="2400" dirty="0"/>
              <a:t>If the Microsoft </a:t>
            </a:r>
            <a:r>
              <a:rPr lang="en-US" sz="2400" dirty="0" err="1"/>
              <a:t>Dataverse</a:t>
            </a:r>
            <a:r>
              <a:rPr lang="en-US" sz="2400" dirty="0"/>
              <a:t> trigger doesn't provide some column values, get the row after the trigger runs</a:t>
            </a:r>
          </a:p>
          <a:p>
            <a:endParaRPr lang="en-US" dirty="0"/>
          </a:p>
          <a:p>
            <a:endParaRPr lang="en-US" dirty="0"/>
          </a:p>
          <a:p>
            <a:endParaRPr lang="en-US" dirty="0"/>
          </a:p>
        </p:txBody>
      </p:sp>
    </p:spTree>
    <p:extLst>
      <p:ext uri="{BB962C8B-B14F-4D97-AF65-F5344CB8AC3E}">
        <p14:creationId xmlns:p14="http://schemas.microsoft.com/office/powerpoint/2010/main" val="300159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BCC5-E9B9-40EE-B66E-8C6EC890E9ED}"/>
              </a:ext>
            </a:extLst>
          </p:cNvPr>
          <p:cNvSpPr>
            <a:spLocks noGrp="1"/>
          </p:cNvSpPr>
          <p:nvPr>
            <p:ph type="title"/>
          </p:nvPr>
        </p:nvSpPr>
        <p:spPr/>
        <p:txBody>
          <a:bodyPr/>
          <a:lstStyle/>
          <a:p>
            <a:r>
              <a:rPr lang="en-US" dirty="0"/>
              <a:t>Getting lists of data</a:t>
            </a:r>
          </a:p>
        </p:txBody>
      </p:sp>
      <p:sp>
        <p:nvSpPr>
          <p:cNvPr id="3" name="Text Placeholder 2">
            <a:extLst>
              <a:ext uri="{FF2B5EF4-FFF2-40B4-BE49-F238E27FC236}">
                <a16:creationId xmlns:a16="http://schemas.microsoft.com/office/drawing/2014/main" id="{7950A3E9-F371-4CF5-A4BD-E0C7E68C3BE8}"/>
              </a:ext>
            </a:extLst>
          </p:cNvPr>
          <p:cNvSpPr>
            <a:spLocks noGrp="1"/>
          </p:cNvSpPr>
          <p:nvPr>
            <p:ph type="body" sz="quarter" idx="10"/>
          </p:nvPr>
        </p:nvSpPr>
        <p:spPr>
          <a:xfrm>
            <a:off x="584200" y="1435497"/>
            <a:ext cx="11018520" cy="4173450"/>
          </a:xfrm>
        </p:spPr>
        <p:txBody>
          <a:bodyPr/>
          <a:lstStyle/>
          <a:p>
            <a:r>
              <a:rPr lang="en-US" dirty="0"/>
              <a:t>Always filter the data on the connector not after using other actions</a:t>
            </a:r>
            <a:br>
              <a:rPr lang="en-US" dirty="0"/>
            </a:br>
            <a:endParaRPr lang="en-US" dirty="0"/>
          </a:p>
          <a:p>
            <a:r>
              <a:rPr lang="en-US" dirty="0" err="1"/>
              <a:t>FetchXML</a:t>
            </a:r>
            <a:r>
              <a:rPr lang="en-US" dirty="0"/>
              <a:t> query filters can do more advanced criteria including related table </a:t>
            </a:r>
          </a:p>
          <a:p>
            <a:endParaRPr lang="en-US" dirty="0"/>
          </a:p>
          <a:p>
            <a:r>
              <a:rPr lang="en-US" dirty="0"/>
              <a:t>Enable pagination if you want more than one page of data</a:t>
            </a:r>
          </a:p>
          <a:p>
            <a:pPr lvl="1"/>
            <a:r>
              <a:rPr lang="en-US" sz="2400" dirty="0"/>
              <a:t>Page size is determined by the connector e.g. Microsoft </a:t>
            </a:r>
            <a:r>
              <a:rPr lang="en-US" sz="2400" dirty="0" err="1"/>
              <a:t>Dataverse</a:t>
            </a:r>
            <a:r>
              <a:rPr lang="en-US" sz="2400" dirty="0"/>
              <a:t> is 1024</a:t>
            </a:r>
          </a:p>
          <a:p>
            <a:pPr lvl="1"/>
            <a:r>
              <a:rPr lang="en-US" sz="2400" dirty="0"/>
              <a:t>Pagination is enabled via action settings</a:t>
            </a:r>
          </a:p>
          <a:p>
            <a:pPr lvl="1"/>
            <a:r>
              <a:rPr lang="en-US" sz="2400" dirty="0"/>
              <a:t>Limit is 100,000 rows, partition query if you need more</a:t>
            </a:r>
          </a:p>
        </p:txBody>
      </p:sp>
    </p:spTree>
    <p:extLst>
      <p:ext uri="{BB962C8B-B14F-4D97-AF65-F5344CB8AC3E}">
        <p14:creationId xmlns:p14="http://schemas.microsoft.com/office/powerpoint/2010/main" val="332341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3561-DD6B-4526-B44F-67434B55A0DB}"/>
              </a:ext>
            </a:extLst>
          </p:cNvPr>
          <p:cNvSpPr>
            <a:spLocks noGrp="1"/>
          </p:cNvSpPr>
          <p:nvPr>
            <p:ph type="title"/>
          </p:nvPr>
        </p:nvSpPr>
        <p:spPr/>
        <p:txBody>
          <a:bodyPr/>
          <a:lstStyle/>
          <a:p>
            <a:r>
              <a:rPr lang="en-US" dirty="0"/>
              <a:t>Updating data</a:t>
            </a:r>
          </a:p>
        </p:txBody>
      </p:sp>
      <p:sp>
        <p:nvSpPr>
          <p:cNvPr id="3" name="Text Placeholder 2">
            <a:extLst>
              <a:ext uri="{FF2B5EF4-FFF2-40B4-BE49-F238E27FC236}">
                <a16:creationId xmlns:a16="http://schemas.microsoft.com/office/drawing/2014/main" id="{98955C41-F8C4-4EAF-BB62-BA014AD3B3CC}"/>
              </a:ext>
            </a:extLst>
          </p:cNvPr>
          <p:cNvSpPr>
            <a:spLocks noGrp="1"/>
          </p:cNvSpPr>
          <p:nvPr>
            <p:ph type="body" sz="quarter" idx="10"/>
          </p:nvPr>
        </p:nvSpPr>
        <p:spPr>
          <a:xfrm>
            <a:off x="584200" y="1435497"/>
            <a:ext cx="11018520" cy="3644075"/>
          </a:xfrm>
        </p:spPr>
        <p:txBody>
          <a:bodyPr/>
          <a:lstStyle/>
          <a:p>
            <a:r>
              <a:rPr lang="en-US" sz="3200" dirty="0"/>
              <a:t>Include only the columns that have changed</a:t>
            </a:r>
          </a:p>
          <a:p>
            <a:pPr lvl="1"/>
            <a:r>
              <a:rPr lang="en-US" sz="2400" dirty="0"/>
              <a:t>Avoids triggering other automation and audit logging</a:t>
            </a:r>
          </a:p>
          <a:p>
            <a:pPr lvl="1"/>
            <a:endParaRPr lang="en-US" sz="2400" dirty="0"/>
          </a:p>
          <a:p>
            <a:r>
              <a:rPr lang="en-US" sz="3200" dirty="0"/>
              <a:t>Use null expression to clear values</a:t>
            </a:r>
          </a:p>
          <a:p>
            <a:endParaRPr lang="en-US" sz="3200" dirty="0"/>
          </a:p>
          <a:p>
            <a:r>
              <a:rPr lang="en-US" sz="3200" dirty="0"/>
              <a:t>Can provide Microsoft </a:t>
            </a:r>
            <a:r>
              <a:rPr lang="en-US" sz="3200" dirty="0" err="1"/>
              <a:t>Dataverse</a:t>
            </a:r>
            <a:r>
              <a:rPr lang="en-US" sz="3200" dirty="0"/>
              <a:t> primary ID and </a:t>
            </a:r>
            <a:r>
              <a:rPr lang="en-US" sz="3200" dirty="0" err="1"/>
              <a:t>upsert</a:t>
            </a:r>
            <a:r>
              <a:rPr lang="en-US" sz="3200" dirty="0"/>
              <a:t> will occur, ensure you provide all the required columns</a:t>
            </a:r>
          </a:p>
        </p:txBody>
      </p:sp>
    </p:spTree>
    <p:extLst>
      <p:ext uri="{BB962C8B-B14F-4D97-AF65-F5344CB8AC3E}">
        <p14:creationId xmlns:p14="http://schemas.microsoft.com/office/powerpoint/2010/main" val="116655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709907" y="883971"/>
            <a:ext cx="9144000" cy="3988784"/>
          </a:xfrm>
        </p:spPr>
        <p:txBody>
          <a:bodyPr/>
          <a:lstStyle/>
          <a:p>
            <a:r>
              <a:rPr lang="en-US" dirty="0"/>
              <a:t>Your flow did the following:</a:t>
            </a:r>
            <a:br>
              <a:rPr lang="en-US" dirty="0"/>
            </a:br>
            <a:r>
              <a:rPr lang="en-US" dirty="0"/>
              <a:t>- Created an item in a SharePoint List</a:t>
            </a:r>
            <a:br>
              <a:rPr lang="en-US" dirty="0"/>
            </a:br>
            <a:r>
              <a:rPr lang="en-US" dirty="0"/>
              <a:t>- Tried to create a row in Microsoft </a:t>
            </a:r>
            <a:r>
              <a:rPr lang="en-US" dirty="0" err="1"/>
              <a:t>Dataverse</a:t>
            </a:r>
            <a:r>
              <a:rPr lang="en-US" dirty="0"/>
              <a:t> and failed</a:t>
            </a:r>
            <a:br>
              <a:rPr lang="en-US" dirty="0"/>
            </a:br>
            <a:br>
              <a:rPr lang="en-US" dirty="0"/>
            </a:br>
            <a:r>
              <a:rPr lang="en-US" dirty="0"/>
              <a:t>When this failure happens you want to undo the create of the SharePoint list item, what should you do?</a:t>
            </a:r>
          </a:p>
        </p:txBody>
      </p:sp>
    </p:spTree>
    <p:extLst>
      <p:ext uri="{BB962C8B-B14F-4D97-AF65-F5344CB8AC3E}">
        <p14:creationId xmlns:p14="http://schemas.microsoft.com/office/powerpoint/2010/main" val="245594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1336-83A1-479E-BD8B-D0A14ACDCB82}"/>
              </a:ext>
            </a:extLst>
          </p:cNvPr>
          <p:cNvSpPr>
            <a:spLocks noGrp="1"/>
          </p:cNvSpPr>
          <p:nvPr>
            <p:ph type="title"/>
          </p:nvPr>
        </p:nvSpPr>
        <p:spPr/>
        <p:txBody>
          <a:bodyPr/>
          <a:lstStyle/>
          <a:p>
            <a:r>
              <a:rPr lang="en-US" sz="4800" dirty="0"/>
              <a:t>Handling Errors</a:t>
            </a:r>
          </a:p>
        </p:txBody>
      </p:sp>
      <p:pic>
        <p:nvPicPr>
          <p:cNvPr id="4" name="Picture 3">
            <a:extLst>
              <a:ext uri="{FF2B5EF4-FFF2-40B4-BE49-F238E27FC236}">
                <a16:creationId xmlns:a16="http://schemas.microsoft.com/office/drawing/2014/main" id="{C71CE75F-7311-4946-A6A8-EE14FCE3DD7C}"/>
              </a:ext>
            </a:extLst>
          </p:cNvPr>
          <p:cNvPicPr>
            <a:picLocks noChangeAspect="1"/>
          </p:cNvPicPr>
          <p:nvPr/>
        </p:nvPicPr>
        <p:blipFill>
          <a:blip r:embed="rId3"/>
          <a:stretch>
            <a:fillRect/>
          </a:stretch>
        </p:blipFill>
        <p:spPr>
          <a:xfrm>
            <a:off x="1295467" y="1796819"/>
            <a:ext cx="3378373" cy="2540131"/>
          </a:xfrm>
          <a:prstGeom prst="rect">
            <a:avLst/>
          </a:prstGeom>
          <a:ln>
            <a:solidFill>
              <a:schemeClr val="tx1"/>
            </a:solidFill>
          </a:ln>
        </p:spPr>
      </p:pic>
      <p:pic>
        <p:nvPicPr>
          <p:cNvPr id="5" name="Picture 4">
            <a:extLst>
              <a:ext uri="{FF2B5EF4-FFF2-40B4-BE49-F238E27FC236}">
                <a16:creationId xmlns:a16="http://schemas.microsoft.com/office/drawing/2014/main" id="{B3B646D6-C2B0-4346-8988-6164C4910554}"/>
              </a:ext>
            </a:extLst>
          </p:cNvPr>
          <p:cNvPicPr>
            <a:picLocks noChangeAspect="1"/>
          </p:cNvPicPr>
          <p:nvPr/>
        </p:nvPicPr>
        <p:blipFill>
          <a:blip r:embed="rId4"/>
          <a:stretch>
            <a:fillRect/>
          </a:stretch>
        </p:blipFill>
        <p:spPr>
          <a:xfrm>
            <a:off x="5327915" y="1846628"/>
            <a:ext cx="6611736" cy="2322275"/>
          </a:xfrm>
          <a:prstGeom prst="rect">
            <a:avLst/>
          </a:prstGeom>
          <a:ln>
            <a:solidFill>
              <a:schemeClr val="tx1"/>
            </a:solidFill>
          </a:ln>
        </p:spPr>
      </p:pic>
      <p:sp>
        <p:nvSpPr>
          <p:cNvPr id="6" name="Arrow: Right 5">
            <a:extLst>
              <a:ext uri="{FF2B5EF4-FFF2-40B4-BE49-F238E27FC236}">
                <a16:creationId xmlns:a16="http://schemas.microsoft.com/office/drawing/2014/main" id="{13A33DDE-6717-40F4-8418-6A5D770F52A7}"/>
              </a:ext>
            </a:extLst>
          </p:cNvPr>
          <p:cNvSpPr/>
          <p:nvPr/>
        </p:nvSpPr>
        <p:spPr bwMode="auto">
          <a:xfrm>
            <a:off x="4655840" y="3140968"/>
            <a:ext cx="384043" cy="384043"/>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spTree>
    <p:extLst>
      <p:ext uri="{BB962C8B-B14F-4D97-AF65-F5344CB8AC3E}">
        <p14:creationId xmlns:p14="http://schemas.microsoft.com/office/powerpoint/2010/main" val="196148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709906" y="1382569"/>
            <a:ext cx="10861409" cy="3490186"/>
          </a:xfrm>
        </p:spPr>
        <p:txBody>
          <a:bodyPr/>
          <a:lstStyle/>
          <a:p>
            <a:r>
              <a:rPr lang="en-US" dirty="0"/>
              <a:t>Your flow needs to do the following:</a:t>
            </a:r>
            <a:br>
              <a:rPr lang="en-US" dirty="0"/>
            </a:br>
            <a:r>
              <a:rPr lang="en-US" dirty="0"/>
              <a:t>- Update the number of cases available on account</a:t>
            </a:r>
            <a:br>
              <a:rPr lang="en-US" dirty="0"/>
            </a:br>
            <a:r>
              <a:rPr lang="en-US" dirty="0"/>
              <a:t>- Create a case</a:t>
            </a:r>
            <a:br>
              <a:rPr lang="en-US" dirty="0"/>
            </a:br>
            <a:r>
              <a:rPr lang="en-US" dirty="0"/>
              <a:t>- Create a task to follow up</a:t>
            </a:r>
            <a:br>
              <a:rPr lang="en-US" dirty="0"/>
            </a:br>
            <a:br>
              <a:rPr lang="en-US" dirty="0"/>
            </a:br>
            <a:r>
              <a:rPr lang="en-US" dirty="0"/>
              <a:t>What can you do to ensure that all of these work or none of these work?</a:t>
            </a:r>
          </a:p>
        </p:txBody>
      </p:sp>
    </p:spTree>
    <p:extLst>
      <p:ext uri="{BB962C8B-B14F-4D97-AF65-F5344CB8AC3E}">
        <p14:creationId xmlns:p14="http://schemas.microsoft.com/office/powerpoint/2010/main" val="422966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87A-CCDB-4E9E-913E-45811E525A4A}"/>
              </a:ext>
            </a:extLst>
          </p:cNvPr>
          <p:cNvSpPr>
            <a:spLocks noGrp="1"/>
          </p:cNvSpPr>
          <p:nvPr>
            <p:ph type="title"/>
          </p:nvPr>
        </p:nvSpPr>
        <p:spPr/>
        <p:txBody>
          <a:bodyPr/>
          <a:lstStyle/>
          <a:p>
            <a:r>
              <a:rPr lang="en-US" dirty="0"/>
              <a:t>Staying within the limits</a:t>
            </a:r>
          </a:p>
        </p:txBody>
      </p:sp>
      <p:sp>
        <p:nvSpPr>
          <p:cNvPr id="3" name="Text Placeholder 2">
            <a:extLst>
              <a:ext uri="{FF2B5EF4-FFF2-40B4-BE49-F238E27FC236}">
                <a16:creationId xmlns:a16="http://schemas.microsoft.com/office/drawing/2014/main" id="{9737BB84-418F-4E20-853A-56896CF9F244}"/>
              </a:ext>
            </a:extLst>
          </p:cNvPr>
          <p:cNvSpPr>
            <a:spLocks noGrp="1"/>
          </p:cNvSpPr>
          <p:nvPr>
            <p:ph type="body" sz="quarter" idx="10"/>
          </p:nvPr>
        </p:nvSpPr>
        <p:spPr>
          <a:xfrm>
            <a:off x="584200" y="1435497"/>
            <a:ext cx="11018520" cy="6463308"/>
          </a:xfrm>
        </p:spPr>
        <p:txBody>
          <a:bodyPr/>
          <a:lstStyle/>
          <a:p>
            <a:r>
              <a:rPr lang="en-US" dirty="0"/>
              <a:t>Many operations like Apply for Each only work up to 100,000 and might require partitioning work when working with large sets of items</a:t>
            </a:r>
          </a:p>
          <a:p>
            <a:endParaRPr lang="en-US" dirty="0"/>
          </a:p>
          <a:p>
            <a:r>
              <a:rPr lang="en-US" dirty="0"/>
              <a:t>Do Until has default of 60 loops or 1 hour of execution</a:t>
            </a:r>
          </a:p>
          <a:p>
            <a:endParaRPr lang="en-US" dirty="0"/>
          </a:p>
          <a:p>
            <a:r>
              <a:rPr lang="en-US" dirty="0"/>
              <a:t>Connectors have throttling limits check the docs for details</a:t>
            </a:r>
          </a:p>
          <a:p>
            <a:endParaRPr lang="en-US" dirty="0"/>
          </a:p>
          <a:p>
            <a:r>
              <a:rPr lang="en-US" dirty="0"/>
              <a:t>Flows can execute for only up to 30 days, plan around if you have scenarios needing to run longer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380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534096" y="777057"/>
            <a:ext cx="4160520" cy="861774"/>
          </a:xfrm>
        </p:spPr>
        <p:txBody>
          <a:bodyPr/>
          <a:lstStyle/>
          <a:p>
            <a:r>
              <a:rPr lang="en-US" dirty="0"/>
              <a:t>What can your team do to make flows they build more maintainable?</a:t>
            </a:r>
          </a:p>
        </p:txBody>
      </p:sp>
      <p:sp>
        <p:nvSpPr>
          <p:cNvPr id="2" name="Picture Placeholder 1">
            <a:extLst>
              <a:ext uri="{FF2B5EF4-FFF2-40B4-BE49-F238E27FC236}">
                <a16:creationId xmlns:a16="http://schemas.microsoft.com/office/drawing/2014/main" id="{93E94F56-2244-4112-9C51-B6624B10F610}"/>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266A2B2D-DBF9-4027-8108-A8FFB861F29B}"/>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B9EC6F5B-0C60-4C5E-ACEB-F8279360B913}"/>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1151646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D817F-DBF7-47C9-B637-87C758E2E6B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AEC0E36E-32CB-4FC4-85FB-F25C9F76AFA5}"/>
              </a:ext>
            </a:extLst>
          </p:cNvPr>
          <p:cNvSpPr>
            <a:spLocks noGrp="1"/>
          </p:cNvSpPr>
          <p:nvPr>
            <p:ph type="body" sz="quarter" idx="10"/>
          </p:nvPr>
        </p:nvSpPr>
        <p:spPr>
          <a:xfrm>
            <a:off x="584200" y="1435497"/>
            <a:ext cx="11018520" cy="2930033"/>
          </a:xfrm>
        </p:spPr>
        <p:txBody>
          <a:bodyPr/>
          <a:lstStyle/>
          <a:p>
            <a:r>
              <a:rPr lang="en-US" dirty="0"/>
              <a:t>Discuss options for automation and custom logic</a:t>
            </a:r>
          </a:p>
          <a:p>
            <a:endParaRPr lang="en-US" dirty="0"/>
          </a:p>
          <a:p>
            <a:r>
              <a:rPr lang="en-US" dirty="0"/>
              <a:t>Review considerations for using triggers and common actions</a:t>
            </a:r>
          </a:p>
          <a:p>
            <a:endParaRPr lang="en-US" dirty="0"/>
          </a:p>
          <a:p>
            <a:r>
              <a:rPr lang="en-US" dirty="0"/>
              <a:t>Explore using Business Process Flows to guide users through business processes</a:t>
            </a:r>
          </a:p>
        </p:txBody>
      </p:sp>
    </p:spTree>
    <p:extLst>
      <p:ext uri="{BB962C8B-B14F-4D97-AF65-F5344CB8AC3E}">
        <p14:creationId xmlns:p14="http://schemas.microsoft.com/office/powerpoint/2010/main" val="255259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8B1D1-7112-4C4E-9BD4-27CC100AA79F}"/>
              </a:ext>
            </a:extLst>
          </p:cNvPr>
          <p:cNvSpPr>
            <a:spLocks noGrp="1"/>
          </p:cNvSpPr>
          <p:nvPr>
            <p:ph type="title"/>
          </p:nvPr>
        </p:nvSpPr>
        <p:spPr/>
        <p:txBody>
          <a:bodyPr/>
          <a:lstStyle/>
          <a:p>
            <a:r>
              <a:rPr lang="en-US" dirty="0"/>
              <a:t>Building maintainable flows</a:t>
            </a:r>
          </a:p>
        </p:txBody>
      </p:sp>
      <p:sp>
        <p:nvSpPr>
          <p:cNvPr id="4" name="Text Placeholder 3">
            <a:extLst>
              <a:ext uri="{FF2B5EF4-FFF2-40B4-BE49-F238E27FC236}">
                <a16:creationId xmlns:a16="http://schemas.microsoft.com/office/drawing/2014/main" id="{99B988B1-B05F-4BA8-98F8-9B5B363FE0BD}"/>
              </a:ext>
            </a:extLst>
          </p:cNvPr>
          <p:cNvSpPr>
            <a:spLocks noGrp="1"/>
          </p:cNvSpPr>
          <p:nvPr>
            <p:ph type="body" sz="quarter" idx="10"/>
          </p:nvPr>
        </p:nvSpPr>
        <p:spPr>
          <a:xfrm>
            <a:off x="584200" y="1435497"/>
            <a:ext cx="11018520" cy="3533275"/>
          </a:xfrm>
        </p:spPr>
        <p:txBody>
          <a:bodyPr/>
          <a:lstStyle/>
          <a:p>
            <a:r>
              <a:rPr lang="en-US" dirty="0"/>
              <a:t>Use meaningful naming conventions – consider admins and users</a:t>
            </a:r>
          </a:p>
          <a:p>
            <a:endParaRPr lang="en-US" dirty="0"/>
          </a:p>
          <a:p>
            <a:r>
              <a:rPr lang="en-US" dirty="0"/>
              <a:t>Rename each action e.g. Get List to Get Account Contacts</a:t>
            </a:r>
          </a:p>
          <a:p>
            <a:endParaRPr lang="en-US" dirty="0"/>
          </a:p>
          <a:p>
            <a:r>
              <a:rPr lang="en-US" dirty="0"/>
              <a:t>Use comments on actions to document purpose</a:t>
            </a:r>
          </a:p>
          <a:p>
            <a:endParaRPr lang="en-US" dirty="0"/>
          </a:p>
          <a:p>
            <a:r>
              <a:rPr lang="en-US" dirty="0"/>
              <a:t>Use child flows to prevent overly complex flows or repeated logic</a:t>
            </a:r>
          </a:p>
        </p:txBody>
      </p:sp>
    </p:spTree>
    <p:extLst>
      <p:ext uri="{BB962C8B-B14F-4D97-AF65-F5344CB8AC3E}">
        <p14:creationId xmlns:p14="http://schemas.microsoft.com/office/powerpoint/2010/main" val="4531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326-07F7-4DDB-9D9A-1CFA89153E4C}"/>
              </a:ext>
            </a:extLst>
          </p:cNvPr>
          <p:cNvSpPr>
            <a:spLocks noGrp="1"/>
          </p:cNvSpPr>
          <p:nvPr>
            <p:ph type="title"/>
          </p:nvPr>
        </p:nvSpPr>
        <p:spPr/>
        <p:txBody>
          <a:bodyPr/>
          <a:lstStyle/>
          <a:p>
            <a:r>
              <a:rPr lang="en-US" dirty="0"/>
              <a:t>Using Child Flows</a:t>
            </a:r>
          </a:p>
        </p:txBody>
      </p:sp>
      <p:sp>
        <p:nvSpPr>
          <p:cNvPr id="3" name="Content Placeholder 2">
            <a:extLst>
              <a:ext uri="{FF2B5EF4-FFF2-40B4-BE49-F238E27FC236}">
                <a16:creationId xmlns:a16="http://schemas.microsoft.com/office/drawing/2014/main" id="{4AFDEEB2-FDB5-4309-8115-FF16177E5287}"/>
              </a:ext>
            </a:extLst>
          </p:cNvPr>
          <p:cNvSpPr>
            <a:spLocks noGrp="1"/>
          </p:cNvSpPr>
          <p:nvPr>
            <p:ph sz="half" idx="1"/>
          </p:nvPr>
        </p:nvSpPr>
        <p:spPr>
          <a:xfrm>
            <a:off x="493906" y="1051880"/>
            <a:ext cx="5491005" cy="5441490"/>
          </a:xfrm>
        </p:spPr>
        <p:txBody>
          <a:bodyPr/>
          <a:lstStyle/>
          <a:p>
            <a:pPr>
              <a:buFont typeface="Wingdings" panose="05000000000000000000" pitchFamily="2" charset="2"/>
              <a:buChar char="§"/>
            </a:pPr>
            <a:r>
              <a:rPr lang="en-US" sz="2800" dirty="0"/>
              <a:t>Allows breaking out parts of a flow into a reusable child flow</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Trigger Support of child flows</a:t>
            </a:r>
          </a:p>
          <a:p>
            <a:pPr lvl="1">
              <a:buFont typeface="Wingdings" panose="05000000000000000000" pitchFamily="2" charset="2"/>
              <a:buChar char="§"/>
            </a:pPr>
            <a:r>
              <a:rPr lang="en-US" sz="2400" dirty="0"/>
              <a:t>Manually triggered button flow</a:t>
            </a:r>
          </a:p>
          <a:p>
            <a:pPr lvl="1">
              <a:buFont typeface="Wingdings" panose="05000000000000000000" pitchFamily="2" charset="2"/>
              <a:buChar char="§"/>
            </a:pPr>
            <a:r>
              <a:rPr lang="en-US" sz="2400" dirty="0"/>
              <a:t>Power Apps</a:t>
            </a:r>
          </a:p>
          <a:p>
            <a:pPr lvl="1">
              <a:buFont typeface="Wingdings" panose="05000000000000000000" pitchFamily="2" charset="2"/>
              <a:buChar char="§"/>
            </a:pPr>
            <a:r>
              <a:rPr lang="en-US" sz="2400" dirty="0"/>
              <a:t>HTTP Request</a:t>
            </a:r>
            <a:br>
              <a:rPr lang="en-US" sz="2400" dirty="0"/>
            </a:br>
            <a:endParaRPr lang="en-US" sz="2800" dirty="0"/>
          </a:p>
          <a:p>
            <a:pPr>
              <a:buFont typeface="Wingdings" panose="05000000000000000000" pitchFamily="2" charset="2"/>
              <a:buChar char="§"/>
            </a:pPr>
            <a:r>
              <a:rPr lang="en-US" sz="2800" dirty="0"/>
              <a:t>Respond with Power Apps or HTTP response</a:t>
            </a:r>
            <a:br>
              <a:rPr lang="en-US" sz="2800" dirty="0"/>
            </a:br>
            <a:endParaRPr lang="en-US" sz="2800" dirty="0"/>
          </a:p>
          <a:p>
            <a:pPr>
              <a:buFont typeface="Wingdings" panose="05000000000000000000" pitchFamily="2" charset="2"/>
              <a:buChar char="§"/>
            </a:pPr>
            <a:r>
              <a:rPr lang="en-US" sz="2800" dirty="0"/>
              <a:t>Requires current environment connector</a:t>
            </a:r>
          </a:p>
        </p:txBody>
      </p:sp>
      <p:pic>
        <p:nvPicPr>
          <p:cNvPr id="4" name="Picture 3">
            <a:extLst>
              <a:ext uri="{FF2B5EF4-FFF2-40B4-BE49-F238E27FC236}">
                <a16:creationId xmlns:a16="http://schemas.microsoft.com/office/drawing/2014/main" id="{3D91C361-0860-477E-8E6D-E639E3459C41}"/>
              </a:ext>
            </a:extLst>
          </p:cNvPr>
          <p:cNvPicPr>
            <a:picLocks noChangeAspect="1"/>
          </p:cNvPicPr>
          <p:nvPr/>
        </p:nvPicPr>
        <p:blipFill>
          <a:blip r:embed="rId3"/>
          <a:stretch>
            <a:fillRect/>
          </a:stretch>
        </p:blipFill>
        <p:spPr>
          <a:xfrm>
            <a:off x="6384032" y="1988841"/>
            <a:ext cx="5651837" cy="2043745"/>
          </a:xfrm>
          <a:prstGeom prst="rect">
            <a:avLst/>
          </a:prstGeom>
          <a:ln>
            <a:solidFill>
              <a:schemeClr val="tx1"/>
            </a:solidFill>
          </a:ln>
        </p:spPr>
      </p:pic>
    </p:spTree>
    <p:extLst>
      <p:ext uri="{BB962C8B-B14F-4D97-AF65-F5344CB8AC3E}">
        <p14:creationId xmlns:p14="http://schemas.microsoft.com/office/powerpoint/2010/main" val="27350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16E353-FDCE-4CBC-95BB-CCC663719859}"/>
              </a:ext>
            </a:extLst>
          </p:cNvPr>
          <p:cNvSpPr>
            <a:spLocks noGrp="1"/>
          </p:cNvSpPr>
          <p:nvPr>
            <p:ph type="title"/>
          </p:nvPr>
        </p:nvSpPr>
        <p:spPr/>
        <p:txBody>
          <a:bodyPr/>
          <a:lstStyle/>
          <a:p>
            <a:r>
              <a:rPr lang="en-US" dirty="0"/>
              <a:t>Example – using a child flow</a:t>
            </a:r>
          </a:p>
        </p:txBody>
      </p:sp>
      <p:pic>
        <p:nvPicPr>
          <p:cNvPr id="6" name="Picture 5">
            <a:extLst>
              <a:ext uri="{FF2B5EF4-FFF2-40B4-BE49-F238E27FC236}">
                <a16:creationId xmlns:a16="http://schemas.microsoft.com/office/drawing/2014/main" id="{80C53940-6376-40C2-8BC3-9DA454D44988}"/>
              </a:ext>
            </a:extLst>
          </p:cNvPr>
          <p:cNvPicPr>
            <a:picLocks noChangeAspect="1"/>
          </p:cNvPicPr>
          <p:nvPr/>
        </p:nvPicPr>
        <p:blipFill>
          <a:blip r:embed="rId3"/>
          <a:stretch>
            <a:fillRect/>
          </a:stretch>
        </p:blipFill>
        <p:spPr>
          <a:xfrm>
            <a:off x="623392" y="1700809"/>
            <a:ext cx="4981805" cy="3630068"/>
          </a:xfrm>
          <a:prstGeom prst="rect">
            <a:avLst/>
          </a:prstGeom>
          <a:ln>
            <a:solidFill>
              <a:schemeClr val="tx1"/>
            </a:solidFill>
          </a:ln>
        </p:spPr>
      </p:pic>
      <p:pic>
        <p:nvPicPr>
          <p:cNvPr id="7" name="Picture 6">
            <a:extLst>
              <a:ext uri="{FF2B5EF4-FFF2-40B4-BE49-F238E27FC236}">
                <a16:creationId xmlns:a16="http://schemas.microsoft.com/office/drawing/2014/main" id="{B4F9A11A-3696-4DD6-B089-6D453020D7DE}"/>
              </a:ext>
            </a:extLst>
          </p:cNvPr>
          <p:cNvPicPr>
            <a:picLocks noChangeAspect="1"/>
          </p:cNvPicPr>
          <p:nvPr/>
        </p:nvPicPr>
        <p:blipFill>
          <a:blip r:embed="rId4"/>
          <a:stretch>
            <a:fillRect/>
          </a:stretch>
        </p:blipFill>
        <p:spPr>
          <a:xfrm>
            <a:off x="7066856" y="1547167"/>
            <a:ext cx="4610637" cy="1833612"/>
          </a:xfrm>
          <a:prstGeom prst="rect">
            <a:avLst/>
          </a:prstGeom>
          <a:ln>
            <a:solidFill>
              <a:schemeClr val="tx1"/>
            </a:solidFill>
          </a:ln>
        </p:spPr>
      </p:pic>
      <p:sp>
        <p:nvSpPr>
          <p:cNvPr id="8" name="Rectangle 7">
            <a:extLst>
              <a:ext uri="{FF2B5EF4-FFF2-40B4-BE49-F238E27FC236}">
                <a16:creationId xmlns:a16="http://schemas.microsoft.com/office/drawing/2014/main" id="{22D84D8C-72D0-4DFC-AA1A-5EFB85F9FDC7}"/>
              </a:ext>
            </a:extLst>
          </p:cNvPr>
          <p:cNvSpPr/>
          <p:nvPr/>
        </p:nvSpPr>
        <p:spPr bwMode="auto">
          <a:xfrm>
            <a:off x="623392" y="1124744"/>
            <a:ext cx="4896544" cy="480053"/>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Parent flow</a:t>
            </a:r>
          </a:p>
        </p:txBody>
      </p:sp>
      <p:sp>
        <p:nvSpPr>
          <p:cNvPr id="9" name="Rectangle 8">
            <a:extLst>
              <a:ext uri="{FF2B5EF4-FFF2-40B4-BE49-F238E27FC236}">
                <a16:creationId xmlns:a16="http://schemas.microsoft.com/office/drawing/2014/main" id="{1AD57FF1-F736-4D21-A171-4A25E9FCA6F3}"/>
              </a:ext>
            </a:extLst>
          </p:cNvPr>
          <p:cNvSpPr/>
          <p:nvPr/>
        </p:nvSpPr>
        <p:spPr bwMode="auto">
          <a:xfrm>
            <a:off x="7171137" y="1124744"/>
            <a:ext cx="4896544" cy="480053"/>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Child flow</a:t>
            </a:r>
          </a:p>
        </p:txBody>
      </p:sp>
      <p:sp>
        <p:nvSpPr>
          <p:cNvPr id="10" name="Arrow: Right 9">
            <a:extLst>
              <a:ext uri="{FF2B5EF4-FFF2-40B4-BE49-F238E27FC236}">
                <a16:creationId xmlns:a16="http://schemas.microsoft.com/office/drawing/2014/main" id="{DF9B071E-87A7-4F8A-A621-303225D11FB5}"/>
              </a:ext>
            </a:extLst>
          </p:cNvPr>
          <p:cNvSpPr/>
          <p:nvPr/>
        </p:nvSpPr>
        <p:spPr bwMode="auto">
          <a:xfrm>
            <a:off x="6010739" y="1644998"/>
            <a:ext cx="1056117" cy="480053"/>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sp>
        <p:nvSpPr>
          <p:cNvPr id="11" name="Arrow: Right 10">
            <a:extLst>
              <a:ext uri="{FF2B5EF4-FFF2-40B4-BE49-F238E27FC236}">
                <a16:creationId xmlns:a16="http://schemas.microsoft.com/office/drawing/2014/main" id="{FFC2E06E-BD45-4917-A448-241769369437}"/>
              </a:ext>
            </a:extLst>
          </p:cNvPr>
          <p:cNvSpPr/>
          <p:nvPr/>
        </p:nvSpPr>
        <p:spPr bwMode="auto">
          <a:xfrm rot="10800000">
            <a:off x="6116664" y="2915718"/>
            <a:ext cx="1056117" cy="480053"/>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spTree>
    <p:extLst>
      <p:ext uri="{BB962C8B-B14F-4D97-AF65-F5344CB8AC3E}">
        <p14:creationId xmlns:p14="http://schemas.microsoft.com/office/powerpoint/2010/main" val="336823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3B915-AF60-4A83-8703-F9A3509781CC}"/>
              </a:ext>
            </a:extLst>
          </p:cNvPr>
          <p:cNvSpPr>
            <a:spLocks noGrp="1"/>
          </p:cNvSpPr>
          <p:nvPr>
            <p:ph idx="1"/>
          </p:nvPr>
        </p:nvSpPr>
        <p:spPr>
          <a:xfrm>
            <a:off x="431371" y="1988841"/>
            <a:ext cx="3840427" cy="4653582"/>
          </a:xfrm>
        </p:spPr>
        <p:txBody>
          <a:bodyPr/>
          <a:lstStyle/>
          <a:p>
            <a:pPr>
              <a:buFont typeface="Wingdings" panose="05000000000000000000" pitchFamily="2" charset="2"/>
              <a:buChar char="§"/>
            </a:pPr>
            <a:r>
              <a:rPr lang="en-US" sz="2400" dirty="0"/>
              <a:t>Co-Owner  or Run-Only</a:t>
            </a:r>
            <a:br>
              <a:rPr lang="en-US" sz="2400" dirty="0"/>
            </a:br>
            <a:endParaRPr lang="en-US" sz="2400" dirty="0"/>
          </a:p>
          <a:p>
            <a:pPr>
              <a:buFont typeface="Wingdings" panose="05000000000000000000" pitchFamily="2" charset="2"/>
              <a:buChar char="§"/>
            </a:pPr>
            <a:r>
              <a:rPr lang="en-US" sz="2400" dirty="0"/>
              <a:t>Allow using existing connection or require them to use their own</a:t>
            </a:r>
            <a:br>
              <a:rPr lang="en-US" sz="2400" dirty="0"/>
            </a:br>
            <a:endParaRPr lang="en-US" sz="2400" dirty="0"/>
          </a:p>
          <a:p>
            <a:pPr>
              <a:buFont typeface="Wingdings" panose="05000000000000000000" pitchFamily="2" charset="2"/>
              <a:buChar char="§"/>
            </a:pPr>
            <a:r>
              <a:rPr lang="en-US" sz="2400" dirty="0"/>
              <a:t>Can choose for each connection used</a:t>
            </a:r>
            <a:br>
              <a:rPr lang="en-US" sz="2400" dirty="0"/>
            </a:br>
            <a:endParaRPr lang="en-US" sz="2400" dirty="0"/>
          </a:p>
          <a:p>
            <a:pPr>
              <a:buFont typeface="Wingdings" panose="05000000000000000000" pitchFamily="2" charset="2"/>
              <a:buChar char="§"/>
            </a:pPr>
            <a:r>
              <a:rPr lang="en-US" sz="2400" dirty="0"/>
              <a:t>Settings are for all Run-only users, you can’t individually set</a:t>
            </a:r>
          </a:p>
        </p:txBody>
      </p:sp>
      <p:sp>
        <p:nvSpPr>
          <p:cNvPr id="3" name="Title 2">
            <a:extLst>
              <a:ext uri="{FF2B5EF4-FFF2-40B4-BE49-F238E27FC236}">
                <a16:creationId xmlns:a16="http://schemas.microsoft.com/office/drawing/2014/main" id="{36E104D0-0C48-4BF4-AE39-934715D82ABF}"/>
              </a:ext>
            </a:extLst>
          </p:cNvPr>
          <p:cNvSpPr>
            <a:spLocks noGrp="1"/>
          </p:cNvSpPr>
          <p:nvPr>
            <p:ph type="title"/>
          </p:nvPr>
        </p:nvSpPr>
        <p:spPr/>
        <p:txBody>
          <a:bodyPr/>
          <a:lstStyle/>
          <a:p>
            <a:r>
              <a:rPr lang="en-US" dirty="0"/>
              <a:t>Microsoft </a:t>
            </a:r>
            <a:r>
              <a:rPr lang="en-US" dirty="0" err="1"/>
              <a:t>Dataverse</a:t>
            </a:r>
            <a:r>
              <a:rPr lang="en-US" dirty="0"/>
              <a:t> connector user security context </a:t>
            </a:r>
          </a:p>
        </p:txBody>
      </p:sp>
      <p:sp>
        <p:nvSpPr>
          <p:cNvPr id="4" name="Rectangle 3">
            <a:extLst>
              <a:ext uri="{FF2B5EF4-FFF2-40B4-BE49-F238E27FC236}">
                <a16:creationId xmlns:a16="http://schemas.microsoft.com/office/drawing/2014/main" id="{836F059A-15FF-473D-BDF3-547A720FA4FB}"/>
              </a:ext>
            </a:extLst>
          </p:cNvPr>
          <p:cNvSpPr/>
          <p:nvPr/>
        </p:nvSpPr>
        <p:spPr>
          <a:xfrm>
            <a:off x="441790" y="1273997"/>
            <a:ext cx="3354513" cy="493159"/>
          </a:xfrm>
          <a:prstGeom prst="rect">
            <a:avLst/>
          </a:prstGeom>
          <a:solidFill>
            <a:srgbClr val="007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Instant Flows</a:t>
            </a:r>
          </a:p>
        </p:txBody>
      </p:sp>
      <p:sp>
        <p:nvSpPr>
          <p:cNvPr id="5" name="Rectangle 4">
            <a:extLst>
              <a:ext uri="{FF2B5EF4-FFF2-40B4-BE49-F238E27FC236}">
                <a16:creationId xmlns:a16="http://schemas.microsoft.com/office/drawing/2014/main" id="{CEBB0959-5029-42D5-BC6B-1C7F67D32C24}"/>
              </a:ext>
            </a:extLst>
          </p:cNvPr>
          <p:cNvSpPr/>
          <p:nvPr/>
        </p:nvSpPr>
        <p:spPr>
          <a:xfrm>
            <a:off x="4418745" y="1273995"/>
            <a:ext cx="3354513" cy="493159"/>
          </a:xfrm>
          <a:prstGeom prst="rect">
            <a:avLst/>
          </a:prstGeom>
          <a:solidFill>
            <a:srgbClr val="007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Scheduled Flows</a:t>
            </a:r>
          </a:p>
        </p:txBody>
      </p:sp>
      <p:sp>
        <p:nvSpPr>
          <p:cNvPr id="6" name="Rectangle 5">
            <a:extLst>
              <a:ext uri="{FF2B5EF4-FFF2-40B4-BE49-F238E27FC236}">
                <a16:creationId xmlns:a16="http://schemas.microsoft.com/office/drawing/2014/main" id="{748662F5-12C8-4F4F-9F32-3B4D833E0F77}"/>
              </a:ext>
            </a:extLst>
          </p:cNvPr>
          <p:cNvSpPr/>
          <p:nvPr/>
        </p:nvSpPr>
        <p:spPr>
          <a:xfrm>
            <a:off x="8354604" y="1273997"/>
            <a:ext cx="3354513" cy="493159"/>
          </a:xfrm>
          <a:prstGeom prst="rect">
            <a:avLst/>
          </a:prstGeom>
          <a:solidFill>
            <a:srgbClr val="007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Automated Flows</a:t>
            </a:r>
          </a:p>
        </p:txBody>
      </p:sp>
      <p:sp>
        <p:nvSpPr>
          <p:cNvPr id="7" name="Content Placeholder 1">
            <a:extLst>
              <a:ext uri="{FF2B5EF4-FFF2-40B4-BE49-F238E27FC236}">
                <a16:creationId xmlns:a16="http://schemas.microsoft.com/office/drawing/2014/main" id="{D3FF1E44-2F19-4457-9969-25597106D7B6}"/>
              </a:ext>
            </a:extLst>
          </p:cNvPr>
          <p:cNvSpPr txBox="1">
            <a:spLocks/>
          </p:cNvSpPr>
          <p:nvPr/>
        </p:nvSpPr>
        <p:spPr>
          <a:xfrm>
            <a:off x="4487956" y="1988840"/>
            <a:ext cx="3840427" cy="1477328"/>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Co-Owner</a:t>
            </a:r>
          </a:p>
          <a:p>
            <a:endParaRPr lang="en-US" sz="2400" dirty="0"/>
          </a:p>
          <a:p>
            <a:r>
              <a:rPr lang="en-US" sz="2400" dirty="0"/>
              <a:t>Uses existing connection, any owner can change</a:t>
            </a:r>
          </a:p>
        </p:txBody>
      </p:sp>
      <p:sp>
        <p:nvSpPr>
          <p:cNvPr id="8" name="Content Placeholder 1">
            <a:extLst>
              <a:ext uri="{FF2B5EF4-FFF2-40B4-BE49-F238E27FC236}">
                <a16:creationId xmlns:a16="http://schemas.microsoft.com/office/drawing/2014/main" id="{0872CF60-37A2-408F-A757-F525C3316E68}"/>
              </a:ext>
            </a:extLst>
          </p:cNvPr>
          <p:cNvSpPr txBox="1">
            <a:spLocks/>
          </p:cNvSpPr>
          <p:nvPr/>
        </p:nvSpPr>
        <p:spPr>
          <a:xfrm>
            <a:off x="8359280" y="1988840"/>
            <a:ext cx="3840427" cy="1477328"/>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Co-Owner</a:t>
            </a:r>
          </a:p>
          <a:p>
            <a:endParaRPr lang="en-US" sz="2400" dirty="0"/>
          </a:p>
          <a:p>
            <a:r>
              <a:rPr lang="en-US" sz="2400" dirty="0"/>
              <a:t>Uses existing connection, any owner can change</a:t>
            </a:r>
          </a:p>
        </p:txBody>
      </p:sp>
    </p:spTree>
    <p:extLst>
      <p:ext uri="{BB962C8B-B14F-4D97-AF65-F5344CB8AC3E}">
        <p14:creationId xmlns:p14="http://schemas.microsoft.com/office/powerpoint/2010/main" val="27667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179615" y="1357472"/>
            <a:ext cx="4974772" cy="1723549"/>
          </a:xfrm>
        </p:spPr>
        <p:txBody>
          <a:bodyPr/>
          <a:lstStyle/>
          <a:p>
            <a:pPr defTabSz="1218895"/>
            <a:r>
              <a:rPr lang="en-US" dirty="0">
                <a:solidFill>
                  <a:schemeClr val="tx1"/>
                </a:solidFill>
              </a:rPr>
              <a:t>How do you know if you have a good candidate for using Business Process Flows ?</a:t>
            </a:r>
          </a:p>
        </p:txBody>
      </p:sp>
      <p:sp>
        <p:nvSpPr>
          <p:cNvPr id="2" name="Picture Placeholder 1">
            <a:extLst>
              <a:ext uri="{FF2B5EF4-FFF2-40B4-BE49-F238E27FC236}">
                <a16:creationId xmlns:a16="http://schemas.microsoft.com/office/drawing/2014/main" id="{E69BAE2B-DE88-4801-9F2E-7F0D833E6CB8}"/>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D67A7DEB-D6AC-4F47-824C-CF3E22480005}"/>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71952EB3-5C2A-4244-81C1-00015F22AE01}"/>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26963185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907" y="228603"/>
            <a:ext cx="11161444" cy="553998"/>
          </a:xfrm>
        </p:spPr>
        <p:txBody>
          <a:bodyPr/>
          <a:lstStyle/>
          <a:p>
            <a:r>
              <a:rPr lang="en-US" dirty="0"/>
              <a:t>Business Process Flows</a:t>
            </a:r>
          </a:p>
        </p:txBody>
      </p:sp>
      <p:sp>
        <p:nvSpPr>
          <p:cNvPr id="3" name="Rectangle 2"/>
          <p:cNvSpPr/>
          <p:nvPr/>
        </p:nvSpPr>
        <p:spPr bwMode="auto">
          <a:xfrm>
            <a:off x="495365" y="2084716"/>
            <a:ext cx="2643764" cy="269012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9" tIns="143391" rIns="179239" bIns="143391" numCol="1" spcCol="0" rtlCol="0" fromWordArt="0" anchor="t" anchorCtr="0" forceAA="0" compatLnSpc="1">
            <a:prstTxWarp prst="textNoShape">
              <a:avLst/>
            </a:prstTxWarp>
            <a:noAutofit/>
          </a:bodyPr>
          <a:lstStyle/>
          <a:p>
            <a:pPr defTabSz="913805" fontAlgn="base">
              <a:spcBef>
                <a:spcPct val="0"/>
              </a:spcBef>
              <a:spcAft>
                <a:spcPct val="0"/>
              </a:spcAft>
            </a:pPr>
            <a:r>
              <a:rPr lang="en-US" sz="2744" dirty="0">
                <a:gradFill>
                  <a:gsLst>
                    <a:gs pos="0">
                      <a:srgbClr val="FFFFFF"/>
                    </a:gs>
                    <a:gs pos="100000">
                      <a:srgbClr val="FFFFFF"/>
                    </a:gs>
                  </a:gsLst>
                  <a:lin ang="5400000" scaled="0"/>
                </a:gradFill>
                <a:ea typeface="Segoe UI" pitchFamily="34" charset="0"/>
                <a:cs typeface="Segoe UI" pitchFamily="34" charset="0"/>
              </a:rPr>
              <a:t>Encourage outcomes, not wizard data capture</a:t>
            </a:r>
          </a:p>
        </p:txBody>
      </p:sp>
      <p:sp>
        <p:nvSpPr>
          <p:cNvPr id="4" name="Rectangle 3"/>
          <p:cNvSpPr/>
          <p:nvPr/>
        </p:nvSpPr>
        <p:spPr bwMode="auto">
          <a:xfrm>
            <a:off x="3183702" y="2084716"/>
            <a:ext cx="2643764" cy="269012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9" tIns="143391" rIns="179239" bIns="143391" numCol="1" spcCol="0" rtlCol="0" fromWordArt="0" anchor="t" anchorCtr="0" forceAA="0" compatLnSpc="1">
            <a:prstTxWarp prst="textNoShape">
              <a:avLst/>
            </a:prstTxWarp>
            <a:noAutofit/>
          </a:bodyPr>
          <a:lstStyle/>
          <a:p>
            <a:pPr defTabSz="913805" fontAlgn="base">
              <a:spcBef>
                <a:spcPct val="0"/>
              </a:spcBef>
              <a:spcAft>
                <a:spcPct val="0"/>
              </a:spcAft>
            </a:pPr>
            <a:r>
              <a:rPr lang="en-US" sz="2744" dirty="0">
                <a:gradFill>
                  <a:gsLst>
                    <a:gs pos="0">
                      <a:srgbClr val="FFFFFF"/>
                    </a:gs>
                    <a:gs pos="100000">
                      <a:srgbClr val="FFFFFF"/>
                    </a:gs>
                  </a:gsLst>
                  <a:lin ang="5400000" scaled="0"/>
                </a:gradFill>
                <a:ea typeface="Segoe UI" pitchFamily="34" charset="0"/>
                <a:cs typeface="Segoe UI" pitchFamily="34" charset="0"/>
              </a:rPr>
              <a:t>Link between related or unrelated table types, automatic form transition</a:t>
            </a:r>
          </a:p>
          <a:p>
            <a:pPr defTabSz="913805" fontAlgn="base">
              <a:spcBef>
                <a:spcPct val="0"/>
              </a:spcBef>
              <a:spcAft>
                <a:spcPct val="0"/>
              </a:spcAft>
            </a:pPr>
            <a:endParaRPr lang="en-US" sz="2744"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560373" y="2084716"/>
            <a:ext cx="2688575" cy="269012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9" tIns="143391" rIns="179239" bIns="143391" numCol="1" spcCol="0" rtlCol="0" fromWordArt="0" anchor="t" anchorCtr="0" forceAA="0" compatLnSpc="1">
            <a:prstTxWarp prst="textNoShape">
              <a:avLst/>
            </a:prstTxWarp>
            <a:noAutofit/>
          </a:bodyPr>
          <a:lstStyle/>
          <a:p>
            <a:pPr defTabSz="913805" fontAlgn="base">
              <a:spcBef>
                <a:spcPct val="0"/>
              </a:spcBef>
              <a:spcAft>
                <a:spcPct val="0"/>
              </a:spcAft>
            </a:pPr>
            <a:r>
              <a:rPr lang="en-US" sz="2744" dirty="0">
                <a:gradFill>
                  <a:gsLst>
                    <a:gs pos="0">
                      <a:srgbClr val="FFFFFF"/>
                    </a:gs>
                    <a:gs pos="100000">
                      <a:srgbClr val="FFFFFF"/>
                    </a:gs>
                  </a:gsLst>
                  <a:lin ang="5400000" scaled="0"/>
                </a:gradFill>
                <a:ea typeface="Segoe UI" pitchFamily="34" charset="0"/>
                <a:cs typeface="Segoe UI" pitchFamily="34" charset="0"/>
              </a:rPr>
              <a:t>Triggers automation based on progression</a:t>
            </a:r>
          </a:p>
        </p:txBody>
      </p:sp>
      <p:sp>
        <p:nvSpPr>
          <p:cNvPr id="6" name="Rectangle 5"/>
          <p:cNvSpPr/>
          <p:nvPr/>
        </p:nvSpPr>
        <p:spPr bwMode="auto">
          <a:xfrm>
            <a:off x="5872038" y="2084716"/>
            <a:ext cx="2643764" cy="269012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9" tIns="143391" rIns="179239" bIns="143391" numCol="1" spcCol="0" rtlCol="0" fromWordArt="0" anchor="t" anchorCtr="0" forceAA="0" compatLnSpc="1">
            <a:prstTxWarp prst="textNoShape">
              <a:avLst/>
            </a:prstTxWarp>
            <a:noAutofit/>
          </a:bodyPr>
          <a:lstStyle/>
          <a:p>
            <a:pPr defTabSz="913805" fontAlgn="base">
              <a:spcBef>
                <a:spcPct val="0"/>
              </a:spcBef>
              <a:spcAft>
                <a:spcPct val="0"/>
              </a:spcAft>
            </a:pPr>
            <a:r>
              <a:rPr lang="en-US" sz="2744" dirty="0">
                <a:gradFill>
                  <a:gsLst>
                    <a:gs pos="0">
                      <a:srgbClr val="FFFFFF"/>
                    </a:gs>
                    <a:gs pos="100000">
                      <a:srgbClr val="FFFFFF"/>
                    </a:gs>
                  </a:gsLst>
                  <a:lin ang="5400000" scaled="0"/>
                </a:gradFill>
                <a:ea typeface="Segoe UI" pitchFamily="34" charset="0"/>
                <a:cs typeface="Segoe UI" pitchFamily="34" charset="0"/>
              </a:rPr>
              <a:t>Amplifies change to form approach</a:t>
            </a:r>
          </a:p>
        </p:txBody>
      </p:sp>
      <p:sp>
        <p:nvSpPr>
          <p:cNvPr id="7" name="TextBox 6"/>
          <p:cNvSpPr txBox="1"/>
          <p:nvPr/>
        </p:nvSpPr>
        <p:spPr>
          <a:xfrm>
            <a:off x="232343" y="5290467"/>
            <a:ext cx="6336435" cy="723869"/>
          </a:xfrm>
          <a:prstGeom prst="rect">
            <a:avLst/>
          </a:prstGeom>
          <a:noFill/>
        </p:spPr>
        <p:txBody>
          <a:bodyPr wrap="none" lIns="179239" tIns="143391" rIns="179239" bIns="143391" rtlCol="0">
            <a:spAutoFit/>
          </a:bodyPr>
          <a:lstStyle/>
          <a:p>
            <a:pPr>
              <a:lnSpc>
                <a:spcPct val="90000"/>
              </a:lnSpc>
              <a:spcAft>
                <a:spcPts val="588"/>
              </a:spcAft>
            </a:pPr>
            <a:r>
              <a:rPr lang="en-US" sz="3136" dirty="0">
                <a:gradFill>
                  <a:gsLst>
                    <a:gs pos="2917">
                      <a:srgbClr val="FFFFFF"/>
                    </a:gs>
                    <a:gs pos="30000">
                      <a:srgbClr val="FFFFFF"/>
                    </a:gs>
                  </a:gsLst>
                  <a:lin ang="5400000" scaled="0"/>
                </a:gradFill>
              </a:rPr>
              <a:t>Now automatable with CRM 2015</a:t>
            </a:r>
          </a:p>
        </p:txBody>
      </p:sp>
    </p:spTree>
    <p:extLst>
      <p:ext uri="{BB962C8B-B14F-4D97-AF65-F5344CB8AC3E}">
        <p14:creationId xmlns:p14="http://schemas.microsoft.com/office/powerpoint/2010/main" val="265617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Flows</a:t>
            </a:r>
          </a:p>
        </p:txBody>
      </p:sp>
      <p:sp>
        <p:nvSpPr>
          <p:cNvPr id="4" name="Rectangle 3"/>
          <p:cNvSpPr/>
          <p:nvPr/>
        </p:nvSpPr>
        <p:spPr bwMode="auto">
          <a:xfrm>
            <a:off x="561425" y="1063949"/>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A guide, roadmap, </a:t>
            </a:r>
          </a:p>
          <a:p>
            <a:pPr algn="ctr" defTabSz="914076" fontAlgn="base">
              <a:spcBef>
                <a:spcPct val="0"/>
              </a:spcBef>
              <a:spcAft>
                <a:spcPct val="0"/>
              </a:spcAft>
            </a:pPr>
            <a:r>
              <a:rPr lang="en-US" sz="2000" dirty="0">
                <a:solidFill>
                  <a:schemeClr val="bg1"/>
                </a:solidFill>
              </a:rPr>
              <a:t>recipe, …</a:t>
            </a:r>
          </a:p>
        </p:txBody>
      </p:sp>
      <p:sp>
        <p:nvSpPr>
          <p:cNvPr id="5" name="Rectangle 4"/>
          <p:cNvSpPr/>
          <p:nvPr/>
        </p:nvSpPr>
        <p:spPr bwMode="auto">
          <a:xfrm>
            <a:off x="3656079" y="1063949"/>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Stages and steps</a:t>
            </a:r>
          </a:p>
        </p:txBody>
      </p:sp>
      <p:sp>
        <p:nvSpPr>
          <p:cNvPr id="6" name="Rectangle 5"/>
          <p:cNvSpPr/>
          <p:nvPr/>
        </p:nvSpPr>
        <p:spPr bwMode="auto">
          <a:xfrm>
            <a:off x="6525241" y="1063949"/>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Stage gating</a:t>
            </a:r>
          </a:p>
        </p:txBody>
      </p:sp>
      <p:sp>
        <p:nvSpPr>
          <p:cNvPr id="7" name="Rectangle 6"/>
          <p:cNvSpPr/>
          <p:nvPr/>
        </p:nvSpPr>
        <p:spPr bwMode="auto">
          <a:xfrm>
            <a:off x="561425" y="5283395"/>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Include multiple table</a:t>
            </a:r>
          </a:p>
        </p:txBody>
      </p:sp>
      <p:sp>
        <p:nvSpPr>
          <p:cNvPr id="10" name="Rectangle 9"/>
          <p:cNvSpPr/>
          <p:nvPr/>
        </p:nvSpPr>
        <p:spPr bwMode="auto">
          <a:xfrm>
            <a:off x="3656079" y="5283395"/>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Switch at any time</a:t>
            </a:r>
          </a:p>
        </p:txBody>
      </p:sp>
      <p:sp>
        <p:nvSpPr>
          <p:cNvPr id="12" name="Rectangle 11"/>
          <p:cNvSpPr/>
          <p:nvPr/>
        </p:nvSpPr>
        <p:spPr bwMode="auto">
          <a:xfrm>
            <a:off x="6525241" y="5283395"/>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Role tailored</a:t>
            </a:r>
          </a:p>
        </p:txBody>
      </p:sp>
      <p:sp>
        <p:nvSpPr>
          <p:cNvPr id="13" name="Rectangle 12"/>
          <p:cNvSpPr/>
          <p:nvPr/>
        </p:nvSpPr>
        <p:spPr bwMode="auto">
          <a:xfrm>
            <a:off x="9478380" y="1063949"/>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Conditional</a:t>
            </a:r>
            <a:br>
              <a:rPr lang="en-US" sz="2000" dirty="0">
                <a:solidFill>
                  <a:schemeClr val="bg1"/>
                </a:solidFill>
              </a:rPr>
            </a:br>
            <a:r>
              <a:rPr lang="en-US" sz="2000" dirty="0">
                <a:solidFill>
                  <a:schemeClr val="bg1"/>
                </a:solidFill>
              </a:rPr>
              <a:t>branching</a:t>
            </a:r>
          </a:p>
        </p:txBody>
      </p:sp>
      <p:sp>
        <p:nvSpPr>
          <p:cNvPr id="14" name="Rectangle 13"/>
          <p:cNvSpPr/>
          <p:nvPr/>
        </p:nvSpPr>
        <p:spPr bwMode="auto">
          <a:xfrm>
            <a:off x="9478380" y="5283395"/>
            <a:ext cx="2174032" cy="1184988"/>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2000" dirty="0">
                <a:solidFill>
                  <a:schemeClr val="bg1"/>
                </a:solidFill>
              </a:rPr>
              <a:t>Automation and Developer APIs</a:t>
            </a:r>
          </a:p>
        </p:txBody>
      </p:sp>
      <p:pic>
        <p:nvPicPr>
          <p:cNvPr id="15" name="Picture 14">
            <a:extLst>
              <a:ext uri="{FF2B5EF4-FFF2-40B4-BE49-F238E27FC236}">
                <a16:creationId xmlns:a16="http://schemas.microsoft.com/office/drawing/2014/main" id="{3B95A058-4052-4E5A-9B85-704C26521F86}"/>
              </a:ext>
            </a:extLst>
          </p:cNvPr>
          <p:cNvPicPr/>
          <p:nvPr/>
        </p:nvPicPr>
        <p:blipFill>
          <a:blip r:embed="rId3"/>
          <a:stretch>
            <a:fillRect/>
          </a:stretch>
        </p:blipFill>
        <p:spPr>
          <a:xfrm>
            <a:off x="2136038" y="2347538"/>
            <a:ext cx="7675805" cy="2735471"/>
          </a:xfrm>
          <a:prstGeom prst="rect">
            <a:avLst/>
          </a:prstGeom>
        </p:spPr>
      </p:pic>
    </p:spTree>
    <p:extLst>
      <p:ext uri="{BB962C8B-B14F-4D97-AF65-F5344CB8AC3E}">
        <p14:creationId xmlns:p14="http://schemas.microsoft.com/office/powerpoint/2010/main" val="10402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471466" y="839687"/>
            <a:ext cx="4160520" cy="861774"/>
          </a:xfrm>
        </p:spPr>
        <p:txBody>
          <a:bodyPr/>
          <a:lstStyle/>
          <a:p>
            <a:pPr lvl="0" defTabSz="1218895">
              <a:lnSpc>
                <a:spcPct val="100000"/>
              </a:lnSpc>
              <a:spcBef>
                <a:spcPts val="0"/>
              </a:spcBef>
              <a:defRPr/>
            </a:pPr>
            <a:r>
              <a:rPr lang="en-US" dirty="0">
                <a:solidFill>
                  <a:schemeClr val="tx1"/>
                </a:solidFill>
              </a:rPr>
              <a:t>How do you decide between one process with branching or multiple processes?</a:t>
            </a:r>
            <a:endParaRPr lang="en-US" spc="0" dirty="0">
              <a:ln>
                <a:noFill/>
              </a:ln>
              <a:solidFill>
                <a:schemeClr val="tx1"/>
              </a:solidFill>
              <a:latin typeface="Segoe UI Light"/>
            </a:endParaRPr>
          </a:p>
        </p:txBody>
      </p:sp>
      <p:sp>
        <p:nvSpPr>
          <p:cNvPr id="2" name="Picture Placeholder 1">
            <a:extLst>
              <a:ext uri="{FF2B5EF4-FFF2-40B4-BE49-F238E27FC236}">
                <a16:creationId xmlns:a16="http://schemas.microsoft.com/office/drawing/2014/main" id="{88D628C1-700B-4B1A-9D32-B2A6106C0F95}"/>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4887E7E8-559A-414F-BBBA-E01B08BABDED}"/>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5ACABA0B-C18E-463B-B7BB-12E1A25E2FF9}"/>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7548808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8" y="228601"/>
            <a:ext cx="11293476" cy="677108"/>
          </a:xfrm>
        </p:spPr>
        <p:txBody>
          <a:bodyPr/>
          <a:lstStyle/>
          <a:p>
            <a:r>
              <a:rPr lang="en-US" sz="4400" dirty="0"/>
              <a:t>Choosing one or multiple processes</a:t>
            </a:r>
          </a:p>
        </p:txBody>
      </p:sp>
      <p:sp>
        <p:nvSpPr>
          <p:cNvPr id="3" name="Content Placeholder 2"/>
          <p:cNvSpPr>
            <a:spLocks noGrp="1"/>
          </p:cNvSpPr>
          <p:nvPr>
            <p:ph idx="1"/>
          </p:nvPr>
        </p:nvSpPr>
        <p:spPr>
          <a:xfrm>
            <a:off x="490537" y="987553"/>
            <a:ext cx="11293475" cy="3273268"/>
          </a:xfrm>
        </p:spPr>
        <p:txBody>
          <a:bodyPr/>
          <a:lstStyle/>
          <a:p>
            <a:pPr>
              <a:lnSpc>
                <a:spcPct val="150000"/>
              </a:lnSpc>
              <a:buFont typeface="Wingdings" panose="05000000000000000000" pitchFamily="2" charset="2"/>
              <a:buChar char="§"/>
            </a:pPr>
            <a:r>
              <a:rPr lang="en-US" sz="3200" dirty="0"/>
              <a:t>Do the processes need to run concurrently?</a:t>
            </a:r>
          </a:p>
          <a:p>
            <a:pPr>
              <a:lnSpc>
                <a:spcPct val="150000"/>
              </a:lnSpc>
              <a:buFont typeface="Wingdings" panose="05000000000000000000" pitchFamily="2" charset="2"/>
              <a:buChar char="§"/>
            </a:pPr>
            <a:r>
              <a:rPr lang="en-US" sz="3200" dirty="0"/>
              <a:t>Does returning to same place after branch?</a:t>
            </a:r>
          </a:p>
          <a:p>
            <a:pPr>
              <a:lnSpc>
                <a:spcPct val="150000"/>
              </a:lnSpc>
              <a:buFont typeface="Wingdings" panose="05000000000000000000" pitchFamily="2" charset="2"/>
              <a:buChar char="§"/>
            </a:pPr>
            <a:r>
              <a:rPr lang="en-US" sz="3200" dirty="0"/>
              <a:t>How will you handle new row Business Process Flow assignment?</a:t>
            </a:r>
          </a:p>
        </p:txBody>
      </p:sp>
    </p:spTree>
    <p:extLst>
      <p:ext uri="{BB962C8B-B14F-4D97-AF65-F5344CB8AC3E}">
        <p14:creationId xmlns:p14="http://schemas.microsoft.com/office/powerpoint/2010/main" val="331838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p:cNvGraphicFramePr>
          <p:nvPr>
            <p:custDataLst>
              <p:tags r:id="rId2"/>
            </p:custDataLst>
          </p:nvPr>
        </p:nvGraphicFramePr>
        <p:xfrm>
          <a:off x="3177" y="1589"/>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3177" y="1589"/>
                        <a:ext cx="1587" cy="1587"/>
                      </a:xfrm>
                      <a:prstGeom prst="rect">
                        <a:avLst/>
                      </a:prstGeom>
                    </p:spPr>
                  </p:pic>
                </p:oleObj>
              </mc:Fallback>
            </mc:AlternateContent>
          </a:graphicData>
        </a:graphic>
      </p:graphicFrame>
      <p:sp>
        <p:nvSpPr>
          <p:cNvPr id="5" name="Title 4"/>
          <p:cNvSpPr>
            <a:spLocks noGrp="1"/>
          </p:cNvSpPr>
          <p:nvPr>
            <p:ph type="title"/>
          </p:nvPr>
        </p:nvSpPr>
        <p:spPr>
          <a:xfrm>
            <a:off x="588263" y="457200"/>
            <a:ext cx="11018520" cy="615553"/>
          </a:xfrm>
        </p:spPr>
        <p:txBody>
          <a:bodyPr/>
          <a:lstStyle/>
          <a:p>
            <a:r>
              <a:rPr lang="en-US" sz="4000" dirty="0"/>
              <a:t>Which process shows on row open</a:t>
            </a:r>
            <a:endParaRPr lang="en-US" sz="2400" dirty="0"/>
          </a:p>
        </p:txBody>
      </p:sp>
      <p:sp>
        <p:nvSpPr>
          <p:cNvPr id="7" name="Content Placeholder 6"/>
          <p:cNvSpPr>
            <a:spLocks noGrp="1"/>
          </p:cNvSpPr>
          <p:nvPr>
            <p:ph type="body" sz="quarter" idx="10"/>
          </p:nvPr>
        </p:nvSpPr>
        <p:spPr>
          <a:xfrm>
            <a:off x="584200" y="1435497"/>
            <a:ext cx="11018520" cy="3508653"/>
          </a:xfrm>
        </p:spPr>
        <p:txBody>
          <a:bodyPr/>
          <a:lstStyle/>
          <a:p>
            <a:pPr>
              <a:spcBef>
                <a:spcPts val="2400"/>
              </a:spcBef>
            </a:pPr>
            <a:r>
              <a:rPr lang="en-US" dirty="0"/>
              <a:t>Process instance table keeps track of actively running instances</a:t>
            </a:r>
          </a:p>
          <a:p>
            <a:pPr>
              <a:spcBef>
                <a:spcPts val="2400"/>
              </a:spcBef>
            </a:pPr>
            <a:r>
              <a:rPr lang="en-US" dirty="0"/>
              <a:t>Instances are filtered by user permission and order</a:t>
            </a:r>
          </a:p>
          <a:p>
            <a:pPr>
              <a:spcBef>
                <a:spcPts val="2400"/>
              </a:spcBef>
            </a:pPr>
            <a:r>
              <a:rPr lang="en-US" dirty="0"/>
              <a:t>A user-specific cache keeps track of per row selection to help with multi-user scenarios to maintain stability </a:t>
            </a:r>
          </a:p>
          <a:p>
            <a:pPr>
              <a:spcBef>
                <a:spcPts val="2400"/>
              </a:spcBef>
            </a:pPr>
            <a:r>
              <a:rPr lang="en-US" dirty="0"/>
              <a:t>Developer client scripting only changes the view for the specific user interacting with the process control</a:t>
            </a:r>
          </a:p>
        </p:txBody>
      </p:sp>
    </p:spTree>
    <p:extLst>
      <p:ext uri="{BB962C8B-B14F-4D97-AF65-F5344CB8AC3E}">
        <p14:creationId xmlns:p14="http://schemas.microsoft.com/office/powerpoint/2010/main" val="254539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661260"/>
            <a:ext cx="2793076" cy="8439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Classic Workflow</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912823"/>
            <a:ext cx="2793076" cy="8838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256117" y="2588593"/>
            <a:ext cx="7032567" cy="1231106"/>
          </a:xfrm>
          <a:prstGeom prst="rect">
            <a:avLst/>
          </a:prstGeom>
          <a:noFill/>
        </p:spPr>
        <p:txBody>
          <a:bodyPr wrap="square" lIns="0" tIns="0" rIns="0" bIns="0" rtlCol="0">
            <a:spAutoFit/>
          </a:bodyPr>
          <a:lstStyle/>
          <a:p>
            <a:pPr algn="l"/>
            <a:r>
              <a:rPr lang="en-US" sz="4000" dirty="0">
                <a:gradFill>
                  <a:gsLst>
                    <a:gs pos="2917">
                      <a:schemeClr val="tx1"/>
                    </a:gs>
                    <a:gs pos="30000">
                      <a:schemeClr val="tx1"/>
                    </a:gs>
                  </a:gsLst>
                  <a:lin ang="5400000" scaled="0"/>
                </a:gradFill>
              </a:rPr>
              <a:t>How do you decide when you should use each of these?</a:t>
            </a:r>
          </a:p>
        </p:txBody>
      </p:sp>
    </p:spTree>
    <p:extLst>
      <p:ext uri="{BB962C8B-B14F-4D97-AF65-F5344CB8AC3E}">
        <p14:creationId xmlns:p14="http://schemas.microsoft.com/office/powerpoint/2010/main" val="50725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9447-F82C-4D2B-9E98-2B415DADDB51}"/>
              </a:ext>
            </a:extLst>
          </p:cNvPr>
          <p:cNvSpPr>
            <a:spLocks noGrp="1"/>
          </p:cNvSpPr>
          <p:nvPr>
            <p:ph type="title"/>
          </p:nvPr>
        </p:nvSpPr>
        <p:spPr/>
        <p:txBody>
          <a:bodyPr/>
          <a:lstStyle/>
          <a:p>
            <a:r>
              <a:rPr lang="en-US" dirty="0"/>
              <a:t>Business Process Flow considerations</a:t>
            </a:r>
          </a:p>
        </p:txBody>
      </p:sp>
      <p:sp>
        <p:nvSpPr>
          <p:cNvPr id="3" name="Text Placeholder 2">
            <a:extLst>
              <a:ext uri="{FF2B5EF4-FFF2-40B4-BE49-F238E27FC236}">
                <a16:creationId xmlns:a16="http://schemas.microsoft.com/office/drawing/2014/main" id="{D180DF81-67AC-4DEB-B4EF-9E4CAB65A458}"/>
              </a:ext>
            </a:extLst>
          </p:cNvPr>
          <p:cNvSpPr>
            <a:spLocks noGrp="1"/>
          </p:cNvSpPr>
          <p:nvPr>
            <p:ph type="body" sz="quarter" idx="10"/>
          </p:nvPr>
        </p:nvSpPr>
        <p:spPr>
          <a:xfrm>
            <a:off x="584200" y="1435497"/>
            <a:ext cx="11018520" cy="4161139"/>
          </a:xfrm>
        </p:spPr>
        <p:txBody>
          <a:bodyPr/>
          <a:lstStyle/>
          <a:p>
            <a:r>
              <a:rPr lang="en-US" dirty="0"/>
              <a:t>Can be used standalone outside the context of a model-driven app using a per process license </a:t>
            </a:r>
          </a:p>
          <a:p>
            <a:r>
              <a:rPr lang="en-US" dirty="0"/>
              <a:t>Process table is customizable, and can be added directly to app navigation</a:t>
            </a:r>
          </a:p>
          <a:p>
            <a:r>
              <a:rPr lang="en-US" dirty="0"/>
              <a:t>Process management can be automated via API or Power Automate to start/stop process as well advance stages automatically</a:t>
            </a:r>
          </a:p>
          <a:p>
            <a:r>
              <a:rPr lang="en-US" dirty="0"/>
              <a:t>Can be included in an app or standalone (immersive BPF)</a:t>
            </a:r>
          </a:p>
          <a:p>
            <a:r>
              <a:rPr lang="en-US" dirty="0"/>
              <a:t>Include up to 5 table per process</a:t>
            </a:r>
          </a:p>
          <a:p>
            <a:pPr lvl="1"/>
            <a:r>
              <a:rPr lang="en-US" dirty="0"/>
              <a:t>Related or not</a:t>
            </a:r>
          </a:p>
        </p:txBody>
      </p:sp>
    </p:spTree>
    <p:extLst>
      <p:ext uri="{BB962C8B-B14F-4D97-AF65-F5344CB8AC3E}">
        <p14:creationId xmlns:p14="http://schemas.microsoft.com/office/powerpoint/2010/main" val="371331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605-6965-4B53-B097-212AF5F28724}"/>
              </a:ext>
            </a:extLst>
          </p:cNvPr>
          <p:cNvSpPr>
            <a:spLocks noGrp="1"/>
          </p:cNvSpPr>
          <p:nvPr>
            <p:ph type="title"/>
          </p:nvPr>
        </p:nvSpPr>
        <p:spPr/>
        <p:txBody>
          <a:bodyPr/>
          <a:lstStyle/>
          <a:p>
            <a:r>
              <a:rPr lang="en-US" dirty="0"/>
              <a:t>Wrapping up</a:t>
            </a:r>
          </a:p>
        </p:txBody>
      </p:sp>
      <p:sp>
        <p:nvSpPr>
          <p:cNvPr id="3" name="Text Placeholder 2">
            <a:extLst>
              <a:ext uri="{FF2B5EF4-FFF2-40B4-BE49-F238E27FC236}">
                <a16:creationId xmlns:a16="http://schemas.microsoft.com/office/drawing/2014/main" id="{282F2700-BB9E-4AD3-A043-ADF9711A7401}"/>
              </a:ext>
            </a:extLst>
          </p:cNvPr>
          <p:cNvSpPr>
            <a:spLocks noGrp="1"/>
          </p:cNvSpPr>
          <p:nvPr>
            <p:ph type="body" sz="quarter" idx="10"/>
          </p:nvPr>
        </p:nvSpPr>
        <p:spPr>
          <a:xfrm>
            <a:off x="584200" y="1435497"/>
            <a:ext cx="11018520" cy="3274743"/>
          </a:xfrm>
        </p:spPr>
        <p:txBody>
          <a:bodyPr/>
          <a:lstStyle/>
          <a:p>
            <a:r>
              <a:rPr lang="en-US" dirty="0"/>
              <a:t>Power Automate should be your go to tool for automation and custom logic on Microsoft Power Platform projects</a:t>
            </a:r>
          </a:p>
          <a:p>
            <a:endParaRPr lang="en-US" dirty="0"/>
          </a:p>
          <a:p>
            <a:r>
              <a:rPr lang="en-US" dirty="0"/>
              <a:t>Solution Architects should work with their teams to ensure consistency in use and use flow reviews to improve quality</a:t>
            </a:r>
            <a:br>
              <a:rPr lang="en-US" dirty="0"/>
            </a:br>
            <a:endParaRPr lang="en-US" dirty="0"/>
          </a:p>
          <a:p>
            <a:r>
              <a:rPr lang="en-US" dirty="0"/>
              <a:t>Always strive to use solutions for your automation</a:t>
            </a:r>
          </a:p>
        </p:txBody>
      </p:sp>
    </p:spTree>
    <p:extLst>
      <p:ext uri="{BB962C8B-B14F-4D97-AF65-F5344CB8AC3E}">
        <p14:creationId xmlns:p14="http://schemas.microsoft.com/office/powerpoint/2010/main" val="395467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dirty="0"/>
              <a:t>Group exercise: Evaluate automation options</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2412968"/>
          </a:xfrm>
        </p:spPr>
        <p:txBody>
          <a:bodyPr/>
          <a:lstStyle/>
          <a:p>
            <a:pPr lvl="0"/>
            <a:r>
              <a:rPr lang="en-US" dirty="0"/>
              <a:t>Evaluate needs</a:t>
            </a:r>
            <a:br>
              <a:rPr lang="en-US" dirty="0"/>
            </a:br>
            <a:endParaRPr lang="en-US" dirty="0"/>
          </a:p>
          <a:p>
            <a:pPr lvl="0"/>
            <a:r>
              <a:rPr lang="en-US" dirty="0"/>
              <a:t>Discuss pros and cons of options</a:t>
            </a:r>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n>
                <a:solidFill>
                  <a:schemeClr val="accent1"/>
                </a:solidFill>
              </a:ln>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79495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Classic Workflow</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912823"/>
            <a:ext cx="2793076" cy="82068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056612" y="1670858"/>
            <a:ext cx="7032567" cy="4062651"/>
          </a:xfrm>
          <a:prstGeom prst="rect">
            <a:avLst/>
          </a:prstGeom>
          <a:noFill/>
        </p:spPr>
        <p:txBody>
          <a:bodyPr wrap="square" lIns="0" tIns="0" rIns="0" bIns="0" rtlCol="0">
            <a:spAutoFit/>
          </a:bodyPr>
          <a:lstStyle/>
          <a:p>
            <a:pPr marL="571500" indent="-571500" algn="l">
              <a:buFont typeface="Wingdings" panose="05000000000000000000" pitchFamily="2" charset="2"/>
              <a:buChar char="§"/>
            </a:pPr>
            <a:r>
              <a:rPr lang="en-US" sz="2400" dirty="0">
                <a:gradFill>
                  <a:gsLst>
                    <a:gs pos="2917">
                      <a:schemeClr val="tx1"/>
                    </a:gs>
                    <a:gs pos="30000">
                      <a:schemeClr val="tx1"/>
                    </a:gs>
                  </a:gsLst>
                  <a:lin ang="5400000" scaled="0"/>
                </a:gradFill>
              </a:rPr>
              <a:t>Good for simple validation or setting of values</a:t>
            </a:r>
            <a:br>
              <a:rPr lang="en-US" sz="2400" dirty="0">
                <a:gradFill>
                  <a:gsLst>
                    <a:gs pos="2917">
                      <a:schemeClr val="tx1"/>
                    </a:gs>
                    <a:gs pos="30000">
                      <a:schemeClr val="tx1"/>
                    </a:gs>
                  </a:gsLst>
                  <a:lin ang="5400000" scaled="0"/>
                </a:gradFill>
              </a:rPr>
            </a:br>
            <a:endParaRPr lang="en-US" sz="24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400" dirty="0">
                <a:gradFill>
                  <a:gsLst>
                    <a:gs pos="2917">
                      <a:schemeClr val="tx1"/>
                    </a:gs>
                    <a:gs pos="30000">
                      <a:schemeClr val="tx1"/>
                    </a:gs>
                  </a:gsLst>
                  <a:lin ang="5400000" scaled="0"/>
                </a:gradFill>
              </a:rPr>
              <a:t>Optimized to run as part of the transaction for modifications that occur on the rows</a:t>
            </a:r>
          </a:p>
          <a:p>
            <a:pPr marL="571500" indent="-571500" algn="l">
              <a:buFont typeface="Wingdings" panose="05000000000000000000" pitchFamily="2" charset="2"/>
              <a:buChar char="§"/>
            </a:pPr>
            <a:endParaRPr lang="en-US" sz="24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400" dirty="0">
                <a:gradFill>
                  <a:gsLst>
                    <a:gs pos="2917">
                      <a:schemeClr val="tx1"/>
                    </a:gs>
                    <a:gs pos="30000">
                      <a:schemeClr val="tx1"/>
                    </a:gs>
                  </a:gsLst>
                  <a:lin ang="5400000" scaled="0"/>
                </a:gradFill>
              </a:rPr>
              <a:t>No ability to use related rows or connectors</a:t>
            </a:r>
          </a:p>
          <a:p>
            <a:pPr marL="571500" indent="-571500" algn="l">
              <a:buFont typeface="Wingdings" panose="05000000000000000000" pitchFamily="2" charset="2"/>
              <a:buChar char="§"/>
            </a:pPr>
            <a:endParaRPr lang="en-US" sz="24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400" dirty="0">
                <a:gradFill>
                  <a:gsLst>
                    <a:gs pos="2917">
                      <a:schemeClr val="tx1"/>
                    </a:gs>
                    <a:gs pos="30000">
                      <a:schemeClr val="tx1"/>
                    </a:gs>
                  </a:gsLst>
                  <a:lin ang="5400000" scaled="0"/>
                </a:gradFill>
              </a:rPr>
              <a:t>Can also be configured to run in model-driven apps for basic UX operations like hide/show</a:t>
            </a:r>
            <a:br>
              <a:rPr lang="en-US" sz="2400" dirty="0">
                <a:gradFill>
                  <a:gsLst>
                    <a:gs pos="2917">
                      <a:schemeClr val="tx1"/>
                    </a:gs>
                    <a:gs pos="30000">
                      <a:schemeClr val="tx1"/>
                    </a:gs>
                  </a:gsLst>
                  <a:lin ang="5400000" scaled="0"/>
                </a:gradFill>
              </a:rPr>
            </a:br>
            <a:endParaRPr lang="en-US" sz="24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400" dirty="0">
                <a:gradFill>
                  <a:gsLst>
                    <a:gs pos="2917">
                      <a:schemeClr val="tx1"/>
                    </a:gs>
                    <a:gs pos="30000">
                      <a:schemeClr val="tx1"/>
                    </a:gs>
                  </a:gsLst>
                  <a:lin ang="5400000" scaled="0"/>
                </a:gradFill>
              </a:rPr>
              <a:t>Available scope- single form, all forms, table</a:t>
            </a:r>
          </a:p>
        </p:txBody>
      </p:sp>
    </p:spTree>
    <p:extLst>
      <p:ext uri="{BB962C8B-B14F-4D97-AF65-F5344CB8AC3E}">
        <p14:creationId xmlns:p14="http://schemas.microsoft.com/office/powerpoint/2010/main" val="25032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8330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Classic Workflow</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912823"/>
            <a:ext cx="2793076" cy="8239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056612" y="1670858"/>
            <a:ext cx="7032567" cy="2154436"/>
          </a:xfrm>
          <a:prstGeom prst="rect">
            <a:avLst/>
          </a:prstGeom>
          <a:noFill/>
        </p:spPr>
        <p:txBody>
          <a:bodyPr wrap="square" lIns="0" tIns="0" rIns="0" bIns="0" rtlCol="0">
            <a:spAutoFit/>
          </a:bodyPr>
          <a:lstStyle/>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Primary scenario is when real-time processing is required</a:t>
            </a:r>
          </a:p>
          <a:p>
            <a:pPr marL="571500" indent="-5715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Power Automate should be the first choice for background operations</a:t>
            </a:r>
          </a:p>
        </p:txBody>
      </p:sp>
    </p:spTree>
    <p:extLst>
      <p:ext uri="{BB962C8B-B14F-4D97-AF65-F5344CB8AC3E}">
        <p14:creationId xmlns:p14="http://schemas.microsoft.com/office/powerpoint/2010/main" val="412234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8221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Classic Workflow</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912822"/>
            <a:ext cx="2793076" cy="90559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056612" y="1670858"/>
            <a:ext cx="7456515" cy="3447098"/>
          </a:xfrm>
          <a:prstGeom prst="rect">
            <a:avLst/>
          </a:prstGeom>
          <a:noFill/>
        </p:spPr>
        <p:txBody>
          <a:bodyPr wrap="square" lIns="0" tIns="0" rIns="0" bIns="0" rtlCol="0">
            <a:spAutoFit/>
          </a:bodyPr>
          <a:lstStyle/>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Primary choice for non-real time automation</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Supports near real-time triggering from Microsoft </a:t>
            </a:r>
            <a:r>
              <a:rPr lang="en-US" sz="2800" dirty="0" err="1">
                <a:gradFill>
                  <a:gsLst>
                    <a:gs pos="2917">
                      <a:schemeClr val="tx1"/>
                    </a:gs>
                    <a:gs pos="30000">
                      <a:schemeClr val="tx1"/>
                    </a:gs>
                  </a:gsLst>
                  <a:lin ang="5400000" scaled="0"/>
                </a:gradFill>
              </a:rPr>
              <a:t>Dataverse</a:t>
            </a: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Support for connector and UI automation and Business Process Flows </a:t>
            </a:r>
          </a:p>
        </p:txBody>
      </p:sp>
    </p:spTree>
    <p:extLst>
      <p:ext uri="{BB962C8B-B14F-4D97-AF65-F5344CB8AC3E}">
        <p14:creationId xmlns:p14="http://schemas.microsoft.com/office/powerpoint/2010/main" val="96278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8221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Classic Workflow</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912822"/>
            <a:ext cx="2793076" cy="8511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r>
              <a:rPr lang="en-US" sz="2000" dirty="0">
                <a:gradFill>
                  <a:gsLst>
                    <a:gs pos="0">
                      <a:srgbClr val="FFFFFF"/>
                    </a:gs>
                    <a:gs pos="100000">
                      <a:srgbClr val="FFFFFF"/>
                    </a:gs>
                  </a:gsLst>
                  <a:lin ang="5400000" scaled="0"/>
                </a:gradFill>
                <a:ea typeface="Segoe UI" pitchFamily="34" charset="0"/>
                <a:cs typeface="Segoe UI" pitchFamily="34" charset="0"/>
              </a:rPr>
              <a:t>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207687" y="1230154"/>
            <a:ext cx="7032567" cy="5170646"/>
          </a:xfrm>
          <a:prstGeom prst="rect">
            <a:avLst/>
          </a:prstGeom>
          <a:noFill/>
        </p:spPr>
        <p:txBody>
          <a:bodyPr wrap="square" lIns="0" tIns="0" rIns="0" bIns="0" rtlCol="0">
            <a:spAutoFit/>
          </a:bodyPr>
          <a:lstStyle/>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Custom logic is an extension of the Microsoft </a:t>
            </a:r>
            <a:r>
              <a:rPr lang="en-US" sz="2800" dirty="0" err="1">
                <a:gradFill>
                  <a:gsLst>
                    <a:gs pos="2917">
                      <a:schemeClr val="tx1"/>
                    </a:gs>
                    <a:gs pos="30000">
                      <a:schemeClr val="tx1"/>
                    </a:gs>
                  </a:gsLst>
                  <a:lin ang="5400000" scaled="0"/>
                </a:gradFill>
              </a:rPr>
              <a:t>Dataverse</a:t>
            </a:r>
            <a:r>
              <a:rPr lang="en-US" sz="2800" dirty="0">
                <a:gradFill>
                  <a:gsLst>
                    <a:gs pos="2917">
                      <a:schemeClr val="tx1"/>
                    </a:gs>
                    <a:gs pos="30000">
                      <a:schemeClr val="tx1"/>
                    </a:gs>
                  </a:gsLst>
                  <a:lin ang="5400000" scaled="0"/>
                </a:gradFill>
              </a:rPr>
              <a:t> operation</a:t>
            </a:r>
          </a:p>
          <a:p>
            <a:pPr marL="571500" indent="-5715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Ability to modify the request and response on the fly</a:t>
            </a:r>
          </a:p>
          <a:p>
            <a:pPr marL="571500" indent="-5715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Able to handle complex logic</a:t>
            </a:r>
          </a:p>
          <a:p>
            <a:pPr marL="571500" indent="-5715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Requires code developer skills</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571500" indent="-571500" algn="l">
              <a:buFont typeface="Wingdings" panose="05000000000000000000" pitchFamily="2" charset="2"/>
              <a:buChar char="§"/>
            </a:pPr>
            <a:r>
              <a:rPr lang="en-US" sz="2800" dirty="0">
                <a:gradFill>
                  <a:gsLst>
                    <a:gs pos="2917">
                      <a:schemeClr val="tx1"/>
                    </a:gs>
                    <a:gs pos="30000">
                      <a:schemeClr val="tx1"/>
                    </a:gs>
                  </a:gsLst>
                  <a:lin ang="5400000" scaled="0"/>
                </a:gradFill>
              </a:rPr>
              <a:t>Can be either synchronous or asynchronous </a:t>
            </a:r>
          </a:p>
        </p:txBody>
      </p:sp>
    </p:spTree>
    <p:extLst>
      <p:ext uri="{BB962C8B-B14F-4D97-AF65-F5344CB8AC3E}">
        <p14:creationId xmlns:p14="http://schemas.microsoft.com/office/powerpoint/2010/main" val="37490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6571F1-FD75-4AF2-B155-17ED43DCCE00}"/>
              </a:ext>
            </a:extLst>
          </p:cNvPr>
          <p:cNvSpPr>
            <a:spLocks noGrp="1"/>
          </p:cNvSpPr>
          <p:nvPr>
            <p:ph type="title"/>
          </p:nvPr>
        </p:nvSpPr>
        <p:spPr/>
        <p:txBody>
          <a:bodyPr/>
          <a:lstStyle/>
          <a:p>
            <a:r>
              <a:rPr lang="en-US" dirty="0"/>
              <a:t>Power Automate</a:t>
            </a:r>
          </a:p>
        </p:txBody>
      </p:sp>
      <p:sp>
        <p:nvSpPr>
          <p:cNvPr id="4" name="Text Placeholder 3">
            <a:extLst>
              <a:ext uri="{FF2B5EF4-FFF2-40B4-BE49-F238E27FC236}">
                <a16:creationId xmlns:a16="http://schemas.microsoft.com/office/drawing/2014/main" id="{1F8FC56B-F46C-4149-BC04-46DFED12A24B}"/>
              </a:ext>
            </a:extLst>
          </p:cNvPr>
          <p:cNvSpPr>
            <a:spLocks noGrp="1"/>
          </p:cNvSpPr>
          <p:nvPr>
            <p:ph type="body" sz="quarter" idx="10"/>
          </p:nvPr>
        </p:nvSpPr>
        <p:spPr>
          <a:xfrm>
            <a:off x="664231" y="2241831"/>
            <a:ext cx="4803603" cy="1551194"/>
          </a:xfrm>
        </p:spPr>
        <p:txBody>
          <a:bodyPr/>
          <a:lstStyle/>
          <a:p>
            <a:r>
              <a:rPr lang="en-US" sz="2400" dirty="0"/>
              <a:t>300+ public connectors</a:t>
            </a:r>
            <a:br>
              <a:rPr lang="en-US" sz="2400" dirty="0"/>
            </a:br>
            <a:endParaRPr lang="en-US" sz="2400" dirty="0"/>
          </a:p>
          <a:p>
            <a:r>
              <a:rPr lang="en-US" sz="2400" dirty="0"/>
              <a:t>Custom connectors for other REST APIs</a:t>
            </a:r>
          </a:p>
        </p:txBody>
      </p:sp>
      <p:sp>
        <p:nvSpPr>
          <p:cNvPr id="5" name="Rectangle 4">
            <a:extLst>
              <a:ext uri="{FF2B5EF4-FFF2-40B4-BE49-F238E27FC236}">
                <a16:creationId xmlns:a16="http://schemas.microsoft.com/office/drawing/2014/main" id="{ED77F8CB-A3BC-4213-8EEA-CA5094285BAF}"/>
              </a:ext>
            </a:extLst>
          </p:cNvPr>
          <p:cNvSpPr/>
          <p:nvPr/>
        </p:nvSpPr>
        <p:spPr bwMode="auto">
          <a:xfrm>
            <a:off x="588263" y="1371600"/>
            <a:ext cx="4879571" cy="70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and Services via Connectors</a:t>
            </a:r>
          </a:p>
        </p:txBody>
      </p:sp>
      <p:sp>
        <p:nvSpPr>
          <p:cNvPr id="6" name="Rectangle 5">
            <a:extLst>
              <a:ext uri="{FF2B5EF4-FFF2-40B4-BE49-F238E27FC236}">
                <a16:creationId xmlns:a16="http://schemas.microsoft.com/office/drawing/2014/main" id="{92C7B798-3F34-41AF-86ED-49349C899124}"/>
              </a:ext>
            </a:extLst>
          </p:cNvPr>
          <p:cNvSpPr/>
          <p:nvPr/>
        </p:nvSpPr>
        <p:spPr bwMode="auto">
          <a:xfrm>
            <a:off x="6590052" y="1371600"/>
            <a:ext cx="4879571" cy="70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t>Robotic Process Automation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3">
            <a:extLst>
              <a:ext uri="{FF2B5EF4-FFF2-40B4-BE49-F238E27FC236}">
                <a16:creationId xmlns:a16="http://schemas.microsoft.com/office/drawing/2014/main" id="{7F502F2B-9D5F-4161-8EA2-A1656BB4A3F7}"/>
              </a:ext>
            </a:extLst>
          </p:cNvPr>
          <p:cNvSpPr txBox="1">
            <a:spLocks/>
          </p:cNvSpPr>
          <p:nvPr/>
        </p:nvSpPr>
        <p:spPr>
          <a:xfrm>
            <a:off x="6590052" y="2241831"/>
            <a:ext cx="4803603" cy="33239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UI Automation</a:t>
            </a:r>
            <a:br>
              <a:rPr lang="en-US" sz="2400" dirty="0"/>
            </a:br>
            <a:endParaRPr lang="en-US" sz="2400" dirty="0"/>
          </a:p>
          <a:p>
            <a:r>
              <a:rPr lang="en-US" sz="2400" dirty="0"/>
              <a:t>Row windows and web app user interactions</a:t>
            </a:r>
          </a:p>
          <a:p>
            <a:endParaRPr lang="en-US" sz="2400" dirty="0"/>
          </a:p>
          <a:p>
            <a:r>
              <a:rPr lang="en-US" sz="2400" dirty="0"/>
              <a:t>Replay as part of flows</a:t>
            </a:r>
          </a:p>
          <a:p>
            <a:endParaRPr lang="en-US" sz="2400" dirty="0"/>
          </a:p>
          <a:p>
            <a:r>
              <a:rPr lang="en-US" sz="2400" dirty="0"/>
              <a:t>Attended or unattended</a:t>
            </a:r>
          </a:p>
        </p:txBody>
      </p:sp>
      <p:sp>
        <p:nvSpPr>
          <p:cNvPr id="8" name="Text Placeholder 3">
            <a:extLst>
              <a:ext uri="{FF2B5EF4-FFF2-40B4-BE49-F238E27FC236}">
                <a16:creationId xmlns:a16="http://schemas.microsoft.com/office/drawing/2014/main" id="{63BBFDF9-16DF-4D11-9515-25DA5E616A72}"/>
              </a:ext>
            </a:extLst>
          </p:cNvPr>
          <p:cNvSpPr txBox="1">
            <a:spLocks/>
          </p:cNvSpPr>
          <p:nvPr/>
        </p:nvSpPr>
        <p:spPr>
          <a:xfrm>
            <a:off x="740199" y="4943468"/>
            <a:ext cx="4803603" cy="162506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Interactive guide to get work done</a:t>
            </a:r>
          </a:p>
          <a:p>
            <a:endParaRPr lang="en-US" sz="2400" dirty="0"/>
          </a:p>
          <a:p>
            <a:r>
              <a:rPr lang="en-US" sz="2400" dirty="0"/>
              <a:t>Track major milestones in long running processes</a:t>
            </a:r>
          </a:p>
        </p:txBody>
      </p:sp>
      <p:sp>
        <p:nvSpPr>
          <p:cNvPr id="9" name="Rectangle 8">
            <a:extLst>
              <a:ext uri="{FF2B5EF4-FFF2-40B4-BE49-F238E27FC236}">
                <a16:creationId xmlns:a16="http://schemas.microsoft.com/office/drawing/2014/main" id="{578282AA-6435-4385-80BB-47D868450649}"/>
              </a:ext>
            </a:extLst>
          </p:cNvPr>
          <p:cNvSpPr/>
          <p:nvPr/>
        </p:nvSpPr>
        <p:spPr bwMode="auto">
          <a:xfrm>
            <a:off x="664231" y="4073237"/>
            <a:ext cx="4879571" cy="70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Process Flows</a:t>
            </a:r>
          </a:p>
        </p:txBody>
      </p:sp>
    </p:spTree>
    <p:extLst>
      <p:ext uri="{BB962C8B-B14F-4D97-AF65-F5344CB8AC3E}">
        <p14:creationId xmlns:p14="http://schemas.microsoft.com/office/powerpoint/2010/main" val="55587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DBB58A-4277-421B-9003-5412098A5D34}"/>
              </a:ext>
            </a:extLst>
          </p:cNvPr>
          <p:cNvSpPr/>
          <p:nvPr/>
        </p:nvSpPr>
        <p:spPr bwMode="auto">
          <a:xfrm>
            <a:off x="492477" y="3013287"/>
            <a:ext cx="2529752" cy="1536171"/>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sp>
        <p:nvSpPr>
          <p:cNvPr id="11" name="Rectangle 10">
            <a:extLst>
              <a:ext uri="{FF2B5EF4-FFF2-40B4-BE49-F238E27FC236}">
                <a16:creationId xmlns:a16="http://schemas.microsoft.com/office/drawing/2014/main" id="{A2A8FEB4-C1B1-4EB3-BE96-2DB0F53577CD}"/>
              </a:ext>
            </a:extLst>
          </p:cNvPr>
          <p:cNvSpPr/>
          <p:nvPr/>
        </p:nvSpPr>
        <p:spPr bwMode="auto">
          <a:xfrm>
            <a:off x="493907" y="1220755"/>
            <a:ext cx="2529752" cy="1536171"/>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sp>
        <p:nvSpPr>
          <p:cNvPr id="5" name="Title 4">
            <a:extLst>
              <a:ext uri="{FF2B5EF4-FFF2-40B4-BE49-F238E27FC236}">
                <a16:creationId xmlns:a16="http://schemas.microsoft.com/office/drawing/2014/main" id="{E75A0CAF-4DAD-4D6F-A902-E44A2E19200D}"/>
              </a:ext>
            </a:extLst>
          </p:cNvPr>
          <p:cNvSpPr>
            <a:spLocks noGrp="1"/>
          </p:cNvSpPr>
          <p:nvPr>
            <p:ph type="title"/>
          </p:nvPr>
        </p:nvSpPr>
        <p:spPr/>
        <p:txBody>
          <a:bodyPr/>
          <a:lstStyle/>
          <a:p>
            <a:r>
              <a:rPr lang="en-US" dirty="0"/>
              <a:t>Microsoft </a:t>
            </a:r>
            <a:r>
              <a:rPr lang="en-US" dirty="0" err="1"/>
              <a:t>Dataverse</a:t>
            </a:r>
            <a:r>
              <a:rPr lang="en-US" dirty="0"/>
              <a:t> connectors</a:t>
            </a:r>
          </a:p>
        </p:txBody>
      </p:sp>
      <p:pic>
        <p:nvPicPr>
          <p:cNvPr id="8" name="Picture 7">
            <a:extLst>
              <a:ext uri="{FF2B5EF4-FFF2-40B4-BE49-F238E27FC236}">
                <a16:creationId xmlns:a16="http://schemas.microsoft.com/office/drawing/2014/main" id="{02D98E8F-81B7-4F3C-AA97-0F4E50A87B42}"/>
              </a:ext>
            </a:extLst>
          </p:cNvPr>
          <p:cNvPicPr>
            <a:picLocks noChangeAspect="1"/>
          </p:cNvPicPr>
          <p:nvPr/>
        </p:nvPicPr>
        <p:blipFill>
          <a:blip r:embed="rId3"/>
          <a:stretch>
            <a:fillRect/>
          </a:stretch>
        </p:blipFill>
        <p:spPr>
          <a:xfrm>
            <a:off x="1219938" y="1308593"/>
            <a:ext cx="980097" cy="955897"/>
          </a:xfrm>
          <a:prstGeom prst="rect">
            <a:avLst/>
          </a:prstGeom>
        </p:spPr>
      </p:pic>
      <p:pic>
        <p:nvPicPr>
          <p:cNvPr id="9" name="Picture 8">
            <a:extLst>
              <a:ext uri="{FF2B5EF4-FFF2-40B4-BE49-F238E27FC236}">
                <a16:creationId xmlns:a16="http://schemas.microsoft.com/office/drawing/2014/main" id="{43BB2617-A590-4156-9930-85CE73389D11}"/>
              </a:ext>
            </a:extLst>
          </p:cNvPr>
          <p:cNvPicPr>
            <a:picLocks noChangeAspect="1"/>
          </p:cNvPicPr>
          <p:nvPr/>
        </p:nvPicPr>
        <p:blipFill>
          <a:blip r:embed="rId4"/>
          <a:stretch>
            <a:fillRect/>
          </a:stretch>
        </p:blipFill>
        <p:spPr>
          <a:xfrm>
            <a:off x="1234675" y="3029223"/>
            <a:ext cx="992196" cy="974047"/>
          </a:xfrm>
          <a:prstGeom prst="rect">
            <a:avLst/>
          </a:prstGeom>
        </p:spPr>
      </p:pic>
      <p:sp>
        <p:nvSpPr>
          <p:cNvPr id="10" name="TextBox 9">
            <a:extLst>
              <a:ext uri="{FF2B5EF4-FFF2-40B4-BE49-F238E27FC236}">
                <a16:creationId xmlns:a16="http://schemas.microsoft.com/office/drawing/2014/main" id="{F5FB8F38-76A6-483B-BAA0-AC61618BA925}"/>
              </a:ext>
            </a:extLst>
          </p:cNvPr>
          <p:cNvSpPr txBox="1"/>
          <p:nvPr/>
        </p:nvSpPr>
        <p:spPr>
          <a:xfrm>
            <a:off x="512106" y="2298764"/>
            <a:ext cx="2500929" cy="307777"/>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rPr>
              <a:t>Dynamics 365</a:t>
            </a:r>
          </a:p>
        </p:txBody>
      </p:sp>
      <p:sp>
        <p:nvSpPr>
          <p:cNvPr id="13" name="TextBox 12">
            <a:extLst>
              <a:ext uri="{FF2B5EF4-FFF2-40B4-BE49-F238E27FC236}">
                <a16:creationId xmlns:a16="http://schemas.microsoft.com/office/drawing/2014/main" id="{F1D28BD5-6B04-485A-B837-6967EB1227AA}"/>
              </a:ext>
            </a:extLst>
          </p:cNvPr>
          <p:cNvSpPr txBox="1"/>
          <p:nvPr/>
        </p:nvSpPr>
        <p:spPr>
          <a:xfrm>
            <a:off x="521300" y="4037733"/>
            <a:ext cx="2263505"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Microsoft </a:t>
            </a:r>
            <a:r>
              <a:rPr lang="en-US" sz="2000" dirty="0" err="1">
                <a:gradFill>
                  <a:gsLst>
                    <a:gs pos="0">
                      <a:schemeClr val="tx1"/>
                    </a:gs>
                    <a:gs pos="86000">
                      <a:schemeClr val="tx1"/>
                    </a:gs>
                  </a:gsLst>
                  <a:lin ang="5400000" scaled="0"/>
                </a:gradFill>
              </a:rPr>
              <a:t>Dataverse</a:t>
            </a:r>
            <a:endParaRPr lang="en-US" sz="2000" dirty="0">
              <a:gradFill>
                <a:gsLst>
                  <a:gs pos="0">
                    <a:schemeClr val="tx1"/>
                  </a:gs>
                  <a:gs pos="86000">
                    <a:schemeClr val="tx1"/>
                  </a:gs>
                </a:gsLst>
                <a:lin ang="5400000" scaled="0"/>
              </a:gradFill>
            </a:endParaRPr>
          </a:p>
        </p:txBody>
      </p:sp>
      <p:sp>
        <p:nvSpPr>
          <p:cNvPr id="15" name="Rectangle 14">
            <a:extLst>
              <a:ext uri="{FF2B5EF4-FFF2-40B4-BE49-F238E27FC236}">
                <a16:creationId xmlns:a16="http://schemas.microsoft.com/office/drawing/2014/main" id="{EC51A18E-DADF-448B-93A4-3E79CE67CEA9}"/>
              </a:ext>
            </a:extLst>
          </p:cNvPr>
          <p:cNvSpPr/>
          <p:nvPr/>
        </p:nvSpPr>
        <p:spPr bwMode="auto">
          <a:xfrm>
            <a:off x="483283" y="4821022"/>
            <a:ext cx="2529752" cy="173674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pic>
        <p:nvPicPr>
          <p:cNvPr id="16" name="Picture 15">
            <a:extLst>
              <a:ext uri="{FF2B5EF4-FFF2-40B4-BE49-F238E27FC236}">
                <a16:creationId xmlns:a16="http://schemas.microsoft.com/office/drawing/2014/main" id="{68BA22D2-A617-4FBB-9BA1-B33F07DD8D53}"/>
              </a:ext>
            </a:extLst>
          </p:cNvPr>
          <p:cNvPicPr>
            <a:picLocks noChangeAspect="1"/>
          </p:cNvPicPr>
          <p:nvPr/>
        </p:nvPicPr>
        <p:blipFill>
          <a:blip r:embed="rId4"/>
          <a:stretch>
            <a:fillRect/>
          </a:stretch>
        </p:blipFill>
        <p:spPr>
          <a:xfrm>
            <a:off x="1225481" y="4836959"/>
            <a:ext cx="992196" cy="974047"/>
          </a:xfrm>
          <a:prstGeom prst="rect">
            <a:avLst/>
          </a:prstGeom>
        </p:spPr>
      </p:pic>
      <p:sp>
        <p:nvSpPr>
          <p:cNvPr id="17" name="TextBox 16">
            <a:extLst>
              <a:ext uri="{FF2B5EF4-FFF2-40B4-BE49-F238E27FC236}">
                <a16:creationId xmlns:a16="http://schemas.microsoft.com/office/drawing/2014/main" id="{3D2BB265-9D0C-47B7-A91E-5D3C9947986A}"/>
              </a:ext>
            </a:extLst>
          </p:cNvPr>
          <p:cNvSpPr txBox="1"/>
          <p:nvPr/>
        </p:nvSpPr>
        <p:spPr>
          <a:xfrm>
            <a:off x="512105" y="5845469"/>
            <a:ext cx="2525371" cy="584775"/>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Microsoft </a:t>
            </a:r>
            <a:r>
              <a:rPr lang="en-US" sz="2000" dirty="0" err="1">
                <a:gradFill>
                  <a:gsLst>
                    <a:gs pos="0">
                      <a:schemeClr val="tx1"/>
                    </a:gs>
                    <a:gs pos="86000">
                      <a:schemeClr val="tx1"/>
                    </a:gs>
                  </a:gsLst>
                  <a:lin ang="5400000" scaled="0"/>
                </a:gradFill>
              </a:rPr>
              <a:t>Dataverse</a:t>
            </a:r>
            <a:endParaRPr lang="en-US" sz="2000" dirty="0">
              <a:gradFill>
                <a:gsLst>
                  <a:gs pos="0">
                    <a:schemeClr val="tx1"/>
                  </a:gs>
                  <a:gs pos="86000">
                    <a:schemeClr val="tx1"/>
                  </a:gs>
                </a:gsLst>
                <a:lin ang="5400000" scaled="0"/>
              </a:gradFill>
            </a:endParaRPr>
          </a:p>
          <a:p>
            <a:r>
              <a:rPr lang="en-US" sz="1800" b="1" dirty="0">
                <a:gradFill>
                  <a:gsLst>
                    <a:gs pos="0">
                      <a:schemeClr val="tx1"/>
                    </a:gs>
                    <a:gs pos="86000">
                      <a:schemeClr val="tx1"/>
                    </a:gs>
                  </a:gsLst>
                  <a:lin ang="5400000" scaled="0"/>
                </a:gradFill>
              </a:rPr>
              <a:t>(Current Environment)</a:t>
            </a:r>
          </a:p>
        </p:txBody>
      </p:sp>
      <p:sp>
        <p:nvSpPr>
          <p:cNvPr id="18" name="TextBox 17">
            <a:extLst>
              <a:ext uri="{FF2B5EF4-FFF2-40B4-BE49-F238E27FC236}">
                <a16:creationId xmlns:a16="http://schemas.microsoft.com/office/drawing/2014/main" id="{417DDEB9-6960-4244-8253-6ED382C87A88}"/>
              </a:ext>
            </a:extLst>
          </p:cNvPr>
          <p:cNvSpPr txBox="1"/>
          <p:nvPr/>
        </p:nvSpPr>
        <p:spPr>
          <a:xfrm flipH="1">
            <a:off x="3311691" y="1220755"/>
            <a:ext cx="7488831" cy="820866"/>
          </a:xfrm>
          <a:prstGeom prst="rect">
            <a:avLst/>
          </a:prstGeom>
          <a:noFill/>
        </p:spPr>
        <p:txBody>
          <a:bodyPr wrap="square" lIns="0" tIns="0" rIns="0" bIns="0" rtlCol="0">
            <a:spAutoFit/>
          </a:bodyPr>
          <a:lstStyle/>
          <a:p>
            <a:pPr marL="609585" indent="-609585">
              <a:buFont typeface="Wingdings" panose="05000000000000000000" pitchFamily="2" charset="2"/>
              <a:buChar char="§"/>
            </a:pPr>
            <a:r>
              <a:rPr lang="en-US" sz="2667" dirty="0">
                <a:gradFill>
                  <a:gsLst>
                    <a:gs pos="0">
                      <a:schemeClr val="tx1"/>
                    </a:gs>
                    <a:gs pos="86000">
                      <a:schemeClr val="tx1"/>
                    </a:gs>
                  </a:gsLst>
                  <a:lin ang="5400000" scaled="0"/>
                </a:gradFill>
              </a:rPr>
              <a:t>Replaced by Microsoft </a:t>
            </a:r>
            <a:r>
              <a:rPr lang="en-US" sz="2667" dirty="0" err="1">
                <a:gradFill>
                  <a:gsLst>
                    <a:gs pos="0">
                      <a:schemeClr val="tx1"/>
                    </a:gs>
                    <a:gs pos="86000">
                      <a:schemeClr val="tx1"/>
                    </a:gs>
                  </a:gsLst>
                  <a:lin ang="5400000" scaled="0"/>
                </a:gradFill>
              </a:rPr>
              <a:t>Dataverse</a:t>
            </a:r>
            <a:r>
              <a:rPr lang="en-US" sz="2667" dirty="0">
                <a:gradFill>
                  <a:gsLst>
                    <a:gs pos="0">
                      <a:schemeClr val="tx1"/>
                    </a:gs>
                    <a:gs pos="86000">
                      <a:schemeClr val="tx1"/>
                    </a:gs>
                  </a:gsLst>
                  <a:lin ang="5400000" scaled="0"/>
                </a:gradFill>
              </a:rPr>
              <a:t> connectors</a:t>
            </a:r>
          </a:p>
          <a:p>
            <a:pPr marL="609585" indent="-609585">
              <a:buFont typeface="Wingdings" panose="05000000000000000000" pitchFamily="2" charset="2"/>
              <a:buChar char="§"/>
            </a:pPr>
            <a:r>
              <a:rPr lang="en-US" sz="2667" dirty="0">
                <a:gradFill>
                  <a:gsLst>
                    <a:gs pos="0">
                      <a:schemeClr val="tx1"/>
                    </a:gs>
                    <a:gs pos="86000">
                      <a:schemeClr val="tx1"/>
                    </a:gs>
                  </a:gsLst>
                  <a:lin ang="5400000" scaled="0"/>
                </a:gradFill>
              </a:rPr>
              <a:t>OK for continued use on existing flows</a:t>
            </a:r>
          </a:p>
        </p:txBody>
      </p:sp>
      <p:sp>
        <p:nvSpPr>
          <p:cNvPr id="19" name="TextBox 18">
            <a:extLst>
              <a:ext uri="{FF2B5EF4-FFF2-40B4-BE49-F238E27FC236}">
                <a16:creationId xmlns:a16="http://schemas.microsoft.com/office/drawing/2014/main" id="{E3BE051C-D71F-45F3-B2B2-1A73FCF1CC7F}"/>
              </a:ext>
            </a:extLst>
          </p:cNvPr>
          <p:cNvSpPr txBox="1"/>
          <p:nvPr/>
        </p:nvSpPr>
        <p:spPr>
          <a:xfrm flipH="1">
            <a:off x="3311690" y="3029223"/>
            <a:ext cx="8544949" cy="1231299"/>
          </a:xfrm>
          <a:prstGeom prst="rect">
            <a:avLst/>
          </a:prstGeom>
          <a:noFill/>
        </p:spPr>
        <p:txBody>
          <a:bodyPr wrap="square" lIns="0" tIns="0" rIns="0" bIns="0" rtlCol="0">
            <a:spAutoFit/>
          </a:bodyPr>
          <a:lstStyle/>
          <a:p>
            <a:pPr marL="609585" indent="-609585">
              <a:buFont typeface="Wingdings" panose="05000000000000000000" pitchFamily="2" charset="2"/>
              <a:buChar char="§"/>
            </a:pPr>
            <a:r>
              <a:rPr lang="en-US" sz="2667" dirty="0">
                <a:gradFill>
                  <a:gsLst>
                    <a:gs pos="0">
                      <a:schemeClr val="tx1"/>
                    </a:gs>
                    <a:gs pos="86000">
                      <a:schemeClr val="tx1"/>
                    </a:gs>
                  </a:gsLst>
                  <a:lin ang="5400000" scaled="0"/>
                </a:gradFill>
              </a:rPr>
              <a:t>Use when not using solutions</a:t>
            </a:r>
          </a:p>
          <a:p>
            <a:pPr marL="609585" indent="-609585">
              <a:buFont typeface="Wingdings" panose="05000000000000000000" pitchFamily="2" charset="2"/>
              <a:buChar char="§"/>
            </a:pPr>
            <a:r>
              <a:rPr lang="en-US" sz="2667" dirty="0">
                <a:gradFill>
                  <a:gsLst>
                    <a:gs pos="0">
                      <a:schemeClr val="tx1"/>
                    </a:gs>
                    <a:gs pos="86000">
                      <a:schemeClr val="tx1"/>
                    </a:gs>
                  </a:gsLst>
                  <a:lin ang="5400000" scaled="0"/>
                </a:gradFill>
              </a:rPr>
              <a:t>Use when you need to integrate across environments</a:t>
            </a:r>
          </a:p>
          <a:p>
            <a:endParaRPr lang="en-US" sz="2667" dirty="0">
              <a:gradFill>
                <a:gsLst>
                  <a:gs pos="0">
                    <a:schemeClr val="tx1"/>
                  </a:gs>
                  <a:gs pos="86000">
                    <a:schemeClr val="tx1"/>
                  </a:gs>
                </a:gsLst>
                <a:lin ang="5400000" scaled="0"/>
              </a:gradFill>
            </a:endParaRPr>
          </a:p>
        </p:txBody>
      </p:sp>
      <p:sp>
        <p:nvSpPr>
          <p:cNvPr id="20" name="TextBox 19">
            <a:extLst>
              <a:ext uri="{FF2B5EF4-FFF2-40B4-BE49-F238E27FC236}">
                <a16:creationId xmlns:a16="http://schemas.microsoft.com/office/drawing/2014/main" id="{E2BCC11F-7032-4508-A604-124D3D1A1B69}"/>
              </a:ext>
            </a:extLst>
          </p:cNvPr>
          <p:cNvSpPr txBox="1"/>
          <p:nvPr/>
        </p:nvSpPr>
        <p:spPr>
          <a:xfrm flipH="1">
            <a:off x="3311690" y="4819465"/>
            <a:ext cx="8544949" cy="1641731"/>
          </a:xfrm>
          <a:prstGeom prst="rect">
            <a:avLst/>
          </a:prstGeom>
          <a:noFill/>
        </p:spPr>
        <p:txBody>
          <a:bodyPr wrap="square" lIns="0" tIns="0" rIns="0" bIns="0" rtlCol="0">
            <a:spAutoFit/>
          </a:bodyPr>
          <a:lstStyle/>
          <a:p>
            <a:pPr marL="609585" indent="-609585">
              <a:buFont typeface="Wingdings" panose="05000000000000000000" pitchFamily="2" charset="2"/>
              <a:buChar char="§"/>
            </a:pPr>
            <a:r>
              <a:rPr lang="en-US" sz="2667" dirty="0">
                <a:gradFill>
                  <a:gsLst>
                    <a:gs pos="0">
                      <a:schemeClr val="tx1"/>
                    </a:gs>
                    <a:gs pos="86000">
                      <a:schemeClr val="tx1"/>
                    </a:gs>
                  </a:gsLst>
                  <a:lin ang="5400000" scaled="0"/>
                </a:gradFill>
              </a:rPr>
              <a:t>Use when flow is built in a solution</a:t>
            </a:r>
          </a:p>
          <a:p>
            <a:pPr marL="609585" indent="-609585">
              <a:buFont typeface="Wingdings" panose="05000000000000000000" pitchFamily="2" charset="2"/>
              <a:buChar char="§"/>
            </a:pPr>
            <a:r>
              <a:rPr lang="en-US" sz="2667" dirty="0">
                <a:gradFill>
                  <a:gsLst>
                    <a:gs pos="0">
                      <a:schemeClr val="tx1"/>
                    </a:gs>
                    <a:gs pos="86000">
                      <a:schemeClr val="tx1"/>
                    </a:gs>
                  </a:gsLst>
                  <a:lin ang="5400000" scaled="0"/>
                </a:gradFill>
              </a:rPr>
              <a:t>Use when talking to Microsoft </a:t>
            </a:r>
            <a:r>
              <a:rPr lang="en-US" sz="2667" dirty="0" err="1">
                <a:gradFill>
                  <a:gsLst>
                    <a:gs pos="0">
                      <a:schemeClr val="tx1"/>
                    </a:gs>
                    <a:gs pos="86000">
                      <a:schemeClr val="tx1"/>
                    </a:gs>
                  </a:gsLst>
                  <a:lin ang="5400000" scaled="0"/>
                </a:gradFill>
              </a:rPr>
              <a:t>Dataverse</a:t>
            </a:r>
            <a:r>
              <a:rPr lang="en-US" sz="2667" dirty="0">
                <a:gradFill>
                  <a:gsLst>
                    <a:gs pos="0">
                      <a:schemeClr val="tx1"/>
                    </a:gs>
                    <a:gs pos="86000">
                      <a:schemeClr val="tx1"/>
                    </a:gs>
                  </a:gsLst>
                  <a:lin ang="5400000" scaled="0"/>
                </a:gradFill>
              </a:rPr>
              <a:t> in the same environment</a:t>
            </a:r>
          </a:p>
          <a:p>
            <a:endParaRPr lang="en-US" sz="2667"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12691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customXml/itemProps2.xml><?xml version="1.0" encoding="utf-8"?>
<ds:datastoreItem xmlns:ds="http://schemas.openxmlformats.org/officeDocument/2006/customXml" ds:itemID="{81FBF353-76B6-4E1B-9AE9-AECE0EBFA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499</TotalTime>
  <Words>2814</Words>
  <Application>Microsoft Office PowerPoint</Application>
  <PresentationFormat>Widescreen</PresentationFormat>
  <Paragraphs>307</Paragraphs>
  <Slides>33</Slides>
  <Notes>22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3" baseType="lpstr">
      <vt:lpstr>Arial</vt:lpstr>
      <vt:lpstr>Consolas</vt:lpstr>
      <vt:lpstr>Segoe UI</vt:lpstr>
      <vt:lpstr>Segoe UI Light</vt:lpstr>
      <vt:lpstr>Segoe UI Semibold</vt:lpstr>
      <vt:lpstr>Segoe UI Semilight</vt:lpstr>
      <vt:lpstr>Wingdings</vt:lpstr>
      <vt:lpstr>WHITE TEMPLATE</vt:lpstr>
      <vt:lpstr>SOFT BLACK TEMPLATE</vt:lpstr>
      <vt:lpstr>think-cell Slide</vt:lpstr>
      <vt:lpstr>PL-600  Power Automate</vt:lpstr>
      <vt:lpstr>Agenda</vt:lpstr>
      <vt:lpstr>Options for automation and custom logic</vt:lpstr>
      <vt:lpstr>Options for automation and custom logic</vt:lpstr>
      <vt:lpstr>Options for automation and custom logic</vt:lpstr>
      <vt:lpstr>Options for automation and custom logic</vt:lpstr>
      <vt:lpstr>Options for automation and custom logic</vt:lpstr>
      <vt:lpstr>Power Automate</vt:lpstr>
      <vt:lpstr>Microsoft Dataverse connectors</vt:lpstr>
      <vt:lpstr>What are considerations when choosing and using a trigger for a flow?</vt:lpstr>
      <vt:lpstr>Trigger Considerations</vt:lpstr>
      <vt:lpstr>Getting data</vt:lpstr>
      <vt:lpstr>Getting lists of data</vt:lpstr>
      <vt:lpstr>Updating data</vt:lpstr>
      <vt:lpstr>Your flow did the following: - Created an item in a SharePoint List - Tried to create a row in Microsoft Dataverse and failed  When this failure happens you want to undo the create of the SharePoint list item, what should you do?</vt:lpstr>
      <vt:lpstr>Handling Errors</vt:lpstr>
      <vt:lpstr>Your flow needs to do the following: - Update the number of cases available on account - Create a case - Create a task to follow up  What can you do to ensure that all of these work or none of these work?</vt:lpstr>
      <vt:lpstr>Staying within the limits</vt:lpstr>
      <vt:lpstr>What can your team do to make flows they build more maintainable?</vt:lpstr>
      <vt:lpstr>Building maintainable flows</vt:lpstr>
      <vt:lpstr>Using Child Flows</vt:lpstr>
      <vt:lpstr>Example – using a child flow</vt:lpstr>
      <vt:lpstr>Microsoft Dataverse connector user security context </vt:lpstr>
      <vt:lpstr>How do you know if you have a good candidate for using Business Process Flows ?</vt:lpstr>
      <vt:lpstr>Business Process Flows</vt:lpstr>
      <vt:lpstr>Business Process Flows</vt:lpstr>
      <vt:lpstr>How do you decide between one process with branching or multiple processes?</vt:lpstr>
      <vt:lpstr>Choosing one or multiple processes</vt:lpstr>
      <vt:lpstr>Which process shows on row open</vt:lpstr>
      <vt:lpstr>Business Process Flow considerations</vt:lpstr>
      <vt:lpstr>Wrapping up</vt:lpstr>
      <vt:lpstr>Group exercise: Evaluate automation options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38</cp:revision>
  <dcterms:created xsi:type="dcterms:W3CDTF">2018-07-31T14:16:34Z</dcterms:created>
  <dcterms:modified xsi:type="dcterms:W3CDTF">2022-03-16T03:46:50Z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