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9"/>
  </p:notesMasterIdLst>
  <p:handoutMasterIdLst>
    <p:handoutMasterId r:id="rId30"/>
  </p:handoutMasterIdLst>
  <p:sldIdLst>
    <p:sldId id="1719" r:id="rId6"/>
    <p:sldId id="1773" r:id="rId7"/>
    <p:sldId id="3105" r:id="rId8"/>
    <p:sldId id="3106" r:id="rId9"/>
    <p:sldId id="3107" r:id="rId10"/>
    <p:sldId id="3108" r:id="rId11"/>
    <p:sldId id="3109" r:id="rId12"/>
    <p:sldId id="3111" r:id="rId13"/>
    <p:sldId id="3117" r:id="rId14"/>
    <p:sldId id="3112" r:id="rId15"/>
    <p:sldId id="3128" r:id="rId16"/>
    <p:sldId id="3113" r:id="rId17"/>
    <p:sldId id="3114" r:id="rId18"/>
    <p:sldId id="3115" r:id="rId19"/>
    <p:sldId id="3118" r:id="rId20"/>
    <p:sldId id="3119" r:id="rId21"/>
    <p:sldId id="3120" r:id="rId22"/>
    <p:sldId id="3121" r:id="rId23"/>
    <p:sldId id="3122" r:id="rId24"/>
    <p:sldId id="3127" r:id="rId25"/>
    <p:sldId id="3116" r:id="rId26"/>
    <p:sldId id="3066" r:id="rId27"/>
    <p:sldId id="153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133" autoAdjust="0"/>
  </p:normalViewPr>
  <p:slideViewPr>
    <p:cSldViewPr snapToGrid="0">
      <p:cViewPr varScale="1">
        <p:scale>
          <a:sx n="58" d="100"/>
          <a:sy n="58" d="100"/>
        </p:scale>
        <p:origin x="1788"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75802649-C3E4-4918-A998-51E38E808AB4}"/>
    <pc:docChg chg="modSld">
      <pc:chgData name="Trevor Ford" userId="e62d3275-2530-47a3-9711-e8e9e8501c63" providerId="ADAL" clId="{75802649-C3E4-4918-A998-51E38E808AB4}" dt="2021-01-19T16:25:50.739" v="11" actId="20577"/>
      <pc:docMkLst>
        <pc:docMk/>
      </pc:docMkLst>
      <pc:sldChg chg="modSp mod">
        <pc:chgData name="Trevor Ford" userId="e62d3275-2530-47a3-9711-e8e9e8501c63" providerId="ADAL" clId="{75802649-C3E4-4918-A998-51E38E808AB4}" dt="2021-01-19T16:25:50.739" v="11" actId="20577"/>
        <pc:sldMkLst>
          <pc:docMk/>
          <pc:sldMk cId="2638681173" sldId="3125"/>
        </pc:sldMkLst>
        <pc:spChg chg="mod">
          <ac:chgData name="Trevor Ford" userId="e62d3275-2530-47a3-9711-e8e9e8501c63" providerId="ADAL" clId="{75802649-C3E4-4918-A998-51E38E808AB4}" dt="2021-01-19T16:25:50.739" v="11" actId="20577"/>
          <ac:spMkLst>
            <pc:docMk/>
            <pc:sldMk cId="2638681173" sldId="3125"/>
            <ac:spMk id="3" creationId="{AE73DA0A-F297-48FA-8512-204F8D077ED0}"/>
          </ac:spMkLst>
        </pc:spChg>
      </pc:sldChg>
    </pc:docChg>
  </pc:docChgLst>
  <pc:docChgLst>
    <pc:chgData name="Trevor Ford" userId="e62d3275-2530-47a3-9711-e8e9e8501c63" providerId="ADAL" clId="{DFA45440-3AF4-4CF5-BFC5-FEC55A8C3272}"/>
    <pc:docChg chg="modSld">
      <pc:chgData name="Trevor Ford" userId="e62d3275-2530-47a3-9711-e8e9e8501c63" providerId="ADAL" clId="{DFA45440-3AF4-4CF5-BFC5-FEC55A8C3272}" dt="2021-04-19T17:22:10.275" v="3" actId="20577"/>
      <pc:docMkLst>
        <pc:docMk/>
      </pc:docMkLst>
      <pc:sldChg chg="modSp mod">
        <pc:chgData name="Trevor Ford" userId="e62d3275-2530-47a3-9711-e8e9e8501c63" providerId="ADAL" clId="{DFA45440-3AF4-4CF5-BFC5-FEC55A8C3272}" dt="2021-04-19T17:22:10.275" v="3" actId="20577"/>
        <pc:sldMkLst>
          <pc:docMk/>
          <pc:sldMk cId="3635852913" sldId="1719"/>
        </pc:sldMkLst>
        <pc:spChg chg="mod">
          <ac:chgData name="Trevor Ford" userId="e62d3275-2530-47a3-9711-e8e9e8501c63" providerId="ADAL" clId="{DFA45440-3AF4-4CF5-BFC5-FEC55A8C3272}" dt="2021-04-19T17:22:10.275" v="3" actId="20577"/>
          <ac:spMkLst>
            <pc:docMk/>
            <pc:sldMk cId="3635852913" sldId="1719"/>
            <ac:spMk id="4" creationId="{00000000-0000-0000-0000-000000000000}"/>
          </ac:spMkLst>
        </pc:spChg>
      </pc:sldChg>
    </pc:docChg>
  </pc:docChgLst>
  <pc:docChgLst>
    <pc:chgData name="Trevor Ford" userId="e62d3275-2530-47a3-9711-e8e9e8501c63" providerId="ADAL" clId="{F7D068EB-9135-46B7-BF27-6841C6A433F8}"/>
    <pc:docChg chg="modSld">
      <pc:chgData name="Trevor Ford" userId="e62d3275-2530-47a3-9711-e8e9e8501c63" providerId="ADAL" clId="{F7D068EB-9135-46B7-BF27-6841C6A433F8}" dt="2021-06-22T15:54:57.710" v="33" actId="20577"/>
      <pc:docMkLst>
        <pc:docMk/>
      </pc:docMkLst>
      <pc:sldChg chg="modSp mod">
        <pc:chgData name="Trevor Ford" userId="e62d3275-2530-47a3-9711-e8e9e8501c63" providerId="ADAL" clId="{F7D068EB-9135-46B7-BF27-6841C6A433F8}" dt="2021-06-22T15:54:37.131" v="9" actId="20577"/>
        <pc:sldMkLst>
          <pc:docMk/>
          <pc:sldMk cId="4088734060" sldId="3121"/>
        </pc:sldMkLst>
        <pc:spChg chg="mod">
          <ac:chgData name="Trevor Ford" userId="e62d3275-2530-47a3-9711-e8e9e8501c63" providerId="ADAL" clId="{F7D068EB-9135-46B7-BF27-6841C6A433F8}" dt="2021-06-22T15:54:37.131" v="9" actId="20577"/>
          <ac:spMkLst>
            <pc:docMk/>
            <pc:sldMk cId="4088734060" sldId="3121"/>
            <ac:spMk id="3" creationId="{5E873574-C45C-496D-BF5D-F4AA301DA7F7}"/>
          </ac:spMkLst>
        </pc:spChg>
      </pc:sldChg>
      <pc:sldChg chg="modSp mod">
        <pc:chgData name="Trevor Ford" userId="e62d3275-2530-47a3-9711-e8e9e8501c63" providerId="ADAL" clId="{F7D068EB-9135-46B7-BF27-6841C6A433F8}" dt="2021-06-22T15:54:49.096" v="19" actId="20577"/>
        <pc:sldMkLst>
          <pc:docMk/>
          <pc:sldMk cId="2638681173" sldId="3125"/>
        </pc:sldMkLst>
        <pc:spChg chg="mod">
          <ac:chgData name="Trevor Ford" userId="e62d3275-2530-47a3-9711-e8e9e8501c63" providerId="ADAL" clId="{F7D068EB-9135-46B7-BF27-6841C6A433F8}" dt="2021-06-22T15:54:49.096" v="19" actId="20577"/>
          <ac:spMkLst>
            <pc:docMk/>
            <pc:sldMk cId="2638681173" sldId="3125"/>
            <ac:spMk id="3" creationId="{AE73DA0A-F297-48FA-8512-204F8D077ED0}"/>
          </ac:spMkLst>
        </pc:spChg>
      </pc:sldChg>
      <pc:sldChg chg="modSp mod">
        <pc:chgData name="Trevor Ford" userId="e62d3275-2530-47a3-9711-e8e9e8501c63" providerId="ADAL" clId="{F7D068EB-9135-46B7-BF27-6841C6A433F8}" dt="2021-06-22T15:54:57.710" v="33" actId="20577"/>
        <pc:sldMkLst>
          <pc:docMk/>
          <pc:sldMk cId="4275316899" sldId="3126"/>
        </pc:sldMkLst>
        <pc:spChg chg="mod">
          <ac:chgData name="Trevor Ford" userId="e62d3275-2530-47a3-9711-e8e9e8501c63" providerId="ADAL" clId="{F7D068EB-9135-46B7-BF27-6841C6A433F8}" dt="2021-06-22T15:54:57.710" v="33" actId="20577"/>
          <ac:spMkLst>
            <pc:docMk/>
            <pc:sldMk cId="4275316899" sldId="3126"/>
            <ac:spMk id="3" creationId="{69C2F0DF-A837-4FD7-9A6E-34E783C586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3/14/2022 8:43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3/14/2022 8:42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3/14/2022 8:42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430557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you won’t get to pick your full team, and will have to work with what you are assigned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6319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Sure the engagement manager and project manager lead the project, but often times the SA is looked at as the “real” leader and can set the tone</a:t>
            </a:r>
            <a:r>
              <a:rPr lang="en-US" baseline="0" dirty="0"/>
              <a:t> and pace for how the team works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159302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800311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3/14/2022 8:42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Sure</a:t>
            </a:r>
            <a:r>
              <a:rPr lang="en-US" baseline="0" dirty="0"/>
              <a:t> sounds easy, what are the classes ideas on how the solution architect can help keep a project on track.  Use these ideas to pair up with the rest of the module discussion </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72047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During the project the solution architect is a key member</a:t>
            </a:r>
            <a:r>
              <a:rPr lang="en-US" baseline="0" dirty="0"/>
              <a:t> of a governance team. As scope or requirements change they are typically involved in review and impact assessment and are on the front lines for allowing scope creep to happen and to prevent it from happening.  You may not have a seat at the governance table, but your impact will always be there.</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23602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 sticky note is better than nothing…It’s ok to mix and match in</a:t>
            </a:r>
            <a:r>
              <a:rPr lang="en-US" baseline="0" dirty="0"/>
              <a:t> order to fill in the missing pieces of a customers process</a:t>
            </a:r>
          </a:p>
          <a:p>
            <a:endParaRPr lang="en-US" baseline="0" dirty="0"/>
          </a:p>
          <a:p>
            <a:r>
              <a:rPr lang="en-US" baseline="0" dirty="0"/>
              <a:t>Most the time customer will have their own and  you will either adopt theirs or build a hybrid </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345838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These</a:t>
            </a:r>
            <a:r>
              <a:rPr lang="en-US" baseline="0" dirty="0"/>
              <a:t> are just some of the common areas of failure, what does the group think others are? Discuss…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aseline="0" dirty="0"/>
              <a:t>Others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baseline="0" dirty="0"/>
              <a:t>Organization politics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baseline="0" dirty="0"/>
              <a:t>Not having buy in from senior management</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baseline="0" dirty="0"/>
              <a:t>Not being able to have an enterprise vision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99308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7184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10976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Respect the client chain of command, but be prepared to shake things up if needed.</a:t>
            </a:r>
          </a:p>
          <a:p>
            <a:endParaRPr lang="en-US" dirty="0"/>
          </a:p>
          <a:p>
            <a:r>
              <a:rPr lang="en-US" dirty="0"/>
              <a:t>Work on your communication skills, don’t be too rough, don’t be too gentle.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20777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this is a discussion slide.  Have the students work on how to share bad news.</a:t>
            </a:r>
          </a:p>
          <a:p>
            <a:endParaRPr lang="en-US" dirty="0"/>
          </a:p>
          <a:p>
            <a:r>
              <a:rPr lang="en-US" dirty="0"/>
              <a:t>Use your own examples, or offer some of these:</a:t>
            </a:r>
            <a:br>
              <a:rPr lang="en-US" dirty="0"/>
            </a:br>
            <a:br>
              <a:rPr lang="en-US" dirty="0"/>
            </a:br>
            <a:r>
              <a:rPr lang="en-US" dirty="0"/>
              <a:t>The cost of user licenses will increase by 87% if we move ahead with that requirement as written.</a:t>
            </a:r>
          </a:p>
          <a:p>
            <a:endParaRPr lang="en-US" dirty="0"/>
          </a:p>
          <a:p>
            <a:r>
              <a:rPr lang="en-US" dirty="0"/>
              <a:t>That feature set is being deprecated.</a:t>
            </a:r>
          </a:p>
          <a:p>
            <a:endParaRPr lang="en-US" dirty="0"/>
          </a:p>
          <a:p>
            <a:r>
              <a:rPr lang="en-US" dirty="0"/>
              <a:t>With the added relationship the data import will now take 312 days.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8:42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9997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1971176"/>
            <a:ext cx="4167887" cy="2523768"/>
          </a:xfrm>
        </p:spPr>
        <p:txBody>
          <a:bodyPr/>
          <a:lstStyle/>
          <a:p>
            <a:r>
              <a:rPr lang="en-US" sz="2000"/>
              <a:t>PL-600</a:t>
            </a:r>
            <a:br>
              <a:rPr lang="en-US" dirty="0"/>
            </a:br>
            <a:br>
              <a:rPr lang="en-US" dirty="0"/>
            </a:br>
            <a:r>
              <a:rPr lang="en-US" dirty="0"/>
              <a:t>Project governance and working as a team</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1093-6732-41F5-8394-CE968613641D}"/>
              </a:ext>
            </a:extLst>
          </p:cNvPr>
          <p:cNvSpPr>
            <a:spLocks noGrp="1"/>
          </p:cNvSpPr>
          <p:nvPr>
            <p:ph type="title"/>
          </p:nvPr>
        </p:nvSpPr>
        <p:spPr/>
        <p:txBody>
          <a:bodyPr/>
          <a:lstStyle/>
          <a:p>
            <a:r>
              <a:rPr lang="en-US" dirty="0"/>
              <a:t>Keeping on track with actionable feedback</a:t>
            </a:r>
          </a:p>
        </p:txBody>
      </p:sp>
      <p:sp>
        <p:nvSpPr>
          <p:cNvPr id="3" name="Text Placeholder 2">
            <a:extLst>
              <a:ext uri="{FF2B5EF4-FFF2-40B4-BE49-F238E27FC236}">
                <a16:creationId xmlns:a16="http://schemas.microsoft.com/office/drawing/2014/main" id="{81AA269F-7959-4DFA-910D-57D6EED46106}"/>
              </a:ext>
            </a:extLst>
          </p:cNvPr>
          <p:cNvSpPr>
            <a:spLocks noGrp="1"/>
          </p:cNvSpPr>
          <p:nvPr>
            <p:ph type="body" sz="quarter" idx="10"/>
          </p:nvPr>
        </p:nvSpPr>
        <p:spPr>
          <a:xfrm>
            <a:off x="584200" y="1435497"/>
            <a:ext cx="11018520" cy="5256824"/>
          </a:xfrm>
        </p:spPr>
        <p:txBody>
          <a:bodyPr/>
          <a:lstStyle/>
          <a:p>
            <a:r>
              <a:rPr lang="en-US" dirty="0"/>
              <a:t>Bad news does not get better with time- SPEAK UP EARLY!</a:t>
            </a:r>
            <a:br>
              <a:rPr lang="en-US" dirty="0"/>
            </a:br>
            <a:endParaRPr lang="en-US" dirty="0"/>
          </a:p>
          <a:p>
            <a:r>
              <a:rPr lang="en-US" dirty="0"/>
              <a:t>Provide feedback to others to help shape the solution</a:t>
            </a:r>
            <a:br>
              <a:rPr lang="en-US" dirty="0"/>
            </a:br>
            <a:endParaRPr lang="en-US" dirty="0"/>
          </a:p>
          <a:p>
            <a:r>
              <a:rPr lang="en-US" dirty="0"/>
              <a:t>Feedback can be to project team or customer</a:t>
            </a:r>
            <a:br>
              <a:rPr lang="en-US" dirty="0"/>
            </a:br>
            <a:endParaRPr lang="en-US" dirty="0"/>
          </a:p>
          <a:p>
            <a:r>
              <a:rPr lang="en-US" dirty="0"/>
              <a:t>This can happen as early as the RFP/SOW creation and ongoing throughout the project</a:t>
            </a:r>
          </a:p>
          <a:p>
            <a:endParaRPr lang="en-US" dirty="0"/>
          </a:p>
          <a:p>
            <a:r>
              <a:rPr lang="en-US" dirty="0"/>
              <a:t>Responsible for keeping feedback constructive and actionable</a:t>
            </a:r>
          </a:p>
          <a:p>
            <a:endParaRPr lang="en-US" dirty="0"/>
          </a:p>
        </p:txBody>
      </p:sp>
    </p:spTree>
    <p:extLst>
      <p:ext uri="{BB962C8B-B14F-4D97-AF65-F5344CB8AC3E}">
        <p14:creationId xmlns:p14="http://schemas.microsoft.com/office/powerpoint/2010/main" val="4093481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267-8041-42D8-A62B-34C6DAEAE01E}"/>
              </a:ext>
            </a:extLst>
          </p:cNvPr>
          <p:cNvSpPr>
            <a:spLocks noGrp="1"/>
          </p:cNvSpPr>
          <p:nvPr>
            <p:ph type="title"/>
          </p:nvPr>
        </p:nvSpPr>
        <p:spPr/>
        <p:txBody>
          <a:bodyPr/>
          <a:lstStyle/>
          <a:p>
            <a:r>
              <a:rPr lang="en-US" dirty="0"/>
              <a:t>Share bad news</a:t>
            </a:r>
          </a:p>
        </p:txBody>
      </p:sp>
      <p:sp>
        <p:nvSpPr>
          <p:cNvPr id="4" name="Picture Placeholder 3">
            <a:extLst>
              <a:ext uri="{FF2B5EF4-FFF2-40B4-BE49-F238E27FC236}">
                <a16:creationId xmlns:a16="http://schemas.microsoft.com/office/drawing/2014/main" id="{E198B7A1-1DFE-4FC8-A181-66D91F3E3FAF}"/>
              </a:ext>
            </a:extLst>
          </p:cNvPr>
          <p:cNvSpPr>
            <a:spLocks noGrp="1"/>
          </p:cNvSpPr>
          <p:nvPr>
            <p:ph type="pic" sz="quarter" idx="11"/>
          </p:nvPr>
        </p:nvSpPr>
        <p:spPr/>
      </p:sp>
      <p:sp>
        <p:nvSpPr>
          <p:cNvPr id="5" name="Text Placeholder 2">
            <a:extLst>
              <a:ext uri="{FF2B5EF4-FFF2-40B4-BE49-F238E27FC236}">
                <a16:creationId xmlns:a16="http://schemas.microsoft.com/office/drawing/2014/main" id="{BF1E2B9F-CF3C-4F7F-AB68-6A71BABFC2AB}"/>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B0DD5067-4911-470C-BF93-0B91AB049EBA}"/>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876769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E4F7-5537-4378-8561-D72325D5CA8A}"/>
              </a:ext>
            </a:extLst>
          </p:cNvPr>
          <p:cNvSpPr>
            <a:spLocks noGrp="1"/>
          </p:cNvSpPr>
          <p:nvPr>
            <p:ph type="title"/>
          </p:nvPr>
        </p:nvSpPr>
        <p:spPr/>
        <p:txBody>
          <a:bodyPr/>
          <a:lstStyle/>
          <a:p>
            <a:r>
              <a:rPr lang="en-US" dirty="0"/>
              <a:t>Keep it actionable</a:t>
            </a:r>
          </a:p>
        </p:txBody>
      </p:sp>
      <p:sp>
        <p:nvSpPr>
          <p:cNvPr id="3" name="Text Placeholder 2">
            <a:extLst>
              <a:ext uri="{FF2B5EF4-FFF2-40B4-BE49-F238E27FC236}">
                <a16:creationId xmlns:a16="http://schemas.microsoft.com/office/drawing/2014/main" id="{7F5D92CB-4CE5-4C09-947E-0515DFDB20E1}"/>
              </a:ext>
            </a:extLst>
          </p:cNvPr>
          <p:cNvSpPr>
            <a:spLocks noGrp="1"/>
          </p:cNvSpPr>
          <p:nvPr>
            <p:ph type="body" sz="quarter" idx="10"/>
          </p:nvPr>
        </p:nvSpPr>
        <p:spPr>
          <a:xfrm>
            <a:off x="584200" y="1435497"/>
            <a:ext cx="11018520" cy="4481227"/>
          </a:xfrm>
        </p:spPr>
        <p:txBody>
          <a:bodyPr/>
          <a:lstStyle/>
          <a:p>
            <a:r>
              <a:rPr lang="en-US" dirty="0"/>
              <a:t>“Something is amiss here”</a:t>
            </a:r>
          </a:p>
          <a:p>
            <a:endParaRPr lang="en-US" dirty="0"/>
          </a:p>
          <a:p>
            <a:pPr marL="0" indent="0">
              <a:buNone/>
            </a:pPr>
            <a:r>
              <a:rPr lang="en-US" dirty="0"/>
              <a:t>No clear call to action, team member is left trying to figure out what the problem is</a:t>
            </a:r>
          </a:p>
          <a:p>
            <a:endParaRPr lang="en-US" dirty="0"/>
          </a:p>
          <a:p>
            <a:r>
              <a:rPr lang="en-US" dirty="0"/>
              <a:t>“Confirm that setting “X” in Microsoft docs I think it might be wrong”</a:t>
            </a:r>
          </a:p>
          <a:p>
            <a:endParaRPr lang="en-US" dirty="0"/>
          </a:p>
          <a:p>
            <a:pPr marL="0" indent="0">
              <a:buNone/>
            </a:pPr>
            <a:r>
              <a:rPr lang="en-US" dirty="0"/>
              <a:t>Clear problem statement and place to look</a:t>
            </a:r>
          </a:p>
          <a:p>
            <a:endParaRPr lang="en-US" dirty="0"/>
          </a:p>
        </p:txBody>
      </p:sp>
    </p:spTree>
    <p:extLst>
      <p:ext uri="{BB962C8B-B14F-4D97-AF65-F5344CB8AC3E}">
        <p14:creationId xmlns:p14="http://schemas.microsoft.com/office/powerpoint/2010/main" val="4867109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8441-19AF-435C-A5B5-3E68A04D0CF1}"/>
              </a:ext>
            </a:extLst>
          </p:cNvPr>
          <p:cNvSpPr>
            <a:spLocks noGrp="1"/>
          </p:cNvSpPr>
          <p:nvPr>
            <p:ph type="title"/>
          </p:nvPr>
        </p:nvSpPr>
        <p:spPr/>
        <p:txBody>
          <a:bodyPr/>
          <a:lstStyle/>
          <a:p>
            <a:r>
              <a:rPr lang="en-US" dirty="0"/>
              <a:t>Help them reach the same conclusion </a:t>
            </a:r>
          </a:p>
        </p:txBody>
      </p:sp>
      <p:sp>
        <p:nvSpPr>
          <p:cNvPr id="3" name="Text Placeholder 2">
            <a:extLst>
              <a:ext uri="{FF2B5EF4-FFF2-40B4-BE49-F238E27FC236}">
                <a16:creationId xmlns:a16="http://schemas.microsoft.com/office/drawing/2014/main" id="{93800EFC-F6DF-4BD9-8018-C17335EC88B4}"/>
              </a:ext>
            </a:extLst>
          </p:cNvPr>
          <p:cNvSpPr>
            <a:spLocks noGrp="1"/>
          </p:cNvSpPr>
          <p:nvPr>
            <p:ph type="body" sz="quarter" idx="10"/>
          </p:nvPr>
        </p:nvSpPr>
        <p:spPr>
          <a:xfrm>
            <a:off x="584200" y="1435497"/>
            <a:ext cx="11018520" cy="4912114"/>
          </a:xfrm>
        </p:spPr>
        <p:txBody>
          <a:bodyPr/>
          <a:lstStyle/>
          <a:p>
            <a:r>
              <a:rPr lang="en-US" dirty="0"/>
              <a:t>“That won’t work” – likely to put someone on the defensive </a:t>
            </a:r>
          </a:p>
          <a:p>
            <a:endParaRPr lang="en-US" dirty="0"/>
          </a:p>
          <a:p>
            <a:r>
              <a:rPr lang="en-US" dirty="0"/>
              <a:t>“Will that cause 1,000,000 Power Automate flows to be running with that configuration?” </a:t>
            </a:r>
          </a:p>
          <a:p>
            <a:endParaRPr lang="en-US" dirty="0"/>
          </a:p>
          <a:p>
            <a:r>
              <a:rPr lang="en-US" dirty="0"/>
              <a:t>Highlights your concern but encourages them to think through and resolve the concern</a:t>
            </a:r>
          </a:p>
          <a:p>
            <a:endParaRPr lang="en-US" dirty="0"/>
          </a:p>
          <a:p>
            <a:r>
              <a:rPr lang="en-US" dirty="0"/>
              <a:t>Avoid saying “No”; offer options instead, negotiate requirements</a:t>
            </a:r>
          </a:p>
          <a:p>
            <a:endParaRPr lang="en-US" dirty="0"/>
          </a:p>
        </p:txBody>
      </p:sp>
    </p:spTree>
    <p:extLst>
      <p:ext uri="{BB962C8B-B14F-4D97-AF65-F5344CB8AC3E}">
        <p14:creationId xmlns:p14="http://schemas.microsoft.com/office/powerpoint/2010/main" val="14805645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30BB-781B-4606-9AC4-79F4F96D561E}"/>
              </a:ext>
            </a:extLst>
          </p:cNvPr>
          <p:cNvSpPr>
            <a:spLocks noGrp="1"/>
          </p:cNvSpPr>
          <p:nvPr>
            <p:ph type="title"/>
          </p:nvPr>
        </p:nvSpPr>
        <p:spPr/>
        <p:txBody>
          <a:bodyPr/>
          <a:lstStyle/>
          <a:p>
            <a:r>
              <a:rPr lang="en-US" dirty="0"/>
              <a:t>Fine line between review and do the work</a:t>
            </a:r>
          </a:p>
        </p:txBody>
      </p:sp>
      <p:sp>
        <p:nvSpPr>
          <p:cNvPr id="3" name="Text Placeholder 2">
            <a:extLst>
              <a:ext uri="{FF2B5EF4-FFF2-40B4-BE49-F238E27FC236}">
                <a16:creationId xmlns:a16="http://schemas.microsoft.com/office/drawing/2014/main" id="{0A8E9FB8-4098-44EB-AE9E-4B8FDE56F31C}"/>
              </a:ext>
            </a:extLst>
          </p:cNvPr>
          <p:cNvSpPr>
            <a:spLocks noGrp="1"/>
          </p:cNvSpPr>
          <p:nvPr>
            <p:ph type="body" sz="quarter" idx="10"/>
          </p:nvPr>
        </p:nvSpPr>
        <p:spPr>
          <a:xfrm>
            <a:off x="584200" y="1435497"/>
            <a:ext cx="11018520" cy="3447098"/>
          </a:xfrm>
        </p:spPr>
        <p:txBody>
          <a:bodyPr/>
          <a:lstStyle/>
          <a:p>
            <a:r>
              <a:rPr lang="en-US" dirty="0"/>
              <a:t>You don’t have to solve every problem</a:t>
            </a:r>
          </a:p>
          <a:p>
            <a:endParaRPr lang="en-US" dirty="0"/>
          </a:p>
          <a:p>
            <a:r>
              <a:rPr lang="en-US" dirty="0"/>
              <a:t>Give it back with suggestions on where to look for answers</a:t>
            </a:r>
          </a:p>
          <a:p>
            <a:endParaRPr lang="en-US" dirty="0"/>
          </a:p>
          <a:p>
            <a:r>
              <a:rPr lang="en-US" dirty="0"/>
              <a:t>Encourage POC or other tests to validate where it’s not clear a solid solution is proposed</a:t>
            </a:r>
          </a:p>
          <a:p>
            <a:endParaRPr lang="en-US" dirty="0"/>
          </a:p>
        </p:txBody>
      </p:sp>
    </p:spTree>
    <p:extLst>
      <p:ext uri="{BB962C8B-B14F-4D97-AF65-F5344CB8AC3E}">
        <p14:creationId xmlns:p14="http://schemas.microsoft.com/office/powerpoint/2010/main" val="39108686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267-8041-42D8-A62B-34C6DAEAE01E}"/>
              </a:ext>
            </a:extLst>
          </p:cNvPr>
          <p:cNvSpPr>
            <a:spLocks noGrp="1"/>
          </p:cNvSpPr>
          <p:nvPr>
            <p:ph type="title"/>
          </p:nvPr>
        </p:nvSpPr>
        <p:spPr>
          <a:xfrm>
            <a:off x="585216" y="3033223"/>
            <a:ext cx="9144000" cy="498598"/>
          </a:xfrm>
        </p:spPr>
        <p:txBody>
          <a:bodyPr/>
          <a:lstStyle/>
          <a:p>
            <a:r>
              <a:rPr lang="en-US" dirty="0"/>
              <a:t>Working as a team</a:t>
            </a:r>
          </a:p>
        </p:txBody>
      </p:sp>
    </p:spTree>
    <p:extLst>
      <p:ext uri="{BB962C8B-B14F-4D97-AF65-F5344CB8AC3E}">
        <p14:creationId xmlns:p14="http://schemas.microsoft.com/office/powerpoint/2010/main" val="272034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7010F7-066B-4FF2-AD5C-ECC413FB6084}"/>
              </a:ext>
            </a:extLst>
          </p:cNvPr>
          <p:cNvSpPr>
            <a:spLocks noGrp="1"/>
          </p:cNvSpPr>
          <p:nvPr>
            <p:ph type="title"/>
          </p:nvPr>
        </p:nvSpPr>
        <p:spPr/>
        <p:txBody>
          <a:bodyPr/>
          <a:lstStyle/>
          <a:p>
            <a:r>
              <a:rPr lang="en-US" dirty="0"/>
              <a:t>Solution Architect helps here by…</a:t>
            </a:r>
          </a:p>
        </p:txBody>
      </p:sp>
      <p:sp>
        <p:nvSpPr>
          <p:cNvPr id="5" name="Text Placeholder 4">
            <a:extLst>
              <a:ext uri="{FF2B5EF4-FFF2-40B4-BE49-F238E27FC236}">
                <a16:creationId xmlns:a16="http://schemas.microsoft.com/office/drawing/2014/main" id="{AE49CE5C-8D77-4326-B4A8-9340B63C5061}"/>
              </a:ext>
            </a:extLst>
          </p:cNvPr>
          <p:cNvSpPr>
            <a:spLocks noGrp="1"/>
          </p:cNvSpPr>
          <p:nvPr>
            <p:ph type="body" sz="quarter" idx="10"/>
          </p:nvPr>
        </p:nvSpPr>
        <p:spPr>
          <a:xfrm>
            <a:off x="584200" y="1435497"/>
            <a:ext cx="11018520" cy="3705630"/>
          </a:xfrm>
        </p:spPr>
        <p:txBody>
          <a:bodyPr/>
          <a:lstStyle/>
          <a:p>
            <a:r>
              <a:rPr lang="en-US" dirty="0"/>
              <a:t>Own the overall vision of the technical solution and communicate it to the team</a:t>
            </a:r>
            <a:br>
              <a:rPr lang="en-US" dirty="0"/>
            </a:br>
            <a:endParaRPr lang="en-US" dirty="0"/>
          </a:p>
          <a:p>
            <a:r>
              <a:rPr lang="en-US" dirty="0"/>
              <a:t>Role model and mentor other  team members </a:t>
            </a:r>
            <a:br>
              <a:rPr lang="en-US" dirty="0"/>
            </a:br>
            <a:endParaRPr lang="en-US" dirty="0"/>
          </a:p>
          <a:p>
            <a:r>
              <a:rPr lang="en-US" dirty="0"/>
              <a:t>Solution Architect will establish the breakdown that will be used for the functional and technical design</a:t>
            </a:r>
          </a:p>
          <a:p>
            <a:endParaRPr lang="en-US" dirty="0"/>
          </a:p>
        </p:txBody>
      </p:sp>
    </p:spTree>
    <p:extLst>
      <p:ext uri="{BB962C8B-B14F-4D97-AF65-F5344CB8AC3E}">
        <p14:creationId xmlns:p14="http://schemas.microsoft.com/office/powerpoint/2010/main" val="35383776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CE6F-F22D-449A-991B-9749D36F9ACB}"/>
              </a:ext>
            </a:extLst>
          </p:cNvPr>
          <p:cNvSpPr>
            <a:spLocks noGrp="1"/>
          </p:cNvSpPr>
          <p:nvPr>
            <p:ph type="title"/>
          </p:nvPr>
        </p:nvSpPr>
        <p:spPr/>
        <p:txBody>
          <a:bodyPr/>
          <a:lstStyle/>
          <a:p>
            <a:r>
              <a:rPr lang="en-US" dirty="0"/>
              <a:t>Not everyone on a team is a rock star</a:t>
            </a:r>
          </a:p>
        </p:txBody>
      </p:sp>
      <p:sp>
        <p:nvSpPr>
          <p:cNvPr id="3" name="Text Placeholder 2">
            <a:extLst>
              <a:ext uri="{FF2B5EF4-FFF2-40B4-BE49-F238E27FC236}">
                <a16:creationId xmlns:a16="http://schemas.microsoft.com/office/drawing/2014/main" id="{068B3D0B-5F22-4D74-8FA3-16408D0D4695}"/>
              </a:ext>
            </a:extLst>
          </p:cNvPr>
          <p:cNvSpPr>
            <a:spLocks noGrp="1"/>
          </p:cNvSpPr>
          <p:nvPr>
            <p:ph type="body" sz="quarter" idx="10"/>
          </p:nvPr>
        </p:nvSpPr>
        <p:spPr>
          <a:xfrm>
            <a:off x="584200" y="1435497"/>
            <a:ext cx="11018520" cy="4481227"/>
          </a:xfrm>
        </p:spPr>
        <p:txBody>
          <a:bodyPr/>
          <a:lstStyle/>
          <a:p>
            <a:r>
              <a:rPr lang="en-US" dirty="0"/>
              <a:t>You can’t do everything alone</a:t>
            </a:r>
          </a:p>
          <a:p>
            <a:endParaRPr lang="en-US" dirty="0"/>
          </a:p>
          <a:p>
            <a:r>
              <a:rPr lang="en-US" dirty="0"/>
              <a:t>Solution Architect is often responsible for setting the example and mentoring others</a:t>
            </a:r>
          </a:p>
          <a:p>
            <a:endParaRPr lang="en-US" dirty="0"/>
          </a:p>
          <a:p>
            <a:r>
              <a:rPr lang="en-US" dirty="0"/>
              <a:t>You don’t always get to choose your team</a:t>
            </a:r>
          </a:p>
          <a:p>
            <a:endParaRPr lang="en-US" dirty="0"/>
          </a:p>
          <a:p>
            <a:r>
              <a:rPr lang="en-US" dirty="0"/>
              <a:t>Learn how to assess skills of team…and weaknesses</a:t>
            </a:r>
          </a:p>
          <a:p>
            <a:endParaRPr lang="en-US" dirty="0"/>
          </a:p>
        </p:txBody>
      </p:sp>
    </p:spTree>
    <p:extLst>
      <p:ext uri="{BB962C8B-B14F-4D97-AF65-F5344CB8AC3E}">
        <p14:creationId xmlns:p14="http://schemas.microsoft.com/office/powerpoint/2010/main" val="14308580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24EA-BA70-4DE3-968F-F546807E3879}"/>
              </a:ext>
            </a:extLst>
          </p:cNvPr>
          <p:cNvSpPr>
            <a:spLocks noGrp="1"/>
          </p:cNvSpPr>
          <p:nvPr>
            <p:ph type="title"/>
          </p:nvPr>
        </p:nvSpPr>
        <p:spPr/>
        <p:txBody>
          <a:bodyPr/>
          <a:lstStyle/>
          <a:p>
            <a:r>
              <a:rPr lang="en-US" dirty="0"/>
              <a:t>Assessing your team’s skills</a:t>
            </a:r>
          </a:p>
        </p:txBody>
      </p:sp>
      <p:sp>
        <p:nvSpPr>
          <p:cNvPr id="3" name="Text Placeholder 2">
            <a:extLst>
              <a:ext uri="{FF2B5EF4-FFF2-40B4-BE49-F238E27FC236}">
                <a16:creationId xmlns:a16="http://schemas.microsoft.com/office/drawing/2014/main" id="{5E873574-C45C-496D-BF5D-F4AA301DA7F7}"/>
              </a:ext>
            </a:extLst>
          </p:cNvPr>
          <p:cNvSpPr>
            <a:spLocks noGrp="1"/>
          </p:cNvSpPr>
          <p:nvPr>
            <p:ph type="body" sz="quarter" idx="10"/>
          </p:nvPr>
        </p:nvSpPr>
        <p:spPr>
          <a:xfrm>
            <a:off x="584200" y="1435497"/>
            <a:ext cx="11018520" cy="4912114"/>
          </a:xfrm>
        </p:spPr>
        <p:txBody>
          <a:bodyPr/>
          <a:lstStyle/>
          <a:p>
            <a:r>
              <a:rPr lang="en-US" dirty="0"/>
              <a:t>You don’t have to ask for a resume to learn how much Microsoft Power Platform they know</a:t>
            </a:r>
          </a:p>
          <a:p>
            <a:r>
              <a:rPr lang="en-US" dirty="0"/>
              <a:t>Have a set of probing ‘discussion’ questions to test knowledge</a:t>
            </a:r>
          </a:p>
          <a:p>
            <a:pPr marL="0" indent="0">
              <a:buNone/>
            </a:pPr>
            <a:r>
              <a:rPr lang="en-US" dirty="0"/>
              <a:t>	e.g. Managed vs Unmanaged Solutions</a:t>
            </a:r>
          </a:p>
          <a:p>
            <a:pPr marL="0" indent="0">
              <a:buNone/>
            </a:pPr>
            <a:r>
              <a:rPr lang="en-US" dirty="0"/>
              <a:t>	e.g. Business rule vs. Power Automate flow</a:t>
            </a:r>
          </a:p>
          <a:p>
            <a:r>
              <a:rPr lang="en-US" dirty="0"/>
              <a:t>Small assignments, assess results</a:t>
            </a:r>
          </a:p>
          <a:p>
            <a:r>
              <a:rPr lang="en-US" dirty="0"/>
              <a:t>Encourage them to explain a proposed solution, assess the results</a:t>
            </a:r>
          </a:p>
          <a:p>
            <a:r>
              <a:rPr lang="en-US" dirty="0"/>
              <a:t>Develop your own skills matrix as the project evolves, leverage strengths of team to succeed</a:t>
            </a:r>
          </a:p>
          <a:p>
            <a:endParaRPr lang="en-US" dirty="0"/>
          </a:p>
        </p:txBody>
      </p:sp>
    </p:spTree>
    <p:extLst>
      <p:ext uri="{BB962C8B-B14F-4D97-AF65-F5344CB8AC3E}">
        <p14:creationId xmlns:p14="http://schemas.microsoft.com/office/powerpoint/2010/main" val="40887340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CA2-9879-4089-9DF1-559701988B6E}"/>
              </a:ext>
            </a:extLst>
          </p:cNvPr>
          <p:cNvSpPr>
            <a:spLocks noGrp="1"/>
          </p:cNvSpPr>
          <p:nvPr>
            <p:ph type="title"/>
          </p:nvPr>
        </p:nvSpPr>
        <p:spPr/>
        <p:txBody>
          <a:bodyPr/>
          <a:lstStyle/>
          <a:p>
            <a:r>
              <a:rPr lang="en-US" dirty="0"/>
              <a:t>Are you a good example?</a:t>
            </a:r>
          </a:p>
        </p:txBody>
      </p:sp>
      <p:sp>
        <p:nvSpPr>
          <p:cNvPr id="3" name="Text Placeholder 2">
            <a:extLst>
              <a:ext uri="{FF2B5EF4-FFF2-40B4-BE49-F238E27FC236}">
                <a16:creationId xmlns:a16="http://schemas.microsoft.com/office/drawing/2014/main" id="{780634CA-19A9-4433-AED2-D393B3F84D76}"/>
              </a:ext>
            </a:extLst>
          </p:cNvPr>
          <p:cNvSpPr>
            <a:spLocks noGrp="1"/>
          </p:cNvSpPr>
          <p:nvPr>
            <p:ph type="body" sz="quarter" idx="10"/>
          </p:nvPr>
        </p:nvSpPr>
        <p:spPr>
          <a:xfrm>
            <a:off x="584200" y="1435497"/>
            <a:ext cx="11018520" cy="3016210"/>
          </a:xfrm>
        </p:spPr>
        <p:txBody>
          <a:bodyPr/>
          <a:lstStyle/>
          <a:p>
            <a:r>
              <a:rPr lang="en-US" dirty="0"/>
              <a:t>Solution Architect often looked to as the leader</a:t>
            </a:r>
          </a:p>
          <a:p>
            <a:endParaRPr lang="en-US" dirty="0"/>
          </a:p>
          <a:p>
            <a:r>
              <a:rPr lang="en-US" dirty="0"/>
              <a:t>Solution Architect often sets the tone for the rest of the team</a:t>
            </a:r>
          </a:p>
          <a:p>
            <a:endParaRPr lang="en-US" dirty="0"/>
          </a:p>
          <a:p>
            <a:r>
              <a:rPr lang="en-US" dirty="0"/>
              <a:t>“Oh we don’t need to do that it’s a waste of time”</a:t>
            </a:r>
          </a:p>
          <a:p>
            <a:endParaRPr lang="en-US" dirty="0"/>
          </a:p>
        </p:txBody>
      </p:sp>
    </p:spTree>
    <p:extLst>
      <p:ext uri="{BB962C8B-B14F-4D97-AF65-F5344CB8AC3E}">
        <p14:creationId xmlns:p14="http://schemas.microsoft.com/office/powerpoint/2010/main" val="10792950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62689B-48D0-4123-B3FC-74A1BA2E61DD}"/>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6A5DB790-D234-46E3-B966-3C053176FC6C}"/>
              </a:ext>
            </a:extLst>
          </p:cNvPr>
          <p:cNvSpPr>
            <a:spLocks noGrp="1"/>
          </p:cNvSpPr>
          <p:nvPr>
            <p:ph type="body" sz="quarter" idx="10"/>
          </p:nvPr>
        </p:nvSpPr>
        <p:spPr>
          <a:xfrm>
            <a:off x="584200" y="1435497"/>
            <a:ext cx="11018520" cy="4093428"/>
          </a:xfrm>
        </p:spPr>
        <p:txBody>
          <a:bodyPr/>
          <a:lstStyle/>
          <a:p>
            <a:pPr>
              <a:lnSpc>
                <a:spcPct val="150000"/>
              </a:lnSpc>
            </a:pPr>
            <a:r>
              <a:rPr lang="en-US" dirty="0"/>
              <a:t>Discuss the Solution Architect’s role in project governance</a:t>
            </a:r>
          </a:p>
          <a:p>
            <a:pPr>
              <a:lnSpc>
                <a:spcPct val="150000"/>
              </a:lnSpc>
            </a:pPr>
            <a:r>
              <a:rPr lang="en-US" dirty="0"/>
              <a:t>Discuss techniques for keeping a project on track</a:t>
            </a:r>
          </a:p>
          <a:p>
            <a:pPr>
              <a:lnSpc>
                <a:spcPct val="150000"/>
              </a:lnSpc>
            </a:pPr>
            <a:r>
              <a:rPr lang="en-US" dirty="0"/>
              <a:t>Explore scenarios that could cause a project to fail</a:t>
            </a:r>
          </a:p>
          <a:p>
            <a:pPr>
              <a:lnSpc>
                <a:spcPct val="150000"/>
              </a:lnSpc>
            </a:pPr>
            <a:endParaRPr lang="en-US" dirty="0"/>
          </a:p>
          <a:p>
            <a:pPr>
              <a:lnSpc>
                <a:spcPct val="150000"/>
              </a:lnSpc>
            </a:pPr>
            <a:endParaRPr lang="en-US" dirty="0"/>
          </a:p>
          <a:p>
            <a:endParaRPr lang="en-US" dirty="0"/>
          </a:p>
        </p:txBody>
      </p:sp>
    </p:spTree>
    <p:extLst>
      <p:ext uri="{BB962C8B-B14F-4D97-AF65-F5344CB8AC3E}">
        <p14:creationId xmlns:p14="http://schemas.microsoft.com/office/powerpoint/2010/main" val="35284643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267-8041-42D8-A62B-34C6DAEAE01E}"/>
              </a:ext>
            </a:extLst>
          </p:cNvPr>
          <p:cNvSpPr>
            <a:spLocks noGrp="1"/>
          </p:cNvSpPr>
          <p:nvPr>
            <p:ph type="title"/>
          </p:nvPr>
        </p:nvSpPr>
        <p:spPr/>
        <p:txBody>
          <a:bodyPr/>
          <a:lstStyle/>
          <a:p>
            <a:r>
              <a:rPr lang="en-US" dirty="0"/>
              <a:t>What else can the Solution Architect do to help teams work better together?</a:t>
            </a:r>
          </a:p>
        </p:txBody>
      </p:sp>
      <p:sp>
        <p:nvSpPr>
          <p:cNvPr id="3" name="Picture Placeholder 2">
            <a:extLst>
              <a:ext uri="{FF2B5EF4-FFF2-40B4-BE49-F238E27FC236}">
                <a16:creationId xmlns:a16="http://schemas.microsoft.com/office/drawing/2014/main" id="{6546A45D-4896-4364-BF59-A72A0BED4EE4}"/>
              </a:ext>
            </a:extLst>
          </p:cNvPr>
          <p:cNvSpPr>
            <a:spLocks noGrp="1"/>
          </p:cNvSpPr>
          <p:nvPr>
            <p:ph type="pic" sz="quarter" idx="11"/>
          </p:nvPr>
        </p:nvSpPr>
        <p:spPr/>
      </p:sp>
      <p:sp>
        <p:nvSpPr>
          <p:cNvPr id="4" name="Text Placeholder 2">
            <a:extLst>
              <a:ext uri="{FF2B5EF4-FFF2-40B4-BE49-F238E27FC236}">
                <a16:creationId xmlns:a16="http://schemas.microsoft.com/office/drawing/2014/main" id="{5B5AD873-F201-4B74-A2D6-82BE8C2E9144}"/>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5" name="manager" title="Icon of three people with lines connecting them">
            <a:extLst>
              <a:ext uri="{FF2B5EF4-FFF2-40B4-BE49-F238E27FC236}">
                <a16:creationId xmlns:a16="http://schemas.microsoft.com/office/drawing/2014/main" id="{271A1C62-4CCD-489E-B2E4-05B29D9A05EC}"/>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36061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273D-3F42-4B3C-A100-CE5E078C8F1C}"/>
              </a:ext>
            </a:extLst>
          </p:cNvPr>
          <p:cNvSpPr>
            <a:spLocks noGrp="1"/>
          </p:cNvSpPr>
          <p:nvPr>
            <p:ph type="title"/>
          </p:nvPr>
        </p:nvSpPr>
        <p:spPr/>
        <p:txBody>
          <a:bodyPr/>
          <a:lstStyle/>
          <a:p>
            <a:r>
              <a:rPr lang="en-US" dirty="0"/>
              <a:t>Wrapping up</a:t>
            </a:r>
          </a:p>
        </p:txBody>
      </p:sp>
      <p:sp>
        <p:nvSpPr>
          <p:cNvPr id="3" name="Text Placeholder 2">
            <a:extLst>
              <a:ext uri="{FF2B5EF4-FFF2-40B4-BE49-F238E27FC236}">
                <a16:creationId xmlns:a16="http://schemas.microsoft.com/office/drawing/2014/main" id="{80157C54-FCEA-4E51-B9E5-D20E6F1AF088}"/>
              </a:ext>
            </a:extLst>
          </p:cNvPr>
          <p:cNvSpPr>
            <a:spLocks noGrp="1"/>
          </p:cNvSpPr>
          <p:nvPr>
            <p:ph type="body" sz="quarter" idx="10"/>
          </p:nvPr>
        </p:nvSpPr>
        <p:spPr>
          <a:xfrm>
            <a:off x="584200" y="1435497"/>
            <a:ext cx="11018520" cy="5170646"/>
          </a:xfrm>
        </p:spPr>
        <p:txBody>
          <a:bodyPr/>
          <a:lstStyle/>
          <a:p>
            <a:r>
              <a:rPr lang="en-US" dirty="0"/>
              <a:t>Business application projects are a team effort requiring coordination and planning to succeed</a:t>
            </a:r>
            <a:br>
              <a:rPr lang="en-US" dirty="0"/>
            </a:br>
            <a:endParaRPr lang="en-US" dirty="0"/>
          </a:p>
          <a:p>
            <a:r>
              <a:rPr lang="en-US" dirty="0"/>
              <a:t>Solution Architects are often the glue that holds a team together</a:t>
            </a:r>
          </a:p>
          <a:p>
            <a:endParaRPr lang="en-US" dirty="0"/>
          </a:p>
          <a:p>
            <a:r>
              <a:rPr lang="en-US" dirty="0"/>
              <a:t>Reviewing others work is an essential part of the Solution Architect’s Role on the project </a:t>
            </a:r>
            <a:br>
              <a:rPr lang="en-US" dirty="0"/>
            </a:br>
            <a:endParaRPr lang="en-US" dirty="0"/>
          </a:p>
          <a:p>
            <a:r>
              <a:rPr lang="en-US" dirty="0"/>
              <a:t>Up front actionable feedback will result in less headaches as the project progresses</a:t>
            </a:r>
          </a:p>
          <a:p>
            <a:endParaRPr lang="en-US" dirty="0"/>
          </a:p>
        </p:txBody>
      </p:sp>
    </p:spTree>
    <p:extLst>
      <p:ext uri="{BB962C8B-B14F-4D97-AF65-F5344CB8AC3E}">
        <p14:creationId xmlns:p14="http://schemas.microsoft.com/office/powerpoint/2010/main" val="23575187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dirty="0"/>
              <a:t>Group exercise: Review workbook details</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2412968"/>
          </a:xfrm>
        </p:spPr>
        <p:txBody>
          <a:bodyPr/>
          <a:lstStyle/>
          <a:p>
            <a:pPr lvl="0"/>
            <a:r>
              <a:rPr lang="en-US" dirty="0"/>
              <a:t>Review Project Workbook Details and Prepare Feedback</a:t>
            </a:r>
            <a:br>
              <a:rPr lang="en-US" dirty="0"/>
            </a:br>
            <a:endParaRPr lang="en-US" dirty="0"/>
          </a:p>
          <a:p>
            <a:pPr lvl="0"/>
            <a:r>
              <a:rPr lang="en-US" dirty="0"/>
              <a:t>Share feedback with other team</a:t>
            </a:r>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702413" y="4400672"/>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5400" cap="sq">
            <a:solidFill>
              <a:schemeClr val="accent3"/>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267-8041-42D8-A62B-34C6DAEAE01E}"/>
              </a:ext>
            </a:extLst>
          </p:cNvPr>
          <p:cNvSpPr>
            <a:spLocks noGrp="1"/>
          </p:cNvSpPr>
          <p:nvPr>
            <p:ph type="title"/>
          </p:nvPr>
        </p:nvSpPr>
        <p:spPr/>
        <p:txBody>
          <a:bodyPr/>
          <a:lstStyle/>
          <a:p>
            <a:r>
              <a:rPr lang="en-US" dirty="0"/>
              <a:t>Keeping a project on track is easy, </a:t>
            </a:r>
            <a:br>
              <a:rPr lang="en-US" dirty="0"/>
            </a:br>
            <a:r>
              <a:rPr lang="en-US" dirty="0"/>
              <a:t>how do we do it?</a:t>
            </a:r>
          </a:p>
        </p:txBody>
      </p:sp>
      <p:sp>
        <p:nvSpPr>
          <p:cNvPr id="3" name="Picture Placeholder 2">
            <a:extLst>
              <a:ext uri="{FF2B5EF4-FFF2-40B4-BE49-F238E27FC236}">
                <a16:creationId xmlns:a16="http://schemas.microsoft.com/office/drawing/2014/main" id="{32FC3F99-5B63-43CB-B169-EBE228A31999}"/>
              </a:ext>
            </a:extLst>
          </p:cNvPr>
          <p:cNvSpPr>
            <a:spLocks noGrp="1"/>
          </p:cNvSpPr>
          <p:nvPr>
            <p:ph type="pic" sz="quarter" idx="11"/>
          </p:nvPr>
        </p:nvSpPr>
        <p:spPr/>
      </p:sp>
      <p:sp>
        <p:nvSpPr>
          <p:cNvPr id="4" name="Text Placeholder 2">
            <a:extLst>
              <a:ext uri="{FF2B5EF4-FFF2-40B4-BE49-F238E27FC236}">
                <a16:creationId xmlns:a16="http://schemas.microsoft.com/office/drawing/2014/main" id="{BC45B576-FE39-4C5E-B23A-A1C346277140}"/>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5" name="manager" title="Icon of three people with lines connecting them">
            <a:extLst>
              <a:ext uri="{FF2B5EF4-FFF2-40B4-BE49-F238E27FC236}">
                <a16:creationId xmlns:a16="http://schemas.microsoft.com/office/drawing/2014/main" id="{0A200ADE-58C6-4857-AFEA-1B8FC73A5FE4}"/>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622232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8C07B-6435-4816-A33B-26336340CF1E}"/>
              </a:ext>
            </a:extLst>
          </p:cNvPr>
          <p:cNvSpPr>
            <a:spLocks noGrp="1"/>
          </p:cNvSpPr>
          <p:nvPr>
            <p:ph type="title"/>
          </p:nvPr>
        </p:nvSpPr>
        <p:spPr/>
        <p:txBody>
          <a:bodyPr/>
          <a:lstStyle/>
          <a:p>
            <a:r>
              <a:rPr lang="en-US" dirty="0"/>
              <a:t>Solution Architect can help by…</a:t>
            </a:r>
          </a:p>
        </p:txBody>
      </p:sp>
      <p:sp>
        <p:nvSpPr>
          <p:cNvPr id="5" name="Text Placeholder 4">
            <a:extLst>
              <a:ext uri="{FF2B5EF4-FFF2-40B4-BE49-F238E27FC236}">
                <a16:creationId xmlns:a16="http://schemas.microsoft.com/office/drawing/2014/main" id="{D42B8220-7E2A-4793-B5AC-F5F31C223C12}"/>
              </a:ext>
            </a:extLst>
          </p:cNvPr>
          <p:cNvSpPr>
            <a:spLocks noGrp="1"/>
          </p:cNvSpPr>
          <p:nvPr>
            <p:ph type="body" sz="quarter" idx="10"/>
          </p:nvPr>
        </p:nvSpPr>
        <p:spPr>
          <a:xfrm>
            <a:off x="584200" y="1435497"/>
            <a:ext cx="11018520" cy="4739759"/>
          </a:xfrm>
        </p:spPr>
        <p:txBody>
          <a:bodyPr/>
          <a:lstStyle/>
          <a:p>
            <a:r>
              <a:rPr lang="en-US" dirty="0"/>
              <a:t>Being a key member of the governance team </a:t>
            </a:r>
            <a:br>
              <a:rPr lang="en-US" dirty="0"/>
            </a:br>
            <a:endParaRPr lang="en-US" dirty="0"/>
          </a:p>
          <a:p>
            <a:r>
              <a:rPr lang="en-US" dirty="0"/>
              <a:t>Help manage changes in scope and requirements</a:t>
            </a:r>
          </a:p>
          <a:p>
            <a:endParaRPr lang="en-US" dirty="0"/>
          </a:p>
          <a:p>
            <a:r>
              <a:rPr lang="en-US" dirty="0"/>
              <a:t>Look out for issues in the requirements including regulatory, compliance, auditing, and security</a:t>
            </a:r>
            <a:br>
              <a:rPr lang="en-US" dirty="0"/>
            </a:br>
            <a:endParaRPr lang="en-US" dirty="0"/>
          </a:p>
          <a:p>
            <a:r>
              <a:rPr lang="en-US" dirty="0"/>
              <a:t>Not over-promising and helping to encourage small steps towards a big goal</a:t>
            </a:r>
          </a:p>
          <a:p>
            <a:endParaRPr lang="en-US" dirty="0"/>
          </a:p>
        </p:txBody>
      </p:sp>
    </p:spTree>
    <p:extLst>
      <p:ext uri="{BB962C8B-B14F-4D97-AF65-F5344CB8AC3E}">
        <p14:creationId xmlns:p14="http://schemas.microsoft.com/office/powerpoint/2010/main" val="40050431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9842-5EC4-4BC5-BFEB-0DAB0081FD63}"/>
              </a:ext>
            </a:extLst>
          </p:cNvPr>
          <p:cNvSpPr>
            <a:spLocks noGrp="1"/>
          </p:cNvSpPr>
          <p:nvPr>
            <p:ph type="title"/>
          </p:nvPr>
        </p:nvSpPr>
        <p:spPr/>
        <p:txBody>
          <a:bodyPr/>
          <a:lstStyle/>
          <a:p>
            <a:r>
              <a:rPr lang="en-US" dirty="0"/>
              <a:t>Any process is better than no process!</a:t>
            </a:r>
          </a:p>
        </p:txBody>
      </p:sp>
      <p:sp>
        <p:nvSpPr>
          <p:cNvPr id="3" name="Text Placeholder 2">
            <a:extLst>
              <a:ext uri="{FF2B5EF4-FFF2-40B4-BE49-F238E27FC236}">
                <a16:creationId xmlns:a16="http://schemas.microsoft.com/office/drawing/2014/main" id="{0D2E1246-19E2-44B8-B5E2-9C73E4838C93}"/>
              </a:ext>
            </a:extLst>
          </p:cNvPr>
          <p:cNvSpPr>
            <a:spLocks noGrp="1"/>
          </p:cNvSpPr>
          <p:nvPr>
            <p:ph type="body" sz="quarter" idx="10"/>
          </p:nvPr>
        </p:nvSpPr>
        <p:spPr>
          <a:xfrm>
            <a:off x="584200" y="1435497"/>
            <a:ext cx="11018520" cy="3877985"/>
          </a:xfrm>
        </p:spPr>
        <p:txBody>
          <a:bodyPr/>
          <a:lstStyle/>
          <a:p>
            <a:r>
              <a:rPr lang="en-US" dirty="0"/>
              <a:t>Often customers will have their own governance process</a:t>
            </a:r>
          </a:p>
          <a:p>
            <a:endParaRPr lang="en-US" dirty="0"/>
          </a:p>
          <a:p>
            <a:r>
              <a:rPr lang="en-US" dirty="0"/>
              <a:t>Governance should be inline with contractual terms for changes agreed to by customer</a:t>
            </a:r>
          </a:p>
          <a:p>
            <a:endParaRPr lang="en-US" dirty="0"/>
          </a:p>
          <a:p>
            <a:r>
              <a:rPr lang="en-US" dirty="0"/>
              <a:t>If no process is in place, the Solution Architect should push for creation</a:t>
            </a:r>
          </a:p>
          <a:p>
            <a:endParaRPr lang="en-US" dirty="0"/>
          </a:p>
        </p:txBody>
      </p:sp>
    </p:spTree>
    <p:extLst>
      <p:ext uri="{BB962C8B-B14F-4D97-AF65-F5344CB8AC3E}">
        <p14:creationId xmlns:p14="http://schemas.microsoft.com/office/powerpoint/2010/main" val="1680570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0B20-B22A-4D7F-950C-AB7F741CF670}"/>
              </a:ext>
            </a:extLst>
          </p:cNvPr>
          <p:cNvSpPr>
            <a:spLocks noGrp="1"/>
          </p:cNvSpPr>
          <p:nvPr>
            <p:ph type="title"/>
          </p:nvPr>
        </p:nvSpPr>
        <p:spPr/>
        <p:txBody>
          <a:bodyPr/>
          <a:lstStyle/>
          <a:p>
            <a:r>
              <a:rPr lang="en-US" dirty="0"/>
              <a:t>Recipes for failure</a:t>
            </a:r>
          </a:p>
        </p:txBody>
      </p:sp>
      <p:sp>
        <p:nvSpPr>
          <p:cNvPr id="3" name="Text Placeholder 2">
            <a:extLst>
              <a:ext uri="{FF2B5EF4-FFF2-40B4-BE49-F238E27FC236}">
                <a16:creationId xmlns:a16="http://schemas.microsoft.com/office/drawing/2014/main" id="{D7125BC9-FF88-492F-98D4-4824B561F54B}"/>
              </a:ext>
            </a:extLst>
          </p:cNvPr>
          <p:cNvSpPr>
            <a:spLocks noGrp="1"/>
          </p:cNvSpPr>
          <p:nvPr>
            <p:ph type="body" sz="quarter" idx="10"/>
          </p:nvPr>
        </p:nvSpPr>
        <p:spPr>
          <a:xfrm>
            <a:off x="584200" y="1435497"/>
            <a:ext cx="11018520" cy="5084469"/>
          </a:xfrm>
        </p:spPr>
        <p:txBody>
          <a:bodyPr/>
          <a:lstStyle/>
          <a:p>
            <a:r>
              <a:rPr lang="en-US" dirty="0"/>
              <a:t>Not documenting assumptions</a:t>
            </a:r>
          </a:p>
          <a:p>
            <a:endParaRPr lang="en-US" dirty="0"/>
          </a:p>
          <a:p>
            <a:r>
              <a:rPr lang="en-US" dirty="0"/>
              <a:t>Not doing risk management </a:t>
            </a:r>
          </a:p>
          <a:p>
            <a:endParaRPr lang="en-US" dirty="0"/>
          </a:p>
          <a:p>
            <a:r>
              <a:rPr lang="en-US" dirty="0"/>
              <a:t>Over-promising </a:t>
            </a:r>
          </a:p>
          <a:p>
            <a:endParaRPr lang="en-US" dirty="0"/>
          </a:p>
          <a:p>
            <a:r>
              <a:rPr lang="en-US" dirty="0"/>
              <a:t>Designing with incorrect assumptions or requirements</a:t>
            </a:r>
          </a:p>
          <a:p>
            <a:endParaRPr lang="en-US" dirty="0"/>
          </a:p>
          <a:p>
            <a:r>
              <a:rPr lang="en-US" dirty="0"/>
              <a:t>Other thoughts?</a:t>
            </a:r>
          </a:p>
          <a:p>
            <a:endParaRPr lang="en-US" dirty="0"/>
          </a:p>
        </p:txBody>
      </p:sp>
    </p:spTree>
    <p:extLst>
      <p:ext uri="{BB962C8B-B14F-4D97-AF65-F5344CB8AC3E}">
        <p14:creationId xmlns:p14="http://schemas.microsoft.com/office/powerpoint/2010/main" val="36067009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47CC-6499-492E-9BCD-F5D1A602F910}"/>
              </a:ext>
            </a:extLst>
          </p:cNvPr>
          <p:cNvSpPr>
            <a:spLocks noGrp="1"/>
          </p:cNvSpPr>
          <p:nvPr>
            <p:ph type="title"/>
          </p:nvPr>
        </p:nvSpPr>
        <p:spPr/>
        <p:txBody>
          <a:bodyPr/>
          <a:lstStyle/>
          <a:p>
            <a:r>
              <a:rPr lang="en-US" dirty="0"/>
              <a:t>Recipes for success</a:t>
            </a:r>
          </a:p>
        </p:txBody>
      </p:sp>
      <p:sp>
        <p:nvSpPr>
          <p:cNvPr id="3" name="Text Placeholder 2">
            <a:extLst>
              <a:ext uri="{FF2B5EF4-FFF2-40B4-BE49-F238E27FC236}">
                <a16:creationId xmlns:a16="http://schemas.microsoft.com/office/drawing/2014/main" id="{0C663161-791D-46EA-86E8-FECA7A172610}"/>
              </a:ext>
            </a:extLst>
          </p:cNvPr>
          <p:cNvSpPr>
            <a:spLocks noGrp="1"/>
          </p:cNvSpPr>
          <p:nvPr>
            <p:ph type="body" sz="quarter" idx="10"/>
          </p:nvPr>
        </p:nvSpPr>
        <p:spPr>
          <a:xfrm>
            <a:off x="584200" y="1435497"/>
            <a:ext cx="11018520" cy="4481227"/>
          </a:xfrm>
        </p:spPr>
        <p:txBody>
          <a:bodyPr/>
          <a:lstStyle/>
          <a:p>
            <a:r>
              <a:rPr lang="en-US" dirty="0"/>
              <a:t>Know what done looks like, from your customer’s perspective not yours</a:t>
            </a:r>
          </a:p>
          <a:p>
            <a:endParaRPr lang="en-US" dirty="0"/>
          </a:p>
          <a:p>
            <a:r>
              <a:rPr lang="en-US" dirty="0"/>
              <a:t>Project checkpoints – How are we doing?</a:t>
            </a:r>
          </a:p>
          <a:p>
            <a:endParaRPr lang="en-US" dirty="0"/>
          </a:p>
          <a:p>
            <a:r>
              <a:rPr lang="en-US" dirty="0"/>
              <a:t>Be more agile, retrospectives, lessons learned</a:t>
            </a:r>
          </a:p>
          <a:p>
            <a:endParaRPr lang="en-US" dirty="0"/>
          </a:p>
          <a:p>
            <a:r>
              <a:rPr lang="en-US" dirty="0"/>
              <a:t>Have a change control board to manage change</a:t>
            </a:r>
          </a:p>
          <a:p>
            <a:endParaRPr lang="en-US" dirty="0"/>
          </a:p>
        </p:txBody>
      </p:sp>
    </p:spTree>
    <p:extLst>
      <p:ext uri="{BB962C8B-B14F-4D97-AF65-F5344CB8AC3E}">
        <p14:creationId xmlns:p14="http://schemas.microsoft.com/office/powerpoint/2010/main" val="35818315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A41A-E9D1-4915-B1F7-3465DE6A70F7}"/>
              </a:ext>
            </a:extLst>
          </p:cNvPr>
          <p:cNvSpPr>
            <a:spLocks noGrp="1"/>
          </p:cNvSpPr>
          <p:nvPr>
            <p:ph type="title"/>
          </p:nvPr>
        </p:nvSpPr>
        <p:spPr/>
        <p:txBody>
          <a:bodyPr/>
          <a:lstStyle/>
          <a:p>
            <a:r>
              <a:rPr lang="en-US" dirty="0"/>
              <a:t>How did we do?</a:t>
            </a:r>
          </a:p>
        </p:txBody>
      </p:sp>
      <p:sp>
        <p:nvSpPr>
          <p:cNvPr id="3" name="Text Placeholder 2">
            <a:extLst>
              <a:ext uri="{FF2B5EF4-FFF2-40B4-BE49-F238E27FC236}">
                <a16:creationId xmlns:a16="http://schemas.microsoft.com/office/drawing/2014/main" id="{9623388F-C041-42BC-B73C-773464478BC8}"/>
              </a:ext>
            </a:extLst>
          </p:cNvPr>
          <p:cNvSpPr>
            <a:spLocks noGrp="1"/>
          </p:cNvSpPr>
          <p:nvPr>
            <p:ph type="body" sz="quarter" idx="10"/>
          </p:nvPr>
        </p:nvSpPr>
        <p:spPr>
          <a:xfrm>
            <a:off x="584200" y="1435497"/>
            <a:ext cx="11018520" cy="5084469"/>
          </a:xfrm>
        </p:spPr>
        <p:txBody>
          <a:bodyPr/>
          <a:lstStyle/>
          <a:p>
            <a:r>
              <a:rPr lang="en-US" dirty="0"/>
              <a:t>Establish checkpoints to look back at progress</a:t>
            </a:r>
          </a:p>
          <a:p>
            <a:endParaRPr lang="en-US" dirty="0"/>
          </a:p>
          <a:p>
            <a:r>
              <a:rPr lang="en-US" dirty="0"/>
              <a:t>Push for no fault discussions</a:t>
            </a:r>
          </a:p>
          <a:p>
            <a:endParaRPr lang="en-US" dirty="0"/>
          </a:p>
          <a:p>
            <a:r>
              <a:rPr lang="en-US" dirty="0"/>
              <a:t>Turn failures into goals for next checkpoint review</a:t>
            </a:r>
          </a:p>
          <a:p>
            <a:endParaRPr lang="en-US" dirty="0"/>
          </a:p>
          <a:p>
            <a:r>
              <a:rPr lang="en-US" dirty="0"/>
              <a:t>How did your customer think you did? </a:t>
            </a:r>
          </a:p>
          <a:p>
            <a:pPr marL="0" indent="0">
              <a:buNone/>
            </a:pPr>
            <a:endParaRPr lang="en-US" dirty="0"/>
          </a:p>
          <a:p>
            <a:r>
              <a:rPr lang="en-US" dirty="0"/>
              <a:t>Look inside and outside your project team for feedback.</a:t>
            </a:r>
          </a:p>
          <a:p>
            <a:endParaRPr lang="en-US" dirty="0"/>
          </a:p>
        </p:txBody>
      </p:sp>
    </p:spTree>
    <p:extLst>
      <p:ext uri="{BB962C8B-B14F-4D97-AF65-F5344CB8AC3E}">
        <p14:creationId xmlns:p14="http://schemas.microsoft.com/office/powerpoint/2010/main" val="29642823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267-8041-42D8-A62B-34C6DAEAE01E}"/>
              </a:ext>
            </a:extLst>
          </p:cNvPr>
          <p:cNvSpPr>
            <a:spLocks noGrp="1"/>
          </p:cNvSpPr>
          <p:nvPr>
            <p:ph type="title"/>
          </p:nvPr>
        </p:nvSpPr>
        <p:spPr>
          <a:xfrm>
            <a:off x="585216" y="3033223"/>
            <a:ext cx="9144000" cy="498598"/>
          </a:xfrm>
        </p:spPr>
        <p:txBody>
          <a:bodyPr/>
          <a:lstStyle/>
          <a:p>
            <a:r>
              <a:rPr lang="en-US" dirty="0"/>
              <a:t>Providing reviews and feedback</a:t>
            </a:r>
          </a:p>
        </p:txBody>
      </p:sp>
    </p:spTree>
    <p:extLst>
      <p:ext uri="{BB962C8B-B14F-4D97-AF65-F5344CB8AC3E}">
        <p14:creationId xmlns:p14="http://schemas.microsoft.com/office/powerpoint/2010/main" val="19445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Props1.xml><?xml version="1.0" encoding="utf-8"?>
<ds:datastoreItem xmlns:ds="http://schemas.openxmlformats.org/officeDocument/2006/customXml" ds:itemID="{A82D94A5-5750-4299-824E-4D40B99355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338</TotalTime>
  <Words>1534</Words>
  <Application>Microsoft Office PowerPoint</Application>
  <PresentationFormat>Widescreen</PresentationFormat>
  <Paragraphs>183</Paragraphs>
  <Slides>23</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Consolas</vt:lpstr>
      <vt:lpstr>Segoe UI</vt:lpstr>
      <vt:lpstr>Segoe UI Light</vt:lpstr>
      <vt:lpstr>Segoe UI Semibold</vt:lpstr>
      <vt:lpstr>Segoe UI Semilight</vt:lpstr>
      <vt:lpstr>Wingdings</vt:lpstr>
      <vt:lpstr>WHITE TEMPLATE</vt:lpstr>
      <vt:lpstr>SOFT BLACK TEMPLATE</vt:lpstr>
      <vt:lpstr>PL-600  Project governance and working as a team</vt:lpstr>
      <vt:lpstr>Agenda</vt:lpstr>
      <vt:lpstr>Keeping a project on track is easy,  how do we do it?</vt:lpstr>
      <vt:lpstr>Solution Architect can help by…</vt:lpstr>
      <vt:lpstr>Any process is better than no process!</vt:lpstr>
      <vt:lpstr>Recipes for failure</vt:lpstr>
      <vt:lpstr>Recipes for success</vt:lpstr>
      <vt:lpstr>How did we do?</vt:lpstr>
      <vt:lpstr>Providing reviews and feedback</vt:lpstr>
      <vt:lpstr>Keeping on track with actionable feedback</vt:lpstr>
      <vt:lpstr>Share bad news</vt:lpstr>
      <vt:lpstr>Keep it actionable</vt:lpstr>
      <vt:lpstr>Help them reach the same conclusion </vt:lpstr>
      <vt:lpstr>Fine line between review and do the work</vt:lpstr>
      <vt:lpstr>Working as a team</vt:lpstr>
      <vt:lpstr>Solution Architect helps here by…</vt:lpstr>
      <vt:lpstr>Not everyone on a team is a rock star</vt:lpstr>
      <vt:lpstr>Assessing your team’s skills</vt:lpstr>
      <vt:lpstr>Are you a good example?</vt:lpstr>
      <vt:lpstr>What else can the Solution Architect do to help teams work better together?</vt:lpstr>
      <vt:lpstr>Wrapping up</vt:lpstr>
      <vt:lpstr>Group exercise: Review workbook details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22</cp:revision>
  <dcterms:created xsi:type="dcterms:W3CDTF">2018-07-31T14:16:34Z</dcterms:created>
  <dcterms:modified xsi:type="dcterms:W3CDTF">2022-03-15T03:44:13Z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