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8"/>
  </p:notesMasterIdLst>
  <p:handoutMasterIdLst>
    <p:handoutMasterId r:id="rId29"/>
  </p:handoutMasterIdLst>
  <p:sldIdLst>
    <p:sldId id="1719" r:id="rId6"/>
    <p:sldId id="8614" r:id="rId7"/>
    <p:sldId id="3089" r:id="rId8"/>
    <p:sldId id="8617" r:id="rId9"/>
    <p:sldId id="8615" r:id="rId10"/>
    <p:sldId id="8618" r:id="rId11"/>
    <p:sldId id="8619" r:id="rId12"/>
    <p:sldId id="8622" r:id="rId13"/>
    <p:sldId id="4243" r:id="rId14"/>
    <p:sldId id="8623" r:id="rId15"/>
    <p:sldId id="4248" r:id="rId16"/>
    <p:sldId id="8624" r:id="rId17"/>
    <p:sldId id="914" r:id="rId18"/>
    <p:sldId id="8630" r:id="rId19"/>
    <p:sldId id="8631" r:id="rId20"/>
    <p:sldId id="8629" r:id="rId21"/>
    <p:sldId id="8632" r:id="rId22"/>
    <p:sldId id="282" r:id="rId23"/>
    <p:sldId id="8633" r:id="rId24"/>
    <p:sldId id="1722" r:id="rId25"/>
    <p:sldId id="3066" r:id="rId26"/>
    <p:sldId id="1532"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1" clrIdx="5">
    <p:extLst>
      <p:ext uri="{19B8F6BF-5375-455C-9EA6-DF929625EA0E}">
        <p15:presenceInfo xmlns:p15="http://schemas.microsoft.com/office/powerpoint/2012/main" userId="Dave Yack (COLORADO TECHNOLOGY CONSULT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232" autoAdjust="0"/>
  </p:normalViewPr>
  <p:slideViewPr>
    <p:cSldViewPr snapToGrid="0">
      <p:cViewPr varScale="1">
        <p:scale>
          <a:sx n="65" d="100"/>
          <a:sy n="65" d="100"/>
        </p:scale>
        <p:origin x="1506" y="6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0DE5C7E3-5DEA-4A99-94B2-BF8271BCAD94}"/>
    <pc:docChg chg="modSld">
      <pc:chgData name="Trevor Ford" userId="e62d3275-2530-47a3-9711-e8e9e8501c63" providerId="ADAL" clId="{0DE5C7E3-5DEA-4A99-94B2-BF8271BCAD94}" dt="2021-04-19T17:23:32.743" v="3" actId="20577"/>
      <pc:docMkLst>
        <pc:docMk/>
      </pc:docMkLst>
      <pc:sldChg chg="modSp mod">
        <pc:chgData name="Trevor Ford" userId="e62d3275-2530-47a3-9711-e8e9e8501c63" providerId="ADAL" clId="{0DE5C7E3-5DEA-4A99-94B2-BF8271BCAD94}" dt="2021-04-19T17:23:32.743" v="3" actId="20577"/>
        <pc:sldMkLst>
          <pc:docMk/>
          <pc:sldMk cId="3635852913" sldId="1719"/>
        </pc:sldMkLst>
        <pc:spChg chg="mod">
          <ac:chgData name="Trevor Ford" userId="e62d3275-2530-47a3-9711-e8e9e8501c63" providerId="ADAL" clId="{0DE5C7E3-5DEA-4A99-94B2-BF8271BCAD94}" dt="2021-04-19T17:23:32.743" v="3" actId="20577"/>
          <ac:spMkLst>
            <pc:docMk/>
            <pc:sldMk cId="3635852913" sldId="1719"/>
            <ac:spMk id="4" creationId="{00000000-0000-0000-0000-000000000000}"/>
          </ac:spMkLst>
        </pc:spChg>
      </pc:sldChg>
    </pc:docChg>
  </pc:docChgLst>
  <pc:docChgLst>
    <pc:chgData name="Trevor Ford" userId="e62d3275-2530-47a3-9711-e8e9e8501c63" providerId="ADAL" clId="{910AD78A-8CBD-479A-BBE8-B0EF9F79A2CD}"/>
    <pc:docChg chg="modSld">
      <pc:chgData name="Trevor Ford" userId="e62d3275-2530-47a3-9711-e8e9e8501c63" providerId="ADAL" clId="{910AD78A-8CBD-479A-BBE8-B0EF9F79A2CD}" dt="2021-06-22T19:37:18.702" v="33" actId="20577"/>
      <pc:docMkLst>
        <pc:docMk/>
      </pc:docMkLst>
      <pc:sldChg chg="modSp mod modNotesTx">
        <pc:chgData name="Trevor Ford" userId="e62d3275-2530-47a3-9711-e8e9e8501c63" providerId="ADAL" clId="{910AD78A-8CBD-479A-BBE8-B0EF9F79A2CD}" dt="2021-06-22T19:37:08.690" v="19" actId="20577"/>
        <pc:sldMkLst>
          <pc:docMk/>
          <pc:sldMk cId="3020229310" sldId="8617"/>
        </pc:sldMkLst>
        <pc:spChg chg="mod">
          <ac:chgData name="Trevor Ford" userId="e62d3275-2530-47a3-9711-e8e9e8501c63" providerId="ADAL" clId="{910AD78A-8CBD-479A-BBE8-B0EF9F79A2CD}" dt="2021-06-22T19:37:00.578" v="9" actId="20577"/>
          <ac:spMkLst>
            <pc:docMk/>
            <pc:sldMk cId="3020229310" sldId="8617"/>
            <ac:spMk id="2" creationId="{EE056B16-8CA4-4B3B-9B14-35E8CE762809}"/>
          </ac:spMkLst>
        </pc:spChg>
      </pc:sldChg>
      <pc:sldChg chg="modNotesTx">
        <pc:chgData name="Trevor Ford" userId="e62d3275-2530-47a3-9711-e8e9e8501c63" providerId="ADAL" clId="{910AD78A-8CBD-479A-BBE8-B0EF9F79A2CD}" dt="2021-06-22T19:37:18.702" v="33" actId="20577"/>
        <pc:sldMkLst>
          <pc:docMk/>
          <pc:sldMk cId="613998214" sldId="8619"/>
        </pc:sldMkLst>
      </pc:sldChg>
    </pc:docChg>
  </pc:docChgLst>
</pc:chgInfo>
</file>

<file path=ppt/diagrams/_rels/data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9D7CD-DA1A-4ED3-AD35-B6B59289F65C}" type="doc">
      <dgm:prSet loTypeId="urn:microsoft.com/office/officeart/2005/8/layout/hProcess9" loCatId="process" qsTypeId="urn:microsoft.com/office/officeart/2005/8/quickstyle/simple1" qsCatId="simple" csTypeId="urn:microsoft.com/office/officeart/2005/8/colors/accent1_2" csCatId="accent1" phldr="1"/>
      <dgm:spPr/>
    </dgm:pt>
    <dgm:pt modelId="{4A32D99B-5F5D-41B2-9E28-33A9B7EB4CBD}">
      <dgm:prSet phldrT="[Text]"/>
      <dgm:spPr/>
      <dgm:t>
        <a:bodyPr/>
        <a:lstStyle/>
        <a:p>
          <a:r>
            <a:rPr lang="en-US" dirty="0"/>
            <a:t>Development</a:t>
          </a:r>
        </a:p>
      </dgm:t>
    </dgm:pt>
    <dgm:pt modelId="{000D43E9-64D8-4547-B633-27D071029DB4}" type="parTrans" cxnId="{039229FE-AC84-4BA9-85FD-26018D428BCF}">
      <dgm:prSet/>
      <dgm:spPr/>
      <dgm:t>
        <a:bodyPr/>
        <a:lstStyle/>
        <a:p>
          <a:endParaRPr lang="en-US"/>
        </a:p>
      </dgm:t>
    </dgm:pt>
    <dgm:pt modelId="{0494087A-7CDF-4474-8144-86F19A51DAE9}" type="sibTrans" cxnId="{039229FE-AC84-4BA9-85FD-26018D428BCF}">
      <dgm:prSet/>
      <dgm:spPr/>
      <dgm:t>
        <a:bodyPr/>
        <a:lstStyle/>
        <a:p>
          <a:endParaRPr lang="en-US"/>
        </a:p>
      </dgm:t>
    </dgm:pt>
    <dgm:pt modelId="{05CCE8D0-7B52-4CE8-91F3-3A4863A65F81}">
      <dgm:prSet phldrT="[Text]"/>
      <dgm:spPr/>
      <dgm:t>
        <a:bodyPr/>
        <a:lstStyle/>
        <a:p>
          <a:r>
            <a:rPr lang="en-US" dirty="0"/>
            <a:t>Test</a:t>
          </a:r>
        </a:p>
      </dgm:t>
    </dgm:pt>
    <dgm:pt modelId="{CB9963FC-65C0-4D36-BE7F-9B742BE996BE}" type="parTrans" cxnId="{D949806F-4F4E-46C3-A6F6-4EDF6A2169AD}">
      <dgm:prSet/>
      <dgm:spPr/>
      <dgm:t>
        <a:bodyPr/>
        <a:lstStyle/>
        <a:p>
          <a:endParaRPr lang="en-US"/>
        </a:p>
      </dgm:t>
    </dgm:pt>
    <dgm:pt modelId="{1F433B9D-968C-4C39-A34A-C6922B46F110}" type="sibTrans" cxnId="{D949806F-4F4E-46C3-A6F6-4EDF6A2169AD}">
      <dgm:prSet/>
      <dgm:spPr/>
      <dgm:t>
        <a:bodyPr/>
        <a:lstStyle/>
        <a:p>
          <a:endParaRPr lang="en-US"/>
        </a:p>
      </dgm:t>
    </dgm:pt>
    <dgm:pt modelId="{A23A3A9A-6EF2-4BE2-A5A3-974563148C22}">
      <dgm:prSet phldrT="[Text]"/>
      <dgm:spPr/>
      <dgm:t>
        <a:bodyPr/>
        <a:lstStyle/>
        <a:p>
          <a:r>
            <a:rPr lang="en-US" dirty="0"/>
            <a:t>Production</a:t>
          </a:r>
        </a:p>
      </dgm:t>
    </dgm:pt>
    <dgm:pt modelId="{0B8D287B-3AFF-4785-A68B-173B4C7A7C47}" type="parTrans" cxnId="{C813B5E6-BBAD-413B-B32C-2ADF02FDED46}">
      <dgm:prSet/>
      <dgm:spPr/>
      <dgm:t>
        <a:bodyPr/>
        <a:lstStyle/>
        <a:p>
          <a:endParaRPr lang="en-US"/>
        </a:p>
      </dgm:t>
    </dgm:pt>
    <dgm:pt modelId="{08E376DC-0DB9-4196-9159-C6FC4460A157}" type="sibTrans" cxnId="{C813B5E6-BBAD-413B-B32C-2ADF02FDED46}">
      <dgm:prSet/>
      <dgm:spPr/>
      <dgm:t>
        <a:bodyPr/>
        <a:lstStyle/>
        <a:p>
          <a:endParaRPr lang="en-US"/>
        </a:p>
      </dgm:t>
    </dgm:pt>
    <dgm:pt modelId="{8CD130C0-DBA5-453E-A6A7-CDC0B0A66204}" type="pres">
      <dgm:prSet presAssocID="{C179D7CD-DA1A-4ED3-AD35-B6B59289F65C}" presName="CompostProcess" presStyleCnt="0">
        <dgm:presLayoutVars>
          <dgm:dir/>
          <dgm:resizeHandles val="exact"/>
        </dgm:presLayoutVars>
      </dgm:prSet>
      <dgm:spPr/>
    </dgm:pt>
    <dgm:pt modelId="{C11F63CA-9510-4C69-B975-6417FEB4D65F}" type="pres">
      <dgm:prSet presAssocID="{C179D7CD-DA1A-4ED3-AD35-B6B59289F65C}" presName="arrow" presStyleLbl="bgShp" presStyleIdx="0" presStyleCnt="1"/>
      <dgm:spPr/>
    </dgm:pt>
    <dgm:pt modelId="{F79A60D5-DEAA-4EA7-BBBF-144937107CEC}" type="pres">
      <dgm:prSet presAssocID="{C179D7CD-DA1A-4ED3-AD35-B6B59289F65C}" presName="linearProcess" presStyleCnt="0"/>
      <dgm:spPr/>
    </dgm:pt>
    <dgm:pt modelId="{7862E1D9-7BDD-47BE-9BF5-44E2473D22CF}" type="pres">
      <dgm:prSet presAssocID="{4A32D99B-5F5D-41B2-9E28-33A9B7EB4CBD}" presName="textNode" presStyleLbl="node1" presStyleIdx="0" presStyleCnt="3">
        <dgm:presLayoutVars>
          <dgm:bulletEnabled val="1"/>
        </dgm:presLayoutVars>
      </dgm:prSet>
      <dgm:spPr/>
    </dgm:pt>
    <dgm:pt modelId="{F85482BF-65B4-41A2-AE5D-AE16F480BE3F}" type="pres">
      <dgm:prSet presAssocID="{0494087A-7CDF-4474-8144-86F19A51DAE9}" presName="sibTrans" presStyleCnt="0"/>
      <dgm:spPr/>
    </dgm:pt>
    <dgm:pt modelId="{280C4FB1-3D76-4B78-94DF-83150D6792A4}" type="pres">
      <dgm:prSet presAssocID="{05CCE8D0-7B52-4CE8-91F3-3A4863A65F81}" presName="textNode" presStyleLbl="node1" presStyleIdx="1" presStyleCnt="3">
        <dgm:presLayoutVars>
          <dgm:bulletEnabled val="1"/>
        </dgm:presLayoutVars>
      </dgm:prSet>
      <dgm:spPr/>
    </dgm:pt>
    <dgm:pt modelId="{A008E947-27D3-45F2-B9A7-DCC12DC4AAF1}" type="pres">
      <dgm:prSet presAssocID="{1F433B9D-968C-4C39-A34A-C6922B46F110}" presName="sibTrans" presStyleCnt="0"/>
      <dgm:spPr/>
    </dgm:pt>
    <dgm:pt modelId="{DB64C7BF-ECDC-4C6B-B803-26886B588B9C}" type="pres">
      <dgm:prSet presAssocID="{A23A3A9A-6EF2-4BE2-A5A3-974563148C22}" presName="textNode" presStyleLbl="node1" presStyleIdx="2" presStyleCnt="3">
        <dgm:presLayoutVars>
          <dgm:bulletEnabled val="1"/>
        </dgm:presLayoutVars>
      </dgm:prSet>
      <dgm:spPr/>
    </dgm:pt>
  </dgm:ptLst>
  <dgm:cxnLst>
    <dgm:cxn modelId="{50436403-8BD2-4D58-A1FC-AA763D9CFE1E}" type="presOf" srcId="{4A32D99B-5F5D-41B2-9E28-33A9B7EB4CBD}" destId="{7862E1D9-7BDD-47BE-9BF5-44E2473D22CF}" srcOrd="0" destOrd="0" presId="urn:microsoft.com/office/officeart/2005/8/layout/hProcess9"/>
    <dgm:cxn modelId="{49765A4B-12AA-41E4-AF1F-5AD9DA877216}" type="presOf" srcId="{05CCE8D0-7B52-4CE8-91F3-3A4863A65F81}" destId="{280C4FB1-3D76-4B78-94DF-83150D6792A4}" srcOrd="0" destOrd="0" presId="urn:microsoft.com/office/officeart/2005/8/layout/hProcess9"/>
    <dgm:cxn modelId="{D949806F-4F4E-46C3-A6F6-4EDF6A2169AD}" srcId="{C179D7CD-DA1A-4ED3-AD35-B6B59289F65C}" destId="{05CCE8D0-7B52-4CE8-91F3-3A4863A65F81}" srcOrd="1" destOrd="0" parTransId="{CB9963FC-65C0-4D36-BE7F-9B742BE996BE}" sibTransId="{1F433B9D-968C-4C39-A34A-C6922B46F110}"/>
    <dgm:cxn modelId="{29D82AAC-4DD1-4212-A24A-354D7031CBED}" type="presOf" srcId="{C179D7CD-DA1A-4ED3-AD35-B6B59289F65C}" destId="{8CD130C0-DBA5-453E-A6A7-CDC0B0A66204}" srcOrd="0" destOrd="0" presId="urn:microsoft.com/office/officeart/2005/8/layout/hProcess9"/>
    <dgm:cxn modelId="{C813B5E6-BBAD-413B-B32C-2ADF02FDED46}" srcId="{C179D7CD-DA1A-4ED3-AD35-B6B59289F65C}" destId="{A23A3A9A-6EF2-4BE2-A5A3-974563148C22}" srcOrd="2" destOrd="0" parTransId="{0B8D287B-3AFF-4785-A68B-173B4C7A7C47}" sibTransId="{08E376DC-0DB9-4196-9159-C6FC4460A157}"/>
    <dgm:cxn modelId="{1A13CCE7-82FD-42D2-86F5-0D02A6B14B84}" type="presOf" srcId="{A23A3A9A-6EF2-4BE2-A5A3-974563148C22}" destId="{DB64C7BF-ECDC-4C6B-B803-26886B588B9C}" srcOrd="0" destOrd="0" presId="urn:microsoft.com/office/officeart/2005/8/layout/hProcess9"/>
    <dgm:cxn modelId="{039229FE-AC84-4BA9-85FD-26018D428BCF}" srcId="{C179D7CD-DA1A-4ED3-AD35-B6B59289F65C}" destId="{4A32D99B-5F5D-41B2-9E28-33A9B7EB4CBD}" srcOrd="0" destOrd="0" parTransId="{000D43E9-64D8-4547-B633-27D071029DB4}" sibTransId="{0494087A-7CDF-4474-8144-86F19A51DAE9}"/>
    <dgm:cxn modelId="{38E4AEEB-0F23-4EC8-9A4B-91BC3F77129C}" type="presParOf" srcId="{8CD130C0-DBA5-453E-A6A7-CDC0B0A66204}" destId="{C11F63CA-9510-4C69-B975-6417FEB4D65F}" srcOrd="0" destOrd="0" presId="urn:microsoft.com/office/officeart/2005/8/layout/hProcess9"/>
    <dgm:cxn modelId="{2D38B41D-2AE2-4FDC-9AF1-C2DA48535A33}" type="presParOf" srcId="{8CD130C0-DBA5-453E-A6A7-CDC0B0A66204}" destId="{F79A60D5-DEAA-4EA7-BBBF-144937107CEC}" srcOrd="1" destOrd="0" presId="urn:microsoft.com/office/officeart/2005/8/layout/hProcess9"/>
    <dgm:cxn modelId="{4315B3AC-B616-4522-891F-3BEFAF669F99}" type="presParOf" srcId="{F79A60D5-DEAA-4EA7-BBBF-144937107CEC}" destId="{7862E1D9-7BDD-47BE-9BF5-44E2473D22CF}" srcOrd="0" destOrd="0" presId="urn:microsoft.com/office/officeart/2005/8/layout/hProcess9"/>
    <dgm:cxn modelId="{5FECB57E-AEDD-4927-BA62-3F650620C242}" type="presParOf" srcId="{F79A60D5-DEAA-4EA7-BBBF-144937107CEC}" destId="{F85482BF-65B4-41A2-AE5D-AE16F480BE3F}" srcOrd="1" destOrd="0" presId="urn:microsoft.com/office/officeart/2005/8/layout/hProcess9"/>
    <dgm:cxn modelId="{A3246C2C-6D75-4D68-B06F-C5B390C72EAC}" type="presParOf" srcId="{F79A60D5-DEAA-4EA7-BBBF-144937107CEC}" destId="{280C4FB1-3D76-4B78-94DF-83150D6792A4}" srcOrd="2" destOrd="0" presId="urn:microsoft.com/office/officeart/2005/8/layout/hProcess9"/>
    <dgm:cxn modelId="{579C0401-D245-486C-B776-A94343FC87DF}" type="presParOf" srcId="{F79A60D5-DEAA-4EA7-BBBF-144937107CEC}" destId="{A008E947-27D3-45F2-B9A7-DCC12DC4AAF1}" srcOrd="3" destOrd="0" presId="urn:microsoft.com/office/officeart/2005/8/layout/hProcess9"/>
    <dgm:cxn modelId="{0D31DB8C-AECD-467F-9D90-350B3BEAED88}" type="presParOf" srcId="{F79A60D5-DEAA-4EA7-BBBF-144937107CEC}" destId="{DB64C7BF-ECDC-4C6B-B803-26886B588B9C}"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1D421-69EC-41F9-8323-200C71BD5DCF}" type="doc">
      <dgm:prSet loTypeId="urn:microsoft.com/office/officeart/2005/8/layout/vList3" loCatId="list" qsTypeId="urn:microsoft.com/office/officeart/2005/8/quickstyle/simple1" qsCatId="simple" csTypeId="urn:microsoft.com/office/officeart/2005/8/colors/accent1_2" csCatId="accent1" phldr="1"/>
      <dgm:spPr/>
    </dgm:pt>
    <dgm:pt modelId="{7E58F23B-83B3-4872-8A91-FC019A9DED68}">
      <dgm:prSet phldrT="[Text]"/>
      <dgm:spPr/>
      <dgm:t>
        <a:bodyPr/>
        <a:lstStyle/>
        <a:p>
          <a:r>
            <a:rPr lang="en-AU" dirty="0"/>
            <a:t>Unmanaged</a:t>
          </a:r>
        </a:p>
      </dgm:t>
    </dgm:pt>
    <dgm:pt modelId="{093DC44A-E94C-42FC-BB28-BB6B0A22ED1A}" type="parTrans" cxnId="{1D5571BF-1E3F-472C-81AE-16AAB1A60895}">
      <dgm:prSet/>
      <dgm:spPr/>
      <dgm:t>
        <a:bodyPr/>
        <a:lstStyle/>
        <a:p>
          <a:endParaRPr lang="en-AU"/>
        </a:p>
      </dgm:t>
    </dgm:pt>
    <dgm:pt modelId="{3185303F-81A1-45A1-A65B-C92E04A33AAC}" type="sibTrans" cxnId="{1D5571BF-1E3F-472C-81AE-16AAB1A60895}">
      <dgm:prSet/>
      <dgm:spPr/>
      <dgm:t>
        <a:bodyPr/>
        <a:lstStyle/>
        <a:p>
          <a:endParaRPr lang="en-AU"/>
        </a:p>
      </dgm:t>
    </dgm:pt>
    <dgm:pt modelId="{459921FF-6697-44DF-81E6-7E1ECF104936}">
      <dgm:prSet phldrT="[Text]"/>
      <dgm:spPr/>
      <dgm:t>
        <a:bodyPr/>
        <a:lstStyle/>
        <a:p>
          <a:r>
            <a:rPr lang="en-AU" dirty="0"/>
            <a:t>Managed</a:t>
          </a:r>
        </a:p>
      </dgm:t>
    </dgm:pt>
    <dgm:pt modelId="{0346CD4F-4DCE-4A28-921B-021131F7239F}" type="parTrans" cxnId="{C23B6802-FDB0-4DF8-BA78-0CDAF2FDBC97}">
      <dgm:prSet/>
      <dgm:spPr/>
      <dgm:t>
        <a:bodyPr/>
        <a:lstStyle/>
        <a:p>
          <a:endParaRPr lang="en-AU"/>
        </a:p>
      </dgm:t>
    </dgm:pt>
    <dgm:pt modelId="{31126243-C5F1-4ABA-8E47-96E5272C91D8}" type="sibTrans" cxnId="{C23B6802-FDB0-4DF8-BA78-0CDAF2FDBC97}">
      <dgm:prSet/>
      <dgm:spPr/>
      <dgm:t>
        <a:bodyPr/>
        <a:lstStyle/>
        <a:p>
          <a:endParaRPr lang="en-AU"/>
        </a:p>
      </dgm:t>
    </dgm:pt>
    <dgm:pt modelId="{075F8EDF-6F9C-409F-ADEE-882B203CF9B4}">
      <dgm:prSet phldrT="[Text]"/>
      <dgm:spPr/>
      <dgm:t>
        <a:bodyPr/>
        <a:lstStyle/>
        <a:p>
          <a:r>
            <a:rPr lang="en-AU" dirty="0"/>
            <a:t>Used during development</a:t>
          </a:r>
        </a:p>
      </dgm:t>
    </dgm:pt>
    <dgm:pt modelId="{43FDBFC3-89EA-4BB2-B86D-B94E20700AED}" type="parTrans" cxnId="{008104EA-3326-439E-8459-3F80FA5A4467}">
      <dgm:prSet/>
      <dgm:spPr/>
      <dgm:t>
        <a:bodyPr/>
        <a:lstStyle/>
        <a:p>
          <a:endParaRPr lang="en-AU"/>
        </a:p>
      </dgm:t>
    </dgm:pt>
    <dgm:pt modelId="{185AEDDE-9D72-4D3A-8463-30A2EE97EA28}" type="sibTrans" cxnId="{008104EA-3326-439E-8459-3F80FA5A4467}">
      <dgm:prSet/>
      <dgm:spPr/>
      <dgm:t>
        <a:bodyPr/>
        <a:lstStyle/>
        <a:p>
          <a:endParaRPr lang="en-AU"/>
        </a:p>
      </dgm:t>
    </dgm:pt>
    <dgm:pt modelId="{A0810147-597B-47B6-85CA-86D492726C5E}">
      <dgm:prSet phldrT="[Text]"/>
      <dgm:spPr/>
      <dgm:t>
        <a:bodyPr/>
        <a:lstStyle/>
        <a:p>
          <a:r>
            <a:rPr lang="en-AU" dirty="0"/>
            <a:t>Used to transport to other development environments</a:t>
          </a:r>
        </a:p>
      </dgm:t>
    </dgm:pt>
    <dgm:pt modelId="{333E0D5B-F5A6-4DDE-B3C4-6B05D3A3EEEC}" type="parTrans" cxnId="{905AF1B6-4B49-49C1-9EF3-AEE77D22C1B5}">
      <dgm:prSet/>
      <dgm:spPr/>
      <dgm:t>
        <a:bodyPr/>
        <a:lstStyle/>
        <a:p>
          <a:endParaRPr lang="en-AU"/>
        </a:p>
      </dgm:t>
    </dgm:pt>
    <dgm:pt modelId="{A7A7DFDD-A267-4ED1-8C00-5D3423ED6267}" type="sibTrans" cxnId="{905AF1B6-4B49-49C1-9EF3-AEE77D22C1B5}">
      <dgm:prSet/>
      <dgm:spPr/>
      <dgm:t>
        <a:bodyPr/>
        <a:lstStyle/>
        <a:p>
          <a:endParaRPr lang="en-AU"/>
        </a:p>
      </dgm:t>
    </dgm:pt>
    <dgm:pt modelId="{3981D233-9DF2-4728-8F20-8C369CD4FE2E}">
      <dgm:prSet phldrT="[Text]"/>
      <dgm:spPr/>
      <dgm:t>
        <a:bodyPr/>
        <a:lstStyle/>
        <a:p>
          <a:r>
            <a:rPr lang="en-AU" dirty="0"/>
            <a:t>Used to distribute to non-development environments</a:t>
          </a:r>
        </a:p>
      </dgm:t>
    </dgm:pt>
    <dgm:pt modelId="{B531ED18-EF53-475B-B61F-0598E695C309}" type="parTrans" cxnId="{D59F808C-559D-4D03-B011-E20BB87BE5C9}">
      <dgm:prSet/>
      <dgm:spPr/>
      <dgm:t>
        <a:bodyPr/>
        <a:lstStyle/>
        <a:p>
          <a:endParaRPr lang="en-AU"/>
        </a:p>
      </dgm:t>
    </dgm:pt>
    <dgm:pt modelId="{638974C9-0C7C-4C36-B614-3CE20C8B8912}" type="sibTrans" cxnId="{D59F808C-559D-4D03-B011-E20BB87BE5C9}">
      <dgm:prSet/>
      <dgm:spPr/>
      <dgm:t>
        <a:bodyPr/>
        <a:lstStyle/>
        <a:p>
          <a:endParaRPr lang="en-AU"/>
        </a:p>
      </dgm:t>
    </dgm:pt>
    <dgm:pt modelId="{C4D82BB9-E6AC-4EA7-8B8B-B80630B036D5}" type="pres">
      <dgm:prSet presAssocID="{75A1D421-69EC-41F9-8323-200C71BD5DCF}" presName="linearFlow" presStyleCnt="0">
        <dgm:presLayoutVars>
          <dgm:dir/>
          <dgm:resizeHandles val="exact"/>
        </dgm:presLayoutVars>
      </dgm:prSet>
      <dgm:spPr/>
    </dgm:pt>
    <dgm:pt modelId="{4CD4EBCD-F17D-4000-9658-8AC8EF83276D}" type="pres">
      <dgm:prSet presAssocID="{7E58F23B-83B3-4872-8A91-FC019A9DED68}" presName="composite" presStyleCnt="0"/>
      <dgm:spPr/>
    </dgm:pt>
    <dgm:pt modelId="{1D7CFC11-E376-4A25-A5AE-173098C9CD7A}" type="pres">
      <dgm:prSet presAssocID="{7E58F23B-83B3-4872-8A91-FC019A9DED68}" presName="imgShp" presStyleLbl="fgImgPlace1" presStyleIdx="0" presStyleCnt="2"/>
      <dgm:spPr>
        <a:blipFill rotWithShape="1">
          <a:blip xmlns:r="http://schemas.openxmlformats.org/officeDocument/2006/relationships" r:embed="rId1"/>
          <a:srcRect/>
          <a:stretch>
            <a:fillRect/>
          </a:stretch>
        </a:blipFill>
      </dgm:spPr>
    </dgm:pt>
    <dgm:pt modelId="{F1260A16-65AA-4709-9232-09973865358E}" type="pres">
      <dgm:prSet presAssocID="{7E58F23B-83B3-4872-8A91-FC019A9DED68}" presName="txShp" presStyleLbl="node1" presStyleIdx="0" presStyleCnt="2" custScaleX="100637">
        <dgm:presLayoutVars>
          <dgm:bulletEnabled val="1"/>
        </dgm:presLayoutVars>
      </dgm:prSet>
      <dgm:spPr/>
    </dgm:pt>
    <dgm:pt modelId="{921BC156-3D34-46C2-982C-A37840B30B28}" type="pres">
      <dgm:prSet presAssocID="{3185303F-81A1-45A1-A65B-C92E04A33AAC}" presName="spacing" presStyleCnt="0"/>
      <dgm:spPr/>
    </dgm:pt>
    <dgm:pt modelId="{2E168EEF-AFBF-4A16-A090-CF0B5E47212B}" type="pres">
      <dgm:prSet presAssocID="{459921FF-6697-44DF-81E6-7E1ECF104936}" presName="composite" presStyleCnt="0"/>
      <dgm:spPr/>
    </dgm:pt>
    <dgm:pt modelId="{F0EC986B-1996-49BF-97AC-7C3B7EC84A99}" type="pres">
      <dgm:prSet presAssocID="{459921FF-6697-44DF-81E6-7E1ECF104936}" presName="imgShp" presStyleLbl="fgImgPlace1" presStyleIdx="1" presStyleCnt="2"/>
      <dgm:spPr>
        <a:blipFill rotWithShape="1">
          <a:blip xmlns:r="http://schemas.openxmlformats.org/officeDocument/2006/relationships" r:embed="rId2"/>
          <a:srcRect/>
          <a:stretch>
            <a:fillRect/>
          </a:stretch>
        </a:blipFill>
      </dgm:spPr>
    </dgm:pt>
    <dgm:pt modelId="{11890D93-07AE-49C6-AD88-CA9B218E378B}" type="pres">
      <dgm:prSet presAssocID="{459921FF-6697-44DF-81E6-7E1ECF104936}" presName="txShp" presStyleLbl="node1" presStyleIdx="1" presStyleCnt="2">
        <dgm:presLayoutVars>
          <dgm:bulletEnabled val="1"/>
        </dgm:presLayoutVars>
      </dgm:prSet>
      <dgm:spPr/>
    </dgm:pt>
  </dgm:ptLst>
  <dgm:cxnLst>
    <dgm:cxn modelId="{C23B6802-FDB0-4DF8-BA78-0CDAF2FDBC97}" srcId="{75A1D421-69EC-41F9-8323-200C71BD5DCF}" destId="{459921FF-6697-44DF-81E6-7E1ECF104936}" srcOrd="1" destOrd="0" parTransId="{0346CD4F-4DCE-4A28-921B-021131F7239F}" sibTransId="{31126243-C5F1-4ABA-8E47-96E5272C91D8}"/>
    <dgm:cxn modelId="{25076805-C3FB-4854-AEE3-E1B9E9D847CE}" type="presOf" srcId="{075F8EDF-6F9C-409F-ADEE-882B203CF9B4}" destId="{F1260A16-65AA-4709-9232-09973865358E}" srcOrd="0" destOrd="1" presId="urn:microsoft.com/office/officeart/2005/8/layout/vList3"/>
    <dgm:cxn modelId="{75DAE63D-FF59-435A-8D37-0D0517DF3B37}" type="presOf" srcId="{3981D233-9DF2-4728-8F20-8C369CD4FE2E}" destId="{11890D93-07AE-49C6-AD88-CA9B218E378B}" srcOrd="0" destOrd="1" presId="urn:microsoft.com/office/officeart/2005/8/layout/vList3"/>
    <dgm:cxn modelId="{90612449-9799-4046-8366-765FF85C9CDE}" type="presOf" srcId="{459921FF-6697-44DF-81E6-7E1ECF104936}" destId="{11890D93-07AE-49C6-AD88-CA9B218E378B}" srcOrd="0" destOrd="0" presId="urn:microsoft.com/office/officeart/2005/8/layout/vList3"/>
    <dgm:cxn modelId="{D59F808C-559D-4D03-B011-E20BB87BE5C9}" srcId="{459921FF-6697-44DF-81E6-7E1ECF104936}" destId="{3981D233-9DF2-4728-8F20-8C369CD4FE2E}" srcOrd="0" destOrd="0" parTransId="{B531ED18-EF53-475B-B61F-0598E695C309}" sibTransId="{638974C9-0C7C-4C36-B614-3CE20C8B8912}"/>
    <dgm:cxn modelId="{BCD9B88C-2AC2-463E-A89F-660D17CC974F}" type="presOf" srcId="{A0810147-597B-47B6-85CA-86D492726C5E}" destId="{F1260A16-65AA-4709-9232-09973865358E}" srcOrd="0" destOrd="2" presId="urn:microsoft.com/office/officeart/2005/8/layout/vList3"/>
    <dgm:cxn modelId="{905AF1B6-4B49-49C1-9EF3-AEE77D22C1B5}" srcId="{7E58F23B-83B3-4872-8A91-FC019A9DED68}" destId="{A0810147-597B-47B6-85CA-86D492726C5E}" srcOrd="1" destOrd="0" parTransId="{333E0D5B-F5A6-4DDE-B3C4-6B05D3A3EEEC}" sibTransId="{A7A7DFDD-A267-4ED1-8C00-5D3423ED6267}"/>
    <dgm:cxn modelId="{7BD612B8-1881-40EA-97C7-973E553E7674}" type="presOf" srcId="{75A1D421-69EC-41F9-8323-200C71BD5DCF}" destId="{C4D82BB9-E6AC-4EA7-8B8B-B80630B036D5}" srcOrd="0" destOrd="0" presId="urn:microsoft.com/office/officeart/2005/8/layout/vList3"/>
    <dgm:cxn modelId="{DA372BBF-DE03-4ED5-B8A3-B2D393FA1EFB}" type="presOf" srcId="{7E58F23B-83B3-4872-8A91-FC019A9DED68}" destId="{F1260A16-65AA-4709-9232-09973865358E}" srcOrd="0" destOrd="0" presId="urn:microsoft.com/office/officeart/2005/8/layout/vList3"/>
    <dgm:cxn modelId="{1D5571BF-1E3F-472C-81AE-16AAB1A60895}" srcId="{75A1D421-69EC-41F9-8323-200C71BD5DCF}" destId="{7E58F23B-83B3-4872-8A91-FC019A9DED68}" srcOrd="0" destOrd="0" parTransId="{093DC44A-E94C-42FC-BB28-BB6B0A22ED1A}" sibTransId="{3185303F-81A1-45A1-A65B-C92E04A33AAC}"/>
    <dgm:cxn modelId="{008104EA-3326-439E-8459-3F80FA5A4467}" srcId="{7E58F23B-83B3-4872-8A91-FC019A9DED68}" destId="{075F8EDF-6F9C-409F-ADEE-882B203CF9B4}" srcOrd="0" destOrd="0" parTransId="{43FDBFC3-89EA-4BB2-B86D-B94E20700AED}" sibTransId="{185AEDDE-9D72-4D3A-8463-30A2EE97EA28}"/>
    <dgm:cxn modelId="{4422CC51-ED80-4E47-A592-F6C42522DA2C}" type="presParOf" srcId="{C4D82BB9-E6AC-4EA7-8B8B-B80630B036D5}" destId="{4CD4EBCD-F17D-4000-9658-8AC8EF83276D}" srcOrd="0" destOrd="0" presId="urn:microsoft.com/office/officeart/2005/8/layout/vList3"/>
    <dgm:cxn modelId="{D85CEA7D-79FB-4B52-B43E-EC9FA1EBA033}" type="presParOf" srcId="{4CD4EBCD-F17D-4000-9658-8AC8EF83276D}" destId="{1D7CFC11-E376-4A25-A5AE-173098C9CD7A}" srcOrd="0" destOrd="0" presId="urn:microsoft.com/office/officeart/2005/8/layout/vList3"/>
    <dgm:cxn modelId="{ED54BDC1-7FB1-4F1E-9C13-0E371F98603E}" type="presParOf" srcId="{4CD4EBCD-F17D-4000-9658-8AC8EF83276D}" destId="{F1260A16-65AA-4709-9232-09973865358E}" srcOrd="1" destOrd="0" presId="urn:microsoft.com/office/officeart/2005/8/layout/vList3"/>
    <dgm:cxn modelId="{90E22CE0-4545-448E-BB50-152DBCF551C5}" type="presParOf" srcId="{C4D82BB9-E6AC-4EA7-8B8B-B80630B036D5}" destId="{921BC156-3D34-46C2-982C-A37840B30B28}" srcOrd="1" destOrd="0" presId="urn:microsoft.com/office/officeart/2005/8/layout/vList3"/>
    <dgm:cxn modelId="{543C3A4B-43B4-4FB4-993F-934CCDE907AC}" type="presParOf" srcId="{C4D82BB9-E6AC-4EA7-8B8B-B80630B036D5}" destId="{2E168EEF-AFBF-4A16-A090-CF0B5E47212B}" srcOrd="2" destOrd="0" presId="urn:microsoft.com/office/officeart/2005/8/layout/vList3"/>
    <dgm:cxn modelId="{D373D225-662A-44D1-B088-C02DFBAD6459}" type="presParOf" srcId="{2E168EEF-AFBF-4A16-A090-CF0B5E47212B}" destId="{F0EC986B-1996-49BF-97AC-7C3B7EC84A99}" srcOrd="0" destOrd="0" presId="urn:microsoft.com/office/officeart/2005/8/layout/vList3"/>
    <dgm:cxn modelId="{AAB38F74-0AAA-4AEC-AC2C-71F5D3693605}" type="presParOf" srcId="{2E168EEF-AFBF-4A16-A090-CF0B5E47212B}" destId="{11890D93-07AE-49C6-AD88-CA9B218E378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F63CA-9510-4C69-B975-6417FEB4D65F}">
      <dsp:nvSpPr>
        <dsp:cNvPr id="0" name=""/>
        <dsp:cNvSpPr/>
      </dsp:nvSpPr>
      <dsp:spPr>
        <a:xfrm>
          <a:off x="388538" y="0"/>
          <a:ext cx="4403436" cy="155496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2E1D9-7BDD-47BE-9BF5-44E2473D22CF}">
      <dsp:nvSpPr>
        <dsp:cNvPr id="0" name=""/>
        <dsp:cNvSpPr/>
      </dsp:nvSpPr>
      <dsp:spPr>
        <a:xfrm>
          <a:off x="5565"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Development</a:t>
          </a:r>
        </a:p>
      </dsp:txBody>
      <dsp:txXfrm>
        <a:off x="35928" y="496853"/>
        <a:ext cx="1606751" cy="561261"/>
      </dsp:txXfrm>
    </dsp:sp>
    <dsp:sp modelId="{280C4FB1-3D76-4B78-94DF-83150D6792A4}">
      <dsp:nvSpPr>
        <dsp:cNvPr id="0" name=""/>
        <dsp:cNvSpPr/>
      </dsp:nvSpPr>
      <dsp:spPr>
        <a:xfrm>
          <a:off x="1756517"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Test</a:t>
          </a:r>
        </a:p>
      </dsp:txBody>
      <dsp:txXfrm>
        <a:off x="1786880" y="496853"/>
        <a:ext cx="1606751" cy="561261"/>
      </dsp:txXfrm>
    </dsp:sp>
    <dsp:sp modelId="{DB64C7BF-ECDC-4C6B-B803-26886B588B9C}">
      <dsp:nvSpPr>
        <dsp:cNvPr id="0" name=""/>
        <dsp:cNvSpPr/>
      </dsp:nvSpPr>
      <dsp:spPr>
        <a:xfrm>
          <a:off x="3507470" y="466490"/>
          <a:ext cx="1667477" cy="6219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Production</a:t>
          </a:r>
        </a:p>
      </dsp:txBody>
      <dsp:txXfrm>
        <a:off x="3537833" y="496853"/>
        <a:ext cx="1606751" cy="561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60A16-65AA-4709-9232-09973865358E}">
      <dsp:nvSpPr>
        <dsp:cNvPr id="0" name=""/>
        <dsp:cNvSpPr/>
      </dsp:nvSpPr>
      <dsp:spPr>
        <a:xfrm rot="10800000">
          <a:off x="1996437" y="907"/>
          <a:ext cx="6393414" cy="1706440"/>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493" tIns="95250" rIns="177800" bIns="95250" numCol="1" spcCol="1270" anchor="t" anchorCtr="0">
          <a:noAutofit/>
        </a:bodyPr>
        <a:lstStyle/>
        <a:p>
          <a:pPr marL="0" lvl="0" indent="0" algn="l" defTabSz="1111250">
            <a:lnSpc>
              <a:spcPct val="90000"/>
            </a:lnSpc>
            <a:spcBef>
              <a:spcPct val="0"/>
            </a:spcBef>
            <a:spcAft>
              <a:spcPct val="35000"/>
            </a:spcAft>
            <a:buNone/>
          </a:pPr>
          <a:r>
            <a:rPr lang="en-AU" sz="2500" kern="1200" dirty="0"/>
            <a:t>Unmanaged</a:t>
          </a:r>
        </a:p>
        <a:p>
          <a:pPr marL="228600" lvl="1" indent="-228600" algn="l" defTabSz="889000">
            <a:lnSpc>
              <a:spcPct val="90000"/>
            </a:lnSpc>
            <a:spcBef>
              <a:spcPct val="0"/>
            </a:spcBef>
            <a:spcAft>
              <a:spcPct val="15000"/>
            </a:spcAft>
            <a:buChar char="•"/>
          </a:pPr>
          <a:r>
            <a:rPr lang="en-AU" sz="2000" kern="1200" dirty="0"/>
            <a:t>Used during development</a:t>
          </a:r>
        </a:p>
        <a:p>
          <a:pPr marL="228600" lvl="1" indent="-228600" algn="l" defTabSz="889000">
            <a:lnSpc>
              <a:spcPct val="90000"/>
            </a:lnSpc>
            <a:spcBef>
              <a:spcPct val="0"/>
            </a:spcBef>
            <a:spcAft>
              <a:spcPct val="15000"/>
            </a:spcAft>
            <a:buChar char="•"/>
          </a:pPr>
          <a:r>
            <a:rPr lang="en-AU" sz="2000" kern="1200" dirty="0"/>
            <a:t>Used to transport to other development environments</a:t>
          </a:r>
        </a:p>
      </dsp:txBody>
      <dsp:txXfrm rot="10800000">
        <a:off x="2423047" y="907"/>
        <a:ext cx="5966804" cy="1706440"/>
      </dsp:txXfrm>
    </dsp:sp>
    <dsp:sp modelId="{1D7CFC11-E376-4A25-A5AE-173098C9CD7A}">
      <dsp:nvSpPr>
        <dsp:cNvPr id="0" name=""/>
        <dsp:cNvSpPr/>
      </dsp:nvSpPr>
      <dsp:spPr>
        <a:xfrm>
          <a:off x="1163451" y="907"/>
          <a:ext cx="1706440" cy="1706440"/>
        </a:xfrm>
        <a:prstGeom prst="ellipse">
          <a:avLst/>
        </a:prstGeom>
        <a:blipFill rotWithShape="1">
          <a:blip xmlns:r="http://schemas.openxmlformats.org/officeDocument/2006/relationships" r:embed="rId1"/>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890D93-07AE-49C6-AD88-CA9B218E378B}">
      <dsp:nvSpPr>
        <dsp:cNvPr id="0" name=""/>
        <dsp:cNvSpPr/>
      </dsp:nvSpPr>
      <dsp:spPr>
        <a:xfrm rot="10800000">
          <a:off x="2026788" y="2216733"/>
          <a:ext cx="6352946" cy="1706440"/>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2493" tIns="95250" rIns="177800" bIns="95250" numCol="1" spcCol="1270" anchor="t" anchorCtr="0">
          <a:noAutofit/>
        </a:bodyPr>
        <a:lstStyle/>
        <a:p>
          <a:pPr marL="0" lvl="0" indent="0" algn="l" defTabSz="1111250">
            <a:lnSpc>
              <a:spcPct val="90000"/>
            </a:lnSpc>
            <a:spcBef>
              <a:spcPct val="0"/>
            </a:spcBef>
            <a:spcAft>
              <a:spcPct val="35000"/>
            </a:spcAft>
            <a:buNone/>
          </a:pPr>
          <a:r>
            <a:rPr lang="en-AU" sz="2500" kern="1200" dirty="0"/>
            <a:t>Managed</a:t>
          </a:r>
        </a:p>
        <a:p>
          <a:pPr marL="228600" lvl="1" indent="-228600" algn="l" defTabSz="889000">
            <a:lnSpc>
              <a:spcPct val="90000"/>
            </a:lnSpc>
            <a:spcBef>
              <a:spcPct val="0"/>
            </a:spcBef>
            <a:spcAft>
              <a:spcPct val="15000"/>
            </a:spcAft>
            <a:buChar char="•"/>
          </a:pPr>
          <a:r>
            <a:rPr lang="en-AU" sz="2000" kern="1200" dirty="0"/>
            <a:t>Used to distribute to non-development environments</a:t>
          </a:r>
        </a:p>
      </dsp:txBody>
      <dsp:txXfrm rot="10800000">
        <a:off x="2453398" y="2216733"/>
        <a:ext cx="5926336" cy="1706440"/>
      </dsp:txXfrm>
    </dsp:sp>
    <dsp:sp modelId="{F0EC986B-1996-49BF-97AC-7C3B7EC84A99}">
      <dsp:nvSpPr>
        <dsp:cNvPr id="0" name=""/>
        <dsp:cNvSpPr/>
      </dsp:nvSpPr>
      <dsp:spPr>
        <a:xfrm>
          <a:off x="1173568" y="2216733"/>
          <a:ext cx="1706440" cy="1706440"/>
        </a:xfrm>
        <a:prstGeom prst="ellipse">
          <a:avLst/>
        </a:prstGeom>
        <a:blipFill rotWithShape="1">
          <a:blip xmlns:r="http://schemas.openxmlformats.org/officeDocument/2006/relationships" r:embed="rId2"/>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3/15/2022 8:45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3/15/2022 8:45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3/15/2022 8:45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referred to as solution segmentation reduces the footprint of the solution to reduce change of collision as well as improves time to import/export.  This also reduces unnecessary dependencies.</a:t>
            </a:r>
          </a:p>
          <a:p>
            <a:endParaRPr lang="en-US" dirty="0"/>
          </a:p>
          <a:p>
            <a:r>
              <a:rPr lang="en-US" dirty="0"/>
              <a:t>If too many entity sub components are included, you can remove the entity from the solution and re-add with only the minimal needed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74799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Trainer- consider a demo here, many students have never done </a:t>
            </a:r>
            <a:r>
              <a:rPr lang="en-US"/>
              <a:t>this before</a:t>
            </a:r>
            <a:endParaRPr lang="en-US" dirty="0"/>
          </a:p>
          <a:p>
            <a:endParaRPr lang="en-US" dirty="0"/>
          </a:p>
          <a:p>
            <a:r>
              <a:rPr lang="en-US" dirty="0"/>
              <a:t>Azure Boards - </a:t>
            </a:r>
            <a:r>
              <a:rPr lang="en-US" sz="882" b="0" i="0" kern="1200" dirty="0">
                <a:solidFill>
                  <a:schemeClr val="tx1"/>
                </a:solidFill>
                <a:effectLst/>
                <a:latin typeface="Segoe UI Light" pitchFamily="34" charset="0"/>
                <a:ea typeface="+mn-ea"/>
                <a:cs typeface="+mn-cs"/>
              </a:rPr>
              <a:t>plan, track, and discuss work across your teams</a:t>
            </a:r>
          </a:p>
          <a:p>
            <a:r>
              <a:rPr lang="en-US" sz="882" b="0" i="0" kern="1200" dirty="0">
                <a:solidFill>
                  <a:schemeClr val="tx1"/>
                </a:solidFill>
                <a:effectLst/>
                <a:latin typeface="Segoe UI Light" pitchFamily="34" charset="0"/>
                <a:ea typeface="+mn-ea"/>
                <a:cs typeface="+mn-cs"/>
              </a:rPr>
              <a:t>Azure Pipelines – Use to automate CI/CD builds and releases</a:t>
            </a:r>
          </a:p>
          <a:p>
            <a:r>
              <a:rPr lang="en-US" sz="882" b="0" i="0" kern="1200" dirty="0">
                <a:solidFill>
                  <a:schemeClr val="tx1"/>
                </a:solidFill>
                <a:effectLst/>
                <a:latin typeface="Segoe UI Light" pitchFamily="34" charset="0"/>
                <a:ea typeface="+mn-ea"/>
                <a:cs typeface="+mn-cs"/>
              </a:rPr>
              <a:t>Azure Repos – Source Control to store and track changes </a:t>
            </a:r>
          </a:p>
          <a:p>
            <a:r>
              <a:rPr lang="en-US" sz="882" b="0" i="0" kern="1200" dirty="0">
                <a:solidFill>
                  <a:schemeClr val="tx1"/>
                </a:solidFill>
                <a:effectLst/>
                <a:latin typeface="Segoe UI Light" pitchFamily="34" charset="0"/>
                <a:ea typeface="+mn-ea"/>
                <a:cs typeface="+mn-cs"/>
              </a:rPr>
              <a:t>Azure Test Plans - Plan, execute, and track scripted tests </a:t>
            </a:r>
          </a:p>
          <a:p>
            <a:r>
              <a:rPr lang="en-US" sz="882" b="0" i="0" kern="1200" dirty="0">
                <a:solidFill>
                  <a:schemeClr val="tx1"/>
                </a:solidFill>
                <a:effectLst/>
                <a:latin typeface="Segoe UI Light" pitchFamily="34" charset="0"/>
                <a:ea typeface="+mn-ea"/>
                <a:cs typeface="+mn-cs"/>
              </a:rPr>
              <a:t>Azure Artifacts – publish solutions built by build pipelines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11540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58437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a good place for the instructor to show in Azure Dev Ops the tasks and talk through them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88506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06358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3/15/2022 8:45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22</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Architects should understand the vision and journey Microsoft is on to shape how ALM is done for Microsoft Power Platform projects.  As this journey evolves, Solution Architects should continue to shape their own plans to leverage the capabilities provided by the platform and tools.</a:t>
            </a:r>
          </a:p>
          <a:p>
            <a:endParaRPr lang="en-US" dirty="0"/>
          </a:p>
          <a:p>
            <a:r>
              <a:rPr lang="en-US" dirty="0"/>
              <a:t>Inner Loop – the iterative process that an app builder performs when creating an app and its components and local testing before sharing with the broader team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094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includes helping the organization put in place proper governance for the solution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7256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Default and Developer – these typically won’t be in consideration for a project a Solution Architect is involved with.  They will most likely be building using the critical project path of </a:t>
            </a:r>
            <a:r>
              <a:rPr lang="en-US" dirty="0" err="1"/>
              <a:t>dev,test</a:t>
            </a:r>
            <a:r>
              <a:rPr lang="en-US" dirty="0"/>
              <a:t> , production or dedicated dev and shared test/prod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9352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 Microsoft Power Platform projects have been more environment centric and many are moving towards Source Control centric</a:t>
            </a:r>
          </a:p>
          <a:p>
            <a:endParaRPr lang="en-US" dirty="0"/>
          </a:p>
          <a:p>
            <a:r>
              <a:rPr lang="en-US" dirty="0"/>
              <a:t>Source control centric encourage having a definitive master and ability to re-create development environments for any version tracked</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latin typeface="Segoe UI Light" pitchFamily="34" charset="0"/>
                <a:ea typeface="+mn-ea"/>
                <a:cs typeface="+mn-cs"/>
              </a:rPr>
              <a:t>Ideally all environments other than production should be 'throw away' - that is they can be deleted and recreated without any loss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7189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Solutions are containers that track and manage customizations in a CDS environment</a:t>
            </a:r>
          </a:p>
          <a:p>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If you have multiple environments, each would have their own set of solutions. Solutions can include entity metadata, forms, views, business rules, processes definitions and other assets required to run the app; including components created by developers like scripts or compiled code.  </a:t>
            </a:r>
          </a:p>
          <a:p>
            <a:endParaRPr lang="en-US" dirty="0"/>
          </a:p>
          <a:p>
            <a:r>
              <a:rPr lang="en-US" sz="882" kern="1200" dirty="0">
                <a:solidFill>
                  <a:schemeClr val="tx1"/>
                </a:solidFill>
                <a:effectLst/>
                <a:latin typeface="Segoe UI Light" pitchFamily="34" charset="0"/>
                <a:ea typeface="+mn-ea"/>
                <a:cs typeface="+mn-cs"/>
              </a:rPr>
              <a:t>when you have a Dynamics 365 application like Sales or Service those are installed using the same solution framework.  3</a:t>
            </a:r>
            <a:r>
              <a:rPr lang="en-US" sz="882" kern="1200" baseline="30000" dirty="0">
                <a:solidFill>
                  <a:schemeClr val="tx1"/>
                </a:solidFill>
                <a:effectLst/>
                <a:latin typeface="Segoe UI Light" pitchFamily="34" charset="0"/>
                <a:ea typeface="+mn-ea"/>
                <a:cs typeface="+mn-cs"/>
              </a:rPr>
              <a:t>rd</a:t>
            </a:r>
            <a:r>
              <a:rPr lang="en-US" sz="882" kern="1200" dirty="0">
                <a:solidFill>
                  <a:schemeClr val="tx1"/>
                </a:solidFill>
                <a:effectLst/>
                <a:latin typeface="Segoe UI Light" pitchFamily="34" charset="0"/>
                <a:ea typeface="+mn-ea"/>
                <a:cs typeface="+mn-cs"/>
              </a:rPr>
              <a:t> party ISVs also ship their products using solutions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71360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Unmanaged Solutions </a:t>
            </a:r>
            <a:r>
              <a:rPr lang="en-US" dirty="0"/>
              <a:t>are to be used in development environments while you are making configuration changes to your application.  Solutions are exported as unmanaged and checked into your source control system.  Unmanaged solutions should be considered your source.</a:t>
            </a:r>
          </a:p>
          <a:p>
            <a:pPr lvl="0"/>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Managed solutions </a:t>
            </a:r>
            <a:r>
              <a:rPr lang="en-US" dirty="0"/>
              <a:t>are used to deploy to any environment outside of development.  This includes test, UAT, SIT, and production environments.  Managed solutions should be generated by a build server and considered as a build artifact.</a:t>
            </a:r>
          </a:p>
          <a:p>
            <a:pPr lvl="0"/>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748056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Solutions are layered.  E.g. the contact form is customized in the CDM Healthcare Extension.  The same form elements are modified in the Contoso Common solution.  The end users will see the changes from the Contoso Common solution.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3/15/2022 8:45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08950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all or some of these, but it should be for a purpose. </a:t>
            </a:r>
          </a:p>
          <a:p>
            <a:endParaRPr lang="en-US" dirty="0"/>
          </a:p>
          <a:p>
            <a:r>
              <a:rPr lang="en-US" dirty="0"/>
              <a:t>Care must be taken to ensure it doesn’t create a web of dependencies</a:t>
            </a:r>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FF3CFC41-8593-4CC5-BC74-C4C8D7F50F50}" type="datetime1">
              <a:rPr lang="en-US" smtClean="0"/>
              <a:t>3/15/2022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13</a:t>
            </a:fld>
            <a:endParaRPr lang="en-US" dirty="0">
              <a:latin typeface="Segoe UI" pitchFamily="34" charset="0"/>
            </a:endParaRPr>
          </a:p>
        </p:txBody>
      </p:sp>
    </p:spTree>
    <p:extLst>
      <p:ext uri="{BB962C8B-B14F-4D97-AF65-F5344CB8AC3E}">
        <p14:creationId xmlns:p14="http://schemas.microsoft.com/office/powerpoint/2010/main" val="619905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60550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114" indent="0">
              <a:buNone/>
              <a:defRPr/>
            </a:lvl3pPr>
            <a:lvl4pPr marL="448227" indent="0">
              <a:buNone/>
              <a:defRPr/>
            </a:lvl4pPr>
            <a:lvl5pPr marL="672342"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6566462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Content- Bulle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341122"/>
            <a:ext cx="11582400" cy="1657890"/>
          </a:xfrm>
        </p:spPr>
        <p:txBody>
          <a:bodyPr/>
          <a:lstStyle>
            <a:lvl1pPr>
              <a:buClr>
                <a:schemeClr val="tx1"/>
              </a:buClr>
              <a:defRPr sz="3733">
                <a:solidFill>
                  <a:schemeClr val="tx1"/>
                </a:solidFill>
              </a:defRPr>
            </a:lvl1pPr>
            <a:lvl2pPr>
              <a:buClr>
                <a:schemeClr val="tx1"/>
              </a:buClr>
              <a:defRPr sz="3200" spc="-93" baseline="0">
                <a:solidFill>
                  <a:schemeClr val="tx1"/>
                </a:solidFill>
              </a:defRPr>
            </a:lvl2pPr>
            <a:lvl3pPr>
              <a:buClr>
                <a:schemeClr val="tx1"/>
              </a:buClr>
              <a:defRPr sz="2667" spc="-93" baseline="0">
                <a:solidFill>
                  <a:schemeClr val="tx1"/>
                </a:solidFill>
              </a:defRPr>
            </a:lvl3pPr>
            <a:lvl4pPr>
              <a:defRPr spc="-93" baseline="0">
                <a:solidFill>
                  <a:schemeClr val="tx2"/>
                </a:solidFill>
              </a:defRPr>
            </a:lvl4pPr>
            <a:lvl5pPr>
              <a:defRPr spc="-93" baseline="0">
                <a:solidFill>
                  <a:schemeClr val="tx2"/>
                </a:solidFill>
              </a:defRPr>
            </a:lvl5pPr>
          </a:lstStyle>
          <a:p>
            <a:pPr lvl="0"/>
            <a:r>
              <a:rPr lang="en-US" dirty="0"/>
              <a:t>Click to edit master text styles</a:t>
            </a:r>
          </a:p>
          <a:p>
            <a:pPr lvl="1"/>
            <a:r>
              <a:rPr lang="en-US" dirty="0"/>
              <a:t>Second level</a:t>
            </a:r>
          </a:p>
          <a:p>
            <a:pPr lvl="2"/>
            <a:r>
              <a:rPr lang="en-US" dirty="0"/>
              <a:t>Third level</a:t>
            </a:r>
          </a:p>
        </p:txBody>
      </p:sp>
      <p:sp>
        <p:nvSpPr>
          <p:cNvPr id="11" name="Title Placeholder 1"/>
          <p:cNvSpPr>
            <a:spLocks noGrp="1"/>
          </p:cNvSpPr>
          <p:nvPr>
            <p:ph type="title" hasCustomPrompt="1"/>
          </p:nvPr>
        </p:nvSpPr>
        <p:spPr>
          <a:xfrm>
            <a:off x="304800" y="228600"/>
            <a:ext cx="11582400" cy="800133"/>
          </a:xfrm>
          <a:prstGeom prst="rect">
            <a:avLst/>
          </a:prstGeom>
        </p:spPr>
        <p:txBody>
          <a:bodyPr vert="horz" lIns="0" tIns="45720" rIns="0" bIns="45720" rtlCol="0" anchor="ctr">
            <a:noAutofit/>
          </a:bodyPr>
          <a:lstStyle>
            <a:lvl1pPr>
              <a:defRPr sz="4800"/>
            </a:lvl1pPr>
          </a:lstStyle>
          <a:p>
            <a:r>
              <a:rPr lang="en-US" dirty="0"/>
              <a:t>Click To Edit Master Title Style</a:t>
            </a:r>
          </a:p>
        </p:txBody>
      </p:sp>
    </p:spTree>
    <p:extLst>
      <p:ext uri="{BB962C8B-B14F-4D97-AF65-F5344CB8AC3E}">
        <p14:creationId xmlns:p14="http://schemas.microsoft.com/office/powerpoint/2010/main" val="2729469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DBB7-D559-47C2-9301-4485E935F2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76A59-0ECB-4454-A7DD-B4CC6C0F86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A45AE-41A0-4593-8B80-92589D270C68}"/>
              </a:ext>
            </a:extLst>
          </p:cNvPr>
          <p:cNvSpPr>
            <a:spLocks noGrp="1"/>
          </p:cNvSpPr>
          <p:nvPr>
            <p:ph type="dt" sz="half" idx="10"/>
          </p:nvPr>
        </p:nvSpPr>
        <p:spPr/>
        <p:txBody>
          <a:bodyPr/>
          <a:lstStyle/>
          <a:p>
            <a:fld id="{90E99BAA-76ED-4E19-8942-5BA92B74BD17}" type="datetimeFigureOut">
              <a:rPr lang="en-US" smtClean="0"/>
              <a:t>3/15/2022</a:t>
            </a:fld>
            <a:endParaRPr lang="en-US"/>
          </a:p>
        </p:txBody>
      </p:sp>
      <p:sp>
        <p:nvSpPr>
          <p:cNvPr id="5" name="Footer Placeholder 4">
            <a:extLst>
              <a:ext uri="{FF2B5EF4-FFF2-40B4-BE49-F238E27FC236}">
                <a16:creationId xmlns:a16="http://schemas.microsoft.com/office/drawing/2014/main" id="{3019AB4E-DFE2-499C-B21F-511B804C5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493BAB-447F-42E4-B01D-9A5A45568DB0}"/>
              </a:ext>
            </a:extLst>
          </p:cNvPr>
          <p:cNvSpPr>
            <a:spLocks noGrp="1"/>
          </p:cNvSpPr>
          <p:nvPr>
            <p:ph type="sldNum" sz="quarter" idx="12"/>
          </p:nvPr>
        </p:nvSpPr>
        <p:spPr/>
        <p:txBody>
          <a:bodyPr/>
          <a:lstStyle/>
          <a:p>
            <a:fld id="{CB53C094-682A-4C9B-B1B2-CA2E0C5041D7}" type="slidenum">
              <a:rPr lang="en-US" smtClean="0"/>
              <a:t>‹#›</a:t>
            </a:fld>
            <a:endParaRPr lang="en-US"/>
          </a:p>
        </p:txBody>
      </p:sp>
    </p:spTree>
    <p:extLst>
      <p:ext uri="{BB962C8B-B14F-4D97-AF65-F5344CB8AC3E}">
        <p14:creationId xmlns:p14="http://schemas.microsoft.com/office/powerpoint/2010/main" val="19743935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theme" Target="../theme/theme2.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964" y="1748920"/>
            <a:ext cx="4167887" cy="2092881"/>
          </a:xfrm>
        </p:spPr>
        <p:txBody>
          <a:bodyPr/>
          <a:lstStyle/>
          <a:p>
            <a:r>
              <a:rPr lang="en-US" sz="2400"/>
              <a:t>PL-600</a:t>
            </a:r>
            <a:br>
              <a:rPr lang="en-US" dirty="0"/>
            </a:br>
            <a:br>
              <a:rPr lang="en-US" dirty="0"/>
            </a:br>
            <a:r>
              <a:rPr lang="en-US" dirty="0"/>
              <a:t>Application Lifecycle Management (ALM)</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19E5-5E1B-4223-83B5-31482BB2B71C}"/>
              </a:ext>
            </a:extLst>
          </p:cNvPr>
          <p:cNvSpPr>
            <a:spLocks noGrp="1"/>
          </p:cNvSpPr>
          <p:nvPr>
            <p:ph type="title"/>
          </p:nvPr>
        </p:nvSpPr>
        <p:spPr/>
        <p:txBody>
          <a:bodyPr/>
          <a:lstStyle/>
          <a:p>
            <a:r>
              <a:rPr lang="en-US" dirty="0"/>
              <a:t>Solution Layering</a:t>
            </a:r>
          </a:p>
        </p:txBody>
      </p:sp>
      <p:sp>
        <p:nvSpPr>
          <p:cNvPr id="4" name="Content Placeholder 2">
            <a:extLst>
              <a:ext uri="{FF2B5EF4-FFF2-40B4-BE49-F238E27FC236}">
                <a16:creationId xmlns:a16="http://schemas.microsoft.com/office/drawing/2014/main" id="{1AB9EC98-4ED2-4FEC-9ADA-0D74EDD1009E}"/>
              </a:ext>
            </a:extLst>
          </p:cNvPr>
          <p:cNvSpPr txBox="1">
            <a:spLocks/>
          </p:cNvSpPr>
          <p:nvPr/>
        </p:nvSpPr>
        <p:spPr>
          <a:xfrm>
            <a:off x="6975800" y="1536192"/>
            <a:ext cx="5062929" cy="4640771"/>
          </a:xfrm>
          <a:prstGeom prst="rect">
            <a:avLst/>
          </a:prstGeom>
        </p:spPr>
        <p:txBody>
          <a:bodyPr>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dirty="0">
                <a:solidFill>
                  <a:schemeClr val="tx1"/>
                </a:solidFill>
              </a:rPr>
              <a:t>Layering occurs on import of managed solutions</a:t>
            </a:r>
            <a:br>
              <a:rPr lang="en-US" dirty="0">
                <a:solidFill>
                  <a:schemeClr val="tx1"/>
                </a:solidFill>
              </a:rPr>
            </a:br>
            <a:endParaRPr lang="en-US" dirty="0">
              <a:solidFill>
                <a:schemeClr val="tx1"/>
              </a:solidFill>
            </a:endParaRPr>
          </a:p>
          <a:p>
            <a:pPr>
              <a:buFont typeface="Wingdings" panose="05000000000000000000" pitchFamily="2" charset="2"/>
              <a:buChar char="§"/>
            </a:pPr>
            <a:r>
              <a:rPr lang="en-US" dirty="0">
                <a:solidFill>
                  <a:schemeClr val="tx1"/>
                </a:solidFill>
              </a:rPr>
              <a:t>Layers describe the dependency chain of component from the root solution introducing it, through each solution that extends or changes the component’s behavior</a:t>
            </a:r>
          </a:p>
          <a:p>
            <a:pPr>
              <a:buFont typeface="Wingdings" panose="05000000000000000000" pitchFamily="2" charset="2"/>
              <a:buChar char="§"/>
            </a:pPr>
            <a:endParaRPr lang="en-US" dirty="0">
              <a:solidFill>
                <a:schemeClr val="tx1"/>
              </a:solidFill>
            </a:endParaRPr>
          </a:p>
          <a:p>
            <a:pPr>
              <a:buFont typeface="Wingdings" panose="05000000000000000000" pitchFamily="2" charset="2"/>
              <a:buChar char="§"/>
            </a:pPr>
            <a:r>
              <a:rPr lang="en-US" dirty="0">
                <a:solidFill>
                  <a:schemeClr val="tx1"/>
                </a:solidFill>
              </a:rPr>
              <a:t>Layers are created through extension of an existing component (taking a dependency on it) or through creation of a new component or version of a solution.  </a:t>
            </a:r>
            <a:endParaRPr lang="en-GB" dirty="0">
              <a:solidFill>
                <a:schemeClr val="tx1"/>
              </a:solidFill>
            </a:endParaRPr>
          </a:p>
          <a:p>
            <a:pPr>
              <a:buFont typeface="Wingdings" panose="05000000000000000000" pitchFamily="2" charset="2"/>
              <a:buChar char="§"/>
            </a:pPr>
            <a:endParaRPr lang="en-US" dirty="0">
              <a:solidFill>
                <a:schemeClr val="tx1"/>
              </a:solidFill>
            </a:endParaRPr>
          </a:p>
        </p:txBody>
      </p:sp>
      <p:grpSp>
        <p:nvGrpSpPr>
          <p:cNvPr id="5" name="Group 4">
            <a:extLst>
              <a:ext uri="{FF2B5EF4-FFF2-40B4-BE49-F238E27FC236}">
                <a16:creationId xmlns:a16="http://schemas.microsoft.com/office/drawing/2014/main" id="{85A78359-7817-4AFD-9D46-172C750671BF}"/>
              </a:ext>
            </a:extLst>
          </p:cNvPr>
          <p:cNvGrpSpPr/>
          <p:nvPr/>
        </p:nvGrpSpPr>
        <p:grpSpPr>
          <a:xfrm>
            <a:off x="402141" y="1662931"/>
            <a:ext cx="6234164" cy="4351339"/>
            <a:chOff x="2392219" y="230909"/>
            <a:chExt cx="5503426" cy="3788641"/>
          </a:xfrm>
        </p:grpSpPr>
        <p:sp>
          <p:nvSpPr>
            <p:cNvPr id="6" name="Rectangle: Rounded Corners 5">
              <a:extLst>
                <a:ext uri="{FF2B5EF4-FFF2-40B4-BE49-F238E27FC236}">
                  <a16:creationId xmlns:a16="http://schemas.microsoft.com/office/drawing/2014/main" id="{00A20CEF-9399-4DBF-B016-7CD6D74C0A48}"/>
                </a:ext>
              </a:extLst>
            </p:cNvPr>
            <p:cNvSpPr/>
            <p:nvPr/>
          </p:nvSpPr>
          <p:spPr>
            <a:xfrm>
              <a:off x="2392219" y="230909"/>
              <a:ext cx="5503426" cy="3788641"/>
            </a:xfrm>
            <a:prstGeom prst="roundRect">
              <a:avLst>
                <a:gd name="adj" fmla="val 1140"/>
              </a:avLst>
            </a:prstGeom>
            <a:solidFill>
              <a:srgbClr val="404040"/>
            </a:solidFill>
            <a:ln w="12700" cap="flat" cmpd="sng" algn="ctr">
              <a:solidFill>
                <a:srgbClr val="4472C4">
                  <a:shade val="50000"/>
                </a:srgbClr>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7AECC443-8DF8-441D-BD3E-6FEA54280075}"/>
                </a:ext>
              </a:extLst>
            </p:cNvPr>
            <p:cNvSpPr/>
            <p:nvPr/>
          </p:nvSpPr>
          <p:spPr>
            <a:xfrm>
              <a:off x="2509981" y="330197"/>
              <a:ext cx="5274347" cy="432957"/>
            </a:xfrm>
            <a:prstGeom prst="roundRect">
              <a:avLst>
                <a:gd name="adj" fmla="val 7007"/>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t"/>
            <a:lstStyle/>
            <a:p>
              <a:pPr marL="0" marR="0" lvl="0" indent="0" algn="l"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Application Behaviour</a:t>
              </a:r>
            </a:p>
          </p:txBody>
        </p:sp>
        <p:sp>
          <p:nvSpPr>
            <p:cNvPr id="8" name="Rectangle: Rounded Corners 7">
              <a:extLst>
                <a:ext uri="{FF2B5EF4-FFF2-40B4-BE49-F238E27FC236}">
                  <a16:creationId xmlns:a16="http://schemas.microsoft.com/office/drawing/2014/main" id="{A965CDDC-CA8D-4464-BB1A-D97AEC211D99}"/>
                </a:ext>
              </a:extLst>
            </p:cNvPr>
            <p:cNvSpPr/>
            <p:nvPr/>
          </p:nvSpPr>
          <p:spPr>
            <a:xfrm>
              <a:off x="2509981" y="3416234"/>
              <a:ext cx="5274347" cy="475673"/>
            </a:xfrm>
            <a:prstGeom prst="roundRect">
              <a:avLst>
                <a:gd name="adj" fmla="val 6480"/>
              </a:avLst>
            </a:prstGeom>
            <a:solidFill>
              <a:srgbClr val="FF0000">
                <a:alpha val="50000"/>
              </a:srgbClr>
            </a:solidFill>
            <a:ln w="12700" cap="flat" cmpd="sng" algn="ctr">
              <a:solidFill>
                <a:srgbClr val="FF0000"/>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System Layer*</a:t>
              </a:r>
              <a:b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b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CDS Managed Layer</a:t>
              </a:r>
            </a:p>
          </p:txBody>
        </p:sp>
        <p:sp>
          <p:nvSpPr>
            <p:cNvPr id="9" name="TextBox 8">
              <a:extLst>
                <a:ext uri="{FF2B5EF4-FFF2-40B4-BE49-F238E27FC236}">
                  <a16:creationId xmlns:a16="http://schemas.microsoft.com/office/drawing/2014/main" id="{93AB3529-8923-45E1-A9E9-DB634A41A573}"/>
                </a:ext>
              </a:extLst>
            </p:cNvPr>
            <p:cNvSpPr txBox="1"/>
            <p:nvPr/>
          </p:nvSpPr>
          <p:spPr>
            <a:xfrm>
              <a:off x="4941372" y="501351"/>
              <a:ext cx="1492250" cy="209722"/>
            </a:xfrm>
            <a:prstGeom prst="rect">
              <a:avLst/>
            </a:prstGeom>
            <a:noFill/>
          </p:spPr>
          <p:txBody>
            <a:bodyPr wrap="square" rtlCol="0">
              <a:spAutoFit/>
            </a:bodyP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What the user sees</a:t>
              </a:r>
            </a:p>
          </p:txBody>
        </p:sp>
        <p:sp>
          <p:nvSpPr>
            <p:cNvPr id="10" name="Rectangle: Rounded Corners 9">
              <a:extLst>
                <a:ext uri="{FF2B5EF4-FFF2-40B4-BE49-F238E27FC236}">
                  <a16:creationId xmlns:a16="http://schemas.microsoft.com/office/drawing/2014/main" id="{1D91348D-5AB7-45D1-B5C4-609A05A9D701}"/>
                </a:ext>
              </a:extLst>
            </p:cNvPr>
            <p:cNvSpPr/>
            <p:nvPr/>
          </p:nvSpPr>
          <p:spPr>
            <a:xfrm>
              <a:off x="2509982" y="1995056"/>
              <a:ext cx="5274346" cy="1306944"/>
            </a:xfrm>
            <a:prstGeom prst="roundRect">
              <a:avLst>
                <a:gd name="adj" fmla="val 3499"/>
              </a:avLst>
            </a:prstGeom>
            <a:solidFill>
              <a:srgbClr val="ED7D31">
                <a:alpha val="50000"/>
              </a:srgbClr>
            </a:solidFill>
            <a:ln w="12700" cap="flat" cmpd="sng" algn="ctr">
              <a:solidFill>
                <a:srgbClr val="ED7D31"/>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Managed Layers</a:t>
              </a:r>
            </a:p>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1 per managed solution</a:t>
              </a:r>
            </a:p>
          </p:txBody>
        </p:sp>
        <p:sp>
          <p:nvSpPr>
            <p:cNvPr id="11" name="Rectangle: Rounded Corners 10">
              <a:extLst>
                <a:ext uri="{FF2B5EF4-FFF2-40B4-BE49-F238E27FC236}">
                  <a16:creationId xmlns:a16="http://schemas.microsoft.com/office/drawing/2014/main" id="{812E3647-63BD-4E9F-AD3E-1A7322FED4F8}"/>
                </a:ext>
              </a:extLst>
            </p:cNvPr>
            <p:cNvSpPr/>
            <p:nvPr/>
          </p:nvSpPr>
          <p:spPr>
            <a:xfrm>
              <a:off x="2509981" y="873988"/>
              <a:ext cx="5274347" cy="1011384"/>
            </a:xfrm>
            <a:prstGeom prst="roundRect">
              <a:avLst>
                <a:gd name="adj" fmla="val 3024"/>
              </a:avLst>
            </a:prstGeom>
            <a:solidFill>
              <a:srgbClr val="5B9BD5">
                <a:alpha val="50000"/>
              </a:srgbClr>
            </a:solidFill>
            <a:ln w="12700" cap="flat" cmpd="sng" algn="ctr">
              <a:solidFill>
                <a:srgbClr val="5B9BD5"/>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Unmanaged “layer”</a:t>
              </a:r>
            </a:p>
          </p:txBody>
        </p:sp>
        <p:sp>
          <p:nvSpPr>
            <p:cNvPr id="12" name="Rectangle: Rounded Corners 11">
              <a:extLst>
                <a:ext uri="{FF2B5EF4-FFF2-40B4-BE49-F238E27FC236}">
                  <a16:creationId xmlns:a16="http://schemas.microsoft.com/office/drawing/2014/main" id="{C446A2D4-9AB2-46B5-8B76-EB567A7A24F9}"/>
                </a:ext>
              </a:extLst>
            </p:cNvPr>
            <p:cNvSpPr/>
            <p:nvPr/>
          </p:nvSpPr>
          <p:spPr>
            <a:xfrm>
              <a:off x="2559407" y="3455168"/>
              <a:ext cx="2930238" cy="388571"/>
            </a:xfrm>
            <a:prstGeom prst="roundRect">
              <a:avLst>
                <a:gd name="adj" fmla="val 6480"/>
              </a:avLst>
            </a:prstGeom>
            <a:solidFill>
              <a:srgbClr val="FF0000"/>
            </a:solidFill>
            <a:ln w="12700" cap="flat" cmpd="sng" algn="ctr">
              <a:no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System Solution*</a:t>
              </a:r>
            </a:p>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Base CDS entities</a:t>
              </a:r>
            </a:p>
          </p:txBody>
        </p:sp>
        <p:sp>
          <p:nvSpPr>
            <p:cNvPr id="13" name="Rectangle: Rounded Corners 12">
              <a:extLst>
                <a:ext uri="{FF2B5EF4-FFF2-40B4-BE49-F238E27FC236}">
                  <a16:creationId xmlns:a16="http://schemas.microsoft.com/office/drawing/2014/main" id="{2D073CF7-FB94-42FD-A6F2-41A77536676C}"/>
                </a:ext>
              </a:extLst>
            </p:cNvPr>
            <p:cNvSpPr/>
            <p:nvPr/>
          </p:nvSpPr>
          <p:spPr>
            <a:xfrm>
              <a:off x="2559407" y="2043060"/>
              <a:ext cx="2930238" cy="1167249"/>
            </a:xfrm>
            <a:prstGeom prst="roundRect">
              <a:avLst>
                <a:gd name="adj" fmla="val 3499"/>
              </a:avLst>
            </a:prstGeom>
            <a:solidFill>
              <a:srgbClr val="ED7D31"/>
            </a:solidFill>
            <a:ln w="6350" cap="flat" cmpd="sng" algn="ctr">
              <a:solidFill>
                <a:srgbClr val="ED7D31"/>
              </a:solid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Managed Solutions</a:t>
              </a:r>
            </a:p>
          </p:txBody>
        </p:sp>
        <p:sp>
          <p:nvSpPr>
            <p:cNvPr id="14" name="Rectangle: Rounded Corners 13">
              <a:extLst>
                <a:ext uri="{FF2B5EF4-FFF2-40B4-BE49-F238E27FC236}">
                  <a16:creationId xmlns:a16="http://schemas.microsoft.com/office/drawing/2014/main" id="{F159D284-2FD2-489F-8DE2-E50706CE5D66}"/>
                </a:ext>
              </a:extLst>
            </p:cNvPr>
            <p:cNvSpPr/>
            <p:nvPr/>
          </p:nvSpPr>
          <p:spPr>
            <a:xfrm>
              <a:off x="2559407" y="922023"/>
              <a:ext cx="2930238" cy="915314"/>
            </a:xfrm>
            <a:prstGeom prst="roundRect">
              <a:avLst>
                <a:gd name="adj" fmla="val 4596"/>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white"/>
                  </a:solidFill>
                  <a:effectLst/>
                  <a:uLnTx/>
                  <a:uFillTx/>
                  <a:latin typeface="Calibri" panose="020F0502020204030204"/>
                  <a:ea typeface="+mn-ea"/>
                  <a:cs typeface="+mn-cs"/>
                </a:rPr>
                <a:t>Unmanaged Customizations</a:t>
              </a:r>
            </a:p>
          </p:txBody>
        </p:sp>
        <p:sp>
          <p:nvSpPr>
            <p:cNvPr id="15" name="Rectangle: Rounded Corners 14">
              <a:extLst>
                <a:ext uri="{FF2B5EF4-FFF2-40B4-BE49-F238E27FC236}">
                  <a16:creationId xmlns:a16="http://schemas.microsoft.com/office/drawing/2014/main" id="{7CE10ED7-7A20-4E23-9BBB-E348FBF0F7C7}"/>
                </a:ext>
              </a:extLst>
            </p:cNvPr>
            <p:cNvSpPr/>
            <p:nvPr/>
          </p:nvSpPr>
          <p:spPr>
            <a:xfrm>
              <a:off x="2640269" y="1233967"/>
              <a:ext cx="1286087" cy="367559"/>
            </a:xfrm>
            <a:prstGeom prst="roundRect">
              <a:avLst>
                <a:gd name="adj" fmla="val 1140"/>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lumMod val="50000"/>
                </a:srgbClr>
              </a:solidFill>
              <a:prstDash val="dash"/>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Unmanaged Solution C</a:t>
              </a:r>
            </a:p>
          </p:txBody>
        </p:sp>
        <p:sp>
          <p:nvSpPr>
            <p:cNvPr id="16" name="Rectangle: Rounded Corners 15">
              <a:extLst>
                <a:ext uri="{FF2B5EF4-FFF2-40B4-BE49-F238E27FC236}">
                  <a16:creationId xmlns:a16="http://schemas.microsoft.com/office/drawing/2014/main" id="{7431CF1A-0E17-4685-AF6F-D73230767646}"/>
                </a:ext>
              </a:extLst>
            </p:cNvPr>
            <p:cNvSpPr/>
            <p:nvPr/>
          </p:nvSpPr>
          <p:spPr>
            <a:xfrm>
              <a:off x="4115560" y="1402359"/>
              <a:ext cx="1285200" cy="367200"/>
            </a:xfrm>
            <a:prstGeom prst="roundRect">
              <a:avLst>
                <a:gd name="adj" fmla="val 1140"/>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lumMod val="50000"/>
                </a:srgbClr>
              </a:solidFill>
              <a:prstDash val="dash"/>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Unmanaged Solution D</a:t>
              </a:r>
            </a:p>
          </p:txBody>
        </p:sp>
        <p:sp>
          <p:nvSpPr>
            <p:cNvPr id="17" name="Arrow: Down 16">
              <a:extLst>
                <a:ext uri="{FF2B5EF4-FFF2-40B4-BE49-F238E27FC236}">
                  <a16:creationId xmlns:a16="http://schemas.microsoft.com/office/drawing/2014/main" id="{FA9A3A5D-1DD9-4C92-A454-273554B9CA5C}"/>
                </a:ext>
              </a:extLst>
            </p:cNvPr>
            <p:cNvSpPr/>
            <p:nvPr/>
          </p:nvSpPr>
          <p:spPr>
            <a:xfrm rot="10800000">
              <a:off x="5539067" y="763154"/>
              <a:ext cx="296861" cy="2829793"/>
            </a:xfrm>
            <a:prstGeom prst="downArrow">
              <a:avLst/>
            </a:prstGeom>
            <a:solidFill>
              <a:srgbClr val="FFC000"/>
            </a:solidFill>
            <a:ln w="12700" cap="flat" cmpd="sng" algn="ctr">
              <a:solidFill>
                <a:srgbClr val="4472C4">
                  <a:shade val="50000"/>
                </a:srgbClr>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Rectangle: Rounded Corners 17">
              <a:extLst>
                <a:ext uri="{FF2B5EF4-FFF2-40B4-BE49-F238E27FC236}">
                  <a16:creationId xmlns:a16="http://schemas.microsoft.com/office/drawing/2014/main" id="{19C8E87A-1032-4963-B4CB-37D5240DE43F}"/>
                </a:ext>
              </a:extLst>
            </p:cNvPr>
            <p:cNvSpPr/>
            <p:nvPr/>
          </p:nvSpPr>
          <p:spPr>
            <a:xfrm>
              <a:off x="2665625" y="2505365"/>
              <a:ext cx="2717801" cy="244765"/>
            </a:xfrm>
            <a:prstGeom prst="roundRect">
              <a:avLst>
                <a:gd name="adj" fmla="val 1140"/>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Managed Solution B</a:t>
              </a:r>
            </a:p>
          </p:txBody>
        </p:sp>
        <p:sp>
          <p:nvSpPr>
            <p:cNvPr id="19" name="Rectangle: Rounded Corners 18">
              <a:extLst>
                <a:ext uri="{FF2B5EF4-FFF2-40B4-BE49-F238E27FC236}">
                  <a16:creationId xmlns:a16="http://schemas.microsoft.com/office/drawing/2014/main" id="{135F2F88-9549-4174-8C82-BD6376E5A4CB}"/>
                </a:ext>
              </a:extLst>
            </p:cNvPr>
            <p:cNvSpPr/>
            <p:nvPr/>
          </p:nvSpPr>
          <p:spPr>
            <a:xfrm>
              <a:off x="2665624" y="2931900"/>
              <a:ext cx="2717801" cy="244765"/>
            </a:xfrm>
            <a:prstGeom prst="roundRect">
              <a:avLst>
                <a:gd name="adj" fmla="val 1140"/>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896569" rtl="0" eaLnBrk="1" fontAlgn="auto" latinLnBrk="0" hangingPunct="1">
                <a:lnSpc>
                  <a:spcPct val="100000"/>
                </a:lnSpc>
                <a:spcBef>
                  <a:spcPts val="0"/>
                </a:spcBef>
                <a:spcAft>
                  <a:spcPts val="0"/>
                </a:spcAft>
                <a:buClrTx/>
                <a:buSzTx/>
                <a:buFontTx/>
                <a:buNone/>
                <a:tabLst/>
                <a:defRPr/>
              </a:pPr>
              <a:r>
                <a:rPr kumimoji="0" lang="en-GB" sz="1275" b="0" i="0" u="none" strike="noStrike" kern="0" cap="none" spc="0" normalizeH="0" baseline="0" noProof="0">
                  <a:ln>
                    <a:noFill/>
                  </a:ln>
                  <a:solidFill>
                    <a:prstClr val="black"/>
                  </a:solidFill>
                  <a:effectLst/>
                  <a:uLnTx/>
                  <a:uFillTx/>
                  <a:latin typeface="Calibri" panose="020F0502020204030204"/>
                  <a:ea typeface="+mn-ea"/>
                  <a:cs typeface="+mn-cs"/>
                </a:rPr>
                <a:t>Managed Solution A</a:t>
              </a:r>
            </a:p>
          </p:txBody>
        </p:sp>
        <p:sp>
          <p:nvSpPr>
            <p:cNvPr id="20" name="Rectangle: Rounded Corners 19">
              <a:extLst>
                <a:ext uri="{FF2B5EF4-FFF2-40B4-BE49-F238E27FC236}">
                  <a16:creationId xmlns:a16="http://schemas.microsoft.com/office/drawing/2014/main" id="{1CEC1C13-046B-4FEC-B124-44D89265DE12}"/>
                </a:ext>
              </a:extLst>
            </p:cNvPr>
            <p:cNvSpPr/>
            <p:nvPr/>
          </p:nvSpPr>
          <p:spPr>
            <a:xfrm>
              <a:off x="2609850" y="2452682"/>
              <a:ext cx="5041900" cy="361200"/>
            </a:xfrm>
            <a:prstGeom prst="roundRect">
              <a:avLst>
                <a:gd name="adj" fmla="val 3499"/>
              </a:avLst>
            </a:prstGeom>
            <a:noFill/>
            <a:ln w="12700" cap="flat" cmpd="sng" algn="ctr">
              <a:solidFill>
                <a:sysClr val="window" lastClr="FFFFFF"/>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endParaRPr kumimoji="0" lang="en-GB" sz="127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Rectangle: Rounded Corners 20">
              <a:extLst>
                <a:ext uri="{FF2B5EF4-FFF2-40B4-BE49-F238E27FC236}">
                  <a16:creationId xmlns:a16="http://schemas.microsoft.com/office/drawing/2014/main" id="{6B15E433-16D4-47C4-8EC0-C47448D36D87}"/>
                </a:ext>
              </a:extLst>
            </p:cNvPr>
            <p:cNvSpPr/>
            <p:nvPr/>
          </p:nvSpPr>
          <p:spPr>
            <a:xfrm>
              <a:off x="2609850" y="2873193"/>
              <a:ext cx="5041900" cy="361200"/>
            </a:xfrm>
            <a:prstGeom prst="roundRect">
              <a:avLst>
                <a:gd name="adj" fmla="val 3499"/>
              </a:avLst>
            </a:prstGeom>
            <a:noFill/>
            <a:ln w="12700" cap="flat" cmpd="sng" algn="ctr">
              <a:solidFill>
                <a:sysClr val="window" lastClr="FFFFFF"/>
              </a:solidFill>
              <a:prstDash val="dash"/>
              <a:miter lim="800000"/>
            </a:ln>
            <a:effectLst/>
          </p:spPr>
          <p:txBody>
            <a:bodyPr rtlCol="0" anchor="t"/>
            <a:lstStyle/>
            <a:p>
              <a:pPr marL="0" marR="0" lvl="0" indent="0" algn="r" defTabSz="896569" rtl="0" eaLnBrk="1" fontAlgn="auto" latinLnBrk="0" hangingPunct="1">
                <a:lnSpc>
                  <a:spcPct val="100000"/>
                </a:lnSpc>
                <a:spcBef>
                  <a:spcPts val="0"/>
                </a:spcBef>
                <a:spcAft>
                  <a:spcPts val="0"/>
                </a:spcAft>
                <a:buClrTx/>
                <a:buSzTx/>
                <a:buFontTx/>
                <a:buNone/>
                <a:tabLst/>
                <a:defRPr/>
              </a:pPr>
              <a:endParaRPr kumimoji="0" lang="en-GB" sz="1275"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141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189326-9BFD-446E-96FC-E23DBC485F93}"/>
              </a:ext>
            </a:extLst>
          </p:cNvPr>
          <p:cNvSpPr/>
          <p:nvPr/>
        </p:nvSpPr>
        <p:spPr bwMode="auto">
          <a:xfrm>
            <a:off x="456236" y="4628217"/>
            <a:ext cx="11329259" cy="672075"/>
          </a:xfrm>
          <a:prstGeom prst="rect">
            <a:avLst/>
          </a:prstGeom>
          <a:solidFill>
            <a:schemeClr val="bg2">
              <a:lumMod val="50000"/>
            </a:schemeClr>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CDM/System Entities</a:t>
            </a:r>
          </a:p>
        </p:txBody>
      </p:sp>
      <p:sp>
        <p:nvSpPr>
          <p:cNvPr id="2" name="Title 1">
            <a:extLst>
              <a:ext uri="{FF2B5EF4-FFF2-40B4-BE49-F238E27FC236}">
                <a16:creationId xmlns:a16="http://schemas.microsoft.com/office/drawing/2014/main" id="{E5409287-D158-4D2F-B4F3-4A472C6F7F3F}"/>
              </a:ext>
            </a:extLst>
          </p:cNvPr>
          <p:cNvSpPr>
            <a:spLocks noGrp="1"/>
          </p:cNvSpPr>
          <p:nvPr>
            <p:ph type="title"/>
          </p:nvPr>
        </p:nvSpPr>
        <p:spPr>
          <a:xfrm>
            <a:off x="489079" y="228603"/>
            <a:ext cx="11296416" cy="553998"/>
          </a:xfrm>
        </p:spPr>
        <p:txBody>
          <a:bodyPr/>
          <a:lstStyle/>
          <a:p>
            <a:r>
              <a:rPr lang="en-US" dirty="0"/>
              <a:t>Solution Layering</a:t>
            </a:r>
          </a:p>
        </p:txBody>
      </p:sp>
      <p:sp>
        <p:nvSpPr>
          <p:cNvPr id="4" name="Rectangle 3">
            <a:extLst>
              <a:ext uri="{FF2B5EF4-FFF2-40B4-BE49-F238E27FC236}">
                <a16:creationId xmlns:a16="http://schemas.microsoft.com/office/drawing/2014/main" id="{3D5C2421-F210-46C4-AB56-22014DCB62BB}"/>
              </a:ext>
            </a:extLst>
          </p:cNvPr>
          <p:cNvSpPr/>
          <p:nvPr/>
        </p:nvSpPr>
        <p:spPr bwMode="auto">
          <a:xfrm>
            <a:off x="456236" y="2939433"/>
            <a:ext cx="11316646"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Contoso Common </a:t>
            </a:r>
          </a:p>
        </p:txBody>
      </p:sp>
      <p:sp>
        <p:nvSpPr>
          <p:cNvPr id="8" name="Rectangle 7">
            <a:extLst>
              <a:ext uri="{FF2B5EF4-FFF2-40B4-BE49-F238E27FC236}">
                <a16:creationId xmlns:a16="http://schemas.microsoft.com/office/drawing/2014/main" id="{648B9015-0650-4D2F-AD4B-B0D37E63C76A}"/>
              </a:ext>
            </a:extLst>
          </p:cNvPr>
          <p:cNvSpPr/>
          <p:nvPr/>
        </p:nvSpPr>
        <p:spPr bwMode="auto">
          <a:xfrm>
            <a:off x="456237" y="3789279"/>
            <a:ext cx="11316646"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CDM Healthcare Extension</a:t>
            </a:r>
          </a:p>
        </p:txBody>
      </p:sp>
      <p:sp>
        <p:nvSpPr>
          <p:cNvPr id="10" name="Rectangle 9">
            <a:extLst>
              <a:ext uri="{FF2B5EF4-FFF2-40B4-BE49-F238E27FC236}">
                <a16:creationId xmlns:a16="http://schemas.microsoft.com/office/drawing/2014/main" id="{F768422B-94FA-4008-80F4-1D6D69D461CC}"/>
              </a:ext>
            </a:extLst>
          </p:cNvPr>
          <p:cNvSpPr/>
          <p:nvPr/>
        </p:nvSpPr>
        <p:spPr bwMode="auto">
          <a:xfrm>
            <a:off x="456236" y="1452364"/>
            <a:ext cx="5122242"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Device Inventory App</a:t>
            </a:r>
          </a:p>
        </p:txBody>
      </p:sp>
      <p:sp>
        <p:nvSpPr>
          <p:cNvPr id="11" name="Rectangle 10">
            <a:extLst>
              <a:ext uri="{FF2B5EF4-FFF2-40B4-BE49-F238E27FC236}">
                <a16:creationId xmlns:a16="http://schemas.microsoft.com/office/drawing/2014/main" id="{07D4EF39-3DFB-46D4-8E01-E0D7F7C52670}"/>
              </a:ext>
            </a:extLst>
          </p:cNvPr>
          <p:cNvSpPr/>
          <p:nvPr/>
        </p:nvSpPr>
        <p:spPr bwMode="auto">
          <a:xfrm>
            <a:off x="6057263" y="1463272"/>
            <a:ext cx="5715619" cy="67207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Care Kudos App</a:t>
            </a:r>
          </a:p>
        </p:txBody>
      </p:sp>
      <p:sp>
        <p:nvSpPr>
          <p:cNvPr id="13" name="Rectangle 12">
            <a:extLst>
              <a:ext uri="{FF2B5EF4-FFF2-40B4-BE49-F238E27FC236}">
                <a16:creationId xmlns:a16="http://schemas.microsoft.com/office/drawing/2014/main" id="{AC911380-D727-4E62-AE06-7AA7B4B07929}"/>
              </a:ext>
            </a:extLst>
          </p:cNvPr>
          <p:cNvSpPr/>
          <p:nvPr/>
        </p:nvSpPr>
        <p:spPr bwMode="auto">
          <a:xfrm>
            <a:off x="456236" y="2178471"/>
            <a:ext cx="11316646" cy="672075"/>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What the apps and users see</a:t>
            </a:r>
          </a:p>
        </p:txBody>
      </p:sp>
      <p:sp>
        <p:nvSpPr>
          <p:cNvPr id="12" name="Arrow: Down 11">
            <a:extLst>
              <a:ext uri="{FF2B5EF4-FFF2-40B4-BE49-F238E27FC236}">
                <a16:creationId xmlns:a16="http://schemas.microsoft.com/office/drawing/2014/main" id="{A30020C6-614D-4996-9DFA-74B6C9D0B548}"/>
              </a:ext>
            </a:extLst>
          </p:cNvPr>
          <p:cNvSpPr/>
          <p:nvPr/>
        </p:nvSpPr>
        <p:spPr bwMode="auto">
          <a:xfrm rot="10800000">
            <a:off x="557274" y="2560271"/>
            <a:ext cx="902626" cy="2549379"/>
          </a:xfrm>
          <a:prstGeom prst="down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1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1" grpId="0" animBg="1"/>
      <p:bldP spid="13"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454A-49F2-433D-B89F-1BF3179F9167}"/>
              </a:ext>
            </a:extLst>
          </p:cNvPr>
          <p:cNvSpPr>
            <a:spLocks noGrp="1"/>
          </p:cNvSpPr>
          <p:nvPr>
            <p:ph type="title"/>
          </p:nvPr>
        </p:nvSpPr>
        <p:spPr/>
        <p:txBody>
          <a:bodyPr/>
          <a:lstStyle/>
          <a:p>
            <a:r>
              <a:rPr lang="en-US" dirty="0"/>
              <a:t>Deciding on one or more solutions</a:t>
            </a:r>
          </a:p>
        </p:txBody>
      </p:sp>
      <p:sp>
        <p:nvSpPr>
          <p:cNvPr id="3" name="Text Placeholder 2">
            <a:extLst>
              <a:ext uri="{FF2B5EF4-FFF2-40B4-BE49-F238E27FC236}">
                <a16:creationId xmlns:a16="http://schemas.microsoft.com/office/drawing/2014/main" id="{7E203CF1-E2F5-4FC1-822E-839E263F571A}"/>
              </a:ext>
            </a:extLst>
          </p:cNvPr>
          <p:cNvSpPr>
            <a:spLocks noGrp="1"/>
          </p:cNvSpPr>
          <p:nvPr>
            <p:ph type="body" sz="quarter" idx="10"/>
          </p:nvPr>
        </p:nvSpPr>
        <p:spPr>
          <a:xfrm>
            <a:off x="584200" y="1435497"/>
            <a:ext cx="11018520" cy="4875181"/>
          </a:xfrm>
        </p:spPr>
        <p:txBody>
          <a:bodyPr/>
          <a:lstStyle/>
          <a:p>
            <a:r>
              <a:rPr lang="en-US" sz="2400" dirty="0"/>
              <a:t>Use multiple solutions only for a tangible purpose, multiple solutions add complexity</a:t>
            </a:r>
            <a:br>
              <a:rPr lang="en-US" sz="2400" dirty="0"/>
            </a:br>
            <a:endParaRPr lang="en-US" sz="2400" dirty="0"/>
          </a:p>
          <a:p>
            <a:r>
              <a:rPr lang="en-US" sz="2400" dirty="0"/>
              <a:t>Common patterns for multiple solution splitting is horizontal and vertical partitioning</a:t>
            </a:r>
            <a:br>
              <a:rPr lang="en-US" sz="2400" dirty="0"/>
            </a:br>
            <a:endParaRPr lang="en-US" sz="2400" dirty="0"/>
          </a:p>
          <a:p>
            <a:r>
              <a:rPr lang="en-US" sz="2400" dirty="0"/>
              <a:t>Multiple solutions each require their own environments to ensure they remain independent</a:t>
            </a:r>
          </a:p>
          <a:p>
            <a:endParaRPr lang="en-US" sz="2400" dirty="0"/>
          </a:p>
          <a:p>
            <a:r>
              <a:rPr lang="en-US" sz="2400" dirty="0"/>
              <a:t>Care must be taken to manage dependencies</a:t>
            </a:r>
          </a:p>
          <a:p>
            <a:endParaRPr lang="en-US" sz="2400" dirty="0"/>
          </a:p>
          <a:p>
            <a:r>
              <a:rPr lang="en-US" sz="2400" dirty="0"/>
              <a:t>Teams must know what solution to put new components in</a:t>
            </a:r>
          </a:p>
        </p:txBody>
      </p:sp>
    </p:spTree>
    <p:extLst>
      <p:ext uri="{BB962C8B-B14F-4D97-AF65-F5344CB8AC3E}">
        <p14:creationId xmlns:p14="http://schemas.microsoft.com/office/powerpoint/2010/main" val="15118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Horizontal Solution Splitting</a:t>
            </a:r>
          </a:p>
        </p:txBody>
      </p:sp>
      <p:sp>
        <p:nvSpPr>
          <p:cNvPr id="6" name="Rectangle 5"/>
          <p:cNvSpPr/>
          <p:nvPr/>
        </p:nvSpPr>
        <p:spPr>
          <a:xfrm>
            <a:off x="490538"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Apps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Canvas Components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PCF Components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Web Resources</a:t>
            </a:r>
          </a:p>
        </p:txBody>
      </p:sp>
      <p:sp>
        <p:nvSpPr>
          <p:cNvPr id="7" name="Rectangle 6"/>
          <p:cNvSpPr/>
          <p:nvPr/>
        </p:nvSpPr>
        <p:spPr>
          <a:xfrm>
            <a:off x="490538" y="1449389"/>
            <a:ext cx="2132008" cy="794023"/>
          </a:xfrm>
          <a:prstGeom prst="rect">
            <a:avLst/>
          </a:prstGeom>
          <a:solidFill>
            <a:schemeClr val="accent2"/>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rgbClr val="FFFFFF"/>
                </a:solidFill>
                <a:latin typeface="Segoe UI"/>
              </a:rPr>
              <a:t>Visual Components</a:t>
            </a:r>
          </a:p>
        </p:txBody>
      </p:sp>
      <p:sp>
        <p:nvSpPr>
          <p:cNvPr id="12" name="Rectangle 11"/>
          <p:cNvSpPr/>
          <p:nvPr/>
        </p:nvSpPr>
        <p:spPr>
          <a:xfrm>
            <a:off x="2780905"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Processes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Plug-in Assemblies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SDK Message Processing Steps</a:t>
            </a:r>
          </a:p>
        </p:txBody>
      </p:sp>
      <p:sp>
        <p:nvSpPr>
          <p:cNvPr id="13" name="Rectangle 12"/>
          <p:cNvSpPr/>
          <p:nvPr/>
        </p:nvSpPr>
        <p:spPr>
          <a:xfrm>
            <a:off x="2780905" y="1449389"/>
            <a:ext cx="2132008" cy="794023"/>
          </a:xfrm>
          <a:prstGeom prst="rect">
            <a:avLst/>
          </a:prstGeom>
          <a:solidFill>
            <a:schemeClr val="accent3"/>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rgbClr val="FFFFFF"/>
                </a:solidFill>
                <a:latin typeface="Segoe UI"/>
              </a:rPr>
              <a:t>Processes &amp; Plugins</a:t>
            </a:r>
          </a:p>
        </p:txBody>
      </p:sp>
      <p:sp>
        <p:nvSpPr>
          <p:cNvPr id="15" name="Rectangle 14"/>
          <p:cNvSpPr/>
          <p:nvPr/>
        </p:nvSpPr>
        <p:spPr>
          <a:xfrm>
            <a:off x="5071272"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Reports</a:t>
            </a:r>
          </a:p>
        </p:txBody>
      </p:sp>
      <p:sp>
        <p:nvSpPr>
          <p:cNvPr id="16" name="Rectangle 15"/>
          <p:cNvSpPr/>
          <p:nvPr/>
        </p:nvSpPr>
        <p:spPr>
          <a:xfrm>
            <a:off x="5071272" y="1449389"/>
            <a:ext cx="2132008" cy="794023"/>
          </a:xfrm>
          <a:prstGeom prst="rect">
            <a:avLst/>
          </a:prstGeom>
          <a:solidFill>
            <a:schemeClr val="accent2">
              <a:lumMod val="75000"/>
              <a:lumOff val="25000"/>
            </a:schemeClr>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rgbClr val="FFFFFF"/>
                </a:solidFill>
                <a:latin typeface="Segoe UI"/>
              </a:rPr>
              <a:t>Reports</a:t>
            </a:r>
          </a:p>
        </p:txBody>
      </p:sp>
      <p:sp>
        <p:nvSpPr>
          <p:cNvPr id="18" name="Rectangle 17"/>
          <p:cNvSpPr/>
          <p:nvPr/>
        </p:nvSpPr>
        <p:spPr>
          <a:xfrm>
            <a:off x="7361639"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Security Roles</a:t>
            </a:r>
          </a:p>
        </p:txBody>
      </p:sp>
      <p:sp>
        <p:nvSpPr>
          <p:cNvPr id="19" name="Rectangle 18"/>
          <p:cNvSpPr/>
          <p:nvPr/>
        </p:nvSpPr>
        <p:spPr>
          <a:xfrm>
            <a:off x="7361639" y="1449389"/>
            <a:ext cx="2132008" cy="794023"/>
          </a:xfrm>
          <a:prstGeom prst="rect">
            <a:avLst/>
          </a:prstGeom>
          <a:solidFill>
            <a:schemeClr val="accent5"/>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chemeClr val="bg1"/>
                </a:solidFill>
                <a:latin typeface="Segoe UI"/>
              </a:rPr>
              <a:t>Security </a:t>
            </a:r>
            <a:br>
              <a:rPr lang="en-US" sz="2000" dirty="0">
                <a:solidFill>
                  <a:schemeClr val="bg1"/>
                </a:solidFill>
                <a:latin typeface="Segoe UI"/>
              </a:rPr>
            </a:br>
            <a:r>
              <a:rPr lang="en-US" sz="2000" dirty="0">
                <a:solidFill>
                  <a:schemeClr val="bg1"/>
                </a:solidFill>
                <a:latin typeface="Segoe UI"/>
              </a:rPr>
              <a:t>Roles</a:t>
            </a:r>
          </a:p>
        </p:txBody>
      </p:sp>
      <p:sp>
        <p:nvSpPr>
          <p:cNvPr id="22" name="Rectangle 21"/>
          <p:cNvSpPr/>
          <p:nvPr/>
        </p:nvSpPr>
        <p:spPr>
          <a:xfrm>
            <a:off x="9652005" y="2243411"/>
            <a:ext cx="2132008" cy="3840480"/>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11" rIns="91420" bIns="45711" numCol="1" rtlCol="0" anchor="t" anchorCtr="0" compatLnSpc="1">
            <a:prstTxWarp prst="textNoShape">
              <a:avLst/>
            </a:prstTxWarp>
          </a:bodyPr>
          <a:lstStyle/>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Entities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Option Sets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Client Extensions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Service Endpoints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Dashboards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Connection Roles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Article Templates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Email Templates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Mail Merge Templates</a:t>
            </a:r>
          </a:p>
          <a:p>
            <a:pPr marL="223838" indent="-223838">
              <a:spcBef>
                <a:spcPts val="200"/>
              </a:spcBef>
              <a:spcAft>
                <a:spcPts val="400"/>
              </a:spcAft>
              <a:buClr>
                <a:schemeClr val="bg2">
                  <a:lumMod val="50000"/>
                </a:schemeClr>
              </a:buClr>
              <a:buFont typeface="Wingdings" pitchFamily="2" charset="2"/>
              <a:buChar char="§"/>
            </a:pPr>
            <a:r>
              <a:rPr lang="en-US" sz="1600" dirty="0">
                <a:solidFill>
                  <a:schemeClr val="tx1"/>
                </a:solidFill>
                <a:latin typeface="Segoe UI" pitchFamily="34" charset="0"/>
                <a:ea typeface="Segoe UI" pitchFamily="34" charset="0"/>
                <a:cs typeface="Segoe UI" pitchFamily="34" charset="0"/>
              </a:rPr>
              <a:t>Field Security Profiles</a:t>
            </a:r>
          </a:p>
        </p:txBody>
      </p:sp>
      <p:sp>
        <p:nvSpPr>
          <p:cNvPr id="23" name="Rectangle 22"/>
          <p:cNvSpPr/>
          <p:nvPr/>
        </p:nvSpPr>
        <p:spPr>
          <a:xfrm>
            <a:off x="9652005" y="1449389"/>
            <a:ext cx="2132008" cy="794023"/>
          </a:xfrm>
          <a:prstGeom prst="rect">
            <a:avLst/>
          </a:prstGeom>
          <a:solidFill>
            <a:schemeClr val="accent4"/>
          </a:solidFill>
          <a:ln w="25400" cap="flat" cmpd="sng" algn="ctr">
            <a:noFill/>
            <a:prstDash val="solid"/>
          </a:ln>
          <a:effectLst/>
        </p:spPr>
        <p:style>
          <a:lnRef idx="3">
            <a:scrgbClr r="0" g="0" b="0"/>
          </a:lnRef>
          <a:fillRef idx="1">
            <a:scrgbClr r="0" g="0" b="0"/>
          </a:fillRef>
          <a:effectRef idx="1">
            <a:scrgbClr r="0" g="0" b="0"/>
          </a:effectRef>
          <a:fontRef idx="minor">
            <a:schemeClr val="lt1"/>
          </a:fontRef>
        </p:style>
        <p:txBody>
          <a:bodyPr spcFirstLastPara="0" vert="horz" wrap="square" lIns="43060" tIns="34170" rIns="45720" bIns="34170" numCol="1" spcCol="1270" anchor="ctr" anchorCtr="0">
            <a:noAutofit/>
          </a:bodyPr>
          <a:lstStyle/>
          <a:p>
            <a:pPr algn="ctr" defTabSz="622300">
              <a:lnSpc>
                <a:spcPct val="90000"/>
              </a:lnSpc>
              <a:spcBef>
                <a:spcPct val="0"/>
              </a:spcBef>
              <a:spcAft>
                <a:spcPct val="35000"/>
              </a:spcAft>
            </a:pPr>
            <a:r>
              <a:rPr lang="en-US" sz="2000" dirty="0">
                <a:solidFill>
                  <a:srgbClr val="FFFFFF"/>
                </a:solidFill>
                <a:latin typeface="Segoe UI"/>
              </a:rPr>
              <a:t>Main</a:t>
            </a:r>
          </a:p>
        </p:txBody>
      </p:sp>
    </p:spTree>
    <p:extLst>
      <p:ext uri="{BB962C8B-B14F-4D97-AF65-F5344CB8AC3E}">
        <p14:creationId xmlns:p14="http://schemas.microsoft.com/office/powerpoint/2010/main" val="31484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03EBC-87EC-4D19-9B52-22449BF62A10}"/>
              </a:ext>
            </a:extLst>
          </p:cNvPr>
          <p:cNvSpPr>
            <a:spLocks noGrp="1"/>
          </p:cNvSpPr>
          <p:nvPr>
            <p:ph type="title"/>
          </p:nvPr>
        </p:nvSpPr>
        <p:spPr/>
        <p:txBody>
          <a:bodyPr/>
          <a:lstStyle/>
          <a:p>
            <a:r>
              <a:rPr lang="en-US" dirty="0"/>
              <a:t>Include only the minimum components</a:t>
            </a:r>
          </a:p>
        </p:txBody>
      </p:sp>
      <p:sp>
        <p:nvSpPr>
          <p:cNvPr id="4" name="Text Placeholder 3">
            <a:extLst>
              <a:ext uri="{FF2B5EF4-FFF2-40B4-BE49-F238E27FC236}">
                <a16:creationId xmlns:a16="http://schemas.microsoft.com/office/drawing/2014/main" id="{74ADD37B-735D-4188-8F7E-151CFD0D025F}"/>
              </a:ext>
            </a:extLst>
          </p:cNvPr>
          <p:cNvSpPr>
            <a:spLocks noGrp="1"/>
          </p:cNvSpPr>
          <p:nvPr>
            <p:ph type="body" sz="quarter" idx="10"/>
          </p:nvPr>
        </p:nvSpPr>
        <p:spPr>
          <a:xfrm>
            <a:off x="584200" y="1435497"/>
            <a:ext cx="11018520" cy="3274743"/>
          </a:xfrm>
        </p:spPr>
        <p:txBody>
          <a:bodyPr/>
          <a:lstStyle/>
          <a:p>
            <a:r>
              <a:rPr lang="en-US" dirty="0"/>
              <a:t>Avoid using include all components unless adding in an unmanaged entity </a:t>
            </a:r>
            <a:br>
              <a:rPr lang="en-US" dirty="0"/>
            </a:br>
            <a:endParaRPr lang="en-US" dirty="0"/>
          </a:p>
          <a:p>
            <a:r>
              <a:rPr lang="en-US" dirty="0"/>
              <a:t>Include entity metadata only when you are changing entity properties</a:t>
            </a:r>
          </a:p>
          <a:p>
            <a:endParaRPr lang="en-US" dirty="0"/>
          </a:p>
          <a:p>
            <a:r>
              <a:rPr lang="en-US" dirty="0"/>
              <a:t>Add subcomponents of entity (fields, forms, views etc.) only when you are changing them</a:t>
            </a:r>
          </a:p>
        </p:txBody>
      </p:sp>
      <p:pic>
        <p:nvPicPr>
          <p:cNvPr id="5" name="Picture 4">
            <a:extLst>
              <a:ext uri="{FF2B5EF4-FFF2-40B4-BE49-F238E27FC236}">
                <a16:creationId xmlns:a16="http://schemas.microsoft.com/office/drawing/2014/main" id="{7AC30B95-11B2-4049-B71B-C3BCFE73843B}"/>
              </a:ext>
            </a:extLst>
          </p:cNvPr>
          <p:cNvPicPr/>
          <p:nvPr/>
        </p:nvPicPr>
        <p:blipFill>
          <a:blip r:embed="rId3"/>
          <a:stretch>
            <a:fillRect/>
          </a:stretch>
        </p:blipFill>
        <p:spPr>
          <a:xfrm>
            <a:off x="7040820" y="5490637"/>
            <a:ext cx="4815082" cy="971762"/>
          </a:xfrm>
          <a:prstGeom prst="rect">
            <a:avLst/>
          </a:prstGeom>
          <a:ln>
            <a:solidFill>
              <a:schemeClr val="tx1"/>
            </a:solidFill>
          </a:ln>
        </p:spPr>
      </p:pic>
    </p:spTree>
    <p:extLst>
      <p:ext uri="{BB962C8B-B14F-4D97-AF65-F5344CB8AC3E}">
        <p14:creationId xmlns:p14="http://schemas.microsoft.com/office/powerpoint/2010/main" val="426972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68A7-A0B3-410C-A20A-1B59222D111B}"/>
              </a:ext>
            </a:extLst>
          </p:cNvPr>
          <p:cNvSpPr>
            <a:spLocks noGrp="1"/>
          </p:cNvSpPr>
          <p:nvPr>
            <p:ph type="title"/>
          </p:nvPr>
        </p:nvSpPr>
        <p:spPr>
          <a:xfrm>
            <a:off x="588262" y="457200"/>
            <a:ext cx="11325063" cy="1107996"/>
          </a:xfrm>
        </p:spPr>
        <p:txBody>
          <a:bodyPr/>
          <a:lstStyle/>
          <a:p>
            <a:r>
              <a:rPr lang="en-US" dirty="0"/>
              <a:t>Updating Existing Managed Solutions – Import Options</a:t>
            </a:r>
          </a:p>
        </p:txBody>
      </p:sp>
      <p:sp>
        <p:nvSpPr>
          <p:cNvPr id="3" name="Text Placeholder 2">
            <a:extLst>
              <a:ext uri="{FF2B5EF4-FFF2-40B4-BE49-F238E27FC236}">
                <a16:creationId xmlns:a16="http://schemas.microsoft.com/office/drawing/2014/main" id="{3BBB62A3-6CF5-42A1-BD61-21059751B206}"/>
              </a:ext>
            </a:extLst>
          </p:cNvPr>
          <p:cNvSpPr>
            <a:spLocks noGrp="1"/>
          </p:cNvSpPr>
          <p:nvPr>
            <p:ph type="body" sz="quarter" idx="10"/>
          </p:nvPr>
        </p:nvSpPr>
        <p:spPr>
          <a:xfrm>
            <a:off x="584200" y="1435497"/>
            <a:ext cx="11018520" cy="4653582"/>
          </a:xfrm>
        </p:spPr>
        <p:txBody>
          <a:bodyPr/>
          <a:lstStyle/>
          <a:p>
            <a:r>
              <a:rPr lang="en-US" b="1" dirty="0"/>
              <a:t>Update</a:t>
            </a:r>
            <a:r>
              <a:rPr lang="en-US" dirty="0"/>
              <a:t> – Applies changes, no removal of items occur, can’t be used if any patches in place</a:t>
            </a:r>
          </a:p>
          <a:p>
            <a:endParaRPr lang="en-US" dirty="0"/>
          </a:p>
          <a:p>
            <a:r>
              <a:rPr lang="en-US" b="1" dirty="0"/>
              <a:t>Upgrade</a:t>
            </a:r>
            <a:r>
              <a:rPr lang="en-US" dirty="0"/>
              <a:t> – Default option, imports changes and applies them immediately including removing components not in new solution, old solution and any patches are removed</a:t>
            </a:r>
          </a:p>
          <a:p>
            <a:endParaRPr lang="en-US" dirty="0"/>
          </a:p>
          <a:p>
            <a:r>
              <a:rPr lang="en-US" b="1" dirty="0"/>
              <a:t>Stage for Upgrade </a:t>
            </a:r>
            <a:r>
              <a:rPr lang="en-US" dirty="0"/>
              <a:t>– Similar to upgrade but it pauses after new solution is imported before removing components so you can do data migration etc. and then manually trigger the final apply of the solution</a:t>
            </a:r>
          </a:p>
        </p:txBody>
      </p:sp>
    </p:spTree>
    <p:extLst>
      <p:ext uri="{BB962C8B-B14F-4D97-AF65-F5344CB8AC3E}">
        <p14:creationId xmlns:p14="http://schemas.microsoft.com/office/powerpoint/2010/main" val="54057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1381-AD31-4E13-B4DB-3CF0A8AFCA72}"/>
              </a:ext>
            </a:extLst>
          </p:cNvPr>
          <p:cNvSpPr>
            <a:spLocks noGrp="1"/>
          </p:cNvSpPr>
          <p:nvPr>
            <p:ph type="title"/>
          </p:nvPr>
        </p:nvSpPr>
        <p:spPr/>
        <p:txBody>
          <a:bodyPr/>
          <a:lstStyle/>
          <a:p>
            <a:r>
              <a:rPr lang="en-US" dirty="0"/>
              <a:t>Azure Dev Ops</a:t>
            </a:r>
          </a:p>
        </p:txBody>
      </p:sp>
      <p:pic>
        <p:nvPicPr>
          <p:cNvPr id="4" name="Picture 3">
            <a:extLst>
              <a:ext uri="{FF2B5EF4-FFF2-40B4-BE49-F238E27FC236}">
                <a16:creationId xmlns:a16="http://schemas.microsoft.com/office/drawing/2014/main" id="{87921FEB-D55E-45AC-9943-C2B21C7420FB}"/>
              </a:ext>
            </a:extLst>
          </p:cNvPr>
          <p:cNvPicPr>
            <a:picLocks noChangeAspect="1"/>
          </p:cNvPicPr>
          <p:nvPr/>
        </p:nvPicPr>
        <p:blipFill>
          <a:blip r:embed="rId3"/>
          <a:stretch>
            <a:fillRect/>
          </a:stretch>
        </p:blipFill>
        <p:spPr>
          <a:xfrm>
            <a:off x="1168091" y="1807110"/>
            <a:ext cx="1924050" cy="1238250"/>
          </a:xfrm>
          <a:prstGeom prst="rect">
            <a:avLst/>
          </a:prstGeom>
        </p:spPr>
      </p:pic>
      <p:pic>
        <p:nvPicPr>
          <p:cNvPr id="5" name="Picture 4">
            <a:extLst>
              <a:ext uri="{FF2B5EF4-FFF2-40B4-BE49-F238E27FC236}">
                <a16:creationId xmlns:a16="http://schemas.microsoft.com/office/drawing/2014/main" id="{4AFF6CAD-88D0-4565-949E-4244162EA11F}"/>
              </a:ext>
            </a:extLst>
          </p:cNvPr>
          <p:cNvPicPr>
            <a:picLocks noChangeAspect="1"/>
          </p:cNvPicPr>
          <p:nvPr/>
        </p:nvPicPr>
        <p:blipFill>
          <a:blip r:embed="rId4"/>
          <a:stretch>
            <a:fillRect/>
          </a:stretch>
        </p:blipFill>
        <p:spPr>
          <a:xfrm>
            <a:off x="4778856" y="1807110"/>
            <a:ext cx="2143125" cy="1247775"/>
          </a:xfrm>
          <a:prstGeom prst="rect">
            <a:avLst/>
          </a:prstGeom>
        </p:spPr>
      </p:pic>
      <p:pic>
        <p:nvPicPr>
          <p:cNvPr id="6" name="Picture 5">
            <a:extLst>
              <a:ext uri="{FF2B5EF4-FFF2-40B4-BE49-F238E27FC236}">
                <a16:creationId xmlns:a16="http://schemas.microsoft.com/office/drawing/2014/main" id="{C6C16D62-9338-40B4-BB5F-6BF24362BEC9}"/>
              </a:ext>
            </a:extLst>
          </p:cNvPr>
          <p:cNvPicPr>
            <a:picLocks noChangeAspect="1"/>
          </p:cNvPicPr>
          <p:nvPr/>
        </p:nvPicPr>
        <p:blipFill>
          <a:blip r:embed="rId5"/>
          <a:stretch>
            <a:fillRect/>
          </a:stretch>
        </p:blipFill>
        <p:spPr>
          <a:xfrm>
            <a:off x="8234198" y="1769010"/>
            <a:ext cx="2066925" cy="1285875"/>
          </a:xfrm>
          <a:prstGeom prst="rect">
            <a:avLst/>
          </a:prstGeom>
        </p:spPr>
      </p:pic>
      <p:pic>
        <p:nvPicPr>
          <p:cNvPr id="7" name="Picture 6">
            <a:extLst>
              <a:ext uri="{FF2B5EF4-FFF2-40B4-BE49-F238E27FC236}">
                <a16:creationId xmlns:a16="http://schemas.microsoft.com/office/drawing/2014/main" id="{B7D8047D-8A17-46CF-B174-CBD8EED1F4E1}"/>
              </a:ext>
            </a:extLst>
          </p:cNvPr>
          <p:cNvPicPr>
            <a:picLocks noChangeAspect="1"/>
          </p:cNvPicPr>
          <p:nvPr/>
        </p:nvPicPr>
        <p:blipFill>
          <a:blip r:embed="rId6"/>
          <a:stretch>
            <a:fillRect/>
          </a:stretch>
        </p:blipFill>
        <p:spPr>
          <a:xfrm>
            <a:off x="2985244" y="3910067"/>
            <a:ext cx="2114550" cy="1190625"/>
          </a:xfrm>
          <a:prstGeom prst="rect">
            <a:avLst/>
          </a:prstGeom>
        </p:spPr>
      </p:pic>
      <p:pic>
        <p:nvPicPr>
          <p:cNvPr id="8" name="Picture 7">
            <a:extLst>
              <a:ext uri="{FF2B5EF4-FFF2-40B4-BE49-F238E27FC236}">
                <a16:creationId xmlns:a16="http://schemas.microsoft.com/office/drawing/2014/main" id="{31076BA5-C2E7-441D-91B6-FABD60703490}"/>
              </a:ext>
            </a:extLst>
          </p:cNvPr>
          <p:cNvPicPr>
            <a:picLocks noChangeAspect="1"/>
          </p:cNvPicPr>
          <p:nvPr/>
        </p:nvPicPr>
        <p:blipFill>
          <a:blip r:embed="rId7"/>
          <a:stretch>
            <a:fillRect/>
          </a:stretch>
        </p:blipFill>
        <p:spPr>
          <a:xfrm>
            <a:off x="6528680" y="3803116"/>
            <a:ext cx="2238375" cy="1238250"/>
          </a:xfrm>
          <a:prstGeom prst="rect">
            <a:avLst/>
          </a:prstGeom>
        </p:spPr>
      </p:pic>
    </p:spTree>
    <p:extLst>
      <p:ext uri="{BB962C8B-B14F-4D97-AF65-F5344CB8AC3E}">
        <p14:creationId xmlns:p14="http://schemas.microsoft.com/office/powerpoint/2010/main" val="181621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5711-4989-4207-B11D-B79AF5FE8B07}"/>
              </a:ext>
            </a:extLst>
          </p:cNvPr>
          <p:cNvSpPr>
            <a:spLocks noGrp="1"/>
          </p:cNvSpPr>
          <p:nvPr>
            <p:ph type="title"/>
          </p:nvPr>
        </p:nvSpPr>
        <p:spPr/>
        <p:txBody>
          <a:bodyPr/>
          <a:lstStyle/>
          <a:p>
            <a:r>
              <a:rPr lang="en-US" dirty="0"/>
              <a:t>Using Azure Pipelines</a:t>
            </a:r>
          </a:p>
        </p:txBody>
      </p:sp>
      <p:sp>
        <p:nvSpPr>
          <p:cNvPr id="3" name="Text Placeholder 2">
            <a:extLst>
              <a:ext uri="{FF2B5EF4-FFF2-40B4-BE49-F238E27FC236}">
                <a16:creationId xmlns:a16="http://schemas.microsoft.com/office/drawing/2014/main" id="{3ADBDE5B-A536-4084-952E-EE3DA6DCC945}"/>
              </a:ext>
            </a:extLst>
          </p:cNvPr>
          <p:cNvSpPr>
            <a:spLocks noGrp="1"/>
          </p:cNvSpPr>
          <p:nvPr>
            <p:ph type="body" sz="quarter" idx="10"/>
          </p:nvPr>
        </p:nvSpPr>
        <p:spPr>
          <a:xfrm>
            <a:off x="584200" y="1435497"/>
            <a:ext cx="11018520" cy="4271939"/>
          </a:xfrm>
        </p:spPr>
        <p:txBody>
          <a:bodyPr/>
          <a:lstStyle/>
          <a:p>
            <a:r>
              <a:rPr lang="en-US" dirty="0"/>
              <a:t>Build pipelines can be used to</a:t>
            </a:r>
          </a:p>
          <a:p>
            <a:pPr lvl="1"/>
            <a:r>
              <a:rPr lang="en-US" dirty="0"/>
              <a:t>Create dev environments</a:t>
            </a:r>
          </a:p>
          <a:p>
            <a:pPr lvl="1"/>
            <a:r>
              <a:rPr lang="en-US" dirty="0"/>
              <a:t>Commit changes from dev to source control</a:t>
            </a:r>
          </a:p>
          <a:p>
            <a:pPr lvl="1"/>
            <a:r>
              <a:rPr lang="en-US" dirty="0"/>
              <a:t>Solution Checker</a:t>
            </a:r>
          </a:p>
          <a:p>
            <a:pPr lvl="1"/>
            <a:r>
              <a:rPr lang="en-US" dirty="0"/>
              <a:t>Automated Testing</a:t>
            </a:r>
          </a:p>
          <a:p>
            <a:pPr lvl="1"/>
            <a:r>
              <a:rPr lang="en-US" dirty="0"/>
              <a:t>To build output solutions from source control (e.g. managed/unmanaged)</a:t>
            </a:r>
          </a:p>
          <a:p>
            <a:pPr lvl="1"/>
            <a:endParaRPr lang="en-US" dirty="0"/>
          </a:p>
          <a:p>
            <a:r>
              <a:rPr lang="en-US" dirty="0"/>
              <a:t>Release pipelines can be used to</a:t>
            </a:r>
          </a:p>
          <a:p>
            <a:pPr lvl="1"/>
            <a:r>
              <a:rPr lang="en-US" dirty="0"/>
              <a:t>Take solutions from build pipelines and deploy them to one or more test/prod environments</a:t>
            </a:r>
          </a:p>
          <a:p>
            <a:pPr lvl="1"/>
            <a:r>
              <a:rPr lang="en-US" dirty="0"/>
              <a:t>Perform automated testing as part of release process</a:t>
            </a:r>
          </a:p>
          <a:p>
            <a:pPr lvl="1"/>
            <a:r>
              <a:rPr lang="en-US" dirty="0"/>
              <a:t>Pause for approvals before progressing to next environment</a:t>
            </a:r>
          </a:p>
        </p:txBody>
      </p:sp>
    </p:spTree>
    <p:extLst>
      <p:ext uri="{BB962C8B-B14F-4D97-AF65-F5344CB8AC3E}">
        <p14:creationId xmlns:p14="http://schemas.microsoft.com/office/powerpoint/2010/main" val="129279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D5B9-BD42-4681-8616-9D910C8FAE18}"/>
              </a:ext>
            </a:extLst>
          </p:cNvPr>
          <p:cNvSpPr>
            <a:spLocks noGrp="1"/>
          </p:cNvSpPr>
          <p:nvPr>
            <p:ph type="title"/>
          </p:nvPr>
        </p:nvSpPr>
        <p:spPr/>
        <p:txBody>
          <a:bodyPr/>
          <a:lstStyle/>
          <a:p>
            <a:r>
              <a:rPr lang="en-US" dirty="0">
                <a:solidFill>
                  <a:schemeClr val="tx1"/>
                </a:solidFill>
              </a:rPr>
              <a:t>ALM Powered by Azure DevOps</a:t>
            </a:r>
          </a:p>
        </p:txBody>
      </p:sp>
      <p:grpSp>
        <p:nvGrpSpPr>
          <p:cNvPr id="137" name="Group 136">
            <a:extLst>
              <a:ext uri="{FF2B5EF4-FFF2-40B4-BE49-F238E27FC236}">
                <a16:creationId xmlns:a16="http://schemas.microsoft.com/office/drawing/2014/main" id="{CD65FCC0-D6FE-4B56-9745-1AE6BE0A8610}"/>
              </a:ext>
            </a:extLst>
          </p:cNvPr>
          <p:cNvGrpSpPr/>
          <p:nvPr/>
        </p:nvGrpSpPr>
        <p:grpSpPr>
          <a:xfrm>
            <a:off x="487329" y="1769123"/>
            <a:ext cx="2928972" cy="404766"/>
            <a:chOff x="800089" y="1498063"/>
            <a:chExt cx="2929387" cy="404823"/>
          </a:xfrm>
        </p:grpSpPr>
        <p:sp>
          <p:nvSpPr>
            <p:cNvPr id="138" name="TextBox 137">
              <a:extLst>
                <a:ext uri="{FF2B5EF4-FFF2-40B4-BE49-F238E27FC236}">
                  <a16:creationId xmlns:a16="http://schemas.microsoft.com/office/drawing/2014/main" id="{23305CFD-F5A9-434F-B014-2BAD9A570E4F}"/>
                </a:ext>
              </a:extLst>
            </p:cNvPr>
            <p:cNvSpPr txBox="1"/>
            <p:nvPr/>
          </p:nvSpPr>
          <p:spPr>
            <a:xfrm>
              <a:off x="800089" y="1736663"/>
              <a:ext cx="2929387" cy="166223"/>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latin typeface="Segoe UI Semilight" panose="020B0402040204020203" pitchFamily="34" charset="0"/>
                  <a:ea typeface="+mn-ea"/>
                  <a:cs typeface="Segoe UI Semilight" panose="020B0402040204020203" pitchFamily="34" charset="0"/>
                </a:rPr>
                <a:t>Getting started, faster</a:t>
              </a:r>
            </a:p>
          </p:txBody>
        </p:sp>
        <p:sp>
          <p:nvSpPr>
            <p:cNvPr id="139" name="TextBox 138">
              <a:extLst>
                <a:ext uri="{FF2B5EF4-FFF2-40B4-BE49-F238E27FC236}">
                  <a16:creationId xmlns:a16="http://schemas.microsoft.com/office/drawing/2014/main" id="{8B8A5457-C27E-46F5-B706-BE557DEF5778}"/>
                </a:ext>
              </a:extLst>
            </p:cNvPr>
            <p:cNvSpPr txBox="1">
              <a:spLocks noChangeAspect="1"/>
            </p:cNvSpPr>
            <p:nvPr/>
          </p:nvSpPr>
          <p:spPr>
            <a:xfrm>
              <a:off x="872870" y="1498063"/>
              <a:ext cx="2783825" cy="249334"/>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chemeClr val="tx1"/>
                  </a:solidFill>
                  <a:effectLst/>
                  <a:uLnTx/>
                  <a:uFillTx/>
                  <a:latin typeface="Segoe UI Semibold" charset="0"/>
                  <a:ea typeface="Segoe UI Semibold" charset="0"/>
                  <a:cs typeface="Segoe UI Semibold" charset="0"/>
                </a:rPr>
                <a:t>Initiate</a:t>
              </a:r>
            </a:p>
          </p:txBody>
        </p:sp>
      </p:grpSp>
      <p:grpSp>
        <p:nvGrpSpPr>
          <p:cNvPr id="140" name="Group 139">
            <a:extLst>
              <a:ext uri="{FF2B5EF4-FFF2-40B4-BE49-F238E27FC236}">
                <a16:creationId xmlns:a16="http://schemas.microsoft.com/office/drawing/2014/main" id="{D9765366-CA7C-408B-983B-1C57DA6FF666}"/>
              </a:ext>
            </a:extLst>
          </p:cNvPr>
          <p:cNvGrpSpPr/>
          <p:nvPr/>
        </p:nvGrpSpPr>
        <p:grpSpPr>
          <a:xfrm>
            <a:off x="3445663" y="1784102"/>
            <a:ext cx="3280299" cy="407205"/>
            <a:chOff x="4455618" y="1495623"/>
            <a:chExt cx="3280764" cy="407263"/>
          </a:xfrm>
        </p:grpSpPr>
        <p:sp>
          <p:nvSpPr>
            <p:cNvPr id="141" name="TextBox 140">
              <a:extLst>
                <a:ext uri="{FF2B5EF4-FFF2-40B4-BE49-F238E27FC236}">
                  <a16:creationId xmlns:a16="http://schemas.microsoft.com/office/drawing/2014/main" id="{F861A191-F0C9-47A2-A60D-3709D3CCCC06}"/>
                </a:ext>
              </a:extLst>
            </p:cNvPr>
            <p:cNvSpPr txBox="1"/>
            <p:nvPr/>
          </p:nvSpPr>
          <p:spPr>
            <a:xfrm>
              <a:off x="4455618" y="1736663"/>
              <a:ext cx="3280764" cy="166223"/>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latin typeface="Segoe UI Semilight" panose="020B0402040204020203" pitchFamily="34" charset="0"/>
                  <a:ea typeface="+mn-ea"/>
                  <a:cs typeface="Segoe UI Semilight" panose="020B0402040204020203" pitchFamily="34" charset="0"/>
                </a:rPr>
                <a:t>Build and Walk away</a:t>
              </a:r>
            </a:p>
          </p:txBody>
        </p:sp>
        <p:sp>
          <p:nvSpPr>
            <p:cNvPr id="142" name="TextBox 141">
              <a:extLst>
                <a:ext uri="{FF2B5EF4-FFF2-40B4-BE49-F238E27FC236}">
                  <a16:creationId xmlns:a16="http://schemas.microsoft.com/office/drawing/2014/main" id="{F7B89772-18D8-418F-97CB-F59646168FAE}"/>
                </a:ext>
              </a:extLst>
            </p:cNvPr>
            <p:cNvSpPr txBox="1"/>
            <p:nvPr/>
          </p:nvSpPr>
          <p:spPr>
            <a:xfrm>
              <a:off x="4838049" y="1495623"/>
              <a:ext cx="2515903" cy="249335"/>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chemeClr val="tx1"/>
                  </a:solidFill>
                  <a:effectLst/>
                  <a:uLnTx/>
                  <a:uFillTx/>
                  <a:latin typeface="Segoe UI Semibold" charset="0"/>
                  <a:ea typeface="Segoe UI Semibold" charset="0"/>
                  <a:cs typeface="Segoe UI Semibold" charset="0"/>
                </a:rPr>
                <a:t>Build</a:t>
              </a:r>
            </a:p>
          </p:txBody>
        </p:sp>
      </p:grpSp>
      <p:grpSp>
        <p:nvGrpSpPr>
          <p:cNvPr id="143" name="Group 142">
            <a:extLst>
              <a:ext uri="{FF2B5EF4-FFF2-40B4-BE49-F238E27FC236}">
                <a16:creationId xmlns:a16="http://schemas.microsoft.com/office/drawing/2014/main" id="{A7955DF2-902A-4C64-A864-A9DD190CCD66}"/>
              </a:ext>
            </a:extLst>
          </p:cNvPr>
          <p:cNvGrpSpPr/>
          <p:nvPr/>
        </p:nvGrpSpPr>
        <p:grpSpPr>
          <a:xfrm>
            <a:off x="7867833" y="1788654"/>
            <a:ext cx="3234855" cy="402653"/>
            <a:chOff x="8268736" y="1500176"/>
            <a:chExt cx="3235314" cy="402710"/>
          </a:xfrm>
        </p:grpSpPr>
        <p:sp>
          <p:nvSpPr>
            <p:cNvPr id="144" name="TextBox 143">
              <a:extLst>
                <a:ext uri="{FF2B5EF4-FFF2-40B4-BE49-F238E27FC236}">
                  <a16:creationId xmlns:a16="http://schemas.microsoft.com/office/drawing/2014/main" id="{7BCB12A5-1214-42CC-A37F-21558D73F97B}"/>
                </a:ext>
              </a:extLst>
            </p:cNvPr>
            <p:cNvSpPr txBox="1"/>
            <p:nvPr/>
          </p:nvSpPr>
          <p:spPr>
            <a:xfrm>
              <a:off x="8268736" y="1736663"/>
              <a:ext cx="3235314" cy="166223"/>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200" b="0" i="0" u="none" strike="noStrike" kern="0" cap="none" spc="0" normalizeH="0" baseline="0" noProof="0">
                  <a:ln>
                    <a:noFill/>
                  </a:ln>
                  <a:solidFill>
                    <a:schemeClr val="tx1"/>
                  </a:solidFill>
                  <a:effectLst/>
                  <a:uLnTx/>
                  <a:uFillTx/>
                  <a:latin typeface="Segoe UI Semilight" panose="020B0402040204020203" pitchFamily="34" charset="0"/>
                  <a:ea typeface="+mn-ea"/>
                  <a:cs typeface="Segoe UI Semilight" panose="020B0402040204020203" pitchFamily="34" charset="0"/>
                </a:rPr>
                <a:t>Automated, Predictive, Repeatable</a:t>
              </a:r>
            </a:p>
          </p:txBody>
        </p:sp>
        <p:sp>
          <p:nvSpPr>
            <p:cNvPr id="145" name="TextBox 144">
              <a:extLst>
                <a:ext uri="{FF2B5EF4-FFF2-40B4-BE49-F238E27FC236}">
                  <a16:creationId xmlns:a16="http://schemas.microsoft.com/office/drawing/2014/main" id="{1BAD3B93-91DA-4C0D-82D4-9B459DE1A291}"/>
                </a:ext>
              </a:extLst>
            </p:cNvPr>
            <p:cNvSpPr txBox="1"/>
            <p:nvPr/>
          </p:nvSpPr>
          <p:spPr>
            <a:xfrm>
              <a:off x="9027684" y="1500176"/>
              <a:ext cx="1717416" cy="249334"/>
            </a:xfrm>
            <a:prstGeom prst="rect">
              <a:avLst/>
            </a:prstGeom>
            <a:noFill/>
          </p:spPr>
          <p:txBody>
            <a:bodyPr wrap="square" lIns="0" tIns="0" rIns="0" bIns="0" rtlCol="0">
              <a:spAutoFit/>
            </a:bodyPr>
            <a:lstStyle>
              <a:defPPr>
                <a:defRPr lang="en-US"/>
              </a:defPPr>
              <a:lvl1pPr>
                <a:lnSpc>
                  <a:spcPct val="90000"/>
                </a:lnSpc>
                <a:defRPr sz="1600">
                  <a:gradFill>
                    <a:gsLst>
                      <a:gs pos="0">
                        <a:srgbClr val="FFFFFF"/>
                      </a:gs>
                      <a:gs pos="100000">
                        <a:srgbClr val="FFFFFF"/>
                      </a:gs>
                    </a:gsLst>
                    <a:lin ang="5400000" scaled="0"/>
                  </a:gradFill>
                </a:defRPr>
              </a:lvl1pPr>
            </a:lstStyle>
            <a:p>
              <a:pPr marL="0" marR="0" lvl="0" indent="0" algn="ctr" defTabSz="895698" rtl="0" eaLnBrk="1" fontAlgn="auto" latinLnBrk="0" hangingPunct="1">
                <a:lnSpc>
                  <a:spcPct val="90000"/>
                </a:lnSpc>
                <a:spcBef>
                  <a:spcPts val="0"/>
                </a:spcBef>
                <a:spcAft>
                  <a:spcPts val="0"/>
                </a:spcAft>
                <a:buClrTx/>
                <a:buSzTx/>
                <a:buFontTx/>
                <a:buNone/>
                <a:tabLst/>
                <a:defRPr/>
              </a:pPr>
              <a:r>
                <a:rPr kumimoji="0" lang="en-US" sz="1800" b="1" i="0" u="none" strike="noStrike" kern="0" cap="none" spc="0" normalizeH="0" baseline="0" noProof="0">
                  <a:ln>
                    <a:noFill/>
                  </a:ln>
                  <a:solidFill>
                    <a:schemeClr val="tx1"/>
                  </a:solidFill>
                  <a:effectLst/>
                  <a:uLnTx/>
                  <a:uFillTx/>
                  <a:latin typeface="Segoe UI Semibold" charset="0"/>
                  <a:ea typeface="Segoe UI Semibold" charset="0"/>
                  <a:cs typeface="Segoe UI Semibold" charset="0"/>
                </a:rPr>
                <a:t>Release</a:t>
              </a:r>
            </a:p>
          </p:txBody>
        </p:sp>
      </p:grpSp>
      <p:sp>
        <p:nvSpPr>
          <p:cNvPr id="146" name="Rectangle 145">
            <a:extLst>
              <a:ext uri="{FF2B5EF4-FFF2-40B4-BE49-F238E27FC236}">
                <a16:creationId xmlns:a16="http://schemas.microsoft.com/office/drawing/2014/main" id="{8F220EB4-6CDA-41A8-A582-9CB84B6BB9A7}"/>
              </a:ext>
            </a:extLst>
          </p:cNvPr>
          <p:cNvSpPr/>
          <p:nvPr/>
        </p:nvSpPr>
        <p:spPr>
          <a:xfrm>
            <a:off x="8733078" y="2449634"/>
            <a:ext cx="960510" cy="1683739"/>
          </a:xfrm>
          <a:prstGeom prst="rect">
            <a:avLst/>
          </a:prstGeom>
        </p:spPr>
        <p:txBody>
          <a:bodyPr wrap="square">
            <a:sp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endParaRPr kumimoji="0" lang="en-US" sz="11265" b="0" i="0" u="none" strike="noStrike" kern="0" cap="none" spc="0" normalizeH="0" baseline="0" noProof="0">
              <a:ln>
                <a:noFill/>
              </a:ln>
              <a:solidFill>
                <a:sysClr val="windowText" lastClr="000000"/>
              </a:solidFill>
              <a:effectLst/>
              <a:uLnTx/>
              <a:uFillTx/>
              <a:latin typeface="MSN MDL2 Assets" panose="050A0102010101010101" pitchFamily="18" charset="0"/>
              <a:ea typeface="+mn-ea"/>
              <a:cs typeface="+mn-cs"/>
            </a:endParaRPr>
          </a:p>
        </p:txBody>
      </p:sp>
      <p:sp>
        <p:nvSpPr>
          <p:cNvPr id="147" name="Oval 146">
            <a:extLst>
              <a:ext uri="{FF2B5EF4-FFF2-40B4-BE49-F238E27FC236}">
                <a16:creationId xmlns:a16="http://schemas.microsoft.com/office/drawing/2014/main" id="{E4316175-86EB-4AF2-8ADA-9F0CB65FD7BA}"/>
              </a:ext>
            </a:extLst>
          </p:cNvPr>
          <p:cNvSpPr/>
          <p:nvPr/>
        </p:nvSpPr>
        <p:spPr bwMode="auto">
          <a:xfrm>
            <a:off x="8839444" y="2354275"/>
            <a:ext cx="1343875" cy="1343875"/>
          </a:xfrm>
          <a:prstGeom prst="ellipse">
            <a:avLst/>
          </a:prstGeom>
          <a:solidFill>
            <a:srgbClr val="5B9B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endParaRPr kumimoji="0" lang="en-US" sz="11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8" name="Group 147">
            <a:extLst>
              <a:ext uri="{FF2B5EF4-FFF2-40B4-BE49-F238E27FC236}">
                <a16:creationId xmlns:a16="http://schemas.microsoft.com/office/drawing/2014/main" id="{27DB67E2-0A04-486A-8F68-20AFAE2D661F}"/>
              </a:ext>
            </a:extLst>
          </p:cNvPr>
          <p:cNvGrpSpPr/>
          <p:nvPr/>
        </p:nvGrpSpPr>
        <p:grpSpPr>
          <a:xfrm>
            <a:off x="7019332" y="3830002"/>
            <a:ext cx="2803907" cy="620528"/>
            <a:chOff x="7919475" y="5462377"/>
            <a:chExt cx="3190537" cy="734005"/>
          </a:xfrm>
        </p:grpSpPr>
        <p:sp>
          <p:nvSpPr>
            <p:cNvPr id="149" name="Oval 148">
              <a:extLst>
                <a:ext uri="{FF2B5EF4-FFF2-40B4-BE49-F238E27FC236}">
                  <a16:creationId xmlns:a16="http://schemas.microsoft.com/office/drawing/2014/main" id="{91DBD547-FBCE-433D-8FB0-ED8D487F3C61}"/>
                </a:ext>
              </a:extLst>
            </p:cNvPr>
            <p:cNvSpPr/>
            <p:nvPr/>
          </p:nvSpPr>
          <p:spPr bwMode="auto">
            <a:xfrm>
              <a:off x="9569403" y="5462377"/>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Run Solution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Checker</a:t>
              </a:r>
            </a:p>
          </p:txBody>
        </p:sp>
        <p:sp>
          <p:nvSpPr>
            <p:cNvPr id="150" name="Oval 149">
              <a:extLst>
                <a:ext uri="{FF2B5EF4-FFF2-40B4-BE49-F238E27FC236}">
                  <a16:creationId xmlns:a16="http://schemas.microsoft.com/office/drawing/2014/main" id="{0DF48107-BA4B-457E-95B6-2748534DE688}"/>
                </a:ext>
              </a:extLst>
            </p:cNvPr>
            <p:cNvSpPr/>
            <p:nvPr/>
          </p:nvSpPr>
          <p:spPr bwMode="auto">
            <a:xfrm>
              <a:off x="8745833" y="5471764"/>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Pack Solution</a:t>
              </a:r>
            </a:p>
          </p:txBody>
        </p:sp>
        <p:sp>
          <p:nvSpPr>
            <p:cNvPr id="151" name="Oval 150">
              <a:extLst>
                <a:ext uri="{FF2B5EF4-FFF2-40B4-BE49-F238E27FC236}">
                  <a16:creationId xmlns:a16="http://schemas.microsoft.com/office/drawing/2014/main" id="{4694ADC2-2AB1-4BCB-930B-A5F515D040DA}"/>
                </a:ext>
              </a:extLst>
            </p:cNvPr>
            <p:cNvSpPr/>
            <p:nvPr/>
          </p:nvSpPr>
          <p:spPr bwMode="auto">
            <a:xfrm>
              <a:off x="10392974" y="5479344"/>
              <a:ext cx="717038" cy="717038"/>
            </a:xfrm>
            <a:prstGeom prst="ellipse">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Run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Integration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Test</a:t>
              </a:r>
            </a:p>
          </p:txBody>
        </p:sp>
        <p:sp>
          <p:nvSpPr>
            <p:cNvPr id="152" name="Oval 151">
              <a:extLst>
                <a:ext uri="{FF2B5EF4-FFF2-40B4-BE49-F238E27FC236}">
                  <a16:creationId xmlns:a16="http://schemas.microsoft.com/office/drawing/2014/main" id="{021D3563-DF47-4ED9-AD77-0172EA2057C6}"/>
                </a:ext>
              </a:extLst>
            </p:cNvPr>
            <p:cNvSpPr/>
            <p:nvPr/>
          </p:nvSpPr>
          <p:spPr bwMode="auto">
            <a:xfrm>
              <a:off x="7919475" y="5479344"/>
              <a:ext cx="717038" cy="717038"/>
            </a:xfrm>
            <a:prstGeom prst="ellipse">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prstClr val="black">
                      <a:lumMod val="50000"/>
                    </a:prstClr>
                  </a:solidFill>
                  <a:effectLst/>
                  <a:uLnTx/>
                  <a:uFillTx/>
                  <a:latin typeface="Segoe UI"/>
                  <a:ea typeface="Segoe UI" pitchFamily="34" charset="0"/>
                  <a:cs typeface="Segoe UI" pitchFamily="34" charset="0"/>
                </a:rPr>
                <a:t>Run Unit Test</a:t>
              </a:r>
            </a:p>
          </p:txBody>
        </p:sp>
      </p:grpSp>
      <p:grpSp>
        <p:nvGrpSpPr>
          <p:cNvPr id="153" name="Group 152">
            <a:extLst>
              <a:ext uri="{FF2B5EF4-FFF2-40B4-BE49-F238E27FC236}">
                <a16:creationId xmlns:a16="http://schemas.microsoft.com/office/drawing/2014/main" id="{21D5907E-ADB8-4A92-BF8E-EF145B5AE473}"/>
              </a:ext>
            </a:extLst>
          </p:cNvPr>
          <p:cNvGrpSpPr/>
          <p:nvPr/>
        </p:nvGrpSpPr>
        <p:grpSpPr>
          <a:xfrm>
            <a:off x="3718180" y="3839371"/>
            <a:ext cx="2771543" cy="607955"/>
            <a:chOff x="4270761" y="5471748"/>
            <a:chExt cx="3153711" cy="719133"/>
          </a:xfrm>
        </p:grpSpPr>
        <p:sp>
          <p:nvSpPr>
            <p:cNvPr id="154" name="Oval 153">
              <a:extLst>
                <a:ext uri="{FF2B5EF4-FFF2-40B4-BE49-F238E27FC236}">
                  <a16:creationId xmlns:a16="http://schemas.microsoft.com/office/drawing/2014/main" id="{1EE6C323-253D-4C54-B789-95E3F084E425}"/>
                </a:ext>
              </a:extLst>
            </p:cNvPr>
            <p:cNvSpPr/>
            <p:nvPr/>
          </p:nvSpPr>
          <p:spPr bwMode="auto">
            <a:xfrm>
              <a:off x="4270761" y="5471748"/>
              <a:ext cx="717038" cy="717038"/>
            </a:xfrm>
            <a:prstGeom prst="ellipse">
              <a:avLst/>
            </a:prstGeom>
            <a:solidFill>
              <a:srgbClr val="FFC00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prstClr val="black">
                      <a:lumMod val="50000"/>
                    </a:prstClr>
                  </a:solidFill>
                  <a:effectLst/>
                  <a:uLnTx/>
                  <a:uFillTx/>
                  <a:latin typeface="Segoe UI"/>
                  <a:ea typeface="+mn-ea"/>
                  <a:cs typeface="Segoe UI" pitchFamily="34" charset="0"/>
                </a:rPr>
                <a:t>Run Unit Test</a:t>
              </a:r>
            </a:p>
          </p:txBody>
        </p:sp>
        <p:sp>
          <p:nvSpPr>
            <p:cNvPr id="155" name="Oval 154">
              <a:extLst>
                <a:ext uri="{FF2B5EF4-FFF2-40B4-BE49-F238E27FC236}">
                  <a16:creationId xmlns:a16="http://schemas.microsoft.com/office/drawing/2014/main" id="{C3348992-2024-47FA-9519-57196BE9FB44}"/>
                </a:ext>
              </a:extLst>
            </p:cNvPr>
            <p:cNvSpPr/>
            <p:nvPr/>
          </p:nvSpPr>
          <p:spPr bwMode="auto">
            <a:xfrm>
              <a:off x="5075919" y="5471748"/>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Run Solution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Checker</a:t>
              </a:r>
            </a:p>
          </p:txBody>
        </p:sp>
        <p:sp>
          <p:nvSpPr>
            <p:cNvPr id="156" name="Oval 155">
              <a:extLst>
                <a:ext uri="{FF2B5EF4-FFF2-40B4-BE49-F238E27FC236}">
                  <a16:creationId xmlns:a16="http://schemas.microsoft.com/office/drawing/2014/main" id="{EADB5791-A98E-4F49-A778-1FF0F4ADFF6D}"/>
                </a:ext>
              </a:extLst>
            </p:cNvPr>
            <p:cNvSpPr/>
            <p:nvPr/>
          </p:nvSpPr>
          <p:spPr bwMode="auto">
            <a:xfrm>
              <a:off x="5881078" y="5471748"/>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Export</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 Solution</a:t>
              </a:r>
            </a:p>
          </p:txBody>
        </p:sp>
        <p:sp>
          <p:nvSpPr>
            <p:cNvPr id="157" name="Oval 156">
              <a:extLst>
                <a:ext uri="{FF2B5EF4-FFF2-40B4-BE49-F238E27FC236}">
                  <a16:creationId xmlns:a16="http://schemas.microsoft.com/office/drawing/2014/main" id="{CB44D2EB-3902-457B-868C-A68E8CF8230E}"/>
                </a:ext>
              </a:extLst>
            </p:cNvPr>
            <p:cNvSpPr/>
            <p:nvPr/>
          </p:nvSpPr>
          <p:spPr bwMode="auto">
            <a:xfrm>
              <a:off x="6707434" y="5473843"/>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Unpack to</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Repo </a:t>
              </a:r>
            </a:p>
          </p:txBody>
        </p:sp>
      </p:grpSp>
      <p:sp>
        <p:nvSpPr>
          <p:cNvPr id="158" name="Oval 157">
            <a:extLst>
              <a:ext uri="{FF2B5EF4-FFF2-40B4-BE49-F238E27FC236}">
                <a16:creationId xmlns:a16="http://schemas.microsoft.com/office/drawing/2014/main" id="{02B87E89-CD16-4377-AA7F-500C1DF43BEF}"/>
              </a:ext>
            </a:extLst>
          </p:cNvPr>
          <p:cNvSpPr/>
          <p:nvPr/>
        </p:nvSpPr>
        <p:spPr bwMode="auto">
          <a:xfrm>
            <a:off x="1280278" y="2336856"/>
            <a:ext cx="1343875" cy="1343875"/>
          </a:xfrm>
          <a:prstGeom prst="ellipse">
            <a:avLst/>
          </a:prstGeom>
          <a:solidFill>
            <a:srgbClr val="5B9B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endParaRPr kumimoji="0" lang="en-US" sz="11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9" name="Oval 158">
            <a:extLst>
              <a:ext uri="{FF2B5EF4-FFF2-40B4-BE49-F238E27FC236}">
                <a16:creationId xmlns:a16="http://schemas.microsoft.com/office/drawing/2014/main" id="{F259EA64-E7AF-4D9B-9F9E-2C29F75C989C}"/>
              </a:ext>
            </a:extLst>
          </p:cNvPr>
          <p:cNvSpPr/>
          <p:nvPr/>
        </p:nvSpPr>
        <p:spPr bwMode="auto">
          <a:xfrm>
            <a:off x="4411084" y="2354274"/>
            <a:ext cx="1343875" cy="1343875"/>
          </a:xfrm>
          <a:prstGeom prst="ellipse">
            <a:avLst/>
          </a:prstGeom>
          <a:solidFill>
            <a:srgbClr val="5B9BD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endParaRPr kumimoji="0" lang="en-US" sz="117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60" name="Straight Connector 159">
            <a:extLst>
              <a:ext uri="{FF2B5EF4-FFF2-40B4-BE49-F238E27FC236}">
                <a16:creationId xmlns:a16="http://schemas.microsoft.com/office/drawing/2014/main" id="{9743E192-9C0E-4473-8D04-3BEBC009CE25}"/>
              </a:ext>
            </a:extLst>
          </p:cNvPr>
          <p:cNvCxnSpPr>
            <a:cxnSpLocks/>
          </p:cNvCxnSpPr>
          <p:nvPr/>
        </p:nvCxnSpPr>
        <p:spPr>
          <a:xfrm>
            <a:off x="373082" y="4676354"/>
            <a:ext cx="11522822" cy="0"/>
          </a:xfrm>
          <a:prstGeom prst="line">
            <a:avLst/>
          </a:prstGeom>
          <a:ln w="22225">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3E69864D-1908-40B2-88B5-FE63954C7998}"/>
              </a:ext>
            </a:extLst>
          </p:cNvPr>
          <p:cNvCxnSpPr/>
          <p:nvPr/>
        </p:nvCxnSpPr>
        <p:spPr>
          <a:xfrm flipV="1">
            <a:off x="1920780" y="4676354"/>
            <a:ext cx="0" cy="731417"/>
          </a:xfrm>
          <a:prstGeom prst="straightConnector1">
            <a:avLst/>
          </a:prstGeom>
          <a:ln w="22225">
            <a:solidFill>
              <a:srgbClr val="00A5B5"/>
            </a:solidFill>
            <a:prstDash val="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3F0A9C08-269F-40AA-B9D6-F457E624574A}"/>
              </a:ext>
            </a:extLst>
          </p:cNvPr>
          <p:cNvCxnSpPr/>
          <p:nvPr/>
        </p:nvCxnSpPr>
        <p:spPr>
          <a:xfrm flipV="1">
            <a:off x="5105938" y="4676354"/>
            <a:ext cx="0" cy="731417"/>
          </a:xfrm>
          <a:prstGeom prst="straightConnector1">
            <a:avLst/>
          </a:prstGeom>
          <a:ln w="22225">
            <a:solidFill>
              <a:srgbClr val="00A5B5"/>
            </a:solidFill>
            <a:prstDash val="dash"/>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99948D41-4FAE-4C03-A9E8-77BCA5C62293}"/>
              </a:ext>
            </a:extLst>
          </p:cNvPr>
          <p:cNvCxnSpPr/>
          <p:nvPr/>
        </p:nvCxnSpPr>
        <p:spPr>
          <a:xfrm flipV="1">
            <a:off x="9579085" y="4676354"/>
            <a:ext cx="0" cy="731417"/>
          </a:xfrm>
          <a:prstGeom prst="straightConnector1">
            <a:avLst/>
          </a:prstGeom>
          <a:ln w="22225">
            <a:solidFill>
              <a:srgbClr val="00A5B5"/>
            </a:solidFill>
            <a:prstDash val="dash"/>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C8CC0BD2-0AED-47CD-856B-A2125B1F56F5}"/>
              </a:ext>
            </a:extLst>
          </p:cNvPr>
          <p:cNvSpPr/>
          <p:nvPr/>
        </p:nvSpPr>
        <p:spPr bwMode="auto">
          <a:xfrm>
            <a:off x="396905" y="5345606"/>
            <a:ext cx="2978430" cy="822843"/>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0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Initial Build Pipeline instantiates pristine Development Environment daily</a:t>
            </a:r>
          </a:p>
        </p:txBody>
      </p:sp>
      <p:sp>
        <p:nvSpPr>
          <p:cNvPr id="165" name="Rectangle 164">
            <a:extLst>
              <a:ext uri="{FF2B5EF4-FFF2-40B4-BE49-F238E27FC236}">
                <a16:creationId xmlns:a16="http://schemas.microsoft.com/office/drawing/2014/main" id="{6EED4F13-C781-45F4-BE33-CDF03EA53EC4}"/>
              </a:ext>
            </a:extLst>
          </p:cNvPr>
          <p:cNvSpPr/>
          <p:nvPr/>
        </p:nvSpPr>
        <p:spPr bwMode="auto">
          <a:xfrm>
            <a:off x="7019331" y="5345606"/>
            <a:ext cx="4876573" cy="822843"/>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0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Automated Release Pipeline removes manual steps. Weekly, daily or hourly releases becomes the new standard</a:t>
            </a:r>
          </a:p>
        </p:txBody>
      </p:sp>
      <p:sp>
        <p:nvSpPr>
          <p:cNvPr id="166" name="Rectangle 165">
            <a:extLst>
              <a:ext uri="{FF2B5EF4-FFF2-40B4-BE49-F238E27FC236}">
                <a16:creationId xmlns:a16="http://schemas.microsoft.com/office/drawing/2014/main" id="{89C968F5-E499-497E-8FA0-993D4B3E8BA9}"/>
              </a:ext>
            </a:extLst>
          </p:cNvPr>
          <p:cNvSpPr/>
          <p:nvPr/>
        </p:nvSpPr>
        <p:spPr bwMode="auto">
          <a:xfrm>
            <a:off x="3718181" y="5347846"/>
            <a:ext cx="2771542" cy="822843"/>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5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Build Pipeline Automates manual steps. </a:t>
            </a:r>
          </a:p>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5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No more upload to Solution checker and </a:t>
            </a:r>
          </a:p>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5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manually export solution, unpack and </a:t>
            </a:r>
          </a:p>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5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push to repo</a:t>
            </a:r>
            <a:endParaRPr kumimoji="0" lang="en-US" sz="160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endParaRPr>
          </a:p>
        </p:txBody>
      </p:sp>
      <p:grpSp>
        <p:nvGrpSpPr>
          <p:cNvPr id="167" name="Group 166">
            <a:extLst>
              <a:ext uri="{FF2B5EF4-FFF2-40B4-BE49-F238E27FC236}">
                <a16:creationId xmlns:a16="http://schemas.microsoft.com/office/drawing/2014/main" id="{39059477-FE9A-48BA-8A51-EF2705FEB3E7}"/>
              </a:ext>
            </a:extLst>
          </p:cNvPr>
          <p:cNvGrpSpPr/>
          <p:nvPr/>
        </p:nvGrpSpPr>
        <p:grpSpPr>
          <a:xfrm>
            <a:off x="497727" y="3817325"/>
            <a:ext cx="2877607" cy="621939"/>
            <a:chOff x="1034495" y="5467764"/>
            <a:chExt cx="3274398" cy="735674"/>
          </a:xfrm>
        </p:grpSpPr>
        <p:sp>
          <p:nvSpPr>
            <p:cNvPr id="168" name="Oval 167">
              <a:extLst>
                <a:ext uri="{FF2B5EF4-FFF2-40B4-BE49-F238E27FC236}">
                  <a16:creationId xmlns:a16="http://schemas.microsoft.com/office/drawing/2014/main" id="{06AFAB5A-7EA4-4BA1-A792-604C1EA6AAB1}"/>
                </a:ext>
              </a:extLst>
            </p:cNvPr>
            <p:cNvSpPr/>
            <p:nvPr/>
          </p:nvSpPr>
          <p:spPr bwMode="auto">
            <a:xfrm>
              <a:off x="1034495" y="5467764"/>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Provision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Environment</a:t>
              </a:r>
            </a:p>
          </p:txBody>
        </p:sp>
        <p:sp>
          <p:nvSpPr>
            <p:cNvPr id="169" name="Oval 168">
              <a:extLst>
                <a:ext uri="{FF2B5EF4-FFF2-40B4-BE49-F238E27FC236}">
                  <a16:creationId xmlns:a16="http://schemas.microsoft.com/office/drawing/2014/main" id="{C71A930C-CEDB-4E28-BE77-877D4FC961A4}"/>
                </a:ext>
              </a:extLst>
            </p:cNvPr>
            <p:cNvSpPr/>
            <p:nvPr/>
          </p:nvSpPr>
          <p:spPr bwMode="auto">
            <a:xfrm>
              <a:off x="1905587" y="5467764"/>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Deploy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Dependencies</a:t>
              </a:r>
            </a:p>
          </p:txBody>
        </p:sp>
        <p:sp>
          <p:nvSpPr>
            <p:cNvPr id="170" name="Oval 169">
              <a:extLst>
                <a:ext uri="{FF2B5EF4-FFF2-40B4-BE49-F238E27FC236}">
                  <a16:creationId xmlns:a16="http://schemas.microsoft.com/office/drawing/2014/main" id="{63377449-6FE5-436B-A7F0-5EA22D563625}"/>
                </a:ext>
              </a:extLst>
            </p:cNvPr>
            <p:cNvSpPr/>
            <p:nvPr/>
          </p:nvSpPr>
          <p:spPr bwMode="auto">
            <a:xfrm>
              <a:off x="2769343" y="5471748"/>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Pack Source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Code from</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 Repo</a:t>
              </a:r>
            </a:p>
          </p:txBody>
        </p:sp>
        <p:sp>
          <p:nvSpPr>
            <p:cNvPr id="171" name="Oval 170">
              <a:extLst>
                <a:ext uri="{FF2B5EF4-FFF2-40B4-BE49-F238E27FC236}">
                  <a16:creationId xmlns:a16="http://schemas.microsoft.com/office/drawing/2014/main" id="{0CA89B72-9009-4968-93D4-A920BE01B7C7}"/>
                </a:ext>
              </a:extLst>
            </p:cNvPr>
            <p:cNvSpPr/>
            <p:nvPr/>
          </p:nvSpPr>
          <p:spPr bwMode="auto">
            <a:xfrm>
              <a:off x="3591855" y="5486400"/>
              <a:ext cx="717038" cy="717038"/>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Import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Solution</a:t>
              </a:r>
            </a:p>
          </p:txBody>
        </p:sp>
      </p:grpSp>
      <p:sp>
        <p:nvSpPr>
          <p:cNvPr id="172" name="Rectangle 171">
            <a:extLst>
              <a:ext uri="{FF2B5EF4-FFF2-40B4-BE49-F238E27FC236}">
                <a16:creationId xmlns:a16="http://schemas.microsoft.com/office/drawing/2014/main" id="{6A5DADBA-A6B6-4C8C-81CA-8A217E3A23CB}"/>
              </a:ext>
            </a:extLst>
          </p:cNvPr>
          <p:cNvSpPr/>
          <p:nvPr/>
        </p:nvSpPr>
        <p:spPr bwMode="auto">
          <a:xfrm>
            <a:off x="396904" y="6345923"/>
            <a:ext cx="11499000" cy="478967"/>
          </a:xfrm>
          <a:prstGeom prst="rect">
            <a:avLst/>
          </a:prstGeom>
          <a:solidFill>
            <a:schemeClr val="bg1"/>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1000" b="1" i="0" u="none" strike="noStrike" kern="1200" cap="none" spc="0" normalizeH="0" baseline="0" noProof="0">
                <a:ln>
                  <a:noFill/>
                </a:ln>
                <a:solidFill>
                  <a:srgbClr val="5B9BD5"/>
                </a:solidFill>
                <a:effectLst/>
                <a:uLnTx/>
                <a:uFillTx/>
                <a:latin typeface="Segoe UI Semibold" charset="0"/>
                <a:ea typeface="Segoe UI Semibold" charset="0"/>
                <a:cs typeface="Segoe UI Semibold" charset="0"/>
              </a:rPr>
              <a:t>Powered by Azure DevOps</a:t>
            </a:r>
          </a:p>
        </p:txBody>
      </p:sp>
      <p:sp>
        <p:nvSpPr>
          <p:cNvPr id="173" name="Oval 172">
            <a:extLst>
              <a:ext uri="{FF2B5EF4-FFF2-40B4-BE49-F238E27FC236}">
                <a16:creationId xmlns:a16="http://schemas.microsoft.com/office/drawing/2014/main" id="{E7E0B812-34FE-475B-BCBF-E771606030C8}"/>
              </a:ext>
            </a:extLst>
          </p:cNvPr>
          <p:cNvSpPr/>
          <p:nvPr/>
        </p:nvSpPr>
        <p:spPr bwMode="auto">
          <a:xfrm>
            <a:off x="9884489" y="3843058"/>
            <a:ext cx="630147" cy="606184"/>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Import as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unmanaged</a:t>
            </a:r>
          </a:p>
        </p:txBody>
      </p:sp>
      <p:sp>
        <p:nvSpPr>
          <p:cNvPr id="174" name="Oval 173">
            <a:extLst>
              <a:ext uri="{FF2B5EF4-FFF2-40B4-BE49-F238E27FC236}">
                <a16:creationId xmlns:a16="http://schemas.microsoft.com/office/drawing/2014/main" id="{94D3878B-190C-453D-9079-F302E25C0BF8}"/>
              </a:ext>
            </a:extLst>
          </p:cNvPr>
          <p:cNvSpPr/>
          <p:nvPr/>
        </p:nvSpPr>
        <p:spPr bwMode="auto">
          <a:xfrm>
            <a:off x="10608260" y="3857402"/>
            <a:ext cx="630147" cy="606184"/>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Increment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Version</a:t>
            </a:r>
          </a:p>
        </p:txBody>
      </p:sp>
      <p:sp>
        <p:nvSpPr>
          <p:cNvPr id="175" name="Oval 174">
            <a:extLst>
              <a:ext uri="{FF2B5EF4-FFF2-40B4-BE49-F238E27FC236}">
                <a16:creationId xmlns:a16="http://schemas.microsoft.com/office/drawing/2014/main" id="{69EF8BE1-24B6-4702-BDCD-83E27B707861}"/>
              </a:ext>
            </a:extLst>
          </p:cNvPr>
          <p:cNvSpPr/>
          <p:nvPr/>
        </p:nvSpPr>
        <p:spPr bwMode="auto">
          <a:xfrm>
            <a:off x="11265758" y="3870458"/>
            <a:ext cx="630147" cy="606184"/>
          </a:xfrm>
          <a:prstGeom prst="ellipse">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158" tIns="143326" rIns="179158" bIns="143326" numCol="1" spcCol="0" rtlCol="0" fromWordArt="0" anchor="ctr" anchorCtr="0" forceAA="0" compatLnSpc="1">
            <a:prstTxWarp prst="textNoShape">
              <a:avLst/>
            </a:prstTxWarp>
            <a:noAutofit/>
          </a:bodyPr>
          <a:lstStyle/>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Export </a:t>
            </a:r>
          </a:p>
          <a:p>
            <a:pPr marL="0" marR="0" lvl="0" indent="0" algn="ctr" defTabSz="913225" rtl="0" eaLnBrk="1" fontAlgn="base" latinLnBrk="0" hangingPunct="1">
              <a:lnSpc>
                <a:spcPct val="90000"/>
              </a:lnSpc>
              <a:spcBef>
                <a:spcPct val="0"/>
              </a:spcBef>
              <a:spcAft>
                <a:spcPct val="0"/>
              </a:spcAft>
              <a:buClrTx/>
              <a:buSzTx/>
              <a:buFontTx/>
              <a:buNone/>
              <a:tabLst/>
              <a:defRPr/>
            </a:pPr>
            <a:r>
              <a:rPr kumimoji="0" lang="en-US" sz="700" b="0" i="0" u="none" strike="noStrike" kern="0" cap="none" spc="0" normalizeH="0" baseline="0" noProof="0">
                <a:ln>
                  <a:noFill/>
                </a:ln>
                <a:solidFill>
                  <a:srgbClr val="FFFFFF"/>
                </a:solidFill>
                <a:effectLst/>
                <a:uLnTx/>
                <a:uFillTx/>
                <a:latin typeface="Segoe UI"/>
                <a:ea typeface="+mn-ea"/>
                <a:cs typeface="Segoe UI" pitchFamily="34" charset="0"/>
              </a:rPr>
              <a:t>Managed</a:t>
            </a:r>
          </a:p>
        </p:txBody>
      </p:sp>
      <p:pic>
        <p:nvPicPr>
          <p:cNvPr id="176" name="Graphic 175">
            <a:extLst>
              <a:ext uri="{FF2B5EF4-FFF2-40B4-BE49-F238E27FC236}">
                <a16:creationId xmlns:a16="http://schemas.microsoft.com/office/drawing/2014/main" id="{ED653FB7-9897-4A06-8514-12F8C8CE7AC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2533" y="2718808"/>
            <a:ext cx="646835" cy="583577"/>
          </a:xfrm>
          <a:prstGeom prst="rect">
            <a:avLst/>
          </a:prstGeom>
        </p:spPr>
      </p:pic>
      <p:pic>
        <p:nvPicPr>
          <p:cNvPr id="177" name="Graphic 176">
            <a:extLst>
              <a:ext uri="{FF2B5EF4-FFF2-40B4-BE49-F238E27FC236}">
                <a16:creationId xmlns:a16="http://schemas.microsoft.com/office/drawing/2014/main" id="{29ED75F1-9C50-4419-ABBC-9E77F12AC58A}"/>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81382" y="2743882"/>
            <a:ext cx="559562" cy="559562"/>
          </a:xfrm>
          <a:prstGeom prst="rect">
            <a:avLst/>
          </a:prstGeom>
        </p:spPr>
      </p:pic>
      <p:pic>
        <p:nvPicPr>
          <p:cNvPr id="178" name="Graphic 177">
            <a:extLst>
              <a:ext uri="{FF2B5EF4-FFF2-40B4-BE49-F238E27FC236}">
                <a16:creationId xmlns:a16="http://schemas.microsoft.com/office/drawing/2014/main" id="{C58CE304-65F3-4835-9E4C-CC6F24E603A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60025" y="2709573"/>
            <a:ext cx="583579" cy="583577"/>
          </a:xfrm>
          <a:prstGeom prst="rect">
            <a:avLst/>
          </a:prstGeom>
        </p:spPr>
      </p:pic>
    </p:spTree>
    <p:extLst>
      <p:ext uri="{BB962C8B-B14F-4D97-AF65-F5344CB8AC3E}">
        <p14:creationId xmlns:p14="http://schemas.microsoft.com/office/powerpoint/2010/main" val="2913041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5988-EB18-431F-90DE-6DFFB07B3CF0}"/>
              </a:ext>
            </a:extLst>
          </p:cNvPr>
          <p:cNvSpPr>
            <a:spLocks noGrp="1"/>
          </p:cNvSpPr>
          <p:nvPr>
            <p:ph type="title"/>
          </p:nvPr>
        </p:nvSpPr>
        <p:spPr/>
        <p:txBody>
          <a:bodyPr/>
          <a:lstStyle/>
          <a:p>
            <a:r>
              <a:rPr lang="en-US" dirty="0"/>
              <a:t>Deployment Checklist</a:t>
            </a:r>
          </a:p>
        </p:txBody>
      </p:sp>
      <p:sp>
        <p:nvSpPr>
          <p:cNvPr id="3" name="Text Placeholder 2">
            <a:extLst>
              <a:ext uri="{FF2B5EF4-FFF2-40B4-BE49-F238E27FC236}">
                <a16:creationId xmlns:a16="http://schemas.microsoft.com/office/drawing/2014/main" id="{E1860846-61C2-45E2-B9DB-1C18A1EF1EB9}"/>
              </a:ext>
            </a:extLst>
          </p:cNvPr>
          <p:cNvSpPr>
            <a:spLocks noGrp="1"/>
          </p:cNvSpPr>
          <p:nvPr>
            <p:ph type="body" sz="quarter" idx="10"/>
          </p:nvPr>
        </p:nvSpPr>
        <p:spPr>
          <a:xfrm>
            <a:off x="584200" y="1435497"/>
            <a:ext cx="11018520" cy="2843855"/>
          </a:xfrm>
        </p:spPr>
        <p:txBody>
          <a:bodyPr/>
          <a:lstStyle/>
          <a:p>
            <a:r>
              <a:rPr lang="en-US" dirty="0"/>
              <a:t>Proper environment access has been established e.g. Security Groups</a:t>
            </a:r>
          </a:p>
          <a:p>
            <a:r>
              <a:rPr lang="en-US" dirty="0"/>
              <a:t>Data loss prevention policies are correct for solution environments</a:t>
            </a:r>
          </a:p>
          <a:p>
            <a:r>
              <a:rPr lang="en-US" dirty="0"/>
              <a:t>Service Principals and service accounts necessary for connections are in place and configured after initial deploy</a:t>
            </a:r>
          </a:p>
          <a:p>
            <a:r>
              <a:rPr lang="en-US" dirty="0"/>
              <a:t>Environment settings have been documented and configured in each environment</a:t>
            </a:r>
          </a:p>
        </p:txBody>
      </p:sp>
    </p:spTree>
    <p:extLst>
      <p:ext uri="{BB962C8B-B14F-4D97-AF65-F5344CB8AC3E}">
        <p14:creationId xmlns:p14="http://schemas.microsoft.com/office/powerpoint/2010/main" val="1341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2880-FE22-46F7-B231-AFCEDB14A80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D6CB25D-A094-4957-B719-6157F9BB1FBE}"/>
              </a:ext>
            </a:extLst>
          </p:cNvPr>
          <p:cNvSpPr>
            <a:spLocks noGrp="1"/>
          </p:cNvSpPr>
          <p:nvPr>
            <p:ph type="body" sz="quarter" idx="10"/>
          </p:nvPr>
        </p:nvSpPr>
        <p:spPr>
          <a:xfrm>
            <a:off x="584200" y="1435497"/>
            <a:ext cx="11018520" cy="2031069"/>
          </a:xfrm>
        </p:spPr>
        <p:txBody>
          <a:bodyPr/>
          <a:lstStyle/>
          <a:p>
            <a:pPr>
              <a:lnSpc>
                <a:spcPct val="150000"/>
              </a:lnSpc>
            </a:pPr>
            <a:r>
              <a:rPr lang="en-US" dirty="0"/>
              <a:t>Microsoft vision and Solution Architect’s role in ALM</a:t>
            </a:r>
          </a:p>
          <a:p>
            <a:pPr>
              <a:lnSpc>
                <a:spcPct val="150000"/>
              </a:lnSpc>
            </a:pPr>
            <a:r>
              <a:rPr lang="en-US" dirty="0"/>
              <a:t>Environment strategies</a:t>
            </a:r>
          </a:p>
          <a:p>
            <a:pPr>
              <a:lnSpc>
                <a:spcPct val="150000"/>
              </a:lnSpc>
            </a:pPr>
            <a:r>
              <a:rPr lang="en-US" dirty="0"/>
              <a:t>Defining a solution structure for your deliverable</a:t>
            </a:r>
          </a:p>
        </p:txBody>
      </p:sp>
    </p:spTree>
    <p:extLst>
      <p:ext uri="{BB962C8B-B14F-4D97-AF65-F5344CB8AC3E}">
        <p14:creationId xmlns:p14="http://schemas.microsoft.com/office/powerpoint/2010/main" val="26510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D6677-8670-40B2-84A9-EDEAA9F2740F}"/>
              </a:ext>
            </a:extLst>
          </p:cNvPr>
          <p:cNvSpPr>
            <a:spLocks noGrp="1"/>
          </p:cNvSpPr>
          <p:nvPr>
            <p:ph type="title"/>
          </p:nvPr>
        </p:nvSpPr>
        <p:spPr/>
        <p:txBody>
          <a:bodyPr/>
          <a:lstStyle/>
          <a:p>
            <a:r>
              <a:rPr lang="en-US" dirty="0"/>
              <a:t>Wrapping up</a:t>
            </a:r>
          </a:p>
        </p:txBody>
      </p:sp>
      <p:sp>
        <p:nvSpPr>
          <p:cNvPr id="5" name="Text Placeholder 4">
            <a:extLst>
              <a:ext uri="{FF2B5EF4-FFF2-40B4-BE49-F238E27FC236}">
                <a16:creationId xmlns:a16="http://schemas.microsoft.com/office/drawing/2014/main" id="{14265B04-CC3A-44F9-A375-7DB894B11938}"/>
              </a:ext>
            </a:extLst>
          </p:cNvPr>
          <p:cNvSpPr>
            <a:spLocks noGrp="1"/>
          </p:cNvSpPr>
          <p:nvPr>
            <p:ph type="body" sz="quarter" idx="10"/>
          </p:nvPr>
        </p:nvSpPr>
        <p:spPr>
          <a:xfrm>
            <a:off x="584200" y="1435497"/>
            <a:ext cx="11018520" cy="4481227"/>
          </a:xfrm>
        </p:spPr>
        <p:txBody>
          <a:bodyPr/>
          <a:lstStyle/>
          <a:p>
            <a:r>
              <a:rPr lang="en-US" dirty="0"/>
              <a:t>Establishing application lifecycle management process should be done at the start of the project</a:t>
            </a:r>
          </a:p>
          <a:p>
            <a:pPr marL="0" indent="0">
              <a:buNone/>
            </a:pPr>
            <a:endParaRPr lang="en-US" dirty="0"/>
          </a:p>
          <a:p>
            <a:r>
              <a:rPr lang="en-US" dirty="0"/>
              <a:t>Having a repeatable process saves time and ensures consistent results</a:t>
            </a:r>
          </a:p>
          <a:p>
            <a:endParaRPr lang="en-US" dirty="0"/>
          </a:p>
          <a:p>
            <a:r>
              <a:rPr lang="en-US" dirty="0"/>
              <a:t>ALM is not a one size fits all, you must size it to fit your project</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42631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1107996"/>
          </a:xfrm>
        </p:spPr>
        <p:txBody>
          <a:bodyPr/>
          <a:lstStyle/>
          <a:p>
            <a:r>
              <a:rPr lang="en-US"/>
              <a:t>Hands on </a:t>
            </a:r>
            <a:r>
              <a:rPr lang="en-US" dirty="0"/>
              <a:t>exercise: Application Lifecycle Management</a:t>
            </a:r>
            <a:br>
              <a:rPr lang="en-US" dirty="0"/>
            </a:br>
            <a:endParaRPr lang="en-US" dirty="0"/>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3662541"/>
          </a:xfrm>
        </p:spPr>
        <p:txBody>
          <a:bodyPr/>
          <a:lstStyle/>
          <a:p>
            <a:pPr lvl="0">
              <a:lnSpc>
                <a:spcPct val="150000"/>
              </a:lnSpc>
            </a:pPr>
            <a:r>
              <a:rPr lang="en-US" dirty="0"/>
              <a:t>Build pipeline</a:t>
            </a:r>
          </a:p>
          <a:p>
            <a:pPr lvl="0">
              <a:lnSpc>
                <a:spcPct val="150000"/>
              </a:lnSpc>
            </a:pPr>
            <a:r>
              <a:rPr lang="en-US" dirty="0"/>
              <a:t>Test pipeline</a:t>
            </a:r>
          </a:p>
          <a:p>
            <a:pPr lvl="0">
              <a:lnSpc>
                <a:spcPct val="150000"/>
              </a:lnSpc>
            </a:pPr>
            <a:r>
              <a:rPr lang="en-US" dirty="0"/>
              <a:t>Release to prod</a:t>
            </a:r>
          </a:p>
          <a:p>
            <a:pPr lvl="0"/>
            <a:endParaRPr lang="en-US" dirty="0"/>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702413" y="4400672"/>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5400" cap="sq">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1597927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p:txBody>
          <a:bodyPr/>
          <a:lstStyle/>
          <a:p>
            <a:r>
              <a:rPr lang="en-US" dirty="0"/>
              <a:t>Solution Architect role in ALM</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4200" y="1243915"/>
            <a:ext cx="11018520" cy="3791807"/>
          </a:xfrm>
        </p:spPr>
        <p:txBody>
          <a:bodyPr/>
          <a:lstStyle/>
          <a:p>
            <a:r>
              <a:rPr lang="en-US" dirty="0"/>
              <a:t>Lead the establishment of an application lifecycle management (ALM) plan</a:t>
            </a:r>
          </a:p>
          <a:p>
            <a:endParaRPr lang="en-US" dirty="0"/>
          </a:p>
          <a:p>
            <a:r>
              <a:rPr lang="en-US" dirty="0"/>
              <a:t>Evaluate and determine the amount and sophistication of the ALM that is appropriate for the project</a:t>
            </a:r>
          </a:p>
          <a:p>
            <a:endParaRPr lang="en-US" dirty="0"/>
          </a:p>
          <a:p>
            <a:r>
              <a:rPr lang="en-US" dirty="0"/>
              <a:t>Work with the various teams to support their efforts to implement the and execute the plan</a:t>
            </a:r>
          </a:p>
        </p:txBody>
      </p:sp>
    </p:spTree>
    <p:extLst>
      <p:ext uri="{BB962C8B-B14F-4D97-AF65-F5344CB8AC3E}">
        <p14:creationId xmlns:p14="http://schemas.microsoft.com/office/powerpoint/2010/main" val="256087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6B16-8CA4-4B3B-9B14-35E8CE762809}"/>
              </a:ext>
            </a:extLst>
          </p:cNvPr>
          <p:cNvSpPr>
            <a:spLocks noGrp="1"/>
          </p:cNvSpPr>
          <p:nvPr>
            <p:ph type="title"/>
          </p:nvPr>
        </p:nvSpPr>
        <p:spPr/>
        <p:txBody>
          <a:bodyPr/>
          <a:lstStyle/>
          <a:p>
            <a:r>
              <a:rPr lang="en-US" dirty="0"/>
              <a:t>Microsoft Power Platform vision for ALM</a:t>
            </a:r>
          </a:p>
        </p:txBody>
      </p:sp>
      <p:sp>
        <p:nvSpPr>
          <p:cNvPr id="3" name="Text Placeholder 2">
            <a:extLst>
              <a:ext uri="{FF2B5EF4-FFF2-40B4-BE49-F238E27FC236}">
                <a16:creationId xmlns:a16="http://schemas.microsoft.com/office/drawing/2014/main" id="{AA6454AA-7E82-4C03-81AA-8882B6A4FF3E}"/>
              </a:ext>
            </a:extLst>
          </p:cNvPr>
          <p:cNvSpPr>
            <a:spLocks noGrp="1"/>
          </p:cNvSpPr>
          <p:nvPr>
            <p:ph type="body" sz="quarter" idx="10"/>
          </p:nvPr>
        </p:nvSpPr>
        <p:spPr>
          <a:xfrm>
            <a:off x="584200" y="1435497"/>
            <a:ext cx="11018520" cy="5096780"/>
          </a:xfrm>
        </p:spPr>
        <p:txBody>
          <a:bodyPr/>
          <a:lstStyle/>
          <a:p>
            <a:r>
              <a:rPr lang="en-US" sz="2400" b="1" dirty="0"/>
              <a:t>Quick Start:</a:t>
            </a:r>
            <a:r>
              <a:rPr lang="en-US" sz="2400" dirty="0"/>
              <a:t> Enable app builders to get set up with an environment with the latest build and connected to source control and make a change quickly</a:t>
            </a:r>
          </a:p>
          <a:p>
            <a:endParaRPr lang="en-US" sz="2400" dirty="0"/>
          </a:p>
          <a:p>
            <a:r>
              <a:rPr lang="en-US" sz="2400" b="1" dirty="0"/>
              <a:t>Build:</a:t>
            </a:r>
            <a:r>
              <a:rPr lang="en-US" sz="2400" dirty="0"/>
              <a:t> Simplify tooling, consolidate portals and speed up inner loop</a:t>
            </a:r>
          </a:p>
          <a:p>
            <a:endParaRPr lang="en-US" sz="2400" dirty="0"/>
          </a:p>
          <a:p>
            <a:r>
              <a:rPr lang="en-US" sz="2400" b="1" dirty="0"/>
              <a:t>Deploy: </a:t>
            </a:r>
            <a:r>
              <a:rPr lang="en-US" sz="2400" dirty="0"/>
              <a:t>Enable an automated repeatable (predictable) deployment methodology </a:t>
            </a:r>
            <a:endParaRPr lang="en-US" sz="2400" dirty="0">
              <a:cs typeface="Segoe UI"/>
            </a:endParaRPr>
          </a:p>
          <a:p>
            <a:endParaRPr lang="en-US" sz="2400" dirty="0"/>
          </a:p>
          <a:p>
            <a:r>
              <a:rPr lang="en-US" sz="2400" b="1" dirty="0"/>
              <a:t>Manage: </a:t>
            </a:r>
            <a:r>
              <a:rPr lang="en-US" sz="2400" dirty="0"/>
              <a:t>Invest in additional environment management capabilities to offer more flexibility for app builders to use and dispose preconfigured environments as needed</a:t>
            </a:r>
            <a:endParaRPr lang="en-US" sz="2400" dirty="0">
              <a:cs typeface="Segoe UI"/>
            </a:endParaRPr>
          </a:p>
          <a:p>
            <a:endParaRPr lang="en-US" sz="2400" dirty="0"/>
          </a:p>
          <a:p>
            <a:r>
              <a:rPr lang="en-US" sz="2400" b="1" dirty="0"/>
              <a:t>Monitor: </a:t>
            </a:r>
            <a:r>
              <a:rPr lang="en-US" sz="2400" dirty="0"/>
              <a:t>Application telemetry and feedback loop by design</a:t>
            </a:r>
          </a:p>
        </p:txBody>
      </p:sp>
    </p:spTree>
    <p:extLst>
      <p:ext uri="{BB962C8B-B14F-4D97-AF65-F5344CB8AC3E}">
        <p14:creationId xmlns:p14="http://schemas.microsoft.com/office/powerpoint/2010/main" val="302022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B680-40D5-4D4D-86DF-3E9B3EBA0FCC}"/>
              </a:ext>
            </a:extLst>
          </p:cNvPr>
          <p:cNvSpPr>
            <a:spLocks noGrp="1"/>
          </p:cNvSpPr>
          <p:nvPr>
            <p:ph type="title"/>
          </p:nvPr>
        </p:nvSpPr>
        <p:spPr/>
        <p:txBody>
          <a:bodyPr/>
          <a:lstStyle/>
          <a:p>
            <a:r>
              <a:rPr lang="en-US" dirty="0"/>
              <a:t>Key Solution Architect ALM considerations </a:t>
            </a:r>
          </a:p>
        </p:txBody>
      </p:sp>
      <p:sp>
        <p:nvSpPr>
          <p:cNvPr id="3" name="Text Placeholder 2">
            <a:extLst>
              <a:ext uri="{FF2B5EF4-FFF2-40B4-BE49-F238E27FC236}">
                <a16:creationId xmlns:a16="http://schemas.microsoft.com/office/drawing/2014/main" id="{4109A6C1-B84C-4D91-921F-441A41586AFF}"/>
              </a:ext>
            </a:extLst>
          </p:cNvPr>
          <p:cNvSpPr>
            <a:spLocks noGrp="1"/>
          </p:cNvSpPr>
          <p:nvPr>
            <p:ph type="body" sz="quarter" idx="10"/>
          </p:nvPr>
        </p:nvSpPr>
        <p:spPr>
          <a:xfrm>
            <a:off x="584200" y="1435497"/>
            <a:ext cx="11099220" cy="4825937"/>
          </a:xfrm>
        </p:spPr>
        <p:txBody>
          <a:bodyPr/>
          <a:lstStyle/>
          <a:p>
            <a:r>
              <a:rPr lang="en-US" b="1" dirty="0"/>
              <a:t>Environment Strategy </a:t>
            </a:r>
            <a:r>
              <a:rPr lang="en-US" dirty="0"/>
              <a:t>– How many, what’s their purpose</a:t>
            </a:r>
          </a:p>
          <a:p>
            <a:endParaRPr lang="en-US" dirty="0"/>
          </a:p>
          <a:p>
            <a:r>
              <a:rPr lang="en-US" b="1" dirty="0"/>
              <a:t>Source Control </a:t>
            </a:r>
            <a:r>
              <a:rPr lang="en-US" dirty="0"/>
              <a:t>– Where will the master copy of the solutions and code live</a:t>
            </a:r>
          </a:p>
          <a:p>
            <a:endParaRPr lang="en-US" dirty="0"/>
          </a:p>
          <a:p>
            <a:r>
              <a:rPr lang="en-US" b="1" dirty="0"/>
              <a:t>DevOps</a:t>
            </a:r>
            <a:r>
              <a:rPr lang="en-US" dirty="0"/>
              <a:t> – What is the workflow for app builders and how/who will promote the app on its journey from dev to production</a:t>
            </a:r>
          </a:p>
          <a:p>
            <a:endParaRPr lang="en-US" dirty="0"/>
          </a:p>
          <a:p>
            <a:r>
              <a:rPr lang="en-US" b="1" dirty="0"/>
              <a:t>Deployment Configuration </a:t>
            </a:r>
            <a:r>
              <a:rPr lang="en-US" dirty="0"/>
              <a:t>– How to configure each environment and what can be done to make this easier</a:t>
            </a:r>
          </a:p>
        </p:txBody>
      </p:sp>
    </p:spTree>
    <p:extLst>
      <p:ext uri="{BB962C8B-B14F-4D97-AF65-F5344CB8AC3E}">
        <p14:creationId xmlns:p14="http://schemas.microsoft.com/office/powerpoint/2010/main" val="287696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D565-D2D4-44DB-8E0D-5096707BF787}"/>
              </a:ext>
            </a:extLst>
          </p:cNvPr>
          <p:cNvSpPr>
            <a:spLocks noGrp="1"/>
          </p:cNvSpPr>
          <p:nvPr>
            <p:ph type="title"/>
          </p:nvPr>
        </p:nvSpPr>
        <p:spPr/>
        <p:txBody>
          <a:bodyPr/>
          <a:lstStyle/>
          <a:p>
            <a:r>
              <a:rPr lang="en-US" dirty="0"/>
              <a:t>Developing an Environment Strategy</a:t>
            </a:r>
          </a:p>
        </p:txBody>
      </p:sp>
      <p:sp>
        <p:nvSpPr>
          <p:cNvPr id="3" name="Text Placeholder 2">
            <a:extLst>
              <a:ext uri="{FF2B5EF4-FFF2-40B4-BE49-F238E27FC236}">
                <a16:creationId xmlns:a16="http://schemas.microsoft.com/office/drawing/2014/main" id="{B55E930C-B800-4469-BD29-74FE6B8C0764}"/>
              </a:ext>
            </a:extLst>
          </p:cNvPr>
          <p:cNvSpPr>
            <a:spLocks noGrp="1"/>
          </p:cNvSpPr>
          <p:nvPr>
            <p:ph type="body" sz="quarter" idx="10"/>
          </p:nvPr>
        </p:nvSpPr>
        <p:spPr>
          <a:xfrm>
            <a:off x="584201" y="1435497"/>
            <a:ext cx="5511800" cy="2326791"/>
          </a:xfrm>
        </p:spPr>
        <p:txBody>
          <a:bodyPr/>
          <a:lstStyle/>
          <a:p>
            <a:r>
              <a:rPr lang="en-US" dirty="0"/>
              <a:t>This can be organization wide if not already one in place</a:t>
            </a:r>
          </a:p>
          <a:p>
            <a:endParaRPr lang="en-US" dirty="0"/>
          </a:p>
          <a:p>
            <a:r>
              <a:rPr lang="en-US" dirty="0"/>
              <a:t>This can be project specific to support your team and project deployment</a:t>
            </a:r>
          </a:p>
        </p:txBody>
      </p:sp>
      <p:pic>
        <p:nvPicPr>
          <p:cNvPr id="8" name="Picture 7">
            <a:extLst>
              <a:ext uri="{FF2B5EF4-FFF2-40B4-BE49-F238E27FC236}">
                <a16:creationId xmlns:a16="http://schemas.microsoft.com/office/drawing/2014/main" id="{8D9B1CD9-FB45-4773-BE5D-0B3E12DC3A6A}"/>
              </a:ext>
            </a:extLst>
          </p:cNvPr>
          <p:cNvPicPr>
            <a:picLocks noChangeAspect="1"/>
          </p:cNvPicPr>
          <p:nvPr/>
        </p:nvPicPr>
        <p:blipFill>
          <a:blip r:embed="rId3"/>
          <a:stretch>
            <a:fillRect/>
          </a:stretch>
        </p:blipFill>
        <p:spPr>
          <a:xfrm>
            <a:off x="6813261" y="1380880"/>
            <a:ext cx="4908802" cy="5277121"/>
          </a:xfrm>
          <a:prstGeom prst="rect">
            <a:avLst/>
          </a:prstGeom>
        </p:spPr>
      </p:pic>
    </p:spTree>
    <p:extLst>
      <p:ext uri="{BB962C8B-B14F-4D97-AF65-F5344CB8AC3E}">
        <p14:creationId xmlns:p14="http://schemas.microsoft.com/office/powerpoint/2010/main" val="156412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541C-78BE-4AD8-AFA4-D8C5B353AA33}"/>
              </a:ext>
            </a:extLst>
          </p:cNvPr>
          <p:cNvSpPr>
            <a:spLocks noGrp="1"/>
          </p:cNvSpPr>
          <p:nvPr>
            <p:ph type="title"/>
          </p:nvPr>
        </p:nvSpPr>
        <p:spPr/>
        <p:txBody>
          <a:bodyPr/>
          <a:lstStyle/>
          <a:p>
            <a:r>
              <a:rPr lang="en-US" dirty="0"/>
              <a:t>Environment vs. source control master copy</a:t>
            </a:r>
          </a:p>
        </p:txBody>
      </p:sp>
      <p:sp>
        <p:nvSpPr>
          <p:cNvPr id="3" name="Text Placeholder 2">
            <a:extLst>
              <a:ext uri="{FF2B5EF4-FFF2-40B4-BE49-F238E27FC236}">
                <a16:creationId xmlns:a16="http://schemas.microsoft.com/office/drawing/2014/main" id="{A6165041-FF3E-4D0E-A0C4-C3297683F1FA}"/>
              </a:ext>
            </a:extLst>
          </p:cNvPr>
          <p:cNvSpPr>
            <a:spLocks noGrp="1"/>
          </p:cNvSpPr>
          <p:nvPr>
            <p:ph type="body" sz="quarter" idx="10"/>
          </p:nvPr>
        </p:nvSpPr>
        <p:spPr>
          <a:xfrm>
            <a:off x="584200" y="1435497"/>
            <a:ext cx="11018520" cy="4998291"/>
          </a:xfrm>
        </p:spPr>
        <p:txBody>
          <a:bodyPr/>
          <a:lstStyle/>
          <a:p>
            <a:r>
              <a:rPr lang="en-US" dirty="0"/>
              <a:t>Environment centric</a:t>
            </a:r>
          </a:p>
          <a:p>
            <a:pPr lvl="1"/>
            <a:r>
              <a:rPr lang="en-US" dirty="0"/>
              <a:t>The dev environment is the master copy of all changes</a:t>
            </a:r>
          </a:p>
          <a:p>
            <a:pPr lvl="1"/>
            <a:r>
              <a:rPr lang="en-US" dirty="0"/>
              <a:t>Changes promote directly from Dev -&gt; Test-&gt;Prod</a:t>
            </a:r>
          </a:p>
          <a:p>
            <a:endParaRPr lang="en-US" dirty="0"/>
          </a:p>
          <a:p>
            <a:r>
              <a:rPr lang="en-US" dirty="0"/>
              <a:t>Source control centric </a:t>
            </a:r>
          </a:p>
          <a:p>
            <a:pPr lvl="1"/>
            <a:r>
              <a:rPr lang="en-US" dirty="0"/>
              <a:t>Source control is the master</a:t>
            </a:r>
          </a:p>
          <a:p>
            <a:pPr lvl="1"/>
            <a:r>
              <a:rPr lang="en-US" dirty="0"/>
              <a:t>Dev is re-created from source control (this can be automated and repeatable)</a:t>
            </a:r>
          </a:p>
          <a:p>
            <a:pPr lvl="1"/>
            <a:r>
              <a:rPr lang="en-US" dirty="0"/>
              <a:t>Changes from dev are checked into source control</a:t>
            </a:r>
          </a:p>
          <a:p>
            <a:pPr lvl="1"/>
            <a:endParaRPr lang="en-US" dirty="0"/>
          </a:p>
          <a:p>
            <a:pPr lvl="1"/>
            <a:endParaRPr lang="en-US" dirty="0"/>
          </a:p>
          <a:p>
            <a:r>
              <a:rPr lang="en-US" dirty="0"/>
              <a:t>Microsoft is encouraging and building tooling to support source control centric ALM</a:t>
            </a:r>
          </a:p>
        </p:txBody>
      </p:sp>
    </p:spTree>
    <p:extLst>
      <p:ext uri="{BB962C8B-B14F-4D97-AF65-F5344CB8AC3E}">
        <p14:creationId xmlns:p14="http://schemas.microsoft.com/office/powerpoint/2010/main" val="61399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FDF971-3B80-4F61-BBE7-395AC9227DE7}"/>
              </a:ext>
            </a:extLst>
          </p:cNvPr>
          <p:cNvSpPr>
            <a:spLocks noGrp="1"/>
          </p:cNvSpPr>
          <p:nvPr>
            <p:ph type="title"/>
          </p:nvPr>
        </p:nvSpPr>
        <p:spPr/>
        <p:txBody>
          <a:bodyPr/>
          <a:lstStyle/>
          <a:p>
            <a:r>
              <a:rPr lang="en-US" dirty="0"/>
              <a:t>Solutions Overview</a:t>
            </a:r>
          </a:p>
        </p:txBody>
      </p:sp>
      <p:sp>
        <p:nvSpPr>
          <p:cNvPr id="4" name="Text Placeholder 3">
            <a:extLst>
              <a:ext uri="{FF2B5EF4-FFF2-40B4-BE49-F238E27FC236}">
                <a16:creationId xmlns:a16="http://schemas.microsoft.com/office/drawing/2014/main" id="{C5058DE1-0938-49FD-B555-7A30EDEB2013}"/>
              </a:ext>
            </a:extLst>
          </p:cNvPr>
          <p:cNvSpPr>
            <a:spLocks noGrp="1"/>
          </p:cNvSpPr>
          <p:nvPr>
            <p:ph type="body" sz="quarter" idx="10"/>
          </p:nvPr>
        </p:nvSpPr>
        <p:spPr>
          <a:xfrm>
            <a:off x="584200" y="1435497"/>
            <a:ext cx="11018520" cy="4308872"/>
          </a:xfrm>
        </p:spPr>
        <p:txBody>
          <a:bodyPr/>
          <a:lstStyle/>
          <a:p>
            <a:r>
              <a:rPr lang="en-US" dirty="0"/>
              <a:t>Solutions are a container to track the changes you make to the Common Data Service, Power Apps and Power Automate flows</a:t>
            </a:r>
            <a:br>
              <a:rPr lang="en-US" dirty="0"/>
            </a:br>
            <a:endParaRPr lang="en-US" dirty="0"/>
          </a:p>
          <a:p>
            <a:r>
              <a:rPr lang="en-US" dirty="0"/>
              <a:t>Solutions are how you transport and install changes to target environments</a:t>
            </a:r>
          </a:p>
          <a:p>
            <a:pPr marL="0" indent="0">
              <a:buNone/>
            </a:pPr>
            <a:endParaRPr lang="en-US" dirty="0"/>
          </a:p>
          <a:p>
            <a:endParaRPr lang="en-US" dirty="0"/>
          </a:p>
          <a:p>
            <a:r>
              <a:rPr lang="en-US" dirty="0"/>
              <a:t>Microsoft Dynamics 365 apps are installed using solutions</a:t>
            </a:r>
          </a:p>
          <a:p>
            <a:pPr lvl="1"/>
            <a:r>
              <a:rPr lang="en-US" dirty="0"/>
              <a:t>3</a:t>
            </a:r>
            <a:r>
              <a:rPr lang="en-US" baseline="30000" dirty="0"/>
              <a:t>rd</a:t>
            </a:r>
            <a:r>
              <a:rPr lang="en-US" dirty="0"/>
              <a:t> party apps provided by Independent Software Vendors (ISVs) also use solutions</a:t>
            </a:r>
          </a:p>
        </p:txBody>
      </p:sp>
      <p:graphicFrame>
        <p:nvGraphicFramePr>
          <p:cNvPr id="5" name="Diagram 4">
            <a:extLst>
              <a:ext uri="{FF2B5EF4-FFF2-40B4-BE49-F238E27FC236}">
                <a16:creationId xmlns:a16="http://schemas.microsoft.com/office/drawing/2014/main" id="{1A1183C6-7AB8-4BF2-BE88-64B6BECBE04C}"/>
              </a:ext>
            </a:extLst>
          </p:cNvPr>
          <p:cNvGraphicFramePr/>
          <p:nvPr/>
        </p:nvGraphicFramePr>
        <p:xfrm>
          <a:off x="3156663" y="3232184"/>
          <a:ext cx="5180513" cy="1554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526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96CB-FB54-4DBB-982E-6095ABE460F8}"/>
              </a:ext>
            </a:extLst>
          </p:cNvPr>
          <p:cNvSpPr>
            <a:spLocks noGrp="1"/>
          </p:cNvSpPr>
          <p:nvPr>
            <p:ph type="title"/>
          </p:nvPr>
        </p:nvSpPr>
        <p:spPr/>
        <p:txBody>
          <a:bodyPr/>
          <a:lstStyle/>
          <a:p>
            <a:r>
              <a:rPr lang="en-US" dirty="0"/>
              <a:t>Types of Solutions</a:t>
            </a:r>
          </a:p>
        </p:txBody>
      </p:sp>
      <p:graphicFrame>
        <p:nvGraphicFramePr>
          <p:cNvPr id="6" name="Diagram 5">
            <a:extLst>
              <a:ext uri="{FF2B5EF4-FFF2-40B4-BE49-F238E27FC236}">
                <a16:creationId xmlns:a16="http://schemas.microsoft.com/office/drawing/2014/main" id="{AE2CD66C-B16E-40B0-8AF8-37CCC5425F4A}"/>
              </a:ext>
            </a:extLst>
          </p:cNvPr>
          <p:cNvGraphicFramePr/>
          <p:nvPr>
            <p:extLst>
              <p:ext uri="{D42A27DB-BD31-4B8C-83A1-F6EECF244321}">
                <p14:modId xmlns:p14="http://schemas.microsoft.com/office/powerpoint/2010/main" val="2477713644"/>
              </p:ext>
            </p:extLst>
          </p:nvPr>
        </p:nvGraphicFramePr>
        <p:xfrm>
          <a:off x="1319348" y="1656371"/>
          <a:ext cx="9553303" cy="392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152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Props1.xml><?xml version="1.0" encoding="utf-8"?>
<ds:datastoreItem xmlns:ds="http://schemas.openxmlformats.org/officeDocument/2006/customXml" ds:itemID="{482CC8A8-ABB8-42FF-AA7D-9D70AD21D5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381</TotalTime>
  <Words>2213</Words>
  <Application>Microsoft Office PowerPoint</Application>
  <PresentationFormat>Widescreen</PresentationFormat>
  <Paragraphs>284</Paragraphs>
  <Slides>22</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Consolas</vt:lpstr>
      <vt:lpstr>MSN MDL2 Assets</vt:lpstr>
      <vt:lpstr>Segoe UI</vt:lpstr>
      <vt:lpstr>Segoe UI Light</vt:lpstr>
      <vt:lpstr>Segoe UI Semibold</vt:lpstr>
      <vt:lpstr>Segoe UI Semilight</vt:lpstr>
      <vt:lpstr>Wingdings</vt:lpstr>
      <vt:lpstr>WHITE TEMPLATE</vt:lpstr>
      <vt:lpstr>SOFT BLACK TEMPLATE</vt:lpstr>
      <vt:lpstr>PL-600  Application Lifecycle Management (ALM)</vt:lpstr>
      <vt:lpstr>Agenda</vt:lpstr>
      <vt:lpstr>Solution Architect role in ALM</vt:lpstr>
      <vt:lpstr>Microsoft Power Platform vision for ALM</vt:lpstr>
      <vt:lpstr>Key Solution Architect ALM considerations </vt:lpstr>
      <vt:lpstr>Developing an Environment Strategy</vt:lpstr>
      <vt:lpstr>Environment vs. source control master copy</vt:lpstr>
      <vt:lpstr>Solutions Overview</vt:lpstr>
      <vt:lpstr>Types of Solutions</vt:lpstr>
      <vt:lpstr>Solution Layering</vt:lpstr>
      <vt:lpstr>Solution Layering</vt:lpstr>
      <vt:lpstr>Deciding on one or more solutions</vt:lpstr>
      <vt:lpstr>Example of Horizontal Solution Splitting</vt:lpstr>
      <vt:lpstr>Include only the minimum components</vt:lpstr>
      <vt:lpstr>Updating Existing Managed Solutions – Import Options</vt:lpstr>
      <vt:lpstr>Azure Dev Ops</vt:lpstr>
      <vt:lpstr>Using Azure Pipelines</vt:lpstr>
      <vt:lpstr>ALM Powered by Azure DevOps</vt:lpstr>
      <vt:lpstr>Deployment Checklist</vt:lpstr>
      <vt:lpstr>Wrapping up</vt:lpstr>
      <vt:lpstr>Hands on exercise: Application Lifecycle Management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sumit gupta</cp:lastModifiedBy>
  <cp:revision>44</cp:revision>
  <dcterms:created xsi:type="dcterms:W3CDTF">2018-07-31T14:16:34Z</dcterms:created>
  <dcterms:modified xsi:type="dcterms:W3CDTF">2022-03-16T03:45:46Z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