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1"/>
  </p:notesMasterIdLst>
  <p:handoutMasterIdLst>
    <p:handoutMasterId r:id="rId42"/>
  </p:handoutMasterIdLst>
  <p:sldIdLst>
    <p:sldId id="1719" r:id="rId6"/>
    <p:sldId id="8614" r:id="rId7"/>
    <p:sldId id="3089" r:id="rId8"/>
    <p:sldId id="8616" r:id="rId9"/>
    <p:sldId id="8615" r:id="rId10"/>
    <p:sldId id="8618" r:id="rId11"/>
    <p:sldId id="8617" r:id="rId12"/>
    <p:sldId id="2076136529" r:id="rId13"/>
    <p:sldId id="2076136435" r:id="rId14"/>
    <p:sldId id="10350" r:id="rId15"/>
    <p:sldId id="2076136528" r:id="rId16"/>
    <p:sldId id="3805" r:id="rId17"/>
    <p:sldId id="10347" r:id="rId18"/>
    <p:sldId id="2076136536" r:id="rId19"/>
    <p:sldId id="2076136530" r:id="rId20"/>
    <p:sldId id="950" r:id="rId21"/>
    <p:sldId id="2076136535" r:id="rId22"/>
    <p:sldId id="962" r:id="rId23"/>
    <p:sldId id="2076136537" r:id="rId24"/>
    <p:sldId id="958" r:id="rId25"/>
    <p:sldId id="2076136531" r:id="rId26"/>
    <p:sldId id="2076136532" r:id="rId27"/>
    <p:sldId id="2076136533" r:id="rId28"/>
    <p:sldId id="2076136538" r:id="rId29"/>
    <p:sldId id="2076136534" r:id="rId30"/>
    <p:sldId id="970" r:id="rId31"/>
    <p:sldId id="912" r:id="rId32"/>
    <p:sldId id="926" r:id="rId33"/>
    <p:sldId id="917" r:id="rId34"/>
    <p:sldId id="8621" r:id="rId35"/>
    <p:sldId id="8619" r:id="rId36"/>
    <p:sldId id="976" r:id="rId37"/>
    <p:sldId id="1722" r:id="rId38"/>
    <p:sldId id="3066" r:id="rId39"/>
    <p:sldId id="1532" r:id="rId4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nna Jennings" initials="AJ" lastIdx="2" clrIdx="4">
    <p:extLst>
      <p:ext uri="{19B8F6BF-5375-455C-9EA6-DF929625EA0E}">
        <p15:presenceInfo xmlns:p15="http://schemas.microsoft.com/office/powerpoint/2012/main" userId="S::anjenni@microsoft.com::8ab53ffb-fb1d-4e91-bd8d-4a8442a41acf" providerId="AD"/>
      </p:ext>
    </p:extLst>
  </p:cmAuthor>
  <p:cmAuthor id="5" name="Dave Yack (COLORADO TECHNOLOGY CONSULTANT)" initials="DY(TC" lastIdx="3" clrIdx="5">
    <p:extLst>
      <p:ext uri="{19B8F6BF-5375-455C-9EA6-DF929625EA0E}">
        <p15:presenceInfo xmlns:p15="http://schemas.microsoft.com/office/powerpoint/2012/main" userId="Dave Yack (COLORADO TECHNOLOGY CONSULTA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94" autoAdjust="0"/>
  </p:normalViewPr>
  <p:slideViewPr>
    <p:cSldViewPr snapToGrid="0">
      <p:cViewPr varScale="1">
        <p:scale>
          <a:sx n="75" d="100"/>
          <a:sy n="75" d="100"/>
        </p:scale>
        <p:origin x="1104" y="5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Ford" userId="e62d3275-2530-47a3-9711-e8e9e8501c63" providerId="ADAL" clId="{17F6A5AB-0E43-4D07-8957-36F56379BDDF}"/>
    <pc:docChg chg="custSel modSld">
      <pc:chgData name="Trevor Ford" userId="e62d3275-2530-47a3-9711-e8e9e8501c63" providerId="ADAL" clId="{17F6A5AB-0E43-4D07-8957-36F56379BDDF}" dt="2021-01-19T18:13:33.356" v="67" actId="313"/>
      <pc:docMkLst>
        <pc:docMk/>
      </pc:docMkLst>
      <pc:sldChg chg="modNotesTx">
        <pc:chgData name="Trevor Ford" userId="e62d3275-2530-47a3-9711-e8e9e8501c63" providerId="ADAL" clId="{17F6A5AB-0E43-4D07-8957-36F56379BDDF}" dt="2021-01-19T18:12:27.316" v="47" actId="313"/>
        <pc:sldMkLst>
          <pc:docMk/>
          <pc:sldMk cId="4070951184" sldId="950"/>
        </pc:sldMkLst>
      </pc:sldChg>
      <pc:sldChg chg="modSp mod">
        <pc:chgData name="Trevor Ford" userId="e62d3275-2530-47a3-9711-e8e9e8501c63" providerId="ADAL" clId="{17F6A5AB-0E43-4D07-8957-36F56379BDDF}" dt="2021-01-19T18:13:27.747" v="66" actId="313"/>
        <pc:sldMkLst>
          <pc:docMk/>
          <pc:sldMk cId="4093112391" sldId="951"/>
        </pc:sldMkLst>
        <pc:spChg chg="mod">
          <ac:chgData name="Trevor Ford" userId="e62d3275-2530-47a3-9711-e8e9e8501c63" providerId="ADAL" clId="{17F6A5AB-0E43-4D07-8957-36F56379BDDF}" dt="2021-01-19T18:13:27.747" v="66" actId="313"/>
          <ac:spMkLst>
            <pc:docMk/>
            <pc:sldMk cId="4093112391" sldId="951"/>
            <ac:spMk id="3" creationId="{00000000-0000-0000-0000-000000000000}"/>
          </ac:spMkLst>
        </pc:spChg>
      </pc:sldChg>
      <pc:sldChg chg="modSp mod modNotesTx">
        <pc:chgData name="Trevor Ford" userId="e62d3275-2530-47a3-9711-e8e9e8501c63" providerId="ADAL" clId="{17F6A5AB-0E43-4D07-8957-36F56379BDDF}" dt="2021-01-19T18:12:43.659" v="52" actId="313"/>
        <pc:sldMkLst>
          <pc:docMk/>
          <pc:sldMk cId="2133054039" sldId="952"/>
        </pc:sldMkLst>
        <pc:spChg chg="mod">
          <ac:chgData name="Trevor Ford" userId="e62d3275-2530-47a3-9711-e8e9e8501c63" providerId="ADAL" clId="{17F6A5AB-0E43-4D07-8957-36F56379BDDF}" dt="2021-01-19T18:12:43.659" v="52" actId="313"/>
          <ac:spMkLst>
            <pc:docMk/>
            <pc:sldMk cId="2133054039" sldId="952"/>
            <ac:spMk id="3" creationId="{00000000-0000-0000-0000-000000000000}"/>
          </ac:spMkLst>
        </pc:spChg>
      </pc:sldChg>
      <pc:sldChg chg="modNotesTx">
        <pc:chgData name="Trevor Ford" userId="e62d3275-2530-47a3-9711-e8e9e8501c63" providerId="ADAL" clId="{17F6A5AB-0E43-4D07-8957-36F56379BDDF}" dt="2021-01-19T18:12:28.406" v="48" actId="313"/>
        <pc:sldMkLst>
          <pc:docMk/>
          <pc:sldMk cId="3010614731" sldId="962"/>
        </pc:sldMkLst>
      </pc:sldChg>
      <pc:sldChg chg="modSp mod">
        <pc:chgData name="Trevor Ford" userId="e62d3275-2530-47a3-9711-e8e9e8501c63" providerId="ADAL" clId="{17F6A5AB-0E43-4D07-8957-36F56379BDDF}" dt="2021-01-19T18:12:31.434" v="49" actId="313"/>
        <pc:sldMkLst>
          <pc:docMk/>
          <pc:sldMk cId="4088491099" sldId="964"/>
        </pc:sldMkLst>
        <pc:spChg chg="mod">
          <ac:chgData name="Trevor Ford" userId="e62d3275-2530-47a3-9711-e8e9e8501c63" providerId="ADAL" clId="{17F6A5AB-0E43-4D07-8957-36F56379BDDF}" dt="2021-01-19T18:12:31.434" v="49" actId="313"/>
          <ac:spMkLst>
            <pc:docMk/>
            <pc:sldMk cId="4088491099" sldId="964"/>
            <ac:spMk id="15" creationId="{00000000-0000-0000-0000-000000000000}"/>
          </ac:spMkLst>
        </pc:spChg>
      </pc:sldChg>
      <pc:sldChg chg="modSp mod">
        <pc:chgData name="Trevor Ford" userId="e62d3275-2530-47a3-9711-e8e9e8501c63" providerId="ADAL" clId="{17F6A5AB-0E43-4D07-8957-36F56379BDDF}" dt="2021-01-19T18:12:33.153" v="50" actId="313"/>
        <pc:sldMkLst>
          <pc:docMk/>
          <pc:sldMk cId="1127881934" sldId="965"/>
        </pc:sldMkLst>
        <pc:spChg chg="mod">
          <ac:chgData name="Trevor Ford" userId="e62d3275-2530-47a3-9711-e8e9e8501c63" providerId="ADAL" clId="{17F6A5AB-0E43-4D07-8957-36F56379BDDF}" dt="2021-01-19T18:12:33.153" v="50" actId="313"/>
          <ac:spMkLst>
            <pc:docMk/>
            <pc:sldMk cId="1127881934" sldId="965"/>
            <ac:spMk id="3" creationId="{00000000-0000-0000-0000-000000000000}"/>
          </ac:spMkLst>
        </pc:spChg>
      </pc:sldChg>
      <pc:sldChg chg="modSp mod">
        <pc:chgData name="Trevor Ford" userId="e62d3275-2530-47a3-9711-e8e9e8501c63" providerId="ADAL" clId="{17F6A5AB-0E43-4D07-8957-36F56379BDDF}" dt="2021-01-19T18:12:57.234" v="62" actId="20577"/>
        <pc:sldMkLst>
          <pc:docMk/>
          <pc:sldMk cId="3592398498" sldId="970"/>
        </pc:sldMkLst>
        <pc:spChg chg="mod">
          <ac:chgData name="Trevor Ford" userId="e62d3275-2530-47a3-9711-e8e9e8501c63" providerId="ADAL" clId="{17F6A5AB-0E43-4D07-8957-36F56379BDDF}" dt="2021-01-19T18:12:54.283" v="58" actId="20577"/>
          <ac:spMkLst>
            <pc:docMk/>
            <pc:sldMk cId="3592398498" sldId="970"/>
            <ac:spMk id="7" creationId="{00000000-0000-0000-0000-000000000000}"/>
          </ac:spMkLst>
        </pc:spChg>
        <pc:spChg chg="mod">
          <ac:chgData name="Trevor Ford" userId="e62d3275-2530-47a3-9711-e8e9e8501c63" providerId="ADAL" clId="{17F6A5AB-0E43-4D07-8957-36F56379BDDF}" dt="2021-01-19T18:12:57.234" v="62" actId="20577"/>
          <ac:spMkLst>
            <pc:docMk/>
            <pc:sldMk cId="3592398498" sldId="970"/>
            <ac:spMk id="8" creationId="{00000000-0000-0000-0000-000000000000}"/>
          </ac:spMkLst>
        </pc:spChg>
      </pc:sldChg>
      <pc:sldChg chg="modSp mod">
        <pc:chgData name="Trevor Ford" userId="e62d3275-2530-47a3-9711-e8e9e8501c63" providerId="ADAL" clId="{17F6A5AB-0E43-4D07-8957-36F56379BDDF}" dt="2021-01-19T18:13:33.356" v="67" actId="313"/>
        <pc:sldMkLst>
          <pc:docMk/>
          <pc:sldMk cId="4047620894" sldId="980"/>
        </pc:sldMkLst>
        <pc:spChg chg="mod">
          <ac:chgData name="Trevor Ford" userId="e62d3275-2530-47a3-9711-e8e9e8501c63" providerId="ADAL" clId="{17F6A5AB-0E43-4D07-8957-36F56379BDDF}" dt="2021-01-19T18:13:33.356" v="67" actId="313"/>
          <ac:spMkLst>
            <pc:docMk/>
            <pc:sldMk cId="4047620894" sldId="980"/>
            <ac:spMk id="3" creationId="{00000000-0000-0000-0000-000000000000}"/>
          </ac:spMkLst>
        </pc:spChg>
      </pc:sldChg>
      <pc:sldChg chg="modSp mod">
        <pc:chgData name="Trevor Ford" userId="e62d3275-2530-47a3-9711-e8e9e8501c63" providerId="ADAL" clId="{17F6A5AB-0E43-4D07-8957-36F56379BDDF}" dt="2021-01-19T18:12:12.908" v="46" actId="313"/>
        <pc:sldMkLst>
          <pc:docMk/>
          <pc:sldMk cId="2560879337" sldId="3089"/>
        </pc:sldMkLst>
        <pc:spChg chg="mod">
          <ac:chgData name="Trevor Ford" userId="e62d3275-2530-47a3-9711-e8e9e8501c63" providerId="ADAL" clId="{17F6A5AB-0E43-4D07-8957-36F56379BDDF}" dt="2021-01-19T18:12:12.908" v="46" actId="313"/>
          <ac:spMkLst>
            <pc:docMk/>
            <pc:sldMk cId="2560879337" sldId="3089"/>
            <ac:spMk id="3" creationId="{9CEC4FA0-1A42-4D70-B902-5C1DF018B87A}"/>
          </ac:spMkLst>
        </pc:spChg>
      </pc:sldChg>
      <pc:sldChg chg="modSp mod">
        <pc:chgData name="Trevor Ford" userId="e62d3275-2530-47a3-9711-e8e9e8501c63" providerId="ADAL" clId="{17F6A5AB-0E43-4D07-8957-36F56379BDDF}" dt="2021-01-19T18:11:34.700" v="38" actId="313"/>
        <pc:sldMkLst>
          <pc:docMk/>
          <pc:sldMk cId="861485224" sldId="3805"/>
        </pc:sldMkLst>
        <pc:spChg chg="mod">
          <ac:chgData name="Trevor Ford" userId="e62d3275-2530-47a3-9711-e8e9e8501c63" providerId="ADAL" clId="{17F6A5AB-0E43-4D07-8957-36F56379BDDF}" dt="2021-01-19T18:10:35.128" v="19" actId="1076"/>
          <ac:spMkLst>
            <pc:docMk/>
            <pc:sldMk cId="861485224" sldId="3805"/>
            <ac:spMk id="25" creationId="{CB15E031-752B-4ECA-BA1B-0124C299F81C}"/>
          </ac:spMkLst>
        </pc:spChg>
        <pc:spChg chg="mod">
          <ac:chgData name="Trevor Ford" userId="e62d3275-2530-47a3-9711-e8e9e8501c63" providerId="ADAL" clId="{17F6A5AB-0E43-4D07-8957-36F56379BDDF}" dt="2021-01-19T18:10:37.825" v="20" actId="1076"/>
          <ac:spMkLst>
            <pc:docMk/>
            <pc:sldMk cId="861485224" sldId="3805"/>
            <ac:spMk id="26" creationId="{3870C991-F06B-4BC4-8597-61956456AD92}"/>
          </ac:spMkLst>
        </pc:spChg>
        <pc:spChg chg="mod">
          <ac:chgData name="Trevor Ford" userId="e62d3275-2530-47a3-9711-e8e9e8501c63" providerId="ADAL" clId="{17F6A5AB-0E43-4D07-8957-36F56379BDDF}" dt="2021-01-19T18:10:09.625" v="18" actId="20577"/>
          <ac:spMkLst>
            <pc:docMk/>
            <pc:sldMk cId="861485224" sldId="3805"/>
            <ac:spMk id="29" creationId="{8847F3BB-2C98-4339-9436-401DD6DAEEBA}"/>
          </ac:spMkLst>
        </pc:spChg>
        <pc:spChg chg="mod">
          <ac:chgData name="Trevor Ford" userId="e62d3275-2530-47a3-9711-e8e9e8501c63" providerId="ADAL" clId="{17F6A5AB-0E43-4D07-8957-36F56379BDDF}" dt="2021-01-19T18:11:34.700" v="38" actId="313"/>
          <ac:spMkLst>
            <pc:docMk/>
            <pc:sldMk cId="861485224" sldId="3805"/>
            <ac:spMk id="34" creationId="{8ED21974-E052-4BFC-88FB-6C607B0810FE}"/>
          </ac:spMkLst>
        </pc:spChg>
        <pc:spChg chg="mod">
          <ac:chgData name="Trevor Ford" userId="e62d3275-2530-47a3-9711-e8e9e8501c63" providerId="ADAL" clId="{17F6A5AB-0E43-4D07-8957-36F56379BDDF}" dt="2021-01-19T18:11:06.257" v="28" actId="1076"/>
          <ac:spMkLst>
            <pc:docMk/>
            <pc:sldMk cId="861485224" sldId="3805"/>
            <ac:spMk id="40" creationId="{AEEC1E94-040C-420C-8674-2F2838729353}"/>
          </ac:spMkLst>
        </pc:spChg>
        <pc:spChg chg="mod">
          <ac:chgData name="Trevor Ford" userId="e62d3275-2530-47a3-9711-e8e9e8501c63" providerId="ADAL" clId="{17F6A5AB-0E43-4D07-8957-36F56379BDDF}" dt="2021-01-19T18:11:17.450" v="30" actId="1076"/>
          <ac:spMkLst>
            <pc:docMk/>
            <pc:sldMk cId="861485224" sldId="3805"/>
            <ac:spMk id="41" creationId="{6804D95B-84FF-477F-BEDF-78FA285DBD03}"/>
          </ac:spMkLst>
        </pc:spChg>
        <pc:spChg chg="mod">
          <ac:chgData name="Trevor Ford" userId="e62d3275-2530-47a3-9711-e8e9e8501c63" providerId="ADAL" clId="{17F6A5AB-0E43-4D07-8957-36F56379BDDF}" dt="2021-01-19T18:11:00.172" v="27" actId="404"/>
          <ac:spMkLst>
            <pc:docMk/>
            <pc:sldMk cId="861485224" sldId="3805"/>
            <ac:spMk id="44" creationId="{D9F77C80-0CB4-4497-B661-B9A159092A27}"/>
          </ac:spMkLst>
        </pc:spChg>
        <pc:spChg chg="mod">
          <ac:chgData name="Trevor Ford" userId="e62d3275-2530-47a3-9711-e8e9e8501c63" providerId="ADAL" clId="{17F6A5AB-0E43-4D07-8957-36F56379BDDF}" dt="2021-01-19T18:11:31.235" v="34" actId="313"/>
          <ac:spMkLst>
            <pc:docMk/>
            <pc:sldMk cId="861485224" sldId="3805"/>
            <ac:spMk id="50" creationId="{94E4B4EE-156D-455D-AC2A-4BD83027C61B}"/>
          </ac:spMkLst>
        </pc:spChg>
      </pc:sldChg>
      <pc:sldChg chg="modSp mod">
        <pc:chgData name="Trevor Ford" userId="e62d3275-2530-47a3-9711-e8e9e8501c63" providerId="ADAL" clId="{17F6A5AB-0E43-4D07-8957-36F56379BDDF}" dt="2021-01-19T18:09:04.978" v="0" actId="313"/>
        <pc:sldMkLst>
          <pc:docMk/>
          <pc:sldMk cId="2651001892" sldId="8614"/>
        </pc:sldMkLst>
        <pc:spChg chg="mod">
          <ac:chgData name="Trevor Ford" userId="e62d3275-2530-47a3-9711-e8e9e8501c63" providerId="ADAL" clId="{17F6A5AB-0E43-4D07-8957-36F56379BDDF}" dt="2021-01-19T18:09:04.978" v="0" actId="313"/>
          <ac:spMkLst>
            <pc:docMk/>
            <pc:sldMk cId="2651001892" sldId="8614"/>
            <ac:spMk id="3" creationId="{FD6CB25D-A094-4957-B719-6157F9BB1FBE}"/>
          </ac:spMkLst>
        </pc:spChg>
      </pc:sldChg>
      <pc:sldChg chg="modSp mod">
        <pc:chgData name="Trevor Ford" userId="e62d3275-2530-47a3-9711-e8e9e8501c63" providerId="ADAL" clId="{17F6A5AB-0E43-4D07-8957-36F56379BDDF}" dt="2021-01-19T18:13:01" v="63" actId="313"/>
        <pc:sldMkLst>
          <pc:docMk/>
          <pc:sldMk cId="1015413946" sldId="8619"/>
        </pc:sldMkLst>
        <pc:spChg chg="mod">
          <ac:chgData name="Trevor Ford" userId="e62d3275-2530-47a3-9711-e8e9e8501c63" providerId="ADAL" clId="{17F6A5AB-0E43-4D07-8957-36F56379BDDF}" dt="2021-01-19T18:13:01" v="63" actId="313"/>
          <ac:spMkLst>
            <pc:docMk/>
            <pc:sldMk cId="1015413946" sldId="8619"/>
            <ac:spMk id="3" creationId="{575DBDE4-F31C-479D-B041-E3B0BCC0C3D2}"/>
          </ac:spMkLst>
        </pc:spChg>
      </pc:sldChg>
      <pc:sldChg chg="modSp mod">
        <pc:chgData name="Trevor Ford" userId="e62d3275-2530-47a3-9711-e8e9e8501c63" providerId="ADAL" clId="{17F6A5AB-0E43-4D07-8957-36F56379BDDF}" dt="2021-01-19T18:13:02.619" v="64" actId="313"/>
        <pc:sldMkLst>
          <pc:docMk/>
          <pc:sldMk cId="3978780656" sldId="8620"/>
        </pc:sldMkLst>
        <pc:spChg chg="mod">
          <ac:chgData name="Trevor Ford" userId="e62d3275-2530-47a3-9711-e8e9e8501c63" providerId="ADAL" clId="{17F6A5AB-0E43-4D07-8957-36F56379BDDF}" dt="2021-01-19T18:13:02.619" v="64" actId="313"/>
          <ac:spMkLst>
            <pc:docMk/>
            <pc:sldMk cId="3978780656" sldId="8620"/>
            <ac:spMk id="3" creationId="{787F8DFE-9868-4101-9FD6-41D967B3DA91}"/>
          </ac:spMkLst>
        </pc:spChg>
      </pc:sldChg>
      <pc:sldChg chg="modSp mod">
        <pc:chgData name="Trevor Ford" userId="e62d3275-2530-47a3-9711-e8e9e8501c63" providerId="ADAL" clId="{17F6A5AB-0E43-4D07-8957-36F56379BDDF}" dt="2021-01-19T18:12:11.587" v="45" actId="313"/>
        <pc:sldMkLst>
          <pc:docMk/>
          <pc:sldMk cId="320708004" sldId="8621"/>
        </pc:sldMkLst>
        <pc:spChg chg="mod">
          <ac:chgData name="Trevor Ford" userId="e62d3275-2530-47a3-9711-e8e9e8501c63" providerId="ADAL" clId="{17F6A5AB-0E43-4D07-8957-36F56379BDDF}" dt="2021-01-19T18:12:11.587" v="45" actId="313"/>
          <ac:spMkLst>
            <pc:docMk/>
            <pc:sldMk cId="320708004" sldId="8621"/>
            <ac:spMk id="3" creationId="{21EEC13B-E762-4512-83AF-82559D5C8C7F}"/>
          </ac:spMkLst>
        </pc:spChg>
      </pc:sldChg>
      <pc:sldChg chg="modSp mod">
        <pc:chgData name="Trevor Ford" userId="e62d3275-2530-47a3-9711-e8e9e8501c63" providerId="ADAL" clId="{17F6A5AB-0E43-4D07-8957-36F56379BDDF}" dt="2021-01-19T18:09:35.054" v="6" actId="313"/>
        <pc:sldMkLst>
          <pc:docMk/>
          <pc:sldMk cId="4289524203" sldId="2076136435"/>
        </pc:sldMkLst>
        <pc:spChg chg="mod">
          <ac:chgData name="Trevor Ford" userId="e62d3275-2530-47a3-9711-e8e9e8501c63" providerId="ADAL" clId="{17F6A5AB-0E43-4D07-8957-36F56379BDDF}" dt="2021-01-19T18:09:11.696" v="1" actId="313"/>
          <ac:spMkLst>
            <pc:docMk/>
            <pc:sldMk cId="4289524203" sldId="2076136435"/>
            <ac:spMk id="13" creationId="{8AA5CAC4-8817-4A7B-9281-C23B8D083F41}"/>
          </ac:spMkLst>
        </pc:spChg>
        <pc:spChg chg="mod">
          <ac:chgData name="Trevor Ford" userId="e62d3275-2530-47a3-9711-e8e9e8501c63" providerId="ADAL" clId="{17F6A5AB-0E43-4D07-8957-36F56379BDDF}" dt="2021-01-19T18:09:13.721" v="2" actId="313"/>
          <ac:spMkLst>
            <pc:docMk/>
            <pc:sldMk cId="4289524203" sldId="2076136435"/>
            <ac:spMk id="30" creationId="{C7D3E104-8F16-41B2-B2A7-3AAD5CF41032}"/>
          </ac:spMkLst>
        </pc:spChg>
        <pc:spChg chg="mod">
          <ac:chgData name="Trevor Ford" userId="e62d3275-2530-47a3-9711-e8e9e8501c63" providerId="ADAL" clId="{17F6A5AB-0E43-4D07-8957-36F56379BDDF}" dt="2021-01-19T18:09:25.433" v="5" actId="1076"/>
          <ac:spMkLst>
            <pc:docMk/>
            <pc:sldMk cId="4289524203" sldId="2076136435"/>
            <ac:spMk id="175" creationId="{BC48303A-5732-4FE5-8D4A-A1C9071B7957}"/>
          </ac:spMkLst>
        </pc:spChg>
        <pc:spChg chg="mod">
          <ac:chgData name="Trevor Ford" userId="e62d3275-2530-47a3-9711-e8e9e8501c63" providerId="ADAL" clId="{17F6A5AB-0E43-4D07-8957-36F56379BDDF}" dt="2021-01-19T18:09:35.054" v="6" actId="313"/>
          <ac:spMkLst>
            <pc:docMk/>
            <pc:sldMk cId="4289524203" sldId="2076136435"/>
            <ac:spMk id="189" creationId="{56DC4EA7-2030-45AA-9D54-A68810195E7D}"/>
          </ac:spMkLst>
        </pc:spChg>
      </pc:sldChg>
      <pc:sldChg chg="modSp mod">
        <pc:chgData name="Trevor Ford" userId="e62d3275-2530-47a3-9711-e8e9e8501c63" providerId="ADAL" clId="{17F6A5AB-0E43-4D07-8957-36F56379BDDF}" dt="2021-01-19T18:09:38.168" v="10" actId="313"/>
        <pc:sldMkLst>
          <pc:docMk/>
          <pc:sldMk cId="3155807863" sldId="2076136528"/>
        </pc:sldMkLst>
        <pc:spChg chg="mod">
          <ac:chgData name="Trevor Ford" userId="e62d3275-2530-47a3-9711-e8e9e8501c63" providerId="ADAL" clId="{17F6A5AB-0E43-4D07-8957-36F56379BDDF}" dt="2021-01-19T18:09:38.168" v="10" actId="313"/>
          <ac:spMkLst>
            <pc:docMk/>
            <pc:sldMk cId="3155807863" sldId="2076136528"/>
            <ac:spMk id="5" creationId="{FBDD1F0B-EC5D-42CC-A352-CA914A368DB4}"/>
          </ac:spMkLst>
        </pc:spChg>
      </pc:sldChg>
      <pc:sldChg chg="modSp mod">
        <pc:chgData name="Trevor Ford" userId="e62d3275-2530-47a3-9711-e8e9e8501c63" providerId="ADAL" clId="{17F6A5AB-0E43-4D07-8957-36F56379BDDF}" dt="2021-01-19T18:12:44.751" v="53" actId="313"/>
        <pc:sldMkLst>
          <pc:docMk/>
          <pc:sldMk cId="1933975887" sldId="2076136533"/>
        </pc:sldMkLst>
        <pc:spChg chg="mod">
          <ac:chgData name="Trevor Ford" userId="e62d3275-2530-47a3-9711-e8e9e8501c63" providerId="ADAL" clId="{17F6A5AB-0E43-4D07-8957-36F56379BDDF}" dt="2021-01-19T18:12:44.751" v="53" actId="313"/>
          <ac:spMkLst>
            <pc:docMk/>
            <pc:sldMk cId="1933975887" sldId="2076136533"/>
            <ac:spMk id="4" creationId="{72642248-620E-4316-876C-4562BB5F0F6F}"/>
          </ac:spMkLst>
        </pc:spChg>
      </pc:sldChg>
      <pc:sldChg chg="modSp mod">
        <pc:chgData name="Trevor Ford" userId="e62d3275-2530-47a3-9711-e8e9e8501c63" providerId="ADAL" clId="{17F6A5AB-0E43-4D07-8957-36F56379BDDF}" dt="2021-01-19T18:12:45.674" v="54" actId="313"/>
        <pc:sldMkLst>
          <pc:docMk/>
          <pc:sldMk cId="4145455420" sldId="2076136538"/>
        </pc:sldMkLst>
        <pc:spChg chg="mod">
          <ac:chgData name="Trevor Ford" userId="e62d3275-2530-47a3-9711-e8e9e8501c63" providerId="ADAL" clId="{17F6A5AB-0E43-4D07-8957-36F56379BDDF}" dt="2021-01-19T18:12:45.674" v="54" actId="313"/>
          <ac:spMkLst>
            <pc:docMk/>
            <pc:sldMk cId="4145455420" sldId="2076136538"/>
            <ac:spMk id="3" creationId="{E5D76891-F395-4D13-BED2-D9B2FCE651DB}"/>
          </ac:spMkLst>
        </pc:spChg>
      </pc:sldChg>
    </pc:docChg>
  </pc:docChgLst>
  <pc:docChgLst>
    <pc:chgData name="Trevor Ford" userId="e62d3275-2530-47a3-9711-e8e9e8501c63" providerId="ADAL" clId="{DDB4B435-6949-4F3B-9B29-4DD89977D368}"/>
    <pc:docChg chg="modSld">
      <pc:chgData name="Trevor Ford" userId="e62d3275-2530-47a3-9711-e8e9e8501c63" providerId="ADAL" clId="{DDB4B435-6949-4F3B-9B29-4DD89977D368}" dt="2021-04-19T17:24:18.331" v="3" actId="20577"/>
      <pc:docMkLst>
        <pc:docMk/>
      </pc:docMkLst>
      <pc:sldChg chg="modSp mod">
        <pc:chgData name="Trevor Ford" userId="e62d3275-2530-47a3-9711-e8e9e8501c63" providerId="ADAL" clId="{DDB4B435-6949-4F3B-9B29-4DD89977D368}" dt="2021-04-19T17:24:18.331" v="3" actId="20577"/>
        <pc:sldMkLst>
          <pc:docMk/>
          <pc:sldMk cId="3635852913" sldId="1719"/>
        </pc:sldMkLst>
        <pc:spChg chg="mod">
          <ac:chgData name="Trevor Ford" userId="e62d3275-2530-47a3-9711-e8e9e8501c63" providerId="ADAL" clId="{DDB4B435-6949-4F3B-9B29-4DD89977D368}" dt="2021-04-19T17:24:18.331" v="3" actId="20577"/>
          <ac:spMkLst>
            <pc:docMk/>
            <pc:sldMk cId="3635852913" sldId="1719"/>
            <ac:spMk id="4" creationId="{00000000-0000-0000-0000-000000000000}"/>
          </ac:spMkLst>
        </pc:spChg>
      </pc:sldChg>
    </pc:docChg>
  </pc:docChgLst>
  <pc:docChgLst>
    <pc:chgData name="Trevor Ford" userId="e62d3275-2530-47a3-9711-e8e9e8501c63" providerId="ADAL" clId="{A48222EA-2FD3-4C3F-BE03-907FCAA25D75}"/>
    <pc:docChg chg="modSld">
      <pc:chgData name="Trevor Ford" userId="e62d3275-2530-47a3-9711-e8e9e8501c63" providerId="ADAL" clId="{A48222EA-2FD3-4C3F-BE03-907FCAA25D75}" dt="2021-06-22T19:39:41.357" v="45" actId="20577"/>
      <pc:docMkLst>
        <pc:docMk/>
      </pc:docMkLst>
      <pc:sldChg chg="modSp mod">
        <pc:chgData name="Trevor Ford" userId="e62d3275-2530-47a3-9711-e8e9e8501c63" providerId="ADAL" clId="{A48222EA-2FD3-4C3F-BE03-907FCAA25D75}" dt="2021-06-22T19:38:48.677" v="19" actId="20577"/>
        <pc:sldMkLst>
          <pc:docMk/>
          <pc:sldMk cId="1289942331" sldId="8615"/>
        </pc:sldMkLst>
        <pc:spChg chg="mod">
          <ac:chgData name="Trevor Ford" userId="e62d3275-2530-47a3-9711-e8e9e8501c63" providerId="ADAL" clId="{A48222EA-2FD3-4C3F-BE03-907FCAA25D75}" dt="2021-06-22T19:38:48.677" v="19" actId="20577"/>
          <ac:spMkLst>
            <pc:docMk/>
            <pc:sldMk cId="1289942331" sldId="8615"/>
            <ac:spMk id="3" creationId="{E3A443CB-8E86-4DC5-AFC4-1A3CDA79EA27}"/>
          </ac:spMkLst>
        </pc:spChg>
      </pc:sldChg>
      <pc:sldChg chg="modSp mod">
        <pc:chgData name="Trevor Ford" userId="e62d3275-2530-47a3-9711-e8e9e8501c63" providerId="ADAL" clId="{A48222EA-2FD3-4C3F-BE03-907FCAA25D75}" dt="2021-06-22T19:39:41.357" v="45" actId="20577"/>
        <pc:sldMkLst>
          <pc:docMk/>
          <pc:sldMk cId="296837309" sldId="10347"/>
        </pc:sldMkLst>
        <pc:spChg chg="mod">
          <ac:chgData name="Trevor Ford" userId="e62d3275-2530-47a3-9711-e8e9e8501c63" providerId="ADAL" clId="{A48222EA-2FD3-4C3F-BE03-907FCAA25D75}" dt="2021-06-22T19:39:29.958" v="33" actId="14100"/>
          <ac:spMkLst>
            <pc:docMk/>
            <pc:sldMk cId="296837309" sldId="10347"/>
            <ac:spMk id="4" creationId="{932C35B3-165E-46A2-809C-E3CDD31A4FB0}"/>
          </ac:spMkLst>
        </pc:spChg>
        <pc:spChg chg="mod">
          <ac:chgData name="Trevor Ford" userId="e62d3275-2530-47a3-9711-e8e9e8501c63" providerId="ADAL" clId="{A48222EA-2FD3-4C3F-BE03-907FCAA25D75}" dt="2021-06-22T19:39:21.925" v="31" actId="1076"/>
          <ac:spMkLst>
            <pc:docMk/>
            <pc:sldMk cId="296837309" sldId="10347"/>
            <ac:spMk id="5" creationId="{2D8C8565-7E1F-4A1A-9B0A-0412D47E90DD}"/>
          </ac:spMkLst>
        </pc:spChg>
        <pc:spChg chg="mod">
          <ac:chgData name="Trevor Ford" userId="e62d3275-2530-47a3-9711-e8e9e8501c63" providerId="ADAL" clId="{A48222EA-2FD3-4C3F-BE03-907FCAA25D75}" dt="2021-06-22T19:39:34.659" v="35" actId="14100"/>
          <ac:spMkLst>
            <pc:docMk/>
            <pc:sldMk cId="296837309" sldId="10347"/>
            <ac:spMk id="6" creationId="{826D3136-2264-4354-9ADF-16C1CD34DE53}"/>
          </ac:spMkLst>
        </pc:spChg>
        <pc:spChg chg="mod">
          <ac:chgData name="Trevor Ford" userId="e62d3275-2530-47a3-9711-e8e9e8501c63" providerId="ADAL" clId="{A48222EA-2FD3-4C3F-BE03-907FCAA25D75}" dt="2021-06-22T19:39:41.357" v="45" actId="20577"/>
          <ac:spMkLst>
            <pc:docMk/>
            <pc:sldMk cId="296837309" sldId="10347"/>
            <ac:spMk id="8" creationId="{E21DF51B-75AF-48EE-863F-477C2B5E729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BCC61-18BC-4E2D-85FC-176CE1FD5A39}"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76038CBC-D5C2-43CE-89C6-DC5402DD5D8D}">
      <dgm:prSet phldrT="[Text]"/>
      <dgm:spPr>
        <a:solidFill>
          <a:srgbClr val="0078D4"/>
        </a:solidFill>
      </dgm:spPr>
      <dgm:t>
        <a:bodyPr/>
        <a:lstStyle/>
        <a:p>
          <a:r>
            <a:rPr lang="en-US" dirty="0"/>
            <a:t>Active Involvement</a:t>
          </a:r>
        </a:p>
      </dgm:t>
    </dgm:pt>
    <dgm:pt modelId="{2BDA5237-BEBF-4C7A-AD4C-00BCD0D1A54A}" type="parTrans" cxnId="{F6F9E7A0-C06C-4846-895E-5793D198C198}">
      <dgm:prSet/>
      <dgm:spPr/>
      <dgm:t>
        <a:bodyPr/>
        <a:lstStyle/>
        <a:p>
          <a:endParaRPr lang="en-US"/>
        </a:p>
      </dgm:t>
    </dgm:pt>
    <dgm:pt modelId="{9B871EEB-AF16-4FA1-A9AC-9D4550C9D3B9}" type="sibTrans" cxnId="{F6F9E7A0-C06C-4846-895E-5793D198C198}">
      <dgm:prSet/>
      <dgm:spPr/>
      <dgm:t>
        <a:bodyPr/>
        <a:lstStyle/>
        <a:p>
          <a:endParaRPr lang="en-US"/>
        </a:p>
      </dgm:t>
    </dgm:pt>
    <dgm:pt modelId="{1C92A4F0-16C4-47E3-A3DE-1804DDFDDFB6}">
      <dgm:prSet phldrT="[Text]"/>
      <dgm:spPr>
        <a:solidFill>
          <a:srgbClr val="0078D4"/>
        </a:solidFill>
      </dgm:spPr>
      <dgm:t>
        <a:bodyPr/>
        <a:lstStyle/>
        <a:p>
          <a:r>
            <a:rPr lang="en-US" dirty="0"/>
            <a:t>Transactional Interaction</a:t>
          </a:r>
        </a:p>
      </dgm:t>
    </dgm:pt>
    <dgm:pt modelId="{A9E57541-B44F-430D-A56E-5115F9D21986}" type="parTrans" cxnId="{CCABD07C-E2C1-4C44-AED1-B101E6320BB7}">
      <dgm:prSet/>
      <dgm:spPr/>
      <dgm:t>
        <a:bodyPr/>
        <a:lstStyle/>
        <a:p>
          <a:endParaRPr lang="en-US"/>
        </a:p>
      </dgm:t>
    </dgm:pt>
    <dgm:pt modelId="{E8E74F63-974F-4608-8EF4-DA06866282B4}" type="sibTrans" cxnId="{CCABD07C-E2C1-4C44-AED1-B101E6320BB7}">
      <dgm:prSet/>
      <dgm:spPr/>
      <dgm:t>
        <a:bodyPr/>
        <a:lstStyle/>
        <a:p>
          <a:endParaRPr lang="en-US"/>
        </a:p>
      </dgm:t>
    </dgm:pt>
    <dgm:pt modelId="{755684FC-FDDC-47AF-9C96-B37A1443AAEF}">
      <dgm:prSet phldrT="[Text]"/>
      <dgm:spPr>
        <a:solidFill>
          <a:srgbClr val="0078D4"/>
        </a:solidFill>
      </dgm:spPr>
      <dgm:t>
        <a:bodyPr/>
        <a:lstStyle/>
        <a:p>
          <a:r>
            <a:rPr lang="en-US" dirty="0"/>
            <a:t>Management Oversight</a:t>
          </a:r>
        </a:p>
      </dgm:t>
    </dgm:pt>
    <dgm:pt modelId="{B51ED7A7-1A06-4212-8D54-D17139232E38}" type="parTrans" cxnId="{5CDA8701-65C4-403C-8C4D-243C2B70BC58}">
      <dgm:prSet/>
      <dgm:spPr/>
      <dgm:t>
        <a:bodyPr/>
        <a:lstStyle/>
        <a:p>
          <a:endParaRPr lang="en-US"/>
        </a:p>
      </dgm:t>
    </dgm:pt>
    <dgm:pt modelId="{C981F357-0480-48F0-8CAC-B6CC8C2E617B}" type="sibTrans" cxnId="{5CDA8701-65C4-403C-8C4D-243C2B70BC58}">
      <dgm:prSet/>
      <dgm:spPr/>
      <dgm:t>
        <a:bodyPr/>
        <a:lstStyle/>
        <a:p>
          <a:endParaRPr lang="en-US"/>
        </a:p>
      </dgm:t>
    </dgm:pt>
    <dgm:pt modelId="{88652BC8-B653-4091-A366-26032F125B1F}">
      <dgm:prSet phldrT="[Text]"/>
      <dgm:spPr>
        <a:solidFill>
          <a:srgbClr val="0078D4"/>
        </a:solidFill>
      </dgm:spPr>
      <dgm:t>
        <a:bodyPr/>
        <a:lstStyle/>
        <a:p>
          <a:r>
            <a:rPr lang="en-US" dirty="0"/>
            <a:t>Secondary Involvement</a:t>
          </a:r>
        </a:p>
      </dgm:t>
    </dgm:pt>
    <dgm:pt modelId="{57D0C903-7668-4E13-87BC-03C3A5681A7C}" type="parTrans" cxnId="{F9E58C20-18E3-4059-8679-914CDD2195F1}">
      <dgm:prSet/>
      <dgm:spPr/>
      <dgm:t>
        <a:bodyPr/>
        <a:lstStyle/>
        <a:p>
          <a:endParaRPr lang="en-US"/>
        </a:p>
      </dgm:t>
    </dgm:pt>
    <dgm:pt modelId="{136D83A0-556B-4BDF-81F7-FC141F89EB15}" type="sibTrans" cxnId="{F9E58C20-18E3-4059-8679-914CDD2195F1}">
      <dgm:prSet/>
      <dgm:spPr/>
      <dgm:t>
        <a:bodyPr/>
        <a:lstStyle/>
        <a:p>
          <a:endParaRPr lang="en-US"/>
        </a:p>
      </dgm:t>
    </dgm:pt>
    <dgm:pt modelId="{90116BA3-12AE-4677-BB3E-005DDE091BC6}">
      <dgm:prSet phldrT="[Text]"/>
      <dgm:spPr>
        <a:solidFill>
          <a:srgbClr val="0078D4"/>
        </a:solidFill>
      </dgm:spPr>
      <dgm:t>
        <a:bodyPr/>
        <a:lstStyle/>
        <a:p>
          <a:r>
            <a:rPr lang="en-US" dirty="0"/>
            <a:t>Reporting</a:t>
          </a:r>
        </a:p>
      </dgm:t>
    </dgm:pt>
    <dgm:pt modelId="{7C8A7BB1-CEDD-42B5-8555-3BD66612C280}" type="parTrans" cxnId="{4CB7313F-9C4B-4A08-A0E7-5919D0242AAD}">
      <dgm:prSet/>
      <dgm:spPr/>
      <dgm:t>
        <a:bodyPr/>
        <a:lstStyle/>
        <a:p>
          <a:endParaRPr lang="en-US"/>
        </a:p>
      </dgm:t>
    </dgm:pt>
    <dgm:pt modelId="{DD2F0E3E-3A55-40E2-A714-14689D61E24A}" type="sibTrans" cxnId="{4CB7313F-9C4B-4A08-A0E7-5919D0242AAD}">
      <dgm:prSet/>
      <dgm:spPr/>
      <dgm:t>
        <a:bodyPr/>
        <a:lstStyle/>
        <a:p>
          <a:endParaRPr lang="en-US"/>
        </a:p>
      </dgm:t>
    </dgm:pt>
    <dgm:pt modelId="{30315247-4DF5-488D-8088-4A6ECEDDA127}">
      <dgm:prSet phldrT="[Text]"/>
      <dgm:spPr>
        <a:solidFill>
          <a:srgbClr val="0078D4"/>
        </a:solidFill>
      </dgm:spPr>
      <dgm:t>
        <a:bodyPr/>
        <a:lstStyle/>
        <a:p>
          <a:r>
            <a:rPr lang="en-US" dirty="0"/>
            <a:t>Compliance</a:t>
          </a:r>
        </a:p>
      </dgm:t>
    </dgm:pt>
    <dgm:pt modelId="{6518875E-3B91-4AA4-8378-02306F1FAC1D}" type="parTrans" cxnId="{8A2F249C-9795-4FCB-9DEB-19016FA8FCEB}">
      <dgm:prSet/>
      <dgm:spPr/>
      <dgm:t>
        <a:bodyPr/>
        <a:lstStyle/>
        <a:p>
          <a:endParaRPr lang="en-US"/>
        </a:p>
      </dgm:t>
    </dgm:pt>
    <dgm:pt modelId="{1A207EAC-1947-450C-BFFC-DD81F50E9603}" type="sibTrans" cxnId="{8A2F249C-9795-4FCB-9DEB-19016FA8FCEB}">
      <dgm:prSet/>
      <dgm:spPr/>
      <dgm:t>
        <a:bodyPr/>
        <a:lstStyle/>
        <a:p>
          <a:endParaRPr lang="en-US"/>
        </a:p>
      </dgm:t>
    </dgm:pt>
    <dgm:pt modelId="{69CC2145-08DE-4E18-8C53-8F7AA174EE78}" type="pres">
      <dgm:prSet presAssocID="{040BCC61-18BC-4E2D-85FC-176CE1FD5A39}" presName="Name0" presStyleCnt="0">
        <dgm:presLayoutVars>
          <dgm:chMax val="7"/>
          <dgm:chPref val="7"/>
          <dgm:dir/>
        </dgm:presLayoutVars>
      </dgm:prSet>
      <dgm:spPr/>
    </dgm:pt>
    <dgm:pt modelId="{A5854D42-D188-4B03-81CA-FAA8D3AE56FC}" type="pres">
      <dgm:prSet presAssocID="{040BCC61-18BC-4E2D-85FC-176CE1FD5A39}" presName="Name1" presStyleCnt="0"/>
      <dgm:spPr/>
    </dgm:pt>
    <dgm:pt modelId="{E47FCDC6-66B1-46FC-8EBA-0FE51B5058EB}" type="pres">
      <dgm:prSet presAssocID="{040BCC61-18BC-4E2D-85FC-176CE1FD5A39}" presName="cycle" presStyleCnt="0"/>
      <dgm:spPr/>
    </dgm:pt>
    <dgm:pt modelId="{66CFAAA9-B87A-48B2-8177-87D82A755201}" type="pres">
      <dgm:prSet presAssocID="{040BCC61-18BC-4E2D-85FC-176CE1FD5A39}" presName="srcNode" presStyleLbl="node1" presStyleIdx="0" presStyleCnt="6"/>
      <dgm:spPr/>
    </dgm:pt>
    <dgm:pt modelId="{34DD5029-C5E5-4C28-9511-33E69AE62FA3}" type="pres">
      <dgm:prSet presAssocID="{040BCC61-18BC-4E2D-85FC-176CE1FD5A39}" presName="conn" presStyleLbl="parChTrans1D2" presStyleIdx="0" presStyleCnt="1"/>
      <dgm:spPr/>
    </dgm:pt>
    <dgm:pt modelId="{CD527D89-5B1E-48B0-BDA0-E57F5599CC0B}" type="pres">
      <dgm:prSet presAssocID="{040BCC61-18BC-4E2D-85FC-176CE1FD5A39}" presName="extraNode" presStyleLbl="node1" presStyleIdx="0" presStyleCnt="6"/>
      <dgm:spPr/>
    </dgm:pt>
    <dgm:pt modelId="{88F0D963-74A2-4794-80B8-0943D21CFA7C}" type="pres">
      <dgm:prSet presAssocID="{040BCC61-18BC-4E2D-85FC-176CE1FD5A39}" presName="dstNode" presStyleLbl="node1" presStyleIdx="0" presStyleCnt="6"/>
      <dgm:spPr/>
    </dgm:pt>
    <dgm:pt modelId="{01BDE9D4-CC0A-4E03-BA64-F6589C32E5C1}" type="pres">
      <dgm:prSet presAssocID="{76038CBC-D5C2-43CE-89C6-DC5402DD5D8D}" presName="text_1" presStyleLbl="node1" presStyleIdx="0" presStyleCnt="6">
        <dgm:presLayoutVars>
          <dgm:bulletEnabled val="1"/>
        </dgm:presLayoutVars>
      </dgm:prSet>
      <dgm:spPr/>
    </dgm:pt>
    <dgm:pt modelId="{E3CC8833-43F4-49DA-AC29-AEDD017CCD3A}" type="pres">
      <dgm:prSet presAssocID="{76038CBC-D5C2-43CE-89C6-DC5402DD5D8D}" presName="accent_1" presStyleCnt="0"/>
      <dgm:spPr/>
    </dgm:pt>
    <dgm:pt modelId="{8254EE42-B2BA-4B3A-B22D-5268C951C90B}" type="pres">
      <dgm:prSet presAssocID="{76038CBC-D5C2-43CE-89C6-DC5402DD5D8D}" presName="accentRepeatNode" presStyleLbl="solidFgAcc1" presStyleIdx="0" presStyleCnt="6"/>
      <dgm:spPr/>
    </dgm:pt>
    <dgm:pt modelId="{ACB725C9-50A6-4B9C-AA7F-0FF04CC74752}" type="pres">
      <dgm:prSet presAssocID="{88652BC8-B653-4091-A366-26032F125B1F}" presName="text_2" presStyleLbl="node1" presStyleIdx="1" presStyleCnt="6">
        <dgm:presLayoutVars>
          <dgm:bulletEnabled val="1"/>
        </dgm:presLayoutVars>
      </dgm:prSet>
      <dgm:spPr/>
    </dgm:pt>
    <dgm:pt modelId="{9C40E9DA-9534-4426-B53F-7D63FCEDE3FD}" type="pres">
      <dgm:prSet presAssocID="{88652BC8-B653-4091-A366-26032F125B1F}" presName="accent_2" presStyleCnt="0"/>
      <dgm:spPr/>
    </dgm:pt>
    <dgm:pt modelId="{D319C7C7-EE50-471B-8131-8ABC9FBAAC7B}" type="pres">
      <dgm:prSet presAssocID="{88652BC8-B653-4091-A366-26032F125B1F}" presName="accentRepeatNode" presStyleLbl="solidFgAcc1" presStyleIdx="1" presStyleCnt="6"/>
      <dgm:spPr/>
    </dgm:pt>
    <dgm:pt modelId="{B8FFF956-89F6-4A2A-89D7-BB1268CBDF21}" type="pres">
      <dgm:prSet presAssocID="{1C92A4F0-16C4-47E3-A3DE-1804DDFDDFB6}" presName="text_3" presStyleLbl="node1" presStyleIdx="2" presStyleCnt="6">
        <dgm:presLayoutVars>
          <dgm:bulletEnabled val="1"/>
        </dgm:presLayoutVars>
      </dgm:prSet>
      <dgm:spPr/>
    </dgm:pt>
    <dgm:pt modelId="{A997A941-1AB3-45DF-A55E-5BA45FE1C6A3}" type="pres">
      <dgm:prSet presAssocID="{1C92A4F0-16C4-47E3-A3DE-1804DDFDDFB6}" presName="accent_3" presStyleCnt="0"/>
      <dgm:spPr/>
    </dgm:pt>
    <dgm:pt modelId="{417C4982-FBC0-4E00-A6F7-02488D0BE9C1}" type="pres">
      <dgm:prSet presAssocID="{1C92A4F0-16C4-47E3-A3DE-1804DDFDDFB6}" presName="accentRepeatNode" presStyleLbl="solidFgAcc1" presStyleIdx="2" presStyleCnt="6"/>
      <dgm:spPr/>
    </dgm:pt>
    <dgm:pt modelId="{C01AED2D-C76D-4356-8DDB-0C31889EE79C}" type="pres">
      <dgm:prSet presAssocID="{755684FC-FDDC-47AF-9C96-B37A1443AAEF}" presName="text_4" presStyleLbl="node1" presStyleIdx="3" presStyleCnt="6">
        <dgm:presLayoutVars>
          <dgm:bulletEnabled val="1"/>
        </dgm:presLayoutVars>
      </dgm:prSet>
      <dgm:spPr/>
    </dgm:pt>
    <dgm:pt modelId="{BEB4DA92-93CA-43B4-8D82-170465729851}" type="pres">
      <dgm:prSet presAssocID="{755684FC-FDDC-47AF-9C96-B37A1443AAEF}" presName="accent_4" presStyleCnt="0"/>
      <dgm:spPr/>
    </dgm:pt>
    <dgm:pt modelId="{1AE087A4-18E4-4D4C-95C6-71DBA2C6892E}" type="pres">
      <dgm:prSet presAssocID="{755684FC-FDDC-47AF-9C96-B37A1443AAEF}" presName="accentRepeatNode" presStyleLbl="solidFgAcc1" presStyleIdx="3" presStyleCnt="6"/>
      <dgm:spPr/>
    </dgm:pt>
    <dgm:pt modelId="{86018286-44BB-4C7D-9971-6B7E46956741}" type="pres">
      <dgm:prSet presAssocID="{90116BA3-12AE-4677-BB3E-005DDE091BC6}" presName="text_5" presStyleLbl="node1" presStyleIdx="4" presStyleCnt="6">
        <dgm:presLayoutVars>
          <dgm:bulletEnabled val="1"/>
        </dgm:presLayoutVars>
      </dgm:prSet>
      <dgm:spPr/>
    </dgm:pt>
    <dgm:pt modelId="{A887B2F5-B5A6-4FC6-AEA2-A1F0F9E9CD4E}" type="pres">
      <dgm:prSet presAssocID="{90116BA3-12AE-4677-BB3E-005DDE091BC6}" presName="accent_5" presStyleCnt="0"/>
      <dgm:spPr/>
    </dgm:pt>
    <dgm:pt modelId="{E87223C3-80D5-4517-BB23-4809E815B4A7}" type="pres">
      <dgm:prSet presAssocID="{90116BA3-12AE-4677-BB3E-005DDE091BC6}" presName="accentRepeatNode" presStyleLbl="solidFgAcc1" presStyleIdx="4" presStyleCnt="6"/>
      <dgm:spPr/>
    </dgm:pt>
    <dgm:pt modelId="{C9C6A2B7-C883-4E09-9258-614074DC7269}" type="pres">
      <dgm:prSet presAssocID="{30315247-4DF5-488D-8088-4A6ECEDDA127}" presName="text_6" presStyleLbl="node1" presStyleIdx="5" presStyleCnt="6">
        <dgm:presLayoutVars>
          <dgm:bulletEnabled val="1"/>
        </dgm:presLayoutVars>
      </dgm:prSet>
      <dgm:spPr/>
    </dgm:pt>
    <dgm:pt modelId="{11FF5953-DE99-4225-9D6E-F4A3DC83284D}" type="pres">
      <dgm:prSet presAssocID="{30315247-4DF5-488D-8088-4A6ECEDDA127}" presName="accent_6" presStyleCnt="0"/>
      <dgm:spPr/>
    </dgm:pt>
    <dgm:pt modelId="{8466FCA3-49AC-4B08-B079-06F7BB725514}" type="pres">
      <dgm:prSet presAssocID="{30315247-4DF5-488D-8088-4A6ECEDDA127}" presName="accentRepeatNode" presStyleLbl="solidFgAcc1" presStyleIdx="5" presStyleCnt="6"/>
      <dgm:spPr/>
    </dgm:pt>
  </dgm:ptLst>
  <dgm:cxnLst>
    <dgm:cxn modelId="{5CDA8701-65C4-403C-8C4D-243C2B70BC58}" srcId="{040BCC61-18BC-4E2D-85FC-176CE1FD5A39}" destId="{755684FC-FDDC-47AF-9C96-B37A1443AAEF}" srcOrd="3" destOrd="0" parTransId="{B51ED7A7-1A06-4212-8D54-D17139232E38}" sibTransId="{C981F357-0480-48F0-8CAC-B6CC8C2E617B}"/>
    <dgm:cxn modelId="{8BCCD40A-14E0-447F-B760-7A4E3BA6465A}" type="presOf" srcId="{040BCC61-18BC-4E2D-85FC-176CE1FD5A39}" destId="{69CC2145-08DE-4E18-8C53-8F7AA174EE78}" srcOrd="0" destOrd="0" presId="urn:microsoft.com/office/officeart/2008/layout/VerticalCurvedList"/>
    <dgm:cxn modelId="{F9E58C20-18E3-4059-8679-914CDD2195F1}" srcId="{040BCC61-18BC-4E2D-85FC-176CE1FD5A39}" destId="{88652BC8-B653-4091-A366-26032F125B1F}" srcOrd="1" destOrd="0" parTransId="{57D0C903-7668-4E13-87BC-03C3A5681A7C}" sibTransId="{136D83A0-556B-4BDF-81F7-FC141F89EB15}"/>
    <dgm:cxn modelId="{F41C3C21-EE13-4F20-8DD1-9F0C5F8A9B05}" type="presOf" srcId="{1C92A4F0-16C4-47E3-A3DE-1804DDFDDFB6}" destId="{B8FFF956-89F6-4A2A-89D7-BB1268CBDF21}" srcOrd="0" destOrd="0" presId="urn:microsoft.com/office/officeart/2008/layout/VerticalCurvedList"/>
    <dgm:cxn modelId="{D85E242E-9F42-4C51-9489-71BE8D7C6027}" type="presOf" srcId="{88652BC8-B653-4091-A366-26032F125B1F}" destId="{ACB725C9-50A6-4B9C-AA7F-0FF04CC74752}" srcOrd="0" destOrd="0" presId="urn:microsoft.com/office/officeart/2008/layout/VerticalCurvedList"/>
    <dgm:cxn modelId="{4CB7313F-9C4B-4A08-A0E7-5919D0242AAD}" srcId="{040BCC61-18BC-4E2D-85FC-176CE1FD5A39}" destId="{90116BA3-12AE-4677-BB3E-005DDE091BC6}" srcOrd="4" destOrd="0" parTransId="{7C8A7BB1-CEDD-42B5-8555-3BD66612C280}" sibTransId="{DD2F0E3E-3A55-40E2-A714-14689D61E24A}"/>
    <dgm:cxn modelId="{2568965D-C673-42AD-B614-B358361F03D3}" type="presOf" srcId="{90116BA3-12AE-4677-BB3E-005DDE091BC6}" destId="{86018286-44BB-4C7D-9971-6B7E46956741}" srcOrd="0" destOrd="0" presId="urn:microsoft.com/office/officeart/2008/layout/VerticalCurvedList"/>
    <dgm:cxn modelId="{CCABD07C-E2C1-4C44-AED1-B101E6320BB7}" srcId="{040BCC61-18BC-4E2D-85FC-176CE1FD5A39}" destId="{1C92A4F0-16C4-47E3-A3DE-1804DDFDDFB6}" srcOrd="2" destOrd="0" parTransId="{A9E57541-B44F-430D-A56E-5115F9D21986}" sibTransId="{E8E74F63-974F-4608-8EF4-DA06866282B4}"/>
    <dgm:cxn modelId="{8A2F249C-9795-4FCB-9DEB-19016FA8FCEB}" srcId="{040BCC61-18BC-4E2D-85FC-176CE1FD5A39}" destId="{30315247-4DF5-488D-8088-4A6ECEDDA127}" srcOrd="5" destOrd="0" parTransId="{6518875E-3B91-4AA4-8378-02306F1FAC1D}" sibTransId="{1A207EAC-1947-450C-BFFC-DD81F50E9603}"/>
    <dgm:cxn modelId="{F6F9E7A0-C06C-4846-895E-5793D198C198}" srcId="{040BCC61-18BC-4E2D-85FC-176CE1FD5A39}" destId="{76038CBC-D5C2-43CE-89C6-DC5402DD5D8D}" srcOrd="0" destOrd="0" parTransId="{2BDA5237-BEBF-4C7A-AD4C-00BCD0D1A54A}" sibTransId="{9B871EEB-AF16-4FA1-A9AC-9D4550C9D3B9}"/>
    <dgm:cxn modelId="{039226B2-B035-432A-9E50-6AA2A19B9590}" type="presOf" srcId="{755684FC-FDDC-47AF-9C96-B37A1443AAEF}" destId="{C01AED2D-C76D-4356-8DDB-0C31889EE79C}" srcOrd="0" destOrd="0" presId="urn:microsoft.com/office/officeart/2008/layout/VerticalCurvedList"/>
    <dgm:cxn modelId="{2E4C23B8-3E99-4CBF-A0B2-D926ED47BD24}" type="presOf" srcId="{9B871EEB-AF16-4FA1-A9AC-9D4550C9D3B9}" destId="{34DD5029-C5E5-4C28-9511-33E69AE62FA3}" srcOrd="0" destOrd="0" presId="urn:microsoft.com/office/officeart/2008/layout/VerticalCurvedList"/>
    <dgm:cxn modelId="{64F962C1-B181-4082-BDC4-96C03DA4983B}" type="presOf" srcId="{30315247-4DF5-488D-8088-4A6ECEDDA127}" destId="{C9C6A2B7-C883-4E09-9258-614074DC7269}" srcOrd="0" destOrd="0" presId="urn:microsoft.com/office/officeart/2008/layout/VerticalCurvedList"/>
    <dgm:cxn modelId="{592B67CC-79BE-4AD7-B2E1-2C56A64DF6E8}" type="presOf" srcId="{76038CBC-D5C2-43CE-89C6-DC5402DD5D8D}" destId="{01BDE9D4-CC0A-4E03-BA64-F6589C32E5C1}" srcOrd="0" destOrd="0" presId="urn:microsoft.com/office/officeart/2008/layout/VerticalCurvedList"/>
    <dgm:cxn modelId="{223DB9CB-BEA1-41F0-9A23-ABD625C9A1C2}" type="presParOf" srcId="{69CC2145-08DE-4E18-8C53-8F7AA174EE78}" destId="{A5854D42-D188-4B03-81CA-FAA8D3AE56FC}" srcOrd="0" destOrd="0" presId="urn:microsoft.com/office/officeart/2008/layout/VerticalCurvedList"/>
    <dgm:cxn modelId="{9B82D36E-179A-45B0-9D58-5E6DE113D806}" type="presParOf" srcId="{A5854D42-D188-4B03-81CA-FAA8D3AE56FC}" destId="{E47FCDC6-66B1-46FC-8EBA-0FE51B5058EB}" srcOrd="0" destOrd="0" presId="urn:microsoft.com/office/officeart/2008/layout/VerticalCurvedList"/>
    <dgm:cxn modelId="{71F1F769-8E76-4314-871B-6CD97A2C87B9}" type="presParOf" srcId="{E47FCDC6-66B1-46FC-8EBA-0FE51B5058EB}" destId="{66CFAAA9-B87A-48B2-8177-87D82A755201}" srcOrd="0" destOrd="0" presId="urn:microsoft.com/office/officeart/2008/layout/VerticalCurvedList"/>
    <dgm:cxn modelId="{C77F302B-048B-43F4-A6CC-E137990632A6}" type="presParOf" srcId="{E47FCDC6-66B1-46FC-8EBA-0FE51B5058EB}" destId="{34DD5029-C5E5-4C28-9511-33E69AE62FA3}" srcOrd="1" destOrd="0" presId="urn:microsoft.com/office/officeart/2008/layout/VerticalCurvedList"/>
    <dgm:cxn modelId="{A5722468-2298-49F5-9896-C609B3F95718}" type="presParOf" srcId="{E47FCDC6-66B1-46FC-8EBA-0FE51B5058EB}" destId="{CD527D89-5B1E-48B0-BDA0-E57F5599CC0B}" srcOrd="2" destOrd="0" presId="urn:microsoft.com/office/officeart/2008/layout/VerticalCurvedList"/>
    <dgm:cxn modelId="{97AE8970-7597-4D7B-A79D-E95156DEC8CB}" type="presParOf" srcId="{E47FCDC6-66B1-46FC-8EBA-0FE51B5058EB}" destId="{88F0D963-74A2-4794-80B8-0943D21CFA7C}" srcOrd="3" destOrd="0" presId="urn:microsoft.com/office/officeart/2008/layout/VerticalCurvedList"/>
    <dgm:cxn modelId="{8D24C8A5-0928-44E2-B233-C8C93E3B31F8}" type="presParOf" srcId="{A5854D42-D188-4B03-81CA-FAA8D3AE56FC}" destId="{01BDE9D4-CC0A-4E03-BA64-F6589C32E5C1}" srcOrd="1" destOrd="0" presId="urn:microsoft.com/office/officeart/2008/layout/VerticalCurvedList"/>
    <dgm:cxn modelId="{662D0AE9-FCEA-4AF2-8661-35FD8EC27BE5}" type="presParOf" srcId="{A5854D42-D188-4B03-81CA-FAA8D3AE56FC}" destId="{E3CC8833-43F4-49DA-AC29-AEDD017CCD3A}" srcOrd="2" destOrd="0" presId="urn:microsoft.com/office/officeart/2008/layout/VerticalCurvedList"/>
    <dgm:cxn modelId="{72640AF8-116A-4140-A8BE-EF89351FBFE7}" type="presParOf" srcId="{E3CC8833-43F4-49DA-AC29-AEDD017CCD3A}" destId="{8254EE42-B2BA-4B3A-B22D-5268C951C90B}" srcOrd="0" destOrd="0" presId="urn:microsoft.com/office/officeart/2008/layout/VerticalCurvedList"/>
    <dgm:cxn modelId="{29E85FA6-307F-484E-A0B6-9991E7AEF02E}" type="presParOf" srcId="{A5854D42-D188-4B03-81CA-FAA8D3AE56FC}" destId="{ACB725C9-50A6-4B9C-AA7F-0FF04CC74752}" srcOrd="3" destOrd="0" presId="urn:microsoft.com/office/officeart/2008/layout/VerticalCurvedList"/>
    <dgm:cxn modelId="{47C2B7D9-183B-41F6-8112-BC2F3A7CD1CC}" type="presParOf" srcId="{A5854D42-D188-4B03-81CA-FAA8D3AE56FC}" destId="{9C40E9DA-9534-4426-B53F-7D63FCEDE3FD}" srcOrd="4" destOrd="0" presId="urn:microsoft.com/office/officeart/2008/layout/VerticalCurvedList"/>
    <dgm:cxn modelId="{5DFF29E5-1B9F-4BF3-8D7E-8FFDAEBC0AE5}" type="presParOf" srcId="{9C40E9DA-9534-4426-B53F-7D63FCEDE3FD}" destId="{D319C7C7-EE50-471B-8131-8ABC9FBAAC7B}" srcOrd="0" destOrd="0" presId="urn:microsoft.com/office/officeart/2008/layout/VerticalCurvedList"/>
    <dgm:cxn modelId="{3EE58DD8-2FD1-4A68-84D0-E1FD2145751D}" type="presParOf" srcId="{A5854D42-D188-4B03-81CA-FAA8D3AE56FC}" destId="{B8FFF956-89F6-4A2A-89D7-BB1268CBDF21}" srcOrd="5" destOrd="0" presId="urn:microsoft.com/office/officeart/2008/layout/VerticalCurvedList"/>
    <dgm:cxn modelId="{EFDAB02D-AED1-4A34-82C9-7B567C3F2941}" type="presParOf" srcId="{A5854D42-D188-4B03-81CA-FAA8D3AE56FC}" destId="{A997A941-1AB3-45DF-A55E-5BA45FE1C6A3}" srcOrd="6" destOrd="0" presId="urn:microsoft.com/office/officeart/2008/layout/VerticalCurvedList"/>
    <dgm:cxn modelId="{BB1778F8-1453-4069-B8F7-73958F01A376}" type="presParOf" srcId="{A997A941-1AB3-45DF-A55E-5BA45FE1C6A3}" destId="{417C4982-FBC0-4E00-A6F7-02488D0BE9C1}" srcOrd="0" destOrd="0" presId="urn:microsoft.com/office/officeart/2008/layout/VerticalCurvedList"/>
    <dgm:cxn modelId="{241085E0-CC9C-48BE-97EC-B6982292FE83}" type="presParOf" srcId="{A5854D42-D188-4B03-81CA-FAA8D3AE56FC}" destId="{C01AED2D-C76D-4356-8DDB-0C31889EE79C}" srcOrd="7" destOrd="0" presId="urn:microsoft.com/office/officeart/2008/layout/VerticalCurvedList"/>
    <dgm:cxn modelId="{EC75D94E-040C-4587-82FC-B4A6BA1E8F16}" type="presParOf" srcId="{A5854D42-D188-4B03-81CA-FAA8D3AE56FC}" destId="{BEB4DA92-93CA-43B4-8D82-170465729851}" srcOrd="8" destOrd="0" presId="urn:microsoft.com/office/officeart/2008/layout/VerticalCurvedList"/>
    <dgm:cxn modelId="{4911EA06-9E90-4042-8F31-43D8802342BA}" type="presParOf" srcId="{BEB4DA92-93CA-43B4-8D82-170465729851}" destId="{1AE087A4-18E4-4D4C-95C6-71DBA2C6892E}" srcOrd="0" destOrd="0" presId="urn:microsoft.com/office/officeart/2008/layout/VerticalCurvedList"/>
    <dgm:cxn modelId="{3CE4C750-65D6-42C2-94A0-55024428E958}" type="presParOf" srcId="{A5854D42-D188-4B03-81CA-FAA8D3AE56FC}" destId="{86018286-44BB-4C7D-9971-6B7E46956741}" srcOrd="9" destOrd="0" presId="urn:microsoft.com/office/officeart/2008/layout/VerticalCurvedList"/>
    <dgm:cxn modelId="{8768678B-290C-4939-AEB6-2020A0ED6E07}" type="presParOf" srcId="{A5854D42-D188-4B03-81CA-FAA8D3AE56FC}" destId="{A887B2F5-B5A6-4FC6-AEA2-A1F0F9E9CD4E}" srcOrd="10" destOrd="0" presId="urn:microsoft.com/office/officeart/2008/layout/VerticalCurvedList"/>
    <dgm:cxn modelId="{0E3A002D-3D7E-4ED7-9EB4-4FFE983A5A4C}" type="presParOf" srcId="{A887B2F5-B5A6-4FC6-AEA2-A1F0F9E9CD4E}" destId="{E87223C3-80D5-4517-BB23-4809E815B4A7}" srcOrd="0" destOrd="0" presId="urn:microsoft.com/office/officeart/2008/layout/VerticalCurvedList"/>
    <dgm:cxn modelId="{08A03478-5C13-4C1F-9CD9-8F271B154554}" type="presParOf" srcId="{A5854D42-D188-4B03-81CA-FAA8D3AE56FC}" destId="{C9C6A2B7-C883-4E09-9258-614074DC7269}" srcOrd="11" destOrd="0" presId="urn:microsoft.com/office/officeart/2008/layout/VerticalCurvedList"/>
    <dgm:cxn modelId="{E22817CE-EEE3-4A85-B6E4-E3464BDC8DD2}" type="presParOf" srcId="{A5854D42-D188-4B03-81CA-FAA8D3AE56FC}" destId="{11FF5953-DE99-4225-9D6E-F4A3DC83284D}" srcOrd="12" destOrd="0" presId="urn:microsoft.com/office/officeart/2008/layout/VerticalCurvedList"/>
    <dgm:cxn modelId="{9BD0D3B2-0064-4080-87AB-CC1CF71DF9BC}" type="presParOf" srcId="{11FF5953-DE99-4225-9D6E-F4A3DC83284D}" destId="{8466FCA3-49AC-4B08-B079-06F7BB72551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73472-9602-432A-97DB-D76F880BA68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973DB4FA-FD86-4999-9BAD-DA150662E8B8}">
      <dgm:prSet phldrT="[Text]"/>
      <dgm:spPr/>
      <dgm:t>
        <a:bodyPr/>
        <a:lstStyle/>
        <a:p>
          <a:r>
            <a:rPr lang="en-GB" dirty="0"/>
            <a:t>Manager</a:t>
          </a:r>
        </a:p>
      </dgm:t>
    </dgm:pt>
    <dgm:pt modelId="{94599A9E-5C68-4A33-A436-76F9C524AA66}" type="parTrans" cxnId="{134E7EA6-D84B-48C3-B020-8F634EDCEDA1}">
      <dgm:prSet/>
      <dgm:spPr/>
      <dgm:t>
        <a:bodyPr/>
        <a:lstStyle/>
        <a:p>
          <a:endParaRPr lang="en-GB"/>
        </a:p>
      </dgm:t>
    </dgm:pt>
    <dgm:pt modelId="{646DCEDD-D306-4170-AA8F-408A65C59F22}" type="sibTrans" cxnId="{134E7EA6-D84B-48C3-B020-8F634EDCEDA1}">
      <dgm:prSet/>
      <dgm:spPr/>
      <dgm:t>
        <a:bodyPr/>
        <a:lstStyle/>
        <a:p>
          <a:endParaRPr lang="en-GB"/>
        </a:p>
      </dgm:t>
    </dgm:pt>
    <dgm:pt modelId="{DC7CEC53-1BF1-4E3C-B406-AD49F95EC8F9}">
      <dgm:prSet phldrT="[Text]"/>
      <dgm:spPr/>
      <dgm:t>
        <a:bodyPr/>
        <a:lstStyle/>
        <a:p>
          <a:r>
            <a:rPr lang="en-GB" dirty="0"/>
            <a:t>Use </a:t>
          </a:r>
          <a:r>
            <a:rPr lang="en-GB" dirty="0" err="1"/>
            <a:t>SystemUser</a:t>
          </a:r>
          <a:r>
            <a:rPr lang="en-GB" dirty="0"/>
            <a:t> manager hierarchy</a:t>
          </a:r>
        </a:p>
      </dgm:t>
    </dgm:pt>
    <dgm:pt modelId="{D571706A-3AF1-4587-A529-32E9ACCB1EBD}" type="parTrans" cxnId="{92A705FF-A8E3-4D45-9C8E-8892872A7DD1}">
      <dgm:prSet/>
      <dgm:spPr/>
      <dgm:t>
        <a:bodyPr/>
        <a:lstStyle/>
        <a:p>
          <a:endParaRPr lang="en-GB"/>
        </a:p>
      </dgm:t>
    </dgm:pt>
    <dgm:pt modelId="{6FF88253-42B7-49AD-9A17-13D0A47CCD2D}" type="sibTrans" cxnId="{92A705FF-A8E3-4D45-9C8E-8892872A7DD1}">
      <dgm:prSet/>
      <dgm:spPr/>
      <dgm:t>
        <a:bodyPr/>
        <a:lstStyle/>
        <a:p>
          <a:endParaRPr lang="en-GB"/>
        </a:p>
      </dgm:t>
    </dgm:pt>
    <dgm:pt modelId="{18B08D8D-F0CE-487C-82C7-0EB20F6C8E1B}">
      <dgm:prSet phldrT="[Text]"/>
      <dgm:spPr/>
      <dgm:t>
        <a:bodyPr/>
        <a:lstStyle/>
        <a:p>
          <a:r>
            <a:rPr lang="en-GB" dirty="0"/>
            <a:t>Position</a:t>
          </a:r>
        </a:p>
      </dgm:t>
    </dgm:pt>
    <dgm:pt modelId="{58EE622B-633F-49F3-89DE-03E825046B18}" type="parTrans" cxnId="{DB74A619-8B99-491C-8DA3-1BB6F3870604}">
      <dgm:prSet/>
      <dgm:spPr/>
      <dgm:t>
        <a:bodyPr/>
        <a:lstStyle/>
        <a:p>
          <a:endParaRPr lang="en-GB"/>
        </a:p>
      </dgm:t>
    </dgm:pt>
    <dgm:pt modelId="{7C59188A-C9D2-4E12-869A-393D0A68880E}" type="sibTrans" cxnId="{DB74A619-8B99-491C-8DA3-1BB6F3870604}">
      <dgm:prSet/>
      <dgm:spPr/>
      <dgm:t>
        <a:bodyPr/>
        <a:lstStyle/>
        <a:p>
          <a:endParaRPr lang="en-GB"/>
        </a:p>
      </dgm:t>
    </dgm:pt>
    <dgm:pt modelId="{3BD3F2B2-D127-4746-96AD-C7616D55B715}">
      <dgm:prSet phldrT="[Text]"/>
      <dgm:spPr/>
      <dgm:t>
        <a:bodyPr/>
        <a:lstStyle/>
        <a:p>
          <a:r>
            <a:rPr lang="en-GB" dirty="0"/>
            <a:t>Ability to specify explicit hierarchy </a:t>
          </a:r>
        </a:p>
      </dgm:t>
    </dgm:pt>
    <dgm:pt modelId="{C7CD1253-5074-4D65-B864-B66DA9F505F7}" type="parTrans" cxnId="{D1B7F4D7-3C55-4471-A7C4-9E00C0D2AC13}">
      <dgm:prSet/>
      <dgm:spPr/>
      <dgm:t>
        <a:bodyPr/>
        <a:lstStyle/>
        <a:p>
          <a:endParaRPr lang="en-GB"/>
        </a:p>
      </dgm:t>
    </dgm:pt>
    <dgm:pt modelId="{84EFF99C-E02F-40D8-856B-5C867D763E44}" type="sibTrans" cxnId="{D1B7F4D7-3C55-4471-A7C4-9E00C0D2AC13}">
      <dgm:prSet/>
      <dgm:spPr/>
      <dgm:t>
        <a:bodyPr/>
        <a:lstStyle/>
        <a:p>
          <a:endParaRPr lang="en-GB"/>
        </a:p>
      </dgm:t>
    </dgm:pt>
    <dgm:pt modelId="{BC655BD3-403B-41A0-BE6F-8A2BC71DABF4}">
      <dgm:prSet phldrT="[Text]"/>
      <dgm:spPr/>
      <dgm:t>
        <a:bodyPr/>
        <a:lstStyle/>
        <a:p>
          <a:r>
            <a:rPr lang="en-GB" dirty="0"/>
            <a:t>Multiple users can be added at each position level</a:t>
          </a:r>
        </a:p>
      </dgm:t>
    </dgm:pt>
    <dgm:pt modelId="{29702166-CD83-442B-9058-1856269DEE92}" type="parTrans" cxnId="{AEBC0FA1-9FCA-4E28-9E13-FBD096EA946F}">
      <dgm:prSet/>
      <dgm:spPr/>
      <dgm:t>
        <a:bodyPr/>
        <a:lstStyle/>
        <a:p>
          <a:endParaRPr lang="en-GB"/>
        </a:p>
      </dgm:t>
    </dgm:pt>
    <dgm:pt modelId="{D1E92C61-F81C-4435-9621-C79F0E74C518}" type="sibTrans" cxnId="{AEBC0FA1-9FCA-4E28-9E13-FBD096EA946F}">
      <dgm:prSet/>
      <dgm:spPr/>
      <dgm:t>
        <a:bodyPr/>
        <a:lstStyle/>
        <a:p>
          <a:endParaRPr lang="en-GB"/>
        </a:p>
      </dgm:t>
    </dgm:pt>
    <dgm:pt modelId="{BDCB5002-37DC-4655-BE1F-7CE81250301D}">
      <dgm:prSet phldrT="[Text]"/>
      <dgm:spPr/>
      <dgm:t>
        <a:bodyPr/>
        <a:lstStyle/>
        <a:p>
          <a:r>
            <a:rPr lang="en-GB" dirty="0"/>
            <a:t>Directly link users in management chain</a:t>
          </a:r>
        </a:p>
      </dgm:t>
    </dgm:pt>
    <dgm:pt modelId="{11845A11-E5F4-494F-BEE7-276955866B3E}" type="parTrans" cxnId="{87938304-2DC8-4805-A5CC-CB0D29D6F837}">
      <dgm:prSet/>
      <dgm:spPr/>
      <dgm:t>
        <a:bodyPr/>
        <a:lstStyle/>
        <a:p>
          <a:endParaRPr lang="en-GB"/>
        </a:p>
      </dgm:t>
    </dgm:pt>
    <dgm:pt modelId="{3DB9B441-2C3F-4357-9AA3-8324A542C3C5}" type="sibTrans" cxnId="{87938304-2DC8-4805-A5CC-CB0D29D6F837}">
      <dgm:prSet/>
      <dgm:spPr/>
      <dgm:t>
        <a:bodyPr/>
        <a:lstStyle/>
        <a:p>
          <a:endParaRPr lang="en-GB"/>
        </a:p>
      </dgm:t>
    </dgm:pt>
    <dgm:pt modelId="{369C3857-E04F-4E99-AD0D-F6759554D054}">
      <dgm:prSet phldrT="[Text]"/>
      <dgm:spPr/>
      <dgm:t>
        <a:bodyPr/>
        <a:lstStyle/>
        <a:p>
          <a:r>
            <a:rPr lang="en-GB" dirty="0"/>
            <a:t>Existing data</a:t>
          </a:r>
        </a:p>
      </dgm:t>
    </dgm:pt>
    <dgm:pt modelId="{DF348936-2EA4-45C2-9EA4-F2DE5FF73483}" type="parTrans" cxnId="{2A463443-073F-467C-8139-4AFB32617066}">
      <dgm:prSet/>
      <dgm:spPr/>
      <dgm:t>
        <a:bodyPr/>
        <a:lstStyle/>
        <a:p>
          <a:endParaRPr lang="en-GB"/>
        </a:p>
      </dgm:t>
    </dgm:pt>
    <dgm:pt modelId="{E8BCEB07-E26D-4E4D-A831-FB12FE07656C}" type="sibTrans" cxnId="{2A463443-073F-467C-8139-4AFB32617066}">
      <dgm:prSet/>
      <dgm:spPr/>
      <dgm:t>
        <a:bodyPr/>
        <a:lstStyle/>
        <a:p>
          <a:endParaRPr lang="en-GB"/>
        </a:p>
      </dgm:t>
    </dgm:pt>
    <dgm:pt modelId="{D06D3E0C-A3F4-448B-A7AE-066988C0D8FA}">
      <dgm:prSet phldrT="[Text]"/>
      <dgm:spPr/>
      <dgm:t>
        <a:bodyPr/>
        <a:lstStyle/>
        <a:p>
          <a:r>
            <a:rPr lang="en-GB" dirty="0"/>
            <a:t>Needs configuration and maintenance</a:t>
          </a:r>
        </a:p>
      </dgm:t>
    </dgm:pt>
    <dgm:pt modelId="{2E2B329F-F106-49DA-B30A-2E7C921DDF34}" type="parTrans" cxnId="{B10000FF-7F76-4AE3-B452-698E03FC7990}">
      <dgm:prSet/>
      <dgm:spPr/>
      <dgm:t>
        <a:bodyPr/>
        <a:lstStyle/>
        <a:p>
          <a:endParaRPr lang="en-GB"/>
        </a:p>
      </dgm:t>
    </dgm:pt>
    <dgm:pt modelId="{C1AAEE17-BFB5-4DDD-A260-C151DE474E46}" type="sibTrans" cxnId="{B10000FF-7F76-4AE3-B452-698E03FC7990}">
      <dgm:prSet/>
      <dgm:spPr/>
      <dgm:t>
        <a:bodyPr/>
        <a:lstStyle/>
        <a:p>
          <a:endParaRPr lang="en-GB"/>
        </a:p>
      </dgm:t>
    </dgm:pt>
    <dgm:pt modelId="{4CBCD440-1565-4825-BF3A-1DB79624EF3C}" type="pres">
      <dgm:prSet presAssocID="{6C873472-9602-432A-97DB-D76F880BA68E}" presName="Name0" presStyleCnt="0">
        <dgm:presLayoutVars>
          <dgm:dir/>
          <dgm:resizeHandles val="exact"/>
        </dgm:presLayoutVars>
      </dgm:prSet>
      <dgm:spPr/>
    </dgm:pt>
    <dgm:pt modelId="{6B5C5F6A-853E-499C-AF48-E2E757268C34}" type="pres">
      <dgm:prSet presAssocID="{973DB4FA-FD86-4999-9BAD-DA150662E8B8}" presName="node" presStyleLbl="node1" presStyleIdx="0" presStyleCnt="2">
        <dgm:presLayoutVars>
          <dgm:bulletEnabled val="1"/>
        </dgm:presLayoutVars>
      </dgm:prSet>
      <dgm:spPr/>
    </dgm:pt>
    <dgm:pt modelId="{3B4DCB6F-BA54-4DDA-9411-C1667AD672D8}" type="pres">
      <dgm:prSet presAssocID="{646DCEDD-D306-4170-AA8F-408A65C59F22}" presName="sibTrans" presStyleCnt="0"/>
      <dgm:spPr/>
    </dgm:pt>
    <dgm:pt modelId="{44F8C2FA-32F6-40EE-8A28-69154835A24F}" type="pres">
      <dgm:prSet presAssocID="{18B08D8D-F0CE-487C-82C7-0EB20F6C8E1B}" presName="node" presStyleLbl="node1" presStyleIdx="1" presStyleCnt="2">
        <dgm:presLayoutVars>
          <dgm:bulletEnabled val="1"/>
        </dgm:presLayoutVars>
      </dgm:prSet>
      <dgm:spPr/>
    </dgm:pt>
  </dgm:ptLst>
  <dgm:cxnLst>
    <dgm:cxn modelId="{87938304-2DC8-4805-A5CC-CB0D29D6F837}" srcId="{973DB4FA-FD86-4999-9BAD-DA150662E8B8}" destId="{BDCB5002-37DC-4655-BE1F-7CE81250301D}" srcOrd="1" destOrd="0" parTransId="{11845A11-E5F4-494F-BEE7-276955866B3E}" sibTransId="{3DB9B441-2C3F-4357-9AA3-8324A542C3C5}"/>
    <dgm:cxn modelId="{DB74A619-8B99-491C-8DA3-1BB6F3870604}" srcId="{6C873472-9602-432A-97DB-D76F880BA68E}" destId="{18B08D8D-F0CE-487C-82C7-0EB20F6C8E1B}" srcOrd="1" destOrd="0" parTransId="{58EE622B-633F-49F3-89DE-03E825046B18}" sibTransId="{7C59188A-C9D2-4E12-869A-393D0A68880E}"/>
    <dgm:cxn modelId="{A207EB60-E3AA-448A-B9AD-6233A484D4E2}" type="presOf" srcId="{18B08D8D-F0CE-487C-82C7-0EB20F6C8E1B}" destId="{44F8C2FA-32F6-40EE-8A28-69154835A24F}" srcOrd="0" destOrd="0" presId="urn:microsoft.com/office/officeart/2005/8/layout/hList6"/>
    <dgm:cxn modelId="{2A463443-073F-467C-8139-4AFB32617066}" srcId="{973DB4FA-FD86-4999-9BAD-DA150662E8B8}" destId="{369C3857-E04F-4E99-AD0D-F6759554D054}" srcOrd="2" destOrd="0" parTransId="{DF348936-2EA4-45C2-9EA4-F2DE5FF73483}" sibTransId="{E8BCEB07-E26D-4E4D-A831-FB12FE07656C}"/>
    <dgm:cxn modelId="{98B7658A-C0B8-4DD6-AE15-B2654983E5EB}" type="presOf" srcId="{BDCB5002-37DC-4655-BE1F-7CE81250301D}" destId="{6B5C5F6A-853E-499C-AF48-E2E757268C34}" srcOrd="0" destOrd="2" presId="urn:microsoft.com/office/officeart/2005/8/layout/hList6"/>
    <dgm:cxn modelId="{AEBC0FA1-9FCA-4E28-9E13-FBD096EA946F}" srcId="{18B08D8D-F0CE-487C-82C7-0EB20F6C8E1B}" destId="{BC655BD3-403B-41A0-BE6F-8A2BC71DABF4}" srcOrd="1" destOrd="0" parTransId="{29702166-CD83-442B-9058-1856269DEE92}" sibTransId="{D1E92C61-F81C-4435-9621-C79F0E74C518}"/>
    <dgm:cxn modelId="{134E7EA6-D84B-48C3-B020-8F634EDCEDA1}" srcId="{6C873472-9602-432A-97DB-D76F880BA68E}" destId="{973DB4FA-FD86-4999-9BAD-DA150662E8B8}" srcOrd="0" destOrd="0" parTransId="{94599A9E-5C68-4A33-A436-76F9C524AA66}" sibTransId="{646DCEDD-D306-4170-AA8F-408A65C59F22}"/>
    <dgm:cxn modelId="{ADD9A4AC-C4D7-4914-AA04-5404E59ACF8A}" type="presOf" srcId="{973DB4FA-FD86-4999-9BAD-DA150662E8B8}" destId="{6B5C5F6A-853E-499C-AF48-E2E757268C34}" srcOrd="0" destOrd="0" presId="urn:microsoft.com/office/officeart/2005/8/layout/hList6"/>
    <dgm:cxn modelId="{9C4B81AE-3552-43BC-AF44-B6EDC00CBA1D}" type="presOf" srcId="{6C873472-9602-432A-97DB-D76F880BA68E}" destId="{4CBCD440-1565-4825-BF3A-1DB79624EF3C}" srcOrd="0" destOrd="0" presId="urn:microsoft.com/office/officeart/2005/8/layout/hList6"/>
    <dgm:cxn modelId="{9835A8BA-CA1F-4DA3-A178-429B99789526}" type="presOf" srcId="{D06D3E0C-A3F4-448B-A7AE-066988C0D8FA}" destId="{44F8C2FA-32F6-40EE-8A28-69154835A24F}" srcOrd="0" destOrd="3" presId="urn:microsoft.com/office/officeart/2005/8/layout/hList6"/>
    <dgm:cxn modelId="{E742D7BD-C7F5-4E87-8CBB-9A485A76C52D}" type="presOf" srcId="{BC655BD3-403B-41A0-BE6F-8A2BC71DABF4}" destId="{44F8C2FA-32F6-40EE-8A28-69154835A24F}" srcOrd="0" destOrd="2" presId="urn:microsoft.com/office/officeart/2005/8/layout/hList6"/>
    <dgm:cxn modelId="{D1B7F4D7-3C55-4471-A7C4-9E00C0D2AC13}" srcId="{18B08D8D-F0CE-487C-82C7-0EB20F6C8E1B}" destId="{3BD3F2B2-D127-4746-96AD-C7616D55B715}" srcOrd="0" destOrd="0" parTransId="{C7CD1253-5074-4D65-B864-B66DA9F505F7}" sibTransId="{84EFF99C-E02F-40D8-856B-5C867D763E44}"/>
    <dgm:cxn modelId="{936DB1DD-59DD-485E-AF6C-19E8470B102A}" type="presOf" srcId="{3BD3F2B2-D127-4746-96AD-C7616D55B715}" destId="{44F8C2FA-32F6-40EE-8A28-69154835A24F}" srcOrd="0" destOrd="1" presId="urn:microsoft.com/office/officeart/2005/8/layout/hList6"/>
    <dgm:cxn modelId="{38C0E4E7-B1CF-4AFC-8A3B-F88CC2AF6D13}" type="presOf" srcId="{DC7CEC53-1BF1-4E3C-B406-AD49F95EC8F9}" destId="{6B5C5F6A-853E-499C-AF48-E2E757268C34}" srcOrd="0" destOrd="1" presId="urn:microsoft.com/office/officeart/2005/8/layout/hList6"/>
    <dgm:cxn modelId="{E416B9EF-09BF-42A4-9C31-C7A69DBB429C}" type="presOf" srcId="{369C3857-E04F-4E99-AD0D-F6759554D054}" destId="{6B5C5F6A-853E-499C-AF48-E2E757268C34}" srcOrd="0" destOrd="3" presId="urn:microsoft.com/office/officeart/2005/8/layout/hList6"/>
    <dgm:cxn modelId="{B10000FF-7F76-4AE3-B452-698E03FC7990}" srcId="{18B08D8D-F0CE-487C-82C7-0EB20F6C8E1B}" destId="{D06D3E0C-A3F4-448B-A7AE-066988C0D8FA}" srcOrd="2" destOrd="0" parTransId="{2E2B329F-F106-49DA-B30A-2E7C921DDF34}" sibTransId="{C1AAEE17-BFB5-4DDD-A260-C151DE474E46}"/>
    <dgm:cxn modelId="{92A705FF-A8E3-4D45-9C8E-8892872A7DD1}" srcId="{973DB4FA-FD86-4999-9BAD-DA150662E8B8}" destId="{DC7CEC53-1BF1-4E3C-B406-AD49F95EC8F9}" srcOrd="0" destOrd="0" parTransId="{D571706A-3AF1-4587-A529-32E9ACCB1EBD}" sibTransId="{6FF88253-42B7-49AD-9A17-13D0A47CCD2D}"/>
    <dgm:cxn modelId="{4C360B52-072E-4FF3-BB78-07693C8CB418}" type="presParOf" srcId="{4CBCD440-1565-4825-BF3A-1DB79624EF3C}" destId="{6B5C5F6A-853E-499C-AF48-E2E757268C34}" srcOrd="0" destOrd="0" presId="urn:microsoft.com/office/officeart/2005/8/layout/hList6"/>
    <dgm:cxn modelId="{1BC5F65E-A5D5-42F7-8C5D-4A37518A8963}" type="presParOf" srcId="{4CBCD440-1565-4825-BF3A-1DB79624EF3C}" destId="{3B4DCB6F-BA54-4DDA-9411-C1667AD672D8}" srcOrd="1" destOrd="0" presId="urn:microsoft.com/office/officeart/2005/8/layout/hList6"/>
    <dgm:cxn modelId="{9DE593D2-7F38-4471-80C0-E7F84501EA37}" type="presParOf" srcId="{4CBCD440-1565-4825-BF3A-1DB79624EF3C}" destId="{44F8C2FA-32F6-40EE-8A28-69154835A24F}"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D5029-C5E5-4C28-9511-33E69AE62FA3}">
      <dsp:nvSpPr>
        <dsp:cNvPr id="0" name=""/>
        <dsp:cNvSpPr/>
      </dsp:nvSpPr>
      <dsp:spPr>
        <a:xfrm>
          <a:off x="-6608795" y="-1010662"/>
          <a:ext cx="7865876" cy="7865876"/>
        </a:xfrm>
        <a:prstGeom prst="blockArc">
          <a:avLst>
            <a:gd name="adj1" fmla="val 18900000"/>
            <a:gd name="adj2" fmla="val 2700000"/>
            <a:gd name="adj3" fmla="val 275"/>
          </a:avLst>
        </a:pr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BDE9D4-CC0A-4E03-BA64-F6589C32E5C1}">
      <dsp:nvSpPr>
        <dsp:cNvPr id="0" name=""/>
        <dsp:cNvSpPr/>
      </dsp:nvSpPr>
      <dsp:spPr>
        <a:xfrm>
          <a:off x="467856" y="307774"/>
          <a:ext cx="8249510" cy="615314"/>
        </a:xfrm>
        <a:prstGeom prst="rect">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840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Active Involvement</a:t>
          </a:r>
        </a:p>
      </dsp:txBody>
      <dsp:txXfrm>
        <a:off x="467856" y="307774"/>
        <a:ext cx="8249510" cy="615314"/>
      </dsp:txXfrm>
    </dsp:sp>
    <dsp:sp modelId="{8254EE42-B2BA-4B3A-B22D-5268C951C90B}">
      <dsp:nvSpPr>
        <dsp:cNvPr id="0" name=""/>
        <dsp:cNvSpPr/>
      </dsp:nvSpPr>
      <dsp:spPr>
        <a:xfrm>
          <a:off x="83284" y="230859"/>
          <a:ext cx="769142" cy="769142"/>
        </a:xfrm>
        <a:prstGeom prst="ellipse">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B725C9-50A6-4B9C-AA7F-0FF04CC74752}">
      <dsp:nvSpPr>
        <dsp:cNvPr id="0" name=""/>
        <dsp:cNvSpPr/>
      </dsp:nvSpPr>
      <dsp:spPr>
        <a:xfrm>
          <a:off x="973994" y="1230628"/>
          <a:ext cx="7743372" cy="615314"/>
        </a:xfrm>
        <a:prstGeom prst="rect">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840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Secondary Involvement</a:t>
          </a:r>
        </a:p>
      </dsp:txBody>
      <dsp:txXfrm>
        <a:off x="973994" y="1230628"/>
        <a:ext cx="7743372" cy="615314"/>
      </dsp:txXfrm>
    </dsp:sp>
    <dsp:sp modelId="{D319C7C7-EE50-471B-8131-8ABC9FBAAC7B}">
      <dsp:nvSpPr>
        <dsp:cNvPr id="0" name=""/>
        <dsp:cNvSpPr/>
      </dsp:nvSpPr>
      <dsp:spPr>
        <a:xfrm>
          <a:off x="589422" y="1153714"/>
          <a:ext cx="769142" cy="769142"/>
        </a:xfrm>
        <a:prstGeom prst="ellipse">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FFF956-89F6-4A2A-89D7-BB1268CBDF21}">
      <dsp:nvSpPr>
        <dsp:cNvPr id="0" name=""/>
        <dsp:cNvSpPr/>
      </dsp:nvSpPr>
      <dsp:spPr>
        <a:xfrm>
          <a:off x="1205438" y="2153483"/>
          <a:ext cx="7511928" cy="615314"/>
        </a:xfrm>
        <a:prstGeom prst="rect">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840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Transactional Interaction</a:t>
          </a:r>
        </a:p>
      </dsp:txBody>
      <dsp:txXfrm>
        <a:off x="1205438" y="2153483"/>
        <a:ext cx="7511928" cy="615314"/>
      </dsp:txXfrm>
    </dsp:sp>
    <dsp:sp modelId="{417C4982-FBC0-4E00-A6F7-02488D0BE9C1}">
      <dsp:nvSpPr>
        <dsp:cNvPr id="0" name=""/>
        <dsp:cNvSpPr/>
      </dsp:nvSpPr>
      <dsp:spPr>
        <a:xfrm>
          <a:off x="820867" y="2076568"/>
          <a:ext cx="769142" cy="769142"/>
        </a:xfrm>
        <a:prstGeom prst="ellipse">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1AED2D-C76D-4356-8DDB-0C31889EE79C}">
      <dsp:nvSpPr>
        <dsp:cNvPr id="0" name=""/>
        <dsp:cNvSpPr/>
      </dsp:nvSpPr>
      <dsp:spPr>
        <a:xfrm>
          <a:off x="1205438" y="3075753"/>
          <a:ext cx="7511928" cy="615314"/>
        </a:xfrm>
        <a:prstGeom prst="rect">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840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Management Oversight</a:t>
          </a:r>
        </a:p>
      </dsp:txBody>
      <dsp:txXfrm>
        <a:off x="1205438" y="3075753"/>
        <a:ext cx="7511928" cy="615314"/>
      </dsp:txXfrm>
    </dsp:sp>
    <dsp:sp modelId="{1AE087A4-18E4-4D4C-95C6-71DBA2C6892E}">
      <dsp:nvSpPr>
        <dsp:cNvPr id="0" name=""/>
        <dsp:cNvSpPr/>
      </dsp:nvSpPr>
      <dsp:spPr>
        <a:xfrm>
          <a:off x="820867" y="2998839"/>
          <a:ext cx="769142" cy="769142"/>
        </a:xfrm>
        <a:prstGeom prst="ellipse">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018286-44BB-4C7D-9971-6B7E46956741}">
      <dsp:nvSpPr>
        <dsp:cNvPr id="0" name=""/>
        <dsp:cNvSpPr/>
      </dsp:nvSpPr>
      <dsp:spPr>
        <a:xfrm>
          <a:off x="973994" y="3998608"/>
          <a:ext cx="7743372" cy="615314"/>
        </a:xfrm>
        <a:prstGeom prst="rect">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840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Reporting</a:t>
          </a:r>
        </a:p>
      </dsp:txBody>
      <dsp:txXfrm>
        <a:off x="973994" y="3998608"/>
        <a:ext cx="7743372" cy="615314"/>
      </dsp:txXfrm>
    </dsp:sp>
    <dsp:sp modelId="{E87223C3-80D5-4517-BB23-4809E815B4A7}">
      <dsp:nvSpPr>
        <dsp:cNvPr id="0" name=""/>
        <dsp:cNvSpPr/>
      </dsp:nvSpPr>
      <dsp:spPr>
        <a:xfrm>
          <a:off x="589422" y="3921693"/>
          <a:ext cx="769142" cy="769142"/>
        </a:xfrm>
        <a:prstGeom prst="ellipse">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C6A2B7-C883-4E09-9258-614074DC7269}">
      <dsp:nvSpPr>
        <dsp:cNvPr id="0" name=""/>
        <dsp:cNvSpPr/>
      </dsp:nvSpPr>
      <dsp:spPr>
        <a:xfrm>
          <a:off x="467856" y="4921462"/>
          <a:ext cx="8249510" cy="615314"/>
        </a:xfrm>
        <a:prstGeom prst="rect">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840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Compliance</a:t>
          </a:r>
        </a:p>
      </dsp:txBody>
      <dsp:txXfrm>
        <a:off x="467856" y="4921462"/>
        <a:ext cx="8249510" cy="615314"/>
      </dsp:txXfrm>
    </dsp:sp>
    <dsp:sp modelId="{8466FCA3-49AC-4B08-B079-06F7BB725514}">
      <dsp:nvSpPr>
        <dsp:cNvPr id="0" name=""/>
        <dsp:cNvSpPr/>
      </dsp:nvSpPr>
      <dsp:spPr>
        <a:xfrm>
          <a:off x="83284" y="4844548"/>
          <a:ext cx="769142" cy="769142"/>
        </a:xfrm>
        <a:prstGeom prst="ellipse">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C5F6A-853E-499C-AF48-E2E757268C34}">
      <dsp:nvSpPr>
        <dsp:cNvPr id="0" name=""/>
        <dsp:cNvSpPr/>
      </dsp:nvSpPr>
      <dsp:spPr>
        <a:xfrm rot="16200000">
          <a:off x="-920088" y="923754"/>
          <a:ext cx="5374036" cy="3526526"/>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89469" bIns="0" numCol="1" spcCol="1270" anchor="t" anchorCtr="0">
          <a:noAutofit/>
        </a:bodyPr>
        <a:lstStyle/>
        <a:p>
          <a:pPr marL="0" lvl="0" indent="0" algn="l" defTabSz="1333500">
            <a:lnSpc>
              <a:spcPct val="90000"/>
            </a:lnSpc>
            <a:spcBef>
              <a:spcPct val="0"/>
            </a:spcBef>
            <a:spcAft>
              <a:spcPct val="35000"/>
            </a:spcAft>
            <a:buNone/>
          </a:pPr>
          <a:r>
            <a:rPr lang="en-GB" sz="3000" kern="1200" dirty="0"/>
            <a:t>Manager</a:t>
          </a:r>
        </a:p>
        <a:p>
          <a:pPr marL="228600" lvl="1" indent="-228600" algn="l" defTabSz="1022350">
            <a:lnSpc>
              <a:spcPct val="90000"/>
            </a:lnSpc>
            <a:spcBef>
              <a:spcPct val="0"/>
            </a:spcBef>
            <a:spcAft>
              <a:spcPct val="15000"/>
            </a:spcAft>
            <a:buChar char="•"/>
          </a:pPr>
          <a:r>
            <a:rPr lang="en-GB" sz="2300" kern="1200" dirty="0"/>
            <a:t>Use </a:t>
          </a:r>
          <a:r>
            <a:rPr lang="en-GB" sz="2300" kern="1200" dirty="0" err="1"/>
            <a:t>SystemUser</a:t>
          </a:r>
          <a:r>
            <a:rPr lang="en-GB" sz="2300" kern="1200" dirty="0"/>
            <a:t> manager hierarchy</a:t>
          </a:r>
        </a:p>
        <a:p>
          <a:pPr marL="228600" lvl="1" indent="-228600" algn="l" defTabSz="1022350">
            <a:lnSpc>
              <a:spcPct val="90000"/>
            </a:lnSpc>
            <a:spcBef>
              <a:spcPct val="0"/>
            </a:spcBef>
            <a:spcAft>
              <a:spcPct val="15000"/>
            </a:spcAft>
            <a:buChar char="•"/>
          </a:pPr>
          <a:r>
            <a:rPr lang="en-GB" sz="2300" kern="1200" dirty="0"/>
            <a:t>Directly link users in management chain</a:t>
          </a:r>
        </a:p>
        <a:p>
          <a:pPr marL="228600" lvl="1" indent="-228600" algn="l" defTabSz="1022350">
            <a:lnSpc>
              <a:spcPct val="90000"/>
            </a:lnSpc>
            <a:spcBef>
              <a:spcPct val="0"/>
            </a:spcBef>
            <a:spcAft>
              <a:spcPct val="15000"/>
            </a:spcAft>
            <a:buChar char="•"/>
          </a:pPr>
          <a:r>
            <a:rPr lang="en-GB" sz="2300" kern="1200" dirty="0"/>
            <a:t>Existing data</a:t>
          </a:r>
        </a:p>
      </dsp:txBody>
      <dsp:txXfrm rot="5400000">
        <a:off x="3667" y="1074806"/>
        <a:ext cx="3526526" cy="3224422"/>
      </dsp:txXfrm>
    </dsp:sp>
    <dsp:sp modelId="{44F8C2FA-32F6-40EE-8A28-69154835A24F}">
      <dsp:nvSpPr>
        <dsp:cNvPr id="0" name=""/>
        <dsp:cNvSpPr/>
      </dsp:nvSpPr>
      <dsp:spPr>
        <a:xfrm rot="16200000">
          <a:off x="2870926" y="923754"/>
          <a:ext cx="5374036" cy="3526526"/>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89469" bIns="0" numCol="1" spcCol="1270" anchor="t" anchorCtr="0">
          <a:noAutofit/>
        </a:bodyPr>
        <a:lstStyle/>
        <a:p>
          <a:pPr marL="0" lvl="0" indent="0" algn="l" defTabSz="1333500">
            <a:lnSpc>
              <a:spcPct val="90000"/>
            </a:lnSpc>
            <a:spcBef>
              <a:spcPct val="0"/>
            </a:spcBef>
            <a:spcAft>
              <a:spcPct val="35000"/>
            </a:spcAft>
            <a:buNone/>
          </a:pPr>
          <a:r>
            <a:rPr lang="en-GB" sz="3000" kern="1200" dirty="0"/>
            <a:t>Position</a:t>
          </a:r>
        </a:p>
        <a:p>
          <a:pPr marL="228600" lvl="1" indent="-228600" algn="l" defTabSz="1022350">
            <a:lnSpc>
              <a:spcPct val="90000"/>
            </a:lnSpc>
            <a:spcBef>
              <a:spcPct val="0"/>
            </a:spcBef>
            <a:spcAft>
              <a:spcPct val="15000"/>
            </a:spcAft>
            <a:buChar char="•"/>
          </a:pPr>
          <a:r>
            <a:rPr lang="en-GB" sz="2300" kern="1200" dirty="0"/>
            <a:t>Ability to specify explicit hierarchy </a:t>
          </a:r>
        </a:p>
        <a:p>
          <a:pPr marL="228600" lvl="1" indent="-228600" algn="l" defTabSz="1022350">
            <a:lnSpc>
              <a:spcPct val="90000"/>
            </a:lnSpc>
            <a:spcBef>
              <a:spcPct val="0"/>
            </a:spcBef>
            <a:spcAft>
              <a:spcPct val="15000"/>
            </a:spcAft>
            <a:buChar char="•"/>
          </a:pPr>
          <a:r>
            <a:rPr lang="en-GB" sz="2300" kern="1200" dirty="0"/>
            <a:t>Multiple users can be added at each position level</a:t>
          </a:r>
        </a:p>
        <a:p>
          <a:pPr marL="228600" lvl="1" indent="-228600" algn="l" defTabSz="1022350">
            <a:lnSpc>
              <a:spcPct val="90000"/>
            </a:lnSpc>
            <a:spcBef>
              <a:spcPct val="0"/>
            </a:spcBef>
            <a:spcAft>
              <a:spcPct val="15000"/>
            </a:spcAft>
            <a:buChar char="•"/>
          </a:pPr>
          <a:r>
            <a:rPr lang="en-GB" sz="2300" kern="1200" dirty="0"/>
            <a:t>Needs configuration and maintenance</a:t>
          </a:r>
        </a:p>
      </dsp:txBody>
      <dsp:txXfrm rot="5400000">
        <a:off x="3794681" y="1074806"/>
        <a:ext cx="3526526" cy="322442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3/15/2022 8:50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3/15/2022 8:50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3/15/2022 8:50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Make sure to expand on the differences between static access teams and those dynamically created </a:t>
            </a:r>
          </a:p>
        </p:txBody>
      </p:sp>
      <p:sp>
        <p:nvSpPr>
          <p:cNvPr id="4" name="Slide Number Placeholder 3"/>
          <p:cNvSpPr>
            <a:spLocks noGrp="1"/>
          </p:cNvSpPr>
          <p:nvPr>
            <p:ph type="sldNum" sz="quarter" idx="10"/>
          </p:nvPr>
        </p:nvSpPr>
        <p:spPr/>
        <p:txBody>
          <a:bodyPr/>
          <a:lstStyle/>
          <a:p>
            <a:fld id="{8CEEC488-DFA6-44D4-AFB0-C242488D84E3}" type="slidenum">
              <a:rPr lang="en-US" smtClean="0">
                <a:solidFill>
                  <a:prstClr val="black"/>
                </a:solidFill>
                <a:latin typeface="Segoe UI"/>
              </a:rPr>
              <a:pPr/>
              <a:t>26</a:t>
            </a:fld>
            <a:endParaRPr lang="en-US" dirty="0">
              <a:solidFill>
                <a:prstClr val="black"/>
              </a:solidFill>
              <a:latin typeface="Segoe UI"/>
            </a:endParaRPr>
          </a:p>
        </p:txBody>
      </p:sp>
    </p:spTree>
    <p:extLst>
      <p:ext uri="{BB962C8B-B14F-4D97-AF65-F5344CB8AC3E}">
        <p14:creationId xmlns:p14="http://schemas.microsoft.com/office/powerpoint/2010/main" val="2313218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86E53D3E-4478-4CD6-9271-B3225F9AAEBF}" type="datetime1">
              <a:rPr lang="en-US" smtClean="0"/>
              <a:t>3/15/2022</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28</a:t>
            </a:fld>
            <a:endParaRPr lang="en-US" dirty="0">
              <a:latin typeface="Segoe UI" pitchFamily="34" charset="0"/>
            </a:endParaRPr>
          </a:p>
        </p:txBody>
      </p:sp>
    </p:spTree>
    <p:extLst>
      <p:ext uri="{BB962C8B-B14F-4D97-AF65-F5344CB8AC3E}">
        <p14:creationId xmlns:p14="http://schemas.microsoft.com/office/powerpoint/2010/main" val="4079305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pPr marL="114300" marR="0" indent="-11430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Date Placeholder 4"/>
          <p:cNvSpPr>
            <a:spLocks noGrp="1"/>
          </p:cNvSpPr>
          <p:nvPr>
            <p:ph type="dt" idx="11"/>
          </p:nvPr>
        </p:nvSpPr>
        <p:spPr/>
        <p:txBody>
          <a:bodyPr/>
          <a:lstStyle/>
          <a:p>
            <a:fld id="{6DFF9F91-AD21-4849-828E-6BE4B48EC9F5}" type="datetime1">
              <a:rPr lang="en-US" smtClean="0"/>
              <a:t>3/15/2022</a:t>
            </a:fld>
            <a:endParaRPr lang="en-US" dirty="0"/>
          </a:p>
        </p:txBody>
      </p:sp>
      <p:sp>
        <p:nvSpPr>
          <p:cNvPr id="6" name="Footer Placeholder 5"/>
          <p:cNvSpPr>
            <a:spLocks noGrp="1"/>
          </p:cNvSpPr>
          <p:nvPr>
            <p:ph type="ftr" sz="quarter" idx="12"/>
          </p:nvPr>
        </p:nvSpPr>
        <p:spPr/>
        <p:txBody>
          <a:bodyPr/>
          <a:lstStyle/>
          <a:p>
            <a:r>
              <a:rPr lang="en-US">
                <a:solidFill>
                  <a:srgbClr val="000000"/>
                </a:solidFill>
              </a:rPr>
              <a:t>© 2010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409721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You are building a solution for Fabrikam to track visitors to a showroom and manufacturing site.  Some of the visitors are potential purchasers and some are just there to see the magic of the robots working.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063580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3/15/2022 8:50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PowerApps and Flow do not provide users with access to any data assets that they don’t already have access to. Users should only have access to data that they really require access to. </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9</a:t>
            </a:fld>
            <a:endParaRPr lang="en-US"/>
          </a:p>
        </p:txBody>
      </p:sp>
    </p:spTree>
    <p:extLst>
      <p:ext uri="{BB962C8B-B14F-4D97-AF65-F5344CB8AC3E}">
        <p14:creationId xmlns:p14="http://schemas.microsoft.com/office/powerpoint/2010/main" val="39205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licensed users, whether or not they are members of the security groups, must be assigned security roles to access environments. You assign the security roles in the web application. Users can’t access environments until they are assigned at least one security role for that environment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218151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dirty="0">
                <a:solidFill>
                  <a:schemeClr val="tx1"/>
                </a:solidFill>
              </a:rPr>
              <a:t>All env admins and makers are migrated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3/15/2022 8:50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194191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13</a:t>
            </a:fld>
            <a:endParaRPr lang="en-US"/>
          </a:p>
        </p:txBody>
      </p:sp>
    </p:spTree>
    <p:extLst>
      <p:ext uri="{BB962C8B-B14F-4D97-AF65-F5344CB8AC3E}">
        <p14:creationId xmlns:p14="http://schemas.microsoft.com/office/powerpoint/2010/main" val="2553344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They ensure proper data flow in an organization following organization policies</a:t>
            </a:r>
          </a:p>
          <a:p>
            <a:pPr marL="171450" indent="-171450">
              <a:buFontTx/>
              <a:buChar char="-"/>
            </a:pPr>
            <a:r>
              <a:rPr lang="en-US" dirty="0"/>
              <a:t>They can prevent a developed solution from working properly if not included in your plans</a:t>
            </a:r>
          </a:p>
          <a:p>
            <a:pPr marL="171450" indent="-171450">
              <a:buFontTx/>
              <a:buChar char="-"/>
            </a:pPr>
            <a:r>
              <a:rPr lang="en-US" dirty="0"/>
              <a:t>Can break your solution after you deploy if they are added later</a:t>
            </a:r>
          </a:p>
          <a:p>
            <a:pPr marL="0" indent="0">
              <a:buFontTx/>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25972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far-reaching impact of bad design</a:t>
            </a:r>
          </a:p>
          <a:p>
            <a:endParaRPr lang="en-US" dirty="0"/>
          </a:p>
          <a:p>
            <a:r>
              <a:rPr lang="en-US" dirty="0"/>
              <a:t>* manageability (nightmare to manage individual access)</a:t>
            </a:r>
          </a:p>
          <a:p>
            <a:r>
              <a:rPr lang="en-US" dirty="0"/>
              <a:t>* performance (POA growth during sharing)</a:t>
            </a:r>
          </a:p>
          <a:p>
            <a:r>
              <a:rPr lang="en-US" dirty="0"/>
              <a:t>* usability (cumbersome procedures to grant access)</a:t>
            </a:r>
          </a:p>
          <a:p>
            <a:r>
              <a:rPr lang="en-US" dirty="0"/>
              <a:t>* visibility (impossible to tell just by looking at the row who has access to it)</a:t>
            </a:r>
          </a:p>
          <a:p>
            <a:endParaRPr lang="en-US" dirty="0"/>
          </a:p>
          <a:p>
            <a:r>
              <a:rPr lang="en-US" dirty="0"/>
              <a:t>Anything else?</a:t>
            </a:r>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63A404CC-94C1-4FFD-8EE9-35A935CD0D28}" type="datetime1">
              <a:rPr lang="en-US" smtClean="0"/>
              <a:t>3/15/2022</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16</a:t>
            </a:fld>
            <a:endParaRPr lang="en-US" dirty="0">
              <a:latin typeface="Segoe UI" pitchFamily="34" charset="0"/>
            </a:endParaRPr>
          </a:p>
        </p:txBody>
      </p:sp>
    </p:spTree>
    <p:extLst>
      <p:ext uri="{BB962C8B-B14F-4D97-AF65-F5344CB8AC3E}">
        <p14:creationId xmlns:p14="http://schemas.microsoft.com/office/powerpoint/2010/main" val="2843205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Active involvement </a:t>
            </a:r>
          </a:p>
          <a:p>
            <a:r>
              <a:rPr lang="en-US" dirty="0"/>
              <a:t>Regular, significant involvement directly with the customer/deal  Informed, with existing knowledge of the customer/deal and current related activity, and personal actions based on a direct relationship with the people involved </a:t>
            </a:r>
          </a:p>
          <a:p>
            <a:endParaRPr lang="en-US" dirty="0"/>
          </a:p>
          <a:p>
            <a:r>
              <a:rPr lang="en-US" dirty="0"/>
              <a:t>Secondary involvement </a:t>
            </a:r>
          </a:p>
          <a:p>
            <a:r>
              <a:rPr lang="en-US" dirty="0"/>
              <a:t> Informed involvement, maintaining active knowledge of activity but not directly participating or acting on the deal or with the customer, such as providing cover for absence of actively involved staff Support others who have a personal relationship with customer such as providing advice or support to the people actively involved, providing specialist knowledge to a specific deal or customer </a:t>
            </a:r>
          </a:p>
          <a:p>
            <a:endParaRPr lang="en-US" dirty="0"/>
          </a:p>
          <a:p>
            <a:r>
              <a:rPr lang="en-US" dirty="0"/>
              <a:t>Transactional interaction </a:t>
            </a:r>
          </a:p>
          <a:p>
            <a:r>
              <a:rPr lang="en-US" dirty="0"/>
              <a:t>Specific activity oriented involvement, for example, receiving and acting on a request to update a customer’s address  No personal or on-going engagement, such as in a contact center </a:t>
            </a:r>
          </a:p>
          <a:p>
            <a:endParaRPr lang="en-US" dirty="0"/>
          </a:p>
          <a:p>
            <a:r>
              <a:rPr lang="en-US" dirty="0"/>
              <a:t>Management oversight </a:t>
            </a:r>
          </a:p>
          <a:p>
            <a:r>
              <a:rPr lang="en-US" dirty="0"/>
              <a:t>Managerial or governance responsibility across a business or geographical area  Viewing and directing involvement of others rather than specific involvement</a:t>
            </a:r>
          </a:p>
          <a:p>
            <a:endParaRPr lang="en-US" dirty="0"/>
          </a:p>
          <a:p>
            <a:r>
              <a:rPr lang="en-US" dirty="0"/>
              <a:t>Reporting</a:t>
            </a:r>
          </a:p>
          <a:p>
            <a:r>
              <a:rPr lang="en-US" dirty="0"/>
              <a:t>Aggregated business reporting  Data organized to preserve anonymity rather providing direct access to customers/deals </a:t>
            </a:r>
          </a:p>
          <a:p>
            <a:endParaRPr lang="en-US" dirty="0"/>
          </a:p>
          <a:p>
            <a:r>
              <a:rPr lang="en-US" dirty="0"/>
              <a:t>Compliance </a:t>
            </a:r>
          </a:p>
          <a:p>
            <a:r>
              <a:rPr lang="en-US" dirty="0"/>
              <a:t> Oversight read-only access to all rows for a business area</a:t>
            </a:r>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86E53D3E-4478-4CD6-9271-B3225F9AAEBF}" type="datetime1">
              <a:rPr lang="en-US" smtClean="0"/>
              <a:t>3/15/2022</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18</a:t>
            </a:fld>
            <a:endParaRPr lang="en-US" dirty="0">
              <a:latin typeface="Segoe UI" pitchFamily="34" charset="0"/>
            </a:endParaRPr>
          </a:p>
        </p:txBody>
      </p:sp>
    </p:spTree>
    <p:extLst>
      <p:ext uri="{BB962C8B-B14F-4D97-AF65-F5344CB8AC3E}">
        <p14:creationId xmlns:p14="http://schemas.microsoft.com/office/powerpoint/2010/main" val="1991558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here https://docs.microsoft.com/en-us/power-platform/admin/manage-teams#edit-a-group-team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067957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3"/>
            <a:ext cx="11296416" cy="738664"/>
          </a:xfrm>
        </p:spPr>
        <p:txBody>
          <a:bodyPr/>
          <a:lstStyle>
            <a:lvl1pPr>
              <a:defRPr sz="4800"/>
            </a:lvl1pPr>
          </a:lstStyle>
          <a:p>
            <a:r>
              <a:rPr lang="en-US"/>
              <a:t>Click to edit Master title style</a:t>
            </a:r>
          </a:p>
        </p:txBody>
      </p:sp>
      <p:sp>
        <p:nvSpPr>
          <p:cNvPr id="3" name="Text Placeholder 2"/>
          <p:cNvSpPr>
            <a:spLocks noGrp="1"/>
          </p:cNvSpPr>
          <p:nvPr>
            <p:ph type="body" sz="quarter" idx="10"/>
          </p:nvPr>
        </p:nvSpPr>
        <p:spPr>
          <a:xfrm>
            <a:off x="584200" y="1435498"/>
            <a:ext cx="11018520" cy="2544286"/>
          </a:xfrm>
        </p:spPr>
        <p:txBody>
          <a:bodyPr/>
          <a:lstStyle>
            <a:lvl1pPr>
              <a:defRPr sz="3733"/>
            </a:lvl1pPr>
            <a:lvl2pPr>
              <a:defRPr sz="3200"/>
            </a:lvl2pPr>
            <a:lvl3pPr>
              <a:defRPr sz="2667"/>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55309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906" y="228603"/>
            <a:ext cx="11295781" cy="553998"/>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16073" y="1447805"/>
            <a:ext cx="5491005" cy="2884892"/>
          </a:xfrm>
        </p:spPr>
        <p:txBody>
          <a:bodyPr/>
          <a:lstStyle>
            <a:lvl1pPr marL="453271" indent="-453271">
              <a:lnSpc>
                <a:spcPct val="90000"/>
              </a:lnSpc>
              <a:defRPr sz="3733"/>
            </a:lvl1pPr>
            <a:lvl2pPr marL="897724" indent="-433870">
              <a:lnSpc>
                <a:spcPct val="90000"/>
              </a:lnSpc>
              <a:defRPr sz="3200"/>
            </a:lvl2pPr>
            <a:lvl3pPr marL="1271628" indent="-384486">
              <a:lnSpc>
                <a:spcPct val="90000"/>
              </a:lnSpc>
              <a:defRPr sz="2667"/>
            </a:lvl3pPr>
            <a:lvl4pPr marL="1636714" indent="-365086">
              <a:lnSpc>
                <a:spcPct val="90000"/>
              </a:lnSpc>
              <a:defRPr sz="2533"/>
            </a:lvl4pPr>
            <a:lvl5pPr marL="2021201" indent="-373904">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335" y="1447805"/>
            <a:ext cx="5494181" cy="2884892"/>
          </a:xfrm>
        </p:spPr>
        <p:txBody>
          <a:bodyPr/>
          <a:lstStyle>
            <a:lvl1pPr marL="463854" indent="-463854">
              <a:lnSpc>
                <a:spcPct val="90000"/>
              </a:lnSpc>
              <a:defRPr sz="3733"/>
            </a:lvl1pPr>
            <a:lvl2pPr marL="897724" indent="-453271">
              <a:lnSpc>
                <a:spcPct val="90000"/>
              </a:lnSpc>
              <a:defRPr sz="3200"/>
            </a:lvl2pPr>
            <a:lvl3pPr marL="1282211" indent="-403887">
              <a:lnSpc>
                <a:spcPct val="90000"/>
              </a:lnSpc>
              <a:defRPr sz="2667"/>
            </a:lvl3pPr>
            <a:lvl4pPr marL="1636714" indent="-354504">
              <a:lnSpc>
                <a:spcPct val="90000"/>
              </a:lnSpc>
              <a:defRPr sz="2533"/>
            </a:lvl4pPr>
            <a:lvl5pPr marL="2021201" indent="-365086">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6987888"/>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2C-5FF4-4B9C-9DEB-0AE69C125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03135-40A9-4245-91CE-7D5F2C77D0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C4F8E-2136-439F-AA23-C92D8C0F0EE3}"/>
              </a:ext>
            </a:extLst>
          </p:cNvPr>
          <p:cNvSpPr>
            <a:spLocks noGrp="1"/>
          </p:cNvSpPr>
          <p:nvPr>
            <p:ph type="dt" sz="half" idx="10"/>
          </p:nvPr>
        </p:nvSpPr>
        <p:spPr/>
        <p:txBody>
          <a:bodyPr/>
          <a:lstStyle/>
          <a:p>
            <a:fld id="{19436092-BD96-4373-A141-C2218AA9DE54}" type="datetimeFigureOut">
              <a:rPr lang="en-US" smtClean="0"/>
              <a:t>3/15/2022</a:t>
            </a:fld>
            <a:endParaRPr lang="en-US"/>
          </a:p>
        </p:txBody>
      </p:sp>
      <p:sp>
        <p:nvSpPr>
          <p:cNvPr id="5" name="Footer Placeholder 4">
            <a:extLst>
              <a:ext uri="{FF2B5EF4-FFF2-40B4-BE49-F238E27FC236}">
                <a16:creationId xmlns:a16="http://schemas.microsoft.com/office/drawing/2014/main" id="{033AA756-BE98-4A31-A394-B58835A84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09495-542C-40FC-BFA8-EE742AB16121}"/>
              </a:ext>
            </a:extLst>
          </p:cNvPr>
          <p:cNvSpPr>
            <a:spLocks noGrp="1"/>
          </p:cNvSpPr>
          <p:nvPr>
            <p:ph type="sldNum" sz="quarter" idx="12"/>
          </p:nvPr>
        </p:nvSpPr>
        <p:spPr/>
        <p:txBody>
          <a:bodyPr/>
          <a:lstStyle/>
          <a:p>
            <a:fld id="{B399A3BA-BAF6-494F-90B0-ADECAFBEF328}" type="slidenum">
              <a:rPr lang="en-US" smtClean="0"/>
              <a:t>‹#›</a:t>
            </a:fld>
            <a:endParaRPr lang="en-US"/>
          </a:p>
        </p:txBody>
      </p:sp>
    </p:spTree>
    <p:extLst>
      <p:ext uri="{BB962C8B-B14F-4D97-AF65-F5344CB8AC3E}">
        <p14:creationId xmlns:p14="http://schemas.microsoft.com/office/powerpoint/2010/main" val="9189756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9" y="228602"/>
            <a:ext cx="11296418" cy="5539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489078" y="1447803"/>
            <a:ext cx="11296416" cy="1612749"/>
          </a:xfrm>
        </p:spPr>
        <p:txBody>
          <a:bodyPr/>
          <a:lstStyle>
            <a:lvl1pPr marL="0" indent="0">
              <a:spcBef>
                <a:spcPts val="1600"/>
              </a:spcBef>
              <a:buNone/>
              <a:defRPr baseline="0">
                <a:solidFill>
                  <a:srgbClr val="00AEEF"/>
                </a:solidFill>
              </a:defRPr>
            </a:lvl1pPr>
            <a:lvl2pPr marL="922636" indent="-524802" defTabSz="1367025">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5465928"/>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589666"/>
          </a:xfrm>
        </p:spPr>
        <p:txBody>
          <a:bodyPr/>
          <a:lstStyle>
            <a:lvl1pPr>
              <a:lnSpc>
                <a:spcPct val="100000"/>
              </a:lnSpc>
              <a:spcBef>
                <a:spcPts val="1200"/>
              </a:spcBef>
              <a:defRPr/>
            </a:lvl1pPr>
            <a:lvl2pPr marL="1146175" indent="-393700" defTabSz="1250950">
              <a:lnSpc>
                <a:spcPct val="100000"/>
              </a:lnSpc>
              <a:spcBef>
                <a:spcPts val="3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5013865"/>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612749"/>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334052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marL="228600" indent="-228600">
              <a:buFont typeface="Wingdings" panose="05000000000000000000" pitchFamily="2" charset="2"/>
              <a:buChar char="§"/>
              <a:defRPr sz="3600">
                <a:latin typeface="+mn-lt"/>
              </a:defRPr>
            </a:lvl1pPr>
            <a:lvl2pPr marL="457200" indent="-228600">
              <a:buFont typeface="Wingdings" panose="05000000000000000000" pitchFamily="2" charset="2"/>
              <a:buChar char="§"/>
              <a:defRPr sz="2800">
                <a:latin typeface="+mn-lt"/>
              </a:defRPr>
            </a:lvl2pPr>
            <a:lvl3pPr marL="657225" indent="-200025">
              <a:buFont typeface="Wingdings" panose="05000000000000000000" pitchFamily="2" charset="2"/>
              <a:buChar char="§"/>
              <a:defRPr sz="2400">
                <a:latin typeface="+mn-lt"/>
              </a:defRPr>
            </a:lvl3pPr>
            <a:lvl4pPr marL="842963" indent="-180975">
              <a:buFont typeface="Wingdings" panose="05000000000000000000" pitchFamily="2" charset="2"/>
              <a:buChar char="§"/>
              <a:defRPr sz="2000">
                <a:latin typeface="+mn-lt"/>
              </a:defRPr>
            </a:lvl4pPr>
            <a:lvl5pPr marL="1023938" indent="-168275">
              <a:buFont typeface="Wingdings" panose="05000000000000000000" pitchFamily="2" charset="2"/>
              <a:buChar cha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theme" Target="../theme/theme2.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3"/>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 id="2147484744" r:id="rId28"/>
    <p:sldLayoutId id="2147484748" r:id="rId29"/>
    <p:sldLayoutId id="2147484749" r:id="rId30"/>
    <p:sldLayoutId id="2147484750"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050" y="3017617"/>
            <a:ext cx="4167887" cy="1477328"/>
          </a:xfrm>
        </p:spPr>
        <p:txBody>
          <a:bodyPr/>
          <a:lstStyle/>
          <a:p>
            <a:r>
              <a:rPr lang="en-US" sz="2400"/>
              <a:t>PL-600</a:t>
            </a:r>
            <a:br>
              <a:rPr lang="en-US" dirty="0"/>
            </a:br>
            <a:br>
              <a:rPr lang="en-US" dirty="0"/>
            </a:br>
            <a:r>
              <a:rPr lang="en-US" dirty="0"/>
              <a:t>Security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CC15-6D15-47D2-994E-A8234D21A45E}"/>
              </a:ext>
            </a:extLst>
          </p:cNvPr>
          <p:cNvSpPr>
            <a:spLocks noGrp="1"/>
          </p:cNvSpPr>
          <p:nvPr>
            <p:ph type="title"/>
          </p:nvPr>
        </p:nvSpPr>
        <p:spPr>
          <a:xfrm>
            <a:off x="493906" y="228603"/>
            <a:ext cx="11295781" cy="738664"/>
          </a:xfrm>
        </p:spPr>
        <p:txBody>
          <a:bodyPr/>
          <a:lstStyle/>
          <a:p>
            <a:r>
              <a:rPr lang="en-US" sz="4800" dirty="0"/>
              <a:t>Azure AD - Conditional service access</a:t>
            </a:r>
          </a:p>
        </p:txBody>
      </p:sp>
      <p:sp>
        <p:nvSpPr>
          <p:cNvPr id="3" name="Content Placeholder 2">
            <a:extLst>
              <a:ext uri="{FF2B5EF4-FFF2-40B4-BE49-F238E27FC236}">
                <a16:creationId xmlns:a16="http://schemas.microsoft.com/office/drawing/2014/main" id="{36C1EB72-D9AE-4469-8C7A-A1FA958AF113}"/>
              </a:ext>
            </a:extLst>
          </p:cNvPr>
          <p:cNvSpPr>
            <a:spLocks noGrp="1"/>
          </p:cNvSpPr>
          <p:nvPr>
            <p:ph sz="half" idx="1"/>
          </p:nvPr>
        </p:nvSpPr>
        <p:spPr>
          <a:xfrm>
            <a:off x="496948" y="1796819"/>
            <a:ext cx="5491005" cy="3956083"/>
          </a:xfrm>
        </p:spPr>
        <p:txBody>
          <a:bodyPr/>
          <a:lstStyle/>
          <a:p>
            <a:pPr>
              <a:buFont typeface="Wingdings" panose="05000000000000000000" pitchFamily="2" charset="2"/>
              <a:buChar char="§"/>
            </a:pPr>
            <a:r>
              <a:rPr lang="en-US" sz="3200" dirty="0"/>
              <a:t>Azure AD Premium required</a:t>
            </a:r>
          </a:p>
          <a:p>
            <a:pPr>
              <a:buFont typeface="Wingdings" panose="05000000000000000000" pitchFamily="2" charset="2"/>
              <a:buChar char="§"/>
            </a:pPr>
            <a:r>
              <a:rPr lang="en-US" sz="3200" dirty="0"/>
              <a:t>Scenario coverage</a:t>
            </a:r>
          </a:p>
          <a:p>
            <a:pPr lvl="1">
              <a:buFont typeface="Wingdings" panose="05000000000000000000" pitchFamily="2" charset="2"/>
              <a:buChar char="§"/>
            </a:pPr>
            <a:r>
              <a:rPr lang="en-US" dirty="0"/>
              <a:t>Grant/block access based upon</a:t>
            </a:r>
          </a:p>
          <a:p>
            <a:pPr lvl="2">
              <a:buFont typeface="Wingdings" panose="05000000000000000000" pitchFamily="2" charset="2"/>
              <a:buChar char="§"/>
            </a:pPr>
            <a:r>
              <a:rPr lang="en-US" dirty="0"/>
              <a:t>User/Group</a:t>
            </a:r>
          </a:p>
          <a:p>
            <a:pPr lvl="2">
              <a:buFont typeface="Wingdings" panose="05000000000000000000" pitchFamily="2" charset="2"/>
              <a:buChar char="§"/>
            </a:pPr>
            <a:r>
              <a:rPr lang="en-US" dirty="0"/>
              <a:t>Device</a:t>
            </a:r>
          </a:p>
          <a:p>
            <a:pPr lvl="2">
              <a:buFont typeface="Wingdings" panose="05000000000000000000" pitchFamily="2" charset="2"/>
              <a:buChar char="§"/>
            </a:pPr>
            <a:r>
              <a:rPr lang="en-US" dirty="0"/>
              <a:t>Location</a:t>
            </a:r>
          </a:p>
          <a:p>
            <a:endParaRPr lang="en-US" dirty="0"/>
          </a:p>
        </p:txBody>
      </p:sp>
      <p:pic>
        <p:nvPicPr>
          <p:cNvPr id="7" name="Picture 6">
            <a:extLst>
              <a:ext uri="{FF2B5EF4-FFF2-40B4-BE49-F238E27FC236}">
                <a16:creationId xmlns:a16="http://schemas.microsoft.com/office/drawing/2014/main" id="{9AAE8E48-0A6A-478F-B488-1F61AB845E0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99959" y="1936021"/>
            <a:ext cx="5795444" cy="3816752"/>
          </a:xfrm>
          <a:prstGeom prst="rect">
            <a:avLst/>
          </a:prstGeom>
          <a:ln>
            <a:solidFill>
              <a:schemeClr val="tx1"/>
            </a:solidFill>
          </a:ln>
        </p:spPr>
      </p:pic>
    </p:spTree>
    <p:extLst>
      <p:ext uri="{BB962C8B-B14F-4D97-AF65-F5344CB8AC3E}">
        <p14:creationId xmlns:p14="http://schemas.microsoft.com/office/powerpoint/2010/main" val="20335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C83C80-6F33-4993-9B9E-CCCCED257ECB}"/>
              </a:ext>
            </a:extLst>
          </p:cNvPr>
          <p:cNvSpPr>
            <a:spLocks noGrp="1"/>
          </p:cNvSpPr>
          <p:nvPr>
            <p:ph type="title"/>
          </p:nvPr>
        </p:nvSpPr>
        <p:spPr/>
        <p:txBody>
          <a:bodyPr/>
          <a:lstStyle/>
          <a:p>
            <a:r>
              <a:rPr lang="en-US" dirty="0"/>
              <a:t>Securing environments with Security Groups</a:t>
            </a:r>
          </a:p>
        </p:txBody>
      </p:sp>
      <p:sp>
        <p:nvSpPr>
          <p:cNvPr id="5" name="Text Placeholder 4">
            <a:extLst>
              <a:ext uri="{FF2B5EF4-FFF2-40B4-BE49-F238E27FC236}">
                <a16:creationId xmlns:a16="http://schemas.microsoft.com/office/drawing/2014/main" id="{FBDD1F0B-EC5D-42CC-A352-CA914A368DB4}"/>
              </a:ext>
            </a:extLst>
          </p:cNvPr>
          <p:cNvSpPr>
            <a:spLocks noGrp="1"/>
          </p:cNvSpPr>
          <p:nvPr>
            <p:ph type="body" sz="quarter" idx="10"/>
          </p:nvPr>
        </p:nvSpPr>
        <p:spPr>
          <a:xfrm>
            <a:off x="584200" y="1435497"/>
            <a:ext cx="11018520" cy="5244513"/>
          </a:xfrm>
        </p:spPr>
        <p:txBody>
          <a:bodyPr/>
          <a:lstStyle/>
          <a:p>
            <a:r>
              <a:rPr lang="en-US" sz="2400" dirty="0"/>
              <a:t>Security groups can be used to limit access to environments and to keep the user list streamlined to real users of the Microsoft </a:t>
            </a:r>
            <a:r>
              <a:rPr lang="en-US" sz="2400" dirty="0" err="1"/>
              <a:t>Dataverse</a:t>
            </a:r>
            <a:r>
              <a:rPr lang="en-US" sz="2400" dirty="0"/>
              <a:t> environment</a:t>
            </a:r>
          </a:p>
          <a:p>
            <a:endParaRPr lang="en-US" sz="2400" dirty="0"/>
          </a:p>
          <a:p>
            <a:r>
              <a:rPr lang="en-US" sz="2400" dirty="0"/>
              <a:t>Users added to the security group, are added to Microsoft </a:t>
            </a:r>
            <a:r>
              <a:rPr lang="en-US" sz="2400" dirty="0" err="1"/>
              <a:t>Dataverse</a:t>
            </a:r>
            <a:r>
              <a:rPr lang="en-US" sz="2400" dirty="0"/>
              <a:t> as users</a:t>
            </a:r>
            <a:br>
              <a:rPr lang="en-US" sz="2400" dirty="0"/>
            </a:br>
            <a:endParaRPr lang="en-US" sz="2400" dirty="0"/>
          </a:p>
          <a:p>
            <a:r>
              <a:rPr lang="en-US" sz="2400" dirty="0"/>
              <a:t>When users are removed from the group, they are disabled in Microsoft </a:t>
            </a:r>
            <a:r>
              <a:rPr lang="en-US" sz="2400" dirty="0" err="1"/>
              <a:t>Dataverse</a:t>
            </a:r>
            <a:br>
              <a:rPr lang="en-US" sz="2400" dirty="0"/>
            </a:br>
            <a:endParaRPr lang="en-US" sz="2400" dirty="0"/>
          </a:p>
          <a:p>
            <a:r>
              <a:rPr lang="en-US" sz="2400" dirty="0"/>
              <a:t>When a security group is associated with an existing environment with users, all users in the environment that are not members of the group will be disabled</a:t>
            </a:r>
            <a:br>
              <a:rPr lang="en-US" sz="2400" dirty="0"/>
            </a:br>
            <a:endParaRPr lang="en-US" sz="2400" dirty="0"/>
          </a:p>
          <a:p>
            <a:r>
              <a:rPr lang="en-US" sz="2400" dirty="0"/>
              <a:t>When no security group is associated all users with a Microsoft </a:t>
            </a:r>
            <a:r>
              <a:rPr lang="en-US" sz="2400" dirty="0" err="1"/>
              <a:t>Dataverse</a:t>
            </a:r>
            <a:r>
              <a:rPr lang="en-US" sz="2400" dirty="0"/>
              <a:t> license will be created as users and enabled in the environment</a:t>
            </a:r>
          </a:p>
          <a:p>
            <a:endParaRPr lang="en-US" sz="2400" dirty="0"/>
          </a:p>
        </p:txBody>
      </p:sp>
    </p:spTree>
    <p:extLst>
      <p:ext uri="{BB962C8B-B14F-4D97-AF65-F5344CB8AC3E}">
        <p14:creationId xmlns:p14="http://schemas.microsoft.com/office/powerpoint/2010/main" val="315580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78017" y="258583"/>
            <a:ext cx="11678623" cy="738664"/>
          </a:xfrm>
        </p:spPr>
        <p:txBody>
          <a:bodyPr/>
          <a:lstStyle/>
          <a:p>
            <a:r>
              <a:rPr lang="en-US" dirty="0"/>
              <a:t>Environment security and access control</a:t>
            </a:r>
          </a:p>
        </p:txBody>
      </p:sp>
      <p:sp>
        <p:nvSpPr>
          <p:cNvPr id="22" name="Rectangle 21">
            <a:extLst>
              <a:ext uri="{FF2B5EF4-FFF2-40B4-BE49-F238E27FC236}">
                <a16:creationId xmlns:a16="http://schemas.microsoft.com/office/drawing/2014/main" id="{FC43DDBF-A3DA-4358-A5AD-26EEC4FFCBDD}"/>
              </a:ext>
            </a:extLst>
          </p:cNvPr>
          <p:cNvSpPr/>
          <p:nvPr/>
        </p:nvSpPr>
        <p:spPr bwMode="auto">
          <a:xfrm>
            <a:off x="249499" y="1296050"/>
            <a:ext cx="1600200" cy="1784277"/>
          </a:xfrm>
          <a:prstGeom prst="rect">
            <a:avLst/>
          </a:prstGeom>
          <a:solidFill>
            <a:srgbClr val="00B6C3"/>
          </a:solidFill>
          <a:ln>
            <a:solidFill>
              <a:srgbClr val="003C6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CB15E031-752B-4ECA-BA1B-0124C299F81C}"/>
              </a:ext>
            </a:extLst>
          </p:cNvPr>
          <p:cNvSpPr/>
          <p:nvPr/>
        </p:nvSpPr>
        <p:spPr bwMode="auto">
          <a:xfrm>
            <a:off x="448823" y="1842015"/>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a:gradFill>
                  <a:gsLst>
                    <a:gs pos="0">
                      <a:srgbClr val="FFFFFF"/>
                    </a:gs>
                    <a:gs pos="100000">
                      <a:srgbClr val="FFFFFF"/>
                    </a:gs>
                  </a:gsLst>
                  <a:lin ang="5400000" scaled="0"/>
                </a:gradFill>
                <a:ea typeface="Segoe UI" pitchFamily="34" charset="0"/>
                <a:cs typeface="Segoe UI" pitchFamily="34" charset="0"/>
              </a:rPr>
              <a:t>App</a:t>
            </a:r>
          </a:p>
        </p:txBody>
      </p:sp>
      <p:sp>
        <p:nvSpPr>
          <p:cNvPr id="26" name="Rectangle 25">
            <a:extLst>
              <a:ext uri="{FF2B5EF4-FFF2-40B4-BE49-F238E27FC236}">
                <a16:creationId xmlns:a16="http://schemas.microsoft.com/office/drawing/2014/main" id="{3870C991-F06B-4BC4-8597-61956456AD92}"/>
              </a:ext>
            </a:extLst>
          </p:cNvPr>
          <p:cNvSpPr/>
          <p:nvPr/>
        </p:nvSpPr>
        <p:spPr bwMode="auto">
          <a:xfrm>
            <a:off x="448823" y="2177908"/>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Flow</a:t>
            </a:r>
          </a:p>
        </p:txBody>
      </p:sp>
      <p:sp>
        <p:nvSpPr>
          <p:cNvPr id="27" name="Rectangle 26">
            <a:extLst>
              <a:ext uri="{FF2B5EF4-FFF2-40B4-BE49-F238E27FC236}">
                <a16:creationId xmlns:a16="http://schemas.microsoft.com/office/drawing/2014/main" id="{5A561DD2-5094-4B61-923C-1060B5F6DBFD}"/>
              </a:ext>
            </a:extLst>
          </p:cNvPr>
          <p:cNvSpPr/>
          <p:nvPr/>
        </p:nvSpPr>
        <p:spPr bwMode="auto">
          <a:xfrm>
            <a:off x="448823" y="2527815"/>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a:gradFill>
                  <a:gsLst>
                    <a:gs pos="0">
                      <a:srgbClr val="FFFFFF"/>
                    </a:gs>
                    <a:gs pos="100000">
                      <a:srgbClr val="FFFFFF"/>
                    </a:gs>
                  </a:gsLst>
                  <a:lin ang="5400000" scaled="0"/>
                </a:gradFill>
                <a:ea typeface="Segoe UI" pitchFamily="34" charset="0"/>
                <a:cs typeface="Segoe UI" pitchFamily="34" charset="0"/>
              </a:rPr>
              <a:t>Custom Connector</a:t>
            </a:r>
          </a:p>
        </p:txBody>
      </p:sp>
      <p:sp>
        <p:nvSpPr>
          <p:cNvPr id="28" name="Rectangle 27">
            <a:extLst>
              <a:ext uri="{FF2B5EF4-FFF2-40B4-BE49-F238E27FC236}">
                <a16:creationId xmlns:a16="http://schemas.microsoft.com/office/drawing/2014/main" id="{53540754-86EB-4F37-A970-EB10C1C0C65A}"/>
              </a:ext>
            </a:extLst>
          </p:cNvPr>
          <p:cNvSpPr/>
          <p:nvPr/>
        </p:nvSpPr>
        <p:spPr bwMode="auto">
          <a:xfrm>
            <a:off x="154756" y="1216825"/>
            <a:ext cx="4648200" cy="2036935"/>
          </a:xfrm>
          <a:prstGeom prst="rect">
            <a:avLst/>
          </a:prstGeom>
          <a:noFill/>
          <a:ln w="19050">
            <a:solidFill>
              <a:srgbClr val="DB39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8847F3BB-2C98-4339-9436-401DD6DAEEBA}"/>
              </a:ext>
            </a:extLst>
          </p:cNvPr>
          <p:cNvSpPr txBox="1"/>
          <p:nvPr/>
        </p:nvSpPr>
        <p:spPr>
          <a:xfrm>
            <a:off x="335361" y="1220755"/>
            <a:ext cx="1691810" cy="815608"/>
          </a:xfrm>
          <a:prstGeom prst="rect">
            <a:avLst/>
          </a:prstGeom>
          <a:noFill/>
        </p:spPr>
        <p:txBody>
          <a:bodyPr wrap="none" lIns="182880" tIns="146304" rIns="182880" bIns="146304" rtlCol="0">
            <a:spAutoFit/>
          </a:bodyPr>
          <a:lstStyle/>
          <a:p>
            <a:pPr>
              <a:lnSpc>
                <a:spcPct val="90000"/>
              </a:lnSpc>
              <a:spcAft>
                <a:spcPts val="600"/>
              </a:spcAft>
            </a:pPr>
            <a:r>
              <a:rPr lang="en-US" sz="1600" b="1" dirty="0">
                <a:solidFill>
                  <a:schemeClr val="bg1"/>
                </a:solidFill>
              </a:rPr>
              <a:t>Env (</a:t>
            </a:r>
            <a:r>
              <a:rPr lang="en-US" sz="1050" b="1" dirty="0">
                <a:solidFill>
                  <a:schemeClr val="bg1"/>
                </a:solidFill>
              </a:rPr>
              <a:t>no Microsoft </a:t>
            </a:r>
          </a:p>
          <a:p>
            <a:pPr>
              <a:lnSpc>
                <a:spcPct val="90000"/>
              </a:lnSpc>
              <a:spcAft>
                <a:spcPts val="600"/>
              </a:spcAft>
            </a:pPr>
            <a:r>
              <a:rPr lang="en-US" sz="1050" b="1" dirty="0" err="1">
                <a:solidFill>
                  <a:schemeClr val="bg1"/>
                </a:solidFill>
              </a:rPr>
              <a:t>Dataverse</a:t>
            </a:r>
            <a:r>
              <a:rPr lang="en-US" sz="1600" b="1" dirty="0">
                <a:solidFill>
                  <a:schemeClr val="bg1"/>
                </a:solidFill>
              </a:rPr>
              <a:t>)</a:t>
            </a:r>
          </a:p>
        </p:txBody>
      </p:sp>
      <p:sp>
        <p:nvSpPr>
          <p:cNvPr id="30" name="Arrow: Right 29">
            <a:extLst>
              <a:ext uri="{FF2B5EF4-FFF2-40B4-BE49-F238E27FC236}">
                <a16:creationId xmlns:a16="http://schemas.microsoft.com/office/drawing/2014/main" id="{97C151F9-9A9A-478A-9FE4-8AD4CABD764D}"/>
              </a:ext>
            </a:extLst>
          </p:cNvPr>
          <p:cNvSpPr/>
          <p:nvPr/>
        </p:nvSpPr>
        <p:spPr bwMode="auto">
          <a:xfrm rot="10800000">
            <a:off x="1870877" y="1305389"/>
            <a:ext cx="492560" cy="38100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B3886265-A1CA-4E3C-B0DE-19D6026461D9}"/>
              </a:ext>
            </a:extLst>
          </p:cNvPr>
          <p:cNvSpPr txBox="1"/>
          <p:nvPr/>
        </p:nvSpPr>
        <p:spPr>
          <a:xfrm>
            <a:off x="2307262" y="1243960"/>
            <a:ext cx="2343295" cy="738664"/>
          </a:xfrm>
          <a:prstGeom prst="rect">
            <a:avLst/>
          </a:prstGeom>
          <a:noFill/>
        </p:spPr>
        <p:txBody>
          <a:bodyPr wrap="squar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Environment Roles </a:t>
            </a:r>
            <a:r>
              <a:rPr lang="en-US" sz="1400">
                <a:gradFill>
                  <a:gsLst>
                    <a:gs pos="2917">
                      <a:schemeClr val="tx1"/>
                    </a:gs>
                    <a:gs pos="30000">
                      <a:schemeClr val="tx1"/>
                    </a:gs>
                  </a:gsLst>
                  <a:lin ang="5400000" scaled="0"/>
                </a:gradFill>
              </a:rPr>
              <a:t>(Maker/Admin)</a:t>
            </a:r>
            <a:endParaRPr lang="en-US" sz="1800">
              <a:gradFill>
                <a:gsLst>
                  <a:gs pos="2917">
                    <a:schemeClr val="tx1"/>
                  </a:gs>
                  <a:gs pos="30000">
                    <a:schemeClr val="tx1"/>
                  </a:gs>
                </a:gsLst>
                <a:lin ang="5400000" scaled="0"/>
              </a:gradFill>
            </a:endParaRPr>
          </a:p>
        </p:txBody>
      </p:sp>
      <p:sp>
        <p:nvSpPr>
          <p:cNvPr id="32" name="Arrow: Right 31">
            <a:extLst>
              <a:ext uri="{FF2B5EF4-FFF2-40B4-BE49-F238E27FC236}">
                <a16:creationId xmlns:a16="http://schemas.microsoft.com/office/drawing/2014/main" id="{05FB1EF6-4CB0-4A89-A21E-B1D08EBCBE92}"/>
              </a:ext>
            </a:extLst>
          </p:cNvPr>
          <p:cNvSpPr/>
          <p:nvPr/>
        </p:nvSpPr>
        <p:spPr bwMode="auto">
          <a:xfrm rot="10800000">
            <a:off x="1892421" y="2097253"/>
            <a:ext cx="492560" cy="38100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40158250-7B71-424F-89E9-677DCFB9B5A7}"/>
              </a:ext>
            </a:extLst>
          </p:cNvPr>
          <p:cNvSpPr txBox="1"/>
          <p:nvPr/>
        </p:nvSpPr>
        <p:spPr>
          <a:xfrm>
            <a:off x="2328808" y="2035824"/>
            <a:ext cx="2603085" cy="815608"/>
          </a:xfrm>
          <a:prstGeom prst="rect">
            <a:avLst/>
          </a:prstGeom>
          <a:noFill/>
        </p:spPr>
        <p:txBody>
          <a:bodyPr wrap="non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Resource Permissions </a:t>
            </a:r>
          </a:p>
          <a:p>
            <a:pPr>
              <a:lnSpc>
                <a:spcPct val="90000"/>
              </a:lnSpc>
              <a:spcAft>
                <a:spcPts val="600"/>
              </a:spcAft>
            </a:pPr>
            <a:r>
              <a:rPr lang="en-US" sz="1400">
                <a:gradFill>
                  <a:gsLst>
                    <a:gs pos="2917">
                      <a:schemeClr val="tx1"/>
                    </a:gs>
                    <a:gs pos="30000">
                      <a:schemeClr val="tx1"/>
                    </a:gs>
                  </a:gsLst>
                  <a:lin ang="5400000" scaled="0"/>
                </a:gradFill>
              </a:rPr>
              <a:t>(Owner/Contributor/User…)</a:t>
            </a:r>
            <a:endParaRPr lang="en-US" sz="2000">
              <a:gradFill>
                <a:gsLst>
                  <a:gs pos="2917">
                    <a:schemeClr val="tx1"/>
                  </a:gs>
                  <a:gs pos="30000">
                    <a:schemeClr val="tx1"/>
                  </a:gs>
                </a:gsLst>
                <a:lin ang="5400000" scaled="0"/>
              </a:gradFill>
            </a:endParaRPr>
          </a:p>
        </p:txBody>
      </p:sp>
      <p:sp>
        <p:nvSpPr>
          <p:cNvPr id="36" name="Right Brace 35">
            <a:extLst>
              <a:ext uri="{FF2B5EF4-FFF2-40B4-BE49-F238E27FC236}">
                <a16:creationId xmlns:a16="http://schemas.microsoft.com/office/drawing/2014/main" id="{01F8A383-FBB0-46AA-92EC-163BA169FF01}"/>
              </a:ext>
            </a:extLst>
          </p:cNvPr>
          <p:cNvSpPr/>
          <p:nvPr/>
        </p:nvSpPr>
        <p:spPr>
          <a:xfrm>
            <a:off x="1602556" y="1765815"/>
            <a:ext cx="182880" cy="1066800"/>
          </a:xfrm>
          <a:prstGeom prst="rightBrac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7" name="Rectangle 36">
            <a:extLst>
              <a:ext uri="{FF2B5EF4-FFF2-40B4-BE49-F238E27FC236}">
                <a16:creationId xmlns:a16="http://schemas.microsoft.com/office/drawing/2014/main" id="{AB030AE7-4CBE-4104-ABF6-FC795E6914E4}"/>
              </a:ext>
            </a:extLst>
          </p:cNvPr>
          <p:cNvSpPr/>
          <p:nvPr/>
        </p:nvSpPr>
        <p:spPr bwMode="auto">
          <a:xfrm>
            <a:off x="260719" y="3601857"/>
            <a:ext cx="1600200" cy="2459449"/>
          </a:xfrm>
          <a:prstGeom prst="rect">
            <a:avLst/>
          </a:prstGeom>
          <a:solidFill>
            <a:srgbClr val="00B6C3"/>
          </a:solidFill>
          <a:ln>
            <a:solidFill>
              <a:srgbClr val="003C6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570AF38E-5C8A-432E-883F-FAECAF5C751B}"/>
              </a:ext>
            </a:extLst>
          </p:cNvPr>
          <p:cNvSpPr txBox="1"/>
          <p:nvPr/>
        </p:nvSpPr>
        <p:spPr>
          <a:xfrm>
            <a:off x="652113" y="5693221"/>
            <a:ext cx="811440" cy="369075"/>
          </a:xfrm>
          <a:prstGeom prst="rect">
            <a:avLst/>
          </a:prstGeom>
          <a:noFill/>
        </p:spPr>
        <p:txBody>
          <a:bodyPr wrap="none" rtlCol="0">
            <a:spAutoFit/>
          </a:bodyPr>
          <a:lstStyle/>
          <a:p>
            <a:pPr algn="ctr" defTabSz="587275">
              <a:defRPr/>
            </a:pPr>
            <a:r>
              <a:rPr lang="en-US" sz="899">
                <a:solidFill>
                  <a:prstClr val="white"/>
                </a:solidFill>
                <a:latin typeface="Segoe UI" panose="020B0502040204020203" pitchFamily="34" charset="0"/>
                <a:cs typeface="Segoe UI" panose="020B0502040204020203" pitchFamily="34" charset="0"/>
              </a:rPr>
              <a:t>Common </a:t>
            </a:r>
            <a:br>
              <a:rPr lang="en-US" sz="899">
                <a:solidFill>
                  <a:prstClr val="white"/>
                </a:solidFill>
                <a:latin typeface="Segoe UI" panose="020B0502040204020203" pitchFamily="34" charset="0"/>
                <a:cs typeface="Segoe UI" panose="020B0502040204020203" pitchFamily="34" charset="0"/>
              </a:rPr>
            </a:br>
            <a:r>
              <a:rPr lang="en-US" sz="899">
                <a:solidFill>
                  <a:prstClr val="white"/>
                </a:solidFill>
                <a:latin typeface="Segoe UI" panose="020B0502040204020203" pitchFamily="34" charset="0"/>
                <a:cs typeface="Segoe UI" panose="020B0502040204020203" pitchFamily="34" charset="0"/>
              </a:rPr>
              <a:t>Data Service</a:t>
            </a:r>
          </a:p>
        </p:txBody>
      </p:sp>
      <p:sp>
        <p:nvSpPr>
          <p:cNvPr id="40" name="Rectangle 39">
            <a:extLst>
              <a:ext uri="{FF2B5EF4-FFF2-40B4-BE49-F238E27FC236}">
                <a16:creationId xmlns:a16="http://schemas.microsoft.com/office/drawing/2014/main" id="{AEEC1E94-040C-420C-8674-2F2838729353}"/>
              </a:ext>
            </a:extLst>
          </p:cNvPr>
          <p:cNvSpPr/>
          <p:nvPr/>
        </p:nvSpPr>
        <p:spPr bwMode="auto">
          <a:xfrm>
            <a:off x="460043" y="4130053"/>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a:gradFill>
                  <a:gsLst>
                    <a:gs pos="0">
                      <a:srgbClr val="FFFFFF"/>
                    </a:gs>
                    <a:gs pos="100000">
                      <a:srgbClr val="FFFFFF"/>
                    </a:gs>
                  </a:gsLst>
                  <a:lin ang="5400000" scaled="0"/>
                </a:gradFill>
                <a:ea typeface="Segoe UI" pitchFamily="34" charset="0"/>
                <a:cs typeface="Segoe UI" pitchFamily="34" charset="0"/>
              </a:rPr>
              <a:t>App</a:t>
            </a:r>
          </a:p>
        </p:txBody>
      </p:sp>
      <p:sp>
        <p:nvSpPr>
          <p:cNvPr id="41" name="Rectangle 40">
            <a:extLst>
              <a:ext uri="{FF2B5EF4-FFF2-40B4-BE49-F238E27FC236}">
                <a16:creationId xmlns:a16="http://schemas.microsoft.com/office/drawing/2014/main" id="{6804D95B-84FF-477F-BEDF-78FA285DBD03}"/>
              </a:ext>
            </a:extLst>
          </p:cNvPr>
          <p:cNvSpPr/>
          <p:nvPr/>
        </p:nvSpPr>
        <p:spPr bwMode="auto">
          <a:xfrm>
            <a:off x="460043" y="4488161"/>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Flow</a:t>
            </a:r>
          </a:p>
        </p:txBody>
      </p:sp>
      <p:sp>
        <p:nvSpPr>
          <p:cNvPr id="42" name="Rectangle 41">
            <a:extLst>
              <a:ext uri="{FF2B5EF4-FFF2-40B4-BE49-F238E27FC236}">
                <a16:creationId xmlns:a16="http://schemas.microsoft.com/office/drawing/2014/main" id="{F1BDFE3A-3BBB-4740-A2B0-F2FAAD33AB31}"/>
              </a:ext>
            </a:extLst>
          </p:cNvPr>
          <p:cNvSpPr/>
          <p:nvPr/>
        </p:nvSpPr>
        <p:spPr bwMode="auto">
          <a:xfrm>
            <a:off x="460043" y="4833621"/>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a:gradFill>
                  <a:gsLst>
                    <a:gs pos="0">
                      <a:srgbClr val="FFFFFF"/>
                    </a:gs>
                    <a:gs pos="100000">
                      <a:srgbClr val="FFFFFF"/>
                    </a:gs>
                  </a:gsLst>
                  <a:lin ang="5400000" scaled="0"/>
                </a:gradFill>
                <a:ea typeface="Segoe UI" pitchFamily="34" charset="0"/>
                <a:cs typeface="Segoe UI" pitchFamily="34" charset="0"/>
              </a:rPr>
              <a:t>Custom Connector</a:t>
            </a:r>
          </a:p>
        </p:txBody>
      </p:sp>
      <p:sp>
        <p:nvSpPr>
          <p:cNvPr id="43" name="Rectangle 42">
            <a:extLst>
              <a:ext uri="{FF2B5EF4-FFF2-40B4-BE49-F238E27FC236}">
                <a16:creationId xmlns:a16="http://schemas.microsoft.com/office/drawing/2014/main" id="{E4D770CD-ADDC-41B6-9029-3217A50B7D84}"/>
              </a:ext>
            </a:extLst>
          </p:cNvPr>
          <p:cNvSpPr/>
          <p:nvPr/>
        </p:nvSpPr>
        <p:spPr bwMode="auto">
          <a:xfrm>
            <a:off x="165976" y="3522633"/>
            <a:ext cx="4648200" cy="2629300"/>
          </a:xfrm>
          <a:prstGeom prst="rect">
            <a:avLst/>
          </a:prstGeom>
          <a:noFill/>
          <a:ln w="19050">
            <a:solidFill>
              <a:srgbClr val="DB39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D9F77C80-0CB4-4497-B661-B9A159092A27}"/>
              </a:ext>
            </a:extLst>
          </p:cNvPr>
          <p:cNvSpPr txBox="1"/>
          <p:nvPr/>
        </p:nvSpPr>
        <p:spPr>
          <a:xfrm>
            <a:off x="346581" y="3526563"/>
            <a:ext cx="1738296" cy="815608"/>
          </a:xfrm>
          <a:prstGeom prst="rect">
            <a:avLst/>
          </a:prstGeom>
          <a:noFill/>
        </p:spPr>
        <p:txBody>
          <a:bodyPr wrap="none" lIns="182880" tIns="146304" rIns="182880" bIns="146304" rtlCol="0">
            <a:spAutoFit/>
          </a:bodyPr>
          <a:lstStyle/>
          <a:p>
            <a:pPr>
              <a:lnSpc>
                <a:spcPct val="90000"/>
              </a:lnSpc>
              <a:spcAft>
                <a:spcPts val="600"/>
              </a:spcAft>
            </a:pPr>
            <a:r>
              <a:rPr lang="en-US" sz="1600" b="1" dirty="0">
                <a:solidFill>
                  <a:schemeClr val="bg1"/>
                </a:solidFill>
              </a:rPr>
              <a:t>Env (</a:t>
            </a:r>
            <a:r>
              <a:rPr lang="en-US" sz="1100" b="1" dirty="0">
                <a:solidFill>
                  <a:schemeClr val="bg1"/>
                </a:solidFill>
              </a:rPr>
              <a:t>w/ Microsoft </a:t>
            </a:r>
          </a:p>
          <a:p>
            <a:pPr>
              <a:lnSpc>
                <a:spcPct val="90000"/>
              </a:lnSpc>
              <a:spcAft>
                <a:spcPts val="600"/>
              </a:spcAft>
            </a:pPr>
            <a:r>
              <a:rPr lang="en-US" sz="1100" b="1" dirty="0" err="1">
                <a:solidFill>
                  <a:schemeClr val="bg1"/>
                </a:solidFill>
              </a:rPr>
              <a:t>Dataverse</a:t>
            </a:r>
            <a:r>
              <a:rPr lang="en-US" sz="1600" b="1" dirty="0">
                <a:solidFill>
                  <a:schemeClr val="bg1"/>
                </a:solidFill>
              </a:rPr>
              <a:t>)</a:t>
            </a:r>
          </a:p>
        </p:txBody>
      </p:sp>
      <p:sp>
        <p:nvSpPr>
          <p:cNvPr id="46" name="TextBox 45">
            <a:extLst>
              <a:ext uri="{FF2B5EF4-FFF2-40B4-BE49-F238E27FC236}">
                <a16:creationId xmlns:a16="http://schemas.microsoft.com/office/drawing/2014/main" id="{9C4BE0D5-3146-4F86-8A42-2532532F1F00}"/>
              </a:ext>
            </a:extLst>
          </p:cNvPr>
          <p:cNvSpPr txBox="1"/>
          <p:nvPr/>
        </p:nvSpPr>
        <p:spPr>
          <a:xfrm>
            <a:off x="2318482" y="3549767"/>
            <a:ext cx="2343295" cy="738664"/>
          </a:xfrm>
          <a:prstGeom prst="rect">
            <a:avLst/>
          </a:prstGeom>
          <a:noFill/>
        </p:spPr>
        <p:txBody>
          <a:bodyPr wrap="square" lIns="182880" tIns="146304" rIns="182880" bIns="146304" rtlCol="0">
            <a:spAutoFit/>
          </a:bodyPr>
          <a:lstStyle/>
          <a:p>
            <a:pPr>
              <a:lnSpc>
                <a:spcPct val="90000"/>
              </a:lnSpc>
              <a:spcAft>
                <a:spcPts val="600"/>
              </a:spcAft>
            </a:pPr>
            <a:r>
              <a:rPr lang="en-US" sz="1800" strike="sngStrike">
                <a:gradFill>
                  <a:gsLst>
                    <a:gs pos="2917">
                      <a:schemeClr val="tx1"/>
                    </a:gs>
                    <a:gs pos="30000">
                      <a:schemeClr val="tx1"/>
                    </a:gs>
                  </a:gsLst>
                  <a:lin ang="5400000" scaled="0"/>
                </a:gradFill>
              </a:rPr>
              <a:t>Environment Roles </a:t>
            </a:r>
            <a:r>
              <a:rPr lang="en-US" sz="1400" strike="sngStrike">
                <a:gradFill>
                  <a:gsLst>
                    <a:gs pos="2917">
                      <a:schemeClr val="tx1"/>
                    </a:gs>
                    <a:gs pos="30000">
                      <a:schemeClr val="tx1"/>
                    </a:gs>
                  </a:gsLst>
                  <a:lin ang="5400000" scaled="0"/>
                </a:gradFill>
              </a:rPr>
              <a:t>(Maker/Admin)</a:t>
            </a:r>
            <a:endParaRPr lang="en-US" sz="1800" strike="sngStrike">
              <a:gradFill>
                <a:gsLst>
                  <a:gs pos="2917">
                    <a:schemeClr val="tx1"/>
                  </a:gs>
                  <a:gs pos="30000">
                    <a:schemeClr val="tx1"/>
                  </a:gs>
                </a:gsLst>
                <a:lin ang="5400000" scaled="0"/>
              </a:gradFill>
            </a:endParaRPr>
          </a:p>
        </p:txBody>
      </p:sp>
      <p:sp>
        <p:nvSpPr>
          <p:cNvPr id="47" name="Arrow: Right 46">
            <a:extLst>
              <a:ext uri="{FF2B5EF4-FFF2-40B4-BE49-F238E27FC236}">
                <a16:creationId xmlns:a16="http://schemas.microsoft.com/office/drawing/2014/main" id="{2A0E0553-A7F7-4964-8E9B-FA7712BFB464}"/>
              </a:ext>
            </a:extLst>
          </p:cNvPr>
          <p:cNvSpPr/>
          <p:nvPr/>
        </p:nvSpPr>
        <p:spPr bwMode="auto">
          <a:xfrm rot="10800000">
            <a:off x="1903641" y="4403060"/>
            <a:ext cx="492560" cy="38100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0159BD20-1C6B-44C9-A95B-23E31C6CCFA6}"/>
              </a:ext>
            </a:extLst>
          </p:cNvPr>
          <p:cNvSpPr txBox="1"/>
          <p:nvPr/>
        </p:nvSpPr>
        <p:spPr>
          <a:xfrm>
            <a:off x="2340028" y="4341631"/>
            <a:ext cx="2603085" cy="815608"/>
          </a:xfrm>
          <a:prstGeom prst="rect">
            <a:avLst/>
          </a:prstGeom>
          <a:noFill/>
        </p:spPr>
        <p:txBody>
          <a:bodyPr wrap="non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Resource Permissions </a:t>
            </a:r>
          </a:p>
          <a:p>
            <a:pPr>
              <a:lnSpc>
                <a:spcPct val="90000"/>
              </a:lnSpc>
              <a:spcAft>
                <a:spcPts val="600"/>
              </a:spcAft>
            </a:pPr>
            <a:r>
              <a:rPr lang="en-US" sz="1400">
                <a:gradFill>
                  <a:gsLst>
                    <a:gs pos="2917">
                      <a:schemeClr val="tx1"/>
                    </a:gs>
                    <a:gs pos="30000">
                      <a:schemeClr val="tx1"/>
                    </a:gs>
                  </a:gsLst>
                  <a:lin ang="5400000" scaled="0"/>
                </a:gradFill>
              </a:rPr>
              <a:t>(Owner/Contributor/User…)</a:t>
            </a:r>
            <a:endParaRPr lang="en-US" sz="2000">
              <a:gradFill>
                <a:gsLst>
                  <a:gs pos="2917">
                    <a:schemeClr val="tx1"/>
                  </a:gs>
                  <a:gs pos="30000">
                    <a:schemeClr val="tx1"/>
                  </a:gs>
                </a:gsLst>
                <a:lin ang="5400000" scaled="0"/>
              </a:gradFill>
            </a:endParaRPr>
          </a:p>
        </p:txBody>
      </p:sp>
      <p:sp>
        <p:nvSpPr>
          <p:cNvPr id="49" name="Arrow: Right 48">
            <a:extLst>
              <a:ext uri="{FF2B5EF4-FFF2-40B4-BE49-F238E27FC236}">
                <a16:creationId xmlns:a16="http://schemas.microsoft.com/office/drawing/2014/main" id="{6D6611E3-83F1-4DAA-BC9A-8CF3ED0F04FD}"/>
              </a:ext>
            </a:extLst>
          </p:cNvPr>
          <p:cNvSpPr/>
          <p:nvPr/>
        </p:nvSpPr>
        <p:spPr bwMode="auto">
          <a:xfrm rot="10800000">
            <a:off x="1912179" y="5222761"/>
            <a:ext cx="492560" cy="38100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94E4B4EE-156D-455D-AC2A-4BD83027C61B}"/>
              </a:ext>
            </a:extLst>
          </p:cNvPr>
          <p:cNvSpPr txBox="1"/>
          <p:nvPr/>
        </p:nvSpPr>
        <p:spPr>
          <a:xfrm>
            <a:off x="2348564" y="5161333"/>
            <a:ext cx="2641749" cy="10649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Env &amp; Microsoft </a:t>
            </a:r>
            <a:r>
              <a:rPr lang="en-US" sz="1800" dirty="0" err="1">
                <a:gradFill>
                  <a:gsLst>
                    <a:gs pos="2917">
                      <a:schemeClr val="tx1"/>
                    </a:gs>
                    <a:gs pos="30000">
                      <a:schemeClr val="tx1"/>
                    </a:gs>
                  </a:gsLst>
                  <a:lin ang="5400000" scaled="0"/>
                </a:gradFill>
              </a:rPr>
              <a:t>Dataverse</a:t>
            </a:r>
            <a:r>
              <a:rPr lang="en-US" sz="1800" dirty="0">
                <a:gradFill>
                  <a:gsLst>
                    <a:gs pos="2917">
                      <a:schemeClr val="tx1"/>
                    </a:gs>
                    <a:gs pos="30000">
                      <a:schemeClr val="tx1"/>
                    </a:gs>
                  </a:gsLst>
                  <a:lin ang="5400000" scaled="0"/>
                </a:gradFill>
              </a:rPr>
              <a:t> Roles</a:t>
            </a:r>
          </a:p>
          <a:p>
            <a:pPr>
              <a:lnSpc>
                <a:spcPct val="90000"/>
              </a:lnSpc>
              <a:spcAft>
                <a:spcPts val="600"/>
              </a:spcAft>
            </a:pPr>
            <a:r>
              <a:rPr lang="en-US" sz="1400" dirty="0">
                <a:gradFill>
                  <a:gsLst>
                    <a:gs pos="2917">
                      <a:schemeClr val="tx1"/>
                    </a:gs>
                    <a:gs pos="30000">
                      <a:schemeClr val="tx1"/>
                    </a:gs>
                  </a:gsLst>
                  <a:lin ang="5400000" scaled="0"/>
                </a:gradFill>
              </a:rPr>
              <a:t>(Maker/Admin/Customizer…)</a:t>
            </a:r>
            <a:endParaRPr lang="en-US" sz="2800" dirty="0">
              <a:gradFill>
                <a:gsLst>
                  <a:gs pos="2917">
                    <a:schemeClr val="tx1"/>
                  </a:gs>
                  <a:gs pos="30000">
                    <a:schemeClr val="tx1"/>
                  </a:gs>
                </a:gsLst>
                <a:lin ang="5400000" scaled="0"/>
              </a:gradFill>
            </a:endParaRPr>
          </a:p>
        </p:txBody>
      </p:sp>
      <p:sp>
        <p:nvSpPr>
          <p:cNvPr id="51" name="Right Brace 50">
            <a:extLst>
              <a:ext uri="{FF2B5EF4-FFF2-40B4-BE49-F238E27FC236}">
                <a16:creationId xmlns:a16="http://schemas.microsoft.com/office/drawing/2014/main" id="{689A4AA3-8E56-4AB0-AD52-49C9B3522F44}"/>
              </a:ext>
            </a:extLst>
          </p:cNvPr>
          <p:cNvSpPr/>
          <p:nvPr/>
        </p:nvSpPr>
        <p:spPr>
          <a:xfrm>
            <a:off x="1613776" y="4071621"/>
            <a:ext cx="182880" cy="1066800"/>
          </a:xfrm>
          <a:prstGeom prst="rightBrac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4" name="Text Placeholder 5">
            <a:extLst>
              <a:ext uri="{FF2B5EF4-FFF2-40B4-BE49-F238E27FC236}">
                <a16:creationId xmlns:a16="http://schemas.microsoft.com/office/drawing/2014/main" id="{8ED21974-E052-4BFC-88FB-6C607B0810FE}"/>
              </a:ext>
            </a:extLst>
          </p:cNvPr>
          <p:cNvSpPr txBox="1">
            <a:spLocks/>
          </p:cNvSpPr>
          <p:nvPr/>
        </p:nvSpPr>
        <p:spPr>
          <a:xfrm>
            <a:off x="5119339" y="1012912"/>
            <a:ext cx="6929651" cy="647561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3200" dirty="0">
                <a:solidFill>
                  <a:schemeClr val="tx1"/>
                </a:solidFill>
              </a:rPr>
              <a:t>Access is controlled at three levels</a:t>
            </a:r>
          </a:p>
          <a:p>
            <a:pPr lvl="1">
              <a:buFont typeface="Wingdings" panose="05000000000000000000" pitchFamily="2" charset="2"/>
              <a:buChar char="§"/>
            </a:pPr>
            <a:r>
              <a:rPr lang="en-US" sz="2400" dirty="0">
                <a:solidFill>
                  <a:schemeClr val="tx1"/>
                </a:solidFill>
              </a:rPr>
              <a:t>Environment roles</a:t>
            </a:r>
          </a:p>
          <a:p>
            <a:pPr lvl="1">
              <a:buFont typeface="Wingdings" panose="05000000000000000000" pitchFamily="2" charset="2"/>
              <a:buChar char="§"/>
            </a:pPr>
            <a:r>
              <a:rPr lang="en-US" sz="2400" dirty="0">
                <a:solidFill>
                  <a:schemeClr val="tx1"/>
                </a:solidFill>
              </a:rPr>
              <a:t>Resource permissions for apps/flows/custom connectors/etc.</a:t>
            </a:r>
          </a:p>
          <a:p>
            <a:pPr lvl="1">
              <a:buFont typeface="Wingdings" panose="05000000000000000000" pitchFamily="2" charset="2"/>
              <a:buChar char="§"/>
            </a:pPr>
            <a:r>
              <a:rPr lang="en-US" sz="2400" dirty="0">
                <a:solidFill>
                  <a:schemeClr val="tx1"/>
                </a:solidFill>
              </a:rPr>
              <a:t>Microsoft </a:t>
            </a:r>
            <a:r>
              <a:rPr lang="en-US" sz="2400" dirty="0" err="1">
                <a:solidFill>
                  <a:schemeClr val="tx1"/>
                </a:solidFill>
              </a:rPr>
              <a:t>Dataverse</a:t>
            </a:r>
            <a:r>
              <a:rPr lang="en-US" sz="2400" dirty="0">
                <a:solidFill>
                  <a:schemeClr val="tx1"/>
                </a:solidFill>
              </a:rPr>
              <a:t> security roles (if a Microsoft </a:t>
            </a:r>
            <a:r>
              <a:rPr lang="en-US" sz="2400" dirty="0" err="1">
                <a:solidFill>
                  <a:schemeClr val="tx1"/>
                </a:solidFill>
              </a:rPr>
              <a:t>Dataverse</a:t>
            </a:r>
            <a:r>
              <a:rPr lang="en-US" sz="2400" dirty="0">
                <a:solidFill>
                  <a:schemeClr val="tx1"/>
                </a:solidFill>
              </a:rPr>
              <a:t> database has been provisioned)</a:t>
            </a:r>
            <a:endParaRPr lang="en-US" sz="4267" dirty="0">
              <a:solidFill>
                <a:schemeClr val="tx1"/>
              </a:solidFill>
            </a:endParaRPr>
          </a:p>
          <a:p>
            <a:pPr>
              <a:buFont typeface="Wingdings" panose="05000000000000000000" pitchFamily="2" charset="2"/>
              <a:buChar char="§"/>
            </a:pPr>
            <a:endParaRPr lang="en-US" sz="3200" dirty="0">
              <a:solidFill>
                <a:schemeClr val="tx1"/>
              </a:solidFill>
            </a:endParaRPr>
          </a:p>
          <a:p>
            <a:pPr>
              <a:buFont typeface="Wingdings" panose="05000000000000000000" pitchFamily="2" charset="2"/>
              <a:buChar char="§"/>
            </a:pPr>
            <a:r>
              <a:rPr lang="en-US" sz="3200" dirty="0">
                <a:solidFill>
                  <a:schemeClr val="tx1"/>
                </a:solidFill>
              </a:rPr>
              <a:t>Once a Microsoft </a:t>
            </a:r>
            <a:r>
              <a:rPr lang="en-US" sz="3200" dirty="0" err="1">
                <a:solidFill>
                  <a:schemeClr val="tx1"/>
                </a:solidFill>
              </a:rPr>
              <a:t>Dataverse</a:t>
            </a:r>
            <a:r>
              <a:rPr lang="en-US" sz="3200" dirty="0">
                <a:solidFill>
                  <a:schemeClr val="tx1"/>
                </a:solidFill>
              </a:rPr>
              <a:t> database has been created, the Microsoft </a:t>
            </a:r>
            <a:r>
              <a:rPr lang="en-US" sz="3200" dirty="0" err="1">
                <a:solidFill>
                  <a:schemeClr val="tx1"/>
                </a:solidFill>
              </a:rPr>
              <a:t>Dataverse</a:t>
            </a:r>
            <a:r>
              <a:rPr lang="en-US" sz="3200" dirty="0">
                <a:solidFill>
                  <a:schemeClr val="tx1"/>
                </a:solidFill>
              </a:rPr>
              <a:t> security roles take over for controlling security</a:t>
            </a:r>
            <a:endParaRPr lang="en-US" sz="2400" dirty="0">
              <a:solidFill>
                <a:schemeClr val="tx1"/>
              </a:solidFill>
            </a:endParaRPr>
          </a:p>
          <a:p>
            <a:pPr>
              <a:buFont typeface="Wingdings" panose="05000000000000000000" pitchFamily="2" charset="2"/>
              <a:buChar char="§"/>
            </a:pPr>
            <a:endParaRPr lang="en-US" sz="2400" dirty="0">
              <a:solidFill>
                <a:schemeClr val="tx1"/>
              </a:solidFill>
            </a:endParaRPr>
          </a:p>
          <a:p>
            <a:pPr>
              <a:buFont typeface="Wingdings" panose="05000000000000000000" pitchFamily="2" charset="2"/>
              <a:buChar char="§"/>
            </a:pPr>
            <a:endParaRPr lang="en-US" sz="2400" dirty="0">
              <a:solidFill>
                <a:schemeClr val="tx1"/>
              </a:solidFill>
            </a:endParaRPr>
          </a:p>
        </p:txBody>
      </p:sp>
      <p:pic>
        <p:nvPicPr>
          <p:cNvPr id="35" name="Graphic 34">
            <a:extLst>
              <a:ext uri="{FF2B5EF4-FFF2-40B4-BE49-F238E27FC236}">
                <a16:creationId xmlns:a16="http://schemas.microsoft.com/office/drawing/2014/main" id="{DC39D5F8-C8D5-4D3C-8BF4-04FEEA0A76A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2041" y="5222761"/>
            <a:ext cx="500888" cy="500888"/>
          </a:xfrm>
          <a:prstGeom prst="rect">
            <a:avLst/>
          </a:prstGeom>
        </p:spPr>
      </p:pic>
    </p:spTree>
    <p:extLst>
      <p:ext uri="{BB962C8B-B14F-4D97-AF65-F5344CB8AC3E}">
        <p14:creationId xmlns:p14="http://schemas.microsoft.com/office/powerpoint/2010/main" val="86148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F61-0E92-420D-A5A6-E009BFB147E4}"/>
              </a:ext>
            </a:extLst>
          </p:cNvPr>
          <p:cNvSpPr>
            <a:spLocks noGrp="1"/>
          </p:cNvSpPr>
          <p:nvPr>
            <p:ph type="title"/>
          </p:nvPr>
        </p:nvSpPr>
        <p:spPr/>
        <p:txBody>
          <a:bodyPr/>
          <a:lstStyle/>
          <a:p>
            <a:r>
              <a:rPr lang="en-US"/>
              <a:t>Global and Service Admin accounts</a:t>
            </a:r>
          </a:p>
        </p:txBody>
      </p:sp>
      <p:sp>
        <p:nvSpPr>
          <p:cNvPr id="4" name="Rectangle 3">
            <a:extLst>
              <a:ext uri="{FF2B5EF4-FFF2-40B4-BE49-F238E27FC236}">
                <a16:creationId xmlns:a16="http://schemas.microsoft.com/office/drawing/2014/main" id="{932C35B3-165E-46A2-809C-E3CDD31A4FB0}"/>
              </a:ext>
            </a:extLst>
          </p:cNvPr>
          <p:cNvSpPr/>
          <p:nvPr/>
        </p:nvSpPr>
        <p:spPr bwMode="auto">
          <a:xfrm>
            <a:off x="291508" y="1040888"/>
            <a:ext cx="3601797" cy="1258374"/>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chemeClr val="bg1"/>
                </a:solidFill>
              </a:rPr>
              <a:t>Global Admin</a:t>
            </a:r>
          </a:p>
        </p:txBody>
      </p:sp>
      <p:sp>
        <p:nvSpPr>
          <p:cNvPr id="5" name="Rectangle 4">
            <a:extLst>
              <a:ext uri="{FF2B5EF4-FFF2-40B4-BE49-F238E27FC236}">
                <a16:creationId xmlns:a16="http://schemas.microsoft.com/office/drawing/2014/main" id="{2D8C8565-7E1F-4A1A-9B0A-0412D47E90DD}"/>
              </a:ext>
            </a:extLst>
          </p:cNvPr>
          <p:cNvSpPr/>
          <p:nvPr/>
        </p:nvSpPr>
        <p:spPr bwMode="auto">
          <a:xfrm>
            <a:off x="4248912" y="1040888"/>
            <a:ext cx="3694176" cy="1258374"/>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Microsoft Power Platform Admin</a:t>
            </a:r>
          </a:p>
          <a:p>
            <a:pPr algn="ctr" defTabSz="1218768" fontAlgn="base">
              <a:spcBef>
                <a:spcPct val="0"/>
              </a:spcBef>
              <a:spcAft>
                <a:spcPct val="0"/>
              </a:spcAft>
            </a:pPr>
            <a:r>
              <a:rPr lang="en-US" sz="2667" dirty="0">
                <a:solidFill>
                  <a:schemeClr val="bg1"/>
                </a:solidFill>
              </a:rPr>
              <a:t>Dynamics 365 Admin</a:t>
            </a:r>
          </a:p>
        </p:txBody>
      </p:sp>
      <p:sp>
        <p:nvSpPr>
          <p:cNvPr id="6" name="Rectangle 5">
            <a:extLst>
              <a:ext uri="{FF2B5EF4-FFF2-40B4-BE49-F238E27FC236}">
                <a16:creationId xmlns:a16="http://schemas.microsoft.com/office/drawing/2014/main" id="{826D3136-2264-4354-9ADF-16C1CD34DE53}"/>
              </a:ext>
            </a:extLst>
          </p:cNvPr>
          <p:cNvSpPr/>
          <p:nvPr/>
        </p:nvSpPr>
        <p:spPr bwMode="auto">
          <a:xfrm>
            <a:off x="8298695" y="1040888"/>
            <a:ext cx="3601797" cy="1258374"/>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chemeClr val="bg1"/>
                </a:solidFill>
              </a:rPr>
              <a:t>Delegated Admin</a:t>
            </a:r>
          </a:p>
        </p:txBody>
      </p:sp>
      <p:sp>
        <p:nvSpPr>
          <p:cNvPr id="7" name="TextBox 6">
            <a:extLst>
              <a:ext uri="{FF2B5EF4-FFF2-40B4-BE49-F238E27FC236}">
                <a16:creationId xmlns:a16="http://schemas.microsoft.com/office/drawing/2014/main" id="{8FE85841-28E0-4929-A51B-2D708A8EECD8}"/>
              </a:ext>
            </a:extLst>
          </p:cNvPr>
          <p:cNvSpPr txBox="1"/>
          <p:nvPr/>
        </p:nvSpPr>
        <p:spPr>
          <a:xfrm flipH="1">
            <a:off x="241195" y="2379865"/>
            <a:ext cx="3648405" cy="724173"/>
          </a:xfrm>
          <a:prstGeom prst="rect">
            <a:avLst/>
          </a:prstGeom>
          <a:noFill/>
        </p:spPr>
        <p:txBody>
          <a:bodyPr wrap="square" lIns="0" tIns="0" rIns="0" bIns="0" rtlCol="0">
            <a:spAutoFit/>
          </a:bodyPr>
          <a:lstStyle/>
          <a:p>
            <a:pPr marL="239994" indent="-239994">
              <a:buFont typeface="Wingdings" panose="05000000000000000000" pitchFamily="2" charset="2"/>
              <a:buChar char="§"/>
            </a:pPr>
            <a:r>
              <a:rPr lang="en-US" sz="2353" dirty="0">
                <a:gradFill>
                  <a:gsLst>
                    <a:gs pos="0">
                      <a:schemeClr val="tx1"/>
                    </a:gs>
                    <a:gs pos="86000">
                      <a:schemeClr val="tx1"/>
                    </a:gs>
                  </a:gsLst>
                  <a:lin ang="5400000" scaled="0"/>
                </a:gradFill>
              </a:rPr>
              <a:t>Full administration to all services in tenant</a:t>
            </a:r>
          </a:p>
        </p:txBody>
      </p:sp>
      <p:sp>
        <p:nvSpPr>
          <p:cNvPr id="8" name="TextBox 7">
            <a:extLst>
              <a:ext uri="{FF2B5EF4-FFF2-40B4-BE49-F238E27FC236}">
                <a16:creationId xmlns:a16="http://schemas.microsoft.com/office/drawing/2014/main" id="{E21DF51B-75AF-48EE-863F-477C2B5E729D}"/>
              </a:ext>
            </a:extLst>
          </p:cNvPr>
          <p:cNvSpPr txBox="1"/>
          <p:nvPr/>
        </p:nvSpPr>
        <p:spPr>
          <a:xfrm flipH="1">
            <a:off x="4273643" y="2379865"/>
            <a:ext cx="3799140" cy="2896690"/>
          </a:xfrm>
          <a:prstGeom prst="rect">
            <a:avLst/>
          </a:prstGeom>
          <a:noFill/>
        </p:spPr>
        <p:txBody>
          <a:bodyPr wrap="square" lIns="0" tIns="0" rIns="0" bIns="0" rtlCol="0">
            <a:spAutoFit/>
          </a:bodyPr>
          <a:lstStyle/>
          <a:p>
            <a:pPr marL="239994" indent="-239994">
              <a:buFont typeface="Wingdings" panose="05000000000000000000" pitchFamily="2" charset="2"/>
              <a:buChar char="§"/>
            </a:pPr>
            <a:r>
              <a:rPr lang="en-US" sz="2353" dirty="0">
                <a:gradFill>
                  <a:gsLst>
                    <a:gs pos="0">
                      <a:schemeClr val="tx1"/>
                    </a:gs>
                    <a:gs pos="86000">
                      <a:schemeClr val="tx1"/>
                    </a:gs>
                  </a:gsLst>
                  <a:lin ang="5400000" scaled="0"/>
                </a:gradFill>
              </a:rPr>
              <a:t>Full administration to all Power Apps and Power Automate assets and environments</a:t>
            </a:r>
          </a:p>
          <a:p>
            <a:pPr marL="239994" indent="-239994">
              <a:buFont typeface="Wingdings" panose="05000000000000000000" pitchFamily="2" charset="2"/>
              <a:buChar char="§"/>
            </a:pPr>
            <a:endParaRPr lang="en-US" sz="2353" dirty="0">
              <a:gradFill>
                <a:gsLst>
                  <a:gs pos="0">
                    <a:schemeClr val="tx1"/>
                  </a:gs>
                  <a:gs pos="86000">
                    <a:schemeClr val="tx1"/>
                  </a:gs>
                </a:gsLst>
                <a:lin ang="5400000" scaled="0"/>
              </a:gradFill>
            </a:endParaRPr>
          </a:p>
          <a:p>
            <a:pPr marL="239994" indent="-239994">
              <a:buFont typeface="Wingdings" panose="05000000000000000000" pitchFamily="2" charset="2"/>
              <a:buChar char="§"/>
            </a:pPr>
            <a:r>
              <a:rPr lang="en-US" sz="2353">
                <a:gradFill>
                  <a:gsLst>
                    <a:gs pos="0">
                      <a:schemeClr val="tx1"/>
                    </a:gs>
                    <a:gs pos="86000">
                      <a:schemeClr val="tx1"/>
                    </a:gs>
                  </a:gsLst>
                  <a:lin ang="5400000" scaled="0"/>
                </a:gradFill>
              </a:rPr>
              <a:t>Microsoft Power </a:t>
            </a:r>
            <a:r>
              <a:rPr lang="en-US" sz="2353" dirty="0">
                <a:gradFill>
                  <a:gsLst>
                    <a:gs pos="0">
                      <a:schemeClr val="tx1"/>
                    </a:gs>
                    <a:gs pos="86000">
                      <a:schemeClr val="tx1"/>
                    </a:gs>
                  </a:gsLst>
                  <a:lin ang="5400000" scaled="0"/>
                </a:gradFill>
              </a:rPr>
              <a:t>Platform Admin role</a:t>
            </a:r>
            <a:br>
              <a:rPr lang="en-US" sz="2353" strike="sngStrike" dirty="0">
                <a:gradFill>
                  <a:gsLst>
                    <a:gs pos="0">
                      <a:schemeClr val="tx1"/>
                    </a:gs>
                    <a:gs pos="86000">
                      <a:schemeClr val="tx1"/>
                    </a:gs>
                  </a:gsLst>
                  <a:lin ang="5400000" scaled="0"/>
                </a:gradFill>
              </a:rPr>
            </a:br>
            <a:endParaRPr lang="en-US" sz="2353" strike="sngStrike" dirty="0">
              <a:gradFill>
                <a:gsLst>
                  <a:gs pos="0">
                    <a:schemeClr val="tx1"/>
                  </a:gs>
                  <a:gs pos="86000">
                    <a:schemeClr val="tx1"/>
                  </a:gs>
                </a:gsLst>
                <a:lin ang="5400000" scaled="0"/>
              </a:gradFill>
            </a:endParaRPr>
          </a:p>
        </p:txBody>
      </p:sp>
      <p:sp>
        <p:nvSpPr>
          <p:cNvPr id="9" name="TextBox 8">
            <a:extLst>
              <a:ext uri="{FF2B5EF4-FFF2-40B4-BE49-F238E27FC236}">
                <a16:creationId xmlns:a16="http://schemas.microsoft.com/office/drawing/2014/main" id="{524F49AD-1566-4483-A690-50F0A91A96BA}"/>
              </a:ext>
            </a:extLst>
          </p:cNvPr>
          <p:cNvSpPr txBox="1"/>
          <p:nvPr/>
        </p:nvSpPr>
        <p:spPr>
          <a:xfrm flipH="1">
            <a:off x="8298695" y="2372883"/>
            <a:ext cx="3799140" cy="4345036"/>
          </a:xfrm>
          <a:prstGeom prst="rect">
            <a:avLst/>
          </a:prstGeom>
          <a:noFill/>
        </p:spPr>
        <p:txBody>
          <a:bodyPr wrap="square" lIns="0" tIns="0" rIns="0" bIns="0" rtlCol="0">
            <a:spAutoFit/>
          </a:bodyPr>
          <a:lstStyle/>
          <a:p>
            <a:pPr marL="239994" indent="-239994">
              <a:buFont typeface="Wingdings" panose="05000000000000000000" pitchFamily="2" charset="2"/>
              <a:buChar char="§"/>
            </a:pPr>
            <a:r>
              <a:rPr lang="en-US" sz="2353" dirty="0">
                <a:gradFill>
                  <a:gsLst>
                    <a:gs pos="0">
                      <a:schemeClr val="tx1"/>
                    </a:gs>
                    <a:gs pos="86000">
                      <a:schemeClr val="tx1"/>
                    </a:gs>
                  </a:gsLst>
                  <a:lin ang="5400000" scaled="0"/>
                </a:gradFill>
              </a:rPr>
              <a:t>Full administration to all services in tenant</a:t>
            </a:r>
          </a:p>
          <a:p>
            <a:pPr marL="239994" indent="-239994">
              <a:buFont typeface="Wingdings" panose="05000000000000000000" pitchFamily="2" charset="2"/>
              <a:buChar char="§"/>
            </a:pPr>
            <a:endParaRPr lang="en-US" sz="2353" dirty="0">
              <a:gradFill>
                <a:gsLst>
                  <a:gs pos="0">
                    <a:schemeClr val="tx1"/>
                  </a:gs>
                  <a:gs pos="86000">
                    <a:schemeClr val="tx1"/>
                  </a:gs>
                </a:gsLst>
                <a:lin ang="5400000" scaled="0"/>
              </a:gradFill>
            </a:endParaRPr>
          </a:p>
          <a:p>
            <a:pPr marL="239994" indent="-239994">
              <a:buFont typeface="Wingdings" panose="05000000000000000000" pitchFamily="2" charset="2"/>
              <a:buChar char="§"/>
            </a:pPr>
            <a:r>
              <a:rPr lang="en-US" sz="2353" b="1" dirty="0">
                <a:gradFill>
                  <a:gsLst>
                    <a:gs pos="0">
                      <a:schemeClr val="tx1"/>
                    </a:gs>
                    <a:gs pos="86000">
                      <a:schemeClr val="tx1"/>
                    </a:gs>
                  </a:gsLst>
                  <a:lin ang="5400000" scaled="0"/>
                </a:gradFill>
              </a:rPr>
              <a:t>Used for partners to provide support to customers</a:t>
            </a:r>
          </a:p>
          <a:p>
            <a:pPr marL="239994" indent="-239994">
              <a:buFont typeface="Wingdings" panose="05000000000000000000" pitchFamily="2" charset="2"/>
              <a:buChar char="§"/>
            </a:pPr>
            <a:endParaRPr lang="en-US" sz="2353" dirty="0">
              <a:gradFill>
                <a:gsLst>
                  <a:gs pos="0">
                    <a:schemeClr val="tx1"/>
                  </a:gs>
                  <a:gs pos="86000">
                    <a:schemeClr val="tx1"/>
                  </a:gs>
                </a:gsLst>
                <a:lin ang="5400000" scaled="0"/>
              </a:gradFill>
            </a:endParaRPr>
          </a:p>
          <a:p>
            <a:pPr marL="239994" indent="-239994">
              <a:buFont typeface="Wingdings" panose="05000000000000000000" pitchFamily="2" charset="2"/>
              <a:buChar char="§"/>
            </a:pPr>
            <a:r>
              <a:rPr lang="en-US" sz="2353" dirty="0">
                <a:gradFill>
                  <a:gsLst>
                    <a:gs pos="0">
                      <a:schemeClr val="tx1"/>
                    </a:gs>
                    <a:gs pos="86000">
                      <a:schemeClr val="tx1"/>
                    </a:gs>
                  </a:gsLst>
                  <a:lin ang="5400000" scaled="0"/>
                </a:gradFill>
              </a:rPr>
              <a:t>Full support for Power Apps and Power Automate coming soon</a:t>
            </a:r>
          </a:p>
          <a:p>
            <a:pPr marL="239994" indent="-239994">
              <a:buFont typeface="Wingdings" panose="05000000000000000000" pitchFamily="2" charset="2"/>
              <a:buChar char="§"/>
            </a:pPr>
            <a:endParaRPr lang="en-US" sz="2353" dirty="0">
              <a:gradFill>
                <a:gsLst>
                  <a:gs pos="0">
                    <a:schemeClr val="tx1"/>
                  </a:gs>
                  <a:gs pos="86000">
                    <a:schemeClr val="tx1"/>
                  </a:gs>
                </a:gsLst>
                <a:lin ang="5400000" scaled="0"/>
              </a:gradFill>
            </a:endParaRPr>
          </a:p>
          <a:p>
            <a:pPr marL="239994" indent="-239994">
              <a:buFont typeface="Wingdings" panose="05000000000000000000" pitchFamily="2" charset="2"/>
              <a:buChar char="§"/>
            </a:pPr>
            <a:endParaRPr lang="en-US" sz="2353"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9683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5DB91-48DC-4B7F-8CB2-58F0AE0CC7AA}"/>
              </a:ext>
            </a:extLst>
          </p:cNvPr>
          <p:cNvSpPr>
            <a:spLocks noGrp="1"/>
          </p:cNvSpPr>
          <p:nvPr>
            <p:ph type="title"/>
          </p:nvPr>
        </p:nvSpPr>
        <p:spPr>
          <a:xfrm>
            <a:off x="459105" y="1396677"/>
            <a:ext cx="4160520" cy="861774"/>
          </a:xfrm>
        </p:spPr>
        <p:txBody>
          <a:bodyPr/>
          <a:lstStyle/>
          <a:p>
            <a:r>
              <a:rPr lang="en-US" dirty="0"/>
              <a:t>Why should a Solution Architect care about Data Loss Prevention policies?</a:t>
            </a:r>
          </a:p>
        </p:txBody>
      </p:sp>
      <p:sp>
        <p:nvSpPr>
          <p:cNvPr id="2" name="Picture Placeholder 1">
            <a:extLst>
              <a:ext uri="{FF2B5EF4-FFF2-40B4-BE49-F238E27FC236}">
                <a16:creationId xmlns:a16="http://schemas.microsoft.com/office/drawing/2014/main" id="{9432F10A-217A-4008-A76A-525F570B9C16}"/>
              </a:ext>
            </a:extLst>
          </p:cNvPr>
          <p:cNvSpPr>
            <a:spLocks noGrp="1"/>
          </p:cNvSpPr>
          <p:nvPr>
            <p:ph type="pic" sz="quarter" idx="11"/>
          </p:nvPr>
        </p:nvSpPr>
        <p:spPr/>
      </p:sp>
      <p:sp>
        <p:nvSpPr>
          <p:cNvPr id="5" name="Text Placeholder 2">
            <a:extLst>
              <a:ext uri="{FF2B5EF4-FFF2-40B4-BE49-F238E27FC236}">
                <a16:creationId xmlns:a16="http://schemas.microsoft.com/office/drawing/2014/main" id="{2197A250-5D9C-4DE0-885A-DECCAB678A78}"/>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
        <p:nvSpPr>
          <p:cNvPr id="6" name="manager" title="Icon of three people with lines connecting them">
            <a:extLst>
              <a:ext uri="{FF2B5EF4-FFF2-40B4-BE49-F238E27FC236}">
                <a16:creationId xmlns:a16="http://schemas.microsoft.com/office/drawing/2014/main" id="{781274A4-B431-436A-BF65-AC7FB026805A}"/>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4268999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5DB91-48DC-4B7F-8CB2-58F0AE0CC7AA}"/>
              </a:ext>
            </a:extLst>
          </p:cNvPr>
          <p:cNvSpPr>
            <a:spLocks noGrp="1"/>
          </p:cNvSpPr>
          <p:nvPr>
            <p:ph type="title"/>
          </p:nvPr>
        </p:nvSpPr>
        <p:spPr/>
        <p:txBody>
          <a:bodyPr/>
          <a:lstStyle/>
          <a:p>
            <a:r>
              <a:rPr lang="en-US" dirty="0"/>
              <a:t>Controlling access to data</a:t>
            </a:r>
          </a:p>
        </p:txBody>
      </p:sp>
    </p:spTree>
    <p:extLst>
      <p:ext uri="{BB962C8B-B14F-4D97-AF65-F5344CB8AC3E}">
        <p14:creationId xmlns:p14="http://schemas.microsoft.com/office/powerpoint/2010/main" val="279595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Architecture </a:t>
            </a:r>
          </a:p>
        </p:txBody>
      </p:sp>
      <p:sp>
        <p:nvSpPr>
          <p:cNvPr id="3" name="Content Placeholder 2"/>
          <p:cNvSpPr>
            <a:spLocks noGrp="1"/>
          </p:cNvSpPr>
          <p:nvPr>
            <p:ph idx="1"/>
          </p:nvPr>
        </p:nvSpPr>
        <p:spPr>
          <a:xfrm>
            <a:off x="373984" y="1356647"/>
            <a:ext cx="11173090" cy="4998291"/>
          </a:xfrm>
        </p:spPr>
        <p:txBody>
          <a:bodyPr/>
          <a:lstStyle/>
          <a:p>
            <a:pPr>
              <a:buFont typeface="Wingdings" panose="05000000000000000000" pitchFamily="2" charset="2"/>
              <a:buChar char="§"/>
            </a:pPr>
            <a:r>
              <a:rPr lang="en-US" dirty="0"/>
              <a:t>Deciding who can get to what data and what services is an essential part of any solution</a:t>
            </a:r>
            <a:br>
              <a:rPr lang="en-US" dirty="0"/>
            </a:br>
            <a:endParaRPr lang="en-US" dirty="0"/>
          </a:p>
          <a:p>
            <a:pPr>
              <a:buFont typeface="Wingdings" panose="05000000000000000000" pitchFamily="2" charset="2"/>
              <a:buChar char="§"/>
            </a:pPr>
            <a:r>
              <a:rPr lang="en-US" dirty="0"/>
              <a:t>Every solution has unique requirements, but common capabilities and patterns can be identified and reused</a:t>
            </a:r>
            <a:br>
              <a:rPr lang="en-US" dirty="0"/>
            </a:br>
            <a:endParaRPr lang="en-US" dirty="0"/>
          </a:p>
          <a:p>
            <a:pPr>
              <a:buFont typeface="Wingdings" panose="05000000000000000000" pitchFamily="2" charset="2"/>
              <a:buChar char="§"/>
            </a:pPr>
            <a:r>
              <a:rPr lang="en-US" dirty="0"/>
              <a:t>A bad authorization architecture has far-reaching impact and is costly to fix</a:t>
            </a:r>
            <a:br>
              <a:rPr lang="en-US" dirty="0"/>
            </a:br>
            <a:endParaRPr lang="en-US" dirty="0"/>
          </a:p>
          <a:p>
            <a:pPr>
              <a:buFont typeface="Wingdings" panose="05000000000000000000" pitchFamily="2" charset="2"/>
              <a:buChar char="§"/>
            </a:pPr>
            <a:r>
              <a:rPr lang="en-US" dirty="0"/>
              <a:t>In the end, learn then think, then try &amp; validate is often the best approach </a:t>
            </a:r>
          </a:p>
        </p:txBody>
      </p:sp>
    </p:spTree>
    <p:extLst>
      <p:ext uri="{BB962C8B-B14F-4D97-AF65-F5344CB8AC3E}">
        <p14:creationId xmlns:p14="http://schemas.microsoft.com/office/powerpoint/2010/main" val="407095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2F5B95-DB2F-4CAF-A3CC-FD4F4C95E2CD}"/>
              </a:ext>
            </a:extLst>
          </p:cNvPr>
          <p:cNvSpPr>
            <a:spLocks noGrp="1"/>
          </p:cNvSpPr>
          <p:nvPr>
            <p:ph type="title"/>
          </p:nvPr>
        </p:nvSpPr>
        <p:spPr>
          <a:xfrm>
            <a:off x="533400" y="1193477"/>
            <a:ext cx="4160520" cy="861774"/>
          </a:xfrm>
        </p:spPr>
        <p:txBody>
          <a:bodyPr/>
          <a:lstStyle/>
          <a:p>
            <a:r>
              <a:rPr lang="en-US" dirty="0"/>
              <a:t>What are some common usage </a:t>
            </a:r>
            <a:br>
              <a:rPr lang="en-US" dirty="0"/>
            </a:br>
            <a:r>
              <a:rPr lang="en-US" dirty="0"/>
              <a:t>patterns within many business apps?</a:t>
            </a:r>
          </a:p>
        </p:txBody>
      </p:sp>
      <p:sp>
        <p:nvSpPr>
          <p:cNvPr id="2" name="Picture Placeholder 1">
            <a:extLst>
              <a:ext uri="{FF2B5EF4-FFF2-40B4-BE49-F238E27FC236}">
                <a16:creationId xmlns:a16="http://schemas.microsoft.com/office/drawing/2014/main" id="{4B1F62B9-0C68-488D-96FD-3C7B991D70F2}"/>
              </a:ext>
            </a:extLst>
          </p:cNvPr>
          <p:cNvSpPr>
            <a:spLocks noGrp="1"/>
          </p:cNvSpPr>
          <p:nvPr>
            <p:ph type="pic" sz="quarter" idx="11"/>
          </p:nvPr>
        </p:nvSpPr>
        <p:spPr/>
      </p:sp>
      <p:sp>
        <p:nvSpPr>
          <p:cNvPr id="5" name="Text Placeholder 2">
            <a:extLst>
              <a:ext uri="{FF2B5EF4-FFF2-40B4-BE49-F238E27FC236}">
                <a16:creationId xmlns:a16="http://schemas.microsoft.com/office/drawing/2014/main" id="{D9818F80-2137-43DD-8E6D-226AD876798C}"/>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
        <p:nvSpPr>
          <p:cNvPr id="6" name="manager" title="Icon of three people with lines connecting them">
            <a:extLst>
              <a:ext uri="{FF2B5EF4-FFF2-40B4-BE49-F238E27FC236}">
                <a16:creationId xmlns:a16="http://schemas.microsoft.com/office/drawing/2014/main" id="{5C22C06D-7108-4944-A1B1-16A41591E6FA}"/>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209861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Business Scenarios</a:t>
            </a:r>
          </a:p>
        </p:txBody>
      </p:sp>
      <p:graphicFrame>
        <p:nvGraphicFramePr>
          <p:cNvPr id="4" name="Diagram 3"/>
          <p:cNvGraphicFramePr/>
          <p:nvPr>
            <p:extLst>
              <p:ext uri="{D42A27DB-BD31-4B8C-83A1-F6EECF244321}">
                <p14:modId xmlns:p14="http://schemas.microsoft.com/office/powerpoint/2010/main" val="3040618884"/>
              </p:ext>
            </p:extLst>
          </p:nvPr>
        </p:nvGraphicFramePr>
        <p:xfrm>
          <a:off x="2033059" y="843264"/>
          <a:ext cx="8800652" cy="5844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06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A63C54-ABCB-4124-8A17-1583BCD6C3CD}"/>
              </a:ext>
            </a:extLst>
          </p:cNvPr>
          <p:cNvSpPr>
            <a:spLocks noGrp="1"/>
          </p:cNvSpPr>
          <p:nvPr>
            <p:ph type="title"/>
          </p:nvPr>
        </p:nvSpPr>
        <p:spPr>
          <a:xfrm>
            <a:off x="624840" y="1686560"/>
            <a:ext cx="4160520" cy="1120531"/>
          </a:xfrm>
        </p:spPr>
        <p:txBody>
          <a:bodyPr/>
          <a:lstStyle/>
          <a:p>
            <a:r>
              <a:rPr lang="en-US" dirty="0"/>
              <a:t>What strategies do you use for defining security roles?</a:t>
            </a:r>
            <a:br>
              <a:rPr lang="en-US" dirty="0"/>
            </a:br>
            <a:endParaRPr lang="en-US" dirty="0"/>
          </a:p>
        </p:txBody>
      </p:sp>
      <p:sp>
        <p:nvSpPr>
          <p:cNvPr id="2" name="Picture Placeholder 1">
            <a:extLst>
              <a:ext uri="{FF2B5EF4-FFF2-40B4-BE49-F238E27FC236}">
                <a16:creationId xmlns:a16="http://schemas.microsoft.com/office/drawing/2014/main" id="{53DD1FD3-0F49-4E8E-8BC8-9AF8DF42ABFE}"/>
              </a:ext>
            </a:extLst>
          </p:cNvPr>
          <p:cNvSpPr>
            <a:spLocks noGrp="1"/>
          </p:cNvSpPr>
          <p:nvPr>
            <p:ph type="pic" sz="quarter" idx="11"/>
          </p:nvPr>
        </p:nvSpPr>
        <p:spPr/>
      </p:sp>
      <p:sp>
        <p:nvSpPr>
          <p:cNvPr id="5" name="Text Placeholder 2">
            <a:extLst>
              <a:ext uri="{FF2B5EF4-FFF2-40B4-BE49-F238E27FC236}">
                <a16:creationId xmlns:a16="http://schemas.microsoft.com/office/drawing/2014/main" id="{8C8611E0-1168-46C2-B779-B16AD7CF181A}"/>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
        <p:nvSpPr>
          <p:cNvPr id="6" name="manager" title="Icon of three people with lines connecting them">
            <a:extLst>
              <a:ext uri="{FF2B5EF4-FFF2-40B4-BE49-F238E27FC236}">
                <a16:creationId xmlns:a16="http://schemas.microsoft.com/office/drawing/2014/main" id="{1DFD5CD9-4E7D-4475-B0D7-003E6AE07C24}"/>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439838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2880-FE22-46F7-B231-AFCEDB14A80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D6CB25D-A094-4957-B719-6157F9BB1FBE}"/>
              </a:ext>
            </a:extLst>
          </p:cNvPr>
          <p:cNvSpPr>
            <a:spLocks noGrp="1"/>
          </p:cNvSpPr>
          <p:nvPr>
            <p:ph type="body" sz="quarter" idx="10"/>
          </p:nvPr>
        </p:nvSpPr>
        <p:spPr>
          <a:xfrm>
            <a:off x="584200" y="1435497"/>
            <a:ext cx="11018520" cy="2763577"/>
          </a:xfrm>
        </p:spPr>
        <p:txBody>
          <a:bodyPr/>
          <a:lstStyle/>
          <a:p>
            <a:pPr>
              <a:lnSpc>
                <a:spcPct val="150000"/>
              </a:lnSpc>
            </a:pPr>
            <a:r>
              <a:rPr lang="en-US" dirty="0"/>
              <a:t>Solution Architect’s role in security modeling</a:t>
            </a:r>
          </a:p>
          <a:p>
            <a:pPr>
              <a:lnSpc>
                <a:spcPct val="150000"/>
              </a:lnSpc>
            </a:pPr>
            <a:r>
              <a:rPr lang="en-US" dirty="0"/>
              <a:t>Discovery and learning your client’s environment</a:t>
            </a:r>
          </a:p>
          <a:p>
            <a:pPr>
              <a:lnSpc>
                <a:spcPct val="150000"/>
              </a:lnSpc>
            </a:pPr>
            <a:r>
              <a:rPr lang="en-US" dirty="0"/>
              <a:t>Controlling access to environments and resources</a:t>
            </a:r>
          </a:p>
          <a:p>
            <a:pPr>
              <a:lnSpc>
                <a:spcPct val="150000"/>
              </a:lnSpc>
            </a:pPr>
            <a:r>
              <a:rPr lang="en-US" dirty="0"/>
              <a:t>Controlling access to Microsoft </a:t>
            </a:r>
            <a:r>
              <a:rPr lang="en-US" dirty="0" err="1"/>
              <a:t>Dataverse</a:t>
            </a:r>
            <a:r>
              <a:rPr lang="en-US" dirty="0"/>
              <a:t> Data</a:t>
            </a:r>
          </a:p>
        </p:txBody>
      </p:sp>
    </p:spTree>
    <p:extLst>
      <p:ext uri="{BB962C8B-B14F-4D97-AF65-F5344CB8AC3E}">
        <p14:creationId xmlns:p14="http://schemas.microsoft.com/office/powerpoint/2010/main" val="26510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Building Security Roles</a:t>
            </a:r>
          </a:p>
        </p:txBody>
      </p:sp>
      <p:sp>
        <p:nvSpPr>
          <p:cNvPr id="3" name="Content Placeholder 2"/>
          <p:cNvSpPr>
            <a:spLocks noGrp="1"/>
          </p:cNvSpPr>
          <p:nvPr>
            <p:ph idx="1"/>
          </p:nvPr>
        </p:nvSpPr>
        <p:spPr>
          <a:xfrm>
            <a:off x="509456" y="1143001"/>
            <a:ext cx="11173090" cy="1465016"/>
          </a:xfrm>
        </p:spPr>
        <p:txBody>
          <a:bodyPr/>
          <a:lstStyle/>
          <a:p>
            <a:pPr>
              <a:buFont typeface="Wingdings" panose="05000000000000000000" pitchFamily="2" charset="2"/>
              <a:buChar char="§"/>
            </a:pPr>
            <a:r>
              <a:rPr lang="en-US" dirty="0"/>
              <a:t>Position Specific vs. Baseline + Position vs. Capability</a:t>
            </a:r>
          </a:p>
          <a:p>
            <a:pPr>
              <a:buFont typeface="Wingdings" panose="05000000000000000000" pitchFamily="2" charset="2"/>
              <a:buChar char="§"/>
            </a:pPr>
            <a:r>
              <a:rPr lang="en-US" dirty="0"/>
              <a:t>Roles unique to a business unit</a:t>
            </a:r>
          </a:p>
          <a:p>
            <a:pPr>
              <a:buFont typeface="Wingdings" panose="05000000000000000000" pitchFamily="2" charset="2"/>
              <a:buChar char="§"/>
            </a:pPr>
            <a:r>
              <a:rPr lang="en-US" dirty="0"/>
              <a:t>Custom vs. Save As  </a:t>
            </a:r>
          </a:p>
        </p:txBody>
      </p:sp>
      <p:sp>
        <p:nvSpPr>
          <p:cNvPr id="7" name="Rectangle 6"/>
          <p:cNvSpPr/>
          <p:nvPr/>
        </p:nvSpPr>
        <p:spPr bwMode="auto">
          <a:xfrm>
            <a:off x="4976107" y="4208869"/>
            <a:ext cx="2329117"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FFFFFF"/>
                </a:solidFill>
              </a:rPr>
              <a:t>Baseline + Position</a:t>
            </a:r>
          </a:p>
        </p:txBody>
      </p:sp>
      <p:sp>
        <p:nvSpPr>
          <p:cNvPr id="8" name="Rectangle 7"/>
          <p:cNvSpPr/>
          <p:nvPr/>
        </p:nvSpPr>
        <p:spPr bwMode="auto">
          <a:xfrm>
            <a:off x="509457" y="4208727"/>
            <a:ext cx="2329117"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FFFFFF"/>
                </a:solidFill>
              </a:rPr>
              <a:t>Position Specific</a:t>
            </a:r>
          </a:p>
        </p:txBody>
      </p:sp>
      <p:sp>
        <p:nvSpPr>
          <p:cNvPr id="9" name="TextBox 8"/>
          <p:cNvSpPr txBox="1"/>
          <p:nvPr/>
        </p:nvSpPr>
        <p:spPr>
          <a:xfrm flipH="1">
            <a:off x="4976106" y="4831035"/>
            <a:ext cx="2329078" cy="1194879"/>
          </a:xfrm>
          <a:prstGeom prst="rect">
            <a:avLst/>
          </a:prstGeom>
          <a:noFill/>
        </p:spPr>
        <p:txBody>
          <a:bodyPr wrap="square" lIns="0" tIns="0" rIns="0" bIns="0" rtlCol="0">
            <a:spAutoFit/>
          </a:bodyPr>
          <a:lstStyle/>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Life Insurance Base Role</a:t>
            </a:r>
          </a:p>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Agent Role</a:t>
            </a:r>
          </a:p>
        </p:txBody>
      </p:sp>
      <p:sp>
        <p:nvSpPr>
          <p:cNvPr id="10" name="TextBox 9"/>
          <p:cNvSpPr txBox="1"/>
          <p:nvPr/>
        </p:nvSpPr>
        <p:spPr>
          <a:xfrm flipH="1">
            <a:off x="528610" y="4830893"/>
            <a:ext cx="2329078" cy="779381"/>
          </a:xfrm>
          <a:prstGeom prst="rect">
            <a:avLst/>
          </a:prstGeom>
          <a:noFill/>
        </p:spPr>
        <p:txBody>
          <a:bodyPr wrap="square" lIns="0" tIns="0" rIns="0" bIns="0" rtlCol="0">
            <a:spAutoFit/>
          </a:bodyPr>
          <a:lstStyle/>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Agent Role</a:t>
            </a:r>
          </a:p>
          <a:p>
            <a:pPr>
              <a:lnSpc>
                <a:spcPct val="150000"/>
              </a:lnSpc>
            </a:pPr>
            <a:endParaRPr lang="en-US" sz="1800" dirty="0">
              <a:gradFill>
                <a:gsLst>
                  <a:gs pos="0">
                    <a:srgbClr val="292929"/>
                  </a:gs>
                  <a:gs pos="86000">
                    <a:srgbClr val="292929"/>
                  </a:gs>
                </a:gsLst>
                <a:lin ang="5400000" scaled="0"/>
              </a:gradFill>
            </a:endParaRPr>
          </a:p>
        </p:txBody>
      </p:sp>
      <p:sp>
        <p:nvSpPr>
          <p:cNvPr id="11" name="Title 1"/>
          <p:cNvSpPr txBox="1">
            <a:spLocks/>
          </p:cNvSpPr>
          <p:nvPr/>
        </p:nvSpPr>
        <p:spPr>
          <a:xfrm>
            <a:off x="1723982" y="3249348"/>
            <a:ext cx="11293474" cy="443198"/>
          </a:xfrm>
          <a:prstGeom prst="rect">
            <a:avLst/>
          </a:prstGeom>
        </p:spPr>
        <p:txBody>
          <a:bodyPr vert="horz" wrap="square" lIns="0" tIns="0" rIns="0" bIns="0" rtlCol="0" anchor="t">
            <a:spAutoFit/>
          </a:bodyPr>
          <a:lst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200" dirty="0"/>
              <a:t>Example – Life Insurance Agent</a:t>
            </a:r>
          </a:p>
        </p:txBody>
      </p:sp>
      <p:sp>
        <p:nvSpPr>
          <p:cNvPr id="12" name="Rectangle 11"/>
          <p:cNvSpPr/>
          <p:nvPr/>
        </p:nvSpPr>
        <p:spPr bwMode="auto">
          <a:xfrm>
            <a:off x="9028358" y="4208869"/>
            <a:ext cx="2426835"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a:solidFill>
                  <a:srgbClr val="FFFFFF"/>
                </a:solidFill>
              </a:rPr>
              <a:t>Baseline + Capability</a:t>
            </a:r>
          </a:p>
        </p:txBody>
      </p:sp>
      <p:sp>
        <p:nvSpPr>
          <p:cNvPr id="13" name="TextBox 12"/>
          <p:cNvSpPr txBox="1"/>
          <p:nvPr/>
        </p:nvSpPr>
        <p:spPr>
          <a:xfrm flipH="1">
            <a:off x="9028358" y="4830893"/>
            <a:ext cx="2962005" cy="1661993"/>
          </a:xfrm>
          <a:prstGeom prst="rect">
            <a:avLst/>
          </a:prstGeom>
          <a:noFill/>
        </p:spPr>
        <p:txBody>
          <a:bodyPr wrap="square" lIns="0" tIns="0" rIns="0" bIns="0" rtlCol="0">
            <a:spAutoFit/>
          </a:bodyPr>
          <a:lstStyle/>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Life Insurance Base Role</a:t>
            </a:r>
          </a:p>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Manage Agent Policies</a:t>
            </a:r>
          </a:p>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Manage Agent Contacts</a:t>
            </a:r>
          </a:p>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Mobile Agent</a:t>
            </a:r>
          </a:p>
        </p:txBody>
      </p:sp>
    </p:spTree>
    <p:extLst>
      <p:ext uri="{BB962C8B-B14F-4D97-AF65-F5344CB8AC3E}">
        <p14:creationId xmlns:p14="http://schemas.microsoft.com/office/powerpoint/2010/main" val="119390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97AC17-FF25-49DE-9373-6227AE04D161}"/>
              </a:ext>
            </a:extLst>
          </p:cNvPr>
          <p:cNvSpPr>
            <a:spLocks noGrp="1"/>
          </p:cNvSpPr>
          <p:nvPr>
            <p:ph type="title"/>
          </p:nvPr>
        </p:nvSpPr>
        <p:spPr/>
        <p:txBody>
          <a:bodyPr/>
          <a:lstStyle/>
          <a:p>
            <a:r>
              <a:rPr lang="en-US" dirty="0"/>
              <a:t>Leverage Direct Inheritance and assign roles to teams</a:t>
            </a:r>
          </a:p>
        </p:txBody>
      </p:sp>
      <p:sp>
        <p:nvSpPr>
          <p:cNvPr id="5" name="Text Placeholder 4">
            <a:extLst>
              <a:ext uri="{FF2B5EF4-FFF2-40B4-BE49-F238E27FC236}">
                <a16:creationId xmlns:a16="http://schemas.microsoft.com/office/drawing/2014/main" id="{1CE4F74E-F085-41C9-9F90-0EDC457BE827}"/>
              </a:ext>
            </a:extLst>
          </p:cNvPr>
          <p:cNvSpPr>
            <a:spLocks noGrp="1"/>
          </p:cNvSpPr>
          <p:nvPr>
            <p:ph type="body" sz="quarter" idx="10"/>
          </p:nvPr>
        </p:nvSpPr>
        <p:spPr>
          <a:xfrm>
            <a:off x="584200" y="1435497"/>
            <a:ext cx="11018520" cy="1378839"/>
          </a:xfrm>
        </p:spPr>
        <p:txBody>
          <a:bodyPr/>
          <a:lstStyle/>
          <a:p>
            <a:pPr marL="0" indent="0">
              <a:buNone/>
            </a:pPr>
            <a:r>
              <a:rPr lang="en-US" dirty="0"/>
              <a:t>Changing to Direct User treats privileges as if they were assigned directly to the user</a:t>
            </a:r>
          </a:p>
          <a:p>
            <a:endParaRPr lang="en-US" dirty="0"/>
          </a:p>
        </p:txBody>
      </p:sp>
      <p:pic>
        <p:nvPicPr>
          <p:cNvPr id="6" name="Picture 5">
            <a:extLst>
              <a:ext uri="{FF2B5EF4-FFF2-40B4-BE49-F238E27FC236}">
                <a16:creationId xmlns:a16="http://schemas.microsoft.com/office/drawing/2014/main" id="{7A7FA16F-586A-4730-86D0-89BDAD64E2E1}"/>
              </a:ext>
            </a:extLst>
          </p:cNvPr>
          <p:cNvPicPr>
            <a:picLocks noChangeAspect="1"/>
          </p:cNvPicPr>
          <p:nvPr/>
        </p:nvPicPr>
        <p:blipFill>
          <a:blip r:embed="rId2"/>
          <a:stretch>
            <a:fillRect/>
          </a:stretch>
        </p:blipFill>
        <p:spPr>
          <a:xfrm>
            <a:off x="2384336" y="2512489"/>
            <a:ext cx="7058922" cy="4160856"/>
          </a:xfrm>
          <a:prstGeom prst="rect">
            <a:avLst/>
          </a:prstGeom>
          <a:ln>
            <a:solidFill>
              <a:schemeClr val="tx1"/>
            </a:solidFill>
          </a:ln>
        </p:spPr>
      </p:pic>
    </p:spTree>
    <p:extLst>
      <p:ext uri="{BB962C8B-B14F-4D97-AF65-F5344CB8AC3E}">
        <p14:creationId xmlns:p14="http://schemas.microsoft.com/office/powerpoint/2010/main" val="132412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A63C54-ABCB-4124-8A17-1583BCD6C3CD}"/>
              </a:ext>
            </a:extLst>
          </p:cNvPr>
          <p:cNvSpPr>
            <a:spLocks noGrp="1"/>
          </p:cNvSpPr>
          <p:nvPr>
            <p:ph type="title"/>
          </p:nvPr>
        </p:nvSpPr>
        <p:spPr>
          <a:xfrm>
            <a:off x="118872" y="1162997"/>
            <a:ext cx="5161787" cy="1723549"/>
          </a:xfrm>
        </p:spPr>
        <p:txBody>
          <a:bodyPr/>
          <a:lstStyle/>
          <a:p>
            <a:r>
              <a:rPr lang="en-US" dirty="0"/>
              <a:t>What are some security challenges that business units can solve?</a:t>
            </a:r>
            <a:br>
              <a:rPr lang="en-US" dirty="0"/>
            </a:br>
            <a:endParaRPr lang="en-US" dirty="0"/>
          </a:p>
        </p:txBody>
      </p:sp>
      <p:sp>
        <p:nvSpPr>
          <p:cNvPr id="2" name="Picture Placeholder 1">
            <a:extLst>
              <a:ext uri="{FF2B5EF4-FFF2-40B4-BE49-F238E27FC236}">
                <a16:creationId xmlns:a16="http://schemas.microsoft.com/office/drawing/2014/main" id="{3B696024-DAA0-4AB6-883C-79DE60BD7CF2}"/>
              </a:ext>
            </a:extLst>
          </p:cNvPr>
          <p:cNvSpPr>
            <a:spLocks noGrp="1"/>
          </p:cNvSpPr>
          <p:nvPr>
            <p:ph type="pic" sz="quarter" idx="11"/>
          </p:nvPr>
        </p:nvSpPr>
        <p:spPr/>
      </p:sp>
      <p:sp>
        <p:nvSpPr>
          <p:cNvPr id="5" name="Text Placeholder 2">
            <a:extLst>
              <a:ext uri="{FF2B5EF4-FFF2-40B4-BE49-F238E27FC236}">
                <a16:creationId xmlns:a16="http://schemas.microsoft.com/office/drawing/2014/main" id="{637696D8-4E6A-4821-B02E-9BA916528FEE}"/>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
        <p:nvSpPr>
          <p:cNvPr id="6" name="manager" title="Icon of three people with lines connecting them">
            <a:extLst>
              <a:ext uri="{FF2B5EF4-FFF2-40B4-BE49-F238E27FC236}">
                <a16:creationId xmlns:a16="http://schemas.microsoft.com/office/drawing/2014/main" id="{5558B639-1063-43CB-A4E6-BD5EDC9776F1}"/>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0691863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2A0F8B-8267-46BF-B092-C860C341B993}"/>
              </a:ext>
            </a:extLst>
          </p:cNvPr>
          <p:cNvSpPr>
            <a:spLocks noGrp="1"/>
          </p:cNvSpPr>
          <p:nvPr>
            <p:ph type="title"/>
          </p:nvPr>
        </p:nvSpPr>
        <p:spPr/>
        <p:txBody>
          <a:bodyPr/>
          <a:lstStyle/>
          <a:p>
            <a:r>
              <a:rPr lang="en-US" dirty="0"/>
              <a:t>Business Units</a:t>
            </a:r>
          </a:p>
        </p:txBody>
      </p:sp>
      <p:sp>
        <p:nvSpPr>
          <p:cNvPr id="4" name="Text Placeholder 3">
            <a:extLst>
              <a:ext uri="{FF2B5EF4-FFF2-40B4-BE49-F238E27FC236}">
                <a16:creationId xmlns:a16="http://schemas.microsoft.com/office/drawing/2014/main" id="{72642248-620E-4316-876C-4562BB5F0F6F}"/>
              </a:ext>
            </a:extLst>
          </p:cNvPr>
          <p:cNvSpPr>
            <a:spLocks noGrp="1"/>
          </p:cNvSpPr>
          <p:nvPr>
            <p:ph type="body" sz="quarter" idx="10"/>
          </p:nvPr>
        </p:nvSpPr>
        <p:spPr>
          <a:xfrm>
            <a:off x="584200" y="1435497"/>
            <a:ext cx="11018520" cy="4308872"/>
          </a:xfrm>
        </p:spPr>
        <p:txBody>
          <a:bodyPr/>
          <a:lstStyle/>
          <a:p>
            <a:r>
              <a:rPr lang="en-US" dirty="0"/>
              <a:t>Provide an efficient way of managing large number of users and row access</a:t>
            </a:r>
            <a:br>
              <a:rPr lang="en-US" dirty="0"/>
            </a:br>
            <a:endParaRPr lang="en-US" dirty="0"/>
          </a:p>
          <a:p>
            <a:r>
              <a:rPr lang="en-US" dirty="0"/>
              <a:t>Permissions can be given to current business unit and all children</a:t>
            </a:r>
          </a:p>
          <a:p>
            <a:endParaRPr lang="en-US" dirty="0"/>
          </a:p>
          <a:p>
            <a:r>
              <a:rPr lang="en-US" dirty="0"/>
              <a:t>Avoid simply mirroring company org chart </a:t>
            </a:r>
          </a:p>
          <a:p>
            <a:endParaRPr lang="en-US" dirty="0"/>
          </a:p>
          <a:p>
            <a:r>
              <a:rPr lang="en-US" dirty="0"/>
              <a:t>Users can only be in one business unit, but can be in teams in other business units that give them similar effect</a:t>
            </a:r>
          </a:p>
        </p:txBody>
      </p:sp>
    </p:spTree>
    <p:extLst>
      <p:ext uri="{BB962C8B-B14F-4D97-AF65-F5344CB8AC3E}">
        <p14:creationId xmlns:p14="http://schemas.microsoft.com/office/powerpoint/2010/main" val="193397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290A-3504-4951-8BFE-B6A3C89A651C}"/>
              </a:ext>
            </a:extLst>
          </p:cNvPr>
          <p:cNvSpPr>
            <a:spLocks noGrp="1"/>
          </p:cNvSpPr>
          <p:nvPr>
            <p:ph type="title"/>
          </p:nvPr>
        </p:nvSpPr>
        <p:spPr/>
        <p:txBody>
          <a:bodyPr/>
          <a:lstStyle/>
          <a:p>
            <a:r>
              <a:rPr lang="en-US" dirty="0"/>
              <a:t>Azure Active Directory Group Teams</a:t>
            </a:r>
          </a:p>
        </p:txBody>
      </p:sp>
      <p:sp>
        <p:nvSpPr>
          <p:cNvPr id="3" name="Text Placeholder 2">
            <a:extLst>
              <a:ext uri="{FF2B5EF4-FFF2-40B4-BE49-F238E27FC236}">
                <a16:creationId xmlns:a16="http://schemas.microsoft.com/office/drawing/2014/main" id="{E5D76891-F395-4D13-BED2-D9B2FCE651DB}"/>
              </a:ext>
            </a:extLst>
          </p:cNvPr>
          <p:cNvSpPr>
            <a:spLocks noGrp="1"/>
          </p:cNvSpPr>
          <p:nvPr>
            <p:ph type="body" sz="quarter" idx="10"/>
          </p:nvPr>
        </p:nvSpPr>
        <p:spPr>
          <a:xfrm>
            <a:off x="584200" y="1435497"/>
            <a:ext cx="11018520" cy="3705630"/>
          </a:xfrm>
        </p:spPr>
        <p:txBody>
          <a:bodyPr/>
          <a:lstStyle/>
          <a:p>
            <a:r>
              <a:rPr lang="en-US" dirty="0"/>
              <a:t>Connects a Microsoft </a:t>
            </a:r>
            <a:r>
              <a:rPr lang="en-US" dirty="0" err="1"/>
              <a:t>Dataverse</a:t>
            </a:r>
            <a:r>
              <a:rPr lang="en-US" dirty="0"/>
              <a:t> Team to a Security or Office group</a:t>
            </a:r>
            <a:br>
              <a:rPr lang="en-US" dirty="0"/>
            </a:br>
            <a:endParaRPr lang="en-US" dirty="0"/>
          </a:p>
          <a:p>
            <a:r>
              <a:rPr lang="en-US" dirty="0"/>
              <a:t>Members of the Microsoft </a:t>
            </a:r>
            <a:r>
              <a:rPr lang="en-US" dirty="0" err="1"/>
              <a:t>Dataverse</a:t>
            </a:r>
            <a:r>
              <a:rPr lang="en-US" dirty="0"/>
              <a:t> team is managed by the Azure AD group</a:t>
            </a:r>
            <a:br>
              <a:rPr lang="en-US" dirty="0"/>
            </a:br>
            <a:endParaRPr lang="en-US" dirty="0"/>
          </a:p>
          <a:p>
            <a:r>
              <a:rPr lang="en-US" dirty="0"/>
              <a:t>Team can own rows and have security roles</a:t>
            </a:r>
            <a:br>
              <a:rPr lang="en-US" dirty="0"/>
            </a:br>
            <a:endParaRPr lang="en-US" dirty="0"/>
          </a:p>
          <a:p>
            <a:r>
              <a:rPr lang="en-US" dirty="0"/>
              <a:t>Used to manage app and Microsoft </a:t>
            </a:r>
            <a:r>
              <a:rPr lang="en-US" dirty="0" err="1"/>
              <a:t>Dataverse</a:t>
            </a:r>
            <a:r>
              <a:rPr lang="en-US" dirty="0"/>
              <a:t> data access</a:t>
            </a:r>
          </a:p>
        </p:txBody>
      </p:sp>
    </p:spTree>
    <p:extLst>
      <p:ext uri="{BB962C8B-B14F-4D97-AF65-F5344CB8AC3E}">
        <p14:creationId xmlns:p14="http://schemas.microsoft.com/office/powerpoint/2010/main" val="414545542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F5826-96EB-4672-BA4F-A5AEA33E59B5}"/>
              </a:ext>
            </a:extLst>
          </p:cNvPr>
          <p:cNvSpPr>
            <a:spLocks noGrp="1"/>
          </p:cNvSpPr>
          <p:nvPr>
            <p:ph type="title"/>
          </p:nvPr>
        </p:nvSpPr>
        <p:spPr>
          <a:xfrm>
            <a:off x="543560" y="1142677"/>
            <a:ext cx="4714240" cy="1292662"/>
          </a:xfrm>
        </p:spPr>
        <p:txBody>
          <a:bodyPr/>
          <a:lstStyle/>
          <a:p>
            <a:r>
              <a:rPr lang="en-US" dirty="0"/>
              <a:t>What’s the difference between Access Team and Owning Teams?</a:t>
            </a:r>
          </a:p>
        </p:txBody>
      </p:sp>
      <p:sp>
        <p:nvSpPr>
          <p:cNvPr id="2" name="Picture Placeholder 1">
            <a:extLst>
              <a:ext uri="{FF2B5EF4-FFF2-40B4-BE49-F238E27FC236}">
                <a16:creationId xmlns:a16="http://schemas.microsoft.com/office/drawing/2014/main" id="{BDFBF6A8-5E46-4F0E-B448-104940D8FBCF}"/>
              </a:ext>
            </a:extLst>
          </p:cNvPr>
          <p:cNvSpPr>
            <a:spLocks noGrp="1"/>
          </p:cNvSpPr>
          <p:nvPr>
            <p:ph type="pic" sz="quarter" idx="11"/>
          </p:nvPr>
        </p:nvSpPr>
        <p:spPr/>
      </p:sp>
      <p:sp>
        <p:nvSpPr>
          <p:cNvPr id="5" name="Text Placeholder 2">
            <a:extLst>
              <a:ext uri="{FF2B5EF4-FFF2-40B4-BE49-F238E27FC236}">
                <a16:creationId xmlns:a16="http://schemas.microsoft.com/office/drawing/2014/main" id="{CAC0C5C0-A6E0-4D32-9842-7F0E0A7D1D26}"/>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
        <p:nvSpPr>
          <p:cNvPr id="6" name="manager" title="Icon of three people with lines connecting them">
            <a:extLst>
              <a:ext uri="{FF2B5EF4-FFF2-40B4-BE49-F238E27FC236}">
                <a16:creationId xmlns:a16="http://schemas.microsoft.com/office/drawing/2014/main" id="{6ACFEA16-17F7-4D88-9C10-1B6CAE8D76C2}"/>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882235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539" y="229435"/>
            <a:ext cx="11293476" cy="820546"/>
          </a:xfrm>
        </p:spPr>
        <p:txBody>
          <a:bodyPr/>
          <a:lstStyle/>
          <a:p>
            <a:r>
              <a:rPr lang="en-US" sz="5332" dirty="0"/>
              <a:t>Owning Team vs. Access Team</a:t>
            </a:r>
          </a:p>
        </p:txBody>
      </p:sp>
      <p:sp>
        <p:nvSpPr>
          <p:cNvPr id="4" name="Rectangle 3"/>
          <p:cNvSpPr/>
          <p:nvPr/>
        </p:nvSpPr>
        <p:spPr bwMode="auto">
          <a:xfrm>
            <a:off x="6600788" y="1320884"/>
            <a:ext cx="5183226" cy="575914"/>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94" fontAlgn="base">
              <a:spcBef>
                <a:spcPct val="0"/>
              </a:spcBef>
              <a:spcAft>
                <a:spcPct val="0"/>
              </a:spcAft>
            </a:pPr>
            <a:r>
              <a:rPr lang="en-US" sz="2666" dirty="0">
                <a:solidFill>
                  <a:srgbClr val="FFFFFF"/>
                </a:solidFill>
              </a:rPr>
              <a:t>Access Team</a:t>
            </a:r>
          </a:p>
        </p:txBody>
      </p:sp>
      <p:sp>
        <p:nvSpPr>
          <p:cNvPr id="6" name="Rectangle 5"/>
          <p:cNvSpPr/>
          <p:nvPr/>
        </p:nvSpPr>
        <p:spPr bwMode="auto">
          <a:xfrm>
            <a:off x="490539" y="1320884"/>
            <a:ext cx="5183226" cy="575914"/>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94" fontAlgn="base">
              <a:spcBef>
                <a:spcPct val="0"/>
              </a:spcBef>
              <a:spcAft>
                <a:spcPct val="0"/>
              </a:spcAft>
            </a:pPr>
            <a:r>
              <a:rPr lang="en-US" sz="2666" dirty="0">
                <a:solidFill>
                  <a:srgbClr val="FFFFFF"/>
                </a:solidFill>
              </a:rPr>
              <a:t>Owning Team</a:t>
            </a:r>
          </a:p>
        </p:txBody>
      </p:sp>
      <p:sp>
        <p:nvSpPr>
          <p:cNvPr id="7" name="TextBox 6"/>
          <p:cNvSpPr txBox="1"/>
          <p:nvPr/>
        </p:nvSpPr>
        <p:spPr>
          <a:xfrm flipH="1">
            <a:off x="6600790" y="2150223"/>
            <a:ext cx="5183139" cy="2769989"/>
          </a:xfrm>
          <a:prstGeom prst="rect">
            <a:avLst/>
          </a:prstGeom>
          <a:noFill/>
        </p:spPr>
        <p:txBody>
          <a:bodyPr wrap="square" lIns="0" tIns="0" rIns="0" bIns="0" rtlCol="0">
            <a:spAutoFit/>
          </a:bodyPr>
          <a:lstStyle/>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Row owned by organization</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Members must have permissions</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Scales over 1,000 teams</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Can be dynamically created per row with a access template</a:t>
            </a:r>
          </a:p>
        </p:txBody>
      </p:sp>
      <p:sp>
        <p:nvSpPr>
          <p:cNvPr id="8" name="TextBox 7"/>
          <p:cNvSpPr txBox="1"/>
          <p:nvPr/>
        </p:nvSpPr>
        <p:spPr>
          <a:xfrm flipH="1">
            <a:off x="516073" y="2150223"/>
            <a:ext cx="5183139" cy="3323987"/>
          </a:xfrm>
          <a:prstGeom prst="rect">
            <a:avLst/>
          </a:prstGeom>
          <a:noFill/>
        </p:spPr>
        <p:txBody>
          <a:bodyPr wrap="square" lIns="0" tIns="0" rIns="0" bIns="0" rtlCol="0">
            <a:spAutoFit/>
          </a:bodyPr>
          <a:lstStyle/>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Can own rows</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Can have security roles assigned</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Scales up to 1,000 teams</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Good when membership is pretty static</a:t>
            </a:r>
          </a:p>
          <a:p>
            <a:pPr marL="609448" indent="-609448" defTabSz="1218895">
              <a:lnSpc>
                <a:spcPct val="150000"/>
              </a:lnSpc>
              <a:buFont typeface="Wingdings" panose="05000000000000000000" pitchFamily="2" charset="2"/>
              <a:buChar char="§"/>
            </a:pPr>
            <a:endParaRPr lang="en-US" sz="2400" dirty="0">
              <a:gradFill>
                <a:gsLst>
                  <a:gs pos="0">
                    <a:srgbClr val="292929"/>
                  </a:gs>
                  <a:gs pos="86000">
                    <a:srgbClr val="292929"/>
                  </a:gs>
                </a:gsLst>
                <a:lin ang="5400000" scaled="0"/>
              </a:gradFill>
            </a:endParaRPr>
          </a:p>
        </p:txBody>
      </p:sp>
    </p:spTree>
    <p:extLst>
      <p:ext uri="{BB962C8B-B14F-4D97-AF65-F5344CB8AC3E}">
        <p14:creationId xmlns:p14="http://schemas.microsoft.com/office/powerpoint/2010/main" val="359239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757" y="1190079"/>
            <a:ext cx="5687253" cy="5258191"/>
          </a:xfrm>
        </p:spPr>
        <p:txBody>
          <a:bodyPr>
            <a:normAutofit/>
          </a:bodyPr>
          <a:lstStyle/>
          <a:p>
            <a:pPr>
              <a:buFont typeface="Wingdings" panose="05000000000000000000" pitchFamily="2" charset="2"/>
              <a:buChar char="§"/>
            </a:pPr>
            <a:r>
              <a:rPr lang="en-GB" dirty="0">
                <a:solidFill>
                  <a:schemeClr val="tx1"/>
                </a:solidFill>
              </a:rPr>
              <a:t>Automatically roll up privileges to managers</a:t>
            </a:r>
          </a:p>
          <a:p>
            <a:pPr>
              <a:buFont typeface="Wingdings" panose="05000000000000000000" pitchFamily="2" charset="2"/>
              <a:buChar char="§"/>
            </a:pPr>
            <a:r>
              <a:rPr lang="en-GB" dirty="0">
                <a:solidFill>
                  <a:schemeClr val="tx1"/>
                </a:solidFill>
              </a:rPr>
              <a:t>Inherit privileges through multiple levels</a:t>
            </a:r>
          </a:p>
          <a:p>
            <a:pPr>
              <a:buFont typeface="Wingdings" panose="05000000000000000000" pitchFamily="2" charset="2"/>
              <a:buChar char="§"/>
            </a:pPr>
            <a:r>
              <a:rPr lang="en-GB" dirty="0">
                <a:solidFill>
                  <a:schemeClr val="tx1"/>
                </a:solidFill>
              </a:rPr>
              <a:t>Direct Manager</a:t>
            </a:r>
          </a:p>
          <a:p>
            <a:pPr lvl="1">
              <a:buFont typeface="Wingdings" panose="05000000000000000000" pitchFamily="2" charset="2"/>
              <a:buChar char="§"/>
            </a:pPr>
            <a:r>
              <a:rPr lang="en-GB" dirty="0">
                <a:solidFill>
                  <a:schemeClr val="tx1"/>
                </a:solidFill>
              </a:rPr>
              <a:t>Read and Interact</a:t>
            </a:r>
          </a:p>
          <a:p>
            <a:pPr>
              <a:buFont typeface="Wingdings" panose="05000000000000000000" pitchFamily="2" charset="2"/>
              <a:buChar char="§"/>
            </a:pPr>
            <a:r>
              <a:rPr lang="en-GB" dirty="0">
                <a:solidFill>
                  <a:schemeClr val="tx1"/>
                </a:solidFill>
              </a:rPr>
              <a:t>2</a:t>
            </a:r>
            <a:r>
              <a:rPr lang="en-GB" baseline="30000" dirty="0">
                <a:solidFill>
                  <a:schemeClr val="tx1"/>
                </a:solidFill>
              </a:rPr>
              <a:t>nd</a:t>
            </a:r>
            <a:r>
              <a:rPr lang="en-GB" dirty="0">
                <a:solidFill>
                  <a:schemeClr val="tx1"/>
                </a:solidFill>
              </a:rPr>
              <a:t> level manager</a:t>
            </a:r>
          </a:p>
          <a:p>
            <a:pPr lvl="1">
              <a:buFont typeface="Wingdings" panose="05000000000000000000" pitchFamily="2" charset="2"/>
              <a:buChar char="§"/>
            </a:pPr>
            <a:r>
              <a:rPr lang="en-GB" dirty="0">
                <a:solidFill>
                  <a:schemeClr val="tx1"/>
                </a:solidFill>
              </a:rPr>
              <a:t>Read only</a:t>
            </a:r>
          </a:p>
          <a:p>
            <a:pPr>
              <a:buFont typeface="Wingdings" panose="05000000000000000000" pitchFamily="2" charset="2"/>
              <a:buChar char="§"/>
            </a:pPr>
            <a:r>
              <a:rPr lang="en-GB" dirty="0">
                <a:solidFill>
                  <a:schemeClr val="tx1"/>
                </a:solidFill>
              </a:rPr>
              <a:t>No need for customization to automate</a:t>
            </a:r>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sp>
        <p:nvSpPr>
          <p:cNvPr id="3" name="Title 2"/>
          <p:cNvSpPr>
            <a:spLocks noGrp="1"/>
          </p:cNvSpPr>
          <p:nvPr>
            <p:ph type="title"/>
          </p:nvPr>
        </p:nvSpPr>
        <p:spPr/>
        <p:txBody>
          <a:bodyPr/>
          <a:lstStyle/>
          <a:p>
            <a:r>
              <a:rPr lang="en-GB" dirty="0"/>
              <a:t>Security Hierarchies</a:t>
            </a:r>
          </a:p>
        </p:txBody>
      </p:sp>
      <p:pic>
        <p:nvPicPr>
          <p:cNvPr id="4" name="Picture 3"/>
          <p:cNvPicPr>
            <a:picLocks noChangeAspect="1"/>
          </p:cNvPicPr>
          <p:nvPr/>
        </p:nvPicPr>
        <p:blipFill>
          <a:blip r:embed="rId2"/>
          <a:stretch>
            <a:fillRect/>
          </a:stretch>
        </p:blipFill>
        <p:spPr>
          <a:xfrm>
            <a:off x="8722792" y="930466"/>
            <a:ext cx="257016" cy="485849"/>
          </a:xfrm>
          <a:prstGeom prst="rect">
            <a:avLst/>
          </a:prstGeom>
        </p:spPr>
      </p:pic>
      <p:sp>
        <p:nvSpPr>
          <p:cNvPr id="5" name="TextBox 4"/>
          <p:cNvSpPr txBox="1"/>
          <p:nvPr/>
        </p:nvSpPr>
        <p:spPr>
          <a:xfrm>
            <a:off x="8140904" y="963842"/>
            <a:ext cx="710396"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CEO</a:t>
            </a:r>
          </a:p>
        </p:txBody>
      </p:sp>
      <p:pic>
        <p:nvPicPr>
          <p:cNvPr id="6" name="Picture 5"/>
          <p:cNvPicPr>
            <a:picLocks noChangeAspect="1"/>
          </p:cNvPicPr>
          <p:nvPr/>
        </p:nvPicPr>
        <p:blipFill>
          <a:blip r:embed="rId2"/>
          <a:stretch>
            <a:fillRect/>
          </a:stretch>
        </p:blipFill>
        <p:spPr>
          <a:xfrm>
            <a:off x="8722792" y="1957733"/>
            <a:ext cx="257016" cy="485849"/>
          </a:xfrm>
          <a:prstGeom prst="rect">
            <a:avLst/>
          </a:prstGeom>
        </p:spPr>
      </p:pic>
      <p:sp>
        <p:nvSpPr>
          <p:cNvPr id="7" name="TextBox 6"/>
          <p:cNvSpPr txBox="1"/>
          <p:nvPr/>
        </p:nvSpPr>
        <p:spPr>
          <a:xfrm>
            <a:off x="7817092" y="1991109"/>
            <a:ext cx="1034209"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Director</a:t>
            </a:r>
          </a:p>
        </p:txBody>
      </p:sp>
      <p:pic>
        <p:nvPicPr>
          <p:cNvPr id="8" name="Picture 7"/>
          <p:cNvPicPr>
            <a:picLocks noChangeAspect="1"/>
          </p:cNvPicPr>
          <p:nvPr/>
        </p:nvPicPr>
        <p:blipFill>
          <a:blip r:embed="rId2"/>
          <a:stretch>
            <a:fillRect/>
          </a:stretch>
        </p:blipFill>
        <p:spPr>
          <a:xfrm>
            <a:off x="7875010" y="3822010"/>
            <a:ext cx="257016" cy="485849"/>
          </a:xfrm>
          <a:prstGeom prst="rect">
            <a:avLst/>
          </a:prstGeom>
        </p:spPr>
      </p:pic>
      <p:sp>
        <p:nvSpPr>
          <p:cNvPr id="9" name="TextBox 8"/>
          <p:cNvSpPr txBox="1"/>
          <p:nvPr/>
        </p:nvSpPr>
        <p:spPr>
          <a:xfrm>
            <a:off x="6969310" y="3855386"/>
            <a:ext cx="1034209"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Manager</a:t>
            </a:r>
          </a:p>
        </p:txBody>
      </p:sp>
      <p:pic>
        <p:nvPicPr>
          <p:cNvPr id="10" name="Picture 9"/>
          <p:cNvPicPr>
            <a:picLocks noChangeAspect="1"/>
          </p:cNvPicPr>
          <p:nvPr/>
        </p:nvPicPr>
        <p:blipFill>
          <a:blip r:embed="rId2"/>
          <a:stretch>
            <a:fillRect/>
          </a:stretch>
        </p:blipFill>
        <p:spPr>
          <a:xfrm>
            <a:off x="7281401" y="5187533"/>
            <a:ext cx="257016" cy="485849"/>
          </a:xfrm>
          <a:prstGeom prst="rect">
            <a:avLst/>
          </a:prstGeom>
        </p:spPr>
      </p:pic>
      <p:sp>
        <p:nvSpPr>
          <p:cNvPr id="11" name="TextBox 10"/>
          <p:cNvSpPr txBox="1"/>
          <p:nvPr/>
        </p:nvSpPr>
        <p:spPr>
          <a:xfrm>
            <a:off x="6222694" y="5220910"/>
            <a:ext cx="1187217"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Salesperson</a:t>
            </a:r>
          </a:p>
        </p:txBody>
      </p:sp>
      <p:cxnSp>
        <p:nvCxnSpPr>
          <p:cNvPr id="12" name="Straight Arrow Connector 11"/>
          <p:cNvCxnSpPr>
            <a:stCxn id="4" idx="2"/>
            <a:endCxn id="6" idx="0"/>
          </p:cNvCxnSpPr>
          <p:nvPr/>
        </p:nvCxnSpPr>
        <p:spPr>
          <a:xfrm>
            <a:off x="8851300" y="1416315"/>
            <a:ext cx="0" cy="5414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flipH="1">
            <a:off x="8003519" y="2443581"/>
            <a:ext cx="847782" cy="13784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10" idx="0"/>
          </p:cNvCxnSpPr>
          <p:nvPr/>
        </p:nvCxnSpPr>
        <p:spPr>
          <a:xfrm flipH="1">
            <a:off x="7409910" y="4307859"/>
            <a:ext cx="593609" cy="8796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64084" y="1444100"/>
            <a:ext cx="1271437" cy="425323"/>
          </a:xfrm>
          <a:prstGeom prst="rect">
            <a:avLst/>
          </a:prstGeom>
          <a:noFill/>
        </p:spPr>
        <p:txBody>
          <a:bodyPr wrap="square" lIns="179238" tIns="143391" rIns="179238" bIns="143391" rtlCol="0">
            <a:spAutoFit/>
          </a:bodyPr>
          <a:lstStyle/>
          <a:p>
            <a:pPr algn="r">
              <a:lnSpc>
                <a:spcPct val="90000"/>
              </a:lnSpc>
              <a:spcAft>
                <a:spcPts val="588"/>
              </a:spcAft>
            </a:pPr>
            <a:r>
              <a:rPr lang="en-GB" sz="980" dirty="0">
                <a:gradFill>
                  <a:gsLst>
                    <a:gs pos="2917">
                      <a:schemeClr val="tx1"/>
                    </a:gs>
                    <a:gs pos="30000">
                      <a:schemeClr val="tx1"/>
                    </a:gs>
                  </a:gsLst>
                  <a:lin ang="5400000" scaled="0"/>
                </a:gradFill>
              </a:rPr>
              <a:t>Manager Of</a:t>
            </a:r>
          </a:p>
        </p:txBody>
      </p:sp>
      <p:sp>
        <p:nvSpPr>
          <p:cNvPr id="16" name="TextBox 15"/>
          <p:cNvSpPr txBox="1"/>
          <p:nvPr/>
        </p:nvSpPr>
        <p:spPr>
          <a:xfrm>
            <a:off x="7224666" y="2928673"/>
            <a:ext cx="1271437" cy="425323"/>
          </a:xfrm>
          <a:prstGeom prst="rect">
            <a:avLst/>
          </a:prstGeom>
          <a:noFill/>
        </p:spPr>
        <p:txBody>
          <a:bodyPr wrap="square" lIns="179238" tIns="143391" rIns="179238" bIns="143391" rtlCol="0">
            <a:spAutoFit/>
          </a:bodyPr>
          <a:lstStyle/>
          <a:p>
            <a:pPr algn="r">
              <a:lnSpc>
                <a:spcPct val="90000"/>
              </a:lnSpc>
              <a:spcAft>
                <a:spcPts val="588"/>
              </a:spcAft>
            </a:pPr>
            <a:r>
              <a:rPr lang="en-GB" sz="980" dirty="0">
                <a:gradFill>
                  <a:gsLst>
                    <a:gs pos="2917">
                      <a:schemeClr val="tx1"/>
                    </a:gs>
                    <a:gs pos="30000">
                      <a:schemeClr val="tx1"/>
                    </a:gs>
                  </a:gsLst>
                  <a:lin ang="5400000" scaled="0"/>
                </a:gradFill>
              </a:rPr>
              <a:t>Manager Of</a:t>
            </a:r>
          </a:p>
        </p:txBody>
      </p:sp>
      <p:pic>
        <p:nvPicPr>
          <p:cNvPr id="18" name="Picture 17"/>
          <p:cNvPicPr>
            <a:picLocks noChangeAspect="1"/>
          </p:cNvPicPr>
          <p:nvPr/>
        </p:nvPicPr>
        <p:blipFill>
          <a:blip r:embed="rId2"/>
          <a:stretch>
            <a:fillRect/>
          </a:stretch>
        </p:blipFill>
        <p:spPr>
          <a:xfrm>
            <a:off x="8725635" y="5181941"/>
            <a:ext cx="257016" cy="485849"/>
          </a:xfrm>
          <a:prstGeom prst="rect">
            <a:avLst/>
          </a:prstGeom>
        </p:spPr>
      </p:pic>
      <p:sp>
        <p:nvSpPr>
          <p:cNvPr id="19" name="TextBox 18"/>
          <p:cNvSpPr txBox="1"/>
          <p:nvPr/>
        </p:nvSpPr>
        <p:spPr>
          <a:xfrm>
            <a:off x="7666927" y="5215317"/>
            <a:ext cx="1187217"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Salesperson</a:t>
            </a:r>
          </a:p>
        </p:txBody>
      </p:sp>
      <p:cxnSp>
        <p:nvCxnSpPr>
          <p:cNvPr id="20" name="Straight Arrow Connector 19"/>
          <p:cNvCxnSpPr/>
          <p:nvPr/>
        </p:nvCxnSpPr>
        <p:spPr>
          <a:xfrm>
            <a:off x="8132027" y="4307859"/>
            <a:ext cx="593608" cy="7845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2"/>
          <a:stretch>
            <a:fillRect/>
          </a:stretch>
        </p:blipFill>
        <p:spPr>
          <a:xfrm>
            <a:off x="10818499" y="3855387"/>
            <a:ext cx="257016" cy="485849"/>
          </a:xfrm>
          <a:prstGeom prst="rect">
            <a:avLst/>
          </a:prstGeom>
        </p:spPr>
      </p:pic>
      <p:sp>
        <p:nvSpPr>
          <p:cNvPr id="27" name="TextBox 26"/>
          <p:cNvSpPr txBox="1"/>
          <p:nvPr/>
        </p:nvSpPr>
        <p:spPr>
          <a:xfrm>
            <a:off x="9912799" y="3888763"/>
            <a:ext cx="1034209"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Manager</a:t>
            </a:r>
          </a:p>
        </p:txBody>
      </p:sp>
      <p:pic>
        <p:nvPicPr>
          <p:cNvPr id="28" name="Picture 27"/>
          <p:cNvPicPr>
            <a:picLocks noChangeAspect="1"/>
          </p:cNvPicPr>
          <p:nvPr/>
        </p:nvPicPr>
        <p:blipFill>
          <a:blip r:embed="rId2"/>
          <a:stretch>
            <a:fillRect/>
          </a:stretch>
        </p:blipFill>
        <p:spPr>
          <a:xfrm>
            <a:off x="10224890" y="5220910"/>
            <a:ext cx="257016" cy="485849"/>
          </a:xfrm>
          <a:prstGeom prst="rect">
            <a:avLst/>
          </a:prstGeom>
        </p:spPr>
      </p:pic>
      <p:sp>
        <p:nvSpPr>
          <p:cNvPr id="29" name="TextBox 28"/>
          <p:cNvSpPr txBox="1"/>
          <p:nvPr/>
        </p:nvSpPr>
        <p:spPr>
          <a:xfrm>
            <a:off x="9166182" y="5254287"/>
            <a:ext cx="1187217"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Salesperson</a:t>
            </a:r>
          </a:p>
        </p:txBody>
      </p:sp>
      <p:cxnSp>
        <p:nvCxnSpPr>
          <p:cNvPr id="30" name="Straight Arrow Connector 29"/>
          <p:cNvCxnSpPr>
            <a:endCxn id="26" idx="0"/>
          </p:cNvCxnSpPr>
          <p:nvPr/>
        </p:nvCxnSpPr>
        <p:spPr>
          <a:xfrm>
            <a:off x="9085837" y="2443582"/>
            <a:ext cx="1861171" cy="14118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2"/>
            <a:endCxn id="28" idx="0"/>
          </p:cNvCxnSpPr>
          <p:nvPr/>
        </p:nvCxnSpPr>
        <p:spPr>
          <a:xfrm flipH="1">
            <a:off x="10353399" y="4341235"/>
            <a:ext cx="593609" cy="8796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759790" y="2810942"/>
            <a:ext cx="1271437" cy="425323"/>
          </a:xfrm>
          <a:prstGeom prst="rect">
            <a:avLst/>
          </a:prstGeom>
          <a:noFill/>
        </p:spPr>
        <p:txBody>
          <a:bodyPr wrap="square" lIns="179238" tIns="143391" rIns="179238" bIns="143391" rtlCol="0">
            <a:spAutoFit/>
          </a:bodyPr>
          <a:lstStyle/>
          <a:p>
            <a:pPr algn="r">
              <a:lnSpc>
                <a:spcPct val="90000"/>
              </a:lnSpc>
              <a:spcAft>
                <a:spcPts val="588"/>
              </a:spcAft>
            </a:pPr>
            <a:r>
              <a:rPr lang="en-GB" sz="980" dirty="0">
                <a:gradFill>
                  <a:gsLst>
                    <a:gs pos="2917">
                      <a:schemeClr val="tx1"/>
                    </a:gs>
                    <a:gs pos="30000">
                      <a:schemeClr val="tx1"/>
                    </a:gs>
                  </a:gsLst>
                  <a:lin ang="5400000" scaled="0"/>
                </a:gradFill>
              </a:rPr>
              <a:t>Manager Of</a:t>
            </a:r>
          </a:p>
        </p:txBody>
      </p:sp>
      <p:pic>
        <p:nvPicPr>
          <p:cNvPr id="33" name="Picture 32"/>
          <p:cNvPicPr>
            <a:picLocks noChangeAspect="1"/>
          </p:cNvPicPr>
          <p:nvPr/>
        </p:nvPicPr>
        <p:blipFill>
          <a:blip r:embed="rId2"/>
          <a:stretch>
            <a:fillRect/>
          </a:stretch>
        </p:blipFill>
        <p:spPr>
          <a:xfrm>
            <a:off x="11669123" y="5215318"/>
            <a:ext cx="257016" cy="485849"/>
          </a:xfrm>
          <a:prstGeom prst="rect">
            <a:avLst/>
          </a:prstGeom>
        </p:spPr>
      </p:pic>
      <p:sp>
        <p:nvSpPr>
          <p:cNvPr id="34" name="TextBox 33"/>
          <p:cNvSpPr txBox="1"/>
          <p:nvPr/>
        </p:nvSpPr>
        <p:spPr>
          <a:xfrm>
            <a:off x="10610416" y="5248694"/>
            <a:ext cx="1187217"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Salesperson</a:t>
            </a:r>
          </a:p>
        </p:txBody>
      </p:sp>
      <p:cxnSp>
        <p:nvCxnSpPr>
          <p:cNvPr id="35" name="Straight Arrow Connector 34"/>
          <p:cNvCxnSpPr/>
          <p:nvPr/>
        </p:nvCxnSpPr>
        <p:spPr>
          <a:xfrm>
            <a:off x="11075516" y="4341235"/>
            <a:ext cx="593608" cy="7845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3"/>
          <a:stretch>
            <a:fillRect/>
          </a:stretch>
        </p:blipFill>
        <p:spPr>
          <a:xfrm>
            <a:off x="6523241" y="6145895"/>
            <a:ext cx="446069" cy="440539"/>
          </a:xfrm>
          <a:prstGeom prst="rect">
            <a:avLst/>
          </a:prstGeom>
        </p:spPr>
      </p:pic>
      <p:pic>
        <p:nvPicPr>
          <p:cNvPr id="38" name="Picture 37"/>
          <p:cNvPicPr>
            <a:picLocks noChangeAspect="1"/>
          </p:cNvPicPr>
          <p:nvPr/>
        </p:nvPicPr>
        <p:blipFill>
          <a:blip r:embed="rId3"/>
          <a:stretch>
            <a:fillRect/>
          </a:stretch>
        </p:blipFill>
        <p:spPr>
          <a:xfrm>
            <a:off x="7441050" y="6037238"/>
            <a:ext cx="446069" cy="440539"/>
          </a:xfrm>
          <a:prstGeom prst="rect">
            <a:avLst/>
          </a:prstGeom>
        </p:spPr>
      </p:pic>
      <p:pic>
        <p:nvPicPr>
          <p:cNvPr id="39" name="Picture 38"/>
          <p:cNvPicPr>
            <a:picLocks noChangeAspect="1"/>
          </p:cNvPicPr>
          <p:nvPr/>
        </p:nvPicPr>
        <p:blipFill>
          <a:blip r:embed="rId3"/>
          <a:stretch>
            <a:fillRect/>
          </a:stretch>
        </p:blipFill>
        <p:spPr>
          <a:xfrm>
            <a:off x="7001632" y="6280881"/>
            <a:ext cx="446069" cy="440539"/>
          </a:xfrm>
          <a:prstGeom prst="rect">
            <a:avLst/>
          </a:prstGeom>
        </p:spPr>
      </p:pic>
      <p:pic>
        <p:nvPicPr>
          <p:cNvPr id="40" name="Picture 39"/>
          <p:cNvPicPr>
            <a:picLocks noChangeAspect="1"/>
          </p:cNvPicPr>
          <p:nvPr/>
        </p:nvPicPr>
        <p:blipFill>
          <a:blip r:embed="rId3"/>
          <a:stretch>
            <a:fillRect/>
          </a:stretch>
        </p:blipFill>
        <p:spPr>
          <a:xfrm>
            <a:off x="7984364" y="6041332"/>
            <a:ext cx="446069" cy="440539"/>
          </a:xfrm>
          <a:prstGeom prst="rect">
            <a:avLst/>
          </a:prstGeom>
        </p:spPr>
      </p:pic>
      <p:pic>
        <p:nvPicPr>
          <p:cNvPr id="41" name="Picture 40"/>
          <p:cNvPicPr>
            <a:picLocks noChangeAspect="1"/>
          </p:cNvPicPr>
          <p:nvPr/>
        </p:nvPicPr>
        <p:blipFill>
          <a:blip r:embed="rId3"/>
          <a:stretch>
            <a:fillRect/>
          </a:stretch>
        </p:blipFill>
        <p:spPr>
          <a:xfrm>
            <a:off x="8349788" y="6277989"/>
            <a:ext cx="446069" cy="440539"/>
          </a:xfrm>
          <a:prstGeom prst="rect">
            <a:avLst/>
          </a:prstGeom>
        </p:spPr>
      </p:pic>
      <p:pic>
        <p:nvPicPr>
          <p:cNvPr id="42" name="Picture 41"/>
          <p:cNvPicPr>
            <a:picLocks noChangeAspect="1"/>
          </p:cNvPicPr>
          <p:nvPr/>
        </p:nvPicPr>
        <p:blipFill>
          <a:blip r:embed="rId3"/>
          <a:stretch>
            <a:fillRect/>
          </a:stretch>
        </p:blipFill>
        <p:spPr>
          <a:xfrm>
            <a:off x="8801085" y="6037238"/>
            <a:ext cx="446069" cy="440539"/>
          </a:xfrm>
          <a:prstGeom prst="rect">
            <a:avLst/>
          </a:prstGeom>
        </p:spPr>
      </p:pic>
      <p:pic>
        <p:nvPicPr>
          <p:cNvPr id="43" name="Picture 42"/>
          <p:cNvPicPr>
            <a:picLocks noChangeAspect="1"/>
          </p:cNvPicPr>
          <p:nvPr/>
        </p:nvPicPr>
        <p:blipFill>
          <a:blip r:embed="rId3"/>
          <a:stretch>
            <a:fillRect/>
          </a:stretch>
        </p:blipFill>
        <p:spPr>
          <a:xfrm>
            <a:off x="7884341" y="6007731"/>
            <a:ext cx="446069" cy="440539"/>
          </a:xfrm>
          <a:prstGeom prst="rect">
            <a:avLst/>
          </a:prstGeom>
        </p:spPr>
      </p:pic>
      <p:pic>
        <p:nvPicPr>
          <p:cNvPr id="44" name="Picture 43"/>
          <p:cNvPicPr>
            <a:picLocks noChangeAspect="1"/>
          </p:cNvPicPr>
          <p:nvPr/>
        </p:nvPicPr>
        <p:blipFill>
          <a:blip r:embed="rId3"/>
          <a:stretch>
            <a:fillRect/>
          </a:stretch>
        </p:blipFill>
        <p:spPr>
          <a:xfrm>
            <a:off x="9983835" y="6057719"/>
            <a:ext cx="446069" cy="440539"/>
          </a:xfrm>
          <a:prstGeom prst="rect">
            <a:avLst/>
          </a:prstGeom>
        </p:spPr>
      </p:pic>
      <p:pic>
        <p:nvPicPr>
          <p:cNvPr id="45" name="Picture 44"/>
          <p:cNvPicPr>
            <a:picLocks noChangeAspect="1"/>
          </p:cNvPicPr>
          <p:nvPr/>
        </p:nvPicPr>
        <p:blipFill>
          <a:blip r:embed="rId3"/>
          <a:stretch>
            <a:fillRect/>
          </a:stretch>
        </p:blipFill>
        <p:spPr>
          <a:xfrm>
            <a:off x="7992644" y="6116388"/>
            <a:ext cx="446069" cy="440539"/>
          </a:xfrm>
          <a:prstGeom prst="rect">
            <a:avLst/>
          </a:prstGeom>
        </p:spPr>
      </p:pic>
      <p:pic>
        <p:nvPicPr>
          <p:cNvPr id="46" name="Picture 45"/>
          <p:cNvPicPr>
            <a:picLocks noChangeAspect="1"/>
          </p:cNvPicPr>
          <p:nvPr/>
        </p:nvPicPr>
        <p:blipFill>
          <a:blip r:embed="rId3"/>
          <a:stretch>
            <a:fillRect/>
          </a:stretch>
        </p:blipFill>
        <p:spPr>
          <a:xfrm>
            <a:off x="8910452" y="6007731"/>
            <a:ext cx="446069" cy="440539"/>
          </a:xfrm>
          <a:prstGeom prst="rect">
            <a:avLst/>
          </a:prstGeom>
        </p:spPr>
      </p:pic>
      <p:pic>
        <p:nvPicPr>
          <p:cNvPr id="47" name="Picture 46"/>
          <p:cNvPicPr>
            <a:picLocks noChangeAspect="1"/>
          </p:cNvPicPr>
          <p:nvPr/>
        </p:nvPicPr>
        <p:blipFill>
          <a:blip r:embed="rId3"/>
          <a:stretch>
            <a:fillRect/>
          </a:stretch>
        </p:blipFill>
        <p:spPr>
          <a:xfrm>
            <a:off x="8471034" y="6251375"/>
            <a:ext cx="446069" cy="440539"/>
          </a:xfrm>
          <a:prstGeom prst="rect">
            <a:avLst/>
          </a:prstGeom>
        </p:spPr>
      </p:pic>
      <p:pic>
        <p:nvPicPr>
          <p:cNvPr id="48" name="Picture 47"/>
          <p:cNvPicPr>
            <a:picLocks noChangeAspect="1"/>
          </p:cNvPicPr>
          <p:nvPr/>
        </p:nvPicPr>
        <p:blipFill>
          <a:blip r:embed="rId3"/>
          <a:stretch>
            <a:fillRect/>
          </a:stretch>
        </p:blipFill>
        <p:spPr>
          <a:xfrm>
            <a:off x="9453767" y="6011826"/>
            <a:ext cx="446069" cy="440539"/>
          </a:xfrm>
          <a:prstGeom prst="rect">
            <a:avLst/>
          </a:prstGeom>
        </p:spPr>
      </p:pic>
      <p:pic>
        <p:nvPicPr>
          <p:cNvPr id="49" name="Picture 48"/>
          <p:cNvPicPr>
            <a:picLocks noChangeAspect="1"/>
          </p:cNvPicPr>
          <p:nvPr/>
        </p:nvPicPr>
        <p:blipFill>
          <a:blip r:embed="rId3"/>
          <a:stretch>
            <a:fillRect/>
          </a:stretch>
        </p:blipFill>
        <p:spPr>
          <a:xfrm>
            <a:off x="9819191" y="6248482"/>
            <a:ext cx="446069" cy="440539"/>
          </a:xfrm>
          <a:prstGeom prst="rect">
            <a:avLst/>
          </a:prstGeom>
        </p:spPr>
      </p:pic>
      <p:pic>
        <p:nvPicPr>
          <p:cNvPr id="50" name="Picture 49"/>
          <p:cNvPicPr>
            <a:picLocks noChangeAspect="1"/>
          </p:cNvPicPr>
          <p:nvPr/>
        </p:nvPicPr>
        <p:blipFill>
          <a:blip r:embed="rId3"/>
          <a:stretch>
            <a:fillRect/>
          </a:stretch>
        </p:blipFill>
        <p:spPr>
          <a:xfrm>
            <a:off x="10270488" y="6007731"/>
            <a:ext cx="446069" cy="440539"/>
          </a:xfrm>
          <a:prstGeom prst="rect">
            <a:avLst/>
          </a:prstGeom>
        </p:spPr>
      </p:pic>
      <p:pic>
        <p:nvPicPr>
          <p:cNvPr id="51" name="Picture 50"/>
          <p:cNvPicPr>
            <a:picLocks noChangeAspect="1"/>
          </p:cNvPicPr>
          <p:nvPr/>
        </p:nvPicPr>
        <p:blipFill>
          <a:blip r:embed="rId3"/>
          <a:stretch>
            <a:fillRect/>
          </a:stretch>
        </p:blipFill>
        <p:spPr>
          <a:xfrm>
            <a:off x="7596685" y="6270712"/>
            <a:ext cx="446069" cy="440539"/>
          </a:xfrm>
          <a:prstGeom prst="rect">
            <a:avLst/>
          </a:prstGeom>
        </p:spPr>
      </p:pic>
      <p:pic>
        <p:nvPicPr>
          <p:cNvPr id="52" name="Picture 51"/>
          <p:cNvPicPr>
            <a:picLocks noChangeAspect="1"/>
          </p:cNvPicPr>
          <p:nvPr/>
        </p:nvPicPr>
        <p:blipFill>
          <a:blip r:embed="rId3"/>
          <a:stretch>
            <a:fillRect/>
          </a:stretch>
        </p:blipFill>
        <p:spPr>
          <a:xfrm>
            <a:off x="9938593" y="6046347"/>
            <a:ext cx="446069" cy="440539"/>
          </a:xfrm>
          <a:prstGeom prst="rect">
            <a:avLst/>
          </a:prstGeom>
        </p:spPr>
      </p:pic>
      <p:pic>
        <p:nvPicPr>
          <p:cNvPr id="53" name="Picture 52"/>
          <p:cNvPicPr>
            <a:picLocks noChangeAspect="1"/>
          </p:cNvPicPr>
          <p:nvPr/>
        </p:nvPicPr>
        <p:blipFill>
          <a:blip r:embed="rId3"/>
          <a:stretch>
            <a:fillRect/>
          </a:stretch>
        </p:blipFill>
        <p:spPr>
          <a:xfrm>
            <a:off x="9228118" y="6228001"/>
            <a:ext cx="446069" cy="440539"/>
          </a:xfrm>
          <a:prstGeom prst="rect">
            <a:avLst/>
          </a:prstGeom>
        </p:spPr>
      </p:pic>
      <p:pic>
        <p:nvPicPr>
          <p:cNvPr id="54" name="Picture 53"/>
          <p:cNvPicPr>
            <a:picLocks noChangeAspect="1"/>
          </p:cNvPicPr>
          <p:nvPr/>
        </p:nvPicPr>
        <p:blipFill>
          <a:blip r:embed="rId3"/>
          <a:stretch>
            <a:fillRect/>
          </a:stretch>
        </p:blipFill>
        <p:spPr>
          <a:xfrm>
            <a:off x="10481907" y="6050442"/>
            <a:ext cx="446069" cy="440539"/>
          </a:xfrm>
          <a:prstGeom prst="rect">
            <a:avLst/>
          </a:prstGeom>
        </p:spPr>
      </p:pic>
      <p:pic>
        <p:nvPicPr>
          <p:cNvPr id="55" name="Picture 54"/>
          <p:cNvPicPr>
            <a:picLocks noChangeAspect="1"/>
          </p:cNvPicPr>
          <p:nvPr/>
        </p:nvPicPr>
        <p:blipFill>
          <a:blip r:embed="rId3"/>
          <a:stretch>
            <a:fillRect/>
          </a:stretch>
        </p:blipFill>
        <p:spPr>
          <a:xfrm>
            <a:off x="10847331" y="6287099"/>
            <a:ext cx="446069" cy="440539"/>
          </a:xfrm>
          <a:prstGeom prst="rect">
            <a:avLst/>
          </a:prstGeom>
        </p:spPr>
      </p:pic>
      <p:pic>
        <p:nvPicPr>
          <p:cNvPr id="56" name="Picture 55"/>
          <p:cNvPicPr>
            <a:picLocks noChangeAspect="1"/>
          </p:cNvPicPr>
          <p:nvPr/>
        </p:nvPicPr>
        <p:blipFill>
          <a:blip r:embed="rId3"/>
          <a:stretch>
            <a:fillRect/>
          </a:stretch>
        </p:blipFill>
        <p:spPr>
          <a:xfrm>
            <a:off x="11298628" y="6046347"/>
            <a:ext cx="446069" cy="440539"/>
          </a:xfrm>
          <a:prstGeom prst="rect">
            <a:avLst/>
          </a:prstGeom>
        </p:spPr>
      </p:pic>
      <p:sp>
        <p:nvSpPr>
          <p:cNvPr id="57" name="Down Arrow 56"/>
          <p:cNvSpPr/>
          <p:nvPr/>
        </p:nvSpPr>
        <p:spPr bwMode="auto">
          <a:xfrm>
            <a:off x="7334734" y="5736266"/>
            <a:ext cx="252164" cy="27146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Down Arrow 57"/>
          <p:cNvSpPr/>
          <p:nvPr/>
        </p:nvSpPr>
        <p:spPr bwMode="auto">
          <a:xfrm>
            <a:off x="8727645" y="5721513"/>
            <a:ext cx="252164" cy="27146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Down Arrow 58"/>
          <p:cNvSpPr/>
          <p:nvPr/>
        </p:nvSpPr>
        <p:spPr bwMode="auto">
          <a:xfrm>
            <a:off x="10242490" y="5743543"/>
            <a:ext cx="252164" cy="27146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Down Arrow 59"/>
          <p:cNvSpPr/>
          <p:nvPr/>
        </p:nvSpPr>
        <p:spPr bwMode="auto">
          <a:xfrm>
            <a:off x="11671087" y="5761448"/>
            <a:ext cx="252164" cy="27146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Down Arrow 60"/>
          <p:cNvSpPr/>
          <p:nvPr/>
        </p:nvSpPr>
        <p:spPr bwMode="auto">
          <a:xfrm>
            <a:off x="10852559" y="4522242"/>
            <a:ext cx="246936" cy="1510671"/>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Down Arrow 61"/>
          <p:cNvSpPr/>
          <p:nvPr/>
        </p:nvSpPr>
        <p:spPr bwMode="auto">
          <a:xfrm>
            <a:off x="7888238" y="4376338"/>
            <a:ext cx="246936" cy="1510671"/>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Down Arrow 62"/>
          <p:cNvSpPr/>
          <p:nvPr/>
        </p:nvSpPr>
        <p:spPr bwMode="auto">
          <a:xfrm>
            <a:off x="8845924" y="2450953"/>
            <a:ext cx="239913" cy="352340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5546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500" fill="hold"/>
                                        <p:tgtEl>
                                          <p:spTgt spid="62"/>
                                        </p:tgtEl>
                                        <p:attrNameLst>
                                          <p:attrName>ppt_x</p:attrName>
                                        </p:attrNameLst>
                                      </p:cBhvr>
                                      <p:tavLst>
                                        <p:tav tm="0">
                                          <p:val>
                                            <p:strVal val="#ppt_x"/>
                                          </p:val>
                                        </p:tav>
                                        <p:tav tm="100000">
                                          <p:val>
                                            <p:strVal val="#ppt_x"/>
                                          </p:val>
                                        </p:tav>
                                      </p:tavLst>
                                    </p:anim>
                                    <p:anim calcmode="lin" valueType="num">
                                      <p:cBhvr additive="base">
                                        <p:cTn id="22" dur="500" fill="hold"/>
                                        <p:tgtEl>
                                          <p:spTgt spid="6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additive="base">
                                        <p:cTn id="25" dur="500" fill="hold"/>
                                        <p:tgtEl>
                                          <p:spTgt spid="61"/>
                                        </p:tgtEl>
                                        <p:attrNameLst>
                                          <p:attrName>ppt_x</p:attrName>
                                        </p:attrNameLst>
                                      </p:cBhvr>
                                      <p:tavLst>
                                        <p:tav tm="0">
                                          <p:val>
                                            <p:strVal val="#ppt_x"/>
                                          </p:val>
                                        </p:tav>
                                        <p:tav tm="100000">
                                          <p:val>
                                            <p:strVal val="#ppt_x"/>
                                          </p:val>
                                        </p:tav>
                                      </p:tavLst>
                                    </p:anim>
                                    <p:anim calcmode="lin" valueType="num">
                                      <p:cBhvr additive="base">
                                        <p:cTn id="2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P spid="62" grpId="0" animBg="1"/>
      <p:bldP spid="6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Hierarchy Types</a:t>
            </a:r>
          </a:p>
        </p:txBody>
      </p:sp>
      <p:graphicFrame>
        <p:nvGraphicFramePr>
          <p:cNvPr id="5" name="Content Placeholder 4"/>
          <p:cNvGraphicFramePr>
            <a:graphicFrameLocks noGrp="1"/>
          </p:cNvGraphicFramePr>
          <p:nvPr>
            <p:ph sz="quarter" idx="4294967295"/>
          </p:nvPr>
        </p:nvGraphicFramePr>
        <p:xfrm>
          <a:off x="270757" y="1191635"/>
          <a:ext cx="7324874" cy="5374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7807887" y="1191668"/>
            <a:ext cx="3749853" cy="4057149"/>
          </a:xfrm>
          <a:prstGeom prst="rect">
            <a:avLst/>
          </a:prstGeom>
          <a:noFill/>
        </p:spPr>
        <p:txBody>
          <a:bodyPr wrap="square" lIns="179238" tIns="143391" rIns="179238" bIns="143391" rtlCol="0">
            <a:normAutofit/>
          </a:bodyPr>
          <a:lstStyle/>
          <a:p>
            <a:pPr>
              <a:lnSpc>
                <a:spcPct val="90000"/>
              </a:lnSpc>
              <a:spcAft>
                <a:spcPts val="588"/>
              </a:spcAft>
            </a:pPr>
            <a:r>
              <a:rPr lang="en-GB" sz="2352" dirty="0">
                <a:gradFill>
                  <a:gsLst>
                    <a:gs pos="2917">
                      <a:schemeClr val="tx1"/>
                    </a:gs>
                    <a:gs pos="30000">
                      <a:schemeClr val="tx1"/>
                    </a:gs>
                  </a:gsLst>
                  <a:lin ang="5400000" scaled="0"/>
                </a:gradFill>
              </a:rPr>
              <a:t>Can only create a single hierarchy</a:t>
            </a:r>
            <a:br>
              <a:rPr lang="en-GB" sz="2352" dirty="0">
                <a:gradFill>
                  <a:gsLst>
                    <a:gs pos="2917">
                      <a:schemeClr val="tx1"/>
                    </a:gs>
                    <a:gs pos="30000">
                      <a:schemeClr val="tx1"/>
                    </a:gs>
                  </a:gsLst>
                  <a:lin ang="5400000" scaled="0"/>
                </a:gradFill>
              </a:rPr>
            </a:br>
            <a:endParaRPr lang="en-GB" sz="2352" dirty="0">
              <a:gradFill>
                <a:gsLst>
                  <a:gs pos="2917">
                    <a:schemeClr val="tx1"/>
                  </a:gs>
                  <a:gs pos="30000">
                    <a:schemeClr val="tx1"/>
                  </a:gs>
                </a:gsLst>
                <a:lin ang="5400000" scaled="0"/>
              </a:gradFill>
            </a:endParaRPr>
          </a:p>
          <a:p>
            <a:pPr>
              <a:lnSpc>
                <a:spcPct val="90000"/>
              </a:lnSpc>
              <a:spcAft>
                <a:spcPts val="588"/>
              </a:spcAft>
            </a:pPr>
            <a:r>
              <a:rPr lang="en-GB" sz="2352" dirty="0">
                <a:gradFill>
                  <a:gsLst>
                    <a:gs pos="2917">
                      <a:schemeClr val="tx1"/>
                    </a:gs>
                    <a:gs pos="30000">
                      <a:schemeClr val="tx1"/>
                    </a:gs>
                  </a:gsLst>
                  <a:lin ang="5400000" scaled="0"/>
                </a:gradFill>
              </a:rPr>
              <a:t>Cannot combine manager and position hierarchies at the same time</a:t>
            </a:r>
          </a:p>
          <a:p>
            <a:pPr>
              <a:lnSpc>
                <a:spcPct val="90000"/>
              </a:lnSpc>
              <a:spcAft>
                <a:spcPts val="588"/>
              </a:spcAft>
            </a:pPr>
            <a:endParaRPr lang="en-GB" sz="2352" dirty="0">
              <a:gradFill>
                <a:gsLst>
                  <a:gs pos="2917">
                    <a:schemeClr val="tx1"/>
                  </a:gs>
                  <a:gs pos="30000">
                    <a:schemeClr val="tx1"/>
                  </a:gs>
                </a:gsLst>
                <a:lin ang="5400000" scaled="0"/>
              </a:gradFill>
            </a:endParaRPr>
          </a:p>
          <a:p>
            <a:pPr>
              <a:lnSpc>
                <a:spcPct val="90000"/>
              </a:lnSpc>
              <a:spcAft>
                <a:spcPts val="588"/>
              </a:spcAft>
            </a:pPr>
            <a:r>
              <a:rPr lang="en-GB" sz="2352" dirty="0">
                <a:gradFill>
                  <a:gsLst>
                    <a:gs pos="2917">
                      <a:schemeClr val="tx1"/>
                    </a:gs>
                    <a:gs pos="30000">
                      <a:schemeClr val="tx1"/>
                    </a:gs>
                  </a:gsLst>
                  <a:lin ang="5400000" scaled="0"/>
                </a:gradFill>
              </a:rPr>
              <a:t>Position allows crossing business unit boundaries</a:t>
            </a:r>
          </a:p>
          <a:p>
            <a:pPr>
              <a:lnSpc>
                <a:spcPct val="90000"/>
              </a:lnSpc>
              <a:spcAft>
                <a:spcPts val="588"/>
              </a:spcAft>
            </a:pPr>
            <a:endParaRPr lang="en-GB" sz="2352"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8125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757" y="1190078"/>
            <a:ext cx="11650488" cy="5074684"/>
          </a:xfrm>
        </p:spPr>
        <p:txBody>
          <a:bodyPr>
            <a:normAutofit/>
          </a:bodyPr>
          <a:lstStyle/>
          <a:p>
            <a:pPr>
              <a:buFont typeface="Wingdings" panose="05000000000000000000" pitchFamily="2" charset="2"/>
              <a:buChar char="§"/>
            </a:pPr>
            <a:r>
              <a:rPr lang="en-GB" dirty="0">
                <a:solidFill>
                  <a:schemeClr val="tx1"/>
                </a:solidFill>
              </a:rPr>
              <a:t>Intended for those in direct management chain with need for detailed access</a:t>
            </a:r>
            <a:br>
              <a:rPr lang="en-GB" dirty="0">
                <a:solidFill>
                  <a:schemeClr val="tx1"/>
                </a:solidFill>
              </a:rPr>
            </a:br>
            <a:endParaRPr lang="en-GB" dirty="0">
              <a:solidFill>
                <a:schemeClr val="tx1"/>
              </a:solidFill>
            </a:endParaRPr>
          </a:p>
          <a:p>
            <a:pPr>
              <a:buFont typeface="Wingdings" panose="05000000000000000000" pitchFamily="2" charset="2"/>
              <a:buChar char="§"/>
            </a:pPr>
            <a:r>
              <a:rPr lang="en-GB" dirty="0">
                <a:solidFill>
                  <a:schemeClr val="tx1"/>
                </a:solidFill>
              </a:rPr>
              <a:t>Not intended to be replacement for aggregated view and reporting at higher levels where BI/BU Scope typically more appropriate</a:t>
            </a:r>
            <a:br>
              <a:rPr lang="en-GB" dirty="0">
                <a:solidFill>
                  <a:schemeClr val="tx1"/>
                </a:solidFill>
              </a:rPr>
            </a:br>
            <a:endParaRPr lang="en-GB" dirty="0">
              <a:solidFill>
                <a:schemeClr val="tx1"/>
              </a:solidFill>
            </a:endParaRPr>
          </a:p>
          <a:p>
            <a:pPr>
              <a:buFont typeface="Wingdings" panose="05000000000000000000" pitchFamily="2" charset="2"/>
              <a:buChar char="§"/>
            </a:pPr>
            <a:r>
              <a:rPr lang="en-GB" dirty="0">
                <a:solidFill>
                  <a:schemeClr val="tx1"/>
                </a:solidFill>
              </a:rPr>
              <a:t>Target is ~4 levels, maximum is 100 but this is extreme</a:t>
            </a:r>
          </a:p>
          <a:p>
            <a:pPr>
              <a:buFont typeface="Wingdings" panose="05000000000000000000" pitchFamily="2" charset="2"/>
              <a:buChar char="§"/>
            </a:pPr>
            <a:endParaRPr lang="en-GB" dirty="0">
              <a:solidFill>
                <a:schemeClr val="tx1"/>
              </a:solidFill>
            </a:endParaRPr>
          </a:p>
        </p:txBody>
      </p:sp>
      <p:sp>
        <p:nvSpPr>
          <p:cNvPr id="3" name="Title 2"/>
          <p:cNvSpPr>
            <a:spLocks noGrp="1"/>
          </p:cNvSpPr>
          <p:nvPr>
            <p:ph type="title"/>
          </p:nvPr>
        </p:nvSpPr>
        <p:spPr/>
        <p:txBody>
          <a:bodyPr/>
          <a:lstStyle/>
          <a:p>
            <a:r>
              <a:rPr lang="en-GB" dirty="0"/>
              <a:t>When to use</a:t>
            </a:r>
          </a:p>
        </p:txBody>
      </p:sp>
    </p:spTree>
    <p:extLst>
      <p:ext uri="{BB962C8B-B14F-4D97-AF65-F5344CB8AC3E}">
        <p14:creationId xmlns:p14="http://schemas.microsoft.com/office/powerpoint/2010/main" val="279950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080A-AFA8-4988-A685-2E9220E50AE6}"/>
              </a:ext>
            </a:extLst>
          </p:cNvPr>
          <p:cNvSpPr>
            <a:spLocks noGrp="1"/>
          </p:cNvSpPr>
          <p:nvPr>
            <p:ph type="title"/>
          </p:nvPr>
        </p:nvSpPr>
        <p:spPr/>
        <p:txBody>
          <a:bodyPr/>
          <a:lstStyle/>
          <a:p>
            <a:r>
              <a:rPr lang="en-US" dirty="0"/>
              <a:t>Solution Architect role in security modeling</a:t>
            </a:r>
          </a:p>
        </p:txBody>
      </p:sp>
      <p:sp>
        <p:nvSpPr>
          <p:cNvPr id="3" name="Text Placeholder 2">
            <a:extLst>
              <a:ext uri="{FF2B5EF4-FFF2-40B4-BE49-F238E27FC236}">
                <a16:creationId xmlns:a16="http://schemas.microsoft.com/office/drawing/2014/main" id="{9CEC4FA0-1A42-4D70-B902-5C1DF018B87A}"/>
              </a:ext>
            </a:extLst>
          </p:cNvPr>
          <p:cNvSpPr>
            <a:spLocks noGrp="1"/>
          </p:cNvSpPr>
          <p:nvPr>
            <p:ph type="body" sz="quarter" idx="10"/>
          </p:nvPr>
        </p:nvSpPr>
        <p:spPr>
          <a:xfrm>
            <a:off x="584200" y="1243915"/>
            <a:ext cx="11018520" cy="4653582"/>
          </a:xfrm>
        </p:spPr>
        <p:txBody>
          <a:bodyPr/>
          <a:lstStyle/>
          <a:p>
            <a:r>
              <a:rPr lang="en-US" dirty="0"/>
              <a:t>Leading the efforts to build a comprehensive security model that covers from authentication to data column level access</a:t>
            </a:r>
          </a:p>
          <a:p>
            <a:endParaRPr lang="en-US" dirty="0"/>
          </a:p>
          <a:p>
            <a:r>
              <a:rPr lang="en-US" dirty="0"/>
              <a:t>Being able to communicate the options for security architecture at a high level and help guide the team members through the architecture design choices</a:t>
            </a:r>
          </a:p>
          <a:p>
            <a:endParaRPr lang="en-US" dirty="0"/>
          </a:p>
          <a:p>
            <a:r>
              <a:rPr lang="en-US" dirty="0"/>
              <a:t>Being an advocate for simplicity, keeping the security from being overcomplicated while at the same time ensuring necessary protections</a:t>
            </a:r>
          </a:p>
        </p:txBody>
      </p:sp>
    </p:spTree>
    <p:extLst>
      <p:ext uri="{BB962C8B-B14F-4D97-AF65-F5344CB8AC3E}">
        <p14:creationId xmlns:p14="http://schemas.microsoft.com/office/powerpoint/2010/main" val="256087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A515-88D2-45AA-884B-F809F787A785}"/>
              </a:ext>
            </a:extLst>
          </p:cNvPr>
          <p:cNvSpPr>
            <a:spLocks noGrp="1"/>
          </p:cNvSpPr>
          <p:nvPr>
            <p:ph type="title"/>
          </p:nvPr>
        </p:nvSpPr>
        <p:spPr/>
        <p:txBody>
          <a:bodyPr/>
          <a:lstStyle/>
          <a:p>
            <a:r>
              <a:rPr lang="en-US" dirty="0"/>
              <a:t>Security across the layers of the application</a:t>
            </a:r>
          </a:p>
        </p:txBody>
      </p:sp>
      <p:sp>
        <p:nvSpPr>
          <p:cNvPr id="3" name="Text Placeholder 2">
            <a:extLst>
              <a:ext uri="{FF2B5EF4-FFF2-40B4-BE49-F238E27FC236}">
                <a16:creationId xmlns:a16="http://schemas.microsoft.com/office/drawing/2014/main" id="{21EEC13B-E762-4512-83AF-82559D5C8C7F}"/>
              </a:ext>
            </a:extLst>
          </p:cNvPr>
          <p:cNvSpPr>
            <a:spLocks noGrp="1"/>
          </p:cNvSpPr>
          <p:nvPr>
            <p:ph type="body" sz="quarter" idx="10"/>
          </p:nvPr>
        </p:nvSpPr>
        <p:spPr>
          <a:xfrm>
            <a:off x="586740" y="1186116"/>
            <a:ext cx="11018520" cy="5588758"/>
          </a:xfrm>
        </p:spPr>
        <p:txBody>
          <a:bodyPr/>
          <a:lstStyle/>
          <a:p>
            <a:r>
              <a:rPr lang="en-US" dirty="0"/>
              <a:t>API access must also be considered</a:t>
            </a:r>
            <a:br>
              <a:rPr lang="en-US" dirty="0"/>
            </a:br>
            <a:endParaRPr lang="en-US" dirty="0"/>
          </a:p>
          <a:p>
            <a:r>
              <a:rPr lang="en-US" dirty="0"/>
              <a:t>Plug-in work can easily run with elevated access</a:t>
            </a:r>
            <a:br>
              <a:rPr lang="en-US" dirty="0"/>
            </a:br>
            <a:endParaRPr lang="en-US" dirty="0"/>
          </a:p>
          <a:p>
            <a:r>
              <a:rPr lang="en-US" dirty="0"/>
              <a:t>All API code depending on the user authenticated can impersonate another user</a:t>
            </a:r>
            <a:br>
              <a:rPr lang="en-US" dirty="0"/>
            </a:br>
            <a:endParaRPr lang="en-US" dirty="0"/>
          </a:p>
          <a:p>
            <a:r>
              <a:rPr lang="en-US" dirty="0"/>
              <a:t>Hiding columns on the user interface is not securing it</a:t>
            </a:r>
            <a:br>
              <a:rPr lang="en-US" dirty="0"/>
            </a:br>
            <a:endParaRPr lang="en-US" dirty="0"/>
          </a:p>
          <a:p>
            <a:r>
              <a:rPr lang="en-US" dirty="0"/>
              <a:t>These are all examples that need careful thought and in some cases detailed code review can help</a:t>
            </a:r>
          </a:p>
          <a:p>
            <a:endParaRPr lang="en-US" dirty="0"/>
          </a:p>
        </p:txBody>
      </p:sp>
    </p:spTree>
    <p:extLst>
      <p:ext uri="{BB962C8B-B14F-4D97-AF65-F5344CB8AC3E}">
        <p14:creationId xmlns:p14="http://schemas.microsoft.com/office/powerpoint/2010/main" val="32070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3C0C-75D4-4A09-866C-E38AE88486DB}"/>
              </a:ext>
            </a:extLst>
          </p:cNvPr>
          <p:cNvSpPr>
            <a:spLocks noGrp="1"/>
          </p:cNvSpPr>
          <p:nvPr>
            <p:ph type="title"/>
          </p:nvPr>
        </p:nvSpPr>
        <p:spPr/>
        <p:txBody>
          <a:bodyPr/>
          <a:lstStyle/>
          <a:p>
            <a:r>
              <a:rPr lang="en-US" dirty="0"/>
              <a:t>Automation of security can ease friction</a:t>
            </a:r>
          </a:p>
        </p:txBody>
      </p:sp>
      <p:sp>
        <p:nvSpPr>
          <p:cNvPr id="3" name="Text Placeholder 2">
            <a:extLst>
              <a:ext uri="{FF2B5EF4-FFF2-40B4-BE49-F238E27FC236}">
                <a16:creationId xmlns:a16="http://schemas.microsoft.com/office/drawing/2014/main" id="{575DBDE4-F31C-479D-B041-E3B0BCC0C3D2}"/>
              </a:ext>
            </a:extLst>
          </p:cNvPr>
          <p:cNvSpPr>
            <a:spLocks noGrp="1"/>
          </p:cNvSpPr>
          <p:nvPr>
            <p:ph type="body" sz="quarter" idx="10"/>
          </p:nvPr>
        </p:nvSpPr>
        <p:spPr>
          <a:xfrm>
            <a:off x="584200" y="1435497"/>
            <a:ext cx="11018520" cy="3877985"/>
          </a:xfrm>
        </p:spPr>
        <p:txBody>
          <a:bodyPr/>
          <a:lstStyle/>
          <a:p>
            <a:r>
              <a:rPr lang="en-US" dirty="0"/>
              <a:t>You can control many aspects from creating teams to sharing rows via the API</a:t>
            </a:r>
          </a:p>
          <a:p>
            <a:endParaRPr lang="en-US" dirty="0"/>
          </a:p>
          <a:p>
            <a:r>
              <a:rPr lang="en-US" dirty="0"/>
              <a:t>This can be done based on events that occur in the system</a:t>
            </a:r>
          </a:p>
          <a:p>
            <a:endParaRPr lang="en-US" dirty="0"/>
          </a:p>
          <a:p>
            <a:r>
              <a:rPr lang="en-US" dirty="0"/>
              <a:t>E.g. Backup account manager automatically gets rights to manage account while primary is on vacation</a:t>
            </a:r>
          </a:p>
          <a:p>
            <a:endParaRPr lang="en-US" dirty="0"/>
          </a:p>
        </p:txBody>
      </p:sp>
    </p:spTree>
    <p:extLst>
      <p:ext uri="{BB962C8B-B14F-4D97-AF65-F5344CB8AC3E}">
        <p14:creationId xmlns:p14="http://schemas.microsoft.com/office/powerpoint/2010/main" val="101541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and Optimize Usage Patterns </a:t>
            </a:r>
          </a:p>
        </p:txBody>
      </p:sp>
      <p:sp>
        <p:nvSpPr>
          <p:cNvPr id="3" name="Content Placeholder 2"/>
          <p:cNvSpPr>
            <a:spLocks noGrp="1"/>
          </p:cNvSpPr>
          <p:nvPr>
            <p:ph idx="1"/>
          </p:nvPr>
        </p:nvSpPr>
        <p:spPr>
          <a:xfrm>
            <a:off x="565302" y="1905598"/>
            <a:ext cx="4905434" cy="2757678"/>
          </a:xfrm>
        </p:spPr>
        <p:txBody>
          <a:bodyPr/>
          <a:lstStyle/>
          <a:p>
            <a:pPr>
              <a:buFont typeface="Wingdings" panose="05000000000000000000" pitchFamily="2" charset="2"/>
              <a:buChar char="§"/>
            </a:pPr>
            <a:r>
              <a:rPr lang="en-US" dirty="0"/>
              <a:t>Optimize for different usage patterns</a:t>
            </a:r>
          </a:p>
          <a:p>
            <a:pPr>
              <a:buFont typeface="Wingdings" panose="05000000000000000000" pitchFamily="2" charset="2"/>
              <a:buChar char="§"/>
            </a:pPr>
            <a:endParaRPr lang="en-US" dirty="0"/>
          </a:p>
          <a:p>
            <a:pPr>
              <a:buFont typeface="Wingdings" panose="05000000000000000000" pitchFamily="2" charset="2"/>
              <a:buChar char="§"/>
            </a:pPr>
            <a:r>
              <a:rPr lang="en-US" dirty="0"/>
              <a:t>Use different security model features to provide necessary access</a:t>
            </a:r>
          </a:p>
        </p:txBody>
      </p:sp>
      <p:pic>
        <p:nvPicPr>
          <p:cNvPr id="4" name="Picture 3">
            <a:extLst>
              <a:ext uri="{FF2B5EF4-FFF2-40B4-BE49-F238E27FC236}">
                <a16:creationId xmlns:a16="http://schemas.microsoft.com/office/drawing/2014/main" id="{06CC7765-348F-4836-9917-E7CC0FB24F09}"/>
              </a:ext>
            </a:extLst>
          </p:cNvPr>
          <p:cNvPicPr>
            <a:picLocks noChangeAspect="1"/>
          </p:cNvPicPr>
          <p:nvPr/>
        </p:nvPicPr>
        <p:blipFill>
          <a:blip r:embed="rId3"/>
          <a:stretch>
            <a:fillRect/>
          </a:stretch>
        </p:blipFill>
        <p:spPr>
          <a:xfrm>
            <a:off x="5358765" y="1746258"/>
            <a:ext cx="6425248" cy="3511067"/>
          </a:xfrm>
          <a:prstGeom prst="rect">
            <a:avLst/>
          </a:prstGeom>
        </p:spPr>
      </p:pic>
    </p:spTree>
    <p:extLst>
      <p:ext uri="{BB962C8B-B14F-4D97-AF65-F5344CB8AC3E}">
        <p14:creationId xmlns:p14="http://schemas.microsoft.com/office/powerpoint/2010/main" val="269380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D6677-8670-40B2-84A9-EDEAA9F2740F}"/>
              </a:ext>
            </a:extLst>
          </p:cNvPr>
          <p:cNvSpPr>
            <a:spLocks noGrp="1"/>
          </p:cNvSpPr>
          <p:nvPr>
            <p:ph type="title"/>
          </p:nvPr>
        </p:nvSpPr>
        <p:spPr/>
        <p:txBody>
          <a:bodyPr/>
          <a:lstStyle/>
          <a:p>
            <a:r>
              <a:rPr lang="en-US" dirty="0"/>
              <a:t>Wrapping up</a:t>
            </a:r>
          </a:p>
        </p:txBody>
      </p:sp>
      <p:sp>
        <p:nvSpPr>
          <p:cNvPr id="5" name="Text Placeholder 4">
            <a:extLst>
              <a:ext uri="{FF2B5EF4-FFF2-40B4-BE49-F238E27FC236}">
                <a16:creationId xmlns:a16="http://schemas.microsoft.com/office/drawing/2014/main" id="{14265B04-CC3A-44F9-A375-7DB894B11938}"/>
              </a:ext>
            </a:extLst>
          </p:cNvPr>
          <p:cNvSpPr>
            <a:spLocks noGrp="1"/>
          </p:cNvSpPr>
          <p:nvPr>
            <p:ph type="body" sz="quarter" idx="10"/>
          </p:nvPr>
        </p:nvSpPr>
        <p:spPr>
          <a:xfrm>
            <a:off x="584200" y="1302494"/>
            <a:ext cx="11018520" cy="6635663"/>
          </a:xfrm>
        </p:spPr>
        <p:txBody>
          <a:bodyPr/>
          <a:lstStyle/>
          <a:p>
            <a:r>
              <a:rPr lang="en-US" dirty="0"/>
              <a:t>Security modeling is unique to each solution – there is no one size fits all</a:t>
            </a:r>
            <a:br>
              <a:rPr lang="en-US" dirty="0"/>
            </a:br>
            <a:endParaRPr lang="en-US" dirty="0"/>
          </a:p>
          <a:p>
            <a:r>
              <a:rPr lang="en-US" dirty="0"/>
              <a:t>Different industries and business models follow different approaches to granting access</a:t>
            </a:r>
            <a:br>
              <a:rPr lang="en-US" dirty="0"/>
            </a:br>
            <a:endParaRPr lang="en-US" dirty="0"/>
          </a:p>
          <a:p>
            <a:r>
              <a:rPr lang="en-US" dirty="0"/>
              <a:t>Look for common patterns that emerge from requirements, often these emerge for how the relationship with the customer is managed</a:t>
            </a:r>
          </a:p>
          <a:p>
            <a:endParaRPr lang="en-US" dirty="0"/>
          </a:p>
          <a:p>
            <a:r>
              <a:rPr lang="en-US" dirty="0"/>
              <a:t>Above all keep things a simple as possible while still meeting the business needs to secure data and optimize the user experience</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42631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595A-0C46-4BD0-8988-5C8AC4AACF8F}"/>
              </a:ext>
            </a:extLst>
          </p:cNvPr>
          <p:cNvSpPr>
            <a:spLocks noGrp="1"/>
          </p:cNvSpPr>
          <p:nvPr>
            <p:ph type="title"/>
          </p:nvPr>
        </p:nvSpPr>
        <p:spPr>
          <a:xfrm>
            <a:off x="588263" y="457200"/>
            <a:ext cx="11018520" cy="1107996"/>
          </a:xfrm>
        </p:spPr>
        <p:txBody>
          <a:bodyPr/>
          <a:lstStyle/>
          <a:p>
            <a:r>
              <a:rPr lang="en-US" dirty="0"/>
              <a:t>Group exercise: Security </a:t>
            </a:r>
            <a:br>
              <a:rPr lang="en-US" dirty="0"/>
            </a:br>
            <a:endParaRPr lang="en-US" dirty="0"/>
          </a:p>
        </p:txBody>
      </p:sp>
      <p:sp>
        <p:nvSpPr>
          <p:cNvPr id="4" name="Text Placeholder 3">
            <a:extLst>
              <a:ext uri="{FF2B5EF4-FFF2-40B4-BE49-F238E27FC236}">
                <a16:creationId xmlns:a16="http://schemas.microsoft.com/office/drawing/2014/main" id="{BD3C08AA-53E0-4794-917D-1A5160BA816D}"/>
              </a:ext>
            </a:extLst>
          </p:cNvPr>
          <p:cNvSpPr>
            <a:spLocks noGrp="1"/>
          </p:cNvSpPr>
          <p:nvPr>
            <p:ph type="body" sz="quarter" idx="10"/>
          </p:nvPr>
        </p:nvSpPr>
        <p:spPr>
          <a:xfrm>
            <a:off x="584200" y="1435497"/>
            <a:ext cx="11018520" cy="2412968"/>
          </a:xfrm>
        </p:spPr>
        <p:txBody>
          <a:bodyPr/>
          <a:lstStyle/>
          <a:p>
            <a:pPr lvl="0"/>
            <a:r>
              <a:rPr lang="en-US" dirty="0"/>
              <a:t>Evaluate needs</a:t>
            </a:r>
            <a:br>
              <a:rPr lang="en-US" dirty="0"/>
            </a:br>
            <a:endParaRPr lang="en-US" dirty="0"/>
          </a:p>
          <a:p>
            <a:pPr lvl="0"/>
            <a:r>
              <a:rPr lang="en-US" dirty="0"/>
              <a:t>Address security concerns</a:t>
            </a:r>
          </a:p>
          <a:p>
            <a:pPr marL="0" indent="0">
              <a:buNone/>
            </a:pPr>
            <a:endParaRPr lang="en-US" dirty="0"/>
          </a:p>
          <a:p>
            <a:endParaRPr lang="en-US" dirty="0"/>
          </a:p>
        </p:txBody>
      </p:sp>
      <p:sp>
        <p:nvSpPr>
          <p:cNvPr id="3" name="people_11" title="Icon of two people with a chat bubble">
            <a:extLst>
              <a:ext uri="{FF2B5EF4-FFF2-40B4-BE49-F238E27FC236}">
                <a16:creationId xmlns:a16="http://schemas.microsoft.com/office/drawing/2014/main" id="{0877E3D6-F49A-4C72-A167-6F493DE00D7F}"/>
              </a:ext>
            </a:extLst>
          </p:cNvPr>
          <p:cNvSpPr>
            <a:spLocks noChangeAspect="1" noEditPoints="1"/>
          </p:cNvSpPr>
          <p:nvPr/>
        </p:nvSpPr>
        <p:spPr bwMode="auto">
          <a:xfrm>
            <a:off x="9698350" y="4386817"/>
            <a:ext cx="1904370" cy="1828800"/>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28575" cap="sq">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215979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DB78-C90E-41A6-855C-C74A0A7BE818}"/>
              </a:ext>
            </a:extLst>
          </p:cNvPr>
          <p:cNvSpPr>
            <a:spLocks noGrp="1"/>
          </p:cNvSpPr>
          <p:nvPr>
            <p:ph type="title"/>
          </p:nvPr>
        </p:nvSpPr>
        <p:spPr/>
        <p:txBody>
          <a:bodyPr/>
          <a:lstStyle/>
          <a:p>
            <a:r>
              <a:rPr lang="en-US" dirty="0"/>
              <a:t>Security Architecture Process</a:t>
            </a:r>
          </a:p>
        </p:txBody>
      </p:sp>
      <p:sp>
        <p:nvSpPr>
          <p:cNvPr id="3" name="Text Placeholder 2">
            <a:extLst>
              <a:ext uri="{FF2B5EF4-FFF2-40B4-BE49-F238E27FC236}">
                <a16:creationId xmlns:a16="http://schemas.microsoft.com/office/drawing/2014/main" id="{EC2113D1-5A76-45E5-A1AF-54F89CA67BD8}"/>
              </a:ext>
            </a:extLst>
          </p:cNvPr>
          <p:cNvSpPr>
            <a:spLocks noGrp="1"/>
          </p:cNvSpPr>
          <p:nvPr>
            <p:ph type="body" sz="quarter" idx="10"/>
          </p:nvPr>
        </p:nvSpPr>
        <p:spPr>
          <a:xfrm>
            <a:off x="584200" y="1435497"/>
            <a:ext cx="11018520" cy="5084469"/>
          </a:xfrm>
        </p:spPr>
        <p:txBody>
          <a:bodyPr/>
          <a:lstStyle/>
          <a:p>
            <a:r>
              <a:rPr lang="en-US" dirty="0"/>
              <a:t>Discovery - Learning the client environment</a:t>
            </a:r>
          </a:p>
          <a:p>
            <a:r>
              <a:rPr lang="en-US" dirty="0"/>
              <a:t>Authentication Strategy Development</a:t>
            </a:r>
          </a:p>
          <a:p>
            <a:pPr lvl="1"/>
            <a:r>
              <a:rPr lang="en-US" dirty="0"/>
              <a:t>Mapping security policies and requirements to design</a:t>
            </a:r>
          </a:p>
          <a:p>
            <a:pPr lvl="1"/>
            <a:r>
              <a:rPr lang="en-US" dirty="0"/>
              <a:t>Initial authentication blueprint created</a:t>
            </a:r>
          </a:p>
          <a:p>
            <a:pPr lvl="1"/>
            <a:r>
              <a:rPr lang="en-US" dirty="0"/>
              <a:t>Review and modification with customer security teams</a:t>
            </a:r>
          </a:p>
          <a:p>
            <a:r>
              <a:rPr lang="en-US" dirty="0"/>
              <a:t>Network Security </a:t>
            </a:r>
          </a:p>
          <a:p>
            <a:r>
              <a:rPr lang="en-US" dirty="0"/>
              <a:t>Authorization</a:t>
            </a:r>
          </a:p>
          <a:p>
            <a:pPr lvl="1"/>
            <a:r>
              <a:rPr lang="en-US" dirty="0"/>
              <a:t>Extracting security related requirements</a:t>
            </a:r>
          </a:p>
          <a:p>
            <a:pPr lvl="1"/>
            <a:r>
              <a:rPr lang="en-US" dirty="0"/>
              <a:t>Clarifying security requirements for simplification</a:t>
            </a:r>
          </a:p>
          <a:p>
            <a:pPr lvl="1"/>
            <a:r>
              <a:rPr lang="en-US" dirty="0"/>
              <a:t>Initial authorization blueprint created</a:t>
            </a:r>
          </a:p>
          <a:p>
            <a:pPr lvl="1"/>
            <a:r>
              <a:rPr lang="en-US" dirty="0"/>
              <a:t>Validation with business analysts and security teams</a:t>
            </a:r>
          </a:p>
          <a:p>
            <a:endParaRPr lang="en-US" dirty="0"/>
          </a:p>
        </p:txBody>
      </p:sp>
    </p:spTree>
    <p:extLst>
      <p:ext uri="{BB962C8B-B14F-4D97-AF65-F5344CB8AC3E}">
        <p14:creationId xmlns:p14="http://schemas.microsoft.com/office/powerpoint/2010/main" val="101712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0D51-F5CA-467A-A41F-4FDC96487CEB}"/>
              </a:ext>
            </a:extLst>
          </p:cNvPr>
          <p:cNvSpPr>
            <a:spLocks noGrp="1"/>
          </p:cNvSpPr>
          <p:nvPr>
            <p:ph type="title"/>
          </p:nvPr>
        </p:nvSpPr>
        <p:spPr/>
        <p:txBody>
          <a:bodyPr/>
          <a:lstStyle/>
          <a:p>
            <a:r>
              <a:rPr lang="en-US" dirty="0"/>
              <a:t>Discovery</a:t>
            </a:r>
          </a:p>
        </p:txBody>
      </p:sp>
      <p:sp>
        <p:nvSpPr>
          <p:cNvPr id="3" name="Text Placeholder 2">
            <a:extLst>
              <a:ext uri="{FF2B5EF4-FFF2-40B4-BE49-F238E27FC236}">
                <a16:creationId xmlns:a16="http://schemas.microsoft.com/office/drawing/2014/main" id="{E3A443CB-8E86-4DC5-AFC4-1A3CDA79EA27}"/>
              </a:ext>
            </a:extLst>
          </p:cNvPr>
          <p:cNvSpPr>
            <a:spLocks noGrp="1"/>
          </p:cNvSpPr>
          <p:nvPr>
            <p:ph type="body" sz="quarter" idx="10"/>
          </p:nvPr>
        </p:nvSpPr>
        <p:spPr>
          <a:xfrm>
            <a:off x="588263" y="1128199"/>
            <a:ext cx="11018520" cy="5109091"/>
          </a:xfrm>
        </p:spPr>
        <p:txBody>
          <a:bodyPr/>
          <a:lstStyle/>
          <a:p>
            <a:r>
              <a:rPr lang="en-US" sz="2400" dirty="0"/>
              <a:t>A single Microsoft Power Platform project is </a:t>
            </a:r>
            <a:r>
              <a:rPr lang="en-US" sz="2400" b="1" i="1" dirty="0"/>
              <a:t>unlikely</a:t>
            </a:r>
            <a:r>
              <a:rPr lang="en-US" sz="2400" dirty="0"/>
              <a:t> to change organization authentication approach </a:t>
            </a:r>
          </a:p>
          <a:p>
            <a:r>
              <a:rPr lang="en-US" sz="2400" dirty="0"/>
              <a:t>Discover what is currently in use</a:t>
            </a:r>
          </a:p>
          <a:p>
            <a:pPr lvl="1"/>
            <a:r>
              <a:rPr lang="en-US" dirty="0"/>
              <a:t>Do they have Single Sign On today?</a:t>
            </a:r>
          </a:p>
          <a:p>
            <a:pPr lvl="1"/>
            <a:r>
              <a:rPr lang="en-US" dirty="0"/>
              <a:t>Are they using 3</a:t>
            </a:r>
            <a:r>
              <a:rPr lang="en-US" baseline="30000" dirty="0"/>
              <a:t>rd</a:t>
            </a:r>
            <a:r>
              <a:rPr lang="en-US" dirty="0"/>
              <a:t> party products or just Azure Active Directory?</a:t>
            </a:r>
          </a:p>
          <a:p>
            <a:pPr lvl="1"/>
            <a:r>
              <a:rPr lang="en-US" dirty="0"/>
              <a:t>Do they use multi-factor authentication?</a:t>
            </a:r>
          </a:p>
          <a:p>
            <a:r>
              <a:rPr lang="en-US" sz="2400" dirty="0"/>
              <a:t>How is security managed?</a:t>
            </a:r>
          </a:p>
          <a:p>
            <a:pPr lvl="1"/>
            <a:r>
              <a:rPr lang="en-US" dirty="0"/>
              <a:t>Central security team or delegated?</a:t>
            </a:r>
          </a:p>
          <a:p>
            <a:pPr lvl="1"/>
            <a:r>
              <a:rPr lang="en-US" dirty="0"/>
              <a:t>What policies must be followed ?</a:t>
            </a:r>
          </a:p>
          <a:p>
            <a:pPr lvl="1"/>
            <a:r>
              <a:rPr lang="en-US" dirty="0"/>
              <a:t>How are application level entitlements managed? Which team will edit Microsoft Power Platform security?</a:t>
            </a:r>
          </a:p>
          <a:p>
            <a:r>
              <a:rPr lang="en-US" sz="2400" dirty="0"/>
              <a:t>How does organization structure influence security?</a:t>
            </a:r>
          </a:p>
          <a:p>
            <a:endParaRPr lang="en-US" dirty="0"/>
          </a:p>
        </p:txBody>
      </p:sp>
    </p:spTree>
    <p:extLst>
      <p:ext uri="{BB962C8B-B14F-4D97-AF65-F5344CB8AC3E}">
        <p14:creationId xmlns:p14="http://schemas.microsoft.com/office/powerpoint/2010/main" val="128994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A68C3A-54D7-476B-82FF-DF9FDAB38259}"/>
              </a:ext>
            </a:extLst>
          </p:cNvPr>
          <p:cNvSpPr>
            <a:spLocks noGrp="1"/>
          </p:cNvSpPr>
          <p:nvPr>
            <p:ph type="title"/>
          </p:nvPr>
        </p:nvSpPr>
        <p:spPr>
          <a:xfrm>
            <a:off x="459105" y="969957"/>
            <a:ext cx="4160520" cy="861774"/>
          </a:xfrm>
        </p:spPr>
        <p:txBody>
          <a:bodyPr/>
          <a:lstStyle/>
          <a:p>
            <a:r>
              <a:rPr lang="en-US" dirty="0"/>
              <a:t>What should you try to learn about your client's environment to help you better architect the security model?</a:t>
            </a:r>
          </a:p>
        </p:txBody>
      </p:sp>
      <p:sp>
        <p:nvSpPr>
          <p:cNvPr id="2" name="Picture Placeholder 1">
            <a:extLst>
              <a:ext uri="{FF2B5EF4-FFF2-40B4-BE49-F238E27FC236}">
                <a16:creationId xmlns:a16="http://schemas.microsoft.com/office/drawing/2014/main" id="{2FD80D47-ADD9-403B-8F13-385ABED90F5B}"/>
              </a:ext>
            </a:extLst>
          </p:cNvPr>
          <p:cNvSpPr>
            <a:spLocks noGrp="1"/>
          </p:cNvSpPr>
          <p:nvPr>
            <p:ph type="pic" sz="quarter" idx="11"/>
          </p:nvPr>
        </p:nvSpPr>
        <p:spPr/>
      </p:sp>
      <p:sp>
        <p:nvSpPr>
          <p:cNvPr id="5" name="Text Placeholder 2">
            <a:extLst>
              <a:ext uri="{FF2B5EF4-FFF2-40B4-BE49-F238E27FC236}">
                <a16:creationId xmlns:a16="http://schemas.microsoft.com/office/drawing/2014/main" id="{1FE2338A-DF89-48DA-9593-563D82C45EAE}"/>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
        <p:nvSpPr>
          <p:cNvPr id="6" name="manager" title="Icon of three people with lines connecting them">
            <a:extLst>
              <a:ext uri="{FF2B5EF4-FFF2-40B4-BE49-F238E27FC236}">
                <a16:creationId xmlns:a16="http://schemas.microsoft.com/office/drawing/2014/main" id="{A5C74644-51DA-4AD0-9565-7BC7C230E581}"/>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52936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3198-B535-4E46-9252-1585B1F8AC46}"/>
              </a:ext>
            </a:extLst>
          </p:cNvPr>
          <p:cNvSpPr>
            <a:spLocks noGrp="1"/>
          </p:cNvSpPr>
          <p:nvPr>
            <p:ph type="title"/>
          </p:nvPr>
        </p:nvSpPr>
        <p:spPr/>
        <p:txBody>
          <a:bodyPr/>
          <a:lstStyle/>
          <a:p>
            <a:r>
              <a:rPr lang="en-US" dirty="0"/>
              <a:t>Learning the client environment</a:t>
            </a:r>
          </a:p>
        </p:txBody>
      </p:sp>
      <p:sp>
        <p:nvSpPr>
          <p:cNvPr id="3" name="Text Placeholder 2">
            <a:extLst>
              <a:ext uri="{FF2B5EF4-FFF2-40B4-BE49-F238E27FC236}">
                <a16:creationId xmlns:a16="http://schemas.microsoft.com/office/drawing/2014/main" id="{8EA59234-5127-410C-81A1-2EC033239C34}"/>
              </a:ext>
            </a:extLst>
          </p:cNvPr>
          <p:cNvSpPr>
            <a:spLocks noGrp="1"/>
          </p:cNvSpPr>
          <p:nvPr>
            <p:ph type="body" sz="quarter" idx="10"/>
          </p:nvPr>
        </p:nvSpPr>
        <p:spPr>
          <a:xfrm>
            <a:off x="584200" y="1435497"/>
            <a:ext cx="11018520" cy="4739759"/>
          </a:xfrm>
        </p:spPr>
        <p:txBody>
          <a:bodyPr/>
          <a:lstStyle/>
          <a:p>
            <a:r>
              <a:rPr lang="en-US" dirty="0"/>
              <a:t>Do people work in teams that cross organization boundaries?</a:t>
            </a:r>
            <a:br>
              <a:rPr lang="en-US" dirty="0"/>
            </a:br>
            <a:endParaRPr lang="en-US" dirty="0"/>
          </a:p>
          <a:p>
            <a:r>
              <a:rPr lang="en-US" dirty="0"/>
              <a:t>What are the privacy policies or data access laws influence? </a:t>
            </a:r>
            <a:br>
              <a:rPr lang="en-US" dirty="0"/>
            </a:br>
            <a:endParaRPr lang="en-US" dirty="0"/>
          </a:p>
          <a:p>
            <a:r>
              <a:rPr lang="en-US" dirty="0"/>
              <a:t>Is there a data classification system?</a:t>
            </a:r>
            <a:br>
              <a:rPr lang="en-US" dirty="0"/>
            </a:br>
            <a:endParaRPr lang="en-US" dirty="0"/>
          </a:p>
          <a:p>
            <a:r>
              <a:rPr lang="en-US" dirty="0"/>
              <a:t>What are the data retention policies?</a:t>
            </a:r>
            <a:br>
              <a:rPr lang="en-US" dirty="0"/>
            </a:br>
            <a:endParaRPr lang="en-US" dirty="0"/>
          </a:p>
          <a:p>
            <a:r>
              <a:rPr lang="en-US" dirty="0"/>
              <a:t>What is the approval process for security architecture?</a:t>
            </a:r>
          </a:p>
          <a:p>
            <a:endParaRPr lang="en-US" dirty="0"/>
          </a:p>
        </p:txBody>
      </p:sp>
    </p:spTree>
    <p:extLst>
      <p:ext uri="{BB962C8B-B14F-4D97-AF65-F5344CB8AC3E}">
        <p14:creationId xmlns:p14="http://schemas.microsoft.com/office/powerpoint/2010/main" val="335326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A68C3A-54D7-476B-82FF-DF9FDAB38259}"/>
              </a:ext>
            </a:extLst>
          </p:cNvPr>
          <p:cNvSpPr>
            <a:spLocks noGrp="1"/>
          </p:cNvSpPr>
          <p:nvPr>
            <p:ph type="title"/>
          </p:nvPr>
        </p:nvSpPr>
        <p:spPr>
          <a:xfrm>
            <a:off x="585216" y="2537210"/>
            <a:ext cx="9144000" cy="997196"/>
          </a:xfrm>
        </p:spPr>
        <p:txBody>
          <a:bodyPr/>
          <a:lstStyle/>
          <a:p>
            <a:r>
              <a:rPr lang="en-US" dirty="0"/>
              <a:t>Controlling access to environments and resources</a:t>
            </a:r>
          </a:p>
        </p:txBody>
      </p:sp>
    </p:spTree>
    <p:extLst>
      <p:ext uri="{BB962C8B-B14F-4D97-AF65-F5344CB8AC3E}">
        <p14:creationId xmlns:p14="http://schemas.microsoft.com/office/powerpoint/2010/main" val="239381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3FA9-C3A0-4F08-8432-D03C00ABFFAF}"/>
              </a:ext>
            </a:extLst>
          </p:cNvPr>
          <p:cNvSpPr>
            <a:spLocks noGrp="1"/>
          </p:cNvSpPr>
          <p:nvPr>
            <p:ph type="title"/>
          </p:nvPr>
        </p:nvSpPr>
        <p:spPr>
          <a:xfrm>
            <a:off x="493906" y="228603"/>
            <a:ext cx="11295781" cy="677108"/>
          </a:xfrm>
        </p:spPr>
        <p:txBody>
          <a:bodyPr/>
          <a:lstStyle/>
          <a:p>
            <a:r>
              <a:rPr lang="en-US" sz="4400" dirty="0"/>
              <a:t>Layers of security</a:t>
            </a:r>
          </a:p>
        </p:txBody>
      </p:sp>
      <p:sp>
        <p:nvSpPr>
          <p:cNvPr id="5" name="Rechteck: abgerundete Ecken 179">
            <a:extLst>
              <a:ext uri="{FF2B5EF4-FFF2-40B4-BE49-F238E27FC236}">
                <a16:creationId xmlns:a16="http://schemas.microsoft.com/office/drawing/2014/main" id="{F396C3E2-E340-46AF-BF9B-7309DFCAB339}"/>
              </a:ext>
            </a:extLst>
          </p:cNvPr>
          <p:cNvSpPr/>
          <p:nvPr/>
        </p:nvSpPr>
        <p:spPr bwMode="auto">
          <a:xfrm>
            <a:off x="482224" y="1304511"/>
            <a:ext cx="5613777" cy="5324887"/>
          </a:xfrm>
          <a:prstGeom prst="roundRect">
            <a:avLst>
              <a:gd name="adj" fmla="val 4333"/>
            </a:avLst>
          </a:prstGeom>
          <a:noFill/>
          <a:ln>
            <a:solidFill>
              <a:srgbClr val="65656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uppieren 30">
            <a:extLst>
              <a:ext uri="{FF2B5EF4-FFF2-40B4-BE49-F238E27FC236}">
                <a16:creationId xmlns:a16="http://schemas.microsoft.com/office/drawing/2014/main" id="{FA89EFAC-E714-4466-BFA5-DB00F8A747AD}"/>
              </a:ext>
            </a:extLst>
          </p:cNvPr>
          <p:cNvGrpSpPr/>
          <p:nvPr/>
        </p:nvGrpSpPr>
        <p:grpSpPr>
          <a:xfrm>
            <a:off x="1206113" y="1762209"/>
            <a:ext cx="3749521" cy="2023675"/>
            <a:chOff x="5093727" y="1315126"/>
            <a:chExt cx="2812141" cy="1517756"/>
          </a:xfrm>
        </p:grpSpPr>
        <p:sp>
          <p:nvSpPr>
            <p:cNvPr id="7" name="Rechteck 2">
              <a:extLst>
                <a:ext uri="{FF2B5EF4-FFF2-40B4-BE49-F238E27FC236}">
                  <a16:creationId xmlns:a16="http://schemas.microsoft.com/office/drawing/2014/main" id="{6BC4BFE4-9FCC-49C5-AD31-E76F829856D0}"/>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cs typeface="Segoe UI" pitchFamily="34" charset="0"/>
              </a:endParaRPr>
            </a:p>
          </p:txBody>
        </p:sp>
        <p:sp>
          <p:nvSpPr>
            <p:cNvPr id="8" name="Rectangle 24">
              <a:extLst>
                <a:ext uri="{FF2B5EF4-FFF2-40B4-BE49-F238E27FC236}">
                  <a16:creationId xmlns:a16="http://schemas.microsoft.com/office/drawing/2014/main" id="{E8992205-77D9-4E55-B629-4731E5D0D468}"/>
                </a:ext>
              </a:extLst>
            </p:cNvPr>
            <p:cNvSpPr/>
            <p:nvPr/>
          </p:nvSpPr>
          <p:spPr bwMode="auto">
            <a:xfrm>
              <a:off x="5431411" y="2409568"/>
              <a:ext cx="914659"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PowerApps</a:t>
              </a:r>
              <a:endParaRPr lang="en-US" sz="2615" dirty="0">
                <a:gradFill>
                  <a:gsLst>
                    <a:gs pos="2917">
                      <a:srgbClr val="282828"/>
                    </a:gs>
                    <a:gs pos="30000">
                      <a:srgbClr val="282828"/>
                    </a:gs>
                  </a:gsLst>
                  <a:lin ang="5400000" scaled="0"/>
                </a:gradFill>
                <a:latin typeface="Segoe UI"/>
              </a:endParaRPr>
            </a:p>
          </p:txBody>
        </p:sp>
        <p:sp>
          <p:nvSpPr>
            <p:cNvPr id="9" name="Rectangle 34">
              <a:extLst>
                <a:ext uri="{FF2B5EF4-FFF2-40B4-BE49-F238E27FC236}">
                  <a16:creationId xmlns:a16="http://schemas.microsoft.com/office/drawing/2014/main" id="{98AFE8BF-9768-4782-9937-A263911DCA95}"/>
                </a:ext>
              </a:extLst>
            </p:cNvPr>
            <p:cNvSpPr/>
            <p:nvPr/>
          </p:nvSpPr>
          <p:spPr bwMode="auto">
            <a:xfrm>
              <a:off x="6393210" y="2409569"/>
              <a:ext cx="555220"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Flows</a:t>
              </a:r>
              <a:endParaRPr lang="en-US" sz="2615" dirty="0">
                <a:gradFill>
                  <a:gsLst>
                    <a:gs pos="2917">
                      <a:srgbClr val="282828"/>
                    </a:gs>
                    <a:gs pos="30000">
                      <a:srgbClr val="282828"/>
                    </a:gs>
                  </a:gsLst>
                  <a:lin ang="5400000" scaled="0"/>
                </a:gradFill>
                <a:latin typeface="Segoe UI"/>
              </a:endParaRPr>
            </a:p>
          </p:txBody>
        </p:sp>
        <p:grpSp>
          <p:nvGrpSpPr>
            <p:cNvPr id="10" name="Group 12">
              <a:extLst>
                <a:ext uri="{FF2B5EF4-FFF2-40B4-BE49-F238E27FC236}">
                  <a16:creationId xmlns:a16="http://schemas.microsoft.com/office/drawing/2014/main" id="{47D8DFD3-18D6-4870-A6EC-295803D4B07F}"/>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18" name="Freeform 13">
                <a:extLst>
                  <a:ext uri="{FF2B5EF4-FFF2-40B4-BE49-F238E27FC236}">
                    <a16:creationId xmlns:a16="http://schemas.microsoft.com/office/drawing/2014/main" id="{E150A7C8-5B95-4C1F-A6F5-F589309E71F3}"/>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19" name="Freeform 14">
                <a:extLst>
                  <a:ext uri="{FF2B5EF4-FFF2-40B4-BE49-F238E27FC236}">
                    <a16:creationId xmlns:a16="http://schemas.microsoft.com/office/drawing/2014/main" id="{F5272106-95D4-48AB-A1E5-509F9A2FA9D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20" name="Freeform 15">
                <a:extLst>
                  <a:ext uri="{FF2B5EF4-FFF2-40B4-BE49-F238E27FC236}">
                    <a16:creationId xmlns:a16="http://schemas.microsoft.com/office/drawing/2014/main" id="{BB73CC53-28C7-4B7D-9887-0AC92AE29D4C}"/>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21" name="Freeform 16">
                <a:extLst>
                  <a:ext uri="{FF2B5EF4-FFF2-40B4-BE49-F238E27FC236}">
                    <a16:creationId xmlns:a16="http://schemas.microsoft.com/office/drawing/2014/main" id="{7E3F8989-D46D-489D-BAF6-4A39D04724E9}"/>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22" name="Freeform 17">
                <a:extLst>
                  <a:ext uri="{FF2B5EF4-FFF2-40B4-BE49-F238E27FC236}">
                    <a16:creationId xmlns:a16="http://schemas.microsoft.com/office/drawing/2014/main" id="{7C9581A3-1715-40DF-95CE-898D493069EE}"/>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grpSp>
          <p:nvGrpSpPr>
            <p:cNvPr id="11" name="Group 20">
              <a:extLst>
                <a:ext uri="{FF2B5EF4-FFF2-40B4-BE49-F238E27FC236}">
                  <a16:creationId xmlns:a16="http://schemas.microsoft.com/office/drawing/2014/main" id="{69FDAAE3-83E6-4690-A6C3-F9CFDB0DDEA2}"/>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16" name="Freeform 21">
                <a:extLst>
                  <a:ext uri="{FF2B5EF4-FFF2-40B4-BE49-F238E27FC236}">
                    <a16:creationId xmlns:a16="http://schemas.microsoft.com/office/drawing/2014/main" id="{35FC0F0D-B225-4C95-A06D-D68A789A1194}"/>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17" name="Freeform 22">
                <a:extLst>
                  <a:ext uri="{FF2B5EF4-FFF2-40B4-BE49-F238E27FC236}">
                    <a16:creationId xmlns:a16="http://schemas.microsoft.com/office/drawing/2014/main" id="{3D988436-442D-44AE-B08D-27DD48B8C9A1}"/>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sp>
          <p:nvSpPr>
            <p:cNvPr id="12" name="Database_EFC7" title="Icon of a cylinder">
              <a:extLst>
                <a:ext uri="{FF2B5EF4-FFF2-40B4-BE49-F238E27FC236}">
                  <a16:creationId xmlns:a16="http://schemas.microsoft.com/office/drawing/2014/main" id="{C1A939D6-51B0-40D5-8358-6A00E01919F1}"/>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114840" tIns="57420" rIns="114840" bIns="57420" numCol="1" anchor="ctr" anchorCtr="0" compatLnSpc="1">
              <a:prstTxWarp prst="textNoShape">
                <a:avLst/>
              </a:prstTxWarp>
            </a:bodyPr>
            <a:lstStyle/>
            <a:p>
              <a:pPr algn="ctr" defTabSz="1148293" fontAlgn="base">
                <a:defRPr/>
              </a:pPr>
              <a:endParaRPr lang="en-US" sz="2307">
                <a:solidFill>
                  <a:srgbClr val="505050"/>
                </a:solidFill>
                <a:latin typeface="Segoe UI"/>
              </a:endParaRPr>
            </a:p>
          </p:txBody>
        </p:sp>
        <p:sp>
          <p:nvSpPr>
            <p:cNvPr id="13" name="Rectangle 34">
              <a:extLst>
                <a:ext uri="{FF2B5EF4-FFF2-40B4-BE49-F238E27FC236}">
                  <a16:creationId xmlns:a16="http://schemas.microsoft.com/office/drawing/2014/main" id="{8AA5CAC4-8817-4A7B-9281-C23B8D083F41}"/>
                </a:ext>
              </a:extLst>
            </p:cNvPr>
            <p:cNvSpPr/>
            <p:nvPr/>
          </p:nvSpPr>
          <p:spPr bwMode="auto">
            <a:xfrm>
              <a:off x="6995570" y="2155581"/>
              <a:ext cx="555220" cy="677301"/>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Microsoft </a:t>
              </a:r>
              <a:r>
                <a:rPr lang="en-US" sz="1467" dirty="0" err="1">
                  <a:gradFill>
                    <a:gsLst>
                      <a:gs pos="2917">
                        <a:srgbClr val="282828"/>
                      </a:gs>
                      <a:gs pos="30000">
                        <a:srgbClr val="282828"/>
                      </a:gs>
                    </a:gsLst>
                    <a:lin ang="5400000" scaled="0"/>
                  </a:gradFill>
                  <a:latin typeface="Segoe UI"/>
                </a:rPr>
                <a:t>Dataverse</a:t>
              </a:r>
              <a:endParaRPr lang="en-US" sz="2615" dirty="0">
                <a:gradFill>
                  <a:gsLst>
                    <a:gs pos="2917">
                      <a:srgbClr val="282828"/>
                    </a:gs>
                    <a:gs pos="30000">
                      <a:srgbClr val="282828"/>
                    </a:gs>
                  </a:gsLst>
                  <a:lin ang="5400000" scaled="0"/>
                </a:gradFill>
                <a:latin typeface="Segoe UI"/>
              </a:endParaRPr>
            </a:p>
          </p:txBody>
        </p:sp>
        <p:sp>
          <p:nvSpPr>
            <p:cNvPr id="14" name="Rechteck 5">
              <a:extLst>
                <a:ext uri="{FF2B5EF4-FFF2-40B4-BE49-F238E27FC236}">
                  <a16:creationId xmlns:a16="http://schemas.microsoft.com/office/drawing/2014/main" id="{9AB57D03-FE75-42C2-849E-65E5DF237699}"/>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a:gradFill>
                    <a:gsLst>
                      <a:gs pos="0">
                        <a:srgbClr val="FFFFFF"/>
                      </a:gs>
                      <a:gs pos="100000">
                        <a:srgbClr val="FFFFFF"/>
                      </a:gs>
                    </a:gsLst>
                    <a:lin ang="5400000" scaled="0"/>
                  </a:gradFill>
                  <a:latin typeface="+mj-lt"/>
                  <a:cs typeface="Segoe UI" pitchFamily="34" charset="0"/>
                </a:rPr>
                <a:t>Contoso EMEA (default)</a:t>
              </a:r>
            </a:p>
          </p:txBody>
        </p:sp>
        <p:sp>
          <p:nvSpPr>
            <p:cNvPr id="15" name="Textfeld 29">
              <a:extLst>
                <a:ext uri="{FF2B5EF4-FFF2-40B4-BE49-F238E27FC236}">
                  <a16:creationId xmlns:a16="http://schemas.microsoft.com/office/drawing/2014/main" id="{A45ECA20-5BF0-4BCA-9389-9C3090B8A706}"/>
                </a:ext>
              </a:extLst>
            </p:cNvPr>
            <p:cNvSpPr txBox="1"/>
            <p:nvPr/>
          </p:nvSpPr>
          <p:spPr>
            <a:xfrm>
              <a:off x="5093727" y="1315126"/>
              <a:ext cx="600164" cy="440890"/>
            </a:xfrm>
            <a:prstGeom prst="rect">
              <a:avLst/>
            </a:prstGeom>
            <a:noFill/>
          </p:spPr>
          <p:txBody>
            <a:bodyPr wrap="none" lIns="243840" tIns="195072" rIns="243840" bIns="195072" rtlCol="0">
              <a:spAutoFit/>
            </a:bodyPr>
            <a:lstStyle/>
            <a:p>
              <a:pPr>
                <a:lnSpc>
                  <a:spcPct val="90000"/>
                </a:lnSpc>
                <a:spcAft>
                  <a:spcPts val="800"/>
                </a:spcAft>
              </a:pPr>
              <a:r>
                <a:rPr lang="en-US" sz="1400">
                  <a:solidFill>
                    <a:schemeClr val="bg1"/>
                  </a:solidFill>
                </a:rPr>
                <a:t>Dev</a:t>
              </a:r>
              <a:endParaRPr lang="en-US" sz="3200">
                <a:solidFill>
                  <a:schemeClr val="bg1"/>
                </a:solidFill>
              </a:endParaRPr>
            </a:p>
          </p:txBody>
        </p:sp>
      </p:grpSp>
      <p:grpSp>
        <p:nvGrpSpPr>
          <p:cNvPr id="23" name="Gruppieren 31">
            <a:extLst>
              <a:ext uri="{FF2B5EF4-FFF2-40B4-BE49-F238E27FC236}">
                <a16:creationId xmlns:a16="http://schemas.microsoft.com/office/drawing/2014/main" id="{0741BE3D-7761-4686-B69D-B901BC7DCF54}"/>
              </a:ext>
            </a:extLst>
          </p:cNvPr>
          <p:cNvGrpSpPr/>
          <p:nvPr/>
        </p:nvGrpSpPr>
        <p:grpSpPr>
          <a:xfrm>
            <a:off x="1409313" y="1965409"/>
            <a:ext cx="3749521" cy="2023675"/>
            <a:chOff x="5093727" y="1315126"/>
            <a:chExt cx="2812141" cy="1517756"/>
          </a:xfrm>
        </p:grpSpPr>
        <p:sp>
          <p:nvSpPr>
            <p:cNvPr id="24" name="Rechteck 32">
              <a:extLst>
                <a:ext uri="{FF2B5EF4-FFF2-40B4-BE49-F238E27FC236}">
                  <a16:creationId xmlns:a16="http://schemas.microsoft.com/office/drawing/2014/main" id="{E60BA54B-BBAF-47B2-9993-6EAD79DDF372}"/>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cs typeface="Segoe UI" pitchFamily="34" charset="0"/>
              </a:endParaRPr>
            </a:p>
          </p:txBody>
        </p:sp>
        <p:sp>
          <p:nvSpPr>
            <p:cNvPr id="25" name="Rectangle 24">
              <a:extLst>
                <a:ext uri="{FF2B5EF4-FFF2-40B4-BE49-F238E27FC236}">
                  <a16:creationId xmlns:a16="http://schemas.microsoft.com/office/drawing/2014/main" id="{1BDD7053-13C9-4E12-BC59-2AFB517B4583}"/>
                </a:ext>
              </a:extLst>
            </p:cNvPr>
            <p:cNvSpPr/>
            <p:nvPr/>
          </p:nvSpPr>
          <p:spPr bwMode="auto">
            <a:xfrm>
              <a:off x="5431411" y="2409568"/>
              <a:ext cx="914659"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a:gradFill>
                    <a:gsLst>
                      <a:gs pos="2917">
                        <a:srgbClr val="282828"/>
                      </a:gs>
                      <a:gs pos="30000">
                        <a:srgbClr val="282828"/>
                      </a:gs>
                    </a:gsLst>
                    <a:lin ang="5400000" scaled="0"/>
                  </a:gradFill>
                  <a:latin typeface="Segoe UI"/>
                </a:rPr>
                <a:t>PowerApps</a:t>
              </a:r>
              <a:endParaRPr lang="en-US" sz="2615">
                <a:gradFill>
                  <a:gsLst>
                    <a:gs pos="2917">
                      <a:srgbClr val="282828"/>
                    </a:gs>
                    <a:gs pos="30000">
                      <a:srgbClr val="282828"/>
                    </a:gs>
                  </a:gsLst>
                  <a:lin ang="5400000" scaled="0"/>
                </a:gradFill>
                <a:latin typeface="Segoe UI"/>
              </a:endParaRPr>
            </a:p>
          </p:txBody>
        </p:sp>
        <p:sp>
          <p:nvSpPr>
            <p:cNvPr id="26" name="Rectangle 25">
              <a:extLst>
                <a:ext uri="{FF2B5EF4-FFF2-40B4-BE49-F238E27FC236}">
                  <a16:creationId xmlns:a16="http://schemas.microsoft.com/office/drawing/2014/main" id="{9FA5ABFD-7490-4727-A566-01E4CAFBB682}"/>
                </a:ext>
              </a:extLst>
            </p:cNvPr>
            <p:cNvSpPr/>
            <p:nvPr/>
          </p:nvSpPr>
          <p:spPr bwMode="auto">
            <a:xfrm>
              <a:off x="6393210" y="2409569"/>
              <a:ext cx="555220"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Flows</a:t>
              </a:r>
              <a:endParaRPr lang="en-US" sz="2615" dirty="0">
                <a:gradFill>
                  <a:gsLst>
                    <a:gs pos="2917">
                      <a:srgbClr val="282828"/>
                    </a:gs>
                    <a:gs pos="30000">
                      <a:srgbClr val="282828"/>
                    </a:gs>
                  </a:gsLst>
                  <a:lin ang="5400000" scaled="0"/>
                </a:gradFill>
                <a:latin typeface="Segoe UI"/>
              </a:endParaRPr>
            </a:p>
          </p:txBody>
        </p:sp>
        <p:grpSp>
          <p:nvGrpSpPr>
            <p:cNvPr id="27" name="Group 12">
              <a:extLst>
                <a:ext uri="{FF2B5EF4-FFF2-40B4-BE49-F238E27FC236}">
                  <a16:creationId xmlns:a16="http://schemas.microsoft.com/office/drawing/2014/main" id="{93591002-FCC5-4369-9C42-591D2F3FFD79}"/>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35" name="Freeform 13">
                <a:extLst>
                  <a:ext uri="{FF2B5EF4-FFF2-40B4-BE49-F238E27FC236}">
                    <a16:creationId xmlns:a16="http://schemas.microsoft.com/office/drawing/2014/main" id="{5883B93D-8D78-4CDF-9F53-8463351D4948}"/>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36" name="Freeform 14">
                <a:extLst>
                  <a:ext uri="{FF2B5EF4-FFF2-40B4-BE49-F238E27FC236}">
                    <a16:creationId xmlns:a16="http://schemas.microsoft.com/office/drawing/2014/main" id="{2CCD59C3-7894-45F3-AF8C-FC0DC93E749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37" name="Freeform 15">
                <a:extLst>
                  <a:ext uri="{FF2B5EF4-FFF2-40B4-BE49-F238E27FC236}">
                    <a16:creationId xmlns:a16="http://schemas.microsoft.com/office/drawing/2014/main" id="{CF299C44-7C67-4559-ACDC-92FE6E0E0287}"/>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38" name="Freeform 16">
                <a:extLst>
                  <a:ext uri="{FF2B5EF4-FFF2-40B4-BE49-F238E27FC236}">
                    <a16:creationId xmlns:a16="http://schemas.microsoft.com/office/drawing/2014/main" id="{C9813ED9-3304-4FE3-88B3-CA7799D97E4A}"/>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39" name="Freeform 17">
                <a:extLst>
                  <a:ext uri="{FF2B5EF4-FFF2-40B4-BE49-F238E27FC236}">
                    <a16:creationId xmlns:a16="http://schemas.microsoft.com/office/drawing/2014/main" id="{DDEB1234-79AA-43B8-8436-2BD45E172847}"/>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grpSp>
          <p:nvGrpSpPr>
            <p:cNvPr id="28" name="Group 20">
              <a:extLst>
                <a:ext uri="{FF2B5EF4-FFF2-40B4-BE49-F238E27FC236}">
                  <a16:creationId xmlns:a16="http://schemas.microsoft.com/office/drawing/2014/main" id="{21B73C05-5353-4AE7-B4A9-2A664B9507B5}"/>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33" name="Freeform 21">
                <a:extLst>
                  <a:ext uri="{FF2B5EF4-FFF2-40B4-BE49-F238E27FC236}">
                    <a16:creationId xmlns:a16="http://schemas.microsoft.com/office/drawing/2014/main" id="{DB1AFAC9-ACD7-48E2-B909-3E172C166801}"/>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34" name="Freeform 22">
                <a:extLst>
                  <a:ext uri="{FF2B5EF4-FFF2-40B4-BE49-F238E27FC236}">
                    <a16:creationId xmlns:a16="http://schemas.microsoft.com/office/drawing/2014/main" id="{91DDCADB-4E70-4A6E-8A79-471158CE3B5F}"/>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sp>
          <p:nvSpPr>
            <p:cNvPr id="29" name="Database_EFC7" title="Icon of a cylinder">
              <a:extLst>
                <a:ext uri="{FF2B5EF4-FFF2-40B4-BE49-F238E27FC236}">
                  <a16:creationId xmlns:a16="http://schemas.microsoft.com/office/drawing/2014/main" id="{7F84D18C-7121-4FB1-9DC5-828AA58583DF}"/>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114840" tIns="57420" rIns="114840" bIns="57420" numCol="1" anchor="ctr" anchorCtr="0" compatLnSpc="1">
              <a:prstTxWarp prst="textNoShape">
                <a:avLst/>
              </a:prstTxWarp>
            </a:bodyPr>
            <a:lstStyle/>
            <a:p>
              <a:pPr algn="ctr" defTabSz="1148293" fontAlgn="base">
                <a:defRPr/>
              </a:pPr>
              <a:endParaRPr lang="en-US" sz="2307">
                <a:solidFill>
                  <a:srgbClr val="505050"/>
                </a:solidFill>
                <a:latin typeface="Segoe UI"/>
              </a:endParaRPr>
            </a:p>
          </p:txBody>
        </p:sp>
        <p:sp>
          <p:nvSpPr>
            <p:cNvPr id="30" name="Rectangle 34">
              <a:extLst>
                <a:ext uri="{FF2B5EF4-FFF2-40B4-BE49-F238E27FC236}">
                  <a16:creationId xmlns:a16="http://schemas.microsoft.com/office/drawing/2014/main" id="{C7D3E104-8F16-41B2-B2A7-3AAD5CF41032}"/>
                </a:ext>
              </a:extLst>
            </p:cNvPr>
            <p:cNvSpPr/>
            <p:nvPr/>
          </p:nvSpPr>
          <p:spPr bwMode="auto">
            <a:xfrm>
              <a:off x="6995570" y="2155581"/>
              <a:ext cx="555220" cy="677301"/>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Microsoft </a:t>
              </a:r>
              <a:r>
                <a:rPr lang="en-US" sz="1467" dirty="0" err="1">
                  <a:gradFill>
                    <a:gsLst>
                      <a:gs pos="2917">
                        <a:srgbClr val="282828"/>
                      </a:gs>
                      <a:gs pos="30000">
                        <a:srgbClr val="282828"/>
                      </a:gs>
                    </a:gsLst>
                    <a:lin ang="5400000" scaled="0"/>
                  </a:gradFill>
                  <a:latin typeface="Segoe UI"/>
                </a:rPr>
                <a:t>Dataverse</a:t>
              </a:r>
              <a:endParaRPr lang="en-US" sz="2615" dirty="0">
                <a:gradFill>
                  <a:gsLst>
                    <a:gs pos="2917">
                      <a:srgbClr val="282828"/>
                    </a:gs>
                    <a:gs pos="30000">
                      <a:srgbClr val="282828"/>
                    </a:gs>
                  </a:gsLst>
                  <a:lin ang="5400000" scaled="0"/>
                </a:gradFill>
                <a:latin typeface="Segoe UI"/>
              </a:endParaRPr>
            </a:p>
          </p:txBody>
        </p:sp>
        <p:sp>
          <p:nvSpPr>
            <p:cNvPr id="31" name="Rechteck 39">
              <a:extLst>
                <a:ext uri="{FF2B5EF4-FFF2-40B4-BE49-F238E27FC236}">
                  <a16:creationId xmlns:a16="http://schemas.microsoft.com/office/drawing/2014/main" id="{E880663F-B835-4402-8E8D-9919C93D73B0}"/>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a:gradFill>
                    <a:gsLst>
                      <a:gs pos="0">
                        <a:srgbClr val="FFFFFF"/>
                      </a:gs>
                      <a:gs pos="100000">
                        <a:srgbClr val="FFFFFF"/>
                      </a:gs>
                    </a:gsLst>
                    <a:lin ang="5400000" scaled="0"/>
                  </a:gradFill>
                  <a:latin typeface="+mj-lt"/>
                  <a:cs typeface="Segoe UI" pitchFamily="34" charset="0"/>
                </a:rPr>
                <a:t>Contoso EMEA (default)</a:t>
              </a:r>
            </a:p>
          </p:txBody>
        </p:sp>
        <p:sp>
          <p:nvSpPr>
            <p:cNvPr id="32" name="Textfeld 40">
              <a:extLst>
                <a:ext uri="{FF2B5EF4-FFF2-40B4-BE49-F238E27FC236}">
                  <a16:creationId xmlns:a16="http://schemas.microsoft.com/office/drawing/2014/main" id="{B34E523C-0CE5-4D3B-BADF-39E9A5F6EA04}"/>
                </a:ext>
              </a:extLst>
            </p:cNvPr>
            <p:cNvSpPr txBox="1"/>
            <p:nvPr/>
          </p:nvSpPr>
          <p:spPr>
            <a:xfrm>
              <a:off x="5093727" y="1315126"/>
              <a:ext cx="600742" cy="440890"/>
            </a:xfrm>
            <a:prstGeom prst="rect">
              <a:avLst/>
            </a:prstGeom>
            <a:noFill/>
          </p:spPr>
          <p:txBody>
            <a:bodyPr wrap="none" lIns="243840" tIns="195072" rIns="243840" bIns="195072" rtlCol="0">
              <a:spAutoFit/>
            </a:bodyPr>
            <a:lstStyle>
              <a:defPPr>
                <a:defRPr lang="de-DE"/>
              </a:defPPr>
              <a:lvl1pPr>
                <a:lnSpc>
                  <a:spcPct val="90000"/>
                </a:lnSpc>
                <a:spcAft>
                  <a:spcPts val="600"/>
                </a:spcAft>
                <a:defRPr sz="1050">
                  <a:gradFill>
                    <a:gsLst>
                      <a:gs pos="0">
                        <a:schemeClr val="bg1"/>
                      </a:gs>
                      <a:gs pos="100000">
                        <a:schemeClr val="bg1"/>
                      </a:gs>
                    </a:gsLst>
                    <a:lin ang="5400000" scaled="0"/>
                  </a:gradFill>
                </a:defRPr>
              </a:lvl1pPr>
            </a:lstStyle>
            <a:p>
              <a:r>
                <a:rPr lang="en-US" sz="1400"/>
                <a:t>Test</a:t>
              </a:r>
            </a:p>
          </p:txBody>
        </p:sp>
      </p:grpSp>
      <p:grpSp>
        <p:nvGrpSpPr>
          <p:cNvPr id="40" name="Gruppieren 48">
            <a:extLst>
              <a:ext uri="{FF2B5EF4-FFF2-40B4-BE49-F238E27FC236}">
                <a16:creationId xmlns:a16="http://schemas.microsoft.com/office/drawing/2014/main" id="{E387EE30-E004-4D84-864A-8DA662DC96F8}"/>
              </a:ext>
            </a:extLst>
          </p:cNvPr>
          <p:cNvGrpSpPr/>
          <p:nvPr/>
        </p:nvGrpSpPr>
        <p:grpSpPr>
          <a:xfrm>
            <a:off x="1612513" y="2168609"/>
            <a:ext cx="3749521" cy="1881380"/>
            <a:chOff x="5093727" y="1315126"/>
            <a:chExt cx="2812141" cy="1411035"/>
          </a:xfrm>
        </p:grpSpPr>
        <p:sp>
          <p:nvSpPr>
            <p:cNvPr id="41" name="Rechteck 49">
              <a:extLst>
                <a:ext uri="{FF2B5EF4-FFF2-40B4-BE49-F238E27FC236}">
                  <a16:creationId xmlns:a16="http://schemas.microsoft.com/office/drawing/2014/main" id="{DFBD7594-4FD4-47C5-ACDD-A70CD00D6CA6}"/>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24">
              <a:extLst>
                <a:ext uri="{FF2B5EF4-FFF2-40B4-BE49-F238E27FC236}">
                  <a16:creationId xmlns:a16="http://schemas.microsoft.com/office/drawing/2014/main" id="{B972820B-CA9E-4E16-9589-E0AFF544D66F}"/>
                </a:ext>
              </a:extLst>
            </p:cNvPr>
            <p:cNvSpPr/>
            <p:nvPr/>
          </p:nvSpPr>
          <p:spPr bwMode="auto">
            <a:xfrm>
              <a:off x="5431411" y="2409568"/>
              <a:ext cx="914659"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Power Apps</a:t>
              </a:r>
              <a:endParaRPr lang="en-US" sz="2615" dirty="0">
                <a:gradFill>
                  <a:gsLst>
                    <a:gs pos="2917">
                      <a:srgbClr val="282828"/>
                    </a:gs>
                    <a:gs pos="30000">
                      <a:srgbClr val="282828"/>
                    </a:gs>
                  </a:gsLst>
                  <a:lin ang="5400000" scaled="0"/>
                </a:gradFill>
                <a:latin typeface="Segoe UI"/>
              </a:endParaRPr>
            </a:p>
          </p:txBody>
        </p:sp>
        <p:sp>
          <p:nvSpPr>
            <p:cNvPr id="43" name="Rectangle 34">
              <a:extLst>
                <a:ext uri="{FF2B5EF4-FFF2-40B4-BE49-F238E27FC236}">
                  <a16:creationId xmlns:a16="http://schemas.microsoft.com/office/drawing/2014/main" id="{3F5ABCEC-5BF3-44E8-8C84-68074A7762B6}"/>
                </a:ext>
              </a:extLst>
            </p:cNvPr>
            <p:cNvSpPr/>
            <p:nvPr/>
          </p:nvSpPr>
          <p:spPr bwMode="auto">
            <a:xfrm>
              <a:off x="6298828" y="2409012"/>
              <a:ext cx="1059819"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Power Automate</a:t>
              </a:r>
              <a:endParaRPr lang="en-US" sz="2615" dirty="0">
                <a:gradFill>
                  <a:gsLst>
                    <a:gs pos="2917">
                      <a:srgbClr val="282828"/>
                    </a:gs>
                    <a:gs pos="30000">
                      <a:srgbClr val="282828"/>
                    </a:gs>
                  </a:gsLst>
                  <a:lin ang="5400000" scaled="0"/>
                </a:gradFill>
                <a:latin typeface="Segoe UI"/>
              </a:endParaRPr>
            </a:p>
          </p:txBody>
        </p:sp>
        <p:grpSp>
          <p:nvGrpSpPr>
            <p:cNvPr id="44" name="Group 12">
              <a:extLst>
                <a:ext uri="{FF2B5EF4-FFF2-40B4-BE49-F238E27FC236}">
                  <a16:creationId xmlns:a16="http://schemas.microsoft.com/office/drawing/2014/main" id="{FD35F56E-F15B-432E-A567-F14231285190}"/>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51" name="Freeform 13">
                <a:extLst>
                  <a:ext uri="{FF2B5EF4-FFF2-40B4-BE49-F238E27FC236}">
                    <a16:creationId xmlns:a16="http://schemas.microsoft.com/office/drawing/2014/main" id="{41B34E83-956A-44DB-9689-829580CEFD97}"/>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52" name="Freeform 14">
                <a:extLst>
                  <a:ext uri="{FF2B5EF4-FFF2-40B4-BE49-F238E27FC236}">
                    <a16:creationId xmlns:a16="http://schemas.microsoft.com/office/drawing/2014/main" id="{82131296-B96C-49F2-AC3E-B3427DF05303}"/>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53" name="Freeform 15">
                <a:extLst>
                  <a:ext uri="{FF2B5EF4-FFF2-40B4-BE49-F238E27FC236}">
                    <a16:creationId xmlns:a16="http://schemas.microsoft.com/office/drawing/2014/main" id="{9CA7C6C8-9CF3-4DC0-884F-5A8DABB95AAB}"/>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54" name="Freeform 16">
                <a:extLst>
                  <a:ext uri="{FF2B5EF4-FFF2-40B4-BE49-F238E27FC236}">
                    <a16:creationId xmlns:a16="http://schemas.microsoft.com/office/drawing/2014/main" id="{D3B27CAA-B115-4597-9B39-9AE9C3C5238C}"/>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55" name="Freeform 17">
                <a:extLst>
                  <a:ext uri="{FF2B5EF4-FFF2-40B4-BE49-F238E27FC236}">
                    <a16:creationId xmlns:a16="http://schemas.microsoft.com/office/drawing/2014/main" id="{28250395-BEB0-4589-94BD-D9D53068B8D3}"/>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grpSp>
          <p:nvGrpSpPr>
            <p:cNvPr id="45" name="Group 20">
              <a:extLst>
                <a:ext uri="{FF2B5EF4-FFF2-40B4-BE49-F238E27FC236}">
                  <a16:creationId xmlns:a16="http://schemas.microsoft.com/office/drawing/2014/main" id="{D2961823-16A3-494C-80D9-F3D0875BF1CB}"/>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49" name="Freeform 21">
                <a:extLst>
                  <a:ext uri="{FF2B5EF4-FFF2-40B4-BE49-F238E27FC236}">
                    <a16:creationId xmlns:a16="http://schemas.microsoft.com/office/drawing/2014/main" id="{CD93F5CF-9E64-48F4-BF68-3A445542531A}"/>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50" name="Freeform 22">
                <a:extLst>
                  <a:ext uri="{FF2B5EF4-FFF2-40B4-BE49-F238E27FC236}">
                    <a16:creationId xmlns:a16="http://schemas.microsoft.com/office/drawing/2014/main" id="{EF884D9C-DC7E-4BAB-B68F-1442F77D015D}"/>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sp>
          <p:nvSpPr>
            <p:cNvPr id="47" name="Rechteck 56">
              <a:extLst>
                <a:ext uri="{FF2B5EF4-FFF2-40B4-BE49-F238E27FC236}">
                  <a16:creationId xmlns:a16="http://schemas.microsoft.com/office/drawing/2014/main" id="{DD22EE0C-E830-4056-B8A3-5F7D41FEA958}"/>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a:gradFill>
                    <a:gsLst>
                      <a:gs pos="0">
                        <a:srgbClr val="FFFFFF"/>
                      </a:gs>
                      <a:gs pos="100000">
                        <a:srgbClr val="FFFFFF"/>
                      </a:gs>
                    </a:gsLst>
                    <a:lin ang="5400000" scaled="0"/>
                  </a:gradFill>
                  <a:latin typeface="+mj-lt"/>
                  <a:cs typeface="Segoe UI" pitchFamily="34" charset="0"/>
                </a:rPr>
                <a:t>Contoso USA</a:t>
              </a:r>
            </a:p>
          </p:txBody>
        </p:sp>
        <p:sp>
          <p:nvSpPr>
            <p:cNvPr id="48" name="Textfeld 57">
              <a:extLst>
                <a:ext uri="{FF2B5EF4-FFF2-40B4-BE49-F238E27FC236}">
                  <a16:creationId xmlns:a16="http://schemas.microsoft.com/office/drawing/2014/main" id="{EBFF9942-EB1D-4440-9D55-50E2CC19988C}"/>
                </a:ext>
              </a:extLst>
            </p:cNvPr>
            <p:cNvSpPr txBox="1"/>
            <p:nvPr/>
          </p:nvSpPr>
          <p:spPr>
            <a:xfrm>
              <a:off x="5093727" y="1315126"/>
              <a:ext cx="648880" cy="440890"/>
            </a:xfrm>
            <a:prstGeom prst="rect">
              <a:avLst/>
            </a:prstGeom>
            <a:noFill/>
          </p:spPr>
          <p:txBody>
            <a:bodyPr wrap="none" lIns="243840" tIns="195072" rIns="243840" bIns="195072" rtlCol="0">
              <a:spAutoFit/>
            </a:bodyPr>
            <a:lstStyle>
              <a:defPPr>
                <a:defRPr lang="de-DE"/>
              </a:defPPr>
              <a:lvl1pPr>
                <a:lnSpc>
                  <a:spcPct val="90000"/>
                </a:lnSpc>
                <a:spcAft>
                  <a:spcPts val="600"/>
                </a:spcAft>
                <a:defRPr sz="1050">
                  <a:gradFill>
                    <a:gsLst>
                      <a:gs pos="0">
                        <a:srgbClr val="FFFFFF"/>
                      </a:gs>
                      <a:gs pos="100000">
                        <a:srgbClr val="FFFFFF"/>
                      </a:gs>
                    </a:gsLst>
                    <a:lin ang="5400000" scaled="0"/>
                  </a:gradFill>
                </a:defRPr>
              </a:lvl1pPr>
            </a:lstStyle>
            <a:p>
              <a:r>
                <a:rPr lang="en-US" sz="1400">
                  <a:gradFill>
                    <a:gsLst>
                      <a:gs pos="0">
                        <a:schemeClr val="bg1"/>
                      </a:gs>
                      <a:gs pos="100000">
                        <a:schemeClr val="bg1"/>
                      </a:gs>
                    </a:gsLst>
                    <a:lin ang="5400000" scaled="0"/>
                  </a:gradFill>
                </a:rPr>
                <a:t>Prod</a:t>
              </a:r>
            </a:p>
          </p:txBody>
        </p:sp>
      </p:grpSp>
      <p:sp>
        <p:nvSpPr>
          <p:cNvPr id="56" name="Rechteck 167">
            <a:extLst>
              <a:ext uri="{FF2B5EF4-FFF2-40B4-BE49-F238E27FC236}">
                <a16:creationId xmlns:a16="http://schemas.microsoft.com/office/drawing/2014/main" id="{4EC92CDC-BE76-4828-902E-A43394104C61}"/>
              </a:ext>
            </a:extLst>
          </p:cNvPr>
          <p:cNvSpPr/>
          <p:nvPr/>
        </p:nvSpPr>
        <p:spPr bwMode="auto">
          <a:xfrm>
            <a:off x="1328324" y="1028091"/>
            <a:ext cx="3627309" cy="55283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a:gradFill>
                  <a:gsLst>
                    <a:gs pos="0">
                      <a:srgbClr val="FFFFFF"/>
                    </a:gs>
                    <a:gs pos="100000">
                      <a:srgbClr val="FFFFFF"/>
                    </a:gs>
                  </a:gsLst>
                  <a:lin ang="5400000" scaled="0"/>
                </a:gradFill>
                <a:latin typeface="+mj-lt"/>
                <a:ea typeface="Segoe UI" pitchFamily="34" charset="0"/>
                <a:cs typeface="Segoe UI" pitchFamily="34" charset="0"/>
              </a:rPr>
              <a:t>Contoso Corp.</a:t>
            </a:r>
          </a:p>
        </p:txBody>
      </p:sp>
      <p:sp>
        <p:nvSpPr>
          <p:cNvPr id="168" name="Rectangle 167">
            <a:extLst>
              <a:ext uri="{FF2B5EF4-FFF2-40B4-BE49-F238E27FC236}">
                <a16:creationId xmlns:a16="http://schemas.microsoft.com/office/drawing/2014/main" id="{6F9D5091-4DE8-4032-9EA3-77E5375E3002}"/>
              </a:ext>
            </a:extLst>
          </p:cNvPr>
          <p:cNvSpPr/>
          <p:nvPr/>
        </p:nvSpPr>
        <p:spPr bwMode="auto">
          <a:xfrm>
            <a:off x="1734725" y="4072531"/>
            <a:ext cx="3627311" cy="2423520"/>
          </a:xfrm>
          <a:prstGeom prst="rect">
            <a:avLst/>
          </a:prstGeom>
          <a:solidFill>
            <a:schemeClr val="bg1"/>
          </a:solidFill>
          <a:ln w="12700">
            <a:solidFill>
              <a:srgbClr val="0078D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69" name="Rectangle 168">
            <a:extLst>
              <a:ext uri="{FF2B5EF4-FFF2-40B4-BE49-F238E27FC236}">
                <a16:creationId xmlns:a16="http://schemas.microsoft.com/office/drawing/2014/main" id="{B772B01A-0F7F-41B7-8709-87F90D1853DD}"/>
              </a:ext>
            </a:extLst>
          </p:cNvPr>
          <p:cNvSpPr/>
          <p:nvPr/>
        </p:nvSpPr>
        <p:spPr bwMode="auto">
          <a:xfrm>
            <a:off x="1744263" y="3924355"/>
            <a:ext cx="3608885" cy="283643"/>
          </a:xfrm>
          <a:prstGeom prst="rect">
            <a:avLst/>
          </a:prstGeom>
          <a:solidFill>
            <a:schemeClr val="bg1"/>
          </a:solidFill>
          <a:ln w="1270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72" name="Cylinder 171">
            <a:extLst>
              <a:ext uri="{FF2B5EF4-FFF2-40B4-BE49-F238E27FC236}">
                <a16:creationId xmlns:a16="http://schemas.microsoft.com/office/drawing/2014/main" id="{0E0AD61C-F2B5-4D39-93A4-BDF910166AF4}"/>
              </a:ext>
            </a:extLst>
          </p:cNvPr>
          <p:cNvSpPr/>
          <p:nvPr/>
        </p:nvSpPr>
        <p:spPr bwMode="auto">
          <a:xfrm>
            <a:off x="2062757" y="3986485"/>
            <a:ext cx="2210899" cy="920633"/>
          </a:xfrm>
          <a:prstGeom prst="can">
            <a:avLst/>
          </a:prstGeom>
          <a:solidFill>
            <a:schemeClr val="bg1"/>
          </a:solidFill>
          <a:ln>
            <a:solidFill>
              <a:srgbClr val="0071B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75" name="Rectangle 34">
            <a:extLst>
              <a:ext uri="{FF2B5EF4-FFF2-40B4-BE49-F238E27FC236}">
                <a16:creationId xmlns:a16="http://schemas.microsoft.com/office/drawing/2014/main" id="{BC48303A-5732-4FE5-8D4A-A1C9071B7957}"/>
              </a:ext>
            </a:extLst>
          </p:cNvPr>
          <p:cNvSpPr/>
          <p:nvPr/>
        </p:nvSpPr>
        <p:spPr bwMode="auto">
          <a:xfrm>
            <a:off x="3215280" y="4331560"/>
            <a:ext cx="938622" cy="451534"/>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Microsoft </a:t>
            </a:r>
            <a:r>
              <a:rPr lang="en-US" sz="1467" dirty="0" err="1">
                <a:gradFill>
                  <a:gsLst>
                    <a:gs pos="2917">
                      <a:srgbClr val="282828"/>
                    </a:gs>
                    <a:gs pos="30000">
                      <a:srgbClr val="282828"/>
                    </a:gs>
                  </a:gsLst>
                  <a:lin ang="5400000" scaled="0"/>
                </a:gradFill>
                <a:latin typeface="Segoe UI"/>
              </a:rPr>
              <a:t>Dataverse</a:t>
            </a:r>
            <a:endParaRPr lang="en-US" sz="2615" dirty="0">
              <a:gradFill>
                <a:gsLst>
                  <a:gs pos="2917">
                    <a:srgbClr val="282828"/>
                  </a:gs>
                  <a:gs pos="30000">
                    <a:srgbClr val="282828"/>
                  </a:gs>
                </a:gsLst>
                <a:lin ang="5400000" scaled="0"/>
              </a:gradFill>
              <a:latin typeface="Segoe UI"/>
            </a:endParaRPr>
          </a:p>
        </p:txBody>
      </p:sp>
      <p:pic>
        <p:nvPicPr>
          <p:cNvPr id="176" name="Graphic 175">
            <a:extLst>
              <a:ext uri="{FF2B5EF4-FFF2-40B4-BE49-F238E27FC236}">
                <a16:creationId xmlns:a16="http://schemas.microsoft.com/office/drawing/2014/main" id="{AB865752-7DC7-4136-A0D9-5EDF23E237A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25854" y="4292941"/>
            <a:ext cx="490153" cy="490153"/>
          </a:xfrm>
          <a:prstGeom prst="rect">
            <a:avLst/>
          </a:prstGeom>
        </p:spPr>
      </p:pic>
      <p:sp>
        <p:nvSpPr>
          <p:cNvPr id="179" name="Rectangle: Rounded Corners 178">
            <a:extLst>
              <a:ext uri="{FF2B5EF4-FFF2-40B4-BE49-F238E27FC236}">
                <a16:creationId xmlns:a16="http://schemas.microsoft.com/office/drawing/2014/main" id="{77E822CC-04F9-4708-BB2F-A5C3DCC7942A}"/>
              </a:ext>
            </a:extLst>
          </p:cNvPr>
          <p:cNvSpPr/>
          <p:nvPr/>
        </p:nvSpPr>
        <p:spPr bwMode="auto">
          <a:xfrm>
            <a:off x="2062757" y="5078564"/>
            <a:ext cx="2210899" cy="125684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pic>
        <p:nvPicPr>
          <p:cNvPr id="180" name="Picture 179">
            <a:extLst>
              <a:ext uri="{FF2B5EF4-FFF2-40B4-BE49-F238E27FC236}">
                <a16:creationId xmlns:a16="http://schemas.microsoft.com/office/drawing/2014/main" id="{8C8FD72B-8376-405B-B727-04D8158AEF1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07076" y="5161624"/>
            <a:ext cx="1922261" cy="1090721"/>
          </a:xfrm>
          <a:prstGeom prst="rect">
            <a:avLst/>
          </a:prstGeom>
        </p:spPr>
      </p:pic>
      <p:sp>
        <p:nvSpPr>
          <p:cNvPr id="181" name="Arrow: Right 180">
            <a:extLst>
              <a:ext uri="{FF2B5EF4-FFF2-40B4-BE49-F238E27FC236}">
                <a16:creationId xmlns:a16="http://schemas.microsoft.com/office/drawing/2014/main" id="{66EFFE9E-B509-46A3-A122-28028458EFCC}"/>
              </a:ext>
            </a:extLst>
          </p:cNvPr>
          <p:cNvSpPr/>
          <p:nvPr/>
        </p:nvSpPr>
        <p:spPr bwMode="auto">
          <a:xfrm>
            <a:off x="6141796" y="1153845"/>
            <a:ext cx="906704" cy="391196"/>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83" name="TextBox 182">
            <a:extLst>
              <a:ext uri="{FF2B5EF4-FFF2-40B4-BE49-F238E27FC236}">
                <a16:creationId xmlns:a16="http://schemas.microsoft.com/office/drawing/2014/main" id="{0D3C8D52-9EF7-4CD4-B4F8-E71145A85E8A}"/>
              </a:ext>
            </a:extLst>
          </p:cNvPr>
          <p:cNvSpPr txBox="1"/>
          <p:nvPr/>
        </p:nvSpPr>
        <p:spPr>
          <a:xfrm>
            <a:off x="7166519" y="1149341"/>
            <a:ext cx="4866731" cy="362087"/>
          </a:xfrm>
          <a:prstGeom prst="rect">
            <a:avLst/>
          </a:prstGeom>
          <a:noFill/>
        </p:spPr>
        <p:txBody>
          <a:bodyPr wrap="square" lIns="0" tIns="0" rIns="0" bIns="0" rtlCol="0">
            <a:spAutoFit/>
          </a:bodyPr>
          <a:lstStyle/>
          <a:p>
            <a:r>
              <a:rPr lang="en-US" sz="2353">
                <a:gradFill>
                  <a:gsLst>
                    <a:gs pos="0">
                      <a:schemeClr val="tx1"/>
                    </a:gs>
                    <a:gs pos="86000">
                      <a:schemeClr val="tx1"/>
                    </a:gs>
                  </a:gsLst>
                  <a:lin ang="5400000" scaled="0"/>
                </a:gradFill>
              </a:rPr>
              <a:t>1. Azure AD Conditional Access</a:t>
            </a:r>
          </a:p>
        </p:txBody>
      </p:sp>
      <p:sp>
        <p:nvSpPr>
          <p:cNvPr id="184" name="Arrow: Right 183">
            <a:extLst>
              <a:ext uri="{FF2B5EF4-FFF2-40B4-BE49-F238E27FC236}">
                <a16:creationId xmlns:a16="http://schemas.microsoft.com/office/drawing/2014/main" id="{94CB2461-06BF-4DE8-B005-18227FCEA6EB}"/>
              </a:ext>
            </a:extLst>
          </p:cNvPr>
          <p:cNvSpPr/>
          <p:nvPr/>
        </p:nvSpPr>
        <p:spPr bwMode="auto">
          <a:xfrm>
            <a:off x="5470020" y="2372786"/>
            <a:ext cx="1578480" cy="391196"/>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85" name="TextBox 184">
            <a:extLst>
              <a:ext uri="{FF2B5EF4-FFF2-40B4-BE49-F238E27FC236}">
                <a16:creationId xmlns:a16="http://schemas.microsoft.com/office/drawing/2014/main" id="{81883004-A101-4E57-8C0A-04B6481D9926}"/>
              </a:ext>
            </a:extLst>
          </p:cNvPr>
          <p:cNvSpPr txBox="1"/>
          <p:nvPr/>
        </p:nvSpPr>
        <p:spPr>
          <a:xfrm>
            <a:off x="7166519" y="2368282"/>
            <a:ext cx="4866731" cy="362087"/>
          </a:xfrm>
          <a:prstGeom prst="rect">
            <a:avLst/>
          </a:prstGeom>
          <a:noFill/>
        </p:spPr>
        <p:txBody>
          <a:bodyPr wrap="square" lIns="0" tIns="0" rIns="0" bIns="0" rtlCol="0">
            <a:spAutoFit/>
          </a:bodyPr>
          <a:lstStyle/>
          <a:p>
            <a:r>
              <a:rPr lang="en-US" sz="2353">
                <a:gradFill>
                  <a:gsLst>
                    <a:gs pos="0">
                      <a:schemeClr val="tx1"/>
                    </a:gs>
                    <a:gs pos="86000">
                      <a:schemeClr val="tx1"/>
                    </a:gs>
                  </a:gsLst>
                  <a:lin ang="5400000" scaled="0"/>
                </a:gradFill>
              </a:rPr>
              <a:t>2. Environment roles</a:t>
            </a:r>
          </a:p>
        </p:txBody>
      </p:sp>
      <p:sp>
        <p:nvSpPr>
          <p:cNvPr id="186" name="Arrow: Right 185">
            <a:extLst>
              <a:ext uri="{FF2B5EF4-FFF2-40B4-BE49-F238E27FC236}">
                <a16:creationId xmlns:a16="http://schemas.microsoft.com/office/drawing/2014/main" id="{2696B5AE-C925-40F1-A4C7-798E8D687CBF}"/>
              </a:ext>
            </a:extLst>
          </p:cNvPr>
          <p:cNvSpPr/>
          <p:nvPr/>
        </p:nvSpPr>
        <p:spPr bwMode="auto">
          <a:xfrm>
            <a:off x="4430578" y="3191469"/>
            <a:ext cx="2602591" cy="391196"/>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87" name="TextBox 186">
            <a:extLst>
              <a:ext uri="{FF2B5EF4-FFF2-40B4-BE49-F238E27FC236}">
                <a16:creationId xmlns:a16="http://schemas.microsoft.com/office/drawing/2014/main" id="{68E1C4A2-7309-4AB4-9B3D-D850D69E7486}"/>
              </a:ext>
            </a:extLst>
          </p:cNvPr>
          <p:cNvSpPr txBox="1"/>
          <p:nvPr/>
        </p:nvSpPr>
        <p:spPr>
          <a:xfrm>
            <a:off x="7145301" y="3029898"/>
            <a:ext cx="4866731" cy="724173"/>
          </a:xfrm>
          <a:prstGeom prst="rect">
            <a:avLst/>
          </a:prstGeom>
          <a:noFill/>
        </p:spPr>
        <p:txBody>
          <a:bodyPr wrap="square" lIns="0" tIns="0" rIns="0" bIns="0" rtlCol="0">
            <a:spAutoFit/>
          </a:bodyPr>
          <a:lstStyle/>
          <a:p>
            <a:r>
              <a:rPr lang="en-US" sz="2353" dirty="0">
                <a:gradFill>
                  <a:gsLst>
                    <a:gs pos="0">
                      <a:schemeClr val="tx1"/>
                    </a:gs>
                    <a:gs pos="86000">
                      <a:schemeClr val="tx1"/>
                    </a:gs>
                  </a:gsLst>
                  <a:lin ang="5400000" scaled="0"/>
                </a:gradFill>
              </a:rPr>
              <a:t>3. Resource permissions for apps, flows, custom connectors…</a:t>
            </a:r>
          </a:p>
        </p:txBody>
      </p:sp>
      <p:sp>
        <p:nvSpPr>
          <p:cNvPr id="188" name="Arrow: Right 187">
            <a:extLst>
              <a:ext uri="{FF2B5EF4-FFF2-40B4-BE49-F238E27FC236}">
                <a16:creationId xmlns:a16="http://schemas.microsoft.com/office/drawing/2014/main" id="{BF523016-8D2D-4A60-B9F4-6CE59F9C6CDA}"/>
              </a:ext>
            </a:extLst>
          </p:cNvPr>
          <p:cNvSpPr/>
          <p:nvPr/>
        </p:nvSpPr>
        <p:spPr bwMode="auto">
          <a:xfrm>
            <a:off x="4430578" y="4237123"/>
            <a:ext cx="2602591" cy="391196"/>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89" name="TextBox 188">
            <a:extLst>
              <a:ext uri="{FF2B5EF4-FFF2-40B4-BE49-F238E27FC236}">
                <a16:creationId xmlns:a16="http://schemas.microsoft.com/office/drawing/2014/main" id="{56DC4EA7-2030-45AA-9D54-A68810195E7D}"/>
              </a:ext>
            </a:extLst>
          </p:cNvPr>
          <p:cNvSpPr txBox="1"/>
          <p:nvPr/>
        </p:nvSpPr>
        <p:spPr>
          <a:xfrm>
            <a:off x="7145301" y="4248054"/>
            <a:ext cx="4866731" cy="362087"/>
          </a:xfrm>
          <a:prstGeom prst="rect">
            <a:avLst/>
          </a:prstGeom>
          <a:noFill/>
        </p:spPr>
        <p:txBody>
          <a:bodyPr wrap="square" lIns="0" tIns="0" rIns="0" bIns="0" rtlCol="0">
            <a:spAutoFit/>
          </a:bodyPr>
          <a:lstStyle/>
          <a:p>
            <a:r>
              <a:rPr lang="en-US" sz="2353" dirty="0">
                <a:gradFill>
                  <a:gsLst>
                    <a:gs pos="0">
                      <a:schemeClr val="tx1"/>
                    </a:gs>
                    <a:gs pos="86000">
                      <a:schemeClr val="tx1"/>
                    </a:gs>
                  </a:gsLst>
                  <a:lin ang="5400000" scaled="0"/>
                </a:gradFill>
              </a:rPr>
              <a:t>4. Microsoft </a:t>
            </a:r>
            <a:r>
              <a:rPr lang="en-US" sz="2353" dirty="0" err="1">
                <a:gradFill>
                  <a:gsLst>
                    <a:gs pos="0">
                      <a:schemeClr val="tx1"/>
                    </a:gs>
                    <a:gs pos="86000">
                      <a:schemeClr val="tx1"/>
                    </a:gs>
                  </a:gsLst>
                  <a:lin ang="5400000" scaled="0"/>
                </a:gradFill>
              </a:rPr>
              <a:t>Dataverse</a:t>
            </a:r>
            <a:r>
              <a:rPr lang="en-US" sz="2353" dirty="0">
                <a:gradFill>
                  <a:gsLst>
                    <a:gs pos="0">
                      <a:schemeClr val="tx1"/>
                    </a:gs>
                    <a:gs pos="86000">
                      <a:schemeClr val="tx1"/>
                    </a:gs>
                  </a:gsLst>
                  <a:lin ang="5400000" scaled="0"/>
                </a:gradFill>
              </a:rPr>
              <a:t> security roles</a:t>
            </a:r>
          </a:p>
        </p:txBody>
      </p:sp>
      <p:sp>
        <p:nvSpPr>
          <p:cNvPr id="190" name="Arrow: Right 189">
            <a:extLst>
              <a:ext uri="{FF2B5EF4-FFF2-40B4-BE49-F238E27FC236}">
                <a16:creationId xmlns:a16="http://schemas.microsoft.com/office/drawing/2014/main" id="{41718916-672A-4D81-B626-E3C28AAE60D3}"/>
              </a:ext>
            </a:extLst>
          </p:cNvPr>
          <p:cNvSpPr/>
          <p:nvPr/>
        </p:nvSpPr>
        <p:spPr bwMode="auto">
          <a:xfrm>
            <a:off x="4451795" y="5442531"/>
            <a:ext cx="2602591" cy="391196"/>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91" name="TextBox 190">
            <a:extLst>
              <a:ext uri="{FF2B5EF4-FFF2-40B4-BE49-F238E27FC236}">
                <a16:creationId xmlns:a16="http://schemas.microsoft.com/office/drawing/2014/main" id="{0494706F-1BBD-4681-AAE2-D06119F1D52E}"/>
              </a:ext>
            </a:extLst>
          </p:cNvPr>
          <p:cNvSpPr txBox="1"/>
          <p:nvPr/>
        </p:nvSpPr>
        <p:spPr>
          <a:xfrm>
            <a:off x="7166519" y="5280960"/>
            <a:ext cx="4866731" cy="1448345"/>
          </a:xfrm>
          <a:prstGeom prst="rect">
            <a:avLst/>
          </a:prstGeom>
          <a:noFill/>
        </p:spPr>
        <p:txBody>
          <a:bodyPr wrap="square" lIns="0" tIns="0" rIns="0" bIns="0" rtlCol="0">
            <a:spAutoFit/>
          </a:bodyPr>
          <a:lstStyle/>
          <a:p>
            <a:r>
              <a:rPr lang="en-US" sz="2353" dirty="0">
                <a:gradFill>
                  <a:gsLst>
                    <a:gs pos="0">
                      <a:schemeClr val="tx1"/>
                    </a:gs>
                    <a:gs pos="86000">
                      <a:schemeClr val="tx1"/>
                    </a:gs>
                  </a:gsLst>
                  <a:lin ang="5400000" scaled="0"/>
                </a:gradFill>
              </a:rPr>
              <a:t>5. Cross-tenant inbound &amp; outbound restrictions to the 30</a:t>
            </a:r>
            <a:r>
              <a:rPr lang="fr-FR" sz="2353" dirty="0">
                <a:gradFill>
                  <a:gsLst>
                    <a:gs pos="0">
                      <a:schemeClr val="tx1"/>
                    </a:gs>
                    <a:gs pos="86000">
                      <a:schemeClr val="tx1"/>
                    </a:gs>
                  </a:gsLst>
                  <a:lin ang="5400000" scaled="0"/>
                </a:gradFill>
              </a:rPr>
              <a:t>0+ </a:t>
            </a:r>
            <a:r>
              <a:rPr lang="fr-FR" sz="2353" dirty="0" err="1">
                <a:gradFill>
                  <a:gsLst>
                    <a:gs pos="0">
                      <a:schemeClr val="tx1"/>
                    </a:gs>
                    <a:gs pos="86000">
                      <a:schemeClr val="tx1"/>
                    </a:gs>
                  </a:gsLst>
                  <a:lin ang="5400000" scaled="0"/>
                </a:gradFill>
              </a:rPr>
              <a:t>connectors</a:t>
            </a:r>
            <a:r>
              <a:rPr lang="fr-FR" sz="2353" dirty="0">
                <a:gradFill>
                  <a:gsLst>
                    <a:gs pos="0">
                      <a:schemeClr val="tx1"/>
                    </a:gs>
                    <a:gs pos="86000">
                      <a:schemeClr val="tx1"/>
                    </a:gs>
                  </a:gsLst>
                  <a:lin ang="5400000" scaled="0"/>
                </a:gradFill>
              </a:rPr>
              <a:t> to cloud services, content services, </a:t>
            </a:r>
            <a:r>
              <a:rPr lang="fr-FR" sz="2353" dirty="0" err="1">
                <a:gradFill>
                  <a:gsLst>
                    <a:gs pos="0">
                      <a:schemeClr val="tx1"/>
                    </a:gs>
                    <a:gs pos="86000">
                      <a:schemeClr val="tx1"/>
                    </a:gs>
                  </a:gsLst>
                  <a:lin ang="5400000" scaled="0"/>
                </a:gradFill>
              </a:rPr>
              <a:t>DBs</a:t>
            </a:r>
            <a:r>
              <a:rPr lang="fr-FR" sz="2353" dirty="0">
                <a:gradFill>
                  <a:gsLst>
                    <a:gs pos="0">
                      <a:schemeClr val="tx1"/>
                    </a:gs>
                    <a:gs pos="86000">
                      <a:schemeClr val="tx1"/>
                    </a:gs>
                  </a:gsLst>
                  <a:lin ang="5400000" scaled="0"/>
                </a:gradFill>
              </a:rPr>
              <a:t>, APIs, etc.</a:t>
            </a:r>
          </a:p>
        </p:txBody>
      </p:sp>
    </p:spTree>
    <p:extLst>
      <p:ext uri="{BB962C8B-B14F-4D97-AF65-F5344CB8AC3E}">
        <p14:creationId xmlns:p14="http://schemas.microsoft.com/office/powerpoint/2010/main" val="428952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CB5508BC758B4786C49CAB2DACE6CD" ma:contentTypeVersion="5" ma:contentTypeDescription="Create a new document." ma:contentTypeScope="" ma:versionID="8a2e46facb131d130239f4f997e1968c">
  <xsd:schema xmlns:xsd="http://www.w3.org/2001/XMLSchema" xmlns:xs="http://www.w3.org/2001/XMLSchema" xmlns:p="http://schemas.microsoft.com/office/2006/metadata/properties" xmlns:ns2="f0391fbe-9a8a-45b6-bc24-0f8c01e689a4" targetNamespace="http://schemas.microsoft.com/office/2006/metadata/properties" ma:root="true" ma:fieldsID="fb19b40636fba2f5359d6b37ae377b3b" ns2:_="">
    <xsd:import namespace="f0391fbe-9a8a-45b6-bc24-0f8c01e689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91fbe-9a8a-45b6-bc24-0f8c01e689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f0391fbe-9a8a-45b6-bc24-0f8c01e689a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8F8C21-B56B-4EB4-992B-D1C108E105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91fbe-9a8a-45b6-bc24-0f8c01e689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2aa56320-926b-491c-9590-85cdc5addfcb"/>
    <ds:schemaRef ds:uri="b1fabdb0-6811-4e35-981a-198c29cbb8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f0391fbe-9a8a-45b6-bc24-0f8c01e689a4"/>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187</TotalTime>
  <Words>2663</Words>
  <Application>Microsoft Office PowerPoint</Application>
  <PresentationFormat>Widescreen</PresentationFormat>
  <Paragraphs>323</Paragraphs>
  <Slides>35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PL-600  Security</vt:lpstr>
      <vt:lpstr>Agenda</vt:lpstr>
      <vt:lpstr>Solution Architect role in security modeling</vt:lpstr>
      <vt:lpstr>Security Architecture Process</vt:lpstr>
      <vt:lpstr>Discovery</vt:lpstr>
      <vt:lpstr>What should you try to learn about your client's environment to help you better architect the security model?</vt:lpstr>
      <vt:lpstr>Learning the client environment</vt:lpstr>
      <vt:lpstr>Controlling access to environments and resources</vt:lpstr>
      <vt:lpstr>Layers of security</vt:lpstr>
      <vt:lpstr>Azure AD - Conditional service access</vt:lpstr>
      <vt:lpstr>Securing environments with Security Groups</vt:lpstr>
      <vt:lpstr>Environment security and access control</vt:lpstr>
      <vt:lpstr>Global and Service Admin accounts</vt:lpstr>
      <vt:lpstr>Why should a Solution Architect care about Data Loss Prevention policies?</vt:lpstr>
      <vt:lpstr>Controlling access to data</vt:lpstr>
      <vt:lpstr>Authorization Architecture </vt:lpstr>
      <vt:lpstr>What are some common usage  patterns within many business apps?</vt:lpstr>
      <vt:lpstr>Common Business Scenarios</vt:lpstr>
      <vt:lpstr>What strategies do you use for defining security roles? </vt:lpstr>
      <vt:lpstr>Strategies for Building Security Roles</vt:lpstr>
      <vt:lpstr>Leverage Direct Inheritance and assign roles to teams</vt:lpstr>
      <vt:lpstr>What are some security challenges that business units can solve? </vt:lpstr>
      <vt:lpstr>Business Units</vt:lpstr>
      <vt:lpstr>Azure Active Directory Group Teams</vt:lpstr>
      <vt:lpstr>What’s the difference between Access Team and Owning Teams?</vt:lpstr>
      <vt:lpstr>Owning Team vs. Access Team</vt:lpstr>
      <vt:lpstr>Security Hierarchies</vt:lpstr>
      <vt:lpstr>Hierarchy Types</vt:lpstr>
      <vt:lpstr>When to use</vt:lpstr>
      <vt:lpstr>Security across the layers of the application</vt:lpstr>
      <vt:lpstr>Automation of security can ease friction</vt:lpstr>
      <vt:lpstr>Separate and Optimize Usage Patterns </vt:lpstr>
      <vt:lpstr>Wrapping up</vt:lpstr>
      <vt:lpstr>Group exercise: Security  </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sumit gupta</cp:lastModifiedBy>
  <cp:revision>22</cp:revision>
  <dcterms:created xsi:type="dcterms:W3CDTF">2018-07-31T14:16:34Z</dcterms:created>
  <dcterms:modified xsi:type="dcterms:W3CDTF">2022-03-16T03:52:03Z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0x0101005ACB5508BC758B4786C49CAB2DACE6CD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