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2.jpg" ContentType="image/pn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40"/>
  </p:notesMasterIdLst>
  <p:handoutMasterIdLst>
    <p:handoutMasterId r:id="rId41"/>
  </p:handoutMasterIdLst>
  <p:sldIdLst>
    <p:sldId id="1719" r:id="rId6"/>
    <p:sldId id="8614" r:id="rId7"/>
    <p:sldId id="3089" r:id="rId8"/>
    <p:sldId id="8615" r:id="rId9"/>
    <p:sldId id="340" r:id="rId10"/>
    <p:sldId id="332" r:id="rId11"/>
    <p:sldId id="333" r:id="rId12"/>
    <p:sldId id="334" r:id="rId13"/>
    <p:sldId id="8616" r:id="rId14"/>
    <p:sldId id="336" r:id="rId15"/>
    <p:sldId id="8617" r:id="rId16"/>
    <p:sldId id="8618" r:id="rId17"/>
    <p:sldId id="338" r:id="rId18"/>
    <p:sldId id="8620" r:id="rId19"/>
    <p:sldId id="339" r:id="rId20"/>
    <p:sldId id="341" r:id="rId21"/>
    <p:sldId id="8621" r:id="rId22"/>
    <p:sldId id="8619" r:id="rId23"/>
    <p:sldId id="316" r:id="rId24"/>
    <p:sldId id="317" r:id="rId25"/>
    <p:sldId id="318" r:id="rId26"/>
    <p:sldId id="921" r:id="rId27"/>
    <p:sldId id="920" r:id="rId28"/>
    <p:sldId id="962" r:id="rId29"/>
    <p:sldId id="955" r:id="rId30"/>
    <p:sldId id="922" r:id="rId31"/>
    <p:sldId id="8622" r:id="rId32"/>
    <p:sldId id="8627" r:id="rId33"/>
    <p:sldId id="8624" r:id="rId34"/>
    <p:sldId id="8623" r:id="rId35"/>
    <p:sldId id="8625" r:id="rId36"/>
    <p:sldId id="8626" r:id="rId37"/>
    <p:sldId id="1722" r:id="rId38"/>
    <p:sldId id="1532"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nna Jennings" initials="AJ" lastIdx="2" clrIdx="4">
    <p:extLst>
      <p:ext uri="{19B8F6BF-5375-455C-9EA6-DF929625EA0E}">
        <p15:presenceInfo xmlns:p15="http://schemas.microsoft.com/office/powerpoint/2012/main" userId="S::anjenni@microsoft.com::8ab53ffb-fb1d-4e91-bd8d-4a8442a41acf" providerId="AD"/>
      </p:ext>
    </p:extLst>
  </p:cmAuthor>
  <p:cmAuthor id="5" name="Dave Yack (COLORADO TECHNOLOGY CONSULTANT)" initials="DY(TC" lastIdx="1" clrIdx="5">
    <p:extLst>
      <p:ext uri="{19B8F6BF-5375-455C-9EA6-DF929625EA0E}">
        <p15:presenceInfo xmlns:p15="http://schemas.microsoft.com/office/powerpoint/2012/main" userId="Dave Yack (COLORADO TECHNOLOGY CONSULTANT)" providerId="None"/>
      </p:ext>
    </p:extLst>
  </p:cmAuthor>
  <p:cmAuthor id="6" name="Julie Yack" initials="JY" lastIdx="1" clrIdx="6">
    <p:extLst>
      <p:ext uri="{19B8F6BF-5375-455C-9EA6-DF929625EA0E}">
        <p15:presenceInfo xmlns:p15="http://schemas.microsoft.com/office/powerpoint/2012/main" userId="69a26d0b1d12c0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432" autoAdjust="0"/>
  </p:normalViewPr>
  <p:slideViewPr>
    <p:cSldViewPr snapToGrid="0">
      <p:cViewPr varScale="1">
        <p:scale>
          <a:sx n="109" d="100"/>
          <a:sy n="109" d="100"/>
        </p:scale>
        <p:origin x="78" y="27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evor Ford" userId="e62d3275-2530-47a3-9711-e8e9e8501c63" providerId="ADAL" clId="{75ECB12D-03C0-4839-9EFD-F844A4CA302D}"/>
    <pc:docChg chg="modSld">
      <pc:chgData name="Trevor Ford" userId="e62d3275-2530-47a3-9711-e8e9e8501c63" providerId="ADAL" clId="{75ECB12D-03C0-4839-9EFD-F844A4CA302D}" dt="2021-04-19T17:24:34.174" v="3" actId="20577"/>
      <pc:docMkLst>
        <pc:docMk/>
      </pc:docMkLst>
      <pc:sldChg chg="modSp mod">
        <pc:chgData name="Trevor Ford" userId="e62d3275-2530-47a3-9711-e8e9e8501c63" providerId="ADAL" clId="{75ECB12D-03C0-4839-9EFD-F844A4CA302D}" dt="2021-04-19T17:24:34.174" v="3" actId="20577"/>
        <pc:sldMkLst>
          <pc:docMk/>
          <pc:sldMk cId="3635852913" sldId="1719"/>
        </pc:sldMkLst>
        <pc:spChg chg="mod">
          <ac:chgData name="Trevor Ford" userId="e62d3275-2530-47a3-9711-e8e9e8501c63" providerId="ADAL" clId="{75ECB12D-03C0-4839-9EFD-F844A4CA302D}" dt="2021-04-19T17:24:34.174" v="3" actId="20577"/>
          <ac:spMkLst>
            <pc:docMk/>
            <pc:sldMk cId="3635852913" sldId="1719"/>
            <ac:spMk id="4" creationId="{00000000-0000-0000-0000-000000000000}"/>
          </ac:spMkLst>
        </pc:spChg>
      </pc:sldChg>
    </pc:docChg>
  </pc:docChgLst>
  <pc:docChgLst>
    <pc:chgData name="Trevor Ford" userId="e62d3275-2530-47a3-9711-e8e9e8501c63" providerId="ADAL" clId="{233648A1-8DFB-4520-AEC6-237B601359BC}"/>
    <pc:docChg chg="custSel modSld">
      <pc:chgData name="Trevor Ford" userId="e62d3275-2530-47a3-9711-e8e9e8501c63" providerId="ADAL" clId="{233648A1-8DFB-4520-AEC6-237B601359BC}" dt="2021-01-19T18:15:41.684" v="9" actId="313"/>
      <pc:docMkLst>
        <pc:docMk/>
      </pc:docMkLst>
      <pc:sldChg chg="modSp mod">
        <pc:chgData name="Trevor Ford" userId="e62d3275-2530-47a3-9711-e8e9e8501c63" providerId="ADAL" clId="{233648A1-8DFB-4520-AEC6-237B601359BC}" dt="2021-01-19T18:15:41.684" v="9" actId="313"/>
        <pc:sldMkLst>
          <pc:docMk/>
          <pc:sldMk cId="2192910529" sldId="317"/>
        </pc:sldMkLst>
        <pc:spChg chg="mod">
          <ac:chgData name="Trevor Ford" userId="e62d3275-2530-47a3-9711-e8e9e8501c63" providerId="ADAL" clId="{233648A1-8DFB-4520-AEC6-237B601359BC}" dt="2021-01-19T18:15:41.684" v="9" actId="313"/>
          <ac:spMkLst>
            <pc:docMk/>
            <pc:sldMk cId="2192910529" sldId="317"/>
            <ac:spMk id="2" creationId="{00000000-0000-0000-0000-000000000000}"/>
          </ac:spMkLst>
        </pc:spChg>
      </pc:sldChg>
      <pc:sldChg chg="modSp mod">
        <pc:chgData name="Trevor Ford" userId="e62d3275-2530-47a3-9711-e8e9e8501c63" providerId="ADAL" clId="{233648A1-8DFB-4520-AEC6-237B601359BC}" dt="2021-01-19T18:15:05.031" v="6" actId="313"/>
        <pc:sldMkLst>
          <pc:docMk/>
          <pc:sldMk cId="3999052759" sldId="318"/>
        </pc:sldMkLst>
        <pc:spChg chg="mod">
          <ac:chgData name="Trevor Ford" userId="e62d3275-2530-47a3-9711-e8e9e8501c63" providerId="ADAL" clId="{233648A1-8DFB-4520-AEC6-237B601359BC}" dt="2021-01-19T18:14:40.562" v="3" actId="313"/>
          <ac:spMkLst>
            <pc:docMk/>
            <pc:sldMk cId="3999052759" sldId="318"/>
            <ac:spMk id="3" creationId="{7CB1135A-2E66-4D3A-8065-9802C7BA2AB1}"/>
          </ac:spMkLst>
        </pc:spChg>
        <pc:spChg chg="mod">
          <ac:chgData name="Trevor Ford" userId="e62d3275-2530-47a3-9711-e8e9e8501c63" providerId="ADAL" clId="{233648A1-8DFB-4520-AEC6-237B601359BC}" dt="2021-01-19T18:15:05.031" v="6" actId="313"/>
          <ac:spMkLst>
            <pc:docMk/>
            <pc:sldMk cId="3999052759" sldId="318"/>
            <ac:spMk id="4" creationId="{E047507A-341E-4B16-BCF1-94A477EA30F7}"/>
          </ac:spMkLst>
        </pc:spChg>
      </pc:sldChg>
      <pc:sldChg chg="modSp mod">
        <pc:chgData name="Trevor Ford" userId="e62d3275-2530-47a3-9711-e8e9e8501c63" providerId="ADAL" clId="{233648A1-8DFB-4520-AEC6-237B601359BC}" dt="2021-01-19T18:15:06.483" v="7" actId="313"/>
        <pc:sldMkLst>
          <pc:docMk/>
          <pc:sldMk cId="2187276331" sldId="921"/>
        </pc:sldMkLst>
        <pc:spChg chg="mod">
          <ac:chgData name="Trevor Ford" userId="e62d3275-2530-47a3-9711-e8e9e8501c63" providerId="ADAL" clId="{233648A1-8DFB-4520-AEC6-237B601359BC}" dt="2021-01-19T18:15:06.483" v="7" actId="313"/>
          <ac:spMkLst>
            <pc:docMk/>
            <pc:sldMk cId="2187276331" sldId="921"/>
            <ac:spMk id="2" creationId="{00000000-0000-0000-0000-000000000000}"/>
          </ac:spMkLst>
        </pc:spChg>
        <pc:spChg chg="mod">
          <ac:chgData name="Trevor Ford" userId="e62d3275-2530-47a3-9711-e8e9e8501c63" providerId="ADAL" clId="{233648A1-8DFB-4520-AEC6-237B601359BC}" dt="2021-01-19T18:14:42.586" v="4" actId="313"/>
          <ac:spMkLst>
            <pc:docMk/>
            <pc:sldMk cId="2187276331" sldId="921"/>
            <ac:spMk id="3" creationId="{00000000-0000-0000-0000-000000000000}"/>
          </ac:spMkLst>
        </pc:spChg>
      </pc:sldChg>
      <pc:sldChg chg="modSp mod">
        <pc:chgData name="Trevor Ford" userId="e62d3275-2530-47a3-9711-e8e9e8501c63" providerId="ADAL" clId="{233648A1-8DFB-4520-AEC6-237B601359BC}" dt="2021-01-19T18:14:37.354" v="0" actId="313"/>
        <pc:sldMkLst>
          <pc:docMk/>
          <pc:sldMk cId="2651001892" sldId="8614"/>
        </pc:sldMkLst>
        <pc:spChg chg="mod">
          <ac:chgData name="Trevor Ford" userId="e62d3275-2530-47a3-9711-e8e9e8501c63" providerId="ADAL" clId="{233648A1-8DFB-4520-AEC6-237B601359BC}" dt="2021-01-19T18:14:37.354" v="0" actId="313"/>
          <ac:spMkLst>
            <pc:docMk/>
            <pc:sldMk cId="2651001892" sldId="8614"/>
            <ac:spMk id="3" creationId="{FD6CB25D-A094-4957-B719-6157F9BB1FBE}"/>
          </ac:spMkLst>
        </pc:spChg>
      </pc:sldChg>
      <pc:sldChg chg="modSp mod">
        <pc:chgData name="Trevor Ford" userId="e62d3275-2530-47a3-9711-e8e9e8501c63" providerId="ADAL" clId="{233648A1-8DFB-4520-AEC6-237B601359BC}" dt="2021-01-19T18:14:44.205" v="5" actId="313"/>
        <pc:sldMkLst>
          <pc:docMk/>
          <pc:sldMk cId="477746763" sldId="8622"/>
        </pc:sldMkLst>
        <pc:spChg chg="mod">
          <ac:chgData name="Trevor Ford" userId="e62d3275-2530-47a3-9711-e8e9e8501c63" providerId="ADAL" clId="{233648A1-8DFB-4520-AEC6-237B601359BC}" dt="2021-01-19T18:14:44.205" v="5" actId="313"/>
          <ac:spMkLst>
            <pc:docMk/>
            <pc:sldMk cId="477746763" sldId="8622"/>
            <ac:spMk id="8" creationId="{449931CC-FCFD-4E78-8999-D53B44EB3AE7}"/>
          </ac:spMkLst>
        </pc:spChg>
      </pc:sldChg>
      <pc:sldChg chg="modNotesTx">
        <pc:chgData name="Trevor Ford" userId="e62d3275-2530-47a3-9711-e8e9e8501c63" providerId="ADAL" clId="{233648A1-8DFB-4520-AEC6-237B601359BC}" dt="2021-01-19T18:15:19.710" v="8" actId="313"/>
        <pc:sldMkLst>
          <pc:docMk/>
          <pc:sldMk cId="4117035320" sldId="8624"/>
        </pc:sldMkLst>
      </pc:sldChg>
    </pc:docChg>
  </pc:docChgLst>
  <pc:docChgLst>
    <pc:chgData name="Trevor Ford" userId="e62d3275-2530-47a3-9711-e8e9e8501c63" providerId="ADAL" clId="{78D95D33-B31C-4EC1-8569-60E584AE6697}"/>
    <pc:docChg chg="modSld">
      <pc:chgData name="Trevor Ford" userId="e62d3275-2530-47a3-9711-e8e9e8501c63" providerId="ADAL" clId="{78D95D33-B31C-4EC1-8569-60E584AE6697}" dt="2021-06-22T19:40:37.886" v="19" actId="20577"/>
      <pc:docMkLst>
        <pc:docMk/>
      </pc:docMkLst>
      <pc:sldChg chg="modSp mod">
        <pc:chgData name="Trevor Ford" userId="e62d3275-2530-47a3-9711-e8e9e8501c63" providerId="ADAL" clId="{78D95D33-B31C-4EC1-8569-60E584AE6697}" dt="2021-06-22T19:40:37.886" v="19" actId="20577"/>
        <pc:sldMkLst>
          <pc:docMk/>
          <pc:sldMk cId="2285654360" sldId="338"/>
        </pc:sldMkLst>
        <pc:spChg chg="mod">
          <ac:chgData name="Trevor Ford" userId="e62d3275-2530-47a3-9711-e8e9e8501c63" providerId="ADAL" clId="{78D95D33-B31C-4EC1-8569-60E584AE6697}" dt="2021-06-22T19:40:37.886" v="19" actId="20577"/>
          <ac:spMkLst>
            <pc:docMk/>
            <pc:sldMk cId="2285654360" sldId="338"/>
            <ac:spMk id="4" creationId="{00000000-0000-0000-0000-000000000000}"/>
          </ac:spMkLst>
        </pc:spChg>
      </pc:sldChg>
      <pc:sldChg chg="modSp mod">
        <pc:chgData name="Trevor Ford" userId="e62d3275-2530-47a3-9711-e8e9e8501c63" providerId="ADAL" clId="{78D95D33-B31C-4EC1-8569-60E584AE6697}" dt="2021-06-22T19:40:26.440" v="9" actId="20577"/>
        <pc:sldMkLst>
          <pc:docMk/>
          <pc:sldMk cId="389249297" sldId="8617"/>
        </pc:sldMkLst>
        <pc:spChg chg="mod">
          <ac:chgData name="Trevor Ford" userId="e62d3275-2530-47a3-9711-e8e9e8501c63" providerId="ADAL" clId="{78D95D33-B31C-4EC1-8569-60E584AE6697}" dt="2021-06-22T19:40:26.440" v="9" actId="20577"/>
          <ac:spMkLst>
            <pc:docMk/>
            <pc:sldMk cId="389249297" sldId="8617"/>
            <ac:spMk id="3" creationId="{E66AA6B0-04CF-4867-B43C-BE6DC3A3D6A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35056-AE12-4403-90AD-3516CCDB67BD}" type="doc">
      <dgm:prSet loTypeId="urn:microsoft.com/office/officeart/2005/8/layout/venn2" loCatId="relationship" qsTypeId="urn:microsoft.com/office/officeart/2005/8/quickstyle/simple1" qsCatId="simple" csTypeId="urn:microsoft.com/office/officeart/2005/8/colors/colorful1" csCatId="colorful" phldr="1"/>
      <dgm:spPr/>
      <dgm:t>
        <a:bodyPr/>
        <a:lstStyle/>
        <a:p>
          <a:endParaRPr lang="en-AU"/>
        </a:p>
      </dgm:t>
    </dgm:pt>
    <dgm:pt modelId="{B2C16E24-2B08-449D-AF43-D23794BE4EE8}">
      <dgm:prSet phldrT="[Text]" custT="1"/>
      <dgm:spPr/>
      <dgm:t>
        <a:bodyPr/>
        <a:lstStyle/>
        <a:p>
          <a:r>
            <a:rPr lang="en-AU" sz="2000" dirty="0"/>
            <a:t>Process Integration</a:t>
          </a:r>
        </a:p>
      </dgm:t>
    </dgm:pt>
    <dgm:pt modelId="{32B524FA-75D2-4873-8516-B1801EABAFEF}" type="parTrans" cxnId="{D1356E51-3861-4858-9849-5BFC973B0E3C}">
      <dgm:prSet/>
      <dgm:spPr/>
      <dgm:t>
        <a:bodyPr/>
        <a:lstStyle/>
        <a:p>
          <a:endParaRPr lang="en-AU" sz="2800"/>
        </a:p>
      </dgm:t>
    </dgm:pt>
    <dgm:pt modelId="{FB91D639-0AC1-41D2-8DA4-21C4FA7AD767}" type="sibTrans" cxnId="{D1356E51-3861-4858-9849-5BFC973B0E3C}">
      <dgm:prSet/>
      <dgm:spPr/>
      <dgm:t>
        <a:bodyPr/>
        <a:lstStyle/>
        <a:p>
          <a:endParaRPr lang="en-AU" sz="2800"/>
        </a:p>
      </dgm:t>
    </dgm:pt>
    <dgm:pt modelId="{EF1F1CD2-B34C-4D4B-945C-8CFAA04E1EE1}">
      <dgm:prSet phldrT="[Text]" custT="1"/>
      <dgm:spPr>
        <a:solidFill>
          <a:schemeClr val="bg2">
            <a:lumMod val="25000"/>
          </a:schemeClr>
        </a:solidFill>
      </dgm:spPr>
      <dgm:t>
        <a:bodyPr/>
        <a:lstStyle/>
        <a:p>
          <a:r>
            <a:rPr lang="en-AU" sz="2000" dirty="0"/>
            <a:t>Application Integration</a:t>
          </a:r>
        </a:p>
      </dgm:t>
    </dgm:pt>
    <dgm:pt modelId="{F0508909-F01E-4E2E-B65D-9521F1619852}" type="parTrans" cxnId="{07D7ACEA-BE3D-4F07-9D9B-50EEA93A3448}">
      <dgm:prSet/>
      <dgm:spPr/>
      <dgm:t>
        <a:bodyPr/>
        <a:lstStyle/>
        <a:p>
          <a:endParaRPr lang="en-AU" sz="2800"/>
        </a:p>
      </dgm:t>
    </dgm:pt>
    <dgm:pt modelId="{749AD3FB-3241-436B-9BDC-9A943D042F91}" type="sibTrans" cxnId="{07D7ACEA-BE3D-4F07-9D9B-50EEA93A3448}">
      <dgm:prSet/>
      <dgm:spPr/>
      <dgm:t>
        <a:bodyPr/>
        <a:lstStyle/>
        <a:p>
          <a:endParaRPr lang="en-AU" sz="2800"/>
        </a:p>
      </dgm:t>
    </dgm:pt>
    <dgm:pt modelId="{72E42934-884A-4ACC-BABE-43C343411274}">
      <dgm:prSet phldrT="[Text]" custT="1"/>
      <dgm:spPr/>
      <dgm:t>
        <a:bodyPr/>
        <a:lstStyle/>
        <a:p>
          <a:r>
            <a:rPr lang="en-AU" sz="2000" dirty="0"/>
            <a:t>Data Integration</a:t>
          </a:r>
        </a:p>
      </dgm:t>
    </dgm:pt>
    <dgm:pt modelId="{F2B13751-9D88-42AC-A87A-5E7A4F457DAB}" type="parTrans" cxnId="{32D40EF9-D05F-43BC-8620-8AF777448FC1}">
      <dgm:prSet/>
      <dgm:spPr/>
      <dgm:t>
        <a:bodyPr/>
        <a:lstStyle/>
        <a:p>
          <a:endParaRPr lang="en-AU" sz="2800"/>
        </a:p>
      </dgm:t>
    </dgm:pt>
    <dgm:pt modelId="{BE5DB4D1-D06A-4D7C-A13F-24597F46F2B2}" type="sibTrans" cxnId="{32D40EF9-D05F-43BC-8620-8AF777448FC1}">
      <dgm:prSet/>
      <dgm:spPr/>
      <dgm:t>
        <a:bodyPr/>
        <a:lstStyle/>
        <a:p>
          <a:endParaRPr lang="en-AU" sz="2800"/>
        </a:p>
      </dgm:t>
    </dgm:pt>
    <dgm:pt modelId="{4B708B7A-23DA-4444-AF26-522CC5602FEC}" type="pres">
      <dgm:prSet presAssocID="{4C135056-AE12-4403-90AD-3516CCDB67BD}" presName="Name0" presStyleCnt="0">
        <dgm:presLayoutVars>
          <dgm:chMax val="7"/>
          <dgm:resizeHandles val="exact"/>
        </dgm:presLayoutVars>
      </dgm:prSet>
      <dgm:spPr/>
    </dgm:pt>
    <dgm:pt modelId="{0D800CD8-046B-4F95-AC5D-01AB24746E45}" type="pres">
      <dgm:prSet presAssocID="{4C135056-AE12-4403-90AD-3516CCDB67BD}" presName="comp1" presStyleCnt="0"/>
      <dgm:spPr/>
    </dgm:pt>
    <dgm:pt modelId="{559D216A-6340-47B3-9879-1C852AE27AE4}" type="pres">
      <dgm:prSet presAssocID="{4C135056-AE12-4403-90AD-3516CCDB67BD}" presName="circle1" presStyleLbl="node1" presStyleIdx="0" presStyleCnt="3"/>
      <dgm:spPr/>
    </dgm:pt>
    <dgm:pt modelId="{EEBA505F-4D77-4AA2-BE6C-DC019AF11598}" type="pres">
      <dgm:prSet presAssocID="{4C135056-AE12-4403-90AD-3516CCDB67BD}" presName="c1text" presStyleLbl="node1" presStyleIdx="0" presStyleCnt="3">
        <dgm:presLayoutVars>
          <dgm:bulletEnabled val="1"/>
        </dgm:presLayoutVars>
      </dgm:prSet>
      <dgm:spPr/>
    </dgm:pt>
    <dgm:pt modelId="{BCF8E05D-46ED-4750-98CE-FA9E60123772}" type="pres">
      <dgm:prSet presAssocID="{4C135056-AE12-4403-90AD-3516CCDB67BD}" presName="comp2" presStyleCnt="0"/>
      <dgm:spPr/>
    </dgm:pt>
    <dgm:pt modelId="{0BD980A3-6776-4CF6-82EB-1B683D99FC31}" type="pres">
      <dgm:prSet presAssocID="{4C135056-AE12-4403-90AD-3516CCDB67BD}" presName="circle2" presStyleLbl="node1" presStyleIdx="1" presStyleCnt="3"/>
      <dgm:spPr/>
    </dgm:pt>
    <dgm:pt modelId="{7B8812FE-34E0-463C-922A-5B499D38A38D}" type="pres">
      <dgm:prSet presAssocID="{4C135056-AE12-4403-90AD-3516CCDB67BD}" presName="c2text" presStyleLbl="node1" presStyleIdx="1" presStyleCnt="3">
        <dgm:presLayoutVars>
          <dgm:bulletEnabled val="1"/>
        </dgm:presLayoutVars>
      </dgm:prSet>
      <dgm:spPr/>
    </dgm:pt>
    <dgm:pt modelId="{392592C0-B097-428A-BB92-C808CC570577}" type="pres">
      <dgm:prSet presAssocID="{4C135056-AE12-4403-90AD-3516CCDB67BD}" presName="comp3" presStyleCnt="0"/>
      <dgm:spPr/>
    </dgm:pt>
    <dgm:pt modelId="{3048736F-6D45-4851-AC3E-F494FAAA138B}" type="pres">
      <dgm:prSet presAssocID="{4C135056-AE12-4403-90AD-3516CCDB67BD}" presName="circle3" presStyleLbl="node1" presStyleIdx="2" presStyleCnt="3"/>
      <dgm:spPr/>
    </dgm:pt>
    <dgm:pt modelId="{177457CE-039B-4851-A21F-9335E89A84C1}" type="pres">
      <dgm:prSet presAssocID="{4C135056-AE12-4403-90AD-3516CCDB67BD}" presName="c3text" presStyleLbl="node1" presStyleIdx="2" presStyleCnt="3">
        <dgm:presLayoutVars>
          <dgm:bulletEnabled val="1"/>
        </dgm:presLayoutVars>
      </dgm:prSet>
      <dgm:spPr/>
    </dgm:pt>
  </dgm:ptLst>
  <dgm:cxnLst>
    <dgm:cxn modelId="{24E8AD18-468F-4573-8939-12840A2BD3B1}" type="presOf" srcId="{B2C16E24-2B08-449D-AF43-D23794BE4EE8}" destId="{559D216A-6340-47B3-9879-1C852AE27AE4}" srcOrd="0" destOrd="0" presId="urn:microsoft.com/office/officeart/2005/8/layout/venn2"/>
    <dgm:cxn modelId="{5486024A-CD63-463A-8C68-683EFE9436C1}" type="presOf" srcId="{72E42934-884A-4ACC-BABE-43C343411274}" destId="{3048736F-6D45-4851-AC3E-F494FAAA138B}" srcOrd="0" destOrd="0" presId="urn:microsoft.com/office/officeart/2005/8/layout/venn2"/>
    <dgm:cxn modelId="{D1356E51-3861-4858-9849-5BFC973B0E3C}" srcId="{4C135056-AE12-4403-90AD-3516CCDB67BD}" destId="{B2C16E24-2B08-449D-AF43-D23794BE4EE8}" srcOrd="0" destOrd="0" parTransId="{32B524FA-75D2-4873-8516-B1801EABAFEF}" sibTransId="{FB91D639-0AC1-41D2-8DA4-21C4FA7AD767}"/>
    <dgm:cxn modelId="{D33E4E57-A483-46C0-B71C-9E1DC732E516}" type="presOf" srcId="{B2C16E24-2B08-449D-AF43-D23794BE4EE8}" destId="{EEBA505F-4D77-4AA2-BE6C-DC019AF11598}" srcOrd="1" destOrd="0" presId="urn:microsoft.com/office/officeart/2005/8/layout/venn2"/>
    <dgm:cxn modelId="{A2D76183-00BA-4B31-8E04-340D929822A3}" type="presOf" srcId="{EF1F1CD2-B34C-4D4B-945C-8CFAA04E1EE1}" destId="{0BD980A3-6776-4CF6-82EB-1B683D99FC31}" srcOrd="0" destOrd="0" presId="urn:microsoft.com/office/officeart/2005/8/layout/venn2"/>
    <dgm:cxn modelId="{25A7B392-F284-4147-AF36-44E57914C99D}" type="presOf" srcId="{72E42934-884A-4ACC-BABE-43C343411274}" destId="{177457CE-039B-4851-A21F-9335E89A84C1}" srcOrd="1" destOrd="0" presId="urn:microsoft.com/office/officeart/2005/8/layout/venn2"/>
    <dgm:cxn modelId="{58715CC2-45F2-4C1D-AF8E-EF2BA39270D1}" type="presOf" srcId="{4C135056-AE12-4403-90AD-3516CCDB67BD}" destId="{4B708B7A-23DA-4444-AF26-522CC5602FEC}" srcOrd="0" destOrd="0" presId="urn:microsoft.com/office/officeart/2005/8/layout/venn2"/>
    <dgm:cxn modelId="{07D7ACEA-BE3D-4F07-9D9B-50EEA93A3448}" srcId="{4C135056-AE12-4403-90AD-3516CCDB67BD}" destId="{EF1F1CD2-B34C-4D4B-945C-8CFAA04E1EE1}" srcOrd="1" destOrd="0" parTransId="{F0508909-F01E-4E2E-B65D-9521F1619852}" sibTransId="{749AD3FB-3241-436B-9BDC-9A943D042F91}"/>
    <dgm:cxn modelId="{99FD03EF-833F-4468-A3B5-180495DA9967}" type="presOf" srcId="{EF1F1CD2-B34C-4D4B-945C-8CFAA04E1EE1}" destId="{7B8812FE-34E0-463C-922A-5B499D38A38D}" srcOrd="1" destOrd="0" presId="urn:microsoft.com/office/officeart/2005/8/layout/venn2"/>
    <dgm:cxn modelId="{32D40EF9-D05F-43BC-8620-8AF777448FC1}" srcId="{4C135056-AE12-4403-90AD-3516CCDB67BD}" destId="{72E42934-884A-4ACC-BABE-43C343411274}" srcOrd="2" destOrd="0" parTransId="{F2B13751-9D88-42AC-A87A-5E7A4F457DAB}" sibTransId="{BE5DB4D1-D06A-4D7C-A13F-24597F46F2B2}"/>
    <dgm:cxn modelId="{F46FBB17-3658-4032-B282-50D309EBAFDD}" type="presParOf" srcId="{4B708B7A-23DA-4444-AF26-522CC5602FEC}" destId="{0D800CD8-046B-4F95-AC5D-01AB24746E45}" srcOrd="0" destOrd="0" presId="urn:microsoft.com/office/officeart/2005/8/layout/venn2"/>
    <dgm:cxn modelId="{604E97BC-0642-4567-B38B-43997282A59F}" type="presParOf" srcId="{0D800CD8-046B-4F95-AC5D-01AB24746E45}" destId="{559D216A-6340-47B3-9879-1C852AE27AE4}" srcOrd="0" destOrd="0" presId="urn:microsoft.com/office/officeart/2005/8/layout/venn2"/>
    <dgm:cxn modelId="{800CD149-FA47-4E68-A108-1674D7D8DABA}" type="presParOf" srcId="{0D800CD8-046B-4F95-AC5D-01AB24746E45}" destId="{EEBA505F-4D77-4AA2-BE6C-DC019AF11598}" srcOrd="1" destOrd="0" presId="urn:microsoft.com/office/officeart/2005/8/layout/venn2"/>
    <dgm:cxn modelId="{AFC2041D-EB90-4C82-B600-2246F31E65E5}" type="presParOf" srcId="{4B708B7A-23DA-4444-AF26-522CC5602FEC}" destId="{BCF8E05D-46ED-4750-98CE-FA9E60123772}" srcOrd="1" destOrd="0" presId="urn:microsoft.com/office/officeart/2005/8/layout/venn2"/>
    <dgm:cxn modelId="{02AB15AC-78CF-432B-A34B-C37342FDE0D9}" type="presParOf" srcId="{BCF8E05D-46ED-4750-98CE-FA9E60123772}" destId="{0BD980A3-6776-4CF6-82EB-1B683D99FC31}" srcOrd="0" destOrd="0" presId="urn:microsoft.com/office/officeart/2005/8/layout/venn2"/>
    <dgm:cxn modelId="{69EF0F29-07D7-4C33-9105-EBBA8E698FC4}" type="presParOf" srcId="{BCF8E05D-46ED-4750-98CE-FA9E60123772}" destId="{7B8812FE-34E0-463C-922A-5B499D38A38D}" srcOrd="1" destOrd="0" presId="urn:microsoft.com/office/officeart/2005/8/layout/venn2"/>
    <dgm:cxn modelId="{C4091A29-3B1D-41CC-9F57-EA1CF945E4C8}" type="presParOf" srcId="{4B708B7A-23DA-4444-AF26-522CC5602FEC}" destId="{392592C0-B097-428A-BB92-C808CC570577}" srcOrd="2" destOrd="0" presId="urn:microsoft.com/office/officeart/2005/8/layout/venn2"/>
    <dgm:cxn modelId="{136B7B3D-BD57-48B7-B7BE-448B279AFA1A}" type="presParOf" srcId="{392592C0-B097-428A-BB92-C808CC570577}" destId="{3048736F-6D45-4851-AC3E-F494FAAA138B}" srcOrd="0" destOrd="0" presId="urn:microsoft.com/office/officeart/2005/8/layout/venn2"/>
    <dgm:cxn modelId="{1449B2A3-F04E-405B-848E-41FF4D05EA3E}" type="presParOf" srcId="{392592C0-B097-428A-BB92-C808CC570577}" destId="{177457CE-039B-4851-A21F-9335E89A84C1}"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CD74D00-31E0-4BA2-8A0F-1F3BFF05BDF9}" type="doc">
      <dgm:prSet loTypeId="urn:microsoft.com/office/officeart/2005/8/layout/vList5" loCatId="list" qsTypeId="urn:microsoft.com/office/officeart/2005/8/quickstyle/simple1#2" qsCatId="simple" csTypeId="urn:microsoft.com/office/officeart/2005/8/colors/accent1_2" csCatId="accent1" phldr="1"/>
      <dgm:spPr/>
      <dgm:t>
        <a:bodyPr/>
        <a:lstStyle/>
        <a:p>
          <a:endParaRPr lang="en-GB"/>
        </a:p>
      </dgm:t>
    </dgm:pt>
    <dgm:pt modelId="{D80954DF-0560-481C-BDC2-4A6B5F31F4AF}">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Usability</a:t>
          </a:r>
        </a:p>
      </dgm:t>
    </dgm:pt>
    <dgm:pt modelId="{D497D81A-3701-424E-8D81-67D1F6431F18}" type="parTrans" cxnId="{339E40F2-70F9-47B9-B907-D55DDE7F906A}">
      <dgm:prSet/>
      <dgm:spPr/>
      <dgm:t>
        <a:bodyPr/>
        <a:lstStyle/>
        <a:p>
          <a:endParaRPr lang="en-GB"/>
        </a:p>
      </dgm:t>
    </dgm:pt>
    <dgm:pt modelId="{6396ADAD-DFF0-44F7-8743-0060ABF520AD}" type="sibTrans" cxnId="{339E40F2-70F9-47B9-B907-D55DDE7F906A}">
      <dgm:prSet/>
      <dgm:spPr/>
      <dgm:t>
        <a:bodyPr/>
        <a:lstStyle/>
        <a:p>
          <a:endParaRPr lang="en-GB"/>
        </a:p>
      </dgm:t>
    </dgm:pt>
    <dgm:pt modelId="{C22C317D-DFC0-4C4E-8305-F1A6A99CE2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Access from a common source</a:t>
          </a:r>
        </a:p>
      </dgm:t>
    </dgm:pt>
    <dgm:pt modelId="{CEC5511E-563D-4F1D-B822-EE0CDD5BB46B}" type="parTrans" cxnId="{98E325DB-E440-4021-8D7B-D1A6745150E0}">
      <dgm:prSet/>
      <dgm:spPr/>
      <dgm:t>
        <a:bodyPr/>
        <a:lstStyle/>
        <a:p>
          <a:endParaRPr lang="en-GB"/>
        </a:p>
      </dgm:t>
    </dgm:pt>
    <dgm:pt modelId="{E1082399-BF25-4189-B8CC-C5BAD5FACBF1}" type="sibTrans" cxnId="{98E325DB-E440-4021-8D7B-D1A6745150E0}">
      <dgm:prSet/>
      <dgm:spPr/>
      <dgm:t>
        <a:bodyPr/>
        <a:lstStyle/>
        <a:p>
          <a:endParaRPr lang="en-GB"/>
        </a:p>
      </dgm:t>
    </dgm:pt>
    <dgm:pt modelId="{979E2ED0-DB7D-4403-80FB-5FE4280DEFE0}">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Real-time</a:t>
          </a:r>
        </a:p>
      </dgm:t>
    </dgm:pt>
    <dgm:pt modelId="{2D27ABDA-54B6-42BF-A01C-44849136E9A1}" type="parTrans" cxnId="{95807B43-A310-40FA-95B3-41EEAECE05A7}">
      <dgm:prSet/>
      <dgm:spPr/>
      <dgm:t>
        <a:bodyPr/>
        <a:lstStyle/>
        <a:p>
          <a:endParaRPr lang="en-GB"/>
        </a:p>
      </dgm:t>
    </dgm:pt>
    <dgm:pt modelId="{A8DFDB76-3D09-436F-9B7C-1C333A7B734C}" type="sibTrans" cxnId="{95807B43-A310-40FA-95B3-41EEAECE05A7}">
      <dgm:prSet/>
      <dgm:spPr/>
      <dgm:t>
        <a:bodyPr/>
        <a:lstStyle/>
        <a:p>
          <a:endParaRPr lang="en-GB"/>
        </a:p>
      </dgm:t>
    </dgm:pt>
    <dgm:pt modelId="{19DEEDEF-5F48-430C-A45A-BE176AE7EA6A}">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Cost</a:t>
          </a:r>
        </a:p>
      </dgm:t>
    </dgm:pt>
    <dgm:pt modelId="{C584A256-4081-41DE-B29F-9F2778DE1D0D}" type="parTrans" cxnId="{1B2A271A-6D6B-49FA-A284-9177B8FEE733}">
      <dgm:prSet/>
      <dgm:spPr/>
      <dgm:t>
        <a:bodyPr/>
        <a:lstStyle/>
        <a:p>
          <a:endParaRPr lang="en-GB"/>
        </a:p>
      </dgm:t>
    </dgm:pt>
    <dgm:pt modelId="{73D409A6-150A-4508-B924-B8A091AF5374}" type="sibTrans" cxnId="{1B2A271A-6D6B-49FA-A284-9177B8FEE733}">
      <dgm:prSet/>
      <dgm:spPr/>
      <dgm:t>
        <a:bodyPr/>
        <a:lstStyle/>
        <a:p>
          <a:endParaRPr lang="en-GB"/>
        </a:p>
      </dgm:t>
    </dgm:pt>
    <dgm:pt modelId="{CBB982D6-8B89-48D1-84AE-BA68D3ECBB49}">
      <dgm:prSet phldrT="[Text]"/>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endParaRPr lang="en-GB" sz="900" dirty="0"/>
        </a:p>
      </dgm:t>
    </dgm:pt>
    <dgm:pt modelId="{95E5FA93-33C0-4263-9F38-34AAA6E97D15}" type="parTrans" cxnId="{B6ECD6EF-CAFF-4CAE-8AB6-B85DAA7E2CEE}">
      <dgm:prSet/>
      <dgm:spPr/>
      <dgm:t>
        <a:bodyPr/>
        <a:lstStyle/>
        <a:p>
          <a:endParaRPr lang="en-GB"/>
        </a:p>
      </dgm:t>
    </dgm:pt>
    <dgm:pt modelId="{0AD27308-811C-4F99-98E2-C066C105AFEE}" type="sibTrans" cxnId="{B6ECD6EF-CAFF-4CAE-8AB6-B85DAA7E2CEE}">
      <dgm:prSet/>
      <dgm:spPr/>
      <dgm:t>
        <a:bodyPr/>
        <a:lstStyle/>
        <a:p>
          <a:endParaRPr lang="en-GB"/>
        </a:p>
      </dgm:t>
    </dgm:pt>
    <dgm:pt modelId="{0680218F-854C-4F24-A9B0-1AD39D6E80BF}">
      <dgm:prSe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Duplication</a:t>
          </a:r>
        </a:p>
      </dgm:t>
    </dgm:pt>
    <dgm:pt modelId="{20A06CF4-6175-4115-AFB7-6048949B758C}" type="parTrans" cxnId="{FE50888A-7E55-41B9-8C7F-12B94AEE24D3}">
      <dgm:prSet/>
      <dgm:spPr/>
      <dgm:t>
        <a:bodyPr/>
        <a:lstStyle/>
        <a:p>
          <a:endParaRPr lang="en-GB"/>
        </a:p>
      </dgm:t>
    </dgm:pt>
    <dgm:pt modelId="{A2D40386-E865-447B-AC84-02C6D7C17543}" type="sibTrans" cxnId="{FE50888A-7E55-41B9-8C7F-12B94AEE24D3}">
      <dgm:prSet/>
      <dgm:spPr/>
      <dgm:t>
        <a:bodyPr/>
        <a:lstStyle/>
        <a:p>
          <a:endParaRPr lang="en-GB"/>
        </a:p>
      </dgm:t>
    </dgm:pt>
    <dgm:pt modelId="{1B6A6C20-A43E-4689-B1AC-43CD9CCE89B1}">
      <dgm:prSe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Reuse</a:t>
          </a:r>
        </a:p>
      </dgm:t>
    </dgm:pt>
    <dgm:pt modelId="{90D9A7D8-E619-4F78-89D8-D30CF82A6FE3}" type="parTrans" cxnId="{25ECAEC0-E89A-40F8-B74C-7F22504F3FFF}">
      <dgm:prSet/>
      <dgm:spPr/>
      <dgm:t>
        <a:bodyPr/>
        <a:lstStyle/>
        <a:p>
          <a:endParaRPr lang="en-GB"/>
        </a:p>
      </dgm:t>
    </dgm:pt>
    <dgm:pt modelId="{BACA9A9A-5A16-4312-8802-32A4A814EA95}" type="sibTrans" cxnId="{25ECAEC0-E89A-40F8-B74C-7F22504F3FFF}">
      <dgm:prSet/>
      <dgm:spPr/>
      <dgm:t>
        <a:bodyPr/>
        <a:lstStyle/>
        <a:p>
          <a:endParaRPr lang="en-GB"/>
        </a:p>
      </dgm:t>
    </dgm:pt>
    <dgm:pt modelId="{ADA26626-DD7B-4528-8B86-2856F6A63BF5}">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Single source services = savings</a:t>
          </a:r>
        </a:p>
      </dgm:t>
    </dgm:pt>
    <dgm:pt modelId="{F8397AE6-6375-4147-AFEE-F3413B46D66A}" type="parTrans" cxnId="{67CE97E0-D58E-41BD-B3FA-ACB449645F50}">
      <dgm:prSet/>
      <dgm:spPr/>
      <dgm:t>
        <a:bodyPr/>
        <a:lstStyle/>
        <a:p>
          <a:endParaRPr lang="en-GB"/>
        </a:p>
      </dgm:t>
    </dgm:pt>
    <dgm:pt modelId="{5E3B2972-D18B-4AF9-9858-299691D8FA74}" type="sibTrans" cxnId="{67CE97E0-D58E-41BD-B3FA-ACB449645F50}">
      <dgm:prSet/>
      <dgm:spPr/>
      <dgm:t>
        <a:bodyPr/>
        <a:lstStyle/>
        <a:p>
          <a:endParaRPr lang="en-GB"/>
        </a:p>
      </dgm:t>
    </dgm:pt>
    <dgm:pt modelId="{6493EE45-15F8-4D74-AFFF-3A30227D484C}">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Single, seamless, user interface</a:t>
          </a:r>
        </a:p>
      </dgm:t>
    </dgm:pt>
    <dgm:pt modelId="{6C4535F7-41ED-477C-AD2B-B84AA4F379F5}" type="parTrans" cxnId="{D9A6B195-DBF5-44B9-BA66-AC49B0525F22}">
      <dgm:prSet/>
      <dgm:spPr/>
      <dgm:t>
        <a:bodyPr/>
        <a:lstStyle/>
        <a:p>
          <a:endParaRPr lang="en-GB"/>
        </a:p>
      </dgm:t>
    </dgm:pt>
    <dgm:pt modelId="{B88BDDAD-7D2E-496A-A45E-79B8FFABE318}" type="sibTrans" cxnId="{D9A6B195-DBF5-44B9-BA66-AC49B0525F22}">
      <dgm:prSet/>
      <dgm:spPr/>
      <dgm:t>
        <a:bodyPr/>
        <a:lstStyle/>
        <a:p>
          <a:endParaRPr lang="en-GB"/>
        </a:p>
      </dgm:t>
    </dgm:pt>
    <dgm:pt modelId="{70A59212-1FAE-4FFD-971B-B064B57FAFBD}">
      <dgm:prSe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Reusing rather than reimplementing</a:t>
          </a:r>
        </a:p>
      </dgm:t>
    </dgm:pt>
    <dgm:pt modelId="{D266506E-379D-45BC-893F-F83DA94FE3DE}" type="parTrans" cxnId="{E20F27A4-5BF2-479E-AFEE-CD47193C3AEE}">
      <dgm:prSet/>
      <dgm:spPr/>
      <dgm:t>
        <a:bodyPr/>
        <a:lstStyle/>
        <a:p>
          <a:endParaRPr lang="en-US"/>
        </a:p>
      </dgm:t>
    </dgm:pt>
    <dgm:pt modelId="{CBCA704E-E2F7-478B-963F-56DE1A53FD8F}" type="sibTrans" cxnId="{E20F27A4-5BF2-479E-AFEE-CD47193C3AEE}">
      <dgm:prSet/>
      <dgm:spPr/>
      <dgm:t>
        <a:bodyPr/>
        <a:lstStyle/>
        <a:p>
          <a:endParaRPr lang="en-US"/>
        </a:p>
      </dgm:t>
    </dgm:pt>
    <dgm:pt modelId="{021316C5-58B1-4474-AD6B-A96402423926}">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Greater consistency and customer satisfaction</a:t>
          </a:r>
        </a:p>
      </dgm:t>
    </dgm:pt>
    <dgm:pt modelId="{AF199FC5-0475-4E82-BB51-29825E516D54}" type="parTrans" cxnId="{3FA13E48-1B85-4E35-80A9-EEEC155CD70E}">
      <dgm:prSet/>
      <dgm:spPr/>
      <dgm:t>
        <a:bodyPr/>
        <a:lstStyle/>
        <a:p>
          <a:endParaRPr lang="en-GB"/>
        </a:p>
      </dgm:t>
    </dgm:pt>
    <dgm:pt modelId="{9EF12115-6C7D-4BEB-9EF8-2550F92DA103}" type="sibTrans" cxnId="{3FA13E48-1B85-4E35-80A9-EEEC155CD70E}">
      <dgm:prSet/>
      <dgm:spPr/>
      <dgm:t>
        <a:bodyPr/>
        <a:lstStyle/>
        <a:p>
          <a:endParaRPr lang="en-GB"/>
        </a:p>
      </dgm:t>
    </dgm:pt>
    <dgm:pt modelId="{3EE8B3DF-7B5C-482B-8087-0B65D89697F9}">
      <dgm:prSet phldrT="[Text]"/>
      <dgm:spPr>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dgm:spPr>
      <dgm:t>
        <a:bodyPr/>
        <a:lstStyle/>
        <a:p>
          <a:r>
            <a:rPr lang="en-GB" dirty="0"/>
            <a:t>Volume</a:t>
          </a:r>
        </a:p>
      </dgm:t>
    </dgm:pt>
    <dgm:pt modelId="{D6FD45D5-4D03-4B99-9B05-34FD5FAFE244}" type="parTrans" cxnId="{F5DEBAC1-FC2C-454B-9ADB-6B28ADF32AA7}">
      <dgm:prSet/>
      <dgm:spPr/>
      <dgm:t>
        <a:bodyPr/>
        <a:lstStyle/>
        <a:p>
          <a:endParaRPr lang="en-US"/>
        </a:p>
      </dgm:t>
    </dgm:pt>
    <dgm:pt modelId="{FB0527FB-10E6-4173-A805-79A8E1420305}" type="sibTrans" cxnId="{F5DEBAC1-FC2C-454B-9ADB-6B28ADF32AA7}">
      <dgm:prSet/>
      <dgm:spPr/>
      <dgm:t>
        <a:bodyPr/>
        <a:lstStyle/>
        <a:p>
          <a:endParaRPr lang="en-US"/>
        </a:p>
      </dgm:t>
    </dgm:pt>
    <dgm:pt modelId="{6D6B44E2-C63D-4A1A-8DF6-DD7AAD596E01}">
      <dgm:prSet phldrT="[Text]" custT="1"/>
      <dgm:spPr>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a:solidFill>
            <a:srgbClr val="1095DA">
              <a:alpha val="90000"/>
            </a:srgbClr>
          </a:solidFill>
        </a:ln>
      </dgm:spPr>
      <dgm:t>
        <a:bodyPr/>
        <a:lstStyle/>
        <a:p>
          <a:pPr algn="l"/>
          <a:r>
            <a:rPr lang="en-GB" sz="1800" dirty="0"/>
            <a:t>Up-to-date and accurate</a:t>
          </a:r>
        </a:p>
      </dgm:t>
    </dgm:pt>
    <dgm:pt modelId="{31DC8394-647B-4B06-BB0B-F1B31A7DD9C5}" type="sibTrans" cxnId="{DD6342D0-1CB4-429F-9A6D-48DDA4A11485}">
      <dgm:prSet/>
      <dgm:spPr/>
      <dgm:t>
        <a:bodyPr/>
        <a:lstStyle/>
        <a:p>
          <a:endParaRPr lang="en-GB"/>
        </a:p>
      </dgm:t>
    </dgm:pt>
    <dgm:pt modelId="{E6BA3F15-C7EE-4DE6-AF51-A2B3583E927B}" type="parTrans" cxnId="{DD6342D0-1CB4-429F-9A6D-48DDA4A11485}">
      <dgm:prSet/>
      <dgm:spPr/>
      <dgm:t>
        <a:bodyPr/>
        <a:lstStyle/>
        <a:p>
          <a:endParaRPr lang="en-GB"/>
        </a:p>
      </dgm:t>
    </dgm:pt>
    <dgm:pt modelId="{8D935F6C-E15D-4228-A41F-AA3F1A4901C4}" type="pres">
      <dgm:prSet presAssocID="{8CD74D00-31E0-4BA2-8A0F-1F3BFF05BDF9}" presName="Name0" presStyleCnt="0">
        <dgm:presLayoutVars>
          <dgm:dir/>
          <dgm:animLvl val="lvl"/>
          <dgm:resizeHandles val="exact"/>
        </dgm:presLayoutVars>
      </dgm:prSet>
      <dgm:spPr/>
    </dgm:pt>
    <dgm:pt modelId="{10719C3F-79D8-40FB-98C1-5F78B10CB866}" type="pres">
      <dgm:prSet presAssocID="{D80954DF-0560-481C-BDC2-4A6B5F31F4AF}" presName="linNode" presStyleCnt="0"/>
      <dgm:spPr/>
    </dgm:pt>
    <dgm:pt modelId="{8F44497B-1AAA-4F70-94A5-9DB07D9CEEFB}" type="pres">
      <dgm:prSet presAssocID="{D80954DF-0560-481C-BDC2-4A6B5F31F4AF}" presName="parentText" presStyleLbl="node1" presStyleIdx="0" presStyleCnt="6">
        <dgm:presLayoutVars>
          <dgm:chMax val="1"/>
          <dgm:bulletEnabled val="1"/>
        </dgm:presLayoutVars>
      </dgm:prSet>
      <dgm:spPr/>
    </dgm:pt>
    <dgm:pt modelId="{9DE6E8FF-FA01-45E1-883E-99192A2D8352}" type="pres">
      <dgm:prSet presAssocID="{D80954DF-0560-481C-BDC2-4A6B5F31F4AF}" presName="descendantText" presStyleLbl="alignAccFollowNode1" presStyleIdx="0" presStyleCnt="6">
        <dgm:presLayoutVars>
          <dgm:bulletEnabled val="1"/>
        </dgm:presLayoutVars>
      </dgm:prSet>
      <dgm:spPr/>
    </dgm:pt>
    <dgm:pt modelId="{1FE4C1A0-E2F3-46EB-9475-8B9E4754E9C4}" type="pres">
      <dgm:prSet presAssocID="{6396ADAD-DFF0-44F7-8743-0060ABF520AD}" presName="sp" presStyleCnt="0"/>
      <dgm:spPr/>
    </dgm:pt>
    <dgm:pt modelId="{616B2D97-D897-44DA-A5B9-72BA25D2FB0E}" type="pres">
      <dgm:prSet presAssocID="{3EE8B3DF-7B5C-482B-8087-0B65D89697F9}" presName="linNode" presStyleCnt="0"/>
      <dgm:spPr/>
    </dgm:pt>
    <dgm:pt modelId="{CE51D81C-CB2D-49CD-95DB-D6ABE56A62F5}" type="pres">
      <dgm:prSet presAssocID="{3EE8B3DF-7B5C-482B-8087-0B65D89697F9}" presName="parentText" presStyleLbl="node1" presStyleIdx="1" presStyleCnt="6">
        <dgm:presLayoutVars>
          <dgm:chMax val="1"/>
          <dgm:bulletEnabled val="1"/>
        </dgm:presLayoutVars>
      </dgm:prSet>
      <dgm:spPr/>
    </dgm:pt>
    <dgm:pt modelId="{7BD482B3-A3A7-42F9-8762-08F0633032DE}" type="pres">
      <dgm:prSet presAssocID="{3EE8B3DF-7B5C-482B-8087-0B65D89697F9}" presName="descendantText" presStyleLbl="alignAccFollowNode1" presStyleIdx="1" presStyleCnt="6">
        <dgm:presLayoutVars>
          <dgm:bulletEnabled val="1"/>
        </dgm:presLayoutVars>
      </dgm:prSet>
      <dgm:spPr/>
    </dgm:pt>
    <dgm:pt modelId="{FB494452-01DC-48FB-83AB-A8840573B9E8}" type="pres">
      <dgm:prSet presAssocID="{FB0527FB-10E6-4173-A805-79A8E1420305}" presName="sp" presStyleCnt="0"/>
      <dgm:spPr/>
    </dgm:pt>
    <dgm:pt modelId="{2B6B0C49-55DA-41EC-B0D3-F3E2C2476B90}" type="pres">
      <dgm:prSet presAssocID="{979E2ED0-DB7D-4403-80FB-5FE4280DEFE0}" presName="linNode" presStyleCnt="0"/>
      <dgm:spPr/>
    </dgm:pt>
    <dgm:pt modelId="{728B6A77-584F-40F6-8644-6D29028FD759}" type="pres">
      <dgm:prSet presAssocID="{979E2ED0-DB7D-4403-80FB-5FE4280DEFE0}" presName="parentText" presStyleLbl="node1" presStyleIdx="2" presStyleCnt="6">
        <dgm:presLayoutVars>
          <dgm:chMax val="1"/>
          <dgm:bulletEnabled val="1"/>
        </dgm:presLayoutVars>
      </dgm:prSet>
      <dgm:spPr/>
    </dgm:pt>
    <dgm:pt modelId="{A49FF395-AAA7-4AE9-ABDE-066CF8B06D48}" type="pres">
      <dgm:prSet presAssocID="{979E2ED0-DB7D-4403-80FB-5FE4280DEFE0}" presName="descendantText" presStyleLbl="alignAccFollowNode1" presStyleIdx="2" presStyleCnt="6">
        <dgm:presLayoutVars>
          <dgm:bulletEnabled val="1"/>
        </dgm:presLayoutVars>
      </dgm:prSet>
      <dgm:spPr/>
    </dgm:pt>
    <dgm:pt modelId="{28E89712-6636-4B3D-A7BF-82768C1981F8}" type="pres">
      <dgm:prSet presAssocID="{A8DFDB76-3D09-436F-9B7C-1C333A7B734C}" presName="sp" presStyleCnt="0"/>
      <dgm:spPr/>
    </dgm:pt>
    <dgm:pt modelId="{1DEFC2A1-2E54-486F-BCD5-76AE5773B9B6}" type="pres">
      <dgm:prSet presAssocID="{19DEEDEF-5F48-430C-A45A-BE176AE7EA6A}" presName="linNode" presStyleCnt="0"/>
      <dgm:spPr/>
    </dgm:pt>
    <dgm:pt modelId="{BF787983-D36C-405B-A917-A53F88996993}" type="pres">
      <dgm:prSet presAssocID="{19DEEDEF-5F48-430C-A45A-BE176AE7EA6A}" presName="parentText" presStyleLbl="node1" presStyleIdx="3" presStyleCnt="6">
        <dgm:presLayoutVars>
          <dgm:chMax val="1"/>
          <dgm:bulletEnabled val="1"/>
        </dgm:presLayoutVars>
      </dgm:prSet>
      <dgm:spPr/>
    </dgm:pt>
    <dgm:pt modelId="{7BE9E5CA-69C6-46BD-9CA8-4DF6A9B4A400}" type="pres">
      <dgm:prSet presAssocID="{19DEEDEF-5F48-430C-A45A-BE176AE7EA6A}" presName="descendantText" presStyleLbl="alignAccFollowNode1" presStyleIdx="3" presStyleCnt="6">
        <dgm:presLayoutVars>
          <dgm:bulletEnabled val="1"/>
        </dgm:presLayoutVars>
      </dgm:prSet>
      <dgm:spPr/>
    </dgm:pt>
    <dgm:pt modelId="{895C1722-7009-4402-AB84-18696AC32636}" type="pres">
      <dgm:prSet presAssocID="{73D409A6-150A-4508-B924-B8A091AF5374}" presName="sp" presStyleCnt="0"/>
      <dgm:spPr/>
    </dgm:pt>
    <dgm:pt modelId="{E284BC86-7C95-49E0-A2A1-376A01D6429D}" type="pres">
      <dgm:prSet presAssocID="{0680218F-854C-4F24-A9B0-1AD39D6E80BF}" presName="linNode" presStyleCnt="0"/>
      <dgm:spPr/>
    </dgm:pt>
    <dgm:pt modelId="{F281D8F0-09D7-418B-AF27-9E7B81A55644}" type="pres">
      <dgm:prSet presAssocID="{0680218F-854C-4F24-A9B0-1AD39D6E80BF}" presName="parentText" presStyleLbl="node1" presStyleIdx="4" presStyleCnt="6">
        <dgm:presLayoutVars>
          <dgm:chMax val="1"/>
          <dgm:bulletEnabled val="1"/>
        </dgm:presLayoutVars>
      </dgm:prSet>
      <dgm:spPr/>
    </dgm:pt>
    <dgm:pt modelId="{FE65A51D-DC7F-4651-829C-DEBD123C2F2A}" type="pres">
      <dgm:prSet presAssocID="{0680218F-854C-4F24-A9B0-1AD39D6E80BF}" presName="descendantText" presStyleLbl="alignAccFollowNode1" presStyleIdx="4" presStyleCnt="6" custLinFactNeighborX="1010" custLinFactNeighborY="1806">
        <dgm:presLayoutVars>
          <dgm:bulletEnabled val="1"/>
        </dgm:presLayoutVars>
      </dgm:prSet>
      <dgm:spPr/>
    </dgm:pt>
    <dgm:pt modelId="{4F254CE7-39D2-4E43-89E9-CA40FB3FCFD9}" type="pres">
      <dgm:prSet presAssocID="{A2D40386-E865-447B-AC84-02C6D7C17543}" presName="sp" presStyleCnt="0"/>
      <dgm:spPr/>
    </dgm:pt>
    <dgm:pt modelId="{22569275-2D4A-4451-A6A2-CF2E40C2F6B4}" type="pres">
      <dgm:prSet presAssocID="{1B6A6C20-A43E-4689-B1AC-43CD9CCE89B1}" presName="linNode" presStyleCnt="0"/>
      <dgm:spPr/>
    </dgm:pt>
    <dgm:pt modelId="{95D72D97-B417-4F0A-BD25-E1252CF917E4}" type="pres">
      <dgm:prSet presAssocID="{1B6A6C20-A43E-4689-B1AC-43CD9CCE89B1}" presName="parentText" presStyleLbl="node1" presStyleIdx="5" presStyleCnt="6">
        <dgm:presLayoutVars>
          <dgm:chMax val="1"/>
          <dgm:bulletEnabled val="1"/>
        </dgm:presLayoutVars>
      </dgm:prSet>
      <dgm:spPr/>
    </dgm:pt>
    <dgm:pt modelId="{8D9D9782-058C-4808-A594-ECDF41B9CE59}" type="pres">
      <dgm:prSet presAssocID="{1B6A6C20-A43E-4689-B1AC-43CD9CCE89B1}" presName="descendantText" presStyleLbl="alignAccFollowNode1" presStyleIdx="5" presStyleCnt="6">
        <dgm:presLayoutVars>
          <dgm:bulletEnabled val="1"/>
        </dgm:presLayoutVars>
      </dgm:prSet>
      <dgm:spPr/>
    </dgm:pt>
  </dgm:ptLst>
  <dgm:cxnLst>
    <dgm:cxn modelId="{CD97020B-01CE-4487-9F42-70D669676BA3}" type="presOf" srcId="{6D6B44E2-C63D-4A1A-8DF6-DD7AAD596E01}" destId="{A49FF395-AAA7-4AE9-ABDE-066CF8B06D48}" srcOrd="0" destOrd="0" presId="urn:microsoft.com/office/officeart/2005/8/layout/vList5"/>
    <dgm:cxn modelId="{F3AAA90C-A2CB-4E8B-A7CF-80DC1C77A404}" type="presOf" srcId="{1B6A6C20-A43E-4689-B1AC-43CD9CCE89B1}" destId="{95D72D97-B417-4F0A-BD25-E1252CF917E4}" srcOrd="0" destOrd="0" presId="urn:microsoft.com/office/officeart/2005/8/layout/vList5"/>
    <dgm:cxn modelId="{1B2A271A-6D6B-49FA-A284-9177B8FEE733}" srcId="{8CD74D00-31E0-4BA2-8A0F-1F3BFF05BDF9}" destId="{19DEEDEF-5F48-430C-A45A-BE176AE7EA6A}" srcOrd="3" destOrd="0" parTransId="{C584A256-4081-41DE-B29F-9F2778DE1D0D}" sibTransId="{73D409A6-150A-4508-B924-B8A091AF5374}"/>
    <dgm:cxn modelId="{FB288325-A8DF-475D-9833-8A1D6861F0C7}" type="presOf" srcId="{19DEEDEF-5F48-430C-A45A-BE176AE7EA6A}" destId="{BF787983-D36C-405B-A917-A53F88996993}" srcOrd="0" destOrd="0" presId="urn:microsoft.com/office/officeart/2005/8/layout/vList5"/>
    <dgm:cxn modelId="{95807B43-A310-40FA-95B3-41EEAECE05A7}" srcId="{8CD74D00-31E0-4BA2-8A0F-1F3BFF05BDF9}" destId="{979E2ED0-DB7D-4403-80FB-5FE4280DEFE0}" srcOrd="2" destOrd="0" parTransId="{2D27ABDA-54B6-42BF-A01C-44849136E9A1}" sibTransId="{A8DFDB76-3D09-436F-9B7C-1C333A7B734C}"/>
    <dgm:cxn modelId="{FBB80346-E1B4-4862-99B0-B7F710281C30}" type="presOf" srcId="{CBB982D6-8B89-48D1-84AE-BA68D3ECBB49}" destId="{7BE9E5CA-69C6-46BD-9CA8-4DF6A9B4A400}" srcOrd="0" destOrd="0" presId="urn:microsoft.com/office/officeart/2005/8/layout/vList5"/>
    <dgm:cxn modelId="{3FA13E48-1B85-4E35-80A9-EEEC155CD70E}" srcId="{D80954DF-0560-481C-BDC2-4A6B5F31F4AF}" destId="{021316C5-58B1-4474-AD6B-A96402423926}" srcOrd="0" destOrd="0" parTransId="{AF199FC5-0475-4E82-BB51-29825E516D54}" sibTransId="{9EF12115-6C7D-4BEB-9EF8-2550F92DA103}"/>
    <dgm:cxn modelId="{E703684E-D9FF-47FF-9C3B-D7731D9A7C93}" type="presOf" srcId="{021316C5-58B1-4474-AD6B-A96402423926}" destId="{9DE6E8FF-FA01-45E1-883E-99192A2D8352}" srcOrd="0" destOrd="0" presId="urn:microsoft.com/office/officeart/2005/8/layout/vList5"/>
    <dgm:cxn modelId="{37794C6E-DF78-4C0A-A2A3-4B29F2E946E0}" type="presOf" srcId="{8CD74D00-31E0-4BA2-8A0F-1F3BFF05BDF9}" destId="{8D935F6C-E15D-4228-A41F-AA3F1A4901C4}" srcOrd="0" destOrd="0" presId="urn:microsoft.com/office/officeart/2005/8/layout/vList5"/>
    <dgm:cxn modelId="{B97A3C76-2EAD-4475-9B85-6B9C4E6BFEFB}" type="presOf" srcId="{C22C317D-DFC0-4C4E-8305-F1A6A99CE226}" destId="{7BD482B3-A3A7-42F9-8762-08F0633032DE}" srcOrd="0" destOrd="0" presId="urn:microsoft.com/office/officeart/2005/8/layout/vList5"/>
    <dgm:cxn modelId="{FE50888A-7E55-41B9-8C7F-12B94AEE24D3}" srcId="{8CD74D00-31E0-4BA2-8A0F-1F3BFF05BDF9}" destId="{0680218F-854C-4F24-A9B0-1AD39D6E80BF}" srcOrd="4" destOrd="0" parTransId="{20A06CF4-6175-4115-AFB7-6048949B758C}" sibTransId="{A2D40386-E865-447B-AC84-02C6D7C17543}"/>
    <dgm:cxn modelId="{D9A6B195-DBF5-44B9-BA66-AC49B0525F22}" srcId="{0680218F-854C-4F24-A9B0-1AD39D6E80BF}" destId="{6493EE45-15F8-4D74-AFFF-3A30227D484C}" srcOrd="0" destOrd="0" parTransId="{6C4535F7-41ED-477C-AD2B-B84AA4F379F5}" sibTransId="{B88BDDAD-7D2E-496A-A45E-79B8FFABE318}"/>
    <dgm:cxn modelId="{E20F27A4-5BF2-479E-AFEE-CD47193C3AEE}" srcId="{1B6A6C20-A43E-4689-B1AC-43CD9CCE89B1}" destId="{70A59212-1FAE-4FFD-971B-B064B57FAFBD}" srcOrd="0" destOrd="0" parTransId="{D266506E-379D-45BC-893F-F83DA94FE3DE}" sibTransId="{CBCA704E-E2F7-478B-963F-56DE1A53FD8F}"/>
    <dgm:cxn modelId="{3754D8A6-4FA8-4028-8611-974990182B6E}" type="presOf" srcId="{6493EE45-15F8-4D74-AFFF-3A30227D484C}" destId="{FE65A51D-DC7F-4651-829C-DEBD123C2F2A}" srcOrd="0" destOrd="0" presId="urn:microsoft.com/office/officeart/2005/8/layout/vList5"/>
    <dgm:cxn modelId="{F7FF8DA8-DA2F-453E-A264-5707D70E0C7C}" type="presOf" srcId="{ADA26626-DD7B-4528-8B86-2856F6A63BF5}" destId="{7BE9E5CA-69C6-46BD-9CA8-4DF6A9B4A400}" srcOrd="0" destOrd="1" presId="urn:microsoft.com/office/officeart/2005/8/layout/vList5"/>
    <dgm:cxn modelId="{4FED26BD-94E7-4068-B921-370D9ABA0CEF}" type="presOf" srcId="{0680218F-854C-4F24-A9B0-1AD39D6E80BF}" destId="{F281D8F0-09D7-418B-AF27-9E7B81A55644}" srcOrd="0" destOrd="0" presId="urn:microsoft.com/office/officeart/2005/8/layout/vList5"/>
    <dgm:cxn modelId="{9988E9BD-694F-478C-9186-89539C2C87D8}" type="presOf" srcId="{D80954DF-0560-481C-BDC2-4A6B5F31F4AF}" destId="{8F44497B-1AAA-4F70-94A5-9DB07D9CEEFB}" srcOrd="0" destOrd="0" presId="urn:microsoft.com/office/officeart/2005/8/layout/vList5"/>
    <dgm:cxn modelId="{25ECAEC0-E89A-40F8-B74C-7F22504F3FFF}" srcId="{8CD74D00-31E0-4BA2-8A0F-1F3BFF05BDF9}" destId="{1B6A6C20-A43E-4689-B1AC-43CD9CCE89B1}" srcOrd="5" destOrd="0" parTransId="{90D9A7D8-E619-4F78-89D8-D30CF82A6FE3}" sibTransId="{BACA9A9A-5A16-4312-8802-32A4A814EA95}"/>
    <dgm:cxn modelId="{F5DEBAC1-FC2C-454B-9ADB-6B28ADF32AA7}" srcId="{8CD74D00-31E0-4BA2-8A0F-1F3BFF05BDF9}" destId="{3EE8B3DF-7B5C-482B-8087-0B65D89697F9}" srcOrd="1" destOrd="0" parTransId="{D6FD45D5-4D03-4B99-9B05-34FD5FAFE244}" sibTransId="{FB0527FB-10E6-4173-A805-79A8E1420305}"/>
    <dgm:cxn modelId="{DD6342D0-1CB4-429F-9A6D-48DDA4A11485}" srcId="{979E2ED0-DB7D-4403-80FB-5FE4280DEFE0}" destId="{6D6B44E2-C63D-4A1A-8DF6-DD7AAD596E01}" srcOrd="0" destOrd="0" parTransId="{E6BA3F15-C7EE-4DE6-AF51-A2B3583E927B}" sibTransId="{31DC8394-647B-4B06-BB0B-F1B31A7DD9C5}"/>
    <dgm:cxn modelId="{98E325DB-E440-4021-8D7B-D1A6745150E0}" srcId="{3EE8B3DF-7B5C-482B-8087-0B65D89697F9}" destId="{C22C317D-DFC0-4C4E-8305-F1A6A99CE226}" srcOrd="0" destOrd="0" parTransId="{CEC5511E-563D-4F1D-B822-EE0CDD5BB46B}" sibTransId="{E1082399-BF25-4189-B8CC-C5BAD5FACBF1}"/>
    <dgm:cxn modelId="{67CE97E0-D58E-41BD-B3FA-ACB449645F50}" srcId="{19DEEDEF-5F48-430C-A45A-BE176AE7EA6A}" destId="{ADA26626-DD7B-4528-8B86-2856F6A63BF5}" srcOrd="1" destOrd="0" parTransId="{F8397AE6-6375-4147-AFEE-F3413B46D66A}" sibTransId="{5E3B2972-D18B-4AF9-9858-299691D8FA74}"/>
    <dgm:cxn modelId="{0CC4A3EC-0F6D-4A9B-B4AE-86080AF689D0}" type="presOf" srcId="{70A59212-1FAE-4FFD-971B-B064B57FAFBD}" destId="{8D9D9782-058C-4808-A594-ECDF41B9CE59}" srcOrd="0" destOrd="0" presId="urn:microsoft.com/office/officeart/2005/8/layout/vList5"/>
    <dgm:cxn modelId="{E0BA48EF-204D-48B4-9636-91C7F502C0C9}" type="presOf" srcId="{979E2ED0-DB7D-4403-80FB-5FE4280DEFE0}" destId="{728B6A77-584F-40F6-8644-6D29028FD759}" srcOrd="0" destOrd="0" presId="urn:microsoft.com/office/officeart/2005/8/layout/vList5"/>
    <dgm:cxn modelId="{B6ECD6EF-CAFF-4CAE-8AB6-B85DAA7E2CEE}" srcId="{19DEEDEF-5F48-430C-A45A-BE176AE7EA6A}" destId="{CBB982D6-8B89-48D1-84AE-BA68D3ECBB49}" srcOrd="0" destOrd="0" parTransId="{95E5FA93-33C0-4263-9F38-34AAA6E97D15}" sibTransId="{0AD27308-811C-4F99-98E2-C066C105AFEE}"/>
    <dgm:cxn modelId="{339E40F2-70F9-47B9-B907-D55DDE7F906A}" srcId="{8CD74D00-31E0-4BA2-8A0F-1F3BFF05BDF9}" destId="{D80954DF-0560-481C-BDC2-4A6B5F31F4AF}" srcOrd="0" destOrd="0" parTransId="{D497D81A-3701-424E-8D81-67D1F6431F18}" sibTransId="{6396ADAD-DFF0-44F7-8743-0060ABF520AD}"/>
    <dgm:cxn modelId="{66A791F8-86A3-463F-9655-B91B097B1DD5}" type="presOf" srcId="{3EE8B3DF-7B5C-482B-8087-0B65D89697F9}" destId="{CE51D81C-CB2D-49CD-95DB-D6ABE56A62F5}" srcOrd="0" destOrd="0" presId="urn:microsoft.com/office/officeart/2005/8/layout/vList5"/>
    <dgm:cxn modelId="{57A11F39-7294-4558-8E28-D68002942A31}" type="presParOf" srcId="{8D935F6C-E15D-4228-A41F-AA3F1A4901C4}" destId="{10719C3F-79D8-40FB-98C1-5F78B10CB866}" srcOrd="0" destOrd="0" presId="urn:microsoft.com/office/officeart/2005/8/layout/vList5"/>
    <dgm:cxn modelId="{7C45929B-0915-4F3B-AF78-EC8B222D4519}" type="presParOf" srcId="{10719C3F-79D8-40FB-98C1-5F78B10CB866}" destId="{8F44497B-1AAA-4F70-94A5-9DB07D9CEEFB}" srcOrd="0" destOrd="0" presId="urn:microsoft.com/office/officeart/2005/8/layout/vList5"/>
    <dgm:cxn modelId="{090EC1D0-6F52-4574-9E31-DDFBBE7DFCCB}" type="presParOf" srcId="{10719C3F-79D8-40FB-98C1-5F78B10CB866}" destId="{9DE6E8FF-FA01-45E1-883E-99192A2D8352}" srcOrd="1" destOrd="0" presId="urn:microsoft.com/office/officeart/2005/8/layout/vList5"/>
    <dgm:cxn modelId="{CF0A241E-DC8F-4F4C-93E2-3195676ACD98}" type="presParOf" srcId="{8D935F6C-E15D-4228-A41F-AA3F1A4901C4}" destId="{1FE4C1A0-E2F3-46EB-9475-8B9E4754E9C4}" srcOrd="1" destOrd="0" presId="urn:microsoft.com/office/officeart/2005/8/layout/vList5"/>
    <dgm:cxn modelId="{9BC2A9BF-DB45-4596-B44F-13CF807E4514}" type="presParOf" srcId="{8D935F6C-E15D-4228-A41F-AA3F1A4901C4}" destId="{616B2D97-D897-44DA-A5B9-72BA25D2FB0E}" srcOrd="2" destOrd="0" presId="urn:microsoft.com/office/officeart/2005/8/layout/vList5"/>
    <dgm:cxn modelId="{586F39A4-4C5B-45F5-8753-2D08C953A229}" type="presParOf" srcId="{616B2D97-D897-44DA-A5B9-72BA25D2FB0E}" destId="{CE51D81C-CB2D-49CD-95DB-D6ABE56A62F5}" srcOrd="0" destOrd="0" presId="urn:microsoft.com/office/officeart/2005/8/layout/vList5"/>
    <dgm:cxn modelId="{2AC50819-00A7-41AE-A2DC-E0FEA0BB2E6B}" type="presParOf" srcId="{616B2D97-D897-44DA-A5B9-72BA25D2FB0E}" destId="{7BD482B3-A3A7-42F9-8762-08F0633032DE}" srcOrd="1" destOrd="0" presId="urn:microsoft.com/office/officeart/2005/8/layout/vList5"/>
    <dgm:cxn modelId="{BB58EC9C-AF50-4DD4-9531-703A44A0F693}" type="presParOf" srcId="{8D935F6C-E15D-4228-A41F-AA3F1A4901C4}" destId="{FB494452-01DC-48FB-83AB-A8840573B9E8}" srcOrd="3" destOrd="0" presId="urn:microsoft.com/office/officeart/2005/8/layout/vList5"/>
    <dgm:cxn modelId="{7B3C3D53-D065-41B7-BDA7-7637168283EE}" type="presParOf" srcId="{8D935F6C-E15D-4228-A41F-AA3F1A4901C4}" destId="{2B6B0C49-55DA-41EC-B0D3-F3E2C2476B90}" srcOrd="4" destOrd="0" presId="urn:microsoft.com/office/officeart/2005/8/layout/vList5"/>
    <dgm:cxn modelId="{115F29D2-96F7-47E9-95FF-724927C7E7A3}" type="presParOf" srcId="{2B6B0C49-55DA-41EC-B0D3-F3E2C2476B90}" destId="{728B6A77-584F-40F6-8644-6D29028FD759}" srcOrd="0" destOrd="0" presId="urn:microsoft.com/office/officeart/2005/8/layout/vList5"/>
    <dgm:cxn modelId="{31680583-5E4C-41AD-A558-2F4AEF1168F6}" type="presParOf" srcId="{2B6B0C49-55DA-41EC-B0D3-F3E2C2476B90}" destId="{A49FF395-AAA7-4AE9-ABDE-066CF8B06D48}" srcOrd="1" destOrd="0" presId="urn:microsoft.com/office/officeart/2005/8/layout/vList5"/>
    <dgm:cxn modelId="{DADC6FDE-C6CB-4445-93E7-F1D959A535B3}" type="presParOf" srcId="{8D935F6C-E15D-4228-A41F-AA3F1A4901C4}" destId="{28E89712-6636-4B3D-A7BF-82768C1981F8}" srcOrd="5" destOrd="0" presId="urn:microsoft.com/office/officeart/2005/8/layout/vList5"/>
    <dgm:cxn modelId="{B8D2D16A-4F56-4B75-AD12-05BC2050AFA7}" type="presParOf" srcId="{8D935F6C-E15D-4228-A41F-AA3F1A4901C4}" destId="{1DEFC2A1-2E54-486F-BCD5-76AE5773B9B6}" srcOrd="6" destOrd="0" presId="urn:microsoft.com/office/officeart/2005/8/layout/vList5"/>
    <dgm:cxn modelId="{F6F125F9-024F-4B5D-9588-59202FCD11E8}" type="presParOf" srcId="{1DEFC2A1-2E54-486F-BCD5-76AE5773B9B6}" destId="{BF787983-D36C-405B-A917-A53F88996993}" srcOrd="0" destOrd="0" presId="urn:microsoft.com/office/officeart/2005/8/layout/vList5"/>
    <dgm:cxn modelId="{D49A13EF-21FD-49EF-B7FF-2E68AD084A94}" type="presParOf" srcId="{1DEFC2A1-2E54-486F-BCD5-76AE5773B9B6}" destId="{7BE9E5CA-69C6-46BD-9CA8-4DF6A9B4A400}" srcOrd="1" destOrd="0" presId="urn:microsoft.com/office/officeart/2005/8/layout/vList5"/>
    <dgm:cxn modelId="{25E86712-3AF2-48A8-8EF3-9683259C73D0}" type="presParOf" srcId="{8D935F6C-E15D-4228-A41F-AA3F1A4901C4}" destId="{895C1722-7009-4402-AB84-18696AC32636}" srcOrd="7" destOrd="0" presId="urn:microsoft.com/office/officeart/2005/8/layout/vList5"/>
    <dgm:cxn modelId="{27990619-7F02-4A2C-8AA9-1874D135378F}" type="presParOf" srcId="{8D935F6C-E15D-4228-A41F-AA3F1A4901C4}" destId="{E284BC86-7C95-49E0-A2A1-376A01D6429D}" srcOrd="8" destOrd="0" presId="urn:microsoft.com/office/officeart/2005/8/layout/vList5"/>
    <dgm:cxn modelId="{45ED1915-0924-4BD7-A7AE-222557537C07}" type="presParOf" srcId="{E284BC86-7C95-49E0-A2A1-376A01D6429D}" destId="{F281D8F0-09D7-418B-AF27-9E7B81A55644}" srcOrd="0" destOrd="0" presId="urn:microsoft.com/office/officeart/2005/8/layout/vList5"/>
    <dgm:cxn modelId="{0DE69A44-1BFD-4F90-B748-8D3396B2189D}" type="presParOf" srcId="{E284BC86-7C95-49E0-A2A1-376A01D6429D}" destId="{FE65A51D-DC7F-4651-829C-DEBD123C2F2A}" srcOrd="1" destOrd="0" presId="urn:microsoft.com/office/officeart/2005/8/layout/vList5"/>
    <dgm:cxn modelId="{C35E0568-C926-4DA5-A267-FFAB162509B0}" type="presParOf" srcId="{8D935F6C-E15D-4228-A41F-AA3F1A4901C4}" destId="{4F254CE7-39D2-4E43-89E9-CA40FB3FCFD9}" srcOrd="9" destOrd="0" presId="urn:microsoft.com/office/officeart/2005/8/layout/vList5"/>
    <dgm:cxn modelId="{0BA769F7-8833-4178-AAF9-AB95B8957065}" type="presParOf" srcId="{8D935F6C-E15D-4228-A41F-AA3F1A4901C4}" destId="{22569275-2D4A-4451-A6A2-CF2E40C2F6B4}" srcOrd="10" destOrd="0" presId="urn:microsoft.com/office/officeart/2005/8/layout/vList5"/>
    <dgm:cxn modelId="{F92565EA-398F-4542-8A65-29A00B189997}" type="presParOf" srcId="{22569275-2D4A-4451-A6A2-CF2E40C2F6B4}" destId="{95D72D97-B417-4F0A-BD25-E1252CF917E4}" srcOrd="0" destOrd="0" presId="urn:microsoft.com/office/officeart/2005/8/layout/vList5"/>
    <dgm:cxn modelId="{D47D07F4-2ADE-4FF0-BD88-ADC218710FEC}" type="presParOf" srcId="{22569275-2D4A-4451-A6A2-CF2E40C2F6B4}" destId="{8D9D9782-058C-4808-A594-ECDF41B9CE5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C0303F-64FA-4A68-B771-AA38F5D8FF6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AU"/>
        </a:p>
      </dgm:t>
    </dgm:pt>
    <dgm:pt modelId="{4C307841-D681-4E91-AD8D-EB7437A6DF20}">
      <dgm:prSet phldrT="[Text]"/>
      <dgm:spPr/>
      <dgm:t>
        <a:bodyPr/>
        <a:lstStyle/>
        <a:p>
          <a:r>
            <a:rPr lang="en-US" dirty="0"/>
            <a:t>Identify Integration Opportunities</a:t>
          </a:r>
          <a:endParaRPr lang="en-AU" dirty="0"/>
        </a:p>
      </dgm:t>
    </dgm:pt>
    <dgm:pt modelId="{1CB48D46-BCCF-48B9-BB48-41D85D3F37AC}" type="parTrans" cxnId="{AAACEE57-915E-47BD-93DA-9C174CFFA907}">
      <dgm:prSet/>
      <dgm:spPr/>
      <dgm:t>
        <a:bodyPr/>
        <a:lstStyle/>
        <a:p>
          <a:endParaRPr lang="en-AU"/>
        </a:p>
      </dgm:t>
    </dgm:pt>
    <dgm:pt modelId="{C8F9B723-8D90-431B-97FB-8EC214E6064D}" type="sibTrans" cxnId="{AAACEE57-915E-47BD-93DA-9C174CFFA907}">
      <dgm:prSet/>
      <dgm:spPr/>
      <dgm:t>
        <a:bodyPr/>
        <a:lstStyle/>
        <a:p>
          <a:endParaRPr lang="en-AU"/>
        </a:p>
      </dgm:t>
    </dgm:pt>
    <dgm:pt modelId="{D030E2D4-49D2-4130-A8B6-E13A047F021B}">
      <dgm:prSet/>
      <dgm:spPr/>
      <dgm:t>
        <a:bodyPr/>
        <a:lstStyle/>
        <a:p>
          <a:r>
            <a:rPr lang="en-US"/>
            <a:t>Research Evaluate Options</a:t>
          </a:r>
          <a:endParaRPr lang="en-US" dirty="0"/>
        </a:p>
      </dgm:t>
    </dgm:pt>
    <dgm:pt modelId="{688348E7-B901-4CAD-B220-93BF7A6D3B7D}" type="parTrans" cxnId="{342C3C39-2095-4345-BCEF-C192EFD33192}">
      <dgm:prSet/>
      <dgm:spPr/>
      <dgm:t>
        <a:bodyPr/>
        <a:lstStyle/>
        <a:p>
          <a:endParaRPr lang="en-AU"/>
        </a:p>
      </dgm:t>
    </dgm:pt>
    <dgm:pt modelId="{B393EF6E-4495-44F3-A041-F305B3391F95}" type="sibTrans" cxnId="{342C3C39-2095-4345-BCEF-C192EFD33192}">
      <dgm:prSet/>
      <dgm:spPr/>
      <dgm:t>
        <a:bodyPr/>
        <a:lstStyle/>
        <a:p>
          <a:endParaRPr lang="en-AU"/>
        </a:p>
      </dgm:t>
    </dgm:pt>
    <dgm:pt modelId="{68C4A1CE-B384-4806-BDFC-25B4CA264DEE}">
      <dgm:prSet/>
      <dgm:spPr/>
      <dgm:t>
        <a:bodyPr/>
        <a:lstStyle/>
        <a:p>
          <a:r>
            <a:rPr lang="en-US" dirty="0"/>
            <a:t>Prototype / Proofs of Concept</a:t>
          </a:r>
        </a:p>
      </dgm:t>
    </dgm:pt>
    <dgm:pt modelId="{BDD9C979-1B6B-4D5E-B7DA-CAFA582B4DE7}" type="parTrans" cxnId="{C1999F52-F42B-4537-85DA-B51B0BF9AA81}">
      <dgm:prSet/>
      <dgm:spPr/>
      <dgm:t>
        <a:bodyPr/>
        <a:lstStyle/>
        <a:p>
          <a:endParaRPr lang="en-AU"/>
        </a:p>
      </dgm:t>
    </dgm:pt>
    <dgm:pt modelId="{308757E2-99B4-45CB-888E-D205F8519941}" type="sibTrans" cxnId="{C1999F52-F42B-4537-85DA-B51B0BF9AA81}">
      <dgm:prSet/>
      <dgm:spPr/>
      <dgm:t>
        <a:bodyPr/>
        <a:lstStyle/>
        <a:p>
          <a:endParaRPr lang="en-AU"/>
        </a:p>
      </dgm:t>
    </dgm:pt>
    <dgm:pt modelId="{E73A4E61-473C-40B6-80E5-FBEC9E78E43E}">
      <dgm:prSet/>
      <dgm:spPr/>
      <dgm:t>
        <a:bodyPr/>
        <a:lstStyle/>
        <a:p>
          <a:r>
            <a:rPr lang="en-US" dirty="0"/>
            <a:t>Develop/Configure/Procure Integration</a:t>
          </a:r>
        </a:p>
      </dgm:t>
    </dgm:pt>
    <dgm:pt modelId="{6FC5EE65-3C0E-407A-9C79-2EE98B4321C7}" type="parTrans" cxnId="{9606697D-1327-4C78-8062-37EEE1554E9B}">
      <dgm:prSet/>
      <dgm:spPr/>
      <dgm:t>
        <a:bodyPr/>
        <a:lstStyle/>
        <a:p>
          <a:endParaRPr lang="en-AU"/>
        </a:p>
      </dgm:t>
    </dgm:pt>
    <dgm:pt modelId="{FDDC3243-B138-47C3-A0FF-10065B6F3539}" type="sibTrans" cxnId="{9606697D-1327-4C78-8062-37EEE1554E9B}">
      <dgm:prSet/>
      <dgm:spPr/>
      <dgm:t>
        <a:bodyPr/>
        <a:lstStyle/>
        <a:p>
          <a:endParaRPr lang="en-AU"/>
        </a:p>
      </dgm:t>
    </dgm:pt>
    <dgm:pt modelId="{CC798670-443E-4437-B956-936929A80189}">
      <dgm:prSet/>
      <dgm:spPr/>
      <dgm:t>
        <a:bodyPr/>
        <a:lstStyle/>
        <a:p>
          <a:r>
            <a:rPr lang="en-US" dirty="0"/>
            <a:t>Test/Verify/Deploy the Integration</a:t>
          </a:r>
        </a:p>
      </dgm:t>
    </dgm:pt>
    <dgm:pt modelId="{F50DEDE5-025A-4451-AF84-C4654F3EC6D4}" type="parTrans" cxnId="{6D8C2B5E-3D47-41E0-9021-7A4A51CA1440}">
      <dgm:prSet/>
      <dgm:spPr/>
      <dgm:t>
        <a:bodyPr/>
        <a:lstStyle/>
        <a:p>
          <a:endParaRPr lang="en-AU"/>
        </a:p>
      </dgm:t>
    </dgm:pt>
    <dgm:pt modelId="{B83C3209-9CBD-4218-A492-B5738BE05ECD}" type="sibTrans" cxnId="{6D8C2B5E-3D47-41E0-9021-7A4A51CA1440}">
      <dgm:prSet/>
      <dgm:spPr/>
      <dgm:t>
        <a:bodyPr/>
        <a:lstStyle/>
        <a:p>
          <a:endParaRPr lang="en-AU"/>
        </a:p>
      </dgm:t>
    </dgm:pt>
    <dgm:pt modelId="{914291E8-BA55-4E3D-8F03-9DE0D5CC491D}" type="pres">
      <dgm:prSet presAssocID="{C6C0303F-64FA-4A68-B771-AA38F5D8FF6A}" presName="outerComposite" presStyleCnt="0">
        <dgm:presLayoutVars>
          <dgm:chMax val="5"/>
          <dgm:dir/>
          <dgm:resizeHandles val="exact"/>
        </dgm:presLayoutVars>
      </dgm:prSet>
      <dgm:spPr/>
    </dgm:pt>
    <dgm:pt modelId="{88194964-EC91-4854-A0BE-8CD019BFF225}" type="pres">
      <dgm:prSet presAssocID="{C6C0303F-64FA-4A68-B771-AA38F5D8FF6A}" presName="dummyMaxCanvas" presStyleCnt="0">
        <dgm:presLayoutVars/>
      </dgm:prSet>
      <dgm:spPr/>
    </dgm:pt>
    <dgm:pt modelId="{1B0B4E12-D84A-4F95-8B04-F410834816E5}" type="pres">
      <dgm:prSet presAssocID="{C6C0303F-64FA-4A68-B771-AA38F5D8FF6A}" presName="FiveNodes_1" presStyleLbl="node1" presStyleIdx="0" presStyleCnt="5">
        <dgm:presLayoutVars>
          <dgm:bulletEnabled val="1"/>
        </dgm:presLayoutVars>
      </dgm:prSet>
      <dgm:spPr/>
    </dgm:pt>
    <dgm:pt modelId="{053D7BE1-4656-4E63-AEE3-D4712C7288CD}" type="pres">
      <dgm:prSet presAssocID="{C6C0303F-64FA-4A68-B771-AA38F5D8FF6A}" presName="FiveNodes_2" presStyleLbl="node1" presStyleIdx="1" presStyleCnt="5">
        <dgm:presLayoutVars>
          <dgm:bulletEnabled val="1"/>
        </dgm:presLayoutVars>
      </dgm:prSet>
      <dgm:spPr/>
    </dgm:pt>
    <dgm:pt modelId="{CC3A9CEF-AA8B-4DBA-8610-63810EB61396}" type="pres">
      <dgm:prSet presAssocID="{C6C0303F-64FA-4A68-B771-AA38F5D8FF6A}" presName="FiveNodes_3" presStyleLbl="node1" presStyleIdx="2" presStyleCnt="5">
        <dgm:presLayoutVars>
          <dgm:bulletEnabled val="1"/>
        </dgm:presLayoutVars>
      </dgm:prSet>
      <dgm:spPr/>
    </dgm:pt>
    <dgm:pt modelId="{B6F5830A-4CCE-4426-AD59-5A715A075D6B}" type="pres">
      <dgm:prSet presAssocID="{C6C0303F-64FA-4A68-B771-AA38F5D8FF6A}" presName="FiveNodes_4" presStyleLbl="node1" presStyleIdx="3" presStyleCnt="5">
        <dgm:presLayoutVars>
          <dgm:bulletEnabled val="1"/>
        </dgm:presLayoutVars>
      </dgm:prSet>
      <dgm:spPr/>
    </dgm:pt>
    <dgm:pt modelId="{9769EDAE-C9EF-42E9-B9EA-1198396EF56B}" type="pres">
      <dgm:prSet presAssocID="{C6C0303F-64FA-4A68-B771-AA38F5D8FF6A}" presName="FiveNodes_5" presStyleLbl="node1" presStyleIdx="4" presStyleCnt="5">
        <dgm:presLayoutVars>
          <dgm:bulletEnabled val="1"/>
        </dgm:presLayoutVars>
      </dgm:prSet>
      <dgm:spPr/>
    </dgm:pt>
    <dgm:pt modelId="{908F388E-57DD-4976-98C4-7C7CFD44F1A4}" type="pres">
      <dgm:prSet presAssocID="{C6C0303F-64FA-4A68-B771-AA38F5D8FF6A}" presName="FiveConn_1-2" presStyleLbl="fgAccFollowNode1" presStyleIdx="0" presStyleCnt="4">
        <dgm:presLayoutVars>
          <dgm:bulletEnabled val="1"/>
        </dgm:presLayoutVars>
      </dgm:prSet>
      <dgm:spPr/>
    </dgm:pt>
    <dgm:pt modelId="{CFEDAA7C-6BA3-457A-B023-DBCA2B537731}" type="pres">
      <dgm:prSet presAssocID="{C6C0303F-64FA-4A68-B771-AA38F5D8FF6A}" presName="FiveConn_2-3" presStyleLbl="fgAccFollowNode1" presStyleIdx="1" presStyleCnt="4">
        <dgm:presLayoutVars>
          <dgm:bulletEnabled val="1"/>
        </dgm:presLayoutVars>
      </dgm:prSet>
      <dgm:spPr/>
    </dgm:pt>
    <dgm:pt modelId="{2DE07715-1142-4F34-BD96-5CA6990600C6}" type="pres">
      <dgm:prSet presAssocID="{C6C0303F-64FA-4A68-B771-AA38F5D8FF6A}" presName="FiveConn_3-4" presStyleLbl="fgAccFollowNode1" presStyleIdx="2" presStyleCnt="4">
        <dgm:presLayoutVars>
          <dgm:bulletEnabled val="1"/>
        </dgm:presLayoutVars>
      </dgm:prSet>
      <dgm:spPr/>
    </dgm:pt>
    <dgm:pt modelId="{C22E3CA4-70C5-4CF0-866E-F193111BAFEE}" type="pres">
      <dgm:prSet presAssocID="{C6C0303F-64FA-4A68-B771-AA38F5D8FF6A}" presName="FiveConn_4-5" presStyleLbl="fgAccFollowNode1" presStyleIdx="3" presStyleCnt="4">
        <dgm:presLayoutVars>
          <dgm:bulletEnabled val="1"/>
        </dgm:presLayoutVars>
      </dgm:prSet>
      <dgm:spPr/>
    </dgm:pt>
    <dgm:pt modelId="{446F081A-83D5-4ABC-9E88-518D86E56993}" type="pres">
      <dgm:prSet presAssocID="{C6C0303F-64FA-4A68-B771-AA38F5D8FF6A}" presName="FiveNodes_1_text" presStyleLbl="node1" presStyleIdx="4" presStyleCnt="5">
        <dgm:presLayoutVars>
          <dgm:bulletEnabled val="1"/>
        </dgm:presLayoutVars>
      </dgm:prSet>
      <dgm:spPr/>
    </dgm:pt>
    <dgm:pt modelId="{4BF8A2FA-E5CE-4CFF-9CAB-7864BC6E26A8}" type="pres">
      <dgm:prSet presAssocID="{C6C0303F-64FA-4A68-B771-AA38F5D8FF6A}" presName="FiveNodes_2_text" presStyleLbl="node1" presStyleIdx="4" presStyleCnt="5">
        <dgm:presLayoutVars>
          <dgm:bulletEnabled val="1"/>
        </dgm:presLayoutVars>
      </dgm:prSet>
      <dgm:spPr/>
    </dgm:pt>
    <dgm:pt modelId="{7628BE59-0D2C-4F6A-A441-BB9E2F094B68}" type="pres">
      <dgm:prSet presAssocID="{C6C0303F-64FA-4A68-B771-AA38F5D8FF6A}" presName="FiveNodes_3_text" presStyleLbl="node1" presStyleIdx="4" presStyleCnt="5">
        <dgm:presLayoutVars>
          <dgm:bulletEnabled val="1"/>
        </dgm:presLayoutVars>
      </dgm:prSet>
      <dgm:spPr/>
    </dgm:pt>
    <dgm:pt modelId="{A3768412-6786-4A34-8432-2300CA6214FF}" type="pres">
      <dgm:prSet presAssocID="{C6C0303F-64FA-4A68-B771-AA38F5D8FF6A}" presName="FiveNodes_4_text" presStyleLbl="node1" presStyleIdx="4" presStyleCnt="5">
        <dgm:presLayoutVars>
          <dgm:bulletEnabled val="1"/>
        </dgm:presLayoutVars>
      </dgm:prSet>
      <dgm:spPr/>
    </dgm:pt>
    <dgm:pt modelId="{AFA27C10-B11E-47D6-99E7-D1DFFB7F3D98}" type="pres">
      <dgm:prSet presAssocID="{C6C0303F-64FA-4A68-B771-AA38F5D8FF6A}" presName="FiveNodes_5_text" presStyleLbl="node1" presStyleIdx="4" presStyleCnt="5">
        <dgm:presLayoutVars>
          <dgm:bulletEnabled val="1"/>
        </dgm:presLayoutVars>
      </dgm:prSet>
      <dgm:spPr/>
    </dgm:pt>
  </dgm:ptLst>
  <dgm:cxnLst>
    <dgm:cxn modelId="{8E638306-83DD-4576-A683-51DB5F1C5500}" type="presOf" srcId="{C6C0303F-64FA-4A68-B771-AA38F5D8FF6A}" destId="{914291E8-BA55-4E3D-8F03-9DE0D5CC491D}" srcOrd="0" destOrd="0" presId="urn:microsoft.com/office/officeart/2005/8/layout/vProcess5"/>
    <dgm:cxn modelId="{342C3C39-2095-4345-BCEF-C192EFD33192}" srcId="{C6C0303F-64FA-4A68-B771-AA38F5D8FF6A}" destId="{D030E2D4-49D2-4130-A8B6-E13A047F021B}" srcOrd="1" destOrd="0" parTransId="{688348E7-B901-4CAD-B220-93BF7A6D3B7D}" sibTransId="{B393EF6E-4495-44F3-A041-F305B3391F95}"/>
    <dgm:cxn modelId="{6D8C2B5E-3D47-41E0-9021-7A4A51CA1440}" srcId="{C6C0303F-64FA-4A68-B771-AA38F5D8FF6A}" destId="{CC798670-443E-4437-B956-936929A80189}" srcOrd="4" destOrd="0" parTransId="{F50DEDE5-025A-4451-AF84-C4654F3EC6D4}" sibTransId="{B83C3209-9CBD-4218-A492-B5738BE05ECD}"/>
    <dgm:cxn modelId="{3B2C2663-0C86-4999-84C2-01AE68CCD94B}" type="presOf" srcId="{FDDC3243-B138-47C3-A0FF-10065B6F3539}" destId="{C22E3CA4-70C5-4CF0-866E-F193111BAFEE}" srcOrd="0" destOrd="0" presId="urn:microsoft.com/office/officeart/2005/8/layout/vProcess5"/>
    <dgm:cxn modelId="{8F5FD967-2A58-46E8-95EC-53DC41E9FADE}" type="presOf" srcId="{308757E2-99B4-45CB-888E-D205F8519941}" destId="{2DE07715-1142-4F34-BD96-5CA6990600C6}" srcOrd="0" destOrd="0" presId="urn:microsoft.com/office/officeart/2005/8/layout/vProcess5"/>
    <dgm:cxn modelId="{3010566E-B8C6-458F-8264-7570B5084646}" type="presOf" srcId="{D030E2D4-49D2-4130-A8B6-E13A047F021B}" destId="{053D7BE1-4656-4E63-AEE3-D4712C7288CD}" srcOrd="0" destOrd="0" presId="urn:microsoft.com/office/officeart/2005/8/layout/vProcess5"/>
    <dgm:cxn modelId="{6C8A5F6F-FA6F-41CB-844A-36DC71E588C4}" type="presOf" srcId="{E73A4E61-473C-40B6-80E5-FBEC9E78E43E}" destId="{A3768412-6786-4A34-8432-2300CA6214FF}" srcOrd="1" destOrd="0" presId="urn:microsoft.com/office/officeart/2005/8/layout/vProcess5"/>
    <dgm:cxn modelId="{C1999F52-F42B-4537-85DA-B51B0BF9AA81}" srcId="{C6C0303F-64FA-4A68-B771-AA38F5D8FF6A}" destId="{68C4A1CE-B384-4806-BDFC-25B4CA264DEE}" srcOrd="2" destOrd="0" parTransId="{BDD9C979-1B6B-4D5E-B7DA-CAFA582B4DE7}" sibTransId="{308757E2-99B4-45CB-888E-D205F8519941}"/>
    <dgm:cxn modelId="{AAACEE57-915E-47BD-93DA-9C174CFFA907}" srcId="{C6C0303F-64FA-4A68-B771-AA38F5D8FF6A}" destId="{4C307841-D681-4E91-AD8D-EB7437A6DF20}" srcOrd="0" destOrd="0" parTransId="{1CB48D46-BCCF-48B9-BB48-41D85D3F37AC}" sibTransId="{C8F9B723-8D90-431B-97FB-8EC214E6064D}"/>
    <dgm:cxn modelId="{9606697D-1327-4C78-8062-37EEE1554E9B}" srcId="{C6C0303F-64FA-4A68-B771-AA38F5D8FF6A}" destId="{E73A4E61-473C-40B6-80E5-FBEC9E78E43E}" srcOrd="3" destOrd="0" parTransId="{6FC5EE65-3C0E-407A-9C79-2EE98B4321C7}" sibTransId="{FDDC3243-B138-47C3-A0FF-10065B6F3539}"/>
    <dgm:cxn modelId="{81CB248E-14B2-4643-ADF3-36B474B75A6D}" type="presOf" srcId="{E73A4E61-473C-40B6-80E5-FBEC9E78E43E}" destId="{B6F5830A-4CCE-4426-AD59-5A715A075D6B}" srcOrd="0" destOrd="0" presId="urn:microsoft.com/office/officeart/2005/8/layout/vProcess5"/>
    <dgm:cxn modelId="{124E278E-E1D6-455E-AC1E-1606CC014D8E}" type="presOf" srcId="{CC798670-443E-4437-B956-936929A80189}" destId="{9769EDAE-C9EF-42E9-B9EA-1198396EF56B}" srcOrd="0" destOrd="0" presId="urn:microsoft.com/office/officeart/2005/8/layout/vProcess5"/>
    <dgm:cxn modelId="{38C9778E-1F30-409B-99CD-4209CAB18B17}" type="presOf" srcId="{C8F9B723-8D90-431B-97FB-8EC214E6064D}" destId="{908F388E-57DD-4976-98C4-7C7CFD44F1A4}" srcOrd="0" destOrd="0" presId="urn:microsoft.com/office/officeart/2005/8/layout/vProcess5"/>
    <dgm:cxn modelId="{AFCB82A1-E0A4-40BD-A4CB-AB0A6EC1C2A9}" type="presOf" srcId="{68C4A1CE-B384-4806-BDFC-25B4CA264DEE}" destId="{7628BE59-0D2C-4F6A-A441-BB9E2F094B68}" srcOrd="1" destOrd="0" presId="urn:microsoft.com/office/officeart/2005/8/layout/vProcess5"/>
    <dgm:cxn modelId="{036F94A8-1D2F-4A94-96E4-160321321557}" type="presOf" srcId="{D030E2D4-49D2-4130-A8B6-E13A047F021B}" destId="{4BF8A2FA-E5CE-4CFF-9CAB-7864BC6E26A8}" srcOrd="1" destOrd="0" presId="urn:microsoft.com/office/officeart/2005/8/layout/vProcess5"/>
    <dgm:cxn modelId="{AE1225B1-30FE-485E-8672-2F698DAECCD7}" type="presOf" srcId="{4C307841-D681-4E91-AD8D-EB7437A6DF20}" destId="{446F081A-83D5-4ABC-9E88-518D86E56993}" srcOrd="1" destOrd="0" presId="urn:microsoft.com/office/officeart/2005/8/layout/vProcess5"/>
    <dgm:cxn modelId="{71E0EFB3-1A03-4FE7-B3B3-B32D20FAD35F}" type="presOf" srcId="{4C307841-D681-4E91-AD8D-EB7437A6DF20}" destId="{1B0B4E12-D84A-4F95-8B04-F410834816E5}" srcOrd="0" destOrd="0" presId="urn:microsoft.com/office/officeart/2005/8/layout/vProcess5"/>
    <dgm:cxn modelId="{32A227B4-9105-4C64-9718-6C0A6F2BFB76}" type="presOf" srcId="{B393EF6E-4495-44F3-A041-F305B3391F95}" destId="{CFEDAA7C-6BA3-457A-B023-DBCA2B537731}" srcOrd="0" destOrd="0" presId="urn:microsoft.com/office/officeart/2005/8/layout/vProcess5"/>
    <dgm:cxn modelId="{E23E26B8-8AFB-4832-9A11-49ED8F9553C0}" type="presOf" srcId="{CC798670-443E-4437-B956-936929A80189}" destId="{AFA27C10-B11E-47D6-99E7-D1DFFB7F3D98}" srcOrd="1" destOrd="0" presId="urn:microsoft.com/office/officeart/2005/8/layout/vProcess5"/>
    <dgm:cxn modelId="{660AB1C5-83C6-4A55-A7F0-58B22815F4DE}" type="presOf" srcId="{68C4A1CE-B384-4806-BDFC-25B4CA264DEE}" destId="{CC3A9CEF-AA8B-4DBA-8610-63810EB61396}" srcOrd="0" destOrd="0" presId="urn:microsoft.com/office/officeart/2005/8/layout/vProcess5"/>
    <dgm:cxn modelId="{E45B4423-1C81-48DE-A8D2-9C5E1CA07D45}" type="presParOf" srcId="{914291E8-BA55-4E3D-8F03-9DE0D5CC491D}" destId="{88194964-EC91-4854-A0BE-8CD019BFF225}" srcOrd="0" destOrd="0" presId="urn:microsoft.com/office/officeart/2005/8/layout/vProcess5"/>
    <dgm:cxn modelId="{3B137771-2E18-42B8-8067-08DC441B1480}" type="presParOf" srcId="{914291E8-BA55-4E3D-8F03-9DE0D5CC491D}" destId="{1B0B4E12-D84A-4F95-8B04-F410834816E5}" srcOrd="1" destOrd="0" presId="urn:microsoft.com/office/officeart/2005/8/layout/vProcess5"/>
    <dgm:cxn modelId="{644BAF24-F735-431C-9E02-31B33118FA10}" type="presParOf" srcId="{914291E8-BA55-4E3D-8F03-9DE0D5CC491D}" destId="{053D7BE1-4656-4E63-AEE3-D4712C7288CD}" srcOrd="2" destOrd="0" presId="urn:microsoft.com/office/officeart/2005/8/layout/vProcess5"/>
    <dgm:cxn modelId="{50933C38-7CB2-4829-B321-CEBC94827E97}" type="presParOf" srcId="{914291E8-BA55-4E3D-8F03-9DE0D5CC491D}" destId="{CC3A9CEF-AA8B-4DBA-8610-63810EB61396}" srcOrd="3" destOrd="0" presId="urn:microsoft.com/office/officeart/2005/8/layout/vProcess5"/>
    <dgm:cxn modelId="{77507B4B-197D-48F7-AA26-50519C0ACC34}" type="presParOf" srcId="{914291E8-BA55-4E3D-8F03-9DE0D5CC491D}" destId="{B6F5830A-4CCE-4426-AD59-5A715A075D6B}" srcOrd="4" destOrd="0" presId="urn:microsoft.com/office/officeart/2005/8/layout/vProcess5"/>
    <dgm:cxn modelId="{3F7003F0-8669-4CF7-926D-6D49C063C2ED}" type="presParOf" srcId="{914291E8-BA55-4E3D-8F03-9DE0D5CC491D}" destId="{9769EDAE-C9EF-42E9-B9EA-1198396EF56B}" srcOrd="5" destOrd="0" presId="urn:microsoft.com/office/officeart/2005/8/layout/vProcess5"/>
    <dgm:cxn modelId="{55F99BD7-FAD6-424C-B2E8-0B474D85269C}" type="presParOf" srcId="{914291E8-BA55-4E3D-8F03-9DE0D5CC491D}" destId="{908F388E-57DD-4976-98C4-7C7CFD44F1A4}" srcOrd="6" destOrd="0" presId="urn:microsoft.com/office/officeart/2005/8/layout/vProcess5"/>
    <dgm:cxn modelId="{A7FF69E6-DC5B-4D1F-8C4B-2BBD7DAD6648}" type="presParOf" srcId="{914291E8-BA55-4E3D-8F03-9DE0D5CC491D}" destId="{CFEDAA7C-6BA3-457A-B023-DBCA2B537731}" srcOrd="7" destOrd="0" presId="urn:microsoft.com/office/officeart/2005/8/layout/vProcess5"/>
    <dgm:cxn modelId="{5749E5B2-8BB7-47F6-8D93-C3401544E7FD}" type="presParOf" srcId="{914291E8-BA55-4E3D-8F03-9DE0D5CC491D}" destId="{2DE07715-1142-4F34-BD96-5CA6990600C6}" srcOrd="8" destOrd="0" presId="urn:microsoft.com/office/officeart/2005/8/layout/vProcess5"/>
    <dgm:cxn modelId="{7966AF3C-B414-4088-8506-233E00078581}" type="presParOf" srcId="{914291E8-BA55-4E3D-8F03-9DE0D5CC491D}" destId="{C22E3CA4-70C5-4CF0-866E-F193111BAFEE}" srcOrd="9" destOrd="0" presId="urn:microsoft.com/office/officeart/2005/8/layout/vProcess5"/>
    <dgm:cxn modelId="{DCA38DA7-C271-46F0-90DE-1589BF199304}" type="presParOf" srcId="{914291E8-BA55-4E3D-8F03-9DE0D5CC491D}" destId="{446F081A-83D5-4ABC-9E88-518D86E56993}" srcOrd="10" destOrd="0" presId="urn:microsoft.com/office/officeart/2005/8/layout/vProcess5"/>
    <dgm:cxn modelId="{8CEF8E3B-FA38-4128-AB47-C5EE3010CD0C}" type="presParOf" srcId="{914291E8-BA55-4E3D-8F03-9DE0D5CC491D}" destId="{4BF8A2FA-E5CE-4CFF-9CAB-7864BC6E26A8}" srcOrd="11" destOrd="0" presId="urn:microsoft.com/office/officeart/2005/8/layout/vProcess5"/>
    <dgm:cxn modelId="{5D49D4D0-117E-4F70-B4EC-4E7199FFFC79}" type="presParOf" srcId="{914291E8-BA55-4E3D-8F03-9DE0D5CC491D}" destId="{7628BE59-0D2C-4F6A-A441-BB9E2F094B68}" srcOrd="12" destOrd="0" presId="urn:microsoft.com/office/officeart/2005/8/layout/vProcess5"/>
    <dgm:cxn modelId="{94F778A1-43F3-43EE-81C4-BB5F9670DA80}" type="presParOf" srcId="{914291E8-BA55-4E3D-8F03-9DE0D5CC491D}" destId="{A3768412-6786-4A34-8432-2300CA6214FF}" srcOrd="13" destOrd="0" presId="urn:microsoft.com/office/officeart/2005/8/layout/vProcess5"/>
    <dgm:cxn modelId="{DE3A51FD-2F99-411E-B642-4B439FFCB6E8}" type="presParOf" srcId="{914291E8-BA55-4E3D-8F03-9DE0D5CC491D}" destId="{AFA27C10-B11E-47D6-99E7-D1DFFB7F3D98}"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9D216A-6340-47B3-9879-1C852AE27AE4}">
      <dsp:nvSpPr>
        <dsp:cNvPr id="0" name=""/>
        <dsp:cNvSpPr/>
      </dsp:nvSpPr>
      <dsp:spPr>
        <a:xfrm>
          <a:off x="180046" y="0"/>
          <a:ext cx="4761419" cy="4761419"/>
        </a:xfrm>
        <a:prstGeom prst="ellipse">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Process Integration</a:t>
          </a:r>
        </a:p>
      </dsp:txBody>
      <dsp:txXfrm>
        <a:off x="1728697" y="238070"/>
        <a:ext cx="1664115" cy="714212"/>
      </dsp:txXfrm>
    </dsp:sp>
    <dsp:sp modelId="{0BD980A3-6776-4CF6-82EB-1B683D99FC31}">
      <dsp:nvSpPr>
        <dsp:cNvPr id="0" name=""/>
        <dsp:cNvSpPr/>
      </dsp:nvSpPr>
      <dsp:spPr>
        <a:xfrm>
          <a:off x="775223" y="1190354"/>
          <a:ext cx="3571064" cy="3571064"/>
        </a:xfrm>
        <a:prstGeom prst="ellipse">
          <a:avLst/>
        </a:prstGeom>
        <a:solidFill>
          <a:schemeClr val="bg2">
            <a:lumMod val="25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Application Integration</a:t>
          </a:r>
        </a:p>
      </dsp:txBody>
      <dsp:txXfrm>
        <a:off x="1728697" y="1413546"/>
        <a:ext cx="1664115" cy="669574"/>
      </dsp:txXfrm>
    </dsp:sp>
    <dsp:sp modelId="{3048736F-6D45-4851-AC3E-F494FAAA138B}">
      <dsp:nvSpPr>
        <dsp:cNvPr id="0" name=""/>
        <dsp:cNvSpPr/>
      </dsp:nvSpPr>
      <dsp:spPr>
        <a:xfrm>
          <a:off x="1370400" y="2380709"/>
          <a:ext cx="2380709" cy="2380709"/>
        </a:xfrm>
        <a:prstGeom prst="ellipse">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AU" sz="2000" kern="1200" dirty="0"/>
            <a:t>Data Integration</a:t>
          </a:r>
        </a:p>
      </dsp:txBody>
      <dsp:txXfrm>
        <a:off x="1719047" y="2975886"/>
        <a:ext cx="1683415" cy="11903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E6E8FF-FA01-45E1-883E-99192A2D8352}">
      <dsp:nvSpPr>
        <dsp:cNvPr id="0" name=""/>
        <dsp:cNvSpPr/>
      </dsp:nvSpPr>
      <dsp:spPr>
        <a:xfrm rot="5400000">
          <a:off x="5381012" y="-2282437"/>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Greater consistency and customer satisfaction</a:t>
          </a:r>
        </a:p>
      </dsp:txBody>
      <dsp:txXfrm rot="-5400000">
        <a:off x="3017519" y="112176"/>
        <a:ext cx="5333360" cy="575254"/>
      </dsp:txXfrm>
    </dsp:sp>
    <dsp:sp modelId="{8F44497B-1AAA-4F70-94A5-9DB07D9CEEFB}">
      <dsp:nvSpPr>
        <dsp:cNvPr id="0" name=""/>
        <dsp:cNvSpPr/>
      </dsp:nvSpPr>
      <dsp:spPr>
        <a:xfrm>
          <a:off x="0" y="1368"/>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Usability</a:t>
          </a:r>
        </a:p>
      </dsp:txBody>
      <dsp:txXfrm>
        <a:off x="38900" y="40268"/>
        <a:ext cx="2939720" cy="719068"/>
      </dsp:txXfrm>
    </dsp:sp>
    <dsp:sp modelId="{7BD482B3-A3A7-42F9-8762-08F0633032DE}">
      <dsp:nvSpPr>
        <dsp:cNvPr id="0" name=""/>
        <dsp:cNvSpPr/>
      </dsp:nvSpPr>
      <dsp:spPr>
        <a:xfrm rot="5400000">
          <a:off x="5381012" y="-1445725"/>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Access from a common source</a:t>
          </a:r>
        </a:p>
      </dsp:txBody>
      <dsp:txXfrm rot="-5400000">
        <a:off x="3017519" y="948888"/>
        <a:ext cx="5333360" cy="575254"/>
      </dsp:txXfrm>
    </dsp:sp>
    <dsp:sp modelId="{CE51D81C-CB2D-49CD-95DB-D6ABE56A62F5}">
      <dsp:nvSpPr>
        <dsp:cNvPr id="0" name=""/>
        <dsp:cNvSpPr/>
      </dsp:nvSpPr>
      <dsp:spPr>
        <a:xfrm>
          <a:off x="0" y="838080"/>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Volume</a:t>
          </a:r>
        </a:p>
      </dsp:txBody>
      <dsp:txXfrm>
        <a:off x="38900" y="876980"/>
        <a:ext cx="2939720" cy="719068"/>
      </dsp:txXfrm>
    </dsp:sp>
    <dsp:sp modelId="{A49FF395-AAA7-4AE9-ABDE-066CF8B06D48}">
      <dsp:nvSpPr>
        <dsp:cNvPr id="0" name=""/>
        <dsp:cNvSpPr/>
      </dsp:nvSpPr>
      <dsp:spPr>
        <a:xfrm rot="5400000">
          <a:off x="5381012" y="-609014"/>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Up-to-date and accurate</a:t>
          </a:r>
        </a:p>
      </dsp:txBody>
      <dsp:txXfrm rot="-5400000">
        <a:off x="3017519" y="1785599"/>
        <a:ext cx="5333360" cy="575254"/>
      </dsp:txXfrm>
    </dsp:sp>
    <dsp:sp modelId="{728B6A77-584F-40F6-8644-6D29028FD759}">
      <dsp:nvSpPr>
        <dsp:cNvPr id="0" name=""/>
        <dsp:cNvSpPr/>
      </dsp:nvSpPr>
      <dsp:spPr>
        <a:xfrm>
          <a:off x="0" y="1674791"/>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Real-time</a:t>
          </a:r>
        </a:p>
      </dsp:txBody>
      <dsp:txXfrm>
        <a:off x="38900" y="1713691"/>
        <a:ext cx="2939720" cy="719068"/>
      </dsp:txXfrm>
    </dsp:sp>
    <dsp:sp modelId="{7BE9E5CA-69C6-46BD-9CA8-4DF6A9B4A400}">
      <dsp:nvSpPr>
        <dsp:cNvPr id="0" name=""/>
        <dsp:cNvSpPr/>
      </dsp:nvSpPr>
      <dsp:spPr>
        <a:xfrm rot="5400000">
          <a:off x="5381012" y="227697"/>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400050">
            <a:lnSpc>
              <a:spcPct val="90000"/>
            </a:lnSpc>
            <a:spcBef>
              <a:spcPct val="0"/>
            </a:spcBef>
            <a:spcAft>
              <a:spcPct val="15000"/>
            </a:spcAft>
            <a:buChar char="•"/>
          </a:pPr>
          <a:endParaRPr lang="en-GB" sz="900" kern="1200" dirty="0"/>
        </a:p>
        <a:p>
          <a:pPr marL="171450" lvl="1" indent="-171450" algn="l" defTabSz="800100">
            <a:lnSpc>
              <a:spcPct val="90000"/>
            </a:lnSpc>
            <a:spcBef>
              <a:spcPct val="0"/>
            </a:spcBef>
            <a:spcAft>
              <a:spcPct val="15000"/>
            </a:spcAft>
            <a:buChar char="•"/>
          </a:pPr>
          <a:r>
            <a:rPr lang="en-GB" sz="1800" kern="1200" dirty="0"/>
            <a:t>Single source services = savings</a:t>
          </a:r>
        </a:p>
      </dsp:txBody>
      <dsp:txXfrm rot="-5400000">
        <a:off x="3017519" y="2622310"/>
        <a:ext cx="5333360" cy="575254"/>
      </dsp:txXfrm>
    </dsp:sp>
    <dsp:sp modelId="{BF787983-D36C-405B-A917-A53F88996993}">
      <dsp:nvSpPr>
        <dsp:cNvPr id="0" name=""/>
        <dsp:cNvSpPr/>
      </dsp:nvSpPr>
      <dsp:spPr>
        <a:xfrm>
          <a:off x="0" y="2511503"/>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Cost</a:t>
          </a:r>
        </a:p>
      </dsp:txBody>
      <dsp:txXfrm>
        <a:off x="38900" y="2550403"/>
        <a:ext cx="2939720" cy="719068"/>
      </dsp:txXfrm>
    </dsp:sp>
    <dsp:sp modelId="{FE65A51D-DC7F-4651-829C-DEBD123C2F2A}">
      <dsp:nvSpPr>
        <dsp:cNvPr id="0" name=""/>
        <dsp:cNvSpPr/>
      </dsp:nvSpPr>
      <dsp:spPr>
        <a:xfrm rot="5400000">
          <a:off x="5381012" y="1075921"/>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Single, seamless, user interface</a:t>
          </a:r>
        </a:p>
      </dsp:txBody>
      <dsp:txXfrm rot="-5400000">
        <a:off x="3017519" y="3470534"/>
        <a:ext cx="5333360" cy="575254"/>
      </dsp:txXfrm>
    </dsp:sp>
    <dsp:sp modelId="{F281D8F0-09D7-418B-AF27-9E7B81A55644}">
      <dsp:nvSpPr>
        <dsp:cNvPr id="0" name=""/>
        <dsp:cNvSpPr/>
      </dsp:nvSpPr>
      <dsp:spPr>
        <a:xfrm>
          <a:off x="0" y="3348214"/>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Duplication</a:t>
          </a:r>
        </a:p>
      </dsp:txBody>
      <dsp:txXfrm>
        <a:off x="38900" y="3387114"/>
        <a:ext cx="2939720" cy="719068"/>
      </dsp:txXfrm>
    </dsp:sp>
    <dsp:sp modelId="{8D9D9782-058C-4808-A594-ECDF41B9CE59}">
      <dsp:nvSpPr>
        <dsp:cNvPr id="0" name=""/>
        <dsp:cNvSpPr/>
      </dsp:nvSpPr>
      <dsp:spPr>
        <a:xfrm rot="5400000">
          <a:off x="5381012" y="1901120"/>
          <a:ext cx="637494" cy="5364480"/>
        </a:xfrm>
        <a:prstGeom prst="round2SameRect">
          <a:avLst/>
        </a:prstGeom>
        <a:gradFill flip="none" rotWithShape="0">
          <a:gsLst>
            <a:gs pos="0">
              <a:srgbClr val="1095DA">
                <a:tint val="66000"/>
                <a:satMod val="160000"/>
              </a:srgbClr>
            </a:gs>
            <a:gs pos="50000">
              <a:srgbClr val="1095DA">
                <a:tint val="44500"/>
                <a:satMod val="160000"/>
              </a:srgbClr>
            </a:gs>
            <a:gs pos="100000">
              <a:srgbClr val="1095DA">
                <a:tint val="23500"/>
                <a:satMod val="160000"/>
              </a:srgbClr>
            </a:gs>
          </a:gsLst>
          <a:lin ang="2700000" scaled="1"/>
          <a:tileRect/>
        </a:gradFill>
        <a:ln w="10795" cap="flat" cmpd="sng" algn="ctr">
          <a:solidFill>
            <a:srgbClr val="1095DA">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GB" sz="1800" kern="1200" dirty="0"/>
            <a:t>Reusing rather than reimplementing</a:t>
          </a:r>
        </a:p>
      </dsp:txBody>
      <dsp:txXfrm rot="-5400000">
        <a:off x="3017519" y="4295733"/>
        <a:ext cx="5333360" cy="575254"/>
      </dsp:txXfrm>
    </dsp:sp>
    <dsp:sp modelId="{95D72D97-B417-4F0A-BD25-E1252CF917E4}">
      <dsp:nvSpPr>
        <dsp:cNvPr id="0" name=""/>
        <dsp:cNvSpPr/>
      </dsp:nvSpPr>
      <dsp:spPr>
        <a:xfrm>
          <a:off x="0" y="4184926"/>
          <a:ext cx="3017520" cy="796868"/>
        </a:xfrm>
        <a:prstGeom prst="roundRect">
          <a:avLst/>
        </a:prstGeom>
        <a:gradFill flip="none" rotWithShape="0">
          <a:gsLst>
            <a:gs pos="0">
              <a:schemeClr val="accent1">
                <a:hueOff val="0"/>
                <a:satOff val="0"/>
                <a:lumOff val="0"/>
                <a:shade val="30000"/>
                <a:satMod val="115000"/>
              </a:schemeClr>
            </a:gs>
            <a:gs pos="50000">
              <a:schemeClr val="accent1">
                <a:hueOff val="0"/>
                <a:satOff val="0"/>
                <a:lumOff val="0"/>
                <a:shade val="67500"/>
                <a:satMod val="115000"/>
              </a:schemeClr>
            </a:gs>
            <a:gs pos="100000">
              <a:schemeClr val="accent1">
                <a:hueOff val="0"/>
                <a:satOff val="0"/>
                <a:lumOff val="0"/>
                <a:shade val="100000"/>
                <a:satMod val="115000"/>
              </a:schemeClr>
            </a:gs>
          </a:gsLst>
          <a:lin ang="2700000" scaled="1"/>
          <a:tileRect/>
        </a:gra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GB" sz="3700" kern="1200" dirty="0"/>
            <a:t>Reuse</a:t>
          </a:r>
        </a:p>
      </dsp:txBody>
      <dsp:txXfrm>
        <a:off x="38900" y="4223826"/>
        <a:ext cx="2939720" cy="7190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0B4E12-D84A-4F95-8B04-F410834816E5}">
      <dsp:nvSpPr>
        <dsp:cNvPr id="0" name=""/>
        <dsp:cNvSpPr/>
      </dsp:nvSpPr>
      <dsp:spPr>
        <a:xfrm>
          <a:off x="0" y="0"/>
          <a:ext cx="7244841" cy="568234"/>
        </a:xfrm>
        <a:prstGeom prst="roundRect">
          <a:avLst>
            <a:gd name="adj" fmla="val 10000"/>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Identify Integration Opportunities</a:t>
          </a:r>
          <a:endParaRPr lang="en-AU" sz="2300" kern="1200" dirty="0"/>
        </a:p>
      </dsp:txBody>
      <dsp:txXfrm>
        <a:off x="16643" y="16643"/>
        <a:ext cx="6565188" cy="534948"/>
      </dsp:txXfrm>
    </dsp:sp>
    <dsp:sp modelId="{053D7BE1-4656-4E63-AEE3-D4712C7288CD}">
      <dsp:nvSpPr>
        <dsp:cNvPr id="0" name=""/>
        <dsp:cNvSpPr/>
      </dsp:nvSpPr>
      <dsp:spPr>
        <a:xfrm>
          <a:off x="541010" y="647155"/>
          <a:ext cx="7244841" cy="568234"/>
        </a:xfrm>
        <a:prstGeom prst="roundRect">
          <a:avLst>
            <a:gd name="adj" fmla="val 10000"/>
          </a:avLst>
        </a:prstGeom>
        <a:solidFill>
          <a:schemeClr val="accent2">
            <a:hueOff val="-1440058"/>
            <a:satOff val="-5713"/>
            <a:lumOff val="2941"/>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Research Evaluate Options</a:t>
          </a:r>
          <a:endParaRPr lang="en-US" sz="2300" kern="1200" dirty="0"/>
        </a:p>
      </dsp:txBody>
      <dsp:txXfrm>
        <a:off x="557653" y="663798"/>
        <a:ext cx="6301192" cy="534948"/>
      </dsp:txXfrm>
    </dsp:sp>
    <dsp:sp modelId="{CC3A9CEF-AA8B-4DBA-8610-63810EB61396}">
      <dsp:nvSpPr>
        <dsp:cNvPr id="0" name=""/>
        <dsp:cNvSpPr/>
      </dsp:nvSpPr>
      <dsp:spPr>
        <a:xfrm>
          <a:off x="1082021" y="1294311"/>
          <a:ext cx="7244841" cy="568234"/>
        </a:xfrm>
        <a:prstGeom prst="roundRect">
          <a:avLst>
            <a:gd name="adj" fmla="val 10000"/>
          </a:avLst>
        </a:prstGeom>
        <a:solidFill>
          <a:schemeClr val="accent2">
            <a:hueOff val="-2880115"/>
            <a:satOff val="-11426"/>
            <a:lumOff val="588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Prototype / Proofs of Concept</a:t>
          </a:r>
        </a:p>
      </dsp:txBody>
      <dsp:txXfrm>
        <a:off x="1098664" y="1310954"/>
        <a:ext cx="6301192" cy="534948"/>
      </dsp:txXfrm>
    </dsp:sp>
    <dsp:sp modelId="{B6F5830A-4CCE-4426-AD59-5A715A075D6B}">
      <dsp:nvSpPr>
        <dsp:cNvPr id="0" name=""/>
        <dsp:cNvSpPr/>
      </dsp:nvSpPr>
      <dsp:spPr>
        <a:xfrm>
          <a:off x="1623032" y="1941467"/>
          <a:ext cx="7244841" cy="568234"/>
        </a:xfrm>
        <a:prstGeom prst="roundRect">
          <a:avLst>
            <a:gd name="adj" fmla="val 10000"/>
          </a:avLst>
        </a:prstGeom>
        <a:solidFill>
          <a:schemeClr val="accent2">
            <a:hueOff val="-4320173"/>
            <a:satOff val="-17139"/>
            <a:lumOff val="882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Develop/Configure/Procure Integration</a:t>
          </a:r>
        </a:p>
      </dsp:txBody>
      <dsp:txXfrm>
        <a:off x="1639675" y="1958110"/>
        <a:ext cx="6301192" cy="534948"/>
      </dsp:txXfrm>
    </dsp:sp>
    <dsp:sp modelId="{9769EDAE-C9EF-42E9-B9EA-1198396EF56B}">
      <dsp:nvSpPr>
        <dsp:cNvPr id="0" name=""/>
        <dsp:cNvSpPr/>
      </dsp:nvSpPr>
      <dsp:spPr>
        <a:xfrm>
          <a:off x="2164043" y="2588622"/>
          <a:ext cx="7244841" cy="568234"/>
        </a:xfrm>
        <a:prstGeom prst="roundRect">
          <a:avLst>
            <a:gd name="adj" fmla="val 10000"/>
          </a:avLst>
        </a:prstGeom>
        <a:solidFill>
          <a:schemeClr val="accent2">
            <a:hueOff val="-5760231"/>
            <a:satOff val="-22852"/>
            <a:lumOff val="1176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Test/Verify/Deploy the Integration</a:t>
          </a:r>
        </a:p>
      </dsp:txBody>
      <dsp:txXfrm>
        <a:off x="2180686" y="2605265"/>
        <a:ext cx="6301192" cy="534948"/>
      </dsp:txXfrm>
    </dsp:sp>
    <dsp:sp modelId="{908F388E-57DD-4976-98C4-7C7CFD44F1A4}">
      <dsp:nvSpPr>
        <dsp:cNvPr id="0" name=""/>
        <dsp:cNvSpPr/>
      </dsp:nvSpPr>
      <dsp:spPr>
        <a:xfrm>
          <a:off x="6875489" y="415126"/>
          <a:ext cx="369352" cy="369352"/>
        </a:xfrm>
        <a:prstGeom prst="downArrow">
          <a:avLst>
            <a:gd name="adj1" fmla="val 55000"/>
            <a:gd name="adj2" fmla="val 45000"/>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6958593" y="415126"/>
        <a:ext cx="203144" cy="277937"/>
      </dsp:txXfrm>
    </dsp:sp>
    <dsp:sp modelId="{CFEDAA7C-6BA3-457A-B023-DBCA2B537731}">
      <dsp:nvSpPr>
        <dsp:cNvPr id="0" name=""/>
        <dsp:cNvSpPr/>
      </dsp:nvSpPr>
      <dsp:spPr>
        <a:xfrm>
          <a:off x="7416500" y="1062282"/>
          <a:ext cx="369352" cy="369352"/>
        </a:xfrm>
        <a:prstGeom prst="downArrow">
          <a:avLst>
            <a:gd name="adj1" fmla="val 55000"/>
            <a:gd name="adj2" fmla="val 45000"/>
          </a:avLst>
        </a:prstGeom>
        <a:solidFill>
          <a:schemeClr val="accent2">
            <a:tint val="40000"/>
            <a:alpha val="90000"/>
            <a:hueOff val="-2181143"/>
            <a:satOff val="2559"/>
            <a:lumOff val="475"/>
            <a:alphaOff val="0"/>
          </a:schemeClr>
        </a:solidFill>
        <a:ln w="10795" cap="flat" cmpd="sng" algn="ctr">
          <a:solidFill>
            <a:schemeClr val="accent2">
              <a:tint val="40000"/>
              <a:alpha val="90000"/>
              <a:hueOff val="-2181143"/>
              <a:satOff val="2559"/>
              <a:lumOff val="4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7499604" y="1062282"/>
        <a:ext cx="203144" cy="277937"/>
      </dsp:txXfrm>
    </dsp:sp>
    <dsp:sp modelId="{2DE07715-1142-4F34-BD96-5CA6990600C6}">
      <dsp:nvSpPr>
        <dsp:cNvPr id="0" name=""/>
        <dsp:cNvSpPr/>
      </dsp:nvSpPr>
      <dsp:spPr>
        <a:xfrm>
          <a:off x="7957510" y="1699967"/>
          <a:ext cx="369352" cy="369352"/>
        </a:xfrm>
        <a:prstGeom prst="downArrow">
          <a:avLst>
            <a:gd name="adj1" fmla="val 55000"/>
            <a:gd name="adj2" fmla="val 45000"/>
          </a:avLst>
        </a:prstGeom>
        <a:solidFill>
          <a:schemeClr val="accent2">
            <a:tint val="40000"/>
            <a:alpha val="90000"/>
            <a:hueOff val="-4362285"/>
            <a:satOff val="5119"/>
            <a:lumOff val="950"/>
            <a:alphaOff val="0"/>
          </a:schemeClr>
        </a:solidFill>
        <a:ln w="10795" cap="flat" cmpd="sng" algn="ctr">
          <a:solidFill>
            <a:schemeClr val="accent2">
              <a:tint val="40000"/>
              <a:alpha val="90000"/>
              <a:hueOff val="-4362285"/>
              <a:satOff val="5119"/>
              <a:lumOff val="9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8040614" y="1699967"/>
        <a:ext cx="203144" cy="277937"/>
      </dsp:txXfrm>
    </dsp:sp>
    <dsp:sp modelId="{C22E3CA4-70C5-4CF0-866E-F193111BAFEE}">
      <dsp:nvSpPr>
        <dsp:cNvPr id="0" name=""/>
        <dsp:cNvSpPr/>
      </dsp:nvSpPr>
      <dsp:spPr>
        <a:xfrm>
          <a:off x="8498521" y="2353436"/>
          <a:ext cx="369352" cy="369352"/>
        </a:xfrm>
        <a:prstGeom prst="downArrow">
          <a:avLst>
            <a:gd name="adj1" fmla="val 55000"/>
            <a:gd name="adj2" fmla="val 45000"/>
          </a:avLst>
        </a:prstGeom>
        <a:solidFill>
          <a:schemeClr val="accent2">
            <a:tint val="40000"/>
            <a:alpha val="90000"/>
            <a:hueOff val="-6543428"/>
            <a:satOff val="7678"/>
            <a:lumOff val="1425"/>
            <a:alphaOff val="0"/>
          </a:schemeClr>
        </a:solidFill>
        <a:ln w="10795" cap="flat" cmpd="sng" algn="ctr">
          <a:solidFill>
            <a:schemeClr val="accent2">
              <a:tint val="40000"/>
              <a:alpha val="90000"/>
              <a:hueOff val="-6543428"/>
              <a:satOff val="7678"/>
              <a:lumOff val="142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AU" sz="1500" kern="1200"/>
        </a:p>
      </dsp:txBody>
      <dsp:txXfrm>
        <a:off x="8581625" y="2353436"/>
        <a:ext cx="203144" cy="277937"/>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6/22/2021 3:40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6/22/2021 3:40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6/22/2021 3:40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6800"/>
          <p:cNvSpPr>
            <a:spLocks noGrp="1" noRot="1" noChangeAspect="1" noChangeArrowheads="1" noTextEdit="1"/>
          </p:cNvSpPr>
          <p:nvPr>
            <p:ph type="sldImg"/>
          </p:nvPr>
        </p:nvSpPr>
        <p:spPr bwMode="auto">
          <a:xfrm>
            <a:off x="912813" y="457200"/>
            <a:ext cx="4981575" cy="2801938"/>
          </a:xfrm>
          <a:noFill/>
          <a:ln w="9525">
            <a:noFill/>
          </a:ln>
        </p:spPr>
      </p:sp>
      <p:sp>
        <p:nvSpPr>
          <p:cNvPr id="49155" name="Rectangle 27649"/>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361" rtl="0" eaLnBrk="1" fontAlgn="auto" latinLnBrk="0" hangingPunct="1">
              <a:lnSpc>
                <a:spcPct val="100000"/>
              </a:lnSpc>
              <a:spcBef>
                <a:spcPct val="0"/>
              </a:spcBef>
              <a:spcAft>
                <a:spcPts val="0"/>
              </a:spcAft>
              <a:buClrTx/>
              <a:buSzTx/>
              <a:buFontTx/>
              <a:buNone/>
              <a:tabLst/>
              <a:defRPr/>
            </a:pPr>
            <a:endParaRPr lang="en-US" dirty="0"/>
          </a:p>
        </p:txBody>
      </p:sp>
      <p:sp>
        <p:nvSpPr>
          <p:cNvPr id="51204" name="Shape 27650"/>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33FF8D83-ABE4-4775-95B8-9C3CC9D28542}" type="slidenum">
              <a:rPr lang="en-US" smtClean="0">
                <a:solidFill>
                  <a:prstClr val="black"/>
                </a:solidFill>
              </a:rPr>
              <a:pPr defTabSz="912813" fontAlgn="base">
                <a:spcBef>
                  <a:spcPct val="0"/>
                </a:spcBef>
                <a:spcAft>
                  <a:spcPct val="0"/>
                </a:spcAft>
                <a:defRPr/>
              </a:pPr>
              <a:t>16</a:t>
            </a:fld>
            <a:endParaRPr lang="en-US">
              <a:solidFill>
                <a:prstClr val="black"/>
              </a:solidFill>
            </a:endParaRPr>
          </a:p>
        </p:txBody>
      </p:sp>
    </p:spTree>
    <p:extLst>
      <p:ext uri="{BB962C8B-B14F-4D97-AF65-F5344CB8AC3E}">
        <p14:creationId xmlns:p14="http://schemas.microsoft.com/office/powerpoint/2010/main" val="2837955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also use Azure API Management in front of Azure Function to add more management</a:t>
            </a:r>
          </a:p>
          <a:p>
            <a:r>
              <a:rPr lang="en-US" dirty="0"/>
              <a:t>Consider the rate and API limits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222552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42138498-B9E8-4503-81F6-996E78FEAB48}"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23</a:t>
            </a:fld>
            <a:endParaRPr lang="en-US" dirty="0">
              <a:latin typeface="Segoe UI" pitchFamily="34" charset="0"/>
            </a:endParaRPr>
          </a:p>
        </p:txBody>
      </p:sp>
    </p:spTree>
    <p:extLst>
      <p:ext uri="{BB962C8B-B14F-4D97-AF65-F5344CB8AC3E}">
        <p14:creationId xmlns:p14="http://schemas.microsoft.com/office/powerpoint/2010/main" val="4025866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consumer group is a view (state, position, or offset) of an entire event hub. Consumer groups enable multiple consuming applications to each have a separate view of the event stream, and to read the stream independently at their own pace and with their own offsets.</a:t>
            </a:r>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20DB872F-B64C-439D-A1E4-4810E695A54F}"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24</a:t>
            </a:fld>
            <a:endParaRPr lang="en-US" dirty="0">
              <a:latin typeface="Segoe UI" pitchFamily="34" charset="0"/>
            </a:endParaRPr>
          </a:p>
        </p:txBody>
      </p:sp>
    </p:spTree>
    <p:extLst>
      <p:ext uri="{BB962C8B-B14F-4D97-AF65-F5344CB8AC3E}">
        <p14:creationId xmlns:p14="http://schemas.microsoft.com/office/powerpoint/2010/main" val="1535834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Microsoft Dynamics</a:t>
            </a:r>
            <a:endParaRPr lang="en-US" dirty="0"/>
          </a:p>
        </p:txBody>
      </p:sp>
      <p:sp>
        <p:nvSpPr>
          <p:cNvPr id="5" name="Date Placeholder 4"/>
          <p:cNvSpPr>
            <a:spLocks noGrp="1"/>
          </p:cNvSpPr>
          <p:nvPr>
            <p:ph type="dt" sz="quarter" idx="11"/>
          </p:nvPr>
        </p:nvSpPr>
        <p:spPr/>
        <p:txBody>
          <a:bodyPr/>
          <a:lstStyle/>
          <a:p>
            <a:fld id="{C3890B81-BA52-420F-8B48-F295A24365AC}"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sz="50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sz="50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a:t>
            </a:r>
            <a:br>
              <a:rPr lang="en-US" sz="500">
                <a:solidFill>
                  <a:srgbClr val="000000"/>
                </a:solidFill>
                <a:latin typeface="Segoe UI" pitchFamily="34" charset="0"/>
              </a:rPr>
            </a:br>
            <a:r>
              <a:rPr lang="en-US" sz="500">
                <a:solidFill>
                  <a:srgbClr val="000000"/>
                </a:solidFill>
                <a:latin typeface="Segoe UI" pitchFamily="34" charset="0"/>
              </a:rPr>
              <a:t>MICROSOFT MAKES NO WARRANTIES, EXPRESS, IMPLIED OR STATUTORY, AS TO THE INFORMATION IN THIS PRESENTATION.</a:t>
            </a:r>
            <a:endParaRPr lang="en-US" sz="500" dirty="0">
              <a:solidFill>
                <a:srgbClr val="000000"/>
              </a:solidFill>
              <a:latin typeface="Segoe UI" pitchFamily="34" charset="0"/>
            </a:endParaRPr>
          </a:p>
        </p:txBody>
      </p:sp>
      <p:sp>
        <p:nvSpPr>
          <p:cNvPr id="7" name="Slide Number Placeholder 6"/>
          <p:cNvSpPr>
            <a:spLocks noGrp="1"/>
          </p:cNvSpPr>
          <p:nvPr>
            <p:ph type="sldNum" sz="quarter" idx="13"/>
          </p:nvPr>
        </p:nvSpPr>
        <p:spPr/>
        <p:txBody>
          <a:bodyPr/>
          <a:lstStyle/>
          <a:p>
            <a:fld id="{8980CB99-47E3-46F4-AAEB-3919FBEFC014}" type="slidenum">
              <a:rPr lang="en-US" smtClean="0">
                <a:latin typeface="Segoe UI" pitchFamily="34" charset="0"/>
              </a:rPr>
              <a:pPr/>
              <a:t>25</a:t>
            </a:fld>
            <a:endParaRPr lang="en-US" dirty="0">
              <a:latin typeface="Segoe UI" pitchFamily="34" charset="0"/>
            </a:endParaRPr>
          </a:p>
        </p:txBody>
      </p:sp>
    </p:spTree>
    <p:extLst>
      <p:ext uri="{BB962C8B-B14F-4D97-AF65-F5344CB8AC3E}">
        <p14:creationId xmlns:p14="http://schemas.microsoft.com/office/powerpoint/2010/main" val="2878602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Trainer- the next set of slides should act as a large group exercise that you lead, the notes are for you to use in answering students’ questions.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3287856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pPr marL="171450" indent="-171450">
              <a:buFont typeface="Wingdings" panose="05000000000000000000" pitchFamily="2" charset="2"/>
              <a:buChar char="§"/>
            </a:pPr>
            <a:r>
              <a:rPr lang="en-US" dirty="0"/>
              <a:t>There are currently 555,000 properties on the data</a:t>
            </a:r>
          </a:p>
          <a:p>
            <a:pPr marL="171450" indent="-171450">
              <a:buFont typeface="Wingdings" panose="05000000000000000000" pitchFamily="2" charset="2"/>
              <a:buChar char="§"/>
            </a:pPr>
            <a:r>
              <a:rPr lang="en-US" dirty="0"/>
              <a:t>Approximately 1K records are changed or new each week </a:t>
            </a:r>
          </a:p>
          <a:p>
            <a:pPr marL="171450" indent="-171450">
              <a:buFont typeface="Wingdings" panose="05000000000000000000" pitchFamily="2" charset="2"/>
              <a:buChar char="§"/>
            </a:pPr>
            <a:r>
              <a:rPr lang="en-US" dirty="0"/>
              <a:t>They provide an updated file once a week</a:t>
            </a:r>
          </a:p>
          <a:p>
            <a:pPr marL="171450" indent="-171450">
              <a:buFont typeface="Wingdings" panose="05000000000000000000" pitchFamily="2" charset="2"/>
              <a:buChar char="§"/>
            </a:pPr>
            <a:r>
              <a:rPr lang="en-US" dirty="0"/>
              <a:t>The file is in JSON format and can be downloaded for a provided URL</a:t>
            </a:r>
          </a:p>
          <a:p>
            <a:pPr marL="171450" indent="-171450">
              <a:buFont typeface="Wingdings" panose="05000000000000000000" pitchFamily="2" charset="2"/>
              <a:buChar char="§"/>
            </a:pPr>
            <a:r>
              <a:rPr lang="en-US" dirty="0"/>
              <a:t>Each property is identified by a County and Parcel ID in that county this is a unique key</a:t>
            </a:r>
          </a:p>
          <a:p>
            <a:pPr marL="171450" indent="-171450">
              <a:buFont typeface="Wingdings" panose="05000000000000000000" pitchFamily="2" charset="2"/>
              <a:buChar char="§"/>
            </a:pPr>
            <a:r>
              <a:rPr lang="en-US" dirty="0"/>
              <a:t>There are 20 columns in the data</a:t>
            </a:r>
          </a:p>
          <a:p>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2646906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pPr marL="171450" indent="-171450">
              <a:buFont typeface="Wingdings" panose="05000000000000000000" pitchFamily="2" charset="2"/>
              <a:buChar char="§"/>
            </a:pPr>
            <a:r>
              <a:rPr lang="en-US" dirty="0"/>
              <a:t>The data can only be stored locally for 24 hours</a:t>
            </a:r>
          </a:p>
          <a:p>
            <a:pPr marL="171450" indent="-171450">
              <a:buFont typeface="Wingdings" panose="05000000000000000000" pitchFamily="2" charset="2"/>
              <a:buChar char="§"/>
            </a:pPr>
            <a:r>
              <a:rPr lang="en-US" dirty="0"/>
              <a:t>They provide a REST API using </a:t>
            </a:r>
            <a:r>
              <a:rPr lang="en-US" dirty="0" err="1"/>
              <a:t>oAuth</a:t>
            </a:r>
            <a:r>
              <a:rPr lang="en-US" dirty="0"/>
              <a:t> to access the data</a:t>
            </a:r>
          </a:p>
          <a:p>
            <a:pPr marL="171450" indent="-171450">
              <a:buFont typeface="Wingdings" panose="05000000000000000000" pitchFamily="2" charset="2"/>
              <a:buChar char="§"/>
            </a:pPr>
            <a:r>
              <a:rPr lang="en-US" dirty="0"/>
              <a:t>They have downtime each weekend for 2 hours</a:t>
            </a:r>
          </a:p>
          <a:p>
            <a:pPr marL="171450" indent="-171450">
              <a:buFont typeface="Wingdings" panose="05000000000000000000" pitchFamily="2" charset="2"/>
              <a:buChar char="§"/>
            </a:pPr>
            <a:r>
              <a:rPr lang="en-US" dirty="0"/>
              <a:t>App is a model-driven application</a:t>
            </a:r>
          </a:p>
          <a:p>
            <a:pPr marL="171450" indent="-171450">
              <a:buFont typeface="Wingdings" panose="05000000000000000000" pitchFamily="2" charset="2"/>
              <a:buChar char="§"/>
            </a:pPr>
            <a:r>
              <a:rPr lang="en-US" dirty="0"/>
              <a:t>Data is updated all the time</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Answer is Custom Connector with Embedded Canvas Apps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7072168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pPr marL="171450" indent="-171450">
              <a:buFont typeface="Wingdings" panose="05000000000000000000" pitchFamily="2" charset="2"/>
              <a:buChar char="§"/>
            </a:pPr>
            <a:r>
              <a:rPr lang="en-US" dirty="0"/>
              <a:t>The 3</a:t>
            </a:r>
            <a:r>
              <a:rPr lang="en-US" baseline="30000" dirty="0"/>
              <a:t>rd</a:t>
            </a:r>
            <a:r>
              <a:rPr lang="en-US" dirty="0"/>
              <a:t> party has provided a JSON schema for the data they need</a:t>
            </a:r>
          </a:p>
          <a:p>
            <a:pPr marL="171450" indent="-171450">
              <a:buFont typeface="Wingdings" panose="05000000000000000000" pitchFamily="2" charset="2"/>
              <a:buChar char="§"/>
            </a:pPr>
            <a:r>
              <a:rPr lang="en-US" dirty="0"/>
              <a:t>The 3</a:t>
            </a:r>
            <a:r>
              <a:rPr lang="en-US" baseline="30000" dirty="0"/>
              <a:t>rd</a:t>
            </a:r>
            <a:r>
              <a:rPr lang="en-US" dirty="0"/>
              <a:t> party has provided a webhook </a:t>
            </a:r>
            <a:r>
              <a:rPr lang="en-US" dirty="0" err="1"/>
              <a:t>url</a:t>
            </a:r>
            <a:r>
              <a:rPr lang="en-US" dirty="0"/>
              <a:t> to post the data to</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Possible Options</a:t>
            </a:r>
          </a:p>
          <a:p>
            <a:pPr marL="384432" lvl="1" indent="-171450">
              <a:buFont typeface="Wingdings" panose="05000000000000000000" pitchFamily="2" charset="2"/>
              <a:buChar char="§"/>
            </a:pPr>
            <a:r>
              <a:rPr lang="en-US" dirty="0"/>
              <a:t>Power Automate trigger on create/update use HTTP  to post to webhook</a:t>
            </a:r>
          </a:p>
          <a:p>
            <a:pPr marL="384432" lvl="1" indent="-171450">
              <a:buFont typeface="Wingdings" panose="05000000000000000000" pitchFamily="2" charset="2"/>
              <a:buChar char="§"/>
            </a:pPr>
            <a:r>
              <a:rPr lang="en-US" dirty="0"/>
              <a:t>Publish to Azure Service Bus Queue , Azure Function that publishes to webhook in proper format</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208678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notes:</a:t>
            </a:r>
          </a:p>
          <a:p>
            <a:pPr marL="171450" indent="-171450">
              <a:buFont typeface="Wingdings" panose="05000000000000000000" pitchFamily="2" charset="2"/>
              <a:buChar char="§"/>
            </a:pPr>
            <a:r>
              <a:rPr lang="en-US" dirty="0"/>
              <a:t>They are on the same internal network</a:t>
            </a:r>
          </a:p>
          <a:p>
            <a:pPr marL="171450" indent="-171450">
              <a:buFont typeface="Wingdings" panose="05000000000000000000" pitchFamily="2" charset="2"/>
              <a:buChar char="§"/>
            </a:pPr>
            <a:r>
              <a:rPr lang="en-US" dirty="0"/>
              <a:t>They would send about 25 leads a week</a:t>
            </a:r>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endParaRPr lang="en-US" dirty="0"/>
          </a:p>
          <a:p>
            <a:pPr marL="171450" indent="-171450">
              <a:buFont typeface="Wingdings" panose="05000000000000000000" pitchFamily="2" charset="2"/>
              <a:buChar char="§"/>
            </a:pPr>
            <a:r>
              <a:rPr lang="en-US" dirty="0"/>
              <a:t>Possible solution</a:t>
            </a:r>
          </a:p>
          <a:p>
            <a:pPr marL="0" indent="0">
              <a:buFont typeface="Wingdings" panose="05000000000000000000" pitchFamily="2" charset="2"/>
              <a:buNone/>
            </a:pPr>
            <a:r>
              <a:rPr lang="en-US" dirty="0"/>
              <a:t>   - Push back to do via e-mail, to queue with someone keying it</a:t>
            </a:r>
          </a:p>
          <a:p>
            <a:pPr marL="0" indent="0">
              <a:buFont typeface="Wingdings" panose="05000000000000000000" pitchFamily="2" charset="2"/>
              <a:buNone/>
            </a:pPr>
            <a:r>
              <a:rPr lang="en-US" dirty="0"/>
              <a:t>- Could just give them </a:t>
            </a:r>
            <a:r>
              <a:rPr lang="en-US"/>
              <a:t>a license</a:t>
            </a:r>
            <a:endParaRPr lang="en-US" dirty="0"/>
          </a:p>
          <a:p>
            <a:pPr marL="171450" indent="-171450">
              <a:buFont typeface="Wingdings" panose="05000000000000000000" pitchFamily="2" charset="2"/>
              <a:buChar char="§"/>
            </a:pP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1180210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73475" y="850900"/>
            <a:ext cx="2995613" cy="1684338"/>
          </a:xfrm>
        </p:spPr>
      </p:sp>
      <p:sp>
        <p:nvSpPr>
          <p:cNvPr id="3" name="Notes Placeholder 2"/>
          <p:cNvSpPr>
            <a:spLocks noGrp="1"/>
          </p:cNvSpPr>
          <p:nvPr>
            <p:ph type="body" idx="1"/>
          </p:nvPr>
        </p:nvSpPr>
        <p:spPr/>
        <p:txBody>
          <a:bodyPr/>
          <a:lstStyle/>
          <a:p>
            <a:r>
              <a:rPr lang="en-US" dirty="0"/>
              <a:t>Use this</a:t>
            </a:r>
            <a:r>
              <a:rPr lang="en-US" baseline="0" dirty="0"/>
              <a:t> slide to start the discussion of how the business app you are building  is often just a part of an overall big picture.  While it could be the users focus, connecting from there to a variety of other enterprise systems, or it could just be a participant in a larger business process flow that spans multiple enterprise systems</a:t>
            </a:r>
            <a:endParaRPr lang="en-US" dirty="0"/>
          </a:p>
        </p:txBody>
      </p:sp>
      <p:sp>
        <p:nvSpPr>
          <p:cNvPr id="4" name="Header Placeholder 3"/>
          <p:cNvSpPr>
            <a:spLocks noGrp="1"/>
          </p:cNvSpPr>
          <p:nvPr>
            <p:ph type="hdr" sz="quarter" idx="10"/>
          </p:nvPr>
        </p:nvSpPr>
        <p:spPr/>
        <p:txBody>
          <a:bodyPr/>
          <a:lstStyle/>
          <a:p>
            <a:r>
              <a:rPr lang="en-US" dirty="0">
                <a:solidFill>
                  <a:prstClr val="black"/>
                </a:solidFill>
              </a:rPr>
              <a:t>Microsoft Dynamics</a:t>
            </a:r>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FC1EBA5B-AD8F-41E4-90DF-89526395033D}" type="datetime1">
              <a:rPr lang="en-US" smtClean="0">
                <a:solidFill>
                  <a:prstClr val="black"/>
                </a:solidFill>
              </a:rPr>
              <a:t>6/22/2021</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4146375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6/22/2021 3:40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This allows for things like data integrity,</a:t>
            </a:r>
            <a:r>
              <a:rPr lang="en-US" baseline="0" dirty="0"/>
              <a:t> better user adoption, higher ROI…</a:t>
            </a:r>
          </a:p>
          <a:p>
            <a:endParaRPr lang="en-US" baseline="0" dirty="0"/>
          </a:p>
          <a:p>
            <a:r>
              <a:rPr lang="en-US" baseline="0" dirty="0"/>
              <a:t>Different parts can be connected or disconnected and integration is the process of determining how best to get them to work in a coordinated way</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42ED8D14-173D-4110-AECD-7629855D26E6}"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42364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Data Integration – simply</a:t>
            </a:r>
            <a:r>
              <a:rPr lang="en-US" baseline="0" dirty="0"/>
              <a:t> combining data from different sources and presenting the user a unified view</a:t>
            </a:r>
          </a:p>
          <a:p>
            <a:r>
              <a:rPr lang="en-US" dirty="0"/>
              <a:t>Application</a:t>
            </a:r>
            <a:r>
              <a:rPr lang="en-US" baseline="0" dirty="0"/>
              <a:t> Integration – a higher level integration connecting at the application layer</a:t>
            </a:r>
          </a:p>
          <a:p>
            <a:r>
              <a:rPr lang="en-US" baseline="0" dirty="0"/>
              <a:t>Process Integration - </a:t>
            </a:r>
            <a:r>
              <a:rPr lang="en-US" dirty="0"/>
              <a:t>You have multiple disparate systems, and each of those systems is part of an overall business function.</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6B287A4B-D5A5-4D0F-AB90-50BA8B53A1B9}"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210519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noAutofit/>
          </a:bodyPr>
          <a:lstStyle/>
          <a:p>
            <a:pPr marL="0" indent="0">
              <a:buNone/>
            </a:pPr>
            <a:r>
              <a:rPr lang="en-US" sz="900" u="none" dirty="0"/>
              <a:t>Here are six common variables involved in determining</a:t>
            </a:r>
            <a:r>
              <a:rPr lang="en-US" sz="900" u="none" baseline="0" dirty="0"/>
              <a:t> the necessity of integration. Each variable defines an inherent problem, which allows for rectification through integration.</a:t>
            </a:r>
          </a:p>
          <a:p>
            <a:pPr marL="0" indent="0">
              <a:buNone/>
            </a:pPr>
            <a:endParaRPr lang="en-US" sz="900" u="none" baseline="0" dirty="0"/>
          </a:p>
          <a:p>
            <a:pPr marL="0" lvl="0" indent="0">
              <a:buNone/>
            </a:pPr>
            <a:r>
              <a:rPr lang="en-GB" sz="900" u="none" dirty="0"/>
              <a:t>From a user perspective, a common problem in enterprises is the variety of different systems they need to interact with to perform a</a:t>
            </a:r>
            <a:r>
              <a:rPr lang="en-GB" sz="900" u="none" baseline="0" dirty="0"/>
              <a:t> job. Through integration, </a:t>
            </a:r>
            <a:r>
              <a:rPr lang="en-GB" sz="900" u="none" dirty="0"/>
              <a:t>the tasks a particular user needs to perform can be provided in a single, seamless, user interface.</a:t>
            </a:r>
            <a:r>
              <a:rPr lang="en-GB" sz="900" u="none" baseline="0" dirty="0"/>
              <a:t> T</a:t>
            </a:r>
            <a:r>
              <a:rPr lang="en-GB" sz="900" u="none" dirty="0"/>
              <a:t>raining costs and time to perform a task can be significantly decreased. This can also lead to greater consistency and customer satisfaction.</a:t>
            </a:r>
          </a:p>
          <a:p>
            <a:endParaRPr lang="en-US" sz="900" u="none" baseline="0" dirty="0"/>
          </a:p>
          <a:p>
            <a:pPr marL="0" lvl="0" indent="0">
              <a:buNone/>
            </a:pPr>
            <a:r>
              <a:rPr lang="en-GB" sz="900" u="none" dirty="0"/>
              <a:t>Where data volumes are large, or are changing regularly, it can be problematic to duplicate. Through integration, rather than by copying or migration,</a:t>
            </a:r>
            <a:r>
              <a:rPr lang="en-GB" sz="900" u="none" baseline="0" dirty="0"/>
              <a:t> the </a:t>
            </a:r>
            <a:r>
              <a:rPr lang="en-GB" sz="900" u="none" dirty="0"/>
              <a:t>data can be accessed from a common place.</a:t>
            </a:r>
          </a:p>
          <a:p>
            <a:pPr marL="0" lvl="0" indent="0">
              <a:buNone/>
            </a:pPr>
            <a:endParaRPr lang="en-GB" sz="900" u="none" dirty="0"/>
          </a:p>
          <a:p>
            <a:pPr marL="0" lvl="0" indent="0">
              <a:buNone/>
            </a:pPr>
            <a:r>
              <a:rPr lang="en-GB" sz="900" u="none" dirty="0"/>
              <a:t>It is important to have access to up-to-date information about customers. Because customer data can</a:t>
            </a:r>
            <a:r>
              <a:rPr lang="en-GB" sz="900" u="none" baseline="0" dirty="0"/>
              <a:t> be</a:t>
            </a:r>
            <a:r>
              <a:rPr lang="en-GB" sz="900" u="none" dirty="0"/>
              <a:t> managed by different teams or as part of a regulated process, it may not be possible to use the same system to support both business needs. Integration can make it possible to access up-to-date data in real-time, ensuring accuracy every time.</a:t>
            </a:r>
          </a:p>
          <a:p>
            <a:pPr marL="0" lvl="0" indent="0">
              <a:buNone/>
            </a:pPr>
            <a:endParaRPr lang="en-GB" sz="900" u="none" dirty="0"/>
          </a:p>
          <a:p>
            <a:pPr marL="0" lvl="0" indent="0">
              <a:buNone/>
            </a:pPr>
            <a:r>
              <a:rPr lang="en-GB" sz="900" u="none" dirty="0"/>
              <a:t>Some functionality is cheaper to access externally rather than reproduce. One example is address lookup.</a:t>
            </a:r>
            <a:r>
              <a:rPr lang="en-GB" sz="900" u="none" baseline="0" dirty="0"/>
              <a:t> I</a:t>
            </a:r>
            <a:r>
              <a:rPr lang="en-GB" sz="900" u="none" dirty="0"/>
              <a:t>ntegration to an external provider can be cheaper than replicating the capability from the raw mail service source data within the system.</a:t>
            </a:r>
          </a:p>
          <a:p>
            <a:pPr lvl="0"/>
            <a:endParaRPr lang="en-GB" sz="900" u="none" dirty="0"/>
          </a:p>
          <a:p>
            <a:pPr marL="0" lvl="0" indent="0">
              <a:buNone/>
            </a:pPr>
            <a:r>
              <a:rPr lang="en-GB" sz="900" u="none" dirty="0"/>
              <a:t>Consistency of data is critical. </a:t>
            </a:r>
            <a:r>
              <a:rPr lang="en-GB" sz="900" u="none" baseline="0" dirty="0"/>
              <a:t>One example is a</a:t>
            </a:r>
            <a:r>
              <a:rPr lang="en-GB" sz="900" u="none" dirty="0"/>
              <a:t>llocation of service resources to tasks.</a:t>
            </a:r>
            <a:r>
              <a:rPr lang="en-GB" sz="900" u="none" baseline="0" dirty="0"/>
              <a:t> D</a:t>
            </a:r>
            <a:r>
              <a:rPr lang="en-GB" sz="900" u="none" dirty="0"/>
              <a:t>uplication may end up in double-booking,</a:t>
            </a:r>
            <a:r>
              <a:rPr lang="en-GB" sz="900" u="none" baseline="0" dirty="0"/>
              <a:t> resulting in</a:t>
            </a:r>
            <a:r>
              <a:rPr lang="en-GB" sz="900" u="none" dirty="0"/>
              <a:t> an inability to deliver the service required. Although</a:t>
            </a:r>
            <a:r>
              <a:rPr lang="en-GB" sz="900" u="none" baseline="0" dirty="0"/>
              <a:t> </a:t>
            </a:r>
            <a:r>
              <a:rPr lang="en-GB" sz="900" u="none" dirty="0"/>
              <a:t>this capability may</a:t>
            </a:r>
            <a:r>
              <a:rPr lang="en-GB" sz="900" u="none" baseline="0" dirty="0"/>
              <a:t> be</a:t>
            </a:r>
            <a:r>
              <a:rPr lang="en-GB" sz="900" u="none" dirty="0"/>
              <a:t> required across multiple business areas, it is not uncommon for a single system to manage the allocation and offer that consistent service to other systems, an ability that integration can provide.</a:t>
            </a:r>
          </a:p>
          <a:p>
            <a:pPr marL="0" lvl="0" indent="0">
              <a:buNone/>
            </a:pPr>
            <a:endParaRPr lang="en-GB" sz="900" u="none" dirty="0"/>
          </a:p>
          <a:p>
            <a:pPr marL="0" lvl="0" indent="0">
              <a:buNone/>
            </a:pPr>
            <a:r>
              <a:rPr lang="en-GB" sz="900" u="none" dirty="0"/>
              <a:t>Reimplementing common functionality is expensive, particularly when ongoing maintenance and regression testing of enhancements are considered. An approach where common functionality is reused, rather than being re-implemented, can often be cheaper and lead to greater consistency. Integration can provide this vital undertaking.</a:t>
            </a:r>
          </a:p>
        </p:txBody>
      </p:sp>
      <p:sp>
        <p:nvSpPr>
          <p:cNvPr id="4" name="Slide Number Placeholder 3"/>
          <p:cNvSpPr>
            <a:spLocks noGrp="1"/>
          </p:cNvSpPr>
          <p:nvPr>
            <p:ph type="sldNum" sz="quarter" idx="10"/>
          </p:nvPr>
        </p:nvSpPr>
        <p:spPr/>
        <p:txBody>
          <a:bodyPr/>
          <a:lstStyle/>
          <a:p>
            <a:pPr>
              <a:defRPr/>
            </a:pPr>
            <a:fld id="{CE104A7E-6619-461B-8818-AD137E89568E}" type="slidenum">
              <a:rPr lang="en-US" smtClean="0"/>
              <a:pPr>
                <a:defRPr/>
              </a:pPr>
              <a:t>8</a:t>
            </a:fld>
            <a:endParaRPr lang="en-US" dirty="0"/>
          </a:p>
        </p:txBody>
      </p:sp>
    </p:spTree>
    <p:extLst>
      <p:ext uri="{BB962C8B-B14F-4D97-AF65-F5344CB8AC3E}">
        <p14:creationId xmlns:p14="http://schemas.microsoft.com/office/powerpoint/2010/main" val="269039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Just as real are the perceived challenges</a:t>
            </a:r>
          </a:p>
          <a:p>
            <a:r>
              <a:rPr lang="en-US" dirty="0"/>
              <a:t>Expensive and Complex</a:t>
            </a:r>
          </a:p>
          <a:p>
            <a:r>
              <a:rPr lang="en-US" dirty="0"/>
              <a:t>Brittle - tightly coupled systems are hard to change</a:t>
            </a:r>
          </a:p>
          <a:p>
            <a:r>
              <a:rPr lang="en-US" dirty="0"/>
              <a:t>Loss of knowledge and/or particular skills can</a:t>
            </a:r>
            <a:r>
              <a:rPr lang="en-US" baseline="0" dirty="0"/>
              <a:t> also be a challenge</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EEC04D14-1840-4F9C-82D0-C9C5021C9A82}"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3648117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These are items that will influence</a:t>
            </a:r>
            <a:r>
              <a:rPr lang="en-US" baseline="0" dirty="0"/>
              <a:t> how you integrate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aseline="0" dirty="0"/>
              <a:t>Quality of data and Security, and Politics are others</a:t>
            </a:r>
            <a:endParaRPr lang="en-US"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6/22/2021 3:40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8372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r>
              <a:rPr lang="en-US" dirty="0"/>
              <a:t>systems that are too tightly coupled then become hard to change independently.</a:t>
            </a:r>
          </a:p>
          <a:p>
            <a:endParaRPr lang="en-US" dirty="0"/>
          </a:p>
          <a:p>
            <a:r>
              <a:rPr lang="en-US" dirty="0"/>
              <a:t>Multiple partners/parties involved in building and not coordinated</a:t>
            </a:r>
          </a:p>
          <a:p>
            <a:endParaRPr lang="en-US" dirty="0"/>
          </a:p>
          <a:p>
            <a:r>
              <a:rPr lang="en-US" dirty="0"/>
              <a:t>Who is building integration doesn’t know the platform</a:t>
            </a:r>
          </a:p>
          <a:p>
            <a:endParaRPr lang="en-US" dirty="0"/>
          </a:p>
          <a:p>
            <a:r>
              <a:rPr lang="en-US" dirty="0"/>
              <a:t>Not being clear what the system of record is</a:t>
            </a:r>
          </a:p>
          <a:p>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78674971-944B-4FA5-9DCA-D5A199BB31A5}"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173309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094038" y="795338"/>
            <a:ext cx="3902075" cy="2195512"/>
          </a:xfrm>
        </p:spPr>
      </p:sp>
      <p:sp>
        <p:nvSpPr>
          <p:cNvPr id="3" name="Notes Placeholder 2"/>
          <p:cNvSpPr>
            <a:spLocks noGrp="1"/>
          </p:cNvSpPr>
          <p:nvPr>
            <p:ph type="body" idx="1"/>
          </p:nvPr>
        </p:nvSpPr>
        <p:spPr/>
        <p:txBody>
          <a:bodyPr/>
          <a:lstStyle/>
          <a:p>
            <a:pPr marL="0" indent="0">
              <a:buNone/>
            </a:pPr>
            <a:r>
              <a:rPr lang="en-US" dirty="0"/>
              <a:t>This</a:t>
            </a:r>
            <a:r>
              <a:rPr lang="en-US" baseline="0" dirty="0"/>
              <a:t> talks to how every situation is unique and while in the course we will talk about specific integration scenarios the ones you encounter in real projects may vary widely.  While it’s good to be introduced to a technology and how to integrate, it is more important that you develop skills to evaluate real project needs that certainly won’t be as cookie cutter.  Using the principals, ideas and concepts though you can navigate though a complex integration challenge.</a:t>
            </a:r>
          </a:p>
          <a:p>
            <a:pPr marL="0" indent="0">
              <a:buNone/>
            </a:pPr>
            <a:endParaRPr lang="en-US" baseline="0" dirty="0"/>
          </a:p>
          <a:p>
            <a:pPr marL="0" indent="0">
              <a:buNone/>
            </a:pPr>
            <a:r>
              <a:rPr lang="en-US" baseline="0" dirty="0"/>
              <a:t>In some cases it also is still cheaper to hire staff then to build the integration, as technologist, we often overlook non technical solutions that are still viable.</a:t>
            </a:r>
          </a:p>
          <a:p>
            <a:pPr marL="0" indent="0">
              <a:buNone/>
            </a:pPr>
            <a:endParaRPr lang="en-US" baseline="0" dirty="0"/>
          </a:p>
          <a:p>
            <a:pPr marL="0" indent="0">
              <a:buNone/>
            </a:pPr>
            <a:r>
              <a:rPr lang="en-US" baseline="0" dirty="0"/>
              <a:t>Do we really need the integration? Does it need to be real-time?</a:t>
            </a:r>
            <a:endParaRPr lang="en-US" dirty="0"/>
          </a:p>
        </p:txBody>
      </p:sp>
      <p:sp>
        <p:nvSpPr>
          <p:cNvPr id="4" name="Header Placeholder 3"/>
          <p:cNvSpPr>
            <a:spLocks noGrp="1"/>
          </p:cNvSpPr>
          <p:nvPr>
            <p:ph type="hdr" sz="quarter" idx="10"/>
          </p:nvPr>
        </p:nvSpPr>
        <p:spPr/>
        <p:txBody>
          <a:bodyPr/>
          <a:lstStyle/>
          <a:p>
            <a:r>
              <a:rPr lang="en-US"/>
              <a:t>SMSG Readiness</a:t>
            </a:r>
            <a:endParaRPr lang="en-US" dirty="0"/>
          </a:p>
        </p:txBody>
      </p:sp>
      <p:sp>
        <p:nvSpPr>
          <p:cNvPr id="5" name="Date Placeholder 4"/>
          <p:cNvSpPr>
            <a:spLocks noGrp="1"/>
          </p:cNvSpPr>
          <p:nvPr>
            <p:ph type="dt" idx="11"/>
          </p:nvPr>
        </p:nvSpPr>
        <p:spPr/>
        <p:txBody>
          <a:bodyPr/>
          <a:lstStyle/>
          <a:p>
            <a:fld id="{F1C1BC40-3ECA-43C9-B49A-8A69324F263F}" type="datetime1">
              <a:rPr lang="en-US" smtClean="0"/>
              <a:t>6/22/2021</a:t>
            </a:fld>
            <a:endParaRPr lang="en-US" dirty="0"/>
          </a:p>
        </p:txBody>
      </p:sp>
      <p:sp>
        <p:nvSpPr>
          <p:cNvPr id="6" name="Footer Placeholder 5"/>
          <p:cNvSpPr>
            <a:spLocks noGrp="1"/>
          </p:cNvSpPr>
          <p:nvPr>
            <p:ph type="ftr" sz="quarter" idx="12"/>
          </p:nvPr>
        </p:nvSpPr>
        <p:spPr/>
        <p:txBody>
          <a:bodyPr/>
          <a:lstStyle/>
          <a:p>
            <a:r>
              <a:rPr lang="en-US">
                <a:solidFill>
                  <a:srgbClr val="000000"/>
                </a:solidFill>
              </a:rPr>
              <a:t>© 2010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endParaRPr lang="en-US" dirty="0">
              <a:solidFill>
                <a:srgbClr val="000000"/>
              </a:solidFill>
            </a:endParaRPr>
          </a:p>
        </p:txBody>
      </p:sp>
      <p:sp>
        <p:nvSpPr>
          <p:cNvPr id="7" name="Slide Number Placeholder 6"/>
          <p:cNvSpPr>
            <a:spLocks noGrp="1"/>
          </p:cNvSpPr>
          <p:nvPr>
            <p:ph type="sldNum" sz="quarter" idx="13"/>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7991896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with content alterna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08000" y="1143000"/>
            <a:ext cx="11176000" cy="2354491"/>
          </a:xfrm>
        </p:spPr>
        <p:txBody>
          <a:bodyPr/>
          <a:lstStyle>
            <a:lvl1pPr>
              <a:lnSpc>
                <a:spcPct val="100000"/>
              </a:lnSpc>
              <a:defRPr/>
            </a:lvl1pPr>
            <a:lvl2pPr>
              <a:lnSpc>
                <a:spcPct val="100000"/>
              </a:lnSpc>
              <a:spcBef>
                <a:spcPts val="0"/>
              </a:spcBef>
              <a:spcAft>
                <a:spcPts val="600"/>
              </a:spcAft>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a:xfrm>
            <a:off x="8839200" y="6413956"/>
            <a:ext cx="2844800" cy="215444"/>
          </a:xfrm>
          <a:prstGeom prst="rect">
            <a:avLst/>
          </a:prstGeom>
        </p:spPr>
        <p:txBody>
          <a:bodyPr/>
          <a:lstStyle/>
          <a:p>
            <a:fld id="{F777EB7E-3C84-4DC8-BC65-B9675A7009BB}" type="slidenum">
              <a:rPr lang="en-US" smtClean="0"/>
              <a:pPr/>
              <a:t>‹#›</a:t>
            </a:fld>
            <a:endParaRPr lang="en-US" dirty="0"/>
          </a:p>
        </p:txBody>
      </p:sp>
      <p:pic>
        <p:nvPicPr>
          <p:cNvPr id="7" name="Picture 3" descr="\\server3\Restrict\FTP_Root\Clients\White_Whale\8-10103_JenniferMoser\SFP_Art\smsgr logo-horizontal-white-big.png"/>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517288" y="6447573"/>
            <a:ext cx="4735845" cy="237703"/>
          </a:xfrm>
          <a:prstGeom prst="rect">
            <a:avLst/>
          </a:prstGeom>
          <a:noFill/>
        </p:spPr>
      </p:pic>
    </p:spTree>
    <p:extLst>
      <p:ext uri="{BB962C8B-B14F-4D97-AF65-F5344CB8AC3E}">
        <p14:creationId xmlns:p14="http://schemas.microsoft.com/office/powerpoint/2010/main" val="54834721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5370588"/>
      </p:ext>
    </p:extLst>
  </p:cSld>
  <p:clrMapOvr>
    <a:masterClrMapping/>
  </p:clrMapOvr>
  <p:transition spd="slow">
    <p:push/>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6779674"/>
      </p:ext>
    </p:extLst>
  </p:cSld>
  <p:clrMapOvr>
    <a:masterClrMapping/>
  </p:clrMapOvr>
  <p:transition spd="slow">
    <p:push/>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07254503"/>
      </p:ext>
    </p:extLst>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4644441"/>
      </p:ext>
    </p:extLst>
  </p:cSld>
  <p:clrMapOvr>
    <a:masterClrMapping/>
  </p:clrMapOvr>
  <p:transition spd="slow">
    <p:push/>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8874109"/>
      </p:ext>
    </p:extLst>
  </p:cSld>
  <p:clrMapOvr>
    <a:masterClrMapping/>
  </p:clrMapOvr>
  <p:transition spd="slow">
    <p:push/>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89077" y="228601"/>
            <a:ext cx="11296417" cy="553998"/>
          </a:xfrm>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489077" y="1444752"/>
            <a:ext cx="11296417" cy="1628138"/>
          </a:xfrm>
        </p:spPr>
        <p:txBody>
          <a:bodyPr/>
          <a:lstStyle>
            <a:lvl1pPr>
              <a:lnSpc>
                <a:spcPct val="100000"/>
              </a:lnSpc>
              <a:spcBef>
                <a:spcPts val="1800"/>
              </a:spcBef>
              <a:defRPr/>
            </a:lvl1pPr>
            <a:lvl2pPr marL="1146175" indent="-393700" defTabSz="1250950">
              <a:lnSpc>
                <a:spcPct val="100000"/>
              </a:lnSpc>
              <a:spcBef>
                <a:spcPts val="600"/>
              </a:spcBef>
              <a:defRPr/>
            </a:lvl2pPr>
            <a:lvl3pPr marL="1662113" indent="-344488">
              <a:lnSpc>
                <a:spcPct val="100000"/>
              </a:lnSpc>
              <a:defRPr/>
            </a:lvl3pPr>
            <a:lvl4pPr marL="2119313" indent="-344488">
              <a:lnSpc>
                <a:spcPct val="100000"/>
              </a:lnSpc>
              <a:defRPr/>
            </a:lvl4pPr>
            <a:lvl5pPr marL="2574925" indent="-334963">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75247142"/>
      </p:ext>
    </p:extLst>
  </p:cSld>
  <p:clrMapOvr>
    <a:masterClrMapping/>
  </p:clrMapOvr>
  <p:transition spd="slow">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B7AD-21C7-483F-8024-C8E0814F2E90}"/>
              </a:ext>
            </a:extLst>
          </p:cNvPr>
          <p:cNvSpPr>
            <a:spLocks noGrp="1"/>
          </p:cNvSpPr>
          <p:nvPr>
            <p:ph type="title"/>
          </p:nvPr>
        </p:nvSpPr>
        <p:spPr>
          <a:xfrm>
            <a:off x="588263" y="457200"/>
            <a:ext cx="11018520" cy="651653"/>
          </a:xfrm>
        </p:spPr>
        <p:txBody>
          <a:bodyPr/>
          <a:lstStyle>
            <a:lvl1pPr algn="l" defTabSz="914276" rtl="0" eaLnBrk="1" latinLnBrk="0" hangingPunct="1">
              <a:lnSpc>
                <a:spcPct val="90000"/>
              </a:lnSpc>
              <a:spcBef>
                <a:spcPct val="0"/>
              </a:spcBef>
              <a:buNone/>
              <a:defRPr lang="en-GB" sz="4705" b="0" kern="1200" cap="none" spc="-100" baseline="0" dirty="0" smtClean="0">
                <a:ln w="3175">
                  <a:noFill/>
                </a:ln>
                <a:gradFill>
                  <a:gsLst>
                    <a:gs pos="1250">
                      <a:schemeClr val="tx1"/>
                    </a:gs>
                    <a:gs pos="100000">
                      <a:schemeClr val="tx1"/>
                    </a:gs>
                  </a:gsLst>
                  <a:lin ang="5400000" scaled="0"/>
                </a:gradFill>
                <a:effectLst/>
                <a:latin typeface="Segoe Pro Semibold" panose="020B0702040504020203" pitchFamily="34" charset="0"/>
                <a:ea typeface="+mn-ea"/>
                <a:cs typeface="Segoe UI"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2E07CA3D-B874-4E31-8B0F-1994911E5A2B}"/>
              </a:ext>
            </a:extLst>
          </p:cNvPr>
          <p:cNvSpPr>
            <a:spLocks noGrp="1"/>
          </p:cNvSpPr>
          <p:nvPr>
            <p:ph sz="half" idx="1"/>
          </p:nvPr>
        </p:nvSpPr>
        <p:spPr>
          <a:xfrm>
            <a:off x="838951" y="1825791"/>
            <a:ext cx="5181560" cy="16127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9E23ED98-9781-46EE-8028-A67D12684D25}"/>
              </a:ext>
            </a:extLst>
          </p:cNvPr>
          <p:cNvSpPr>
            <a:spLocks noGrp="1"/>
          </p:cNvSpPr>
          <p:nvPr>
            <p:ph sz="half" idx="2"/>
          </p:nvPr>
        </p:nvSpPr>
        <p:spPr>
          <a:xfrm>
            <a:off x="6169933" y="1825791"/>
            <a:ext cx="5183118" cy="161274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5977653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77B5DF3C-6C8F-43BE-92C2-BE4537BFD6E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1" name="Picture 10">
            <a:extLst>
              <a:ext uri="{FF2B5EF4-FFF2-40B4-BE49-F238E27FC236}">
                <a16:creationId xmlns:a16="http://schemas.microsoft.com/office/drawing/2014/main" id="{589166D5-15A2-4B98-8331-AD06974AE2E8}"/>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BFBA0094-BABD-45E8-8EA6-9DA003B4CDB7}"/>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7" name="Picture 6">
            <a:extLst>
              <a:ext uri="{FF2B5EF4-FFF2-40B4-BE49-F238E27FC236}">
                <a16:creationId xmlns:a16="http://schemas.microsoft.com/office/drawing/2014/main" id="{EBA4B0D9-E738-4241-851E-02087D63F02F}"/>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8E4B8222-5199-4513-8941-5675C42113A9}"/>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5A27FA71-E6D6-496C-95C6-956CF28B81A5}"/>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marL="228600" indent="-228600">
              <a:buFont typeface="Wingdings" panose="05000000000000000000" pitchFamily="2" charset="2"/>
              <a:buChar char="§"/>
              <a:defRPr sz="3600">
                <a:latin typeface="+mn-lt"/>
              </a:defRPr>
            </a:lvl1pPr>
            <a:lvl2pPr marL="457200" indent="-228600">
              <a:buFont typeface="Wingdings" panose="05000000000000000000" pitchFamily="2" charset="2"/>
              <a:buChar char="§"/>
              <a:defRPr sz="2800">
                <a:latin typeface="+mn-lt"/>
              </a:defRPr>
            </a:lvl2pPr>
            <a:lvl3pPr marL="657225" indent="-200025">
              <a:buFont typeface="Wingdings" panose="05000000000000000000" pitchFamily="2" charset="2"/>
              <a:buChar char="§"/>
              <a:defRPr sz="2400">
                <a:latin typeface="+mn-lt"/>
              </a:defRPr>
            </a:lvl3pPr>
            <a:lvl4pPr marL="842963" indent="-180975">
              <a:buFont typeface="Wingdings" panose="05000000000000000000" pitchFamily="2" charset="2"/>
              <a:buChar char="§"/>
              <a:defRPr sz="2000">
                <a:latin typeface="+mn-lt"/>
              </a:defRPr>
            </a:lvl4pPr>
            <a:lvl5pPr marL="1023938" indent="-168275">
              <a:buFont typeface="Wingdings" panose="05000000000000000000" pitchFamily="2" charset="2"/>
              <a:buChar char="§"/>
              <a:defRPr sz="18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49"/>
          </a:xfrm>
        </p:spPr>
        <p:txBody>
          <a:bodyPr/>
          <a:lstStyle>
            <a:lvl1pPr marL="228600" indent="-228600">
              <a:buFont typeface="Wingdings" panose="05000000000000000000" pitchFamily="2" charset="2"/>
              <a:buChar char="§"/>
              <a:defRPr/>
            </a:lvl1pPr>
            <a:lvl2pPr marL="457200" indent="-228600">
              <a:buFont typeface="Wingdings" panose="05000000000000000000" pitchFamily="2" charset="2"/>
              <a:buChar char="§"/>
              <a:defRPr/>
            </a:lvl2pPr>
            <a:lvl3pPr marL="657225" indent="-200025">
              <a:buFont typeface="Wingdings" panose="05000000000000000000" pitchFamily="2" charset="2"/>
              <a:buChar char="§"/>
              <a:defRPr/>
            </a:lvl3pPr>
            <a:lvl4pPr marL="842963" indent="-180975">
              <a:buFont typeface="Wingdings" panose="05000000000000000000" pitchFamily="2" charset="2"/>
              <a:buChar char="§"/>
              <a:defRPr/>
            </a:lvl4pPr>
            <a:lvl5pPr marL="1023938" indent="-168275">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theme" Target="../theme/theme2.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5"/>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 id="2147484742" r:id="rId26"/>
    <p:sldLayoutId id="2147484743" r:id="rId27"/>
    <p:sldLayoutId id="2147484744" r:id="rId28"/>
    <p:sldLayoutId id="2147484745" r:id="rId29"/>
    <p:sldLayoutId id="2147484746" r:id="rId30"/>
    <p:sldLayoutId id="2147484747" r:id="rId31"/>
    <p:sldLayoutId id="2147484748" r:id="rId32"/>
    <p:sldLayoutId id="2147484749" r:id="rId3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3017617"/>
            <a:ext cx="4167887" cy="1477328"/>
          </a:xfrm>
        </p:spPr>
        <p:txBody>
          <a:bodyPr/>
          <a:lstStyle/>
          <a:p>
            <a:r>
              <a:rPr lang="en-US" sz="2400"/>
              <a:t>PL-600</a:t>
            </a:r>
            <a:br>
              <a:rPr lang="en-US" dirty="0"/>
            </a:br>
            <a:br>
              <a:rPr lang="en-US" dirty="0"/>
            </a:br>
            <a:r>
              <a:rPr lang="en-US" dirty="0"/>
              <a:t>Integration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Integration Challenges</a:t>
            </a:r>
          </a:p>
        </p:txBody>
      </p:sp>
      <p:sp>
        <p:nvSpPr>
          <p:cNvPr id="4" name="Content Placeholder 3"/>
          <p:cNvSpPr>
            <a:spLocks noGrp="1"/>
          </p:cNvSpPr>
          <p:nvPr>
            <p:ph type="body" sz="quarter" idx="10"/>
          </p:nvPr>
        </p:nvSpPr>
        <p:spPr>
          <a:xfrm>
            <a:off x="586740" y="1096423"/>
            <a:ext cx="11018520" cy="5761577"/>
          </a:xfrm>
        </p:spPr>
        <p:txBody>
          <a:bodyPr/>
          <a:lstStyle/>
          <a:p>
            <a:pPr marL="342900" indent="-342900">
              <a:buFont typeface="Wingdings" panose="05000000000000000000" pitchFamily="2" charset="2"/>
              <a:buChar char="§"/>
            </a:pPr>
            <a:r>
              <a:rPr lang="en-US" sz="2400" dirty="0"/>
              <a:t>Security boundaries</a:t>
            </a:r>
            <a:br>
              <a:rPr lang="en-US" sz="2400" dirty="0"/>
            </a:br>
            <a:endParaRPr lang="en-US" sz="2400" dirty="0"/>
          </a:p>
          <a:p>
            <a:pPr marL="342900" indent="-342900">
              <a:buFont typeface="Wingdings" panose="05000000000000000000" pitchFamily="2" charset="2"/>
              <a:buChar char="§"/>
            </a:pPr>
            <a:r>
              <a:rPr lang="en-US" sz="2400" dirty="0"/>
              <a:t>No real time connection to work with other system or data </a:t>
            </a:r>
            <a:br>
              <a:rPr lang="en-US" sz="2400" dirty="0"/>
            </a:br>
            <a:endParaRPr lang="en-US" sz="2400" dirty="0"/>
          </a:p>
          <a:p>
            <a:pPr marL="342900" indent="-342900">
              <a:buFont typeface="Wingdings" panose="05000000000000000000" pitchFamily="2" charset="2"/>
              <a:buChar char="§"/>
            </a:pPr>
            <a:r>
              <a:rPr lang="en-US" sz="2400" dirty="0"/>
              <a:t>Incompatible technologies</a:t>
            </a:r>
            <a:br>
              <a:rPr lang="en-US" sz="2400" dirty="0"/>
            </a:br>
            <a:endParaRPr lang="en-US" sz="2400" dirty="0"/>
          </a:p>
          <a:p>
            <a:pPr marL="342900" indent="-342900">
              <a:buFont typeface="Wingdings" panose="05000000000000000000" pitchFamily="2" charset="2"/>
              <a:buChar char="§"/>
            </a:pPr>
            <a:r>
              <a:rPr lang="en-US" sz="2400" dirty="0"/>
              <a:t>Company policies</a:t>
            </a:r>
            <a:br>
              <a:rPr lang="en-US" sz="2400" dirty="0"/>
            </a:br>
            <a:endParaRPr lang="en-US" sz="2400" dirty="0"/>
          </a:p>
          <a:p>
            <a:pPr marL="342900" indent="-342900">
              <a:buFont typeface="Wingdings" panose="05000000000000000000" pitchFamily="2" charset="2"/>
              <a:buChar char="§"/>
            </a:pPr>
            <a:r>
              <a:rPr lang="en-US" sz="2400" dirty="0"/>
              <a:t>Regulatory requirements or restrictions</a:t>
            </a:r>
            <a:br>
              <a:rPr lang="en-US" sz="2400" dirty="0"/>
            </a:br>
            <a:endParaRPr lang="en-US" sz="2400" dirty="0"/>
          </a:p>
          <a:p>
            <a:pPr marL="342900" indent="-342900">
              <a:buFont typeface="Wingdings" panose="05000000000000000000" pitchFamily="2" charset="2"/>
              <a:buChar char="§"/>
            </a:pPr>
            <a:r>
              <a:rPr lang="en-US" sz="2400" dirty="0"/>
              <a:t>Legacy systems</a:t>
            </a:r>
            <a:br>
              <a:rPr lang="en-US" sz="2400" dirty="0"/>
            </a:br>
            <a:endParaRPr lang="en-US" sz="2400" dirty="0"/>
          </a:p>
          <a:p>
            <a:pPr marL="342900" indent="-342900">
              <a:buFont typeface="Wingdings" panose="05000000000000000000" pitchFamily="2" charset="2"/>
              <a:buChar char="§"/>
            </a:pPr>
            <a:r>
              <a:rPr lang="en-US" sz="2400" dirty="0"/>
              <a:t>Too much data/missing data</a:t>
            </a:r>
          </a:p>
          <a:p>
            <a:endParaRPr lang="en-US" dirty="0"/>
          </a:p>
        </p:txBody>
      </p:sp>
    </p:spTree>
    <p:extLst>
      <p:ext uri="{BB962C8B-B14F-4D97-AF65-F5344CB8AC3E}">
        <p14:creationId xmlns:p14="http://schemas.microsoft.com/office/powerpoint/2010/main" val="409132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1B39-DB91-4534-AE2D-871F094398D2}"/>
              </a:ext>
            </a:extLst>
          </p:cNvPr>
          <p:cNvSpPr>
            <a:spLocks noGrp="1"/>
          </p:cNvSpPr>
          <p:nvPr>
            <p:ph type="title"/>
          </p:nvPr>
        </p:nvSpPr>
        <p:spPr/>
        <p:txBody>
          <a:bodyPr/>
          <a:lstStyle/>
          <a:p>
            <a:r>
              <a:rPr lang="en-US" dirty="0"/>
              <a:t>Integration influencers</a:t>
            </a:r>
          </a:p>
        </p:txBody>
      </p:sp>
      <p:sp>
        <p:nvSpPr>
          <p:cNvPr id="3" name="Text Placeholder 2">
            <a:extLst>
              <a:ext uri="{FF2B5EF4-FFF2-40B4-BE49-F238E27FC236}">
                <a16:creationId xmlns:a16="http://schemas.microsoft.com/office/drawing/2014/main" id="{E66AA6B0-04CF-4867-B43C-BE6DC3A3D6A3}"/>
              </a:ext>
            </a:extLst>
          </p:cNvPr>
          <p:cNvSpPr>
            <a:spLocks noGrp="1"/>
          </p:cNvSpPr>
          <p:nvPr>
            <p:ph type="body" sz="quarter" idx="10"/>
          </p:nvPr>
        </p:nvSpPr>
        <p:spPr>
          <a:xfrm>
            <a:off x="584200" y="1435497"/>
            <a:ext cx="11018520" cy="5416868"/>
          </a:xfrm>
        </p:spPr>
        <p:txBody>
          <a:bodyPr/>
          <a:lstStyle/>
          <a:p>
            <a:pPr marL="457200" indent="-457200"/>
            <a:r>
              <a:rPr lang="en-US" dirty="0"/>
              <a:t>Volume of data being moved/accessed</a:t>
            </a:r>
          </a:p>
          <a:p>
            <a:pPr marL="685800" lvl="1" indent="-457200"/>
            <a:r>
              <a:rPr lang="en-US" dirty="0"/>
              <a:t>Type of data- reference or actionable</a:t>
            </a:r>
            <a:br>
              <a:rPr lang="en-US" dirty="0"/>
            </a:br>
            <a:endParaRPr lang="en-US" dirty="0"/>
          </a:p>
          <a:p>
            <a:pPr marL="457200" indent="-457200"/>
            <a:r>
              <a:rPr lang="en-US" dirty="0"/>
              <a:t>Latency to access or work with other system</a:t>
            </a:r>
            <a:br>
              <a:rPr lang="en-US" dirty="0"/>
            </a:br>
            <a:endParaRPr lang="en-US" dirty="0"/>
          </a:p>
          <a:p>
            <a:pPr marL="457200" indent="-457200"/>
            <a:r>
              <a:rPr lang="en-US" dirty="0"/>
              <a:t>Reliability requirements</a:t>
            </a:r>
            <a:br>
              <a:rPr lang="en-US" dirty="0"/>
            </a:br>
            <a:endParaRPr lang="en-US" dirty="0"/>
          </a:p>
          <a:p>
            <a:pPr marL="457200" indent="-457200"/>
            <a:r>
              <a:rPr lang="en-US" dirty="0"/>
              <a:t>Impact of duplication of data or functionality</a:t>
            </a:r>
            <a:br>
              <a:rPr lang="en-US" dirty="0"/>
            </a:br>
            <a:endParaRPr lang="en-US" dirty="0"/>
          </a:p>
          <a:p>
            <a:pPr marL="457200" indent="-457200"/>
            <a:r>
              <a:rPr lang="en-US" dirty="0"/>
              <a:t>Fit with existing Microsoft Power Platform capability</a:t>
            </a:r>
            <a:br>
              <a:rPr lang="en-US" dirty="0"/>
            </a:br>
            <a:endParaRPr lang="en-US" dirty="0"/>
          </a:p>
          <a:p>
            <a:pPr marL="457200" indent="-457200"/>
            <a:r>
              <a:rPr lang="en-US" dirty="0"/>
              <a:t>Cost/Time/Resources</a:t>
            </a:r>
          </a:p>
        </p:txBody>
      </p:sp>
    </p:spTree>
    <p:extLst>
      <p:ext uri="{BB962C8B-B14F-4D97-AF65-F5344CB8AC3E}">
        <p14:creationId xmlns:p14="http://schemas.microsoft.com/office/powerpoint/2010/main" val="3892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2F86E-2D36-4156-AD35-499B5264EAF4}"/>
              </a:ext>
            </a:extLst>
          </p:cNvPr>
          <p:cNvSpPr>
            <a:spLocks noGrp="1"/>
          </p:cNvSpPr>
          <p:nvPr>
            <p:ph type="title"/>
          </p:nvPr>
        </p:nvSpPr>
        <p:spPr>
          <a:xfrm>
            <a:off x="644358" y="1044553"/>
            <a:ext cx="4160520" cy="861774"/>
          </a:xfrm>
        </p:spPr>
        <p:txBody>
          <a:bodyPr/>
          <a:lstStyle/>
          <a:p>
            <a:r>
              <a:rPr lang="en-US" dirty="0"/>
              <a:t>What are some things you have seen cause integrations to fail?</a:t>
            </a:r>
          </a:p>
        </p:txBody>
      </p:sp>
      <p:sp>
        <p:nvSpPr>
          <p:cNvPr id="2" name="Picture Placeholder 1">
            <a:extLst>
              <a:ext uri="{FF2B5EF4-FFF2-40B4-BE49-F238E27FC236}">
                <a16:creationId xmlns:a16="http://schemas.microsoft.com/office/drawing/2014/main" id="{253AAD83-0C4A-45C2-96BB-F5929998F90E}"/>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44BE7A4D-FE4C-4722-8858-4A67C987C050}"/>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A6F43C5F-3B74-440E-BED7-662216EB4A92}"/>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Classroom discussion</a:t>
            </a:r>
          </a:p>
        </p:txBody>
      </p:sp>
    </p:spTree>
    <p:extLst>
      <p:ext uri="{BB962C8B-B14F-4D97-AF65-F5344CB8AC3E}">
        <p14:creationId xmlns:p14="http://schemas.microsoft.com/office/powerpoint/2010/main" val="30292105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Destined for Failure</a:t>
            </a:r>
          </a:p>
        </p:txBody>
      </p:sp>
      <p:sp>
        <p:nvSpPr>
          <p:cNvPr id="4" name="Content Placeholder 3"/>
          <p:cNvSpPr>
            <a:spLocks noGrp="1"/>
          </p:cNvSpPr>
          <p:nvPr>
            <p:ph idx="1"/>
          </p:nvPr>
        </p:nvSpPr>
        <p:spPr>
          <a:xfrm>
            <a:off x="409677" y="1189177"/>
            <a:ext cx="11515404" cy="6352508"/>
          </a:xfrm>
        </p:spPr>
        <p:txBody>
          <a:bodyPr/>
          <a:lstStyle/>
          <a:p>
            <a:pPr marL="457200" indent="-457200">
              <a:buFont typeface="Wingdings" panose="05000000000000000000" pitchFamily="2" charset="2"/>
              <a:buChar char="§"/>
            </a:pPr>
            <a:r>
              <a:rPr lang="en-US" dirty="0"/>
              <a:t>Underestimating complexity of integrating</a:t>
            </a:r>
            <a:br>
              <a:rPr lang="en-US" dirty="0"/>
            </a:br>
            <a:endParaRPr lang="en-US" dirty="0"/>
          </a:p>
          <a:p>
            <a:pPr marL="457200" indent="-457200">
              <a:buFont typeface="Wingdings" panose="05000000000000000000" pitchFamily="2" charset="2"/>
              <a:buChar char="§"/>
            </a:pPr>
            <a:r>
              <a:rPr lang="en-US" dirty="0"/>
              <a:t>Poor user experience using the integrated solution</a:t>
            </a:r>
            <a:br>
              <a:rPr lang="en-US" dirty="0"/>
            </a:br>
            <a:endParaRPr lang="en-US" dirty="0"/>
          </a:p>
          <a:p>
            <a:pPr marL="457200" indent="-457200">
              <a:buFont typeface="Wingdings" panose="05000000000000000000" pitchFamily="2" charset="2"/>
              <a:buChar char="§"/>
            </a:pPr>
            <a:r>
              <a:rPr lang="en-US" dirty="0"/>
              <a:t>Increasing cohesion of components to creating a fragile system</a:t>
            </a:r>
            <a:br>
              <a:rPr lang="en-US" dirty="0"/>
            </a:br>
            <a:endParaRPr lang="en-US" dirty="0"/>
          </a:p>
          <a:p>
            <a:pPr marL="457200" indent="-457200">
              <a:buFont typeface="Wingdings" panose="05000000000000000000" pitchFamily="2" charset="2"/>
              <a:buChar char="§"/>
            </a:pPr>
            <a:r>
              <a:rPr lang="en-US" dirty="0"/>
              <a:t>Not knowing what Microsoft Power Platform does or doesn’t do well</a:t>
            </a:r>
            <a:br>
              <a:rPr lang="en-US" dirty="0"/>
            </a:br>
            <a:endParaRPr lang="en-US" dirty="0"/>
          </a:p>
          <a:p>
            <a:pPr marL="457200" indent="-457200">
              <a:buFont typeface="Wingdings" panose="05000000000000000000" pitchFamily="2" charset="2"/>
              <a:buChar char="§"/>
            </a:pPr>
            <a:r>
              <a:rPr lang="en-US" dirty="0"/>
              <a:t>Not knowing what the other product does or doesn’t do well</a:t>
            </a:r>
            <a:br>
              <a:rPr lang="en-US" dirty="0"/>
            </a:br>
            <a:endParaRPr lang="en-US" dirty="0"/>
          </a:p>
          <a:p>
            <a:pPr marL="457200" indent="-457200">
              <a:buFont typeface="Wingdings" panose="05000000000000000000" pitchFamily="2" charset="2"/>
              <a:buChar char="§"/>
            </a:pPr>
            <a:r>
              <a:rPr lang="en-US" dirty="0"/>
              <a:t>Source data poor quality/full of duplicates and dirty data</a:t>
            </a:r>
          </a:p>
          <a:p>
            <a:endParaRPr lang="en-US" sz="3200" dirty="0"/>
          </a:p>
          <a:p>
            <a:endParaRPr lang="en-US" sz="3200" dirty="0"/>
          </a:p>
        </p:txBody>
      </p:sp>
    </p:spTree>
    <p:extLst>
      <p:ext uri="{BB962C8B-B14F-4D97-AF65-F5344CB8AC3E}">
        <p14:creationId xmlns:p14="http://schemas.microsoft.com/office/powerpoint/2010/main" val="228565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F83C-E7B4-4008-81BC-E54AE1C5226D}"/>
              </a:ext>
            </a:extLst>
          </p:cNvPr>
          <p:cNvSpPr>
            <a:spLocks noGrp="1"/>
          </p:cNvSpPr>
          <p:nvPr>
            <p:ph type="title"/>
          </p:nvPr>
        </p:nvSpPr>
        <p:spPr/>
        <p:txBody>
          <a:bodyPr/>
          <a:lstStyle/>
          <a:p>
            <a:r>
              <a:rPr lang="en-US" dirty="0"/>
              <a:t>Design integrations to be resilient </a:t>
            </a:r>
          </a:p>
        </p:txBody>
      </p:sp>
      <p:sp>
        <p:nvSpPr>
          <p:cNvPr id="3" name="Text Placeholder 2">
            <a:extLst>
              <a:ext uri="{FF2B5EF4-FFF2-40B4-BE49-F238E27FC236}">
                <a16:creationId xmlns:a16="http://schemas.microsoft.com/office/drawing/2014/main" id="{046386A9-6E81-4A87-AD6D-D66C411C6BDF}"/>
              </a:ext>
            </a:extLst>
          </p:cNvPr>
          <p:cNvSpPr>
            <a:spLocks noGrp="1"/>
          </p:cNvSpPr>
          <p:nvPr>
            <p:ph type="body" sz="quarter" idx="10"/>
          </p:nvPr>
        </p:nvSpPr>
        <p:spPr>
          <a:xfrm>
            <a:off x="584200" y="1435497"/>
            <a:ext cx="11018520" cy="3533275"/>
          </a:xfrm>
        </p:spPr>
        <p:txBody>
          <a:bodyPr/>
          <a:lstStyle/>
          <a:p>
            <a:r>
              <a:rPr lang="en-US" dirty="0"/>
              <a:t>Expect transient errors with your integrations</a:t>
            </a:r>
          </a:p>
          <a:p>
            <a:endParaRPr lang="en-US" dirty="0"/>
          </a:p>
          <a:p>
            <a:r>
              <a:rPr lang="en-US" dirty="0"/>
              <a:t>Include escalating retry logic with circuit breaker to eventually fail</a:t>
            </a:r>
          </a:p>
          <a:p>
            <a:endParaRPr lang="en-US" dirty="0"/>
          </a:p>
          <a:p>
            <a:r>
              <a:rPr lang="en-US" dirty="0"/>
              <a:t>Use queuing or other loosely coupled techniques to increase resiliency </a:t>
            </a:r>
          </a:p>
          <a:p>
            <a:endParaRPr lang="en-US" dirty="0"/>
          </a:p>
          <a:p>
            <a:r>
              <a:rPr lang="en-US" dirty="0"/>
              <a:t>Include in your designs how to handle common expected failures</a:t>
            </a:r>
          </a:p>
        </p:txBody>
      </p:sp>
    </p:spTree>
    <p:extLst>
      <p:ext uri="{BB962C8B-B14F-4D97-AF65-F5344CB8AC3E}">
        <p14:creationId xmlns:p14="http://schemas.microsoft.com/office/powerpoint/2010/main" val="135769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perfect balance</a:t>
            </a:r>
          </a:p>
        </p:txBody>
      </p:sp>
      <p:sp>
        <p:nvSpPr>
          <p:cNvPr id="4" name="Content Placeholder 3"/>
          <p:cNvSpPr>
            <a:spLocks noGrp="1"/>
          </p:cNvSpPr>
          <p:nvPr>
            <p:ph idx="1"/>
          </p:nvPr>
        </p:nvSpPr>
        <p:spPr>
          <a:xfrm>
            <a:off x="508000" y="1237812"/>
            <a:ext cx="11176000" cy="3702552"/>
          </a:xfrm>
        </p:spPr>
        <p:txBody>
          <a:bodyPr/>
          <a:lstStyle/>
          <a:p>
            <a:pPr marL="571500" indent="-571500">
              <a:buFont typeface="Wingdings" panose="05000000000000000000" pitchFamily="2" charset="2"/>
              <a:buChar char="§"/>
            </a:pPr>
            <a:r>
              <a:rPr lang="en-US" sz="3600" dirty="0"/>
              <a:t>No single right answer or solution</a:t>
            </a:r>
          </a:p>
          <a:p>
            <a:pPr marL="571500" indent="-571500">
              <a:buFont typeface="Wingdings" panose="05000000000000000000" pitchFamily="2" charset="2"/>
              <a:buChar char="§"/>
            </a:pPr>
            <a:r>
              <a:rPr lang="en-US" sz="3600" dirty="0"/>
              <a:t>Each situation is unique</a:t>
            </a:r>
          </a:p>
          <a:p>
            <a:pPr marL="571500" indent="-571500">
              <a:buFont typeface="Wingdings" panose="05000000000000000000" pitchFamily="2" charset="2"/>
              <a:buChar char="§"/>
            </a:pPr>
            <a:r>
              <a:rPr lang="en-US" sz="3600" dirty="0"/>
              <a:t>The process</a:t>
            </a:r>
          </a:p>
          <a:p>
            <a:pPr lvl="1"/>
            <a:endParaRPr lang="en-US" sz="2000" dirty="0"/>
          </a:p>
          <a:p>
            <a:pPr lvl="1"/>
            <a:endParaRPr lang="en-US" sz="2000" dirty="0"/>
          </a:p>
          <a:p>
            <a:pPr lvl="1"/>
            <a:endParaRPr lang="en-US" sz="2000" dirty="0"/>
          </a:p>
          <a:p>
            <a:endParaRPr lang="en-US" sz="3600" dirty="0"/>
          </a:p>
        </p:txBody>
      </p:sp>
      <p:graphicFrame>
        <p:nvGraphicFramePr>
          <p:cNvPr id="3" name="Diagram 2"/>
          <p:cNvGraphicFramePr/>
          <p:nvPr>
            <p:extLst>
              <p:ext uri="{D42A27DB-BD31-4B8C-83A1-F6EECF244321}">
                <p14:modId xmlns:p14="http://schemas.microsoft.com/office/powerpoint/2010/main" val="3563286863"/>
              </p:ext>
            </p:extLst>
          </p:nvPr>
        </p:nvGraphicFramePr>
        <p:xfrm>
          <a:off x="751114" y="3331028"/>
          <a:ext cx="9408885" cy="31568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35044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a:xfrm>
            <a:off x="588263" y="457200"/>
            <a:ext cx="11018520" cy="724044"/>
          </a:xfrm>
        </p:spPr>
        <p:txBody>
          <a:bodyPr/>
          <a:lstStyle/>
          <a:p>
            <a:r>
              <a:rPr lang="en-US" sz="4705" dirty="0"/>
              <a:t>Integration Toolset</a:t>
            </a:r>
          </a:p>
        </p:txBody>
      </p:sp>
      <p:grpSp>
        <p:nvGrpSpPr>
          <p:cNvPr id="5" name="Group 4"/>
          <p:cNvGrpSpPr/>
          <p:nvPr/>
        </p:nvGrpSpPr>
        <p:grpSpPr>
          <a:xfrm>
            <a:off x="6197721" y="2082842"/>
            <a:ext cx="4278050" cy="813586"/>
            <a:chOff x="4472350" y="1224548"/>
            <a:chExt cx="3739787" cy="813816"/>
          </a:xfrm>
        </p:grpSpPr>
        <p:sp>
          <p:nvSpPr>
            <p:cNvPr id="18" name="Rectangle 17"/>
            <p:cNvSpPr/>
            <p:nvPr/>
          </p:nvSpPr>
          <p:spPr bwMode="auto">
            <a:xfrm>
              <a:off x="4472350" y="1224548"/>
              <a:ext cx="3739787" cy="813816"/>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274242" rIns="91410" bIns="45705" numCol="1" rtlCol="0" anchor="t" anchorCtr="0" compatLnSpc="1">
              <a:prstTxWarp prst="textNoShape">
                <a:avLst/>
              </a:prstTxWarp>
            </a:bodyPr>
            <a:lstStyle/>
            <a:p>
              <a:pPr marL="696646" indent="-6346" defTabSz="914102">
                <a:buClr>
                  <a:srgbClr val="FFFFFF"/>
                </a:buClr>
              </a:pPr>
              <a:r>
                <a:rPr lang="en-US" sz="2400" dirty="0">
                  <a:solidFill>
                    <a:srgbClr val="FFFFFF"/>
                  </a:solidFill>
                  <a:ea typeface="Segoe UI" pitchFamily="34" charset="0"/>
                  <a:cs typeface="Segoe UI" pitchFamily="34" charset="0"/>
                </a:rPr>
                <a:t>  Code Developers</a:t>
              </a:r>
            </a:p>
          </p:txBody>
        </p:sp>
        <p:sp>
          <p:nvSpPr>
            <p:cNvPr id="50" name="Freeform 11"/>
            <p:cNvSpPr>
              <a:spLocks noEditPoints="1"/>
            </p:cNvSpPr>
            <p:nvPr/>
          </p:nvSpPr>
          <p:spPr bwMode="black">
            <a:xfrm>
              <a:off x="4710598" y="1351469"/>
              <a:ext cx="453120" cy="453003"/>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82281" tIns="41141" rIns="82281" bIns="41141" numCol="1" anchor="t" anchorCtr="0" compatLnSpc="1">
              <a:prstTxWarp prst="textNoShape">
                <a:avLst/>
              </a:prstTxWarp>
            </a:bodyPr>
            <a:lstStyle/>
            <a:p>
              <a:pPr defTabSz="914102"/>
              <a:endParaRPr lang="en-US" sz="2400">
                <a:solidFill>
                  <a:srgbClr val="292929"/>
                </a:solidFill>
                <a:ea typeface="Segoe UI" pitchFamily="34" charset="0"/>
                <a:cs typeface="Segoe UI" pitchFamily="34" charset="0"/>
              </a:endParaRPr>
            </a:p>
          </p:txBody>
        </p:sp>
      </p:grpSp>
      <p:sp>
        <p:nvSpPr>
          <p:cNvPr id="19" name="Rectangle 18"/>
          <p:cNvSpPr/>
          <p:nvPr/>
        </p:nvSpPr>
        <p:spPr bwMode="auto">
          <a:xfrm>
            <a:off x="1716234" y="2084554"/>
            <a:ext cx="4376364" cy="811874"/>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274242" rIns="91410" bIns="45705" numCol="1" rtlCol="0" anchor="t" anchorCtr="0" compatLnSpc="1">
            <a:prstTxWarp prst="textNoShape">
              <a:avLst/>
            </a:prstTxWarp>
          </a:bodyPr>
          <a:lstStyle/>
          <a:p>
            <a:pPr marL="696646" indent="-6346" defTabSz="914102">
              <a:buClr>
                <a:srgbClr val="FFFFFF"/>
              </a:buClr>
            </a:pPr>
            <a:r>
              <a:rPr lang="en-US" sz="2400" dirty="0">
                <a:solidFill>
                  <a:srgbClr val="FFFFFF"/>
                </a:solidFill>
                <a:ea typeface="Segoe UI" pitchFamily="34" charset="0"/>
                <a:cs typeface="Segoe UI" pitchFamily="34" charset="0"/>
              </a:rPr>
              <a:t>App Builders</a:t>
            </a:r>
          </a:p>
        </p:txBody>
      </p:sp>
      <p:sp>
        <p:nvSpPr>
          <p:cNvPr id="23" name="Rectangle 22"/>
          <p:cNvSpPr/>
          <p:nvPr/>
        </p:nvSpPr>
        <p:spPr bwMode="auto">
          <a:xfrm>
            <a:off x="7909190" y="2993490"/>
            <a:ext cx="2545945" cy="3510304"/>
          </a:xfrm>
          <a:prstGeom prst="rect">
            <a:avLst/>
          </a:prstGeom>
          <a:solidFill>
            <a:schemeClr val="accent1"/>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91414" rIns="9141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External Processes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Custom APIs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Plug-ins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Custom UI (PCF)</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External Clients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Azure Logic Apps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Azure Service Bus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Virtual Entities</a:t>
            </a:r>
          </a:p>
        </p:txBody>
      </p:sp>
      <p:sp>
        <p:nvSpPr>
          <p:cNvPr id="26" name="Rectangle 25"/>
          <p:cNvSpPr/>
          <p:nvPr/>
        </p:nvSpPr>
        <p:spPr bwMode="auto">
          <a:xfrm>
            <a:off x="4629199" y="2993490"/>
            <a:ext cx="3137042" cy="3510304"/>
          </a:xfrm>
          <a:prstGeom prst="rect">
            <a:avLst/>
          </a:prstGeom>
          <a:gradFill flip="none" rotWithShape="1">
            <a:gsLst>
              <a:gs pos="0">
                <a:schemeClr val="accent1"/>
              </a:gs>
              <a:gs pos="100000">
                <a:schemeClr val="accent4"/>
              </a:gs>
            </a:gsLst>
            <a:lin ang="10800000" scaled="0"/>
            <a:tileRect/>
          </a:gra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91414" rIns="9141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Power Automate flows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Custom Connectors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ETL Tools</a:t>
            </a:r>
          </a:p>
          <a:p>
            <a:pPr marL="236446" lvl="1" indent="-234860" defTabSz="914102">
              <a:lnSpc>
                <a:spcPct val="90000"/>
              </a:lnSpc>
              <a:spcAft>
                <a:spcPts val="600"/>
              </a:spcAft>
              <a:buClr>
                <a:srgbClr val="FFFFFF"/>
              </a:buClr>
              <a:buSzPct val="90000"/>
              <a:buFont typeface="Wingdings" pitchFamily="2" charset="2"/>
              <a:buChar char="§"/>
            </a:pPr>
            <a:endParaRPr lang="en-US" dirty="0">
              <a:solidFill>
                <a:srgbClr val="FFFFFF"/>
              </a:solidFill>
              <a:ea typeface="Segoe UI" pitchFamily="34" charset="0"/>
              <a:cs typeface="Segoe UI" pitchFamily="34" charset="0"/>
            </a:endParaRPr>
          </a:p>
        </p:txBody>
      </p:sp>
      <p:sp>
        <p:nvSpPr>
          <p:cNvPr id="34" name="Rectangle 33"/>
          <p:cNvSpPr/>
          <p:nvPr/>
        </p:nvSpPr>
        <p:spPr bwMode="auto">
          <a:xfrm>
            <a:off x="1770451" y="2993490"/>
            <a:ext cx="2770020" cy="3510302"/>
          </a:xfrm>
          <a:prstGeom prst="rect">
            <a:avLst/>
          </a:prstGeom>
          <a:solidFill>
            <a:schemeClr val="accent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0" tIns="91414" rIns="91410" bIns="45705" numCol="1" rtlCol="0" anchor="t" anchorCtr="0" compatLnSpc="1">
            <a:prstTxWarp prst="textNoShape">
              <a:avLst/>
            </a:prstTxWarp>
          </a:bodyPr>
          <a:lstStyle/>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Business Processes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Data synchronization</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Canvas apps</a:t>
            </a:r>
          </a:p>
          <a:p>
            <a:pPr marL="236446" lvl="1" indent="-234860" defTabSz="914102">
              <a:lnSpc>
                <a:spcPct val="90000"/>
              </a:lnSpc>
              <a:spcAft>
                <a:spcPts val="600"/>
              </a:spcAft>
              <a:buClr>
                <a:srgbClr val="FFFFFF"/>
              </a:buClr>
              <a:buSzPct val="90000"/>
              <a:buFont typeface="Wingdings" pitchFamily="2" charset="2"/>
              <a:buChar char="§"/>
            </a:pPr>
            <a:r>
              <a:rPr lang="en-US" dirty="0">
                <a:solidFill>
                  <a:srgbClr val="FFFFFF"/>
                </a:solidFill>
                <a:ea typeface="Segoe UI" pitchFamily="34" charset="0"/>
                <a:cs typeface="Segoe UI" pitchFamily="34" charset="0"/>
              </a:rPr>
              <a:t>Embedded canvas apps</a:t>
            </a:r>
          </a:p>
        </p:txBody>
      </p:sp>
      <p:pic>
        <p:nvPicPr>
          <p:cNvPr id="20" name="Picture 7" descr="\\MAGNUM\Projects\Microsoft\Cloud Power FY12\Design\Icons\PNGs\Pooled.png"/>
          <p:cNvPicPr>
            <a:picLocks noChangeAspect="1" noChangeArrowheads="1"/>
          </p:cNvPicPr>
          <p:nvPr/>
        </p:nvPicPr>
        <p:blipFill>
          <a:blip r:embed="rId3" cstate="email">
            <a:lum bright="100000"/>
            <a:extLst>
              <a:ext uri="{28A0092B-C50C-407E-A947-70E740481C1C}">
                <a14:useLocalDpi xmlns:a14="http://schemas.microsoft.com/office/drawing/2010/main"/>
              </a:ext>
            </a:extLst>
          </a:blip>
          <a:stretch>
            <a:fillRect/>
          </a:stretch>
        </p:blipFill>
        <p:spPr bwMode="auto">
          <a:xfrm>
            <a:off x="1770451" y="2208819"/>
            <a:ext cx="696784" cy="696784"/>
          </a:xfrm>
          <a:prstGeom prst="rect">
            <a:avLst/>
          </a:prstGeom>
          <a:noFill/>
        </p:spPr>
      </p:pic>
    </p:spTree>
    <p:extLst>
      <p:ext uri="{BB962C8B-B14F-4D97-AF65-F5344CB8AC3E}">
        <p14:creationId xmlns:p14="http://schemas.microsoft.com/office/powerpoint/2010/main" val="372190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BDA4BE-F518-417F-9E07-4BAD10919684}"/>
              </a:ext>
            </a:extLst>
          </p:cNvPr>
          <p:cNvSpPr>
            <a:spLocks noGrp="1"/>
          </p:cNvSpPr>
          <p:nvPr>
            <p:ph type="title"/>
          </p:nvPr>
        </p:nvSpPr>
        <p:spPr/>
        <p:txBody>
          <a:bodyPr/>
          <a:lstStyle/>
          <a:p>
            <a:r>
              <a:rPr lang="en-US" dirty="0"/>
              <a:t>Data Integration</a:t>
            </a:r>
          </a:p>
        </p:txBody>
      </p:sp>
    </p:spTree>
    <p:extLst>
      <p:ext uri="{BB962C8B-B14F-4D97-AF65-F5344CB8AC3E}">
        <p14:creationId xmlns:p14="http://schemas.microsoft.com/office/powerpoint/2010/main" val="39613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AEA852-0E0B-4892-B866-0D81E3402ABD}"/>
              </a:ext>
            </a:extLst>
          </p:cNvPr>
          <p:cNvSpPr>
            <a:spLocks noGrp="1"/>
          </p:cNvSpPr>
          <p:nvPr>
            <p:ph type="title"/>
          </p:nvPr>
        </p:nvSpPr>
        <p:spPr/>
        <p:txBody>
          <a:bodyPr/>
          <a:lstStyle/>
          <a:p>
            <a:r>
              <a:rPr lang="en-US" dirty="0"/>
              <a:t>Categorizing data</a:t>
            </a:r>
          </a:p>
        </p:txBody>
      </p:sp>
      <p:sp>
        <p:nvSpPr>
          <p:cNvPr id="4" name="Text Placeholder 3">
            <a:extLst>
              <a:ext uri="{FF2B5EF4-FFF2-40B4-BE49-F238E27FC236}">
                <a16:creationId xmlns:a16="http://schemas.microsoft.com/office/drawing/2014/main" id="{6FE0EC77-2DFA-47C2-80C2-FE7E3A01D3DB}"/>
              </a:ext>
            </a:extLst>
          </p:cNvPr>
          <p:cNvSpPr>
            <a:spLocks noGrp="1"/>
          </p:cNvSpPr>
          <p:nvPr>
            <p:ph type="body" sz="quarter" idx="10"/>
          </p:nvPr>
        </p:nvSpPr>
        <p:spPr>
          <a:xfrm>
            <a:off x="584200" y="1435497"/>
            <a:ext cx="11018520" cy="5392245"/>
          </a:xfrm>
        </p:spPr>
        <p:txBody>
          <a:bodyPr/>
          <a:lstStyle/>
          <a:p>
            <a:pPr marL="342900" lvl="1" indent="-342900"/>
            <a:r>
              <a:rPr lang="en-GB" sz="2400" dirty="0"/>
              <a:t>High volatility / rapidly changing</a:t>
            </a:r>
          </a:p>
          <a:p>
            <a:pPr marL="342900" lvl="1" indent="-342900"/>
            <a:endParaRPr lang="en-GB" sz="2400" dirty="0"/>
          </a:p>
          <a:p>
            <a:pPr marL="342900" lvl="1" indent="-342900"/>
            <a:r>
              <a:rPr lang="en-GB" sz="2400" dirty="0"/>
              <a:t>High volume</a:t>
            </a:r>
          </a:p>
          <a:p>
            <a:pPr marL="342900" lvl="1" indent="-342900"/>
            <a:endParaRPr lang="en-GB" sz="2400" dirty="0"/>
          </a:p>
          <a:p>
            <a:pPr marL="342900" lvl="1" indent="-342900"/>
            <a:r>
              <a:rPr lang="en-GB" sz="2400" dirty="0"/>
              <a:t>Time sensitive</a:t>
            </a:r>
          </a:p>
          <a:p>
            <a:pPr marL="342900" lvl="1" indent="-342900"/>
            <a:endParaRPr lang="en-GB" sz="2400" dirty="0"/>
          </a:p>
          <a:p>
            <a:pPr marL="342900" lvl="1" indent="-342900"/>
            <a:r>
              <a:rPr lang="en-GB" sz="2400" dirty="0"/>
              <a:t>Batch processed</a:t>
            </a:r>
          </a:p>
          <a:p>
            <a:pPr marL="342900" lvl="1" indent="-342900"/>
            <a:endParaRPr lang="en-GB" sz="2400" dirty="0"/>
          </a:p>
          <a:p>
            <a:pPr marL="342900" lvl="1" indent="-342900"/>
            <a:r>
              <a:rPr lang="en-GB" sz="2400" dirty="0"/>
              <a:t>Regulated/ PII / Sovereign</a:t>
            </a:r>
          </a:p>
          <a:p>
            <a:pPr marL="342900" lvl="1" indent="-342900"/>
            <a:endParaRPr lang="en-GB" sz="2400" dirty="0"/>
          </a:p>
          <a:p>
            <a:pPr marL="342900" lvl="1" indent="-342900"/>
            <a:r>
              <a:rPr lang="en-GB" sz="2400" dirty="0"/>
              <a:t>Licensed </a:t>
            </a:r>
          </a:p>
          <a:p>
            <a:endParaRPr lang="en-US" sz="3200" dirty="0"/>
          </a:p>
        </p:txBody>
      </p:sp>
    </p:spTree>
    <p:extLst>
      <p:ext uri="{BB962C8B-B14F-4D97-AF65-F5344CB8AC3E}">
        <p14:creationId xmlns:p14="http://schemas.microsoft.com/office/powerpoint/2010/main" val="171193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270066" y="1805603"/>
            <a:ext cx="11651870" cy="2188057"/>
            <a:chOff x="274638" y="1841078"/>
            <a:chExt cx="11887200" cy="2232248"/>
          </a:xfrm>
          <a:solidFill>
            <a:srgbClr val="008272"/>
          </a:solidFill>
        </p:grpSpPr>
        <p:sp>
          <p:nvSpPr>
            <p:cNvPr id="4" name="Rounded Rectangle 3"/>
            <p:cNvSpPr/>
            <p:nvPr/>
          </p:nvSpPr>
          <p:spPr bwMode="auto">
            <a:xfrm>
              <a:off x="274638" y="1841078"/>
              <a:ext cx="11887200" cy="2232248"/>
            </a:xfrm>
            <a:prstGeom prst="roundRect">
              <a:avLst>
                <a:gd name="adj" fmla="val 648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p:cNvSpPr txBox="1"/>
            <p:nvPr/>
          </p:nvSpPr>
          <p:spPr>
            <a:xfrm>
              <a:off x="274638" y="1841078"/>
              <a:ext cx="3310001" cy="2232248"/>
            </a:xfrm>
            <a:prstGeom prst="rect">
              <a:avLst/>
            </a:prstGeom>
            <a:grpFill/>
          </p:spPr>
          <p:txBody>
            <a:bodyPr wrap="square" lIns="179259" tIns="143407" rIns="179259" bIns="143407" rtlCol="0" anchor="ctr">
              <a:noAutofit/>
            </a:bodyPr>
            <a:lstStyle/>
            <a:p>
              <a:pPr algn="ctr">
                <a:lnSpc>
                  <a:spcPct val="90000"/>
                </a:lnSpc>
                <a:spcAft>
                  <a:spcPts val="588"/>
                </a:spcAft>
              </a:pPr>
              <a:r>
                <a:rPr lang="en-GB" sz="2353" dirty="0">
                  <a:solidFill>
                    <a:schemeClr val="bg1"/>
                  </a:solidFill>
                </a:rPr>
                <a:t>Inbound</a:t>
              </a:r>
            </a:p>
          </p:txBody>
        </p:sp>
      </p:grpSp>
      <p:grpSp>
        <p:nvGrpSpPr>
          <p:cNvPr id="15" name="Group 14"/>
          <p:cNvGrpSpPr/>
          <p:nvPr/>
        </p:nvGrpSpPr>
        <p:grpSpPr>
          <a:xfrm>
            <a:off x="270066" y="4170116"/>
            <a:ext cx="11651870" cy="2188057"/>
            <a:chOff x="274638" y="4253346"/>
            <a:chExt cx="11887200" cy="2232248"/>
          </a:xfrm>
          <a:solidFill>
            <a:srgbClr val="008272"/>
          </a:solidFill>
        </p:grpSpPr>
        <p:sp>
          <p:nvSpPr>
            <p:cNvPr id="8" name="Rounded Rectangle 7"/>
            <p:cNvSpPr/>
            <p:nvPr/>
          </p:nvSpPr>
          <p:spPr bwMode="auto">
            <a:xfrm>
              <a:off x="274638" y="4253346"/>
              <a:ext cx="11887200" cy="2232248"/>
            </a:xfrm>
            <a:prstGeom prst="roundRect">
              <a:avLst>
                <a:gd name="adj" fmla="val 648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GB"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274638" y="4253346"/>
              <a:ext cx="3310001" cy="2232248"/>
            </a:xfrm>
            <a:prstGeom prst="rect">
              <a:avLst/>
            </a:prstGeom>
            <a:grpFill/>
          </p:spPr>
          <p:txBody>
            <a:bodyPr wrap="square" lIns="179259" tIns="143407" rIns="179259" bIns="143407" rtlCol="0" anchor="ctr">
              <a:noAutofit/>
            </a:bodyPr>
            <a:lstStyle/>
            <a:p>
              <a:pPr algn="ctr">
                <a:lnSpc>
                  <a:spcPct val="90000"/>
                </a:lnSpc>
                <a:spcAft>
                  <a:spcPts val="588"/>
                </a:spcAft>
              </a:pPr>
              <a:r>
                <a:rPr lang="en-GB" sz="2353" dirty="0">
                  <a:solidFill>
                    <a:schemeClr val="bg1"/>
                  </a:solidFill>
                </a:rPr>
                <a:t>Outbound</a:t>
              </a:r>
            </a:p>
          </p:txBody>
        </p:sp>
      </p:grpSp>
      <p:sp>
        <p:nvSpPr>
          <p:cNvPr id="9" name="Rounded Rectangle 8"/>
          <p:cNvSpPr/>
          <p:nvPr/>
        </p:nvSpPr>
        <p:spPr bwMode="auto">
          <a:xfrm>
            <a:off x="3514540" y="1026395"/>
            <a:ext cx="4061373" cy="550823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GB" sz="2353" dirty="0">
                <a:solidFill>
                  <a:schemeClr val="tx1"/>
                </a:solidFill>
                <a:cs typeface="Segoe UI" pitchFamily="34" charset="0"/>
              </a:rPr>
              <a:t>Event Based</a:t>
            </a:r>
          </a:p>
        </p:txBody>
      </p:sp>
      <p:sp>
        <p:nvSpPr>
          <p:cNvPr id="7" name="Rounded Rectangle 6"/>
          <p:cNvSpPr/>
          <p:nvPr/>
        </p:nvSpPr>
        <p:spPr bwMode="auto">
          <a:xfrm>
            <a:off x="7719398" y="1026395"/>
            <a:ext cx="4061373" cy="5508234"/>
          </a:xfrm>
          <a:prstGeom prst="flowChartAlternateProcess">
            <a:avLst/>
          </a:prstGeom>
          <a:solidFill>
            <a:srgbClr val="EBEBEB">
              <a:alpha val="59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r>
              <a:rPr lang="en-GB" sz="2353" dirty="0">
                <a:solidFill>
                  <a:schemeClr val="tx1"/>
                </a:solidFill>
                <a:cs typeface="Segoe UI" pitchFamily="34" charset="0"/>
              </a:rPr>
              <a:t>Batch Based</a:t>
            </a:r>
          </a:p>
        </p:txBody>
      </p:sp>
      <p:sp>
        <p:nvSpPr>
          <p:cNvPr id="18" name="TextBox 17"/>
          <p:cNvSpPr txBox="1"/>
          <p:nvPr/>
        </p:nvSpPr>
        <p:spPr>
          <a:xfrm>
            <a:off x="3514540" y="1805603"/>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Near real-time</a:t>
            </a:r>
          </a:p>
          <a:p>
            <a:pPr marL="336080" indent="-336080">
              <a:lnSpc>
                <a:spcPct val="90000"/>
              </a:lnSpc>
              <a:spcBef>
                <a:spcPts val="196"/>
              </a:spcBef>
              <a:buFont typeface="Arial" panose="020B0604020202020204" pitchFamily="34" charset="0"/>
              <a:buChar char="•"/>
            </a:pPr>
            <a:r>
              <a:rPr lang="en-GB" sz="1961" dirty="0"/>
              <a:t>Well placed for 24x7 workloads</a:t>
            </a:r>
          </a:p>
          <a:p>
            <a:pPr marL="336080" indent="-336080">
              <a:lnSpc>
                <a:spcPct val="90000"/>
              </a:lnSpc>
              <a:spcBef>
                <a:spcPts val="196"/>
              </a:spcBef>
              <a:buFont typeface="Arial" panose="020B0604020202020204" pitchFamily="34" charset="0"/>
              <a:buChar char="•"/>
            </a:pPr>
            <a:r>
              <a:rPr lang="en-GB" sz="1961" dirty="0"/>
              <a:t>Can smooth intensive processing*</a:t>
            </a:r>
          </a:p>
          <a:p>
            <a:pPr marL="336080" indent="-336080">
              <a:lnSpc>
                <a:spcPct val="90000"/>
              </a:lnSpc>
              <a:spcBef>
                <a:spcPts val="196"/>
              </a:spcBef>
              <a:buFont typeface="Arial" panose="020B0604020202020204" pitchFamily="34" charset="0"/>
              <a:buChar char="•"/>
            </a:pPr>
            <a:r>
              <a:rPr lang="en-GB" sz="1961" dirty="0"/>
              <a:t>Spikes may require rate levelling</a:t>
            </a:r>
          </a:p>
        </p:txBody>
      </p:sp>
      <p:sp>
        <p:nvSpPr>
          <p:cNvPr id="22" name="TextBox 21"/>
          <p:cNvSpPr txBox="1"/>
          <p:nvPr/>
        </p:nvSpPr>
        <p:spPr>
          <a:xfrm>
            <a:off x="7722923" y="1805603"/>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Processed in intervals</a:t>
            </a:r>
          </a:p>
          <a:p>
            <a:pPr marL="336080" indent="-336080">
              <a:lnSpc>
                <a:spcPct val="90000"/>
              </a:lnSpc>
              <a:spcBef>
                <a:spcPts val="196"/>
              </a:spcBef>
              <a:buFont typeface="Arial" panose="020B0604020202020204" pitchFamily="34" charset="0"/>
              <a:buChar char="•"/>
            </a:pPr>
            <a:r>
              <a:rPr lang="en-GB" sz="1961" dirty="0"/>
              <a:t>Often used for “dark hours” processing</a:t>
            </a:r>
          </a:p>
          <a:p>
            <a:pPr marL="336080" indent="-336080">
              <a:lnSpc>
                <a:spcPct val="90000"/>
              </a:lnSpc>
              <a:spcBef>
                <a:spcPts val="196"/>
              </a:spcBef>
              <a:buFont typeface="Arial" panose="020B0604020202020204" pitchFamily="34" charset="0"/>
              <a:buChar char="•"/>
            </a:pPr>
            <a:r>
              <a:rPr lang="en-GB" sz="1961" dirty="0"/>
              <a:t>Often time limited</a:t>
            </a:r>
          </a:p>
          <a:p>
            <a:pPr marL="336080" indent="-336080">
              <a:lnSpc>
                <a:spcPct val="90000"/>
              </a:lnSpc>
              <a:spcBef>
                <a:spcPts val="196"/>
              </a:spcBef>
              <a:buFont typeface="Arial" panose="020B0604020202020204" pitchFamily="34" charset="0"/>
              <a:buChar char="•"/>
            </a:pPr>
            <a:r>
              <a:rPr lang="en-GB" sz="1961" dirty="0"/>
              <a:t>Can reduce impact to daytime operations</a:t>
            </a:r>
          </a:p>
        </p:txBody>
      </p:sp>
      <p:sp>
        <p:nvSpPr>
          <p:cNvPr id="23" name="TextBox 22"/>
          <p:cNvSpPr txBox="1"/>
          <p:nvPr/>
        </p:nvSpPr>
        <p:spPr>
          <a:xfrm>
            <a:off x="3514540" y="4170116"/>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As above</a:t>
            </a:r>
          </a:p>
          <a:p>
            <a:pPr marL="336080" indent="-336080">
              <a:lnSpc>
                <a:spcPct val="90000"/>
              </a:lnSpc>
              <a:spcBef>
                <a:spcPts val="196"/>
              </a:spcBef>
              <a:buFont typeface="Arial" panose="020B0604020202020204" pitchFamily="34" charset="0"/>
              <a:buChar char="•"/>
            </a:pPr>
            <a:r>
              <a:rPr lang="en-GB" sz="1961" dirty="0"/>
              <a:t>Can broker event-&gt;batch processing through staging area</a:t>
            </a:r>
          </a:p>
          <a:p>
            <a:pPr marL="336080" indent="-336080">
              <a:lnSpc>
                <a:spcPct val="90000"/>
              </a:lnSpc>
              <a:spcBef>
                <a:spcPts val="196"/>
              </a:spcBef>
              <a:buFont typeface="Arial" panose="020B0604020202020204" pitchFamily="34" charset="0"/>
              <a:buChar char="•"/>
            </a:pPr>
            <a:r>
              <a:rPr lang="en-GB" sz="1961" dirty="0"/>
              <a:t>Should be asynchronous</a:t>
            </a:r>
          </a:p>
        </p:txBody>
      </p:sp>
      <p:sp>
        <p:nvSpPr>
          <p:cNvPr id="24" name="TextBox 23"/>
          <p:cNvSpPr txBox="1"/>
          <p:nvPr/>
        </p:nvSpPr>
        <p:spPr>
          <a:xfrm>
            <a:off x="7722923" y="4170116"/>
            <a:ext cx="4061373" cy="2188057"/>
          </a:xfrm>
          <a:prstGeom prst="rect">
            <a:avLst/>
          </a:prstGeom>
          <a:noFill/>
        </p:spPr>
        <p:txBody>
          <a:bodyPr wrap="square" lIns="179259" tIns="143407" rIns="179259" bIns="143407" rtlCol="0">
            <a:noAutofit/>
          </a:bodyPr>
          <a:lstStyle/>
          <a:p>
            <a:pPr marL="336080" indent="-336080">
              <a:lnSpc>
                <a:spcPct val="90000"/>
              </a:lnSpc>
              <a:spcBef>
                <a:spcPts val="196"/>
              </a:spcBef>
              <a:buFont typeface="Arial" panose="020B0604020202020204" pitchFamily="34" charset="0"/>
              <a:buChar char="•"/>
            </a:pPr>
            <a:r>
              <a:rPr lang="en-GB" sz="1961" dirty="0"/>
              <a:t>As above</a:t>
            </a:r>
          </a:p>
          <a:p>
            <a:pPr marL="336080" indent="-336080">
              <a:lnSpc>
                <a:spcPct val="90000"/>
              </a:lnSpc>
              <a:spcBef>
                <a:spcPts val="196"/>
              </a:spcBef>
              <a:buFont typeface="Arial" panose="020B0604020202020204" pitchFamily="34" charset="0"/>
              <a:buChar char="•"/>
            </a:pPr>
            <a:r>
              <a:rPr lang="en-GB" sz="1961" dirty="0"/>
              <a:t>Pull model</a:t>
            </a:r>
          </a:p>
          <a:p>
            <a:pPr marL="336080" indent="-336080">
              <a:lnSpc>
                <a:spcPct val="90000"/>
              </a:lnSpc>
              <a:spcBef>
                <a:spcPts val="196"/>
              </a:spcBef>
              <a:buFont typeface="Arial" panose="020B0604020202020204" pitchFamily="34" charset="0"/>
              <a:buChar char="•"/>
            </a:pPr>
            <a:r>
              <a:rPr lang="en-GB" sz="1961" dirty="0"/>
              <a:t>Multiple concurrent “pulls” may have detrimental performance impact</a:t>
            </a:r>
          </a:p>
        </p:txBody>
      </p:sp>
      <p:sp>
        <p:nvSpPr>
          <p:cNvPr id="3" name="Title 2">
            <a:extLst>
              <a:ext uri="{FF2B5EF4-FFF2-40B4-BE49-F238E27FC236}">
                <a16:creationId xmlns:a16="http://schemas.microsoft.com/office/drawing/2014/main" id="{BC4672ED-351D-4C85-A3F0-DA7865732B68}"/>
              </a:ext>
            </a:extLst>
          </p:cNvPr>
          <p:cNvSpPr>
            <a:spLocks noGrp="1"/>
          </p:cNvSpPr>
          <p:nvPr>
            <p:ph type="title"/>
          </p:nvPr>
        </p:nvSpPr>
        <p:spPr/>
        <p:txBody>
          <a:bodyPr/>
          <a:lstStyle/>
          <a:p>
            <a:r>
              <a:rPr lang="en-GB" dirty="0"/>
              <a:t>Data Integration (server-side)</a:t>
            </a:r>
          </a:p>
        </p:txBody>
      </p:sp>
    </p:spTree>
    <p:extLst>
      <p:ext uri="{BB962C8B-B14F-4D97-AF65-F5344CB8AC3E}">
        <p14:creationId xmlns:p14="http://schemas.microsoft.com/office/powerpoint/2010/main" val="132643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02880-FE22-46F7-B231-AFCEDB14A80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FD6CB25D-A094-4957-B719-6157F9BB1FBE}"/>
              </a:ext>
            </a:extLst>
          </p:cNvPr>
          <p:cNvSpPr>
            <a:spLocks noGrp="1"/>
          </p:cNvSpPr>
          <p:nvPr>
            <p:ph type="body" sz="quarter" idx="10"/>
          </p:nvPr>
        </p:nvSpPr>
        <p:spPr>
          <a:xfrm>
            <a:off x="584200" y="1435497"/>
            <a:ext cx="11018520" cy="4228593"/>
          </a:xfrm>
        </p:spPr>
        <p:txBody>
          <a:bodyPr/>
          <a:lstStyle/>
          <a:p>
            <a:pPr>
              <a:lnSpc>
                <a:spcPct val="150000"/>
              </a:lnSpc>
            </a:pPr>
            <a:r>
              <a:rPr lang="en-US" dirty="0">
                <a:latin typeface="Segoe UI" panose="020B0502040204020203" pitchFamily="34" charset="0"/>
                <a:cs typeface="Segoe UI" panose="020B0502040204020203" pitchFamily="34" charset="0"/>
              </a:rPr>
              <a:t>Solution Architect’s role</a:t>
            </a:r>
          </a:p>
          <a:p>
            <a:pPr>
              <a:lnSpc>
                <a:spcPct val="150000"/>
              </a:lnSpc>
            </a:pPr>
            <a:r>
              <a:rPr lang="en-US" dirty="0">
                <a:latin typeface="Segoe UI" panose="020B0502040204020203" pitchFamily="34" charset="0"/>
                <a:cs typeface="Segoe UI" panose="020B0502040204020203" pitchFamily="34" charset="0"/>
              </a:rPr>
              <a:t>What is integration and why do we need it</a:t>
            </a:r>
          </a:p>
          <a:p>
            <a:pPr>
              <a:lnSpc>
                <a:spcPct val="150000"/>
              </a:lnSpc>
            </a:pPr>
            <a:r>
              <a:rPr lang="en-US" dirty="0">
                <a:latin typeface="Segoe UI" panose="020B0502040204020203" pitchFamily="34" charset="0"/>
                <a:cs typeface="Segoe UI" panose="020B0502040204020203" pitchFamily="34" charset="0"/>
              </a:rPr>
              <a:t>Platform features that enable integration</a:t>
            </a:r>
          </a:p>
          <a:p>
            <a:pPr>
              <a:lnSpc>
                <a:spcPct val="150000"/>
              </a:lnSpc>
            </a:pPr>
            <a:r>
              <a:rPr lang="en-US" dirty="0">
                <a:latin typeface="Segoe UI" panose="020B0502040204020203" pitchFamily="34" charset="0"/>
                <a:cs typeface="Segoe UI" panose="020B0502040204020203" pitchFamily="34" charset="0"/>
              </a:rPr>
              <a:t>Microsoft </a:t>
            </a:r>
            <a:r>
              <a:rPr lang="en-US" dirty="0" err="1">
                <a:latin typeface="Segoe UI" panose="020B0502040204020203" pitchFamily="34" charset="0"/>
                <a:cs typeface="Segoe UI" panose="020B0502040204020203" pitchFamily="34" charset="0"/>
              </a:rPr>
              <a:t>Dataverse</a:t>
            </a:r>
            <a:r>
              <a:rPr lang="en-US" dirty="0">
                <a:latin typeface="Segoe UI" panose="020B0502040204020203" pitchFamily="34" charset="0"/>
                <a:cs typeface="Segoe UI" panose="020B0502040204020203" pitchFamily="34" charset="0"/>
              </a:rPr>
              <a:t> Event Publishing</a:t>
            </a:r>
          </a:p>
          <a:p>
            <a:pPr>
              <a:lnSpc>
                <a:spcPct val="150000"/>
              </a:lnSpc>
            </a:pPr>
            <a:r>
              <a:rPr lang="en-US" dirty="0">
                <a:latin typeface="Segoe UI" panose="020B0502040204020203" pitchFamily="34" charset="0"/>
                <a:cs typeface="Segoe UI" panose="020B0502040204020203" pitchFamily="34" charset="0"/>
              </a:rPr>
              <a:t>Scenarios for group discussion</a:t>
            </a:r>
          </a:p>
          <a:p>
            <a:pPr>
              <a:lnSpc>
                <a:spcPct val="150000"/>
              </a:lnSpc>
            </a:pPr>
            <a:endParaRPr lang="en-US" dirty="0"/>
          </a:p>
        </p:txBody>
      </p:sp>
    </p:spTree>
    <p:extLst>
      <p:ext uri="{BB962C8B-B14F-4D97-AF65-F5344CB8AC3E}">
        <p14:creationId xmlns:p14="http://schemas.microsoft.com/office/powerpoint/2010/main" val="265100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354654-BD58-49D0-BCCD-3E325558F823}"/>
              </a:ext>
            </a:extLst>
          </p:cNvPr>
          <p:cNvSpPr>
            <a:spLocks noGrp="1"/>
          </p:cNvSpPr>
          <p:nvPr>
            <p:ph type="title"/>
          </p:nvPr>
        </p:nvSpPr>
        <p:spPr/>
        <p:txBody>
          <a:bodyPr/>
          <a:lstStyle/>
          <a:p>
            <a:r>
              <a:rPr lang="en-GB" dirty="0"/>
              <a:t>Data Integration: Inbound</a:t>
            </a:r>
          </a:p>
        </p:txBody>
      </p:sp>
      <p:sp>
        <p:nvSpPr>
          <p:cNvPr id="2" name="Text Placeholder 1"/>
          <p:cNvSpPr>
            <a:spLocks noGrp="1"/>
          </p:cNvSpPr>
          <p:nvPr>
            <p:ph type="body" sz="quarter" idx="4294967295"/>
          </p:nvPr>
        </p:nvSpPr>
        <p:spPr>
          <a:xfrm>
            <a:off x="520580" y="1098923"/>
            <a:ext cx="11150840" cy="5180900"/>
          </a:xfrm>
        </p:spPr>
        <p:txBody>
          <a:bodyPr>
            <a:noAutofit/>
          </a:bodyPr>
          <a:lstStyle/>
          <a:p>
            <a:pPr>
              <a:buFont typeface="Wingdings" panose="05000000000000000000" pitchFamily="2" charset="2"/>
              <a:buChar char="§"/>
            </a:pPr>
            <a:r>
              <a:rPr lang="en-GB" sz="2745" dirty="0">
                <a:latin typeface="+mn-lt"/>
              </a:rPr>
              <a:t>General push pattern is to use Microsoft </a:t>
            </a:r>
            <a:r>
              <a:rPr lang="en-GB" sz="2745" dirty="0" err="1">
                <a:latin typeface="+mn-lt"/>
              </a:rPr>
              <a:t>Dataverse</a:t>
            </a:r>
            <a:r>
              <a:rPr lang="en-GB" sz="2745" dirty="0">
                <a:latin typeface="+mn-lt"/>
              </a:rPr>
              <a:t> Web API</a:t>
            </a:r>
          </a:p>
          <a:p>
            <a:pPr marL="285750" lvl="1" indent="-285750">
              <a:buFont typeface="Wingdings" panose="05000000000000000000" pitchFamily="2" charset="2"/>
              <a:buChar char="§"/>
            </a:pPr>
            <a:r>
              <a:rPr lang="en-GB" sz="1765" dirty="0"/>
              <a:t>For batch, often abstracted by 3</a:t>
            </a:r>
            <a:r>
              <a:rPr lang="en-GB" sz="1765" baseline="30000" dirty="0"/>
              <a:t>rd</a:t>
            </a:r>
            <a:r>
              <a:rPr lang="en-GB" sz="1765" dirty="0"/>
              <a:t> party tooling (</a:t>
            </a:r>
            <a:r>
              <a:rPr lang="en-GB" sz="1765" dirty="0" err="1"/>
              <a:t>KingswaySoft</a:t>
            </a:r>
            <a:r>
              <a:rPr lang="en-GB" sz="1765" dirty="0"/>
              <a:t>, Scribe, SSIS Adaptors)</a:t>
            </a:r>
          </a:p>
          <a:p>
            <a:pPr marL="285750" lvl="1" indent="-285750">
              <a:buFont typeface="Wingdings" panose="05000000000000000000" pitchFamily="2" charset="2"/>
              <a:buChar char="§"/>
            </a:pPr>
            <a:r>
              <a:rPr lang="en-GB" sz="1765" dirty="0"/>
              <a:t>For event-based, Power Automate and Azure Logic Apps are a good approach and often used between Microsoft </a:t>
            </a:r>
            <a:r>
              <a:rPr lang="en-GB" sz="1765" dirty="0" err="1"/>
              <a:t>Dataverse</a:t>
            </a:r>
            <a:r>
              <a:rPr lang="en-GB" sz="1765" dirty="0"/>
              <a:t> environments</a:t>
            </a:r>
          </a:p>
          <a:p>
            <a:pPr marL="285750" lvl="1" indent="-285750">
              <a:buFont typeface="Wingdings" panose="05000000000000000000" pitchFamily="2" charset="2"/>
              <a:buChar char="§"/>
            </a:pPr>
            <a:r>
              <a:rPr lang="en-GB" sz="1765" dirty="0"/>
              <a:t>Azure Functions can abstract the need to implement business logic within your enterprise integration layer</a:t>
            </a:r>
          </a:p>
          <a:p>
            <a:pPr lvl="1">
              <a:buFont typeface="Wingdings" panose="05000000000000000000" pitchFamily="2" charset="2"/>
              <a:buChar char="§"/>
            </a:pPr>
            <a:endParaRPr lang="en-GB" sz="1568" dirty="0"/>
          </a:p>
          <a:p>
            <a:pPr>
              <a:buFont typeface="Wingdings" panose="05000000000000000000" pitchFamily="2" charset="2"/>
              <a:buChar char="§"/>
            </a:pPr>
            <a:r>
              <a:rPr lang="en-GB" sz="2745" dirty="0">
                <a:latin typeface="+mn-lt"/>
              </a:rPr>
              <a:t>Performance vs Throughput</a:t>
            </a:r>
          </a:p>
          <a:p>
            <a:pPr marL="285750" lvl="1" indent="-285750">
              <a:buFont typeface="Wingdings" panose="05000000000000000000" pitchFamily="2" charset="2"/>
              <a:buChar char="§"/>
            </a:pPr>
            <a:r>
              <a:rPr lang="en-GB" sz="1765" dirty="0"/>
              <a:t>Design for multiple threads to overcome latency effects</a:t>
            </a:r>
          </a:p>
          <a:p>
            <a:pPr marL="285750" lvl="1" indent="-285750">
              <a:buFont typeface="Wingdings" panose="05000000000000000000" pitchFamily="2" charset="2"/>
              <a:buChar char="§"/>
            </a:pPr>
            <a:r>
              <a:rPr lang="en-GB" sz="1765" dirty="0"/>
              <a:t>In batch scenarios, use ExecuteMultiple to overcome latency effects</a:t>
            </a:r>
          </a:p>
          <a:p>
            <a:pPr marL="285750" lvl="1" indent="-285750">
              <a:buFont typeface="Wingdings" panose="05000000000000000000" pitchFamily="2" charset="2"/>
              <a:buChar char="§"/>
            </a:pPr>
            <a:r>
              <a:rPr lang="en-GB" sz="1765" dirty="0"/>
              <a:t>Remember to consider the sum of the whole (e.g. don’t authenticate on every request)</a:t>
            </a:r>
          </a:p>
          <a:p>
            <a:pPr lvl="1">
              <a:buFont typeface="Wingdings" panose="05000000000000000000" pitchFamily="2" charset="2"/>
              <a:buChar char="§"/>
            </a:pPr>
            <a:endParaRPr lang="en-GB" sz="1568" dirty="0"/>
          </a:p>
          <a:p>
            <a:pPr>
              <a:buFont typeface="Wingdings" panose="05000000000000000000" pitchFamily="2" charset="2"/>
              <a:buChar char="§"/>
            </a:pPr>
            <a:r>
              <a:rPr lang="en-GB" sz="2745" dirty="0">
                <a:latin typeface="+mn-lt"/>
              </a:rPr>
              <a:t>Pull pattern can be effective for data augmentation</a:t>
            </a:r>
          </a:p>
          <a:p>
            <a:pPr marL="285750" lvl="1" indent="-285750">
              <a:buFont typeface="Wingdings" panose="05000000000000000000" pitchFamily="2" charset="2"/>
              <a:buChar char="§"/>
            </a:pPr>
            <a:r>
              <a:rPr lang="en-GB" sz="1765" dirty="0"/>
              <a:t>Pull data from external system on-demand when row(s) retrieved</a:t>
            </a:r>
          </a:p>
          <a:p>
            <a:pPr marL="285750" lvl="1" indent="-285750">
              <a:buFont typeface="Wingdings" panose="05000000000000000000" pitchFamily="2" charset="2"/>
              <a:buChar char="§"/>
            </a:pPr>
            <a:r>
              <a:rPr lang="en-GB" sz="1765" dirty="0"/>
              <a:t>Virtual entities can be a good fit for this pattern</a:t>
            </a:r>
          </a:p>
        </p:txBody>
      </p:sp>
    </p:spTree>
    <p:extLst>
      <p:ext uri="{BB962C8B-B14F-4D97-AF65-F5344CB8AC3E}">
        <p14:creationId xmlns:p14="http://schemas.microsoft.com/office/powerpoint/2010/main" val="219291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2406" y="1189814"/>
            <a:ext cx="6559530" cy="3543412"/>
          </a:xfrm>
          <a:prstGeom prst="rect">
            <a:avLst/>
          </a:prstGeom>
        </p:spPr>
      </p:pic>
      <p:sp>
        <p:nvSpPr>
          <p:cNvPr id="2" name="Title 1">
            <a:extLst>
              <a:ext uri="{FF2B5EF4-FFF2-40B4-BE49-F238E27FC236}">
                <a16:creationId xmlns:a16="http://schemas.microsoft.com/office/drawing/2014/main" id="{995E7ABB-4692-4E98-AF45-80730C43B28C}"/>
              </a:ext>
            </a:extLst>
          </p:cNvPr>
          <p:cNvSpPr>
            <a:spLocks noGrp="1"/>
          </p:cNvSpPr>
          <p:nvPr>
            <p:ph type="title"/>
          </p:nvPr>
        </p:nvSpPr>
        <p:spPr>
          <a:xfrm>
            <a:off x="588263" y="457200"/>
            <a:ext cx="11018520" cy="1150251"/>
          </a:xfrm>
        </p:spPr>
        <p:txBody>
          <a:bodyPr/>
          <a:lstStyle/>
          <a:p>
            <a:r>
              <a:rPr lang="en-GB" sz="3600" dirty="0"/>
              <a:t>Data Integration: Outbound</a:t>
            </a:r>
            <a:br>
              <a:rPr lang="en-GB" dirty="0"/>
            </a:br>
            <a:endParaRPr lang="en-GB" dirty="0"/>
          </a:p>
        </p:txBody>
      </p:sp>
      <p:sp>
        <p:nvSpPr>
          <p:cNvPr id="3" name="Content Placeholder 2">
            <a:extLst>
              <a:ext uri="{FF2B5EF4-FFF2-40B4-BE49-F238E27FC236}">
                <a16:creationId xmlns:a16="http://schemas.microsoft.com/office/drawing/2014/main" id="{7CB1135A-2E66-4D3A-8065-9802C7BA2AB1}"/>
              </a:ext>
            </a:extLst>
          </p:cNvPr>
          <p:cNvSpPr>
            <a:spLocks noGrp="1"/>
          </p:cNvSpPr>
          <p:nvPr>
            <p:ph sz="half" idx="1"/>
          </p:nvPr>
        </p:nvSpPr>
        <p:spPr>
          <a:xfrm>
            <a:off x="748335" y="1189814"/>
            <a:ext cx="5181560" cy="5420971"/>
          </a:xfrm>
        </p:spPr>
        <p:txBody>
          <a:bodyPr/>
          <a:lstStyle/>
          <a:p>
            <a:pPr>
              <a:buFont typeface="Wingdings" panose="05000000000000000000" pitchFamily="2" charset="2"/>
              <a:buChar char="§"/>
            </a:pPr>
            <a:r>
              <a:rPr lang="en-GB" dirty="0"/>
              <a:t>Event-based push model</a:t>
            </a:r>
          </a:p>
          <a:p>
            <a:pPr>
              <a:buFont typeface="Wingdings" panose="05000000000000000000" pitchFamily="2" charset="2"/>
              <a:buChar char="§"/>
            </a:pPr>
            <a:r>
              <a:rPr lang="en-GB" sz="1961" dirty="0"/>
              <a:t>Microsoft </a:t>
            </a:r>
            <a:r>
              <a:rPr lang="en-GB" sz="1961" dirty="0" err="1"/>
              <a:t>Dataverse</a:t>
            </a:r>
            <a:r>
              <a:rPr lang="en-GB" sz="1961" dirty="0"/>
              <a:t> to Azure Service Bus</a:t>
            </a:r>
          </a:p>
          <a:p>
            <a:pPr>
              <a:buFont typeface="Wingdings" panose="05000000000000000000" pitchFamily="2" charset="2"/>
              <a:buChar char="§"/>
            </a:pPr>
            <a:r>
              <a:rPr lang="en-GB" sz="1961" dirty="0"/>
              <a:t>Use Azure Event Hub as listener if you require multiple subscribers</a:t>
            </a:r>
          </a:p>
          <a:p>
            <a:pPr>
              <a:buFont typeface="Wingdings" panose="05000000000000000000" pitchFamily="2" charset="2"/>
              <a:buChar char="§"/>
            </a:pPr>
            <a:r>
              <a:rPr lang="en-GB" dirty="0"/>
              <a:t>Event-based pull model</a:t>
            </a:r>
          </a:p>
          <a:p>
            <a:pPr>
              <a:buFont typeface="Wingdings" panose="05000000000000000000" pitchFamily="2" charset="2"/>
              <a:buChar char="§"/>
            </a:pPr>
            <a:r>
              <a:rPr lang="en-GB" dirty="0"/>
              <a:t>Power Automate is a good option</a:t>
            </a:r>
          </a:p>
          <a:p>
            <a:pPr marL="0" indent="0">
              <a:buNone/>
            </a:pPr>
            <a:endParaRPr lang="en-GB" dirty="0"/>
          </a:p>
          <a:p>
            <a:pPr>
              <a:buFont typeface="Wingdings" panose="05000000000000000000" pitchFamily="2" charset="2"/>
              <a:buChar char="§"/>
            </a:pPr>
            <a:r>
              <a:rPr lang="en-GB" dirty="0"/>
              <a:t>Power Automate is covered under process integration</a:t>
            </a:r>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
        <p:nvSpPr>
          <p:cNvPr id="4" name="Rectangle 3">
            <a:extLst>
              <a:ext uri="{FF2B5EF4-FFF2-40B4-BE49-F238E27FC236}">
                <a16:creationId xmlns:a16="http://schemas.microsoft.com/office/drawing/2014/main" id="{E047507A-341E-4B16-BCF1-94A477EA30F7}"/>
              </a:ext>
            </a:extLst>
          </p:cNvPr>
          <p:cNvSpPr/>
          <p:nvPr/>
        </p:nvSpPr>
        <p:spPr bwMode="auto">
          <a:xfrm>
            <a:off x="6517757" y="4332767"/>
            <a:ext cx="1964779" cy="4004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dirty="0">
                <a:solidFill>
                  <a:schemeClr val="tx1"/>
                </a:solidFill>
                <a:ea typeface="Segoe UI" pitchFamily="34" charset="0"/>
                <a:cs typeface="Segoe UI" pitchFamily="34" charset="0"/>
              </a:rPr>
              <a:t>Microsoft </a:t>
            </a:r>
            <a:r>
              <a:rPr lang="en-US" sz="2000" dirty="0" err="1">
                <a:solidFill>
                  <a:schemeClr val="tx1"/>
                </a:solidFill>
                <a:ea typeface="Segoe UI" pitchFamily="34" charset="0"/>
                <a:cs typeface="Segoe UI" pitchFamily="34" charset="0"/>
              </a:rPr>
              <a:t>Dataverse</a:t>
            </a: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399905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Publishing Events from Microsoft </a:t>
            </a:r>
            <a:r>
              <a:rPr lang="en-US" dirty="0" err="1"/>
              <a:t>Dataverse</a:t>
            </a:r>
            <a:r>
              <a:rPr lang="en-US" dirty="0"/>
              <a:t> for Apps</a:t>
            </a:r>
          </a:p>
        </p:txBody>
      </p:sp>
      <p:pic>
        <p:nvPicPr>
          <p:cNvPr id="4" name="Picture 3"/>
          <p:cNvPicPr>
            <a:picLocks noChangeAspect="1"/>
          </p:cNvPicPr>
          <p:nvPr/>
        </p:nvPicPr>
        <p:blipFill>
          <a:blip r:embed="rId2"/>
          <a:stretch>
            <a:fillRect/>
          </a:stretch>
        </p:blipFill>
        <p:spPr>
          <a:xfrm>
            <a:off x="1091443" y="1402241"/>
            <a:ext cx="3675693" cy="3028161"/>
          </a:xfrm>
          <a:prstGeom prst="rect">
            <a:avLst/>
          </a:prstGeom>
        </p:spPr>
      </p:pic>
      <p:sp>
        <p:nvSpPr>
          <p:cNvPr id="5" name="Right Arrow 4"/>
          <p:cNvSpPr/>
          <p:nvPr/>
        </p:nvSpPr>
        <p:spPr bwMode="auto">
          <a:xfrm rot="20928819">
            <a:off x="4680927" y="1297408"/>
            <a:ext cx="2730068"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ight Arrow 5"/>
          <p:cNvSpPr/>
          <p:nvPr/>
        </p:nvSpPr>
        <p:spPr bwMode="auto">
          <a:xfrm>
            <a:off x="4687161" y="2308830"/>
            <a:ext cx="2741454"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ight Arrow 6"/>
          <p:cNvSpPr/>
          <p:nvPr/>
        </p:nvSpPr>
        <p:spPr bwMode="auto">
          <a:xfrm rot="598274">
            <a:off x="4661834" y="3171553"/>
            <a:ext cx="2778032"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7520222" y="1027090"/>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Relay</a:t>
            </a:r>
          </a:p>
        </p:txBody>
      </p:sp>
      <p:sp>
        <p:nvSpPr>
          <p:cNvPr id="9" name="Rectangle 8"/>
          <p:cNvSpPr/>
          <p:nvPr/>
        </p:nvSpPr>
        <p:spPr bwMode="auto">
          <a:xfrm>
            <a:off x="7530061" y="2177146"/>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Queues</a:t>
            </a:r>
          </a:p>
        </p:txBody>
      </p:sp>
      <p:sp>
        <p:nvSpPr>
          <p:cNvPr id="10" name="Rectangle 9"/>
          <p:cNvSpPr/>
          <p:nvPr/>
        </p:nvSpPr>
        <p:spPr bwMode="auto">
          <a:xfrm>
            <a:off x="7510381" y="3334580"/>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Topics</a:t>
            </a:r>
          </a:p>
        </p:txBody>
      </p:sp>
      <p:sp>
        <p:nvSpPr>
          <p:cNvPr id="11" name="Rectangle 10"/>
          <p:cNvSpPr/>
          <p:nvPr/>
        </p:nvSpPr>
        <p:spPr bwMode="auto">
          <a:xfrm>
            <a:off x="7533121" y="4500098"/>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a:gradFill>
                  <a:gsLst>
                    <a:gs pos="0">
                      <a:srgbClr val="FFFFFF"/>
                    </a:gs>
                    <a:gs pos="100000">
                      <a:srgbClr val="FFFFFF"/>
                    </a:gs>
                  </a:gsLst>
                  <a:lin ang="5400000" scaled="0"/>
                </a:gradFill>
                <a:ea typeface="Segoe UI" pitchFamily="34" charset="0"/>
                <a:cs typeface="Segoe UI" pitchFamily="34" charset="0"/>
              </a:rPr>
              <a:t>Event Hub</a:t>
            </a:r>
          </a:p>
        </p:txBody>
      </p:sp>
      <p:sp>
        <p:nvSpPr>
          <p:cNvPr id="12" name="Right Arrow 11"/>
          <p:cNvSpPr/>
          <p:nvPr/>
        </p:nvSpPr>
        <p:spPr bwMode="auto">
          <a:xfrm rot="978854">
            <a:off x="4634188" y="4077358"/>
            <a:ext cx="2855753"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1801665" y="3850782"/>
            <a:ext cx="2601311" cy="1067631"/>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b="1" dirty="0">
                <a:solidFill>
                  <a:schemeClr val="bg1"/>
                </a:solidFill>
              </a:rPr>
              <a:t>Microsoft </a:t>
            </a:r>
            <a:r>
              <a:rPr lang="en-US" sz="2000" b="1" dirty="0" err="1">
                <a:solidFill>
                  <a:schemeClr val="bg1"/>
                </a:solidFill>
              </a:rPr>
              <a:t>Dataverse</a:t>
            </a:r>
            <a:endParaRPr lang="en-US" sz="2000" b="1" dirty="0">
              <a:solidFill>
                <a:schemeClr val="bg1"/>
              </a:solidFill>
            </a:endParaRPr>
          </a:p>
        </p:txBody>
      </p:sp>
      <p:sp>
        <p:nvSpPr>
          <p:cNvPr id="13" name="Rectangle 12"/>
          <p:cNvSpPr/>
          <p:nvPr/>
        </p:nvSpPr>
        <p:spPr bwMode="auto">
          <a:xfrm rot="5400000">
            <a:off x="9899278" y="2273909"/>
            <a:ext cx="3082753" cy="53919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bg1"/>
                </a:solidFill>
              </a:rPr>
              <a:t>Azure Service Bus </a:t>
            </a:r>
          </a:p>
        </p:txBody>
      </p:sp>
      <p:sp>
        <p:nvSpPr>
          <p:cNvPr id="14" name="Rectangle 13"/>
          <p:cNvSpPr/>
          <p:nvPr/>
        </p:nvSpPr>
        <p:spPr bwMode="auto">
          <a:xfrm>
            <a:off x="7520223" y="1490278"/>
            <a:ext cx="1424747"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One Way</a:t>
            </a:r>
          </a:p>
        </p:txBody>
      </p:sp>
      <p:sp>
        <p:nvSpPr>
          <p:cNvPr id="15" name="Rectangle 14"/>
          <p:cNvSpPr/>
          <p:nvPr/>
        </p:nvSpPr>
        <p:spPr bwMode="auto">
          <a:xfrm>
            <a:off x="9033459" y="1490277"/>
            <a:ext cx="1240871"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Two Way</a:t>
            </a:r>
          </a:p>
        </p:txBody>
      </p:sp>
      <p:sp>
        <p:nvSpPr>
          <p:cNvPr id="16" name="Rectangle 15"/>
          <p:cNvSpPr/>
          <p:nvPr/>
        </p:nvSpPr>
        <p:spPr bwMode="auto">
          <a:xfrm>
            <a:off x="10369516" y="1482900"/>
            <a:ext cx="801543" cy="28711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000" dirty="0">
                <a:solidFill>
                  <a:schemeClr val="tx1"/>
                </a:solidFill>
              </a:rPr>
              <a:t>REST</a:t>
            </a:r>
          </a:p>
        </p:txBody>
      </p:sp>
      <p:sp>
        <p:nvSpPr>
          <p:cNvPr id="17" name="Rectangle 16">
            <a:extLst>
              <a:ext uri="{FF2B5EF4-FFF2-40B4-BE49-F238E27FC236}">
                <a16:creationId xmlns:a16="http://schemas.microsoft.com/office/drawing/2014/main" id="{379D7740-514B-4D3A-AD20-C881F0911EF7}"/>
              </a:ext>
            </a:extLst>
          </p:cNvPr>
          <p:cNvSpPr/>
          <p:nvPr/>
        </p:nvSpPr>
        <p:spPr bwMode="auto">
          <a:xfrm>
            <a:off x="7584939" y="5665615"/>
            <a:ext cx="3650836" cy="750303"/>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r>
              <a:rPr lang="en-US" sz="2399" b="1" dirty="0" err="1">
                <a:gradFill>
                  <a:gsLst>
                    <a:gs pos="0">
                      <a:srgbClr val="FFFFFF"/>
                    </a:gs>
                    <a:gs pos="100000">
                      <a:srgbClr val="FFFFFF"/>
                    </a:gs>
                  </a:gsLst>
                  <a:lin ang="5400000" scaled="0"/>
                </a:gradFill>
                <a:ea typeface="Segoe UI" pitchFamily="34" charset="0"/>
                <a:cs typeface="Segoe UI" pitchFamily="34" charset="0"/>
              </a:rPr>
              <a:t>Webhooks</a:t>
            </a:r>
            <a:endParaRPr lang="en-US" sz="2399" b="1" dirty="0">
              <a:gradFill>
                <a:gsLst>
                  <a:gs pos="0">
                    <a:srgbClr val="FFFFFF"/>
                  </a:gs>
                  <a:gs pos="100000">
                    <a:srgbClr val="FFFFFF"/>
                  </a:gs>
                </a:gsLst>
                <a:lin ang="5400000" scaled="0"/>
              </a:gradFill>
              <a:ea typeface="Segoe UI" pitchFamily="34" charset="0"/>
              <a:cs typeface="Segoe UI" pitchFamily="34" charset="0"/>
            </a:endParaRPr>
          </a:p>
        </p:txBody>
      </p:sp>
      <p:sp>
        <p:nvSpPr>
          <p:cNvPr id="18" name="Right Arrow 11">
            <a:extLst>
              <a:ext uri="{FF2B5EF4-FFF2-40B4-BE49-F238E27FC236}">
                <a16:creationId xmlns:a16="http://schemas.microsoft.com/office/drawing/2014/main" id="{48DED272-EC3B-42E8-9E71-917B882D554C}"/>
              </a:ext>
            </a:extLst>
          </p:cNvPr>
          <p:cNvSpPr/>
          <p:nvPr/>
        </p:nvSpPr>
        <p:spPr bwMode="auto">
          <a:xfrm rot="1553218">
            <a:off x="4574826" y="5035202"/>
            <a:ext cx="3025763" cy="448996"/>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187276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270758" y="1189762"/>
            <a:ext cx="11650488" cy="4093428"/>
          </a:xfrm>
          <a:prstGeom prst="rect">
            <a:avLst/>
          </a:prstGeom>
        </p:spPr>
        <p:txBody>
          <a:bodyPr/>
          <a:lstStyle/>
          <a:p>
            <a:pPr>
              <a:lnSpc>
                <a:spcPct val="150000"/>
              </a:lnSpc>
              <a:buFont typeface="Wingdings" panose="05000000000000000000" pitchFamily="2" charset="2"/>
              <a:buChar char="§"/>
            </a:pPr>
            <a:r>
              <a:rPr lang="en-US" dirty="0"/>
              <a:t>Build reliable and elastic cloud apps with messaging</a:t>
            </a:r>
          </a:p>
          <a:p>
            <a:pPr>
              <a:lnSpc>
                <a:spcPct val="150000"/>
              </a:lnSpc>
              <a:buFont typeface="Wingdings" panose="05000000000000000000" pitchFamily="2" charset="2"/>
              <a:buChar char="§"/>
            </a:pPr>
            <a:r>
              <a:rPr lang="en-US" dirty="0"/>
              <a:t>Protect your application from temporary peaks</a:t>
            </a:r>
          </a:p>
          <a:p>
            <a:pPr>
              <a:lnSpc>
                <a:spcPct val="150000"/>
              </a:lnSpc>
              <a:buFont typeface="Wingdings" panose="05000000000000000000" pitchFamily="2" charset="2"/>
              <a:buChar char="§"/>
            </a:pPr>
            <a:r>
              <a:rPr lang="en-US" dirty="0"/>
              <a:t>Distribute messages to multiple independent backend systems</a:t>
            </a:r>
          </a:p>
          <a:p>
            <a:pPr>
              <a:lnSpc>
                <a:spcPct val="150000"/>
              </a:lnSpc>
              <a:buFont typeface="Wingdings" panose="05000000000000000000" pitchFamily="2" charset="2"/>
              <a:buChar char="§"/>
            </a:pPr>
            <a:r>
              <a:rPr lang="en-US" dirty="0"/>
              <a:t>Decouple your applications from each other</a:t>
            </a:r>
          </a:p>
          <a:p>
            <a:pPr>
              <a:lnSpc>
                <a:spcPct val="150000"/>
              </a:lnSpc>
              <a:buFont typeface="Wingdings" panose="05000000000000000000" pitchFamily="2" charset="2"/>
              <a:buChar char="§"/>
            </a:pPr>
            <a:r>
              <a:rPr lang="en-US" dirty="0"/>
              <a:t>Ordered messaging scaled out to multiple readers</a:t>
            </a:r>
          </a:p>
          <a:p>
            <a:pPr>
              <a:buFont typeface="Wingdings" panose="05000000000000000000" pitchFamily="2" charset="2"/>
              <a:buChar char="§"/>
            </a:pPr>
            <a:endParaRPr lang="en-US" dirty="0"/>
          </a:p>
        </p:txBody>
      </p:sp>
      <p:sp>
        <p:nvSpPr>
          <p:cNvPr id="3" name="Title 2"/>
          <p:cNvSpPr>
            <a:spLocks noGrp="1"/>
          </p:cNvSpPr>
          <p:nvPr>
            <p:ph type="title"/>
          </p:nvPr>
        </p:nvSpPr>
        <p:spPr/>
        <p:txBody>
          <a:bodyPr/>
          <a:lstStyle/>
          <a:p>
            <a:r>
              <a:rPr lang="en-US" dirty="0"/>
              <a:t>Service Bus Use Scenarios</a:t>
            </a:r>
          </a:p>
        </p:txBody>
      </p:sp>
    </p:spTree>
    <p:extLst>
      <p:ext uri="{BB962C8B-B14F-4D97-AF65-F5344CB8AC3E}">
        <p14:creationId xmlns:p14="http://schemas.microsoft.com/office/powerpoint/2010/main" val="209638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Hubs</a:t>
            </a:r>
          </a:p>
        </p:txBody>
      </p:sp>
      <p:sp>
        <p:nvSpPr>
          <p:cNvPr id="3" name="Content Placeholder 2"/>
          <p:cNvSpPr>
            <a:spLocks noGrp="1"/>
          </p:cNvSpPr>
          <p:nvPr>
            <p:ph idx="1"/>
          </p:nvPr>
        </p:nvSpPr>
        <p:spPr>
          <a:xfrm>
            <a:off x="541654" y="1041508"/>
            <a:ext cx="11293475" cy="3046988"/>
          </a:xfrm>
        </p:spPr>
        <p:txBody>
          <a:bodyPr/>
          <a:lstStyle/>
          <a:p>
            <a:pPr>
              <a:buFont typeface="Wingdings" panose="05000000000000000000" pitchFamily="2" charset="2"/>
              <a:buChar char="§"/>
            </a:pPr>
            <a:r>
              <a:rPr lang="en-US" dirty="0"/>
              <a:t>Hyper-scale telemetry ingestion service designed for collecting, transforming and storing millions of events</a:t>
            </a:r>
          </a:p>
          <a:p>
            <a:pPr>
              <a:buFont typeface="Wingdings" panose="05000000000000000000" pitchFamily="2" charset="2"/>
              <a:buChar char="§"/>
            </a:pPr>
            <a:r>
              <a:rPr lang="en-US" dirty="0"/>
              <a:t>Multiple applications can read data using publish and subscribe semantics</a:t>
            </a:r>
          </a:p>
          <a:p>
            <a:pPr>
              <a:buFont typeface="Wingdings" panose="05000000000000000000" pitchFamily="2" charset="2"/>
              <a:buChar char="§"/>
            </a:pPr>
            <a:r>
              <a:rPr lang="en-US" dirty="0"/>
              <a:t>For example, publish to stream analytics, which in turn populates a Power BI dataset for visualization</a:t>
            </a:r>
          </a:p>
        </p:txBody>
      </p:sp>
      <p:pic>
        <p:nvPicPr>
          <p:cNvPr id="5" name="Picture 4">
            <a:extLst>
              <a:ext uri="{FF2B5EF4-FFF2-40B4-BE49-F238E27FC236}">
                <a16:creationId xmlns:a16="http://schemas.microsoft.com/office/drawing/2014/main" id="{75310F71-965A-4E78-9DFD-CC64D85D6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102" y="4548188"/>
            <a:ext cx="5610225" cy="2238375"/>
          </a:xfrm>
          <a:prstGeom prst="rect">
            <a:avLst/>
          </a:prstGeom>
        </p:spPr>
      </p:pic>
    </p:spTree>
    <p:extLst>
      <p:ext uri="{BB962C8B-B14F-4D97-AF65-F5344CB8AC3E}">
        <p14:creationId xmlns:p14="http://schemas.microsoft.com/office/powerpoint/2010/main" val="9398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Webhooks</a:t>
            </a:r>
            <a:r>
              <a:rPr lang="en-US" dirty="0"/>
              <a:t> vs Service Bus/Event Hubs</a:t>
            </a:r>
          </a:p>
        </p:txBody>
      </p:sp>
      <p:sp>
        <p:nvSpPr>
          <p:cNvPr id="3" name="Content Placeholder 2"/>
          <p:cNvSpPr>
            <a:spLocks noGrp="1"/>
          </p:cNvSpPr>
          <p:nvPr>
            <p:ph idx="1"/>
          </p:nvPr>
        </p:nvSpPr>
        <p:spPr>
          <a:xfrm>
            <a:off x="490538" y="958241"/>
            <a:ext cx="11293475" cy="4370427"/>
          </a:xfrm>
        </p:spPr>
        <p:txBody>
          <a:bodyPr/>
          <a:lstStyle/>
          <a:p>
            <a:pPr>
              <a:buFont typeface="Wingdings" panose="05000000000000000000" pitchFamily="2" charset="2"/>
              <a:buChar char="§"/>
            </a:pPr>
            <a:r>
              <a:rPr lang="en-US" dirty="0"/>
              <a:t>Azure Service Bus and Event Hubs is designed for high scale processing with full queuing support</a:t>
            </a:r>
          </a:p>
          <a:p>
            <a:pPr>
              <a:buFont typeface="Wingdings" panose="05000000000000000000" pitchFamily="2" charset="2"/>
              <a:buChar char="§"/>
            </a:pPr>
            <a:r>
              <a:rPr lang="en-US" dirty="0" err="1"/>
              <a:t>Webhooks</a:t>
            </a:r>
            <a:r>
              <a:rPr lang="en-US" dirty="0"/>
              <a:t> can only scale to the point your target web host can handle the volume </a:t>
            </a:r>
          </a:p>
          <a:p>
            <a:pPr>
              <a:buFont typeface="Wingdings" panose="05000000000000000000" pitchFamily="2" charset="2"/>
              <a:buChar char="§"/>
            </a:pPr>
            <a:r>
              <a:rPr lang="en-US" dirty="0" err="1"/>
              <a:t>Webhooks</a:t>
            </a:r>
            <a:r>
              <a:rPr lang="en-US" dirty="0"/>
              <a:t> can be synchronous or asynchronous – publishing to Azure can only be asynchronous </a:t>
            </a:r>
          </a:p>
          <a:p>
            <a:pPr>
              <a:buFont typeface="Wingdings" panose="05000000000000000000" pitchFamily="2" charset="2"/>
              <a:buChar char="§"/>
            </a:pPr>
            <a:r>
              <a:rPr lang="en-US" dirty="0" err="1"/>
              <a:t>Webhooks</a:t>
            </a:r>
            <a:r>
              <a:rPr lang="en-US" dirty="0"/>
              <a:t> can only publish JSON, no option for other formats</a:t>
            </a:r>
          </a:p>
          <a:p>
            <a:pPr>
              <a:buFont typeface="Wingdings" panose="05000000000000000000" pitchFamily="2" charset="2"/>
              <a:buChar char="§"/>
            </a:pPr>
            <a:r>
              <a:rPr lang="en-US" dirty="0"/>
              <a:t>Both </a:t>
            </a:r>
            <a:r>
              <a:rPr lang="en-US" dirty="0" err="1"/>
              <a:t>Webhooks</a:t>
            </a:r>
            <a:r>
              <a:rPr lang="en-US" dirty="0"/>
              <a:t> and Azure publishing can be done programmatically </a:t>
            </a:r>
          </a:p>
        </p:txBody>
      </p:sp>
    </p:spTree>
    <p:extLst>
      <p:ext uri="{BB962C8B-B14F-4D97-AF65-F5344CB8AC3E}">
        <p14:creationId xmlns:p14="http://schemas.microsoft.com/office/powerpoint/2010/main" val="1769674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Publishing Events</a:t>
            </a:r>
          </a:p>
        </p:txBody>
      </p:sp>
      <p:sp>
        <p:nvSpPr>
          <p:cNvPr id="3" name="Text Placeholder 2"/>
          <p:cNvSpPr>
            <a:spLocks noGrp="1"/>
          </p:cNvSpPr>
          <p:nvPr>
            <p:ph idx="4294967295"/>
          </p:nvPr>
        </p:nvSpPr>
        <p:spPr>
          <a:xfrm>
            <a:off x="491998" y="1445270"/>
            <a:ext cx="11290534" cy="1169551"/>
          </a:xfrm>
          <a:prstGeom prst="rect">
            <a:avLst/>
          </a:prstGeom>
        </p:spPr>
        <p:txBody>
          <a:bodyPr/>
          <a:lstStyle/>
          <a:p>
            <a:pPr marL="0" indent="0">
              <a:spcBef>
                <a:spcPts val="1799"/>
              </a:spcBef>
              <a:buNone/>
            </a:pPr>
            <a:r>
              <a:rPr lang="en-US" dirty="0"/>
              <a:t>Async Service</a:t>
            </a:r>
          </a:p>
          <a:p>
            <a:pPr marL="1150627" lvl="1" indent="-342900">
              <a:buFont typeface="Wingdings" panose="05000000000000000000" pitchFamily="2" charset="2"/>
              <a:buChar char="§"/>
            </a:pPr>
            <a:r>
              <a:rPr lang="en-US" dirty="0"/>
              <a:t>Manages Azure message jobs</a:t>
            </a:r>
          </a:p>
          <a:p>
            <a:pPr marL="1150627" lvl="1" indent="-342900">
              <a:buFont typeface="Wingdings" panose="05000000000000000000" pitchFamily="2" charset="2"/>
              <a:buChar char="§"/>
            </a:pPr>
            <a:r>
              <a:rPr lang="en-US" dirty="0"/>
              <a:t>View via web tools</a:t>
            </a:r>
          </a:p>
        </p:txBody>
      </p:sp>
      <p:sp>
        <p:nvSpPr>
          <p:cNvPr id="4" name="Rectangle 3"/>
          <p:cNvSpPr/>
          <p:nvPr/>
        </p:nvSpPr>
        <p:spPr bwMode="auto">
          <a:xfrm>
            <a:off x="491999"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Register Provided </a:t>
            </a:r>
            <a:r>
              <a:rPr lang="en-US" sz="1999" i="1" dirty="0">
                <a:solidFill>
                  <a:schemeClr val="tx1"/>
                </a:solidFill>
                <a:latin typeface="Segoe UI" pitchFamily="34" charset="0"/>
                <a:ea typeface="Segoe UI" pitchFamily="34" charset="0"/>
                <a:cs typeface="Segoe UI" pitchFamily="34" charset="0"/>
              </a:rPr>
              <a:t>‘</a:t>
            </a:r>
            <a:r>
              <a:rPr lang="en-US" sz="1999" i="1" dirty="0" err="1">
                <a:solidFill>
                  <a:schemeClr val="tx1"/>
                </a:solidFill>
                <a:latin typeface="Segoe UI" pitchFamily="34" charset="0"/>
                <a:ea typeface="Segoe UI" pitchFamily="34" charset="0"/>
                <a:cs typeface="Segoe UI" pitchFamily="34" charset="0"/>
              </a:rPr>
              <a:t>ServiceBusPlugin</a:t>
            </a:r>
            <a:r>
              <a:rPr lang="en-US" sz="1999" i="1" dirty="0">
                <a:solidFill>
                  <a:schemeClr val="tx1"/>
                </a:solidFill>
                <a:latin typeface="Segoe UI" pitchFamily="34" charset="0"/>
                <a:ea typeface="Segoe UI" pitchFamily="34" charset="0"/>
                <a:cs typeface="Segoe UI" pitchFamily="34" charset="0"/>
              </a:rPr>
              <a:t>’</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Async Service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Just register via plug-in tool</a:t>
            </a:r>
          </a:p>
        </p:txBody>
      </p:sp>
      <p:sp>
        <p:nvSpPr>
          <p:cNvPr id="5" name="Rectangle 4"/>
          <p:cNvSpPr/>
          <p:nvPr/>
        </p:nvSpPr>
        <p:spPr bwMode="auto">
          <a:xfrm>
            <a:off x="491998"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Out of the Box</a:t>
            </a:r>
          </a:p>
        </p:txBody>
      </p:sp>
      <p:sp>
        <p:nvSpPr>
          <p:cNvPr id="6" name="Rectangle 5"/>
          <p:cNvSpPr/>
          <p:nvPr/>
        </p:nvSpPr>
        <p:spPr bwMode="auto">
          <a:xfrm>
            <a:off x="4288728"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t>
            </a:r>
            <a:r>
              <a:rPr lang="en-US" sz="1999" dirty="0" err="1">
                <a:solidFill>
                  <a:schemeClr val="tx1"/>
                </a:solidFill>
                <a:latin typeface="Segoe UI" pitchFamily="34" charset="0"/>
                <a:ea typeface="Segoe UI" pitchFamily="34" charset="0"/>
                <a:cs typeface="Segoe UI" pitchFamily="34" charset="0"/>
              </a:rPr>
              <a:t>Async</a:t>
            </a:r>
            <a:r>
              <a:rPr lang="en-US" sz="1999" dirty="0">
                <a:solidFill>
                  <a:schemeClr val="tx1"/>
                </a:solidFill>
                <a:latin typeface="Segoe UI" pitchFamily="34" charset="0"/>
                <a:ea typeface="Segoe UI" pitchFamily="34" charset="0"/>
                <a:cs typeface="Segoe UI" pitchFamily="34" charset="0"/>
              </a:rPr>
              <a:t> Service</a:t>
            </a:r>
          </a:p>
        </p:txBody>
      </p:sp>
      <p:sp>
        <p:nvSpPr>
          <p:cNvPr id="7" name="Rectangle 6"/>
          <p:cNvSpPr/>
          <p:nvPr/>
        </p:nvSpPr>
        <p:spPr bwMode="auto">
          <a:xfrm>
            <a:off x="4288727"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Custom Plug-in</a:t>
            </a:r>
          </a:p>
        </p:txBody>
      </p:sp>
      <p:sp>
        <p:nvSpPr>
          <p:cNvPr id="8" name="Rectangle 7"/>
          <p:cNvSpPr/>
          <p:nvPr/>
        </p:nvSpPr>
        <p:spPr bwMode="auto">
          <a:xfrm>
            <a:off x="8085457" y="3814692"/>
            <a:ext cx="3697076" cy="1965448"/>
          </a:xfrm>
          <a:prstGeom prst="rect">
            <a:avLst/>
          </a:prstGeom>
          <a:solidFill>
            <a:schemeClr val="bg1">
              <a:lumMod val="95000"/>
            </a:schemeClr>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t" anchorCtr="0" compatLnSpc="1">
            <a:prstTxWarp prst="textNoShape">
              <a:avLst/>
            </a:prstTxWarp>
          </a:bodyPr>
          <a:lstStyle/>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Custom code</a:t>
            </a:r>
          </a:p>
          <a:p>
            <a:pPr marL="290426" indent="-290426" defTabSz="913825" fontAlgn="base">
              <a:spcBef>
                <a:spcPts val="600"/>
              </a:spcBef>
              <a:spcAft>
                <a:spcPct val="0"/>
              </a:spcAft>
              <a:buClr>
                <a:schemeClr val="accent1"/>
              </a:buClr>
              <a:buFont typeface="Wingdings" pitchFamily="2" charset="2"/>
              <a:buChar char="§"/>
            </a:pPr>
            <a:r>
              <a:rPr lang="en-US" sz="1999" dirty="0">
                <a:solidFill>
                  <a:schemeClr val="tx1"/>
                </a:solidFill>
                <a:latin typeface="Segoe UI" pitchFamily="34" charset="0"/>
                <a:ea typeface="Segoe UI" pitchFamily="34" charset="0"/>
                <a:cs typeface="Segoe UI" pitchFamily="34" charset="0"/>
              </a:rPr>
              <a:t>Hands context to </a:t>
            </a:r>
            <a:r>
              <a:rPr lang="en-US" sz="1999" dirty="0" err="1">
                <a:solidFill>
                  <a:schemeClr val="tx1"/>
                </a:solidFill>
                <a:latin typeface="Segoe UI" pitchFamily="34" charset="0"/>
                <a:ea typeface="Segoe UI" pitchFamily="34" charset="0"/>
                <a:cs typeface="Segoe UI" pitchFamily="34" charset="0"/>
              </a:rPr>
              <a:t>Async</a:t>
            </a:r>
            <a:r>
              <a:rPr lang="en-US" sz="1999" dirty="0">
                <a:solidFill>
                  <a:schemeClr val="tx1"/>
                </a:solidFill>
                <a:latin typeface="Segoe UI" pitchFamily="34" charset="0"/>
                <a:ea typeface="Segoe UI" pitchFamily="34" charset="0"/>
                <a:cs typeface="Segoe UI" pitchFamily="34" charset="0"/>
              </a:rPr>
              <a:t> Service</a:t>
            </a:r>
          </a:p>
        </p:txBody>
      </p:sp>
      <p:sp>
        <p:nvSpPr>
          <p:cNvPr id="9" name="Rectangle 8"/>
          <p:cNvSpPr/>
          <p:nvPr/>
        </p:nvSpPr>
        <p:spPr bwMode="auto">
          <a:xfrm>
            <a:off x="8085456" y="3291612"/>
            <a:ext cx="3697076" cy="523080"/>
          </a:xfrm>
          <a:prstGeom prst="rect">
            <a:avLst/>
          </a:prstGeom>
          <a:solidFill>
            <a:srgbClr val="0078D4"/>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12" tIns="45706" rIns="91412" bIns="45706" numCol="1" rtlCol="0" anchor="ctr" anchorCtr="0" compatLnSpc="1">
            <a:prstTxWarp prst="textNoShape">
              <a:avLst/>
            </a:prstTxWarp>
            <a:spAutoFit/>
          </a:bodyPr>
          <a:lstStyle/>
          <a:p>
            <a:pPr algn="ctr" defTabSz="913825" fontAlgn="base">
              <a:spcBef>
                <a:spcPct val="0"/>
              </a:spcBef>
              <a:spcAft>
                <a:spcPct val="0"/>
              </a:spcAft>
            </a:pPr>
            <a:r>
              <a:rPr lang="en-US" sz="2799" dirty="0">
                <a:solidFill>
                  <a:schemeClr val="bg1"/>
                </a:solidFill>
                <a:latin typeface="+mj-lt"/>
                <a:ea typeface="Segoe UI" pitchFamily="34" charset="0"/>
                <a:cs typeface="Segoe UI" pitchFamily="34" charset="0"/>
              </a:rPr>
              <a:t>Custom WF Activity</a:t>
            </a:r>
          </a:p>
        </p:txBody>
      </p:sp>
    </p:spTree>
    <p:extLst>
      <p:ext uri="{BB962C8B-B14F-4D97-AF65-F5344CB8AC3E}">
        <p14:creationId xmlns:p14="http://schemas.microsoft.com/office/powerpoint/2010/main" val="347560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3C723A-C597-4917-AEAE-128EA04EDD4E}"/>
              </a:ext>
            </a:extLst>
          </p:cNvPr>
          <p:cNvSpPr>
            <a:spLocks noGrp="1"/>
          </p:cNvSpPr>
          <p:nvPr>
            <p:ph type="title"/>
          </p:nvPr>
        </p:nvSpPr>
        <p:spPr/>
        <p:txBody>
          <a:bodyPr/>
          <a:lstStyle/>
          <a:p>
            <a:r>
              <a:rPr lang="en-US" dirty="0"/>
              <a:t>Process Integration</a:t>
            </a:r>
          </a:p>
        </p:txBody>
      </p:sp>
      <p:sp>
        <p:nvSpPr>
          <p:cNvPr id="5" name="Text Placeholder 4">
            <a:extLst>
              <a:ext uri="{FF2B5EF4-FFF2-40B4-BE49-F238E27FC236}">
                <a16:creationId xmlns:a16="http://schemas.microsoft.com/office/drawing/2014/main" id="{2B58DCAB-49B2-423A-B263-B3FB97413647}"/>
              </a:ext>
            </a:extLst>
          </p:cNvPr>
          <p:cNvSpPr>
            <a:spLocks noGrp="1"/>
          </p:cNvSpPr>
          <p:nvPr>
            <p:ph type="body" sz="quarter" idx="10"/>
          </p:nvPr>
        </p:nvSpPr>
        <p:spPr>
          <a:xfrm>
            <a:off x="584200" y="1435497"/>
            <a:ext cx="11018520" cy="553998"/>
          </a:xfrm>
        </p:spPr>
        <p:txBody>
          <a:bodyPr/>
          <a:lstStyle/>
          <a:p>
            <a:r>
              <a:rPr lang="en-US" dirty="0"/>
              <a:t>Use Power Automate or Logic Apps</a:t>
            </a:r>
          </a:p>
          <a:p>
            <a:endParaRPr lang="en-US" dirty="0"/>
          </a:p>
          <a:p>
            <a:endParaRPr lang="en-US" dirty="0"/>
          </a:p>
        </p:txBody>
      </p:sp>
      <p:sp>
        <p:nvSpPr>
          <p:cNvPr id="6" name="Rectangle 5">
            <a:extLst>
              <a:ext uri="{FF2B5EF4-FFF2-40B4-BE49-F238E27FC236}">
                <a16:creationId xmlns:a16="http://schemas.microsoft.com/office/drawing/2014/main" id="{9B77B75A-F429-4EE9-B231-C10133FE5D3A}"/>
              </a:ext>
            </a:extLst>
          </p:cNvPr>
          <p:cNvSpPr/>
          <p:nvPr/>
        </p:nvSpPr>
        <p:spPr bwMode="auto">
          <a:xfrm>
            <a:off x="584200" y="2339546"/>
            <a:ext cx="476215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Power Automate</a:t>
            </a:r>
          </a:p>
        </p:txBody>
      </p:sp>
      <p:sp>
        <p:nvSpPr>
          <p:cNvPr id="7" name="Rectangle 6">
            <a:extLst>
              <a:ext uri="{FF2B5EF4-FFF2-40B4-BE49-F238E27FC236}">
                <a16:creationId xmlns:a16="http://schemas.microsoft.com/office/drawing/2014/main" id="{0AAAF7DE-47E5-48F5-B78C-1CE4C91EF5F7}"/>
              </a:ext>
            </a:extLst>
          </p:cNvPr>
          <p:cNvSpPr/>
          <p:nvPr/>
        </p:nvSpPr>
        <p:spPr bwMode="auto">
          <a:xfrm>
            <a:off x="6754341" y="2257168"/>
            <a:ext cx="4762157" cy="55399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Azure Logic Apps</a:t>
            </a:r>
          </a:p>
        </p:txBody>
      </p:sp>
      <p:sp>
        <p:nvSpPr>
          <p:cNvPr id="8" name="TextBox 7">
            <a:extLst>
              <a:ext uri="{FF2B5EF4-FFF2-40B4-BE49-F238E27FC236}">
                <a16:creationId xmlns:a16="http://schemas.microsoft.com/office/drawing/2014/main" id="{449931CC-FCFD-4E78-8999-D53B44EB3AE7}"/>
              </a:ext>
            </a:extLst>
          </p:cNvPr>
          <p:cNvSpPr txBox="1"/>
          <p:nvPr/>
        </p:nvSpPr>
        <p:spPr>
          <a:xfrm>
            <a:off x="642551" y="3213556"/>
            <a:ext cx="4827374" cy="3447098"/>
          </a:xfrm>
          <a:prstGeom prst="rect">
            <a:avLst/>
          </a:prstGeom>
          <a:noFill/>
        </p:spPr>
        <p:txBody>
          <a:bodyPr wrap="square" lIns="0" tIns="0" rIns="0" bIns="0" rtlCol="0">
            <a:spAutoFit/>
          </a:bodyPr>
          <a:lstStyle/>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Microsoft </a:t>
            </a:r>
            <a:r>
              <a:rPr lang="en-US" sz="2800" dirty="0" err="1">
                <a:gradFill>
                  <a:gsLst>
                    <a:gs pos="2917">
                      <a:schemeClr val="tx1"/>
                    </a:gs>
                    <a:gs pos="30000">
                      <a:schemeClr val="tx1"/>
                    </a:gs>
                  </a:gsLst>
                  <a:lin ang="5400000" scaled="0"/>
                </a:gradFill>
              </a:rPr>
              <a:t>Dataverse</a:t>
            </a:r>
            <a:r>
              <a:rPr lang="en-US" sz="2800" dirty="0">
                <a:gradFill>
                  <a:gsLst>
                    <a:gs pos="2917">
                      <a:schemeClr val="tx1"/>
                    </a:gs>
                    <a:gs pos="30000">
                      <a:schemeClr val="tx1"/>
                    </a:gs>
                  </a:gsLst>
                  <a:lin ang="5400000" scaled="0"/>
                </a:gradFill>
              </a:rPr>
              <a:t> Connector has more capability</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Packaged as part of a solution</a:t>
            </a:r>
          </a:p>
          <a:p>
            <a:pPr marL="342900" indent="-3429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Can do UI automation</a:t>
            </a:r>
          </a:p>
        </p:txBody>
      </p:sp>
      <p:sp>
        <p:nvSpPr>
          <p:cNvPr id="9" name="TextBox 8">
            <a:extLst>
              <a:ext uri="{FF2B5EF4-FFF2-40B4-BE49-F238E27FC236}">
                <a16:creationId xmlns:a16="http://schemas.microsoft.com/office/drawing/2014/main" id="{363E9EB4-B553-434B-9B09-7829A231E0BB}"/>
              </a:ext>
            </a:extLst>
          </p:cNvPr>
          <p:cNvSpPr txBox="1"/>
          <p:nvPr/>
        </p:nvSpPr>
        <p:spPr>
          <a:xfrm>
            <a:off x="6754341" y="3078839"/>
            <a:ext cx="4827374" cy="3016210"/>
          </a:xfrm>
          <a:prstGeom prst="rect">
            <a:avLst/>
          </a:prstGeom>
          <a:noFill/>
        </p:spPr>
        <p:txBody>
          <a:bodyPr wrap="square" lIns="0" tIns="0" rIns="0" bIns="0" rtlCol="0">
            <a:spAutoFit/>
          </a:bodyPr>
          <a:lstStyle/>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Access to SOAP APIs</a:t>
            </a:r>
            <a:br>
              <a:rPr lang="en-US" sz="2800" dirty="0">
                <a:gradFill>
                  <a:gsLst>
                    <a:gs pos="2917">
                      <a:schemeClr val="tx1"/>
                    </a:gs>
                    <a:gs pos="30000">
                      <a:schemeClr val="tx1"/>
                    </a:gs>
                  </a:gsLst>
                  <a:lin ang="5400000" scaled="0"/>
                </a:gradFill>
              </a:rPr>
            </a:b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Enterprise Integration including EDI</a:t>
            </a:r>
          </a:p>
          <a:p>
            <a:pPr marL="342900" indent="-342900" algn="l">
              <a:buFont typeface="Wingdings" panose="05000000000000000000" pitchFamily="2" charset="2"/>
              <a:buChar char="§"/>
            </a:pPr>
            <a:endParaRPr lang="en-US" sz="2800" dirty="0">
              <a:gradFill>
                <a:gsLst>
                  <a:gs pos="2917">
                    <a:schemeClr val="tx1"/>
                  </a:gs>
                  <a:gs pos="30000">
                    <a:schemeClr val="tx1"/>
                  </a:gs>
                </a:gsLst>
                <a:lin ang="5400000" scaled="0"/>
              </a:gradFill>
            </a:endParaRPr>
          </a:p>
          <a:p>
            <a:pPr marL="342900" indent="-342900" algn="l">
              <a:buFont typeface="Wingdings" panose="05000000000000000000" pitchFamily="2" charset="2"/>
              <a:buChar char="§"/>
            </a:pPr>
            <a:r>
              <a:rPr lang="en-US" sz="2800" dirty="0">
                <a:gradFill>
                  <a:gsLst>
                    <a:gs pos="2917">
                      <a:schemeClr val="tx1"/>
                    </a:gs>
                    <a:gs pos="30000">
                      <a:schemeClr val="tx1"/>
                    </a:gs>
                  </a:gsLst>
                  <a:lin ang="5400000" scaled="0"/>
                </a:gradFill>
              </a:rPr>
              <a:t>Good for ISV backend processing</a:t>
            </a:r>
          </a:p>
        </p:txBody>
      </p:sp>
    </p:spTree>
    <p:extLst>
      <p:ext uri="{BB962C8B-B14F-4D97-AF65-F5344CB8AC3E}">
        <p14:creationId xmlns:p14="http://schemas.microsoft.com/office/powerpoint/2010/main" val="47774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55F7-A3FB-4ACD-8B1E-E3B341664F4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121AC12-DCAB-41B8-963C-2660E031FD9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779909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3EA31-7887-4100-AA04-23A702131C3E}"/>
              </a:ext>
            </a:extLst>
          </p:cNvPr>
          <p:cNvSpPr>
            <a:spLocks noGrp="1"/>
          </p:cNvSpPr>
          <p:nvPr>
            <p:ph type="title"/>
          </p:nvPr>
        </p:nvSpPr>
        <p:spPr/>
        <p:txBody>
          <a:bodyPr/>
          <a:lstStyle/>
          <a:p>
            <a:r>
              <a:rPr lang="en-US" dirty="0"/>
              <a:t>Scenario: Property Environmental Hazard data</a:t>
            </a:r>
          </a:p>
        </p:txBody>
      </p:sp>
      <p:sp>
        <p:nvSpPr>
          <p:cNvPr id="3" name="Text Placeholder 2">
            <a:extLst>
              <a:ext uri="{FF2B5EF4-FFF2-40B4-BE49-F238E27FC236}">
                <a16:creationId xmlns:a16="http://schemas.microsoft.com/office/drawing/2014/main" id="{6E0E0E60-7DC3-4338-95B0-3D4B59BDC75C}"/>
              </a:ext>
            </a:extLst>
          </p:cNvPr>
          <p:cNvSpPr>
            <a:spLocks noGrp="1"/>
          </p:cNvSpPr>
          <p:nvPr>
            <p:ph type="body" sz="quarter" idx="10"/>
          </p:nvPr>
        </p:nvSpPr>
        <p:spPr>
          <a:xfrm>
            <a:off x="584200" y="1435497"/>
            <a:ext cx="11018520" cy="4825937"/>
          </a:xfrm>
        </p:spPr>
        <p:txBody>
          <a:bodyPr/>
          <a:lstStyle/>
          <a:p>
            <a:r>
              <a:rPr lang="en-US" dirty="0"/>
              <a:t>Your client has licensed property environment hazard data and would like an indicator on each property if a hazard exists and what the hazard is, and the date last reported.</a:t>
            </a:r>
          </a:p>
          <a:p>
            <a:endParaRPr lang="en-US" dirty="0"/>
          </a:p>
          <a:p>
            <a:r>
              <a:rPr lang="en-US" dirty="0"/>
              <a:t>You are meeting with the data provider contact what questions do you have?</a:t>
            </a:r>
          </a:p>
          <a:p>
            <a:endParaRPr lang="en-US" dirty="0"/>
          </a:p>
          <a:p>
            <a:r>
              <a:rPr lang="en-US" dirty="0"/>
              <a:t>How would you design this integration?</a:t>
            </a:r>
          </a:p>
          <a:p>
            <a:endParaRPr lang="en-US" dirty="0"/>
          </a:p>
          <a:p>
            <a:endParaRPr lang="en-US" dirty="0"/>
          </a:p>
        </p:txBody>
      </p:sp>
    </p:spTree>
    <p:extLst>
      <p:ext uri="{BB962C8B-B14F-4D97-AF65-F5344CB8AC3E}">
        <p14:creationId xmlns:p14="http://schemas.microsoft.com/office/powerpoint/2010/main" val="4117035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4080A-AFA8-4988-A685-2E9220E50AE6}"/>
              </a:ext>
            </a:extLst>
          </p:cNvPr>
          <p:cNvSpPr>
            <a:spLocks noGrp="1"/>
          </p:cNvSpPr>
          <p:nvPr>
            <p:ph type="title"/>
          </p:nvPr>
        </p:nvSpPr>
        <p:spPr/>
        <p:txBody>
          <a:bodyPr/>
          <a:lstStyle/>
          <a:p>
            <a:r>
              <a:rPr lang="en-US" dirty="0"/>
              <a:t>Solution Architect role with integration</a:t>
            </a:r>
          </a:p>
        </p:txBody>
      </p:sp>
      <p:sp>
        <p:nvSpPr>
          <p:cNvPr id="3" name="Text Placeholder 2">
            <a:extLst>
              <a:ext uri="{FF2B5EF4-FFF2-40B4-BE49-F238E27FC236}">
                <a16:creationId xmlns:a16="http://schemas.microsoft.com/office/drawing/2014/main" id="{9CEC4FA0-1A42-4D70-B902-5C1DF018B87A}"/>
              </a:ext>
            </a:extLst>
          </p:cNvPr>
          <p:cNvSpPr>
            <a:spLocks noGrp="1"/>
          </p:cNvSpPr>
          <p:nvPr>
            <p:ph type="body" sz="quarter" idx="10"/>
          </p:nvPr>
        </p:nvSpPr>
        <p:spPr>
          <a:xfrm>
            <a:off x="584200" y="1243915"/>
            <a:ext cx="11018520" cy="5429179"/>
          </a:xfrm>
        </p:spPr>
        <p:txBody>
          <a:bodyPr/>
          <a:lstStyle/>
          <a:p>
            <a:r>
              <a:rPr lang="en-US" dirty="0"/>
              <a:t>Identify where integration is required</a:t>
            </a:r>
          </a:p>
          <a:p>
            <a:endParaRPr lang="en-US" dirty="0"/>
          </a:p>
          <a:p>
            <a:r>
              <a:rPr lang="en-US" dirty="0"/>
              <a:t>Lead the design how the integration will be implemented and included as part of the overall architecture</a:t>
            </a:r>
          </a:p>
          <a:p>
            <a:endParaRPr lang="en-US" dirty="0"/>
          </a:p>
          <a:p>
            <a:r>
              <a:rPr lang="en-US" dirty="0"/>
              <a:t>Lead the evaluation efforts of 3</a:t>
            </a:r>
            <a:r>
              <a:rPr lang="en-US" baseline="30000" dirty="0"/>
              <a:t>rd</a:t>
            </a:r>
            <a:r>
              <a:rPr lang="en-US" dirty="0"/>
              <a:t> party integration tools when required</a:t>
            </a:r>
          </a:p>
          <a:p>
            <a:endParaRPr lang="en-US" dirty="0"/>
          </a:p>
          <a:p>
            <a:r>
              <a:rPr lang="en-US" dirty="0"/>
              <a:t>Ensure that the integration doesn’t make the solution too fragile</a:t>
            </a:r>
          </a:p>
          <a:p>
            <a:endParaRPr lang="en-US" dirty="0"/>
          </a:p>
          <a:p>
            <a:r>
              <a:rPr lang="en-US" dirty="0"/>
              <a:t>Consider integrations as part of overall disaster recovery plan</a:t>
            </a:r>
          </a:p>
        </p:txBody>
      </p:sp>
    </p:spTree>
    <p:extLst>
      <p:ext uri="{BB962C8B-B14F-4D97-AF65-F5344CB8AC3E}">
        <p14:creationId xmlns:p14="http://schemas.microsoft.com/office/powerpoint/2010/main" val="256087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5AAED-6935-45A8-800D-F67120CCDA81}"/>
              </a:ext>
            </a:extLst>
          </p:cNvPr>
          <p:cNvSpPr>
            <a:spLocks noGrp="1"/>
          </p:cNvSpPr>
          <p:nvPr>
            <p:ph type="title"/>
          </p:nvPr>
        </p:nvSpPr>
        <p:spPr/>
        <p:txBody>
          <a:bodyPr/>
          <a:lstStyle/>
          <a:p>
            <a:r>
              <a:rPr lang="en-US" dirty="0"/>
              <a:t>Scenario: Access to Property Tax Authority </a:t>
            </a:r>
          </a:p>
        </p:txBody>
      </p:sp>
      <p:sp>
        <p:nvSpPr>
          <p:cNvPr id="3" name="Text Placeholder 2">
            <a:extLst>
              <a:ext uri="{FF2B5EF4-FFF2-40B4-BE49-F238E27FC236}">
                <a16:creationId xmlns:a16="http://schemas.microsoft.com/office/drawing/2014/main" id="{7F06BBFA-EDBC-46E5-AFB1-0B86797FE6CD}"/>
              </a:ext>
            </a:extLst>
          </p:cNvPr>
          <p:cNvSpPr>
            <a:spLocks noGrp="1"/>
          </p:cNvSpPr>
          <p:nvPr>
            <p:ph type="body" sz="quarter" idx="10"/>
          </p:nvPr>
        </p:nvSpPr>
        <p:spPr>
          <a:xfrm>
            <a:off x="584200" y="1435497"/>
            <a:ext cx="11018520" cy="4308872"/>
          </a:xfrm>
        </p:spPr>
        <p:txBody>
          <a:bodyPr/>
          <a:lstStyle/>
          <a:p>
            <a:r>
              <a:rPr lang="en-US" dirty="0"/>
              <a:t>You need to be able to show the current property tax amount and the amount of the last payment in the app when the user views a property.</a:t>
            </a:r>
          </a:p>
          <a:p>
            <a:endParaRPr lang="en-US" dirty="0"/>
          </a:p>
          <a:p>
            <a:r>
              <a:rPr lang="en-US" dirty="0"/>
              <a:t>You are meeting with the tax authority contact what questions do you have?</a:t>
            </a:r>
          </a:p>
          <a:p>
            <a:endParaRPr lang="en-US" dirty="0"/>
          </a:p>
          <a:p>
            <a:r>
              <a:rPr lang="en-US" dirty="0"/>
              <a:t>How would you design this integration?</a:t>
            </a:r>
          </a:p>
          <a:p>
            <a:endParaRPr lang="en-US" dirty="0"/>
          </a:p>
        </p:txBody>
      </p:sp>
    </p:spTree>
    <p:extLst>
      <p:ext uri="{BB962C8B-B14F-4D97-AF65-F5344CB8AC3E}">
        <p14:creationId xmlns:p14="http://schemas.microsoft.com/office/powerpoint/2010/main" val="320854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7F137-60A9-4B64-BF19-C94D5A7FF6B8}"/>
              </a:ext>
            </a:extLst>
          </p:cNvPr>
          <p:cNvSpPr>
            <a:spLocks noGrp="1"/>
          </p:cNvSpPr>
          <p:nvPr>
            <p:ph type="title"/>
          </p:nvPr>
        </p:nvSpPr>
        <p:spPr/>
        <p:txBody>
          <a:bodyPr/>
          <a:lstStyle/>
          <a:p>
            <a:r>
              <a:rPr lang="en-US" dirty="0"/>
              <a:t>Scenario: Outsourced customer support</a:t>
            </a:r>
          </a:p>
        </p:txBody>
      </p:sp>
      <p:sp>
        <p:nvSpPr>
          <p:cNvPr id="3" name="Text Placeholder 2">
            <a:extLst>
              <a:ext uri="{FF2B5EF4-FFF2-40B4-BE49-F238E27FC236}">
                <a16:creationId xmlns:a16="http://schemas.microsoft.com/office/drawing/2014/main" id="{AFCCC275-1646-4D41-BC53-6E32A11EEE8B}"/>
              </a:ext>
            </a:extLst>
          </p:cNvPr>
          <p:cNvSpPr>
            <a:spLocks noGrp="1"/>
          </p:cNvSpPr>
          <p:nvPr>
            <p:ph type="body" sz="quarter" idx="10"/>
          </p:nvPr>
        </p:nvSpPr>
        <p:spPr>
          <a:xfrm>
            <a:off x="584200" y="1435497"/>
            <a:ext cx="11018520" cy="2240613"/>
          </a:xfrm>
        </p:spPr>
        <p:txBody>
          <a:bodyPr/>
          <a:lstStyle/>
          <a:p>
            <a:r>
              <a:rPr lang="en-US" dirty="0"/>
              <a:t>Contoso has outsourced support to a 3</a:t>
            </a:r>
            <a:r>
              <a:rPr lang="en-US" baseline="30000" dirty="0"/>
              <a:t>rd</a:t>
            </a:r>
            <a:r>
              <a:rPr lang="en-US" dirty="0"/>
              <a:t> party firm. New and changed customers needs to be transmitted to the 3</a:t>
            </a:r>
            <a:r>
              <a:rPr lang="en-US" baseline="30000" dirty="0"/>
              <a:t>rd</a:t>
            </a:r>
            <a:r>
              <a:rPr lang="en-US" dirty="0"/>
              <a:t> party.</a:t>
            </a:r>
            <a:br>
              <a:rPr lang="en-US" dirty="0"/>
            </a:br>
            <a:endParaRPr lang="en-US" dirty="0"/>
          </a:p>
          <a:p>
            <a:r>
              <a:rPr lang="en-US" dirty="0"/>
              <a:t>Any problems with the transmission must be reported to Contoso’s manager</a:t>
            </a:r>
          </a:p>
        </p:txBody>
      </p:sp>
    </p:spTree>
    <p:extLst>
      <p:ext uri="{BB962C8B-B14F-4D97-AF65-F5344CB8AC3E}">
        <p14:creationId xmlns:p14="http://schemas.microsoft.com/office/powerpoint/2010/main" val="170253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2E07-20C8-4998-BFA3-8E0DD3943822}"/>
              </a:ext>
            </a:extLst>
          </p:cNvPr>
          <p:cNvSpPr>
            <a:spLocks noGrp="1"/>
          </p:cNvSpPr>
          <p:nvPr>
            <p:ph type="title"/>
          </p:nvPr>
        </p:nvSpPr>
        <p:spPr/>
        <p:txBody>
          <a:bodyPr/>
          <a:lstStyle/>
          <a:p>
            <a:r>
              <a:rPr lang="en-US" dirty="0"/>
              <a:t>Scenario: Customer Referral </a:t>
            </a:r>
          </a:p>
        </p:txBody>
      </p:sp>
      <p:sp>
        <p:nvSpPr>
          <p:cNvPr id="3" name="Text Placeholder 2">
            <a:extLst>
              <a:ext uri="{FF2B5EF4-FFF2-40B4-BE49-F238E27FC236}">
                <a16:creationId xmlns:a16="http://schemas.microsoft.com/office/drawing/2014/main" id="{856387B5-50BE-4967-83D5-A846AF1950C0}"/>
              </a:ext>
            </a:extLst>
          </p:cNvPr>
          <p:cNvSpPr>
            <a:spLocks noGrp="1"/>
          </p:cNvSpPr>
          <p:nvPr>
            <p:ph type="body" sz="quarter" idx="10"/>
          </p:nvPr>
        </p:nvSpPr>
        <p:spPr>
          <a:xfrm>
            <a:off x="584200" y="1435497"/>
            <a:ext cx="11018520" cy="4776692"/>
          </a:xfrm>
        </p:spPr>
        <p:txBody>
          <a:bodyPr/>
          <a:lstStyle/>
          <a:p>
            <a:r>
              <a:rPr lang="en-US" dirty="0"/>
              <a:t>Another division at </a:t>
            </a:r>
            <a:r>
              <a:rPr lang="en-US" dirty="0" err="1"/>
              <a:t>Woodgrove</a:t>
            </a:r>
            <a:r>
              <a:rPr lang="en-US" dirty="0"/>
              <a:t> wants to send customer referrals</a:t>
            </a:r>
          </a:p>
          <a:p>
            <a:endParaRPr lang="en-US" dirty="0"/>
          </a:p>
          <a:p>
            <a:r>
              <a:rPr lang="en-US" dirty="0"/>
              <a:t>They have asked for API access to send the referral automatically from their system</a:t>
            </a:r>
          </a:p>
          <a:p>
            <a:r>
              <a:rPr lang="en-US" dirty="0"/>
              <a:t>Your referral creation process:</a:t>
            </a:r>
          </a:p>
          <a:p>
            <a:pPr lvl="1"/>
            <a:r>
              <a:rPr lang="en-US" dirty="0"/>
              <a:t>Create Account if name doesn’t exist</a:t>
            </a:r>
          </a:p>
          <a:p>
            <a:pPr lvl="1"/>
            <a:r>
              <a:rPr lang="en-US" dirty="0"/>
              <a:t>Create an Opportunity </a:t>
            </a:r>
          </a:p>
          <a:p>
            <a:pPr lvl="1"/>
            <a:r>
              <a:rPr lang="en-US" dirty="0"/>
              <a:t>Assign the opportunity to the sales team based on region</a:t>
            </a:r>
          </a:p>
          <a:p>
            <a:pPr lvl="1"/>
            <a:r>
              <a:rPr lang="en-US" dirty="0"/>
              <a:t>Create a task for the account research team to research the company </a:t>
            </a:r>
          </a:p>
          <a:p>
            <a:pPr lvl="1"/>
            <a:endParaRPr lang="en-US" dirty="0"/>
          </a:p>
          <a:p>
            <a:r>
              <a:rPr lang="en-US" dirty="0"/>
              <a:t>How would you enable this to happen?</a:t>
            </a:r>
          </a:p>
        </p:txBody>
      </p:sp>
    </p:spTree>
    <p:extLst>
      <p:ext uri="{BB962C8B-B14F-4D97-AF65-F5344CB8AC3E}">
        <p14:creationId xmlns:p14="http://schemas.microsoft.com/office/powerpoint/2010/main" val="303876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FD6677-8670-40B2-84A9-EDEAA9F2740F}"/>
              </a:ext>
            </a:extLst>
          </p:cNvPr>
          <p:cNvSpPr>
            <a:spLocks noGrp="1"/>
          </p:cNvSpPr>
          <p:nvPr>
            <p:ph type="title"/>
          </p:nvPr>
        </p:nvSpPr>
        <p:spPr/>
        <p:txBody>
          <a:bodyPr/>
          <a:lstStyle/>
          <a:p>
            <a:r>
              <a:rPr lang="en-US" dirty="0"/>
              <a:t>Wrapping up</a:t>
            </a:r>
          </a:p>
        </p:txBody>
      </p:sp>
      <p:sp>
        <p:nvSpPr>
          <p:cNvPr id="5" name="Text Placeholder 4">
            <a:extLst>
              <a:ext uri="{FF2B5EF4-FFF2-40B4-BE49-F238E27FC236}">
                <a16:creationId xmlns:a16="http://schemas.microsoft.com/office/drawing/2014/main" id="{14265B04-CC3A-44F9-A375-7DB894B11938}"/>
              </a:ext>
            </a:extLst>
          </p:cNvPr>
          <p:cNvSpPr>
            <a:spLocks noGrp="1"/>
          </p:cNvSpPr>
          <p:nvPr>
            <p:ph type="body" sz="quarter" idx="10"/>
          </p:nvPr>
        </p:nvSpPr>
        <p:spPr>
          <a:xfrm>
            <a:off x="584200" y="1302494"/>
            <a:ext cx="11018520" cy="3791807"/>
          </a:xfrm>
        </p:spPr>
        <p:txBody>
          <a:bodyPr/>
          <a:lstStyle/>
          <a:p>
            <a:r>
              <a:rPr lang="en-US" dirty="0"/>
              <a:t>Integrations helps use build a more complete solution that provide a better user experience/value than if the solutions were used individually</a:t>
            </a:r>
          </a:p>
          <a:p>
            <a:endParaRPr lang="en-US" dirty="0"/>
          </a:p>
          <a:p>
            <a:r>
              <a:rPr lang="en-US" dirty="0"/>
              <a:t>The Solution Architect must balance the integration techniques used to ensure a good user experience and availability of the solution</a:t>
            </a:r>
          </a:p>
          <a:p>
            <a:pPr marL="0" indent="0">
              <a:buNone/>
            </a:pPr>
            <a:endParaRPr lang="en-US" dirty="0"/>
          </a:p>
          <a:p>
            <a:endParaRPr lang="en-US" dirty="0"/>
          </a:p>
        </p:txBody>
      </p:sp>
    </p:spTree>
    <p:extLst>
      <p:ext uri="{BB962C8B-B14F-4D97-AF65-F5344CB8AC3E}">
        <p14:creationId xmlns:p14="http://schemas.microsoft.com/office/powerpoint/2010/main" val="342631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B66D65-1505-4518-AA61-625E6AF93527}"/>
              </a:ext>
            </a:extLst>
          </p:cNvPr>
          <p:cNvSpPr>
            <a:spLocks noGrp="1"/>
          </p:cNvSpPr>
          <p:nvPr>
            <p:ph type="title"/>
          </p:nvPr>
        </p:nvSpPr>
        <p:spPr>
          <a:xfrm>
            <a:off x="463884" y="840016"/>
            <a:ext cx="4160520" cy="861774"/>
          </a:xfrm>
        </p:spPr>
        <p:txBody>
          <a:bodyPr/>
          <a:lstStyle/>
          <a:p>
            <a:r>
              <a:rPr lang="en-US" dirty="0"/>
              <a:t>What is integration and why do we do it?</a:t>
            </a:r>
          </a:p>
        </p:txBody>
      </p:sp>
      <p:sp>
        <p:nvSpPr>
          <p:cNvPr id="2" name="Picture Placeholder 1">
            <a:extLst>
              <a:ext uri="{FF2B5EF4-FFF2-40B4-BE49-F238E27FC236}">
                <a16:creationId xmlns:a16="http://schemas.microsoft.com/office/drawing/2014/main" id="{E2CF35B3-5EBA-428D-8938-33E51D673439}"/>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21EF23D8-BEC9-4C1D-9F0B-79BC537F039E}"/>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EBCB8940-300F-47D0-AAB2-2EDA4199A3E5}"/>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Classroom discussion</a:t>
            </a:r>
          </a:p>
        </p:txBody>
      </p:sp>
    </p:spTree>
    <p:extLst>
      <p:ext uri="{BB962C8B-B14F-4D97-AF65-F5344CB8AC3E}">
        <p14:creationId xmlns:p14="http://schemas.microsoft.com/office/powerpoint/2010/main" val="39827062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9891" y="1189349"/>
            <a:ext cx="12212214" cy="5682974"/>
            <a:chOff x="-7978" y="1248194"/>
            <a:chExt cx="12457094" cy="5796929"/>
          </a:xfrm>
        </p:grpSpPr>
        <p:sp>
          <p:nvSpPr>
            <p:cNvPr id="34" name="Rectangle 33"/>
            <p:cNvSpPr/>
            <p:nvPr/>
          </p:nvSpPr>
          <p:spPr bwMode="auto">
            <a:xfrm>
              <a:off x="8117" y="1248194"/>
              <a:ext cx="12440999" cy="5796929"/>
            </a:xfrm>
            <a:prstGeom prst="rect">
              <a:avLst/>
            </a:prstGeom>
            <a:solidFill>
              <a:schemeClr val="accent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3242" tIns="46621" rIns="93242" bIns="46621" numCol="1" rtlCol="0" anchor="ctr" anchorCtr="0" compatLnSpc="1">
              <a:prstTxWarp prst="textNoShape">
                <a:avLst/>
              </a:prstTxWarp>
            </a:bodyPr>
            <a:lstStyle/>
            <a:p>
              <a:pPr algn="ctr" defTabSz="913655" fontAlgn="base">
                <a:spcBef>
                  <a:spcPct val="0"/>
                </a:spcBef>
                <a:spcAft>
                  <a:spcPct val="0"/>
                </a:spcAft>
              </a:pPr>
              <a:r>
                <a:rPr lang="en-US" dirty="0">
                  <a:gradFill>
                    <a:gsLst>
                      <a:gs pos="0">
                        <a:srgbClr val="FFFFFF"/>
                      </a:gs>
                      <a:gs pos="100000">
                        <a:srgbClr val="FFFFFF"/>
                      </a:gs>
                    </a:gsLst>
                    <a:lin ang="5400000" scaled="0"/>
                  </a:gradFill>
                </a:rPr>
                <a:t> </a:t>
              </a:r>
            </a:p>
          </p:txBody>
        </p:sp>
        <p:sp>
          <p:nvSpPr>
            <p:cNvPr id="82" name="Flowchart: Punched Tape 26"/>
            <p:cNvSpPr/>
            <p:nvPr/>
          </p:nvSpPr>
          <p:spPr bwMode="auto">
            <a:xfrm>
              <a:off x="-7978" y="1574400"/>
              <a:ext cx="12451029" cy="5043207"/>
            </a:xfrm>
            <a:custGeom>
              <a:avLst/>
              <a:gdLst>
                <a:gd name="connsiteX0" fmla="*/ 0 w 10000"/>
                <a:gd name="connsiteY0" fmla="*/ 1000 h 10000"/>
                <a:gd name="connsiteX1" fmla="*/ 2500 w 10000"/>
                <a:gd name="connsiteY1" fmla="*/ 2000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0 h 10000"/>
                <a:gd name="connsiteX1" fmla="*/ 2706 w 10000"/>
                <a:gd name="connsiteY1" fmla="*/ 3801 h 10000"/>
                <a:gd name="connsiteX2" fmla="*/ 5000 w 10000"/>
                <a:gd name="connsiteY2" fmla="*/ 1000 h 10000"/>
                <a:gd name="connsiteX3" fmla="*/ 7500 w 10000"/>
                <a:gd name="connsiteY3" fmla="*/ 0 h 10000"/>
                <a:gd name="connsiteX4" fmla="*/ 10000 w 10000"/>
                <a:gd name="connsiteY4" fmla="*/ 1000 h 10000"/>
                <a:gd name="connsiteX5" fmla="*/ 10000 w 10000"/>
                <a:gd name="connsiteY5" fmla="*/ 9000 h 10000"/>
                <a:gd name="connsiteX6" fmla="*/ 7500 w 10000"/>
                <a:gd name="connsiteY6" fmla="*/ 8000 h 10000"/>
                <a:gd name="connsiteX7" fmla="*/ 5000 w 10000"/>
                <a:gd name="connsiteY7" fmla="*/ 9000 h 10000"/>
                <a:gd name="connsiteX8" fmla="*/ 2500 w 10000"/>
                <a:gd name="connsiteY8" fmla="*/ 10000 h 10000"/>
                <a:gd name="connsiteX9" fmla="*/ 0 w 10000"/>
                <a:gd name="connsiteY9" fmla="*/ 9000 h 10000"/>
                <a:gd name="connsiteX10" fmla="*/ 0 w 10000"/>
                <a:gd name="connsiteY10" fmla="*/ 1000 h 10000"/>
                <a:gd name="connsiteX0" fmla="*/ 0 w 10000"/>
                <a:gd name="connsiteY0" fmla="*/ 1005 h 10005"/>
                <a:gd name="connsiteX1" fmla="*/ 2706 w 10000"/>
                <a:gd name="connsiteY1" fmla="*/ 3806 h 10005"/>
                <a:gd name="connsiteX2" fmla="*/ 5000 w 10000"/>
                <a:gd name="connsiteY2" fmla="*/ 1005 h 10005"/>
                <a:gd name="connsiteX3" fmla="*/ 7500 w 10000"/>
                <a:gd name="connsiteY3" fmla="*/ 5 h 10005"/>
                <a:gd name="connsiteX4" fmla="*/ 10000 w 10000"/>
                <a:gd name="connsiteY4" fmla="*/ 1005 h 10005"/>
                <a:gd name="connsiteX5" fmla="*/ 10000 w 10000"/>
                <a:gd name="connsiteY5" fmla="*/ 9005 h 10005"/>
                <a:gd name="connsiteX6" fmla="*/ 7500 w 10000"/>
                <a:gd name="connsiteY6" fmla="*/ 8005 h 10005"/>
                <a:gd name="connsiteX7" fmla="*/ 5000 w 10000"/>
                <a:gd name="connsiteY7" fmla="*/ 9005 h 10005"/>
                <a:gd name="connsiteX8" fmla="*/ 2500 w 10000"/>
                <a:gd name="connsiteY8" fmla="*/ 10005 h 10005"/>
                <a:gd name="connsiteX9" fmla="*/ 0 w 10000"/>
                <a:gd name="connsiteY9" fmla="*/ 9005 h 10005"/>
                <a:gd name="connsiteX10" fmla="*/ 0 w 10000"/>
                <a:gd name="connsiteY10" fmla="*/ 1005 h 10005"/>
                <a:gd name="connsiteX0" fmla="*/ 0 w 10000"/>
                <a:gd name="connsiteY0" fmla="*/ 1000 h 10000"/>
                <a:gd name="connsiteX1" fmla="*/ 2706 w 10000"/>
                <a:gd name="connsiteY1" fmla="*/ 3801 h 10000"/>
                <a:gd name="connsiteX2" fmla="*/ 7500 w 10000"/>
                <a:gd name="connsiteY2" fmla="*/ 0 h 10000"/>
                <a:gd name="connsiteX3" fmla="*/ 10000 w 10000"/>
                <a:gd name="connsiteY3" fmla="*/ 1000 h 10000"/>
                <a:gd name="connsiteX4" fmla="*/ 10000 w 10000"/>
                <a:gd name="connsiteY4" fmla="*/ 9000 h 10000"/>
                <a:gd name="connsiteX5" fmla="*/ 7500 w 10000"/>
                <a:gd name="connsiteY5" fmla="*/ 8000 h 10000"/>
                <a:gd name="connsiteX6" fmla="*/ 5000 w 10000"/>
                <a:gd name="connsiteY6" fmla="*/ 9000 h 10000"/>
                <a:gd name="connsiteX7" fmla="*/ 2500 w 10000"/>
                <a:gd name="connsiteY7" fmla="*/ 10000 h 10000"/>
                <a:gd name="connsiteX8" fmla="*/ 0 w 10000"/>
                <a:gd name="connsiteY8" fmla="*/ 9000 h 10000"/>
                <a:gd name="connsiteX9" fmla="*/ 0 w 10000"/>
                <a:gd name="connsiteY9" fmla="*/ 1000 h 10000"/>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5000 w 10000"/>
                <a:gd name="connsiteY6" fmla="*/ 9015 h 10015"/>
                <a:gd name="connsiteX7" fmla="*/ 2500 w 10000"/>
                <a:gd name="connsiteY7" fmla="*/ 10015 h 10015"/>
                <a:gd name="connsiteX8" fmla="*/ 0 w 10000"/>
                <a:gd name="connsiteY8" fmla="*/ 9015 h 10015"/>
                <a:gd name="connsiteX9" fmla="*/ 0 w 10000"/>
                <a:gd name="connsiteY9"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9015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7500 w 10000"/>
                <a:gd name="connsiteY5" fmla="*/ 8015 h 10015"/>
                <a:gd name="connsiteX6" fmla="*/ 2500 w 10000"/>
                <a:gd name="connsiteY6" fmla="*/ 10015 h 10015"/>
                <a:gd name="connsiteX7" fmla="*/ 0 w 10000"/>
                <a:gd name="connsiteY7" fmla="*/ 9015 h 10015"/>
                <a:gd name="connsiteX8" fmla="*/ 0 w 10000"/>
                <a:gd name="connsiteY8" fmla="*/ 1015 h 10015"/>
                <a:gd name="connsiteX0" fmla="*/ 0 w 10000"/>
                <a:gd name="connsiteY0" fmla="*/ 1015 h 10015"/>
                <a:gd name="connsiteX1" fmla="*/ 2706 w 10000"/>
                <a:gd name="connsiteY1" fmla="*/ 3816 h 10015"/>
                <a:gd name="connsiteX2" fmla="*/ 7500 w 10000"/>
                <a:gd name="connsiteY2" fmla="*/ 15 h 10015"/>
                <a:gd name="connsiteX3" fmla="*/ 10000 w 10000"/>
                <a:gd name="connsiteY3" fmla="*/ 1015 h 10015"/>
                <a:gd name="connsiteX4" fmla="*/ 10000 w 10000"/>
                <a:gd name="connsiteY4" fmla="*/ 6677 h 10015"/>
                <a:gd name="connsiteX5" fmla="*/ 6044 w 10000"/>
                <a:gd name="connsiteY5" fmla="*/ 6182 h 10015"/>
                <a:gd name="connsiteX6" fmla="*/ 2500 w 10000"/>
                <a:gd name="connsiteY6" fmla="*/ 10015 h 10015"/>
                <a:gd name="connsiteX7" fmla="*/ 0 w 10000"/>
                <a:gd name="connsiteY7" fmla="*/ 9015 h 10015"/>
                <a:gd name="connsiteX8" fmla="*/ 0 w 10000"/>
                <a:gd name="connsiteY8" fmla="*/ 1015 h 10015"/>
                <a:gd name="connsiteX0" fmla="*/ 0 w 10029"/>
                <a:gd name="connsiteY0" fmla="*/ 1015 h 10015"/>
                <a:gd name="connsiteX1" fmla="*/ 2706 w 10029"/>
                <a:gd name="connsiteY1" fmla="*/ 3816 h 10015"/>
                <a:gd name="connsiteX2" fmla="*/ 7500 w 10029"/>
                <a:gd name="connsiteY2" fmla="*/ 15 h 10015"/>
                <a:gd name="connsiteX3" fmla="*/ 10000 w 10029"/>
                <a:gd name="connsiteY3" fmla="*/ 1015 h 10015"/>
                <a:gd name="connsiteX4" fmla="*/ 10029 w 10029"/>
                <a:gd name="connsiteY4" fmla="*/ 7435 h 10015"/>
                <a:gd name="connsiteX5" fmla="*/ 6044 w 10029"/>
                <a:gd name="connsiteY5" fmla="*/ 6182 h 10015"/>
                <a:gd name="connsiteX6" fmla="*/ 2500 w 10029"/>
                <a:gd name="connsiteY6" fmla="*/ 10015 h 10015"/>
                <a:gd name="connsiteX7" fmla="*/ 0 w 10029"/>
                <a:gd name="connsiteY7" fmla="*/ 9015 h 10015"/>
                <a:gd name="connsiteX8" fmla="*/ 0 w 10029"/>
                <a:gd name="connsiteY8" fmla="*/ 1015 h 10015"/>
                <a:gd name="connsiteX0" fmla="*/ 0 w 10029"/>
                <a:gd name="connsiteY0" fmla="*/ 1067 h 10067"/>
                <a:gd name="connsiteX1" fmla="*/ 2868 w 10029"/>
                <a:gd name="connsiteY1" fmla="*/ 2857 h 10067"/>
                <a:gd name="connsiteX2" fmla="*/ 7500 w 10029"/>
                <a:gd name="connsiteY2" fmla="*/ 67 h 10067"/>
                <a:gd name="connsiteX3" fmla="*/ 10000 w 10029"/>
                <a:gd name="connsiteY3" fmla="*/ 1067 h 10067"/>
                <a:gd name="connsiteX4" fmla="*/ 10029 w 10029"/>
                <a:gd name="connsiteY4" fmla="*/ 7487 h 10067"/>
                <a:gd name="connsiteX5" fmla="*/ 6044 w 10029"/>
                <a:gd name="connsiteY5" fmla="*/ 6234 h 10067"/>
                <a:gd name="connsiteX6" fmla="*/ 2500 w 10029"/>
                <a:gd name="connsiteY6" fmla="*/ 10067 h 10067"/>
                <a:gd name="connsiteX7" fmla="*/ 0 w 10029"/>
                <a:gd name="connsiteY7" fmla="*/ 9067 h 10067"/>
                <a:gd name="connsiteX8" fmla="*/ 0 w 10029"/>
                <a:gd name="connsiteY8" fmla="*/ 1067 h 10067"/>
                <a:gd name="connsiteX0" fmla="*/ 0 w 10029"/>
                <a:gd name="connsiteY0" fmla="*/ 952 h 9952"/>
                <a:gd name="connsiteX1" fmla="*/ 2868 w 10029"/>
                <a:gd name="connsiteY1" fmla="*/ 2742 h 9952"/>
                <a:gd name="connsiteX2" fmla="*/ 6617 w 10029"/>
                <a:gd name="connsiteY2" fmla="*/ 78 h 9952"/>
                <a:gd name="connsiteX3" fmla="*/ 10000 w 10029"/>
                <a:gd name="connsiteY3" fmla="*/ 952 h 9952"/>
                <a:gd name="connsiteX4" fmla="*/ 10029 w 10029"/>
                <a:gd name="connsiteY4" fmla="*/ 7372 h 9952"/>
                <a:gd name="connsiteX5" fmla="*/ 6044 w 10029"/>
                <a:gd name="connsiteY5" fmla="*/ 6119 h 9952"/>
                <a:gd name="connsiteX6" fmla="*/ 2500 w 10029"/>
                <a:gd name="connsiteY6" fmla="*/ 9952 h 9952"/>
                <a:gd name="connsiteX7" fmla="*/ 0 w 10029"/>
                <a:gd name="connsiteY7" fmla="*/ 8952 h 9952"/>
                <a:gd name="connsiteX8" fmla="*/ 0 w 10029"/>
                <a:gd name="connsiteY8" fmla="*/ 952 h 9952"/>
                <a:gd name="connsiteX0" fmla="*/ 0 w 10000"/>
                <a:gd name="connsiteY0" fmla="*/ 889 h 9932"/>
                <a:gd name="connsiteX1" fmla="*/ 2860 w 10000"/>
                <a:gd name="connsiteY1" fmla="*/ 2687 h 9932"/>
                <a:gd name="connsiteX2" fmla="*/ 6598 w 10000"/>
                <a:gd name="connsiteY2" fmla="*/ 10 h 9932"/>
                <a:gd name="connsiteX3" fmla="*/ 9971 w 10000"/>
                <a:gd name="connsiteY3" fmla="*/ 889 h 9932"/>
                <a:gd name="connsiteX4" fmla="*/ 10000 w 10000"/>
                <a:gd name="connsiteY4" fmla="*/ 7340 h 9932"/>
                <a:gd name="connsiteX5" fmla="*/ 6027 w 10000"/>
                <a:gd name="connsiteY5" fmla="*/ 6081 h 9932"/>
                <a:gd name="connsiteX6" fmla="*/ 2493 w 10000"/>
                <a:gd name="connsiteY6" fmla="*/ 9932 h 9932"/>
                <a:gd name="connsiteX7" fmla="*/ 0 w 10000"/>
                <a:gd name="connsiteY7" fmla="*/ 8927 h 9932"/>
                <a:gd name="connsiteX8" fmla="*/ 0 w 10000"/>
                <a:gd name="connsiteY8" fmla="*/ 889 h 9932"/>
                <a:gd name="connsiteX0" fmla="*/ 0 w 10000"/>
                <a:gd name="connsiteY0" fmla="*/ 1083 h 10188"/>
                <a:gd name="connsiteX1" fmla="*/ 2860 w 10000"/>
                <a:gd name="connsiteY1" fmla="*/ 2893 h 10188"/>
                <a:gd name="connsiteX2" fmla="*/ 6569 w 10000"/>
                <a:gd name="connsiteY2" fmla="*/ 6 h 10188"/>
                <a:gd name="connsiteX3" fmla="*/ 9971 w 10000"/>
                <a:gd name="connsiteY3" fmla="*/ 1083 h 10188"/>
                <a:gd name="connsiteX4" fmla="*/ 10000 w 10000"/>
                <a:gd name="connsiteY4" fmla="*/ 7578 h 10188"/>
                <a:gd name="connsiteX5" fmla="*/ 6027 w 10000"/>
                <a:gd name="connsiteY5" fmla="*/ 6311 h 10188"/>
                <a:gd name="connsiteX6" fmla="*/ 2493 w 10000"/>
                <a:gd name="connsiteY6" fmla="*/ 10188 h 10188"/>
                <a:gd name="connsiteX7" fmla="*/ 0 w 10000"/>
                <a:gd name="connsiteY7" fmla="*/ 9176 h 10188"/>
                <a:gd name="connsiteX8" fmla="*/ 0 w 10000"/>
                <a:gd name="connsiteY8" fmla="*/ 1083 h 10188"/>
                <a:gd name="connsiteX0" fmla="*/ 0 w 10000"/>
                <a:gd name="connsiteY0" fmla="*/ 1091 h 10196"/>
                <a:gd name="connsiteX1" fmla="*/ 2860 w 10000"/>
                <a:gd name="connsiteY1" fmla="*/ 2901 h 10196"/>
                <a:gd name="connsiteX2" fmla="*/ 6569 w 10000"/>
                <a:gd name="connsiteY2" fmla="*/ 14 h 10196"/>
                <a:gd name="connsiteX3" fmla="*/ 9971 w 10000"/>
                <a:gd name="connsiteY3" fmla="*/ 1091 h 10196"/>
                <a:gd name="connsiteX4" fmla="*/ 10000 w 10000"/>
                <a:gd name="connsiteY4" fmla="*/ 7586 h 10196"/>
                <a:gd name="connsiteX5" fmla="*/ 6027 w 10000"/>
                <a:gd name="connsiteY5" fmla="*/ 6319 h 10196"/>
                <a:gd name="connsiteX6" fmla="*/ 2493 w 10000"/>
                <a:gd name="connsiteY6" fmla="*/ 10196 h 10196"/>
                <a:gd name="connsiteX7" fmla="*/ 0 w 10000"/>
                <a:gd name="connsiteY7" fmla="*/ 9184 h 10196"/>
                <a:gd name="connsiteX8" fmla="*/ 0 w 10000"/>
                <a:gd name="connsiteY8" fmla="*/ 1091 h 10196"/>
                <a:gd name="connsiteX0" fmla="*/ 0 w 10000"/>
                <a:gd name="connsiteY0" fmla="*/ 1171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1171 h 10276"/>
                <a:gd name="connsiteX0" fmla="*/ 0 w 10000"/>
                <a:gd name="connsiteY0" fmla="*/ 20 h 10276"/>
                <a:gd name="connsiteX1" fmla="*/ 2860 w 10000"/>
                <a:gd name="connsiteY1" fmla="*/ 2981 h 10276"/>
                <a:gd name="connsiteX2" fmla="*/ 6569 w 10000"/>
                <a:gd name="connsiteY2" fmla="*/ 94 h 10276"/>
                <a:gd name="connsiteX3" fmla="*/ 9971 w 10000"/>
                <a:gd name="connsiteY3" fmla="*/ 1171 h 10276"/>
                <a:gd name="connsiteX4" fmla="*/ 10000 w 10000"/>
                <a:gd name="connsiteY4" fmla="*/ 7666 h 10276"/>
                <a:gd name="connsiteX5" fmla="*/ 6027 w 10000"/>
                <a:gd name="connsiteY5" fmla="*/ 6399 h 10276"/>
                <a:gd name="connsiteX6" fmla="*/ 2493 w 10000"/>
                <a:gd name="connsiteY6" fmla="*/ 10276 h 10276"/>
                <a:gd name="connsiteX7" fmla="*/ 0 w 10000"/>
                <a:gd name="connsiteY7" fmla="*/ 9264 h 10276"/>
                <a:gd name="connsiteX8" fmla="*/ 0 w 10000"/>
                <a:gd name="connsiteY8" fmla="*/ 20 h 10276"/>
                <a:gd name="connsiteX0" fmla="*/ 0 w 10000"/>
                <a:gd name="connsiteY0" fmla="*/ 0 h 10256"/>
                <a:gd name="connsiteX1" fmla="*/ 2831 w 10000"/>
                <a:gd name="connsiteY1" fmla="*/ 2545 h 10256"/>
                <a:gd name="connsiteX2" fmla="*/ 6569 w 10000"/>
                <a:gd name="connsiteY2" fmla="*/ 74 h 10256"/>
                <a:gd name="connsiteX3" fmla="*/ 9971 w 10000"/>
                <a:gd name="connsiteY3" fmla="*/ 1151 h 10256"/>
                <a:gd name="connsiteX4" fmla="*/ 10000 w 10000"/>
                <a:gd name="connsiteY4" fmla="*/ 7646 h 10256"/>
                <a:gd name="connsiteX5" fmla="*/ 6027 w 10000"/>
                <a:gd name="connsiteY5" fmla="*/ 6379 h 10256"/>
                <a:gd name="connsiteX6" fmla="*/ 2493 w 10000"/>
                <a:gd name="connsiteY6" fmla="*/ 10256 h 10256"/>
                <a:gd name="connsiteX7" fmla="*/ 0 w 10000"/>
                <a:gd name="connsiteY7" fmla="*/ 9244 h 10256"/>
                <a:gd name="connsiteX8" fmla="*/ 0 w 10000"/>
                <a:gd name="connsiteY8" fmla="*/ 0 h 10256"/>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6027 w 10000"/>
                <a:gd name="connsiteY5" fmla="*/ 6379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703 w 10000"/>
                <a:gd name="connsiteY5" fmla="*/ 6475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2545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46 w 10000"/>
                <a:gd name="connsiteY1" fmla="*/ 1906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00"/>
                <a:gd name="connsiteY0" fmla="*/ 0 h 10064"/>
                <a:gd name="connsiteX1" fmla="*/ 2831 w 10000"/>
                <a:gd name="connsiteY1" fmla="*/ 1650 h 10064"/>
                <a:gd name="connsiteX2" fmla="*/ 6569 w 10000"/>
                <a:gd name="connsiteY2" fmla="*/ 74 h 10064"/>
                <a:gd name="connsiteX3" fmla="*/ 9971 w 10000"/>
                <a:gd name="connsiteY3" fmla="*/ 1151 h 10064"/>
                <a:gd name="connsiteX4" fmla="*/ 10000 w 10000"/>
                <a:gd name="connsiteY4" fmla="*/ 7646 h 10064"/>
                <a:gd name="connsiteX5" fmla="*/ 5218 w 10000"/>
                <a:gd name="connsiteY5" fmla="*/ 6923 h 10064"/>
                <a:gd name="connsiteX6" fmla="*/ 1699 w 10000"/>
                <a:gd name="connsiteY6" fmla="*/ 10064 h 10064"/>
                <a:gd name="connsiteX7" fmla="*/ 0 w 10000"/>
                <a:gd name="connsiteY7" fmla="*/ 9244 h 10064"/>
                <a:gd name="connsiteX8" fmla="*/ 0 w 10000"/>
                <a:gd name="connsiteY8" fmla="*/ 0 h 10064"/>
                <a:gd name="connsiteX0" fmla="*/ 0 w 10016"/>
                <a:gd name="connsiteY0" fmla="*/ 0 h 10064"/>
                <a:gd name="connsiteX1" fmla="*/ 2831 w 10016"/>
                <a:gd name="connsiteY1" fmla="*/ 1650 h 10064"/>
                <a:gd name="connsiteX2" fmla="*/ 6569 w 10016"/>
                <a:gd name="connsiteY2" fmla="*/ 74 h 10064"/>
                <a:gd name="connsiteX3" fmla="*/ 10015 w 10016"/>
                <a:gd name="connsiteY3" fmla="*/ 1151 h 10064"/>
                <a:gd name="connsiteX4" fmla="*/ 10000 w 10016"/>
                <a:gd name="connsiteY4" fmla="*/ 7646 h 10064"/>
                <a:gd name="connsiteX5" fmla="*/ 5218 w 10016"/>
                <a:gd name="connsiteY5" fmla="*/ 6923 h 10064"/>
                <a:gd name="connsiteX6" fmla="*/ 1699 w 10016"/>
                <a:gd name="connsiteY6" fmla="*/ 10064 h 10064"/>
                <a:gd name="connsiteX7" fmla="*/ 0 w 10016"/>
                <a:gd name="connsiteY7" fmla="*/ 9244 h 10064"/>
                <a:gd name="connsiteX8" fmla="*/ 0 w 10016"/>
                <a:gd name="connsiteY8" fmla="*/ 0 h 10064"/>
                <a:gd name="connsiteX0" fmla="*/ 15 w 10031"/>
                <a:gd name="connsiteY0" fmla="*/ 0 h 10064"/>
                <a:gd name="connsiteX1" fmla="*/ 2846 w 10031"/>
                <a:gd name="connsiteY1" fmla="*/ 1650 h 10064"/>
                <a:gd name="connsiteX2" fmla="*/ 6584 w 10031"/>
                <a:gd name="connsiteY2" fmla="*/ 74 h 10064"/>
                <a:gd name="connsiteX3" fmla="*/ 10030 w 10031"/>
                <a:gd name="connsiteY3" fmla="*/ 1151 h 10064"/>
                <a:gd name="connsiteX4" fmla="*/ 10015 w 10031"/>
                <a:gd name="connsiteY4" fmla="*/ 7646 h 10064"/>
                <a:gd name="connsiteX5" fmla="*/ 5233 w 10031"/>
                <a:gd name="connsiteY5" fmla="*/ 6923 h 10064"/>
                <a:gd name="connsiteX6" fmla="*/ 1714 w 10031"/>
                <a:gd name="connsiteY6" fmla="*/ 10064 h 10064"/>
                <a:gd name="connsiteX7" fmla="*/ 0 w 10031"/>
                <a:gd name="connsiteY7" fmla="*/ 8701 h 10064"/>
                <a:gd name="connsiteX8" fmla="*/ 15 w 10031"/>
                <a:gd name="connsiteY8" fmla="*/ 0 h 10064"/>
                <a:gd name="connsiteX0" fmla="*/ 15 w 10031"/>
                <a:gd name="connsiteY0" fmla="*/ 0 h 8983"/>
                <a:gd name="connsiteX1" fmla="*/ 2846 w 10031"/>
                <a:gd name="connsiteY1" fmla="*/ 1650 h 8983"/>
                <a:gd name="connsiteX2" fmla="*/ 6584 w 10031"/>
                <a:gd name="connsiteY2" fmla="*/ 74 h 8983"/>
                <a:gd name="connsiteX3" fmla="*/ 10030 w 10031"/>
                <a:gd name="connsiteY3" fmla="*/ 1151 h 8983"/>
                <a:gd name="connsiteX4" fmla="*/ 10015 w 10031"/>
                <a:gd name="connsiteY4" fmla="*/ 7646 h 8983"/>
                <a:gd name="connsiteX5" fmla="*/ 5233 w 10031"/>
                <a:gd name="connsiteY5" fmla="*/ 6923 h 8983"/>
                <a:gd name="connsiteX6" fmla="*/ 2097 w 10031"/>
                <a:gd name="connsiteY6" fmla="*/ 8817 h 8983"/>
                <a:gd name="connsiteX7" fmla="*/ 0 w 10031"/>
                <a:gd name="connsiteY7" fmla="*/ 8701 h 8983"/>
                <a:gd name="connsiteX8" fmla="*/ 15 w 10031"/>
                <a:gd name="connsiteY8" fmla="*/ 0 h 8983"/>
                <a:gd name="connsiteX0" fmla="*/ 15 w 10000"/>
                <a:gd name="connsiteY0" fmla="*/ 0 h 9815"/>
                <a:gd name="connsiteX1" fmla="*/ 2837 w 10000"/>
                <a:gd name="connsiteY1" fmla="*/ 1837 h 9815"/>
                <a:gd name="connsiteX2" fmla="*/ 6564 w 10000"/>
                <a:gd name="connsiteY2" fmla="*/ 82 h 9815"/>
                <a:gd name="connsiteX3" fmla="*/ 9999 w 10000"/>
                <a:gd name="connsiteY3" fmla="*/ 1281 h 9815"/>
                <a:gd name="connsiteX4" fmla="*/ 9984 w 10000"/>
                <a:gd name="connsiteY4" fmla="*/ 8512 h 9815"/>
                <a:gd name="connsiteX5" fmla="*/ 5217 w 10000"/>
                <a:gd name="connsiteY5" fmla="*/ 7707 h 9815"/>
                <a:gd name="connsiteX6" fmla="*/ 2091 w 10000"/>
                <a:gd name="connsiteY6" fmla="*/ 9815 h 9815"/>
                <a:gd name="connsiteX7" fmla="*/ 0 w 10000"/>
                <a:gd name="connsiteY7" fmla="*/ 9686 h 9815"/>
                <a:gd name="connsiteX8" fmla="*/ 15 w 10000"/>
                <a:gd name="connsiteY8" fmla="*/ 0 h 9815"/>
                <a:gd name="connsiteX0" fmla="*/ 15 w 10000"/>
                <a:gd name="connsiteY0" fmla="*/ 0 h 10014"/>
                <a:gd name="connsiteX1" fmla="*/ 2837 w 10000"/>
                <a:gd name="connsiteY1" fmla="*/ 1872 h 10014"/>
                <a:gd name="connsiteX2" fmla="*/ 6564 w 10000"/>
                <a:gd name="connsiteY2" fmla="*/ 84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217 w 10000"/>
                <a:gd name="connsiteY5" fmla="*/ 7852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2091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 name="connsiteX0" fmla="*/ 15 w 10000"/>
                <a:gd name="connsiteY0" fmla="*/ 0 h 10014"/>
                <a:gd name="connsiteX1" fmla="*/ 2837 w 10000"/>
                <a:gd name="connsiteY1" fmla="*/ 1872 h 10014"/>
                <a:gd name="connsiteX2" fmla="*/ 6212 w 10000"/>
                <a:gd name="connsiteY2" fmla="*/ 120 h 10014"/>
                <a:gd name="connsiteX3" fmla="*/ 9999 w 10000"/>
                <a:gd name="connsiteY3" fmla="*/ 1305 h 10014"/>
                <a:gd name="connsiteX4" fmla="*/ 9984 w 10000"/>
                <a:gd name="connsiteY4" fmla="*/ 8672 h 10014"/>
                <a:gd name="connsiteX5" fmla="*/ 5422 w 10000"/>
                <a:gd name="connsiteY5" fmla="*/ 7634 h 10014"/>
                <a:gd name="connsiteX6" fmla="*/ 1680 w 10000"/>
                <a:gd name="connsiteY6" fmla="*/ 10000 h 10014"/>
                <a:gd name="connsiteX7" fmla="*/ 0 w 10000"/>
                <a:gd name="connsiteY7" fmla="*/ 10014 h 10014"/>
                <a:gd name="connsiteX8" fmla="*/ 15 w 10000"/>
                <a:gd name="connsiteY8" fmla="*/ 0 h 10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00" h="10014">
                  <a:moveTo>
                    <a:pt x="15" y="0"/>
                  </a:moveTo>
                  <a:cubicBezTo>
                    <a:pt x="338" y="488"/>
                    <a:pt x="1804" y="1852"/>
                    <a:pt x="2837" y="1872"/>
                  </a:cubicBezTo>
                  <a:cubicBezTo>
                    <a:pt x="3870" y="1892"/>
                    <a:pt x="4915" y="359"/>
                    <a:pt x="6212" y="120"/>
                  </a:cubicBezTo>
                  <a:cubicBezTo>
                    <a:pt x="7509" y="-119"/>
                    <a:pt x="9356" y="272"/>
                    <a:pt x="9999" y="1305"/>
                  </a:cubicBezTo>
                  <a:cubicBezTo>
                    <a:pt x="10009" y="3761"/>
                    <a:pt x="9974" y="6217"/>
                    <a:pt x="9984" y="8672"/>
                  </a:cubicBezTo>
                  <a:cubicBezTo>
                    <a:pt x="8533" y="7675"/>
                    <a:pt x="6879" y="7304"/>
                    <a:pt x="5422" y="7634"/>
                  </a:cubicBezTo>
                  <a:cubicBezTo>
                    <a:pt x="3965" y="7964"/>
                    <a:pt x="2922" y="9808"/>
                    <a:pt x="1680" y="10000"/>
                  </a:cubicBezTo>
                  <a:lnTo>
                    <a:pt x="0" y="10014"/>
                  </a:lnTo>
                  <a:cubicBezTo>
                    <a:pt x="5" y="6725"/>
                    <a:pt x="10" y="3289"/>
                    <a:pt x="15" y="0"/>
                  </a:cubicBezTo>
                  <a:close/>
                </a:path>
              </a:pathLst>
            </a:custGeom>
            <a:gradFill flip="none" rotWithShape="1">
              <a:gsLst>
                <a:gs pos="0">
                  <a:schemeClr val="bg1">
                    <a:alpha val="5000"/>
                  </a:schemeClr>
                </a:gs>
                <a:gs pos="50000">
                  <a:schemeClr val="bg1">
                    <a:alpha val="10000"/>
                  </a:schemeClr>
                </a:gs>
                <a:gs pos="100000">
                  <a:schemeClr val="bg1">
                    <a:alpha val="15000"/>
                  </a:schemeClr>
                </a:gs>
              </a:gsLst>
              <a:lin ang="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dirty="0">
                <a:gradFill>
                  <a:gsLst>
                    <a:gs pos="0">
                      <a:srgbClr val="FFFFFF"/>
                    </a:gs>
                    <a:gs pos="100000">
                      <a:srgbClr val="FFFFFF"/>
                    </a:gs>
                  </a:gsLst>
                  <a:lin ang="5400000" scaled="0"/>
                </a:gradFill>
              </a:endParaRPr>
            </a:p>
          </p:txBody>
        </p:sp>
      </p:grpSp>
      <p:sp>
        <p:nvSpPr>
          <p:cNvPr id="2" name="Title 1"/>
          <p:cNvSpPr>
            <a:spLocks noGrp="1"/>
          </p:cNvSpPr>
          <p:nvPr>
            <p:ph type="title"/>
          </p:nvPr>
        </p:nvSpPr>
        <p:spPr/>
        <p:txBody>
          <a:bodyPr/>
          <a:lstStyle/>
          <a:p>
            <a:r>
              <a:rPr lang="en-US" dirty="0"/>
              <a:t>Your app is just part of the picture…</a:t>
            </a:r>
          </a:p>
        </p:txBody>
      </p:sp>
      <p:cxnSp>
        <p:nvCxnSpPr>
          <p:cNvPr id="12" name="Straight Connector 11"/>
          <p:cNvCxnSpPr>
            <a:cxnSpLocks/>
            <a:stCxn id="6" idx="3"/>
          </p:cNvCxnSpPr>
          <p:nvPr/>
        </p:nvCxnSpPr>
        <p:spPr>
          <a:xfrm flipH="1">
            <a:off x="6561472" y="2486087"/>
            <a:ext cx="847103" cy="70639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a:endCxn id="25" idx="2"/>
          </p:cNvCxnSpPr>
          <p:nvPr/>
        </p:nvCxnSpPr>
        <p:spPr>
          <a:xfrm>
            <a:off x="6910198" y="4034383"/>
            <a:ext cx="2004604" cy="1890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a:stCxn id="29" idx="7"/>
          </p:cNvCxnSpPr>
          <p:nvPr/>
        </p:nvCxnSpPr>
        <p:spPr>
          <a:xfrm flipV="1">
            <a:off x="4431762" y="4876287"/>
            <a:ext cx="445905" cy="544369"/>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a:stCxn id="21" idx="1"/>
          </p:cNvCxnSpPr>
          <p:nvPr/>
        </p:nvCxnSpPr>
        <p:spPr>
          <a:xfrm flipH="1" flipV="1">
            <a:off x="6561471" y="4876286"/>
            <a:ext cx="475705" cy="473132"/>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53" name="Group 52"/>
          <p:cNvGrpSpPr/>
          <p:nvPr/>
        </p:nvGrpSpPr>
        <p:grpSpPr>
          <a:xfrm>
            <a:off x="7065544" y="1599992"/>
            <a:ext cx="1424955" cy="1592619"/>
            <a:chOff x="8886465" y="1500190"/>
            <a:chExt cx="1453528" cy="1624554"/>
          </a:xfrm>
        </p:grpSpPr>
        <p:sp>
          <p:nvSpPr>
            <p:cNvPr id="6" name="Oval 5"/>
            <p:cNvSpPr/>
            <p:nvPr/>
          </p:nvSpPr>
          <p:spPr bwMode="auto">
            <a:xfrm>
              <a:off x="9080274" y="1500190"/>
              <a:ext cx="1065912" cy="1058941"/>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dirty="0">
                <a:gradFill>
                  <a:gsLst>
                    <a:gs pos="0">
                      <a:srgbClr val="FFFFFF"/>
                    </a:gs>
                    <a:gs pos="100000">
                      <a:srgbClr val="FFFFFF"/>
                    </a:gs>
                  </a:gsLst>
                  <a:lin ang="5400000" scaled="0"/>
                </a:gradFill>
              </a:endParaRPr>
            </a:p>
          </p:txBody>
        </p:sp>
        <p:pic>
          <p:nvPicPr>
            <p:cNvPr id="44" name="Picture 2" descr="\\MAGNUM\Projects\Microsoft\Cloud Power FY12\Design\ICONS_PNG\Devices.png"/>
            <p:cNvPicPr>
              <a:picLocks noChangeAspect="1" noChangeArrowheads="1"/>
            </p:cNvPicPr>
            <p:nvPr/>
          </p:nvPicPr>
          <p:blipFill>
            <a:blip r:embed="rId3" cstate="screen">
              <a:lum bright="100000"/>
              <a:extLst>
                <a:ext uri="{28A0092B-C50C-407E-A947-70E740481C1C}">
                  <a14:useLocalDpi xmlns:a14="http://schemas.microsoft.com/office/drawing/2010/main"/>
                </a:ext>
              </a:extLst>
            </a:blip>
            <a:srcRect/>
            <a:stretch>
              <a:fillRect/>
            </a:stretch>
          </p:blipFill>
          <p:spPr bwMode="auto">
            <a:xfrm>
              <a:off x="9199425" y="1583060"/>
              <a:ext cx="827609" cy="862440"/>
            </a:xfrm>
            <a:prstGeom prst="rect">
              <a:avLst/>
            </a:prstGeom>
            <a:noFill/>
            <a:ln>
              <a:noFill/>
            </a:ln>
          </p:spPr>
        </p:pic>
        <p:sp>
          <p:nvSpPr>
            <p:cNvPr id="45" name="TextBox 44"/>
            <p:cNvSpPr txBox="1"/>
            <p:nvPr/>
          </p:nvSpPr>
          <p:spPr>
            <a:xfrm>
              <a:off x="8886465" y="2653822"/>
              <a:ext cx="1453528" cy="470922"/>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corporate apps</a:t>
              </a:r>
            </a:p>
          </p:txBody>
        </p:sp>
      </p:grpSp>
      <p:grpSp>
        <p:nvGrpSpPr>
          <p:cNvPr id="71" name="Group 70"/>
          <p:cNvGrpSpPr/>
          <p:nvPr/>
        </p:nvGrpSpPr>
        <p:grpSpPr>
          <a:xfrm>
            <a:off x="3235323" y="1543938"/>
            <a:ext cx="1235213" cy="1494090"/>
            <a:chOff x="3234992" y="1333351"/>
            <a:chExt cx="1259982" cy="1524050"/>
          </a:xfrm>
        </p:grpSpPr>
        <p:grpSp>
          <p:nvGrpSpPr>
            <p:cNvPr id="55" name="Group 54"/>
            <p:cNvGrpSpPr/>
            <p:nvPr/>
          </p:nvGrpSpPr>
          <p:grpSpPr>
            <a:xfrm>
              <a:off x="3234992" y="1333351"/>
              <a:ext cx="1259982" cy="1524050"/>
              <a:chOff x="9080274" y="1379208"/>
              <a:chExt cx="1259982" cy="1524050"/>
            </a:xfrm>
          </p:grpSpPr>
          <p:sp>
            <p:nvSpPr>
              <p:cNvPr id="56" name="Oval 55"/>
              <p:cNvSpPr/>
              <p:nvPr/>
            </p:nvSpPr>
            <p:spPr bwMode="auto">
              <a:xfrm>
                <a:off x="9080274" y="1379208"/>
                <a:ext cx="1188456" cy="1179924"/>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58" name="TextBox 57"/>
              <p:cNvSpPr txBox="1"/>
              <p:nvPr/>
            </p:nvSpPr>
            <p:spPr>
              <a:xfrm>
                <a:off x="9152493" y="2667797"/>
                <a:ext cx="1187763" cy="235461"/>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identity</a:t>
                </a:r>
              </a:p>
            </p:txBody>
          </p:sp>
        </p:grpSp>
        <p:sp>
          <p:nvSpPr>
            <p:cNvPr id="63" name="Freeform 35"/>
            <p:cNvSpPr>
              <a:spLocks noEditPoints="1"/>
            </p:cNvSpPr>
            <p:nvPr/>
          </p:nvSpPr>
          <p:spPr bwMode="auto">
            <a:xfrm>
              <a:off x="3511510" y="1607873"/>
              <a:ext cx="629413" cy="670189"/>
            </a:xfrm>
            <a:custGeom>
              <a:avLst/>
              <a:gdLst>
                <a:gd name="T0" fmla="*/ 189 w 296"/>
                <a:gd name="T1" fmla="*/ 136 h 300"/>
                <a:gd name="T2" fmla="*/ 202 w 296"/>
                <a:gd name="T3" fmla="*/ 132 h 300"/>
                <a:gd name="T4" fmla="*/ 206 w 296"/>
                <a:gd name="T5" fmla="*/ 128 h 300"/>
                <a:gd name="T6" fmla="*/ 210 w 296"/>
                <a:gd name="T7" fmla="*/ 116 h 300"/>
                <a:gd name="T8" fmla="*/ 214 w 296"/>
                <a:gd name="T9" fmla="*/ 120 h 300"/>
                <a:gd name="T10" fmla="*/ 227 w 296"/>
                <a:gd name="T11" fmla="*/ 99 h 300"/>
                <a:gd name="T12" fmla="*/ 185 w 296"/>
                <a:gd name="T13" fmla="*/ 205 h 300"/>
                <a:gd name="T14" fmla="*/ 189 w 296"/>
                <a:gd name="T15" fmla="*/ 210 h 300"/>
                <a:gd name="T16" fmla="*/ 202 w 296"/>
                <a:gd name="T17" fmla="*/ 214 h 300"/>
                <a:gd name="T18" fmla="*/ 197 w 296"/>
                <a:gd name="T19" fmla="*/ 218 h 300"/>
                <a:gd name="T20" fmla="*/ 218 w 296"/>
                <a:gd name="T21" fmla="*/ 230 h 300"/>
                <a:gd name="T22" fmla="*/ 222 w 296"/>
                <a:gd name="T23" fmla="*/ 243 h 300"/>
                <a:gd name="T24" fmla="*/ 227 w 296"/>
                <a:gd name="T25" fmla="*/ 247 h 300"/>
                <a:gd name="T26" fmla="*/ 111 w 296"/>
                <a:gd name="T27" fmla="*/ 205 h 300"/>
                <a:gd name="T28" fmla="*/ 107 w 296"/>
                <a:gd name="T29" fmla="*/ 201 h 300"/>
                <a:gd name="T30" fmla="*/ 94 w 296"/>
                <a:gd name="T31" fmla="*/ 222 h 300"/>
                <a:gd name="T32" fmla="*/ 82 w 296"/>
                <a:gd name="T33" fmla="*/ 226 h 300"/>
                <a:gd name="T34" fmla="*/ 77 w 296"/>
                <a:gd name="T35" fmla="*/ 230 h 300"/>
                <a:gd name="T36" fmla="*/ 73 w 296"/>
                <a:gd name="T37" fmla="*/ 243 h 300"/>
                <a:gd name="T38" fmla="*/ 69 w 296"/>
                <a:gd name="T39" fmla="*/ 239 h 300"/>
                <a:gd name="T40" fmla="*/ 102 w 296"/>
                <a:gd name="T41" fmla="*/ 141 h 300"/>
                <a:gd name="T42" fmla="*/ 98 w 296"/>
                <a:gd name="T43" fmla="*/ 128 h 300"/>
                <a:gd name="T44" fmla="*/ 94 w 296"/>
                <a:gd name="T45" fmla="*/ 124 h 300"/>
                <a:gd name="T46" fmla="*/ 82 w 296"/>
                <a:gd name="T47" fmla="*/ 120 h 300"/>
                <a:gd name="T48" fmla="*/ 86 w 296"/>
                <a:gd name="T49" fmla="*/ 116 h 300"/>
                <a:gd name="T50" fmla="*/ 65 w 296"/>
                <a:gd name="T51" fmla="*/ 103 h 300"/>
                <a:gd name="T52" fmla="*/ 72 w 296"/>
                <a:gd name="T53" fmla="*/ 64 h 300"/>
                <a:gd name="T54" fmla="*/ 5 w 296"/>
                <a:gd name="T55" fmla="*/ 89 h 300"/>
                <a:gd name="T56" fmla="*/ 23 w 296"/>
                <a:gd name="T57" fmla="*/ 48 h 300"/>
                <a:gd name="T58" fmla="*/ 72 w 296"/>
                <a:gd name="T59" fmla="*/ 64 h 300"/>
                <a:gd name="T60" fmla="*/ 36 w 296"/>
                <a:gd name="T61" fmla="*/ 0 h 300"/>
                <a:gd name="T62" fmla="*/ 296 w 296"/>
                <a:gd name="T63" fmla="*/ 64 h 300"/>
                <a:gd name="T64" fmla="*/ 229 w 296"/>
                <a:gd name="T65" fmla="*/ 89 h 300"/>
                <a:gd name="T66" fmla="*/ 247 w 296"/>
                <a:gd name="T67" fmla="*/ 48 h 300"/>
                <a:gd name="T68" fmla="*/ 296 w 296"/>
                <a:gd name="T69" fmla="*/ 64 h 300"/>
                <a:gd name="T70" fmla="*/ 260 w 296"/>
                <a:gd name="T71" fmla="*/ 0 h 300"/>
                <a:gd name="T72" fmla="*/ 296 w 296"/>
                <a:gd name="T73" fmla="*/ 275 h 300"/>
                <a:gd name="T74" fmla="*/ 229 w 296"/>
                <a:gd name="T75" fmla="*/ 300 h 300"/>
                <a:gd name="T76" fmla="*/ 247 w 296"/>
                <a:gd name="T77" fmla="*/ 259 h 300"/>
                <a:gd name="T78" fmla="*/ 296 w 296"/>
                <a:gd name="T79" fmla="*/ 275 h 300"/>
                <a:gd name="T80" fmla="*/ 260 w 296"/>
                <a:gd name="T81" fmla="*/ 211 h 300"/>
                <a:gd name="T82" fmla="*/ 72 w 296"/>
                <a:gd name="T83" fmla="*/ 275 h 300"/>
                <a:gd name="T84" fmla="*/ 5 w 296"/>
                <a:gd name="T85" fmla="*/ 300 h 300"/>
                <a:gd name="T86" fmla="*/ 23 w 296"/>
                <a:gd name="T87" fmla="*/ 259 h 300"/>
                <a:gd name="T88" fmla="*/ 72 w 296"/>
                <a:gd name="T89" fmla="*/ 275 h 300"/>
                <a:gd name="T90" fmla="*/ 36 w 296"/>
                <a:gd name="T91" fmla="*/ 211 h 300"/>
                <a:gd name="T92" fmla="*/ 125 w 296"/>
                <a:gd name="T93" fmla="*/ 116 h 300"/>
                <a:gd name="T94" fmla="*/ 147 w 296"/>
                <a:gd name="T95" fmla="*/ 145 h 300"/>
                <a:gd name="T96" fmla="*/ 150 w 296"/>
                <a:gd name="T97" fmla="*/ 176 h 300"/>
                <a:gd name="T98" fmla="*/ 190 w 296"/>
                <a:gd name="T99" fmla="*/ 164 h 300"/>
                <a:gd name="T100" fmla="*/ 110 w 296"/>
                <a:gd name="T101" fmla="*/ 194 h 300"/>
                <a:gd name="T102" fmla="*/ 131 w 296"/>
                <a:gd name="T103" fmla="*/ 145 h 300"/>
                <a:gd name="T104" fmla="*/ 145 w 296"/>
                <a:gd name="T105" fmla="*/ 156 h 300"/>
                <a:gd name="T106" fmla="*/ 144 w 296"/>
                <a:gd name="T107" fmla="*/ 150 h 300"/>
                <a:gd name="T108" fmla="*/ 147 w 296"/>
                <a:gd name="T109" fmla="*/ 150 h 300"/>
                <a:gd name="T110" fmla="*/ 149 w 296"/>
                <a:gd name="T111" fmla="*/ 15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96" h="300">
                  <a:moveTo>
                    <a:pt x="189" y="145"/>
                  </a:moveTo>
                  <a:cubicBezTo>
                    <a:pt x="185" y="141"/>
                    <a:pt x="185" y="141"/>
                    <a:pt x="185" y="141"/>
                  </a:cubicBezTo>
                  <a:cubicBezTo>
                    <a:pt x="189" y="136"/>
                    <a:pt x="189" y="136"/>
                    <a:pt x="189" y="136"/>
                  </a:cubicBezTo>
                  <a:cubicBezTo>
                    <a:pt x="193" y="141"/>
                    <a:pt x="193" y="141"/>
                    <a:pt x="193" y="141"/>
                  </a:cubicBezTo>
                  <a:cubicBezTo>
                    <a:pt x="189" y="145"/>
                    <a:pt x="189" y="145"/>
                    <a:pt x="189" y="145"/>
                  </a:cubicBezTo>
                  <a:close/>
                  <a:moveTo>
                    <a:pt x="202" y="132"/>
                  </a:moveTo>
                  <a:cubicBezTo>
                    <a:pt x="197" y="128"/>
                    <a:pt x="197" y="128"/>
                    <a:pt x="197" y="128"/>
                  </a:cubicBezTo>
                  <a:cubicBezTo>
                    <a:pt x="202" y="124"/>
                    <a:pt x="202" y="124"/>
                    <a:pt x="202" y="124"/>
                  </a:cubicBezTo>
                  <a:cubicBezTo>
                    <a:pt x="206" y="128"/>
                    <a:pt x="206" y="128"/>
                    <a:pt x="206" y="128"/>
                  </a:cubicBezTo>
                  <a:cubicBezTo>
                    <a:pt x="202" y="132"/>
                    <a:pt x="202" y="132"/>
                    <a:pt x="202" y="132"/>
                  </a:cubicBezTo>
                  <a:close/>
                  <a:moveTo>
                    <a:pt x="214" y="120"/>
                  </a:moveTo>
                  <a:cubicBezTo>
                    <a:pt x="210" y="116"/>
                    <a:pt x="210" y="116"/>
                    <a:pt x="210" y="116"/>
                  </a:cubicBezTo>
                  <a:cubicBezTo>
                    <a:pt x="214" y="111"/>
                    <a:pt x="214" y="111"/>
                    <a:pt x="214" y="111"/>
                  </a:cubicBezTo>
                  <a:cubicBezTo>
                    <a:pt x="218" y="116"/>
                    <a:pt x="218" y="116"/>
                    <a:pt x="218" y="116"/>
                  </a:cubicBezTo>
                  <a:cubicBezTo>
                    <a:pt x="214" y="120"/>
                    <a:pt x="214" y="120"/>
                    <a:pt x="214" y="120"/>
                  </a:cubicBezTo>
                  <a:close/>
                  <a:moveTo>
                    <a:pt x="227" y="107"/>
                  </a:moveTo>
                  <a:cubicBezTo>
                    <a:pt x="222" y="103"/>
                    <a:pt x="222" y="103"/>
                    <a:pt x="222" y="103"/>
                  </a:cubicBezTo>
                  <a:cubicBezTo>
                    <a:pt x="227" y="99"/>
                    <a:pt x="227" y="99"/>
                    <a:pt x="227" y="99"/>
                  </a:cubicBezTo>
                  <a:cubicBezTo>
                    <a:pt x="231" y="103"/>
                    <a:pt x="231" y="103"/>
                    <a:pt x="231" y="103"/>
                  </a:cubicBezTo>
                  <a:cubicBezTo>
                    <a:pt x="227" y="107"/>
                    <a:pt x="227" y="107"/>
                    <a:pt x="227" y="107"/>
                  </a:cubicBezTo>
                  <a:close/>
                  <a:moveTo>
                    <a:pt x="185" y="205"/>
                  </a:moveTo>
                  <a:cubicBezTo>
                    <a:pt x="189" y="201"/>
                    <a:pt x="189" y="201"/>
                    <a:pt x="189" y="201"/>
                  </a:cubicBezTo>
                  <a:cubicBezTo>
                    <a:pt x="193" y="205"/>
                    <a:pt x="193" y="205"/>
                    <a:pt x="193" y="205"/>
                  </a:cubicBezTo>
                  <a:cubicBezTo>
                    <a:pt x="189" y="210"/>
                    <a:pt x="189" y="210"/>
                    <a:pt x="189" y="210"/>
                  </a:cubicBezTo>
                  <a:cubicBezTo>
                    <a:pt x="185" y="205"/>
                    <a:pt x="185" y="205"/>
                    <a:pt x="185" y="205"/>
                  </a:cubicBezTo>
                  <a:close/>
                  <a:moveTo>
                    <a:pt x="197" y="218"/>
                  </a:moveTo>
                  <a:cubicBezTo>
                    <a:pt x="202" y="214"/>
                    <a:pt x="202" y="214"/>
                    <a:pt x="202" y="214"/>
                  </a:cubicBezTo>
                  <a:cubicBezTo>
                    <a:pt x="206" y="218"/>
                    <a:pt x="206" y="218"/>
                    <a:pt x="206" y="218"/>
                  </a:cubicBezTo>
                  <a:cubicBezTo>
                    <a:pt x="202" y="222"/>
                    <a:pt x="202" y="222"/>
                    <a:pt x="202" y="222"/>
                  </a:cubicBezTo>
                  <a:cubicBezTo>
                    <a:pt x="197" y="218"/>
                    <a:pt x="197" y="218"/>
                    <a:pt x="197" y="218"/>
                  </a:cubicBezTo>
                  <a:close/>
                  <a:moveTo>
                    <a:pt x="210" y="230"/>
                  </a:moveTo>
                  <a:cubicBezTo>
                    <a:pt x="214" y="226"/>
                    <a:pt x="214" y="226"/>
                    <a:pt x="214" y="226"/>
                  </a:cubicBezTo>
                  <a:cubicBezTo>
                    <a:pt x="218" y="230"/>
                    <a:pt x="218" y="230"/>
                    <a:pt x="218" y="230"/>
                  </a:cubicBezTo>
                  <a:cubicBezTo>
                    <a:pt x="214" y="235"/>
                    <a:pt x="214" y="235"/>
                    <a:pt x="214" y="235"/>
                  </a:cubicBezTo>
                  <a:cubicBezTo>
                    <a:pt x="210" y="230"/>
                    <a:pt x="210" y="230"/>
                    <a:pt x="210" y="230"/>
                  </a:cubicBezTo>
                  <a:close/>
                  <a:moveTo>
                    <a:pt x="222" y="243"/>
                  </a:moveTo>
                  <a:cubicBezTo>
                    <a:pt x="227" y="239"/>
                    <a:pt x="227" y="239"/>
                    <a:pt x="227" y="239"/>
                  </a:cubicBezTo>
                  <a:cubicBezTo>
                    <a:pt x="231" y="243"/>
                    <a:pt x="231" y="243"/>
                    <a:pt x="231" y="243"/>
                  </a:cubicBezTo>
                  <a:cubicBezTo>
                    <a:pt x="227" y="247"/>
                    <a:pt x="227" y="247"/>
                    <a:pt x="227" y="247"/>
                  </a:cubicBezTo>
                  <a:cubicBezTo>
                    <a:pt x="222" y="243"/>
                    <a:pt x="222" y="243"/>
                    <a:pt x="222" y="243"/>
                  </a:cubicBezTo>
                  <a:close/>
                  <a:moveTo>
                    <a:pt x="107" y="201"/>
                  </a:moveTo>
                  <a:cubicBezTo>
                    <a:pt x="111" y="205"/>
                    <a:pt x="111" y="205"/>
                    <a:pt x="111" y="205"/>
                  </a:cubicBezTo>
                  <a:cubicBezTo>
                    <a:pt x="107" y="210"/>
                    <a:pt x="107" y="210"/>
                    <a:pt x="107" y="210"/>
                  </a:cubicBezTo>
                  <a:cubicBezTo>
                    <a:pt x="102" y="205"/>
                    <a:pt x="102" y="205"/>
                    <a:pt x="102" y="205"/>
                  </a:cubicBezTo>
                  <a:cubicBezTo>
                    <a:pt x="107" y="201"/>
                    <a:pt x="107" y="201"/>
                    <a:pt x="107" y="201"/>
                  </a:cubicBezTo>
                  <a:close/>
                  <a:moveTo>
                    <a:pt x="94" y="214"/>
                  </a:moveTo>
                  <a:cubicBezTo>
                    <a:pt x="98" y="218"/>
                    <a:pt x="98" y="218"/>
                    <a:pt x="98" y="218"/>
                  </a:cubicBezTo>
                  <a:cubicBezTo>
                    <a:pt x="94" y="222"/>
                    <a:pt x="94" y="222"/>
                    <a:pt x="94" y="222"/>
                  </a:cubicBezTo>
                  <a:cubicBezTo>
                    <a:pt x="90" y="218"/>
                    <a:pt x="90" y="218"/>
                    <a:pt x="90" y="218"/>
                  </a:cubicBezTo>
                  <a:cubicBezTo>
                    <a:pt x="94" y="214"/>
                    <a:pt x="94" y="214"/>
                    <a:pt x="94" y="214"/>
                  </a:cubicBezTo>
                  <a:close/>
                  <a:moveTo>
                    <a:pt x="82" y="226"/>
                  </a:moveTo>
                  <a:cubicBezTo>
                    <a:pt x="86" y="230"/>
                    <a:pt x="86" y="230"/>
                    <a:pt x="86" y="230"/>
                  </a:cubicBezTo>
                  <a:cubicBezTo>
                    <a:pt x="82" y="235"/>
                    <a:pt x="82" y="235"/>
                    <a:pt x="82" y="235"/>
                  </a:cubicBezTo>
                  <a:cubicBezTo>
                    <a:pt x="77" y="230"/>
                    <a:pt x="77" y="230"/>
                    <a:pt x="77" y="230"/>
                  </a:cubicBezTo>
                  <a:cubicBezTo>
                    <a:pt x="82" y="226"/>
                    <a:pt x="82" y="226"/>
                    <a:pt x="82" y="226"/>
                  </a:cubicBezTo>
                  <a:close/>
                  <a:moveTo>
                    <a:pt x="69" y="239"/>
                  </a:moveTo>
                  <a:cubicBezTo>
                    <a:pt x="73" y="243"/>
                    <a:pt x="73" y="243"/>
                    <a:pt x="73" y="243"/>
                  </a:cubicBezTo>
                  <a:cubicBezTo>
                    <a:pt x="69" y="247"/>
                    <a:pt x="69" y="247"/>
                    <a:pt x="69" y="247"/>
                  </a:cubicBezTo>
                  <a:cubicBezTo>
                    <a:pt x="65" y="243"/>
                    <a:pt x="65" y="243"/>
                    <a:pt x="65" y="243"/>
                  </a:cubicBezTo>
                  <a:cubicBezTo>
                    <a:pt x="69" y="239"/>
                    <a:pt x="69" y="239"/>
                    <a:pt x="69" y="239"/>
                  </a:cubicBezTo>
                  <a:close/>
                  <a:moveTo>
                    <a:pt x="111" y="141"/>
                  </a:moveTo>
                  <a:cubicBezTo>
                    <a:pt x="107" y="145"/>
                    <a:pt x="107" y="145"/>
                    <a:pt x="107" y="145"/>
                  </a:cubicBezTo>
                  <a:cubicBezTo>
                    <a:pt x="102" y="141"/>
                    <a:pt x="102" y="141"/>
                    <a:pt x="102" y="141"/>
                  </a:cubicBezTo>
                  <a:cubicBezTo>
                    <a:pt x="107" y="136"/>
                    <a:pt x="107" y="136"/>
                    <a:pt x="107" y="136"/>
                  </a:cubicBezTo>
                  <a:cubicBezTo>
                    <a:pt x="111" y="141"/>
                    <a:pt x="111" y="141"/>
                    <a:pt x="111" y="141"/>
                  </a:cubicBezTo>
                  <a:close/>
                  <a:moveTo>
                    <a:pt x="98" y="128"/>
                  </a:moveTo>
                  <a:cubicBezTo>
                    <a:pt x="94" y="132"/>
                    <a:pt x="94" y="132"/>
                    <a:pt x="94" y="132"/>
                  </a:cubicBezTo>
                  <a:cubicBezTo>
                    <a:pt x="90" y="128"/>
                    <a:pt x="90" y="128"/>
                    <a:pt x="90" y="128"/>
                  </a:cubicBezTo>
                  <a:cubicBezTo>
                    <a:pt x="94" y="124"/>
                    <a:pt x="94" y="124"/>
                    <a:pt x="94" y="124"/>
                  </a:cubicBezTo>
                  <a:cubicBezTo>
                    <a:pt x="98" y="128"/>
                    <a:pt x="98" y="128"/>
                    <a:pt x="98" y="128"/>
                  </a:cubicBezTo>
                  <a:close/>
                  <a:moveTo>
                    <a:pt x="86" y="116"/>
                  </a:moveTo>
                  <a:cubicBezTo>
                    <a:pt x="82" y="120"/>
                    <a:pt x="82" y="120"/>
                    <a:pt x="82" y="120"/>
                  </a:cubicBezTo>
                  <a:cubicBezTo>
                    <a:pt x="77" y="116"/>
                    <a:pt x="77" y="116"/>
                    <a:pt x="77" y="116"/>
                  </a:cubicBezTo>
                  <a:cubicBezTo>
                    <a:pt x="82" y="111"/>
                    <a:pt x="82" y="111"/>
                    <a:pt x="82" y="111"/>
                  </a:cubicBezTo>
                  <a:cubicBezTo>
                    <a:pt x="86" y="116"/>
                    <a:pt x="86" y="116"/>
                    <a:pt x="86" y="116"/>
                  </a:cubicBezTo>
                  <a:close/>
                  <a:moveTo>
                    <a:pt x="73" y="103"/>
                  </a:moveTo>
                  <a:cubicBezTo>
                    <a:pt x="69" y="107"/>
                    <a:pt x="69" y="107"/>
                    <a:pt x="69" y="107"/>
                  </a:cubicBezTo>
                  <a:cubicBezTo>
                    <a:pt x="65" y="103"/>
                    <a:pt x="65" y="103"/>
                    <a:pt x="65" y="103"/>
                  </a:cubicBezTo>
                  <a:cubicBezTo>
                    <a:pt x="69" y="99"/>
                    <a:pt x="69" y="99"/>
                    <a:pt x="69" y="99"/>
                  </a:cubicBezTo>
                  <a:cubicBezTo>
                    <a:pt x="73" y="103"/>
                    <a:pt x="73" y="103"/>
                    <a:pt x="73" y="103"/>
                  </a:cubicBezTo>
                  <a:close/>
                  <a:moveTo>
                    <a:pt x="72" y="64"/>
                  </a:moveTo>
                  <a:cubicBezTo>
                    <a:pt x="72" y="74"/>
                    <a:pt x="72" y="74"/>
                    <a:pt x="72" y="74"/>
                  </a:cubicBezTo>
                  <a:cubicBezTo>
                    <a:pt x="72" y="89"/>
                    <a:pt x="72" y="89"/>
                    <a:pt x="67" y="89"/>
                  </a:cubicBezTo>
                  <a:cubicBezTo>
                    <a:pt x="5" y="89"/>
                    <a:pt x="5" y="89"/>
                    <a:pt x="5" y="89"/>
                  </a:cubicBezTo>
                  <a:cubicBezTo>
                    <a:pt x="0" y="89"/>
                    <a:pt x="0" y="89"/>
                    <a:pt x="0" y="74"/>
                  </a:cubicBezTo>
                  <a:cubicBezTo>
                    <a:pt x="0" y="64"/>
                    <a:pt x="0" y="64"/>
                    <a:pt x="0" y="64"/>
                  </a:cubicBezTo>
                  <a:cubicBezTo>
                    <a:pt x="0" y="53"/>
                    <a:pt x="12" y="51"/>
                    <a:pt x="23" y="48"/>
                  </a:cubicBezTo>
                  <a:cubicBezTo>
                    <a:pt x="27" y="52"/>
                    <a:pt x="32" y="54"/>
                    <a:pt x="36" y="54"/>
                  </a:cubicBezTo>
                  <a:cubicBezTo>
                    <a:pt x="40" y="54"/>
                    <a:pt x="45" y="52"/>
                    <a:pt x="49" y="48"/>
                  </a:cubicBezTo>
                  <a:cubicBezTo>
                    <a:pt x="59" y="51"/>
                    <a:pt x="72" y="53"/>
                    <a:pt x="72" y="64"/>
                  </a:cubicBezTo>
                  <a:close/>
                  <a:moveTo>
                    <a:pt x="36" y="48"/>
                  </a:moveTo>
                  <a:cubicBezTo>
                    <a:pt x="42" y="48"/>
                    <a:pt x="54" y="37"/>
                    <a:pt x="54" y="24"/>
                  </a:cubicBezTo>
                  <a:cubicBezTo>
                    <a:pt x="54" y="11"/>
                    <a:pt x="49" y="0"/>
                    <a:pt x="36" y="0"/>
                  </a:cubicBezTo>
                  <a:cubicBezTo>
                    <a:pt x="23" y="0"/>
                    <a:pt x="18" y="11"/>
                    <a:pt x="18" y="24"/>
                  </a:cubicBezTo>
                  <a:cubicBezTo>
                    <a:pt x="18" y="37"/>
                    <a:pt x="30" y="48"/>
                    <a:pt x="36" y="48"/>
                  </a:cubicBezTo>
                  <a:close/>
                  <a:moveTo>
                    <a:pt x="296" y="64"/>
                  </a:moveTo>
                  <a:cubicBezTo>
                    <a:pt x="296" y="74"/>
                    <a:pt x="296" y="74"/>
                    <a:pt x="296" y="74"/>
                  </a:cubicBezTo>
                  <a:cubicBezTo>
                    <a:pt x="296" y="89"/>
                    <a:pt x="296" y="89"/>
                    <a:pt x="290" y="89"/>
                  </a:cubicBezTo>
                  <a:cubicBezTo>
                    <a:pt x="229" y="89"/>
                    <a:pt x="229" y="89"/>
                    <a:pt x="229" y="89"/>
                  </a:cubicBezTo>
                  <a:cubicBezTo>
                    <a:pt x="224" y="89"/>
                    <a:pt x="224" y="89"/>
                    <a:pt x="224" y="74"/>
                  </a:cubicBezTo>
                  <a:cubicBezTo>
                    <a:pt x="224" y="64"/>
                    <a:pt x="224" y="64"/>
                    <a:pt x="224" y="64"/>
                  </a:cubicBezTo>
                  <a:cubicBezTo>
                    <a:pt x="224" y="53"/>
                    <a:pt x="236" y="51"/>
                    <a:pt x="247" y="48"/>
                  </a:cubicBezTo>
                  <a:cubicBezTo>
                    <a:pt x="251" y="52"/>
                    <a:pt x="256" y="54"/>
                    <a:pt x="260" y="54"/>
                  </a:cubicBezTo>
                  <a:cubicBezTo>
                    <a:pt x="263" y="54"/>
                    <a:pt x="268" y="52"/>
                    <a:pt x="273" y="48"/>
                  </a:cubicBezTo>
                  <a:cubicBezTo>
                    <a:pt x="283" y="51"/>
                    <a:pt x="296" y="53"/>
                    <a:pt x="296" y="64"/>
                  </a:cubicBezTo>
                  <a:close/>
                  <a:moveTo>
                    <a:pt x="260" y="48"/>
                  </a:moveTo>
                  <a:cubicBezTo>
                    <a:pt x="266" y="48"/>
                    <a:pt x="278" y="37"/>
                    <a:pt x="278" y="24"/>
                  </a:cubicBezTo>
                  <a:cubicBezTo>
                    <a:pt x="278" y="11"/>
                    <a:pt x="273" y="0"/>
                    <a:pt x="260" y="0"/>
                  </a:cubicBezTo>
                  <a:cubicBezTo>
                    <a:pt x="246" y="0"/>
                    <a:pt x="241" y="11"/>
                    <a:pt x="241" y="24"/>
                  </a:cubicBezTo>
                  <a:cubicBezTo>
                    <a:pt x="241" y="37"/>
                    <a:pt x="254" y="48"/>
                    <a:pt x="260" y="48"/>
                  </a:cubicBezTo>
                  <a:close/>
                  <a:moveTo>
                    <a:pt x="296" y="275"/>
                  </a:moveTo>
                  <a:cubicBezTo>
                    <a:pt x="296" y="285"/>
                    <a:pt x="296" y="285"/>
                    <a:pt x="296" y="285"/>
                  </a:cubicBezTo>
                  <a:cubicBezTo>
                    <a:pt x="296" y="300"/>
                    <a:pt x="296" y="300"/>
                    <a:pt x="290" y="300"/>
                  </a:cubicBezTo>
                  <a:cubicBezTo>
                    <a:pt x="229" y="300"/>
                    <a:pt x="229" y="300"/>
                    <a:pt x="229" y="300"/>
                  </a:cubicBezTo>
                  <a:cubicBezTo>
                    <a:pt x="224" y="300"/>
                    <a:pt x="224" y="300"/>
                    <a:pt x="224" y="285"/>
                  </a:cubicBezTo>
                  <a:cubicBezTo>
                    <a:pt x="224" y="275"/>
                    <a:pt x="224" y="275"/>
                    <a:pt x="224" y="275"/>
                  </a:cubicBezTo>
                  <a:cubicBezTo>
                    <a:pt x="224" y="264"/>
                    <a:pt x="236" y="263"/>
                    <a:pt x="247" y="259"/>
                  </a:cubicBezTo>
                  <a:cubicBezTo>
                    <a:pt x="251" y="263"/>
                    <a:pt x="256" y="265"/>
                    <a:pt x="260" y="265"/>
                  </a:cubicBezTo>
                  <a:cubicBezTo>
                    <a:pt x="264" y="265"/>
                    <a:pt x="268" y="263"/>
                    <a:pt x="273" y="259"/>
                  </a:cubicBezTo>
                  <a:cubicBezTo>
                    <a:pt x="283" y="263"/>
                    <a:pt x="296" y="264"/>
                    <a:pt x="296" y="275"/>
                  </a:cubicBezTo>
                  <a:close/>
                  <a:moveTo>
                    <a:pt x="260" y="259"/>
                  </a:moveTo>
                  <a:cubicBezTo>
                    <a:pt x="266" y="259"/>
                    <a:pt x="278" y="248"/>
                    <a:pt x="278" y="235"/>
                  </a:cubicBezTo>
                  <a:cubicBezTo>
                    <a:pt x="278" y="222"/>
                    <a:pt x="273" y="211"/>
                    <a:pt x="260" y="211"/>
                  </a:cubicBezTo>
                  <a:cubicBezTo>
                    <a:pt x="246" y="211"/>
                    <a:pt x="241" y="222"/>
                    <a:pt x="241" y="235"/>
                  </a:cubicBezTo>
                  <a:cubicBezTo>
                    <a:pt x="241" y="248"/>
                    <a:pt x="254" y="259"/>
                    <a:pt x="260" y="259"/>
                  </a:cubicBezTo>
                  <a:close/>
                  <a:moveTo>
                    <a:pt x="72" y="275"/>
                  </a:moveTo>
                  <a:cubicBezTo>
                    <a:pt x="72" y="285"/>
                    <a:pt x="72" y="285"/>
                    <a:pt x="72" y="285"/>
                  </a:cubicBezTo>
                  <a:cubicBezTo>
                    <a:pt x="72" y="300"/>
                    <a:pt x="72" y="300"/>
                    <a:pt x="67" y="300"/>
                  </a:cubicBezTo>
                  <a:cubicBezTo>
                    <a:pt x="5" y="300"/>
                    <a:pt x="5" y="300"/>
                    <a:pt x="5" y="300"/>
                  </a:cubicBezTo>
                  <a:cubicBezTo>
                    <a:pt x="0" y="300"/>
                    <a:pt x="0" y="300"/>
                    <a:pt x="0" y="285"/>
                  </a:cubicBezTo>
                  <a:cubicBezTo>
                    <a:pt x="0" y="275"/>
                    <a:pt x="0" y="275"/>
                    <a:pt x="0" y="275"/>
                  </a:cubicBezTo>
                  <a:cubicBezTo>
                    <a:pt x="0" y="264"/>
                    <a:pt x="12" y="263"/>
                    <a:pt x="23" y="259"/>
                  </a:cubicBezTo>
                  <a:cubicBezTo>
                    <a:pt x="27" y="263"/>
                    <a:pt x="32" y="265"/>
                    <a:pt x="36" y="265"/>
                  </a:cubicBezTo>
                  <a:cubicBezTo>
                    <a:pt x="40" y="265"/>
                    <a:pt x="45" y="263"/>
                    <a:pt x="49" y="259"/>
                  </a:cubicBezTo>
                  <a:cubicBezTo>
                    <a:pt x="59" y="263"/>
                    <a:pt x="72" y="264"/>
                    <a:pt x="72" y="275"/>
                  </a:cubicBezTo>
                  <a:close/>
                  <a:moveTo>
                    <a:pt x="36" y="259"/>
                  </a:moveTo>
                  <a:cubicBezTo>
                    <a:pt x="42" y="259"/>
                    <a:pt x="54" y="248"/>
                    <a:pt x="54" y="235"/>
                  </a:cubicBezTo>
                  <a:cubicBezTo>
                    <a:pt x="54" y="222"/>
                    <a:pt x="49" y="211"/>
                    <a:pt x="36" y="211"/>
                  </a:cubicBezTo>
                  <a:cubicBezTo>
                    <a:pt x="23" y="211"/>
                    <a:pt x="18" y="222"/>
                    <a:pt x="18" y="235"/>
                  </a:cubicBezTo>
                  <a:cubicBezTo>
                    <a:pt x="18" y="248"/>
                    <a:pt x="30" y="259"/>
                    <a:pt x="36" y="259"/>
                  </a:cubicBezTo>
                  <a:close/>
                  <a:moveTo>
                    <a:pt x="125" y="116"/>
                  </a:moveTo>
                  <a:cubicBezTo>
                    <a:pt x="125" y="100"/>
                    <a:pt x="131" y="87"/>
                    <a:pt x="147" y="87"/>
                  </a:cubicBezTo>
                  <a:cubicBezTo>
                    <a:pt x="163" y="87"/>
                    <a:pt x="169" y="100"/>
                    <a:pt x="169" y="116"/>
                  </a:cubicBezTo>
                  <a:cubicBezTo>
                    <a:pt x="169" y="132"/>
                    <a:pt x="154" y="145"/>
                    <a:pt x="147" y="145"/>
                  </a:cubicBezTo>
                  <a:cubicBezTo>
                    <a:pt x="140" y="145"/>
                    <a:pt x="125" y="132"/>
                    <a:pt x="125" y="116"/>
                  </a:cubicBezTo>
                  <a:close/>
                  <a:moveTo>
                    <a:pt x="148" y="156"/>
                  </a:moveTo>
                  <a:cubicBezTo>
                    <a:pt x="150" y="176"/>
                    <a:pt x="150" y="176"/>
                    <a:pt x="150" y="176"/>
                  </a:cubicBezTo>
                  <a:cubicBezTo>
                    <a:pt x="153" y="168"/>
                    <a:pt x="155" y="159"/>
                    <a:pt x="159" y="151"/>
                  </a:cubicBezTo>
                  <a:cubicBezTo>
                    <a:pt x="159" y="150"/>
                    <a:pt x="159" y="150"/>
                    <a:pt x="162" y="145"/>
                  </a:cubicBezTo>
                  <a:cubicBezTo>
                    <a:pt x="174" y="149"/>
                    <a:pt x="190" y="151"/>
                    <a:pt x="190" y="164"/>
                  </a:cubicBezTo>
                  <a:cubicBezTo>
                    <a:pt x="190" y="176"/>
                    <a:pt x="190" y="176"/>
                    <a:pt x="190" y="176"/>
                  </a:cubicBezTo>
                  <a:cubicBezTo>
                    <a:pt x="190" y="194"/>
                    <a:pt x="190" y="194"/>
                    <a:pt x="183" y="194"/>
                  </a:cubicBezTo>
                  <a:cubicBezTo>
                    <a:pt x="110" y="194"/>
                    <a:pt x="110" y="194"/>
                    <a:pt x="110" y="194"/>
                  </a:cubicBezTo>
                  <a:cubicBezTo>
                    <a:pt x="104" y="194"/>
                    <a:pt x="104" y="194"/>
                    <a:pt x="104" y="176"/>
                  </a:cubicBezTo>
                  <a:cubicBezTo>
                    <a:pt x="104" y="164"/>
                    <a:pt x="104" y="164"/>
                    <a:pt x="104" y="164"/>
                  </a:cubicBezTo>
                  <a:cubicBezTo>
                    <a:pt x="104" y="151"/>
                    <a:pt x="118" y="149"/>
                    <a:pt x="131" y="145"/>
                  </a:cubicBezTo>
                  <a:cubicBezTo>
                    <a:pt x="134" y="150"/>
                    <a:pt x="134" y="150"/>
                    <a:pt x="135" y="151"/>
                  </a:cubicBezTo>
                  <a:cubicBezTo>
                    <a:pt x="138" y="159"/>
                    <a:pt x="141" y="168"/>
                    <a:pt x="143" y="176"/>
                  </a:cubicBezTo>
                  <a:cubicBezTo>
                    <a:pt x="145" y="156"/>
                    <a:pt x="145" y="156"/>
                    <a:pt x="145" y="156"/>
                  </a:cubicBezTo>
                  <a:cubicBezTo>
                    <a:pt x="145" y="155"/>
                    <a:pt x="145" y="155"/>
                    <a:pt x="145" y="155"/>
                  </a:cubicBezTo>
                  <a:cubicBezTo>
                    <a:pt x="141" y="149"/>
                    <a:pt x="141" y="149"/>
                    <a:pt x="141" y="149"/>
                  </a:cubicBezTo>
                  <a:cubicBezTo>
                    <a:pt x="144" y="150"/>
                    <a:pt x="144" y="150"/>
                    <a:pt x="144" y="150"/>
                  </a:cubicBezTo>
                  <a:cubicBezTo>
                    <a:pt x="145" y="150"/>
                    <a:pt x="145" y="150"/>
                    <a:pt x="146" y="150"/>
                  </a:cubicBezTo>
                  <a:cubicBezTo>
                    <a:pt x="146" y="150"/>
                    <a:pt x="146" y="150"/>
                    <a:pt x="147" y="150"/>
                  </a:cubicBezTo>
                  <a:cubicBezTo>
                    <a:pt x="147" y="150"/>
                    <a:pt x="147" y="150"/>
                    <a:pt x="147" y="150"/>
                  </a:cubicBezTo>
                  <a:cubicBezTo>
                    <a:pt x="149" y="150"/>
                    <a:pt x="149" y="150"/>
                    <a:pt x="149" y="150"/>
                  </a:cubicBezTo>
                  <a:cubicBezTo>
                    <a:pt x="152" y="149"/>
                    <a:pt x="152" y="149"/>
                    <a:pt x="152" y="149"/>
                  </a:cubicBezTo>
                  <a:cubicBezTo>
                    <a:pt x="149" y="155"/>
                    <a:pt x="149" y="155"/>
                    <a:pt x="149" y="155"/>
                  </a:cubicBezTo>
                  <a:lnTo>
                    <a:pt x="148" y="156"/>
                  </a:lnTo>
                  <a:close/>
                </a:path>
              </a:pathLst>
            </a:custGeom>
            <a:solidFill>
              <a:schemeClr val="bg1"/>
            </a:solidFill>
            <a:ln>
              <a:noFill/>
            </a:ln>
          </p:spPr>
          <p:txBody>
            <a:bodyPr vert="horz" wrap="square" lIns="89642" tIns="44821" rIns="89642" bIns="44821" numCol="1" anchor="t" anchorCtr="0" compatLnSpc="1">
              <a:prstTxWarp prst="textNoShape">
                <a:avLst/>
              </a:prstTxWarp>
            </a:bodyPr>
            <a:lstStyle/>
            <a:p>
              <a:endParaRPr lang="en-US" sz="1765" dirty="0">
                <a:gradFill>
                  <a:gsLst>
                    <a:gs pos="0">
                      <a:srgbClr val="FFFFFF"/>
                    </a:gs>
                    <a:gs pos="100000">
                      <a:srgbClr val="FFFFFF"/>
                    </a:gs>
                  </a:gsLst>
                  <a:lin ang="5400000" scaled="0"/>
                </a:gradFill>
              </a:endParaRPr>
            </a:p>
          </p:txBody>
        </p:sp>
      </p:grpSp>
      <p:cxnSp>
        <p:nvCxnSpPr>
          <p:cNvPr id="64" name="Straight Connector 63"/>
          <p:cNvCxnSpPr>
            <a:cxnSpLocks/>
            <a:stCxn id="56" idx="5"/>
          </p:cNvCxnSpPr>
          <p:nvPr/>
        </p:nvCxnSpPr>
        <p:spPr>
          <a:xfrm>
            <a:off x="4229792" y="2531268"/>
            <a:ext cx="647875" cy="661211"/>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76" name="Group 75"/>
          <p:cNvGrpSpPr/>
          <p:nvPr/>
        </p:nvGrpSpPr>
        <p:grpSpPr>
          <a:xfrm>
            <a:off x="8741613" y="3483083"/>
            <a:ext cx="1486818" cy="1707783"/>
            <a:chOff x="9074854" y="3007042"/>
            <a:chExt cx="1516632" cy="1742028"/>
          </a:xfrm>
        </p:grpSpPr>
        <p:grpSp>
          <p:nvGrpSpPr>
            <p:cNvPr id="22" name="Group 21"/>
            <p:cNvGrpSpPr/>
            <p:nvPr/>
          </p:nvGrpSpPr>
          <p:grpSpPr>
            <a:xfrm>
              <a:off x="9074854" y="3007042"/>
              <a:ext cx="1516632" cy="1742028"/>
              <a:chOff x="4757916" y="4610784"/>
              <a:chExt cx="1203307" cy="1382135"/>
            </a:xfrm>
          </p:grpSpPr>
          <p:sp>
            <p:nvSpPr>
              <p:cNvPr id="24" name="TextBox 23"/>
              <p:cNvSpPr txBox="1"/>
              <p:nvPr/>
            </p:nvSpPr>
            <p:spPr>
              <a:xfrm>
                <a:off x="4757916" y="5621748"/>
                <a:ext cx="1203307" cy="371171"/>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business processes</a:t>
                </a:r>
              </a:p>
            </p:txBody>
          </p:sp>
          <p:sp>
            <p:nvSpPr>
              <p:cNvPr id="25" name="Oval 24"/>
              <p:cNvSpPr/>
              <p:nvPr/>
            </p:nvSpPr>
            <p:spPr bwMode="auto">
              <a:xfrm>
                <a:off x="4898081" y="4610784"/>
                <a:ext cx="922952" cy="922950"/>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73" name="Picture 7" descr="\\MAGNUM\Projects\Microsoft\Cloud Power FY12\Design\ICONS_PNG\Gears.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9315752" y="3123686"/>
              <a:ext cx="1010634" cy="1010632"/>
            </a:xfrm>
            <a:prstGeom prst="rect">
              <a:avLst/>
            </a:prstGeom>
            <a:noFill/>
          </p:spPr>
        </p:pic>
      </p:grpSp>
      <p:grpSp>
        <p:nvGrpSpPr>
          <p:cNvPr id="75" name="Group 74"/>
          <p:cNvGrpSpPr/>
          <p:nvPr/>
        </p:nvGrpSpPr>
        <p:grpSpPr>
          <a:xfrm>
            <a:off x="6561471" y="5184307"/>
            <a:ext cx="1759538" cy="1452673"/>
            <a:chOff x="8425641" y="4822911"/>
            <a:chExt cx="1704318" cy="1407084"/>
          </a:xfrm>
        </p:grpSpPr>
        <p:grpSp>
          <p:nvGrpSpPr>
            <p:cNvPr id="18" name="Group 17"/>
            <p:cNvGrpSpPr/>
            <p:nvPr/>
          </p:nvGrpSpPr>
          <p:grpSpPr>
            <a:xfrm>
              <a:off x="8425641" y="4822911"/>
              <a:ext cx="1704318" cy="1407084"/>
              <a:chOff x="4687637" y="4639032"/>
              <a:chExt cx="1352216" cy="1116389"/>
            </a:xfrm>
          </p:grpSpPr>
          <p:sp>
            <p:nvSpPr>
              <p:cNvPr id="20" name="TextBox 19"/>
              <p:cNvSpPr txBox="1"/>
              <p:nvPr/>
            </p:nvSpPr>
            <p:spPr>
              <a:xfrm>
                <a:off x="4687637" y="5578025"/>
                <a:ext cx="1352216" cy="177396"/>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data</a:t>
                </a:r>
              </a:p>
            </p:txBody>
          </p:sp>
          <p:sp>
            <p:nvSpPr>
              <p:cNvPr id="21" name="Oval 20"/>
              <p:cNvSpPr/>
              <p:nvPr/>
            </p:nvSpPr>
            <p:spPr bwMode="auto">
              <a:xfrm>
                <a:off x="4926330" y="4639032"/>
                <a:ext cx="866453" cy="866452"/>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74" name="Picture 73"/>
            <p:cNvPicPr>
              <a:picLocks noChangeAspect="1"/>
            </p:cNvPicPr>
            <p:nvPr/>
          </p:nvPicPr>
          <p:blipFill>
            <a:blip r:embed="rId5" cstate="screen">
              <a:biLevel thresh="25000"/>
              <a:extLst>
                <a:ext uri="{28A0092B-C50C-407E-A947-70E740481C1C}">
                  <a14:useLocalDpi xmlns:a14="http://schemas.microsoft.com/office/drawing/2010/main"/>
                </a:ext>
              </a:extLst>
            </a:blip>
            <a:stretch>
              <a:fillRect/>
            </a:stretch>
          </p:blipFill>
          <p:spPr>
            <a:xfrm>
              <a:off x="9019711" y="5177958"/>
              <a:ext cx="505619" cy="466849"/>
            </a:xfrm>
            <a:prstGeom prst="rect">
              <a:avLst/>
            </a:prstGeom>
          </p:spPr>
        </p:pic>
      </p:grpSp>
      <p:grpSp>
        <p:nvGrpSpPr>
          <p:cNvPr id="95" name="Group 94"/>
          <p:cNvGrpSpPr/>
          <p:nvPr/>
        </p:nvGrpSpPr>
        <p:grpSpPr>
          <a:xfrm>
            <a:off x="3524178" y="5262215"/>
            <a:ext cx="1063301" cy="1414062"/>
            <a:chOff x="807565" y="4720588"/>
            <a:chExt cx="1084622" cy="1442417"/>
          </a:xfrm>
        </p:grpSpPr>
        <p:grpSp>
          <p:nvGrpSpPr>
            <p:cNvPr id="26" name="Group 25"/>
            <p:cNvGrpSpPr/>
            <p:nvPr/>
          </p:nvGrpSpPr>
          <p:grpSpPr>
            <a:xfrm>
              <a:off x="807565" y="4720588"/>
              <a:ext cx="1084622" cy="1442417"/>
              <a:chOff x="4929283" y="4634460"/>
              <a:chExt cx="860547" cy="1144422"/>
            </a:xfrm>
          </p:grpSpPr>
          <p:sp>
            <p:nvSpPr>
              <p:cNvPr id="28" name="TextBox 27"/>
              <p:cNvSpPr txBox="1"/>
              <p:nvPr/>
            </p:nvSpPr>
            <p:spPr>
              <a:xfrm>
                <a:off x="4993797" y="5590854"/>
                <a:ext cx="731520" cy="188028"/>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social </a:t>
                </a:r>
              </a:p>
            </p:txBody>
          </p:sp>
          <p:sp>
            <p:nvSpPr>
              <p:cNvPr id="29" name="Oval 28"/>
              <p:cNvSpPr/>
              <p:nvPr/>
            </p:nvSpPr>
            <p:spPr bwMode="auto">
              <a:xfrm>
                <a:off x="4929283" y="4634460"/>
                <a:ext cx="860547" cy="875598"/>
              </a:xfrm>
              <a:prstGeom prst="ellipse">
                <a:avLst/>
              </a:prstGeom>
              <a:solidFill>
                <a:srgbClr val="00AEEF">
                  <a:alpha val="50196"/>
                </a:srgbClr>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grpSp>
          <p:nvGrpSpPr>
            <p:cNvPr id="81" name="Group 80"/>
            <p:cNvGrpSpPr/>
            <p:nvPr/>
          </p:nvGrpSpPr>
          <p:grpSpPr>
            <a:xfrm>
              <a:off x="1126756" y="5059007"/>
              <a:ext cx="443281" cy="426752"/>
              <a:chOff x="624984" y="4857800"/>
              <a:chExt cx="276968" cy="266639"/>
            </a:xfrm>
          </p:grpSpPr>
          <p:sp>
            <p:nvSpPr>
              <p:cNvPr id="78" name="Oval 16"/>
              <p:cNvSpPr>
                <a:spLocks noChangeArrowheads="1"/>
              </p:cNvSpPr>
              <p:nvPr/>
            </p:nvSpPr>
            <p:spPr bwMode="black">
              <a:xfrm flipH="1">
                <a:off x="624984" y="4864499"/>
                <a:ext cx="112930" cy="11049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sp>
            <p:nvSpPr>
              <p:cNvPr id="79" name="Freeform 18"/>
              <p:cNvSpPr>
                <a:spLocks/>
              </p:cNvSpPr>
              <p:nvPr/>
            </p:nvSpPr>
            <p:spPr bwMode="black">
              <a:xfrm flipH="1">
                <a:off x="626834" y="4968299"/>
                <a:ext cx="200632" cy="156140"/>
              </a:xfrm>
              <a:custGeom>
                <a:avLst/>
                <a:gdLst>
                  <a:gd name="T0" fmla="*/ 30 w 71"/>
                  <a:gd name="T1" fmla="*/ 33 h 55"/>
                  <a:gd name="T2" fmla="*/ 18 w 71"/>
                  <a:gd name="T3" fmla="*/ 6 h 55"/>
                  <a:gd name="T4" fmla="*/ 6 w 71"/>
                  <a:gd name="T5" fmla="*/ 2 h 55"/>
                  <a:gd name="T6" fmla="*/ 2 w 71"/>
                  <a:gd name="T7" fmla="*/ 14 h 55"/>
                  <a:gd name="T8" fmla="*/ 20 w 71"/>
                  <a:gd name="T9" fmla="*/ 50 h 55"/>
                  <a:gd name="T10" fmla="*/ 25 w 71"/>
                  <a:gd name="T11" fmla="*/ 55 h 55"/>
                  <a:gd name="T12" fmla="*/ 27 w 71"/>
                  <a:gd name="T13" fmla="*/ 55 h 55"/>
                  <a:gd name="T14" fmla="*/ 33 w 71"/>
                  <a:gd name="T15" fmla="*/ 53 h 55"/>
                  <a:gd name="T16" fmla="*/ 67 w 71"/>
                  <a:gd name="T17" fmla="*/ 27 h 55"/>
                  <a:gd name="T18" fmla="*/ 69 w 71"/>
                  <a:gd name="T19" fmla="*/ 15 h 55"/>
                  <a:gd name="T20" fmla="*/ 56 w 71"/>
                  <a:gd name="T21" fmla="*/ 13 h 55"/>
                  <a:gd name="T22" fmla="*/ 30 w 71"/>
                  <a:gd name="T23" fmla="*/ 3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1" h="55">
                    <a:moveTo>
                      <a:pt x="30" y="33"/>
                    </a:moveTo>
                    <a:cubicBezTo>
                      <a:pt x="18" y="6"/>
                      <a:pt x="18" y="6"/>
                      <a:pt x="18" y="6"/>
                    </a:cubicBezTo>
                    <a:cubicBezTo>
                      <a:pt x="16" y="2"/>
                      <a:pt x="10" y="0"/>
                      <a:pt x="6" y="2"/>
                    </a:cubicBezTo>
                    <a:cubicBezTo>
                      <a:pt x="2" y="4"/>
                      <a:pt x="0" y="10"/>
                      <a:pt x="2" y="14"/>
                    </a:cubicBezTo>
                    <a:cubicBezTo>
                      <a:pt x="20" y="50"/>
                      <a:pt x="20" y="50"/>
                      <a:pt x="20" y="50"/>
                    </a:cubicBezTo>
                    <a:cubicBezTo>
                      <a:pt x="21" y="53"/>
                      <a:pt x="23" y="54"/>
                      <a:pt x="25" y="55"/>
                    </a:cubicBezTo>
                    <a:cubicBezTo>
                      <a:pt x="26" y="55"/>
                      <a:pt x="27" y="55"/>
                      <a:pt x="27" y="55"/>
                    </a:cubicBezTo>
                    <a:cubicBezTo>
                      <a:pt x="29" y="55"/>
                      <a:pt x="31" y="55"/>
                      <a:pt x="33" y="53"/>
                    </a:cubicBezTo>
                    <a:cubicBezTo>
                      <a:pt x="67" y="27"/>
                      <a:pt x="67" y="27"/>
                      <a:pt x="67" y="27"/>
                    </a:cubicBezTo>
                    <a:cubicBezTo>
                      <a:pt x="71" y="24"/>
                      <a:pt x="71" y="18"/>
                      <a:pt x="69" y="15"/>
                    </a:cubicBezTo>
                    <a:cubicBezTo>
                      <a:pt x="66" y="11"/>
                      <a:pt x="60" y="10"/>
                      <a:pt x="56" y="13"/>
                    </a:cubicBezTo>
                    <a:lnTo>
                      <a:pt x="3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sp>
            <p:nvSpPr>
              <p:cNvPr id="80" name="Freeform 19"/>
              <p:cNvSpPr>
                <a:spLocks/>
              </p:cNvSpPr>
              <p:nvPr/>
            </p:nvSpPr>
            <p:spPr bwMode="black">
              <a:xfrm flipH="1">
                <a:off x="768600" y="4857800"/>
                <a:ext cx="133352" cy="135722"/>
              </a:xfrm>
              <a:custGeom>
                <a:avLst/>
                <a:gdLst>
                  <a:gd name="T0" fmla="*/ 24 w 24"/>
                  <a:gd name="T1" fmla="*/ 27 h 44"/>
                  <a:gd name="T2" fmla="*/ 24 w 24"/>
                  <a:gd name="T3" fmla="*/ 17 h 44"/>
                  <a:gd name="T4" fmla="*/ 24 w 24"/>
                  <a:gd name="T5" fmla="*/ 16 h 44"/>
                  <a:gd name="T6" fmla="*/ 0 w 24"/>
                  <a:gd name="T7" fmla="*/ 0 h 44"/>
                  <a:gd name="T8" fmla="*/ 0 w 24"/>
                  <a:gd name="T9" fmla="*/ 44 h 44"/>
                  <a:gd name="T10" fmla="*/ 24 w 24"/>
                  <a:gd name="T11" fmla="*/ 28 h 44"/>
                  <a:gd name="T12" fmla="*/ 24 w 24"/>
                  <a:gd name="T13" fmla="*/ 27 h 44"/>
                </a:gdLst>
                <a:ahLst/>
                <a:cxnLst>
                  <a:cxn ang="0">
                    <a:pos x="T0" y="T1"/>
                  </a:cxn>
                  <a:cxn ang="0">
                    <a:pos x="T2" y="T3"/>
                  </a:cxn>
                  <a:cxn ang="0">
                    <a:pos x="T4" y="T5"/>
                  </a:cxn>
                  <a:cxn ang="0">
                    <a:pos x="T6" y="T7"/>
                  </a:cxn>
                  <a:cxn ang="0">
                    <a:pos x="T8" y="T9"/>
                  </a:cxn>
                  <a:cxn ang="0">
                    <a:pos x="T10" y="T11"/>
                  </a:cxn>
                  <a:cxn ang="0">
                    <a:pos x="T12" y="T13"/>
                  </a:cxn>
                </a:cxnLst>
                <a:rect l="0" t="0" r="r" b="b"/>
                <a:pathLst>
                  <a:path w="24" h="44">
                    <a:moveTo>
                      <a:pt x="24" y="27"/>
                    </a:moveTo>
                    <a:cubicBezTo>
                      <a:pt x="24" y="17"/>
                      <a:pt x="24" y="17"/>
                      <a:pt x="24" y="17"/>
                    </a:cubicBezTo>
                    <a:cubicBezTo>
                      <a:pt x="24" y="16"/>
                      <a:pt x="24" y="16"/>
                      <a:pt x="24" y="16"/>
                    </a:cubicBezTo>
                    <a:cubicBezTo>
                      <a:pt x="0" y="0"/>
                      <a:pt x="0" y="0"/>
                      <a:pt x="0" y="0"/>
                    </a:cubicBezTo>
                    <a:cubicBezTo>
                      <a:pt x="0" y="44"/>
                      <a:pt x="0" y="44"/>
                      <a:pt x="0" y="44"/>
                    </a:cubicBezTo>
                    <a:cubicBezTo>
                      <a:pt x="24" y="28"/>
                      <a:pt x="24" y="28"/>
                      <a:pt x="24" y="28"/>
                    </a:cubicBezTo>
                    <a:cubicBezTo>
                      <a:pt x="24" y="27"/>
                      <a:pt x="24" y="27"/>
                      <a:pt x="24" y="2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endParaRPr lang="en-US" sz="1568" dirty="0">
                  <a:solidFill>
                    <a:srgbClr val="505050"/>
                  </a:solidFill>
                </a:endParaRPr>
              </a:p>
            </p:txBody>
          </p:sp>
        </p:grpSp>
      </p:grpSp>
      <p:grpSp>
        <p:nvGrpSpPr>
          <p:cNvPr id="87" name="Group 86"/>
          <p:cNvGrpSpPr/>
          <p:nvPr/>
        </p:nvGrpSpPr>
        <p:grpSpPr>
          <a:xfrm>
            <a:off x="1062761" y="3448528"/>
            <a:ext cx="1727761" cy="1496930"/>
            <a:chOff x="1433242" y="2567070"/>
            <a:chExt cx="1762406" cy="1526947"/>
          </a:xfrm>
        </p:grpSpPr>
        <p:grpSp>
          <p:nvGrpSpPr>
            <p:cNvPr id="84" name="Group 83"/>
            <p:cNvGrpSpPr/>
            <p:nvPr/>
          </p:nvGrpSpPr>
          <p:grpSpPr>
            <a:xfrm>
              <a:off x="1433242" y="2567070"/>
              <a:ext cx="1762406" cy="1526947"/>
              <a:chOff x="4575757" y="4499161"/>
              <a:chExt cx="1398306" cy="1211489"/>
            </a:xfrm>
          </p:grpSpPr>
          <p:sp>
            <p:nvSpPr>
              <p:cNvPr id="85" name="TextBox 84"/>
              <p:cNvSpPr txBox="1"/>
              <p:nvPr/>
            </p:nvSpPr>
            <p:spPr>
              <a:xfrm>
                <a:off x="4575757" y="5523834"/>
                <a:ext cx="1398306" cy="186816"/>
              </a:xfrm>
              <a:prstGeom prst="rect">
                <a:avLst/>
              </a:prstGeom>
              <a:noFill/>
            </p:spPr>
            <p:txBody>
              <a:bodyPr wrap="square" lIns="0" tIns="0" rIns="0" bIns="0" rtlCol="0">
                <a:spAutoFit/>
              </a:bodyPr>
              <a:lstStyle/>
              <a:p>
                <a:pPr algn="ctr" defTabSz="913956">
                  <a:lnSpc>
                    <a:spcPts val="1800"/>
                  </a:lnSpc>
                </a:pPr>
                <a:r>
                  <a:rPr lang="en-US" sz="2157" b="1" dirty="0">
                    <a:solidFill>
                      <a:prstClr val="white"/>
                    </a:solidFill>
                    <a:ea typeface="Segoe UI" pitchFamily="34" charset="0"/>
                    <a:cs typeface="Segoe UI" pitchFamily="34" charset="0"/>
                  </a:rPr>
                  <a:t>collaboration</a:t>
                </a:r>
              </a:p>
            </p:txBody>
          </p:sp>
          <p:sp>
            <p:nvSpPr>
              <p:cNvPr id="86" name="Oval 85"/>
              <p:cNvSpPr/>
              <p:nvPr/>
            </p:nvSpPr>
            <p:spPr bwMode="auto">
              <a:xfrm>
                <a:off x="4820822" y="4499161"/>
                <a:ext cx="908177" cy="942540"/>
              </a:xfrm>
              <a:prstGeom prst="ellipse">
                <a:avLst/>
              </a:prstGeom>
              <a:solidFill>
                <a:srgbClr val="0067A0"/>
              </a:solidFill>
              <a:ln>
                <a:solidFill>
                  <a:schemeClr val="bg1"/>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89639" tIns="44819" rIns="89639" bIns="44819" numCol="1" rtlCol="0" anchor="ctr" anchorCtr="0" compatLnSpc="1">
                <a:prstTxWarp prst="textNoShape">
                  <a:avLst/>
                </a:prstTxWarp>
              </a:bodyPr>
              <a:lstStyle/>
              <a:p>
                <a:pPr algn="ctr" defTabSz="896091" fontAlgn="base">
                  <a:spcBef>
                    <a:spcPct val="0"/>
                  </a:spcBef>
                  <a:spcAft>
                    <a:spcPct val="0"/>
                  </a:spcAft>
                </a:pPr>
                <a:endParaRPr lang="en-US" sz="2157" dirty="0">
                  <a:gradFill>
                    <a:gsLst>
                      <a:gs pos="0">
                        <a:srgbClr val="FFFFFF"/>
                      </a:gs>
                      <a:gs pos="100000">
                        <a:srgbClr val="FFFFFF"/>
                      </a:gs>
                    </a:gsLst>
                    <a:lin ang="5400000" scaled="0"/>
                  </a:gradFill>
                </a:endParaRPr>
              </a:p>
            </p:txBody>
          </p:sp>
        </p:grpSp>
        <p:pic>
          <p:nvPicPr>
            <p:cNvPr id="83" name="Picture 6" descr="\\MAGNUM\Projects\Microsoft\Cloud Power FY12\Design\ICONS_PNG\Professionals.png"/>
            <p:cNvPicPr>
              <a:picLocks noChangeAspect="1" noChangeArrowheads="1"/>
            </p:cNvPicPr>
            <p:nvPr/>
          </p:nvPicPr>
          <p:blipFill>
            <a:blip r:embed="rId6" cstate="screen">
              <a:lum bright="100000"/>
              <a:extLst>
                <a:ext uri="{28A0092B-C50C-407E-A947-70E740481C1C}">
                  <a14:useLocalDpi xmlns:a14="http://schemas.microsoft.com/office/drawing/2010/main"/>
                </a:ext>
              </a:extLst>
            </a:blip>
            <a:srcRect/>
            <a:stretch>
              <a:fillRect/>
            </a:stretch>
          </p:blipFill>
          <p:spPr bwMode="auto">
            <a:xfrm>
              <a:off x="1870961" y="2718961"/>
              <a:ext cx="886968" cy="886968"/>
            </a:xfrm>
            <a:prstGeom prst="rect">
              <a:avLst/>
            </a:prstGeom>
            <a:noFill/>
          </p:spPr>
        </p:pic>
      </p:grpSp>
      <p:cxnSp>
        <p:nvCxnSpPr>
          <p:cNvPr id="89" name="Straight Connector 88"/>
          <p:cNvCxnSpPr>
            <a:cxnSpLocks/>
            <a:stCxn id="86" idx="6"/>
          </p:cNvCxnSpPr>
          <p:nvPr/>
        </p:nvCxnSpPr>
        <p:spPr>
          <a:xfrm>
            <a:off x="2487719" y="4030837"/>
            <a:ext cx="2041221" cy="354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467035" y="1486747"/>
            <a:ext cx="395942" cy="362087"/>
          </a:xfrm>
          <a:prstGeom prst="rect">
            <a:avLst/>
          </a:prstGeom>
          <a:noFill/>
        </p:spPr>
        <p:txBody>
          <a:bodyPr wrap="none" lIns="0" tIns="0" rIns="0" bIns="0" rtlCol="0">
            <a:spAutoFit/>
          </a:bodyPr>
          <a:lstStyle/>
          <a:p>
            <a:r>
              <a:rPr lang="en-US" sz="2353" dirty="0">
                <a:solidFill>
                  <a:srgbClr val="FFFFFF"/>
                </a:solidFill>
              </a:rPr>
              <a:t>HR</a:t>
            </a:r>
          </a:p>
        </p:txBody>
      </p:sp>
      <p:sp>
        <p:nvSpPr>
          <p:cNvPr id="47" name="TextBox 46"/>
          <p:cNvSpPr txBox="1"/>
          <p:nvPr/>
        </p:nvSpPr>
        <p:spPr>
          <a:xfrm>
            <a:off x="1505734" y="1303120"/>
            <a:ext cx="1220783" cy="724173"/>
          </a:xfrm>
          <a:prstGeom prst="rect">
            <a:avLst/>
          </a:prstGeom>
          <a:noFill/>
        </p:spPr>
        <p:txBody>
          <a:bodyPr wrap="none" lIns="0" tIns="0" rIns="0" bIns="0" rtlCol="0">
            <a:spAutoFit/>
          </a:bodyPr>
          <a:lstStyle/>
          <a:p>
            <a:r>
              <a:rPr lang="en-US" sz="2353" dirty="0">
                <a:solidFill>
                  <a:srgbClr val="FFFFFF"/>
                </a:solidFill>
              </a:rPr>
              <a:t>Active </a:t>
            </a:r>
          </a:p>
          <a:p>
            <a:r>
              <a:rPr lang="en-US" sz="2353" dirty="0">
                <a:solidFill>
                  <a:srgbClr val="FFFFFF"/>
                </a:solidFill>
              </a:rPr>
              <a:t>Directory</a:t>
            </a:r>
          </a:p>
        </p:txBody>
      </p:sp>
      <p:sp>
        <p:nvSpPr>
          <p:cNvPr id="48" name="TextBox 47"/>
          <p:cNvSpPr txBox="1"/>
          <p:nvPr/>
        </p:nvSpPr>
        <p:spPr>
          <a:xfrm>
            <a:off x="1751544" y="2279634"/>
            <a:ext cx="1409873" cy="724173"/>
          </a:xfrm>
          <a:prstGeom prst="rect">
            <a:avLst/>
          </a:prstGeom>
          <a:noFill/>
        </p:spPr>
        <p:txBody>
          <a:bodyPr wrap="none" lIns="0" tIns="0" rIns="0" bIns="0" rtlCol="0">
            <a:spAutoFit/>
          </a:bodyPr>
          <a:lstStyle/>
          <a:p>
            <a:r>
              <a:rPr lang="en-US" sz="2353" dirty="0">
                <a:solidFill>
                  <a:srgbClr val="FFFFFF"/>
                </a:solidFill>
              </a:rPr>
              <a:t>Enterprise </a:t>
            </a:r>
          </a:p>
          <a:p>
            <a:r>
              <a:rPr lang="en-US" sz="2353" dirty="0">
                <a:solidFill>
                  <a:srgbClr val="FFFFFF"/>
                </a:solidFill>
              </a:rPr>
              <a:t>SSO</a:t>
            </a:r>
          </a:p>
        </p:txBody>
      </p:sp>
      <p:sp>
        <p:nvSpPr>
          <p:cNvPr id="49" name="TextBox 48"/>
          <p:cNvSpPr txBox="1"/>
          <p:nvPr/>
        </p:nvSpPr>
        <p:spPr>
          <a:xfrm>
            <a:off x="8454679" y="1423472"/>
            <a:ext cx="1043555" cy="362087"/>
          </a:xfrm>
          <a:prstGeom prst="rect">
            <a:avLst/>
          </a:prstGeom>
          <a:noFill/>
        </p:spPr>
        <p:txBody>
          <a:bodyPr wrap="none" lIns="0" tIns="0" rIns="0" bIns="0" rtlCol="0">
            <a:spAutoFit/>
          </a:bodyPr>
          <a:lstStyle/>
          <a:p>
            <a:r>
              <a:rPr lang="en-US" sz="2353" dirty="0">
                <a:solidFill>
                  <a:srgbClr val="FFFFFF"/>
                </a:solidFill>
              </a:rPr>
              <a:t>Intranet</a:t>
            </a:r>
          </a:p>
        </p:txBody>
      </p:sp>
      <p:sp>
        <p:nvSpPr>
          <p:cNvPr id="50" name="TextBox 49"/>
          <p:cNvSpPr txBox="1"/>
          <p:nvPr/>
        </p:nvSpPr>
        <p:spPr>
          <a:xfrm>
            <a:off x="8509681" y="2044001"/>
            <a:ext cx="916918" cy="362087"/>
          </a:xfrm>
          <a:prstGeom prst="rect">
            <a:avLst/>
          </a:prstGeom>
          <a:noFill/>
        </p:spPr>
        <p:txBody>
          <a:bodyPr wrap="none" lIns="0" tIns="0" rIns="0" bIns="0" rtlCol="0">
            <a:spAutoFit/>
          </a:bodyPr>
          <a:lstStyle/>
          <a:p>
            <a:r>
              <a:rPr lang="en-US" sz="2353" dirty="0">
                <a:solidFill>
                  <a:srgbClr val="FFFFFF"/>
                </a:solidFill>
              </a:rPr>
              <a:t>Legacy</a:t>
            </a:r>
          </a:p>
        </p:txBody>
      </p:sp>
      <p:sp>
        <p:nvSpPr>
          <p:cNvPr id="51" name="TextBox 50"/>
          <p:cNvSpPr txBox="1"/>
          <p:nvPr/>
        </p:nvSpPr>
        <p:spPr>
          <a:xfrm>
            <a:off x="11012939" y="4309826"/>
            <a:ext cx="501740" cy="362087"/>
          </a:xfrm>
          <a:prstGeom prst="rect">
            <a:avLst/>
          </a:prstGeom>
          <a:noFill/>
        </p:spPr>
        <p:txBody>
          <a:bodyPr wrap="none" lIns="0" tIns="0" rIns="0" bIns="0" rtlCol="0">
            <a:spAutoFit/>
          </a:bodyPr>
          <a:lstStyle/>
          <a:p>
            <a:r>
              <a:rPr lang="en-US" sz="2353" dirty="0">
                <a:solidFill>
                  <a:srgbClr val="FFFFFF"/>
                </a:solidFill>
              </a:rPr>
              <a:t>ERP</a:t>
            </a:r>
          </a:p>
        </p:txBody>
      </p:sp>
      <p:sp>
        <p:nvSpPr>
          <p:cNvPr id="52" name="TextBox 51"/>
          <p:cNvSpPr txBox="1"/>
          <p:nvPr/>
        </p:nvSpPr>
        <p:spPr>
          <a:xfrm>
            <a:off x="10359970" y="3386224"/>
            <a:ext cx="485710" cy="362087"/>
          </a:xfrm>
          <a:prstGeom prst="rect">
            <a:avLst/>
          </a:prstGeom>
          <a:noFill/>
        </p:spPr>
        <p:txBody>
          <a:bodyPr wrap="none" lIns="0" tIns="0" rIns="0" bIns="0" rtlCol="0">
            <a:spAutoFit/>
          </a:bodyPr>
          <a:lstStyle/>
          <a:p>
            <a:r>
              <a:rPr lang="en-US" sz="2353" dirty="0">
                <a:solidFill>
                  <a:srgbClr val="FFFFFF"/>
                </a:solidFill>
              </a:rPr>
              <a:t>ESB</a:t>
            </a:r>
          </a:p>
        </p:txBody>
      </p:sp>
      <p:sp>
        <p:nvSpPr>
          <p:cNvPr id="54" name="TextBox 53"/>
          <p:cNvSpPr txBox="1"/>
          <p:nvPr/>
        </p:nvSpPr>
        <p:spPr>
          <a:xfrm>
            <a:off x="10457626" y="5005403"/>
            <a:ext cx="1284663" cy="724143"/>
          </a:xfrm>
          <a:prstGeom prst="rect">
            <a:avLst/>
          </a:prstGeom>
          <a:noFill/>
        </p:spPr>
        <p:txBody>
          <a:bodyPr wrap="none" lIns="0" tIns="0" rIns="0" bIns="0" rtlCol="0">
            <a:spAutoFit/>
          </a:bodyPr>
          <a:lstStyle/>
          <a:p>
            <a:r>
              <a:rPr lang="en-US" sz="2353" dirty="0">
                <a:solidFill>
                  <a:srgbClr val="FFFFFF"/>
                </a:solidFill>
              </a:rPr>
              <a:t>Customer</a:t>
            </a:r>
          </a:p>
          <a:p>
            <a:r>
              <a:rPr lang="en-US" sz="2353" dirty="0">
                <a:solidFill>
                  <a:srgbClr val="FFFFFF"/>
                </a:solidFill>
              </a:rPr>
              <a:t>portal</a:t>
            </a:r>
          </a:p>
        </p:txBody>
      </p:sp>
      <p:sp>
        <p:nvSpPr>
          <p:cNvPr id="57" name="TextBox 56"/>
          <p:cNvSpPr txBox="1"/>
          <p:nvPr/>
        </p:nvSpPr>
        <p:spPr>
          <a:xfrm>
            <a:off x="4652029" y="2070305"/>
            <a:ext cx="711670" cy="362087"/>
          </a:xfrm>
          <a:prstGeom prst="rect">
            <a:avLst/>
          </a:prstGeom>
          <a:noFill/>
        </p:spPr>
        <p:txBody>
          <a:bodyPr wrap="none" lIns="0" tIns="0" rIns="0" bIns="0" rtlCol="0">
            <a:spAutoFit/>
          </a:bodyPr>
          <a:lstStyle/>
          <a:p>
            <a:r>
              <a:rPr lang="en-US" sz="2353" dirty="0">
                <a:solidFill>
                  <a:srgbClr val="FFFFFF"/>
                </a:solidFill>
              </a:rPr>
              <a:t>LDAP</a:t>
            </a:r>
          </a:p>
        </p:txBody>
      </p:sp>
      <p:sp>
        <p:nvSpPr>
          <p:cNvPr id="59" name="TextBox 58"/>
          <p:cNvSpPr txBox="1"/>
          <p:nvPr/>
        </p:nvSpPr>
        <p:spPr>
          <a:xfrm>
            <a:off x="8353740" y="5578434"/>
            <a:ext cx="1435527" cy="724143"/>
          </a:xfrm>
          <a:prstGeom prst="rect">
            <a:avLst/>
          </a:prstGeom>
          <a:noFill/>
        </p:spPr>
        <p:txBody>
          <a:bodyPr wrap="none" lIns="0" tIns="0" rIns="0" bIns="0" rtlCol="0">
            <a:spAutoFit/>
          </a:bodyPr>
          <a:lstStyle/>
          <a:p>
            <a:r>
              <a:rPr lang="en-US" sz="2353" dirty="0">
                <a:solidFill>
                  <a:srgbClr val="FFFFFF"/>
                </a:solidFill>
              </a:rPr>
              <a:t>Data </a:t>
            </a:r>
          </a:p>
          <a:p>
            <a:r>
              <a:rPr lang="en-US" sz="2353" dirty="0">
                <a:solidFill>
                  <a:srgbClr val="FFFFFF"/>
                </a:solidFill>
              </a:rPr>
              <a:t>warehouse</a:t>
            </a:r>
          </a:p>
        </p:txBody>
      </p:sp>
      <p:sp>
        <p:nvSpPr>
          <p:cNvPr id="60" name="TextBox 59"/>
          <p:cNvSpPr txBox="1"/>
          <p:nvPr/>
        </p:nvSpPr>
        <p:spPr>
          <a:xfrm>
            <a:off x="5802245" y="5823459"/>
            <a:ext cx="997079" cy="724143"/>
          </a:xfrm>
          <a:prstGeom prst="rect">
            <a:avLst/>
          </a:prstGeom>
          <a:noFill/>
        </p:spPr>
        <p:txBody>
          <a:bodyPr wrap="none" lIns="0" tIns="0" rIns="0" bIns="0" rtlCol="0">
            <a:spAutoFit/>
          </a:bodyPr>
          <a:lstStyle/>
          <a:p>
            <a:r>
              <a:rPr lang="en-US" sz="2353" dirty="0">
                <a:solidFill>
                  <a:srgbClr val="FFFFFF"/>
                </a:solidFill>
              </a:rPr>
              <a:t>Master </a:t>
            </a:r>
          </a:p>
          <a:p>
            <a:r>
              <a:rPr lang="en-US" sz="2353" dirty="0">
                <a:solidFill>
                  <a:srgbClr val="FFFFFF"/>
                </a:solidFill>
              </a:rPr>
              <a:t>data</a:t>
            </a:r>
          </a:p>
        </p:txBody>
      </p:sp>
      <p:sp>
        <p:nvSpPr>
          <p:cNvPr id="61" name="TextBox 60"/>
          <p:cNvSpPr txBox="1"/>
          <p:nvPr/>
        </p:nvSpPr>
        <p:spPr>
          <a:xfrm>
            <a:off x="372935" y="4750346"/>
            <a:ext cx="351058" cy="362087"/>
          </a:xfrm>
          <a:prstGeom prst="rect">
            <a:avLst/>
          </a:prstGeom>
          <a:noFill/>
        </p:spPr>
        <p:txBody>
          <a:bodyPr wrap="none" lIns="0" tIns="0" rIns="0" bIns="0" rtlCol="0">
            <a:spAutoFit/>
          </a:bodyPr>
          <a:lstStyle/>
          <a:p>
            <a:r>
              <a:rPr lang="en-US" sz="2353" dirty="0">
                <a:solidFill>
                  <a:srgbClr val="FFFFFF"/>
                </a:solidFill>
              </a:rPr>
              <a:t>IM</a:t>
            </a:r>
          </a:p>
        </p:txBody>
      </p:sp>
      <p:sp>
        <p:nvSpPr>
          <p:cNvPr id="62" name="TextBox 61"/>
          <p:cNvSpPr txBox="1"/>
          <p:nvPr/>
        </p:nvSpPr>
        <p:spPr>
          <a:xfrm>
            <a:off x="325025" y="3271874"/>
            <a:ext cx="1179041" cy="362087"/>
          </a:xfrm>
          <a:prstGeom prst="rect">
            <a:avLst/>
          </a:prstGeom>
          <a:noFill/>
        </p:spPr>
        <p:txBody>
          <a:bodyPr wrap="none" lIns="0" tIns="0" rIns="0" bIns="0" rtlCol="0">
            <a:spAutoFit/>
          </a:bodyPr>
          <a:lstStyle/>
          <a:p>
            <a:r>
              <a:rPr lang="en-US" sz="2353" dirty="0">
                <a:solidFill>
                  <a:srgbClr val="FFFFFF"/>
                </a:solidFill>
              </a:rPr>
              <a:t>Presence</a:t>
            </a:r>
          </a:p>
        </p:txBody>
      </p:sp>
      <p:sp>
        <p:nvSpPr>
          <p:cNvPr id="65" name="TextBox 64"/>
          <p:cNvSpPr txBox="1"/>
          <p:nvPr/>
        </p:nvSpPr>
        <p:spPr>
          <a:xfrm>
            <a:off x="2467731" y="4268899"/>
            <a:ext cx="1518044" cy="362087"/>
          </a:xfrm>
          <a:prstGeom prst="rect">
            <a:avLst/>
          </a:prstGeom>
          <a:noFill/>
        </p:spPr>
        <p:txBody>
          <a:bodyPr wrap="none" lIns="0" tIns="0" rIns="0" bIns="0" rtlCol="0">
            <a:spAutoFit/>
          </a:bodyPr>
          <a:lstStyle/>
          <a:p>
            <a:r>
              <a:rPr lang="en-US" sz="2353" dirty="0">
                <a:solidFill>
                  <a:srgbClr val="FFFFFF"/>
                </a:solidFill>
              </a:rPr>
              <a:t>Documents</a:t>
            </a:r>
          </a:p>
        </p:txBody>
      </p:sp>
      <p:sp>
        <p:nvSpPr>
          <p:cNvPr id="66" name="TextBox 65"/>
          <p:cNvSpPr txBox="1"/>
          <p:nvPr/>
        </p:nvSpPr>
        <p:spPr>
          <a:xfrm>
            <a:off x="344536" y="3993251"/>
            <a:ext cx="715196" cy="362087"/>
          </a:xfrm>
          <a:prstGeom prst="rect">
            <a:avLst/>
          </a:prstGeom>
          <a:noFill/>
        </p:spPr>
        <p:txBody>
          <a:bodyPr wrap="none" lIns="0" tIns="0" rIns="0" bIns="0" rtlCol="0">
            <a:spAutoFit/>
          </a:bodyPr>
          <a:lstStyle/>
          <a:p>
            <a:r>
              <a:rPr lang="en-US" sz="2353" dirty="0">
                <a:solidFill>
                  <a:srgbClr val="FFFFFF"/>
                </a:solidFill>
              </a:rPr>
              <a:t>Voice</a:t>
            </a:r>
          </a:p>
        </p:txBody>
      </p:sp>
      <p:sp>
        <p:nvSpPr>
          <p:cNvPr id="67" name="TextBox 66"/>
          <p:cNvSpPr txBox="1"/>
          <p:nvPr/>
        </p:nvSpPr>
        <p:spPr>
          <a:xfrm>
            <a:off x="2524337" y="3410834"/>
            <a:ext cx="772647" cy="362087"/>
          </a:xfrm>
          <a:prstGeom prst="rect">
            <a:avLst/>
          </a:prstGeom>
          <a:noFill/>
        </p:spPr>
        <p:txBody>
          <a:bodyPr wrap="none" lIns="0" tIns="0" rIns="0" bIns="0" rtlCol="0">
            <a:spAutoFit/>
          </a:bodyPr>
          <a:lstStyle/>
          <a:p>
            <a:r>
              <a:rPr lang="en-US" sz="2353" dirty="0">
                <a:solidFill>
                  <a:srgbClr val="FFFFFF"/>
                </a:solidFill>
              </a:rPr>
              <a:t>Video</a:t>
            </a:r>
          </a:p>
        </p:txBody>
      </p:sp>
      <p:sp>
        <p:nvSpPr>
          <p:cNvPr id="68" name="TextBox 67"/>
          <p:cNvSpPr txBox="1"/>
          <p:nvPr/>
        </p:nvSpPr>
        <p:spPr>
          <a:xfrm>
            <a:off x="1371294" y="5068887"/>
            <a:ext cx="1327093" cy="724143"/>
          </a:xfrm>
          <a:prstGeom prst="rect">
            <a:avLst/>
          </a:prstGeom>
          <a:noFill/>
        </p:spPr>
        <p:txBody>
          <a:bodyPr wrap="none" lIns="0" tIns="0" rIns="0" bIns="0" rtlCol="0">
            <a:spAutoFit/>
          </a:bodyPr>
          <a:lstStyle/>
          <a:p>
            <a:r>
              <a:rPr lang="en-US" sz="2353" dirty="0">
                <a:solidFill>
                  <a:srgbClr val="FFFFFF"/>
                </a:solidFill>
              </a:rPr>
              <a:t>Enterprise</a:t>
            </a:r>
          </a:p>
          <a:p>
            <a:r>
              <a:rPr lang="en-US" sz="2353" dirty="0">
                <a:solidFill>
                  <a:srgbClr val="FFFFFF"/>
                </a:solidFill>
              </a:rPr>
              <a:t>social</a:t>
            </a:r>
          </a:p>
        </p:txBody>
      </p:sp>
      <p:sp>
        <p:nvSpPr>
          <p:cNvPr id="69" name="TextBox 68"/>
          <p:cNvSpPr txBox="1"/>
          <p:nvPr/>
        </p:nvSpPr>
        <p:spPr>
          <a:xfrm>
            <a:off x="1974676" y="5861964"/>
            <a:ext cx="1356951" cy="724143"/>
          </a:xfrm>
          <a:prstGeom prst="rect">
            <a:avLst/>
          </a:prstGeom>
          <a:noFill/>
        </p:spPr>
        <p:txBody>
          <a:bodyPr wrap="none" lIns="0" tIns="0" rIns="0" bIns="0" rtlCol="0">
            <a:spAutoFit/>
          </a:bodyPr>
          <a:lstStyle/>
          <a:p>
            <a:r>
              <a:rPr lang="en-US" sz="2353" dirty="0">
                <a:solidFill>
                  <a:srgbClr val="FFFFFF"/>
                </a:solidFill>
              </a:rPr>
              <a:t>Listen and</a:t>
            </a:r>
          </a:p>
          <a:p>
            <a:r>
              <a:rPr lang="en-US" sz="2353" dirty="0">
                <a:solidFill>
                  <a:srgbClr val="FFFFFF"/>
                </a:solidFill>
              </a:rPr>
              <a:t>respond</a:t>
            </a:r>
          </a:p>
        </p:txBody>
      </p:sp>
      <p:sp>
        <p:nvSpPr>
          <p:cNvPr id="72" name="TextBox 71"/>
          <p:cNvSpPr txBox="1"/>
          <p:nvPr/>
        </p:nvSpPr>
        <p:spPr>
          <a:xfrm>
            <a:off x="4632228" y="5344385"/>
            <a:ext cx="1480405" cy="362087"/>
          </a:xfrm>
          <a:prstGeom prst="rect">
            <a:avLst/>
          </a:prstGeom>
          <a:noFill/>
        </p:spPr>
        <p:txBody>
          <a:bodyPr wrap="none" lIns="0" tIns="0" rIns="0" bIns="0" rtlCol="0">
            <a:spAutoFit/>
          </a:bodyPr>
          <a:lstStyle/>
          <a:p>
            <a:r>
              <a:rPr lang="en-US" sz="2353" dirty="0">
                <a:solidFill>
                  <a:srgbClr val="FFFFFF"/>
                </a:solidFill>
              </a:rPr>
              <a:t>Campaigns</a:t>
            </a:r>
          </a:p>
        </p:txBody>
      </p:sp>
      <p:sp>
        <p:nvSpPr>
          <p:cNvPr id="77" name="TextBox 76"/>
          <p:cNvSpPr txBox="1"/>
          <p:nvPr/>
        </p:nvSpPr>
        <p:spPr>
          <a:xfrm>
            <a:off x="8014611" y="4332763"/>
            <a:ext cx="711733" cy="362087"/>
          </a:xfrm>
          <a:prstGeom prst="rect">
            <a:avLst/>
          </a:prstGeom>
          <a:noFill/>
        </p:spPr>
        <p:txBody>
          <a:bodyPr wrap="none" lIns="0" tIns="0" rIns="0" bIns="0" rtlCol="0">
            <a:spAutoFit/>
          </a:bodyPr>
          <a:lstStyle/>
          <a:p>
            <a:r>
              <a:rPr lang="en-US" sz="2353" dirty="0">
                <a:solidFill>
                  <a:srgbClr val="FFFFFF"/>
                </a:solidFill>
              </a:rPr>
              <a:t>Rules</a:t>
            </a:r>
          </a:p>
        </p:txBody>
      </p:sp>
      <p:sp>
        <p:nvSpPr>
          <p:cNvPr id="5" name="Oval 4">
            <a:extLst>
              <a:ext uri="{FF2B5EF4-FFF2-40B4-BE49-F238E27FC236}">
                <a16:creationId xmlns:a16="http://schemas.microsoft.com/office/drawing/2014/main" id="{0D015515-D4FE-4805-9010-B1E1A1484249}"/>
              </a:ext>
            </a:extLst>
          </p:cNvPr>
          <p:cNvSpPr/>
          <p:nvPr/>
        </p:nvSpPr>
        <p:spPr bwMode="auto">
          <a:xfrm>
            <a:off x="4615666" y="2836165"/>
            <a:ext cx="2231559" cy="2285156"/>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3600" dirty="0">
                <a:gradFill>
                  <a:gsLst>
                    <a:gs pos="0">
                      <a:srgbClr val="FFFFFF"/>
                    </a:gs>
                    <a:gs pos="100000">
                      <a:srgbClr val="FFFFFF"/>
                    </a:gs>
                  </a:gsLst>
                  <a:lin ang="5400000" scaled="0"/>
                </a:gradFill>
                <a:ea typeface="Segoe UI" pitchFamily="34" charset="0"/>
                <a:cs typeface="Segoe UI" pitchFamily="34" charset="0"/>
              </a:rPr>
              <a:t>Your </a:t>
            </a:r>
            <a:br>
              <a:rPr lang="en-US" sz="3600" dirty="0">
                <a:gradFill>
                  <a:gsLst>
                    <a:gs pos="0">
                      <a:srgbClr val="FFFFFF"/>
                    </a:gs>
                    <a:gs pos="100000">
                      <a:srgbClr val="FFFFFF"/>
                    </a:gs>
                  </a:gsLst>
                  <a:lin ang="5400000" scaled="0"/>
                </a:gradFill>
                <a:ea typeface="Segoe UI" pitchFamily="34" charset="0"/>
                <a:cs typeface="Segoe UI" pitchFamily="34" charset="0"/>
              </a:rPr>
            </a:br>
            <a:r>
              <a:rPr lang="en-US" sz="3600" dirty="0">
                <a:gradFill>
                  <a:gsLst>
                    <a:gs pos="0">
                      <a:srgbClr val="FFFFFF"/>
                    </a:gs>
                    <a:gs pos="100000">
                      <a:srgbClr val="FFFFFF"/>
                    </a:gs>
                  </a:gsLst>
                  <a:lin ang="5400000" scaled="0"/>
                </a:gradFill>
                <a:ea typeface="Segoe UI" pitchFamily="34" charset="0"/>
                <a:cs typeface="Segoe UI" pitchFamily="34" charset="0"/>
              </a:rPr>
              <a:t>App</a:t>
            </a:r>
          </a:p>
        </p:txBody>
      </p:sp>
    </p:spTree>
    <p:extLst>
      <p:ext uri="{BB962C8B-B14F-4D97-AF65-F5344CB8AC3E}">
        <p14:creationId xmlns:p14="http://schemas.microsoft.com/office/powerpoint/2010/main" val="3471760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00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par>
                          <p:cTn id="8" fill="hold">
                            <p:stCondLst>
                              <p:cond delay="2500"/>
                            </p:stCondLst>
                            <p:childTnLst>
                              <p:par>
                                <p:cTn id="9" presetID="10" presetClass="entr" presetSubtype="0" fill="hold" grpId="0" nodeType="afterEffect">
                                  <p:stCondLst>
                                    <p:cond delay="0"/>
                                  </p:stCondLst>
                                  <p:childTnLst>
                                    <p:set>
                                      <p:cBhvr>
                                        <p:cTn id="10" dur="1" fill="hold">
                                          <p:stCondLst>
                                            <p:cond delay="0"/>
                                          </p:stCondLst>
                                        </p:cTn>
                                        <p:tgtEl>
                                          <p:spTgt spid="48"/>
                                        </p:tgtEl>
                                        <p:attrNameLst>
                                          <p:attrName>style.visibility</p:attrName>
                                        </p:attrNameLst>
                                      </p:cBhvr>
                                      <p:to>
                                        <p:strVal val="visible"/>
                                      </p:to>
                                    </p:set>
                                    <p:animEffect transition="in" filter="fade">
                                      <p:cBhvr>
                                        <p:cTn id="11" dur="500"/>
                                        <p:tgtEl>
                                          <p:spTgt spid="48"/>
                                        </p:tgtEl>
                                      </p:cBhvr>
                                    </p:animEffect>
                                  </p:childTnLst>
                                </p:cTn>
                              </p:par>
                            </p:childTnLst>
                          </p:cTn>
                        </p:par>
                        <p:par>
                          <p:cTn id="12" fill="hold">
                            <p:stCondLst>
                              <p:cond delay="3000"/>
                            </p:stCondLst>
                            <p:childTnLst>
                              <p:par>
                                <p:cTn id="13" presetID="10"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40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par>
                          <p:cTn id="24" fill="hold">
                            <p:stCondLst>
                              <p:cond delay="4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500"/>
                                        <p:tgtEl>
                                          <p:spTgt spid="50"/>
                                        </p:tgtEl>
                                      </p:cBhvr>
                                    </p:animEffect>
                                  </p:childTnLst>
                                </p:cTn>
                              </p:par>
                            </p:childTnLst>
                          </p:cTn>
                        </p:par>
                        <p:par>
                          <p:cTn id="28" fill="hold">
                            <p:stCondLst>
                              <p:cond delay="5000"/>
                            </p:stCondLst>
                            <p:childTnLst>
                              <p:par>
                                <p:cTn id="29" presetID="10"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par>
                          <p:cTn id="32" fill="hold">
                            <p:stCondLst>
                              <p:cond delay="5500"/>
                            </p:stCondLst>
                            <p:childTnLst>
                              <p:par>
                                <p:cTn id="33" presetID="10"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500"/>
                                        <p:tgtEl>
                                          <p:spTgt spid="51"/>
                                        </p:tgtEl>
                                      </p:cBhvr>
                                    </p:animEffect>
                                  </p:childTnLst>
                                </p:cTn>
                              </p:par>
                            </p:childTnLst>
                          </p:cTn>
                        </p:par>
                        <p:par>
                          <p:cTn id="36" fill="hold">
                            <p:stCondLst>
                              <p:cond delay="6000"/>
                            </p:stCondLst>
                            <p:childTnLst>
                              <p:par>
                                <p:cTn id="37" presetID="10" presetClass="entr" presetSubtype="0" fill="hold" grpId="0" nodeType="after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par>
                          <p:cTn id="40" fill="hold">
                            <p:stCondLst>
                              <p:cond delay="6500"/>
                            </p:stCondLst>
                            <p:childTnLst>
                              <p:par>
                                <p:cTn id="41" presetID="10" presetClass="entr" presetSubtype="0" fill="hold" grpId="0" nodeType="after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childTnLst>
                          </p:cTn>
                        </p:par>
                        <p:par>
                          <p:cTn id="44" fill="hold">
                            <p:stCondLst>
                              <p:cond delay="7000"/>
                            </p:stCondLst>
                            <p:childTnLst>
                              <p:par>
                                <p:cTn id="45" presetID="10" presetClass="entr" presetSubtype="0" fill="hold" grpId="0"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fade">
                                      <p:cBhvr>
                                        <p:cTn id="47" dur="500"/>
                                        <p:tgtEl>
                                          <p:spTgt spid="77"/>
                                        </p:tgtEl>
                                      </p:cBhvr>
                                    </p:animEffect>
                                  </p:childTnLst>
                                </p:cTn>
                              </p:par>
                            </p:childTnLst>
                          </p:cTn>
                        </p:par>
                        <p:par>
                          <p:cTn id="48" fill="hold">
                            <p:stCondLst>
                              <p:cond delay="7500"/>
                            </p:stCondLst>
                            <p:childTnLst>
                              <p:par>
                                <p:cTn id="49" presetID="10" presetClass="entr" presetSubtype="0" fill="hold" grpId="0" nodeType="after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fade">
                                      <p:cBhvr>
                                        <p:cTn id="51" dur="500"/>
                                        <p:tgtEl>
                                          <p:spTgt spid="60"/>
                                        </p:tgtEl>
                                      </p:cBhvr>
                                    </p:animEffect>
                                  </p:childTnLst>
                                </p:cTn>
                              </p:par>
                            </p:childTnLst>
                          </p:cTn>
                        </p:par>
                        <p:par>
                          <p:cTn id="52" fill="hold">
                            <p:stCondLst>
                              <p:cond delay="8000"/>
                            </p:stCondLst>
                            <p:childTnLst>
                              <p:par>
                                <p:cTn id="53" presetID="10" presetClass="entr" presetSubtype="0" fill="hold" grpId="0" nodeType="afterEffect">
                                  <p:stCondLst>
                                    <p:cond delay="0"/>
                                  </p:stCondLst>
                                  <p:childTnLst>
                                    <p:set>
                                      <p:cBhvr>
                                        <p:cTn id="54" dur="1" fill="hold">
                                          <p:stCondLst>
                                            <p:cond delay="0"/>
                                          </p:stCondLst>
                                        </p:cTn>
                                        <p:tgtEl>
                                          <p:spTgt spid="72"/>
                                        </p:tgtEl>
                                        <p:attrNameLst>
                                          <p:attrName>style.visibility</p:attrName>
                                        </p:attrNameLst>
                                      </p:cBhvr>
                                      <p:to>
                                        <p:strVal val="visible"/>
                                      </p:to>
                                    </p:set>
                                    <p:animEffect transition="in" filter="fade">
                                      <p:cBhvr>
                                        <p:cTn id="55" dur="500"/>
                                        <p:tgtEl>
                                          <p:spTgt spid="72"/>
                                        </p:tgtEl>
                                      </p:cBhvr>
                                    </p:animEffect>
                                  </p:childTnLst>
                                </p:cTn>
                              </p:par>
                            </p:childTnLst>
                          </p:cTn>
                        </p:par>
                        <p:par>
                          <p:cTn id="56" fill="hold">
                            <p:stCondLst>
                              <p:cond delay="8500"/>
                            </p:stCondLst>
                            <p:childTnLst>
                              <p:par>
                                <p:cTn id="57" presetID="10" presetClass="entr" presetSubtype="0" fill="hold" grpId="0" nodeType="after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childTnLst>
                          </p:cTn>
                        </p:par>
                        <p:par>
                          <p:cTn id="60" fill="hold">
                            <p:stCondLst>
                              <p:cond delay="9000"/>
                            </p:stCondLst>
                            <p:childTnLst>
                              <p:par>
                                <p:cTn id="61" presetID="10" presetClass="entr" presetSubtype="0" fill="hold" grpId="0" nodeType="afterEffect">
                                  <p:stCondLst>
                                    <p:cond delay="0"/>
                                  </p:stCondLst>
                                  <p:childTnLst>
                                    <p:set>
                                      <p:cBhvr>
                                        <p:cTn id="62" dur="1" fill="hold">
                                          <p:stCondLst>
                                            <p:cond delay="0"/>
                                          </p:stCondLst>
                                        </p:cTn>
                                        <p:tgtEl>
                                          <p:spTgt spid="68"/>
                                        </p:tgtEl>
                                        <p:attrNameLst>
                                          <p:attrName>style.visibility</p:attrName>
                                        </p:attrNameLst>
                                      </p:cBhvr>
                                      <p:to>
                                        <p:strVal val="visible"/>
                                      </p:to>
                                    </p:set>
                                    <p:animEffect transition="in" filter="fade">
                                      <p:cBhvr>
                                        <p:cTn id="63" dur="500"/>
                                        <p:tgtEl>
                                          <p:spTgt spid="68"/>
                                        </p:tgtEl>
                                      </p:cBhvr>
                                    </p:animEffect>
                                  </p:childTnLst>
                                </p:cTn>
                              </p:par>
                            </p:childTnLst>
                          </p:cTn>
                        </p:par>
                        <p:par>
                          <p:cTn id="64" fill="hold">
                            <p:stCondLst>
                              <p:cond delay="9500"/>
                            </p:stCondLst>
                            <p:childTnLst>
                              <p:par>
                                <p:cTn id="65" presetID="10" presetClass="entr" presetSubtype="0" fill="hold" grpId="0" nodeType="afterEffect">
                                  <p:stCondLst>
                                    <p:cond delay="0"/>
                                  </p:stCondLst>
                                  <p:childTnLst>
                                    <p:set>
                                      <p:cBhvr>
                                        <p:cTn id="66" dur="1" fill="hold">
                                          <p:stCondLst>
                                            <p:cond delay="0"/>
                                          </p:stCondLst>
                                        </p:cTn>
                                        <p:tgtEl>
                                          <p:spTgt spid="65"/>
                                        </p:tgtEl>
                                        <p:attrNameLst>
                                          <p:attrName>style.visibility</p:attrName>
                                        </p:attrNameLst>
                                      </p:cBhvr>
                                      <p:to>
                                        <p:strVal val="visible"/>
                                      </p:to>
                                    </p:set>
                                    <p:animEffect transition="in" filter="fade">
                                      <p:cBhvr>
                                        <p:cTn id="67" dur="500"/>
                                        <p:tgtEl>
                                          <p:spTgt spid="65"/>
                                        </p:tgtEl>
                                      </p:cBhvr>
                                    </p:animEffect>
                                  </p:childTnLst>
                                </p:cTn>
                              </p:par>
                            </p:childTnLst>
                          </p:cTn>
                        </p:par>
                        <p:par>
                          <p:cTn id="68" fill="hold">
                            <p:stCondLst>
                              <p:cond delay="10000"/>
                            </p:stCondLst>
                            <p:childTnLst>
                              <p:par>
                                <p:cTn id="69" presetID="10" presetClass="entr" presetSubtype="0" fill="hold" grpId="0" nodeType="after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par>
                          <p:cTn id="72" fill="hold">
                            <p:stCondLst>
                              <p:cond delay="10500"/>
                            </p:stCondLst>
                            <p:childTnLst>
                              <p:par>
                                <p:cTn id="73" presetID="10" presetClass="entr" presetSubtype="0" fill="hold" grpId="0" nodeType="after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fade">
                                      <p:cBhvr>
                                        <p:cTn id="75" dur="500"/>
                                        <p:tgtEl>
                                          <p:spTgt spid="66"/>
                                        </p:tgtEl>
                                      </p:cBhvr>
                                    </p:animEffect>
                                  </p:childTnLst>
                                </p:cTn>
                              </p:par>
                            </p:childTnLst>
                          </p:cTn>
                        </p:par>
                        <p:par>
                          <p:cTn id="76" fill="hold">
                            <p:stCondLst>
                              <p:cond delay="11000"/>
                            </p:stCondLst>
                            <p:childTnLst>
                              <p:par>
                                <p:cTn id="77" presetID="10" presetClass="entr" presetSubtype="0"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fade">
                                      <p:cBhvr>
                                        <p:cTn id="79" dur="500"/>
                                        <p:tgtEl>
                                          <p:spTgt spid="62"/>
                                        </p:tgtEl>
                                      </p:cBhvr>
                                    </p:animEffect>
                                  </p:childTnLst>
                                </p:cTn>
                              </p:par>
                            </p:childTnLst>
                          </p:cTn>
                        </p:par>
                        <p:par>
                          <p:cTn id="80" fill="hold">
                            <p:stCondLst>
                              <p:cond delay="11500"/>
                            </p:stCondLst>
                            <p:childTnLst>
                              <p:par>
                                <p:cTn id="81" presetID="10" presetClass="entr" presetSubtype="0" fill="hold" grpId="0" nodeType="afterEffect">
                                  <p:stCondLst>
                                    <p:cond delay="0"/>
                                  </p:stCondLst>
                                  <p:childTnLst>
                                    <p:set>
                                      <p:cBhvr>
                                        <p:cTn id="82" dur="1" fill="hold">
                                          <p:stCondLst>
                                            <p:cond delay="0"/>
                                          </p:stCondLst>
                                        </p:cTn>
                                        <p:tgtEl>
                                          <p:spTgt spid="67"/>
                                        </p:tgtEl>
                                        <p:attrNameLst>
                                          <p:attrName>style.visibility</p:attrName>
                                        </p:attrNameLst>
                                      </p:cBhvr>
                                      <p:to>
                                        <p:strVal val="visible"/>
                                      </p:to>
                                    </p:set>
                                    <p:animEffect transition="in" filter="fade">
                                      <p:cBhvr>
                                        <p:cTn id="8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7" grpId="0"/>
      <p:bldP spid="48" grpId="0"/>
      <p:bldP spid="49" grpId="0"/>
      <p:bldP spid="50" grpId="0"/>
      <p:bldP spid="51" grpId="0"/>
      <p:bldP spid="52" grpId="0"/>
      <p:bldP spid="54" grpId="0"/>
      <p:bldP spid="57" grpId="0"/>
      <p:bldP spid="59" grpId="0"/>
      <p:bldP spid="60" grpId="0"/>
      <p:bldP spid="61" grpId="0"/>
      <p:bldP spid="62" grpId="0"/>
      <p:bldP spid="65" grpId="0"/>
      <p:bldP spid="66" grpId="0"/>
      <p:bldP spid="67" grpId="0"/>
      <p:bldP spid="68" grpId="0"/>
      <p:bldP spid="69" grpId="0"/>
      <p:bldP spid="72" grpId="0"/>
      <p:bldP spid="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Integration?</a:t>
            </a:r>
          </a:p>
        </p:txBody>
      </p:sp>
      <p:sp>
        <p:nvSpPr>
          <p:cNvPr id="6" name="Content Placeholder 5"/>
          <p:cNvSpPr>
            <a:spLocks noGrp="1"/>
          </p:cNvSpPr>
          <p:nvPr>
            <p:ph type="body" sz="quarter" idx="10"/>
          </p:nvPr>
        </p:nvSpPr>
        <p:spPr>
          <a:xfrm>
            <a:off x="584200" y="1435497"/>
            <a:ext cx="11018520" cy="4739759"/>
          </a:xfrm>
        </p:spPr>
        <p:txBody>
          <a:bodyPr/>
          <a:lstStyle/>
          <a:p>
            <a:pPr marL="457200" indent="-457200">
              <a:buFont typeface="Wingdings" panose="05000000000000000000" pitchFamily="2" charset="2"/>
              <a:buChar char="§"/>
            </a:pPr>
            <a:r>
              <a:rPr lang="en-US" sz="2800" dirty="0"/>
              <a:t>Connecting one or more parts/components of systems to create a more unified experience or to ensure a more consistent outcome of a process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Results in a system that acts as one, not as individual parts executing on their own agenda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r>
              <a:rPr lang="en-US" sz="2800" dirty="0"/>
              <a:t>Often thought of as stitching together pieces to create a greater whole</a:t>
            </a:r>
          </a:p>
          <a:p>
            <a:endParaRPr lang="en-US" dirty="0"/>
          </a:p>
        </p:txBody>
      </p:sp>
    </p:spTree>
    <p:extLst>
      <p:ext uri="{BB962C8B-B14F-4D97-AF65-F5344CB8AC3E}">
        <p14:creationId xmlns:p14="http://schemas.microsoft.com/office/powerpoint/2010/main" val="1870742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Integration</a:t>
            </a:r>
          </a:p>
        </p:txBody>
      </p:sp>
      <p:sp>
        <p:nvSpPr>
          <p:cNvPr id="3" name="Content Placeholder 2"/>
          <p:cNvSpPr>
            <a:spLocks noGrp="1"/>
          </p:cNvSpPr>
          <p:nvPr>
            <p:ph idx="1"/>
          </p:nvPr>
        </p:nvSpPr>
        <p:spPr>
          <a:xfrm>
            <a:off x="423429" y="1370131"/>
            <a:ext cx="6380142" cy="5503045"/>
          </a:xfrm>
        </p:spPr>
        <p:txBody>
          <a:bodyPr/>
          <a:lstStyle/>
          <a:p>
            <a:pPr marL="571500" lvl="0" indent="-571500">
              <a:buFont typeface="Wingdings" panose="05000000000000000000" pitchFamily="2" charset="2"/>
              <a:buChar char="§"/>
            </a:pPr>
            <a:r>
              <a:rPr lang="en-US" sz="3600" dirty="0"/>
              <a:t>Data integration of heterogeneous data sources </a:t>
            </a:r>
            <a:br>
              <a:rPr lang="en-US" sz="3600" dirty="0"/>
            </a:br>
            <a:endParaRPr lang="en-US" sz="3600" dirty="0"/>
          </a:p>
          <a:p>
            <a:pPr marL="571500" lvl="0" indent="-571500">
              <a:buFont typeface="Wingdings" panose="05000000000000000000" pitchFamily="2" charset="2"/>
              <a:buChar char="§"/>
            </a:pPr>
            <a:r>
              <a:rPr lang="en-US" sz="3600" dirty="0"/>
              <a:t>Application integration of heterogeneous applications </a:t>
            </a:r>
            <a:br>
              <a:rPr lang="en-US" sz="3600" dirty="0"/>
            </a:br>
            <a:endParaRPr lang="en-US" sz="3600" dirty="0"/>
          </a:p>
          <a:p>
            <a:pPr marL="571500" lvl="0" indent="-571500">
              <a:buFont typeface="Wingdings" panose="05000000000000000000" pitchFamily="2" charset="2"/>
              <a:buChar char="§"/>
            </a:pPr>
            <a:r>
              <a:rPr lang="en-US" sz="3600" dirty="0"/>
              <a:t>Process integration of business processes </a:t>
            </a:r>
          </a:p>
          <a:p>
            <a:endParaRPr lang="en-US" sz="3600" dirty="0"/>
          </a:p>
        </p:txBody>
      </p:sp>
      <p:graphicFrame>
        <p:nvGraphicFramePr>
          <p:cNvPr id="6" name="Diagram 5"/>
          <p:cNvGraphicFramePr/>
          <p:nvPr>
            <p:extLst>
              <p:ext uri="{D42A27DB-BD31-4B8C-83A1-F6EECF244321}">
                <p14:modId xmlns:p14="http://schemas.microsoft.com/office/powerpoint/2010/main" val="2832166260"/>
              </p:ext>
            </p:extLst>
          </p:nvPr>
        </p:nvGraphicFramePr>
        <p:xfrm>
          <a:off x="6803570" y="1370130"/>
          <a:ext cx="5121511" cy="47614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242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a:t>Why Integration Is Needed</a:t>
            </a:r>
            <a:br>
              <a:rPr lang="en-GB" dirty="0"/>
            </a:br>
            <a:r>
              <a:rPr lang="en-GB" dirty="0"/>
              <a:t>             </a:t>
            </a:r>
          </a:p>
        </p:txBody>
      </p:sp>
      <p:graphicFrame>
        <p:nvGraphicFramePr>
          <p:cNvPr id="8" name="Content Placeholder 6"/>
          <p:cNvGraphicFramePr>
            <a:graphicFrameLocks noGrp="1"/>
          </p:cNvGraphicFramePr>
          <p:nvPr>
            <p:ph idx="4294967295"/>
            <p:extLst>
              <p:ext uri="{D42A27DB-BD31-4B8C-83A1-F6EECF244321}">
                <p14:modId xmlns:p14="http://schemas.microsoft.com/office/powerpoint/2010/main" val="3235808009"/>
              </p:ext>
            </p:extLst>
          </p:nvPr>
        </p:nvGraphicFramePr>
        <p:xfrm>
          <a:off x="2036135" y="1355799"/>
          <a:ext cx="83820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2F86E-2D36-4156-AD35-499B5264EAF4}"/>
              </a:ext>
            </a:extLst>
          </p:cNvPr>
          <p:cNvSpPr>
            <a:spLocks noGrp="1"/>
          </p:cNvSpPr>
          <p:nvPr>
            <p:ph type="title"/>
          </p:nvPr>
        </p:nvSpPr>
        <p:spPr/>
        <p:txBody>
          <a:bodyPr/>
          <a:lstStyle/>
          <a:p>
            <a:r>
              <a:rPr lang="en-US" dirty="0"/>
              <a:t>What are common integration challenges?</a:t>
            </a:r>
          </a:p>
        </p:txBody>
      </p:sp>
      <p:sp>
        <p:nvSpPr>
          <p:cNvPr id="2" name="Picture Placeholder 1">
            <a:extLst>
              <a:ext uri="{FF2B5EF4-FFF2-40B4-BE49-F238E27FC236}">
                <a16:creationId xmlns:a16="http://schemas.microsoft.com/office/drawing/2014/main" id="{876790E2-D811-496C-884D-49DEA2231C67}"/>
              </a:ext>
            </a:extLst>
          </p:cNvPr>
          <p:cNvSpPr>
            <a:spLocks noGrp="1"/>
          </p:cNvSpPr>
          <p:nvPr>
            <p:ph type="pic" sz="quarter" idx="11"/>
          </p:nvPr>
        </p:nvSpPr>
        <p:spPr/>
      </p:sp>
      <p:sp>
        <p:nvSpPr>
          <p:cNvPr id="4" name="manager" title="Icon of three people with lines connecting them">
            <a:extLst>
              <a:ext uri="{FF2B5EF4-FFF2-40B4-BE49-F238E27FC236}">
                <a16:creationId xmlns:a16="http://schemas.microsoft.com/office/drawing/2014/main" id="{092D55E2-09DA-4F71-A603-7FB11743CFB7}"/>
              </a:ext>
            </a:extLst>
          </p:cNvPr>
          <p:cNvSpPr>
            <a:spLocks noChangeAspect="1" noEditPoints="1"/>
          </p:cNvSpPr>
          <p:nvPr/>
        </p:nvSpPr>
        <p:spPr bwMode="auto">
          <a:xfrm>
            <a:off x="7855800" y="2219246"/>
            <a:ext cx="1814400" cy="1828800"/>
          </a:xfrm>
          <a:custGeom>
            <a:avLst/>
            <a:gdLst>
              <a:gd name="T0" fmla="*/ 128 w 348"/>
              <a:gd name="T1" fmla="*/ 46 h 352"/>
              <a:gd name="T2" fmla="*/ 174 w 348"/>
              <a:gd name="T3" fmla="*/ 0 h 352"/>
              <a:gd name="T4" fmla="*/ 220 w 348"/>
              <a:gd name="T5" fmla="*/ 46 h 352"/>
              <a:gd name="T6" fmla="*/ 174 w 348"/>
              <a:gd name="T7" fmla="*/ 91 h 352"/>
              <a:gd name="T8" fmla="*/ 128 w 348"/>
              <a:gd name="T9" fmla="*/ 46 h 352"/>
              <a:gd name="T10" fmla="*/ 231 w 348"/>
              <a:gd name="T11" fmla="*/ 148 h 352"/>
              <a:gd name="T12" fmla="*/ 174 w 348"/>
              <a:gd name="T13" fmla="*/ 91 h 352"/>
              <a:gd name="T14" fmla="*/ 117 w 348"/>
              <a:gd name="T15" fmla="*/ 148 h 352"/>
              <a:gd name="T16" fmla="*/ 57 w 348"/>
              <a:gd name="T17" fmla="*/ 295 h 352"/>
              <a:gd name="T18" fmla="*/ 102 w 348"/>
              <a:gd name="T19" fmla="*/ 249 h 352"/>
              <a:gd name="T20" fmla="*/ 57 w 348"/>
              <a:gd name="T21" fmla="*/ 204 h 352"/>
              <a:gd name="T22" fmla="*/ 11 w 348"/>
              <a:gd name="T23" fmla="*/ 249 h 352"/>
              <a:gd name="T24" fmla="*/ 57 w 348"/>
              <a:gd name="T25" fmla="*/ 295 h 352"/>
              <a:gd name="T26" fmla="*/ 114 w 348"/>
              <a:gd name="T27" fmla="*/ 352 h 352"/>
              <a:gd name="T28" fmla="*/ 57 w 348"/>
              <a:gd name="T29" fmla="*/ 295 h 352"/>
              <a:gd name="T30" fmla="*/ 0 w 348"/>
              <a:gd name="T31" fmla="*/ 352 h 352"/>
              <a:gd name="T32" fmla="*/ 291 w 348"/>
              <a:gd name="T33" fmla="*/ 295 h 352"/>
              <a:gd name="T34" fmla="*/ 337 w 348"/>
              <a:gd name="T35" fmla="*/ 249 h 352"/>
              <a:gd name="T36" fmla="*/ 291 w 348"/>
              <a:gd name="T37" fmla="*/ 204 h 352"/>
              <a:gd name="T38" fmla="*/ 246 w 348"/>
              <a:gd name="T39" fmla="*/ 249 h 352"/>
              <a:gd name="T40" fmla="*/ 291 w 348"/>
              <a:gd name="T41" fmla="*/ 295 h 352"/>
              <a:gd name="T42" fmla="*/ 348 w 348"/>
              <a:gd name="T43" fmla="*/ 352 h 352"/>
              <a:gd name="T44" fmla="*/ 291 w 348"/>
              <a:gd name="T45" fmla="*/ 295 h 352"/>
              <a:gd name="T46" fmla="*/ 234 w 348"/>
              <a:gd name="T47" fmla="*/ 352 h 352"/>
              <a:gd name="T48" fmla="*/ 224 w 348"/>
              <a:gd name="T49" fmla="*/ 219 h 352"/>
              <a:gd name="T50" fmla="*/ 174 w 348"/>
              <a:gd name="T51" fmla="*/ 169 h 352"/>
              <a:gd name="T52" fmla="*/ 124 w 348"/>
              <a:gd name="T53" fmla="*/ 2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8" h="352">
                <a:moveTo>
                  <a:pt x="128" y="46"/>
                </a:moveTo>
                <a:cubicBezTo>
                  <a:pt x="128" y="20"/>
                  <a:pt x="149" y="0"/>
                  <a:pt x="174" y="0"/>
                </a:cubicBezTo>
                <a:cubicBezTo>
                  <a:pt x="199" y="0"/>
                  <a:pt x="220" y="20"/>
                  <a:pt x="220" y="46"/>
                </a:cubicBezTo>
                <a:cubicBezTo>
                  <a:pt x="220" y="71"/>
                  <a:pt x="199" y="91"/>
                  <a:pt x="174" y="91"/>
                </a:cubicBezTo>
                <a:cubicBezTo>
                  <a:pt x="149" y="91"/>
                  <a:pt x="128" y="71"/>
                  <a:pt x="128" y="46"/>
                </a:cubicBezTo>
                <a:close/>
                <a:moveTo>
                  <a:pt x="231" y="148"/>
                </a:moveTo>
                <a:cubicBezTo>
                  <a:pt x="231" y="117"/>
                  <a:pt x="206" y="91"/>
                  <a:pt x="174" y="91"/>
                </a:cubicBezTo>
                <a:cubicBezTo>
                  <a:pt x="142" y="91"/>
                  <a:pt x="117" y="117"/>
                  <a:pt x="117" y="148"/>
                </a:cubicBezTo>
                <a:moveTo>
                  <a:pt x="57" y="295"/>
                </a:moveTo>
                <a:cubicBezTo>
                  <a:pt x="82" y="295"/>
                  <a:pt x="102" y="275"/>
                  <a:pt x="102" y="249"/>
                </a:cubicBezTo>
                <a:cubicBezTo>
                  <a:pt x="102" y="224"/>
                  <a:pt x="82" y="204"/>
                  <a:pt x="57" y="204"/>
                </a:cubicBezTo>
                <a:cubicBezTo>
                  <a:pt x="32" y="204"/>
                  <a:pt x="11" y="224"/>
                  <a:pt x="11" y="249"/>
                </a:cubicBezTo>
                <a:cubicBezTo>
                  <a:pt x="11" y="275"/>
                  <a:pt x="32" y="295"/>
                  <a:pt x="57" y="295"/>
                </a:cubicBezTo>
                <a:close/>
                <a:moveTo>
                  <a:pt x="114" y="352"/>
                </a:moveTo>
                <a:cubicBezTo>
                  <a:pt x="114" y="320"/>
                  <a:pt x="88" y="295"/>
                  <a:pt x="57" y="295"/>
                </a:cubicBezTo>
                <a:cubicBezTo>
                  <a:pt x="25" y="295"/>
                  <a:pt x="0" y="320"/>
                  <a:pt x="0" y="352"/>
                </a:cubicBezTo>
                <a:moveTo>
                  <a:pt x="291" y="295"/>
                </a:moveTo>
                <a:cubicBezTo>
                  <a:pt x="316" y="295"/>
                  <a:pt x="337" y="275"/>
                  <a:pt x="337" y="249"/>
                </a:cubicBezTo>
                <a:cubicBezTo>
                  <a:pt x="337" y="224"/>
                  <a:pt x="316" y="204"/>
                  <a:pt x="291" y="204"/>
                </a:cubicBezTo>
                <a:cubicBezTo>
                  <a:pt x="266" y="204"/>
                  <a:pt x="246" y="224"/>
                  <a:pt x="246" y="249"/>
                </a:cubicBezTo>
                <a:cubicBezTo>
                  <a:pt x="246" y="275"/>
                  <a:pt x="266" y="295"/>
                  <a:pt x="291" y="295"/>
                </a:cubicBezTo>
                <a:close/>
                <a:moveTo>
                  <a:pt x="348" y="352"/>
                </a:moveTo>
                <a:cubicBezTo>
                  <a:pt x="348" y="320"/>
                  <a:pt x="323" y="295"/>
                  <a:pt x="291" y="295"/>
                </a:cubicBezTo>
                <a:cubicBezTo>
                  <a:pt x="260" y="295"/>
                  <a:pt x="234" y="320"/>
                  <a:pt x="234" y="352"/>
                </a:cubicBezTo>
                <a:moveTo>
                  <a:pt x="224" y="219"/>
                </a:moveTo>
                <a:cubicBezTo>
                  <a:pt x="174" y="169"/>
                  <a:pt x="174" y="169"/>
                  <a:pt x="174" y="169"/>
                </a:cubicBezTo>
                <a:cubicBezTo>
                  <a:pt x="124" y="219"/>
                  <a:pt x="124" y="219"/>
                  <a:pt x="124" y="219"/>
                </a:cubicBezTo>
              </a:path>
            </a:pathLst>
          </a:custGeom>
          <a:solidFill>
            <a:schemeClr val="accent2"/>
          </a:solidFill>
          <a:ln w="15875" cap="sq">
            <a:solidFill>
              <a:schemeClr val="bg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 Placeholder 2">
            <a:extLst>
              <a:ext uri="{FF2B5EF4-FFF2-40B4-BE49-F238E27FC236}">
                <a16:creationId xmlns:a16="http://schemas.microsoft.com/office/drawing/2014/main" id="{32CC9DFB-7CAC-4BC3-94DD-E8B4B65F701E}"/>
              </a:ext>
            </a:extLst>
          </p:cNvPr>
          <p:cNvSpPr txBox="1">
            <a:spLocks/>
          </p:cNvSpPr>
          <p:nvPr/>
        </p:nvSpPr>
        <p:spPr>
          <a:xfrm>
            <a:off x="457200" y="5758041"/>
            <a:ext cx="4162425" cy="30777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t>Classroom discussion</a:t>
            </a:r>
          </a:p>
        </p:txBody>
      </p:sp>
    </p:spTree>
    <p:extLst>
      <p:ext uri="{BB962C8B-B14F-4D97-AF65-F5344CB8AC3E}">
        <p14:creationId xmlns:p14="http://schemas.microsoft.com/office/powerpoint/2010/main" val="3935717174"/>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A3FBD5A9-6ED4-4247-B514-45D69F7985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f0391fbe-9a8a-45b6-bc24-0f8c01e689a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ACB5508BC758B4786C49CAB2DACE6CD" ma:contentTypeVersion="5" ma:contentTypeDescription="Create a new document." ma:contentTypeScope="" ma:versionID="8a2e46facb131d130239f4f997e1968c">
  <xsd:schema xmlns:xsd="http://www.w3.org/2001/XMLSchema" xmlns:xs="http://www.w3.org/2001/XMLSchema" xmlns:p="http://schemas.microsoft.com/office/2006/metadata/properties" xmlns:ns2="f0391fbe-9a8a-45b6-bc24-0f8c01e689a4" targetNamespace="http://schemas.microsoft.com/office/2006/metadata/properties" ma:root="true" ma:fieldsID="fb19b40636fba2f5359d6b37ae377b3b" ns2:_="">
    <xsd:import namespace="f0391fbe-9a8a-45b6-bc24-0f8c01e689a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391fbe-9a8a-45b6-bc24-0f8c01e689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2aa56320-926b-491c-9590-85cdc5addfcb"/>
    <ds:schemaRef ds:uri="b1fabdb0-6811-4e35-981a-198c29cbb8c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f0391fbe-9a8a-45b6-bc24-0f8c01e689a4"/>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1829BD3E-307E-4B9C-B64F-71AE7D08E1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391fbe-9a8a-45b6-bc24-0f8c01e689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16-9_Illustration_2018_Cloud_011</Template>
  <TotalTime>244</TotalTime>
  <Words>3873</Words>
  <Application>Microsoft Office PowerPoint</Application>
  <PresentationFormat>Widescreen</PresentationFormat>
  <Paragraphs>432</Paragraphs>
  <Slides>34</Slides>
  <Notes>20</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34</vt:i4>
      </vt:variant>
    </vt:vector>
  </HeadingPairs>
  <TitlesOfParts>
    <vt:vector size="45" baseType="lpstr">
      <vt:lpstr>Arial</vt:lpstr>
      <vt:lpstr>Calibri</vt:lpstr>
      <vt:lpstr>Consolas</vt:lpstr>
      <vt:lpstr>Segoe Pro Semibold</vt:lpstr>
      <vt:lpstr>Segoe UI</vt:lpstr>
      <vt:lpstr>Segoe UI Light</vt:lpstr>
      <vt:lpstr>Segoe UI Semibold</vt:lpstr>
      <vt:lpstr>Segoe UI Semilight</vt:lpstr>
      <vt:lpstr>Wingdings</vt:lpstr>
      <vt:lpstr>WHITE TEMPLATE</vt:lpstr>
      <vt:lpstr>SOFT BLACK TEMPLATE</vt:lpstr>
      <vt:lpstr>PL-600  Integration</vt:lpstr>
      <vt:lpstr>Agenda</vt:lpstr>
      <vt:lpstr>Solution Architect role with integration</vt:lpstr>
      <vt:lpstr>What is integration and why do we do it?</vt:lpstr>
      <vt:lpstr>Your app is just part of the picture…</vt:lpstr>
      <vt:lpstr>What is Integration?</vt:lpstr>
      <vt:lpstr>Types of Integration</vt:lpstr>
      <vt:lpstr>Why Integration Is Needed              </vt:lpstr>
      <vt:lpstr>What are common integration challenges?</vt:lpstr>
      <vt:lpstr>Common Integration Challenges</vt:lpstr>
      <vt:lpstr>Integration influencers</vt:lpstr>
      <vt:lpstr>What are some things you have seen cause integrations to fail?</vt:lpstr>
      <vt:lpstr>Destined for Failure</vt:lpstr>
      <vt:lpstr>Design integrations to be resilient </vt:lpstr>
      <vt:lpstr>Finding the perfect balance</vt:lpstr>
      <vt:lpstr>Integration Toolset</vt:lpstr>
      <vt:lpstr>Data Integration</vt:lpstr>
      <vt:lpstr>Categorizing data</vt:lpstr>
      <vt:lpstr>Data Integration (server-side)</vt:lpstr>
      <vt:lpstr>Data Integration: Inbound</vt:lpstr>
      <vt:lpstr>Data Integration: Outbound </vt:lpstr>
      <vt:lpstr>Publishing Events from Microsoft Dataverse for Apps</vt:lpstr>
      <vt:lpstr>Service Bus Use Scenarios</vt:lpstr>
      <vt:lpstr>Event Hubs</vt:lpstr>
      <vt:lpstr>Webhooks vs Service Bus/Event Hubs</vt:lpstr>
      <vt:lpstr>Publishing Events</vt:lpstr>
      <vt:lpstr>Process Integration</vt:lpstr>
      <vt:lpstr>PowerPoint Presentation</vt:lpstr>
      <vt:lpstr>Scenario: Property Environmental Hazard data</vt:lpstr>
      <vt:lpstr>Scenario: Access to Property Tax Authority </vt:lpstr>
      <vt:lpstr>Scenario: Outsourced customer support</vt:lpstr>
      <vt:lpstr>Scenario: Customer Referral </vt:lpstr>
      <vt:lpstr>Wrapping up</vt:lpstr>
      <vt:lpstr>PowerPoint Presentation</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Evelyn Sheahan</dc:creator>
  <cp:keywords/>
  <dc:description/>
  <cp:lastModifiedBy>Trevor Ford</cp:lastModifiedBy>
  <cp:revision>48</cp:revision>
  <dcterms:created xsi:type="dcterms:W3CDTF">2018-07-31T14:16:34Z</dcterms:created>
  <dcterms:modified xsi:type="dcterms:W3CDTF">2021-06-22T19:40:58Z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0x0101005ACB5508BC758B4786C49CAB2DACE6CD</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