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4"/>
  </p:sldMasterIdLst>
  <p:notesMasterIdLst>
    <p:notesMasterId r:id="rId38"/>
  </p:notesMasterIdLst>
  <p:handoutMasterIdLst>
    <p:handoutMasterId r:id="rId39"/>
  </p:handoutMasterIdLst>
  <p:sldIdLst>
    <p:sldId id="1719" r:id="rId5"/>
    <p:sldId id="1780" r:id="rId6"/>
    <p:sldId id="1684" r:id="rId7"/>
    <p:sldId id="1827" r:id="rId8"/>
    <p:sldId id="1829" r:id="rId9"/>
    <p:sldId id="1830" r:id="rId10"/>
    <p:sldId id="1865" r:id="rId11"/>
    <p:sldId id="1729" r:id="rId12"/>
    <p:sldId id="1831" r:id="rId13"/>
    <p:sldId id="1802" r:id="rId14"/>
    <p:sldId id="1834" r:id="rId15"/>
    <p:sldId id="1866" r:id="rId16"/>
    <p:sldId id="1837" r:id="rId17"/>
    <p:sldId id="1843" r:id="rId18"/>
    <p:sldId id="1790" r:id="rId19"/>
    <p:sldId id="1867" r:id="rId20"/>
    <p:sldId id="1858" r:id="rId21"/>
    <p:sldId id="1838" r:id="rId22"/>
    <p:sldId id="1847" r:id="rId23"/>
    <p:sldId id="1848" r:id="rId24"/>
    <p:sldId id="1805" r:id="rId25"/>
    <p:sldId id="1801" r:id="rId26"/>
    <p:sldId id="1839" r:id="rId27"/>
    <p:sldId id="1789" r:id="rId28"/>
    <p:sldId id="1852" r:id="rId29"/>
    <p:sldId id="1808" r:id="rId30"/>
    <p:sldId id="1868" r:id="rId31"/>
    <p:sldId id="1840" r:id="rId32"/>
    <p:sldId id="1860" r:id="rId33"/>
    <p:sldId id="1693" r:id="rId34"/>
    <p:sldId id="1767" r:id="rId35"/>
    <p:sldId id="1786" r:id="rId36"/>
    <p:sldId id="1701"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0E25C94-6EA2-4410-A304-C24E7C6C4BE4}">
          <p14:sldIdLst>
            <p14:sldId id="1719"/>
          </p14:sldIdLst>
        </p14:section>
        <p14:section name="Agenda" id="{230AE70A-953D-41DF-AE56-C97AE8F82AC2}">
          <p14:sldIdLst>
            <p14:sldId id="1780"/>
          </p14:sldIdLst>
        </p14:section>
        <p14:section name="Introduction" id="{19D12FB4-DB37-4AF3-B5D9-3605B0C92F01}">
          <p14:sldIdLst>
            <p14:sldId id="1684"/>
            <p14:sldId id="1827"/>
            <p14:sldId id="1829"/>
            <p14:sldId id="1830"/>
            <p14:sldId id="1865"/>
            <p14:sldId id="1729"/>
            <p14:sldId id="1831"/>
            <p14:sldId id="1802"/>
            <p14:sldId id="1834"/>
            <p14:sldId id="1866"/>
          </p14:sldIdLst>
        </p14:section>
        <p14:section name="PAD" id="{0D0F3C6A-1AA3-4ECF-A9F8-D6A6FF68FABD}">
          <p14:sldIdLst>
            <p14:sldId id="1837"/>
            <p14:sldId id="1843"/>
            <p14:sldId id="1790"/>
            <p14:sldId id="1867"/>
            <p14:sldId id="1858"/>
          </p14:sldIdLst>
        </p14:section>
        <p14:section name="Tasks" id="{FBE1E981-FA41-4619-85C2-5E7777718C94}">
          <p14:sldIdLst>
            <p14:sldId id="1838"/>
            <p14:sldId id="1847"/>
            <p14:sldId id="1848"/>
            <p14:sldId id="1805"/>
            <p14:sldId id="1801"/>
          </p14:sldIdLst>
        </p14:section>
        <p14:section name="Running desktop flows" id="{FB3BA8AC-D74E-4DDC-A7DD-526EBEB98DF8}">
          <p14:sldIdLst>
            <p14:sldId id="1839"/>
            <p14:sldId id="1789"/>
            <p14:sldId id="1852"/>
            <p14:sldId id="1808"/>
            <p14:sldId id="1868"/>
          </p14:sldIdLst>
        </p14:section>
        <p14:section name="Process advisor" id="{EA83A182-FA89-44CD-B3C5-31DB2816438B}">
          <p14:sldIdLst>
            <p14:sldId id="1840"/>
            <p14:sldId id="1860"/>
            <p14:sldId id="1693"/>
          </p14:sldIdLst>
        </p14:section>
        <p14:section name="Summary" id="{45B9AF6F-72D8-47F2-83E0-51A3C8C13093}">
          <p14:sldIdLst>
            <p14:sldId id="1767"/>
          </p14:sldIdLst>
        </p14:section>
        <p14:section name="End" id="{DC2B1AA7-A947-4010-B61D-34CE0970E46B}">
          <p14:sldIdLst>
            <p14:sldId id="1786"/>
            <p14:sldId id="17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5" autoAdjust="0"/>
    <p:restoredTop sz="76269" autoAdjust="0"/>
  </p:normalViewPr>
  <p:slideViewPr>
    <p:cSldViewPr snapToGrid="0">
      <p:cViewPr varScale="1">
        <p:scale>
          <a:sx n="87" d="100"/>
          <a:sy n="87" d="100"/>
        </p:scale>
        <p:origin x="108" y="846"/>
      </p:cViewPr>
      <p:guideLst/>
    </p:cSldViewPr>
  </p:slideViewPr>
  <p:outlineViewPr>
    <p:cViewPr>
      <p:scale>
        <a:sx n="33" d="100"/>
        <a:sy n="33" d="100"/>
      </p:scale>
      <p:origin x="0" y="-88974"/>
    </p:cViewPr>
  </p:outlineViewPr>
  <p:notesTextViewPr>
    <p:cViewPr>
      <p:scale>
        <a:sx n="1" d="1"/>
        <a:sy n="1" d="1"/>
      </p:scale>
      <p:origin x="0" y="0"/>
    </p:cViewPr>
  </p:notesTextViewPr>
  <p:sorterViewPr>
    <p:cViewPr>
      <p:scale>
        <a:sx n="100" d="100"/>
        <a:sy n="100" d="100"/>
      </p:scale>
      <p:origin x="0" y="-81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6/22/2021 3:43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6/22/2021 3:42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GB" b="0" dirty="0">
                <a:solidFill>
                  <a:srgbClr val="D4D4D4"/>
                </a:solidFill>
                <a:effectLst/>
                <a:latin typeface="Consolas" panose="020B0609020204030204" pitchFamily="49" charset="0"/>
              </a:rPr>
              <a:t>Power Automate desktop flows automate repetitive tasks and there are many scenarios that Power Automate desktop flows can be employed in. Some use cases for desktop flows are as follows: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GB"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GB" b="0" dirty="0">
                <a:solidFill>
                  <a:srgbClr val="D4D4D4"/>
                </a:solidFill>
                <a:effectLst/>
                <a:latin typeface="Consolas" panose="020B0609020204030204" pitchFamily="49" charset="0"/>
              </a:rPr>
              <a:t>- Invoice processing: Processing invoices includes many repetitive tasks, which, if performed incorrectly, can lead to delayed or incorrect payments. For instance, invoices need to be checked against the corresponding purchase orders. Desktop flows can process invoices and automatically perform the required validation checks.</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b="0" dirty="0">
                <a:solidFill>
                  <a:srgbClr val="D4D4D4"/>
                </a:solidFill>
                <a:effectLst/>
                <a:latin typeface="Consolas" panose="020B0609020204030204" pitchFamily="49" charset="0"/>
              </a:rPr>
              <a:t>- Recruitment: Desktop flows could gather and collate applications from multiple job portals into a single applicant list.</a:t>
            </a:r>
          </a:p>
          <a:p>
            <a:pPr marL="0" marR="0" lvl="0" indent="0" algn="l" defTabSz="914367" rtl="0" eaLnBrk="1" fontAlgn="auto" latinLnBrk="0" hangingPunct="1">
              <a:lnSpc>
                <a:spcPct val="90000"/>
              </a:lnSpc>
              <a:spcBef>
                <a:spcPts val="0"/>
              </a:spcBef>
              <a:spcAft>
                <a:spcPts val="333"/>
              </a:spcAft>
              <a:buClrTx/>
              <a:buSzTx/>
              <a:buFontTx/>
              <a:buNone/>
              <a:tabLst/>
              <a:defRPr/>
            </a:pPr>
            <a:r>
              <a:rPr lang="en-GB" b="0" dirty="0">
                <a:solidFill>
                  <a:srgbClr val="D4D4D4"/>
                </a:solidFill>
                <a:effectLst/>
                <a:latin typeface="Consolas" panose="020B0609020204030204" pitchFamily="49" charset="0"/>
              </a:rPr>
              <a:t>- New user onboarding: New joiners to an organization must be set up on many systems. While you can use tools such as PowerShell to perform some setup, there are some applications for which there is no automation available. Desktop flows can be used to add users and configure their settings automatically through the applications' user interfaces.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111770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What should the solution architect consider for using RPA to solve - be creative!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605749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Power Automate cloud and desktop flows, a solution architect can design end-to-end processes that encompass modern cloud services, legacy desktop, and web applications.</a:t>
            </a:r>
          </a:p>
          <a:p>
            <a:endParaRPr lang="en-GB" dirty="0"/>
          </a:p>
          <a:p>
            <a:r>
              <a:rPr lang="en-GB" dirty="0"/>
              <a:t>The solution architect should look for opportunities for automation. Good opportunities exhibit the following characteristics:</a:t>
            </a:r>
          </a:p>
          <a:p>
            <a:endParaRPr lang="en-GB" dirty="0"/>
          </a:p>
          <a:p>
            <a:r>
              <a:rPr lang="en-GB" dirty="0"/>
              <a:t>- Standard process: Is the process well understood and consistent in how it needs to be executed?</a:t>
            </a:r>
          </a:p>
          <a:p>
            <a:r>
              <a:rPr lang="en-GB" dirty="0"/>
              <a:t>- High frequency: Is this a process that runs frequently and the ROI exists to spend build cycles on it?</a:t>
            </a:r>
          </a:p>
          <a:p>
            <a:r>
              <a:rPr lang="en-GB" dirty="0"/>
              <a:t>- Predictable processes: Are the outcomes predictable or do they require any judgement calls by humans?</a:t>
            </a:r>
          </a:p>
          <a:p>
            <a:r>
              <a:rPr lang="en-GB" dirty="0"/>
              <a:t>- Prone to human error: Is there a risk that a human may introduce errors as a result of manually completing this process? Are there a lot of steps that are easy to perform out of order?</a:t>
            </a:r>
          </a:p>
          <a:p>
            <a:r>
              <a:rPr lang="en-GB" dirty="0"/>
              <a:t>- High risk of failures and impact: Is the risk and/or impact of a failure high that could be mitigated through automation?</a:t>
            </a:r>
          </a:p>
          <a:p>
            <a:endParaRPr lang="en-GB" dirty="0"/>
          </a:p>
          <a:p>
            <a:r>
              <a:rPr lang="en-GB" dirty="0"/>
              <a:t>There are many uses for desktop flows. You can consider any scenario where there is the processing of forms, extracting data from systems, or processing claims where the data needs to be verified for automation with desktop flows. If you have rule-based processing, desktop flows are a viable candidate for automating those processes.</a:t>
            </a:r>
          </a:p>
          <a:p>
            <a:endParaRPr lang="en-GB" dirty="0"/>
          </a:p>
          <a:p>
            <a:r>
              <a:rPr lang="en-GB" dirty="0"/>
              <a:t>The introduction of Power Automate Desktop opens up many scenarios that would not have been possible or would have been extremely difficult and expensive to achieve.</a:t>
            </a:r>
          </a:p>
          <a:p>
            <a:endParaRPr lang="en-GB" dirty="0"/>
          </a:p>
          <a:p>
            <a:r>
              <a:rPr lang="en-GB" dirty="0"/>
              <a:t>Desktop flows can be also be used for situation where there is an API but the API does not expose all of the operations available in the application's UI. In such circumstances, Power Automate Desktop maybe the answer.</a:t>
            </a:r>
          </a:p>
          <a:p>
            <a:endParaRPr lang="en-GB" dirty="0"/>
          </a:p>
          <a:p>
            <a:r>
              <a:rPr lang="en-GB" dirty="0"/>
              <a:t>During design, the solution architect should separate flows into smaller automations so that you don't have a single automation that covers the entire process. There are several reasons why you should make multiple, smaller flows:</a:t>
            </a:r>
          </a:p>
          <a:p>
            <a:endParaRPr lang="en-GB" dirty="0"/>
          </a:p>
          <a:p>
            <a:r>
              <a:rPr lang="en-GB" dirty="0"/>
              <a:t>- Multiple people can work on the automation.</a:t>
            </a:r>
          </a:p>
          <a:p>
            <a:r>
              <a:rPr lang="en-GB" dirty="0"/>
              <a:t>- Small flows with common steps may be able to be reused.</a:t>
            </a:r>
          </a:p>
          <a:p>
            <a:r>
              <a:rPr lang="en-GB" dirty="0"/>
              <a:t>- Error handling does not need to be as sophisticated.</a:t>
            </a:r>
          </a:p>
          <a:p>
            <a:r>
              <a:rPr lang="en-GB" dirty="0"/>
              <a:t>- Maintenance is easier.</a:t>
            </a:r>
          </a:p>
          <a:p>
            <a:r>
              <a:rPr lang="en-GB" dirty="0"/>
              <a:t>- Easier to manage the automation if a step fails.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61028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0" dirty="0">
                <a:solidFill>
                  <a:srgbClr val="CE9178"/>
                </a:solidFill>
                <a:effectLst/>
                <a:latin typeface="Consolas" panose="020B0609020204030204" pitchFamily="49" charset="0"/>
              </a:rPr>
              <a:t>Overview of Power Automate Desktop software and capabilities</a:t>
            </a:r>
            <a:endParaRPr lang="en-GB" sz="2000" b="0" dirty="0">
              <a:solidFill>
                <a:srgbClr val="D4D4D4"/>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686387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Power Automate desktop flows are for automation where there is no connector or API available to use. There are many legacy applications that do not have a method for accessing their data or functionality except through their user interface.</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Power Automate Desktop flows use Robotic Process Automation (RPA) techniques to automate user actions on these legacy applications. These techniques require software to be installed on the computers where the applications are installed. The software required to create, edit, and run desktop flows is called Power Automate Desktop.</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Whether working with modern or legacy apps, on-premises or in the cloud, Power Automate Desktop can automate rule-based UI tasks by recording mouse clicks, keyboard inputs, and data entry. As well as entering data, Power Automate Desktop can also extract information from the application user interface. Once the actions have been recorded, Power Automate Desktop has a rich editor for adjusting these user actions to create complex desktop flows.</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Power Automate desktop flows can be run attended with the user manually initiating the flow, or unattended with desktop flows running on Virtual Machines in Azure.</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Power Automate desktop flows are a valid way to perform integrations and automation when there is no other alternative, or when developing an integration would be expensive and time consuming.</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Power Automate cloud flows are explained in the Power Automate Architecture module.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624798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Desktop software</a:t>
            </a:r>
          </a:p>
          <a:p>
            <a:endParaRPr lang="en-GB" dirty="0"/>
          </a:p>
          <a:p>
            <a:r>
              <a:rPr lang="en-GB" dirty="0"/>
              <a:t>Unlike the rest of the Microsoft Power Platform tools, Desktop flows require software to be installed on your local computer. You need this software because you need to interact with software applications that are not accessible from the cloud.</a:t>
            </a:r>
          </a:p>
          <a:p>
            <a:endParaRPr lang="en-GB" dirty="0"/>
          </a:p>
          <a:p>
            <a:r>
              <a:rPr lang="en-GB" dirty="0"/>
              <a:t>The Power Automate Desktop app is a Windows application that you use to create, edit, and run desktop flows. </a:t>
            </a:r>
          </a:p>
          <a:p>
            <a:endParaRPr lang="en-GB" dirty="0"/>
          </a:p>
          <a:p>
            <a:r>
              <a:rPr lang="en-GB" dirty="0"/>
              <a:t>You will need a computer running Windows 10, Windows Server 2016, or Windows Server 2019 to install Power Automate Desktop.</a:t>
            </a:r>
          </a:p>
          <a:p>
            <a:endParaRPr lang="en-GB" dirty="0"/>
          </a:p>
          <a:p>
            <a:r>
              <a:rPr lang="en-GB" dirty="0"/>
              <a:t>For unattended flows Windows 10 Home is insufficient and Windows 10 Pro or Windows 10 Enterprise is required.</a:t>
            </a:r>
          </a:p>
          <a:p>
            <a:endParaRPr lang="en-GB" dirty="0"/>
          </a:p>
          <a:p>
            <a:r>
              <a:rPr lang="en-GB" dirty="0"/>
              <a:t>To initiate a desktop flow from the cloud, a second application is required to be installed on the computer where Power Automate Desktop is installed. This is the On-premises data gateway. This tool allows desktop flows to be triggered by a Power Automate cloud flow. </a:t>
            </a:r>
          </a:p>
          <a:p>
            <a:endParaRPr lang="en-GB" dirty="0"/>
          </a:p>
          <a:p>
            <a:r>
              <a:rPr lang="en-GB" dirty="0"/>
              <a:t>As a solution architect, you will need to liaise with the IT department to arrange for these software applications to be installed. Local software installation can often take much longer to plan and implement than you may think due to IT policies and procedures. If you are planning to use RPA in your solution, you should look to address the deployment of this software as early as possible.</a:t>
            </a:r>
          </a:p>
          <a:p>
            <a:endParaRPr lang="en-GB" dirty="0"/>
          </a:p>
          <a:p>
            <a:r>
              <a:rPr lang="en-GB" b="1" dirty="0"/>
              <a:t>Browser software</a:t>
            </a:r>
          </a:p>
          <a:p>
            <a:endParaRPr lang="en-GB" dirty="0"/>
          </a:p>
          <a:p>
            <a:r>
              <a:rPr lang="en-GB" dirty="0"/>
              <a:t>To interact with web applications, a modern web browser is required. The latest version of the Google Chrome browser, Microsoft Edge, and Mozilla Firefox are supported.</a:t>
            </a:r>
          </a:p>
          <a:p>
            <a:endParaRPr lang="en-GB" dirty="0"/>
          </a:p>
          <a:p>
            <a:r>
              <a:rPr lang="en-GB" dirty="0"/>
              <a:t>A browser extension is required to be installed. These can be installed by the Power Automate Desktop installer but may require additional configuration. Again, the solution architect will need to liaise with the IT department as installing browser extensions maybe blocked by corporate IT policies.</a:t>
            </a:r>
          </a:p>
          <a:p>
            <a:endParaRPr lang="en-GB" dirty="0"/>
          </a:p>
          <a:p>
            <a:r>
              <a:rPr lang="en-GB" dirty="0"/>
              <a:t>There are some further settings for browsers that should be configured. These are described in &lt;https://docs.microsoft.com/power-automate/desktop-flows/using-browsers&gt; and the solution architect will need to arrange for these settings to be applied.</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660515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Power Automate Desktop requires access to a Microsoft Power Platform environment that has a Dataverse database. You may need to create a database for the default environment if one does not already exist.</a:t>
            </a:r>
          </a:p>
          <a:p>
            <a:endParaRPr lang="en-GB"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Solutions</a:t>
            </a:r>
          </a:p>
          <a:p>
            <a:endParaRPr lang="en-GB" dirty="0"/>
          </a:p>
          <a:p>
            <a:r>
              <a:rPr lang="en-GB" dirty="0"/>
              <a:t>Desktop flows are solution aware and can be included in solutions and application lifecycle management processes.</a:t>
            </a:r>
          </a:p>
          <a:p>
            <a:endParaRPr lang="en-GB" dirty="0"/>
          </a:p>
          <a:p>
            <a:r>
              <a:rPr lang="en-GB" dirty="0"/>
              <a:t>You should make use of Environment variables for any property used in a Desktop flow that might vary between environments.</a:t>
            </a:r>
          </a:p>
          <a:p>
            <a:endParaRPr lang="en-GB" dirty="0"/>
          </a:p>
          <a:p>
            <a:r>
              <a:rPr lang="en-GB" b="1" dirty="0"/>
              <a:t>Deployment</a:t>
            </a:r>
          </a:p>
          <a:p>
            <a:endParaRPr lang="en-GB" dirty="0"/>
          </a:p>
          <a:p>
            <a:r>
              <a:rPr lang="en-GB" dirty="0"/>
              <a:t>Post deployment of a desktop flow via a solution there are manual tasks that may need to be performed:</a:t>
            </a:r>
          </a:p>
          <a:p>
            <a:endParaRPr lang="en-GB" dirty="0"/>
          </a:p>
          <a:p>
            <a:r>
              <a:rPr lang="en-GB" dirty="0"/>
              <a:t>- Gateways: Configure desktop flows to connect using the gateway(s) for the environment</a:t>
            </a:r>
          </a:p>
          <a:p>
            <a:r>
              <a:rPr lang="en-GB" dirty="0"/>
              <a:t>- Environment variables: Set the values for the environment.</a:t>
            </a:r>
          </a:p>
          <a:p>
            <a:r>
              <a:rPr lang="en-GB" dirty="0"/>
              <a:t>- End-user authentication: Configure end-user authentication so the desktop flow can take actions on the user’s behalf.</a:t>
            </a:r>
          </a:p>
          <a:p>
            <a:endParaRPr lang="en-GB" dirty="0"/>
          </a:p>
          <a:p>
            <a:r>
              <a:rPr lang="en-GB" dirty="0"/>
              <a:t>The solution architect should ensure that these steps are included in the deployment plan for the solution.</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44609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600" b="0" dirty="0">
                <a:solidFill>
                  <a:srgbClr val="CE9178"/>
                </a:solidFill>
                <a:effectLst/>
                <a:latin typeface="Consolas" panose="020B0609020204030204" pitchFamily="49" charset="0"/>
              </a:rPr>
              <a:t>Key concepts for capturing and editing the steps in desktop flows</a:t>
            </a:r>
          </a:p>
          <a:p>
            <a:endParaRPr lang="en-GB" sz="9600" b="0" dirty="0">
              <a:solidFill>
                <a:srgbClr val="CE9178"/>
              </a:solidFill>
              <a:effectLst/>
              <a:latin typeface="Consolas" panose="020B0609020204030204" pitchFamily="49" charset="0"/>
            </a:endParaRPr>
          </a:p>
          <a:p>
            <a:endParaRPr lang="en-GB" sz="9600" b="0" dirty="0">
              <a:solidFill>
                <a:srgbClr val="D4D4D4"/>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206515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Power Automate Desktop can both capture the steps performed by the user and edit the steps in desktop flows.</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user can record tasks with</a:t>
            </a:r>
          </a:p>
          <a:p>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Desktop recorder: Records the steps on Windows native applications.</a:t>
            </a:r>
          </a:p>
          <a:p>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Web recorder: Records steps in a browser for web applications.</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0" dirty="0">
                <a:solidFill>
                  <a:srgbClr val="D4D4D4"/>
                </a:solidFill>
                <a:effectLst/>
                <a:latin typeface="Consolas" panose="020B0609020204030204" pitchFamily="49" charset="0"/>
              </a:rPr>
              <a:t>The Desktop recorder identifies and highlights objects in the application user interface such as buttons, menus, and fields. It then records the mouse clicks and keyboard entries against that object.</a:t>
            </a:r>
          </a:p>
          <a:p>
            <a:endParaRPr lang="en-GB" dirty="0"/>
          </a:p>
          <a:p>
            <a:r>
              <a:rPr lang="en-GB" b="0" dirty="0">
                <a:solidFill>
                  <a:srgbClr val="D4D4D4"/>
                </a:solidFill>
                <a:effectLst/>
                <a:latin typeface="Consolas" panose="020B0609020204030204" pitchFamily="49" charset="0"/>
              </a:rPr>
              <a:t>The web records identifies what is clicked and entered into a web page. The process is similar and is tailored towards web applications.</a:t>
            </a:r>
          </a:p>
          <a:p>
            <a:br>
              <a:rPr lang="en-GB" b="0" dirty="0">
                <a:solidFill>
                  <a:srgbClr val="D4D4D4"/>
                </a:solidFill>
                <a:effectLst/>
                <a:latin typeface="Consolas" panose="020B0609020204030204" pitchFamily="49" charset="0"/>
              </a:rPr>
            </a:br>
            <a:endParaRPr lang="en-GB" b="0" dirty="0">
              <a:solidFill>
                <a:srgbClr val="D4D4D4"/>
              </a:solidFill>
              <a:effectLst/>
              <a:latin typeface="Consolas" panose="020B0609020204030204" pitchFamily="49" charset="0"/>
            </a:endParaRP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86099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E9178"/>
                </a:solidFill>
                <a:effectLst/>
                <a:latin typeface="Consolas" panose="020B0609020204030204" pitchFamily="49" charset="0"/>
              </a:rPr>
              <a:t>Robotic Process Automation is concerned with the automation of legacy applications. Understanding the capabilities of Power Automate Desktop is required when integrating a Microsoft Power Platform solution. This module is concerned with Power Automate Desktop and its capabilities.</a:t>
            </a:r>
          </a:p>
          <a:p>
            <a:endParaRPr lang="en-GB" b="0" dirty="0">
              <a:solidFill>
                <a:srgbClr val="CE9178"/>
              </a:solidFill>
              <a:effectLst/>
              <a:latin typeface="Consolas" panose="020B0609020204030204" pitchFamily="49" charset="0"/>
            </a:endParaRPr>
          </a:p>
          <a:p>
            <a:r>
              <a:rPr lang="en-GB" b="0" dirty="0">
                <a:solidFill>
                  <a:srgbClr val="CE9178"/>
                </a:solidFill>
                <a:effectLst/>
                <a:latin typeface="Consolas" panose="020B0609020204030204" pitchFamily="49" charset="0"/>
              </a:rPr>
              <a:t>In this module, you will:</a:t>
            </a:r>
          </a:p>
          <a:p>
            <a:r>
              <a:rPr lang="en-GB" b="0" dirty="0">
                <a:solidFill>
                  <a:srgbClr val="CE9178"/>
                </a:solidFill>
                <a:effectLst/>
                <a:latin typeface="Consolas" panose="020B0609020204030204" pitchFamily="49" charset="0"/>
              </a:rPr>
              <a:t>- Explore options for automation and how to choose where to start.</a:t>
            </a:r>
          </a:p>
          <a:p>
            <a:r>
              <a:rPr lang="en-GB" b="0" dirty="0">
                <a:solidFill>
                  <a:srgbClr val="CE9178"/>
                </a:solidFill>
                <a:effectLst/>
                <a:latin typeface="Consolas" panose="020B0609020204030204" pitchFamily="49" charset="0"/>
              </a:rPr>
              <a:t>- Explore scenarios for Power Automate Desktop.</a:t>
            </a:r>
          </a:p>
          <a:p>
            <a:r>
              <a:rPr lang="en-GB" b="0" dirty="0">
                <a:solidFill>
                  <a:srgbClr val="CE9178"/>
                </a:solidFill>
                <a:effectLst/>
                <a:latin typeface="Consolas" panose="020B0609020204030204" pitchFamily="49" charset="0"/>
              </a:rPr>
              <a:t>- Understand the components for running Power Automate desktop flows.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34380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steps have been recorded, you can edit to remove unnecessary actions and add further actions. You can also edit the objects selected in the application and add new UI objects.</a:t>
            </a:r>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62649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Power Automate has a very wide range of capabilities and can perform many actions including:</a:t>
            </a:r>
          </a:p>
          <a:p>
            <a:endParaRPr lang="en-GB" dirty="0"/>
          </a:p>
          <a:p>
            <a:r>
              <a:rPr lang="en-GB" dirty="0"/>
              <a:t>- Running SQL queries against a SQL Server database.</a:t>
            </a:r>
          </a:p>
          <a:p>
            <a:r>
              <a:rPr lang="en-GB" dirty="0"/>
              <a:t>- Manipulate the contents of an Excel worksheet.</a:t>
            </a:r>
          </a:p>
          <a:p>
            <a:r>
              <a:rPr lang="en-GB" dirty="0"/>
              <a:t>- Process emails in Outlook.</a:t>
            </a:r>
          </a:p>
          <a:p>
            <a:r>
              <a:rPr lang="en-GB" dirty="0"/>
              <a:t>- Run PowerShell scripts on the local computer</a:t>
            </a:r>
          </a:p>
          <a:p>
            <a:r>
              <a:rPr lang="en-GB" dirty="0"/>
              <a:t>- Copy to and from the clipboard</a:t>
            </a:r>
          </a:p>
          <a:p>
            <a:r>
              <a:rPr lang="en-GB" dirty="0"/>
              <a:t>- Access Active Directory objects</a:t>
            </a:r>
          </a:p>
          <a:p>
            <a:r>
              <a:rPr lang="en-GB" dirty="0"/>
              <a:t>- Access cloud services</a:t>
            </a:r>
          </a:p>
          <a:p>
            <a:endParaRPr lang="en-GB" dirty="0"/>
          </a:p>
          <a:p>
            <a:r>
              <a:rPr lang="en-GB" dirty="0"/>
              <a:t>Power Automate Desktop is very powerful with many possible actions. The solution architect should decide the most appropriate technology for performing actions. For example, should a SQL query be performed using a desktop flow, a cloud flow, or by an Azure function.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60589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Flow variables allow information to change in every run of a desktop flow. If you are using a desktop flow for any type of data entry, you will need flow variables to define the fields that you need to enter. The solution architect should encourage the use of flow variables and ensure that there is a naming convention for variables.</a:t>
            </a:r>
          </a:p>
          <a:p>
            <a:endParaRPr lang="en-GB" dirty="0"/>
          </a:p>
          <a:p>
            <a:r>
              <a:rPr lang="en-GB" dirty="0"/>
              <a:t>Input variables are information that you pass to a desktop flow. Output variables are outcomes that the desktop flow passed back after the desktop flow has run. Power Automate Desktop provides the ability to receive input values from cloud flows and return values back to the cloud flow by using output variables. As a result, your automations can be seamlessly integrated. The solution architect should ensure that the input and output variables are specified at the design stage as it is likely that cloud and desktop flows will be built by different makers.</a:t>
            </a:r>
          </a:p>
          <a:p>
            <a:endParaRPr lang="en-GB" dirty="0"/>
          </a:p>
          <a:p>
            <a:r>
              <a:rPr lang="en-GB" dirty="0"/>
              <a:t>If input variables are different for each environment, then you should define Environment Variables for input variables in the flows.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114828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05829">
              <a:buNone/>
            </a:pPr>
            <a:r>
              <a:rPr lang="en-GB" sz="4800" b="0" dirty="0">
                <a:solidFill>
                  <a:srgbClr val="D4D4D4"/>
                </a:solidFill>
                <a:effectLst/>
                <a:latin typeface="Consolas" panose="020B0609020204030204" pitchFamily="49" charset="0"/>
              </a:rPr>
              <a:t>This unit is about </a:t>
            </a:r>
            <a:r>
              <a:rPr lang="en-GB" sz="9600" b="0" dirty="0">
                <a:solidFill>
                  <a:srgbClr val="CE9178"/>
                </a:solidFill>
                <a:effectLst/>
                <a:latin typeface="Consolas" panose="020B0609020204030204" pitchFamily="49" charset="0"/>
              </a:rPr>
              <a:t>Running Desktop flows in attended and unattended modes</a:t>
            </a:r>
            <a:endParaRPr lang="en-GB" sz="9600" b="0" dirty="0">
              <a:solidFill>
                <a:srgbClr val="D4D4D4"/>
              </a:solidFill>
              <a:effectLst/>
              <a:latin typeface="Consolas" panose="020B0609020204030204" pitchFamily="49" charset="0"/>
            </a:endParaRPr>
          </a:p>
          <a:p>
            <a:endParaRPr lang="en-GB" sz="4800" b="0" dirty="0">
              <a:solidFill>
                <a:srgbClr val="D4D4D4"/>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2640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Desktop flows can be run in one of two modes:</a:t>
            </a:r>
          </a:p>
          <a:p>
            <a:br>
              <a:rPr lang="en-GB" b="0" dirty="0">
                <a:solidFill>
                  <a:srgbClr val="D4D4D4"/>
                </a:solidFill>
                <a:effectLst/>
                <a:latin typeface="Consolas" panose="020B0609020204030204" pitchFamily="49" charset="0"/>
              </a:rPr>
            </a:br>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Attended</a:t>
            </a:r>
          </a:p>
          <a:p>
            <a:r>
              <a:rPr lang="en-GB" b="0" dirty="0">
                <a:solidFill>
                  <a:srgbClr val="6796E6"/>
                </a:solidFill>
                <a:effectLst/>
                <a:latin typeface="Consolas" panose="020B0609020204030204" pitchFamily="49" charset="0"/>
              </a:rPr>
              <a:t>-</a:t>
            </a:r>
            <a:r>
              <a:rPr lang="en-GB" b="0" dirty="0">
                <a:solidFill>
                  <a:srgbClr val="D4D4D4"/>
                </a:solidFill>
                <a:effectLst/>
                <a:latin typeface="Consolas" panose="020B0609020204030204" pitchFamily="49" charset="0"/>
              </a:rPr>
              <a:t> Unattended</a:t>
            </a:r>
          </a:p>
          <a:p>
            <a:endParaRPr lang="en-US" dirty="0"/>
          </a:p>
          <a:p>
            <a:r>
              <a:rPr lang="en-GB" b="1" dirty="0"/>
              <a:t>Attended</a:t>
            </a:r>
          </a:p>
          <a:p>
            <a:endParaRPr lang="en-GB" dirty="0"/>
          </a:p>
          <a:p>
            <a:r>
              <a:rPr lang="en-GB" dirty="0"/>
              <a:t>Attended flows are aimed at automating individual tasks across desktop and web applications. The user can interact with the desktop flow if required, for example if a decision is required.</a:t>
            </a:r>
          </a:p>
          <a:p>
            <a:endParaRPr lang="en-GB" dirty="0"/>
          </a:p>
          <a:p>
            <a:r>
              <a:rPr lang="en-GB" dirty="0"/>
              <a:t>Attended flows are initiated on demand. A user can start an attended desktop flow from their local computer.</a:t>
            </a:r>
          </a:p>
          <a:p>
            <a:endParaRPr lang="en-GB" dirty="0"/>
          </a:p>
          <a:p>
            <a:r>
              <a:rPr lang="en-GB" dirty="0"/>
              <a:t>The user must be logged in to run an attended desktop flow.</a:t>
            </a:r>
          </a:p>
          <a:p>
            <a:endParaRPr lang="en-GB" dirty="0"/>
          </a:p>
          <a:p>
            <a:r>
              <a:rPr lang="en-GB" b="1" dirty="0"/>
              <a:t>Unattended</a:t>
            </a:r>
          </a:p>
          <a:p>
            <a:endParaRPr lang="en-GB" dirty="0"/>
          </a:p>
          <a:p>
            <a:r>
              <a:rPr lang="en-GB" dirty="0"/>
              <a:t>Unattended desktop flows are used for high volume automation where no interaction is required. Unattended desktop flows are initiated from Power Automate cloud flows. The cloud flow sets the input variables and receives the output variables.</a:t>
            </a:r>
          </a:p>
          <a:p>
            <a:endParaRPr lang="en-GB" dirty="0"/>
          </a:p>
          <a:p>
            <a:r>
              <a:rPr lang="en-GB" dirty="0"/>
              <a:t>If a user is logged in, an unattended desktop flow cannot run.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975713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option for running unattended desktop flows is to use the user's computers when they are not working e.g., overnight or at weekends. This does require that the user actually logs off and that the software is configured the same on each of the teams' computers. This is not always the case.</a:t>
            </a:r>
          </a:p>
          <a:p>
            <a:endParaRPr lang="en-GB" dirty="0"/>
          </a:p>
          <a:p>
            <a:r>
              <a:rPr lang="en-GB" dirty="0"/>
              <a:t>A more robust option is to create Virtual Machines in Azure. This has several advantages:</a:t>
            </a:r>
          </a:p>
          <a:p>
            <a:endParaRPr lang="en-GB" dirty="0"/>
          </a:p>
          <a:p>
            <a:r>
              <a:rPr lang="en-GB" dirty="0"/>
              <a:t>- The software configuration can be consistent across the machines.</a:t>
            </a:r>
          </a:p>
          <a:p>
            <a:r>
              <a:rPr lang="en-GB" dirty="0"/>
              <a:t>- The number of Virtual machines can be scaled as necessary.</a:t>
            </a:r>
          </a:p>
          <a:p>
            <a:r>
              <a:rPr lang="en-GB" dirty="0"/>
              <a:t>- The desktop flows can run during working hours.</a:t>
            </a:r>
          </a:p>
          <a:p>
            <a:endParaRPr lang="en-GB" dirty="0"/>
          </a:p>
          <a:p>
            <a:r>
              <a:rPr lang="en-GB" dirty="0"/>
              <a:t>If using virtual machines, the solution architect will need to define the specification for the virtual machines and determine the costs of running the virtual machines. The solution architect should ensure that auto-scaling rules are defined to reduce costs when the virtual machines are not required and to maximize hardware productivity.</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297532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on-premises data gateway must be installed on each computer to allow the computer to take part in an unattended desktop flow. On premise data gateways once installed, are managed from the cloud.</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894636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Gateways can be grouped into clusters that will run instances of a desktop flow.</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The solution architect should define the clusters that are required and the priorities for desktop flow jobs.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82779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600" b="0" dirty="0">
                <a:solidFill>
                  <a:srgbClr val="D4D4D4"/>
                </a:solidFill>
                <a:effectLst/>
                <a:latin typeface="Consolas" panose="020B0609020204030204" pitchFamily="49" charset="0"/>
              </a:rPr>
              <a:t>Process advisor is a tool that records and </a:t>
            </a:r>
            <a:r>
              <a:rPr lang="en-GB" sz="9600" b="0" dirty="0" err="1">
                <a:solidFill>
                  <a:srgbClr val="D4D4D4"/>
                </a:solidFill>
                <a:effectLst/>
                <a:latin typeface="Consolas" panose="020B0609020204030204" pitchFamily="49" charset="0"/>
              </a:rPr>
              <a:t>analyzes</a:t>
            </a:r>
            <a:r>
              <a:rPr lang="en-GB" sz="9600" b="0" dirty="0">
                <a:solidFill>
                  <a:srgbClr val="D4D4D4"/>
                </a:solidFill>
                <a:effectLst/>
                <a:latin typeface="Consolas" panose="020B0609020204030204" pitchFamily="49" charset="0"/>
              </a:rPr>
              <a:t> your business tasks. Process advisor is a process mining tool that identified bottlenecks in business processes. You use this tool to identify opportunities for automation and optimization.</a:t>
            </a:r>
          </a:p>
          <a:p>
            <a:br>
              <a:rPr lang="en-GB" sz="9600" b="0" dirty="0">
                <a:solidFill>
                  <a:srgbClr val="D4D4D4"/>
                </a:solidFill>
                <a:effectLst/>
                <a:latin typeface="Consolas" panose="020B0609020204030204" pitchFamily="49" charset="0"/>
              </a:rPr>
            </a:br>
            <a:r>
              <a:rPr lang="en-GB" sz="9600" b="0" dirty="0">
                <a:solidFill>
                  <a:srgbClr val="D4D4D4"/>
                </a:solidFill>
                <a:effectLst/>
                <a:latin typeface="Consolas" panose="020B0609020204030204" pitchFamily="49" charset="0"/>
              </a:rPr>
              <a:t>Process advisor allows you to:</a:t>
            </a:r>
          </a:p>
          <a:p>
            <a:br>
              <a:rPr lang="en-GB" sz="9600" b="0" dirty="0">
                <a:solidFill>
                  <a:srgbClr val="D4D4D4"/>
                </a:solidFill>
                <a:effectLst/>
                <a:latin typeface="Consolas" panose="020B0609020204030204" pitchFamily="49" charset="0"/>
              </a:rPr>
            </a:br>
            <a:r>
              <a:rPr lang="en-GB" sz="9600" b="0" dirty="0">
                <a:solidFill>
                  <a:srgbClr val="6796E6"/>
                </a:solidFill>
                <a:effectLst/>
                <a:latin typeface="Consolas" panose="020B0609020204030204" pitchFamily="49" charset="0"/>
              </a:rPr>
              <a:t>-</a:t>
            </a:r>
            <a:r>
              <a:rPr lang="en-GB" sz="9600" b="0" dirty="0">
                <a:solidFill>
                  <a:srgbClr val="D4D4D4"/>
                </a:solidFill>
                <a:effectLst/>
                <a:latin typeface="Consolas" panose="020B0609020204030204" pitchFamily="49" charset="0"/>
              </a:rPr>
              <a:t> See improvement opportunities.</a:t>
            </a:r>
          </a:p>
          <a:p>
            <a:r>
              <a:rPr lang="en-GB" sz="9600" b="0" dirty="0">
                <a:solidFill>
                  <a:srgbClr val="6796E6"/>
                </a:solidFill>
                <a:effectLst/>
                <a:latin typeface="Consolas" panose="020B0609020204030204" pitchFamily="49" charset="0"/>
              </a:rPr>
              <a:t>-</a:t>
            </a:r>
            <a:r>
              <a:rPr lang="en-GB" sz="9600" b="0" dirty="0">
                <a:solidFill>
                  <a:srgbClr val="D4D4D4"/>
                </a:solidFill>
                <a:effectLst/>
                <a:latin typeface="Consolas" panose="020B0609020204030204" pitchFamily="49" charset="0"/>
              </a:rPr>
              <a:t> Track important metrics.</a:t>
            </a:r>
          </a:p>
          <a:p>
            <a:r>
              <a:rPr lang="en-GB" sz="9600" b="0" dirty="0">
                <a:solidFill>
                  <a:srgbClr val="6796E6"/>
                </a:solidFill>
                <a:effectLst/>
                <a:latin typeface="Consolas" panose="020B0609020204030204" pitchFamily="49" charset="0"/>
              </a:rPr>
              <a:t>-</a:t>
            </a:r>
            <a:r>
              <a:rPr lang="en-GB" sz="9600" b="0" dirty="0">
                <a:solidFill>
                  <a:srgbClr val="D4D4D4"/>
                </a:solidFill>
                <a:effectLst/>
                <a:latin typeface="Consolas" panose="020B0609020204030204" pitchFamily="49" charset="0"/>
              </a:rPr>
              <a:t> Create work efficiencies.</a:t>
            </a:r>
          </a:p>
          <a:p>
            <a:br>
              <a:rPr lang="en-GB" sz="9600" b="0" dirty="0">
                <a:solidFill>
                  <a:srgbClr val="D4D4D4"/>
                </a:solidFill>
                <a:effectLst/>
                <a:latin typeface="Consolas" panose="020B0609020204030204" pitchFamily="49" charset="0"/>
              </a:rPr>
            </a:br>
            <a:r>
              <a:rPr lang="en-GB" sz="9600" b="0" dirty="0">
                <a:solidFill>
                  <a:srgbClr val="D4D4D4"/>
                </a:solidFill>
                <a:effectLst/>
                <a:latin typeface="Consolas" panose="020B0609020204030204" pitchFamily="49" charset="0"/>
              </a:rPr>
              <a:t>Process advisor is a tool the solution architect should consider using when gathering requirements and when mapping business processes.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18881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Record processes</a:t>
            </a:r>
          </a:p>
          <a:p>
            <a:endParaRPr lang="en-GB" b="0" dirty="0"/>
          </a:p>
          <a:p>
            <a:r>
              <a:rPr lang="en-GB" b="0" dirty="0"/>
              <a:t>Process advisor uses Power Automate Desktop to record business tasks. Users record the tasks they perform.</a:t>
            </a:r>
          </a:p>
          <a:p>
            <a:endParaRPr lang="en-GB" b="0" dirty="0"/>
          </a:p>
          <a:p>
            <a:r>
              <a:rPr lang="en-GB" b="0" dirty="0"/>
              <a:t>You can view the actions and must group actions into activities.</a:t>
            </a:r>
          </a:p>
          <a:p>
            <a:endParaRPr lang="en-GB" b="0" dirty="0"/>
          </a:p>
          <a:p>
            <a:r>
              <a:rPr lang="en-GB" b="1" dirty="0" err="1"/>
              <a:t>Analyze</a:t>
            </a:r>
            <a:r>
              <a:rPr lang="en-GB" b="1" dirty="0"/>
              <a:t> processes</a:t>
            </a:r>
          </a:p>
          <a:p>
            <a:endParaRPr lang="en-GB" b="0" dirty="0"/>
          </a:p>
          <a:p>
            <a:r>
              <a:rPr lang="en-GB" b="0" dirty="0"/>
              <a:t>Process advisor then </a:t>
            </a:r>
            <a:r>
              <a:rPr lang="en-GB" b="0" dirty="0" err="1"/>
              <a:t>analyzes</a:t>
            </a:r>
            <a:r>
              <a:rPr lang="en-GB" b="0" dirty="0"/>
              <a:t> each of the activities and identifies the frequency of paths through the process and the variants.</a:t>
            </a:r>
          </a:p>
          <a:p>
            <a:endParaRPr lang="en-GB" b="0" dirty="0"/>
          </a:p>
          <a:p>
            <a:r>
              <a:rPr lang="en-GB" b="0" dirty="0" err="1"/>
              <a:t>Analyze</a:t>
            </a:r>
            <a:r>
              <a:rPr lang="en-GB" b="0" dirty="0"/>
              <a:t> discovers inefficiencies and shows optimization and automation opportunities. Process advisor automatically generates a process map that visualizes the activities process.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11652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E9178"/>
                </a:solidFill>
                <a:effectLst/>
                <a:latin typeface="Consolas" panose="020B0609020204030204" pitchFamily="49" charset="0"/>
              </a:rPr>
              <a:t>Introduction to Power Automate Desktop and the use cases for desktop flows</a:t>
            </a:r>
          </a:p>
          <a:p>
            <a:endParaRPr lang="en-GB" b="0" dirty="0">
              <a:solidFill>
                <a:srgbClr val="CE9178"/>
              </a:solidFill>
              <a:effectLst/>
              <a:latin typeface="Consolas" panose="020B0609020204030204" pitchFamily="49" charset="0"/>
            </a:endParaRPr>
          </a:p>
          <a:p>
            <a:r>
              <a:rPr lang="en-GB" b="0" dirty="0">
                <a:solidFill>
                  <a:srgbClr val="D4D4D4"/>
                </a:solidFill>
                <a:effectLst/>
                <a:latin typeface="Consolas" panose="020B0609020204030204" pitchFamily="49" charset="0"/>
              </a:rPr>
              <a:t>This unit introduces Robotic Process Automation (RPA) and the use cases for Power Automate desktop flows.</a:t>
            </a:r>
          </a:p>
          <a:p>
            <a:br>
              <a:rPr lang="en-GB" b="0" dirty="0">
                <a:solidFill>
                  <a:srgbClr val="D4D4D4"/>
                </a:solidFill>
                <a:effectLst/>
                <a:latin typeface="Consolas" panose="020B0609020204030204" pitchFamily="49" charset="0"/>
              </a:rPr>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process map you can see which activities take the longest, how many variations of the there are, and what variations and actions take the most time.</a:t>
            </a:r>
          </a:p>
          <a:p>
            <a:endParaRPr lang="en-GB" dirty="0"/>
          </a:p>
          <a:p>
            <a:r>
              <a:rPr lang="en-GB" dirty="0"/>
              <a:t>Using this information, you can identify which automations are required and the type of automation to create.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architect should understand how to use RPA to create end-to-end automation across web, legacy, and on-premise systems. Power Automate Desktop enable more options for automating and integrating solutions and its use should be carefully evaluated by the solution architect.</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071154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088709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for examples where the students have hit roadblocks with integrating with existing systems</a:t>
            </a:r>
          </a:p>
          <a:p>
            <a:r>
              <a:rPr lang="en-GB" dirty="0"/>
              <a:t>Ask for examples where the students have had issues connecting to on-premises systems</a:t>
            </a:r>
          </a:p>
          <a:p>
            <a:r>
              <a:rPr lang="en-GB" dirty="0"/>
              <a:t>Discuss how RPA works by capturing and replaying clicks and keyboard actions</a:t>
            </a:r>
          </a:p>
          <a:p>
            <a:r>
              <a:rPr lang="en-GB" dirty="0"/>
              <a:t>Prompt discussion on how much can be automated – it is a lot if you look!</a:t>
            </a:r>
          </a:p>
          <a:p>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455740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D4D4D4"/>
                </a:solidFill>
                <a:effectLst/>
                <a:latin typeface="Consolas" panose="020B0609020204030204" pitchFamily="49" charset="0"/>
              </a:rPr>
              <a:t>There are many legacy applications that do not have a method for accessing their data or functionality except through their user interface. RPA solutions operate by generating a list of actions by capturing the steps a user performs in an application's user interface. The RPA solution then performs the automation by repeating the steps in the application's UI, effectively simulating the user's actions in software. RPA enables the automation of applications that do not have an API that can be used for such automation tasks.</a:t>
            </a:r>
          </a:p>
          <a:p>
            <a:br>
              <a:rPr lang="en-GB" b="0" dirty="0">
                <a:solidFill>
                  <a:srgbClr val="D4D4D4"/>
                </a:solidFill>
                <a:effectLst/>
                <a:latin typeface="Consolas" panose="020B0609020204030204" pitchFamily="49" charset="0"/>
              </a:rPr>
            </a:br>
            <a:r>
              <a:rPr lang="en-GB" b="0" dirty="0">
                <a:solidFill>
                  <a:srgbClr val="D4D4D4"/>
                </a:solidFill>
                <a:effectLst/>
                <a:latin typeface="Consolas" panose="020B0609020204030204" pitchFamily="49" charset="0"/>
              </a:rPr>
              <a:t>Robotic Process Automation (RPA) is garnering a lot of interest and attention. By automating simple tasks, RPA solutions promise to lower costs while reducing errors.</a:t>
            </a:r>
          </a:p>
          <a:p>
            <a:endParaRPr lang="en-GB" b="0" dirty="0">
              <a:solidFill>
                <a:srgbClr val="D4D4D4"/>
              </a:solidFill>
              <a:effectLst/>
              <a:latin typeface="Consolas" panose="020B0609020204030204" pitchFamily="49"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1337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a:t>
            </a:r>
            <a:r>
              <a:rPr lang="en-GB" dirty="0" err="1"/>
              <a:t>analyzing</a:t>
            </a:r>
            <a:r>
              <a:rPr lang="en-GB" dirty="0"/>
              <a:t> work performed by users the following has been observed:</a:t>
            </a:r>
          </a:p>
          <a:p>
            <a:endParaRPr lang="en-GB" dirty="0"/>
          </a:p>
          <a:p>
            <a:r>
              <a:rPr lang="en-GB" dirty="0"/>
              <a:t>- 60% of all occupations have at least 30% automatable activities.</a:t>
            </a:r>
          </a:p>
          <a:p>
            <a:r>
              <a:rPr lang="en-GB" dirty="0"/>
              <a:t>- Almost 50% of work activities globally can be automated using current technology.</a:t>
            </a:r>
          </a:p>
          <a:p>
            <a:r>
              <a:rPr lang="en-GB" dirty="0"/>
              <a:t>- Data collection and processing times can improve by 64% with automation.</a:t>
            </a:r>
          </a:p>
          <a:p>
            <a:endParaRPr lang="en-GB" dirty="0"/>
          </a:p>
          <a:p>
            <a:r>
              <a:rPr lang="en-GB" dirty="0"/>
              <a:t>The best organizations are powered by strategic and creative people, but they are often forced to spend nearly half their time on repetitive tasks that could be automated with current technology.</a:t>
            </a:r>
          </a:p>
          <a:p>
            <a:endParaRPr lang="en-GB"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91945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major roadblock in automating systems and workflows can be that legacy and other third-party applications have no modern API data access that allow tools such as Power Automate to include them in their cloud flows.</a:t>
            </a:r>
          </a:p>
          <a:p>
            <a:endParaRPr lang="en-GB" dirty="0"/>
          </a:p>
          <a:p>
            <a:r>
              <a:rPr lang="en-GB" dirty="0"/>
              <a:t>It is not always possible to replace the legacy applications either because of difficulty or the costs to replace them. In addition, many legacy applications are on-premises and it can be hard to link to the on-premise applications and combine them with cloud services in an end-to-end automation process.</a:t>
            </a:r>
          </a:p>
          <a:p>
            <a:endParaRPr lang="en-GB" dirty="0"/>
          </a:p>
          <a:p>
            <a:r>
              <a:rPr lang="en-GB" dirty="0"/>
              <a:t>A number of RPA solutions have been developed to solve this problem. Power Automate desktop flows are Microsoft's answer to this problem.</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71810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many SaaS services that can be accessed with modern REST APIs that automation tools such as Power Automate can connect to and orchestrate for the purposes of integration and automation of tasks.</a:t>
            </a:r>
          </a:p>
          <a:p>
            <a:endParaRPr lang="en-GB" dirty="0"/>
          </a:p>
          <a:p>
            <a:r>
              <a:rPr lang="en-GB" dirty="0"/>
              <a:t>Microsoft's approach to automation is:</a:t>
            </a:r>
          </a:p>
          <a:p>
            <a:endParaRPr lang="en-GB" dirty="0"/>
          </a:p>
          <a:p>
            <a:r>
              <a:rPr lang="en-GB" dirty="0"/>
              <a:t>- Accelerate productivity: Minimize repetitive, manual, time-consuming tasks and create more time for your teams to focus on strategic work.</a:t>
            </a:r>
          </a:p>
          <a:p>
            <a:r>
              <a:rPr lang="en-GB" dirty="0"/>
              <a:t>- Automate at scale: Allow everybody in your organization to automate workflows using connectors for their </a:t>
            </a:r>
            <a:r>
              <a:rPr lang="en-GB" dirty="0" err="1"/>
              <a:t>favorite</a:t>
            </a:r>
            <a:r>
              <a:rPr lang="en-GB" dirty="0"/>
              <a:t> on-premises and cloud-based apps and services. From end users, professional developers, to IT.</a:t>
            </a:r>
          </a:p>
          <a:p>
            <a:r>
              <a:rPr lang="en-GB" dirty="0"/>
              <a:t>- Apply intelligent automation: Streamline how you work by combining the power of AI with automated workflows and business process.</a:t>
            </a:r>
          </a:p>
          <a:p>
            <a:r>
              <a:rPr lang="en-GB" dirty="0"/>
              <a:t>- Integrate automation, more securely: Enable end users to build automated workflows that comply with established policies and focus your skilled IT resources on more complex, strategic work.</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6/22/2021 3:42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Power Automate, a solution architect can create innovative solutions. However, what happens when there isn't a connector available. If the service has a modern REST API then you can create a custom connector. If there isn't an API then Power Automate desktop flows are available.</a:t>
            </a:r>
          </a:p>
          <a:p>
            <a:endParaRPr lang="en-GB" dirty="0"/>
          </a:p>
          <a:p>
            <a:pPr marL="0" marR="0" lvl="0" indent="0" algn="l" defTabSz="914367" rtl="0" eaLnBrk="1" fontAlgn="auto" latinLnBrk="0" hangingPunct="1">
              <a:lnSpc>
                <a:spcPct val="90000"/>
              </a:lnSpc>
              <a:spcBef>
                <a:spcPts val="0"/>
              </a:spcBef>
              <a:spcAft>
                <a:spcPts val="333"/>
              </a:spcAft>
              <a:buClrTx/>
              <a:buSzTx/>
              <a:buFontTx/>
              <a:buNone/>
              <a:tabLst/>
              <a:defRPr/>
            </a:pPr>
            <a:r>
              <a:rPr lang="en-GB" b="0" dirty="0">
                <a:solidFill>
                  <a:srgbClr val="D4D4D4"/>
                </a:solidFill>
                <a:effectLst/>
                <a:latin typeface="Consolas" panose="020B0609020204030204" pitchFamily="49" charset="0"/>
              </a:rPr>
              <a:t>This flowchart can help you determine how to architect your automation.</a:t>
            </a:r>
          </a:p>
          <a:p>
            <a:endParaRPr lang="en-GB" dirty="0"/>
          </a:p>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501204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w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782252"/>
          </a:xfrm>
          <a:prstGeom prst="rect">
            <a:avLst/>
          </a:prstGeom>
          <a:noFill/>
        </p:spPr>
        <p:txBody>
          <a:bodyPr lIns="0" tIns="0" rIns="0" bIns="0" anchor="b" anchorCtr="0"/>
          <a:lstStyle>
            <a:lvl1pPr>
              <a:defRPr sz="3600" strike="noStrike" spc="-49" baseline="0">
                <a:solidFill>
                  <a:schemeClr val="tx2"/>
                </a:solidFill>
              </a:defRPr>
            </a:lvl1pPr>
          </a:lstStyle>
          <a:p>
            <a:r>
              <a:rPr lang="en-US" dirty="0"/>
              <a:t>Dynamics 365 title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3578225"/>
            <a:ext cx="9602819" cy="646331"/>
          </a:xfrm>
          <a:prstGeom prst="rect">
            <a:avLst/>
          </a:prstGeom>
        </p:spPr>
        <p:txBody>
          <a:bodyPr lIns="0" rIns="0"/>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4" name="Picture 3" descr="Microsoft Dynamics 365 logo">
            <a:extLst>
              <a:ext uri="{FF2B5EF4-FFF2-40B4-BE49-F238E27FC236}">
                <a16:creationId xmlns:a16="http://schemas.microsoft.com/office/drawing/2014/main" id="{2AA598C4-A3B4-4705-AC08-12CFAB9FE772}"/>
              </a:ext>
            </a:extLst>
          </p:cNvPr>
          <p:cNvPicPr>
            <a:picLocks noChangeAspect="1"/>
          </p:cNvPicPr>
          <p:nvPr userDrawn="1"/>
        </p:nvPicPr>
        <p:blipFill>
          <a:blip r:embed="rId2"/>
          <a:stretch>
            <a:fillRect/>
          </a:stretch>
        </p:blipFill>
        <p:spPr>
          <a:xfrm>
            <a:off x="146410" y="159693"/>
            <a:ext cx="3471501" cy="871754"/>
          </a:xfrm>
          <a:prstGeom prst="rect">
            <a:avLst/>
          </a:prstGeom>
        </p:spPr>
      </p:pic>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355850"/>
            <a:ext cx="9630389" cy="958850"/>
          </a:xfrm>
          <a:prstGeom prst="rect">
            <a:avLst/>
          </a:prstGeom>
          <a:noFill/>
        </p:spPr>
        <p:txBody>
          <a:bodyPr lIns="0" tIns="0" rIns="0" bIns="0" anchor="b" anchorCtr="0"/>
          <a:lstStyle>
            <a:lvl1pPr>
              <a:defRPr sz="3600" strike="noStrike" spc="-49" baseline="0">
                <a:solidFill>
                  <a:schemeClr val="bg2"/>
                </a:solidFill>
              </a:defRPr>
            </a:lvl1pPr>
          </a:lstStyle>
          <a:p>
            <a:r>
              <a:rPr lang="en-US" dirty="0"/>
              <a:t>Dynamics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3578225"/>
            <a:ext cx="9602819" cy="646331"/>
          </a:xfrm>
          <a:prstGeom prst="rect">
            <a:avLst/>
          </a:prstGeom>
        </p:spPr>
        <p:txBody>
          <a:bodyPr lIns="0" rIns="0"/>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4" name="Picture 3" descr="Microsoft Dynamics 365 logo">
            <a:extLst>
              <a:ext uri="{FF2B5EF4-FFF2-40B4-BE49-F238E27FC236}">
                <a16:creationId xmlns:a16="http://schemas.microsoft.com/office/drawing/2014/main" id="{DB53BE96-AC31-4DB0-9581-075E58B08535}"/>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 uri="{C183D7F6-B498-43B3-948B-1728B52AA6E4}">
                <adec:decorative xmlns:adec="http://schemas.microsoft.com/office/drawing/2017/decorative" val="1"/>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 uri="{C183D7F6-B498-43B3-948B-1728B52AA6E4}">
                <adec:decorative xmlns:adec="http://schemas.microsoft.com/office/drawing/2017/decorative" val="1"/>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 uri="{C183D7F6-B498-43B3-948B-1728B52AA6E4}">
                <adec:decorative xmlns:adec="http://schemas.microsoft.com/office/drawing/2017/decorative" val="1"/>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 uri="{C183D7F6-B498-43B3-948B-1728B52AA6E4}">
                <adec:decorative xmlns:adec="http://schemas.microsoft.com/office/drawing/2017/decorative" val="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159000"/>
            <a:ext cx="5428936" cy="1155700"/>
          </a:xfrm>
          <a:prstGeom prst="rect">
            <a:avLst/>
          </a:prstGeom>
          <a:noFill/>
        </p:spPr>
        <p:txBody>
          <a:bodyPr lIns="0" tIns="0" rIns="0" bIns="0" anchor="b" anchorCtr="0"/>
          <a:lstStyle>
            <a:lvl1pPr>
              <a:defRPr sz="3600" strike="noStrike" spc="-49" baseline="0">
                <a:solidFill>
                  <a:srgbClr val="000000"/>
                </a:solidFill>
              </a:defRPr>
            </a:lvl1pPr>
          </a:lstStyle>
          <a:p>
            <a:r>
              <a:rPr lang="en-US" dirty="0"/>
              <a:t>Dynamics 365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3578226"/>
            <a:ext cx="5413394" cy="646331"/>
          </a:xfrm>
          <a:prstGeom prst="rect">
            <a:avLst/>
          </a:prstGeom>
        </p:spPr>
        <p:txBody>
          <a:bodyPr lIns="0" rIns="0"/>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Microsoft Dynamics 365 logo">
            <a:extLst>
              <a:ext uri="{FF2B5EF4-FFF2-40B4-BE49-F238E27FC236}">
                <a16:creationId xmlns:a16="http://schemas.microsoft.com/office/drawing/2014/main" id="{BAEA268A-C145-4514-A9FB-ABB4BFD74C7E}"/>
              </a:ext>
            </a:extLst>
          </p:cNvPr>
          <p:cNvPicPr>
            <a:picLocks noChangeAspect="1"/>
          </p:cNvPicPr>
          <p:nvPr userDrawn="1"/>
        </p:nvPicPr>
        <p:blipFill>
          <a:blip r:embed="rId2"/>
          <a:stretch>
            <a:fillRect/>
          </a:stretch>
        </p:blipFill>
        <p:spPr>
          <a:xfrm>
            <a:off x="146410" y="159693"/>
            <a:ext cx="3471501" cy="871754"/>
          </a:xfrm>
          <a:prstGeom prst="rect">
            <a:avLst/>
          </a:prstGeom>
        </p:spPr>
      </p:pic>
      <p:pic>
        <p:nvPicPr>
          <p:cNvPr id="5" name="Picture 4">
            <a:extLst>
              <a:ext uri="{FF2B5EF4-FFF2-40B4-BE49-F238E27FC236}">
                <a16:creationId xmlns:a16="http://schemas.microsoft.com/office/drawing/2014/main" id="{DC6ABF0C-621A-4269-9D49-2A5A3D035D1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6230470" y="1"/>
            <a:ext cx="5961529"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159000"/>
            <a:ext cx="5568894" cy="1155700"/>
          </a:xfrm>
          <a:prstGeom prst="rect">
            <a:avLst/>
          </a:prstGeom>
          <a:noFill/>
        </p:spPr>
        <p:txBody>
          <a:bodyPr lIns="0" tIns="0" rIns="0" bIns="0" anchor="b" anchorCtr="0"/>
          <a:lstStyle>
            <a:lvl1pPr>
              <a:defRPr sz="3600" strike="noStrike" spc="-49" baseline="0">
                <a:solidFill>
                  <a:schemeClr val="tx1"/>
                </a:solidFill>
              </a:defRPr>
            </a:lvl1pPr>
          </a:lstStyle>
          <a:p>
            <a:r>
              <a:rPr lang="en-US" dirty="0"/>
              <a:t>Dynamics 365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5" y="3578225"/>
            <a:ext cx="5552951" cy="646331"/>
          </a:xfrm>
          <a:prstGeom prst="rect">
            <a:avLst/>
          </a:prstGeom>
        </p:spPr>
        <p:txBody>
          <a:bodyPr lIns="0"/>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3" name="Picture 2" descr="Microsoft Dynamics 365 logo">
            <a:extLst>
              <a:ext uri="{FF2B5EF4-FFF2-40B4-BE49-F238E27FC236}">
                <a16:creationId xmlns:a16="http://schemas.microsoft.com/office/drawing/2014/main" id="{58A1BB93-1F77-4806-ABF6-B3C0CAEF2DB6}"/>
              </a:ext>
            </a:extLst>
          </p:cNvPr>
          <p:cNvPicPr>
            <a:picLocks noChangeAspect="1"/>
          </p:cNvPicPr>
          <p:nvPr userDrawn="1"/>
        </p:nvPicPr>
        <p:blipFill>
          <a:blip r:embed="rId2"/>
          <a:stretch>
            <a:fillRect/>
          </a:stretch>
        </p:blipFill>
        <p:spPr>
          <a:xfrm>
            <a:off x="146410" y="159693"/>
            <a:ext cx="3471501" cy="871754"/>
          </a:xfrm>
          <a:prstGeom prst="rect">
            <a:avLst/>
          </a:prstGeom>
        </p:spPr>
      </p:pic>
      <p:sp>
        <p:nvSpPr>
          <p:cNvPr id="25" name="Oval 24">
            <a:extLst>
              <a:ext uri="{FF2B5EF4-FFF2-40B4-BE49-F238E27FC236}">
                <a16:creationId xmlns:a16="http://schemas.microsoft.com/office/drawing/2014/main" id="{BD93E6F0-EE4D-42DC-B243-DA91E9B2196C}"/>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a:extLst>
              <a:ext uri="{FF2B5EF4-FFF2-40B4-BE49-F238E27FC236}">
                <a16:creationId xmlns:a16="http://schemas.microsoft.com/office/drawing/2014/main" id="{E860D944-463A-4008-8640-1BAEEE431EFB}"/>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62" t="1255" r="619" b="201"/>
          <a:stretch/>
        </p:blipFill>
        <p:spPr bwMode="ltGray">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7" name="Picture 6">
            <a:extLst>
              <a:ext uri="{FF2B5EF4-FFF2-40B4-BE49-F238E27FC236}">
                <a16:creationId xmlns:a16="http://schemas.microsoft.com/office/drawing/2014/main" id="{0E57E332-DB0C-455C-A586-71341D26BD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7669980" y="2026158"/>
            <a:ext cx="3098292" cy="2805684"/>
          </a:xfrm>
          <a:prstGeom prst="rect">
            <a:avLst/>
          </a:prstGeom>
        </p:spPr>
      </p:pic>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Microsoft Dynamics 365 logo">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13630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pic>
        <p:nvPicPr>
          <p:cNvPr id="5" name="Picture 4" descr="Color Palette">
            <a:extLst>
              <a:ext uri="{FF2B5EF4-FFF2-40B4-BE49-F238E27FC236}">
                <a16:creationId xmlns:a16="http://schemas.microsoft.com/office/drawing/2014/main" id="{6CAC787A-09D4-4D0F-AD53-A4F7D08A33D4}"/>
              </a:ext>
            </a:extLst>
          </p:cNvPr>
          <p:cNvPicPr>
            <a:picLocks noChangeAspect="1"/>
          </p:cNvPicPr>
          <p:nvPr userDrawn="1"/>
        </p:nvPicPr>
        <p:blipFill>
          <a:blip r:embed="rId75"/>
          <a:stretch>
            <a:fillRect/>
          </a:stretch>
        </p:blipFill>
        <p:spPr>
          <a:xfrm>
            <a:off x="12324588" y="-9525"/>
            <a:ext cx="573024" cy="6858000"/>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562" r:id="rId5"/>
    <p:sldLayoutId id="2147484728" r:id="rId6"/>
    <p:sldLayoutId id="2147484680" r:id="rId7"/>
    <p:sldLayoutId id="2147484610" r:id="rId8"/>
    <p:sldLayoutId id="2147484684" r:id="rId9"/>
    <p:sldLayoutId id="2147484670" r:id="rId10"/>
    <p:sldLayoutId id="2147484671" r:id="rId11"/>
    <p:sldLayoutId id="2147484682" r:id="rId12"/>
    <p:sldLayoutId id="2147484677" r:id="rId13"/>
    <p:sldLayoutId id="2147484727" r:id="rId14"/>
    <p:sldLayoutId id="2147484691" r:id="rId15"/>
    <p:sldLayoutId id="2147484692" r:id="rId16"/>
    <p:sldLayoutId id="2147484693" r:id="rId17"/>
    <p:sldLayoutId id="2147484694" r:id="rId18"/>
    <p:sldLayoutId id="2147484695" r:id="rId19"/>
    <p:sldLayoutId id="2147484560" r:id="rId20"/>
    <p:sldLayoutId id="2147484580" r:id="rId21"/>
    <p:sldLayoutId id="2147484566" r:id="rId22"/>
    <p:sldLayoutId id="2147484696" r:id="rId23"/>
    <p:sldLayoutId id="2147484697" r:id="rId24"/>
    <p:sldLayoutId id="2147484675" r:id="rId25"/>
    <p:sldLayoutId id="2147484676" r:id="rId26"/>
    <p:sldLayoutId id="2147484711" r:id="rId27"/>
    <p:sldLayoutId id="2147484721" r:id="rId28"/>
    <p:sldLayoutId id="2147484720" r:id="rId29"/>
    <p:sldLayoutId id="2147484726" r:id="rId30"/>
    <p:sldLayoutId id="2147484570" r:id="rId31"/>
    <p:sldLayoutId id="2147484571" r:id="rId32"/>
    <p:sldLayoutId id="2147484572" r:id="rId33"/>
    <p:sldLayoutId id="2147484668"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4"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27.sv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1.xml"/><Relationship Id="rId4" Type="http://schemas.openxmlformats.org/officeDocument/2006/relationships/image" Target="../media/image3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1.xml"/><Relationship Id="rId4" Type="http://schemas.openxmlformats.org/officeDocument/2006/relationships/image" Target="../media/image35.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19.sv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learn/paths/work-automation-flow/"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hyperlink" Target="https://docs.microsoft.com/power-automate/guidance/" TargetMode="External"/><Relationship Id="rId5" Type="http://schemas.openxmlformats.org/officeDocument/2006/relationships/hyperlink" Target="https://docs.microsoft.com/learn/paths/pad-build-expertise/" TargetMode="External"/><Relationship Id="rId4" Type="http://schemas.openxmlformats.org/officeDocument/2006/relationships/hyperlink" Target="https://docs.microsoft.com/learn/paths/pad-work-different-technolog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2731384"/>
            <a:ext cx="4167887" cy="1763560"/>
          </a:xfrm>
        </p:spPr>
        <p:txBody>
          <a:bodyPr/>
          <a:lstStyle/>
          <a:p>
            <a:r>
              <a:rPr lang="en-US" sz="1800" dirty="0"/>
              <a:t>PL-600</a:t>
            </a:r>
            <a:br>
              <a:rPr lang="en-US" dirty="0"/>
            </a:br>
            <a:br>
              <a:rPr lang="en-US" dirty="0"/>
            </a:br>
            <a:r>
              <a:rPr lang="en-US" dirty="0"/>
              <a:t>Robotic </a:t>
            </a:r>
            <a:r>
              <a:rPr lang="en-US"/>
              <a:t>Process Automation</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 cases for RPA</a:t>
            </a:r>
          </a:p>
        </p:txBody>
      </p:sp>
      <p:sp>
        <p:nvSpPr>
          <p:cNvPr id="10" name="Text Placeholder 9">
            <a:extLst>
              <a:ext uri="{FF2B5EF4-FFF2-40B4-BE49-F238E27FC236}">
                <a16:creationId xmlns:a16="http://schemas.microsoft.com/office/drawing/2014/main" id="{E2179802-A4CF-4D09-AE4F-3D6AA1679814}"/>
              </a:ext>
            </a:extLst>
          </p:cNvPr>
          <p:cNvSpPr>
            <a:spLocks noGrp="1"/>
          </p:cNvSpPr>
          <p:nvPr>
            <p:ph type="body" sz="quarter" idx="18"/>
          </p:nvPr>
        </p:nvSpPr>
        <p:spPr/>
        <p:txBody>
          <a:bodyPr/>
          <a:lstStyle/>
          <a:p>
            <a:r>
              <a:rPr lang="en-GB" dirty="0"/>
              <a:t>Power Automate desktop flows can automate repetitive tasks</a:t>
            </a:r>
            <a:endParaRPr lang="en-US" dirty="0"/>
          </a:p>
        </p:txBody>
      </p:sp>
      <p:grpSp>
        <p:nvGrpSpPr>
          <p:cNvPr id="109" name="Group 108" descr="Icon of gear and two arrow">
            <a:extLst>
              <a:ext uri="{FF2B5EF4-FFF2-40B4-BE49-F238E27FC236}">
                <a16:creationId xmlns:a16="http://schemas.microsoft.com/office/drawing/2014/main" id="{399465B7-7683-4EF5-87D4-A3A05935018A}"/>
              </a:ext>
            </a:extLst>
          </p:cNvPr>
          <p:cNvGrpSpPr/>
          <p:nvPr/>
        </p:nvGrpSpPr>
        <p:grpSpPr>
          <a:xfrm>
            <a:off x="418643" y="1931885"/>
            <a:ext cx="717140" cy="717242"/>
            <a:chOff x="418643" y="1456896"/>
            <a:chExt cx="717140" cy="717242"/>
          </a:xfrm>
        </p:grpSpPr>
        <p:grpSp>
          <p:nvGrpSpPr>
            <p:cNvPr id="110" name="Group 109">
              <a:extLst>
                <a:ext uri="{FF2B5EF4-FFF2-40B4-BE49-F238E27FC236}">
                  <a16:creationId xmlns:a16="http://schemas.microsoft.com/office/drawing/2014/main" id="{11E19CE2-193C-45C0-9622-CDFD77A6FC79}"/>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115" name="Freeform 5">
                <a:extLst>
                  <a:ext uri="{FF2B5EF4-FFF2-40B4-BE49-F238E27FC236}">
                    <a16:creationId xmlns:a16="http://schemas.microsoft.com/office/drawing/2014/main" id="{D4BAE241-D13F-47AF-BE63-BA3B2648A2F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6" name="Freeform 6">
                <a:extLst>
                  <a:ext uri="{FF2B5EF4-FFF2-40B4-BE49-F238E27FC236}">
                    <a16:creationId xmlns:a16="http://schemas.microsoft.com/office/drawing/2014/main" id="{C08CC8EB-3BB1-4199-B055-EC4D35E1DC3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11" name="Group 110" descr="Icon of gear and two arrow">
              <a:extLst>
                <a:ext uri="{FF2B5EF4-FFF2-40B4-BE49-F238E27FC236}">
                  <a16:creationId xmlns:a16="http://schemas.microsoft.com/office/drawing/2014/main" id="{10CB03C5-030E-448B-8A1A-B4643217A7F5}"/>
                </a:ext>
              </a:extLst>
            </p:cNvPr>
            <p:cNvGrpSpPr>
              <a:grpSpLocks noChangeAspect="1"/>
            </p:cNvGrpSpPr>
            <p:nvPr/>
          </p:nvGrpSpPr>
          <p:grpSpPr>
            <a:xfrm>
              <a:off x="578448" y="1653485"/>
              <a:ext cx="397530" cy="324064"/>
              <a:chOff x="10035841" y="508637"/>
              <a:chExt cx="758435" cy="618272"/>
            </a:xfrm>
          </p:grpSpPr>
          <p:sp>
            <p:nvSpPr>
              <p:cNvPr id="112" name="Freeform: Shape 111">
                <a:extLst>
                  <a:ext uri="{FF2B5EF4-FFF2-40B4-BE49-F238E27FC236}">
                    <a16:creationId xmlns:a16="http://schemas.microsoft.com/office/drawing/2014/main" id="{D0DBF58A-EEBA-40CF-B38E-C5251135E356}"/>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13" name="Freeform: Shape 112">
                <a:extLst>
                  <a:ext uri="{FF2B5EF4-FFF2-40B4-BE49-F238E27FC236}">
                    <a16:creationId xmlns:a16="http://schemas.microsoft.com/office/drawing/2014/main" id="{7F94498D-956D-46AF-8F6C-875BADA39F78}"/>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14" name="Freeform: Shape 113">
                <a:extLst>
                  <a:ext uri="{FF2B5EF4-FFF2-40B4-BE49-F238E27FC236}">
                    <a16:creationId xmlns:a16="http://schemas.microsoft.com/office/drawing/2014/main" id="{182FBF18-6485-4A7C-ACC2-2C900A63BE3B}"/>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Invoice processing</a:t>
            </a:r>
          </a:p>
        </p:txBody>
      </p:sp>
      <p:grpSp>
        <p:nvGrpSpPr>
          <p:cNvPr id="117" name="Group 116" descr="Icon of chart with a rising arrow">
            <a:extLst>
              <a:ext uri="{FF2B5EF4-FFF2-40B4-BE49-F238E27FC236}">
                <a16:creationId xmlns:a16="http://schemas.microsoft.com/office/drawing/2014/main" id="{54815F1C-E8CC-4ECE-B52D-E8AEA5C62308}"/>
              </a:ext>
            </a:extLst>
          </p:cNvPr>
          <p:cNvGrpSpPr/>
          <p:nvPr/>
        </p:nvGrpSpPr>
        <p:grpSpPr>
          <a:xfrm>
            <a:off x="418643" y="2878304"/>
            <a:ext cx="717140" cy="717242"/>
            <a:chOff x="418643" y="2314535"/>
            <a:chExt cx="717140" cy="717242"/>
          </a:xfrm>
        </p:grpSpPr>
        <p:grpSp>
          <p:nvGrpSpPr>
            <p:cNvPr id="118" name="Group 117">
              <a:extLst>
                <a:ext uri="{FF2B5EF4-FFF2-40B4-BE49-F238E27FC236}">
                  <a16:creationId xmlns:a16="http://schemas.microsoft.com/office/drawing/2014/main" id="{92D0A1CE-1167-4178-B306-E9D3788C0F24}"/>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122" name="Freeform 5">
                <a:extLst>
                  <a:ext uri="{FF2B5EF4-FFF2-40B4-BE49-F238E27FC236}">
                    <a16:creationId xmlns:a16="http://schemas.microsoft.com/office/drawing/2014/main" id="{4FE52C6A-F4CB-4E0C-88DD-1F7BA56AEA4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3" name="Freeform 6">
                <a:extLst>
                  <a:ext uri="{FF2B5EF4-FFF2-40B4-BE49-F238E27FC236}">
                    <a16:creationId xmlns:a16="http://schemas.microsoft.com/office/drawing/2014/main" id="{BC6AC67E-E198-46A4-8E0A-E68A475C270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19" name="Group 118" descr="Icon of chart with a rising arrow">
              <a:extLst>
                <a:ext uri="{FF2B5EF4-FFF2-40B4-BE49-F238E27FC236}">
                  <a16:creationId xmlns:a16="http://schemas.microsoft.com/office/drawing/2014/main" id="{199908A9-3DCB-4053-961E-AC6F06DD3B83}"/>
                </a:ext>
              </a:extLst>
            </p:cNvPr>
            <p:cNvGrpSpPr>
              <a:grpSpLocks noChangeAspect="1"/>
            </p:cNvGrpSpPr>
            <p:nvPr/>
          </p:nvGrpSpPr>
          <p:grpSpPr>
            <a:xfrm>
              <a:off x="603248" y="2499191"/>
              <a:ext cx="347930" cy="347930"/>
              <a:chOff x="3842467" y="3185112"/>
              <a:chExt cx="328830" cy="328830"/>
            </a:xfrm>
          </p:grpSpPr>
          <p:sp>
            <p:nvSpPr>
              <p:cNvPr id="120" name="Freeform 10">
                <a:extLst>
                  <a:ext uri="{FF2B5EF4-FFF2-40B4-BE49-F238E27FC236}">
                    <a16:creationId xmlns:a16="http://schemas.microsoft.com/office/drawing/2014/main" id="{2D1A8079-B606-435B-B80F-CFDF235EB313}"/>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1" name="Freeform 11">
                <a:extLst>
                  <a:ext uri="{FF2B5EF4-FFF2-40B4-BE49-F238E27FC236}">
                    <a16:creationId xmlns:a16="http://schemas.microsoft.com/office/drawing/2014/main" id="{2A271C65-C86D-40A2-A294-CA113D899953}"/>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Recruitment</a:t>
            </a:r>
          </a:p>
        </p:txBody>
      </p:sp>
      <p:grpSp>
        <p:nvGrpSpPr>
          <p:cNvPr id="124" name="Group 123" descr="Icon of calendar">
            <a:extLst>
              <a:ext uri="{FF2B5EF4-FFF2-40B4-BE49-F238E27FC236}">
                <a16:creationId xmlns:a16="http://schemas.microsoft.com/office/drawing/2014/main" id="{D69269A4-FA5D-4F92-8682-A479621B7C74}"/>
              </a:ext>
            </a:extLst>
          </p:cNvPr>
          <p:cNvGrpSpPr/>
          <p:nvPr/>
        </p:nvGrpSpPr>
        <p:grpSpPr>
          <a:xfrm>
            <a:off x="418643" y="3824723"/>
            <a:ext cx="717140" cy="717242"/>
            <a:chOff x="418643" y="3160968"/>
            <a:chExt cx="717140" cy="717242"/>
          </a:xfrm>
        </p:grpSpPr>
        <p:grpSp>
          <p:nvGrpSpPr>
            <p:cNvPr id="125" name="Group 124">
              <a:extLst>
                <a:ext uri="{FF2B5EF4-FFF2-40B4-BE49-F238E27FC236}">
                  <a16:creationId xmlns:a16="http://schemas.microsoft.com/office/drawing/2014/main" id="{C562B154-B758-4FF6-B458-FF3094226CE4}"/>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140" name="Freeform 5">
                <a:extLst>
                  <a:ext uri="{FF2B5EF4-FFF2-40B4-BE49-F238E27FC236}">
                    <a16:creationId xmlns:a16="http://schemas.microsoft.com/office/drawing/2014/main" id="{C0A187EE-C5E3-4D17-87C9-9C4E2CEC73C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1" name="Freeform 6">
                <a:extLst>
                  <a:ext uri="{FF2B5EF4-FFF2-40B4-BE49-F238E27FC236}">
                    <a16:creationId xmlns:a16="http://schemas.microsoft.com/office/drawing/2014/main" id="{AC98FCA4-EF52-4766-9CDA-3CBE2002E42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26" name="Group 125" descr="Icon of calendar">
              <a:extLst>
                <a:ext uri="{FF2B5EF4-FFF2-40B4-BE49-F238E27FC236}">
                  <a16:creationId xmlns:a16="http://schemas.microsoft.com/office/drawing/2014/main" id="{07CFF3A8-0C8F-49E9-B1B2-941772C03B1C}"/>
                </a:ext>
              </a:extLst>
            </p:cNvPr>
            <p:cNvGrpSpPr>
              <a:grpSpLocks noChangeAspect="1"/>
            </p:cNvGrpSpPr>
            <p:nvPr/>
          </p:nvGrpSpPr>
          <p:grpSpPr>
            <a:xfrm>
              <a:off x="599415" y="3370273"/>
              <a:ext cx="355596" cy="298632"/>
              <a:chOff x="2729230" y="4322068"/>
              <a:chExt cx="482169" cy="404930"/>
            </a:xfrm>
          </p:grpSpPr>
          <p:sp>
            <p:nvSpPr>
              <p:cNvPr id="127" name="Freeform: Shape 126">
                <a:extLst>
                  <a:ext uri="{FF2B5EF4-FFF2-40B4-BE49-F238E27FC236}">
                    <a16:creationId xmlns:a16="http://schemas.microsoft.com/office/drawing/2014/main" id="{5A6377CF-C206-4A01-B960-5033D49A1841}"/>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8" name="Freeform: Shape 127">
                <a:extLst>
                  <a:ext uri="{FF2B5EF4-FFF2-40B4-BE49-F238E27FC236}">
                    <a16:creationId xmlns:a16="http://schemas.microsoft.com/office/drawing/2014/main" id="{2A578EB1-1681-41AB-B54E-B11BDE7BA85B}"/>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129" name="Group 128">
                <a:extLst>
                  <a:ext uri="{FF2B5EF4-FFF2-40B4-BE49-F238E27FC236}">
                    <a16:creationId xmlns:a16="http://schemas.microsoft.com/office/drawing/2014/main" id="{456E7EFC-C0BC-4554-BFF4-139382A6CACA}"/>
                  </a:ext>
                </a:extLst>
              </p:cNvPr>
              <p:cNvGrpSpPr/>
              <p:nvPr/>
            </p:nvGrpSpPr>
            <p:grpSpPr>
              <a:xfrm>
                <a:off x="2729230" y="4370939"/>
                <a:ext cx="482169" cy="356059"/>
                <a:chOff x="2729230" y="4370939"/>
                <a:chExt cx="482169" cy="356059"/>
              </a:xfrm>
              <a:solidFill>
                <a:srgbClr val="3C3C41"/>
              </a:solidFill>
            </p:grpSpPr>
            <p:sp>
              <p:nvSpPr>
                <p:cNvPr id="138" name="Freeform: Shape 137">
                  <a:extLst>
                    <a:ext uri="{FF2B5EF4-FFF2-40B4-BE49-F238E27FC236}">
                      <a16:creationId xmlns:a16="http://schemas.microsoft.com/office/drawing/2014/main" id="{937EFE4A-0813-4260-94D4-F154D6CB154D}"/>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9" name="Freeform: Shape 138">
                  <a:extLst>
                    <a:ext uri="{FF2B5EF4-FFF2-40B4-BE49-F238E27FC236}">
                      <a16:creationId xmlns:a16="http://schemas.microsoft.com/office/drawing/2014/main" id="{0174BDA9-BD1E-48A1-B1E5-522B10D600B5}"/>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130" name="Freeform: Shape 129">
                <a:extLst>
                  <a:ext uri="{FF2B5EF4-FFF2-40B4-BE49-F238E27FC236}">
                    <a16:creationId xmlns:a16="http://schemas.microsoft.com/office/drawing/2014/main" id="{1A4A1965-38B9-4616-873A-EF172B242E4D}"/>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1" name="Freeform: Shape 130">
                <a:extLst>
                  <a:ext uri="{FF2B5EF4-FFF2-40B4-BE49-F238E27FC236}">
                    <a16:creationId xmlns:a16="http://schemas.microsoft.com/office/drawing/2014/main" id="{8AB9D09D-F4D6-4372-8D90-7F210F55EEBC}"/>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2" name="Freeform: Shape 131">
                <a:extLst>
                  <a:ext uri="{FF2B5EF4-FFF2-40B4-BE49-F238E27FC236}">
                    <a16:creationId xmlns:a16="http://schemas.microsoft.com/office/drawing/2014/main" id="{7B35AC28-A658-4E24-889C-7379BF603FD2}"/>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3" name="Freeform: Shape 132">
                <a:extLst>
                  <a:ext uri="{FF2B5EF4-FFF2-40B4-BE49-F238E27FC236}">
                    <a16:creationId xmlns:a16="http://schemas.microsoft.com/office/drawing/2014/main" id="{AFD66924-78C2-44BD-AFFB-53332B23B307}"/>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4" name="Freeform: Shape 133">
                <a:extLst>
                  <a:ext uri="{FF2B5EF4-FFF2-40B4-BE49-F238E27FC236}">
                    <a16:creationId xmlns:a16="http://schemas.microsoft.com/office/drawing/2014/main" id="{B58CE2AE-671A-4F0C-B874-6A2A4B65FC56}"/>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5" name="Freeform: Shape 134">
                <a:extLst>
                  <a:ext uri="{FF2B5EF4-FFF2-40B4-BE49-F238E27FC236}">
                    <a16:creationId xmlns:a16="http://schemas.microsoft.com/office/drawing/2014/main" id="{CDC09F71-3A06-4F3F-B396-C8577F1E8E97}"/>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6" name="Freeform: Shape 135">
                <a:extLst>
                  <a:ext uri="{FF2B5EF4-FFF2-40B4-BE49-F238E27FC236}">
                    <a16:creationId xmlns:a16="http://schemas.microsoft.com/office/drawing/2014/main" id="{1F38572C-7204-49F8-9B8C-9C302ECCCD45}"/>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7" name="Freeform: Shape 136">
                <a:extLst>
                  <a:ext uri="{FF2B5EF4-FFF2-40B4-BE49-F238E27FC236}">
                    <a16:creationId xmlns:a16="http://schemas.microsoft.com/office/drawing/2014/main" id="{E27EEA8D-1CCB-40BB-A51A-2AAA3E85E5F0}"/>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New user onboarding</a:t>
            </a:r>
          </a:p>
        </p:txBody>
      </p:sp>
    </p:spTree>
    <p:extLst>
      <p:ext uri="{BB962C8B-B14F-4D97-AF65-F5344CB8AC3E}">
        <p14:creationId xmlns:p14="http://schemas.microsoft.com/office/powerpoint/2010/main" val="9147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860D6E8-F022-452F-8DD6-E35901A3F4E3}"/>
              </a:ext>
            </a:extLst>
          </p:cNvPr>
          <p:cNvSpPr>
            <a:spLocks noGrp="1"/>
          </p:cNvSpPr>
          <p:nvPr>
            <p:ph type="title"/>
          </p:nvPr>
        </p:nvSpPr>
        <p:spPr/>
        <p:txBody>
          <a:bodyPr/>
          <a:lstStyle/>
          <a:p>
            <a:r>
              <a:rPr lang="en-GB" dirty="0"/>
              <a:t>What are the solution architect’s role?</a:t>
            </a:r>
          </a:p>
        </p:txBody>
      </p:sp>
      <p:sp>
        <p:nvSpPr>
          <p:cNvPr id="29" name="Text Placeholder 28">
            <a:extLst>
              <a:ext uri="{FF2B5EF4-FFF2-40B4-BE49-F238E27FC236}">
                <a16:creationId xmlns:a16="http://schemas.microsoft.com/office/drawing/2014/main" id="{67D0D4EC-4526-49B9-8D77-9749A47BEB5F}"/>
              </a:ext>
            </a:extLst>
          </p:cNvPr>
          <p:cNvSpPr>
            <a:spLocks noGrp="1"/>
          </p:cNvSpPr>
          <p:nvPr>
            <p:ph type="body" sz="quarter" idx="45"/>
          </p:nvPr>
        </p:nvSpPr>
        <p:spPr/>
        <p:txBody>
          <a:bodyPr/>
          <a:lstStyle/>
          <a:p>
            <a:r>
              <a:rPr lang="en-GB" dirty="0"/>
              <a:t>Classroom discussion</a:t>
            </a:r>
          </a:p>
        </p:txBody>
      </p:sp>
      <p:pic>
        <p:nvPicPr>
          <p:cNvPr id="7" name="Picture Placeholder 9" descr="An image of a woman looking at her tablet screen near a window sitting near a study table">
            <a:extLst>
              <a:ext uri="{FF2B5EF4-FFF2-40B4-BE49-F238E27FC236}">
                <a16:creationId xmlns:a16="http://schemas.microsoft.com/office/drawing/2014/main" id="{0408C11A-1318-4556-8FA9-6B0FA4C5525D}"/>
              </a:ext>
            </a:extLst>
          </p:cNvPr>
          <p:cNvPicPr>
            <a:picLocks noGrp="1" noChangeAspect="1"/>
          </p:cNvPicPr>
          <p:nvPr>
            <p:ph type="pic" sz="quarter" idx="15"/>
          </p:nvPr>
        </p:nvPicPr>
        <p:blipFill rotWithShape="1">
          <a:blip r:embed="rId3"/>
          <a:srcRect l="10792" r="10792"/>
          <a:stretch/>
        </p:blipFill>
        <p:spPr>
          <a:xfrm>
            <a:off x="6229350" y="439738"/>
            <a:ext cx="5973763" cy="5084762"/>
          </a:xfrm>
        </p:spPr>
      </p:pic>
    </p:spTree>
    <p:extLst>
      <p:ext uri="{BB962C8B-B14F-4D97-AF65-F5344CB8AC3E}">
        <p14:creationId xmlns:p14="http://schemas.microsoft.com/office/powerpoint/2010/main" val="271443284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Role of the solution architect</a:t>
            </a:r>
          </a:p>
        </p:txBody>
      </p:sp>
      <p:sp>
        <p:nvSpPr>
          <p:cNvPr id="7" name="Text Placeholder 6">
            <a:extLst>
              <a:ext uri="{FF2B5EF4-FFF2-40B4-BE49-F238E27FC236}">
                <a16:creationId xmlns:a16="http://schemas.microsoft.com/office/drawing/2014/main" id="{0228FCC1-CEF7-4AC8-8D6E-B98DEB068EF6}"/>
              </a:ext>
            </a:extLst>
          </p:cNvPr>
          <p:cNvSpPr>
            <a:spLocks noGrp="1"/>
          </p:cNvSpPr>
          <p:nvPr>
            <p:ph type="body" sz="quarter" idx="22"/>
          </p:nvPr>
        </p:nvSpPr>
        <p:spPr/>
        <p:txBody>
          <a:bodyPr/>
          <a:lstStyle/>
          <a:p>
            <a:r>
              <a:rPr lang="en-GB" dirty="0"/>
              <a:t>The solution architect should look for good opportunities for automation. </a:t>
            </a:r>
            <a:endParaRPr lang="en-US" dirty="0"/>
          </a:p>
        </p:txBody>
      </p:sp>
      <p:grpSp>
        <p:nvGrpSpPr>
          <p:cNvPr id="187" name="Group 186" descr="Icon of gear and two arrow">
            <a:extLst>
              <a:ext uri="{FF2B5EF4-FFF2-40B4-BE49-F238E27FC236}">
                <a16:creationId xmlns:a16="http://schemas.microsoft.com/office/drawing/2014/main" id="{6E2606DC-DA86-4803-A176-FC2E4B5172CD}"/>
              </a:ext>
            </a:extLst>
          </p:cNvPr>
          <p:cNvGrpSpPr/>
          <p:nvPr/>
        </p:nvGrpSpPr>
        <p:grpSpPr>
          <a:xfrm>
            <a:off x="418643" y="1931885"/>
            <a:ext cx="717140" cy="717242"/>
            <a:chOff x="418643" y="1456896"/>
            <a:chExt cx="717140" cy="717242"/>
          </a:xfrm>
        </p:grpSpPr>
        <p:grpSp>
          <p:nvGrpSpPr>
            <p:cNvPr id="188" name="Group 187">
              <a:extLst>
                <a:ext uri="{FF2B5EF4-FFF2-40B4-BE49-F238E27FC236}">
                  <a16:creationId xmlns:a16="http://schemas.microsoft.com/office/drawing/2014/main" id="{9DD2DB27-7650-4EE7-8F25-34B5E17D488F}"/>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193" name="Freeform 5">
                <a:extLst>
                  <a:ext uri="{FF2B5EF4-FFF2-40B4-BE49-F238E27FC236}">
                    <a16:creationId xmlns:a16="http://schemas.microsoft.com/office/drawing/2014/main" id="{63E5D051-76FB-4C9F-91C6-152ED0A96D0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94" name="Freeform 6">
                <a:extLst>
                  <a:ext uri="{FF2B5EF4-FFF2-40B4-BE49-F238E27FC236}">
                    <a16:creationId xmlns:a16="http://schemas.microsoft.com/office/drawing/2014/main" id="{B80E447D-877F-4046-A43E-51E86F6CBE2C}"/>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89" name="Group 188" descr="Icon of gear and two arrow">
              <a:extLst>
                <a:ext uri="{FF2B5EF4-FFF2-40B4-BE49-F238E27FC236}">
                  <a16:creationId xmlns:a16="http://schemas.microsoft.com/office/drawing/2014/main" id="{7997570A-5A38-4B10-A604-3FEC77FDA951}"/>
                </a:ext>
              </a:extLst>
            </p:cNvPr>
            <p:cNvGrpSpPr>
              <a:grpSpLocks noChangeAspect="1"/>
            </p:cNvGrpSpPr>
            <p:nvPr/>
          </p:nvGrpSpPr>
          <p:grpSpPr>
            <a:xfrm>
              <a:off x="578448" y="1653485"/>
              <a:ext cx="397530" cy="324064"/>
              <a:chOff x="10035841" y="508637"/>
              <a:chExt cx="758435" cy="618272"/>
            </a:xfrm>
          </p:grpSpPr>
          <p:sp>
            <p:nvSpPr>
              <p:cNvPr id="190" name="Freeform: Shape 189">
                <a:extLst>
                  <a:ext uri="{FF2B5EF4-FFF2-40B4-BE49-F238E27FC236}">
                    <a16:creationId xmlns:a16="http://schemas.microsoft.com/office/drawing/2014/main" id="{8392DAD2-AC8E-4D4F-9850-BF2D9D1619FA}"/>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91" name="Freeform: Shape 190">
                <a:extLst>
                  <a:ext uri="{FF2B5EF4-FFF2-40B4-BE49-F238E27FC236}">
                    <a16:creationId xmlns:a16="http://schemas.microsoft.com/office/drawing/2014/main" id="{1631198E-28F0-401A-A22A-4CDEE5A3401A}"/>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92" name="Freeform: Shape 191">
                <a:extLst>
                  <a:ext uri="{FF2B5EF4-FFF2-40B4-BE49-F238E27FC236}">
                    <a16:creationId xmlns:a16="http://schemas.microsoft.com/office/drawing/2014/main" id="{CFC800D0-3E19-4EC7-B62C-B02F973582A0}"/>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Standard process</a:t>
            </a:r>
          </a:p>
        </p:txBody>
      </p:sp>
      <p:grpSp>
        <p:nvGrpSpPr>
          <p:cNvPr id="195" name="Group 194" descr="Icon of chart with a rising arrow">
            <a:extLst>
              <a:ext uri="{FF2B5EF4-FFF2-40B4-BE49-F238E27FC236}">
                <a16:creationId xmlns:a16="http://schemas.microsoft.com/office/drawing/2014/main" id="{3B806ECA-C6B6-4331-87E1-E5D4D766DEB4}"/>
              </a:ext>
            </a:extLst>
          </p:cNvPr>
          <p:cNvGrpSpPr/>
          <p:nvPr/>
        </p:nvGrpSpPr>
        <p:grpSpPr>
          <a:xfrm>
            <a:off x="418643" y="2674863"/>
            <a:ext cx="717140" cy="717242"/>
            <a:chOff x="418643" y="2314535"/>
            <a:chExt cx="717140" cy="717242"/>
          </a:xfrm>
        </p:grpSpPr>
        <p:grpSp>
          <p:nvGrpSpPr>
            <p:cNvPr id="196" name="Group 195">
              <a:extLst>
                <a:ext uri="{FF2B5EF4-FFF2-40B4-BE49-F238E27FC236}">
                  <a16:creationId xmlns:a16="http://schemas.microsoft.com/office/drawing/2014/main" id="{79E8238D-7212-494A-952B-7F7849B7D55D}"/>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200" name="Freeform 5">
                <a:extLst>
                  <a:ext uri="{FF2B5EF4-FFF2-40B4-BE49-F238E27FC236}">
                    <a16:creationId xmlns:a16="http://schemas.microsoft.com/office/drawing/2014/main" id="{495A5BA6-8BDD-4D91-A6C3-CD274382EFA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1" name="Freeform 6">
                <a:extLst>
                  <a:ext uri="{FF2B5EF4-FFF2-40B4-BE49-F238E27FC236}">
                    <a16:creationId xmlns:a16="http://schemas.microsoft.com/office/drawing/2014/main" id="{DAAB1094-3A72-49CC-BEF5-1BE90C2141F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97" name="Group 196" descr="Icon of chart with a rising arrow">
              <a:extLst>
                <a:ext uri="{FF2B5EF4-FFF2-40B4-BE49-F238E27FC236}">
                  <a16:creationId xmlns:a16="http://schemas.microsoft.com/office/drawing/2014/main" id="{77BE06B0-DEB0-496A-B0AE-140A703EC918}"/>
                </a:ext>
              </a:extLst>
            </p:cNvPr>
            <p:cNvGrpSpPr>
              <a:grpSpLocks noChangeAspect="1"/>
            </p:cNvGrpSpPr>
            <p:nvPr/>
          </p:nvGrpSpPr>
          <p:grpSpPr>
            <a:xfrm>
              <a:off x="603248" y="2499191"/>
              <a:ext cx="347930" cy="347930"/>
              <a:chOff x="3842467" y="3185112"/>
              <a:chExt cx="328830" cy="328830"/>
            </a:xfrm>
          </p:grpSpPr>
          <p:sp>
            <p:nvSpPr>
              <p:cNvPr id="198" name="Freeform 10">
                <a:extLst>
                  <a:ext uri="{FF2B5EF4-FFF2-40B4-BE49-F238E27FC236}">
                    <a16:creationId xmlns:a16="http://schemas.microsoft.com/office/drawing/2014/main" id="{1A1B907A-7CCF-4EF8-AF4B-F675864EA260}"/>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99" name="Freeform 11">
                <a:extLst>
                  <a:ext uri="{FF2B5EF4-FFF2-40B4-BE49-F238E27FC236}">
                    <a16:creationId xmlns:a16="http://schemas.microsoft.com/office/drawing/2014/main" id="{AFF52EE8-503E-4197-A25D-1C2CBEEA64E3}"/>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High frequency</a:t>
            </a:r>
          </a:p>
        </p:txBody>
      </p:sp>
      <p:grpSp>
        <p:nvGrpSpPr>
          <p:cNvPr id="202" name="Group 201" descr="Icon of calendar">
            <a:extLst>
              <a:ext uri="{FF2B5EF4-FFF2-40B4-BE49-F238E27FC236}">
                <a16:creationId xmlns:a16="http://schemas.microsoft.com/office/drawing/2014/main" id="{B1F8E65A-B744-4FF9-8959-B4AAECCC6253}"/>
              </a:ext>
            </a:extLst>
          </p:cNvPr>
          <p:cNvGrpSpPr/>
          <p:nvPr/>
        </p:nvGrpSpPr>
        <p:grpSpPr>
          <a:xfrm>
            <a:off x="418643" y="3417841"/>
            <a:ext cx="717140" cy="717242"/>
            <a:chOff x="418643" y="3160968"/>
            <a:chExt cx="717140" cy="717242"/>
          </a:xfrm>
        </p:grpSpPr>
        <p:grpSp>
          <p:nvGrpSpPr>
            <p:cNvPr id="203" name="Group 202">
              <a:extLst>
                <a:ext uri="{FF2B5EF4-FFF2-40B4-BE49-F238E27FC236}">
                  <a16:creationId xmlns:a16="http://schemas.microsoft.com/office/drawing/2014/main" id="{D3BC0B59-2061-480E-A716-B74010086391}"/>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218" name="Freeform 5">
                <a:extLst>
                  <a:ext uri="{FF2B5EF4-FFF2-40B4-BE49-F238E27FC236}">
                    <a16:creationId xmlns:a16="http://schemas.microsoft.com/office/drawing/2014/main" id="{145965DB-56FD-45EC-AF6A-D0124FFC802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9" name="Freeform 6">
                <a:extLst>
                  <a:ext uri="{FF2B5EF4-FFF2-40B4-BE49-F238E27FC236}">
                    <a16:creationId xmlns:a16="http://schemas.microsoft.com/office/drawing/2014/main" id="{60D060E4-B173-47F5-87A1-49AC095440B4}"/>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04" name="Group 203" descr="Icon of calendar">
              <a:extLst>
                <a:ext uri="{FF2B5EF4-FFF2-40B4-BE49-F238E27FC236}">
                  <a16:creationId xmlns:a16="http://schemas.microsoft.com/office/drawing/2014/main" id="{8C8FF992-3CD5-4FBD-B443-1BEE3FF4F68A}"/>
                </a:ext>
              </a:extLst>
            </p:cNvPr>
            <p:cNvGrpSpPr>
              <a:grpSpLocks noChangeAspect="1"/>
            </p:cNvGrpSpPr>
            <p:nvPr/>
          </p:nvGrpSpPr>
          <p:grpSpPr>
            <a:xfrm>
              <a:off x="599415" y="3370273"/>
              <a:ext cx="355596" cy="298632"/>
              <a:chOff x="2729230" y="4322068"/>
              <a:chExt cx="482169" cy="404930"/>
            </a:xfrm>
          </p:grpSpPr>
          <p:sp>
            <p:nvSpPr>
              <p:cNvPr id="205" name="Freeform: Shape 204">
                <a:extLst>
                  <a:ext uri="{FF2B5EF4-FFF2-40B4-BE49-F238E27FC236}">
                    <a16:creationId xmlns:a16="http://schemas.microsoft.com/office/drawing/2014/main" id="{25FF53F4-CE7D-47A3-9C6A-135ACC31DEF4}"/>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06" name="Freeform: Shape 205">
                <a:extLst>
                  <a:ext uri="{FF2B5EF4-FFF2-40B4-BE49-F238E27FC236}">
                    <a16:creationId xmlns:a16="http://schemas.microsoft.com/office/drawing/2014/main" id="{FFB85C0D-5765-44F0-AE53-DAE2953655F0}"/>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07" name="Group 206">
                <a:extLst>
                  <a:ext uri="{FF2B5EF4-FFF2-40B4-BE49-F238E27FC236}">
                    <a16:creationId xmlns:a16="http://schemas.microsoft.com/office/drawing/2014/main" id="{71780EE6-A093-43C7-8BF8-2664DADC1A72}"/>
                  </a:ext>
                </a:extLst>
              </p:cNvPr>
              <p:cNvGrpSpPr/>
              <p:nvPr/>
            </p:nvGrpSpPr>
            <p:grpSpPr>
              <a:xfrm>
                <a:off x="2729230" y="4370939"/>
                <a:ext cx="482169" cy="356059"/>
                <a:chOff x="2729230" y="4370939"/>
                <a:chExt cx="482169" cy="356059"/>
              </a:xfrm>
              <a:solidFill>
                <a:srgbClr val="3C3C41"/>
              </a:solidFill>
            </p:grpSpPr>
            <p:sp>
              <p:nvSpPr>
                <p:cNvPr id="216" name="Freeform: Shape 215">
                  <a:extLst>
                    <a:ext uri="{FF2B5EF4-FFF2-40B4-BE49-F238E27FC236}">
                      <a16:creationId xmlns:a16="http://schemas.microsoft.com/office/drawing/2014/main" id="{4E0C1C91-F7D9-47CD-AFCB-4424B5C384A6}"/>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7" name="Freeform: Shape 216">
                  <a:extLst>
                    <a:ext uri="{FF2B5EF4-FFF2-40B4-BE49-F238E27FC236}">
                      <a16:creationId xmlns:a16="http://schemas.microsoft.com/office/drawing/2014/main" id="{E34F9661-3DF9-47B4-90ED-E937BA21C2A2}"/>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208" name="Freeform: Shape 207">
                <a:extLst>
                  <a:ext uri="{FF2B5EF4-FFF2-40B4-BE49-F238E27FC236}">
                    <a16:creationId xmlns:a16="http://schemas.microsoft.com/office/drawing/2014/main" id="{1B9AA417-DF92-4DDF-81FB-B647B3A9D686}"/>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09" name="Freeform: Shape 208">
                <a:extLst>
                  <a:ext uri="{FF2B5EF4-FFF2-40B4-BE49-F238E27FC236}">
                    <a16:creationId xmlns:a16="http://schemas.microsoft.com/office/drawing/2014/main" id="{FDC0F9D6-F249-4D74-BEA4-3B5948271129}"/>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0" name="Freeform: Shape 209">
                <a:extLst>
                  <a:ext uri="{FF2B5EF4-FFF2-40B4-BE49-F238E27FC236}">
                    <a16:creationId xmlns:a16="http://schemas.microsoft.com/office/drawing/2014/main" id="{FA1F3474-4BE1-4E2C-AABB-0C7CE1621660}"/>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1" name="Freeform: Shape 210">
                <a:extLst>
                  <a:ext uri="{FF2B5EF4-FFF2-40B4-BE49-F238E27FC236}">
                    <a16:creationId xmlns:a16="http://schemas.microsoft.com/office/drawing/2014/main" id="{6B75A1DB-9FF2-450B-BA87-6F226A41361E}"/>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2" name="Freeform: Shape 211">
                <a:extLst>
                  <a:ext uri="{FF2B5EF4-FFF2-40B4-BE49-F238E27FC236}">
                    <a16:creationId xmlns:a16="http://schemas.microsoft.com/office/drawing/2014/main" id="{BBE3C818-A1C5-4D5E-B5CE-2B044E0F0DCB}"/>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3" name="Freeform: Shape 212">
                <a:extLst>
                  <a:ext uri="{FF2B5EF4-FFF2-40B4-BE49-F238E27FC236}">
                    <a16:creationId xmlns:a16="http://schemas.microsoft.com/office/drawing/2014/main" id="{C17968FB-FB4B-4033-A6DD-DEBC977C25A2}"/>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4" name="Freeform: Shape 213">
                <a:extLst>
                  <a:ext uri="{FF2B5EF4-FFF2-40B4-BE49-F238E27FC236}">
                    <a16:creationId xmlns:a16="http://schemas.microsoft.com/office/drawing/2014/main" id="{C889D57C-0088-4273-9470-1FD480591D5C}"/>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15" name="Freeform: Shape 214">
                <a:extLst>
                  <a:ext uri="{FF2B5EF4-FFF2-40B4-BE49-F238E27FC236}">
                    <a16:creationId xmlns:a16="http://schemas.microsoft.com/office/drawing/2014/main" id="{A1CF8A1B-8C56-4706-AEBE-FC999DEC1574}"/>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Predictable processes</a:t>
            </a:r>
          </a:p>
        </p:txBody>
      </p:sp>
      <p:grpSp>
        <p:nvGrpSpPr>
          <p:cNvPr id="220" name="Group 219" descr="Icon of crosshair">
            <a:extLst>
              <a:ext uri="{FF2B5EF4-FFF2-40B4-BE49-F238E27FC236}">
                <a16:creationId xmlns:a16="http://schemas.microsoft.com/office/drawing/2014/main" id="{4D4DCEA9-297C-4E1E-A21C-790411C6D865}"/>
              </a:ext>
            </a:extLst>
          </p:cNvPr>
          <p:cNvGrpSpPr/>
          <p:nvPr/>
        </p:nvGrpSpPr>
        <p:grpSpPr>
          <a:xfrm>
            <a:off x="418643" y="4160819"/>
            <a:ext cx="717140" cy="717242"/>
            <a:chOff x="418643" y="4007401"/>
            <a:chExt cx="717140" cy="717242"/>
          </a:xfrm>
        </p:grpSpPr>
        <p:grpSp>
          <p:nvGrpSpPr>
            <p:cNvPr id="221" name="Group 220">
              <a:extLst>
                <a:ext uri="{FF2B5EF4-FFF2-40B4-BE49-F238E27FC236}">
                  <a16:creationId xmlns:a16="http://schemas.microsoft.com/office/drawing/2014/main" id="{A08B056A-7A82-49A1-9B75-69C1802C93B4}"/>
                </a:ext>
                <a:ext uri="{C183D7F6-B498-43B3-948B-1728B52AA6E4}">
                  <adec:decorative xmlns:adec="http://schemas.microsoft.com/office/drawing/2017/decorative" val="1"/>
                </a:ext>
              </a:extLst>
            </p:cNvPr>
            <p:cNvGrpSpPr/>
            <p:nvPr/>
          </p:nvGrpSpPr>
          <p:grpSpPr>
            <a:xfrm>
              <a:off x="418643" y="4007401"/>
              <a:ext cx="717140" cy="717242"/>
              <a:chOff x="7962901" y="3032919"/>
              <a:chExt cx="981074" cy="981076"/>
            </a:xfrm>
          </p:grpSpPr>
          <p:sp>
            <p:nvSpPr>
              <p:cNvPr id="235" name="Freeform 5">
                <a:extLst>
                  <a:ext uri="{FF2B5EF4-FFF2-40B4-BE49-F238E27FC236}">
                    <a16:creationId xmlns:a16="http://schemas.microsoft.com/office/drawing/2014/main" id="{8BD5F93A-8CE1-407E-B430-4DC3C70ED49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6" name="Freeform 6">
                <a:extLst>
                  <a:ext uri="{FF2B5EF4-FFF2-40B4-BE49-F238E27FC236}">
                    <a16:creationId xmlns:a16="http://schemas.microsoft.com/office/drawing/2014/main" id="{B7C74069-8E13-4001-A79A-62E6AB781818}"/>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222" name="Group 221" descr="Icon of crosshair">
              <a:extLst>
                <a:ext uri="{FF2B5EF4-FFF2-40B4-BE49-F238E27FC236}">
                  <a16:creationId xmlns:a16="http://schemas.microsoft.com/office/drawing/2014/main" id="{BCE16189-08C1-47DD-8846-05672E167A32}"/>
                </a:ext>
              </a:extLst>
            </p:cNvPr>
            <p:cNvGrpSpPr>
              <a:grpSpLocks noChangeAspect="1"/>
            </p:cNvGrpSpPr>
            <p:nvPr/>
          </p:nvGrpSpPr>
          <p:grpSpPr>
            <a:xfrm>
              <a:off x="598817" y="4187626"/>
              <a:ext cx="356792" cy="356792"/>
              <a:chOff x="2402115" y="2108508"/>
              <a:chExt cx="3002280" cy="3002280"/>
            </a:xfrm>
            <a:solidFill>
              <a:srgbClr val="3C3C41"/>
            </a:solidFill>
          </p:grpSpPr>
          <p:sp>
            <p:nvSpPr>
              <p:cNvPr id="223" name="Freeform: Shape 222">
                <a:extLst>
                  <a:ext uri="{FF2B5EF4-FFF2-40B4-BE49-F238E27FC236}">
                    <a16:creationId xmlns:a16="http://schemas.microsoft.com/office/drawing/2014/main" id="{7D4070A1-B88D-4859-A09F-FBB672B08774}"/>
                  </a:ext>
                </a:extLst>
              </p:cNvPr>
              <p:cNvSpPr/>
              <p:nvPr/>
            </p:nvSpPr>
            <p:spPr>
              <a:xfrm>
                <a:off x="2402115" y="2108508"/>
                <a:ext cx="1409700" cy="1409701"/>
              </a:xfrm>
              <a:custGeom>
                <a:avLst/>
                <a:gdLst>
                  <a:gd name="connsiteX0" fmla="*/ 439444 w 1409700"/>
                  <a:gd name="connsiteY0" fmla="*/ 0 h 1409701"/>
                  <a:gd name="connsiteX1" fmla="*/ 1409700 w 1409700"/>
                  <a:gd name="connsiteY1" fmla="*/ 0 h 1409701"/>
                  <a:gd name="connsiteX2" fmla="*/ 1409700 w 1409700"/>
                  <a:gd name="connsiteY2" fmla="*/ 303613 h 1409701"/>
                  <a:gd name="connsiteX3" fmla="*/ 1378228 w 1409700"/>
                  <a:gd name="connsiteY3" fmla="*/ 305202 h 1409701"/>
                  <a:gd name="connsiteX4" fmla="*/ 305202 w 1409700"/>
                  <a:gd name="connsiteY4" fmla="*/ 1378228 h 1409701"/>
                  <a:gd name="connsiteX5" fmla="*/ 303613 w 1409700"/>
                  <a:gd name="connsiteY5" fmla="*/ 1409701 h 1409701"/>
                  <a:gd name="connsiteX6" fmla="*/ 0 w 1409700"/>
                  <a:gd name="connsiteY6" fmla="*/ 1409701 h 1409701"/>
                  <a:gd name="connsiteX7" fmla="*/ 0 w 1409700"/>
                  <a:gd name="connsiteY7" fmla="*/ 439444 h 1409701"/>
                  <a:gd name="connsiteX8" fmla="*/ 439444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439444" y="0"/>
                    </a:moveTo>
                    <a:lnTo>
                      <a:pt x="1409700" y="0"/>
                    </a:lnTo>
                    <a:lnTo>
                      <a:pt x="1409700" y="303613"/>
                    </a:lnTo>
                    <a:lnTo>
                      <a:pt x="1378228" y="305202"/>
                    </a:lnTo>
                    <a:cubicBezTo>
                      <a:pt x="812451" y="362659"/>
                      <a:pt x="362659" y="812451"/>
                      <a:pt x="305202" y="1378228"/>
                    </a:cubicBezTo>
                    <a:lnTo>
                      <a:pt x="303613" y="1409701"/>
                    </a:lnTo>
                    <a:lnTo>
                      <a:pt x="0" y="1409701"/>
                    </a:lnTo>
                    <a:lnTo>
                      <a:pt x="0" y="439444"/>
                    </a:lnTo>
                    <a:cubicBezTo>
                      <a:pt x="0" y="196746"/>
                      <a:pt x="196746" y="0"/>
                      <a:pt x="439444" y="0"/>
                    </a:cubicBez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4" name="Freeform: Shape 223">
                <a:extLst>
                  <a:ext uri="{FF2B5EF4-FFF2-40B4-BE49-F238E27FC236}">
                    <a16:creationId xmlns:a16="http://schemas.microsoft.com/office/drawing/2014/main" id="{4BB36F91-2881-4446-B9E8-41540A6C6C22}"/>
                  </a:ext>
                </a:extLst>
              </p:cNvPr>
              <p:cNvSpPr/>
              <p:nvPr/>
            </p:nvSpPr>
            <p:spPr>
              <a:xfrm>
                <a:off x="3994695" y="2108508"/>
                <a:ext cx="1409700" cy="1409701"/>
              </a:xfrm>
              <a:custGeom>
                <a:avLst/>
                <a:gdLst>
                  <a:gd name="connsiteX0" fmla="*/ 0 w 1409700"/>
                  <a:gd name="connsiteY0" fmla="*/ 0 h 1409701"/>
                  <a:gd name="connsiteX1" fmla="*/ 970256 w 1409700"/>
                  <a:gd name="connsiteY1" fmla="*/ 0 h 1409701"/>
                  <a:gd name="connsiteX2" fmla="*/ 1409700 w 1409700"/>
                  <a:gd name="connsiteY2" fmla="*/ 439444 h 1409701"/>
                  <a:gd name="connsiteX3" fmla="*/ 1409700 w 1409700"/>
                  <a:gd name="connsiteY3" fmla="*/ 1409701 h 1409701"/>
                  <a:gd name="connsiteX4" fmla="*/ 1106088 w 1409700"/>
                  <a:gd name="connsiteY4" fmla="*/ 1409701 h 1409701"/>
                  <a:gd name="connsiteX5" fmla="*/ 1104498 w 1409700"/>
                  <a:gd name="connsiteY5" fmla="*/ 1378228 h 1409701"/>
                  <a:gd name="connsiteX6" fmla="*/ 31472 w 1409700"/>
                  <a:gd name="connsiteY6" fmla="*/ 305202 h 1409701"/>
                  <a:gd name="connsiteX7" fmla="*/ 0 w 1409700"/>
                  <a:gd name="connsiteY7" fmla="*/ 303613 h 1409701"/>
                  <a:gd name="connsiteX8" fmla="*/ 0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0" y="0"/>
                    </a:moveTo>
                    <a:lnTo>
                      <a:pt x="970256" y="0"/>
                    </a:lnTo>
                    <a:cubicBezTo>
                      <a:pt x="1212954" y="0"/>
                      <a:pt x="1409700" y="196746"/>
                      <a:pt x="1409700" y="439444"/>
                    </a:cubicBezTo>
                    <a:lnTo>
                      <a:pt x="1409700" y="1409701"/>
                    </a:lnTo>
                    <a:lnTo>
                      <a:pt x="1106088" y="1409701"/>
                    </a:lnTo>
                    <a:lnTo>
                      <a:pt x="1104498" y="1378228"/>
                    </a:lnTo>
                    <a:cubicBezTo>
                      <a:pt x="1047041" y="812451"/>
                      <a:pt x="597249" y="362659"/>
                      <a:pt x="31472" y="305202"/>
                    </a:cubicBezTo>
                    <a:lnTo>
                      <a:pt x="0" y="303613"/>
                    </a:ln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5" name="Freeform: Shape 224">
                <a:extLst>
                  <a:ext uri="{FF2B5EF4-FFF2-40B4-BE49-F238E27FC236}">
                    <a16:creationId xmlns:a16="http://schemas.microsoft.com/office/drawing/2014/main" id="{D553512F-F6ED-40A5-96AE-4AF1FBB1DF9A}"/>
                  </a:ext>
                </a:extLst>
              </p:cNvPr>
              <p:cNvSpPr/>
              <p:nvPr/>
            </p:nvSpPr>
            <p:spPr>
              <a:xfrm>
                <a:off x="2885401" y="2591793"/>
                <a:ext cx="926415" cy="926416"/>
              </a:xfrm>
              <a:custGeom>
                <a:avLst/>
                <a:gdLst>
                  <a:gd name="connsiteX0" fmla="*/ 926415 w 926415"/>
                  <a:gd name="connsiteY0" fmla="*/ 0 h 926416"/>
                  <a:gd name="connsiteX1" fmla="*/ 926415 w 926415"/>
                  <a:gd name="connsiteY1" fmla="*/ 465008 h 926416"/>
                  <a:gd name="connsiteX2" fmla="*/ 904579 w 926415"/>
                  <a:gd name="connsiteY2" fmla="*/ 467209 h 926416"/>
                  <a:gd name="connsiteX3" fmla="*/ 467209 w 926415"/>
                  <a:gd name="connsiteY3" fmla="*/ 904579 h 926416"/>
                  <a:gd name="connsiteX4" fmla="*/ 465008 w 926415"/>
                  <a:gd name="connsiteY4" fmla="*/ 926416 h 926416"/>
                  <a:gd name="connsiteX5" fmla="*/ 0 w 926415"/>
                  <a:gd name="connsiteY5" fmla="*/ 926416 h 926416"/>
                  <a:gd name="connsiteX6" fmla="*/ 662 w 926415"/>
                  <a:gd name="connsiteY6" fmla="*/ 913313 h 926416"/>
                  <a:gd name="connsiteX7" fmla="*/ 913313 w 926415"/>
                  <a:gd name="connsiteY7" fmla="*/ 662 h 926416"/>
                  <a:gd name="connsiteX8" fmla="*/ 926415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926415" y="0"/>
                    </a:moveTo>
                    <a:lnTo>
                      <a:pt x="926415" y="465008"/>
                    </a:lnTo>
                    <a:lnTo>
                      <a:pt x="904579" y="467209"/>
                    </a:lnTo>
                    <a:cubicBezTo>
                      <a:pt x="685045" y="512133"/>
                      <a:pt x="512133" y="685045"/>
                      <a:pt x="467209" y="904579"/>
                    </a:cubicBezTo>
                    <a:lnTo>
                      <a:pt x="465008" y="926416"/>
                    </a:lnTo>
                    <a:lnTo>
                      <a:pt x="0" y="926416"/>
                    </a:lnTo>
                    <a:lnTo>
                      <a:pt x="662" y="913313"/>
                    </a:lnTo>
                    <a:cubicBezTo>
                      <a:pt x="49532" y="432098"/>
                      <a:pt x="432098" y="49532"/>
                      <a:pt x="913313" y="662"/>
                    </a:cubicBezTo>
                    <a:lnTo>
                      <a:pt x="926415"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6" name="Freeform: Shape 225">
                <a:extLst>
                  <a:ext uri="{FF2B5EF4-FFF2-40B4-BE49-F238E27FC236}">
                    <a16:creationId xmlns:a16="http://schemas.microsoft.com/office/drawing/2014/main" id="{6F7B012A-99C4-4BF8-9426-5E086BD59729}"/>
                  </a:ext>
                </a:extLst>
              </p:cNvPr>
              <p:cNvSpPr/>
              <p:nvPr/>
            </p:nvSpPr>
            <p:spPr>
              <a:xfrm>
                <a:off x="3994696" y="2591793"/>
                <a:ext cx="926415" cy="926416"/>
              </a:xfrm>
              <a:custGeom>
                <a:avLst/>
                <a:gdLst>
                  <a:gd name="connsiteX0" fmla="*/ 0 w 926415"/>
                  <a:gd name="connsiteY0" fmla="*/ 0 h 926416"/>
                  <a:gd name="connsiteX1" fmla="*/ 13102 w 926415"/>
                  <a:gd name="connsiteY1" fmla="*/ 662 h 926416"/>
                  <a:gd name="connsiteX2" fmla="*/ 925753 w 926415"/>
                  <a:gd name="connsiteY2" fmla="*/ 913313 h 926416"/>
                  <a:gd name="connsiteX3" fmla="*/ 926415 w 926415"/>
                  <a:gd name="connsiteY3" fmla="*/ 926416 h 926416"/>
                  <a:gd name="connsiteX4" fmla="*/ 461408 w 926415"/>
                  <a:gd name="connsiteY4" fmla="*/ 926416 h 926416"/>
                  <a:gd name="connsiteX5" fmla="*/ 459206 w 926415"/>
                  <a:gd name="connsiteY5" fmla="*/ 904579 h 926416"/>
                  <a:gd name="connsiteX6" fmla="*/ 21836 w 926415"/>
                  <a:gd name="connsiteY6" fmla="*/ 467209 h 926416"/>
                  <a:gd name="connsiteX7" fmla="*/ 0 w 926415"/>
                  <a:gd name="connsiteY7" fmla="*/ 465008 h 926416"/>
                  <a:gd name="connsiteX8" fmla="*/ 0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0" y="0"/>
                    </a:moveTo>
                    <a:lnTo>
                      <a:pt x="13102" y="662"/>
                    </a:lnTo>
                    <a:cubicBezTo>
                      <a:pt x="494318" y="49532"/>
                      <a:pt x="876883" y="432098"/>
                      <a:pt x="925753" y="913313"/>
                    </a:cubicBezTo>
                    <a:lnTo>
                      <a:pt x="926415" y="926416"/>
                    </a:lnTo>
                    <a:lnTo>
                      <a:pt x="461408" y="926416"/>
                    </a:lnTo>
                    <a:lnTo>
                      <a:pt x="459206" y="904579"/>
                    </a:lnTo>
                    <a:cubicBezTo>
                      <a:pt x="414283" y="685045"/>
                      <a:pt x="241370" y="512133"/>
                      <a:pt x="21836" y="467209"/>
                    </a:cubicBezTo>
                    <a:lnTo>
                      <a:pt x="0" y="465008"/>
                    </a:ln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7" name="Freeform: Shape 226">
                <a:extLst>
                  <a:ext uri="{FF2B5EF4-FFF2-40B4-BE49-F238E27FC236}">
                    <a16:creationId xmlns:a16="http://schemas.microsoft.com/office/drawing/2014/main" id="{3A25F8F3-602C-4605-BE3E-44599AAF1A0F}"/>
                  </a:ext>
                </a:extLst>
              </p:cNvPr>
              <p:cNvSpPr/>
              <p:nvPr/>
            </p:nvSpPr>
            <p:spPr>
              <a:xfrm>
                <a:off x="3494075" y="3200469"/>
                <a:ext cx="317740" cy="317741"/>
              </a:xfrm>
              <a:custGeom>
                <a:avLst/>
                <a:gdLst>
                  <a:gd name="connsiteX0" fmla="*/ 317740 w 317740"/>
                  <a:gd name="connsiteY0" fmla="*/ 0 h 317741"/>
                  <a:gd name="connsiteX1" fmla="*/ 317740 w 317740"/>
                  <a:gd name="connsiteY1" fmla="*/ 317741 h 317741"/>
                  <a:gd name="connsiteX2" fmla="*/ 0 w 317740"/>
                  <a:gd name="connsiteY2" fmla="*/ 317741 h 317741"/>
                  <a:gd name="connsiteX3" fmla="*/ 22343 w 317740"/>
                  <a:gd name="connsiteY3" fmla="*/ 245764 h 317741"/>
                  <a:gd name="connsiteX4" fmla="*/ 245764 w 317740"/>
                  <a:gd name="connsiteY4" fmla="*/ 22343 h 317741"/>
                  <a:gd name="connsiteX5" fmla="*/ 31774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317740" y="0"/>
                    </a:moveTo>
                    <a:lnTo>
                      <a:pt x="317740" y="317741"/>
                    </a:lnTo>
                    <a:lnTo>
                      <a:pt x="0" y="317741"/>
                    </a:lnTo>
                    <a:lnTo>
                      <a:pt x="22343" y="245764"/>
                    </a:lnTo>
                    <a:cubicBezTo>
                      <a:pt x="64832" y="145309"/>
                      <a:pt x="145309" y="64832"/>
                      <a:pt x="245764" y="22343"/>
                    </a:cubicBezTo>
                    <a:lnTo>
                      <a:pt x="31774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8" name="Freeform: Shape 227">
                <a:extLst>
                  <a:ext uri="{FF2B5EF4-FFF2-40B4-BE49-F238E27FC236}">
                    <a16:creationId xmlns:a16="http://schemas.microsoft.com/office/drawing/2014/main" id="{D74C47F8-317B-4EAF-A996-34E936F6122E}"/>
                  </a:ext>
                </a:extLst>
              </p:cNvPr>
              <p:cNvSpPr/>
              <p:nvPr/>
            </p:nvSpPr>
            <p:spPr>
              <a:xfrm>
                <a:off x="3994695" y="3200469"/>
                <a:ext cx="317740" cy="317741"/>
              </a:xfrm>
              <a:custGeom>
                <a:avLst/>
                <a:gdLst>
                  <a:gd name="connsiteX0" fmla="*/ 0 w 317740"/>
                  <a:gd name="connsiteY0" fmla="*/ 0 h 317741"/>
                  <a:gd name="connsiteX1" fmla="*/ 71976 w 317740"/>
                  <a:gd name="connsiteY1" fmla="*/ 22343 h 317741"/>
                  <a:gd name="connsiteX2" fmla="*/ 295397 w 317740"/>
                  <a:gd name="connsiteY2" fmla="*/ 245764 h 317741"/>
                  <a:gd name="connsiteX3" fmla="*/ 317740 w 317740"/>
                  <a:gd name="connsiteY3" fmla="*/ 317741 h 317741"/>
                  <a:gd name="connsiteX4" fmla="*/ 0 w 317740"/>
                  <a:gd name="connsiteY4" fmla="*/ 317741 h 317741"/>
                  <a:gd name="connsiteX5" fmla="*/ 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0" y="0"/>
                    </a:moveTo>
                    <a:lnTo>
                      <a:pt x="71976" y="22343"/>
                    </a:lnTo>
                    <a:cubicBezTo>
                      <a:pt x="172432" y="64832"/>
                      <a:pt x="252908" y="145309"/>
                      <a:pt x="295397" y="245764"/>
                    </a:cubicBezTo>
                    <a:lnTo>
                      <a:pt x="317740" y="317741"/>
                    </a:lnTo>
                    <a:lnTo>
                      <a:pt x="0" y="317741"/>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29" name="Freeform: Shape 228">
                <a:extLst>
                  <a:ext uri="{FF2B5EF4-FFF2-40B4-BE49-F238E27FC236}">
                    <a16:creationId xmlns:a16="http://schemas.microsoft.com/office/drawing/2014/main" id="{5EE3B1BD-774F-44A2-8AA7-2BA02D513F7A}"/>
                  </a:ext>
                </a:extLst>
              </p:cNvPr>
              <p:cNvSpPr/>
              <p:nvPr/>
            </p:nvSpPr>
            <p:spPr>
              <a:xfrm>
                <a:off x="2402115" y="3701089"/>
                <a:ext cx="1409700" cy="1409699"/>
              </a:xfrm>
              <a:custGeom>
                <a:avLst/>
                <a:gdLst>
                  <a:gd name="connsiteX0" fmla="*/ 0 w 1409700"/>
                  <a:gd name="connsiteY0" fmla="*/ 0 h 1409699"/>
                  <a:gd name="connsiteX1" fmla="*/ 303613 w 1409700"/>
                  <a:gd name="connsiteY1" fmla="*/ 0 h 1409699"/>
                  <a:gd name="connsiteX2" fmla="*/ 305202 w 1409700"/>
                  <a:gd name="connsiteY2" fmla="*/ 31471 h 1409699"/>
                  <a:gd name="connsiteX3" fmla="*/ 1378228 w 1409700"/>
                  <a:gd name="connsiteY3" fmla="*/ 1104497 h 1409699"/>
                  <a:gd name="connsiteX4" fmla="*/ 1409700 w 1409700"/>
                  <a:gd name="connsiteY4" fmla="*/ 1106087 h 1409699"/>
                  <a:gd name="connsiteX5" fmla="*/ 1409700 w 1409700"/>
                  <a:gd name="connsiteY5" fmla="*/ 1409699 h 1409699"/>
                  <a:gd name="connsiteX6" fmla="*/ 439444 w 1409700"/>
                  <a:gd name="connsiteY6" fmla="*/ 1409699 h 1409699"/>
                  <a:gd name="connsiteX7" fmla="*/ 0 w 1409700"/>
                  <a:gd name="connsiteY7" fmla="*/ 970255 h 1409699"/>
                  <a:gd name="connsiteX8" fmla="*/ 0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0" y="0"/>
                    </a:moveTo>
                    <a:lnTo>
                      <a:pt x="303613" y="0"/>
                    </a:lnTo>
                    <a:lnTo>
                      <a:pt x="305202" y="31471"/>
                    </a:lnTo>
                    <a:cubicBezTo>
                      <a:pt x="362659" y="597248"/>
                      <a:pt x="812451" y="1047040"/>
                      <a:pt x="1378228" y="1104497"/>
                    </a:cubicBezTo>
                    <a:lnTo>
                      <a:pt x="1409700" y="1106087"/>
                    </a:lnTo>
                    <a:lnTo>
                      <a:pt x="1409700" y="1409699"/>
                    </a:lnTo>
                    <a:lnTo>
                      <a:pt x="439444" y="1409699"/>
                    </a:lnTo>
                    <a:cubicBezTo>
                      <a:pt x="196746" y="1409699"/>
                      <a:pt x="0" y="1212953"/>
                      <a:pt x="0" y="970255"/>
                    </a:cubicBez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0" name="Freeform: Shape 229">
                <a:extLst>
                  <a:ext uri="{FF2B5EF4-FFF2-40B4-BE49-F238E27FC236}">
                    <a16:creationId xmlns:a16="http://schemas.microsoft.com/office/drawing/2014/main" id="{0A5B5A8F-85FA-4099-B2D0-950B7711BEAB}"/>
                  </a:ext>
                </a:extLst>
              </p:cNvPr>
              <p:cNvSpPr/>
              <p:nvPr/>
            </p:nvSpPr>
            <p:spPr>
              <a:xfrm>
                <a:off x="2885401" y="3701089"/>
                <a:ext cx="926415" cy="926414"/>
              </a:xfrm>
              <a:custGeom>
                <a:avLst/>
                <a:gdLst>
                  <a:gd name="connsiteX0" fmla="*/ 0 w 926415"/>
                  <a:gd name="connsiteY0" fmla="*/ 0 h 926414"/>
                  <a:gd name="connsiteX1" fmla="*/ 465008 w 926415"/>
                  <a:gd name="connsiteY1" fmla="*/ 0 h 926414"/>
                  <a:gd name="connsiteX2" fmla="*/ 467209 w 926415"/>
                  <a:gd name="connsiteY2" fmla="*/ 21835 h 926414"/>
                  <a:gd name="connsiteX3" fmla="*/ 904579 w 926415"/>
                  <a:gd name="connsiteY3" fmla="*/ 459205 h 926414"/>
                  <a:gd name="connsiteX4" fmla="*/ 926415 w 926415"/>
                  <a:gd name="connsiteY4" fmla="*/ 461406 h 926414"/>
                  <a:gd name="connsiteX5" fmla="*/ 926415 w 926415"/>
                  <a:gd name="connsiteY5" fmla="*/ 926414 h 926414"/>
                  <a:gd name="connsiteX6" fmla="*/ 913313 w 926415"/>
                  <a:gd name="connsiteY6" fmla="*/ 925752 h 926414"/>
                  <a:gd name="connsiteX7" fmla="*/ 662 w 926415"/>
                  <a:gd name="connsiteY7" fmla="*/ 13101 h 926414"/>
                  <a:gd name="connsiteX8" fmla="*/ 0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0" y="0"/>
                    </a:moveTo>
                    <a:lnTo>
                      <a:pt x="465008" y="0"/>
                    </a:lnTo>
                    <a:lnTo>
                      <a:pt x="467209" y="21835"/>
                    </a:lnTo>
                    <a:cubicBezTo>
                      <a:pt x="512133" y="241369"/>
                      <a:pt x="685045" y="414282"/>
                      <a:pt x="904579" y="459205"/>
                    </a:cubicBezTo>
                    <a:lnTo>
                      <a:pt x="926415" y="461406"/>
                    </a:lnTo>
                    <a:lnTo>
                      <a:pt x="926415" y="926414"/>
                    </a:lnTo>
                    <a:lnTo>
                      <a:pt x="913313" y="925752"/>
                    </a:lnTo>
                    <a:cubicBezTo>
                      <a:pt x="432098" y="876882"/>
                      <a:pt x="49532" y="494317"/>
                      <a:pt x="662" y="13101"/>
                    </a:cubicBez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1" name="Freeform: Shape 230">
                <a:extLst>
                  <a:ext uri="{FF2B5EF4-FFF2-40B4-BE49-F238E27FC236}">
                    <a16:creationId xmlns:a16="http://schemas.microsoft.com/office/drawing/2014/main" id="{2313596F-B9B6-4226-A085-5FC196BCF300}"/>
                  </a:ext>
                </a:extLst>
              </p:cNvPr>
              <p:cNvSpPr/>
              <p:nvPr/>
            </p:nvSpPr>
            <p:spPr>
              <a:xfrm>
                <a:off x="3494077" y="3701090"/>
                <a:ext cx="317739" cy="317739"/>
              </a:xfrm>
              <a:custGeom>
                <a:avLst/>
                <a:gdLst>
                  <a:gd name="connsiteX0" fmla="*/ 0 w 317739"/>
                  <a:gd name="connsiteY0" fmla="*/ 0 h 317739"/>
                  <a:gd name="connsiteX1" fmla="*/ 317739 w 317739"/>
                  <a:gd name="connsiteY1" fmla="*/ 0 h 317739"/>
                  <a:gd name="connsiteX2" fmla="*/ 317739 w 317739"/>
                  <a:gd name="connsiteY2" fmla="*/ 317739 h 317739"/>
                  <a:gd name="connsiteX3" fmla="*/ 245763 w 317739"/>
                  <a:gd name="connsiteY3" fmla="*/ 295396 h 317739"/>
                  <a:gd name="connsiteX4" fmla="*/ 22342 w 317739"/>
                  <a:gd name="connsiteY4" fmla="*/ 71975 h 317739"/>
                  <a:gd name="connsiteX5" fmla="*/ 0 w 317739"/>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39" h="317739">
                    <a:moveTo>
                      <a:pt x="0" y="0"/>
                    </a:moveTo>
                    <a:lnTo>
                      <a:pt x="317739" y="0"/>
                    </a:lnTo>
                    <a:lnTo>
                      <a:pt x="317739" y="317739"/>
                    </a:lnTo>
                    <a:lnTo>
                      <a:pt x="245763" y="295396"/>
                    </a:lnTo>
                    <a:cubicBezTo>
                      <a:pt x="145308" y="252907"/>
                      <a:pt x="64831" y="172431"/>
                      <a:pt x="22342" y="71975"/>
                    </a:cubicBez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2" name="Freeform: Shape 231">
                <a:extLst>
                  <a:ext uri="{FF2B5EF4-FFF2-40B4-BE49-F238E27FC236}">
                    <a16:creationId xmlns:a16="http://schemas.microsoft.com/office/drawing/2014/main" id="{95BC079F-0E5A-4850-889B-BFA21B6C50FD}"/>
                  </a:ext>
                </a:extLst>
              </p:cNvPr>
              <p:cNvSpPr/>
              <p:nvPr/>
            </p:nvSpPr>
            <p:spPr>
              <a:xfrm>
                <a:off x="3994695" y="3701090"/>
                <a:ext cx="317740" cy="317739"/>
              </a:xfrm>
              <a:custGeom>
                <a:avLst/>
                <a:gdLst>
                  <a:gd name="connsiteX0" fmla="*/ 0 w 317740"/>
                  <a:gd name="connsiteY0" fmla="*/ 0 h 317739"/>
                  <a:gd name="connsiteX1" fmla="*/ 317740 w 317740"/>
                  <a:gd name="connsiteY1" fmla="*/ 0 h 317739"/>
                  <a:gd name="connsiteX2" fmla="*/ 295397 w 317740"/>
                  <a:gd name="connsiteY2" fmla="*/ 71975 h 317739"/>
                  <a:gd name="connsiteX3" fmla="*/ 71976 w 317740"/>
                  <a:gd name="connsiteY3" fmla="*/ 295396 h 317739"/>
                  <a:gd name="connsiteX4" fmla="*/ 0 w 317740"/>
                  <a:gd name="connsiteY4" fmla="*/ 317739 h 317739"/>
                  <a:gd name="connsiteX5" fmla="*/ 0 w 317740"/>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39">
                    <a:moveTo>
                      <a:pt x="0" y="0"/>
                    </a:moveTo>
                    <a:lnTo>
                      <a:pt x="317740" y="0"/>
                    </a:lnTo>
                    <a:lnTo>
                      <a:pt x="295397" y="71975"/>
                    </a:lnTo>
                    <a:cubicBezTo>
                      <a:pt x="252908" y="172431"/>
                      <a:pt x="172432" y="252907"/>
                      <a:pt x="71976" y="295396"/>
                    </a:cubicBezTo>
                    <a:lnTo>
                      <a:pt x="0" y="317739"/>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3" name="Freeform: Shape 232">
                <a:extLst>
                  <a:ext uri="{FF2B5EF4-FFF2-40B4-BE49-F238E27FC236}">
                    <a16:creationId xmlns:a16="http://schemas.microsoft.com/office/drawing/2014/main" id="{DDFB81A0-8D74-43D9-B635-A15E4AB02951}"/>
                  </a:ext>
                </a:extLst>
              </p:cNvPr>
              <p:cNvSpPr/>
              <p:nvPr/>
            </p:nvSpPr>
            <p:spPr>
              <a:xfrm>
                <a:off x="3994696" y="3701089"/>
                <a:ext cx="926415" cy="926414"/>
              </a:xfrm>
              <a:custGeom>
                <a:avLst/>
                <a:gdLst>
                  <a:gd name="connsiteX0" fmla="*/ 461407 w 926415"/>
                  <a:gd name="connsiteY0" fmla="*/ 0 h 926414"/>
                  <a:gd name="connsiteX1" fmla="*/ 926415 w 926415"/>
                  <a:gd name="connsiteY1" fmla="*/ 0 h 926414"/>
                  <a:gd name="connsiteX2" fmla="*/ 925753 w 926415"/>
                  <a:gd name="connsiteY2" fmla="*/ 13101 h 926414"/>
                  <a:gd name="connsiteX3" fmla="*/ 13102 w 926415"/>
                  <a:gd name="connsiteY3" fmla="*/ 925752 h 926414"/>
                  <a:gd name="connsiteX4" fmla="*/ 0 w 926415"/>
                  <a:gd name="connsiteY4" fmla="*/ 926414 h 926414"/>
                  <a:gd name="connsiteX5" fmla="*/ 0 w 926415"/>
                  <a:gd name="connsiteY5" fmla="*/ 461406 h 926414"/>
                  <a:gd name="connsiteX6" fmla="*/ 21836 w 926415"/>
                  <a:gd name="connsiteY6" fmla="*/ 459205 h 926414"/>
                  <a:gd name="connsiteX7" fmla="*/ 459206 w 926415"/>
                  <a:gd name="connsiteY7" fmla="*/ 21835 h 926414"/>
                  <a:gd name="connsiteX8" fmla="*/ 461407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461407" y="0"/>
                    </a:moveTo>
                    <a:lnTo>
                      <a:pt x="926415" y="0"/>
                    </a:lnTo>
                    <a:lnTo>
                      <a:pt x="925753" y="13101"/>
                    </a:lnTo>
                    <a:cubicBezTo>
                      <a:pt x="876883" y="494317"/>
                      <a:pt x="494318" y="876882"/>
                      <a:pt x="13102" y="925752"/>
                    </a:cubicBezTo>
                    <a:lnTo>
                      <a:pt x="0" y="926414"/>
                    </a:lnTo>
                    <a:lnTo>
                      <a:pt x="0" y="461406"/>
                    </a:lnTo>
                    <a:lnTo>
                      <a:pt x="21836" y="459205"/>
                    </a:lnTo>
                    <a:cubicBezTo>
                      <a:pt x="241370" y="414282"/>
                      <a:pt x="414283" y="241369"/>
                      <a:pt x="459206" y="21835"/>
                    </a:cubicBezTo>
                    <a:lnTo>
                      <a:pt x="461407"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34" name="Freeform: Shape 233">
                <a:extLst>
                  <a:ext uri="{FF2B5EF4-FFF2-40B4-BE49-F238E27FC236}">
                    <a16:creationId xmlns:a16="http://schemas.microsoft.com/office/drawing/2014/main" id="{BB79BD86-F1CD-43FD-92B0-88013F2878F4}"/>
                  </a:ext>
                </a:extLst>
              </p:cNvPr>
              <p:cNvSpPr/>
              <p:nvPr/>
            </p:nvSpPr>
            <p:spPr>
              <a:xfrm>
                <a:off x="3994695" y="3701089"/>
                <a:ext cx="1409700" cy="1409699"/>
              </a:xfrm>
              <a:custGeom>
                <a:avLst/>
                <a:gdLst>
                  <a:gd name="connsiteX0" fmla="*/ 1106088 w 1409700"/>
                  <a:gd name="connsiteY0" fmla="*/ 0 h 1409699"/>
                  <a:gd name="connsiteX1" fmla="*/ 1409700 w 1409700"/>
                  <a:gd name="connsiteY1" fmla="*/ 0 h 1409699"/>
                  <a:gd name="connsiteX2" fmla="*/ 1409700 w 1409700"/>
                  <a:gd name="connsiteY2" fmla="*/ 970255 h 1409699"/>
                  <a:gd name="connsiteX3" fmla="*/ 970256 w 1409700"/>
                  <a:gd name="connsiteY3" fmla="*/ 1409699 h 1409699"/>
                  <a:gd name="connsiteX4" fmla="*/ 0 w 1409700"/>
                  <a:gd name="connsiteY4" fmla="*/ 1409699 h 1409699"/>
                  <a:gd name="connsiteX5" fmla="*/ 0 w 1409700"/>
                  <a:gd name="connsiteY5" fmla="*/ 1106087 h 1409699"/>
                  <a:gd name="connsiteX6" fmla="*/ 31472 w 1409700"/>
                  <a:gd name="connsiteY6" fmla="*/ 1104497 h 1409699"/>
                  <a:gd name="connsiteX7" fmla="*/ 1104498 w 1409700"/>
                  <a:gd name="connsiteY7" fmla="*/ 31471 h 1409699"/>
                  <a:gd name="connsiteX8" fmla="*/ 1106088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1106088" y="0"/>
                    </a:moveTo>
                    <a:lnTo>
                      <a:pt x="1409700" y="0"/>
                    </a:lnTo>
                    <a:lnTo>
                      <a:pt x="1409700" y="970255"/>
                    </a:lnTo>
                    <a:cubicBezTo>
                      <a:pt x="1409700" y="1212953"/>
                      <a:pt x="1212954" y="1409699"/>
                      <a:pt x="970256" y="1409699"/>
                    </a:cubicBezTo>
                    <a:lnTo>
                      <a:pt x="0" y="1409699"/>
                    </a:lnTo>
                    <a:lnTo>
                      <a:pt x="0" y="1106087"/>
                    </a:lnTo>
                    <a:lnTo>
                      <a:pt x="31472" y="1104497"/>
                    </a:lnTo>
                    <a:cubicBezTo>
                      <a:pt x="597249" y="1047040"/>
                      <a:pt x="1047041" y="597248"/>
                      <a:pt x="1104498" y="31471"/>
                    </a:cubicBezTo>
                    <a:lnTo>
                      <a:pt x="1106088"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4" name="Text Placeholder 3"/>
          <p:cNvSpPr>
            <a:spLocks noGrp="1"/>
          </p:cNvSpPr>
          <p:nvPr>
            <p:ph type="body" sz="quarter" idx="19"/>
          </p:nvPr>
        </p:nvSpPr>
        <p:spPr/>
        <p:txBody>
          <a:bodyPr/>
          <a:lstStyle/>
          <a:p>
            <a:pPr lvl="1"/>
            <a:r>
              <a:rPr lang="en-US" dirty="0"/>
              <a:t>Prone to human error</a:t>
            </a:r>
          </a:p>
        </p:txBody>
      </p:sp>
      <p:grpSp>
        <p:nvGrpSpPr>
          <p:cNvPr id="59" name="Group 58" descr="Icon of document with check list">
            <a:extLst>
              <a:ext uri="{FF2B5EF4-FFF2-40B4-BE49-F238E27FC236}">
                <a16:creationId xmlns:a16="http://schemas.microsoft.com/office/drawing/2014/main" id="{9F00C6F0-F8EB-455C-85DA-61190F4B7BE9}"/>
              </a:ext>
            </a:extLst>
          </p:cNvPr>
          <p:cNvGrpSpPr/>
          <p:nvPr/>
        </p:nvGrpSpPr>
        <p:grpSpPr>
          <a:xfrm>
            <a:off x="418643" y="4903797"/>
            <a:ext cx="722086" cy="722188"/>
            <a:chOff x="418643" y="4853834"/>
            <a:chExt cx="717140" cy="717242"/>
          </a:xfrm>
        </p:grpSpPr>
        <p:grpSp>
          <p:nvGrpSpPr>
            <p:cNvPr id="60" name="Group 59">
              <a:extLst>
                <a:ext uri="{FF2B5EF4-FFF2-40B4-BE49-F238E27FC236}">
                  <a16:creationId xmlns:a16="http://schemas.microsoft.com/office/drawing/2014/main" id="{DC43A4BE-FBE9-4068-927F-B5FBAB0C594D}"/>
                </a:ext>
                <a:ext uri="{C183D7F6-B498-43B3-948B-1728B52AA6E4}">
                  <adec:decorative xmlns:adec="http://schemas.microsoft.com/office/drawing/2017/decorative" val="1"/>
                </a:ext>
              </a:extLst>
            </p:cNvPr>
            <p:cNvGrpSpPr/>
            <p:nvPr/>
          </p:nvGrpSpPr>
          <p:grpSpPr>
            <a:xfrm>
              <a:off x="418643" y="4853834"/>
              <a:ext cx="717140" cy="717242"/>
              <a:chOff x="7962901" y="3032919"/>
              <a:chExt cx="981074" cy="981076"/>
            </a:xfrm>
          </p:grpSpPr>
          <p:sp>
            <p:nvSpPr>
              <p:cNvPr id="72" name="Freeform 5">
                <a:extLst>
                  <a:ext uri="{FF2B5EF4-FFF2-40B4-BE49-F238E27FC236}">
                    <a16:creationId xmlns:a16="http://schemas.microsoft.com/office/drawing/2014/main" id="{5B32E82C-8D76-4F4C-974C-6B1980A9B63A}"/>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3" name="Freeform 6">
                <a:extLst>
                  <a:ext uri="{FF2B5EF4-FFF2-40B4-BE49-F238E27FC236}">
                    <a16:creationId xmlns:a16="http://schemas.microsoft.com/office/drawing/2014/main" id="{4D827793-1F02-4CE0-ABFA-B132EDDA67E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1" name="Group 60" descr="Icon of document with check list">
              <a:extLst>
                <a:ext uri="{FF2B5EF4-FFF2-40B4-BE49-F238E27FC236}">
                  <a16:creationId xmlns:a16="http://schemas.microsoft.com/office/drawing/2014/main" id="{4B246F29-E416-4DB9-9091-1FF00A6D60E2}"/>
                </a:ext>
              </a:extLst>
            </p:cNvPr>
            <p:cNvGrpSpPr>
              <a:grpSpLocks noChangeAspect="1"/>
            </p:cNvGrpSpPr>
            <p:nvPr/>
          </p:nvGrpSpPr>
          <p:grpSpPr>
            <a:xfrm>
              <a:off x="644013" y="5035533"/>
              <a:ext cx="266400" cy="353844"/>
              <a:chOff x="9068462" y="4294986"/>
              <a:chExt cx="345641" cy="459094"/>
            </a:xfrm>
          </p:grpSpPr>
          <p:sp>
            <p:nvSpPr>
              <p:cNvPr id="62" name="Freeform: Shape 61">
                <a:extLst>
                  <a:ext uri="{FF2B5EF4-FFF2-40B4-BE49-F238E27FC236}">
                    <a16:creationId xmlns:a16="http://schemas.microsoft.com/office/drawing/2014/main" id="{E39C01C0-AE17-411B-8882-EA182D465962}"/>
                  </a:ext>
                </a:extLst>
              </p:cNvPr>
              <p:cNvSpPr/>
              <p:nvPr/>
            </p:nvSpPr>
            <p:spPr>
              <a:xfrm>
                <a:off x="9068462" y="4294986"/>
                <a:ext cx="345640" cy="459094"/>
              </a:xfrm>
              <a:custGeom>
                <a:avLst/>
                <a:gdLst>
                  <a:gd name="connsiteX0" fmla="*/ 0 w 551833"/>
                  <a:gd name="connsiteY0" fmla="*/ 0 h 732972"/>
                  <a:gd name="connsiteX1" fmla="*/ 322241 w 551833"/>
                  <a:gd name="connsiteY1" fmla="*/ 0 h 732972"/>
                  <a:gd name="connsiteX2" fmla="*/ 322241 w 551833"/>
                  <a:gd name="connsiteY2" fmla="*/ 231465 h 732972"/>
                  <a:gd name="connsiteX3" fmla="*/ 551833 w 551833"/>
                  <a:gd name="connsiteY3" fmla="*/ 231465 h 732972"/>
                  <a:gd name="connsiteX4" fmla="*/ 551833 w 551833"/>
                  <a:gd name="connsiteY4" fmla="*/ 732972 h 732972"/>
                  <a:gd name="connsiteX5" fmla="*/ 0 w 551833"/>
                  <a:gd name="connsiteY5" fmla="*/ 732972 h 732972"/>
                  <a:gd name="connsiteX6" fmla="*/ 0 w 551833"/>
                  <a:gd name="connsiteY6" fmla="*/ 0 h 7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33" h="732972">
                    <a:moveTo>
                      <a:pt x="0" y="0"/>
                    </a:moveTo>
                    <a:lnTo>
                      <a:pt x="322241" y="0"/>
                    </a:lnTo>
                    <a:lnTo>
                      <a:pt x="322241" y="231465"/>
                    </a:lnTo>
                    <a:lnTo>
                      <a:pt x="551833" y="231465"/>
                    </a:lnTo>
                    <a:lnTo>
                      <a:pt x="551833" y="732972"/>
                    </a:lnTo>
                    <a:lnTo>
                      <a:pt x="0" y="732972"/>
                    </a:lnTo>
                    <a:lnTo>
                      <a:pt x="0" y="0"/>
                    </a:lnTo>
                    <a:close/>
                  </a:path>
                </a:pathLst>
              </a:custGeom>
              <a:solidFill>
                <a:schemeClr val="bg1">
                  <a:lumMod val="75000"/>
                </a:schemeClr>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3" name="Freeform: Shape 62">
                <a:extLst>
                  <a:ext uri="{FF2B5EF4-FFF2-40B4-BE49-F238E27FC236}">
                    <a16:creationId xmlns:a16="http://schemas.microsoft.com/office/drawing/2014/main" id="{6F374E53-A303-4442-AD9D-308E6640EB69}"/>
                  </a:ext>
                </a:extLst>
              </p:cNvPr>
              <p:cNvSpPr/>
              <p:nvPr/>
            </p:nvSpPr>
            <p:spPr>
              <a:xfrm>
                <a:off x="9298049" y="4294986"/>
                <a:ext cx="116054" cy="111149"/>
              </a:xfrm>
              <a:custGeom>
                <a:avLst/>
                <a:gdLst>
                  <a:gd name="connsiteX0" fmla="*/ 0 w 185287"/>
                  <a:gd name="connsiteY0" fmla="*/ 0 h 177456"/>
                  <a:gd name="connsiteX1" fmla="*/ 185287 w 185287"/>
                  <a:gd name="connsiteY1" fmla="*/ 177456 h 177456"/>
                  <a:gd name="connsiteX2" fmla="*/ 0 w 185287"/>
                  <a:gd name="connsiteY2" fmla="*/ 177456 h 177456"/>
                  <a:gd name="connsiteX3" fmla="*/ 0 w 185287"/>
                  <a:gd name="connsiteY3" fmla="*/ 0 h 177456"/>
                </a:gdLst>
                <a:ahLst/>
                <a:cxnLst>
                  <a:cxn ang="0">
                    <a:pos x="connsiteX0" y="connsiteY0"/>
                  </a:cxn>
                  <a:cxn ang="0">
                    <a:pos x="connsiteX1" y="connsiteY1"/>
                  </a:cxn>
                  <a:cxn ang="0">
                    <a:pos x="connsiteX2" y="connsiteY2"/>
                  </a:cxn>
                  <a:cxn ang="0">
                    <a:pos x="connsiteX3" y="connsiteY3"/>
                  </a:cxn>
                </a:cxnLst>
                <a:rect l="l" t="t" r="r" b="b"/>
                <a:pathLst>
                  <a:path w="185287" h="177456">
                    <a:moveTo>
                      <a:pt x="0" y="0"/>
                    </a:moveTo>
                    <a:lnTo>
                      <a:pt x="185287" y="177456"/>
                    </a:lnTo>
                    <a:lnTo>
                      <a:pt x="0" y="177456"/>
                    </a:lnTo>
                    <a:lnTo>
                      <a:pt x="0" y="0"/>
                    </a:lnTo>
                    <a:close/>
                  </a:path>
                </a:pathLst>
              </a:custGeom>
              <a:solidFill>
                <a:srgbClr val="3C3C41"/>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4" name="Freeform: Shape 63">
                <a:extLst>
                  <a:ext uri="{FF2B5EF4-FFF2-40B4-BE49-F238E27FC236}">
                    <a16:creationId xmlns:a16="http://schemas.microsoft.com/office/drawing/2014/main" id="{44453FD9-DB1C-424B-B658-5747BCED3391}"/>
                  </a:ext>
                </a:extLst>
              </p:cNvPr>
              <p:cNvSpPr/>
              <p:nvPr/>
            </p:nvSpPr>
            <p:spPr>
              <a:xfrm>
                <a:off x="9090763" y="4446564"/>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5" name="Freeform: Shape 64">
                <a:extLst>
                  <a:ext uri="{FF2B5EF4-FFF2-40B4-BE49-F238E27FC236}">
                    <a16:creationId xmlns:a16="http://schemas.microsoft.com/office/drawing/2014/main" id="{B9B06822-CD1B-4D53-9EB6-7A3BF6DD9AA6}"/>
                  </a:ext>
                </a:extLst>
              </p:cNvPr>
              <p:cNvSpPr/>
              <p:nvPr/>
            </p:nvSpPr>
            <p:spPr>
              <a:xfrm>
                <a:off x="9199440" y="4457367"/>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6" name="Freeform: Shape 65">
                <a:extLst>
                  <a:ext uri="{FF2B5EF4-FFF2-40B4-BE49-F238E27FC236}">
                    <a16:creationId xmlns:a16="http://schemas.microsoft.com/office/drawing/2014/main" id="{16E07E9A-17AC-44DC-9905-331E49A80CCA}"/>
                  </a:ext>
                </a:extLst>
              </p:cNvPr>
              <p:cNvSpPr/>
              <p:nvPr/>
            </p:nvSpPr>
            <p:spPr>
              <a:xfrm>
                <a:off x="9090763" y="4518152"/>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40973 h 97040"/>
                  <a:gd name="connsiteX4" fmla="*/ 23858 w 130134"/>
                  <a:gd name="connsiteY4" fmla="*/ 19408 h 97040"/>
                  <a:gd name="connsiteX5" fmla="*/ 52053 w 130134"/>
                  <a:gd name="connsiteY5" fmla="*/ 51754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335A6940-9209-493B-89F9-0A802ABCB716}"/>
                  </a:ext>
                </a:extLst>
              </p:cNvPr>
              <p:cNvSpPr/>
              <p:nvPr/>
            </p:nvSpPr>
            <p:spPr>
              <a:xfrm>
                <a:off x="9199440" y="4531656"/>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8" name="Freeform: Shape 67">
                <a:extLst>
                  <a:ext uri="{FF2B5EF4-FFF2-40B4-BE49-F238E27FC236}">
                    <a16:creationId xmlns:a16="http://schemas.microsoft.com/office/drawing/2014/main" id="{6E72554E-5157-4C18-8933-A826C9A1F6DF}"/>
                  </a:ext>
                </a:extLst>
              </p:cNvPr>
              <p:cNvSpPr/>
              <p:nvPr/>
            </p:nvSpPr>
            <p:spPr>
              <a:xfrm>
                <a:off x="9090763" y="4591090"/>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9" name="Freeform: Shape 68">
                <a:extLst>
                  <a:ext uri="{FF2B5EF4-FFF2-40B4-BE49-F238E27FC236}">
                    <a16:creationId xmlns:a16="http://schemas.microsoft.com/office/drawing/2014/main" id="{D261B0B9-3C44-4B1F-9CFD-306E4E030BCA}"/>
                  </a:ext>
                </a:extLst>
              </p:cNvPr>
              <p:cNvSpPr/>
              <p:nvPr/>
            </p:nvSpPr>
            <p:spPr>
              <a:xfrm>
                <a:off x="9199440" y="4604594"/>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Shape 69">
                <a:extLst>
                  <a:ext uri="{FF2B5EF4-FFF2-40B4-BE49-F238E27FC236}">
                    <a16:creationId xmlns:a16="http://schemas.microsoft.com/office/drawing/2014/main" id="{CFEE10CC-0E15-4B24-8295-F4163B0655B9}"/>
                  </a:ext>
                </a:extLst>
              </p:cNvPr>
              <p:cNvSpPr/>
              <p:nvPr/>
            </p:nvSpPr>
            <p:spPr>
              <a:xfrm>
                <a:off x="9090763" y="4662677"/>
                <a:ext cx="81509" cy="62130"/>
              </a:xfrm>
              <a:custGeom>
                <a:avLst/>
                <a:gdLst>
                  <a:gd name="connsiteX0" fmla="*/ 108444 w 130134"/>
                  <a:gd name="connsiteY0" fmla="*/ 0 h 99195"/>
                  <a:gd name="connsiteX1" fmla="*/ 130134 w 130134"/>
                  <a:gd name="connsiteY1" fmla="*/ 23721 h 99195"/>
                  <a:gd name="connsiteX2" fmla="*/ 47715 w 130134"/>
                  <a:gd name="connsiteY2" fmla="*/ 99195 h 99195"/>
                  <a:gd name="connsiteX3" fmla="*/ 0 w 130134"/>
                  <a:gd name="connsiteY3" fmla="*/ 40973 h 99195"/>
                  <a:gd name="connsiteX4" fmla="*/ 23858 w 130134"/>
                  <a:gd name="connsiteY4" fmla="*/ 19408 h 99195"/>
                  <a:gd name="connsiteX5" fmla="*/ 52053 w 130134"/>
                  <a:gd name="connsiteY5" fmla="*/ 51754 h 99195"/>
                  <a:gd name="connsiteX6" fmla="*/ 108444 w 130134"/>
                  <a:gd name="connsiteY6" fmla="*/ 0 h 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9195">
                    <a:moveTo>
                      <a:pt x="108444" y="0"/>
                    </a:moveTo>
                    <a:lnTo>
                      <a:pt x="130134" y="23721"/>
                    </a:lnTo>
                    <a:lnTo>
                      <a:pt x="47715" y="99195"/>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FBE9120D-3D89-4059-B2CF-239D8866D8E0}"/>
                  </a:ext>
                </a:extLst>
              </p:cNvPr>
              <p:cNvSpPr/>
              <p:nvPr/>
            </p:nvSpPr>
            <p:spPr>
              <a:xfrm>
                <a:off x="9199440" y="4677532"/>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5" name="Text Placeholder 4"/>
          <p:cNvSpPr>
            <a:spLocks noGrp="1"/>
          </p:cNvSpPr>
          <p:nvPr>
            <p:ph type="body" sz="quarter" idx="21"/>
          </p:nvPr>
        </p:nvSpPr>
        <p:spPr/>
        <p:txBody>
          <a:bodyPr/>
          <a:lstStyle/>
          <a:p>
            <a:pPr lvl="1"/>
            <a:r>
              <a:rPr lang="en-GB" dirty="0"/>
              <a:t>High risk of failures and impact</a:t>
            </a:r>
            <a:endParaRPr lang="en-US" dirty="0"/>
          </a:p>
        </p:txBody>
      </p:sp>
    </p:spTree>
    <p:extLst>
      <p:ext uri="{BB962C8B-B14F-4D97-AF65-F5344CB8AC3E}">
        <p14:creationId xmlns:p14="http://schemas.microsoft.com/office/powerpoint/2010/main" val="92201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Explore Power Automate Desktop</a:t>
            </a:r>
          </a:p>
        </p:txBody>
      </p:sp>
      <p:pic>
        <p:nvPicPr>
          <p:cNvPr id="20" name="Picture Placeholder 19" descr="Ui Ux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7356555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Power Automate Desktop</a:t>
            </a:r>
          </a:p>
        </p:txBody>
      </p:sp>
      <p:pic>
        <p:nvPicPr>
          <p:cNvPr id="9" name="Picture Placeholder 8">
            <a:extLst>
              <a:ext uri="{FF2B5EF4-FFF2-40B4-BE49-F238E27FC236}">
                <a16:creationId xmlns:a16="http://schemas.microsoft.com/office/drawing/2014/main" id="{A615E4A7-27B0-43CB-8643-DBD3E441B5B7}"/>
              </a:ext>
            </a:extLst>
          </p:cNvPr>
          <p:cNvPicPr>
            <a:picLocks noGrp="1" noChangeAspect="1"/>
          </p:cNvPicPr>
          <p:nvPr>
            <p:ph type="pic" sz="quarter" idx="15"/>
          </p:nvPr>
        </p:nvPicPr>
        <p:blipFill>
          <a:blip r:embed="rId3"/>
          <a:srcRect t="3396" b="3396"/>
          <a:stretch/>
        </p:blipFill>
        <p:spPr>
          <a:xfrm>
            <a:off x="6229842" y="440494"/>
            <a:ext cx="5973053" cy="5084006"/>
          </a:xfrm>
        </p:spPr>
      </p:pic>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p:txBody>
          <a:bodyPr/>
          <a:lstStyle/>
          <a:p>
            <a:r>
              <a:rPr lang="en-US" dirty="0"/>
              <a:t>Tools for building and running desktop flows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5"/>
          </p:nvPr>
        </p:nvSpPr>
        <p:spPr/>
        <p:txBody>
          <a:bodyPr/>
          <a:lstStyle/>
          <a:p>
            <a:r>
              <a:rPr lang="en-US" dirty="0"/>
              <a:t>Build</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418644" y="2474101"/>
            <a:ext cx="5579310" cy="307777"/>
          </a:xfrm>
        </p:spPr>
        <p:txBody>
          <a:bodyPr/>
          <a:lstStyle/>
          <a:p>
            <a:r>
              <a:rPr lang="en-US" dirty="0"/>
              <a:t>Capture and edit user actions for desktop and mobile applications</a:t>
            </a:r>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6"/>
          </p:nvPr>
        </p:nvSpPr>
        <p:spPr/>
        <p:txBody>
          <a:bodyPr/>
          <a:lstStyle/>
          <a:p>
            <a:r>
              <a:rPr lang="en-US" dirty="0"/>
              <a:t>Running</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44"/>
          </p:nvPr>
        </p:nvSpPr>
        <p:spPr>
          <a:xfrm>
            <a:off x="418644" y="3929012"/>
            <a:ext cx="5579310" cy="307777"/>
          </a:xfrm>
        </p:spPr>
        <p:txBody>
          <a:bodyPr/>
          <a:lstStyle/>
          <a:p>
            <a:r>
              <a:rPr lang="en-US" dirty="0"/>
              <a:t>Runs desktop flows</a:t>
            </a:r>
          </a:p>
        </p:txBody>
      </p:sp>
    </p:spTree>
    <p:extLst>
      <p:ext uri="{BB962C8B-B14F-4D97-AF65-F5344CB8AC3E}">
        <p14:creationId xmlns:p14="http://schemas.microsoft.com/office/powerpoint/2010/main" val="141592355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Software</a:t>
            </a:r>
          </a:p>
        </p:txBody>
      </p:sp>
      <p:sp>
        <p:nvSpPr>
          <p:cNvPr id="5" name="Text Placeholder 4">
            <a:extLst>
              <a:ext uri="{FF2B5EF4-FFF2-40B4-BE49-F238E27FC236}">
                <a16:creationId xmlns:a16="http://schemas.microsoft.com/office/drawing/2014/main" id="{C5BB18E3-3A27-4ECE-AC6A-48DD26B20F73}"/>
              </a:ext>
            </a:extLst>
          </p:cNvPr>
          <p:cNvSpPr>
            <a:spLocks noGrp="1"/>
          </p:cNvSpPr>
          <p:nvPr>
            <p:ph type="body" sz="quarter" idx="24"/>
          </p:nvPr>
        </p:nvSpPr>
        <p:spPr/>
        <p:txBody>
          <a:bodyPr/>
          <a:lstStyle/>
          <a:p>
            <a:pPr lvl="0"/>
            <a:r>
              <a:rPr lang="en-US" dirty="0"/>
              <a:t>Power Automate Desktop</a:t>
            </a:r>
          </a:p>
          <a:p>
            <a:pPr lvl="0"/>
            <a:r>
              <a:rPr lang="en-US" sz="1600" b="0" dirty="0">
                <a:latin typeface="+mn-lt"/>
              </a:rPr>
              <a:t>To editing and running desktop flows</a:t>
            </a:r>
          </a:p>
        </p:txBody>
      </p:sp>
      <p:sp>
        <p:nvSpPr>
          <p:cNvPr id="20" name="Text Placeholder 19">
            <a:extLst>
              <a:ext uri="{FF2B5EF4-FFF2-40B4-BE49-F238E27FC236}">
                <a16:creationId xmlns:a16="http://schemas.microsoft.com/office/drawing/2014/main" id="{60BD3F2F-CA6F-4017-8301-70E1DB06AF7F}"/>
              </a:ext>
            </a:extLst>
          </p:cNvPr>
          <p:cNvSpPr>
            <a:spLocks noGrp="1"/>
          </p:cNvSpPr>
          <p:nvPr>
            <p:ph type="body" sz="quarter" idx="12"/>
          </p:nvPr>
        </p:nvSpPr>
        <p:spPr/>
        <p:txBody>
          <a:bodyPr/>
          <a:lstStyle/>
          <a:p>
            <a:r>
              <a:rPr lang="en-US" dirty="0"/>
              <a:t>Windows application</a:t>
            </a:r>
          </a:p>
        </p:txBody>
      </p:sp>
      <p:sp>
        <p:nvSpPr>
          <p:cNvPr id="23" name="Text Placeholder 22">
            <a:extLst>
              <a:ext uri="{FF2B5EF4-FFF2-40B4-BE49-F238E27FC236}">
                <a16:creationId xmlns:a16="http://schemas.microsoft.com/office/drawing/2014/main" id="{4BEA6C56-4911-4179-A092-64B0CB9C4223}"/>
              </a:ext>
            </a:extLst>
          </p:cNvPr>
          <p:cNvSpPr>
            <a:spLocks noGrp="1"/>
          </p:cNvSpPr>
          <p:nvPr>
            <p:ph type="body" sz="quarter" idx="28"/>
          </p:nvPr>
        </p:nvSpPr>
        <p:spPr/>
        <p:txBody>
          <a:bodyPr/>
          <a:lstStyle/>
          <a:p>
            <a:r>
              <a:rPr lang="en-US" dirty="0"/>
              <a:t>Windows 10, Server 2016, Server 2019</a:t>
            </a:r>
          </a:p>
        </p:txBody>
      </p:sp>
      <p:sp>
        <p:nvSpPr>
          <p:cNvPr id="26" name="Text Placeholder 25">
            <a:extLst>
              <a:ext uri="{FF2B5EF4-FFF2-40B4-BE49-F238E27FC236}">
                <a16:creationId xmlns:a16="http://schemas.microsoft.com/office/drawing/2014/main" id="{D918311C-8F52-4A54-945F-8BE983F8E92C}"/>
              </a:ext>
            </a:extLst>
          </p:cNvPr>
          <p:cNvSpPr>
            <a:spLocks noGrp="1"/>
          </p:cNvSpPr>
          <p:nvPr>
            <p:ph type="body" sz="quarter" idx="31"/>
          </p:nvPr>
        </p:nvSpPr>
        <p:spPr/>
        <p:txBody>
          <a:bodyPr/>
          <a:lstStyle/>
          <a:p>
            <a:r>
              <a:rPr lang="en-US" dirty="0"/>
              <a:t>Windows 10 Pro/Enterprise required for unattended mode</a:t>
            </a:r>
          </a:p>
        </p:txBody>
      </p:sp>
      <p:sp>
        <p:nvSpPr>
          <p:cNvPr id="6" name="Text Placeholder 5">
            <a:extLst>
              <a:ext uri="{FF2B5EF4-FFF2-40B4-BE49-F238E27FC236}">
                <a16:creationId xmlns:a16="http://schemas.microsoft.com/office/drawing/2014/main" id="{0E3D4843-1EB4-4B0C-94E0-BC902EB5D549}"/>
              </a:ext>
            </a:extLst>
          </p:cNvPr>
          <p:cNvSpPr>
            <a:spLocks noGrp="1"/>
          </p:cNvSpPr>
          <p:nvPr>
            <p:ph type="body" sz="quarter" idx="25"/>
          </p:nvPr>
        </p:nvSpPr>
        <p:spPr/>
        <p:txBody>
          <a:bodyPr/>
          <a:lstStyle/>
          <a:p>
            <a:pPr lvl="0"/>
            <a:r>
              <a:rPr lang="en-US" dirty="0"/>
              <a:t>Browser Extensions</a:t>
            </a:r>
          </a:p>
          <a:p>
            <a:r>
              <a:rPr lang="en-US" sz="1600" b="0" dirty="0">
                <a:latin typeface="+mn-lt"/>
              </a:rPr>
              <a:t>For web applications</a:t>
            </a:r>
          </a:p>
        </p:txBody>
      </p:sp>
      <p:sp>
        <p:nvSpPr>
          <p:cNvPr id="21" name="Text Placeholder 20">
            <a:extLst>
              <a:ext uri="{FF2B5EF4-FFF2-40B4-BE49-F238E27FC236}">
                <a16:creationId xmlns:a16="http://schemas.microsoft.com/office/drawing/2014/main" id="{D5BF5584-7961-4C7D-9274-3E72CB9508DF}"/>
              </a:ext>
            </a:extLst>
          </p:cNvPr>
          <p:cNvSpPr>
            <a:spLocks noGrp="1"/>
          </p:cNvSpPr>
          <p:nvPr>
            <p:ph type="body" sz="quarter" idx="18"/>
          </p:nvPr>
        </p:nvSpPr>
        <p:spPr/>
        <p:txBody>
          <a:bodyPr/>
          <a:lstStyle/>
          <a:p>
            <a:r>
              <a:rPr lang="en-US" dirty="0"/>
              <a:t>Extensions for modern web browsers</a:t>
            </a:r>
          </a:p>
        </p:txBody>
      </p:sp>
      <p:sp>
        <p:nvSpPr>
          <p:cNvPr id="24" name="Text Placeholder 23">
            <a:extLst>
              <a:ext uri="{FF2B5EF4-FFF2-40B4-BE49-F238E27FC236}">
                <a16:creationId xmlns:a16="http://schemas.microsoft.com/office/drawing/2014/main" id="{CACCD493-FE18-43CB-95BB-718FC162DCAC}"/>
              </a:ext>
            </a:extLst>
          </p:cNvPr>
          <p:cNvSpPr>
            <a:spLocks noGrp="1"/>
          </p:cNvSpPr>
          <p:nvPr>
            <p:ph type="body" sz="quarter" idx="29"/>
          </p:nvPr>
        </p:nvSpPr>
        <p:spPr/>
        <p:txBody>
          <a:bodyPr/>
          <a:lstStyle/>
          <a:p>
            <a:r>
              <a:rPr lang="en-US" dirty="0"/>
              <a:t>Google Chrome, Microsoft Edge, Mozilla Firefox supported</a:t>
            </a:r>
          </a:p>
        </p:txBody>
      </p:sp>
      <p:sp>
        <p:nvSpPr>
          <p:cNvPr id="27" name="Text Placeholder 26">
            <a:extLst>
              <a:ext uri="{FF2B5EF4-FFF2-40B4-BE49-F238E27FC236}">
                <a16:creationId xmlns:a16="http://schemas.microsoft.com/office/drawing/2014/main" id="{0B0A57CA-2DAF-4C83-AF55-2CEFAA433862}"/>
              </a:ext>
            </a:extLst>
          </p:cNvPr>
          <p:cNvSpPr>
            <a:spLocks noGrp="1"/>
          </p:cNvSpPr>
          <p:nvPr>
            <p:ph type="body" sz="quarter" idx="32"/>
          </p:nvPr>
        </p:nvSpPr>
        <p:spPr/>
        <p:txBody>
          <a:bodyPr/>
          <a:lstStyle/>
          <a:p>
            <a:r>
              <a:rPr lang="en-US" dirty="0"/>
              <a:t>Additional browser settings</a:t>
            </a:r>
          </a:p>
        </p:txBody>
      </p:sp>
      <p:sp>
        <p:nvSpPr>
          <p:cNvPr id="7" name="Text Placeholder 6">
            <a:extLst>
              <a:ext uri="{FF2B5EF4-FFF2-40B4-BE49-F238E27FC236}">
                <a16:creationId xmlns:a16="http://schemas.microsoft.com/office/drawing/2014/main" id="{9CB2BACD-54F5-4235-8AEB-AB4F65C78C5E}"/>
              </a:ext>
            </a:extLst>
          </p:cNvPr>
          <p:cNvSpPr>
            <a:spLocks noGrp="1"/>
          </p:cNvSpPr>
          <p:nvPr>
            <p:ph type="body" sz="quarter" idx="26"/>
          </p:nvPr>
        </p:nvSpPr>
        <p:spPr/>
        <p:txBody>
          <a:bodyPr/>
          <a:lstStyle/>
          <a:p>
            <a:pPr lvl="0"/>
            <a:r>
              <a:rPr lang="en-US" dirty="0"/>
              <a:t>On-premises data gateway</a:t>
            </a:r>
          </a:p>
          <a:p>
            <a:r>
              <a:rPr lang="en-US" sz="1600" b="0" dirty="0">
                <a:latin typeface="+mn-lt"/>
              </a:rPr>
              <a:t>For connecting cloud to desktop</a:t>
            </a:r>
          </a:p>
        </p:txBody>
      </p:sp>
      <p:sp>
        <p:nvSpPr>
          <p:cNvPr id="22" name="Text Placeholder 21">
            <a:extLst>
              <a:ext uri="{FF2B5EF4-FFF2-40B4-BE49-F238E27FC236}">
                <a16:creationId xmlns:a16="http://schemas.microsoft.com/office/drawing/2014/main" id="{6668B0E6-1D4A-4DD4-835F-850865A9ACB8}"/>
              </a:ext>
            </a:extLst>
          </p:cNvPr>
          <p:cNvSpPr>
            <a:spLocks noGrp="1"/>
          </p:cNvSpPr>
          <p:nvPr>
            <p:ph type="body" sz="quarter" idx="27"/>
          </p:nvPr>
        </p:nvSpPr>
        <p:spPr/>
        <p:txBody>
          <a:bodyPr/>
          <a:lstStyle/>
          <a:p>
            <a:r>
              <a:rPr lang="en-US" dirty="0"/>
              <a:t>Used for Power BI, Power Apps, Power Automate, Logic Apps</a:t>
            </a:r>
          </a:p>
        </p:txBody>
      </p:sp>
      <p:sp>
        <p:nvSpPr>
          <p:cNvPr id="25" name="Text Placeholder 24">
            <a:extLst>
              <a:ext uri="{FF2B5EF4-FFF2-40B4-BE49-F238E27FC236}">
                <a16:creationId xmlns:a16="http://schemas.microsoft.com/office/drawing/2014/main" id="{47FFC898-AB08-4F72-8454-6FA7185C50F8}"/>
              </a:ext>
            </a:extLst>
          </p:cNvPr>
          <p:cNvSpPr>
            <a:spLocks noGrp="1"/>
          </p:cNvSpPr>
          <p:nvPr>
            <p:ph type="body" sz="quarter" idx="30"/>
          </p:nvPr>
        </p:nvSpPr>
        <p:spPr/>
        <p:txBody>
          <a:bodyPr/>
          <a:lstStyle/>
          <a:p>
            <a:r>
              <a:rPr lang="en-US" dirty="0"/>
              <a:t>Installed on same computer as PAD</a:t>
            </a:r>
          </a:p>
        </p:txBody>
      </p:sp>
      <p:sp>
        <p:nvSpPr>
          <p:cNvPr id="28" name="Text Placeholder 27">
            <a:extLst>
              <a:ext uri="{FF2B5EF4-FFF2-40B4-BE49-F238E27FC236}">
                <a16:creationId xmlns:a16="http://schemas.microsoft.com/office/drawing/2014/main" id="{6244AE5D-785F-4091-9578-CC8C1627BAD5}"/>
              </a:ext>
            </a:extLst>
          </p:cNvPr>
          <p:cNvSpPr>
            <a:spLocks noGrp="1"/>
          </p:cNvSpPr>
          <p:nvPr>
            <p:ph type="body" sz="quarter" idx="33"/>
          </p:nvPr>
        </p:nvSpPr>
        <p:spPr/>
        <p:txBody>
          <a:bodyPr/>
          <a:lstStyle/>
          <a:p>
            <a:r>
              <a:rPr lang="en-US" dirty="0"/>
              <a:t>Required for unattended mode</a:t>
            </a:r>
          </a:p>
        </p:txBody>
      </p:sp>
    </p:spTree>
    <p:extLst>
      <p:ext uri="{BB962C8B-B14F-4D97-AF65-F5344CB8AC3E}">
        <p14:creationId xmlns:p14="http://schemas.microsoft.com/office/powerpoint/2010/main" val="15055746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Requirements</a:t>
            </a:r>
          </a:p>
        </p:txBody>
      </p:sp>
      <p:grpSp>
        <p:nvGrpSpPr>
          <p:cNvPr id="73" name="Group 72" descr="Icon of gear and two arrow">
            <a:extLst>
              <a:ext uri="{FF2B5EF4-FFF2-40B4-BE49-F238E27FC236}">
                <a16:creationId xmlns:a16="http://schemas.microsoft.com/office/drawing/2014/main" id="{8CD141CE-DEB6-4E6D-B7F2-92870AD15823}"/>
              </a:ext>
            </a:extLst>
          </p:cNvPr>
          <p:cNvGrpSpPr/>
          <p:nvPr/>
        </p:nvGrpSpPr>
        <p:grpSpPr>
          <a:xfrm>
            <a:off x="418643" y="1487929"/>
            <a:ext cx="717140" cy="717242"/>
            <a:chOff x="418643" y="1456896"/>
            <a:chExt cx="717140" cy="717242"/>
          </a:xfrm>
        </p:grpSpPr>
        <p:grpSp>
          <p:nvGrpSpPr>
            <p:cNvPr id="74" name="Group 73">
              <a:extLst>
                <a:ext uri="{FF2B5EF4-FFF2-40B4-BE49-F238E27FC236}">
                  <a16:creationId xmlns:a16="http://schemas.microsoft.com/office/drawing/2014/main" id="{AFEC8AF8-51A5-4613-9554-CE6E9939C0CC}"/>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79" name="Freeform 5">
                <a:extLst>
                  <a:ext uri="{FF2B5EF4-FFF2-40B4-BE49-F238E27FC236}">
                    <a16:creationId xmlns:a16="http://schemas.microsoft.com/office/drawing/2014/main" id="{29DCA5E6-FADA-43C7-902A-3D4356ED74E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0" name="Freeform 6">
                <a:extLst>
                  <a:ext uri="{FF2B5EF4-FFF2-40B4-BE49-F238E27FC236}">
                    <a16:creationId xmlns:a16="http://schemas.microsoft.com/office/drawing/2014/main" id="{D70DFD80-1F9C-4B09-8C79-82DFC6721B3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75" name="Group 74" descr="Icon of gear and two arrow">
              <a:extLst>
                <a:ext uri="{FF2B5EF4-FFF2-40B4-BE49-F238E27FC236}">
                  <a16:creationId xmlns:a16="http://schemas.microsoft.com/office/drawing/2014/main" id="{DD46FE5C-FE9D-4A4A-9FDF-EDF17BC30EB9}"/>
                </a:ext>
              </a:extLst>
            </p:cNvPr>
            <p:cNvGrpSpPr>
              <a:grpSpLocks noChangeAspect="1"/>
            </p:cNvGrpSpPr>
            <p:nvPr/>
          </p:nvGrpSpPr>
          <p:grpSpPr>
            <a:xfrm>
              <a:off x="578448" y="1653485"/>
              <a:ext cx="397530" cy="324064"/>
              <a:chOff x="10035841" y="508637"/>
              <a:chExt cx="758435" cy="618272"/>
            </a:xfrm>
          </p:grpSpPr>
          <p:sp>
            <p:nvSpPr>
              <p:cNvPr id="76" name="Freeform: Shape 75">
                <a:extLst>
                  <a:ext uri="{FF2B5EF4-FFF2-40B4-BE49-F238E27FC236}">
                    <a16:creationId xmlns:a16="http://schemas.microsoft.com/office/drawing/2014/main" id="{DF49F939-15FB-47A7-AC34-97DDAE18BF3B}"/>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7" name="Freeform: Shape 76">
                <a:extLst>
                  <a:ext uri="{FF2B5EF4-FFF2-40B4-BE49-F238E27FC236}">
                    <a16:creationId xmlns:a16="http://schemas.microsoft.com/office/drawing/2014/main" id="{E1D92D5C-0ED3-416B-9ECF-1236F1FDB541}"/>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10C3097C-598C-42BF-9103-B3E006C978DC}"/>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Microsoft Power Platform environment with a </a:t>
            </a:r>
            <a:r>
              <a:rPr lang="en-US" dirty="0" err="1"/>
              <a:t>Dataverse</a:t>
            </a:r>
            <a:r>
              <a:rPr lang="en-US" dirty="0"/>
              <a:t> database</a:t>
            </a:r>
          </a:p>
        </p:txBody>
      </p:sp>
      <p:grpSp>
        <p:nvGrpSpPr>
          <p:cNvPr id="81" name="Group 80" descr="Icon of chart with a rising arrow">
            <a:extLst>
              <a:ext uri="{FF2B5EF4-FFF2-40B4-BE49-F238E27FC236}">
                <a16:creationId xmlns:a16="http://schemas.microsoft.com/office/drawing/2014/main" id="{E1A1AB23-5742-484E-A3AC-B4107EDC7993}"/>
              </a:ext>
            </a:extLst>
          </p:cNvPr>
          <p:cNvGrpSpPr/>
          <p:nvPr/>
        </p:nvGrpSpPr>
        <p:grpSpPr>
          <a:xfrm>
            <a:off x="418643" y="2533089"/>
            <a:ext cx="717140" cy="717242"/>
            <a:chOff x="418643" y="2314535"/>
            <a:chExt cx="717140" cy="717242"/>
          </a:xfrm>
        </p:grpSpPr>
        <p:grpSp>
          <p:nvGrpSpPr>
            <p:cNvPr id="82" name="Group 81">
              <a:extLst>
                <a:ext uri="{FF2B5EF4-FFF2-40B4-BE49-F238E27FC236}">
                  <a16:creationId xmlns:a16="http://schemas.microsoft.com/office/drawing/2014/main" id="{90FE953A-2535-42D1-ABF0-CFCC9FE1A583}"/>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86" name="Freeform 5">
                <a:extLst>
                  <a:ext uri="{FF2B5EF4-FFF2-40B4-BE49-F238E27FC236}">
                    <a16:creationId xmlns:a16="http://schemas.microsoft.com/office/drawing/2014/main" id="{5B84660B-F57A-4D28-9F7D-99D9B1354F1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7" name="Freeform 6">
                <a:extLst>
                  <a:ext uri="{FF2B5EF4-FFF2-40B4-BE49-F238E27FC236}">
                    <a16:creationId xmlns:a16="http://schemas.microsoft.com/office/drawing/2014/main" id="{9FDB5214-0A16-47BD-A3DE-670677D6FF4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3" name="Group 82" descr="Icon of chart with a rising arrow">
              <a:extLst>
                <a:ext uri="{FF2B5EF4-FFF2-40B4-BE49-F238E27FC236}">
                  <a16:creationId xmlns:a16="http://schemas.microsoft.com/office/drawing/2014/main" id="{60B4FA63-AB7D-46C1-B0A9-396EC4D9861D}"/>
                </a:ext>
              </a:extLst>
            </p:cNvPr>
            <p:cNvGrpSpPr>
              <a:grpSpLocks noChangeAspect="1"/>
            </p:cNvGrpSpPr>
            <p:nvPr/>
          </p:nvGrpSpPr>
          <p:grpSpPr>
            <a:xfrm>
              <a:off x="603248" y="2499191"/>
              <a:ext cx="347930" cy="347930"/>
              <a:chOff x="3842467" y="3185112"/>
              <a:chExt cx="328830" cy="328830"/>
            </a:xfrm>
          </p:grpSpPr>
          <p:sp>
            <p:nvSpPr>
              <p:cNvPr id="84" name="Freeform 10">
                <a:extLst>
                  <a:ext uri="{FF2B5EF4-FFF2-40B4-BE49-F238E27FC236}">
                    <a16:creationId xmlns:a16="http://schemas.microsoft.com/office/drawing/2014/main" id="{0BE46254-9887-43ED-92F3-006F234CBF22}"/>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5" name="Freeform 11">
                <a:extLst>
                  <a:ext uri="{FF2B5EF4-FFF2-40B4-BE49-F238E27FC236}">
                    <a16:creationId xmlns:a16="http://schemas.microsoft.com/office/drawing/2014/main" id="{46D928B4-988C-437D-82C5-5BD428032EB0}"/>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Default environment might need a </a:t>
            </a:r>
            <a:r>
              <a:rPr lang="en-US" dirty="0" err="1"/>
              <a:t>Dataverse</a:t>
            </a:r>
            <a:r>
              <a:rPr lang="en-US" dirty="0"/>
              <a:t> database adding</a:t>
            </a:r>
          </a:p>
        </p:txBody>
      </p:sp>
      <p:grpSp>
        <p:nvGrpSpPr>
          <p:cNvPr id="88" name="Group 87" descr="Icon of calendar">
            <a:extLst>
              <a:ext uri="{FF2B5EF4-FFF2-40B4-BE49-F238E27FC236}">
                <a16:creationId xmlns:a16="http://schemas.microsoft.com/office/drawing/2014/main" id="{C6ECD23C-3171-4564-B907-386E562ACE40}"/>
              </a:ext>
            </a:extLst>
          </p:cNvPr>
          <p:cNvGrpSpPr/>
          <p:nvPr/>
        </p:nvGrpSpPr>
        <p:grpSpPr>
          <a:xfrm>
            <a:off x="418643" y="3578249"/>
            <a:ext cx="717140" cy="717242"/>
            <a:chOff x="418643" y="3160968"/>
            <a:chExt cx="717140" cy="717242"/>
          </a:xfrm>
        </p:grpSpPr>
        <p:grpSp>
          <p:nvGrpSpPr>
            <p:cNvPr id="89" name="Group 88">
              <a:extLst>
                <a:ext uri="{FF2B5EF4-FFF2-40B4-BE49-F238E27FC236}">
                  <a16:creationId xmlns:a16="http://schemas.microsoft.com/office/drawing/2014/main" id="{884DB8D3-4FAC-4110-BE06-713317526FCC}"/>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104" name="Freeform 5">
                <a:extLst>
                  <a:ext uri="{FF2B5EF4-FFF2-40B4-BE49-F238E27FC236}">
                    <a16:creationId xmlns:a16="http://schemas.microsoft.com/office/drawing/2014/main" id="{D01CECBA-BF85-48DF-8432-168E364DB16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5" name="Freeform 6">
                <a:extLst>
                  <a:ext uri="{FF2B5EF4-FFF2-40B4-BE49-F238E27FC236}">
                    <a16:creationId xmlns:a16="http://schemas.microsoft.com/office/drawing/2014/main" id="{30DF0E0F-230C-4BA3-B412-021B33D7D2F1}"/>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90" name="Group 89" descr="Icon of calendar">
              <a:extLst>
                <a:ext uri="{FF2B5EF4-FFF2-40B4-BE49-F238E27FC236}">
                  <a16:creationId xmlns:a16="http://schemas.microsoft.com/office/drawing/2014/main" id="{1D873C42-5AF0-46AA-96F7-B99DE9D09A3F}"/>
                </a:ext>
              </a:extLst>
            </p:cNvPr>
            <p:cNvGrpSpPr>
              <a:grpSpLocks noChangeAspect="1"/>
            </p:cNvGrpSpPr>
            <p:nvPr/>
          </p:nvGrpSpPr>
          <p:grpSpPr>
            <a:xfrm>
              <a:off x="599415" y="3370273"/>
              <a:ext cx="355596" cy="298632"/>
              <a:chOff x="2729230" y="4322068"/>
              <a:chExt cx="482169" cy="404930"/>
            </a:xfrm>
          </p:grpSpPr>
          <p:sp>
            <p:nvSpPr>
              <p:cNvPr id="91" name="Freeform: Shape 90">
                <a:extLst>
                  <a:ext uri="{FF2B5EF4-FFF2-40B4-BE49-F238E27FC236}">
                    <a16:creationId xmlns:a16="http://schemas.microsoft.com/office/drawing/2014/main" id="{0ABA3850-4F31-4770-9833-1EE948DC1546}"/>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2" name="Freeform: Shape 91">
                <a:extLst>
                  <a:ext uri="{FF2B5EF4-FFF2-40B4-BE49-F238E27FC236}">
                    <a16:creationId xmlns:a16="http://schemas.microsoft.com/office/drawing/2014/main" id="{7E7BB936-632E-4D90-8817-F6C507065ECE}"/>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93" name="Group 92">
                <a:extLst>
                  <a:ext uri="{FF2B5EF4-FFF2-40B4-BE49-F238E27FC236}">
                    <a16:creationId xmlns:a16="http://schemas.microsoft.com/office/drawing/2014/main" id="{7982BA1C-09DE-4042-B24C-1B20E78A5C04}"/>
                  </a:ext>
                </a:extLst>
              </p:cNvPr>
              <p:cNvGrpSpPr/>
              <p:nvPr/>
            </p:nvGrpSpPr>
            <p:grpSpPr>
              <a:xfrm>
                <a:off x="2729230" y="4370939"/>
                <a:ext cx="482169" cy="356059"/>
                <a:chOff x="2729230" y="4370939"/>
                <a:chExt cx="482169" cy="356059"/>
              </a:xfrm>
              <a:solidFill>
                <a:srgbClr val="3C3C41"/>
              </a:solidFill>
            </p:grpSpPr>
            <p:sp>
              <p:nvSpPr>
                <p:cNvPr id="102" name="Freeform: Shape 101">
                  <a:extLst>
                    <a:ext uri="{FF2B5EF4-FFF2-40B4-BE49-F238E27FC236}">
                      <a16:creationId xmlns:a16="http://schemas.microsoft.com/office/drawing/2014/main" id="{C51B36E0-C039-4A90-A286-AD02D6DF9A63}"/>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3" name="Freeform: Shape 102">
                  <a:extLst>
                    <a:ext uri="{FF2B5EF4-FFF2-40B4-BE49-F238E27FC236}">
                      <a16:creationId xmlns:a16="http://schemas.microsoft.com/office/drawing/2014/main" id="{01272B66-892C-41E1-B261-5C2B6C168A65}"/>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94" name="Freeform: Shape 93">
                <a:extLst>
                  <a:ext uri="{FF2B5EF4-FFF2-40B4-BE49-F238E27FC236}">
                    <a16:creationId xmlns:a16="http://schemas.microsoft.com/office/drawing/2014/main" id="{AB3FD993-80F8-48A7-B134-F85B6B891B5D}"/>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5" name="Freeform: Shape 94">
                <a:extLst>
                  <a:ext uri="{FF2B5EF4-FFF2-40B4-BE49-F238E27FC236}">
                    <a16:creationId xmlns:a16="http://schemas.microsoft.com/office/drawing/2014/main" id="{C57A19ED-7262-4307-B2B3-C6BB4B397BE0}"/>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6" name="Freeform: Shape 95">
                <a:extLst>
                  <a:ext uri="{FF2B5EF4-FFF2-40B4-BE49-F238E27FC236}">
                    <a16:creationId xmlns:a16="http://schemas.microsoft.com/office/drawing/2014/main" id="{FF8E3805-11D2-4534-BD6F-0507C1AAE9D3}"/>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7" name="Freeform: Shape 96">
                <a:extLst>
                  <a:ext uri="{FF2B5EF4-FFF2-40B4-BE49-F238E27FC236}">
                    <a16:creationId xmlns:a16="http://schemas.microsoft.com/office/drawing/2014/main" id="{B0CF8A11-382C-445F-A891-343202A5B90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8" name="Freeform: Shape 97">
                <a:extLst>
                  <a:ext uri="{FF2B5EF4-FFF2-40B4-BE49-F238E27FC236}">
                    <a16:creationId xmlns:a16="http://schemas.microsoft.com/office/drawing/2014/main" id="{A422FB48-E6AC-419D-B8E6-CDF3E4E1896B}"/>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9" name="Freeform: Shape 98">
                <a:extLst>
                  <a:ext uri="{FF2B5EF4-FFF2-40B4-BE49-F238E27FC236}">
                    <a16:creationId xmlns:a16="http://schemas.microsoft.com/office/drawing/2014/main" id="{964CACB5-7379-49D9-A33F-9FD6EA2FE043}"/>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0" name="Freeform: Shape 99">
                <a:extLst>
                  <a:ext uri="{FF2B5EF4-FFF2-40B4-BE49-F238E27FC236}">
                    <a16:creationId xmlns:a16="http://schemas.microsoft.com/office/drawing/2014/main" id="{22EB5DC7-3F9C-413D-92DB-C135FB30F956}"/>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1" name="Freeform: Shape 100">
                <a:extLst>
                  <a:ext uri="{FF2B5EF4-FFF2-40B4-BE49-F238E27FC236}">
                    <a16:creationId xmlns:a16="http://schemas.microsoft.com/office/drawing/2014/main" id="{8D3033FA-553C-43CE-84B0-708BB3AAA7BF}"/>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Unattended flows require additional licensing</a:t>
            </a:r>
          </a:p>
        </p:txBody>
      </p:sp>
    </p:spTree>
    <p:extLst>
      <p:ext uri="{BB962C8B-B14F-4D97-AF65-F5344CB8AC3E}">
        <p14:creationId xmlns:p14="http://schemas.microsoft.com/office/powerpoint/2010/main" val="134041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Considerations when deploying Power Automate Desktop</a:t>
            </a:r>
          </a:p>
        </p:txBody>
      </p:sp>
      <p:sp>
        <p:nvSpPr>
          <p:cNvPr id="21" name="Text Placeholder 20">
            <a:extLst>
              <a:ext uri="{FF2B5EF4-FFF2-40B4-BE49-F238E27FC236}">
                <a16:creationId xmlns:a16="http://schemas.microsoft.com/office/drawing/2014/main" id="{D5BF5584-7961-4C7D-9274-3E72CB9508DF}"/>
              </a:ext>
            </a:extLst>
          </p:cNvPr>
          <p:cNvSpPr>
            <a:spLocks noGrp="1"/>
          </p:cNvSpPr>
          <p:nvPr>
            <p:ph type="body" sz="quarter" idx="24"/>
          </p:nvPr>
        </p:nvSpPr>
        <p:spPr/>
        <p:txBody>
          <a:bodyPr/>
          <a:lstStyle/>
          <a:p>
            <a:r>
              <a:rPr lang="en-US" dirty="0"/>
              <a:t>Solutions</a:t>
            </a:r>
          </a:p>
        </p:txBody>
      </p:sp>
      <p:sp>
        <p:nvSpPr>
          <p:cNvPr id="20" name="Text Placeholder 19">
            <a:extLst>
              <a:ext uri="{FF2B5EF4-FFF2-40B4-BE49-F238E27FC236}">
                <a16:creationId xmlns:a16="http://schemas.microsoft.com/office/drawing/2014/main" id="{60BD3F2F-CA6F-4017-8301-70E1DB06AF7F}"/>
              </a:ext>
            </a:extLst>
          </p:cNvPr>
          <p:cNvSpPr>
            <a:spLocks noGrp="1"/>
          </p:cNvSpPr>
          <p:nvPr>
            <p:ph type="body" sz="quarter" idx="12"/>
          </p:nvPr>
        </p:nvSpPr>
        <p:spPr/>
        <p:txBody>
          <a:bodyPr/>
          <a:lstStyle/>
          <a:p>
            <a:r>
              <a:rPr lang="en-US" dirty="0"/>
              <a:t>Power Automate desktop flows are solution aware</a:t>
            </a:r>
          </a:p>
        </p:txBody>
      </p:sp>
      <p:sp>
        <p:nvSpPr>
          <p:cNvPr id="23" name="Text Placeholder 22">
            <a:extLst>
              <a:ext uri="{FF2B5EF4-FFF2-40B4-BE49-F238E27FC236}">
                <a16:creationId xmlns:a16="http://schemas.microsoft.com/office/drawing/2014/main" id="{4BEA6C56-4911-4179-A092-64B0CB9C4223}"/>
              </a:ext>
            </a:extLst>
          </p:cNvPr>
          <p:cNvSpPr>
            <a:spLocks noGrp="1"/>
          </p:cNvSpPr>
          <p:nvPr>
            <p:ph type="body" sz="quarter" idx="28"/>
          </p:nvPr>
        </p:nvSpPr>
        <p:spPr/>
        <p:txBody>
          <a:bodyPr/>
          <a:lstStyle/>
          <a:p>
            <a:pPr lvl="0"/>
            <a:r>
              <a:rPr lang="en-US" dirty="0"/>
              <a:t>Use Environment variables</a:t>
            </a:r>
          </a:p>
        </p:txBody>
      </p:sp>
      <p:sp>
        <p:nvSpPr>
          <p:cNvPr id="5" name="Text Placeholder 4">
            <a:extLst>
              <a:ext uri="{FF2B5EF4-FFF2-40B4-BE49-F238E27FC236}">
                <a16:creationId xmlns:a16="http://schemas.microsoft.com/office/drawing/2014/main" id="{C5BB18E3-3A27-4ECE-AC6A-48DD26B20F73}"/>
              </a:ext>
            </a:extLst>
          </p:cNvPr>
          <p:cNvSpPr>
            <a:spLocks noGrp="1"/>
          </p:cNvSpPr>
          <p:nvPr>
            <p:ph type="body" sz="quarter" idx="26"/>
          </p:nvPr>
        </p:nvSpPr>
        <p:spPr/>
        <p:txBody>
          <a:bodyPr/>
          <a:lstStyle/>
          <a:p>
            <a:pPr lvl="0"/>
            <a:r>
              <a:rPr lang="en-US" dirty="0"/>
              <a:t>Deployment</a:t>
            </a:r>
          </a:p>
        </p:txBody>
      </p:sp>
      <p:sp>
        <p:nvSpPr>
          <p:cNvPr id="6" name="Text Placeholder 5">
            <a:extLst>
              <a:ext uri="{FF2B5EF4-FFF2-40B4-BE49-F238E27FC236}">
                <a16:creationId xmlns:a16="http://schemas.microsoft.com/office/drawing/2014/main" id="{0E3D4843-1EB4-4B0C-94E0-BC902EB5D549}"/>
              </a:ext>
            </a:extLst>
          </p:cNvPr>
          <p:cNvSpPr>
            <a:spLocks noGrp="1"/>
          </p:cNvSpPr>
          <p:nvPr>
            <p:ph type="body" sz="quarter" idx="27"/>
          </p:nvPr>
        </p:nvSpPr>
        <p:spPr/>
        <p:txBody>
          <a:bodyPr/>
          <a:lstStyle/>
          <a:p>
            <a:r>
              <a:rPr lang="en-US" dirty="0"/>
              <a:t>Post deployment manual actions required</a:t>
            </a:r>
          </a:p>
        </p:txBody>
      </p:sp>
      <p:sp>
        <p:nvSpPr>
          <p:cNvPr id="24" name="Text Placeholder 23">
            <a:extLst>
              <a:ext uri="{FF2B5EF4-FFF2-40B4-BE49-F238E27FC236}">
                <a16:creationId xmlns:a16="http://schemas.microsoft.com/office/drawing/2014/main" id="{CACCD493-FE18-43CB-95BB-718FC162DCAC}"/>
              </a:ext>
            </a:extLst>
          </p:cNvPr>
          <p:cNvSpPr>
            <a:spLocks noGrp="1"/>
          </p:cNvSpPr>
          <p:nvPr>
            <p:ph type="body" sz="quarter" idx="30"/>
          </p:nvPr>
        </p:nvSpPr>
        <p:spPr/>
        <p:txBody>
          <a:bodyPr/>
          <a:lstStyle/>
          <a:p>
            <a:r>
              <a:rPr lang="en-US" dirty="0"/>
              <a:t>Include actions in deployment plan</a:t>
            </a:r>
          </a:p>
        </p:txBody>
      </p:sp>
      <p:sp>
        <p:nvSpPr>
          <p:cNvPr id="27" name="Text Placeholder 26">
            <a:extLst>
              <a:ext uri="{FF2B5EF4-FFF2-40B4-BE49-F238E27FC236}">
                <a16:creationId xmlns:a16="http://schemas.microsoft.com/office/drawing/2014/main" id="{0B0A57CA-2DAF-4C83-AF55-2CEFAA433862}"/>
              </a:ext>
            </a:extLst>
          </p:cNvPr>
          <p:cNvSpPr>
            <a:spLocks noGrp="1"/>
          </p:cNvSpPr>
          <p:nvPr>
            <p:ph type="body" sz="quarter" idx="33"/>
          </p:nvPr>
        </p:nvSpPr>
        <p:spPr/>
        <p:txBody>
          <a:bodyPr/>
          <a:lstStyle/>
          <a:p>
            <a:r>
              <a:rPr lang="en-US" dirty="0"/>
              <a:t>Plan for software deployment and browser configuration with the IT department</a:t>
            </a:r>
          </a:p>
        </p:txBody>
      </p:sp>
    </p:spTree>
    <p:extLst>
      <p:ext uri="{BB962C8B-B14F-4D97-AF65-F5344CB8AC3E}">
        <p14:creationId xmlns:p14="http://schemas.microsoft.com/office/powerpoint/2010/main" val="31899120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Creating desktop flows</a:t>
            </a:r>
          </a:p>
        </p:txBody>
      </p:sp>
      <p:pic>
        <p:nvPicPr>
          <p:cNvPr id="20" name="Picture Placeholder 19" descr="Workflow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8374815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0CF5F-0AF4-4063-8D0B-A9934A2F340A}"/>
              </a:ext>
            </a:extLst>
          </p:cNvPr>
          <p:cNvSpPr>
            <a:spLocks noGrp="1"/>
          </p:cNvSpPr>
          <p:nvPr>
            <p:ph type="title"/>
          </p:nvPr>
        </p:nvSpPr>
        <p:spPr/>
        <p:txBody>
          <a:bodyPr/>
          <a:lstStyle/>
          <a:p>
            <a:r>
              <a:rPr lang="en-GB" dirty="0"/>
              <a:t>Capture steps</a:t>
            </a:r>
          </a:p>
        </p:txBody>
      </p:sp>
      <p:sp>
        <p:nvSpPr>
          <p:cNvPr id="5" name="Text Placeholder 4">
            <a:extLst>
              <a:ext uri="{FF2B5EF4-FFF2-40B4-BE49-F238E27FC236}">
                <a16:creationId xmlns:a16="http://schemas.microsoft.com/office/drawing/2014/main" id="{0BAA3392-597F-414F-B0CA-BE94CA4CE5B4}"/>
              </a:ext>
            </a:extLst>
          </p:cNvPr>
          <p:cNvSpPr>
            <a:spLocks noGrp="1"/>
          </p:cNvSpPr>
          <p:nvPr>
            <p:ph type="body" sz="quarter" idx="14"/>
          </p:nvPr>
        </p:nvSpPr>
        <p:spPr/>
        <p:txBody>
          <a:bodyPr/>
          <a:lstStyle/>
          <a:p>
            <a:r>
              <a:rPr lang="en-GB" dirty="0"/>
              <a:t>Two options</a:t>
            </a:r>
          </a:p>
        </p:txBody>
      </p:sp>
      <p:sp>
        <p:nvSpPr>
          <p:cNvPr id="9" name="Text Placeholder 8">
            <a:extLst>
              <a:ext uri="{FF2B5EF4-FFF2-40B4-BE49-F238E27FC236}">
                <a16:creationId xmlns:a16="http://schemas.microsoft.com/office/drawing/2014/main" id="{B49EB62C-4350-4DB1-BACC-ED6B023075E7}"/>
              </a:ext>
            </a:extLst>
          </p:cNvPr>
          <p:cNvSpPr>
            <a:spLocks noGrp="1"/>
          </p:cNvSpPr>
          <p:nvPr>
            <p:ph type="body" sz="quarter" idx="45"/>
          </p:nvPr>
        </p:nvSpPr>
        <p:spPr>
          <a:xfrm>
            <a:off x="418643" y="2161629"/>
            <a:ext cx="5579309" cy="661720"/>
          </a:xfrm>
        </p:spPr>
        <p:txBody>
          <a:bodyPr/>
          <a:lstStyle/>
          <a:p>
            <a:r>
              <a:rPr lang="en-GB" dirty="0"/>
              <a:t>Desktop recorder</a:t>
            </a:r>
          </a:p>
          <a:p>
            <a:endParaRPr lang="en-GB" dirty="0"/>
          </a:p>
        </p:txBody>
      </p:sp>
      <p:sp>
        <p:nvSpPr>
          <p:cNvPr id="17" name="Text Placeholder 16">
            <a:extLst>
              <a:ext uri="{FF2B5EF4-FFF2-40B4-BE49-F238E27FC236}">
                <a16:creationId xmlns:a16="http://schemas.microsoft.com/office/drawing/2014/main" id="{0A6C7EE0-152B-4BF9-9FE7-20FEB311363D}"/>
              </a:ext>
            </a:extLst>
          </p:cNvPr>
          <p:cNvSpPr>
            <a:spLocks noGrp="1"/>
          </p:cNvSpPr>
          <p:nvPr>
            <p:ph type="body" sz="quarter" idx="42"/>
          </p:nvPr>
        </p:nvSpPr>
        <p:spPr>
          <a:xfrm>
            <a:off x="418644" y="2474101"/>
            <a:ext cx="5579310" cy="307777"/>
          </a:xfrm>
        </p:spPr>
        <p:txBody>
          <a:bodyPr/>
          <a:lstStyle/>
          <a:p>
            <a:r>
              <a:rPr lang="en-GB" dirty="0"/>
              <a:t>Records the steps on Windows native applications</a:t>
            </a:r>
          </a:p>
        </p:txBody>
      </p:sp>
      <p:sp>
        <p:nvSpPr>
          <p:cNvPr id="20" name="Text Placeholder 19">
            <a:extLst>
              <a:ext uri="{FF2B5EF4-FFF2-40B4-BE49-F238E27FC236}">
                <a16:creationId xmlns:a16="http://schemas.microsoft.com/office/drawing/2014/main" id="{50A25286-F358-4D6B-A7C5-726BB25D3620}"/>
              </a:ext>
            </a:extLst>
          </p:cNvPr>
          <p:cNvSpPr>
            <a:spLocks noGrp="1"/>
          </p:cNvSpPr>
          <p:nvPr>
            <p:ph type="body" sz="quarter" idx="46"/>
          </p:nvPr>
        </p:nvSpPr>
        <p:spPr/>
        <p:txBody>
          <a:bodyPr/>
          <a:lstStyle/>
          <a:p>
            <a:r>
              <a:rPr lang="en-GB" dirty="0"/>
              <a:t>Web recorder</a:t>
            </a:r>
          </a:p>
        </p:txBody>
      </p:sp>
      <p:sp>
        <p:nvSpPr>
          <p:cNvPr id="8" name="Text Placeholder 7">
            <a:extLst>
              <a:ext uri="{FF2B5EF4-FFF2-40B4-BE49-F238E27FC236}">
                <a16:creationId xmlns:a16="http://schemas.microsoft.com/office/drawing/2014/main" id="{A01328BA-C7EE-4465-982D-631DBBED3B5F}"/>
              </a:ext>
            </a:extLst>
          </p:cNvPr>
          <p:cNvSpPr>
            <a:spLocks noGrp="1"/>
          </p:cNvSpPr>
          <p:nvPr>
            <p:ph type="body" sz="quarter" idx="44"/>
          </p:nvPr>
        </p:nvSpPr>
        <p:spPr>
          <a:xfrm>
            <a:off x="418644" y="3929012"/>
            <a:ext cx="5579310" cy="600164"/>
          </a:xfrm>
        </p:spPr>
        <p:txBody>
          <a:bodyPr/>
          <a:lstStyle/>
          <a:p>
            <a:r>
              <a:rPr lang="en-GB" dirty="0"/>
              <a:t>Records steps in a browser for web applications in browsers</a:t>
            </a:r>
          </a:p>
          <a:p>
            <a:endParaRPr lang="en-GB" dirty="0"/>
          </a:p>
        </p:txBody>
      </p:sp>
      <p:pic>
        <p:nvPicPr>
          <p:cNvPr id="12" name="Picture Placeholder 11">
            <a:extLst>
              <a:ext uri="{FF2B5EF4-FFF2-40B4-BE49-F238E27FC236}">
                <a16:creationId xmlns:a16="http://schemas.microsoft.com/office/drawing/2014/main" id="{0A72A71C-8A80-44D6-A973-50EAD323195E}"/>
              </a:ext>
            </a:extLst>
          </p:cNvPr>
          <p:cNvPicPr>
            <a:picLocks noGrp="1" noChangeAspect="1"/>
          </p:cNvPicPr>
          <p:nvPr>
            <p:ph type="pic" sz="quarter" idx="15"/>
          </p:nvPr>
        </p:nvPicPr>
        <p:blipFill rotWithShape="1">
          <a:blip r:embed="rId3"/>
          <a:stretch/>
        </p:blipFill>
        <p:spPr>
          <a:xfrm>
            <a:off x="6810496" y="2598155"/>
            <a:ext cx="4895238" cy="800000"/>
          </a:xfrm>
        </p:spPr>
      </p:pic>
    </p:spTree>
    <p:extLst>
      <p:ext uri="{BB962C8B-B14F-4D97-AF65-F5344CB8AC3E}">
        <p14:creationId xmlns:p14="http://schemas.microsoft.com/office/powerpoint/2010/main" val="23431937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grpSp>
        <p:nvGrpSpPr>
          <p:cNvPr id="28" name="Group 27" descr="Icon of bulb with cloud behind">
            <a:extLst>
              <a:ext uri="{FF2B5EF4-FFF2-40B4-BE49-F238E27FC236}">
                <a16:creationId xmlns:a16="http://schemas.microsoft.com/office/drawing/2014/main" id="{66908582-1007-4121-83F0-4BBCC2D531D9}"/>
              </a:ext>
            </a:extLst>
          </p:cNvPr>
          <p:cNvGrpSpPr/>
          <p:nvPr/>
        </p:nvGrpSpPr>
        <p:grpSpPr>
          <a:xfrm>
            <a:off x="3031668" y="1045773"/>
            <a:ext cx="702132" cy="702232"/>
            <a:chOff x="3031668" y="1620002"/>
            <a:chExt cx="702132" cy="702232"/>
          </a:xfrm>
        </p:grpSpPr>
        <p:grpSp>
          <p:nvGrpSpPr>
            <p:cNvPr id="29" name="Group 28">
              <a:extLst>
                <a:ext uri="{FF2B5EF4-FFF2-40B4-BE49-F238E27FC236}">
                  <a16:creationId xmlns:a16="http://schemas.microsoft.com/office/drawing/2014/main" id="{BC22F2FA-055B-4181-B40C-346A552C7AFA}"/>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9" name="Freeform 5">
                <a:extLst>
                  <a:ext uri="{FF2B5EF4-FFF2-40B4-BE49-F238E27FC236}">
                    <a16:creationId xmlns:a16="http://schemas.microsoft.com/office/drawing/2014/main" id="{0ACE14DD-2FF6-43F0-A08C-5CD4C0B7BF1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F37E8C3B-2DF2-4F1B-8FD6-36506ADCCE3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2" name="Group 31" descr="Icon of bulb with cloud behind">
              <a:extLst>
                <a:ext uri="{FF2B5EF4-FFF2-40B4-BE49-F238E27FC236}">
                  <a16:creationId xmlns:a16="http://schemas.microsoft.com/office/drawing/2014/main" id="{B9A892E4-EE46-4FCE-BA78-5545ECC3E238}"/>
                </a:ext>
              </a:extLst>
            </p:cNvPr>
            <p:cNvGrpSpPr>
              <a:grpSpLocks noChangeAspect="1"/>
            </p:cNvGrpSpPr>
            <p:nvPr/>
          </p:nvGrpSpPr>
          <p:grpSpPr>
            <a:xfrm>
              <a:off x="3199854" y="1774626"/>
              <a:ext cx="365760" cy="392983"/>
              <a:chOff x="3008058" y="4506785"/>
              <a:chExt cx="1100708" cy="1182631"/>
            </a:xfrm>
            <a:solidFill>
              <a:srgbClr val="30E5D0"/>
            </a:solidFill>
          </p:grpSpPr>
          <p:sp>
            <p:nvSpPr>
              <p:cNvPr id="33" name="Freeform: Shape 32">
                <a:extLst>
                  <a:ext uri="{FF2B5EF4-FFF2-40B4-BE49-F238E27FC236}">
                    <a16:creationId xmlns:a16="http://schemas.microsoft.com/office/drawing/2014/main" id="{1242A1A6-0B8F-4C1B-BBA8-F262258F9E21}"/>
                  </a:ext>
                </a:extLst>
              </p:cNvPr>
              <p:cNvSpPr/>
              <p:nvPr/>
            </p:nvSpPr>
            <p:spPr>
              <a:xfrm>
                <a:off x="3008058" y="4506785"/>
                <a:ext cx="1100708" cy="727619"/>
              </a:xfrm>
              <a:custGeom>
                <a:avLst/>
                <a:gdLst>
                  <a:gd name="connsiteX0" fmla="*/ 962202 w 1123638"/>
                  <a:gd name="connsiteY0" fmla="*/ 352459 h 756736"/>
                  <a:gd name="connsiteX1" fmla="*/ 973438 w 1123638"/>
                  <a:gd name="connsiteY1" fmla="*/ 260504 h 756736"/>
                  <a:gd name="connsiteX2" fmla="*/ 709268 w 1123638"/>
                  <a:gd name="connsiteY2" fmla="*/ 17199 h 756736"/>
                  <a:gd name="connsiteX3" fmla="*/ 707205 w 1123638"/>
                  <a:gd name="connsiteY3" fmla="*/ 17199 h 756736"/>
                  <a:gd name="connsiteX4" fmla="*/ 457940 w 1123638"/>
                  <a:gd name="connsiteY4" fmla="*/ 183227 h 756736"/>
                  <a:gd name="connsiteX5" fmla="*/ 311179 w 1123638"/>
                  <a:gd name="connsiteY5" fmla="*/ 140343 h 756736"/>
                  <a:gd name="connsiteX6" fmla="*/ 141945 w 1123638"/>
                  <a:gd name="connsiteY6" fmla="*/ 269904 h 756736"/>
                  <a:gd name="connsiteX7" fmla="*/ 133002 w 1123638"/>
                  <a:gd name="connsiteY7" fmla="*/ 366679 h 756736"/>
                  <a:gd name="connsiteX8" fmla="*/ 17199 w 1123638"/>
                  <a:gd name="connsiteY8" fmla="*/ 545539 h 756736"/>
                  <a:gd name="connsiteX9" fmla="*/ 223581 w 1123638"/>
                  <a:gd name="connsiteY9" fmla="*/ 736099 h 756736"/>
                  <a:gd name="connsiteX10" fmla="*/ 303401 w 1123638"/>
                  <a:gd name="connsiteY10" fmla="*/ 736099 h 756736"/>
                  <a:gd name="connsiteX11" fmla="*/ 299214 w 1123638"/>
                  <a:gd name="connsiteY11" fmla="*/ 646245 h 756736"/>
                  <a:gd name="connsiteX12" fmla="*/ 536723 w 1123638"/>
                  <a:gd name="connsiteY12" fmla="*/ 408845 h 756736"/>
                  <a:gd name="connsiteX13" fmla="*/ 567516 w 1123638"/>
                  <a:gd name="connsiteY13" fmla="*/ 407123 h 756736"/>
                  <a:gd name="connsiteX14" fmla="*/ 837698 w 1123638"/>
                  <a:gd name="connsiteY14" fmla="*/ 678716 h 756736"/>
                  <a:gd name="connsiteX15" fmla="*/ 829262 w 1123638"/>
                  <a:gd name="connsiteY15" fmla="*/ 744818 h 756736"/>
                  <a:gd name="connsiteX16" fmla="*/ 853966 w 1123638"/>
                  <a:gd name="connsiteY16" fmla="*/ 744818 h 756736"/>
                  <a:gd name="connsiteX17" fmla="*/ 1117906 w 1123638"/>
                  <a:gd name="connsiteY17" fmla="*/ 545539 h 756736"/>
                  <a:gd name="connsiteX18" fmla="*/ 962202 w 1123638"/>
                  <a:gd name="connsiteY18" fmla="*/ 352459 h 756736"/>
                  <a:gd name="connsiteX19" fmla="*/ 317733 w 1123638"/>
                  <a:gd name="connsiteY19" fmla="*/ 541643 h 756736"/>
                  <a:gd name="connsiteX20" fmla="*/ 258166 w 1123638"/>
                  <a:gd name="connsiteY20" fmla="*/ 507246 h 756736"/>
                  <a:gd name="connsiteX21" fmla="*/ 281098 w 1123638"/>
                  <a:gd name="connsiteY21" fmla="*/ 467517 h 756736"/>
                  <a:gd name="connsiteX22" fmla="*/ 340664 w 1123638"/>
                  <a:gd name="connsiteY22" fmla="*/ 501915 h 756736"/>
                  <a:gd name="connsiteX23" fmla="*/ 317733 w 1123638"/>
                  <a:gd name="connsiteY23" fmla="*/ 541643 h 756736"/>
                  <a:gd name="connsiteX24" fmla="*/ 410064 w 1123638"/>
                  <a:gd name="connsiteY24" fmla="*/ 432517 h 756736"/>
                  <a:gd name="connsiteX25" fmla="*/ 375667 w 1123638"/>
                  <a:gd name="connsiteY25" fmla="*/ 372948 h 756736"/>
                  <a:gd name="connsiteX26" fmla="*/ 415393 w 1123638"/>
                  <a:gd name="connsiteY26" fmla="*/ 350017 h 756736"/>
                  <a:gd name="connsiteX27" fmla="*/ 449790 w 1123638"/>
                  <a:gd name="connsiteY27" fmla="*/ 409586 h 756736"/>
                  <a:gd name="connsiteX28" fmla="*/ 410064 w 1123638"/>
                  <a:gd name="connsiteY28" fmla="*/ 432517 h 756736"/>
                  <a:gd name="connsiteX29" fmla="*/ 590447 w 1123638"/>
                  <a:gd name="connsiteY29" fmla="*/ 384192 h 756736"/>
                  <a:gd name="connsiteX30" fmla="*/ 544584 w 1123638"/>
                  <a:gd name="connsiteY30" fmla="*/ 384192 h 756736"/>
                  <a:gd name="connsiteX31" fmla="*/ 544584 w 1123638"/>
                  <a:gd name="connsiteY31" fmla="*/ 315397 h 756736"/>
                  <a:gd name="connsiteX32" fmla="*/ 590447 w 1123638"/>
                  <a:gd name="connsiteY32" fmla="*/ 315397 h 756736"/>
                  <a:gd name="connsiteX33" fmla="*/ 590447 w 1123638"/>
                  <a:gd name="connsiteY33" fmla="*/ 384192 h 756736"/>
                  <a:gd name="connsiteX34" fmla="*/ 724967 w 1123638"/>
                  <a:gd name="connsiteY34" fmla="*/ 432517 h 756736"/>
                  <a:gd name="connsiteX35" fmla="*/ 685241 w 1123638"/>
                  <a:gd name="connsiteY35" fmla="*/ 409586 h 756736"/>
                  <a:gd name="connsiteX36" fmla="*/ 719638 w 1123638"/>
                  <a:gd name="connsiteY36" fmla="*/ 350017 h 756736"/>
                  <a:gd name="connsiteX37" fmla="*/ 759364 w 1123638"/>
                  <a:gd name="connsiteY37" fmla="*/ 372948 h 756736"/>
                  <a:gd name="connsiteX38" fmla="*/ 724967 w 1123638"/>
                  <a:gd name="connsiteY38" fmla="*/ 432517 h 756736"/>
                  <a:gd name="connsiteX39" fmla="*/ 817275 w 1123638"/>
                  <a:gd name="connsiteY39" fmla="*/ 541643 h 756736"/>
                  <a:gd name="connsiteX40" fmla="*/ 794344 w 1123638"/>
                  <a:gd name="connsiteY40" fmla="*/ 501915 h 756736"/>
                  <a:gd name="connsiteX41" fmla="*/ 853933 w 1123638"/>
                  <a:gd name="connsiteY41" fmla="*/ 467517 h 756736"/>
                  <a:gd name="connsiteX42" fmla="*/ 876865 w 1123638"/>
                  <a:gd name="connsiteY42" fmla="*/ 507246 h 756736"/>
                  <a:gd name="connsiteX43" fmla="*/ 817275 w 1123638"/>
                  <a:gd name="connsiteY43" fmla="*/ 541643 h 756736"/>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23465 w 1100707"/>
                  <a:gd name="connsiteY19" fmla="*/ 484716 h 727619"/>
                  <a:gd name="connsiteX20" fmla="*/ 240967 w 1100707"/>
                  <a:gd name="connsiteY20" fmla="*/ 490047 h 727619"/>
                  <a:gd name="connsiteX21" fmla="*/ 263899 w 1100707"/>
                  <a:gd name="connsiteY21" fmla="*/ 450318 h 727619"/>
                  <a:gd name="connsiteX22" fmla="*/ 323465 w 1100707"/>
                  <a:gd name="connsiteY22" fmla="*/ 484716 h 727619"/>
                  <a:gd name="connsiteX23" fmla="*/ 392865 w 1100707"/>
                  <a:gd name="connsiteY23" fmla="*/ 415318 h 727619"/>
                  <a:gd name="connsiteX24" fmla="*/ 358468 w 1100707"/>
                  <a:gd name="connsiteY24" fmla="*/ 355749 h 727619"/>
                  <a:gd name="connsiteX25" fmla="*/ 398194 w 1100707"/>
                  <a:gd name="connsiteY25" fmla="*/ 332818 h 727619"/>
                  <a:gd name="connsiteX26" fmla="*/ 432591 w 1100707"/>
                  <a:gd name="connsiteY26" fmla="*/ 392387 h 727619"/>
                  <a:gd name="connsiteX27" fmla="*/ 392865 w 1100707"/>
                  <a:gd name="connsiteY27" fmla="*/ 415318 h 727619"/>
                  <a:gd name="connsiteX28" fmla="*/ 573248 w 1100707"/>
                  <a:gd name="connsiteY28" fmla="*/ 366993 h 727619"/>
                  <a:gd name="connsiteX29" fmla="*/ 527385 w 1100707"/>
                  <a:gd name="connsiteY29" fmla="*/ 366993 h 727619"/>
                  <a:gd name="connsiteX30" fmla="*/ 527385 w 1100707"/>
                  <a:gd name="connsiteY30" fmla="*/ 298198 h 727619"/>
                  <a:gd name="connsiteX31" fmla="*/ 573248 w 1100707"/>
                  <a:gd name="connsiteY31" fmla="*/ 298198 h 727619"/>
                  <a:gd name="connsiteX32" fmla="*/ 573248 w 1100707"/>
                  <a:gd name="connsiteY32" fmla="*/ 366993 h 727619"/>
                  <a:gd name="connsiteX33" fmla="*/ 707768 w 1100707"/>
                  <a:gd name="connsiteY33" fmla="*/ 415318 h 727619"/>
                  <a:gd name="connsiteX34" fmla="*/ 668042 w 1100707"/>
                  <a:gd name="connsiteY34" fmla="*/ 392387 h 727619"/>
                  <a:gd name="connsiteX35" fmla="*/ 702439 w 1100707"/>
                  <a:gd name="connsiteY35" fmla="*/ 332818 h 727619"/>
                  <a:gd name="connsiteX36" fmla="*/ 742165 w 1100707"/>
                  <a:gd name="connsiteY36" fmla="*/ 355749 h 727619"/>
                  <a:gd name="connsiteX37" fmla="*/ 707768 w 1100707"/>
                  <a:gd name="connsiteY37" fmla="*/ 415318 h 727619"/>
                  <a:gd name="connsiteX38" fmla="*/ 800076 w 1100707"/>
                  <a:gd name="connsiteY38" fmla="*/ 524444 h 727619"/>
                  <a:gd name="connsiteX39" fmla="*/ 777145 w 1100707"/>
                  <a:gd name="connsiteY39" fmla="*/ 484716 h 727619"/>
                  <a:gd name="connsiteX40" fmla="*/ 836734 w 1100707"/>
                  <a:gd name="connsiteY40" fmla="*/ 450318 h 727619"/>
                  <a:gd name="connsiteX41" fmla="*/ 859666 w 1100707"/>
                  <a:gd name="connsiteY41" fmla="*/ 490047 h 727619"/>
                  <a:gd name="connsiteX42" fmla="*/ 800076 w 1100707"/>
                  <a:gd name="connsiteY42"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23465 w 1100707"/>
                  <a:gd name="connsiteY19" fmla="*/ 484716 h 727619"/>
                  <a:gd name="connsiteX20" fmla="*/ 240967 w 1100707"/>
                  <a:gd name="connsiteY20" fmla="*/ 490047 h 727619"/>
                  <a:gd name="connsiteX21" fmla="*/ 323465 w 1100707"/>
                  <a:gd name="connsiteY21" fmla="*/ 484716 h 727619"/>
                  <a:gd name="connsiteX22" fmla="*/ 392865 w 1100707"/>
                  <a:gd name="connsiteY22" fmla="*/ 415318 h 727619"/>
                  <a:gd name="connsiteX23" fmla="*/ 358468 w 1100707"/>
                  <a:gd name="connsiteY23" fmla="*/ 355749 h 727619"/>
                  <a:gd name="connsiteX24" fmla="*/ 398194 w 1100707"/>
                  <a:gd name="connsiteY24" fmla="*/ 332818 h 727619"/>
                  <a:gd name="connsiteX25" fmla="*/ 432591 w 1100707"/>
                  <a:gd name="connsiteY25" fmla="*/ 392387 h 727619"/>
                  <a:gd name="connsiteX26" fmla="*/ 392865 w 1100707"/>
                  <a:gd name="connsiteY26" fmla="*/ 415318 h 727619"/>
                  <a:gd name="connsiteX27" fmla="*/ 573248 w 1100707"/>
                  <a:gd name="connsiteY27" fmla="*/ 366993 h 727619"/>
                  <a:gd name="connsiteX28" fmla="*/ 527385 w 1100707"/>
                  <a:gd name="connsiteY28" fmla="*/ 366993 h 727619"/>
                  <a:gd name="connsiteX29" fmla="*/ 527385 w 1100707"/>
                  <a:gd name="connsiteY29" fmla="*/ 298198 h 727619"/>
                  <a:gd name="connsiteX30" fmla="*/ 573248 w 1100707"/>
                  <a:gd name="connsiteY30" fmla="*/ 298198 h 727619"/>
                  <a:gd name="connsiteX31" fmla="*/ 573248 w 1100707"/>
                  <a:gd name="connsiteY31" fmla="*/ 366993 h 727619"/>
                  <a:gd name="connsiteX32" fmla="*/ 707768 w 1100707"/>
                  <a:gd name="connsiteY32" fmla="*/ 415318 h 727619"/>
                  <a:gd name="connsiteX33" fmla="*/ 668042 w 1100707"/>
                  <a:gd name="connsiteY33" fmla="*/ 392387 h 727619"/>
                  <a:gd name="connsiteX34" fmla="*/ 702439 w 1100707"/>
                  <a:gd name="connsiteY34" fmla="*/ 332818 h 727619"/>
                  <a:gd name="connsiteX35" fmla="*/ 742165 w 1100707"/>
                  <a:gd name="connsiteY35" fmla="*/ 355749 h 727619"/>
                  <a:gd name="connsiteX36" fmla="*/ 707768 w 1100707"/>
                  <a:gd name="connsiteY36" fmla="*/ 415318 h 727619"/>
                  <a:gd name="connsiteX37" fmla="*/ 800076 w 1100707"/>
                  <a:gd name="connsiteY37" fmla="*/ 524444 h 727619"/>
                  <a:gd name="connsiteX38" fmla="*/ 777145 w 1100707"/>
                  <a:gd name="connsiteY38" fmla="*/ 484716 h 727619"/>
                  <a:gd name="connsiteX39" fmla="*/ 836734 w 1100707"/>
                  <a:gd name="connsiteY39" fmla="*/ 450318 h 727619"/>
                  <a:gd name="connsiteX40" fmla="*/ 859666 w 1100707"/>
                  <a:gd name="connsiteY40" fmla="*/ 490047 h 727619"/>
                  <a:gd name="connsiteX41" fmla="*/ 800076 w 1100707"/>
                  <a:gd name="connsiteY41"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92865 w 1100707"/>
                  <a:gd name="connsiteY19" fmla="*/ 415318 h 727619"/>
                  <a:gd name="connsiteX20" fmla="*/ 358468 w 1100707"/>
                  <a:gd name="connsiteY20" fmla="*/ 355749 h 727619"/>
                  <a:gd name="connsiteX21" fmla="*/ 398194 w 1100707"/>
                  <a:gd name="connsiteY21" fmla="*/ 332818 h 727619"/>
                  <a:gd name="connsiteX22" fmla="*/ 432591 w 1100707"/>
                  <a:gd name="connsiteY22" fmla="*/ 392387 h 727619"/>
                  <a:gd name="connsiteX23" fmla="*/ 392865 w 1100707"/>
                  <a:gd name="connsiteY23" fmla="*/ 415318 h 727619"/>
                  <a:gd name="connsiteX24" fmla="*/ 573248 w 1100707"/>
                  <a:gd name="connsiteY24" fmla="*/ 366993 h 727619"/>
                  <a:gd name="connsiteX25" fmla="*/ 527385 w 1100707"/>
                  <a:gd name="connsiteY25" fmla="*/ 366993 h 727619"/>
                  <a:gd name="connsiteX26" fmla="*/ 527385 w 1100707"/>
                  <a:gd name="connsiteY26" fmla="*/ 298198 h 727619"/>
                  <a:gd name="connsiteX27" fmla="*/ 573248 w 1100707"/>
                  <a:gd name="connsiteY27" fmla="*/ 298198 h 727619"/>
                  <a:gd name="connsiteX28" fmla="*/ 573248 w 1100707"/>
                  <a:gd name="connsiteY28" fmla="*/ 366993 h 727619"/>
                  <a:gd name="connsiteX29" fmla="*/ 707768 w 1100707"/>
                  <a:gd name="connsiteY29" fmla="*/ 415318 h 727619"/>
                  <a:gd name="connsiteX30" fmla="*/ 668042 w 1100707"/>
                  <a:gd name="connsiteY30" fmla="*/ 392387 h 727619"/>
                  <a:gd name="connsiteX31" fmla="*/ 702439 w 1100707"/>
                  <a:gd name="connsiteY31" fmla="*/ 332818 h 727619"/>
                  <a:gd name="connsiteX32" fmla="*/ 742165 w 1100707"/>
                  <a:gd name="connsiteY32" fmla="*/ 355749 h 727619"/>
                  <a:gd name="connsiteX33" fmla="*/ 707768 w 1100707"/>
                  <a:gd name="connsiteY33" fmla="*/ 415318 h 727619"/>
                  <a:gd name="connsiteX34" fmla="*/ 800076 w 1100707"/>
                  <a:gd name="connsiteY34" fmla="*/ 524444 h 727619"/>
                  <a:gd name="connsiteX35" fmla="*/ 777145 w 1100707"/>
                  <a:gd name="connsiteY35" fmla="*/ 484716 h 727619"/>
                  <a:gd name="connsiteX36" fmla="*/ 836734 w 1100707"/>
                  <a:gd name="connsiteY36" fmla="*/ 450318 h 727619"/>
                  <a:gd name="connsiteX37" fmla="*/ 859666 w 1100707"/>
                  <a:gd name="connsiteY37" fmla="*/ 490047 h 727619"/>
                  <a:gd name="connsiteX38" fmla="*/ 800076 w 1100707"/>
                  <a:gd name="connsiteY38"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92865 w 1100707"/>
                  <a:gd name="connsiteY19" fmla="*/ 415318 h 727619"/>
                  <a:gd name="connsiteX20" fmla="*/ 398194 w 1100707"/>
                  <a:gd name="connsiteY20" fmla="*/ 332818 h 727619"/>
                  <a:gd name="connsiteX21" fmla="*/ 432591 w 1100707"/>
                  <a:gd name="connsiteY21" fmla="*/ 392387 h 727619"/>
                  <a:gd name="connsiteX22" fmla="*/ 392865 w 1100707"/>
                  <a:gd name="connsiteY22" fmla="*/ 415318 h 727619"/>
                  <a:gd name="connsiteX23" fmla="*/ 573248 w 1100707"/>
                  <a:gd name="connsiteY23" fmla="*/ 366993 h 727619"/>
                  <a:gd name="connsiteX24" fmla="*/ 527385 w 1100707"/>
                  <a:gd name="connsiteY24" fmla="*/ 366993 h 727619"/>
                  <a:gd name="connsiteX25" fmla="*/ 527385 w 1100707"/>
                  <a:gd name="connsiteY25" fmla="*/ 298198 h 727619"/>
                  <a:gd name="connsiteX26" fmla="*/ 573248 w 1100707"/>
                  <a:gd name="connsiteY26" fmla="*/ 298198 h 727619"/>
                  <a:gd name="connsiteX27" fmla="*/ 573248 w 1100707"/>
                  <a:gd name="connsiteY27" fmla="*/ 366993 h 727619"/>
                  <a:gd name="connsiteX28" fmla="*/ 707768 w 1100707"/>
                  <a:gd name="connsiteY28" fmla="*/ 415318 h 727619"/>
                  <a:gd name="connsiteX29" fmla="*/ 668042 w 1100707"/>
                  <a:gd name="connsiteY29" fmla="*/ 392387 h 727619"/>
                  <a:gd name="connsiteX30" fmla="*/ 702439 w 1100707"/>
                  <a:gd name="connsiteY30" fmla="*/ 332818 h 727619"/>
                  <a:gd name="connsiteX31" fmla="*/ 742165 w 1100707"/>
                  <a:gd name="connsiteY31" fmla="*/ 355749 h 727619"/>
                  <a:gd name="connsiteX32" fmla="*/ 707768 w 1100707"/>
                  <a:gd name="connsiteY32" fmla="*/ 415318 h 727619"/>
                  <a:gd name="connsiteX33" fmla="*/ 800076 w 1100707"/>
                  <a:gd name="connsiteY33" fmla="*/ 524444 h 727619"/>
                  <a:gd name="connsiteX34" fmla="*/ 777145 w 1100707"/>
                  <a:gd name="connsiteY34" fmla="*/ 484716 h 727619"/>
                  <a:gd name="connsiteX35" fmla="*/ 836734 w 1100707"/>
                  <a:gd name="connsiteY35" fmla="*/ 450318 h 727619"/>
                  <a:gd name="connsiteX36" fmla="*/ 859666 w 1100707"/>
                  <a:gd name="connsiteY36" fmla="*/ 490047 h 727619"/>
                  <a:gd name="connsiteX37" fmla="*/ 800076 w 1100707"/>
                  <a:gd name="connsiteY37"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92865 w 1100707"/>
                  <a:gd name="connsiteY19" fmla="*/ 415318 h 727619"/>
                  <a:gd name="connsiteX20" fmla="*/ 432591 w 1100707"/>
                  <a:gd name="connsiteY20" fmla="*/ 392387 h 727619"/>
                  <a:gd name="connsiteX21" fmla="*/ 392865 w 1100707"/>
                  <a:gd name="connsiteY21" fmla="*/ 415318 h 727619"/>
                  <a:gd name="connsiteX22" fmla="*/ 573248 w 1100707"/>
                  <a:gd name="connsiteY22" fmla="*/ 366993 h 727619"/>
                  <a:gd name="connsiteX23" fmla="*/ 527385 w 1100707"/>
                  <a:gd name="connsiteY23" fmla="*/ 366993 h 727619"/>
                  <a:gd name="connsiteX24" fmla="*/ 527385 w 1100707"/>
                  <a:gd name="connsiteY24" fmla="*/ 298198 h 727619"/>
                  <a:gd name="connsiteX25" fmla="*/ 573248 w 1100707"/>
                  <a:gd name="connsiteY25" fmla="*/ 298198 h 727619"/>
                  <a:gd name="connsiteX26" fmla="*/ 573248 w 1100707"/>
                  <a:gd name="connsiteY26" fmla="*/ 366993 h 727619"/>
                  <a:gd name="connsiteX27" fmla="*/ 707768 w 1100707"/>
                  <a:gd name="connsiteY27" fmla="*/ 415318 h 727619"/>
                  <a:gd name="connsiteX28" fmla="*/ 668042 w 1100707"/>
                  <a:gd name="connsiteY28" fmla="*/ 392387 h 727619"/>
                  <a:gd name="connsiteX29" fmla="*/ 702439 w 1100707"/>
                  <a:gd name="connsiteY29" fmla="*/ 332818 h 727619"/>
                  <a:gd name="connsiteX30" fmla="*/ 742165 w 1100707"/>
                  <a:gd name="connsiteY30" fmla="*/ 355749 h 727619"/>
                  <a:gd name="connsiteX31" fmla="*/ 707768 w 1100707"/>
                  <a:gd name="connsiteY31" fmla="*/ 415318 h 727619"/>
                  <a:gd name="connsiteX32" fmla="*/ 800076 w 1100707"/>
                  <a:gd name="connsiteY32" fmla="*/ 524444 h 727619"/>
                  <a:gd name="connsiteX33" fmla="*/ 777145 w 1100707"/>
                  <a:gd name="connsiteY33" fmla="*/ 484716 h 727619"/>
                  <a:gd name="connsiteX34" fmla="*/ 836734 w 1100707"/>
                  <a:gd name="connsiteY34" fmla="*/ 450318 h 727619"/>
                  <a:gd name="connsiteX35" fmla="*/ 859666 w 1100707"/>
                  <a:gd name="connsiteY35" fmla="*/ 490047 h 727619"/>
                  <a:gd name="connsiteX36" fmla="*/ 800076 w 1100707"/>
                  <a:gd name="connsiteY36"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573248 w 1100707"/>
                  <a:gd name="connsiteY19" fmla="*/ 366993 h 727619"/>
                  <a:gd name="connsiteX20" fmla="*/ 527385 w 1100707"/>
                  <a:gd name="connsiteY20" fmla="*/ 366993 h 727619"/>
                  <a:gd name="connsiteX21" fmla="*/ 527385 w 1100707"/>
                  <a:gd name="connsiteY21" fmla="*/ 298198 h 727619"/>
                  <a:gd name="connsiteX22" fmla="*/ 573248 w 1100707"/>
                  <a:gd name="connsiteY22" fmla="*/ 298198 h 727619"/>
                  <a:gd name="connsiteX23" fmla="*/ 573248 w 1100707"/>
                  <a:gd name="connsiteY23" fmla="*/ 366993 h 727619"/>
                  <a:gd name="connsiteX24" fmla="*/ 707768 w 1100707"/>
                  <a:gd name="connsiteY24" fmla="*/ 415318 h 727619"/>
                  <a:gd name="connsiteX25" fmla="*/ 668042 w 1100707"/>
                  <a:gd name="connsiteY25" fmla="*/ 392387 h 727619"/>
                  <a:gd name="connsiteX26" fmla="*/ 702439 w 1100707"/>
                  <a:gd name="connsiteY26" fmla="*/ 332818 h 727619"/>
                  <a:gd name="connsiteX27" fmla="*/ 742165 w 1100707"/>
                  <a:gd name="connsiteY27" fmla="*/ 355749 h 727619"/>
                  <a:gd name="connsiteX28" fmla="*/ 707768 w 1100707"/>
                  <a:gd name="connsiteY28" fmla="*/ 415318 h 727619"/>
                  <a:gd name="connsiteX29" fmla="*/ 800076 w 1100707"/>
                  <a:gd name="connsiteY29" fmla="*/ 524444 h 727619"/>
                  <a:gd name="connsiteX30" fmla="*/ 777145 w 1100707"/>
                  <a:gd name="connsiteY30" fmla="*/ 484716 h 727619"/>
                  <a:gd name="connsiteX31" fmla="*/ 836734 w 1100707"/>
                  <a:gd name="connsiteY31" fmla="*/ 450318 h 727619"/>
                  <a:gd name="connsiteX32" fmla="*/ 859666 w 1100707"/>
                  <a:gd name="connsiteY32" fmla="*/ 490047 h 727619"/>
                  <a:gd name="connsiteX33" fmla="*/ 800076 w 1100707"/>
                  <a:gd name="connsiteY33"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573248 w 1100707"/>
                  <a:gd name="connsiteY19" fmla="*/ 366993 h 727619"/>
                  <a:gd name="connsiteX20" fmla="*/ 527385 w 1100707"/>
                  <a:gd name="connsiteY20" fmla="*/ 366993 h 727619"/>
                  <a:gd name="connsiteX21" fmla="*/ 527385 w 1100707"/>
                  <a:gd name="connsiteY21" fmla="*/ 298198 h 727619"/>
                  <a:gd name="connsiteX22" fmla="*/ 573248 w 1100707"/>
                  <a:gd name="connsiteY22" fmla="*/ 366993 h 727619"/>
                  <a:gd name="connsiteX23" fmla="*/ 707768 w 1100707"/>
                  <a:gd name="connsiteY23" fmla="*/ 415318 h 727619"/>
                  <a:gd name="connsiteX24" fmla="*/ 668042 w 1100707"/>
                  <a:gd name="connsiteY24" fmla="*/ 392387 h 727619"/>
                  <a:gd name="connsiteX25" fmla="*/ 702439 w 1100707"/>
                  <a:gd name="connsiteY25" fmla="*/ 332818 h 727619"/>
                  <a:gd name="connsiteX26" fmla="*/ 742165 w 1100707"/>
                  <a:gd name="connsiteY26" fmla="*/ 355749 h 727619"/>
                  <a:gd name="connsiteX27" fmla="*/ 707768 w 1100707"/>
                  <a:gd name="connsiteY27" fmla="*/ 415318 h 727619"/>
                  <a:gd name="connsiteX28" fmla="*/ 800076 w 1100707"/>
                  <a:gd name="connsiteY28" fmla="*/ 524444 h 727619"/>
                  <a:gd name="connsiteX29" fmla="*/ 777145 w 1100707"/>
                  <a:gd name="connsiteY29" fmla="*/ 484716 h 727619"/>
                  <a:gd name="connsiteX30" fmla="*/ 836734 w 1100707"/>
                  <a:gd name="connsiteY30" fmla="*/ 450318 h 727619"/>
                  <a:gd name="connsiteX31" fmla="*/ 859666 w 1100707"/>
                  <a:gd name="connsiteY31" fmla="*/ 490047 h 727619"/>
                  <a:gd name="connsiteX32" fmla="*/ 800076 w 1100707"/>
                  <a:gd name="connsiteY32"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573248 w 1100707"/>
                  <a:gd name="connsiteY19" fmla="*/ 366993 h 727619"/>
                  <a:gd name="connsiteX20" fmla="*/ 527385 w 1100707"/>
                  <a:gd name="connsiteY20" fmla="*/ 366993 h 727619"/>
                  <a:gd name="connsiteX21" fmla="*/ 573248 w 1100707"/>
                  <a:gd name="connsiteY21" fmla="*/ 366993 h 727619"/>
                  <a:gd name="connsiteX22" fmla="*/ 707768 w 1100707"/>
                  <a:gd name="connsiteY22" fmla="*/ 415318 h 727619"/>
                  <a:gd name="connsiteX23" fmla="*/ 668042 w 1100707"/>
                  <a:gd name="connsiteY23" fmla="*/ 392387 h 727619"/>
                  <a:gd name="connsiteX24" fmla="*/ 702439 w 1100707"/>
                  <a:gd name="connsiteY24" fmla="*/ 332818 h 727619"/>
                  <a:gd name="connsiteX25" fmla="*/ 742165 w 1100707"/>
                  <a:gd name="connsiteY25" fmla="*/ 355749 h 727619"/>
                  <a:gd name="connsiteX26" fmla="*/ 707768 w 1100707"/>
                  <a:gd name="connsiteY26" fmla="*/ 415318 h 727619"/>
                  <a:gd name="connsiteX27" fmla="*/ 800076 w 1100707"/>
                  <a:gd name="connsiteY27" fmla="*/ 524444 h 727619"/>
                  <a:gd name="connsiteX28" fmla="*/ 777145 w 1100707"/>
                  <a:gd name="connsiteY28" fmla="*/ 484716 h 727619"/>
                  <a:gd name="connsiteX29" fmla="*/ 836734 w 1100707"/>
                  <a:gd name="connsiteY29" fmla="*/ 450318 h 727619"/>
                  <a:gd name="connsiteX30" fmla="*/ 859666 w 1100707"/>
                  <a:gd name="connsiteY30" fmla="*/ 490047 h 727619"/>
                  <a:gd name="connsiteX31" fmla="*/ 800076 w 1100707"/>
                  <a:gd name="connsiteY31"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707768 w 1100707"/>
                  <a:gd name="connsiteY19" fmla="*/ 415318 h 727619"/>
                  <a:gd name="connsiteX20" fmla="*/ 668042 w 1100707"/>
                  <a:gd name="connsiteY20" fmla="*/ 392387 h 727619"/>
                  <a:gd name="connsiteX21" fmla="*/ 702439 w 1100707"/>
                  <a:gd name="connsiteY21" fmla="*/ 332818 h 727619"/>
                  <a:gd name="connsiteX22" fmla="*/ 742165 w 1100707"/>
                  <a:gd name="connsiteY22" fmla="*/ 355749 h 727619"/>
                  <a:gd name="connsiteX23" fmla="*/ 707768 w 1100707"/>
                  <a:gd name="connsiteY23" fmla="*/ 415318 h 727619"/>
                  <a:gd name="connsiteX24" fmla="*/ 800076 w 1100707"/>
                  <a:gd name="connsiteY24" fmla="*/ 524444 h 727619"/>
                  <a:gd name="connsiteX25" fmla="*/ 777145 w 1100707"/>
                  <a:gd name="connsiteY25" fmla="*/ 484716 h 727619"/>
                  <a:gd name="connsiteX26" fmla="*/ 836734 w 1100707"/>
                  <a:gd name="connsiteY26" fmla="*/ 450318 h 727619"/>
                  <a:gd name="connsiteX27" fmla="*/ 859666 w 1100707"/>
                  <a:gd name="connsiteY27" fmla="*/ 490047 h 727619"/>
                  <a:gd name="connsiteX28" fmla="*/ 800076 w 1100707"/>
                  <a:gd name="connsiteY28"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707768 w 1100707"/>
                  <a:gd name="connsiteY19" fmla="*/ 415318 h 727619"/>
                  <a:gd name="connsiteX20" fmla="*/ 668042 w 1100707"/>
                  <a:gd name="connsiteY20" fmla="*/ 392387 h 727619"/>
                  <a:gd name="connsiteX21" fmla="*/ 702439 w 1100707"/>
                  <a:gd name="connsiteY21" fmla="*/ 332818 h 727619"/>
                  <a:gd name="connsiteX22" fmla="*/ 707768 w 1100707"/>
                  <a:gd name="connsiteY22" fmla="*/ 415318 h 727619"/>
                  <a:gd name="connsiteX23" fmla="*/ 800076 w 1100707"/>
                  <a:gd name="connsiteY23" fmla="*/ 524444 h 727619"/>
                  <a:gd name="connsiteX24" fmla="*/ 777145 w 1100707"/>
                  <a:gd name="connsiteY24" fmla="*/ 484716 h 727619"/>
                  <a:gd name="connsiteX25" fmla="*/ 836734 w 1100707"/>
                  <a:gd name="connsiteY25" fmla="*/ 450318 h 727619"/>
                  <a:gd name="connsiteX26" fmla="*/ 859666 w 1100707"/>
                  <a:gd name="connsiteY26" fmla="*/ 490047 h 727619"/>
                  <a:gd name="connsiteX27" fmla="*/ 800076 w 1100707"/>
                  <a:gd name="connsiteY27"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707768 w 1100707"/>
                  <a:gd name="connsiteY19" fmla="*/ 415318 h 727619"/>
                  <a:gd name="connsiteX20" fmla="*/ 668042 w 1100707"/>
                  <a:gd name="connsiteY20" fmla="*/ 392387 h 727619"/>
                  <a:gd name="connsiteX21" fmla="*/ 707768 w 1100707"/>
                  <a:gd name="connsiteY21" fmla="*/ 415318 h 727619"/>
                  <a:gd name="connsiteX22" fmla="*/ 800076 w 1100707"/>
                  <a:gd name="connsiteY22" fmla="*/ 524444 h 727619"/>
                  <a:gd name="connsiteX23" fmla="*/ 777145 w 1100707"/>
                  <a:gd name="connsiteY23" fmla="*/ 484716 h 727619"/>
                  <a:gd name="connsiteX24" fmla="*/ 836734 w 1100707"/>
                  <a:gd name="connsiteY24" fmla="*/ 450318 h 727619"/>
                  <a:gd name="connsiteX25" fmla="*/ 859666 w 1100707"/>
                  <a:gd name="connsiteY25" fmla="*/ 490047 h 727619"/>
                  <a:gd name="connsiteX26" fmla="*/ 800076 w 1100707"/>
                  <a:gd name="connsiteY26"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800076 w 1100707"/>
                  <a:gd name="connsiteY19" fmla="*/ 524444 h 727619"/>
                  <a:gd name="connsiteX20" fmla="*/ 777145 w 1100707"/>
                  <a:gd name="connsiteY20" fmla="*/ 484716 h 727619"/>
                  <a:gd name="connsiteX21" fmla="*/ 836734 w 1100707"/>
                  <a:gd name="connsiteY21" fmla="*/ 450318 h 727619"/>
                  <a:gd name="connsiteX22" fmla="*/ 859666 w 1100707"/>
                  <a:gd name="connsiteY22" fmla="*/ 490047 h 727619"/>
                  <a:gd name="connsiteX23" fmla="*/ 800076 w 1100707"/>
                  <a:gd name="connsiteY23"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800076 w 1100707"/>
                  <a:gd name="connsiteY19" fmla="*/ 524444 h 727619"/>
                  <a:gd name="connsiteX20" fmla="*/ 777145 w 1100707"/>
                  <a:gd name="connsiteY20" fmla="*/ 484716 h 727619"/>
                  <a:gd name="connsiteX21" fmla="*/ 859666 w 1100707"/>
                  <a:gd name="connsiteY21" fmla="*/ 490047 h 727619"/>
                  <a:gd name="connsiteX22" fmla="*/ 800076 w 1100707"/>
                  <a:gd name="connsiteY22"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800076 w 1100707"/>
                  <a:gd name="connsiteY19" fmla="*/ 524444 h 727619"/>
                  <a:gd name="connsiteX20" fmla="*/ 777145 w 1100707"/>
                  <a:gd name="connsiteY20" fmla="*/ 484716 h 727619"/>
                  <a:gd name="connsiteX21" fmla="*/ 800076 w 1100707"/>
                  <a:gd name="connsiteY21"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0707" h="727619">
                    <a:moveTo>
                      <a:pt x="945003" y="335260"/>
                    </a:moveTo>
                    <a:cubicBezTo>
                      <a:pt x="954405" y="305676"/>
                      <a:pt x="958303" y="274953"/>
                      <a:pt x="956239" y="243305"/>
                    </a:cubicBezTo>
                    <a:cubicBezTo>
                      <a:pt x="948213" y="110301"/>
                      <a:pt x="829658" y="1153"/>
                      <a:pt x="692069" y="0"/>
                    </a:cubicBezTo>
                    <a:lnTo>
                      <a:pt x="690006" y="0"/>
                    </a:lnTo>
                    <a:cubicBezTo>
                      <a:pt x="579018" y="0"/>
                      <a:pt x="479954" y="67881"/>
                      <a:pt x="440741" y="166028"/>
                    </a:cubicBezTo>
                    <a:cubicBezTo>
                      <a:pt x="400153" y="133921"/>
                      <a:pt x="347640" y="118100"/>
                      <a:pt x="293980" y="123144"/>
                    </a:cubicBezTo>
                    <a:cubicBezTo>
                      <a:pt x="217848" y="130254"/>
                      <a:pt x="151348" y="181161"/>
                      <a:pt x="124746" y="252705"/>
                    </a:cubicBezTo>
                    <a:cubicBezTo>
                      <a:pt x="113051" y="284352"/>
                      <a:pt x="109842" y="316683"/>
                      <a:pt x="115803" y="349480"/>
                    </a:cubicBezTo>
                    <a:cubicBezTo>
                      <a:pt x="45633" y="382270"/>
                      <a:pt x="0" y="451983"/>
                      <a:pt x="0" y="528340"/>
                    </a:cubicBezTo>
                    <a:cubicBezTo>
                      <a:pt x="0" y="638872"/>
                      <a:pt x="86681" y="718900"/>
                      <a:pt x="206382" y="718900"/>
                    </a:cubicBezTo>
                    <a:lnTo>
                      <a:pt x="286202" y="718900"/>
                    </a:lnTo>
                    <a:cubicBezTo>
                      <a:pt x="279969" y="689851"/>
                      <a:pt x="278442" y="659664"/>
                      <a:pt x="282015" y="629046"/>
                    </a:cubicBezTo>
                    <a:cubicBezTo>
                      <a:pt x="296393" y="505274"/>
                      <a:pt x="396268" y="405419"/>
                      <a:pt x="519524" y="391646"/>
                    </a:cubicBezTo>
                    <a:cubicBezTo>
                      <a:pt x="529738" y="390504"/>
                      <a:pt x="540105" y="389924"/>
                      <a:pt x="550317" y="389924"/>
                    </a:cubicBezTo>
                    <a:cubicBezTo>
                      <a:pt x="699281" y="389924"/>
                      <a:pt x="820499" y="511747"/>
                      <a:pt x="820499" y="661517"/>
                    </a:cubicBezTo>
                    <a:cubicBezTo>
                      <a:pt x="820499" y="683939"/>
                      <a:pt x="817445" y="706093"/>
                      <a:pt x="812063" y="727619"/>
                    </a:cubicBezTo>
                    <a:lnTo>
                      <a:pt x="836767" y="727619"/>
                    </a:lnTo>
                    <a:cubicBezTo>
                      <a:pt x="1070667" y="727619"/>
                      <a:pt x="1100707" y="621212"/>
                      <a:pt x="1100707" y="528340"/>
                    </a:cubicBezTo>
                    <a:cubicBezTo>
                      <a:pt x="1100707" y="435243"/>
                      <a:pt x="1035582" y="356589"/>
                      <a:pt x="945003" y="335260"/>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38" name="Graphic 305">
                <a:extLst>
                  <a:ext uri="{FF2B5EF4-FFF2-40B4-BE49-F238E27FC236}">
                    <a16:creationId xmlns:a16="http://schemas.microsoft.com/office/drawing/2014/main" id="{AD3D4179-5FE7-407D-BBEC-758F2E1D73C9}"/>
                  </a:ext>
                </a:extLst>
              </p:cNvPr>
              <p:cNvSpPr/>
              <p:nvPr/>
            </p:nvSpPr>
            <p:spPr>
              <a:xfrm>
                <a:off x="3153229" y="4765491"/>
                <a:ext cx="809625" cy="923925"/>
              </a:xfrm>
              <a:custGeom>
                <a:avLst/>
                <a:gdLst>
                  <a:gd name="connsiteX0" fmla="*/ 407194 w 809625"/>
                  <a:gd name="connsiteY0" fmla="*/ 7144 h 923925"/>
                  <a:gd name="connsiteX1" fmla="*/ 388144 w 809625"/>
                  <a:gd name="connsiteY1" fmla="*/ 26194 h 923925"/>
                  <a:gd name="connsiteX2" fmla="*/ 388144 w 809625"/>
                  <a:gd name="connsiteY2" fmla="*/ 102394 h 923925"/>
                  <a:gd name="connsiteX3" fmla="*/ 407194 w 809625"/>
                  <a:gd name="connsiteY3" fmla="*/ 121444 h 923925"/>
                  <a:gd name="connsiteX4" fmla="*/ 426244 w 809625"/>
                  <a:gd name="connsiteY4" fmla="*/ 102394 h 923925"/>
                  <a:gd name="connsiteX5" fmla="*/ 426244 w 809625"/>
                  <a:gd name="connsiteY5" fmla="*/ 26194 h 923925"/>
                  <a:gd name="connsiteX6" fmla="*/ 407194 w 809625"/>
                  <a:gd name="connsiteY6" fmla="*/ 7144 h 923925"/>
                  <a:gd name="connsiteX7" fmla="*/ 137815 w 809625"/>
                  <a:gd name="connsiteY7" fmla="*/ 118767 h 923925"/>
                  <a:gd name="connsiteX8" fmla="*/ 124420 w 809625"/>
                  <a:gd name="connsiteY8" fmla="*/ 124425 h 923925"/>
                  <a:gd name="connsiteX9" fmla="*/ 124420 w 809625"/>
                  <a:gd name="connsiteY9" fmla="*/ 151209 h 923925"/>
                  <a:gd name="connsiteX10" fmla="*/ 178297 w 809625"/>
                  <a:gd name="connsiteY10" fmla="*/ 205083 h 923925"/>
                  <a:gd name="connsiteX11" fmla="*/ 205085 w 809625"/>
                  <a:gd name="connsiteY11" fmla="*/ 205083 h 923925"/>
                  <a:gd name="connsiteX12" fmla="*/ 205085 w 809625"/>
                  <a:gd name="connsiteY12" fmla="*/ 178298 h 923925"/>
                  <a:gd name="connsiteX13" fmla="*/ 151209 w 809625"/>
                  <a:gd name="connsiteY13" fmla="*/ 124425 h 923925"/>
                  <a:gd name="connsiteX14" fmla="*/ 137815 w 809625"/>
                  <a:gd name="connsiteY14" fmla="*/ 118767 h 923925"/>
                  <a:gd name="connsiteX15" fmla="*/ 676572 w 809625"/>
                  <a:gd name="connsiteY15" fmla="*/ 118767 h 923925"/>
                  <a:gd name="connsiteX16" fmla="*/ 663178 w 809625"/>
                  <a:gd name="connsiteY16" fmla="*/ 124425 h 923925"/>
                  <a:gd name="connsiteX17" fmla="*/ 609303 w 809625"/>
                  <a:gd name="connsiteY17" fmla="*/ 178298 h 923925"/>
                  <a:gd name="connsiteX18" fmla="*/ 609303 w 809625"/>
                  <a:gd name="connsiteY18" fmla="*/ 205083 h 923925"/>
                  <a:gd name="connsiteX19" fmla="*/ 636091 w 809625"/>
                  <a:gd name="connsiteY19" fmla="*/ 205083 h 923925"/>
                  <a:gd name="connsiteX20" fmla="*/ 689967 w 809625"/>
                  <a:gd name="connsiteY20" fmla="*/ 151209 h 923925"/>
                  <a:gd name="connsiteX21" fmla="*/ 689967 w 809625"/>
                  <a:gd name="connsiteY21" fmla="*/ 124425 h 923925"/>
                  <a:gd name="connsiteX22" fmla="*/ 676572 w 809625"/>
                  <a:gd name="connsiteY22" fmla="*/ 118767 h 923925"/>
                  <a:gd name="connsiteX23" fmla="*/ 407194 w 809625"/>
                  <a:gd name="connsiteY23" fmla="*/ 178594 h 923925"/>
                  <a:gd name="connsiteX24" fmla="*/ 178594 w 809625"/>
                  <a:gd name="connsiteY24" fmla="*/ 396183 h 923925"/>
                  <a:gd name="connsiteX25" fmla="*/ 301228 w 809625"/>
                  <a:gd name="connsiteY25" fmla="*/ 692925 h 923925"/>
                  <a:gd name="connsiteX26" fmla="*/ 513159 w 809625"/>
                  <a:gd name="connsiteY26" fmla="*/ 692925 h 923925"/>
                  <a:gd name="connsiteX27" fmla="*/ 635794 w 809625"/>
                  <a:gd name="connsiteY27" fmla="*/ 396183 h 923925"/>
                  <a:gd name="connsiteX28" fmla="*/ 407194 w 809625"/>
                  <a:gd name="connsiteY28" fmla="*/ 178594 h 923925"/>
                  <a:gd name="connsiteX29" fmla="*/ 386060 w 809625"/>
                  <a:gd name="connsiteY29" fmla="*/ 227409 h 923925"/>
                  <a:gd name="connsiteX30" fmla="*/ 408682 w 809625"/>
                  <a:gd name="connsiteY30" fmla="*/ 245564 h 923925"/>
                  <a:gd name="connsiteX31" fmla="*/ 390228 w 809625"/>
                  <a:gd name="connsiteY31" fmla="*/ 265214 h 923925"/>
                  <a:gd name="connsiteX32" fmla="*/ 264319 w 809625"/>
                  <a:gd name="connsiteY32" fmla="*/ 407194 h 923925"/>
                  <a:gd name="connsiteX33" fmla="*/ 270569 w 809625"/>
                  <a:gd name="connsiteY33" fmla="*/ 449180 h 923925"/>
                  <a:gd name="connsiteX34" fmla="*/ 258366 w 809625"/>
                  <a:gd name="connsiteY34" fmla="*/ 474421 h 923925"/>
                  <a:gd name="connsiteX35" fmla="*/ 234256 w 809625"/>
                  <a:gd name="connsiteY35" fmla="*/ 460134 h 923925"/>
                  <a:gd name="connsiteX36" fmla="*/ 226219 w 809625"/>
                  <a:gd name="connsiteY36" fmla="*/ 407194 h 923925"/>
                  <a:gd name="connsiteX37" fmla="*/ 386060 w 809625"/>
                  <a:gd name="connsiteY37" fmla="*/ 227409 h 923925"/>
                  <a:gd name="connsiteX38" fmla="*/ 26194 w 809625"/>
                  <a:gd name="connsiteY38" fmla="*/ 388144 h 923925"/>
                  <a:gd name="connsiteX39" fmla="*/ 7144 w 809625"/>
                  <a:gd name="connsiteY39" fmla="*/ 407194 h 923925"/>
                  <a:gd name="connsiteX40" fmla="*/ 26194 w 809625"/>
                  <a:gd name="connsiteY40" fmla="*/ 426244 h 923925"/>
                  <a:gd name="connsiteX41" fmla="*/ 102394 w 809625"/>
                  <a:gd name="connsiteY41" fmla="*/ 426244 h 923925"/>
                  <a:gd name="connsiteX42" fmla="*/ 121444 w 809625"/>
                  <a:gd name="connsiteY42" fmla="*/ 407194 h 923925"/>
                  <a:gd name="connsiteX43" fmla="*/ 102394 w 809625"/>
                  <a:gd name="connsiteY43" fmla="*/ 388144 h 923925"/>
                  <a:gd name="connsiteX44" fmla="*/ 26194 w 809625"/>
                  <a:gd name="connsiteY44" fmla="*/ 388144 h 923925"/>
                  <a:gd name="connsiteX45" fmla="*/ 711994 w 809625"/>
                  <a:gd name="connsiteY45" fmla="*/ 388144 h 923925"/>
                  <a:gd name="connsiteX46" fmla="*/ 692944 w 809625"/>
                  <a:gd name="connsiteY46" fmla="*/ 407194 h 923925"/>
                  <a:gd name="connsiteX47" fmla="*/ 711994 w 809625"/>
                  <a:gd name="connsiteY47" fmla="*/ 426244 h 923925"/>
                  <a:gd name="connsiteX48" fmla="*/ 788194 w 809625"/>
                  <a:gd name="connsiteY48" fmla="*/ 426244 h 923925"/>
                  <a:gd name="connsiteX49" fmla="*/ 807244 w 809625"/>
                  <a:gd name="connsiteY49" fmla="*/ 407194 h 923925"/>
                  <a:gd name="connsiteX50" fmla="*/ 788194 w 809625"/>
                  <a:gd name="connsiteY50" fmla="*/ 388144 h 923925"/>
                  <a:gd name="connsiteX51" fmla="*/ 711994 w 809625"/>
                  <a:gd name="connsiteY51" fmla="*/ 388144 h 923925"/>
                  <a:gd name="connsiteX52" fmla="*/ 302419 w 809625"/>
                  <a:gd name="connsiteY52" fmla="*/ 731025 h 923925"/>
                  <a:gd name="connsiteX53" fmla="*/ 302419 w 809625"/>
                  <a:gd name="connsiteY53" fmla="*/ 769125 h 923925"/>
                  <a:gd name="connsiteX54" fmla="*/ 511969 w 809625"/>
                  <a:gd name="connsiteY54" fmla="*/ 769125 h 923925"/>
                  <a:gd name="connsiteX55" fmla="*/ 511969 w 809625"/>
                  <a:gd name="connsiteY55" fmla="*/ 731025 h 923925"/>
                  <a:gd name="connsiteX56" fmla="*/ 302419 w 809625"/>
                  <a:gd name="connsiteY56" fmla="*/ 731025 h 923925"/>
                  <a:gd name="connsiteX57" fmla="*/ 302419 w 809625"/>
                  <a:gd name="connsiteY57" fmla="*/ 807225 h 923925"/>
                  <a:gd name="connsiteX58" fmla="*/ 302419 w 809625"/>
                  <a:gd name="connsiteY58" fmla="*/ 826275 h 923925"/>
                  <a:gd name="connsiteX59" fmla="*/ 340519 w 809625"/>
                  <a:gd name="connsiteY59" fmla="*/ 864375 h 923925"/>
                  <a:gd name="connsiteX60" fmla="*/ 369094 w 809625"/>
                  <a:gd name="connsiteY60" fmla="*/ 864375 h 923925"/>
                  <a:gd name="connsiteX61" fmla="*/ 369094 w 809625"/>
                  <a:gd name="connsiteY61" fmla="*/ 883425 h 923925"/>
                  <a:gd name="connsiteX62" fmla="*/ 407194 w 809625"/>
                  <a:gd name="connsiteY62" fmla="*/ 921525 h 923925"/>
                  <a:gd name="connsiteX63" fmla="*/ 445294 w 809625"/>
                  <a:gd name="connsiteY63" fmla="*/ 883425 h 923925"/>
                  <a:gd name="connsiteX64" fmla="*/ 445294 w 809625"/>
                  <a:gd name="connsiteY64" fmla="*/ 864375 h 923925"/>
                  <a:gd name="connsiteX65" fmla="*/ 473869 w 809625"/>
                  <a:gd name="connsiteY65" fmla="*/ 864375 h 923925"/>
                  <a:gd name="connsiteX66" fmla="*/ 511969 w 809625"/>
                  <a:gd name="connsiteY66" fmla="*/ 826275 h 923925"/>
                  <a:gd name="connsiteX67" fmla="*/ 511969 w 809625"/>
                  <a:gd name="connsiteY67" fmla="*/ 807225 h 923925"/>
                  <a:gd name="connsiteX68" fmla="*/ 302419 w 809625"/>
                  <a:gd name="connsiteY68" fmla="*/ 8072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9625" h="923925">
                    <a:moveTo>
                      <a:pt x="407194" y="7144"/>
                    </a:moveTo>
                    <a:cubicBezTo>
                      <a:pt x="396672" y="7144"/>
                      <a:pt x="388144" y="15678"/>
                      <a:pt x="388144" y="26194"/>
                    </a:cubicBezTo>
                    <a:lnTo>
                      <a:pt x="388144" y="102394"/>
                    </a:lnTo>
                    <a:cubicBezTo>
                      <a:pt x="388144" y="112919"/>
                      <a:pt x="396672" y="121444"/>
                      <a:pt x="407194" y="121444"/>
                    </a:cubicBezTo>
                    <a:cubicBezTo>
                      <a:pt x="417715" y="121444"/>
                      <a:pt x="426244" y="112919"/>
                      <a:pt x="426244" y="102394"/>
                    </a:cubicBezTo>
                    <a:lnTo>
                      <a:pt x="426244" y="26194"/>
                    </a:lnTo>
                    <a:cubicBezTo>
                      <a:pt x="426244" y="15678"/>
                      <a:pt x="417715" y="7144"/>
                      <a:pt x="407194" y="7144"/>
                    </a:cubicBezTo>
                    <a:close/>
                    <a:moveTo>
                      <a:pt x="137815" y="118767"/>
                    </a:moveTo>
                    <a:cubicBezTo>
                      <a:pt x="132939" y="118767"/>
                      <a:pt x="128141" y="120701"/>
                      <a:pt x="124420" y="124425"/>
                    </a:cubicBezTo>
                    <a:cubicBezTo>
                      <a:pt x="116981" y="131864"/>
                      <a:pt x="116981" y="143770"/>
                      <a:pt x="124420" y="151209"/>
                    </a:cubicBezTo>
                    <a:lnTo>
                      <a:pt x="178297" y="205083"/>
                    </a:lnTo>
                    <a:cubicBezTo>
                      <a:pt x="185734" y="212522"/>
                      <a:pt x="197646" y="212522"/>
                      <a:pt x="205085" y="205083"/>
                    </a:cubicBezTo>
                    <a:cubicBezTo>
                      <a:pt x="212525" y="197644"/>
                      <a:pt x="212525" y="185738"/>
                      <a:pt x="205085" y="178298"/>
                    </a:cubicBezTo>
                    <a:lnTo>
                      <a:pt x="151209" y="124425"/>
                    </a:lnTo>
                    <a:cubicBezTo>
                      <a:pt x="147490" y="120701"/>
                      <a:pt x="142689" y="118767"/>
                      <a:pt x="137815" y="118767"/>
                    </a:cubicBezTo>
                    <a:close/>
                    <a:moveTo>
                      <a:pt x="676572" y="118767"/>
                    </a:moveTo>
                    <a:cubicBezTo>
                      <a:pt x="671698" y="118767"/>
                      <a:pt x="666899" y="120701"/>
                      <a:pt x="663178" y="124425"/>
                    </a:cubicBezTo>
                    <a:lnTo>
                      <a:pt x="609303" y="178298"/>
                    </a:lnTo>
                    <a:cubicBezTo>
                      <a:pt x="601863" y="185738"/>
                      <a:pt x="601863" y="197644"/>
                      <a:pt x="609303" y="205083"/>
                    </a:cubicBezTo>
                    <a:cubicBezTo>
                      <a:pt x="616742" y="212522"/>
                      <a:pt x="628653" y="212522"/>
                      <a:pt x="636091" y="205083"/>
                    </a:cubicBezTo>
                    <a:lnTo>
                      <a:pt x="689967" y="151209"/>
                    </a:lnTo>
                    <a:cubicBezTo>
                      <a:pt x="697406" y="143770"/>
                      <a:pt x="697406" y="131864"/>
                      <a:pt x="689967" y="124425"/>
                    </a:cubicBezTo>
                    <a:cubicBezTo>
                      <a:pt x="686247" y="120701"/>
                      <a:pt x="681449" y="118767"/>
                      <a:pt x="676572" y="118767"/>
                    </a:cubicBezTo>
                    <a:close/>
                    <a:moveTo>
                      <a:pt x="407194" y="178594"/>
                    </a:moveTo>
                    <a:cubicBezTo>
                      <a:pt x="291034" y="178594"/>
                      <a:pt x="178594" y="268719"/>
                      <a:pt x="178594" y="396183"/>
                    </a:cubicBezTo>
                    <a:cubicBezTo>
                      <a:pt x="178594" y="552145"/>
                      <a:pt x="288685" y="591864"/>
                      <a:pt x="301228" y="692925"/>
                    </a:cubicBezTo>
                    <a:lnTo>
                      <a:pt x="513159" y="692925"/>
                    </a:lnTo>
                    <a:cubicBezTo>
                      <a:pt x="525703" y="591864"/>
                      <a:pt x="635794" y="552145"/>
                      <a:pt x="635794" y="396183"/>
                    </a:cubicBezTo>
                    <a:cubicBezTo>
                      <a:pt x="635794" y="268719"/>
                      <a:pt x="523353" y="178594"/>
                      <a:pt x="407194" y="178594"/>
                    </a:cubicBezTo>
                    <a:close/>
                    <a:moveTo>
                      <a:pt x="386060" y="227409"/>
                    </a:moveTo>
                    <a:cubicBezTo>
                      <a:pt x="398475" y="226819"/>
                      <a:pt x="409004" y="233134"/>
                      <a:pt x="408682" y="245564"/>
                    </a:cubicBezTo>
                    <a:cubicBezTo>
                      <a:pt x="408996" y="255546"/>
                      <a:pt x="400201" y="264900"/>
                      <a:pt x="390228" y="265214"/>
                    </a:cubicBezTo>
                    <a:cubicBezTo>
                      <a:pt x="319169" y="273501"/>
                      <a:pt x="264319" y="333727"/>
                      <a:pt x="264319" y="407194"/>
                    </a:cubicBezTo>
                    <a:cubicBezTo>
                      <a:pt x="264319" y="421824"/>
                      <a:pt x="266492" y="435883"/>
                      <a:pt x="270569" y="449180"/>
                    </a:cubicBezTo>
                    <a:cubicBezTo>
                      <a:pt x="274538" y="458991"/>
                      <a:pt x="268464" y="471373"/>
                      <a:pt x="258366" y="474421"/>
                    </a:cubicBezTo>
                    <a:cubicBezTo>
                      <a:pt x="248267" y="477564"/>
                      <a:pt x="236387" y="470516"/>
                      <a:pt x="234256" y="460134"/>
                    </a:cubicBezTo>
                    <a:cubicBezTo>
                      <a:pt x="229089" y="443369"/>
                      <a:pt x="226219" y="425691"/>
                      <a:pt x="226219" y="407194"/>
                    </a:cubicBezTo>
                    <a:cubicBezTo>
                      <a:pt x="226219" y="314640"/>
                      <a:pt x="296129" y="237897"/>
                      <a:pt x="386060" y="227409"/>
                    </a:cubicBezTo>
                    <a:close/>
                    <a:moveTo>
                      <a:pt x="26194" y="388144"/>
                    </a:moveTo>
                    <a:cubicBezTo>
                      <a:pt x="15672" y="388144"/>
                      <a:pt x="7144" y="396678"/>
                      <a:pt x="7144" y="407194"/>
                    </a:cubicBezTo>
                    <a:cubicBezTo>
                      <a:pt x="7144" y="417719"/>
                      <a:pt x="15672" y="426244"/>
                      <a:pt x="26194" y="426244"/>
                    </a:cubicBezTo>
                    <a:lnTo>
                      <a:pt x="102394" y="426244"/>
                    </a:lnTo>
                    <a:cubicBezTo>
                      <a:pt x="112915" y="426244"/>
                      <a:pt x="121444" y="417719"/>
                      <a:pt x="121444" y="407194"/>
                    </a:cubicBezTo>
                    <a:cubicBezTo>
                      <a:pt x="121444" y="396678"/>
                      <a:pt x="112915" y="388144"/>
                      <a:pt x="102394" y="388144"/>
                    </a:cubicBezTo>
                    <a:lnTo>
                      <a:pt x="26194" y="388144"/>
                    </a:lnTo>
                    <a:close/>
                    <a:moveTo>
                      <a:pt x="711994" y="388144"/>
                    </a:moveTo>
                    <a:cubicBezTo>
                      <a:pt x="701472" y="388144"/>
                      <a:pt x="692944" y="396678"/>
                      <a:pt x="692944" y="407194"/>
                    </a:cubicBezTo>
                    <a:cubicBezTo>
                      <a:pt x="692944" y="417719"/>
                      <a:pt x="701472" y="426244"/>
                      <a:pt x="711994" y="426244"/>
                    </a:cubicBezTo>
                    <a:lnTo>
                      <a:pt x="788194" y="426244"/>
                    </a:lnTo>
                    <a:cubicBezTo>
                      <a:pt x="798715" y="426244"/>
                      <a:pt x="807244" y="417719"/>
                      <a:pt x="807244" y="407194"/>
                    </a:cubicBezTo>
                    <a:cubicBezTo>
                      <a:pt x="807244" y="396678"/>
                      <a:pt x="798715" y="388144"/>
                      <a:pt x="788194" y="388144"/>
                    </a:cubicBezTo>
                    <a:lnTo>
                      <a:pt x="711994" y="388144"/>
                    </a:lnTo>
                    <a:close/>
                    <a:moveTo>
                      <a:pt x="302419" y="731025"/>
                    </a:moveTo>
                    <a:lnTo>
                      <a:pt x="302419" y="769125"/>
                    </a:lnTo>
                    <a:lnTo>
                      <a:pt x="511969" y="769125"/>
                    </a:lnTo>
                    <a:lnTo>
                      <a:pt x="511969" y="731025"/>
                    </a:lnTo>
                    <a:lnTo>
                      <a:pt x="302419" y="731025"/>
                    </a:lnTo>
                    <a:close/>
                    <a:moveTo>
                      <a:pt x="302419" y="807225"/>
                    </a:moveTo>
                    <a:lnTo>
                      <a:pt x="302419" y="826275"/>
                    </a:lnTo>
                    <a:cubicBezTo>
                      <a:pt x="302419" y="848183"/>
                      <a:pt x="320416" y="864375"/>
                      <a:pt x="340519" y="864375"/>
                    </a:cubicBezTo>
                    <a:lnTo>
                      <a:pt x="369094" y="864375"/>
                    </a:lnTo>
                    <a:lnTo>
                      <a:pt x="369094" y="883425"/>
                    </a:lnTo>
                    <a:cubicBezTo>
                      <a:pt x="369094" y="904570"/>
                      <a:pt x="386086" y="921525"/>
                      <a:pt x="407194" y="921525"/>
                    </a:cubicBezTo>
                    <a:cubicBezTo>
                      <a:pt x="428301" y="921525"/>
                      <a:pt x="445294" y="904570"/>
                      <a:pt x="445294" y="883425"/>
                    </a:cubicBezTo>
                    <a:lnTo>
                      <a:pt x="445294" y="864375"/>
                    </a:lnTo>
                    <a:lnTo>
                      <a:pt x="473869" y="864375"/>
                    </a:lnTo>
                    <a:cubicBezTo>
                      <a:pt x="493971" y="864375"/>
                      <a:pt x="511969" y="848183"/>
                      <a:pt x="511969" y="826275"/>
                    </a:cubicBezTo>
                    <a:lnTo>
                      <a:pt x="511969" y="807225"/>
                    </a:lnTo>
                    <a:lnTo>
                      <a:pt x="302419" y="807225"/>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defTabSz="435743">
              <a:spcBef>
                <a:spcPct val="0"/>
              </a:spcBef>
              <a:spcAft>
                <a:spcPct val="35000"/>
              </a:spcAft>
            </a:pPr>
            <a:r>
              <a:rPr lang="en-US" sz="1800" dirty="0"/>
              <a:t>Review the need for Robotic Process Automation</a:t>
            </a:r>
          </a:p>
        </p:txBody>
      </p:sp>
      <p:grpSp>
        <p:nvGrpSpPr>
          <p:cNvPr id="41" name="Group 40" descr="Icon of chart with two gears on top">
            <a:extLst>
              <a:ext uri="{FF2B5EF4-FFF2-40B4-BE49-F238E27FC236}">
                <a16:creationId xmlns:a16="http://schemas.microsoft.com/office/drawing/2014/main" id="{E07F374F-E7D0-48D6-9A4B-0CB42C056037}"/>
              </a:ext>
            </a:extLst>
          </p:cNvPr>
          <p:cNvGrpSpPr/>
          <p:nvPr/>
        </p:nvGrpSpPr>
        <p:grpSpPr>
          <a:xfrm>
            <a:off x="3031668" y="2272218"/>
            <a:ext cx="702132" cy="702232"/>
            <a:chOff x="3031668" y="3077885"/>
            <a:chExt cx="702132" cy="702232"/>
          </a:xfrm>
        </p:grpSpPr>
        <p:grpSp>
          <p:nvGrpSpPr>
            <p:cNvPr id="42" name="Group 41">
              <a:extLst>
                <a:ext uri="{FF2B5EF4-FFF2-40B4-BE49-F238E27FC236}">
                  <a16:creationId xmlns:a16="http://schemas.microsoft.com/office/drawing/2014/main" id="{9B193BBE-C29E-43D4-9F25-1ECD7064DE34}"/>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6" name="Group 45" descr="Icon of chart with two gears on top">
              <a:extLst>
                <a:ext uri="{FF2B5EF4-FFF2-40B4-BE49-F238E27FC236}">
                  <a16:creationId xmlns:a16="http://schemas.microsoft.com/office/drawing/2014/main" id="{C45C6918-3B66-4690-97AF-743A813CE76D}"/>
                </a:ext>
              </a:extLst>
            </p:cNvPr>
            <p:cNvGrpSpPr/>
            <p:nvPr/>
          </p:nvGrpSpPr>
          <p:grpSpPr>
            <a:xfrm>
              <a:off x="3216754" y="3246121"/>
              <a:ext cx="331960" cy="365760"/>
              <a:chOff x="766599" y="759501"/>
              <a:chExt cx="331960" cy="365760"/>
            </a:xfrm>
          </p:grpSpPr>
          <p:sp>
            <p:nvSpPr>
              <p:cNvPr id="47" name="Freeform: Shape 46">
                <a:extLst>
                  <a:ext uri="{FF2B5EF4-FFF2-40B4-BE49-F238E27FC236}">
                    <a16:creationId xmlns:a16="http://schemas.microsoft.com/office/drawing/2014/main" id="{93A23C22-780E-4841-AA27-E79094914CB5}"/>
                  </a:ext>
                </a:extLst>
              </p:cNvPr>
              <p:cNvSpPr/>
              <p:nvPr/>
            </p:nvSpPr>
            <p:spPr>
              <a:xfrm>
                <a:off x="1027781" y="814823"/>
                <a:ext cx="70778" cy="310438"/>
              </a:xfrm>
              <a:custGeom>
                <a:avLst/>
                <a:gdLst>
                  <a:gd name="connsiteX0" fmla="*/ 0 w 80475"/>
                  <a:gd name="connsiteY0" fmla="*/ 0 h 423956"/>
                  <a:gd name="connsiteX1" fmla="*/ 80475 w 80475"/>
                  <a:gd name="connsiteY1" fmla="*/ 0 h 423956"/>
                  <a:gd name="connsiteX2" fmla="*/ 80475 w 80475"/>
                  <a:gd name="connsiteY2" fmla="*/ 423956 h 423956"/>
                  <a:gd name="connsiteX3" fmla="*/ 0 w 80475"/>
                  <a:gd name="connsiteY3" fmla="*/ 423956 h 423956"/>
                  <a:gd name="connsiteX4" fmla="*/ 0 w 80475"/>
                  <a:gd name="connsiteY4" fmla="*/ 0 h 4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75" h="423956">
                    <a:moveTo>
                      <a:pt x="0" y="0"/>
                    </a:moveTo>
                    <a:lnTo>
                      <a:pt x="80475" y="0"/>
                    </a:lnTo>
                    <a:lnTo>
                      <a:pt x="80475" y="423956"/>
                    </a:lnTo>
                    <a:lnTo>
                      <a:pt x="0" y="423956"/>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8" name="Freeform: Shape 47">
                <a:extLst>
                  <a:ext uri="{FF2B5EF4-FFF2-40B4-BE49-F238E27FC236}">
                    <a16:creationId xmlns:a16="http://schemas.microsoft.com/office/drawing/2014/main" id="{0E01A06A-8787-433D-A695-F4C804450CA9}"/>
                  </a:ext>
                </a:extLst>
              </p:cNvPr>
              <p:cNvSpPr/>
              <p:nvPr/>
            </p:nvSpPr>
            <p:spPr>
              <a:xfrm>
                <a:off x="941346" y="911938"/>
                <a:ext cx="70778" cy="213323"/>
              </a:xfrm>
              <a:custGeom>
                <a:avLst/>
                <a:gdLst>
                  <a:gd name="connsiteX0" fmla="*/ 0 w 96660"/>
                  <a:gd name="connsiteY0" fmla="*/ 0 h 291329"/>
                  <a:gd name="connsiteX1" fmla="*/ 96660 w 96660"/>
                  <a:gd name="connsiteY1" fmla="*/ 0 h 291329"/>
                  <a:gd name="connsiteX2" fmla="*/ 96660 w 96660"/>
                  <a:gd name="connsiteY2" fmla="*/ 291329 h 291329"/>
                  <a:gd name="connsiteX3" fmla="*/ 0 w 96660"/>
                  <a:gd name="connsiteY3" fmla="*/ 291329 h 291329"/>
                  <a:gd name="connsiteX4" fmla="*/ 0 w 96660"/>
                  <a:gd name="connsiteY4" fmla="*/ 0 h 291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60" h="291329">
                    <a:moveTo>
                      <a:pt x="0" y="0"/>
                    </a:moveTo>
                    <a:lnTo>
                      <a:pt x="96660" y="0"/>
                    </a:lnTo>
                    <a:lnTo>
                      <a:pt x="96660" y="291329"/>
                    </a:lnTo>
                    <a:lnTo>
                      <a:pt x="0" y="291329"/>
                    </a:lnTo>
                    <a:lnTo>
                      <a:pt x="0" y="0"/>
                    </a:lnTo>
                    <a:close/>
                  </a:path>
                </a:pathLst>
              </a:custGeom>
              <a:solidFill>
                <a:schemeClr val="bg1">
                  <a:lumMod val="75000"/>
                </a:schemeClr>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9" name="Freeform: Shape 48">
                <a:extLst>
                  <a:ext uri="{FF2B5EF4-FFF2-40B4-BE49-F238E27FC236}">
                    <a16:creationId xmlns:a16="http://schemas.microsoft.com/office/drawing/2014/main" id="{96C5CE6D-D4E5-4386-A172-7C7BEB9E7BD6}"/>
                  </a:ext>
                </a:extLst>
              </p:cNvPr>
              <p:cNvSpPr/>
              <p:nvPr/>
            </p:nvSpPr>
            <p:spPr>
              <a:xfrm>
                <a:off x="854913" y="993141"/>
                <a:ext cx="70778" cy="132120"/>
              </a:xfrm>
              <a:custGeom>
                <a:avLst/>
                <a:gdLst>
                  <a:gd name="connsiteX0" fmla="*/ 0 w 96510"/>
                  <a:gd name="connsiteY0" fmla="*/ 0 h 180432"/>
                  <a:gd name="connsiteX1" fmla="*/ 96510 w 96510"/>
                  <a:gd name="connsiteY1" fmla="*/ 0 h 180432"/>
                  <a:gd name="connsiteX2" fmla="*/ 96510 w 96510"/>
                  <a:gd name="connsiteY2" fmla="*/ 180432 h 180432"/>
                  <a:gd name="connsiteX3" fmla="*/ 0 w 96510"/>
                  <a:gd name="connsiteY3" fmla="*/ 180432 h 180432"/>
                  <a:gd name="connsiteX4" fmla="*/ 0 w 96510"/>
                  <a:gd name="connsiteY4" fmla="*/ 0 h 18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10" h="180432">
                    <a:moveTo>
                      <a:pt x="0" y="0"/>
                    </a:moveTo>
                    <a:lnTo>
                      <a:pt x="96510" y="0"/>
                    </a:lnTo>
                    <a:lnTo>
                      <a:pt x="96510" y="180432"/>
                    </a:lnTo>
                    <a:lnTo>
                      <a:pt x="0" y="180432"/>
                    </a:lnTo>
                    <a:lnTo>
                      <a:pt x="0" y="0"/>
                    </a:lnTo>
                    <a:close/>
                  </a:path>
                </a:pathLst>
              </a:custGeom>
              <a:solidFill>
                <a:schemeClr val="bg1">
                  <a:lumMod val="75000"/>
                </a:schemeClr>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0" name="Freeform: Shape 49">
                <a:extLst>
                  <a:ext uri="{FF2B5EF4-FFF2-40B4-BE49-F238E27FC236}">
                    <a16:creationId xmlns:a16="http://schemas.microsoft.com/office/drawing/2014/main" id="{AE55AD43-2FEC-426C-8D8D-F58307F290B2}"/>
                  </a:ext>
                </a:extLst>
              </p:cNvPr>
              <p:cNvSpPr/>
              <p:nvPr/>
            </p:nvSpPr>
            <p:spPr>
              <a:xfrm>
                <a:off x="768479" y="1017831"/>
                <a:ext cx="70778" cy="107430"/>
              </a:xfrm>
              <a:custGeom>
                <a:avLst/>
                <a:gdLst>
                  <a:gd name="connsiteX0" fmla="*/ 0 w 80475"/>
                  <a:gd name="connsiteY0" fmla="*/ 0 h 146714"/>
                  <a:gd name="connsiteX1" fmla="*/ 80475 w 80475"/>
                  <a:gd name="connsiteY1" fmla="*/ 0 h 146714"/>
                  <a:gd name="connsiteX2" fmla="*/ 80475 w 80475"/>
                  <a:gd name="connsiteY2" fmla="*/ 146714 h 146714"/>
                  <a:gd name="connsiteX3" fmla="*/ 0 w 80475"/>
                  <a:gd name="connsiteY3" fmla="*/ 146714 h 146714"/>
                  <a:gd name="connsiteX4" fmla="*/ 0 w 80475"/>
                  <a:gd name="connsiteY4" fmla="*/ 0 h 14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75" h="146714">
                    <a:moveTo>
                      <a:pt x="0" y="0"/>
                    </a:moveTo>
                    <a:lnTo>
                      <a:pt x="80475" y="0"/>
                    </a:lnTo>
                    <a:lnTo>
                      <a:pt x="80475" y="146714"/>
                    </a:lnTo>
                    <a:lnTo>
                      <a:pt x="0" y="146714"/>
                    </a:lnTo>
                    <a:lnTo>
                      <a:pt x="0" y="0"/>
                    </a:lnTo>
                    <a:close/>
                  </a:path>
                </a:pathLst>
              </a:custGeom>
              <a:solidFill>
                <a:schemeClr val="bg1">
                  <a:lumMod val="75000"/>
                </a:schemeClr>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1" name="Freeform: Shape 50">
                <a:extLst>
                  <a:ext uri="{FF2B5EF4-FFF2-40B4-BE49-F238E27FC236}">
                    <a16:creationId xmlns:a16="http://schemas.microsoft.com/office/drawing/2014/main" id="{3B1EF625-AABC-4645-BB50-041D00AE48A9}"/>
                  </a:ext>
                </a:extLst>
              </p:cNvPr>
              <p:cNvSpPr/>
              <p:nvPr/>
            </p:nvSpPr>
            <p:spPr>
              <a:xfrm>
                <a:off x="879295" y="759501"/>
                <a:ext cx="131781" cy="131711"/>
              </a:xfrm>
              <a:custGeom>
                <a:avLst/>
                <a:gdLst>
                  <a:gd name="connsiteX0" fmla="*/ 63562 w 179970"/>
                  <a:gd name="connsiteY0" fmla="*/ 171 h 179874"/>
                  <a:gd name="connsiteX1" fmla="*/ 68208 w 179970"/>
                  <a:gd name="connsiteY1" fmla="*/ 2119 h 179874"/>
                  <a:gd name="connsiteX2" fmla="*/ 77499 w 179970"/>
                  <a:gd name="connsiteY2" fmla="*/ 19353 h 179874"/>
                  <a:gd name="connsiteX3" fmla="*/ 82145 w 179970"/>
                  <a:gd name="connsiteY3" fmla="*/ 21750 h 179874"/>
                  <a:gd name="connsiteX4" fmla="*/ 97431 w 179970"/>
                  <a:gd name="connsiteY4" fmla="*/ 21750 h 179874"/>
                  <a:gd name="connsiteX5" fmla="*/ 102077 w 179970"/>
                  <a:gd name="connsiteY5" fmla="*/ 19353 h 179874"/>
                  <a:gd name="connsiteX6" fmla="*/ 111368 w 179970"/>
                  <a:gd name="connsiteY6" fmla="*/ 2119 h 179874"/>
                  <a:gd name="connsiteX7" fmla="*/ 116013 w 179970"/>
                  <a:gd name="connsiteY7" fmla="*/ 171 h 179874"/>
                  <a:gd name="connsiteX8" fmla="*/ 125605 w 179970"/>
                  <a:gd name="connsiteY8" fmla="*/ 3467 h 179874"/>
                  <a:gd name="connsiteX9" fmla="*/ 134746 w 179970"/>
                  <a:gd name="connsiteY9" fmla="*/ 7813 h 179874"/>
                  <a:gd name="connsiteX10" fmla="*/ 136694 w 179970"/>
                  <a:gd name="connsiteY10" fmla="*/ 12459 h 179874"/>
                  <a:gd name="connsiteX11" fmla="*/ 131000 w 179970"/>
                  <a:gd name="connsiteY11" fmla="*/ 31192 h 179874"/>
                  <a:gd name="connsiteX12" fmla="*/ 132648 w 179970"/>
                  <a:gd name="connsiteY12" fmla="*/ 36287 h 179874"/>
                  <a:gd name="connsiteX13" fmla="*/ 143438 w 179970"/>
                  <a:gd name="connsiteY13" fmla="*/ 47077 h 179874"/>
                  <a:gd name="connsiteX14" fmla="*/ 148533 w 179970"/>
                  <a:gd name="connsiteY14" fmla="*/ 48725 h 179874"/>
                  <a:gd name="connsiteX15" fmla="*/ 167266 w 179970"/>
                  <a:gd name="connsiteY15" fmla="*/ 43031 h 179874"/>
                  <a:gd name="connsiteX16" fmla="*/ 171911 w 179970"/>
                  <a:gd name="connsiteY16" fmla="*/ 44829 h 179874"/>
                  <a:gd name="connsiteX17" fmla="*/ 175059 w 179970"/>
                  <a:gd name="connsiteY17" fmla="*/ 50973 h 179874"/>
                  <a:gd name="connsiteX18" fmla="*/ 177456 w 179970"/>
                  <a:gd name="connsiteY18" fmla="*/ 56968 h 179874"/>
                  <a:gd name="connsiteX19" fmla="*/ 179704 w 179970"/>
                  <a:gd name="connsiteY19" fmla="*/ 63561 h 179874"/>
                  <a:gd name="connsiteX20" fmla="*/ 177756 w 179970"/>
                  <a:gd name="connsiteY20" fmla="*/ 68207 h 179874"/>
                  <a:gd name="connsiteX21" fmla="*/ 160522 w 179970"/>
                  <a:gd name="connsiteY21" fmla="*/ 77498 h 179874"/>
                  <a:gd name="connsiteX22" fmla="*/ 158274 w 179970"/>
                  <a:gd name="connsiteY22" fmla="*/ 82294 h 179874"/>
                  <a:gd name="connsiteX23" fmla="*/ 158274 w 179970"/>
                  <a:gd name="connsiteY23" fmla="*/ 97580 h 179874"/>
                  <a:gd name="connsiteX24" fmla="*/ 160672 w 179970"/>
                  <a:gd name="connsiteY24" fmla="*/ 102225 h 179874"/>
                  <a:gd name="connsiteX25" fmla="*/ 177906 w 179970"/>
                  <a:gd name="connsiteY25" fmla="*/ 111517 h 179874"/>
                  <a:gd name="connsiteX26" fmla="*/ 179854 w 179970"/>
                  <a:gd name="connsiteY26" fmla="*/ 116162 h 179874"/>
                  <a:gd name="connsiteX27" fmla="*/ 176557 w 179970"/>
                  <a:gd name="connsiteY27" fmla="*/ 125753 h 179874"/>
                  <a:gd name="connsiteX28" fmla="*/ 172211 w 179970"/>
                  <a:gd name="connsiteY28" fmla="*/ 134895 h 179874"/>
                  <a:gd name="connsiteX29" fmla="*/ 167566 w 179970"/>
                  <a:gd name="connsiteY29" fmla="*/ 136693 h 179874"/>
                  <a:gd name="connsiteX30" fmla="*/ 148833 w 179970"/>
                  <a:gd name="connsiteY30" fmla="*/ 130999 h 179874"/>
                  <a:gd name="connsiteX31" fmla="*/ 143738 w 179970"/>
                  <a:gd name="connsiteY31" fmla="*/ 132647 h 179874"/>
                  <a:gd name="connsiteX32" fmla="*/ 132948 w 179970"/>
                  <a:gd name="connsiteY32" fmla="*/ 143437 h 179874"/>
                  <a:gd name="connsiteX33" fmla="*/ 131299 w 179970"/>
                  <a:gd name="connsiteY33" fmla="*/ 148532 h 179874"/>
                  <a:gd name="connsiteX34" fmla="*/ 136994 w 179970"/>
                  <a:gd name="connsiteY34" fmla="*/ 167265 h 179874"/>
                  <a:gd name="connsiteX35" fmla="*/ 135196 w 179970"/>
                  <a:gd name="connsiteY35" fmla="*/ 171910 h 179874"/>
                  <a:gd name="connsiteX36" fmla="*/ 129051 w 179970"/>
                  <a:gd name="connsiteY36" fmla="*/ 175057 h 179874"/>
                  <a:gd name="connsiteX37" fmla="*/ 123057 w 179970"/>
                  <a:gd name="connsiteY37" fmla="*/ 177455 h 179874"/>
                  <a:gd name="connsiteX38" fmla="*/ 116463 w 179970"/>
                  <a:gd name="connsiteY38" fmla="*/ 179703 h 179874"/>
                  <a:gd name="connsiteX39" fmla="*/ 111818 w 179970"/>
                  <a:gd name="connsiteY39" fmla="*/ 177755 h 179874"/>
                  <a:gd name="connsiteX40" fmla="*/ 102526 w 179970"/>
                  <a:gd name="connsiteY40" fmla="*/ 160521 h 179874"/>
                  <a:gd name="connsiteX41" fmla="*/ 97880 w 179970"/>
                  <a:gd name="connsiteY41" fmla="*/ 158123 h 179874"/>
                  <a:gd name="connsiteX42" fmla="*/ 82595 w 179970"/>
                  <a:gd name="connsiteY42" fmla="*/ 158123 h 179874"/>
                  <a:gd name="connsiteX43" fmla="*/ 77799 w 179970"/>
                  <a:gd name="connsiteY43" fmla="*/ 160521 h 179874"/>
                  <a:gd name="connsiteX44" fmla="*/ 68508 w 179970"/>
                  <a:gd name="connsiteY44" fmla="*/ 177755 h 179874"/>
                  <a:gd name="connsiteX45" fmla="*/ 63862 w 179970"/>
                  <a:gd name="connsiteY45" fmla="*/ 179703 h 179874"/>
                  <a:gd name="connsiteX46" fmla="*/ 54271 w 179970"/>
                  <a:gd name="connsiteY46" fmla="*/ 176406 h 179874"/>
                  <a:gd name="connsiteX47" fmla="*/ 45130 w 179970"/>
                  <a:gd name="connsiteY47" fmla="*/ 172060 h 179874"/>
                  <a:gd name="connsiteX48" fmla="*/ 43331 w 179970"/>
                  <a:gd name="connsiteY48" fmla="*/ 167415 h 179874"/>
                  <a:gd name="connsiteX49" fmla="*/ 49026 w 179970"/>
                  <a:gd name="connsiteY49" fmla="*/ 148682 h 179874"/>
                  <a:gd name="connsiteX50" fmla="*/ 47377 w 179970"/>
                  <a:gd name="connsiteY50" fmla="*/ 143587 h 179874"/>
                  <a:gd name="connsiteX51" fmla="*/ 36588 w 179970"/>
                  <a:gd name="connsiteY51" fmla="*/ 132797 h 179874"/>
                  <a:gd name="connsiteX52" fmla="*/ 31492 w 179970"/>
                  <a:gd name="connsiteY52" fmla="*/ 131148 h 179874"/>
                  <a:gd name="connsiteX53" fmla="*/ 12760 w 179970"/>
                  <a:gd name="connsiteY53" fmla="*/ 136843 h 179874"/>
                  <a:gd name="connsiteX54" fmla="*/ 8114 w 179970"/>
                  <a:gd name="connsiteY54" fmla="*/ 135045 h 179874"/>
                  <a:gd name="connsiteX55" fmla="*/ 4967 w 179970"/>
                  <a:gd name="connsiteY55" fmla="*/ 128900 h 179874"/>
                  <a:gd name="connsiteX56" fmla="*/ 2419 w 179970"/>
                  <a:gd name="connsiteY56" fmla="*/ 122906 h 179874"/>
                  <a:gd name="connsiteX57" fmla="*/ 172 w 179970"/>
                  <a:gd name="connsiteY57" fmla="*/ 116312 h 179874"/>
                  <a:gd name="connsiteX58" fmla="*/ 2120 w 179970"/>
                  <a:gd name="connsiteY58" fmla="*/ 111667 h 179874"/>
                  <a:gd name="connsiteX59" fmla="*/ 19354 w 179970"/>
                  <a:gd name="connsiteY59" fmla="*/ 102375 h 179874"/>
                  <a:gd name="connsiteX60" fmla="*/ 21751 w 179970"/>
                  <a:gd name="connsiteY60" fmla="*/ 97580 h 179874"/>
                  <a:gd name="connsiteX61" fmla="*/ 21751 w 179970"/>
                  <a:gd name="connsiteY61" fmla="*/ 82294 h 179874"/>
                  <a:gd name="connsiteX62" fmla="*/ 19354 w 179970"/>
                  <a:gd name="connsiteY62" fmla="*/ 77648 h 179874"/>
                  <a:gd name="connsiteX63" fmla="*/ 2120 w 179970"/>
                  <a:gd name="connsiteY63" fmla="*/ 68357 h 179874"/>
                  <a:gd name="connsiteX64" fmla="*/ 172 w 179970"/>
                  <a:gd name="connsiteY64" fmla="*/ 63711 h 179874"/>
                  <a:gd name="connsiteX65" fmla="*/ 3468 w 179970"/>
                  <a:gd name="connsiteY65" fmla="*/ 54120 h 179874"/>
                  <a:gd name="connsiteX66" fmla="*/ 7814 w 179970"/>
                  <a:gd name="connsiteY66" fmla="*/ 44979 h 179874"/>
                  <a:gd name="connsiteX67" fmla="*/ 12460 w 179970"/>
                  <a:gd name="connsiteY67" fmla="*/ 43180 h 179874"/>
                  <a:gd name="connsiteX68" fmla="*/ 31193 w 179970"/>
                  <a:gd name="connsiteY68" fmla="*/ 48875 h 179874"/>
                  <a:gd name="connsiteX69" fmla="*/ 36288 w 179970"/>
                  <a:gd name="connsiteY69" fmla="*/ 47227 h 179874"/>
                  <a:gd name="connsiteX70" fmla="*/ 47078 w 179970"/>
                  <a:gd name="connsiteY70" fmla="*/ 36437 h 179874"/>
                  <a:gd name="connsiteX71" fmla="*/ 48726 w 179970"/>
                  <a:gd name="connsiteY71" fmla="*/ 31341 h 179874"/>
                  <a:gd name="connsiteX72" fmla="*/ 43032 w 179970"/>
                  <a:gd name="connsiteY72" fmla="*/ 12609 h 179874"/>
                  <a:gd name="connsiteX73" fmla="*/ 44830 w 179970"/>
                  <a:gd name="connsiteY73" fmla="*/ 7963 h 179874"/>
                  <a:gd name="connsiteX74" fmla="*/ 50974 w 179970"/>
                  <a:gd name="connsiteY74" fmla="*/ 4816 h 179874"/>
                  <a:gd name="connsiteX75" fmla="*/ 56969 w 179970"/>
                  <a:gd name="connsiteY75" fmla="*/ 2418 h 179874"/>
                  <a:gd name="connsiteX76" fmla="*/ 63562 w 179970"/>
                  <a:gd name="connsiteY76" fmla="*/ 171 h 17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79970" h="179874">
                    <a:moveTo>
                      <a:pt x="63562" y="171"/>
                    </a:moveTo>
                    <a:cubicBezTo>
                      <a:pt x="65361" y="-429"/>
                      <a:pt x="67309" y="620"/>
                      <a:pt x="68208" y="2119"/>
                    </a:cubicBezTo>
                    <a:lnTo>
                      <a:pt x="77499" y="19353"/>
                    </a:lnTo>
                    <a:cubicBezTo>
                      <a:pt x="78249" y="20851"/>
                      <a:pt x="80347" y="21900"/>
                      <a:pt x="82145" y="21750"/>
                    </a:cubicBezTo>
                    <a:cubicBezTo>
                      <a:pt x="87240" y="21151"/>
                      <a:pt x="92336" y="21151"/>
                      <a:pt x="97431" y="21750"/>
                    </a:cubicBezTo>
                    <a:cubicBezTo>
                      <a:pt x="99079" y="21900"/>
                      <a:pt x="101177" y="20851"/>
                      <a:pt x="102077" y="19353"/>
                    </a:cubicBezTo>
                    <a:lnTo>
                      <a:pt x="111368" y="2119"/>
                    </a:lnTo>
                    <a:cubicBezTo>
                      <a:pt x="112267" y="620"/>
                      <a:pt x="114365" y="-279"/>
                      <a:pt x="116013" y="171"/>
                    </a:cubicBezTo>
                    <a:cubicBezTo>
                      <a:pt x="119311" y="1070"/>
                      <a:pt x="122458" y="2119"/>
                      <a:pt x="125605" y="3467"/>
                    </a:cubicBezTo>
                    <a:cubicBezTo>
                      <a:pt x="128752" y="4666"/>
                      <a:pt x="131749" y="6165"/>
                      <a:pt x="134746" y="7813"/>
                    </a:cubicBezTo>
                    <a:cubicBezTo>
                      <a:pt x="136394" y="8563"/>
                      <a:pt x="137144" y="10811"/>
                      <a:pt x="136694" y="12459"/>
                    </a:cubicBezTo>
                    <a:lnTo>
                      <a:pt x="131000" y="31192"/>
                    </a:lnTo>
                    <a:cubicBezTo>
                      <a:pt x="130550" y="32990"/>
                      <a:pt x="131299" y="35238"/>
                      <a:pt x="132648" y="36287"/>
                    </a:cubicBezTo>
                    <a:cubicBezTo>
                      <a:pt x="136694" y="39584"/>
                      <a:pt x="140291" y="43180"/>
                      <a:pt x="143438" y="47077"/>
                    </a:cubicBezTo>
                    <a:cubicBezTo>
                      <a:pt x="144637" y="48426"/>
                      <a:pt x="146885" y="49175"/>
                      <a:pt x="148533" y="48725"/>
                    </a:cubicBezTo>
                    <a:lnTo>
                      <a:pt x="167266" y="43031"/>
                    </a:lnTo>
                    <a:cubicBezTo>
                      <a:pt x="168914" y="42431"/>
                      <a:pt x="171012" y="43330"/>
                      <a:pt x="171911" y="44829"/>
                    </a:cubicBezTo>
                    <a:cubicBezTo>
                      <a:pt x="173110" y="46777"/>
                      <a:pt x="174159" y="48875"/>
                      <a:pt x="175059" y="50973"/>
                    </a:cubicBezTo>
                    <a:cubicBezTo>
                      <a:pt x="175658" y="52622"/>
                      <a:pt x="176857" y="55319"/>
                      <a:pt x="177456" y="56968"/>
                    </a:cubicBezTo>
                    <a:cubicBezTo>
                      <a:pt x="178355" y="59215"/>
                      <a:pt x="179105" y="61314"/>
                      <a:pt x="179704" y="63561"/>
                    </a:cubicBezTo>
                    <a:cubicBezTo>
                      <a:pt x="180304" y="65210"/>
                      <a:pt x="179404" y="67308"/>
                      <a:pt x="177756" y="68207"/>
                    </a:cubicBezTo>
                    <a:lnTo>
                      <a:pt x="160522" y="77498"/>
                    </a:lnTo>
                    <a:cubicBezTo>
                      <a:pt x="158874" y="78248"/>
                      <a:pt x="157825" y="80346"/>
                      <a:pt x="158274" y="82294"/>
                    </a:cubicBezTo>
                    <a:cubicBezTo>
                      <a:pt x="158874" y="87389"/>
                      <a:pt x="158874" y="92484"/>
                      <a:pt x="158274" y="97580"/>
                    </a:cubicBezTo>
                    <a:cubicBezTo>
                      <a:pt x="158124" y="99228"/>
                      <a:pt x="159173" y="101326"/>
                      <a:pt x="160672" y="102225"/>
                    </a:cubicBezTo>
                    <a:lnTo>
                      <a:pt x="177906" y="111517"/>
                    </a:lnTo>
                    <a:cubicBezTo>
                      <a:pt x="179404" y="112416"/>
                      <a:pt x="180304" y="114514"/>
                      <a:pt x="179854" y="116162"/>
                    </a:cubicBezTo>
                    <a:cubicBezTo>
                      <a:pt x="178955" y="119459"/>
                      <a:pt x="177906" y="122606"/>
                      <a:pt x="176557" y="125753"/>
                    </a:cubicBezTo>
                    <a:cubicBezTo>
                      <a:pt x="175358" y="128900"/>
                      <a:pt x="173860" y="131898"/>
                      <a:pt x="172211" y="134895"/>
                    </a:cubicBezTo>
                    <a:cubicBezTo>
                      <a:pt x="171462" y="136393"/>
                      <a:pt x="169214" y="137143"/>
                      <a:pt x="167566" y="136693"/>
                    </a:cubicBezTo>
                    <a:lnTo>
                      <a:pt x="148833" y="130999"/>
                    </a:lnTo>
                    <a:cubicBezTo>
                      <a:pt x="147035" y="130549"/>
                      <a:pt x="144787" y="131298"/>
                      <a:pt x="143738" y="132647"/>
                    </a:cubicBezTo>
                    <a:cubicBezTo>
                      <a:pt x="140441" y="136693"/>
                      <a:pt x="136844" y="140290"/>
                      <a:pt x="132948" y="143437"/>
                    </a:cubicBezTo>
                    <a:cubicBezTo>
                      <a:pt x="131599" y="144636"/>
                      <a:pt x="130850" y="146884"/>
                      <a:pt x="131299" y="148532"/>
                    </a:cubicBezTo>
                    <a:lnTo>
                      <a:pt x="136994" y="167265"/>
                    </a:lnTo>
                    <a:cubicBezTo>
                      <a:pt x="137593" y="168913"/>
                      <a:pt x="136694" y="171011"/>
                      <a:pt x="135196" y="171910"/>
                    </a:cubicBezTo>
                    <a:cubicBezTo>
                      <a:pt x="133247" y="173109"/>
                      <a:pt x="131149" y="174158"/>
                      <a:pt x="129051" y="175057"/>
                    </a:cubicBezTo>
                    <a:cubicBezTo>
                      <a:pt x="127403" y="175657"/>
                      <a:pt x="124705" y="176856"/>
                      <a:pt x="123057" y="177455"/>
                    </a:cubicBezTo>
                    <a:cubicBezTo>
                      <a:pt x="120809" y="178354"/>
                      <a:pt x="118711" y="179104"/>
                      <a:pt x="116463" y="179703"/>
                    </a:cubicBezTo>
                    <a:cubicBezTo>
                      <a:pt x="114815" y="180303"/>
                      <a:pt x="112717" y="179254"/>
                      <a:pt x="111818" y="177755"/>
                    </a:cubicBezTo>
                    <a:lnTo>
                      <a:pt x="102526" y="160521"/>
                    </a:lnTo>
                    <a:cubicBezTo>
                      <a:pt x="101777" y="159022"/>
                      <a:pt x="99679" y="157973"/>
                      <a:pt x="97880" y="158123"/>
                    </a:cubicBezTo>
                    <a:cubicBezTo>
                      <a:pt x="92785" y="158723"/>
                      <a:pt x="87690" y="158723"/>
                      <a:pt x="82595" y="158123"/>
                    </a:cubicBezTo>
                    <a:cubicBezTo>
                      <a:pt x="80796" y="157973"/>
                      <a:pt x="78698" y="159022"/>
                      <a:pt x="77799" y="160521"/>
                    </a:cubicBezTo>
                    <a:lnTo>
                      <a:pt x="68508" y="177755"/>
                    </a:lnTo>
                    <a:cubicBezTo>
                      <a:pt x="67609" y="179254"/>
                      <a:pt x="65511" y="180153"/>
                      <a:pt x="63862" y="179703"/>
                    </a:cubicBezTo>
                    <a:cubicBezTo>
                      <a:pt x="60565" y="178804"/>
                      <a:pt x="57418" y="177755"/>
                      <a:pt x="54271" y="176406"/>
                    </a:cubicBezTo>
                    <a:cubicBezTo>
                      <a:pt x="51124" y="175207"/>
                      <a:pt x="48127" y="173709"/>
                      <a:pt x="45130" y="172060"/>
                    </a:cubicBezTo>
                    <a:cubicBezTo>
                      <a:pt x="43631" y="171311"/>
                      <a:pt x="42882" y="169063"/>
                      <a:pt x="43331" y="167415"/>
                    </a:cubicBezTo>
                    <a:lnTo>
                      <a:pt x="49026" y="148682"/>
                    </a:lnTo>
                    <a:cubicBezTo>
                      <a:pt x="49475" y="146884"/>
                      <a:pt x="48726" y="144636"/>
                      <a:pt x="47377" y="143587"/>
                    </a:cubicBezTo>
                    <a:cubicBezTo>
                      <a:pt x="43331" y="140290"/>
                      <a:pt x="39735" y="136693"/>
                      <a:pt x="36588" y="132797"/>
                    </a:cubicBezTo>
                    <a:cubicBezTo>
                      <a:pt x="35389" y="131448"/>
                      <a:pt x="33141" y="130699"/>
                      <a:pt x="31492" y="131148"/>
                    </a:cubicBezTo>
                    <a:lnTo>
                      <a:pt x="12760" y="136843"/>
                    </a:lnTo>
                    <a:cubicBezTo>
                      <a:pt x="11111" y="137443"/>
                      <a:pt x="9013" y="136543"/>
                      <a:pt x="8114" y="135045"/>
                    </a:cubicBezTo>
                    <a:cubicBezTo>
                      <a:pt x="6915" y="133097"/>
                      <a:pt x="5866" y="130999"/>
                      <a:pt x="4967" y="128900"/>
                    </a:cubicBezTo>
                    <a:cubicBezTo>
                      <a:pt x="4218" y="127252"/>
                      <a:pt x="3019" y="124555"/>
                      <a:pt x="2419" y="122906"/>
                    </a:cubicBezTo>
                    <a:cubicBezTo>
                      <a:pt x="1520" y="120658"/>
                      <a:pt x="771" y="118560"/>
                      <a:pt x="172" y="116312"/>
                    </a:cubicBezTo>
                    <a:cubicBezTo>
                      <a:pt x="-428" y="114664"/>
                      <a:pt x="621" y="112566"/>
                      <a:pt x="2120" y="111667"/>
                    </a:cubicBezTo>
                    <a:lnTo>
                      <a:pt x="19354" y="102375"/>
                    </a:lnTo>
                    <a:cubicBezTo>
                      <a:pt x="20852" y="101476"/>
                      <a:pt x="21901" y="99378"/>
                      <a:pt x="21751" y="97580"/>
                    </a:cubicBezTo>
                    <a:cubicBezTo>
                      <a:pt x="21152" y="92484"/>
                      <a:pt x="21152" y="87389"/>
                      <a:pt x="21751" y="82294"/>
                    </a:cubicBezTo>
                    <a:cubicBezTo>
                      <a:pt x="21901" y="80645"/>
                      <a:pt x="20852" y="78547"/>
                      <a:pt x="19354" y="77648"/>
                    </a:cubicBezTo>
                    <a:lnTo>
                      <a:pt x="2120" y="68357"/>
                    </a:lnTo>
                    <a:cubicBezTo>
                      <a:pt x="621" y="67458"/>
                      <a:pt x="-278" y="65360"/>
                      <a:pt x="172" y="63711"/>
                    </a:cubicBezTo>
                    <a:cubicBezTo>
                      <a:pt x="1071" y="60414"/>
                      <a:pt x="2120" y="57267"/>
                      <a:pt x="3468" y="54120"/>
                    </a:cubicBezTo>
                    <a:cubicBezTo>
                      <a:pt x="4667" y="50973"/>
                      <a:pt x="6166" y="47976"/>
                      <a:pt x="7814" y="44979"/>
                    </a:cubicBezTo>
                    <a:cubicBezTo>
                      <a:pt x="8564" y="43480"/>
                      <a:pt x="10812" y="42731"/>
                      <a:pt x="12460" y="43180"/>
                    </a:cubicBezTo>
                    <a:lnTo>
                      <a:pt x="31193" y="48875"/>
                    </a:lnTo>
                    <a:cubicBezTo>
                      <a:pt x="32991" y="49325"/>
                      <a:pt x="35239" y="48575"/>
                      <a:pt x="36288" y="47227"/>
                    </a:cubicBezTo>
                    <a:cubicBezTo>
                      <a:pt x="39585" y="43180"/>
                      <a:pt x="43181" y="39584"/>
                      <a:pt x="47078" y="36437"/>
                    </a:cubicBezTo>
                    <a:cubicBezTo>
                      <a:pt x="48427" y="35238"/>
                      <a:pt x="49176" y="32990"/>
                      <a:pt x="48726" y="31341"/>
                    </a:cubicBezTo>
                    <a:lnTo>
                      <a:pt x="43032" y="12609"/>
                    </a:lnTo>
                    <a:cubicBezTo>
                      <a:pt x="42432" y="10960"/>
                      <a:pt x="43331" y="8862"/>
                      <a:pt x="44830" y="7963"/>
                    </a:cubicBezTo>
                    <a:cubicBezTo>
                      <a:pt x="46778" y="6764"/>
                      <a:pt x="48876" y="5715"/>
                      <a:pt x="50974" y="4816"/>
                    </a:cubicBezTo>
                    <a:cubicBezTo>
                      <a:pt x="52623" y="4217"/>
                      <a:pt x="55320" y="3018"/>
                      <a:pt x="56969" y="2418"/>
                    </a:cubicBezTo>
                    <a:cubicBezTo>
                      <a:pt x="59216" y="1519"/>
                      <a:pt x="61315" y="770"/>
                      <a:pt x="63562" y="171"/>
                    </a:cubicBez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2" name="Freeform: Shape 51">
                <a:extLst>
                  <a:ext uri="{FF2B5EF4-FFF2-40B4-BE49-F238E27FC236}">
                    <a16:creationId xmlns:a16="http://schemas.microsoft.com/office/drawing/2014/main" id="{4E9E2788-73B0-4623-972A-225B9D6B4BCB}"/>
                  </a:ext>
                </a:extLst>
              </p:cNvPr>
              <p:cNvSpPr/>
              <p:nvPr/>
            </p:nvSpPr>
            <p:spPr>
              <a:xfrm>
                <a:off x="766599" y="856107"/>
                <a:ext cx="130286" cy="130246"/>
              </a:xfrm>
              <a:custGeom>
                <a:avLst/>
                <a:gdLst>
                  <a:gd name="connsiteX0" fmla="*/ 62963 w 177928"/>
                  <a:gd name="connsiteY0" fmla="*/ 117 h 177873"/>
                  <a:gd name="connsiteX1" fmla="*/ 67609 w 177928"/>
                  <a:gd name="connsiteY1" fmla="*/ 2065 h 177873"/>
                  <a:gd name="connsiteX2" fmla="*/ 76750 w 177928"/>
                  <a:gd name="connsiteY2" fmla="*/ 19149 h 177873"/>
                  <a:gd name="connsiteX3" fmla="*/ 81396 w 177928"/>
                  <a:gd name="connsiteY3" fmla="*/ 21547 h 177873"/>
                  <a:gd name="connsiteX4" fmla="*/ 96532 w 177928"/>
                  <a:gd name="connsiteY4" fmla="*/ 21547 h 177873"/>
                  <a:gd name="connsiteX5" fmla="*/ 101178 w 177928"/>
                  <a:gd name="connsiteY5" fmla="*/ 19149 h 177873"/>
                  <a:gd name="connsiteX6" fmla="*/ 110319 w 177928"/>
                  <a:gd name="connsiteY6" fmla="*/ 2065 h 177873"/>
                  <a:gd name="connsiteX7" fmla="*/ 114965 w 177928"/>
                  <a:gd name="connsiteY7" fmla="*/ 117 h 177873"/>
                  <a:gd name="connsiteX8" fmla="*/ 124406 w 177928"/>
                  <a:gd name="connsiteY8" fmla="*/ 3414 h 177873"/>
                  <a:gd name="connsiteX9" fmla="*/ 133398 w 177928"/>
                  <a:gd name="connsiteY9" fmla="*/ 7760 h 177873"/>
                  <a:gd name="connsiteX10" fmla="*/ 135196 w 177928"/>
                  <a:gd name="connsiteY10" fmla="*/ 12406 h 177873"/>
                  <a:gd name="connsiteX11" fmla="*/ 129651 w 177928"/>
                  <a:gd name="connsiteY11" fmla="*/ 30988 h 177873"/>
                  <a:gd name="connsiteX12" fmla="*/ 131300 w 177928"/>
                  <a:gd name="connsiteY12" fmla="*/ 35934 h 177873"/>
                  <a:gd name="connsiteX13" fmla="*/ 141940 w 177928"/>
                  <a:gd name="connsiteY13" fmla="*/ 46574 h 177873"/>
                  <a:gd name="connsiteX14" fmla="*/ 146885 w 177928"/>
                  <a:gd name="connsiteY14" fmla="*/ 48222 h 177873"/>
                  <a:gd name="connsiteX15" fmla="*/ 165468 w 177928"/>
                  <a:gd name="connsiteY15" fmla="*/ 42678 h 177873"/>
                  <a:gd name="connsiteX16" fmla="*/ 170114 w 177928"/>
                  <a:gd name="connsiteY16" fmla="*/ 44476 h 177873"/>
                  <a:gd name="connsiteX17" fmla="*/ 173261 w 177928"/>
                  <a:gd name="connsiteY17" fmla="*/ 50620 h 177873"/>
                  <a:gd name="connsiteX18" fmla="*/ 175658 w 177928"/>
                  <a:gd name="connsiteY18" fmla="*/ 56465 h 177873"/>
                  <a:gd name="connsiteX19" fmla="*/ 177757 w 177928"/>
                  <a:gd name="connsiteY19" fmla="*/ 62909 h 177873"/>
                  <a:gd name="connsiteX20" fmla="*/ 175808 w 177928"/>
                  <a:gd name="connsiteY20" fmla="*/ 67555 h 177873"/>
                  <a:gd name="connsiteX21" fmla="*/ 158724 w 177928"/>
                  <a:gd name="connsiteY21" fmla="*/ 76696 h 177873"/>
                  <a:gd name="connsiteX22" fmla="*/ 156177 w 177928"/>
                  <a:gd name="connsiteY22" fmla="*/ 81342 h 177873"/>
                  <a:gd name="connsiteX23" fmla="*/ 156177 w 177928"/>
                  <a:gd name="connsiteY23" fmla="*/ 96478 h 177873"/>
                  <a:gd name="connsiteX24" fmla="*/ 158574 w 177928"/>
                  <a:gd name="connsiteY24" fmla="*/ 101123 h 177873"/>
                  <a:gd name="connsiteX25" fmla="*/ 175658 w 177928"/>
                  <a:gd name="connsiteY25" fmla="*/ 110265 h 177873"/>
                  <a:gd name="connsiteX26" fmla="*/ 177607 w 177928"/>
                  <a:gd name="connsiteY26" fmla="*/ 114911 h 177873"/>
                  <a:gd name="connsiteX27" fmla="*/ 174310 w 177928"/>
                  <a:gd name="connsiteY27" fmla="*/ 124352 h 177873"/>
                  <a:gd name="connsiteX28" fmla="*/ 169964 w 177928"/>
                  <a:gd name="connsiteY28" fmla="*/ 133343 h 177873"/>
                  <a:gd name="connsiteX29" fmla="*/ 165318 w 177928"/>
                  <a:gd name="connsiteY29" fmla="*/ 135142 h 177873"/>
                  <a:gd name="connsiteX30" fmla="*/ 146735 w 177928"/>
                  <a:gd name="connsiteY30" fmla="*/ 129597 h 177873"/>
                  <a:gd name="connsiteX31" fmla="*/ 141790 w 177928"/>
                  <a:gd name="connsiteY31" fmla="*/ 131245 h 177873"/>
                  <a:gd name="connsiteX32" fmla="*/ 131150 w 177928"/>
                  <a:gd name="connsiteY32" fmla="*/ 141885 h 177873"/>
                  <a:gd name="connsiteX33" fmla="*/ 129501 w 177928"/>
                  <a:gd name="connsiteY33" fmla="*/ 146831 h 177873"/>
                  <a:gd name="connsiteX34" fmla="*/ 135046 w 177928"/>
                  <a:gd name="connsiteY34" fmla="*/ 165414 h 177873"/>
                  <a:gd name="connsiteX35" fmla="*/ 133248 w 177928"/>
                  <a:gd name="connsiteY35" fmla="*/ 170059 h 177873"/>
                  <a:gd name="connsiteX36" fmla="*/ 127104 w 177928"/>
                  <a:gd name="connsiteY36" fmla="*/ 173206 h 177873"/>
                  <a:gd name="connsiteX37" fmla="*/ 121259 w 177928"/>
                  <a:gd name="connsiteY37" fmla="*/ 175604 h 177873"/>
                  <a:gd name="connsiteX38" fmla="*/ 114815 w 177928"/>
                  <a:gd name="connsiteY38" fmla="*/ 177702 h 177873"/>
                  <a:gd name="connsiteX39" fmla="*/ 110169 w 177928"/>
                  <a:gd name="connsiteY39" fmla="*/ 175754 h 177873"/>
                  <a:gd name="connsiteX40" fmla="*/ 101028 w 177928"/>
                  <a:gd name="connsiteY40" fmla="*/ 158670 h 177873"/>
                  <a:gd name="connsiteX41" fmla="*/ 96382 w 177928"/>
                  <a:gd name="connsiteY41" fmla="*/ 156272 h 177873"/>
                  <a:gd name="connsiteX42" fmla="*/ 81246 w 177928"/>
                  <a:gd name="connsiteY42" fmla="*/ 156272 h 177873"/>
                  <a:gd name="connsiteX43" fmla="*/ 76601 w 177928"/>
                  <a:gd name="connsiteY43" fmla="*/ 158670 h 177873"/>
                  <a:gd name="connsiteX44" fmla="*/ 67459 w 177928"/>
                  <a:gd name="connsiteY44" fmla="*/ 175754 h 177873"/>
                  <a:gd name="connsiteX45" fmla="*/ 62813 w 177928"/>
                  <a:gd name="connsiteY45" fmla="*/ 177702 h 177873"/>
                  <a:gd name="connsiteX46" fmla="*/ 53372 w 177928"/>
                  <a:gd name="connsiteY46" fmla="*/ 174405 h 177873"/>
                  <a:gd name="connsiteX47" fmla="*/ 44380 w 177928"/>
                  <a:gd name="connsiteY47" fmla="*/ 170059 h 177873"/>
                  <a:gd name="connsiteX48" fmla="*/ 42582 w 177928"/>
                  <a:gd name="connsiteY48" fmla="*/ 165414 h 177873"/>
                  <a:gd name="connsiteX49" fmla="*/ 48127 w 177928"/>
                  <a:gd name="connsiteY49" fmla="*/ 146831 h 177873"/>
                  <a:gd name="connsiteX50" fmla="*/ 46478 w 177928"/>
                  <a:gd name="connsiteY50" fmla="*/ 141885 h 177873"/>
                  <a:gd name="connsiteX51" fmla="*/ 35838 w 177928"/>
                  <a:gd name="connsiteY51" fmla="*/ 131245 h 177873"/>
                  <a:gd name="connsiteX52" fmla="*/ 30893 w 177928"/>
                  <a:gd name="connsiteY52" fmla="*/ 129597 h 177873"/>
                  <a:gd name="connsiteX53" fmla="*/ 12310 w 177928"/>
                  <a:gd name="connsiteY53" fmla="*/ 135142 h 177873"/>
                  <a:gd name="connsiteX54" fmla="*/ 7665 w 177928"/>
                  <a:gd name="connsiteY54" fmla="*/ 133343 h 177873"/>
                  <a:gd name="connsiteX55" fmla="*/ 4667 w 177928"/>
                  <a:gd name="connsiteY55" fmla="*/ 127199 h 177873"/>
                  <a:gd name="connsiteX56" fmla="*/ 2270 w 177928"/>
                  <a:gd name="connsiteY56" fmla="*/ 121354 h 177873"/>
                  <a:gd name="connsiteX57" fmla="*/ 172 w 177928"/>
                  <a:gd name="connsiteY57" fmla="*/ 114911 h 177873"/>
                  <a:gd name="connsiteX58" fmla="*/ 2120 w 177928"/>
                  <a:gd name="connsiteY58" fmla="*/ 110265 h 177873"/>
                  <a:gd name="connsiteX59" fmla="*/ 19204 w 177928"/>
                  <a:gd name="connsiteY59" fmla="*/ 101123 h 177873"/>
                  <a:gd name="connsiteX60" fmla="*/ 21602 w 177928"/>
                  <a:gd name="connsiteY60" fmla="*/ 96478 h 177873"/>
                  <a:gd name="connsiteX61" fmla="*/ 21602 w 177928"/>
                  <a:gd name="connsiteY61" fmla="*/ 81342 h 177873"/>
                  <a:gd name="connsiteX62" fmla="*/ 19204 w 177928"/>
                  <a:gd name="connsiteY62" fmla="*/ 76696 h 177873"/>
                  <a:gd name="connsiteX63" fmla="*/ 2120 w 177928"/>
                  <a:gd name="connsiteY63" fmla="*/ 67555 h 177873"/>
                  <a:gd name="connsiteX64" fmla="*/ 172 w 177928"/>
                  <a:gd name="connsiteY64" fmla="*/ 62909 h 177873"/>
                  <a:gd name="connsiteX65" fmla="*/ 3468 w 177928"/>
                  <a:gd name="connsiteY65" fmla="*/ 53468 h 177873"/>
                  <a:gd name="connsiteX66" fmla="*/ 7814 w 177928"/>
                  <a:gd name="connsiteY66" fmla="*/ 44476 h 177873"/>
                  <a:gd name="connsiteX67" fmla="*/ 12460 w 177928"/>
                  <a:gd name="connsiteY67" fmla="*/ 42678 h 177873"/>
                  <a:gd name="connsiteX68" fmla="*/ 31043 w 177928"/>
                  <a:gd name="connsiteY68" fmla="*/ 48222 h 177873"/>
                  <a:gd name="connsiteX69" fmla="*/ 35988 w 177928"/>
                  <a:gd name="connsiteY69" fmla="*/ 46574 h 177873"/>
                  <a:gd name="connsiteX70" fmla="*/ 46628 w 177928"/>
                  <a:gd name="connsiteY70" fmla="*/ 35934 h 177873"/>
                  <a:gd name="connsiteX71" fmla="*/ 48277 w 177928"/>
                  <a:gd name="connsiteY71" fmla="*/ 30988 h 177873"/>
                  <a:gd name="connsiteX72" fmla="*/ 42732 w 177928"/>
                  <a:gd name="connsiteY72" fmla="*/ 12406 h 177873"/>
                  <a:gd name="connsiteX73" fmla="*/ 44530 w 177928"/>
                  <a:gd name="connsiteY73" fmla="*/ 7760 h 177873"/>
                  <a:gd name="connsiteX74" fmla="*/ 50675 w 177928"/>
                  <a:gd name="connsiteY74" fmla="*/ 4613 h 177873"/>
                  <a:gd name="connsiteX75" fmla="*/ 56519 w 177928"/>
                  <a:gd name="connsiteY75" fmla="*/ 2215 h 177873"/>
                  <a:gd name="connsiteX76" fmla="*/ 62963 w 177928"/>
                  <a:gd name="connsiteY76" fmla="*/ 117 h 17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77928" h="177873">
                    <a:moveTo>
                      <a:pt x="62963" y="117"/>
                    </a:moveTo>
                    <a:cubicBezTo>
                      <a:pt x="64761" y="-333"/>
                      <a:pt x="66710" y="567"/>
                      <a:pt x="67609" y="2065"/>
                    </a:cubicBezTo>
                    <a:lnTo>
                      <a:pt x="76750" y="19149"/>
                    </a:lnTo>
                    <a:cubicBezTo>
                      <a:pt x="77500" y="20648"/>
                      <a:pt x="79598" y="21697"/>
                      <a:pt x="81396" y="21547"/>
                    </a:cubicBezTo>
                    <a:cubicBezTo>
                      <a:pt x="86341" y="20948"/>
                      <a:pt x="91437" y="20948"/>
                      <a:pt x="96532" y="21547"/>
                    </a:cubicBezTo>
                    <a:cubicBezTo>
                      <a:pt x="98181" y="21697"/>
                      <a:pt x="100279" y="20648"/>
                      <a:pt x="101178" y="19149"/>
                    </a:cubicBezTo>
                    <a:lnTo>
                      <a:pt x="110319" y="2065"/>
                    </a:lnTo>
                    <a:cubicBezTo>
                      <a:pt x="111218" y="567"/>
                      <a:pt x="113316" y="-333"/>
                      <a:pt x="114965" y="117"/>
                    </a:cubicBezTo>
                    <a:cubicBezTo>
                      <a:pt x="118112" y="1016"/>
                      <a:pt x="121259" y="2065"/>
                      <a:pt x="124406" y="3414"/>
                    </a:cubicBezTo>
                    <a:cubicBezTo>
                      <a:pt x="127403" y="4763"/>
                      <a:pt x="130550" y="6112"/>
                      <a:pt x="133398" y="7760"/>
                    </a:cubicBezTo>
                    <a:cubicBezTo>
                      <a:pt x="134896" y="8659"/>
                      <a:pt x="135646" y="10757"/>
                      <a:pt x="135196" y="12406"/>
                    </a:cubicBezTo>
                    <a:lnTo>
                      <a:pt x="129651" y="30988"/>
                    </a:lnTo>
                    <a:cubicBezTo>
                      <a:pt x="129202" y="32637"/>
                      <a:pt x="129951" y="34885"/>
                      <a:pt x="131300" y="35934"/>
                    </a:cubicBezTo>
                    <a:cubicBezTo>
                      <a:pt x="135196" y="39081"/>
                      <a:pt x="138793" y="42678"/>
                      <a:pt x="141940" y="46574"/>
                    </a:cubicBezTo>
                    <a:cubicBezTo>
                      <a:pt x="142989" y="47923"/>
                      <a:pt x="145237" y="48672"/>
                      <a:pt x="146885" y="48222"/>
                    </a:cubicBezTo>
                    <a:lnTo>
                      <a:pt x="165468" y="42678"/>
                    </a:lnTo>
                    <a:cubicBezTo>
                      <a:pt x="167116" y="42078"/>
                      <a:pt x="169215" y="42977"/>
                      <a:pt x="170114" y="44476"/>
                    </a:cubicBezTo>
                    <a:cubicBezTo>
                      <a:pt x="171313" y="46424"/>
                      <a:pt x="172362" y="48522"/>
                      <a:pt x="173261" y="50620"/>
                    </a:cubicBezTo>
                    <a:cubicBezTo>
                      <a:pt x="174010" y="52119"/>
                      <a:pt x="175059" y="54816"/>
                      <a:pt x="175658" y="56465"/>
                    </a:cubicBezTo>
                    <a:cubicBezTo>
                      <a:pt x="176408" y="58563"/>
                      <a:pt x="177157" y="60811"/>
                      <a:pt x="177757" y="62909"/>
                    </a:cubicBezTo>
                    <a:cubicBezTo>
                      <a:pt x="178356" y="64707"/>
                      <a:pt x="177307" y="66655"/>
                      <a:pt x="175808" y="67555"/>
                    </a:cubicBezTo>
                    <a:lnTo>
                      <a:pt x="158724" y="76696"/>
                    </a:lnTo>
                    <a:cubicBezTo>
                      <a:pt x="157076" y="77595"/>
                      <a:pt x="156027" y="79693"/>
                      <a:pt x="156177" y="81342"/>
                    </a:cubicBezTo>
                    <a:cubicBezTo>
                      <a:pt x="156776" y="86287"/>
                      <a:pt x="156776" y="91382"/>
                      <a:pt x="156177" y="96478"/>
                    </a:cubicBezTo>
                    <a:cubicBezTo>
                      <a:pt x="156027" y="98126"/>
                      <a:pt x="157076" y="100224"/>
                      <a:pt x="158574" y="101123"/>
                    </a:cubicBezTo>
                    <a:lnTo>
                      <a:pt x="175658" y="110265"/>
                    </a:lnTo>
                    <a:cubicBezTo>
                      <a:pt x="177157" y="111164"/>
                      <a:pt x="178056" y="113262"/>
                      <a:pt x="177607" y="114911"/>
                    </a:cubicBezTo>
                    <a:cubicBezTo>
                      <a:pt x="176708" y="118058"/>
                      <a:pt x="175658" y="121205"/>
                      <a:pt x="174310" y="124352"/>
                    </a:cubicBezTo>
                    <a:cubicBezTo>
                      <a:pt x="172961" y="127349"/>
                      <a:pt x="171612" y="130496"/>
                      <a:pt x="169964" y="133343"/>
                    </a:cubicBezTo>
                    <a:cubicBezTo>
                      <a:pt x="169065" y="134842"/>
                      <a:pt x="166967" y="135591"/>
                      <a:pt x="165318" y="135142"/>
                    </a:cubicBezTo>
                    <a:lnTo>
                      <a:pt x="146735" y="129597"/>
                    </a:lnTo>
                    <a:cubicBezTo>
                      <a:pt x="145087" y="129147"/>
                      <a:pt x="142839" y="129897"/>
                      <a:pt x="141790" y="131245"/>
                    </a:cubicBezTo>
                    <a:cubicBezTo>
                      <a:pt x="138643" y="135142"/>
                      <a:pt x="135046" y="138738"/>
                      <a:pt x="131150" y="141885"/>
                    </a:cubicBezTo>
                    <a:cubicBezTo>
                      <a:pt x="129801" y="142934"/>
                      <a:pt x="129052" y="145182"/>
                      <a:pt x="129501" y="146831"/>
                    </a:cubicBezTo>
                    <a:lnTo>
                      <a:pt x="135046" y="165414"/>
                    </a:lnTo>
                    <a:cubicBezTo>
                      <a:pt x="135646" y="167062"/>
                      <a:pt x="134747" y="169160"/>
                      <a:pt x="133248" y="170059"/>
                    </a:cubicBezTo>
                    <a:cubicBezTo>
                      <a:pt x="131300" y="171258"/>
                      <a:pt x="129202" y="172307"/>
                      <a:pt x="127104" y="173206"/>
                    </a:cubicBezTo>
                    <a:cubicBezTo>
                      <a:pt x="125605" y="173956"/>
                      <a:pt x="122907" y="175005"/>
                      <a:pt x="121259" y="175604"/>
                    </a:cubicBezTo>
                    <a:cubicBezTo>
                      <a:pt x="119161" y="176353"/>
                      <a:pt x="117063" y="177103"/>
                      <a:pt x="114815" y="177702"/>
                    </a:cubicBezTo>
                    <a:cubicBezTo>
                      <a:pt x="113017" y="178302"/>
                      <a:pt x="111069" y="177253"/>
                      <a:pt x="110169" y="175754"/>
                    </a:cubicBezTo>
                    <a:lnTo>
                      <a:pt x="101028" y="158670"/>
                    </a:lnTo>
                    <a:cubicBezTo>
                      <a:pt x="100279" y="157171"/>
                      <a:pt x="98181" y="156122"/>
                      <a:pt x="96382" y="156272"/>
                    </a:cubicBezTo>
                    <a:cubicBezTo>
                      <a:pt x="91437" y="156872"/>
                      <a:pt x="86341" y="156872"/>
                      <a:pt x="81246" y="156272"/>
                    </a:cubicBezTo>
                    <a:cubicBezTo>
                      <a:pt x="79598" y="156122"/>
                      <a:pt x="77500" y="157171"/>
                      <a:pt x="76601" y="158670"/>
                    </a:cubicBezTo>
                    <a:lnTo>
                      <a:pt x="67459" y="175754"/>
                    </a:lnTo>
                    <a:cubicBezTo>
                      <a:pt x="66560" y="177253"/>
                      <a:pt x="64462" y="178152"/>
                      <a:pt x="62813" y="177702"/>
                    </a:cubicBezTo>
                    <a:cubicBezTo>
                      <a:pt x="59666" y="176803"/>
                      <a:pt x="56519" y="175754"/>
                      <a:pt x="53372" y="174405"/>
                    </a:cubicBezTo>
                    <a:cubicBezTo>
                      <a:pt x="50225" y="173057"/>
                      <a:pt x="47228" y="171708"/>
                      <a:pt x="44380" y="170059"/>
                    </a:cubicBezTo>
                    <a:cubicBezTo>
                      <a:pt x="42882" y="169160"/>
                      <a:pt x="42133" y="167062"/>
                      <a:pt x="42582" y="165414"/>
                    </a:cubicBezTo>
                    <a:lnTo>
                      <a:pt x="48127" y="146831"/>
                    </a:lnTo>
                    <a:cubicBezTo>
                      <a:pt x="48576" y="145182"/>
                      <a:pt x="47827" y="142934"/>
                      <a:pt x="46478" y="141885"/>
                    </a:cubicBezTo>
                    <a:cubicBezTo>
                      <a:pt x="42582" y="138738"/>
                      <a:pt x="38985" y="135142"/>
                      <a:pt x="35838" y="131245"/>
                    </a:cubicBezTo>
                    <a:cubicBezTo>
                      <a:pt x="34789" y="129897"/>
                      <a:pt x="32541" y="129147"/>
                      <a:pt x="30893" y="129597"/>
                    </a:cubicBezTo>
                    <a:lnTo>
                      <a:pt x="12310" y="135142"/>
                    </a:lnTo>
                    <a:cubicBezTo>
                      <a:pt x="10662" y="135741"/>
                      <a:pt x="8564" y="134842"/>
                      <a:pt x="7665" y="133343"/>
                    </a:cubicBezTo>
                    <a:cubicBezTo>
                      <a:pt x="6615" y="131395"/>
                      <a:pt x="5567" y="129297"/>
                      <a:pt x="4667" y="127199"/>
                    </a:cubicBezTo>
                    <a:cubicBezTo>
                      <a:pt x="3918" y="125701"/>
                      <a:pt x="2869" y="123003"/>
                      <a:pt x="2270" y="121354"/>
                    </a:cubicBezTo>
                    <a:cubicBezTo>
                      <a:pt x="1520" y="119256"/>
                      <a:pt x="771" y="117158"/>
                      <a:pt x="172" y="114911"/>
                    </a:cubicBezTo>
                    <a:cubicBezTo>
                      <a:pt x="-428" y="113112"/>
                      <a:pt x="621" y="111164"/>
                      <a:pt x="2120" y="110265"/>
                    </a:cubicBezTo>
                    <a:lnTo>
                      <a:pt x="19204" y="101123"/>
                    </a:lnTo>
                    <a:cubicBezTo>
                      <a:pt x="20702" y="100374"/>
                      <a:pt x="21751" y="98276"/>
                      <a:pt x="21602" y="96478"/>
                    </a:cubicBezTo>
                    <a:cubicBezTo>
                      <a:pt x="21002" y="91532"/>
                      <a:pt x="21002" y="86437"/>
                      <a:pt x="21602" y="81342"/>
                    </a:cubicBezTo>
                    <a:cubicBezTo>
                      <a:pt x="21751" y="79693"/>
                      <a:pt x="20702" y="77595"/>
                      <a:pt x="19204" y="76696"/>
                    </a:cubicBezTo>
                    <a:lnTo>
                      <a:pt x="2120" y="67555"/>
                    </a:lnTo>
                    <a:cubicBezTo>
                      <a:pt x="621" y="66655"/>
                      <a:pt x="-278" y="64557"/>
                      <a:pt x="172" y="62909"/>
                    </a:cubicBezTo>
                    <a:cubicBezTo>
                      <a:pt x="1071" y="59762"/>
                      <a:pt x="2120" y="56465"/>
                      <a:pt x="3468" y="53468"/>
                    </a:cubicBezTo>
                    <a:cubicBezTo>
                      <a:pt x="4817" y="50470"/>
                      <a:pt x="6166" y="47323"/>
                      <a:pt x="7814" y="44476"/>
                    </a:cubicBezTo>
                    <a:cubicBezTo>
                      <a:pt x="8714" y="42977"/>
                      <a:pt x="10812" y="42228"/>
                      <a:pt x="12460" y="42678"/>
                    </a:cubicBezTo>
                    <a:lnTo>
                      <a:pt x="31043" y="48222"/>
                    </a:lnTo>
                    <a:cubicBezTo>
                      <a:pt x="32691" y="48672"/>
                      <a:pt x="34939" y="47923"/>
                      <a:pt x="35988" y="46574"/>
                    </a:cubicBezTo>
                    <a:cubicBezTo>
                      <a:pt x="39135" y="42678"/>
                      <a:pt x="42732" y="39081"/>
                      <a:pt x="46628" y="35934"/>
                    </a:cubicBezTo>
                    <a:cubicBezTo>
                      <a:pt x="47977" y="34885"/>
                      <a:pt x="48726" y="32637"/>
                      <a:pt x="48277" y="30988"/>
                    </a:cubicBezTo>
                    <a:lnTo>
                      <a:pt x="42732" y="12406"/>
                    </a:lnTo>
                    <a:cubicBezTo>
                      <a:pt x="42133" y="10757"/>
                      <a:pt x="43032" y="8659"/>
                      <a:pt x="44530" y="7760"/>
                    </a:cubicBezTo>
                    <a:cubicBezTo>
                      <a:pt x="46478" y="6561"/>
                      <a:pt x="48576" y="5512"/>
                      <a:pt x="50675" y="4613"/>
                    </a:cubicBezTo>
                    <a:cubicBezTo>
                      <a:pt x="52173" y="3864"/>
                      <a:pt x="54871" y="2815"/>
                      <a:pt x="56519" y="2215"/>
                    </a:cubicBezTo>
                    <a:cubicBezTo>
                      <a:pt x="58617" y="1466"/>
                      <a:pt x="60715" y="717"/>
                      <a:pt x="62963" y="117"/>
                    </a:cubicBez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3" name="Freeform: Shape 52">
                <a:extLst>
                  <a:ext uri="{FF2B5EF4-FFF2-40B4-BE49-F238E27FC236}">
                    <a16:creationId xmlns:a16="http://schemas.microsoft.com/office/drawing/2014/main" id="{1EF91C39-32B5-4ABE-862C-D7758EE9036D}"/>
                  </a:ext>
                </a:extLst>
              </p:cNvPr>
              <p:cNvSpPr/>
              <p:nvPr/>
            </p:nvSpPr>
            <p:spPr>
              <a:xfrm>
                <a:off x="800216" y="889889"/>
                <a:ext cx="62548" cy="62548"/>
              </a:xfrm>
              <a:custGeom>
                <a:avLst/>
                <a:gdLst>
                  <a:gd name="connsiteX0" fmla="*/ 516055 w 542925"/>
                  <a:gd name="connsiteY0" fmla="*/ 373310 h 542925"/>
                  <a:gd name="connsiteX1" fmla="*/ 170297 w 542925"/>
                  <a:gd name="connsiteY1" fmla="*/ 516185 h 542925"/>
                  <a:gd name="connsiteX2" fmla="*/ 27422 w 542925"/>
                  <a:gd name="connsiteY2" fmla="*/ 170427 h 542925"/>
                  <a:gd name="connsiteX3" fmla="*/ 373180 w 542925"/>
                  <a:gd name="connsiteY3" fmla="*/ 27552 h 542925"/>
                  <a:gd name="connsiteX4" fmla="*/ 516055 w 542925"/>
                  <a:gd name="connsiteY4" fmla="*/ 37331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542925">
                    <a:moveTo>
                      <a:pt x="516055" y="373310"/>
                    </a:moveTo>
                    <a:cubicBezTo>
                      <a:pt x="459857" y="508565"/>
                      <a:pt x="305552" y="572382"/>
                      <a:pt x="170297" y="516185"/>
                    </a:cubicBezTo>
                    <a:cubicBezTo>
                      <a:pt x="35995" y="459987"/>
                      <a:pt x="-28775" y="305682"/>
                      <a:pt x="27422" y="170427"/>
                    </a:cubicBezTo>
                    <a:cubicBezTo>
                      <a:pt x="83620" y="35172"/>
                      <a:pt x="237925" y="-28645"/>
                      <a:pt x="373180" y="27552"/>
                    </a:cubicBezTo>
                    <a:cubicBezTo>
                      <a:pt x="508435" y="83750"/>
                      <a:pt x="572252" y="239007"/>
                      <a:pt x="516055" y="373310"/>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4" name="Freeform: Shape 53">
                <a:extLst>
                  <a:ext uri="{FF2B5EF4-FFF2-40B4-BE49-F238E27FC236}">
                    <a16:creationId xmlns:a16="http://schemas.microsoft.com/office/drawing/2014/main" id="{4581B5AA-53B9-46D9-BD1F-6D0D435B4448}"/>
                  </a:ext>
                </a:extLst>
              </p:cNvPr>
              <p:cNvSpPr/>
              <p:nvPr/>
            </p:nvSpPr>
            <p:spPr>
              <a:xfrm>
                <a:off x="913622" y="793717"/>
                <a:ext cx="62548" cy="62548"/>
              </a:xfrm>
              <a:custGeom>
                <a:avLst/>
                <a:gdLst>
                  <a:gd name="connsiteX0" fmla="*/ 520380 w 542925"/>
                  <a:gd name="connsiteY0" fmla="*/ 375600 h 542925"/>
                  <a:gd name="connsiteX1" fmla="*/ 171766 w 542925"/>
                  <a:gd name="connsiteY1" fmla="*/ 520381 h 542925"/>
                  <a:gd name="connsiteX2" fmla="*/ 27938 w 542925"/>
                  <a:gd name="connsiteY2" fmla="*/ 171765 h 542925"/>
                  <a:gd name="connsiteX3" fmla="*/ 376553 w 542925"/>
                  <a:gd name="connsiteY3" fmla="*/ 27938 h 542925"/>
                  <a:gd name="connsiteX4" fmla="*/ 520380 w 542925"/>
                  <a:gd name="connsiteY4" fmla="*/ 3756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542925">
                    <a:moveTo>
                      <a:pt x="520380" y="375600"/>
                    </a:moveTo>
                    <a:cubicBezTo>
                      <a:pt x="464183" y="511808"/>
                      <a:pt x="307973" y="576578"/>
                      <a:pt x="171766" y="520381"/>
                    </a:cubicBezTo>
                    <a:cubicBezTo>
                      <a:pt x="35558" y="464183"/>
                      <a:pt x="-29212" y="307973"/>
                      <a:pt x="27938" y="171765"/>
                    </a:cubicBezTo>
                    <a:cubicBezTo>
                      <a:pt x="84136" y="35558"/>
                      <a:pt x="240346" y="-29212"/>
                      <a:pt x="376553" y="27938"/>
                    </a:cubicBezTo>
                    <a:cubicBezTo>
                      <a:pt x="511808" y="84135"/>
                      <a:pt x="576578" y="239393"/>
                      <a:pt x="520380" y="375600"/>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Explore Power Automate Desktop</a:t>
            </a:r>
          </a:p>
        </p:txBody>
      </p:sp>
      <p:grpSp>
        <p:nvGrpSpPr>
          <p:cNvPr id="57" name="Group 56" descr="Icon of gear with wrench">
            <a:extLst>
              <a:ext uri="{FF2B5EF4-FFF2-40B4-BE49-F238E27FC236}">
                <a16:creationId xmlns:a16="http://schemas.microsoft.com/office/drawing/2014/main" id="{D4E2DB15-BBA7-453D-AEAD-D341F1893CEB}"/>
              </a:ext>
            </a:extLst>
          </p:cNvPr>
          <p:cNvGrpSpPr/>
          <p:nvPr/>
        </p:nvGrpSpPr>
        <p:grpSpPr>
          <a:xfrm>
            <a:off x="3031668" y="3498663"/>
            <a:ext cx="702132" cy="702232"/>
            <a:chOff x="3031668" y="4535768"/>
            <a:chExt cx="702132" cy="702232"/>
          </a:xfrm>
        </p:grpSpPr>
        <p:grpSp>
          <p:nvGrpSpPr>
            <p:cNvPr id="58" name="Group 57">
              <a:extLst>
                <a:ext uri="{FF2B5EF4-FFF2-40B4-BE49-F238E27FC236}">
                  <a16:creationId xmlns:a16="http://schemas.microsoft.com/office/drawing/2014/main" id="{8974EA8D-DE74-48FE-AD5C-244724E3C1BA}"/>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62" name="Freeform 5">
                <a:extLst>
                  <a:ext uri="{FF2B5EF4-FFF2-40B4-BE49-F238E27FC236}">
                    <a16:creationId xmlns:a16="http://schemas.microsoft.com/office/drawing/2014/main" id="{5006225B-4396-4525-AB55-9913674500E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AB3EFC98-34E6-4B81-BA39-77E612CE99DB}"/>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9" name="Group 58" descr="Icon of gear with wrench">
              <a:extLst>
                <a:ext uri="{FF2B5EF4-FFF2-40B4-BE49-F238E27FC236}">
                  <a16:creationId xmlns:a16="http://schemas.microsoft.com/office/drawing/2014/main" id="{550D663C-F835-4153-9D29-85F77C2A62D9}"/>
                </a:ext>
              </a:extLst>
            </p:cNvPr>
            <p:cNvGrpSpPr>
              <a:grpSpLocks noChangeAspect="1"/>
            </p:cNvGrpSpPr>
            <p:nvPr/>
          </p:nvGrpSpPr>
          <p:grpSpPr>
            <a:xfrm>
              <a:off x="3184901" y="4689371"/>
              <a:ext cx="395667" cy="395027"/>
              <a:chOff x="7864722" y="585318"/>
              <a:chExt cx="682910" cy="681808"/>
            </a:xfrm>
            <a:solidFill>
              <a:srgbClr val="3C3C41"/>
            </a:solidFill>
          </p:grpSpPr>
          <p:sp>
            <p:nvSpPr>
              <p:cNvPr id="60" name="Freeform: Shape 59">
                <a:extLst>
                  <a:ext uri="{FF2B5EF4-FFF2-40B4-BE49-F238E27FC236}">
                    <a16:creationId xmlns:a16="http://schemas.microsoft.com/office/drawing/2014/main" id="{870B8ADE-D418-4BBF-B78F-8F4E7D1E9ACA}"/>
                  </a:ext>
                </a:extLst>
              </p:cNvPr>
              <p:cNvSpPr/>
              <p:nvPr/>
            </p:nvSpPr>
            <p:spPr>
              <a:xfrm>
                <a:off x="7864722" y="585318"/>
                <a:ext cx="681808" cy="681808"/>
              </a:xfrm>
              <a:custGeom>
                <a:avLst/>
                <a:gdLst>
                  <a:gd name="connsiteX0" fmla="*/ 861249 w 974998"/>
                  <a:gd name="connsiteY0" fmla="*/ 420178 h 974998"/>
                  <a:gd name="connsiteX1" fmla="*/ 810177 w 974998"/>
                  <a:gd name="connsiteY1" fmla="*/ 299464 h 974998"/>
                  <a:gd name="connsiteX2" fmla="*/ 856606 w 974998"/>
                  <a:gd name="connsiteY2" fmla="*/ 201964 h 974998"/>
                  <a:gd name="connsiteX3" fmla="*/ 791606 w 974998"/>
                  <a:gd name="connsiteY3" fmla="*/ 136964 h 974998"/>
                  <a:gd name="connsiteX4" fmla="*/ 694106 w 974998"/>
                  <a:gd name="connsiteY4" fmla="*/ 183393 h 974998"/>
                  <a:gd name="connsiteX5" fmla="*/ 578035 w 974998"/>
                  <a:gd name="connsiteY5" fmla="*/ 136964 h 974998"/>
                  <a:gd name="connsiteX6" fmla="*/ 545535 w 974998"/>
                  <a:gd name="connsiteY6" fmla="*/ 34821 h 974998"/>
                  <a:gd name="connsiteX7" fmla="*/ 452678 w 974998"/>
                  <a:gd name="connsiteY7" fmla="*/ 34821 h 974998"/>
                  <a:gd name="connsiteX8" fmla="*/ 415535 w 974998"/>
                  <a:gd name="connsiteY8" fmla="*/ 136964 h 974998"/>
                  <a:gd name="connsiteX9" fmla="*/ 299464 w 974998"/>
                  <a:gd name="connsiteY9" fmla="*/ 188035 h 974998"/>
                  <a:gd name="connsiteX10" fmla="*/ 201964 w 974998"/>
                  <a:gd name="connsiteY10" fmla="*/ 141607 h 974998"/>
                  <a:gd name="connsiteX11" fmla="*/ 136964 w 974998"/>
                  <a:gd name="connsiteY11" fmla="*/ 201964 h 974998"/>
                  <a:gd name="connsiteX12" fmla="*/ 183393 w 974998"/>
                  <a:gd name="connsiteY12" fmla="*/ 299464 h 974998"/>
                  <a:gd name="connsiteX13" fmla="*/ 136964 w 974998"/>
                  <a:gd name="connsiteY13" fmla="*/ 415535 h 974998"/>
                  <a:gd name="connsiteX14" fmla="*/ 34821 w 974998"/>
                  <a:gd name="connsiteY14" fmla="*/ 452678 h 974998"/>
                  <a:gd name="connsiteX15" fmla="*/ 34821 w 974998"/>
                  <a:gd name="connsiteY15" fmla="*/ 545535 h 974998"/>
                  <a:gd name="connsiteX16" fmla="*/ 136964 w 974998"/>
                  <a:gd name="connsiteY16" fmla="*/ 582678 h 974998"/>
                  <a:gd name="connsiteX17" fmla="*/ 183393 w 974998"/>
                  <a:gd name="connsiteY17" fmla="*/ 698749 h 974998"/>
                  <a:gd name="connsiteX18" fmla="*/ 136964 w 974998"/>
                  <a:gd name="connsiteY18" fmla="*/ 796249 h 974998"/>
                  <a:gd name="connsiteX19" fmla="*/ 201964 w 974998"/>
                  <a:gd name="connsiteY19" fmla="*/ 861249 h 974998"/>
                  <a:gd name="connsiteX20" fmla="*/ 299464 w 974998"/>
                  <a:gd name="connsiteY20" fmla="*/ 814820 h 974998"/>
                  <a:gd name="connsiteX21" fmla="*/ 415535 w 974998"/>
                  <a:gd name="connsiteY21" fmla="*/ 865892 h 974998"/>
                  <a:gd name="connsiteX22" fmla="*/ 452678 w 974998"/>
                  <a:gd name="connsiteY22" fmla="*/ 963391 h 974998"/>
                  <a:gd name="connsiteX23" fmla="*/ 545535 w 974998"/>
                  <a:gd name="connsiteY23" fmla="*/ 963391 h 974998"/>
                  <a:gd name="connsiteX24" fmla="*/ 582678 w 974998"/>
                  <a:gd name="connsiteY24" fmla="*/ 861249 h 974998"/>
                  <a:gd name="connsiteX25" fmla="*/ 629106 w 974998"/>
                  <a:gd name="connsiteY25" fmla="*/ 847320 h 974998"/>
                  <a:gd name="connsiteX26" fmla="*/ 554821 w 974998"/>
                  <a:gd name="connsiteY26" fmla="*/ 773035 h 974998"/>
                  <a:gd name="connsiteX27" fmla="*/ 220535 w 974998"/>
                  <a:gd name="connsiteY27" fmla="*/ 499106 h 974998"/>
                  <a:gd name="connsiteX28" fmla="*/ 499106 w 974998"/>
                  <a:gd name="connsiteY28" fmla="*/ 220535 h 974998"/>
                  <a:gd name="connsiteX29" fmla="*/ 773035 w 974998"/>
                  <a:gd name="connsiteY29" fmla="*/ 536249 h 974998"/>
                  <a:gd name="connsiteX30" fmla="*/ 851963 w 974998"/>
                  <a:gd name="connsiteY30" fmla="*/ 615178 h 974998"/>
                  <a:gd name="connsiteX31" fmla="*/ 861249 w 974998"/>
                  <a:gd name="connsiteY31" fmla="*/ 578035 h 974998"/>
                  <a:gd name="connsiteX32" fmla="*/ 963391 w 974998"/>
                  <a:gd name="connsiteY32" fmla="*/ 545535 h 974998"/>
                  <a:gd name="connsiteX33" fmla="*/ 963391 w 974998"/>
                  <a:gd name="connsiteY33" fmla="*/ 452678 h 974998"/>
                  <a:gd name="connsiteX34" fmla="*/ 861249 w 974998"/>
                  <a:gd name="connsiteY34" fmla="*/ 420178 h 9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74998" h="974998">
                    <a:moveTo>
                      <a:pt x="861249" y="420178"/>
                    </a:moveTo>
                    <a:cubicBezTo>
                      <a:pt x="851963" y="378392"/>
                      <a:pt x="833392" y="336607"/>
                      <a:pt x="810177" y="299464"/>
                    </a:cubicBezTo>
                    <a:lnTo>
                      <a:pt x="856606" y="201964"/>
                    </a:lnTo>
                    <a:lnTo>
                      <a:pt x="791606" y="136964"/>
                    </a:lnTo>
                    <a:lnTo>
                      <a:pt x="694106" y="183393"/>
                    </a:lnTo>
                    <a:cubicBezTo>
                      <a:pt x="656963" y="160178"/>
                      <a:pt x="619821" y="146250"/>
                      <a:pt x="578035" y="136964"/>
                    </a:cubicBezTo>
                    <a:lnTo>
                      <a:pt x="545535" y="34821"/>
                    </a:lnTo>
                    <a:lnTo>
                      <a:pt x="452678" y="34821"/>
                    </a:lnTo>
                    <a:lnTo>
                      <a:pt x="415535" y="136964"/>
                    </a:lnTo>
                    <a:cubicBezTo>
                      <a:pt x="373749" y="146250"/>
                      <a:pt x="336607" y="164821"/>
                      <a:pt x="299464" y="188035"/>
                    </a:cubicBezTo>
                    <a:lnTo>
                      <a:pt x="201964" y="141607"/>
                    </a:lnTo>
                    <a:lnTo>
                      <a:pt x="136964" y="201964"/>
                    </a:lnTo>
                    <a:lnTo>
                      <a:pt x="183393" y="299464"/>
                    </a:lnTo>
                    <a:cubicBezTo>
                      <a:pt x="160178" y="336607"/>
                      <a:pt x="146250" y="373749"/>
                      <a:pt x="136964" y="415535"/>
                    </a:cubicBezTo>
                    <a:lnTo>
                      <a:pt x="34821" y="452678"/>
                    </a:lnTo>
                    <a:lnTo>
                      <a:pt x="34821" y="545535"/>
                    </a:lnTo>
                    <a:lnTo>
                      <a:pt x="136964" y="582678"/>
                    </a:lnTo>
                    <a:cubicBezTo>
                      <a:pt x="146250" y="624463"/>
                      <a:pt x="164821" y="666249"/>
                      <a:pt x="183393" y="698749"/>
                    </a:cubicBezTo>
                    <a:lnTo>
                      <a:pt x="136964" y="796249"/>
                    </a:lnTo>
                    <a:lnTo>
                      <a:pt x="201964" y="861249"/>
                    </a:lnTo>
                    <a:lnTo>
                      <a:pt x="299464" y="814820"/>
                    </a:lnTo>
                    <a:cubicBezTo>
                      <a:pt x="336607" y="838034"/>
                      <a:pt x="373749" y="856606"/>
                      <a:pt x="415535" y="865892"/>
                    </a:cubicBezTo>
                    <a:lnTo>
                      <a:pt x="452678" y="963391"/>
                    </a:lnTo>
                    <a:lnTo>
                      <a:pt x="545535" y="963391"/>
                    </a:lnTo>
                    <a:lnTo>
                      <a:pt x="582678" y="861249"/>
                    </a:lnTo>
                    <a:cubicBezTo>
                      <a:pt x="596606" y="856606"/>
                      <a:pt x="615178" y="851963"/>
                      <a:pt x="629106" y="847320"/>
                    </a:cubicBezTo>
                    <a:lnTo>
                      <a:pt x="554821" y="773035"/>
                    </a:lnTo>
                    <a:cubicBezTo>
                      <a:pt x="378392" y="805535"/>
                      <a:pt x="220535" y="675535"/>
                      <a:pt x="220535" y="499106"/>
                    </a:cubicBezTo>
                    <a:cubicBezTo>
                      <a:pt x="220535" y="345892"/>
                      <a:pt x="345892" y="220535"/>
                      <a:pt x="499106" y="220535"/>
                    </a:cubicBezTo>
                    <a:cubicBezTo>
                      <a:pt x="670892" y="220535"/>
                      <a:pt x="800892" y="373749"/>
                      <a:pt x="773035" y="536249"/>
                    </a:cubicBezTo>
                    <a:lnTo>
                      <a:pt x="851963" y="615178"/>
                    </a:lnTo>
                    <a:cubicBezTo>
                      <a:pt x="856606" y="601249"/>
                      <a:pt x="861249" y="591963"/>
                      <a:pt x="861249" y="578035"/>
                    </a:cubicBezTo>
                    <a:lnTo>
                      <a:pt x="963391" y="545535"/>
                    </a:lnTo>
                    <a:lnTo>
                      <a:pt x="963391" y="452678"/>
                    </a:lnTo>
                    <a:lnTo>
                      <a:pt x="861249" y="420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1" name="Freeform: Shape 60">
                <a:extLst>
                  <a:ext uri="{FF2B5EF4-FFF2-40B4-BE49-F238E27FC236}">
                    <a16:creationId xmlns:a16="http://schemas.microsoft.com/office/drawing/2014/main" id="{AD731643-7FCB-42CB-AC4D-FB414FD608BD}"/>
                  </a:ext>
                </a:extLst>
              </p:cNvPr>
              <p:cNvSpPr/>
              <p:nvPr/>
            </p:nvSpPr>
            <p:spPr>
              <a:xfrm>
                <a:off x="8060626" y="775232"/>
                <a:ext cx="487006" cy="487006"/>
              </a:xfrm>
              <a:custGeom>
                <a:avLst/>
                <a:gdLst>
                  <a:gd name="connsiteX0" fmla="*/ 664671 w 696427"/>
                  <a:gd name="connsiteY0" fmla="*/ 571097 h 696427"/>
                  <a:gd name="connsiteX1" fmla="*/ 390743 w 696427"/>
                  <a:gd name="connsiteY1" fmla="*/ 297169 h 696427"/>
                  <a:gd name="connsiteX2" fmla="*/ 172529 w 696427"/>
                  <a:gd name="connsiteY2" fmla="*/ 41812 h 696427"/>
                  <a:gd name="connsiteX3" fmla="*/ 256100 w 696427"/>
                  <a:gd name="connsiteY3" fmla="*/ 125383 h 696427"/>
                  <a:gd name="connsiteX4" fmla="*/ 256100 w 696427"/>
                  <a:gd name="connsiteY4" fmla="*/ 255383 h 696427"/>
                  <a:gd name="connsiteX5" fmla="*/ 126101 w 696427"/>
                  <a:gd name="connsiteY5" fmla="*/ 255383 h 696427"/>
                  <a:gd name="connsiteX6" fmla="*/ 42529 w 696427"/>
                  <a:gd name="connsiteY6" fmla="*/ 176455 h 696427"/>
                  <a:gd name="connsiteX7" fmla="*/ 288600 w 696427"/>
                  <a:gd name="connsiteY7" fmla="*/ 394669 h 696427"/>
                  <a:gd name="connsiteX8" fmla="*/ 562529 w 696427"/>
                  <a:gd name="connsiteY8" fmla="*/ 668597 h 696427"/>
                  <a:gd name="connsiteX9" fmla="*/ 660028 w 696427"/>
                  <a:gd name="connsiteY9" fmla="*/ 668597 h 696427"/>
                  <a:gd name="connsiteX10" fmla="*/ 664671 w 696427"/>
                  <a:gd name="connsiteY10" fmla="*/ 571097 h 69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6427" h="696427">
                    <a:moveTo>
                      <a:pt x="664671" y="571097"/>
                    </a:moveTo>
                    <a:lnTo>
                      <a:pt x="390743" y="297169"/>
                    </a:lnTo>
                    <a:cubicBezTo>
                      <a:pt x="455743" y="153240"/>
                      <a:pt x="321100" y="26"/>
                      <a:pt x="172529" y="41812"/>
                    </a:cubicBezTo>
                    <a:lnTo>
                      <a:pt x="256100" y="125383"/>
                    </a:lnTo>
                    <a:cubicBezTo>
                      <a:pt x="293243" y="162526"/>
                      <a:pt x="293243" y="222883"/>
                      <a:pt x="256100" y="255383"/>
                    </a:cubicBezTo>
                    <a:cubicBezTo>
                      <a:pt x="223601" y="292526"/>
                      <a:pt x="158601" y="292526"/>
                      <a:pt x="126101" y="255383"/>
                    </a:cubicBezTo>
                    <a:lnTo>
                      <a:pt x="42529" y="176455"/>
                    </a:lnTo>
                    <a:cubicBezTo>
                      <a:pt x="744" y="306455"/>
                      <a:pt x="135386" y="455026"/>
                      <a:pt x="288600" y="394669"/>
                    </a:cubicBezTo>
                    <a:lnTo>
                      <a:pt x="562529" y="668597"/>
                    </a:lnTo>
                    <a:cubicBezTo>
                      <a:pt x="590386" y="696454"/>
                      <a:pt x="632171" y="696454"/>
                      <a:pt x="660028" y="668597"/>
                    </a:cubicBezTo>
                    <a:cubicBezTo>
                      <a:pt x="687886" y="645383"/>
                      <a:pt x="687886" y="598954"/>
                      <a:pt x="664671" y="571097"/>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Considerations for creating and running desktop flows</a:t>
            </a:r>
          </a:p>
        </p:txBody>
      </p:sp>
      <p:grpSp>
        <p:nvGrpSpPr>
          <p:cNvPr id="5" name="Group 4" descr="Icon of two hands shaking">
            <a:extLst>
              <a:ext uri="{FF2B5EF4-FFF2-40B4-BE49-F238E27FC236}">
                <a16:creationId xmlns:a16="http://schemas.microsoft.com/office/drawing/2014/main" id="{8F5FE4C5-0B09-4240-BE64-C2A54569C103}"/>
              </a:ext>
            </a:extLst>
          </p:cNvPr>
          <p:cNvGrpSpPr/>
          <p:nvPr/>
        </p:nvGrpSpPr>
        <p:grpSpPr>
          <a:xfrm>
            <a:off x="3031668" y="4725108"/>
            <a:ext cx="702132" cy="702232"/>
            <a:chOff x="3031668" y="5143984"/>
            <a:chExt cx="702132" cy="702232"/>
          </a:xfrm>
        </p:grpSpPr>
        <p:grpSp>
          <p:nvGrpSpPr>
            <p:cNvPr id="23" name="Group 22">
              <a:extLst>
                <a:ext uri="{FF2B5EF4-FFF2-40B4-BE49-F238E27FC236}">
                  <a16:creationId xmlns:a16="http://schemas.microsoft.com/office/drawing/2014/main" id="{2AF9C50B-95D7-4454-A6B2-31D6AA1AC270}"/>
                </a:ext>
                <a:ext uri="{C183D7F6-B498-43B3-948B-1728B52AA6E4}">
                  <adec:decorative xmlns:adec="http://schemas.microsoft.com/office/drawing/2017/decorative" val="1"/>
                </a:ext>
              </a:extLst>
            </p:cNvPr>
            <p:cNvGrpSpPr/>
            <p:nvPr/>
          </p:nvGrpSpPr>
          <p:grpSpPr>
            <a:xfrm>
              <a:off x="3031668" y="5143984"/>
              <a:ext cx="702132" cy="702232"/>
              <a:chOff x="7962901" y="3032919"/>
              <a:chExt cx="981074" cy="981076"/>
            </a:xfrm>
          </p:grpSpPr>
          <p:sp>
            <p:nvSpPr>
              <p:cNvPr id="25" name="Freeform 5">
                <a:extLst>
                  <a:ext uri="{FF2B5EF4-FFF2-40B4-BE49-F238E27FC236}">
                    <a16:creationId xmlns:a16="http://schemas.microsoft.com/office/drawing/2014/main" id="{176F770A-F08D-4439-952C-9F4034E2A16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B4A5B2AA-4B40-4633-8696-F894CB71F10E}"/>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4" name="Group 63" descr="Icon of two hands shaking">
              <a:extLst>
                <a:ext uri="{FF2B5EF4-FFF2-40B4-BE49-F238E27FC236}">
                  <a16:creationId xmlns:a16="http://schemas.microsoft.com/office/drawing/2014/main" id="{ADF0F04A-9A86-40D4-90FD-6336214A6106}"/>
                </a:ext>
              </a:extLst>
            </p:cNvPr>
            <p:cNvGrpSpPr>
              <a:grpSpLocks noChangeAspect="1"/>
            </p:cNvGrpSpPr>
            <p:nvPr/>
          </p:nvGrpSpPr>
          <p:grpSpPr>
            <a:xfrm>
              <a:off x="3135367" y="5347782"/>
              <a:ext cx="494734" cy="294636"/>
              <a:chOff x="4661769" y="1874245"/>
              <a:chExt cx="746640" cy="444656"/>
            </a:xfrm>
          </p:grpSpPr>
          <p:sp>
            <p:nvSpPr>
              <p:cNvPr id="65" name="Freeform: Shape 64">
                <a:extLst>
                  <a:ext uri="{FF2B5EF4-FFF2-40B4-BE49-F238E27FC236}">
                    <a16:creationId xmlns:a16="http://schemas.microsoft.com/office/drawing/2014/main" id="{EAC9A301-087D-499B-BC4F-139B444F5F3F}"/>
                  </a:ext>
                </a:extLst>
              </p:cNvPr>
              <p:cNvSpPr/>
              <p:nvPr/>
            </p:nvSpPr>
            <p:spPr>
              <a:xfrm>
                <a:off x="5230651" y="1874245"/>
                <a:ext cx="177758" cy="218860"/>
              </a:xfrm>
              <a:custGeom>
                <a:avLst/>
                <a:gdLst>
                  <a:gd name="connsiteX0" fmla="*/ 65858 w 177758"/>
                  <a:gd name="connsiteY0" fmla="*/ 388 h 218860"/>
                  <a:gd name="connsiteX1" fmla="*/ 77301 w 177758"/>
                  <a:gd name="connsiteY1" fmla="*/ 8640 h 218860"/>
                  <a:gd name="connsiteX2" fmla="*/ 175011 w 177758"/>
                  <a:gd name="connsiteY2" fmla="*/ 162686 h 218860"/>
                  <a:gd name="connsiteX3" fmla="*/ 169729 w 177758"/>
                  <a:gd name="connsiteY3" fmla="*/ 188214 h 218860"/>
                  <a:gd name="connsiteX4" fmla="*/ 126596 w 177758"/>
                  <a:gd name="connsiteY4" fmla="*/ 215502 h 218860"/>
                  <a:gd name="connsiteX5" fmla="*/ 101068 w 177758"/>
                  <a:gd name="connsiteY5" fmla="*/ 210221 h 218860"/>
                  <a:gd name="connsiteX6" fmla="*/ 3359 w 177758"/>
                  <a:gd name="connsiteY6" fmla="*/ 56174 h 218860"/>
                  <a:gd name="connsiteX7" fmla="*/ 8640 w 177758"/>
                  <a:gd name="connsiteY7" fmla="*/ 30647 h 218860"/>
                  <a:gd name="connsiteX8" fmla="*/ 51774 w 177758"/>
                  <a:gd name="connsiteY8" fmla="*/ 3358 h 218860"/>
                  <a:gd name="connsiteX9" fmla="*/ 65858 w 177758"/>
                  <a:gd name="connsiteY9" fmla="*/ 388 h 21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758" h="218860">
                    <a:moveTo>
                      <a:pt x="65858" y="388"/>
                    </a:moveTo>
                    <a:cubicBezTo>
                      <a:pt x="70479" y="1378"/>
                      <a:pt x="74661" y="4239"/>
                      <a:pt x="77301" y="8640"/>
                    </a:cubicBezTo>
                    <a:lnTo>
                      <a:pt x="175011" y="162686"/>
                    </a:lnTo>
                    <a:cubicBezTo>
                      <a:pt x="180292" y="171489"/>
                      <a:pt x="177651" y="182932"/>
                      <a:pt x="169729" y="188214"/>
                    </a:cubicBezTo>
                    <a:lnTo>
                      <a:pt x="126596" y="215502"/>
                    </a:lnTo>
                    <a:cubicBezTo>
                      <a:pt x="117793" y="221664"/>
                      <a:pt x="106350" y="219024"/>
                      <a:pt x="101068" y="210221"/>
                    </a:cubicBezTo>
                    <a:lnTo>
                      <a:pt x="3359" y="56174"/>
                    </a:lnTo>
                    <a:cubicBezTo>
                      <a:pt x="-2803" y="47372"/>
                      <a:pt x="-162" y="35928"/>
                      <a:pt x="8640" y="30647"/>
                    </a:cubicBezTo>
                    <a:lnTo>
                      <a:pt x="51774" y="3358"/>
                    </a:lnTo>
                    <a:cubicBezTo>
                      <a:pt x="56175" y="278"/>
                      <a:pt x="61237" y="-602"/>
                      <a:pt x="65858" y="388"/>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6" name="Freeform: Shape 65">
                <a:extLst>
                  <a:ext uri="{FF2B5EF4-FFF2-40B4-BE49-F238E27FC236}">
                    <a16:creationId xmlns:a16="http://schemas.microsoft.com/office/drawing/2014/main" id="{CBAFB761-525C-4FE2-98DB-8957AFC3678F}"/>
                  </a:ext>
                </a:extLst>
              </p:cNvPr>
              <p:cNvSpPr/>
              <p:nvPr/>
            </p:nvSpPr>
            <p:spPr>
              <a:xfrm>
                <a:off x="4661769" y="1881055"/>
                <a:ext cx="176230" cy="217564"/>
              </a:xfrm>
              <a:custGeom>
                <a:avLst/>
                <a:gdLst>
                  <a:gd name="connsiteX0" fmla="*/ 111863 w 176230"/>
                  <a:gd name="connsiteY0" fmla="*/ 510 h 217564"/>
                  <a:gd name="connsiteX1" fmla="*/ 125947 w 176230"/>
                  <a:gd name="connsiteY1" fmla="*/ 2710 h 217564"/>
                  <a:gd name="connsiteX2" fmla="*/ 168199 w 176230"/>
                  <a:gd name="connsiteY2" fmla="*/ 29118 h 217564"/>
                  <a:gd name="connsiteX3" fmla="*/ 173481 w 176230"/>
                  <a:gd name="connsiteY3" fmla="*/ 54646 h 217564"/>
                  <a:gd name="connsiteX4" fmla="*/ 76652 w 176230"/>
                  <a:gd name="connsiteY4" fmla="*/ 208692 h 217564"/>
                  <a:gd name="connsiteX5" fmla="*/ 51124 w 176230"/>
                  <a:gd name="connsiteY5" fmla="*/ 214854 h 217564"/>
                  <a:gd name="connsiteX6" fmla="*/ 8871 w 176230"/>
                  <a:gd name="connsiteY6" fmla="*/ 188446 h 217564"/>
                  <a:gd name="connsiteX7" fmla="*/ 2710 w 176230"/>
                  <a:gd name="connsiteY7" fmla="*/ 162919 h 217564"/>
                  <a:gd name="connsiteX8" fmla="*/ 100419 w 176230"/>
                  <a:gd name="connsiteY8" fmla="*/ 8872 h 217564"/>
                  <a:gd name="connsiteX9" fmla="*/ 111863 w 176230"/>
                  <a:gd name="connsiteY9" fmla="*/ 510 h 2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30" h="217564">
                    <a:moveTo>
                      <a:pt x="111863" y="510"/>
                    </a:moveTo>
                    <a:cubicBezTo>
                      <a:pt x="116484" y="-591"/>
                      <a:pt x="121545" y="70"/>
                      <a:pt x="125947" y="2710"/>
                    </a:cubicBezTo>
                    <a:lnTo>
                      <a:pt x="168199" y="29118"/>
                    </a:lnTo>
                    <a:cubicBezTo>
                      <a:pt x="176122" y="34400"/>
                      <a:pt x="178763" y="45843"/>
                      <a:pt x="173481" y="54646"/>
                    </a:cubicBezTo>
                    <a:lnTo>
                      <a:pt x="76652" y="208692"/>
                    </a:lnTo>
                    <a:cubicBezTo>
                      <a:pt x="71370" y="217495"/>
                      <a:pt x="59927" y="220136"/>
                      <a:pt x="51124" y="214854"/>
                    </a:cubicBezTo>
                    <a:lnTo>
                      <a:pt x="8871" y="188446"/>
                    </a:lnTo>
                    <a:cubicBezTo>
                      <a:pt x="69" y="183165"/>
                      <a:pt x="-2572" y="171721"/>
                      <a:pt x="2710" y="162919"/>
                    </a:cubicBezTo>
                    <a:lnTo>
                      <a:pt x="100419" y="8872"/>
                    </a:lnTo>
                    <a:cubicBezTo>
                      <a:pt x="103060" y="4471"/>
                      <a:pt x="107241" y="1610"/>
                      <a:pt x="111863" y="510"/>
                    </a:cubicBezTo>
                    <a:close/>
                  </a:path>
                </a:pathLst>
              </a:custGeom>
              <a:solidFill>
                <a:schemeClr val="accent4"/>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8A82F48A-829C-4C05-93D1-D7C95D4585E6}"/>
                  </a:ext>
                </a:extLst>
              </p:cNvPr>
              <p:cNvSpPr/>
              <p:nvPr/>
            </p:nvSpPr>
            <p:spPr>
              <a:xfrm>
                <a:off x="4896538" y="1943287"/>
                <a:ext cx="416227" cy="206319"/>
              </a:xfrm>
              <a:custGeom>
                <a:avLst/>
                <a:gdLst>
                  <a:gd name="connsiteX0" fmla="*/ 182105 w 416227"/>
                  <a:gd name="connsiteY0" fmla="*/ 7 h 206319"/>
                  <a:gd name="connsiteX1" fmla="*/ 227439 w 416227"/>
                  <a:gd name="connsiteY1" fmla="*/ 4738 h 206319"/>
                  <a:gd name="connsiteX2" fmla="*/ 283775 w 416227"/>
                  <a:gd name="connsiteY2" fmla="*/ 17062 h 206319"/>
                  <a:gd name="connsiteX3" fmla="*/ 302261 w 416227"/>
                  <a:gd name="connsiteY3" fmla="*/ 15301 h 206319"/>
                  <a:gd name="connsiteX4" fmla="*/ 318986 w 416227"/>
                  <a:gd name="connsiteY4" fmla="*/ 8259 h 206319"/>
                  <a:gd name="connsiteX5" fmla="*/ 333951 w 416227"/>
                  <a:gd name="connsiteY5" fmla="*/ 13541 h 206319"/>
                  <a:gd name="connsiteX6" fmla="*/ 414055 w 416227"/>
                  <a:gd name="connsiteY6" fmla="*/ 143820 h 206319"/>
                  <a:gd name="connsiteX7" fmla="*/ 412294 w 416227"/>
                  <a:gd name="connsiteY7" fmla="*/ 159665 h 206319"/>
                  <a:gd name="connsiteX8" fmla="*/ 363000 w 416227"/>
                  <a:gd name="connsiteY8" fmla="*/ 206319 h 206319"/>
                  <a:gd name="connsiteX9" fmla="*/ 356838 w 416227"/>
                  <a:gd name="connsiteY9" fmla="*/ 201037 h 206319"/>
                  <a:gd name="connsiteX10" fmla="*/ 149095 w 416227"/>
                  <a:gd name="connsiteY10" fmla="*/ 66357 h 206319"/>
                  <a:gd name="connsiteX11" fmla="*/ 117405 w 416227"/>
                  <a:gd name="connsiteY11" fmla="*/ 64596 h 206319"/>
                  <a:gd name="connsiteX12" fmla="*/ 20576 w 416227"/>
                  <a:gd name="connsiteY12" fmla="*/ 114772 h 206319"/>
                  <a:gd name="connsiteX13" fmla="*/ 5611 w 416227"/>
                  <a:gd name="connsiteY13" fmla="*/ 113891 h 206319"/>
                  <a:gd name="connsiteX14" fmla="*/ 330 w 416227"/>
                  <a:gd name="connsiteY14" fmla="*/ 104208 h 206319"/>
                  <a:gd name="connsiteX15" fmla="*/ 2971 w 416227"/>
                  <a:gd name="connsiteY15" fmla="*/ 93645 h 206319"/>
                  <a:gd name="connsiteX16" fmla="*/ 48745 w 416227"/>
                  <a:gd name="connsiteY16" fmla="*/ 34667 h 206319"/>
                  <a:gd name="connsiteX17" fmla="*/ 83075 w 416227"/>
                  <a:gd name="connsiteY17" fmla="*/ 13541 h 206319"/>
                  <a:gd name="connsiteX18" fmla="*/ 136771 w 416227"/>
                  <a:gd name="connsiteY18" fmla="*/ 3858 h 206319"/>
                  <a:gd name="connsiteX19" fmla="*/ 182105 w 416227"/>
                  <a:gd name="connsiteY19" fmla="*/ 7 h 20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6227" h="206319">
                    <a:moveTo>
                      <a:pt x="182105" y="7"/>
                    </a:moveTo>
                    <a:cubicBezTo>
                      <a:pt x="197289" y="117"/>
                      <a:pt x="212474" y="1657"/>
                      <a:pt x="227439" y="4738"/>
                    </a:cubicBezTo>
                    <a:lnTo>
                      <a:pt x="283775" y="17062"/>
                    </a:lnTo>
                    <a:cubicBezTo>
                      <a:pt x="289937" y="17942"/>
                      <a:pt x="296099" y="17942"/>
                      <a:pt x="302261" y="15301"/>
                    </a:cubicBezTo>
                    <a:lnTo>
                      <a:pt x="318986" y="8259"/>
                    </a:lnTo>
                    <a:cubicBezTo>
                      <a:pt x="324268" y="6499"/>
                      <a:pt x="330430" y="8259"/>
                      <a:pt x="333951" y="13541"/>
                    </a:cubicBezTo>
                    <a:lnTo>
                      <a:pt x="414055" y="143820"/>
                    </a:lnTo>
                    <a:cubicBezTo>
                      <a:pt x="417576" y="149102"/>
                      <a:pt x="416696" y="155264"/>
                      <a:pt x="412294" y="159665"/>
                    </a:cubicBezTo>
                    <a:lnTo>
                      <a:pt x="363000" y="206319"/>
                    </a:lnTo>
                    <a:cubicBezTo>
                      <a:pt x="361239" y="204559"/>
                      <a:pt x="359478" y="202798"/>
                      <a:pt x="356838" y="201037"/>
                    </a:cubicBezTo>
                    <a:lnTo>
                      <a:pt x="149095" y="66357"/>
                    </a:lnTo>
                    <a:cubicBezTo>
                      <a:pt x="139412" y="60195"/>
                      <a:pt x="127088" y="59314"/>
                      <a:pt x="117405" y="64596"/>
                    </a:cubicBezTo>
                    <a:lnTo>
                      <a:pt x="20576" y="114772"/>
                    </a:lnTo>
                    <a:cubicBezTo>
                      <a:pt x="16175" y="117412"/>
                      <a:pt x="10013" y="117412"/>
                      <a:pt x="5611" y="113891"/>
                    </a:cubicBezTo>
                    <a:cubicBezTo>
                      <a:pt x="2971" y="111250"/>
                      <a:pt x="1210" y="107729"/>
                      <a:pt x="330" y="104208"/>
                    </a:cubicBezTo>
                    <a:cubicBezTo>
                      <a:pt x="-551" y="100687"/>
                      <a:pt x="330" y="96286"/>
                      <a:pt x="2971" y="93645"/>
                    </a:cubicBezTo>
                    <a:lnTo>
                      <a:pt x="48745" y="34667"/>
                    </a:lnTo>
                    <a:cubicBezTo>
                      <a:pt x="57547" y="23224"/>
                      <a:pt x="69871" y="16182"/>
                      <a:pt x="83075" y="13541"/>
                    </a:cubicBezTo>
                    <a:lnTo>
                      <a:pt x="136771" y="3858"/>
                    </a:lnTo>
                    <a:cubicBezTo>
                      <a:pt x="151735" y="1217"/>
                      <a:pt x="166920" y="-103"/>
                      <a:pt x="182105" y="7"/>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8" name="Freeform: Shape 67">
                <a:extLst>
                  <a:ext uri="{FF2B5EF4-FFF2-40B4-BE49-F238E27FC236}">
                    <a16:creationId xmlns:a16="http://schemas.microsoft.com/office/drawing/2014/main" id="{2805320A-1A44-4912-B588-D9E6BE9883A6}"/>
                  </a:ext>
                </a:extLst>
              </p:cNvPr>
              <p:cNvSpPr/>
              <p:nvPr/>
            </p:nvSpPr>
            <p:spPr>
              <a:xfrm>
                <a:off x="4763041" y="1959654"/>
                <a:ext cx="493855" cy="354354"/>
              </a:xfrm>
              <a:custGeom>
                <a:avLst/>
                <a:gdLst>
                  <a:gd name="connsiteX0" fmla="*/ 86293 w 493855"/>
                  <a:gd name="connsiteY0" fmla="*/ 803 h 354354"/>
                  <a:gd name="connsiteX1" fmla="*/ 103018 w 493855"/>
                  <a:gd name="connsiteY1" fmla="*/ 2454 h 354354"/>
                  <a:gd name="connsiteX2" fmla="*/ 111820 w 493855"/>
                  <a:gd name="connsiteY2" fmla="*/ 6855 h 354354"/>
                  <a:gd name="connsiteX3" fmla="*/ 121503 w 493855"/>
                  <a:gd name="connsiteY3" fmla="*/ 10376 h 354354"/>
                  <a:gd name="connsiteX4" fmla="*/ 162876 w 493855"/>
                  <a:gd name="connsiteY4" fmla="*/ 16538 h 354354"/>
                  <a:gd name="connsiteX5" fmla="*/ 124144 w 493855"/>
                  <a:gd name="connsiteY5" fmla="*/ 66713 h 354354"/>
                  <a:gd name="connsiteX6" fmla="*/ 117102 w 493855"/>
                  <a:gd name="connsiteY6" fmla="*/ 84318 h 354354"/>
                  <a:gd name="connsiteX7" fmla="*/ 131186 w 493855"/>
                  <a:gd name="connsiteY7" fmla="*/ 112487 h 354354"/>
                  <a:gd name="connsiteX8" fmla="*/ 164636 w 493855"/>
                  <a:gd name="connsiteY8" fmla="*/ 113367 h 354354"/>
                  <a:gd name="connsiteX9" fmla="*/ 259705 w 493855"/>
                  <a:gd name="connsiteY9" fmla="*/ 63192 h 354354"/>
                  <a:gd name="connsiteX10" fmla="*/ 273789 w 493855"/>
                  <a:gd name="connsiteY10" fmla="*/ 64073 h 354354"/>
                  <a:gd name="connsiteX11" fmla="*/ 481532 w 493855"/>
                  <a:gd name="connsiteY11" fmla="*/ 198753 h 354354"/>
                  <a:gd name="connsiteX12" fmla="*/ 492975 w 493855"/>
                  <a:gd name="connsiteY12" fmla="*/ 214598 h 354354"/>
                  <a:gd name="connsiteX13" fmla="*/ 490335 w 493855"/>
                  <a:gd name="connsiteY13" fmla="*/ 232203 h 354354"/>
                  <a:gd name="connsiteX14" fmla="*/ 455124 w 493855"/>
                  <a:gd name="connsiteY14" fmla="*/ 240126 h 354354"/>
                  <a:gd name="connsiteX15" fmla="*/ 438399 w 493855"/>
                  <a:gd name="connsiteY15" fmla="*/ 230443 h 354354"/>
                  <a:gd name="connsiteX16" fmla="*/ 433998 w 493855"/>
                  <a:gd name="connsiteY16" fmla="*/ 227802 h 354354"/>
                  <a:gd name="connsiteX17" fmla="*/ 344210 w 493855"/>
                  <a:gd name="connsiteY17" fmla="*/ 174105 h 354354"/>
                  <a:gd name="connsiteX18" fmla="*/ 331887 w 493855"/>
                  <a:gd name="connsiteY18" fmla="*/ 176746 h 354354"/>
                  <a:gd name="connsiteX19" fmla="*/ 334528 w 493855"/>
                  <a:gd name="connsiteY19" fmla="*/ 189070 h 354354"/>
                  <a:gd name="connsiteX20" fmla="*/ 428716 w 493855"/>
                  <a:gd name="connsiteY20" fmla="*/ 245407 h 354354"/>
                  <a:gd name="connsiteX21" fmla="*/ 434878 w 493855"/>
                  <a:gd name="connsiteY21" fmla="*/ 248928 h 354354"/>
                  <a:gd name="connsiteX22" fmla="*/ 442800 w 493855"/>
                  <a:gd name="connsiteY22" fmla="*/ 260372 h 354354"/>
                  <a:gd name="connsiteX23" fmla="*/ 440160 w 493855"/>
                  <a:gd name="connsiteY23" fmla="*/ 273576 h 354354"/>
                  <a:gd name="connsiteX24" fmla="*/ 403188 w 493855"/>
                  <a:gd name="connsiteY24" fmla="*/ 283259 h 354354"/>
                  <a:gd name="connsiteX25" fmla="*/ 315162 w 493855"/>
                  <a:gd name="connsiteY25" fmla="*/ 235724 h 354354"/>
                  <a:gd name="connsiteX26" fmla="*/ 302838 w 493855"/>
                  <a:gd name="connsiteY26" fmla="*/ 239245 h 354354"/>
                  <a:gd name="connsiteX27" fmla="*/ 306359 w 493855"/>
                  <a:gd name="connsiteY27" fmla="*/ 251569 h 354354"/>
                  <a:gd name="connsiteX28" fmla="*/ 369738 w 493855"/>
                  <a:gd name="connsiteY28" fmla="*/ 285899 h 354354"/>
                  <a:gd name="connsiteX29" fmla="*/ 385583 w 493855"/>
                  <a:gd name="connsiteY29" fmla="*/ 295582 h 354354"/>
                  <a:gd name="connsiteX30" fmla="*/ 393505 w 493855"/>
                  <a:gd name="connsiteY30" fmla="*/ 306146 h 354354"/>
                  <a:gd name="connsiteX31" fmla="*/ 389984 w 493855"/>
                  <a:gd name="connsiteY31" fmla="*/ 319350 h 354354"/>
                  <a:gd name="connsiteX32" fmla="*/ 356534 w 493855"/>
                  <a:gd name="connsiteY32" fmla="*/ 328152 h 354354"/>
                  <a:gd name="connsiteX33" fmla="*/ 289634 w 493855"/>
                  <a:gd name="connsiteY33" fmla="*/ 293822 h 354354"/>
                  <a:gd name="connsiteX34" fmla="*/ 278191 w 493855"/>
                  <a:gd name="connsiteY34" fmla="*/ 297343 h 354354"/>
                  <a:gd name="connsiteX35" fmla="*/ 281712 w 493855"/>
                  <a:gd name="connsiteY35" fmla="*/ 308786 h 354354"/>
                  <a:gd name="connsiteX36" fmla="*/ 330126 w 493855"/>
                  <a:gd name="connsiteY36" fmla="*/ 333434 h 354354"/>
                  <a:gd name="connsiteX37" fmla="*/ 330126 w 493855"/>
                  <a:gd name="connsiteY37" fmla="*/ 349279 h 354354"/>
                  <a:gd name="connsiteX38" fmla="*/ 295796 w 493855"/>
                  <a:gd name="connsiteY38" fmla="*/ 353680 h 354354"/>
                  <a:gd name="connsiteX39" fmla="*/ 242100 w 493855"/>
                  <a:gd name="connsiteY39" fmla="*/ 345758 h 354354"/>
                  <a:gd name="connsiteX40" fmla="*/ 240339 w 493855"/>
                  <a:gd name="connsiteY40" fmla="*/ 341356 h 354354"/>
                  <a:gd name="connsiteX41" fmla="*/ 244741 w 493855"/>
                  <a:gd name="connsiteY41" fmla="*/ 335194 h 354354"/>
                  <a:gd name="connsiteX42" fmla="*/ 250022 w 493855"/>
                  <a:gd name="connsiteY42" fmla="*/ 304385 h 354354"/>
                  <a:gd name="connsiteX43" fmla="*/ 222734 w 493855"/>
                  <a:gd name="connsiteY43" fmla="*/ 280618 h 354354"/>
                  <a:gd name="connsiteX44" fmla="*/ 220974 w 493855"/>
                  <a:gd name="connsiteY44" fmla="*/ 277097 h 354354"/>
                  <a:gd name="connsiteX45" fmla="*/ 208649 w 493855"/>
                  <a:gd name="connsiteY45" fmla="*/ 234844 h 354354"/>
                  <a:gd name="connsiteX46" fmla="*/ 184002 w 493855"/>
                  <a:gd name="connsiteY46" fmla="*/ 226041 h 354354"/>
                  <a:gd name="connsiteX47" fmla="*/ 181362 w 493855"/>
                  <a:gd name="connsiteY47" fmla="*/ 223401 h 354354"/>
                  <a:gd name="connsiteX48" fmla="*/ 180481 w 493855"/>
                  <a:gd name="connsiteY48" fmla="*/ 211957 h 354354"/>
                  <a:gd name="connsiteX49" fmla="*/ 160235 w 493855"/>
                  <a:gd name="connsiteY49" fmla="*/ 185549 h 354354"/>
                  <a:gd name="connsiteX50" fmla="*/ 110060 w 493855"/>
                  <a:gd name="connsiteY50" fmla="*/ 199633 h 354354"/>
                  <a:gd name="connsiteX51" fmla="*/ 105659 w 493855"/>
                  <a:gd name="connsiteY51" fmla="*/ 199633 h 354354"/>
                  <a:gd name="connsiteX52" fmla="*/ 92455 w 493855"/>
                  <a:gd name="connsiteY52" fmla="*/ 186429 h 354354"/>
                  <a:gd name="connsiteX53" fmla="*/ 44921 w 493855"/>
                  <a:gd name="connsiteY53" fmla="*/ 192591 h 354354"/>
                  <a:gd name="connsiteX54" fmla="*/ 40519 w 493855"/>
                  <a:gd name="connsiteY54" fmla="*/ 192591 h 354354"/>
                  <a:gd name="connsiteX55" fmla="*/ 4428 w 493855"/>
                  <a:gd name="connsiteY55" fmla="*/ 145057 h 354354"/>
                  <a:gd name="connsiteX56" fmla="*/ 3548 w 493855"/>
                  <a:gd name="connsiteY56" fmla="*/ 118649 h 354354"/>
                  <a:gd name="connsiteX57" fmla="*/ 72209 w 493855"/>
                  <a:gd name="connsiteY57" fmla="*/ 10376 h 354354"/>
                  <a:gd name="connsiteX58" fmla="*/ 86293 w 493855"/>
                  <a:gd name="connsiteY58" fmla="*/ 803 h 35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93855" h="354354">
                    <a:moveTo>
                      <a:pt x="86293" y="803"/>
                    </a:moveTo>
                    <a:cubicBezTo>
                      <a:pt x="91795" y="-627"/>
                      <a:pt x="97736" y="-187"/>
                      <a:pt x="103018" y="2454"/>
                    </a:cubicBezTo>
                    <a:lnTo>
                      <a:pt x="111820" y="6855"/>
                    </a:lnTo>
                    <a:cubicBezTo>
                      <a:pt x="115342" y="8615"/>
                      <a:pt x="117983" y="9496"/>
                      <a:pt x="121503" y="10376"/>
                    </a:cubicBezTo>
                    <a:lnTo>
                      <a:pt x="162876" y="16538"/>
                    </a:lnTo>
                    <a:lnTo>
                      <a:pt x="124144" y="66713"/>
                    </a:lnTo>
                    <a:cubicBezTo>
                      <a:pt x="120623" y="71114"/>
                      <a:pt x="117102" y="78156"/>
                      <a:pt x="117102" y="84318"/>
                    </a:cubicBezTo>
                    <a:cubicBezTo>
                      <a:pt x="116222" y="95762"/>
                      <a:pt x="121503" y="106325"/>
                      <a:pt x="131186" y="112487"/>
                    </a:cubicBezTo>
                    <a:cubicBezTo>
                      <a:pt x="140869" y="118649"/>
                      <a:pt x="154073" y="118649"/>
                      <a:pt x="164636" y="113367"/>
                    </a:cubicBezTo>
                    <a:lnTo>
                      <a:pt x="259705" y="63192"/>
                    </a:lnTo>
                    <a:cubicBezTo>
                      <a:pt x="264106" y="61432"/>
                      <a:pt x="269388" y="61432"/>
                      <a:pt x="273789" y="64073"/>
                    </a:cubicBezTo>
                    <a:lnTo>
                      <a:pt x="481532" y="198753"/>
                    </a:lnTo>
                    <a:cubicBezTo>
                      <a:pt x="487694" y="202274"/>
                      <a:pt x="491215" y="208436"/>
                      <a:pt x="492975" y="214598"/>
                    </a:cubicBezTo>
                    <a:cubicBezTo>
                      <a:pt x="494736" y="220760"/>
                      <a:pt x="493855" y="226922"/>
                      <a:pt x="490335" y="232203"/>
                    </a:cubicBezTo>
                    <a:cubicBezTo>
                      <a:pt x="483292" y="243647"/>
                      <a:pt x="466567" y="247168"/>
                      <a:pt x="455124" y="240126"/>
                    </a:cubicBezTo>
                    <a:lnTo>
                      <a:pt x="438399" y="230443"/>
                    </a:lnTo>
                    <a:lnTo>
                      <a:pt x="433998" y="227802"/>
                    </a:lnTo>
                    <a:lnTo>
                      <a:pt x="344210" y="174105"/>
                    </a:lnTo>
                    <a:cubicBezTo>
                      <a:pt x="339809" y="171465"/>
                      <a:pt x="334528" y="172345"/>
                      <a:pt x="331887" y="176746"/>
                    </a:cubicBezTo>
                    <a:cubicBezTo>
                      <a:pt x="329246" y="181148"/>
                      <a:pt x="330126" y="186429"/>
                      <a:pt x="334528" y="189070"/>
                    </a:cubicBezTo>
                    <a:lnTo>
                      <a:pt x="428716" y="245407"/>
                    </a:lnTo>
                    <a:lnTo>
                      <a:pt x="434878" y="248928"/>
                    </a:lnTo>
                    <a:cubicBezTo>
                      <a:pt x="439279" y="251569"/>
                      <a:pt x="441920" y="255971"/>
                      <a:pt x="442800" y="260372"/>
                    </a:cubicBezTo>
                    <a:cubicBezTo>
                      <a:pt x="443680" y="264773"/>
                      <a:pt x="442800" y="269175"/>
                      <a:pt x="440160" y="273576"/>
                    </a:cubicBezTo>
                    <a:cubicBezTo>
                      <a:pt x="432237" y="285899"/>
                      <a:pt x="416392" y="290301"/>
                      <a:pt x="403188" y="283259"/>
                    </a:cubicBezTo>
                    <a:lnTo>
                      <a:pt x="315162" y="235724"/>
                    </a:lnTo>
                    <a:cubicBezTo>
                      <a:pt x="310761" y="233083"/>
                      <a:pt x="305479" y="234844"/>
                      <a:pt x="302838" y="239245"/>
                    </a:cubicBezTo>
                    <a:cubicBezTo>
                      <a:pt x="300197" y="243647"/>
                      <a:pt x="301958" y="248928"/>
                      <a:pt x="306359" y="251569"/>
                    </a:cubicBezTo>
                    <a:lnTo>
                      <a:pt x="369738" y="285899"/>
                    </a:lnTo>
                    <a:lnTo>
                      <a:pt x="385583" y="295582"/>
                    </a:lnTo>
                    <a:cubicBezTo>
                      <a:pt x="389984" y="297343"/>
                      <a:pt x="392625" y="301745"/>
                      <a:pt x="393505" y="306146"/>
                    </a:cubicBezTo>
                    <a:cubicBezTo>
                      <a:pt x="394386" y="310547"/>
                      <a:pt x="393505" y="314948"/>
                      <a:pt x="389984" y="319350"/>
                    </a:cubicBezTo>
                    <a:cubicBezTo>
                      <a:pt x="382942" y="329913"/>
                      <a:pt x="368858" y="334314"/>
                      <a:pt x="356534" y="328152"/>
                    </a:cubicBezTo>
                    <a:lnTo>
                      <a:pt x="289634" y="293822"/>
                    </a:lnTo>
                    <a:cubicBezTo>
                      <a:pt x="286113" y="291181"/>
                      <a:pt x="280831" y="292942"/>
                      <a:pt x="278191" y="297343"/>
                    </a:cubicBezTo>
                    <a:cubicBezTo>
                      <a:pt x="275550" y="300864"/>
                      <a:pt x="277310" y="306146"/>
                      <a:pt x="281712" y="308786"/>
                    </a:cubicBezTo>
                    <a:lnTo>
                      <a:pt x="330126" y="333434"/>
                    </a:lnTo>
                    <a:cubicBezTo>
                      <a:pt x="337169" y="336955"/>
                      <a:pt x="337169" y="346638"/>
                      <a:pt x="330126" y="349279"/>
                    </a:cubicBezTo>
                    <a:cubicBezTo>
                      <a:pt x="319563" y="353680"/>
                      <a:pt x="307239" y="355440"/>
                      <a:pt x="295796" y="353680"/>
                    </a:cubicBezTo>
                    <a:lnTo>
                      <a:pt x="242100" y="345758"/>
                    </a:lnTo>
                    <a:cubicBezTo>
                      <a:pt x="240339" y="345758"/>
                      <a:pt x="239459" y="343117"/>
                      <a:pt x="240339" y="341356"/>
                    </a:cubicBezTo>
                    <a:lnTo>
                      <a:pt x="244741" y="335194"/>
                    </a:lnTo>
                    <a:cubicBezTo>
                      <a:pt x="250902" y="326392"/>
                      <a:pt x="253543" y="314948"/>
                      <a:pt x="250022" y="304385"/>
                    </a:cubicBezTo>
                    <a:cubicBezTo>
                      <a:pt x="245621" y="291181"/>
                      <a:pt x="235057" y="282379"/>
                      <a:pt x="222734" y="280618"/>
                    </a:cubicBezTo>
                    <a:cubicBezTo>
                      <a:pt x="220974" y="280618"/>
                      <a:pt x="220093" y="278857"/>
                      <a:pt x="220974" y="277097"/>
                    </a:cubicBezTo>
                    <a:cubicBezTo>
                      <a:pt x="226255" y="262132"/>
                      <a:pt x="220974" y="245407"/>
                      <a:pt x="208649" y="234844"/>
                    </a:cubicBezTo>
                    <a:cubicBezTo>
                      <a:pt x="201608" y="228682"/>
                      <a:pt x="192805" y="226041"/>
                      <a:pt x="184002" y="226041"/>
                    </a:cubicBezTo>
                    <a:cubicBezTo>
                      <a:pt x="182242" y="226041"/>
                      <a:pt x="181362" y="225161"/>
                      <a:pt x="181362" y="223401"/>
                    </a:cubicBezTo>
                    <a:cubicBezTo>
                      <a:pt x="181362" y="218999"/>
                      <a:pt x="181362" y="215478"/>
                      <a:pt x="180481" y="211957"/>
                    </a:cubicBezTo>
                    <a:cubicBezTo>
                      <a:pt x="177840" y="200514"/>
                      <a:pt x="170798" y="190831"/>
                      <a:pt x="160235" y="185549"/>
                    </a:cubicBezTo>
                    <a:cubicBezTo>
                      <a:pt x="142630" y="176746"/>
                      <a:pt x="121503" y="183789"/>
                      <a:pt x="110060" y="199633"/>
                    </a:cubicBezTo>
                    <a:cubicBezTo>
                      <a:pt x="109180" y="201394"/>
                      <a:pt x="106539" y="201394"/>
                      <a:pt x="105659" y="199633"/>
                    </a:cubicBezTo>
                    <a:cubicBezTo>
                      <a:pt x="102138" y="194352"/>
                      <a:pt x="97736" y="189950"/>
                      <a:pt x="92455" y="186429"/>
                    </a:cubicBezTo>
                    <a:cubicBezTo>
                      <a:pt x="76610" y="176746"/>
                      <a:pt x="57244" y="179387"/>
                      <a:pt x="44921" y="192591"/>
                    </a:cubicBezTo>
                    <a:cubicBezTo>
                      <a:pt x="43160" y="194352"/>
                      <a:pt x="41399" y="194352"/>
                      <a:pt x="40519" y="192591"/>
                    </a:cubicBezTo>
                    <a:lnTo>
                      <a:pt x="4428" y="145057"/>
                    </a:lnTo>
                    <a:cubicBezTo>
                      <a:pt x="-853" y="138015"/>
                      <a:pt x="-1734" y="126571"/>
                      <a:pt x="3548" y="118649"/>
                    </a:cubicBezTo>
                    <a:lnTo>
                      <a:pt x="72209" y="10376"/>
                    </a:lnTo>
                    <a:cubicBezTo>
                      <a:pt x="75730" y="5535"/>
                      <a:pt x="80791" y="2234"/>
                      <a:pt x="86293" y="803"/>
                    </a:cubicBezTo>
                    <a:close/>
                  </a:path>
                </a:pathLst>
              </a:custGeom>
              <a:solidFill>
                <a:schemeClr val="accent4"/>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9" name="Freeform: Shape 68">
                <a:extLst>
                  <a:ext uri="{FF2B5EF4-FFF2-40B4-BE49-F238E27FC236}">
                    <a16:creationId xmlns:a16="http://schemas.microsoft.com/office/drawing/2014/main" id="{5589D14F-212F-40DD-8CCC-FDDCF6BDB42A}"/>
                  </a:ext>
                </a:extLst>
              </p:cNvPr>
              <p:cNvSpPr/>
              <p:nvPr/>
            </p:nvSpPr>
            <p:spPr>
              <a:xfrm>
                <a:off x="4788523" y="2157528"/>
                <a:ext cx="67291" cy="77780"/>
              </a:xfrm>
              <a:custGeom>
                <a:avLst/>
                <a:gdLst>
                  <a:gd name="connsiteX0" fmla="*/ 45846 w 67291"/>
                  <a:gd name="connsiteY0" fmla="*/ 0 h 77780"/>
                  <a:gd name="connsiteX1" fmla="*/ 57290 w 67291"/>
                  <a:gd name="connsiteY1" fmla="*/ 3520 h 77780"/>
                  <a:gd name="connsiteX2" fmla="*/ 66973 w 67291"/>
                  <a:gd name="connsiteY2" fmla="*/ 16724 h 77780"/>
                  <a:gd name="connsiteX3" fmla="*/ 63452 w 67291"/>
                  <a:gd name="connsiteY3" fmla="*/ 31689 h 77780"/>
                  <a:gd name="connsiteX4" fmla="*/ 37044 w 67291"/>
                  <a:gd name="connsiteY4" fmla="*/ 70421 h 77780"/>
                  <a:gd name="connsiteX5" fmla="*/ 24720 w 67291"/>
                  <a:gd name="connsiteY5" fmla="*/ 77463 h 77780"/>
                  <a:gd name="connsiteX6" fmla="*/ 9756 w 67291"/>
                  <a:gd name="connsiteY6" fmla="*/ 73942 h 77780"/>
                  <a:gd name="connsiteX7" fmla="*/ 8876 w 67291"/>
                  <a:gd name="connsiteY7" fmla="*/ 73061 h 77780"/>
                  <a:gd name="connsiteX8" fmla="*/ 3594 w 67291"/>
                  <a:gd name="connsiteY8" fmla="*/ 44893 h 77780"/>
                  <a:gd name="connsiteX9" fmla="*/ 29122 w 67291"/>
                  <a:gd name="connsiteY9" fmla="*/ 8802 h 77780"/>
                  <a:gd name="connsiteX10" fmla="*/ 45846 w 67291"/>
                  <a:gd name="connsiteY10" fmla="*/ 0 h 7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291" h="77780">
                    <a:moveTo>
                      <a:pt x="45846" y="0"/>
                    </a:moveTo>
                    <a:cubicBezTo>
                      <a:pt x="50248" y="0"/>
                      <a:pt x="53769" y="1760"/>
                      <a:pt x="57290" y="3520"/>
                    </a:cubicBezTo>
                    <a:cubicBezTo>
                      <a:pt x="62571" y="6161"/>
                      <a:pt x="66093" y="11443"/>
                      <a:pt x="66973" y="16724"/>
                    </a:cubicBezTo>
                    <a:cubicBezTo>
                      <a:pt x="67853" y="22006"/>
                      <a:pt x="66973" y="26408"/>
                      <a:pt x="63452" y="31689"/>
                    </a:cubicBezTo>
                    <a:lnTo>
                      <a:pt x="37044" y="70421"/>
                    </a:lnTo>
                    <a:cubicBezTo>
                      <a:pt x="33523" y="73942"/>
                      <a:pt x="29122" y="76583"/>
                      <a:pt x="24720" y="77463"/>
                    </a:cubicBezTo>
                    <a:cubicBezTo>
                      <a:pt x="19439" y="78343"/>
                      <a:pt x="14157" y="77463"/>
                      <a:pt x="9756" y="73942"/>
                    </a:cubicBezTo>
                    <a:lnTo>
                      <a:pt x="8876" y="73061"/>
                    </a:lnTo>
                    <a:cubicBezTo>
                      <a:pt x="-808" y="66900"/>
                      <a:pt x="-2568" y="53696"/>
                      <a:pt x="3594" y="44893"/>
                    </a:cubicBezTo>
                    <a:lnTo>
                      <a:pt x="29122" y="8802"/>
                    </a:lnTo>
                    <a:cubicBezTo>
                      <a:pt x="33523" y="2640"/>
                      <a:pt x="39685" y="0"/>
                      <a:pt x="45846"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Shape 69">
                <a:extLst>
                  <a:ext uri="{FF2B5EF4-FFF2-40B4-BE49-F238E27FC236}">
                    <a16:creationId xmlns:a16="http://schemas.microsoft.com/office/drawing/2014/main" id="{F3C496E2-46BE-4075-B755-4C0CE0F796AD}"/>
                  </a:ext>
                </a:extLst>
              </p:cNvPr>
              <p:cNvSpPr/>
              <p:nvPr/>
            </p:nvSpPr>
            <p:spPr>
              <a:xfrm>
                <a:off x="4832536" y="2158408"/>
                <a:ext cx="94579" cy="119153"/>
              </a:xfrm>
              <a:custGeom>
                <a:avLst/>
                <a:gdLst>
                  <a:gd name="connsiteX0" fmla="*/ 74015 w 94579"/>
                  <a:gd name="connsiteY0" fmla="*/ 0 h 119153"/>
                  <a:gd name="connsiteX1" fmla="*/ 85458 w 94579"/>
                  <a:gd name="connsiteY1" fmla="*/ 3521 h 119153"/>
                  <a:gd name="connsiteX2" fmla="*/ 94261 w 94579"/>
                  <a:gd name="connsiteY2" fmla="*/ 16725 h 119153"/>
                  <a:gd name="connsiteX3" fmla="*/ 90740 w 94579"/>
                  <a:gd name="connsiteY3" fmla="*/ 32570 h 119153"/>
                  <a:gd name="connsiteX4" fmla="*/ 83698 w 94579"/>
                  <a:gd name="connsiteY4" fmla="*/ 43133 h 119153"/>
                  <a:gd name="connsiteX5" fmla="*/ 43205 w 94579"/>
                  <a:gd name="connsiteY5" fmla="*/ 101231 h 119153"/>
                  <a:gd name="connsiteX6" fmla="*/ 41445 w 94579"/>
                  <a:gd name="connsiteY6" fmla="*/ 104751 h 119153"/>
                  <a:gd name="connsiteX7" fmla="*/ 37924 w 94579"/>
                  <a:gd name="connsiteY7" fmla="*/ 110033 h 119153"/>
                  <a:gd name="connsiteX8" fmla="*/ 24720 w 94579"/>
                  <a:gd name="connsiteY8" fmla="*/ 118836 h 119153"/>
                  <a:gd name="connsiteX9" fmla="*/ 8876 w 94579"/>
                  <a:gd name="connsiteY9" fmla="*/ 115315 h 119153"/>
                  <a:gd name="connsiteX10" fmla="*/ 3594 w 94579"/>
                  <a:gd name="connsiteY10" fmla="*/ 86266 h 119153"/>
                  <a:gd name="connsiteX11" fmla="*/ 8876 w 94579"/>
                  <a:gd name="connsiteY11" fmla="*/ 78344 h 119153"/>
                  <a:gd name="connsiteX12" fmla="*/ 9756 w 94579"/>
                  <a:gd name="connsiteY12" fmla="*/ 76583 h 119153"/>
                  <a:gd name="connsiteX13" fmla="*/ 34403 w 94579"/>
                  <a:gd name="connsiteY13" fmla="*/ 40492 h 119153"/>
                  <a:gd name="connsiteX14" fmla="*/ 35283 w 94579"/>
                  <a:gd name="connsiteY14" fmla="*/ 39612 h 119153"/>
                  <a:gd name="connsiteX15" fmla="*/ 56409 w 94579"/>
                  <a:gd name="connsiteY15" fmla="*/ 8803 h 119153"/>
                  <a:gd name="connsiteX16" fmla="*/ 74015 w 94579"/>
                  <a:gd name="connsiteY16" fmla="*/ 0 h 11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579" h="119153">
                    <a:moveTo>
                      <a:pt x="74015" y="0"/>
                    </a:moveTo>
                    <a:cubicBezTo>
                      <a:pt x="78416" y="0"/>
                      <a:pt x="81938" y="881"/>
                      <a:pt x="85458" y="3521"/>
                    </a:cubicBezTo>
                    <a:cubicBezTo>
                      <a:pt x="89860" y="6162"/>
                      <a:pt x="93381" y="11444"/>
                      <a:pt x="94261" y="16725"/>
                    </a:cubicBezTo>
                    <a:cubicBezTo>
                      <a:pt x="95141" y="22007"/>
                      <a:pt x="94261" y="28169"/>
                      <a:pt x="90740" y="32570"/>
                    </a:cubicBezTo>
                    <a:lnTo>
                      <a:pt x="83698" y="43133"/>
                    </a:lnTo>
                    <a:lnTo>
                      <a:pt x="43205" y="101231"/>
                    </a:lnTo>
                    <a:cubicBezTo>
                      <a:pt x="42326" y="102111"/>
                      <a:pt x="42326" y="103872"/>
                      <a:pt x="41445" y="104751"/>
                    </a:cubicBezTo>
                    <a:lnTo>
                      <a:pt x="37924" y="110033"/>
                    </a:lnTo>
                    <a:cubicBezTo>
                      <a:pt x="35283" y="114435"/>
                      <a:pt x="30002" y="117955"/>
                      <a:pt x="24720" y="118836"/>
                    </a:cubicBezTo>
                    <a:cubicBezTo>
                      <a:pt x="19439" y="119716"/>
                      <a:pt x="13277" y="118836"/>
                      <a:pt x="8876" y="115315"/>
                    </a:cubicBezTo>
                    <a:cubicBezTo>
                      <a:pt x="-808" y="108273"/>
                      <a:pt x="-2568" y="95949"/>
                      <a:pt x="3594" y="86266"/>
                    </a:cubicBezTo>
                    <a:lnTo>
                      <a:pt x="8876" y="78344"/>
                    </a:lnTo>
                    <a:cubicBezTo>
                      <a:pt x="8876" y="77464"/>
                      <a:pt x="9756" y="77464"/>
                      <a:pt x="9756" y="76583"/>
                    </a:cubicBezTo>
                    <a:cubicBezTo>
                      <a:pt x="17678" y="65140"/>
                      <a:pt x="26481" y="51936"/>
                      <a:pt x="34403" y="40492"/>
                    </a:cubicBezTo>
                    <a:cubicBezTo>
                      <a:pt x="35283" y="40492"/>
                      <a:pt x="35283" y="39612"/>
                      <a:pt x="35283" y="39612"/>
                    </a:cubicBezTo>
                    <a:lnTo>
                      <a:pt x="56409" y="8803"/>
                    </a:lnTo>
                    <a:cubicBezTo>
                      <a:pt x="60811" y="3521"/>
                      <a:pt x="66973" y="0"/>
                      <a:pt x="74015"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EE83364E-E4DB-4168-BBD8-5BDD6153A4ED}"/>
                  </a:ext>
                </a:extLst>
              </p:cNvPr>
              <p:cNvSpPr/>
              <p:nvPr/>
            </p:nvSpPr>
            <p:spPr>
              <a:xfrm>
                <a:off x="4886226" y="2203302"/>
                <a:ext cx="82071" cy="98658"/>
              </a:xfrm>
              <a:custGeom>
                <a:avLst/>
                <a:gdLst>
                  <a:gd name="connsiteX0" fmla="*/ 58177 w 82071"/>
                  <a:gd name="connsiteY0" fmla="*/ 0 h 98658"/>
                  <a:gd name="connsiteX1" fmla="*/ 60818 w 82071"/>
                  <a:gd name="connsiteY1" fmla="*/ 0 h 98658"/>
                  <a:gd name="connsiteX2" fmla="*/ 74021 w 82071"/>
                  <a:gd name="connsiteY2" fmla="*/ 4401 h 98658"/>
                  <a:gd name="connsiteX3" fmla="*/ 78423 w 82071"/>
                  <a:gd name="connsiteY3" fmla="*/ 32569 h 98658"/>
                  <a:gd name="connsiteX4" fmla="*/ 66099 w 82071"/>
                  <a:gd name="connsiteY4" fmla="*/ 50175 h 98658"/>
                  <a:gd name="connsiteX5" fmla="*/ 46733 w 82071"/>
                  <a:gd name="connsiteY5" fmla="*/ 78343 h 98658"/>
                  <a:gd name="connsiteX6" fmla="*/ 44973 w 82071"/>
                  <a:gd name="connsiteY6" fmla="*/ 80984 h 98658"/>
                  <a:gd name="connsiteX7" fmla="*/ 38811 w 82071"/>
                  <a:gd name="connsiteY7" fmla="*/ 89787 h 98658"/>
                  <a:gd name="connsiteX8" fmla="*/ 11522 w 82071"/>
                  <a:gd name="connsiteY8" fmla="*/ 95949 h 98658"/>
                  <a:gd name="connsiteX9" fmla="*/ 959 w 82071"/>
                  <a:gd name="connsiteY9" fmla="*/ 82745 h 98658"/>
                  <a:gd name="connsiteX10" fmla="*/ 1840 w 82071"/>
                  <a:gd name="connsiteY10" fmla="*/ 69541 h 98658"/>
                  <a:gd name="connsiteX11" fmla="*/ 44092 w 82071"/>
                  <a:gd name="connsiteY11" fmla="*/ 7922 h 98658"/>
                  <a:gd name="connsiteX12" fmla="*/ 58177 w 82071"/>
                  <a:gd name="connsiteY12" fmla="*/ 0 h 9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071" h="98658">
                    <a:moveTo>
                      <a:pt x="58177" y="0"/>
                    </a:moveTo>
                    <a:cubicBezTo>
                      <a:pt x="59057" y="0"/>
                      <a:pt x="59937" y="0"/>
                      <a:pt x="60818" y="0"/>
                    </a:cubicBezTo>
                    <a:cubicBezTo>
                      <a:pt x="66099" y="0"/>
                      <a:pt x="70501" y="1760"/>
                      <a:pt x="74021" y="4401"/>
                    </a:cubicBezTo>
                    <a:cubicBezTo>
                      <a:pt x="82824" y="11443"/>
                      <a:pt x="84585" y="23767"/>
                      <a:pt x="78423" y="32569"/>
                    </a:cubicBezTo>
                    <a:lnTo>
                      <a:pt x="66099" y="50175"/>
                    </a:lnTo>
                    <a:lnTo>
                      <a:pt x="46733" y="78343"/>
                    </a:lnTo>
                    <a:cubicBezTo>
                      <a:pt x="45853" y="79223"/>
                      <a:pt x="45853" y="80104"/>
                      <a:pt x="44973" y="80984"/>
                    </a:cubicBezTo>
                    <a:lnTo>
                      <a:pt x="38811" y="89787"/>
                    </a:lnTo>
                    <a:cubicBezTo>
                      <a:pt x="32649" y="98589"/>
                      <a:pt x="21206" y="101230"/>
                      <a:pt x="11522" y="95949"/>
                    </a:cubicBezTo>
                    <a:cubicBezTo>
                      <a:pt x="6241" y="93308"/>
                      <a:pt x="2720" y="88906"/>
                      <a:pt x="959" y="82745"/>
                    </a:cubicBezTo>
                    <a:cubicBezTo>
                      <a:pt x="-801" y="78343"/>
                      <a:pt x="79" y="73942"/>
                      <a:pt x="1840" y="69541"/>
                    </a:cubicBezTo>
                    <a:lnTo>
                      <a:pt x="44092" y="7922"/>
                    </a:lnTo>
                    <a:cubicBezTo>
                      <a:pt x="47614" y="3520"/>
                      <a:pt x="52895" y="880"/>
                      <a:pt x="58177"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2" name="Freeform: Shape 71">
                <a:extLst>
                  <a:ext uri="{FF2B5EF4-FFF2-40B4-BE49-F238E27FC236}">
                    <a16:creationId xmlns:a16="http://schemas.microsoft.com/office/drawing/2014/main" id="{20429AA6-880F-45FA-BA36-96BB4AF86818}"/>
                  </a:ext>
                </a:extLst>
              </p:cNvPr>
              <p:cNvSpPr/>
              <p:nvPr/>
            </p:nvSpPr>
            <p:spPr>
              <a:xfrm>
                <a:off x="4942945" y="2257878"/>
                <a:ext cx="53641" cy="61023"/>
              </a:xfrm>
              <a:custGeom>
                <a:avLst/>
                <a:gdLst>
                  <a:gd name="connsiteX0" fmla="*/ 34028 w 53641"/>
                  <a:gd name="connsiteY0" fmla="*/ 0 h 61023"/>
                  <a:gd name="connsiteX1" fmla="*/ 36669 w 53641"/>
                  <a:gd name="connsiteY1" fmla="*/ 0 h 61023"/>
                  <a:gd name="connsiteX2" fmla="*/ 47232 w 53641"/>
                  <a:gd name="connsiteY2" fmla="*/ 3520 h 61023"/>
                  <a:gd name="connsiteX3" fmla="*/ 49873 w 53641"/>
                  <a:gd name="connsiteY3" fmla="*/ 25527 h 61023"/>
                  <a:gd name="connsiteX4" fmla="*/ 30507 w 53641"/>
                  <a:gd name="connsiteY4" fmla="*/ 53696 h 61023"/>
                  <a:gd name="connsiteX5" fmla="*/ 10261 w 53641"/>
                  <a:gd name="connsiteY5" fmla="*/ 59858 h 61023"/>
                  <a:gd name="connsiteX6" fmla="*/ 578 w 53641"/>
                  <a:gd name="connsiteY6" fmla="*/ 49295 h 61023"/>
                  <a:gd name="connsiteX7" fmla="*/ 1458 w 53641"/>
                  <a:gd name="connsiteY7" fmla="*/ 37851 h 61023"/>
                  <a:gd name="connsiteX8" fmla="*/ 23465 w 53641"/>
                  <a:gd name="connsiteY8" fmla="*/ 6161 h 61023"/>
                  <a:gd name="connsiteX9" fmla="*/ 34028 w 53641"/>
                  <a:gd name="connsiteY9" fmla="*/ 0 h 6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1" h="61023">
                    <a:moveTo>
                      <a:pt x="34028" y="0"/>
                    </a:moveTo>
                    <a:cubicBezTo>
                      <a:pt x="34908" y="0"/>
                      <a:pt x="35789" y="0"/>
                      <a:pt x="36669" y="0"/>
                    </a:cubicBezTo>
                    <a:cubicBezTo>
                      <a:pt x="40190" y="0"/>
                      <a:pt x="43711" y="880"/>
                      <a:pt x="47232" y="3520"/>
                    </a:cubicBezTo>
                    <a:cubicBezTo>
                      <a:pt x="54274" y="8802"/>
                      <a:pt x="56035" y="19366"/>
                      <a:pt x="49873" y="25527"/>
                    </a:cubicBezTo>
                    <a:lnTo>
                      <a:pt x="30507" y="53696"/>
                    </a:lnTo>
                    <a:cubicBezTo>
                      <a:pt x="26106" y="60738"/>
                      <a:pt x="17303" y="62499"/>
                      <a:pt x="10261" y="59858"/>
                    </a:cubicBezTo>
                    <a:cubicBezTo>
                      <a:pt x="5860" y="58097"/>
                      <a:pt x="2338" y="54576"/>
                      <a:pt x="578" y="49295"/>
                    </a:cubicBezTo>
                    <a:cubicBezTo>
                      <a:pt x="-302" y="45774"/>
                      <a:pt x="-302" y="41372"/>
                      <a:pt x="1458" y="37851"/>
                    </a:cubicBezTo>
                    <a:lnTo>
                      <a:pt x="23465" y="6161"/>
                    </a:lnTo>
                    <a:cubicBezTo>
                      <a:pt x="26106" y="2640"/>
                      <a:pt x="29627" y="880"/>
                      <a:pt x="34028"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21"/>
          </p:nvPr>
        </p:nvSpPr>
        <p:spPr/>
        <p:txBody>
          <a:bodyPr/>
          <a:lstStyle/>
          <a:p>
            <a:pPr lvl="1"/>
            <a:r>
              <a:rPr lang="en-US" dirty="0"/>
              <a:t>Introduction to Process advisor</a:t>
            </a:r>
          </a:p>
        </p:txBody>
      </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CEAB-51E6-46ED-8E02-1397B024CE15}"/>
              </a:ext>
            </a:extLst>
          </p:cNvPr>
          <p:cNvSpPr>
            <a:spLocks noGrp="1"/>
          </p:cNvSpPr>
          <p:nvPr>
            <p:ph type="title"/>
          </p:nvPr>
        </p:nvSpPr>
        <p:spPr/>
        <p:txBody>
          <a:bodyPr/>
          <a:lstStyle/>
          <a:p>
            <a:r>
              <a:rPr lang="en-GB" dirty="0"/>
              <a:t>Editing steps</a:t>
            </a:r>
          </a:p>
        </p:txBody>
      </p:sp>
      <p:sp>
        <p:nvSpPr>
          <p:cNvPr id="18" name="Text Placeholder 17">
            <a:extLst>
              <a:ext uri="{FF2B5EF4-FFF2-40B4-BE49-F238E27FC236}">
                <a16:creationId xmlns:a16="http://schemas.microsoft.com/office/drawing/2014/main" id="{7A22BD4C-1996-47AC-9B1B-66D71EF5E6AF}"/>
              </a:ext>
            </a:extLst>
          </p:cNvPr>
          <p:cNvSpPr>
            <a:spLocks noGrp="1"/>
          </p:cNvSpPr>
          <p:nvPr>
            <p:ph type="body" sz="quarter" idx="47"/>
          </p:nvPr>
        </p:nvSpPr>
        <p:spPr/>
        <p:txBody>
          <a:bodyPr/>
          <a:lstStyle/>
          <a:p>
            <a:r>
              <a:rPr lang="en-GB" dirty="0"/>
              <a:t>Extract information</a:t>
            </a:r>
          </a:p>
        </p:txBody>
      </p:sp>
      <p:sp>
        <p:nvSpPr>
          <p:cNvPr id="16" name="Text Placeholder 15">
            <a:extLst>
              <a:ext uri="{FF2B5EF4-FFF2-40B4-BE49-F238E27FC236}">
                <a16:creationId xmlns:a16="http://schemas.microsoft.com/office/drawing/2014/main" id="{BDAA14AE-8002-41DF-BE1E-A81E7A508EA4}"/>
              </a:ext>
            </a:extLst>
          </p:cNvPr>
          <p:cNvSpPr>
            <a:spLocks noGrp="1"/>
          </p:cNvSpPr>
          <p:nvPr>
            <p:ph type="body" sz="quarter" idx="42"/>
          </p:nvPr>
        </p:nvSpPr>
        <p:spPr/>
        <p:txBody>
          <a:bodyPr/>
          <a:lstStyle/>
          <a:p>
            <a:r>
              <a:rPr lang="en-GB" dirty="0"/>
              <a:t>Remove actions</a:t>
            </a:r>
          </a:p>
        </p:txBody>
      </p:sp>
      <p:sp>
        <p:nvSpPr>
          <p:cNvPr id="5" name="Text Placeholder 4">
            <a:extLst>
              <a:ext uri="{FF2B5EF4-FFF2-40B4-BE49-F238E27FC236}">
                <a16:creationId xmlns:a16="http://schemas.microsoft.com/office/drawing/2014/main" id="{2012736E-83B4-40F0-9230-FE7BC306094B}"/>
              </a:ext>
            </a:extLst>
          </p:cNvPr>
          <p:cNvSpPr>
            <a:spLocks noGrp="1"/>
          </p:cNvSpPr>
          <p:nvPr>
            <p:ph type="body" sz="quarter" idx="44"/>
          </p:nvPr>
        </p:nvSpPr>
        <p:spPr/>
        <p:txBody>
          <a:bodyPr/>
          <a:lstStyle/>
          <a:p>
            <a:r>
              <a:rPr lang="en-GB" dirty="0"/>
              <a:t>Add new actions</a:t>
            </a:r>
          </a:p>
        </p:txBody>
      </p:sp>
      <p:sp>
        <p:nvSpPr>
          <p:cNvPr id="6" name="Text Placeholder 5">
            <a:extLst>
              <a:ext uri="{FF2B5EF4-FFF2-40B4-BE49-F238E27FC236}">
                <a16:creationId xmlns:a16="http://schemas.microsoft.com/office/drawing/2014/main" id="{917784A2-6DF2-414F-AA8F-442B9334D539}"/>
              </a:ext>
            </a:extLst>
          </p:cNvPr>
          <p:cNvSpPr>
            <a:spLocks noGrp="1"/>
          </p:cNvSpPr>
          <p:nvPr>
            <p:ph type="body" sz="quarter" idx="45"/>
          </p:nvPr>
        </p:nvSpPr>
        <p:spPr/>
        <p:txBody>
          <a:bodyPr/>
          <a:lstStyle/>
          <a:p>
            <a:r>
              <a:rPr lang="en-GB" dirty="0"/>
              <a:t>Edit the selected objects</a:t>
            </a:r>
          </a:p>
        </p:txBody>
      </p:sp>
      <p:sp>
        <p:nvSpPr>
          <p:cNvPr id="17" name="Text Placeholder 16">
            <a:extLst>
              <a:ext uri="{FF2B5EF4-FFF2-40B4-BE49-F238E27FC236}">
                <a16:creationId xmlns:a16="http://schemas.microsoft.com/office/drawing/2014/main" id="{3D349B8F-3B6F-4D7E-A404-DF4FA59C6EC9}"/>
              </a:ext>
            </a:extLst>
          </p:cNvPr>
          <p:cNvSpPr>
            <a:spLocks noGrp="1"/>
          </p:cNvSpPr>
          <p:nvPr>
            <p:ph type="body" sz="quarter" idx="46"/>
          </p:nvPr>
        </p:nvSpPr>
        <p:spPr/>
        <p:txBody>
          <a:bodyPr/>
          <a:lstStyle/>
          <a:p>
            <a:r>
              <a:rPr lang="en-GB" dirty="0"/>
              <a:t>Add conditionals and loops</a:t>
            </a:r>
          </a:p>
        </p:txBody>
      </p:sp>
      <p:pic>
        <p:nvPicPr>
          <p:cNvPr id="10" name="Picture Placeholder 9">
            <a:extLst>
              <a:ext uri="{FF2B5EF4-FFF2-40B4-BE49-F238E27FC236}">
                <a16:creationId xmlns:a16="http://schemas.microsoft.com/office/drawing/2014/main" id="{E92578B3-23AC-4D5D-8424-48852F779111}"/>
              </a:ext>
            </a:extLst>
          </p:cNvPr>
          <p:cNvPicPr>
            <a:picLocks noGrp="1" noChangeAspect="1"/>
          </p:cNvPicPr>
          <p:nvPr>
            <p:ph type="pic" sz="quarter" idx="15"/>
          </p:nvPr>
        </p:nvPicPr>
        <p:blipFill>
          <a:blip r:embed="rId3"/>
          <a:srcRect t="7665" b="7665"/>
          <a:stretch/>
        </p:blipFill>
        <p:spPr>
          <a:xfrm>
            <a:off x="6349678" y="1564130"/>
            <a:ext cx="5303845" cy="3836973"/>
          </a:xfrm>
        </p:spPr>
      </p:pic>
    </p:spTree>
    <p:extLst>
      <p:ext uri="{BB962C8B-B14F-4D97-AF65-F5344CB8AC3E}">
        <p14:creationId xmlns:p14="http://schemas.microsoft.com/office/powerpoint/2010/main" val="278991221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Actions</a:t>
            </a:r>
          </a:p>
        </p:txBody>
      </p:sp>
      <p:sp>
        <p:nvSpPr>
          <p:cNvPr id="8" name="Text Placeholder 7">
            <a:extLst>
              <a:ext uri="{FF2B5EF4-FFF2-40B4-BE49-F238E27FC236}">
                <a16:creationId xmlns:a16="http://schemas.microsoft.com/office/drawing/2014/main" id="{2A9C626F-EF1F-4FB5-B9FA-EE6A7AAE307F}"/>
              </a:ext>
            </a:extLst>
          </p:cNvPr>
          <p:cNvSpPr>
            <a:spLocks noGrp="1"/>
          </p:cNvSpPr>
          <p:nvPr>
            <p:ph type="body" sz="quarter" idx="31"/>
          </p:nvPr>
        </p:nvSpPr>
        <p:spPr/>
        <p:txBody>
          <a:bodyPr/>
          <a:lstStyle/>
          <a:p>
            <a:r>
              <a:rPr lang="en-GB" dirty="0"/>
              <a:t>Power Automate has a very wide range of capabilities and can perform many actions including:</a:t>
            </a:r>
          </a:p>
        </p:txBody>
      </p:sp>
      <p:grpSp>
        <p:nvGrpSpPr>
          <p:cNvPr id="195" name="Group 194" descr="Icon of gear and two arrow">
            <a:extLst>
              <a:ext uri="{FF2B5EF4-FFF2-40B4-BE49-F238E27FC236}">
                <a16:creationId xmlns:a16="http://schemas.microsoft.com/office/drawing/2014/main" id="{5DF35092-1528-4F10-810F-10A47C75AAAB}"/>
              </a:ext>
            </a:extLst>
          </p:cNvPr>
          <p:cNvGrpSpPr/>
          <p:nvPr/>
        </p:nvGrpSpPr>
        <p:grpSpPr>
          <a:xfrm>
            <a:off x="418643" y="1893693"/>
            <a:ext cx="571957" cy="572038"/>
            <a:chOff x="418643" y="1456896"/>
            <a:chExt cx="717140" cy="717242"/>
          </a:xfrm>
        </p:grpSpPr>
        <p:grpSp>
          <p:nvGrpSpPr>
            <p:cNvPr id="196" name="Group 195">
              <a:extLst>
                <a:ext uri="{FF2B5EF4-FFF2-40B4-BE49-F238E27FC236}">
                  <a16:creationId xmlns:a16="http://schemas.microsoft.com/office/drawing/2014/main" id="{17FD7276-1217-4EF5-AB1A-5FB6C345A50C}"/>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201" name="Freeform 5">
                <a:extLst>
                  <a:ext uri="{FF2B5EF4-FFF2-40B4-BE49-F238E27FC236}">
                    <a16:creationId xmlns:a16="http://schemas.microsoft.com/office/drawing/2014/main" id="{AE5A39DB-3FED-4310-8722-7F753EC07C6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2" name="Freeform 6">
                <a:extLst>
                  <a:ext uri="{FF2B5EF4-FFF2-40B4-BE49-F238E27FC236}">
                    <a16:creationId xmlns:a16="http://schemas.microsoft.com/office/drawing/2014/main" id="{782E315D-3C28-4ADC-9F7D-379FAC21C988}"/>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97" name="Group 196" descr="Icon of gear and two arrow">
              <a:extLst>
                <a:ext uri="{FF2B5EF4-FFF2-40B4-BE49-F238E27FC236}">
                  <a16:creationId xmlns:a16="http://schemas.microsoft.com/office/drawing/2014/main" id="{5B268B4B-4C85-44FD-B671-D9F4D526C928}"/>
                </a:ext>
              </a:extLst>
            </p:cNvPr>
            <p:cNvGrpSpPr>
              <a:grpSpLocks noChangeAspect="1"/>
            </p:cNvGrpSpPr>
            <p:nvPr/>
          </p:nvGrpSpPr>
          <p:grpSpPr>
            <a:xfrm>
              <a:off x="578448" y="1653485"/>
              <a:ext cx="397530" cy="324064"/>
              <a:chOff x="10035841" y="508637"/>
              <a:chExt cx="758435" cy="618272"/>
            </a:xfrm>
          </p:grpSpPr>
          <p:sp>
            <p:nvSpPr>
              <p:cNvPr id="198" name="Freeform: Shape 197">
                <a:extLst>
                  <a:ext uri="{FF2B5EF4-FFF2-40B4-BE49-F238E27FC236}">
                    <a16:creationId xmlns:a16="http://schemas.microsoft.com/office/drawing/2014/main" id="{AB846073-7899-4097-93C5-1B911210170C}"/>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99" name="Freeform: Shape 198">
                <a:extLst>
                  <a:ext uri="{FF2B5EF4-FFF2-40B4-BE49-F238E27FC236}">
                    <a16:creationId xmlns:a16="http://schemas.microsoft.com/office/drawing/2014/main" id="{54F05D7C-352B-48A5-A617-59C08DB16643}"/>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200" name="Freeform: Shape 199">
                <a:extLst>
                  <a:ext uri="{FF2B5EF4-FFF2-40B4-BE49-F238E27FC236}">
                    <a16:creationId xmlns:a16="http://schemas.microsoft.com/office/drawing/2014/main" id="{986F4ACE-5514-4488-BFB6-B9270D4D0C9D}"/>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GB" dirty="0"/>
              <a:t>Running SQL queries against a SQL Server database.</a:t>
            </a:r>
          </a:p>
        </p:txBody>
      </p:sp>
      <p:grpSp>
        <p:nvGrpSpPr>
          <p:cNvPr id="25" name="Group 24" descr="Icon of chart with a rising arrow">
            <a:extLst>
              <a:ext uri="{FF2B5EF4-FFF2-40B4-BE49-F238E27FC236}">
                <a16:creationId xmlns:a16="http://schemas.microsoft.com/office/drawing/2014/main" id="{740C2B46-B93E-42D5-9F9C-DED65030CF18}"/>
              </a:ext>
            </a:extLst>
          </p:cNvPr>
          <p:cNvGrpSpPr/>
          <p:nvPr/>
        </p:nvGrpSpPr>
        <p:grpSpPr>
          <a:xfrm>
            <a:off x="418643" y="2520318"/>
            <a:ext cx="571957" cy="572038"/>
            <a:chOff x="418643" y="2314535"/>
            <a:chExt cx="717140" cy="71724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2" name="Group 61" descr="Icon of chart with a rising arrow">
              <a:extLst>
                <a:ext uri="{FF2B5EF4-FFF2-40B4-BE49-F238E27FC236}">
                  <a16:creationId xmlns:a16="http://schemas.microsoft.com/office/drawing/2014/main" id="{E712C5F0-6999-4393-BF70-92D284C73919}"/>
                </a:ext>
              </a:extLst>
            </p:cNvPr>
            <p:cNvGrpSpPr>
              <a:grpSpLocks noChangeAspect="1"/>
            </p:cNvGrpSpPr>
            <p:nvPr/>
          </p:nvGrpSpPr>
          <p:grpSpPr>
            <a:xfrm>
              <a:off x="603248" y="2499191"/>
              <a:ext cx="347930" cy="347930"/>
              <a:chOff x="3842467" y="3185112"/>
              <a:chExt cx="328830" cy="328830"/>
            </a:xfrm>
          </p:grpSpPr>
          <p:sp>
            <p:nvSpPr>
              <p:cNvPr id="63" name="Freeform 10">
                <a:extLst>
                  <a:ext uri="{FF2B5EF4-FFF2-40B4-BE49-F238E27FC236}">
                    <a16:creationId xmlns:a16="http://schemas.microsoft.com/office/drawing/2014/main" id="{A09785A8-DC75-4FF8-A6F4-C00B82B67380}"/>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4" name="Freeform 11">
                <a:extLst>
                  <a:ext uri="{FF2B5EF4-FFF2-40B4-BE49-F238E27FC236}">
                    <a16:creationId xmlns:a16="http://schemas.microsoft.com/office/drawing/2014/main" id="{E1471346-494D-49AE-B468-A47E5587AB4B}"/>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GB" dirty="0"/>
              <a:t>Manipulating the contents of an Excel worksheet.</a:t>
            </a:r>
          </a:p>
        </p:txBody>
      </p:sp>
      <p:grpSp>
        <p:nvGrpSpPr>
          <p:cNvPr id="16" name="Group 15" descr="Icon of calendar">
            <a:extLst>
              <a:ext uri="{FF2B5EF4-FFF2-40B4-BE49-F238E27FC236}">
                <a16:creationId xmlns:a16="http://schemas.microsoft.com/office/drawing/2014/main" id="{681BB004-4440-4FD5-85D8-0EEF7ABB25D8}"/>
              </a:ext>
            </a:extLst>
          </p:cNvPr>
          <p:cNvGrpSpPr/>
          <p:nvPr/>
        </p:nvGrpSpPr>
        <p:grpSpPr>
          <a:xfrm>
            <a:off x="418643" y="3146943"/>
            <a:ext cx="571957" cy="572038"/>
            <a:chOff x="418643" y="3160968"/>
            <a:chExt cx="717140" cy="717242"/>
          </a:xfrm>
        </p:grpSpPr>
        <p:grpSp>
          <p:nvGrpSpPr>
            <p:cNvPr id="43" name="Group 42">
              <a:extLst>
                <a:ext uri="{FF2B5EF4-FFF2-40B4-BE49-F238E27FC236}">
                  <a16:creationId xmlns:a16="http://schemas.microsoft.com/office/drawing/2014/main" id="{EC9A8C29-8E4B-4B66-A15E-76D420799596}"/>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9" name="Group 68" descr="Icon of calendar">
              <a:extLst>
                <a:ext uri="{FF2B5EF4-FFF2-40B4-BE49-F238E27FC236}">
                  <a16:creationId xmlns:a16="http://schemas.microsoft.com/office/drawing/2014/main" id="{EE8C644E-CE13-4229-971F-BD99E1D78677}"/>
                </a:ext>
              </a:extLst>
            </p:cNvPr>
            <p:cNvGrpSpPr>
              <a:grpSpLocks noChangeAspect="1"/>
            </p:cNvGrpSpPr>
            <p:nvPr/>
          </p:nvGrpSpPr>
          <p:grpSpPr>
            <a:xfrm>
              <a:off x="599415" y="3370273"/>
              <a:ext cx="355596" cy="298632"/>
              <a:chOff x="2729230" y="4322068"/>
              <a:chExt cx="482169" cy="404930"/>
            </a:xfrm>
          </p:grpSpPr>
          <p:sp>
            <p:nvSpPr>
              <p:cNvPr id="70" name="Freeform: Shape 69">
                <a:extLst>
                  <a:ext uri="{FF2B5EF4-FFF2-40B4-BE49-F238E27FC236}">
                    <a16:creationId xmlns:a16="http://schemas.microsoft.com/office/drawing/2014/main" id="{3C132328-40FB-4E4B-8DBA-03B1590C924B}"/>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7F20B072-B3A9-4B5B-B37B-19622E8BF183}"/>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72" name="Group 71">
                <a:extLst>
                  <a:ext uri="{FF2B5EF4-FFF2-40B4-BE49-F238E27FC236}">
                    <a16:creationId xmlns:a16="http://schemas.microsoft.com/office/drawing/2014/main" id="{676F0A6C-22A1-4377-9880-CC309A80F888}"/>
                  </a:ext>
                </a:extLst>
              </p:cNvPr>
              <p:cNvGrpSpPr/>
              <p:nvPr/>
            </p:nvGrpSpPr>
            <p:grpSpPr>
              <a:xfrm>
                <a:off x="2729230" y="4370939"/>
                <a:ext cx="482169" cy="356059"/>
                <a:chOff x="2729230" y="4370939"/>
                <a:chExt cx="482169" cy="356059"/>
              </a:xfrm>
              <a:solidFill>
                <a:srgbClr val="3C3C41"/>
              </a:solidFill>
            </p:grpSpPr>
            <p:sp>
              <p:nvSpPr>
                <p:cNvPr id="81" name="Freeform: Shape 80">
                  <a:extLst>
                    <a:ext uri="{FF2B5EF4-FFF2-40B4-BE49-F238E27FC236}">
                      <a16:creationId xmlns:a16="http://schemas.microsoft.com/office/drawing/2014/main" id="{ED1851D2-4EDE-41D5-B407-9C18F2935E14}"/>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2" name="Freeform: Shape 81">
                  <a:extLst>
                    <a:ext uri="{FF2B5EF4-FFF2-40B4-BE49-F238E27FC236}">
                      <a16:creationId xmlns:a16="http://schemas.microsoft.com/office/drawing/2014/main" id="{839F27AE-C5ED-497A-A792-9011630B397F}"/>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73" name="Freeform: Shape 72">
                <a:extLst>
                  <a:ext uri="{FF2B5EF4-FFF2-40B4-BE49-F238E27FC236}">
                    <a16:creationId xmlns:a16="http://schemas.microsoft.com/office/drawing/2014/main" id="{CFF2BE8D-22B2-4F3E-82F2-C1B14F9F5B53}"/>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4" name="Freeform: Shape 73">
                <a:extLst>
                  <a:ext uri="{FF2B5EF4-FFF2-40B4-BE49-F238E27FC236}">
                    <a16:creationId xmlns:a16="http://schemas.microsoft.com/office/drawing/2014/main" id="{37573BAA-F82D-4A11-9F2B-892781BD0DED}"/>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5" name="Freeform: Shape 74">
                <a:extLst>
                  <a:ext uri="{FF2B5EF4-FFF2-40B4-BE49-F238E27FC236}">
                    <a16:creationId xmlns:a16="http://schemas.microsoft.com/office/drawing/2014/main" id="{8C6BE6F8-CB99-4AA7-9225-D543C0C11F89}"/>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6" name="Freeform: Shape 75">
                <a:extLst>
                  <a:ext uri="{FF2B5EF4-FFF2-40B4-BE49-F238E27FC236}">
                    <a16:creationId xmlns:a16="http://schemas.microsoft.com/office/drawing/2014/main" id="{72C0F3E6-4FEC-48F1-97E2-7B9FC5CD44DC}"/>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7" name="Freeform: Shape 76">
                <a:extLst>
                  <a:ext uri="{FF2B5EF4-FFF2-40B4-BE49-F238E27FC236}">
                    <a16:creationId xmlns:a16="http://schemas.microsoft.com/office/drawing/2014/main" id="{679BA8ED-1128-4A6D-A0F2-90ED4BE57C0D}"/>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5DB48D17-89FE-406A-8D0E-3EE3C63469CC}"/>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9" name="Freeform: Shape 78">
                <a:extLst>
                  <a:ext uri="{FF2B5EF4-FFF2-40B4-BE49-F238E27FC236}">
                    <a16:creationId xmlns:a16="http://schemas.microsoft.com/office/drawing/2014/main" id="{2F941975-EEC1-4ACC-B7FA-10924896E445}"/>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0" name="Freeform: Shape 79">
                <a:extLst>
                  <a:ext uri="{FF2B5EF4-FFF2-40B4-BE49-F238E27FC236}">
                    <a16:creationId xmlns:a16="http://schemas.microsoft.com/office/drawing/2014/main" id="{A6F33D8D-5E63-4EF0-A337-1BE6325D57B4}"/>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Processing emails in Outlook</a:t>
            </a:r>
          </a:p>
        </p:txBody>
      </p:sp>
      <p:grpSp>
        <p:nvGrpSpPr>
          <p:cNvPr id="15" name="Group 14" descr="Icon of crosshair">
            <a:extLst>
              <a:ext uri="{FF2B5EF4-FFF2-40B4-BE49-F238E27FC236}">
                <a16:creationId xmlns:a16="http://schemas.microsoft.com/office/drawing/2014/main" id="{1A6203B9-09D3-4035-BAA1-A9BFFE0EA2BC}"/>
              </a:ext>
            </a:extLst>
          </p:cNvPr>
          <p:cNvGrpSpPr/>
          <p:nvPr/>
        </p:nvGrpSpPr>
        <p:grpSpPr>
          <a:xfrm>
            <a:off x="418643" y="3773568"/>
            <a:ext cx="571957" cy="572038"/>
            <a:chOff x="418643" y="4007401"/>
            <a:chExt cx="717140" cy="717242"/>
          </a:xfrm>
        </p:grpSpPr>
        <p:grpSp>
          <p:nvGrpSpPr>
            <p:cNvPr id="46" name="Group 45">
              <a:extLst>
                <a:ext uri="{FF2B5EF4-FFF2-40B4-BE49-F238E27FC236}">
                  <a16:creationId xmlns:a16="http://schemas.microsoft.com/office/drawing/2014/main" id="{CC57BB0A-BA97-43AD-9A5A-C59965C0F39C}"/>
                </a:ext>
                <a:ext uri="{C183D7F6-B498-43B3-948B-1728B52AA6E4}">
                  <adec:decorative xmlns:adec="http://schemas.microsoft.com/office/drawing/2017/decorative" val="1"/>
                </a:ext>
              </a:extLst>
            </p:cNvPr>
            <p:cNvGrpSpPr/>
            <p:nvPr/>
          </p:nvGrpSpPr>
          <p:grpSpPr>
            <a:xfrm>
              <a:off x="418643" y="4007401"/>
              <a:ext cx="717140" cy="717242"/>
              <a:chOff x="7962901" y="3032919"/>
              <a:chExt cx="981074" cy="981076"/>
            </a:xfrm>
          </p:grpSpPr>
          <p:sp>
            <p:nvSpPr>
              <p:cNvPr id="47" name="Freeform 5">
                <a:extLst>
                  <a:ext uri="{FF2B5EF4-FFF2-40B4-BE49-F238E27FC236}">
                    <a16:creationId xmlns:a16="http://schemas.microsoft.com/office/drawing/2014/main" id="{EE426091-81A5-4C83-B971-0E4C7836EA9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 name="Freeform 6">
                <a:extLst>
                  <a:ext uri="{FF2B5EF4-FFF2-40B4-BE49-F238E27FC236}">
                    <a16:creationId xmlns:a16="http://schemas.microsoft.com/office/drawing/2014/main" id="{6D78DFDA-B99F-48DB-8360-BBE231FD1B0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7" name="Group 86" descr="Icon of crosshair">
              <a:extLst>
                <a:ext uri="{FF2B5EF4-FFF2-40B4-BE49-F238E27FC236}">
                  <a16:creationId xmlns:a16="http://schemas.microsoft.com/office/drawing/2014/main" id="{B9AF171B-1433-4106-AFE2-3BF68D1D5C07}"/>
                </a:ext>
              </a:extLst>
            </p:cNvPr>
            <p:cNvGrpSpPr>
              <a:grpSpLocks noChangeAspect="1"/>
            </p:cNvGrpSpPr>
            <p:nvPr/>
          </p:nvGrpSpPr>
          <p:grpSpPr>
            <a:xfrm>
              <a:off x="598817" y="4187626"/>
              <a:ext cx="356792" cy="356792"/>
              <a:chOff x="2402115" y="2108508"/>
              <a:chExt cx="3002280" cy="3002280"/>
            </a:xfrm>
            <a:solidFill>
              <a:srgbClr val="3C3C41"/>
            </a:solidFill>
          </p:grpSpPr>
          <p:sp>
            <p:nvSpPr>
              <p:cNvPr id="88" name="Freeform: Shape 87">
                <a:extLst>
                  <a:ext uri="{FF2B5EF4-FFF2-40B4-BE49-F238E27FC236}">
                    <a16:creationId xmlns:a16="http://schemas.microsoft.com/office/drawing/2014/main" id="{AA550336-6815-4D41-9271-B1311AF3830C}"/>
                  </a:ext>
                </a:extLst>
              </p:cNvPr>
              <p:cNvSpPr/>
              <p:nvPr/>
            </p:nvSpPr>
            <p:spPr>
              <a:xfrm>
                <a:off x="2402115" y="2108508"/>
                <a:ext cx="1409700" cy="1409701"/>
              </a:xfrm>
              <a:custGeom>
                <a:avLst/>
                <a:gdLst>
                  <a:gd name="connsiteX0" fmla="*/ 439444 w 1409700"/>
                  <a:gd name="connsiteY0" fmla="*/ 0 h 1409701"/>
                  <a:gd name="connsiteX1" fmla="*/ 1409700 w 1409700"/>
                  <a:gd name="connsiteY1" fmla="*/ 0 h 1409701"/>
                  <a:gd name="connsiteX2" fmla="*/ 1409700 w 1409700"/>
                  <a:gd name="connsiteY2" fmla="*/ 303613 h 1409701"/>
                  <a:gd name="connsiteX3" fmla="*/ 1378228 w 1409700"/>
                  <a:gd name="connsiteY3" fmla="*/ 305202 h 1409701"/>
                  <a:gd name="connsiteX4" fmla="*/ 305202 w 1409700"/>
                  <a:gd name="connsiteY4" fmla="*/ 1378228 h 1409701"/>
                  <a:gd name="connsiteX5" fmla="*/ 303613 w 1409700"/>
                  <a:gd name="connsiteY5" fmla="*/ 1409701 h 1409701"/>
                  <a:gd name="connsiteX6" fmla="*/ 0 w 1409700"/>
                  <a:gd name="connsiteY6" fmla="*/ 1409701 h 1409701"/>
                  <a:gd name="connsiteX7" fmla="*/ 0 w 1409700"/>
                  <a:gd name="connsiteY7" fmla="*/ 439444 h 1409701"/>
                  <a:gd name="connsiteX8" fmla="*/ 439444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439444" y="0"/>
                    </a:moveTo>
                    <a:lnTo>
                      <a:pt x="1409700" y="0"/>
                    </a:lnTo>
                    <a:lnTo>
                      <a:pt x="1409700" y="303613"/>
                    </a:lnTo>
                    <a:lnTo>
                      <a:pt x="1378228" y="305202"/>
                    </a:lnTo>
                    <a:cubicBezTo>
                      <a:pt x="812451" y="362659"/>
                      <a:pt x="362659" y="812451"/>
                      <a:pt x="305202" y="1378228"/>
                    </a:cubicBezTo>
                    <a:lnTo>
                      <a:pt x="303613" y="1409701"/>
                    </a:lnTo>
                    <a:lnTo>
                      <a:pt x="0" y="1409701"/>
                    </a:lnTo>
                    <a:lnTo>
                      <a:pt x="0" y="439444"/>
                    </a:lnTo>
                    <a:cubicBezTo>
                      <a:pt x="0" y="196746"/>
                      <a:pt x="196746" y="0"/>
                      <a:pt x="439444" y="0"/>
                    </a:cubicBez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89" name="Freeform: Shape 88">
                <a:extLst>
                  <a:ext uri="{FF2B5EF4-FFF2-40B4-BE49-F238E27FC236}">
                    <a16:creationId xmlns:a16="http://schemas.microsoft.com/office/drawing/2014/main" id="{AD87D8AD-63A5-40C1-817C-AFADBC16B868}"/>
                  </a:ext>
                </a:extLst>
              </p:cNvPr>
              <p:cNvSpPr/>
              <p:nvPr/>
            </p:nvSpPr>
            <p:spPr>
              <a:xfrm>
                <a:off x="3994695" y="2108508"/>
                <a:ext cx="1409700" cy="1409701"/>
              </a:xfrm>
              <a:custGeom>
                <a:avLst/>
                <a:gdLst>
                  <a:gd name="connsiteX0" fmla="*/ 0 w 1409700"/>
                  <a:gd name="connsiteY0" fmla="*/ 0 h 1409701"/>
                  <a:gd name="connsiteX1" fmla="*/ 970256 w 1409700"/>
                  <a:gd name="connsiteY1" fmla="*/ 0 h 1409701"/>
                  <a:gd name="connsiteX2" fmla="*/ 1409700 w 1409700"/>
                  <a:gd name="connsiteY2" fmla="*/ 439444 h 1409701"/>
                  <a:gd name="connsiteX3" fmla="*/ 1409700 w 1409700"/>
                  <a:gd name="connsiteY3" fmla="*/ 1409701 h 1409701"/>
                  <a:gd name="connsiteX4" fmla="*/ 1106088 w 1409700"/>
                  <a:gd name="connsiteY4" fmla="*/ 1409701 h 1409701"/>
                  <a:gd name="connsiteX5" fmla="*/ 1104498 w 1409700"/>
                  <a:gd name="connsiteY5" fmla="*/ 1378228 h 1409701"/>
                  <a:gd name="connsiteX6" fmla="*/ 31472 w 1409700"/>
                  <a:gd name="connsiteY6" fmla="*/ 305202 h 1409701"/>
                  <a:gd name="connsiteX7" fmla="*/ 0 w 1409700"/>
                  <a:gd name="connsiteY7" fmla="*/ 303613 h 1409701"/>
                  <a:gd name="connsiteX8" fmla="*/ 0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0" y="0"/>
                    </a:moveTo>
                    <a:lnTo>
                      <a:pt x="970256" y="0"/>
                    </a:lnTo>
                    <a:cubicBezTo>
                      <a:pt x="1212954" y="0"/>
                      <a:pt x="1409700" y="196746"/>
                      <a:pt x="1409700" y="439444"/>
                    </a:cubicBezTo>
                    <a:lnTo>
                      <a:pt x="1409700" y="1409701"/>
                    </a:lnTo>
                    <a:lnTo>
                      <a:pt x="1106088" y="1409701"/>
                    </a:lnTo>
                    <a:lnTo>
                      <a:pt x="1104498" y="1378228"/>
                    </a:lnTo>
                    <a:cubicBezTo>
                      <a:pt x="1047041" y="812451"/>
                      <a:pt x="597249" y="362659"/>
                      <a:pt x="31472" y="305202"/>
                    </a:cubicBezTo>
                    <a:lnTo>
                      <a:pt x="0" y="303613"/>
                    </a:ln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0" name="Freeform: Shape 89">
                <a:extLst>
                  <a:ext uri="{FF2B5EF4-FFF2-40B4-BE49-F238E27FC236}">
                    <a16:creationId xmlns:a16="http://schemas.microsoft.com/office/drawing/2014/main" id="{8FBC3E0F-FF4C-474A-AA93-04E0E343E10C}"/>
                  </a:ext>
                </a:extLst>
              </p:cNvPr>
              <p:cNvSpPr/>
              <p:nvPr/>
            </p:nvSpPr>
            <p:spPr>
              <a:xfrm>
                <a:off x="2885401" y="2591793"/>
                <a:ext cx="926415" cy="926416"/>
              </a:xfrm>
              <a:custGeom>
                <a:avLst/>
                <a:gdLst>
                  <a:gd name="connsiteX0" fmla="*/ 926415 w 926415"/>
                  <a:gd name="connsiteY0" fmla="*/ 0 h 926416"/>
                  <a:gd name="connsiteX1" fmla="*/ 926415 w 926415"/>
                  <a:gd name="connsiteY1" fmla="*/ 465008 h 926416"/>
                  <a:gd name="connsiteX2" fmla="*/ 904579 w 926415"/>
                  <a:gd name="connsiteY2" fmla="*/ 467209 h 926416"/>
                  <a:gd name="connsiteX3" fmla="*/ 467209 w 926415"/>
                  <a:gd name="connsiteY3" fmla="*/ 904579 h 926416"/>
                  <a:gd name="connsiteX4" fmla="*/ 465008 w 926415"/>
                  <a:gd name="connsiteY4" fmla="*/ 926416 h 926416"/>
                  <a:gd name="connsiteX5" fmla="*/ 0 w 926415"/>
                  <a:gd name="connsiteY5" fmla="*/ 926416 h 926416"/>
                  <a:gd name="connsiteX6" fmla="*/ 662 w 926415"/>
                  <a:gd name="connsiteY6" fmla="*/ 913313 h 926416"/>
                  <a:gd name="connsiteX7" fmla="*/ 913313 w 926415"/>
                  <a:gd name="connsiteY7" fmla="*/ 662 h 926416"/>
                  <a:gd name="connsiteX8" fmla="*/ 926415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926415" y="0"/>
                    </a:moveTo>
                    <a:lnTo>
                      <a:pt x="926415" y="465008"/>
                    </a:lnTo>
                    <a:lnTo>
                      <a:pt x="904579" y="467209"/>
                    </a:lnTo>
                    <a:cubicBezTo>
                      <a:pt x="685045" y="512133"/>
                      <a:pt x="512133" y="685045"/>
                      <a:pt x="467209" y="904579"/>
                    </a:cubicBezTo>
                    <a:lnTo>
                      <a:pt x="465008" y="926416"/>
                    </a:lnTo>
                    <a:lnTo>
                      <a:pt x="0" y="926416"/>
                    </a:lnTo>
                    <a:lnTo>
                      <a:pt x="662" y="913313"/>
                    </a:lnTo>
                    <a:cubicBezTo>
                      <a:pt x="49532" y="432098"/>
                      <a:pt x="432098" y="49532"/>
                      <a:pt x="913313" y="662"/>
                    </a:cubicBezTo>
                    <a:lnTo>
                      <a:pt x="926415"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1" name="Freeform: Shape 90">
                <a:extLst>
                  <a:ext uri="{FF2B5EF4-FFF2-40B4-BE49-F238E27FC236}">
                    <a16:creationId xmlns:a16="http://schemas.microsoft.com/office/drawing/2014/main" id="{EA632DC3-3C81-44B2-B580-5C672CCF535D}"/>
                  </a:ext>
                </a:extLst>
              </p:cNvPr>
              <p:cNvSpPr/>
              <p:nvPr/>
            </p:nvSpPr>
            <p:spPr>
              <a:xfrm>
                <a:off x="3994696" y="2591793"/>
                <a:ext cx="926415" cy="926416"/>
              </a:xfrm>
              <a:custGeom>
                <a:avLst/>
                <a:gdLst>
                  <a:gd name="connsiteX0" fmla="*/ 0 w 926415"/>
                  <a:gd name="connsiteY0" fmla="*/ 0 h 926416"/>
                  <a:gd name="connsiteX1" fmla="*/ 13102 w 926415"/>
                  <a:gd name="connsiteY1" fmla="*/ 662 h 926416"/>
                  <a:gd name="connsiteX2" fmla="*/ 925753 w 926415"/>
                  <a:gd name="connsiteY2" fmla="*/ 913313 h 926416"/>
                  <a:gd name="connsiteX3" fmla="*/ 926415 w 926415"/>
                  <a:gd name="connsiteY3" fmla="*/ 926416 h 926416"/>
                  <a:gd name="connsiteX4" fmla="*/ 461408 w 926415"/>
                  <a:gd name="connsiteY4" fmla="*/ 926416 h 926416"/>
                  <a:gd name="connsiteX5" fmla="*/ 459206 w 926415"/>
                  <a:gd name="connsiteY5" fmla="*/ 904579 h 926416"/>
                  <a:gd name="connsiteX6" fmla="*/ 21836 w 926415"/>
                  <a:gd name="connsiteY6" fmla="*/ 467209 h 926416"/>
                  <a:gd name="connsiteX7" fmla="*/ 0 w 926415"/>
                  <a:gd name="connsiteY7" fmla="*/ 465008 h 926416"/>
                  <a:gd name="connsiteX8" fmla="*/ 0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0" y="0"/>
                    </a:moveTo>
                    <a:lnTo>
                      <a:pt x="13102" y="662"/>
                    </a:lnTo>
                    <a:cubicBezTo>
                      <a:pt x="494318" y="49532"/>
                      <a:pt x="876883" y="432098"/>
                      <a:pt x="925753" y="913313"/>
                    </a:cubicBezTo>
                    <a:lnTo>
                      <a:pt x="926415" y="926416"/>
                    </a:lnTo>
                    <a:lnTo>
                      <a:pt x="461408" y="926416"/>
                    </a:lnTo>
                    <a:lnTo>
                      <a:pt x="459206" y="904579"/>
                    </a:lnTo>
                    <a:cubicBezTo>
                      <a:pt x="414283" y="685045"/>
                      <a:pt x="241370" y="512133"/>
                      <a:pt x="21836" y="467209"/>
                    </a:cubicBezTo>
                    <a:lnTo>
                      <a:pt x="0" y="465008"/>
                    </a:ln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2" name="Freeform: Shape 91">
                <a:extLst>
                  <a:ext uri="{FF2B5EF4-FFF2-40B4-BE49-F238E27FC236}">
                    <a16:creationId xmlns:a16="http://schemas.microsoft.com/office/drawing/2014/main" id="{E67A6D07-E3A4-4D76-A828-37E78776F2A2}"/>
                  </a:ext>
                </a:extLst>
              </p:cNvPr>
              <p:cNvSpPr/>
              <p:nvPr/>
            </p:nvSpPr>
            <p:spPr>
              <a:xfrm>
                <a:off x="3494075" y="3200469"/>
                <a:ext cx="317740" cy="317741"/>
              </a:xfrm>
              <a:custGeom>
                <a:avLst/>
                <a:gdLst>
                  <a:gd name="connsiteX0" fmla="*/ 317740 w 317740"/>
                  <a:gd name="connsiteY0" fmla="*/ 0 h 317741"/>
                  <a:gd name="connsiteX1" fmla="*/ 317740 w 317740"/>
                  <a:gd name="connsiteY1" fmla="*/ 317741 h 317741"/>
                  <a:gd name="connsiteX2" fmla="*/ 0 w 317740"/>
                  <a:gd name="connsiteY2" fmla="*/ 317741 h 317741"/>
                  <a:gd name="connsiteX3" fmla="*/ 22343 w 317740"/>
                  <a:gd name="connsiteY3" fmla="*/ 245764 h 317741"/>
                  <a:gd name="connsiteX4" fmla="*/ 245764 w 317740"/>
                  <a:gd name="connsiteY4" fmla="*/ 22343 h 317741"/>
                  <a:gd name="connsiteX5" fmla="*/ 31774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317740" y="0"/>
                    </a:moveTo>
                    <a:lnTo>
                      <a:pt x="317740" y="317741"/>
                    </a:lnTo>
                    <a:lnTo>
                      <a:pt x="0" y="317741"/>
                    </a:lnTo>
                    <a:lnTo>
                      <a:pt x="22343" y="245764"/>
                    </a:lnTo>
                    <a:cubicBezTo>
                      <a:pt x="64832" y="145309"/>
                      <a:pt x="145309" y="64832"/>
                      <a:pt x="245764" y="22343"/>
                    </a:cubicBezTo>
                    <a:lnTo>
                      <a:pt x="31774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3" name="Freeform: Shape 92">
                <a:extLst>
                  <a:ext uri="{FF2B5EF4-FFF2-40B4-BE49-F238E27FC236}">
                    <a16:creationId xmlns:a16="http://schemas.microsoft.com/office/drawing/2014/main" id="{312F0E72-DC44-4DFF-AB1D-B91839B21EDB}"/>
                  </a:ext>
                </a:extLst>
              </p:cNvPr>
              <p:cNvSpPr/>
              <p:nvPr/>
            </p:nvSpPr>
            <p:spPr>
              <a:xfrm>
                <a:off x="3994695" y="3200469"/>
                <a:ext cx="317740" cy="317741"/>
              </a:xfrm>
              <a:custGeom>
                <a:avLst/>
                <a:gdLst>
                  <a:gd name="connsiteX0" fmla="*/ 0 w 317740"/>
                  <a:gd name="connsiteY0" fmla="*/ 0 h 317741"/>
                  <a:gd name="connsiteX1" fmla="*/ 71976 w 317740"/>
                  <a:gd name="connsiteY1" fmla="*/ 22343 h 317741"/>
                  <a:gd name="connsiteX2" fmla="*/ 295397 w 317740"/>
                  <a:gd name="connsiteY2" fmla="*/ 245764 h 317741"/>
                  <a:gd name="connsiteX3" fmla="*/ 317740 w 317740"/>
                  <a:gd name="connsiteY3" fmla="*/ 317741 h 317741"/>
                  <a:gd name="connsiteX4" fmla="*/ 0 w 317740"/>
                  <a:gd name="connsiteY4" fmla="*/ 317741 h 317741"/>
                  <a:gd name="connsiteX5" fmla="*/ 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0" y="0"/>
                    </a:moveTo>
                    <a:lnTo>
                      <a:pt x="71976" y="22343"/>
                    </a:lnTo>
                    <a:cubicBezTo>
                      <a:pt x="172432" y="64832"/>
                      <a:pt x="252908" y="145309"/>
                      <a:pt x="295397" y="245764"/>
                    </a:cubicBezTo>
                    <a:lnTo>
                      <a:pt x="317740" y="317741"/>
                    </a:lnTo>
                    <a:lnTo>
                      <a:pt x="0" y="317741"/>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4" name="Freeform: Shape 93">
                <a:extLst>
                  <a:ext uri="{FF2B5EF4-FFF2-40B4-BE49-F238E27FC236}">
                    <a16:creationId xmlns:a16="http://schemas.microsoft.com/office/drawing/2014/main" id="{1F611CA3-E583-4FB4-87AF-D787A9B5FED7}"/>
                  </a:ext>
                </a:extLst>
              </p:cNvPr>
              <p:cNvSpPr/>
              <p:nvPr/>
            </p:nvSpPr>
            <p:spPr>
              <a:xfrm>
                <a:off x="2402115" y="3701089"/>
                <a:ext cx="1409700" cy="1409699"/>
              </a:xfrm>
              <a:custGeom>
                <a:avLst/>
                <a:gdLst>
                  <a:gd name="connsiteX0" fmla="*/ 0 w 1409700"/>
                  <a:gd name="connsiteY0" fmla="*/ 0 h 1409699"/>
                  <a:gd name="connsiteX1" fmla="*/ 303613 w 1409700"/>
                  <a:gd name="connsiteY1" fmla="*/ 0 h 1409699"/>
                  <a:gd name="connsiteX2" fmla="*/ 305202 w 1409700"/>
                  <a:gd name="connsiteY2" fmla="*/ 31471 h 1409699"/>
                  <a:gd name="connsiteX3" fmla="*/ 1378228 w 1409700"/>
                  <a:gd name="connsiteY3" fmla="*/ 1104497 h 1409699"/>
                  <a:gd name="connsiteX4" fmla="*/ 1409700 w 1409700"/>
                  <a:gd name="connsiteY4" fmla="*/ 1106087 h 1409699"/>
                  <a:gd name="connsiteX5" fmla="*/ 1409700 w 1409700"/>
                  <a:gd name="connsiteY5" fmla="*/ 1409699 h 1409699"/>
                  <a:gd name="connsiteX6" fmla="*/ 439444 w 1409700"/>
                  <a:gd name="connsiteY6" fmla="*/ 1409699 h 1409699"/>
                  <a:gd name="connsiteX7" fmla="*/ 0 w 1409700"/>
                  <a:gd name="connsiteY7" fmla="*/ 970255 h 1409699"/>
                  <a:gd name="connsiteX8" fmla="*/ 0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0" y="0"/>
                    </a:moveTo>
                    <a:lnTo>
                      <a:pt x="303613" y="0"/>
                    </a:lnTo>
                    <a:lnTo>
                      <a:pt x="305202" y="31471"/>
                    </a:lnTo>
                    <a:cubicBezTo>
                      <a:pt x="362659" y="597248"/>
                      <a:pt x="812451" y="1047040"/>
                      <a:pt x="1378228" y="1104497"/>
                    </a:cubicBezTo>
                    <a:lnTo>
                      <a:pt x="1409700" y="1106087"/>
                    </a:lnTo>
                    <a:lnTo>
                      <a:pt x="1409700" y="1409699"/>
                    </a:lnTo>
                    <a:lnTo>
                      <a:pt x="439444" y="1409699"/>
                    </a:lnTo>
                    <a:cubicBezTo>
                      <a:pt x="196746" y="1409699"/>
                      <a:pt x="0" y="1212953"/>
                      <a:pt x="0" y="970255"/>
                    </a:cubicBez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5" name="Freeform: Shape 94">
                <a:extLst>
                  <a:ext uri="{FF2B5EF4-FFF2-40B4-BE49-F238E27FC236}">
                    <a16:creationId xmlns:a16="http://schemas.microsoft.com/office/drawing/2014/main" id="{468C935C-304C-4D7B-8633-BE8A9B55E429}"/>
                  </a:ext>
                </a:extLst>
              </p:cNvPr>
              <p:cNvSpPr/>
              <p:nvPr/>
            </p:nvSpPr>
            <p:spPr>
              <a:xfrm>
                <a:off x="2885401" y="3701089"/>
                <a:ext cx="926415" cy="926414"/>
              </a:xfrm>
              <a:custGeom>
                <a:avLst/>
                <a:gdLst>
                  <a:gd name="connsiteX0" fmla="*/ 0 w 926415"/>
                  <a:gd name="connsiteY0" fmla="*/ 0 h 926414"/>
                  <a:gd name="connsiteX1" fmla="*/ 465008 w 926415"/>
                  <a:gd name="connsiteY1" fmla="*/ 0 h 926414"/>
                  <a:gd name="connsiteX2" fmla="*/ 467209 w 926415"/>
                  <a:gd name="connsiteY2" fmla="*/ 21835 h 926414"/>
                  <a:gd name="connsiteX3" fmla="*/ 904579 w 926415"/>
                  <a:gd name="connsiteY3" fmla="*/ 459205 h 926414"/>
                  <a:gd name="connsiteX4" fmla="*/ 926415 w 926415"/>
                  <a:gd name="connsiteY4" fmla="*/ 461406 h 926414"/>
                  <a:gd name="connsiteX5" fmla="*/ 926415 w 926415"/>
                  <a:gd name="connsiteY5" fmla="*/ 926414 h 926414"/>
                  <a:gd name="connsiteX6" fmla="*/ 913313 w 926415"/>
                  <a:gd name="connsiteY6" fmla="*/ 925752 h 926414"/>
                  <a:gd name="connsiteX7" fmla="*/ 662 w 926415"/>
                  <a:gd name="connsiteY7" fmla="*/ 13101 h 926414"/>
                  <a:gd name="connsiteX8" fmla="*/ 0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0" y="0"/>
                    </a:moveTo>
                    <a:lnTo>
                      <a:pt x="465008" y="0"/>
                    </a:lnTo>
                    <a:lnTo>
                      <a:pt x="467209" y="21835"/>
                    </a:lnTo>
                    <a:cubicBezTo>
                      <a:pt x="512133" y="241369"/>
                      <a:pt x="685045" y="414282"/>
                      <a:pt x="904579" y="459205"/>
                    </a:cubicBezTo>
                    <a:lnTo>
                      <a:pt x="926415" y="461406"/>
                    </a:lnTo>
                    <a:lnTo>
                      <a:pt x="926415" y="926414"/>
                    </a:lnTo>
                    <a:lnTo>
                      <a:pt x="913313" y="925752"/>
                    </a:lnTo>
                    <a:cubicBezTo>
                      <a:pt x="432098" y="876882"/>
                      <a:pt x="49532" y="494317"/>
                      <a:pt x="662" y="13101"/>
                    </a:cubicBez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6" name="Freeform: Shape 95">
                <a:extLst>
                  <a:ext uri="{FF2B5EF4-FFF2-40B4-BE49-F238E27FC236}">
                    <a16:creationId xmlns:a16="http://schemas.microsoft.com/office/drawing/2014/main" id="{974C1F75-0DBB-412F-813A-7C5ACF0F8E13}"/>
                  </a:ext>
                </a:extLst>
              </p:cNvPr>
              <p:cNvSpPr/>
              <p:nvPr/>
            </p:nvSpPr>
            <p:spPr>
              <a:xfrm>
                <a:off x="3494077" y="3701090"/>
                <a:ext cx="317739" cy="317739"/>
              </a:xfrm>
              <a:custGeom>
                <a:avLst/>
                <a:gdLst>
                  <a:gd name="connsiteX0" fmla="*/ 0 w 317739"/>
                  <a:gd name="connsiteY0" fmla="*/ 0 h 317739"/>
                  <a:gd name="connsiteX1" fmla="*/ 317739 w 317739"/>
                  <a:gd name="connsiteY1" fmla="*/ 0 h 317739"/>
                  <a:gd name="connsiteX2" fmla="*/ 317739 w 317739"/>
                  <a:gd name="connsiteY2" fmla="*/ 317739 h 317739"/>
                  <a:gd name="connsiteX3" fmla="*/ 245763 w 317739"/>
                  <a:gd name="connsiteY3" fmla="*/ 295396 h 317739"/>
                  <a:gd name="connsiteX4" fmla="*/ 22342 w 317739"/>
                  <a:gd name="connsiteY4" fmla="*/ 71975 h 317739"/>
                  <a:gd name="connsiteX5" fmla="*/ 0 w 317739"/>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39" h="317739">
                    <a:moveTo>
                      <a:pt x="0" y="0"/>
                    </a:moveTo>
                    <a:lnTo>
                      <a:pt x="317739" y="0"/>
                    </a:lnTo>
                    <a:lnTo>
                      <a:pt x="317739" y="317739"/>
                    </a:lnTo>
                    <a:lnTo>
                      <a:pt x="245763" y="295396"/>
                    </a:lnTo>
                    <a:cubicBezTo>
                      <a:pt x="145308" y="252907"/>
                      <a:pt x="64831" y="172431"/>
                      <a:pt x="22342" y="71975"/>
                    </a:cubicBez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7" name="Freeform: Shape 96">
                <a:extLst>
                  <a:ext uri="{FF2B5EF4-FFF2-40B4-BE49-F238E27FC236}">
                    <a16:creationId xmlns:a16="http://schemas.microsoft.com/office/drawing/2014/main" id="{4ADA13F5-D141-4265-89FA-E6F17C60A663}"/>
                  </a:ext>
                </a:extLst>
              </p:cNvPr>
              <p:cNvSpPr/>
              <p:nvPr/>
            </p:nvSpPr>
            <p:spPr>
              <a:xfrm>
                <a:off x="3994695" y="3701090"/>
                <a:ext cx="317740" cy="317739"/>
              </a:xfrm>
              <a:custGeom>
                <a:avLst/>
                <a:gdLst>
                  <a:gd name="connsiteX0" fmla="*/ 0 w 317740"/>
                  <a:gd name="connsiteY0" fmla="*/ 0 h 317739"/>
                  <a:gd name="connsiteX1" fmla="*/ 317740 w 317740"/>
                  <a:gd name="connsiteY1" fmla="*/ 0 h 317739"/>
                  <a:gd name="connsiteX2" fmla="*/ 295397 w 317740"/>
                  <a:gd name="connsiteY2" fmla="*/ 71975 h 317739"/>
                  <a:gd name="connsiteX3" fmla="*/ 71976 w 317740"/>
                  <a:gd name="connsiteY3" fmla="*/ 295396 h 317739"/>
                  <a:gd name="connsiteX4" fmla="*/ 0 w 317740"/>
                  <a:gd name="connsiteY4" fmla="*/ 317739 h 317739"/>
                  <a:gd name="connsiteX5" fmla="*/ 0 w 317740"/>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39">
                    <a:moveTo>
                      <a:pt x="0" y="0"/>
                    </a:moveTo>
                    <a:lnTo>
                      <a:pt x="317740" y="0"/>
                    </a:lnTo>
                    <a:lnTo>
                      <a:pt x="295397" y="71975"/>
                    </a:lnTo>
                    <a:cubicBezTo>
                      <a:pt x="252908" y="172431"/>
                      <a:pt x="172432" y="252907"/>
                      <a:pt x="71976" y="295396"/>
                    </a:cubicBezTo>
                    <a:lnTo>
                      <a:pt x="0" y="317739"/>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8" name="Freeform: Shape 97">
                <a:extLst>
                  <a:ext uri="{FF2B5EF4-FFF2-40B4-BE49-F238E27FC236}">
                    <a16:creationId xmlns:a16="http://schemas.microsoft.com/office/drawing/2014/main" id="{091CDFCC-5FB2-4604-A42C-6AE9C293B5EF}"/>
                  </a:ext>
                </a:extLst>
              </p:cNvPr>
              <p:cNvSpPr/>
              <p:nvPr/>
            </p:nvSpPr>
            <p:spPr>
              <a:xfrm>
                <a:off x="3994696" y="3701089"/>
                <a:ext cx="926415" cy="926414"/>
              </a:xfrm>
              <a:custGeom>
                <a:avLst/>
                <a:gdLst>
                  <a:gd name="connsiteX0" fmla="*/ 461407 w 926415"/>
                  <a:gd name="connsiteY0" fmla="*/ 0 h 926414"/>
                  <a:gd name="connsiteX1" fmla="*/ 926415 w 926415"/>
                  <a:gd name="connsiteY1" fmla="*/ 0 h 926414"/>
                  <a:gd name="connsiteX2" fmla="*/ 925753 w 926415"/>
                  <a:gd name="connsiteY2" fmla="*/ 13101 h 926414"/>
                  <a:gd name="connsiteX3" fmla="*/ 13102 w 926415"/>
                  <a:gd name="connsiteY3" fmla="*/ 925752 h 926414"/>
                  <a:gd name="connsiteX4" fmla="*/ 0 w 926415"/>
                  <a:gd name="connsiteY4" fmla="*/ 926414 h 926414"/>
                  <a:gd name="connsiteX5" fmla="*/ 0 w 926415"/>
                  <a:gd name="connsiteY5" fmla="*/ 461406 h 926414"/>
                  <a:gd name="connsiteX6" fmla="*/ 21836 w 926415"/>
                  <a:gd name="connsiteY6" fmla="*/ 459205 h 926414"/>
                  <a:gd name="connsiteX7" fmla="*/ 459206 w 926415"/>
                  <a:gd name="connsiteY7" fmla="*/ 21835 h 926414"/>
                  <a:gd name="connsiteX8" fmla="*/ 461407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461407" y="0"/>
                    </a:moveTo>
                    <a:lnTo>
                      <a:pt x="926415" y="0"/>
                    </a:lnTo>
                    <a:lnTo>
                      <a:pt x="925753" y="13101"/>
                    </a:lnTo>
                    <a:cubicBezTo>
                      <a:pt x="876883" y="494317"/>
                      <a:pt x="494318" y="876882"/>
                      <a:pt x="13102" y="925752"/>
                    </a:cubicBezTo>
                    <a:lnTo>
                      <a:pt x="0" y="926414"/>
                    </a:lnTo>
                    <a:lnTo>
                      <a:pt x="0" y="461406"/>
                    </a:lnTo>
                    <a:lnTo>
                      <a:pt x="21836" y="459205"/>
                    </a:lnTo>
                    <a:cubicBezTo>
                      <a:pt x="241370" y="414282"/>
                      <a:pt x="414283" y="241369"/>
                      <a:pt x="459206" y="21835"/>
                    </a:cubicBezTo>
                    <a:lnTo>
                      <a:pt x="461407"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99" name="Freeform: Shape 98">
                <a:extLst>
                  <a:ext uri="{FF2B5EF4-FFF2-40B4-BE49-F238E27FC236}">
                    <a16:creationId xmlns:a16="http://schemas.microsoft.com/office/drawing/2014/main" id="{C3AC041A-E1E4-4E49-B1CD-57EA510E02C4}"/>
                  </a:ext>
                </a:extLst>
              </p:cNvPr>
              <p:cNvSpPr/>
              <p:nvPr/>
            </p:nvSpPr>
            <p:spPr>
              <a:xfrm>
                <a:off x="3994695" y="3701089"/>
                <a:ext cx="1409700" cy="1409699"/>
              </a:xfrm>
              <a:custGeom>
                <a:avLst/>
                <a:gdLst>
                  <a:gd name="connsiteX0" fmla="*/ 1106088 w 1409700"/>
                  <a:gd name="connsiteY0" fmla="*/ 0 h 1409699"/>
                  <a:gd name="connsiteX1" fmla="*/ 1409700 w 1409700"/>
                  <a:gd name="connsiteY1" fmla="*/ 0 h 1409699"/>
                  <a:gd name="connsiteX2" fmla="*/ 1409700 w 1409700"/>
                  <a:gd name="connsiteY2" fmla="*/ 970255 h 1409699"/>
                  <a:gd name="connsiteX3" fmla="*/ 970256 w 1409700"/>
                  <a:gd name="connsiteY3" fmla="*/ 1409699 h 1409699"/>
                  <a:gd name="connsiteX4" fmla="*/ 0 w 1409700"/>
                  <a:gd name="connsiteY4" fmla="*/ 1409699 h 1409699"/>
                  <a:gd name="connsiteX5" fmla="*/ 0 w 1409700"/>
                  <a:gd name="connsiteY5" fmla="*/ 1106087 h 1409699"/>
                  <a:gd name="connsiteX6" fmla="*/ 31472 w 1409700"/>
                  <a:gd name="connsiteY6" fmla="*/ 1104497 h 1409699"/>
                  <a:gd name="connsiteX7" fmla="*/ 1104498 w 1409700"/>
                  <a:gd name="connsiteY7" fmla="*/ 31471 h 1409699"/>
                  <a:gd name="connsiteX8" fmla="*/ 1106088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1106088" y="0"/>
                    </a:moveTo>
                    <a:lnTo>
                      <a:pt x="1409700" y="0"/>
                    </a:lnTo>
                    <a:lnTo>
                      <a:pt x="1409700" y="970255"/>
                    </a:lnTo>
                    <a:cubicBezTo>
                      <a:pt x="1409700" y="1212953"/>
                      <a:pt x="1212954" y="1409699"/>
                      <a:pt x="970256" y="1409699"/>
                    </a:cubicBezTo>
                    <a:lnTo>
                      <a:pt x="0" y="1409699"/>
                    </a:lnTo>
                    <a:lnTo>
                      <a:pt x="0" y="1106087"/>
                    </a:lnTo>
                    <a:lnTo>
                      <a:pt x="31472" y="1104497"/>
                    </a:lnTo>
                    <a:cubicBezTo>
                      <a:pt x="597249" y="1047040"/>
                      <a:pt x="1047041" y="597248"/>
                      <a:pt x="1104498" y="31471"/>
                    </a:cubicBezTo>
                    <a:lnTo>
                      <a:pt x="1106088"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4" name="Text Placeholder 3"/>
          <p:cNvSpPr>
            <a:spLocks noGrp="1"/>
          </p:cNvSpPr>
          <p:nvPr>
            <p:ph type="body" sz="quarter" idx="19"/>
          </p:nvPr>
        </p:nvSpPr>
        <p:spPr/>
        <p:txBody>
          <a:bodyPr/>
          <a:lstStyle/>
          <a:p>
            <a:pPr lvl="1"/>
            <a:r>
              <a:rPr lang="en-GB" dirty="0"/>
              <a:t>Running PowerShell scripts on the local computer</a:t>
            </a:r>
          </a:p>
        </p:txBody>
      </p:sp>
      <p:grpSp>
        <p:nvGrpSpPr>
          <p:cNvPr id="14" name="Group 13" descr="Icon of document with check list">
            <a:extLst>
              <a:ext uri="{FF2B5EF4-FFF2-40B4-BE49-F238E27FC236}">
                <a16:creationId xmlns:a16="http://schemas.microsoft.com/office/drawing/2014/main" id="{D3748669-B2EB-41E3-9980-CB5FCEFAB432}"/>
              </a:ext>
            </a:extLst>
          </p:cNvPr>
          <p:cNvGrpSpPr/>
          <p:nvPr/>
        </p:nvGrpSpPr>
        <p:grpSpPr>
          <a:xfrm>
            <a:off x="418643" y="4400193"/>
            <a:ext cx="571957" cy="572038"/>
            <a:chOff x="418643" y="4853834"/>
            <a:chExt cx="717140" cy="717242"/>
          </a:xfrm>
        </p:grpSpPr>
        <p:grpSp>
          <p:nvGrpSpPr>
            <p:cNvPr id="49" name="Group 48">
              <a:extLst>
                <a:ext uri="{FF2B5EF4-FFF2-40B4-BE49-F238E27FC236}">
                  <a16:creationId xmlns:a16="http://schemas.microsoft.com/office/drawing/2014/main" id="{10F39B93-E5C4-4DD7-80BA-D58839BEB9FF}"/>
                </a:ext>
                <a:ext uri="{C183D7F6-B498-43B3-948B-1728B52AA6E4}">
                  <adec:decorative xmlns:adec="http://schemas.microsoft.com/office/drawing/2017/decorative" val="1"/>
                </a:ext>
              </a:extLst>
            </p:cNvPr>
            <p:cNvGrpSpPr/>
            <p:nvPr/>
          </p:nvGrpSpPr>
          <p:grpSpPr>
            <a:xfrm>
              <a:off x="418643" y="4853834"/>
              <a:ext cx="717140" cy="717242"/>
              <a:chOff x="7962901" y="3032919"/>
              <a:chExt cx="981074" cy="981076"/>
            </a:xfrm>
          </p:grpSpPr>
          <p:sp>
            <p:nvSpPr>
              <p:cNvPr id="50" name="Freeform 5">
                <a:extLst>
                  <a:ext uri="{FF2B5EF4-FFF2-40B4-BE49-F238E27FC236}">
                    <a16:creationId xmlns:a16="http://schemas.microsoft.com/office/drawing/2014/main" id="{E53034CF-BF65-4193-8652-189DF5C3D83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1" name="Freeform 6">
                <a:extLst>
                  <a:ext uri="{FF2B5EF4-FFF2-40B4-BE49-F238E27FC236}">
                    <a16:creationId xmlns:a16="http://schemas.microsoft.com/office/drawing/2014/main" id="{A19EE93C-F92D-422C-9B04-4241CDEDFABF}"/>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04" name="Group 103" descr="Icon of document with check list">
              <a:extLst>
                <a:ext uri="{FF2B5EF4-FFF2-40B4-BE49-F238E27FC236}">
                  <a16:creationId xmlns:a16="http://schemas.microsoft.com/office/drawing/2014/main" id="{AFC6BCD5-B37B-445A-B578-B0304BE9FC18}"/>
                </a:ext>
              </a:extLst>
            </p:cNvPr>
            <p:cNvGrpSpPr>
              <a:grpSpLocks noChangeAspect="1"/>
            </p:cNvGrpSpPr>
            <p:nvPr/>
          </p:nvGrpSpPr>
          <p:grpSpPr>
            <a:xfrm>
              <a:off x="644013" y="5035533"/>
              <a:ext cx="266400" cy="353844"/>
              <a:chOff x="9068462" y="4294986"/>
              <a:chExt cx="345641" cy="459094"/>
            </a:xfrm>
          </p:grpSpPr>
          <p:sp>
            <p:nvSpPr>
              <p:cNvPr id="105" name="Freeform: Shape 104">
                <a:extLst>
                  <a:ext uri="{FF2B5EF4-FFF2-40B4-BE49-F238E27FC236}">
                    <a16:creationId xmlns:a16="http://schemas.microsoft.com/office/drawing/2014/main" id="{8C9D5E0A-513A-4CEC-B6A2-A3B6643FC748}"/>
                  </a:ext>
                </a:extLst>
              </p:cNvPr>
              <p:cNvSpPr/>
              <p:nvPr/>
            </p:nvSpPr>
            <p:spPr>
              <a:xfrm>
                <a:off x="9068462" y="4294986"/>
                <a:ext cx="345640" cy="459094"/>
              </a:xfrm>
              <a:custGeom>
                <a:avLst/>
                <a:gdLst>
                  <a:gd name="connsiteX0" fmla="*/ 0 w 551833"/>
                  <a:gd name="connsiteY0" fmla="*/ 0 h 732972"/>
                  <a:gd name="connsiteX1" fmla="*/ 322241 w 551833"/>
                  <a:gd name="connsiteY1" fmla="*/ 0 h 732972"/>
                  <a:gd name="connsiteX2" fmla="*/ 322241 w 551833"/>
                  <a:gd name="connsiteY2" fmla="*/ 231465 h 732972"/>
                  <a:gd name="connsiteX3" fmla="*/ 551833 w 551833"/>
                  <a:gd name="connsiteY3" fmla="*/ 231465 h 732972"/>
                  <a:gd name="connsiteX4" fmla="*/ 551833 w 551833"/>
                  <a:gd name="connsiteY4" fmla="*/ 732972 h 732972"/>
                  <a:gd name="connsiteX5" fmla="*/ 0 w 551833"/>
                  <a:gd name="connsiteY5" fmla="*/ 732972 h 732972"/>
                  <a:gd name="connsiteX6" fmla="*/ 0 w 551833"/>
                  <a:gd name="connsiteY6" fmla="*/ 0 h 7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33" h="732972">
                    <a:moveTo>
                      <a:pt x="0" y="0"/>
                    </a:moveTo>
                    <a:lnTo>
                      <a:pt x="322241" y="0"/>
                    </a:lnTo>
                    <a:lnTo>
                      <a:pt x="322241" y="231465"/>
                    </a:lnTo>
                    <a:lnTo>
                      <a:pt x="551833" y="231465"/>
                    </a:lnTo>
                    <a:lnTo>
                      <a:pt x="551833" y="732972"/>
                    </a:lnTo>
                    <a:lnTo>
                      <a:pt x="0" y="732972"/>
                    </a:lnTo>
                    <a:lnTo>
                      <a:pt x="0" y="0"/>
                    </a:lnTo>
                    <a:close/>
                  </a:path>
                </a:pathLst>
              </a:custGeom>
              <a:solidFill>
                <a:schemeClr val="bg1">
                  <a:lumMod val="75000"/>
                </a:schemeClr>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06" name="Freeform: Shape 105">
                <a:extLst>
                  <a:ext uri="{FF2B5EF4-FFF2-40B4-BE49-F238E27FC236}">
                    <a16:creationId xmlns:a16="http://schemas.microsoft.com/office/drawing/2014/main" id="{77611CF9-E535-4DA2-BC76-B72DA3EEDF04}"/>
                  </a:ext>
                </a:extLst>
              </p:cNvPr>
              <p:cNvSpPr/>
              <p:nvPr/>
            </p:nvSpPr>
            <p:spPr>
              <a:xfrm>
                <a:off x="9298049" y="4294986"/>
                <a:ext cx="116054" cy="111149"/>
              </a:xfrm>
              <a:custGeom>
                <a:avLst/>
                <a:gdLst>
                  <a:gd name="connsiteX0" fmla="*/ 0 w 185287"/>
                  <a:gd name="connsiteY0" fmla="*/ 0 h 177456"/>
                  <a:gd name="connsiteX1" fmla="*/ 185287 w 185287"/>
                  <a:gd name="connsiteY1" fmla="*/ 177456 h 177456"/>
                  <a:gd name="connsiteX2" fmla="*/ 0 w 185287"/>
                  <a:gd name="connsiteY2" fmla="*/ 177456 h 177456"/>
                  <a:gd name="connsiteX3" fmla="*/ 0 w 185287"/>
                  <a:gd name="connsiteY3" fmla="*/ 0 h 177456"/>
                </a:gdLst>
                <a:ahLst/>
                <a:cxnLst>
                  <a:cxn ang="0">
                    <a:pos x="connsiteX0" y="connsiteY0"/>
                  </a:cxn>
                  <a:cxn ang="0">
                    <a:pos x="connsiteX1" y="connsiteY1"/>
                  </a:cxn>
                  <a:cxn ang="0">
                    <a:pos x="connsiteX2" y="connsiteY2"/>
                  </a:cxn>
                  <a:cxn ang="0">
                    <a:pos x="connsiteX3" y="connsiteY3"/>
                  </a:cxn>
                </a:cxnLst>
                <a:rect l="l" t="t" r="r" b="b"/>
                <a:pathLst>
                  <a:path w="185287" h="177456">
                    <a:moveTo>
                      <a:pt x="0" y="0"/>
                    </a:moveTo>
                    <a:lnTo>
                      <a:pt x="185287" y="177456"/>
                    </a:lnTo>
                    <a:lnTo>
                      <a:pt x="0" y="177456"/>
                    </a:lnTo>
                    <a:lnTo>
                      <a:pt x="0" y="0"/>
                    </a:lnTo>
                    <a:close/>
                  </a:path>
                </a:pathLst>
              </a:custGeom>
              <a:solidFill>
                <a:srgbClr val="3C3C41"/>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07" name="Freeform: Shape 106">
                <a:extLst>
                  <a:ext uri="{FF2B5EF4-FFF2-40B4-BE49-F238E27FC236}">
                    <a16:creationId xmlns:a16="http://schemas.microsoft.com/office/drawing/2014/main" id="{506E01D2-3523-409A-821F-9C575A17072C}"/>
                  </a:ext>
                </a:extLst>
              </p:cNvPr>
              <p:cNvSpPr/>
              <p:nvPr/>
            </p:nvSpPr>
            <p:spPr>
              <a:xfrm>
                <a:off x="9090763" y="4446564"/>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8" name="Freeform: Shape 107">
                <a:extLst>
                  <a:ext uri="{FF2B5EF4-FFF2-40B4-BE49-F238E27FC236}">
                    <a16:creationId xmlns:a16="http://schemas.microsoft.com/office/drawing/2014/main" id="{3A9B24EF-868E-4620-8C9B-D091C5A600B8}"/>
                  </a:ext>
                </a:extLst>
              </p:cNvPr>
              <p:cNvSpPr/>
              <p:nvPr/>
            </p:nvSpPr>
            <p:spPr>
              <a:xfrm>
                <a:off x="9199440" y="4457367"/>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9" name="Freeform: Shape 108">
                <a:extLst>
                  <a:ext uri="{FF2B5EF4-FFF2-40B4-BE49-F238E27FC236}">
                    <a16:creationId xmlns:a16="http://schemas.microsoft.com/office/drawing/2014/main" id="{F36657D1-BC13-4354-A03D-A071D6BD8120}"/>
                  </a:ext>
                </a:extLst>
              </p:cNvPr>
              <p:cNvSpPr/>
              <p:nvPr/>
            </p:nvSpPr>
            <p:spPr>
              <a:xfrm>
                <a:off x="9090763" y="4518152"/>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40973 h 97040"/>
                  <a:gd name="connsiteX4" fmla="*/ 23858 w 130134"/>
                  <a:gd name="connsiteY4" fmla="*/ 19408 h 97040"/>
                  <a:gd name="connsiteX5" fmla="*/ 52053 w 130134"/>
                  <a:gd name="connsiteY5" fmla="*/ 51754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0" name="Freeform: Shape 109">
                <a:extLst>
                  <a:ext uri="{FF2B5EF4-FFF2-40B4-BE49-F238E27FC236}">
                    <a16:creationId xmlns:a16="http://schemas.microsoft.com/office/drawing/2014/main" id="{EEFDDD16-19AE-4C37-A15A-28413DE793F5}"/>
                  </a:ext>
                </a:extLst>
              </p:cNvPr>
              <p:cNvSpPr/>
              <p:nvPr/>
            </p:nvSpPr>
            <p:spPr>
              <a:xfrm>
                <a:off x="9199440" y="4531656"/>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1" name="Freeform: Shape 110">
                <a:extLst>
                  <a:ext uri="{FF2B5EF4-FFF2-40B4-BE49-F238E27FC236}">
                    <a16:creationId xmlns:a16="http://schemas.microsoft.com/office/drawing/2014/main" id="{3270A8D0-9BA6-41FB-9296-02227E6C9852}"/>
                  </a:ext>
                </a:extLst>
              </p:cNvPr>
              <p:cNvSpPr/>
              <p:nvPr/>
            </p:nvSpPr>
            <p:spPr>
              <a:xfrm>
                <a:off x="9090763" y="4591090"/>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2" name="Freeform: Shape 111">
                <a:extLst>
                  <a:ext uri="{FF2B5EF4-FFF2-40B4-BE49-F238E27FC236}">
                    <a16:creationId xmlns:a16="http://schemas.microsoft.com/office/drawing/2014/main" id="{118A3E50-CCF7-49A2-9FC2-A5B39B95F51E}"/>
                  </a:ext>
                </a:extLst>
              </p:cNvPr>
              <p:cNvSpPr/>
              <p:nvPr/>
            </p:nvSpPr>
            <p:spPr>
              <a:xfrm>
                <a:off x="9199440" y="4604594"/>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3" name="Freeform: Shape 112">
                <a:extLst>
                  <a:ext uri="{FF2B5EF4-FFF2-40B4-BE49-F238E27FC236}">
                    <a16:creationId xmlns:a16="http://schemas.microsoft.com/office/drawing/2014/main" id="{05F49B14-3E37-41F7-90B6-E795DDC6E00C}"/>
                  </a:ext>
                </a:extLst>
              </p:cNvPr>
              <p:cNvSpPr/>
              <p:nvPr/>
            </p:nvSpPr>
            <p:spPr>
              <a:xfrm>
                <a:off x="9090763" y="4662677"/>
                <a:ext cx="81509" cy="62130"/>
              </a:xfrm>
              <a:custGeom>
                <a:avLst/>
                <a:gdLst>
                  <a:gd name="connsiteX0" fmla="*/ 108444 w 130134"/>
                  <a:gd name="connsiteY0" fmla="*/ 0 h 99195"/>
                  <a:gd name="connsiteX1" fmla="*/ 130134 w 130134"/>
                  <a:gd name="connsiteY1" fmla="*/ 23721 h 99195"/>
                  <a:gd name="connsiteX2" fmla="*/ 47715 w 130134"/>
                  <a:gd name="connsiteY2" fmla="*/ 99195 h 99195"/>
                  <a:gd name="connsiteX3" fmla="*/ 0 w 130134"/>
                  <a:gd name="connsiteY3" fmla="*/ 40973 h 99195"/>
                  <a:gd name="connsiteX4" fmla="*/ 23858 w 130134"/>
                  <a:gd name="connsiteY4" fmla="*/ 19408 h 99195"/>
                  <a:gd name="connsiteX5" fmla="*/ 52053 w 130134"/>
                  <a:gd name="connsiteY5" fmla="*/ 51754 h 99195"/>
                  <a:gd name="connsiteX6" fmla="*/ 108444 w 130134"/>
                  <a:gd name="connsiteY6" fmla="*/ 0 h 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9195">
                    <a:moveTo>
                      <a:pt x="108444" y="0"/>
                    </a:moveTo>
                    <a:lnTo>
                      <a:pt x="130134" y="23721"/>
                    </a:lnTo>
                    <a:lnTo>
                      <a:pt x="47715" y="99195"/>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14" name="Freeform: Shape 113">
                <a:extLst>
                  <a:ext uri="{FF2B5EF4-FFF2-40B4-BE49-F238E27FC236}">
                    <a16:creationId xmlns:a16="http://schemas.microsoft.com/office/drawing/2014/main" id="{3E1FEB6B-C35F-4D71-AEC7-AD56E0DE91AD}"/>
                  </a:ext>
                </a:extLst>
              </p:cNvPr>
              <p:cNvSpPr/>
              <p:nvPr/>
            </p:nvSpPr>
            <p:spPr>
              <a:xfrm>
                <a:off x="9199440" y="4677532"/>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5" name="Text Placeholder 4"/>
          <p:cNvSpPr>
            <a:spLocks noGrp="1"/>
          </p:cNvSpPr>
          <p:nvPr>
            <p:ph type="body" sz="quarter" idx="21"/>
          </p:nvPr>
        </p:nvSpPr>
        <p:spPr/>
        <p:txBody>
          <a:bodyPr/>
          <a:lstStyle/>
          <a:p>
            <a:pPr lvl="1"/>
            <a:r>
              <a:rPr lang="en-GB" dirty="0"/>
              <a:t>Copying to and from the clipboard</a:t>
            </a:r>
          </a:p>
        </p:txBody>
      </p:sp>
      <p:grpSp>
        <p:nvGrpSpPr>
          <p:cNvPr id="118" name="Group 117" descr="Icon of chart with a rising arrow">
            <a:extLst>
              <a:ext uri="{FF2B5EF4-FFF2-40B4-BE49-F238E27FC236}">
                <a16:creationId xmlns:a16="http://schemas.microsoft.com/office/drawing/2014/main" id="{C3F912EB-E373-40EC-9BD2-EB12F29BE283}"/>
              </a:ext>
            </a:extLst>
          </p:cNvPr>
          <p:cNvGrpSpPr/>
          <p:nvPr/>
        </p:nvGrpSpPr>
        <p:grpSpPr>
          <a:xfrm>
            <a:off x="418643" y="5026816"/>
            <a:ext cx="571957" cy="572038"/>
            <a:chOff x="418643" y="2314535"/>
            <a:chExt cx="717140" cy="717242"/>
          </a:xfrm>
        </p:grpSpPr>
        <p:grpSp>
          <p:nvGrpSpPr>
            <p:cNvPr id="119" name="Group 118">
              <a:extLst>
                <a:ext uri="{FF2B5EF4-FFF2-40B4-BE49-F238E27FC236}">
                  <a16:creationId xmlns:a16="http://schemas.microsoft.com/office/drawing/2014/main" id="{179FD521-984B-428D-B5C8-6EE992A50C51}"/>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123" name="Freeform 5">
                <a:extLst>
                  <a:ext uri="{FF2B5EF4-FFF2-40B4-BE49-F238E27FC236}">
                    <a16:creationId xmlns:a16="http://schemas.microsoft.com/office/drawing/2014/main" id="{0EDCA789-C381-474A-9453-044DBCD238B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4" name="Freeform 6">
                <a:extLst>
                  <a:ext uri="{FF2B5EF4-FFF2-40B4-BE49-F238E27FC236}">
                    <a16:creationId xmlns:a16="http://schemas.microsoft.com/office/drawing/2014/main" id="{CA1C8A57-CEAA-43E3-883F-5D4DCA2430E7}"/>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20" name="Group 119" descr="Icon of chart with a rising arrow">
              <a:extLst>
                <a:ext uri="{FF2B5EF4-FFF2-40B4-BE49-F238E27FC236}">
                  <a16:creationId xmlns:a16="http://schemas.microsoft.com/office/drawing/2014/main" id="{472B28FC-7D99-4A75-BF46-FC23A891FA6D}"/>
                </a:ext>
              </a:extLst>
            </p:cNvPr>
            <p:cNvGrpSpPr>
              <a:grpSpLocks noChangeAspect="1"/>
            </p:cNvGrpSpPr>
            <p:nvPr/>
          </p:nvGrpSpPr>
          <p:grpSpPr>
            <a:xfrm>
              <a:off x="603248" y="2499191"/>
              <a:ext cx="347930" cy="347930"/>
              <a:chOff x="3842467" y="3185112"/>
              <a:chExt cx="328830" cy="328830"/>
            </a:xfrm>
          </p:grpSpPr>
          <p:sp>
            <p:nvSpPr>
              <p:cNvPr id="121" name="Freeform 10">
                <a:extLst>
                  <a:ext uri="{FF2B5EF4-FFF2-40B4-BE49-F238E27FC236}">
                    <a16:creationId xmlns:a16="http://schemas.microsoft.com/office/drawing/2014/main" id="{D79E36AB-D941-436C-8E20-EF3AC810D6FF}"/>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2" name="Freeform 11">
                <a:extLst>
                  <a:ext uri="{FF2B5EF4-FFF2-40B4-BE49-F238E27FC236}">
                    <a16:creationId xmlns:a16="http://schemas.microsoft.com/office/drawing/2014/main" id="{7A4DB4EF-0823-432F-B198-395E07C6750F}"/>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7" name="Text Placeholder 6">
            <a:extLst>
              <a:ext uri="{FF2B5EF4-FFF2-40B4-BE49-F238E27FC236}">
                <a16:creationId xmlns:a16="http://schemas.microsoft.com/office/drawing/2014/main" id="{F614785D-84F2-4E5E-8457-0AB1E0C75508}"/>
              </a:ext>
            </a:extLst>
          </p:cNvPr>
          <p:cNvSpPr>
            <a:spLocks noGrp="1"/>
          </p:cNvSpPr>
          <p:nvPr>
            <p:ph type="body" sz="quarter" idx="30"/>
          </p:nvPr>
        </p:nvSpPr>
        <p:spPr/>
        <p:txBody>
          <a:bodyPr/>
          <a:lstStyle/>
          <a:p>
            <a:pPr lvl="1"/>
            <a:r>
              <a:rPr lang="en-US" dirty="0"/>
              <a:t>Accessing cloud services</a:t>
            </a:r>
          </a:p>
        </p:txBody>
      </p:sp>
    </p:spTree>
    <p:extLst>
      <p:ext uri="{BB962C8B-B14F-4D97-AF65-F5344CB8AC3E}">
        <p14:creationId xmlns:p14="http://schemas.microsoft.com/office/powerpoint/2010/main" val="288834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Variables</a:t>
            </a:r>
          </a:p>
        </p:txBody>
      </p:sp>
      <p:sp>
        <p:nvSpPr>
          <p:cNvPr id="101" name="Text Placeholder 100">
            <a:extLst>
              <a:ext uri="{FF2B5EF4-FFF2-40B4-BE49-F238E27FC236}">
                <a16:creationId xmlns:a16="http://schemas.microsoft.com/office/drawing/2014/main" id="{A82494CB-AFF5-41F5-A648-75C9627DC3F4}"/>
              </a:ext>
            </a:extLst>
          </p:cNvPr>
          <p:cNvSpPr>
            <a:spLocks noGrp="1"/>
          </p:cNvSpPr>
          <p:nvPr>
            <p:ph type="body" sz="quarter" idx="17"/>
          </p:nvPr>
        </p:nvSpPr>
        <p:spPr/>
        <p:txBody>
          <a:bodyPr/>
          <a:lstStyle/>
          <a:p>
            <a:r>
              <a:rPr lang="en-US" dirty="0"/>
              <a:t>Define values that change for each run of a desktop flow</a:t>
            </a:r>
          </a:p>
        </p:txBody>
      </p:sp>
      <p:grpSp>
        <p:nvGrpSpPr>
          <p:cNvPr id="61" name="Group 60" descr="Icon of gear and two arrow">
            <a:extLst>
              <a:ext uri="{FF2B5EF4-FFF2-40B4-BE49-F238E27FC236}">
                <a16:creationId xmlns:a16="http://schemas.microsoft.com/office/drawing/2014/main" id="{25415706-A718-4926-A867-54F384572EEB}"/>
              </a:ext>
            </a:extLst>
          </p:cNvPr>
          <p:cNvGrpSpPr/>
          <p:nvPr/>
        </p:nvGrpSpPr>
        <p:grpSpPr>
          <a:xfrm>
            <a:off x="418643" y="1931885"/>
            <a:ext cx="717140" cy="717242"/>
            <a:chOff x="418643" y="1456896"/>
            <a:chExt cx="717140" cy="717242"/>
          </a:xfrm>
        </p:grpSpPr>
        <p:grpSp>
          <p:nvGrpSpPr>
            <p:cNvPr id="62" name="Group 61">
              <a:extLst>
                <a:ext uri="{FF2B5EF4-FFF2-40B4-BE49-F238E27FC236}">
                  <a16:creationId xmlns:a16="http://schemas.microsoft.com/office/drawing/2014/main" id="{D8628F5B-C2F3-46C7-87BF-CEC865221DE8}"/>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67" name="Freeform 5">
                <a:extLst>
                  <a:ext uri="{FF2B5EF4-FFF2-40B4-BE49-F238E27FC236}">
                    <a16:creationId xmlns:a16="http://schemas.microsoft.com/office/drawing/2014/main" id="{63DB56D0-AA1F-4092-9280-5CB9488EBA8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8" name="Freeform 6">
                <a:extLst>
                  <a:ext uri="{FF2B5EF4-FFF2-40B4-BE49-F238E27FC236}">
                    <a16:creationId xmlns:a16="http://schemas.microsoft.com/office/drawing/2014/main" id="{CD86DE52-C4DC-49BE-A8AB-DC44873A15F3}"/>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3" name="Group 62" descr="Icon of gear and two arrow">
              <a:extLst>
                <a:ext uri="{FF2B5EF4-FFF2-40B4-BE49-F238E27FC236}">
                  <a16:creationId xmlns:a16="http://schemas.microsoft.com/office/drawing/2014/main" id="{ACAC1FAC-5BAA-4B14-8C78-8DDEA6FE6245}"/>
                </a:ext>
              </a:extLst>
            </p:cNvPr>
            <p:cNvGrpSpPr>
              <a:grpSpLocks noChangeAspect="1"/>
            </p:cNvGrpSpPr>
            <p:nvPr/>
          </p:nvGrpSpPr>
          <p:grpSpPr>
            <a:xfrm>
              <a:off x="578448" y="1653485"/>
              <a:ext cx="397530" cy="324064"/>
              <a:chOff x="10035841" y="508637"/>
              <a:chExt cx="758435" cy="618272"/>
            </a:xfrm>
          </p:grpSpPr>
          <p:sp>
            <p:nvSpPr>
              <p:cNvPr id="64" name="Freeform: Shape 63">
                <a:extLst>
                  <a:ext uri="{FF2B5EF4-FFF2-40B4-BE49-F238E27FC236}">
                    <a16:creationId xmlns:a16="http://schemas.microsoft.com/office/drawing/2014/main" id="{5E720BD8-3FD3-4435-A5AD-E3252419336B}"/>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5" name="Freeform: Shape 64">
                <a:extLst>
                  <a:ext uri="{FF2B5EF4-FFF2-40B4-BE49-F238E27FC236}">
                    <a16:creationId xmlns:a16="http://schemas.microsoft.com/office/drawing/2014/main" id="{887ACD80-A929-425C-9781-1B5DE4C733AE}"/>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6" name="Freeform: Shape 65">
                <a:extLst>
                  <a:ext uri="{FF2B5EF4-FFF2-40B4-BE49-F238E27FC236}">
                    <a16:creationId xmlns:a16="http://schemas.microsoft.com/office/drawing/2014/main" id="{CFEB5659-7F01-4853-AC8D-BCFF94E1B81A}"/>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Flow variables</a:t>
            </a:r>
          </a:p>
        </p:txBody>
      </p:sp>
      <p:grpSp>
        <p:nvGrpSpPr>
          <p:cNvPr id="69" name="Group 68" descr="Icon of chart with a rising arrow">
            <a:extLst>
              <a:ext uri="{FF2B5EF4-FFF2-40B4-BE49-F238E27FC236}">
                <a16:creationId xmlns:a16="http://schemas.microsoft.com/office/drawing/2014/main" id="{EDEF4FEA-EFB5-4323-8A44-334929C4B558}"/>
              </a:ext>
            </a:extLst>
          </p:cNvPr>
          <p:cNvGrpSpPr/>
          <p:nvPr/>
        </p:nvGrpSpPr>
        <p:grpSpPr>
          <a:xfrm>
            <a:off x="418643" y="2878613"/>
            <a:ext cx="717140" cy="717242"/>
            <a:chOff x="418643" y="2314535"/>
            <a:chExt cx="717140" cy="717242"/>
          </a:xfrm>
        </p:grpSpPr>
        <p:grpSp>
          <p:nvGrpSpPr>
            <p:cNvPr id="70" name="Group 69">
              <a:extLst>
                <a:ext uri="{FF2B5EF4-FFF2-40B4-BE49-F238E27FC236}">
                  <a16:creationId xmlns:a16="http://schemas.microsoft.com/office/drawing/2014/main" id="{165ABB94-D15B-455F-971F-9A1BEBE4706E}"/>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74" name="Freeform 5">
                <a:extLst>
                  <a:ext uri="{FF2B5EF4-FFF2-40B4-BE49-F238E27FC236}">
                    <a16:creationId xmlns:a16="http://schemas.microsoft.com/office/drawing/2014/main" id="{5876CCE2-FD6F-4D77-9DA4-ED8295EACDB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5" name="Freeform 6">
                <a:extLst>
                  <a:ext uri="{FF2B5EF4-FFF2-40B4-BE49-F238E27FC236}">
                    <a16:creationId xmlns:a16="http://schemas.microsoft.com/office/drawing/2014/main" id="{0B4E4445-4F69-4B27-B77E-1641C2B2CBF3}"/>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71" name="Group 70" descr="Icon of chart with a rising arrow">
              <a:extLst>
                <a:ext uri="{FF2B5EF4-FFF2-40B4-BE49-F238E27FC236}">
                  <a16:creationId xmlns:a16="http://schemas.microsoft.com/office/drawing/2014/main" id="{75C130CC-34A5-445A-BE24-6F52C4493692}"/>
                </a:ext>
              </a:extLst>
            </p:cNvPr>
            <p:cNvGrpSpPr>
              <a:grpSpLocks noChangeAspect="1"/>
            </p:cNvGrpSpPr>
            <p:nvPr/>
          </p:nvGrpSpPr>
          <p:grpSpPr>
            <a:xfrm>
              <a:off x="603248" y="2499191"/>
              <a:ext cx="347930" cy="347930"/>
              <a:chOff x="3842467" y="3185112"/>
              <a:chExt cx="328830" cy="328830"/>
            </a:xfrm>
          </p:grpSpPr>
          <p:sp>
            <p:nvSpPr>
              <p:cNvPr id="72" name="Freeform 10">
                <a:extLst>
                  <a:ext uri="{FF2B5EF4-FFF2-40B4-BE49-F238E27FC236}">
                    <a16:creationId xmlns:a16="http://schemas.microsoft.com/office/drawing/2014/main" id="{00AE4285-BF1D-44D2-B54E-1F6D2CF405F3}"/>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3" name="Freeform 11">
                <a:extLst>
                  <a:ext uri="{FF2B5EF4-FFF2-40B4-BE49-F238E27FC236}">
                    <a16:creationId xmlns:a16="http://schemas.microsoft.com/office/drawing/2014/main" id="{DF182C30-9A24-46B5-BB8A-DCE3773A3903}"/>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Input and Output variables</a:t>
            </a:r>
          </a:p>
        </p:txBody>
      </p:sp>
    </p:spTree>
    <p:extLst>
      <p:ext uri="{BB962C8B-B14F-4D97-AF65-F5344CB8AC3E}">
        <p14:creationId xmlns:p14="http://schemas.microsoft.com/office/powerpoint/2010/main" val="414447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Running desktop flows</a:t>
            </a:r>
          </a:p>
        </p:txBody>
      </p:sp>
      <p:pic>
        <p:nvPicPr>
          <p:cNvPr id="20" name="Picture Placeholder 19" descr="Computer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363407245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Attended vs Unattended</a:t>
            </a:r>
          </a:p>
        </p:txBody>
      </p:sp>
      <p:sp>
        <p:nvSpPr>
          <p:cNvPr id="21" name="Text Placeholder 20">
            <a:extLst>
              <a:ext uri="{FF2B5EF4-FFF2-40B4-BE49-F238E27FC236}">
                <a16:creationId xmlns:a16="http://schemas.microsoft.com/office/drawing/2014/main" id="{D5BF5584-7961-4C7D-9274-3E72CB9508DF}"/>
              </a:ext>
            </a:extLst>
          </p:cNvPr>
          <p:cNvSpPr>
            <a:spLocks noGrp="1"/>
          </p:cNvSpPr>
          <p:nvPr>
            <p:ph type="body" sz="quarter" idx="24"/>
          </p:nvPr>
        </p:nvSpPr>
        <p:spPr/>
        <p:txBody>
          <a:bodyPr/>
          <a:lstStyle/>
          <a:p>
            <a:r>
              <a:rPr lang="en-US" dirty="0"/>
              <a:t>Attended</a:t>
            </a:r>
          </a:p>
          <a:p>
            <a:r>
              <a:rPr lang="en-US" sz="1600" b="0" dirty="0">
                <a:latin typeface="+mn-lt"/>
              </a:rPr>
              <a:t>The quick brown fox jumps over the lazy dog</a:t>
            </a:r>
          </a:p>
        </p:txBody>
      </p:sp>
      <p:sp>
        <p:nvSpPr>
          <p:cNvPr id="20" name="Text Placeholder 19">
            <a:extLst>
              <a:ext uri="{FF2B5EF4-FFF2-40B4-BE49-F238E27FC236}">
                <a16:creationId xmlns:a16="http://schemas.microsoft.com/office/drawing/2014/main" id="{60BD3F2F-CA6F-4017-8301-70E1DB06AF7F}"/>
              </a:ext>
            </a:extLst>
          </p:cNvPr>
          <p:cNvSpPr>
            <a:spLocks noGrp="1"/>
          </p:cNvSpPr>
          <p:nvPr>
            <p:ph type="body" sz="quarter" idx="12"/>
          </p:nvPr>
        </p:nvSpPr>
        <p:spPr/>
        <p:txBody>
          <a:bodyPr/>
          <a:lstStyle/>
          <a:p>
            <a:r>
              <a:rPr lang="en-GB" dirty="0"/>
              <a:t>Automating individual tasks across desktop and web applications</a:t>
            </a:r>
            <a:endParaRPr lang="en-US" dirty="0"/>
          </a:p>
        </p:txBody>
      </p:sp>
      <p:sp>
        <p:nvSpPr>
          <p:cNvPr id="23" name="Text Placeholder 22">
            <a:extLst>
              <a:ext uri="{FF2B5EF4-FFF2-40B4-BE49-F238E27FC236}">
                <a16:creationId xmlns:a16="http://schemas.microsoft.com/office/drawing/2014/main" id="{4BEA6C56-4911-4179-A092-64B0CB9C4223}"/>
              </a:ext>
            </a:extLst>
          </p:cNvPr>
          <p:cNvSpPr>
            <a:spLocks noGrp="1"/>
          </p:cNvSpPr>
          <p:nvPr>
            <p:ph type="body" sz="quarter" idx="28"/>
          </p:nvPr>
        </p:nvSpPr>
        <p:spPr/>
        <p:txBody>
          <a:bodyPr/>
          <a:lstStyle/>
          <a:p>
            <a:r>
              <a:rPr lang="en-US" dirty="0"/>
              <a:t>Initiated on demand</a:t>
            </a:r>
          </a:p>
        </p:txBody>
      </p:sp>
      <p:sp>
        <p:nvSpPr>
          <p:cNvPr id="26" name="Text Placeholder 25">
            <a:extLst>
              <a:ext uri="{FF2B5EF4-FFF2-40B4-BE49-F238E27FC236}">
                <a16:creationId xmlns:a16="http://schemas.microsoft.com/office/drawing/2014/main" id="{D918311C-8F52-4A54-945F-8BE983F8E92C}"/>
              </a:ext>
            </a:extLst>
          </p:cNvPr>
          <p:cNvSpPr>
            <a:spLocks noGrp="1"/>
          </p:cNvSpPr>
          <p:nvPr>
            <p:ph type="body" sz="quarter" idx="31"/>
          </p:nvPr>
        </p:nvSpPr>
        <p:spPr/>
        <p:txBody>
          <a:bodyPr/>
          <a:lstStyle/>
          <a:p>
            <a:r>
              <a:rPr lang="en-GB" dirty="0"/>
              <a:t>The user must be logged in </a:t>
            </a:r>
            <a:endParaRPr lang="en-US" dirty="0"/>
          </a:p>
        </p:txBody>
      </p:sp>
      <p:sp>
        <p:nvSpPr>
          <p:cNvPr id="5" name="Text Placeholder 4">
            <a:extLst>
              <a:ext uri="{FF2B5EF4-FFF2-40B4-BE49-F238E27FC236}">
                <a16:creationId xmlns:a16="http://schemas.microsoft.com/office/drawing/2014/main" id="{C5BB18E3-3A27-4ECE-AC6A-48DD26B20F73}"/>
              </a:ext>
            </a:extLst>
          </p:cNvPr>
          <p:cNvSpPr>
            <a:spLocks noGrp="1"/>
          </p:cNvSpPr>
          <p:nvPr>
            <p:ph type="body" sz="quarter" idx="26"/>
          </p:nvPr>
        </p:nvSpPr>
        <p:spPr/>
        <p:txBody>
          <a:bodyPr/>
          <a:lstStyle/>
          <a:p>
            <a:pPr lvl="0"/>
            <a:r>
              <a:rPr lang="en-US" dirty="0"/>
              <a:t>Unattended</a:t>
            </a:r>
          </a:p>
          <a:p>
            <a:pPr lvl="0"/>
            <a:r>
              <a:rPr lang="en-US" sz="1600" b="0" dirty="0">
                <a:latin typeface="+mn-lt"/>
              </a:rPr>
              <a:t>The quick brown fox jumps over the lazy dog</a:t>
            </a:r>
          </a:p>
        </p:txBody>
      </p:sp>
      <p:sp>
        <p:nvSpPr>
          <p:cNvPr id="6" name="Text Placeholder 5">
            <a:extLst>
              <a:ext uri="{FF2B5EF4-FFF2-40B4-BE49-F238E27FC236}">
                <a16:creationId xmlns:a16="http://schemas.microsoft.com/office/drawing/2014/main" id="{0E3D4843-1EB4-4B0C-94E0-BC902EB5D549}"/>
              </a:ext>
            </a:extLst>
          </p:cNvPr>
          <p:cNvSpPr>
            <a:spLocks noGrp="1"/>
          </p:cNvSpPr>
          <p:nvPr>
            <p:ph type="body" sz="quarter" idx="27"/>
          </p:nvPr>
        </p:nvSpPr>
        <p:spPr/>
        <p:txBody>
          <a:bodyPr/>
          <a:lstStyle/>
          <a:p>
            <a:pPr lvl="0"/>
            <a:r>
              <a:rPr lang="en-GB" dirty="0"/>
              <a:t>High volume automation where no interaction is required</a:t>
            </a:r>
            <a:endParaRPr lang="en-US" dirty="0"/>
          </a:p>
        </p:txBody>
      </p:sp>
      <p:sp>
        <p:nvSpPr>
          <p:cNvPr id="24" name="Text Placeholder 23">
            <a:extLst>
              <a:ext uri="{FF2B5EF4-FFF2-40B4-BE49-F238E27FC236}">
                <a16:creationId xmlns:a16="http://schemas.microsoft.com/office/drawing/2014/main" id="{CACCD493-FE18-43CB-95BB-718FC162DCAC}"/>
              </a:ext>
            </a:extLst>
          </p:cNvPr>
          <p:cNvSpPr>
            <a:spLocks noGrp="1"/>
          </p:cNvSpPr>
          <p:nvPr>
            <p:ph type="body" sz="quarter" idx="30"/>
          </p:nvPr>
        </p:nvSpPr>
        <p:spPr/>
        <p:txBody>
          <a:bodyPr/>
          <a:lstStyle/>
          <a:p>
            <a:r>
              <a:rPr lang="en-GB" dirty="0"/>
              <a:t>Initiated from Power Automate cloud flows</a:t>
            </a:r>
            <a:endParaRPr lang="en-US" dirty="0"/>
          </a:p>
        </p:txBody>
      </p:sp>
      <p:sp>
        <p:nvSpPr>
          <p:cNvPr id="27" name="Text Placeholder 26">
            <a:extLst>
              <a:ext uri="{FF2B5EF4-FFF2-40B4-BE49-F238E27FC236}">
                <a16:creationId xmlns:a16="http://schemas.microsoft.com/office/drawing/2014/main" id="{0B0A57CA-2DAF-4C83-AF55-2CEFAA433862}"/>
              </a:ext>
            </a:extLst>
          </p:cNvPr>
          <p:cNvSpPr>
            <a:spLocks noGrp="1"/>
          </p:cNvSpPr>
          <p:nvPr>
            <p:ph type="body" sz="quarter" idx="33"/>
          </p:nvPr>
        </p:nvSpPr>
        <p:spPr/>
        <p:txBody>
          <a:bodyPr/>
          <a:lstStyle/>
          <a:p>
            <a:r>
              <a:rPr lang="en-GB" dirty="0"/>
              <a:t>If a user is logged in, an unattended desktop flow cannot run</a:t>
            </a:r>
          </a:p>
        </p:txBody>
      </p:sp>
    </p:spTree>
    <p:extLst>
      <p:ext uri="{BB962C8B-B14F-4D97-AF65-F5344CB8AC3E}">
        <p14:creationId xmlns:p14="http://schemas.microsoft.com/office/powerpoint/2010/main" val="8718163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GB" dirty="0"/>
              <a:t>Virtual machines</a:t>
            </a:r>
            <a:endParaRPr lang="en-US" dirty="0"/>
          </a:p>
        </p:txBody>
      </p:sp>
      <p:grpSp>
        <p:nvGrpSpPr>
          <p:cNvPr id="73" name="Group 72" descr="Icon of gear and two arrow">
            <a:extLst>
              <a:ext uri="{FF2B5EF4-FFF2-40B4-BE49-F238E27FC236}">
                <a16:creationId xmlns:a16="http://schemas.microsoft.com/office/drawing/2014/main" id="{8CD141CE-DEB6-4E6D-B7F2-92870AD15823}"/>
              </a:ext>
            </a:extLst>
          </p:cNvPr>
          <p:cNvGrpSpPr/>
          <p:nvPr/>
        </p:nvGrpSpPr>
        <p:grpSpPr>
          <a:xfrm>
            <a:off x="418643" y="1487929"/>
            <a:ext cx="717140" cy="717242"/>
            <a:chOff x="418643" y="1456896"/>
            <a:chExt cx="717140" cy="717242"/>
          </a:xfrm>
        </p:grpSpPr>
        <p:grpSp>
          <p:nvGrpSpPr>
            <p:cNvPr id="74" name="Group 73">
              <a:extLst>
                <a:ext uri="{FF2B5EF4-FFF2-40B4-BE49-F238E27FC236}">
                  <a16:creationId xmlns:a16="http://schemas.microsoft.com/office/drawing/2014/main" id="{AFEC8AF8-51A5-4613-9554-CE6E9939C0CC}"/>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79" name="Freeform 5">
                <a:extLst>
                  <a:ext uri="{FF2B5EF4-FFF2-40B4-BE49-F238E27FC236}">
                    <a16:creationId xmlns:a16="http://schemas.microsoft.com/office/drawing/2014/main" id="{29DCA5E6-FADA-43C7-902A-3D4356ED74E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0" name="Freeform 6">
                <a:extLst>
                  <a:ext uri="{FF2B5EF4-FFF2-40B4-BE49-F238E27FC236}">
                    <a16:creationId xmlns:a16="http://schemas.microsoft.com/office/drawing/2014/main" id="{D70DFD80-1F9C-4B09-8C79-82DFC6721B3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75" name="Group 74" descr="Icon of gear and two arrow">
              <a:extLst>
                <a:ext uri="{FF2B5EF4-FFF2-40B4-BE49-F238E27FC236}">
                  <a16:creationId xmlns:a16="http://schemas.microsoft.com/office/drawing/2014/main" id="{DD46FE5C-FE9D-4A4A-9FDF-EDF17BC30EB9}"/>
                </a:ext>
              </a:extLst>
            </p:cNvPr>
            <p:cNvGrpSpPr>
              <a:grpSpLocks noChangeAspect="1"/>
            </p:cNvGrpSpPr>
            <p:nvPr/>
          </p:nvGrpSpPr>
          <p:grpSpPr>
            <a:xfrm>
              <a:off x="578448" y="1653485"/>
              <a:ext cx="397530" cy="324064"/>
              <a:chOff x="10035841" y="508637"/>
              <a:chExt cx="758435" cy="618272"/>
            </a:xfrm>
          </p:grpSpPr>
          <p:sp>
            <p:nvSpPr>
              <p:cNvPr id="76" name="Freeform: Shape 75">
                <a:extLst>
                  <a:ext uri="{FF2B5EF4-FFF2-40B4-BE49-F238E27FC236}">
                    <a16:creationId xmlns:a16="http://schemas.microsoft.com/office/drawing/2014/main" id="{DF49F939-15FB-47A7-AC34-97DDAE18BF3B}"/>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7" name="Freeform: Shape 76">
                <a:extLst>
                  <a:ext uri="{FF2B5EF4-FFF2-40B4-BE49-F238E27FC236}">
                    <a16:creationId xmlns:a16="http://schemas.microsoft.com/office/drawing/2014/main" id="{E1D92D5C-0ED3-416B-9ECF-1236F1FDB541}"/>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10C3097C-598C-42BF-9103-B3E006C978DC}"/>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GB" dirty="0"/>
              <a:t>Use for unattended desktop flows</a:t>
            </a:r>
            <a:endParaRPr lang="en-US" dirty="0"/>
          </a:p>
        </p:txBody>
      </p:sp>
      <p:grpSp>
        <p:nvGrpSpPr>
          <p:cNvPr id="81" name="Group 80" descr="Icon of chart with a rising arrow">
            <a:extLst>
              <a:ext uri="{FF2B5EF4-FFF2-40B4-BE49-F238E27FC236}">
                <a16:creationId xmlns:a16="http://schemas.microsoft.com/office/drawing/2014/main" id="{E1A1AB23-5742-484E-A3AC-B4107EDC7993}"/>
              </a:ext>
            </a:extLst>
          </p:cNvPr>
          <p:cNvGrpSpPr/>
          <p:nvPr/>
        </p:nvGrpSpPr>
        <p:grpSpPr>
          <a:xfrm>
            <a:off x="418643" y="2533089"/>
            <a:ext cx="717140" cy="717242"/>
            <a:chOff x="418643" y="2314535"/>
            <a:chExt cx="717140" cy="717242"/>
          </a:xfrm>
        </p:grpSpPr>
        <p:grpSp>
          <p:nvGrpSpPr>
            <p:cNvPr id="82" name="Group 81">
              <a:extLst>
                <a:ext uri="{FF2B5EF4-FFF2-40B4-BE49-F238E27FC236}">
                  <a16:creationId xmlns:a16="http://schemas.microsoft.com/office/drawing/2014/main" id="{90FE953A-2535-42D1-ABF0-CFCC9FE1A583}"/>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86" name="Freeform 5">
                <a:extLst>
                  <a:ext uri="{FF2B5EF4-FFF2-40B4-BE49-F238E27FC236}">
                    <a16:creationId xmlns:a16="http://schemas.microsoft.com/office/drawing/2014/main" id="{5B84660B-F57A-4D28-9F7D-99D9B1354F1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7" name="Freeform 6">
                <a:extLst>
                  <a:ext uri="{FF2B5EF4-FFF2-40B4-BE49-F238E27FC236}">
                    <a16:creationId xmlns:a16="http://schemas.microsoft.com/office/drawing/2014/main" id="{9FDB5214-0A16-47BD-A3DE-670677D6FF4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3" name="Group 82" descr="Icon of chart with a rising arrow">
              <a:extLst>
                <a:ext uri="{FF2B5EF4-FFF2-40B4-BE49-F238E27FC236}">
                  <a16:creationId xmlns:a16="http://schemas.microsoft.com/office/drawing/2014/main" id="{60B4FA63-AB7D-46C1-B0A9-396EC4D9861D}"/>
                </a:ext>
              </a:extLst>
            </p:cNvPr>
            <p:cNvGrpSpPr>
              <a:grpSpLocks noChangeAspect="1"/>
            </p:cNvGrpSpPr>
            <p:nvPr/>
          </p:nvGrpSpPr>
          <p:grpSpPr>
            <a:xfrm>
              <a:off x="603248" y="2499191"/>
              <a:ext cx="347930" cy="347930"/>
              <a:chOff x="3842467" y="3185112"/>
              <a:chExt cx="328830" cy="328830"/>
            </a:xfrm>
          </p:grpSpPr>
          <p:sp>
            <p:nvSpPr>
              <p:cNvPr id="84" name="Freeform 10">
                <a:extLst>
                  <a:ext uri="{FF2B5EF4-FFF2-40B4-BE49-F238E27FC236}">
                    <a16:creationId xmlns:a16="http://schemas.microsoft.com/office/drawing/2014/main" id="{0BE46254-9887-43ED-92F3-006F234CBF22}"/>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5" name="Freeform 11">
                <a:extLst>
                  <a:ext uri="{FF2B5EF4-FFF2-40B4-BE49-F238E27FC236}">
                    <a16:creationId xmlns:a16="http://schemas.microsoft.com/office/drawing/2014/main" id="{46D928B4-988C-437D-82C5-5BD428032EB0}"/>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Use auto-scaling rules to reduce costs</a:t>
            </a:r>
          </a:p>
        </p:txBody>
      </p:sp>
      <p:grpSp>
        <p:nvGrpSpPr>
          <p:cNvPr id="88" name="Group 87" descr="Icon of calendar">
            <a:extLst>
              <a:ext uri="{FF2B5EF4-FFF2-40B4-BE49-F238E27FC236}">
                <a16:creationId xmlns:a16="http://schemas.microsoft.com/office/drawing/2014/main" id="{C6ECD23C-3171-4564-B907-386E562ACE40}"/>
              </a:ext>
            </a:extLst>
          </p:cNvPr>
          <p:cNvGrpSpPr/>
          <p:nvPr/>
        </p:nvGrpSpPr>
        <p:grpSpPr>
          <a:xfrm>
            <a:off x="418643" y="3578249"/>
            <a:ext cx="717140" cy="717242"/>
            <a:chOff x="418643" y="3160968"/>
            <a:chExt cx="717140" cy="717242"/>
          </a:xfrm>
        </p:grpSpPr>
        <p:grpSp>
          <p:nvGrpSpPr>
            <p:cNvPr id="89" name="Group 88">
              <a:extLst>
                <a:ext uri="{FF2B5EF4-FFF2-40B4-BE49-F238E27FC236}">
                  <a16:creationId xmlns:a16="http://schemas.microsoft.com/office/drawing/2014/main" id="{884DB8D3-4FAC-4110-BE06-713317526FCC}"/>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104" name="Freeform 5">
                <a:extLst>
                  <a:ext uri="{FF2B5EF4-FFF2-40B4-BE49-F238E27FC236}">
                    <a16:creationId xmlns:a16="http://schemas.microsoft.com/office/drawing/2014/main" id="{D01CECBA-BF85-48DF-8432-168E364DB16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5" name="Freeform 6">
                <a:extLst>
                  <a:ext uri="{FF2B5EF4-FFF2-40B4-BE49-F238E27FC236}">
                    <a16:creationId xmlns:a16="http://schemas.microsoft.com/office/drawing/2014/main" id="{30DF0E0F-230C-4BA3-B412-021B33D7D2F1}"/>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90" name="Group 89" descr="Icon of calendar">
              <a:extLst>
                <a:ext uri="{FF2B5EF4-FFF2-40B4-BE49-F238E27FC236}">
                  <a16:creationId xmlns:a16="http://schemas.microsoft.com/office/drawing/2014/main" id="{1D873C42-5AF0-46AA-96F7-B99DE9D09A3F}"/>
                </a:ext>
              </a:extLst>
            </p:cNvPr>
            <p:cNvGrpSpPr>
              <a:grpSpLocks noChangeAspect="1"/>
            </p:cNvGrpSpPr>
            <p:nvPr/>
          </p:nvGrpSpPr>
          <p:grpSpPr>
            <a:xfrm>
              <a:off x="599415" y="3370273"/>
              <a:ext cx="355596" cy="298632"/>
              <a:chOff x="2729230" y="4322068"/>
              <a:chExt cx="482169" cy="404930"/>
            </a:xfrm>
          </p:grpSpPr>
          <p:sp>
            <p:nvSpPr>
              <p:cNvPr id="91" name="Freeform: Shape 90">
                <a:extLst>
                  <a:ext uri="{FF2B5EF4-FFF2-40B4-BE49-F238E27FC236}">
                    <a16:creationId xmlns:a16="http://schemas.microsoft.com/office/drawing/2014/main" id="{0ABA3850-4F31-4770-9833-1EE948DC1546}"/>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2" name="Freeform: Shape 91">
                <a:extLst>
                  <a:ext uri="{FF2B5EF4-FFF2-40B4-BE49-F238E27FC236}">
                    <a16:creationId xmlns:a16="http://schemas.microsoft.com/office/drawing/2014/main" id="{7E7BB936-632E-4D90-8817-F6C507065ECE}"/>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93" name="Group 92">
                <a:extLst>
                  <a:ext uri="{FF2B5EF4-FFF2-40B4-BE49-F238E27FC236}">
                    <a16:creationId xmlns:a16="http://schemas.microsoft.com/office/drawing/2014/main" id="{7982BA1C-09DE-4042-B24C-1B20E78A5C04}"/>
                  </a:ext>
                </a:extLst>
              </p:cNvPr>
              <p:cNvGrpSpPr/>
              <p:nvPr/>
            </p:nvGrpSpPr>
            <p:grpSpPr>
              <a:xfrm>
                <a:off x="2729230" y="4370939"/>
                <a:ext cx="482169" cy="356059"/>
                <a:chOff x="2729230" y="4370939"/>
                <a:chExt cx="482169" cy="356059"/>
              </a:xfrm>
              <a:solidFill>
                <a:srgbClr val="3C3C41"/>
              </a:solidFill>
            </p:grpSpPr>
            <p:sp>
              <p:nvSpPr>
                <p:cNvPr id="102" name="Freeform: Shape 101">
                  <a:extLst>
                    <a:ext uri="{FF2B5EF4-FFF2-40B4-BE49-F238E27FC236}">
                      <a16:creationId xmlns:a16="http://schemas.microsoft.com/office/drawing/2014/main" id="{C51B36E0-C039-4A90-A286-AD02D6DF9A63}"/>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3" name="Freeform: Shape 102">
                  <a:extLst>
                    <a:ext uri="{FF2B5EF4-FFF2-40B4-BE49-F238E27FC236}">
                      <a16:creationId xmlns:a16="http://schemas.microsoft.com/office/drawing/2014/main" id="{01272B66-892C-41E1-B261-5C2B6C168A65}"/>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94" name="Freeform: Shape 93">
                <a:extLst>
                  <a:ext uri="{FF2B5EF4-FFF2-40B4-BE49-F238E27FC236}">
                    <a16:creationId xmlns:a16="http://schemas.microsoft.com/office/drawing/2014/main" id="{AB3FD993-80F8-48A7-B134-F85B6B891B5D}"/>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5" name="Freeform: Shape 94">
                <a:extLst>
                  <a:ext uri="{FF2B5EF4-FFF2-40B4-BE49-F238E27FC236}">
                    <a16:creationId xmlns:a16="http://schemas.microsoft.com/office/drawing/2014/main" id="{C57A19ED-7262-4307-B2B3-C6BB4B397BE0}"/>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6" name="Freeform: Shape 95">
                <a:extLst>
                  <a:ext uri="{FF2B5EF4-FFF2-40B4-BE49-F238E27FC236}">
                    <a16:creationId xmlns:a16="http://schemas.microsoft.com/office/drawing/2014/main" id="{FF8E3805-11D2-4534-BD6F-0507C1AAE9D3}"/>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7" name="Freeform: Shape 96">
                <a:extLst>
                  <a:ext uri="{FF2B5EF4-FFF2-40B4-BE49-F238E27FC236}">
                    <a16:creationId xmlns:a16="http://schemas.microsoft.com/office/drawing/2014/main" id="{B0CF8A11-382C-445F-A891-343202A5B90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8" name="Freeform: Shape 97">
                <a:extLst>
                  <a:ext uri="{FF2B5EF4-FFF2-40B4-BE49-F238E27FC236}">
                    <a16:creationId xmlns:a16="http://schemas.microsoft.com/office/drawing/2014/main" id="{A422FB48-E6AC-419D-B8E6-CDF3E4E1896B}"/>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9" name="Freeform: Shape 98">
                <a:extLst>
                  <a:ext uri="{FF2B5EF4-FFF2-40B4-BE49-F238E27FC236}">
                    <a16:creationId xmlns:a16="http://schemas.microsoft.com/office/drawing/2014/main" id="{964CACB5-7379-49D9-A33F-9FD6EA2FE043}"/>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0" name="Freeform: Shape 99">
                <a:extLst>
                  <a:ext uri="{FF2B5EF4-FFF2-40B4-BE49-F238E27FC236}">
                    <a16:creationId xmlns:a16="http://schemas.microsoft.com/office/drawing/2014/main" id="{22EB5DC7-3F9C-413D-92DB-C135FB30F956}"/>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1" name="Freeform: Shape 100">
                <a:extLst>
                  <a:ext uri="{FF2B5EF4-FFF2-40B4-BE49-F238E27FC236}">
                    <a16:creationId xmlns:a16="http://schemas.microsoft.com/office/drawing/2014/main" id="{8D3033FA-553C-43CE-84B0-708BB3AAA7BF}"/>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GB" dirty="0"/>
              <a:t>Solution architect determines number of machines and costs</a:t>
            </a:r>
            <a:endParaRPr lang="en-US" dirty="0"/>
          </a:p>
        </p:txBody>
      </p:sp>
    </p:spTree>
    <p:extLst>
      <p:ext uri="{BB962C8B-B14F-4D97-AF65-F5344CB8AC3E}">
        <p14:creationId xmlns:p14="http://schemas.microsoft.com/office/powerpoint/2010/main" val="188813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Gateways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p:txBody>
          <a:bodyPr/>
          <a:lstStyle/>
          <a:p>
            <a:r>
              <a:rPr lang="en-GB" sz="2000" dirty="0"/>
              <a:t>On-premises data gateways must be installed on each computer to allow the computer to take part in an unattended desktop flow</a:t>
            </a:r>
            <a:endParaRPr lang="en-US" sz="2000" dirty="0"/>
          </a:p>
        </p:txBody>
      </p:sp>
      <p:pic>
        <p:nvPicPr>
          <p:cNvPr id="5" name="Picture Placeholder 4" descr="Graphical user interface, application&#10;&#10;Description automatically generated">
            <a:extLst>
              <a:ext uri="{FF2B5EF4-FFF2-40B4-BE49-F238E27FC236}">
                <a16:creationId xmlns:a16="http://schemas.microsoft.com/office/drawing/2014/main" id="{6A640902-20F2-49D9-817F-861B130338E8}"/>
              </a:ext>
            </a:extLst>
          </p:cNvPr>
          <p:cNvPicPr>
            <a:picLocks noGrp="1" noChangeAspect="1"/>
          </p:cNvPicPr>
          <p:nvPr>
            <p:ph type="pic" sz="quarter" idx="15"/>
          </p:nvPr>
        </p:nvPicPr>
        <p:blipFill>
          <a:blip r:embed="rId3"/>
          <a:srcRect t="20240" b="20240"/>
          <a:stretch>
            <a:fillRect/>
          </a:stretch>
        </p:blipFill>
        <p:spPr/>
      </p:pic>
    </p:spTree>
    <p:extLst>
      <p:ext uri="{BB962C8B-B14F-4D97-AF65-F5344CB8AC3E}">
        <p14:creationId xmlns:p14="http://schemas.microsoft.com/office/powerpoint/2010/main" val="200794364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Clusters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p:txBody>
          <a:bodyPr/>
          <a:lstStyle/>
          <a:p>
            <a:r>
              <a:rPr lang="en-GB" sz="2000" dirty="0"/>
              <a:t>Gateways can be grouped into clusters that </a:t>
            </a:r>
            <a:r>
              <a:rPr lang="en-GB" sz="2000" dirty="0" err="1"/>
              <a:t>wil</a:t>
            </a:r>
            <a:r>
              <a:rPr lang="en-GB" sz="2000" dirty="0"/>
              <a:t> run instances of a desktop flow.</a:t>
            </a:r>
            <a:endParaRPr lang="en-US" sz="2000" dirty="0"/>
          </a:p>
        </p:txBody>
      </p:sp>
      <p:pic>
        <p:nvPicPr>
          <p:cNvPr id="5" name="Picture Placeholder 4">
            <a:extLst>
              <a:ext uri="{FF2B5EF4-FFF2-40B4-BE49-F238E27FC236}">
                <a16:creationId xmlns:a16="http://schemas.microsoft.com/office/drawing/2014/main" id="{6A640902-20F2-49D9-817F-861B130338E8}"/>
              </a:ext>
            </a:extLst>
          </p:cNvPr>
          <p:cNvPicPr>
            <a:picLocks noGrp="1" noChangeAspect="1"/>
          </p:cNvPicPr>
          <p:nvPr>
            <p:ph type="pic" sz="quarter" idx="15"/>
          </p:nvPr>
        </p:nvPicPr>
        <p:blipFill>
          <a:blip r:embed="rId3"/>
          <a:srcRect t="23601" b="23601"/>
          <a:stretch/>
        </p:blipFill>
        <p:spPr>
          <a:xfrm>
            <a:off x="554987" y="2494391"/>
            <a:ext cx="11082024" cy="2890599"/>
          </a:xfrm>
        </p:spPr>
      </p:pic>
    </p:spTree>
    <p:extLst>
      <p:ext uri="{BB962C8B-B14F-4D97-AF65-F5344CB8AC3E}">
        <p14:creationId xmlns:p14="http://schemas.microsoft.com/office/powerpoint/2010/main" val="23055976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Introducing Process advisor</a:t>
            </a:r>
          </a:p>
        </p:txBody>
      </p:sp>
      <p:pic>
        <p:nvPicPr>
          <p:cNvPr id="20" name="Picture Placeholder 19" descr="Gears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158859027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Process advisor</a:t>
            </a:r>
          </a:p>
        </p:txBody>
      </p:sp>
      <p:grpSp>
        <p:nvGrpSpPr>
          <p:cNvPr id="19" name="Group 18" descr="Icon of gear and two arrow">
            <a:extLst>
              <a:ext uri="{FF2B5EF4-FFF2-40B4-BE49-F238E27FC236}">
                <a16:creationId xmlns:a16="http://schemas.microsoft.com/office/drawing/2014/main" id="{E8C5D9A9-E80C-4D45-A615-F95B8679D99B}"/>
              </a:ext>
            </a:extLst>
          </p:cNvPr>
          <p:cNvGrpSpPr/>
          <p:nvPr/>
        </p:nvGrpSpPr>
        <p:grpSpPr>
          <a:xfrm>
            <a:off x="1171684" y="1473968"/>
            <a:ext cx="1122188" cy="1122347"/>
            <a:chOff x="1171684" y="1473968"/>
            <a:chExt cx="1122188" cy="1122347"/>
          </a:xfrm>
        </p:grpSpPr>
        <p:grpSp>
          <p:nvGrpSpPr>
            <p:cNvPr id="27" name="Group 26">
              <a:extLst>
                <a:ext uri="{FF2B5EF4-FFF2-40B4-BE49-F238E27FC236}">
                  <a16:creationId xmlns:a16="http://schemas.microsoft.com/office/drawing/2014/main" id="{080124E6-4C96-45DB-AE43-24C7FBF49E85}"/>
                </a:ext>
                <a:ext uri="{C183D7F6-B498-43B3-948B-1728B52AA6E4}">
                  <adec:decorative xmlns:adec="http://schemas.microsoft.com/office/drawing/2017/decorative" val="1"/>
                </a:ext>
              </a:extLst>
            </p:cNvPr>
            <p:cNvGrpSpPr/>
            <p:nvPr/>
          </p:nvGrpSpPr>
          <p:grpSpPr>
            <a:xfrm>
              <a:off x="1171684" y="1473968"/>
              <a:ext cx="1122188" cy="1122347"/>
              <a:chOff x="7962901" y="3032919"/>
              <a:chExt cx="981074" cy="981076"/>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50" name="Group 49" descr="Icon of gear and two arrow">
              <a:extLst>
                <a:ext uri="{FF2B5EF4-FFF2-40B4-BE49-F238E27FC236}">
                  <a16:creationId xmlns:a16="http://schemas.microsoft.com/office/drawing/2014/main" id="{AC6E7818-6487-4609-95FB-A488DE10CCD6}"/>
                </a:ext>
              </a:extLst>
            </p:cNvPr>
            <p:cNvGrpSpPr>
              <a:grpSpLocks noChangeAspect="1"/>
            </p:cNvGrpSpPr>
            <p:nvPr/>
          </p:nvGrpSpPr>
          <p:grpSpPr>
            <a:xfrm>
              <a:off x="1432921" y="1790700"/>
              <a:ext cx="599714" cy="488882"/>
              <a:chOff x="10035841" y="508637"/>
              <a:chExt cx="758435" cy="618272"/>
            </a:xfrm>
          </p:grpSpPr>
          <p:sp>
            <p:nvSpPr>
              <p:cNvPr id="51" name="Freeform: Shape 50">
                <a:extLst>
                  <a:ext uri="{FF2B5EF4-FFF2-40B4-BE49-F238E27FC236}">
                    <a16:creationId xmlns:a16="http://schemas.microsoft.com/office/drawing/2014/main" id="{92C23A0D-F9ED-4383-B81F-98ABFC400111}"/>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2" name="Freeform: Shape 51">
                <a:extLst>
                  <a:ext uri="{FF2B5EF4-FFF2-40B4-BE49-F238E27FC236}">
                    <a16:creationId xmlns:a16="http://schemas.microsoft.com/office/drawing/2014/main" id="{070A9E8E-3905-4DE5-A6E0-0AE9FA59E018}"/>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3" name="Freeform: Shape 52">
                <a:extLst>
                  <a:ext uri="{FF2B5EF4-FFF2-40B4-BE49-F238E27FC236}">
                    <a16:creationId xmlns:a16="http://schemas.microsoft.com/office/drawing/2014/main" id="{D17C0135-28DB-43D6-B3F2-3EFC7F7FBFCD}"/>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r>
              <a:rPr lang="en-US" dirty="0"/>
              <a:t>Record processes</a:t>
            </a:r>
          </a:p>
          <a:p>
            <a:pPr lvl="1"/>
            <a:r>
              <a:rPr lang="en-GB" dirty="0"/>
              <a:t>Process advisor uses Power Automate Desktop to record business tasks. </a:t>
            </a:r>
          </a:p>
          <a:p>
            <a:pPr lvl="1"/>
            <a:r>
              <a:rPr lang="en-GB" dirty="0"/>
              <a:t>Users record the tasks they perform.</a:t>
            </a:r>
          </a:p>
        </p:txBody>
      </p:sp>
      <p:grpSp>
        <p:nvGrpSpPr>
          <p:cNvPr id="18" name="Group 17" descr="Icon of chart with a rising arrow">
            <a:extLst>
              <a:ext uri="{FF2B5EF4-FFF2-40B4-BE49-F238E27FC236}">
                <a16:creationId xmlns:a16="http://schemas.microsoft.com/office/drawing/2014/main" id="{42BC01BC-B95A-4BE9-B5B6-EC2976732FC8}"/>
              </a:ext>
            </a:extLst>
          </p:cNvPr>
          <p:cNvGrpSpPr/>
          <p:nvPr/>
        </p:nvGrpSpPr>
        <p:grpSpPr>
          <a:xfrm>
            <a:off x="4085168" y="1473968"/>
            <a:ext cx="1122188" cy="1122347"/>
            <a:chOff x="4085168" y="1473968"/>
            <a:chExt cx="1122188" cy="1122347"/>
          </a:xfrm>
        </p:grpSpPr>
        <p:grpSp>
          <p:nvGrpSpPr>
            <p:cNvPr id="28" name="Group 27">
              <a:extLst>
                <a:ext uri="{FF2B5EF4-FFF2-40B4-BE49-F238E27FC236}">
                  <a16:creationId xmlns:a16="http://schemas.microsoft.com/office/drawing/2014/main" id="{DE8FB351-3A0A-4A38-A64A-B81FB51A1272}"/>
                </a:ext>
                <a:ext uri="{C183D7F6-B498-43B3-948B-1728B52AA6E4}">
                  <adec:decorative xmlns:adec="http://schemas.microsoft.com/office/drawing/2017/decorative" val="1"/>
                </a:ext>
              </a:extLst>
            </p:cNvPr>
            <p:cNvGrpSpPr/>
            <p:nvPr/>
          </p:nvGrpSpPr>
          <p:grpSpPr>
            <a:xfrm>
              <a:off x="4085168" y="1473968"/>
              <a:ext cx="1122188" cy="1122347"/>
              <a:chOff x="7962901" y="3032919"/>
              <a:chExt cx="981074" cy="981076"/>
            </a:xfrm>
          </p:grpSpPr>
          <p:sp>
            <p:nvSpPr>
              <p:cNvPr id="29" name="Freeform 5">
                <a:extLst>
                  <a:ext uri="{FF2B5EF4-FFF2-40B4-BE49-F238E27FC236}">
                    <a16:creationId xmlns:a16="http://schemas.microsoft.com/office/drawing/2014/main" id="{553838D0-6DA1-44C8-92CF-B8EBA1325A6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3B60DEB2-FA5A-4B4A-BC29-DA76800F46C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58" name="Group 57" descr="Icon of chart with a rising arrow">
              <a:extLst>
                <a:ext uri="{FF2B5EF4-FFF2-40B4-BE49-F238E27FC236}">
                  <a16:creationId xmlns:a16="http://schemas.microsoft.com/office/drawing/2014/main" id="{5FFCCDC2-3D10-4F11-A167-2D1BADB8CBC0}"/>
                </a:ext>
              </a:extLst>
            </p:cNvPr>
            <p:cNvGrpSpPr>
              <a:grpSpLocks noChangeAspect="1"/>
            </p:cNvGrpSpPr>
            <p:nvPr/>
          </p:nvGrpSpPr>
          <p:grpSpPr>
            <a:xfrm>
              <a:off x="4394292" y="1783171"/>
              <a:ext cx="503940" cy="503940"/>
              <a:chOff x="3842467" y="3185112"/>
              <a:chExt cx="328830" cy="328830"/>
            </a:xfrm>
          </p:grpSpPr>
          <p:sp>
            <p:nvSpPr>
              <p:cNvPr id="59" name="Freeform 10">
                <a:extLst>
                  <a:ext uri="{FF2B5EF4-FFF2-40B4-BE49-F238E27FC236}">
                    <a16:creationId xmlns:a16="http://schemas.microsoft.com/office/drawing/2014/main" id="{3864A3B5-0102-4671-99DE-6ABB4921294A}"/>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0" name="Freeform 11">
                <a:extLst>
                  <a:ext uri="{FF2B5EF4-FFF2-40B4-BE49-F238E27FC236}">
                    <a16:creationId xmlns:a16="http://schemas.microsoft.com/office/drawing/2014/main" id="{9FCA3094-8815-42CB-BB33-8C5CA7957C12}"/>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b="1" dirty="0"/>
              <a:t>Group activities</a:t>
            </a:r>
          </a:p>
          <a:p>
            <a:pPr lvl="1"/>
            <a:r>
              <a:rPr lang="en-GB" dirty="0"/>
              <a:t>You can view the actions captured by users and then group actions into activities.</a:t>
            </a:r>
          </a:p>
        </p:txBody>
      </p:sp>
      <p:grpSp>
        <p:nvGrpSpPr>
          <p:cNvPr id="14" name="Group 13" descr="Icon of calendar">
            <a:extLst>
              <a:ext uri="{FF2B5EF4-FFF2-40B4-BE49-F238E27FC236}">
                <a16:creationId xmlns:a16="http://schemas.microsoft.com/office/drawing/2014/main" id="{8111E641-7D69-442F-B3D9-75015FFAF9D2}"/>
              </a:ext>
            </a:extLst>
          </p:cNvPr>
          <p:cNvGrpSpPr/>
          <p:nvPr/>
        </p:nvGrpSpPr>
        <p:grpSpPr>
          <a:xfrm>
            <a:off x="6998651" y="1473968"/>
            <a:ext cx="1122188" cy="1122347"/>
            <a:chOff x="6998651" y="1473968"/>
            <a:chExt cx="1122188" cy="1122347"/>
          </a:xfrm>
        </p:grpSpPr>
        <p:grpSp>
          <p:nvGrpSpPr>
            <p:cNvPr id="42" name="Group 41">
              <a:extLst>
                <a:ext uri="{FF2B5EF4-FFF2-40B4-BE49-F238E27FC236}">
                  <a16:creationId xmlns:a16="http://schemas.microsoft.com/office/drawing/2014/main" id="{4D36A1AF-9647-4180-ADAD-BFACD86CBC46}"/>
                </a:ext>
                <a:ext uri="{C183D7F6-B498-43B3-948B-1728B52AA6E4}">
                  <adec:decorative xmlns:adec="http://schemas.microsoft.com/office/drawing/2017/decorative" val="1"/>
                </a:ext>
              </a:extLst>
            </p:cNvPr>
            <p:cNvGrpSpPr/>
            <p:nvPr/>
          </p:nvGrpSpPr>
          <p:grpSpPr>
            <a:xfrm>
              <a:off x="6998651" y="1473968"/>
              <a:ext cx="1122188" cy="1122347"/>
              <a:chOff x="7962901" y="3032919"/>
              <a:chExt cx="981074" cy="981076"/>
            </a:xfrm>
          </p:grpSpPr>
          <p:sp>
            <p:nvSpPr>
              <p:cNvPr id="43" name="Freeform 5">
                <a:extLst>
                  <a:ext uri="{FF2B5EF4-FFF2-40B4-BE49-F238E27FC236}">
                    <a16:creationId xmlns:a16="http://schemas.microsoft.com/office/drawing/2014/main" id="{CDCB482E-57D2-447E-B4A6-8E870510810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5A518CA2-5813-4DF9-8589-7731534ADDAB}"/>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65" name="Group 64" descr="Icon of calendar">
              <a:extLst>
                <a:ext uri="{FF2B5EF4-FFF2-40B4-BE49-F238E27FC236}">
                  <a16:creationId xmlns:a16="http://schemas.microsoft.com/office/drawing/2014/main" id="{A4C387C6-9E05-433E-96F5-9CE7061E4C19}"/>
                </a:ext>
              </a:extLst>
            </p:cNvPr>
            <p:cNvGrpSpPr>
              <a:grpSpLocks noChangeAspect="1"/>
            </p:cNvGrpSpPr>
            <p:nvPr/>
          </p:nvGrpSpPr>
          <p:grpSpPr>
            <a:xfrm>
              <a:off x="7300074" y="1817068"/>
              <a:ext cx="519342" cy="436146"/>
              <a:chOff x="2729230" y="4322068"/>
              <a:chExt cx="482169" cy="404930"/>
            </a:xfrm>
          </p:grpSpPr>
          <p:sp>
            <p:nvSpPr>
              <p:cNvPr id="66" name="Freeform: Shape 65">
                <a:extLst>
                  <a:ext uri="{FF2B5EF4-FFF2-40B4-BE49-F238E27FC236}">
                    <a16:creationId xmlns:a16="http://schemas.microsoft.com/office/drawing/2014/main" id="{60ED14D3-E596-403F-BAAA-7285B8FB80BB}"/>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87CA8A73-CE59-4DDE-B3EA-E2669AFD093C}"/>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68" name="Group 67">
                <a:extLst>
                  <a:ext uri="{FF2B5EF4-FFF2-40B4-BE49-F238E27FC236}">
                    <a16:creationId xmlns:a16="http://schemas.microsoft.com/office/drawing/2014/main" id="{8B676D0D-6ADC-4C49-9E83-3C50CD9D14E9}"/>
                  </a:ext>
                </a:extLst>
              </p:cNvPr>
              <p:cNvGrpSpPr/>
              <p:nvPr/>
            </p:nvGrpSpPr>
            <p:grpSpPr>
              <a:xfrm>
                <a:off x="2729230" y="4370939"/>
                <a:ext cx="482169" cy="356059"/>
                <a:chOff x="2729230" y="4370939"/>
                <a:chExt cx="482169" cy="356059"/>
              </a:xfrm>
              <a:solidFill>
                <a:srgbClr val="3C3C41"/>
              </a:solidFill>
            </p:grpSpPr>
            <p:sp>
              <p:nvSpPr>
                <p:cNvPr id="77" name="Freeform: Shape 76">
                  <a:extLst>
                    <a:ext uri="{FF2B5EF4-FFF2-40B4-BE49-F238E27FC236}">
                      <a16:creationId xmlns:a16="http://schemas.microsoft.com/office/drawing/2014/main" id="{31984B75-4418-4D36-A6B9-2B402DEE5A2C}"/>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D3887ADD-5729-45A6-831D-1CBED6A4E133}"/>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69" name="Freeform: Shape 68">
                <a:extLst>
                  <a:ext uri="{FF2B5EF4-FFF2-40B4-BE49-F238E27FC236}">
                    <a16:creationId xmlns:a16="http://schemas.microsoft.com/office/drawing/2014/main" id="{6AB2CD36-EDEB-4AE6-97AB-38ACBCE80BAA}"/>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Shape 69">
                <a:extLst>
                  <a:ext uri="{FF2B5EF4-FFF2-40B4-BE49-F238E27FC236}">
                    <a16:creationId xmlns:a16="http://schemas.microsoft.com/office/drawing/2014/main" id="{04B2E60D-0C29-4EDD-A99A-EB3A16611A54}"/>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C423A5AC-E062-463F-B954-F8F61103DE44}"/>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2" name="Freeform: Shape 71">
                <a:extLst>
                  <a:ext uri="{FF2B5EF4-FFF2-40B4-BE49-F238E27FC236}">
                    <a16:creationId xmlns:a16="http://schemas.microsoft.com/office/drawing/2014/main" id="{8322D4CC-B51A-400D-BAFA-48A1C256B76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3" name="Freeform: Shape 72">
                <a:extLst>
                  <a:ext uri="{FF2B5EF4-FFF2-40B4-BE49-F238E27FC236}">
                    <a16:creationId xmlns:a16="http://schemas.microsoft.com/office/drawing/2014/main" id="{0E65F2C1-78CF-4D15-8FB8-D1B449EBD462}"/>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4" name="Freeform: Shape 73">
                <a:extLst>
                  <a:ext uri="{FF2B5EF4-FFF2-40B4-BE49-F238E27FC236}">
                    <a16:creationId xmlns:a16="http://schemas.microsoft.com/office/drawing/2014/main" id="{4B7F0CC7-7CA2-4EDF-96B1-0596E8FB811F}"/>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5" name="Freeform: Shape 74">
                <a:extLst>
                  <a:ext uri="{FF2B5EF4-FFF2-40B4-BE49-F238E27FC236}">
                    <a16:creationId xmlns:a16="http://schemas.microsoft.com/office/drawing/2014/main" id="{6DBBB63E-8D02-4413-B70B-38F628F75307}"/>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6" name="Freeform: Shape 75">
                <a:extLst>
                  <a:ext uri="{FF2B5EF4-FFF2-40B4-BE49-F238E27FC236}">
                    <a16:creationId xmlns:a16="http://schemas.microsoft.com/office/drawing/2014/main" id="{F276A3A4-951E-4B20-96E2-5D56130C043D}"/>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r>
              <a:rPr lang="en-US" dirty="0"/>
              <a:t>Analyze processes</a:t>
            </a:r>
          </a:p>
          <a:p>
            <a:pPr lvl="1"/>
            <a:r>
              <a:rPr lang="en-GB" dirty="0"/>
              <a:t>Process advisor </a:t>
            </a:r>
            <a:r>
              <a:rPr lang="en-GB" dirty="0" err="1"/>
              <a:t>analyzes</a:t>
            </a:r>
            <a:r>
              <a:rPr lang="en-GB" dirty="0"/>
              <a:t> each of the activities and identifies the frequency of paths through the process and the variants.</a:t>
            </a:r>
          </a:p>
          <a:p>
            <a:pPr lvl="1"/>
            <a:r>
              <a:rPr lang="en-GB" dirty="0" err="1"/>
              <a:t>Analyze</a:t>
            </a:r>
            <a:r>
              <a:rPr lang="en-GB" dirty="0"/>
              <a:t> discovers inefficiencies and shows optimization and automation opportunities. </a:t>
            </a:r>
          </a:p>
        </p:txBody>
      </p:sp>
      <p:grpSp>
        <p:nvGrpSpPr>
          <p:cNvPr id="16" name="Group 15" descr="Icon of magnifying glass">
            <a:extLst>
              <a:ext uri="{FF2B5EF4-FFF2-40B4-BE49-F238E27FC236}">
                <a16:creationId xmlns:a16="http://schemas.microsoft.com/office/drawing/2014/main" id="{8F57E3C7-A8DB-48B8-B30D-3D7C0E7C995B}"/>
              </a:ext>
            </a:extLst>
          </p:cNvPr>
          <p:cNvGrpSpPr/>
          <p:nvPr/>
        </p:nvGrpSpPr>
        <p:grpSpPr>
          <a:xfrm>
            <a:off x="9912136" y="1473968"/>
            <a:ext cx="1122188" cy="1122347"/>
            <a:chOff x="9912136" y="1473968"/>
            <a:chExt cx="1122188" cy="1122347"/>
          </a:xfrm>
        </p:grpSpPr>
        <p:grpSp>
          <p:nvGrpSpPr>
            <p:cNvPr id="45" name="Group 44">
              <a:extLst>
                <a:ext uri="{FF2B5EF4-FFF2-40B4-BE49-F238E27FC236}">
                  <a16:creationId xmlns:a16="http://schemas.microsoft.com/office/drawing/2014/main" id="{3AF8CD76-0F08-494E-9162-8D669FC52840}"/>
                </a:ext>
                <a:ext uri="{C183D7F6-B498-43B3-948B-1728B52AA6E4}">
                  <adec:decorative xmlns:adec="http://schemas.microsoft.com/office/drawing/2017/decorative" val="1"/>
                </a:ext>
              </a:extLst>
            </p:cNvPr>
            <p:cNvGrpSpPr/>
            <p:nvPr/>
          </p:nvGrpSpPr>
          <p:grpSpPr>
            <a:xfrm>
              <a:off x="9912136" y="1473968"/>
              <a:ext cx="1122188" cy="1122347"/>
              <a:chOff x="7962901" y="3032919"/>
              <a:chExt cx="981074" cy="981076"/>
            </a:xfrm>
          </p:grpSpPr>
          <p:sp>
            <p:nvSpPr>
              <p:cNvPr id="46" name="Freeform 5">
                <a:extLst>
                  <a:ext uri="{FF2B5EF4-FFF2-40B4-BE49-F238E27FC236}">
                    <a16:creationId xmlns:a16="http://schemas.microsoft.com/office/drawing/2014/main" id="{B755875F-7C9A-4C2C-8B53-1F43B6B8712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F7BA46BC-EE17-40EE-9685-5DD9CB1D9A5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83" name="Group 82" descr="Icon of magnifying glass">
              <a:extLst>
                <a:ext uri="{FF2B5EF4-FFF2-40B4-BE49-F238E27FC236}">
                  <a16:creationId xmlns:a16="http://schemas.microsoft.com/office/drawing/2014/main" id="{065F281C-D620-4EFB-B8A7-70D5E734702C}"/>
                </a:ext>
              </a:extLst>
            </p:cNvPr>
            <p:cNvGrpSpPr>
              <a:grpSpLocks noChangeAspect="1"/>
            </p:cNvGrpSpPr>
            <p:nvPr/>
          </p:nvGrpSpPr>
          <p:grpSpPr>
            <a:xfrm rot="18900000">
              <a:off x="10273394" y="1735388"/>
              <a:ext cx="399672" cy="599506"/>
              <a:chOff x="8432475" y="3047811"/>
              <a:chExt cx="363508" cy="545260"/>
            </a:xfrm>
          </p:grpSpPr>
          <p:sp>
            <p:nvSpPr>
              <p:cNvPr id="84" name="Freeform: Shape 83">
                <a:extLst>
                  <a:ext uri="{FF2B5EF4-FFF2-40B4-BE49-F238E27FC236}">
                    <a16:creationId xmlns:a16="http://schemas.microsoft.com/office/drawing/2014/main" id="{361AB702-EAA1-4AB3-9E49-DEC7A6A8870B}"/>
                  </a:ext>
                </a:extLst>
              </p:cNvPr>
              <p:cNvSpPr/>
              <p:nvPr/>
            </p:nvSpPr>
            <p:spPr bwMode="auto">
              <a:xfrm>
                <a:off x="8565470" y="3379854"/>
                <a:ext cx="97518" cy="213217"/>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chemeClr val="bg1">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Freeform: Shape 84">
                <a:extLst>
                  <a:ext uri="{FF2B5EF4-FFF2-40B4-BE49-F238E27FC236}">
                    <a16:creationId xmlns:a16="http://schemas.microsoft.com/office/drawing/2014/main" id="{7D5BE024-738F-42A5-9F2C-4E6FB7831FF1}"/>
                  </a:ext>
                </a:extLst>
              </p:cNvPr>
              <p:cNvSpPr/>
              <p:nvPr/>
            </p:nvSpPr>
            <p:spPr bwMode="auto">
              <a:xfrm>
                <a:off x="8432475" y="3047811"/>
                <a:ext cx="363508" cy="363506"/>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chemeClr val="accent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4" name="Text Placeholder 3"/>
          <p:cNvSpPr>
            <a:spLocks noGrp="1"/>
          </p:cNvSpPr>
          <p:nvPr>
            <p:ph type="body" sz="quarter" idx="19"/>
          </p:nvPr>
        </p:nvSpPr>
        <p:spPr/>
        <p:txBody>
          <a:bodyPr/>
          <a:lstStyle/>
          <a:p>
            <a:r>
              <a:rPr lang="en-US" dirty="0"/>
              <a:t>Visualize processes</a:t>
            </a:r>
          </a:p>
          <a:p>
            <a:pPr lvl="1"/>
            <a:r>
              <a:rPr lang="en-GB" dirty="0"/>
              <a:t>Process advisor automatically generates a process map that visualizes the activities process.</a:t>
            </a:r>
          </a:p>
        </p:txBody>
      </p:sp>
    </p:spTree>
    <p:extLst>
      <p:ext uri="{BB962C8B-B14F-4D97-AF65-F5344CB8AC3E}">
        <p14:creationId xmlns:p14="http://schemas.microsoft.com/office/powerpoint/2010/main" val="108406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Introduction to Robotic Process Automation</a:t>
            </a:r>
          </a:p>
        </p:txBody>
      </p:sp>
      <p:pic>
        <p:nvPicPr>
          <p:cNvPr id="20" name="Picture Placeholder 19" descr="Play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Process advisor</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p:txBody>
          <a:bodyPr/>
          <a:lstStyle/>
          <a:p>
            <a:r>
              <a:rPr lang="en-US" dirty="0"/>
              <a:t>Process map</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5"/>
          </p:nvPr>
        </p:nvSpPr>
        <p:spPr/>
        <p:txBody>
          <a:bodyPr/>
          <a:lstStyle/>
          <a:p>
            <a:r>
              <a:rPr lang="en-US" dirty="0"/>
              <a:t>Visualize</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418644" y="2474101"/>
            <a:ext cx="5579310" cy="738664"/>
          </a:xfrm>
        </p:spPr>
        <p:txBody>
          <a:bodyPr/>
          <a:lstStyle/>
          <a:p>
            <a:r>
              <a:rPr lang="en-GB" dirty="0"/>
              <a:t>In the process map you can see which activities take the longest, how many variations of the there are, and what variations and actions take the most time</a:t>
            </a:r>
            <a:endParaRPr lang="en-US" dirty="0"/>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6"/>
          </p:nvPr>
        </p:nvSpPr>
        <p:spPr/>
        <p:txBody>
          <a:bodyPr/>
          <a:lstStyle/>
          <a:p>
            <a:r>
              <a:rPr lang="en-US" dirty="0"/>
              <a:t>Identify</a:t>
            </a:r>
          </a:p>
        </p:txBody>
      </p:sp>
      <p:sp>
        <p:nvSpPr>
          <p:cNvPr id="8" name="Text Placeholder 7">
            <a:extLst>
              <a:ext uri="{FF2B5EF4-FFF2-40B4-BE49-F238E27FC236}">
                <a16:creationId xmlns:a16="http://schemas.microsoft.com/office/drawing/2014/main" id="{617AFA75-EEC9-9649-A657-E11F94B845FB}"/>
              </a:ext>
            </a:extLst>
          </p:cNvPr>
          <p:cNvSpPr>
            <a:spLocks noGrp="1"/>
          </p:cNvSpPr>
          <p:nvPr>
            <p:ph type="body" sz="quarter" idx="44"/>
          </p:nvPr>
        </p:nvSpPr>
        <p:spPr>
          <a:xfrm>
            <a:off x="418644" y="3929012"/>
            <a:ext cx="5579310" cy="523220"/>
          </a:xfrm>
        </p:spPr>
        <p:txBody>
          <a:bodyPr/>
          <a:lstStyle/>
          <a:p>
            <a:r>
              <a:rPr lang="en-GB" dirty="0"/>
              <a:t>Using this information, you can identify which automations are required and the type of automation to create.</a:t>
            </a:r>
          </a:p>
        </p:txBody>
      </p:sp>
      <p:pic>
        <p:nvPicPr>
          <p:cNvPr id="9" name="Picture Placeholder 8" descr="Diagram&#10;&#10;Description automatically generated with medium confidence">
            <a:extLst>
              <a:ext uri="{FF2B5EF4-FFF2-40B4-BE49-F238E27FC236}">
                <a16:creationId xmlns:a16="http://schemas.microsoft.com/office/drawing/2014/main" id="{6D64B82F-7E84-4DAA-96BA-E121DC377B64}"/>
              </a:ext>
            </a:extLst>
          </p:cNvPr>
          <p:cNvPicPr>
            <a:picLocks noGrp="1" noChangeAspect="1"/>
          </p:cNvPicPr>
          <p:nvPr>
            <p:ph type="pic" sz="quarter" idx="15"/>
          </p:nvPr>
        </p:nvPicPr>
        <p:blipFill>
          <a:blip r:embed="rId3"/>
          <a:srcRect l="16960" r="16960"/>
          <a:stretch>
            <a:fillRect/>
          </a:stretch>
        </p:blipFill>
        <p:spPr/>
      </p:pic>
    </p:spTree>
    <p:extLst>
      <p:ext uri="{BB962C8B-B14F-4D97-AF65-F5344CB8AC3E}">
        <p14:creationId xmlns:p14="http://schemas.microsoft.com/office/powerpoint/2010/main" val="297756191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grpSp>
        <p:nvGrpSpPr>
          <p:cNvPr id="73" name="Group 72" descr="Icon of gear and two arrow">
            <a:extLst>
              <a:ext uri="{FF2B5EF4-FFF2-40B4-BE49-F238E27FC236}">
                <a16:creationId xmlns:a16="http://schemas.microsoft.com/office/drawing/2014/main" id="{8CD141CE-DEB6-4E6D-B7F2-92870AD15823}"/>
              </a:ext>
            </a:extLst>
          </p:cNvPr>
          <p:cNvGrpSpPr/>
          <p:nvPr/>
        </p:nvGrpSpPr>
        <p:grpSpPr>
          <a:xfrm>
            <a:off x="418643" y="1487929"/>
            <a:ext cx="717140" cy="717242"/>
            <a:chOff x="418643" y="1456896"/>
            <a:chExt cx="717140" cy="717242"/>
          </a:xfrm>
        </p:grpSpPr>
        <p:grpSp>
          <p:nvGrpSpPr>
            <p:cNvPr id="74" name="Group 73">
              <a:extLst>
                <a:ext uri="{FF2B5EF4-FFF2-40B4-BE49-F238E27FC236}">
                  <a16:creationId xmlns:a16="http://schemas.microsoft.com/office/drawing/2014/main" id="{AFEC8AF8-51A5-4613-9554-CE6E9939C0CC}"/>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79" name="Freeform 5">
                <a:extLst>
                  <a:ext uri="{FF2B5EF4-FFF2-40B4-BE49-F238E27FC236}">
                    <a16:creationId xmlns:a16="http://schemas.microsoft.com/office/drawing/2014/main" id="{29DCA5E6-FADA-43C7-902A-3D4356ED74E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0" name="Freeform 6">
                <a:extLst>
                  <a:ext uri="{FF2B5EF4-FFF2-40B4-BE49-F238E27FC236}">
                    <a16:creationId xmlns:a16="http://schemas.microsoft.com/office/drawing/2014/main" id="{D70DFD80-1F9C-4B09-8C79-82DFC6721B3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75" name="Group 74" descr="Icon of gear and two arrow">
              <a:extLst>
                <a:ext uri="{FF2B5EF4-FFF2-40B4-BE49-F238E27FC236}">
                  <a16:creationId xmlns:a16="http://schemas.microsoft.com/office/drawing/2014/main" id="{DD46FE5C-FE9D-4A4A-9FDF-EDF17BC30EB9}"/>
                </a:ext>
              </a:extLst>
            </p:cNvPr>
            <p:cNvGrpSpPr>
              <a:grpSpLocks noChangeAspect="1"/>
            </p:cNvGrpSpPr>
            <p:nvPr/>
          </p:nvGrpSpPr>
          <p:grpSpPr>
            <a:xfrm>
              <a:off x="578448" y="1653485"/>
              <a:ext cx="397530" cy="324064"/>
              <a:chOff x="10035841" y="508637"/>
              <a:chExt cx="758435" cy="618272"/>
            </a:xfrm>
          </p:grpSpPr>
          <p:sp>
            <p:nvSpPr>
              <p:cNvPr id="76" name="Freeform: Shape 75">
                <a:extLst>
                  <a:ext uri="{FF2B5EF4-FFF2-40B4-BE49-F238E27FC236}">
                    <a16:creationId xmlns:a16="http://schemas.microsoft.com/office/drawing/2014/main" id="{DF49F939-15FB-47A7-AC34-97DDAE18BF3B}"/>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7" name="Freeform: Shape 76">
                <a:extLst>
                  <a:ext uri="{FF2B5EF4-FFF2-40B4-BE49-F238E27FC236}">
                    <a16:creationId xmlns:a16="http://schemas.microsoft.com/office/drawing/2014/main" id="{E1D92D5C-0ED3-416B-9ECF-1236F1FDB541}"/>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10C3097C-598C-42BF-9103-B3E006C978DC}"/>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GB" dirty="0"/>
              <a:t>Power Automate desktop flows enable integrations and automations that were no possible before</a:t>
            </a:r>
            <a:endParaRPr lang="en-US" dirty="0"/>
          </a:p>
        </p:txBody>
      </p:sp>
      <p:grpSp>
        <p:nvGrpSpPr>
          <p:cNvPr id="81" name="Group 80" descr="Icon of chart with a rising arrow">
            <a:extLst>
              <a:ext uri="{FF2B5EF4-FFF2-40B4-BE49-F238E27FC236}">
                <a16:creationId xmlns:a16="http://schemas.microsoft.com/office/drawing/2014/main" id="{E1A1AB23-5742-484E-A3AC-B4107EDC7993}"/>
              </a:ext>
            </a:extLst>
          </p:cNvPr>
          <p:cNvGrpSpPr/>
          <p:nvPr/>
        </p:nvGrpSpPr>
        <p:grpSpPr>
          <a:xfrm>
            <a:off x="418643" y="2533089"/>
            <a:ext cx="717140" cy="717242"/>
            <a:chOff x="418643" y="2314535"/>
            <a:chExt cx="717140" cy="717242"/>
          </a:xfrm>
        </p:grpSpPr>
        <p:grpSp>
          <p:nvGrpSpPr>
            <p:cNvPr id="82" name="Group 81">
              <a:extLst>
                <a:ext uri="{FF2B5EF4-FFF2-40B4-BE49-F238E27FC236}">
                  <a16:creationId xmlns:a16="http://schemas.microsoft.com/office/drawing/2014/main" id="{90FE953A-2535-42D1-ABF0-CFCC9FE1A583}"/>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86" name="Freeform 5">
                <a:extLst>
                  <a:ext uri="{FF2B5EF4-FFF2-40B4-BE49-F238E27FC236}">
                    <a16:creationId xmlns:a16="http://schemas.microsoft.com/office/drawing/2014/main" id="{5B84660B-F57A-4D28-9F7D-99D9B1354F1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7" name="Freeform 6">
                <a:extLst>
                  <a:ext uri="{FF2B5EF4-FFF2-40B4-BE49-F238E27FC236}">
                    <a16:creationId xmlns:a16="http://schemas.microsoft.com/office/drawing/2014/main" id="{9FDB5214-0A16-47BD-A3DE-670677D6FF4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3" name="Group 82" descr="Icon of chart with a rising arrow">
              <a:extLst>
                <a:ext uri="{FF2B5EF4-FFF2-40B4-BE49-F238E27FC236}">
                  <a16:creationId xmlns:a16="http://schemas.microsoft.com/office/drawing/2014/main" id="{60B4FA63-AB7D-46C1-B0A9-396EC4D9861D}"/>
                </a:ext>
              </a:extLst>
            </p:cNvPr>
            <p:cNvGrpSpPr>
              <a:grpSpLocks noChangeAspect="1"/>
            </p:cNvGrpSpPr>
            <p:nvPr/>
          </p:nvGrpSpPr>
          <p:grpSpPr>
            <a:xfrm>
              <a:off x="603248" y="2499191"/>
              <a:ext cx="347930" cy="347930"/>
              <a:chOff x="3842467" y="3185112"/>
              <a:chExt cx="328830" cy="328830"/>
            </a:xfrm>
          </p:grpSpPr>
          <p:sp>
            <p:nvSpPr>
              <p:cNvPr id="84" name="Freeform 10">
                <a:extLst>
                  <a:ext uri="{FF2B5EF4-FFF2-40B4-BE49-F238E27FC236}">
                    <a16:creationId xmlns:a16="http://schemas.microsoft.com/office/drawing/2014/main" id="{0BE46254-9887-43ED-92F3-006F234CBF22}"/>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5" name="Freeform 11">
                <a:extLst>
                  <a:ext uri="{FF2B5EF4-FFF2-40B4-BE49-F238E27FC236}">
                    <a16:creationId xmlns:a16="http://schemas.microsoft.com/office/drawing/2014/main" id="{46D928B4-988C-437D-82C5-5BD428032EB0}"/>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GB" dirty="0"/>
              <a:t>The solution architect should consider using Power Automate Desktop as part of the solution</a:t>
            </a:r>
            <a:endParaRPr lang="en-US" dirty="0"/>
          </a:p>
        </p:txBody>
      </p:sp>
      <p:grpSp>
        <p:nvGrpSpPr>
          <p:cNvPr id="88" name="Group 87" descr="Icon of calendar">
            <a:extLst>
              <a:ext uri="{FF2B5EF4-FFF2-40B4-BE49-F238E27FC236}">
                <a16:creationId xmlns:a16="http://schemas.microsoft.com/office/drawing/2014/main" id="{C6ECD23C-3171-4564-B907-386E562ACE40}"/>
              </a:ext>
            </a:extLst>
          </p:cNvPr>
          <p:cNvGrpSpPr/>
          <p:nvPr/>
        </p:nvGrpSpPr>
        <p:grpSpPr>
          <a:xfrm>
            <a:off x="418643" y="3578249"/>
            <a:ext cx="717140" cy="717242"/>
            <a:chOff x="418643" y="3160968"/>
            <a:chExt cx="717140" cy="717242"/>
          </a:xfrm>
        </p:grpSpPr>
        <p:grpSp>
          <p:nvGrpSpPr>
            <p:cNvPr id="89" name="Group 88">
              <a:extLst>
                <a:ext uri="{FF2B5EF4-FFF2-40B4-BE49-F238E27FC236}">
                  <a16:creationId xmlns:a16="http://schemas.microsoft.com/office/drawing/2014/main" id="{884DB8D3-4FAC-4110-BE06-713317526FCC}"/>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104" name="Freeform 5">
                <a:extLst>
                  <a:ext uri="{FF2B5EF4-FFF2-40B4-BE49-F238E27FC236}">
                    <a16:creationId xmlns:a16="http://schemas.microsoft.com/office/drawing/2014/main" id="{D01CECBA-BF85-48DF-8432-168E364DB16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5" name="Freeform 6">
                <a:extLst>
                  <a:ext uri="{FF2B5EF4-FFF2-40B4-BE49-F238E27FC236}">
                    <a16:creationId xmlns:a16="http://schemas.microsoft.com/office/drawing/2014/main" id="{30DF0E0F-230C-4BA3-B412-021B33D7D2F1}"/>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90" name="Group 89" descr="Icon of calendar">
              <a:extLst>
                <a:ext uri="{FF2B5EF4-FFF2-40B4-BE49-F238E27FC236}">
                  <a16:creationId xmlns:a16="http://schemas.microsoft.com/office/drawing/2014/main" id="{1D873C42-5AF0-46AA-96F7-B99DE9D09A3F}"/>
                </a:ext>
              </a:extLst>
            </p:cNvPr>
            <p:cNvGrpSpPr>
              <a:grpSpLocks noChangeAspect="1"/>
            </p:cNvGrpSpPr>
            <p:nvPr/>
          </p:nvGrpSpPr>
          <p:grpSpPr>
            <a:xfrm>
              <a:off x="599415" y="3370273"/>
              <a:ext cx="355596" cy="298632"/>
              <a:chOff x="2729230" y="4322068"/>
              <a:chExt cx="482169" cy="404930"/>
            </a:xfrm>
          </p:grpSpPr>
          <p:sp>
            <p:nvSpPr>
              <p:cNvPr id="91" name="Freeform: Shape 90">
                <a:extLst>
                  <a:ext uri="{FF2B5EF4-FFF2-40B4-BE49-F238E27FC236}">
                    <a16:creationId xmlns:a16="http://schemas.microsoft.com/office/drawing/2014/main" id="{0ABA3850-4F31-4770-9833-1EE948DC1546}"/>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2" name="Freeform: Shape 91">
                <a:extLst>
                  <a:ext uri="{FF2B5EF4-FFF2-40B4-BE49-F238E27FC236}">
                    <a16:creationId xmlns:a16="http://schemas.microsoft.com/office/drawing/2014/main" id="{7E7BB936-632E-4D90-8817-F6C507065ECE}"/>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93" name="Group 92">
                <a:extLst>
                  <a:ext uri="{FF2B5EF4-FFF2-40B4-BE49-F238E27FC236}">
                    <a16:creationId xmlns:a16="http://schemas.microsoft.com/office/drawing/2014/main" id="{7982BA1C-09DE-4042-B24C-1B20E78A5C04}"/>
                  </a:ext>
                </a:extLst>
              </p:cNvPr>
              <p:cNvGrpSpPr/>
              <p:nvPr/>
            </p:nvGrpSpPr>
            <p:grpSpPr>
              <a:xfrm>
                <a:off x="2729230" y="4370939"/>
                <a:ext cx="482169" cy="356059"/>
                <a:chOff x="2729230" y="4370939"/>
                <a:chExt cx="482169" cy="356059"/>
              </a:xfrm>
              <a:solidFill>
                <a:srgbClr val="3C3C41"/>
              </a:solidFill>
            </p:grpSpPr>
            <p:sp>
              <p:nvSpPr>
                <p:cNvPr id="102" name="Freeform: Shape 101">
                  <a:extLst>
                    <a:ext uri="{FF2B5EF4-FFF2-40B4-BE49-F238E27FC236}">
                      <a16:creationId xmlns:a16="http://schemas.microsoft.com/office/drawing/2014/main" id="{C51B36E0-C039-4A90-A286-AD02D6DF9A63}"/>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3" name="Freeform: Shape 102">
                  <a:extLst>
                    <a:ext uri="{FF2B5EF4-FFF2-40B4-BE49-F238E27FC236}">
                      <a16:creationId xmlns:a16="http://schemas.microsoft.com/office/drawing/2014/main" id="{01272B66-892C-41E1-B261-5C2B6C168A65}"/>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94" name="Freeform: Shape 93">
                <a:extLst>
                  <a:ext uri="{FF2B5EF4-FFF2-40B4-BE49-F238E27FC236}">
                    <a16:creationId xmlns:a16="http://schemas.microsoft.com/office/drawing/2014/main" id="{AB3FD993-80F8-48A7-B134-F85B6B891B5D}"/>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5" name="Freeform: Shape 94">
                <a:extLst>
                  <a:ext uri="{FF2B5EF4-FFF2-40B4-BE49-F238E27FC236}">
                    <a16:creationId xmlns:a16="http://schemas.microsoft.com/office/drawing/2014/main" id="{C57A19ED-7262-4307-B2B3-C6BB4B397BE0}"/>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6" name="Freeform: Shape 95">
                <a:extLst>
                  <a:ext uri="{FF2B5EF4-FFF2-40B4-BE49-F238E27FC236}">
                    <a16:creationId xmlns:a16="http://schemas.microsoft.com/office/drawing/2014/main" id="{FF8E3805-11D2-4534-BD6F-0507C1AAE9D3}"/>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7" name="Freeform: Shape 96">
                <a:extLst>
                  <a:ext uri="{FF2B5EF4-FFF2-40B4-BE49-F238E27FC236}">
                    <a16:creationId xmlns:a16="http://schemas.microsoft.com/office/drawing/2014/main" id="{B0CF8A11-382C-445F-A891-343202A5B90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8" name="Freeform: Shape 97">
                <a:extLst>
                  <a:ext uri="{FF2B5EF4-FFF2-40B4-BE49-F238E27FC236}">
                    <a16:creationId xmlns:a16="http://schemas.microsoft.com/office/drawing/2014/main" id="{A422FB48-E6AC-419D-B8E6-CDF3E4E1896B}"/>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9" name="Freeform: Shape 98">
                <a:extLst>
                  <a:ext uri="{FF2B5EF4-FFF2-40B4-BE49-F238E27FC236}">
                    <a16:creationId xmlns:a16="http://schemas.microsoft.com/office/drawing/2014/main" id="{964CACB5-7379-49D9-A33F-9FD6EA2FE043}"/>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0" name="Freeform: Shape 99">
                <a:extLst>
                  <a:ext uri="{FF2B5EF4-FFF2-40B4-BE49-F238E27FC236}">
                    <a16:creationId xmlns:a16="http://schemas.microsoft.com/office/drawing/2014/main" id="{22EB5DC7-3F9C-413D-92DB-C135FB30F956}"/>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1" name="Freeform: Shape 100">
                <a:extLst>
                  <a:ext uri="{FF2B5EF4-FFF2-40B4-BE49-F238E27FC236}">
                    <a16:creationId xmlns:a16="http://schemas.microsoft.com/office/drawing/2014/main" id="{8D3033FA-553C-43CE-84B0-708BB3AAA7BF}"/>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GB" dirty="0"/>
              <a:t>The solution architect can design end-to-end automation across web, legacy, and on-premises systems</a:t>
            </a:r>
            <a:endParaRPr lang="en-US" dirty="0"/>
          </a:p>
        </p:txBody>
      </p:sp>
    </p:spTree>
    <p:extLst>
      <p:ext uri="{BB962C8B-B14F-4D97-AF65-F5344CB8AC3E}">
        <p14:creationId xmlns:p14="http://schemas.microsoft.com/office/powerpoint/2010/main" val="13582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8449485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4294967295"/>
          </p:nvPr>
        </p:nvSpPr>
        <p:spPr>
          <a:xfrm>
            <a:off x="454169" y="1291797"/>
            <a:ext cx="4917931" cy="4724370"/>
          </a:xfrm>
          <a:prstGeom prst="rect">
            <a:avLst/>
          </a:prstGeom>
        </p:spPr>
        <p:txBody>
          <a:bodyPr/>
          <a:lstStyle/>
          <a:p>
            <a:pPr>
              <a:lnSpc>
                <a:spcPct val="100000"/>
              </a:lnSpc>
              <a:spcBef>
                <a:spcPts val="1200"/>
              </a:spcBef>
              <a:spcAft>
                <a:spcPts val="600"/>
              </a:spcAft>
            </a:pPr>
            <a:r>
              <a:rPr lang="en-GB" sz="1600" spc="0" dirty="0">
                <a:solidFill>
                  <a:schemeClr val="tx1"/>
                </a:solidFill>
              </a:rPr>
              <a:t>Automate processes with Robotic Process Automation and Power Automate Desktop Learning Path</a:t>
            </a:r>
            <a:br>
              <a:rPr lang="en-US" sz="1600" spc="0" dirty="0">
                <a:solidFill>
                  <a:schemeClr val="tx1"/>
                </a:solidFill>
              </a:rPr>
            </a:br>
            <a:r>
              <a:rPr lang="en-US" sz="1600" spc="0" dirty="0">
                <a:latin typeface="+mn-lt"/>
                <a:hlinkClick r:id="rId3"/>
              </a:rPr>
              <a:t>https://docs.microsoft.com/learn/paths/work-automation-flow/</a:t>
            </a:r>
            <a:r>
              <a:rPr lang="en-US" sz="1600" spc="0" dirty="0">
                <a:latin typeface="+mn-lt"/>
              </a:rPr>
              <a:t>  </a:t>
            </a:r>
          </a:p>
          <a:p>
            <a:pPr>
              <a:lnSpc>
                <a:spcPct val="100000"/>
              </a:lnSpc>
              <a:spcBef>
                <a:spcPts val="1200"/>
              </a:spcBef>
              <a:spcAft>
                <a:spcPts val="600"/>
              </a:spcAft>
            </a:pPr>
            <a:r>
              <a:rPr lang="en-GB" sz="1600" spc="0" dirty="0">
                <a:solidFill>
                  <a:schemeClr val="tx1"/>
                </a:solidFill>
              </a:rPr>
              <a:t>Work with different technologies in Power Automate Desktop Learning Path</a:t>
            </a:r>
            <a:br>
              <a:rPr lang="en-US" sz="1600" spc="0" dirty="0">
                <a:solidFill>
                  <a:schemeClr val="tx1"/>
                </a:solidFill>
              </a:rPr>
            </a:br>
            <a:r>
              <a:rPr lang="en-US" sz="1600" spc="0" dirty="0">
                <a:latin typeface="+mn-lt"/>
                <a:hlinkClick r:id="rId4"/>
              </a:rPr>
              <a:t>https://docs.microsoft.com/learn/paths/pad-work-different-technologies/</a:t>
            </a:r>
            <a:endParaRPr lang="en-US" sz="1600" spc="0" dirty="0">
              <a:latin typeface="+mn-lt"/>
            </a:endParaRPr>
          </a:p>
          <a:p>
            <a:pPr>
              <a:lnSpc>
                <a:spcPct val="100000"/>
              </a:lnSpc>
              <a:spcBef>
                <a:spcPts val="1200"/>
              </a:spcBef>
              <a:spcAft>
                <a:spcPts val="600"/>
              </a:spcAft>
            </a:pPr>
            <a:r>
              <a:rPr lang="en-GB" sz="1600" spc="0" dirty="0">
                <a:solidFill>
                  <a:schemeClr val="tx1"/>
                </a:solidFill>
              </a:rPr>
              <a:t>Build expertise with Power Automate Desktop Learning Path</a:t>
            </a:r>
            <a:br>
              <a:rPr lang="en-US" sz="1600" spc="0" dirty="0">
                <a:solidFill>
                  <a:schemeClr val="tx1"/>
                </a:solidFill>
              </a:rPr>
            </a:br>
            <a:r>
              <a:rPr lang="en-US" sz="1600" spc="0" dirty="0">
                <a:latin typeface="+mn-lt"/>
                <a:hlinkClick r:id="rId5"/>
              </a:rPr>
              <a:t>https://docs.microsoft.com/learn/paths/pad-build-expertise/</a:t>
            </a:r>
            <a:r>
              <a:rPr lang="en-US" sz="1600" spc="0" dirty="0">
                <a:latin typeface="+mn-lt"/>
              </a:rPr>
              <a:t> </a:t>
            </a:r>
            <a:endParaRPr lang="en-US" sz="1600" spc="0" dirty="0">
              <a:solidFill>
                <a:schemeClr val="tx1"/>
              </a:solidFill>
              <a:latin typeface="+mn-lt"/>
            </a:endParaRPr>
          </a:p>
          <a:p>
            <a:pPr>
              <a:lnSpc>
                <a:spcPct val="100000"/>
              </a:lnSpc>
              <a:spcBef>
                <a:spcPts val="1200"/>
              </a:spcBef>
              <a:spcAft>
                <a:spcPts val="600"/>
              </a:spcAft>
            </a:pPr>
            <a:r>
              <a:rPr lang="en-US" sz="1600" spc="0" dirty="0">
                <a:solidFill>
                  <a:schemeClr val="tx1"/>
                </a:solidFill>
              </a:rPr>
              <a:t>Power Automate guidance documentation</a:t>
            </a:r>
            <a:br>
              <a:rPr lang="en-US" sz="1600" spc="0" dirty="0">
                <a:solidFill>
                  <a:schemeClr val="tx1"/>
                </a:solidFill>
              </a:rPr>
            </a:br>
            <a:r>
              <a:rPr lang="en-US" sz="1600" spc="0" dirty="0">
                <a:latin typeface="+mn-lt"/>
                <a:hlinkClick r:id="rId6"/>
              </a:rPr>
              <a:t>https://docs.microsoft.com/power-automate/guidance/</a:t>
            </a:r>
            <a:r>
              <a:rPr lang="en-US" sz="1600" spc="0" dirty="0">
                <a:latin typeface="+mn-lt"/>
              </a:rPr>
              <a:t> </a:t>
            </a: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83624" y="2016124"/>
            <a:ext cx="3168650"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Icon of document with pen">
            <a:extLst>
              <a:ext uri="{FF2B5EF4-FFF2-40B4-BE49-F238E27FC236}">
                <a16:creationId xmlns:a16="http://schemas.microsoft.com/office/drawing/2014/main" id="{6E27D726-1450-4764-97A3-6CB6E5B9D405}"/>
              </a:ext>
            </a:extLst>
          </p:cNvPr>
          <p:cNvGrpSpPr>
            <a:grpSpLocks noChangeAspect="1"/>
          </p:cNvGrpSpPr>
          <p:nvPr/>
        </p:nvGrpSpPr>
        <p:grpSpPr>
          <a:xfrm>
            <a:off x="9540518" y="3145156"/>
            <a:ext cx="1454860" cy="1590034"/>
            <a:chOff x="7952264" y="4294986"/>
            <a:chExt cx="420064" cy="459094"/>
          </a:xfrm>
        </p:grpSpPr>
        <p:sp>
          <p:nvSpPr>
            <p:cNvPr id="8" name="Freeform: Shape 7">
              <a:extLst>
                <a:ext uri="{FF2B5EF4-FFF2-40B4-BE49-F238E27FC236}">
                  <a16:creationId xmlns:a16="http://schemas.microsoft.com/office/drawing/2014/main" id="{16FC0654-6C43-4426-9E6C-EA8BEEE50CC3}"/>
                </a:ext>
              </a:extLst>
            </p:cNvPr>
            <p:cNvSpPr/>
            <p:nvPr/>
          </p:nvSpPr>
          <p:spPr>
            <a:xfrm>
              <a:off x="8026690" y="4294986"/>
              <a:ext cx="345638" cy="459094"/>
            </a:xfrm>
            <a:custGeom>
              <a:avLst/>
              <a:gdLst>
                <a:gd name="connsiteX0" fmla="*/ 0 w 551832"/>
                <a:gd name="connsiteY0" fmla="*/ 0 h 732972"/>
                <a:gd name="connsiteX1" fmla="*/ 322240 w 551832"/>
                <a:gd name="connsiteY1" fmla="*/ 0 h 732972"/>
                <a:gd name="connsiteX2" fmla="*/ 322240 w 551832"/>
                <a:gd name="connsiteY2" fmla="*/ 231465 h 732972"/>
                <a:gd name="connsiteX3" fmla="*/ 551832 w 551832"/>
                <a:gd name="connsiteY3" fmla="*/ 231465 h 732972"/>
                <a:gd name="connsiteX4" fmla="*/ 551832 w 551832"/>
                <a:gd name="connsiteY4" fmla="*/ 732972 h 732972"/>
                <a:gd name="connsiteX5" fmla="*/ 0 w 551832"/>
                <a:gd name="connsiteY5" fmla="*/ 732972 h 732972"/>
                <a:gd name="connsiteX6" fmla="*/ 0 w 551832"/>
                <a:gd name="connsiteY6" fmla="*/ 0 h 7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32" h="732972">
                  <a:moveTo>
                    <a:pt x="0" y="0"/>
                  </a:moveTo>
                  <a:lnTo>
                    <a:pt x="322240" y="0"/>
                  </a:lnTo>
                  <a:lnTo>
                    <a:pt x="322240" y="231465"/>
                  </a:lnTo>
                  <a:lnTo>
                    <a:pt x="551832" y="231465"/>
                  </a:lnTo>
                  <a:lnTo>
                    <a:pt x="551832" y="732972"/>
                  </a:lnTo>
                  <a:lnTo>
                    <a:pt x="0" y="732972"/>
                  </a:lnTo>
                  <a:lnTo>
                    <a:pt x="0" y="0"/>
                  </a:lnTo>
                  <a:close/>
                </a:path>
              </a:pathLst>
            </a:custGeom>
            <a:solidFill>
              <a:schemeClr val="bg1">
                <a:lumMod val="75000"/>
              </a:schemeClr>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9" name="Freeform: Shape 8">
              <a:extLst>
                <a:ext uri="{FF2B5EF4-FFF2-40B4-BE49-F238E27FC236}">
                  <a16:creationId xmlns:a16="http://schemas.microsoft.com/office/drawing/2014/main" id="{EFD608E1-831F-4392-BA5C-10EA9E8B2742}"/>
                </a:ext>
              </a:extLst>
            </p:cNvPr>
            <p:cNvSpPr/>
            <p:nvPr/>
          </p:nvSpPr>
          <p:spPr>
            <a:xfrm>
              <a:off x="8256274" y="4294987"/>
              <a:ext cx="116054" cy="111149"/>
            </a:xfrm>
            <a:custGeom>
              <a:avLst/>
              <a:gdLst>
                <a:gd name="connsiteX0" fmla="*/ 0 w 185287"/>
                <a:gd name="connsiteY0" fmla="*/ 0 h 177457"/>
                <a:gd name="connsiteX1" fmla="*/ 185287 w 185287"/>
                <a:gd name="connsiteY1" fmla="*/ 177457 h 177457"/>
                <a:gd name="connsiteX2" fmla="*/ 0 w 185287"/>
                <a:gd name="connsiteY2" fmla="*/ 177457 h 177457"/>
                <a:gd name="connsiteX3" fmla="*/ 0 w 185287"/>
                <a:gd name="connsiteY3" fmla="*/ 0 h 177457"/>
              </a:gdLst>
              <a:ahLst/>
              <a:cxnLst>
                <a:cxn ang="0">
                  <a:pos x="connsiteX0" y="connsiteY0"/>
                </a:cxn>
                <a:cxn ang="0">
                  <a:pos x="connsiteX1" y="connsiteY1"/>
                </a:cxn>
                <a:cxn ang="0">
                  <a:pos x="connsiteX2" y="connsiteY2"/>
                </a:cxn>
                <a:cxn ang="0">
                  <a:pos x="connsiteX3" y="connsiteY3"/>
                </a:cxn>
              </a:cxnLst>
              <a:rect l="l" t="t" r="r" b="b"/>
              <a:pathLst>
                <a:path w="185287" h="177457">
                  <a:moveTo>
                    <a:pt x="0" y="0"/>
                  </a:moveTo>
                  <a:lnTo>
                    <a:pt x="185287" y="177457"/>
                  </a:lnTo>
                  <a:lnTo>
                    <a:pt x="0" y="177457"/>
                  </a:lnTo>
                  <a:lnTo>
                    <a:pt x="0" y="0"/>
                  </a:lnTo>
                  <a:close/>
                </a:path>
              </a:pathLst>
            </a:custGeom>
            <a:solidFill>
              <a:srgbClr val="3C3C41"/>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0" name="Freeform: Shape 9">
              <a:extLst>
                <a:ext uri="{FF2B5EF4-FFF2-40B4-BE49-F238E27FC236}">
                  <a16:creationId xmlns:a16="http://schemas.microsoft.com/office/drawing/2014/main" id="{085B65B7-AD5D-44A7-A1EE-DBBA2392A35E}"/>
                </a:ext>
              </a:extLst>
            </p:cNvPr>
            <p:cNvSpPr/>
            <p:nvPr/>
          </p:nvSpPr>
          <p:spPr>
            <a:xfrm>
              <a:off x="8051918" y="4688840"/>
              <a:ext cx="295179" cy="26580"/>
            </a:xfrm>
            <a:custGeom>
              <a:avLst/>
              <a:gdLst>
                <a:gd name="connsiteX0" fmla="*/ 0 w 471272"/>
                <a:gd name="connsiteY0" fmla="*/ 0 h 42437"/>
                <a:gd name="connsiteX1" fmla="*/ 471272 w 471272"/>
                <a:gd name="connsiteY1" fmla="*/ 0 h 42437"/>
                <a:gd name="connsiteX2" fmla="*/ 471272 w 471272"/>
                <a:gd name="connsiteY2" fmla="*/ 42437 h 42437"/>
                <a:gd name="connsiteX3" fmla="*/ 0 w 471272"/>
                <a:gd name="connsiteY3" fmla="*/ 42437 h 42437"/>
                <a:gd name="connsiteX4" fmla="*/ 0 w 471272"/>
                <a:gd name="connsiteY4" fmla="*/ 0 h 42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272" h="42437">
                  <a:moveTo>
                    <a:pt x="0" y="0"/>
                  </a:moveTo>
                  <a:lnTo>
                    <a:pt x="471272" y="0"/>
                  </a:lnTo>
                  <a:lnTo>
                    <a:pt x="471272" y="42437"/>
                  </a:lnTo>
                  <a:lnTo>
                    <a:pt x="0" y="42437"/>
                  </a:lnTo>
                  <a:lnTo>
                    <a:pt x="0" y="0"/>
                  </a:lnTo>
                  <a:close/>
                </a:path>
              </a:pathLst>
            </a:custGeom>
            <a:solidFill>
              <a:schemeClr val="accent4"/>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2" name="Freeform: Shape 11">
              <a:extLst>
                <a:ext uri="{FF2B5EF4-FFF2-40B4-BE49-F238E27FC236}">
                  <a16:creationId xmlns:a16="http://schemas.microsoft.com/office/drawing/2014/main" id="{E50D3938-F614-46BB-B56A-86F6D18A4459}"/>
                </a:ext>
              </a:extLst>
            </p:cNvPr>
            <p:cNvSpPr/>
            <p:nvPr/>
          </p:nvSpPr>
          <p:spPr>
            <a:xfrm>
              <a:off x="8025900" y="4535857"/>
              <a:ext cx="327977" cy="72488"/>
            </a:xfrm>
            <a:custGeom>
              <a:avLst/>
              <a:gdLst>
                <a:gd name="connsiteX0" fmla="*/ 13688 w 172553"/>
                <a:gd name="connsiteY0" fmla="*/ 13688 h 39819"/>
                <a:gd name="connsiteX1" fmla="*/ 168986 w 172553"/>
                <a:gd name="connsiteY1" fmla="*/ 13688 h 39819"/>
                <a:gd name="connsiteX2" fmla="*/ 168986 w 172553"/>
                <a:gd name="connsiteY2" fmla="*/ 26961 h 39819"/>
                <a:gd name="connsiteX3" fmla="*/ 13688 w 172553"/>
                <a:gd name="connsiteY3" fmla="*/ 26961 h 39819"/>
                <a:gd name="connsiteX4" fmla="*/ 13688 w 172553"/>
                <a:gd name="connsiteY4" fmla="*/ 13688 h 39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53" h="39819">
                  <a:moveTo>
                    <a:pt x="13688" y="13688"/>
                  </a:moveTo>
                  <a:lnTo>
                    <a:pt x="168986" y="13688"/>
                  </a:lnTo>
                  <a:lnTo>
                    <a:pt x="168986" y="26961"/>
                  </a:lnTo>
                  <a:lnTo>
                    <a:pt x="13688" y="26961"/>
                  </a:lnTo>
                  <a:lnTo>
                    <a:pt x="13688" y="13688"/>
                  </a:lnTo>
                  <a:close/>
                </a:path>
              </a:pathLst>
            </a:custGeom>
            <a:solidFill>
              <a:srgbClr val="3C3C41"/>
            </a:solidFill>
            <a:ln w="13097"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3" name="Freeform: Shape 12">
              <a:extLst>
                <a:ext uri="{FF2B5EF4-FFF2-40B4-BE49-F238E27FC236}">
                  <a16:creationId xmlns:a16="http://schemas.microsoft.com/office/drawing/2014/main" id="{E6953604-FE5B-4D34-AE9D-ADC9DC96665A}"/>
                </a:ext>
              </a:extLst>
            </p:cNvPr>
            <p:cNvSpPr/>
            <p:nvPr/>
          </p:nvSpPr>
          <p:spPr>
            <a:xfrm>
              <a:off x="8147790" y="4495537"/>
              <a:ext cx="199310" cy="24163"/>
            </a:xfrm>
            <a:custGeom>
              <a:avLst/>
              <a:gdLst>
                <a:gd name="connsiteX0" fmla="*/ 0 w 318211"/>
                <a:gd name="connsiteY0" fmla="*/ 0 h 38577"/>
                <a:gd name="connsiteX1" fmla="*/ 318211 w 318211"/>
                <a:gd name="connsiteY1" fmla="*/ 0 h 38577"/>
                <a:gd name="connsiteX2" fmla="*/ 318211 w 318211"/>
                <a:gd name="connsiteY2" fmla="*/ 38577 h 38577"/>
                <a:gd name="connsiteX3" fmla="*/ 0 w 318211"/>
                <a:gd name="connsiteY3" fmla="*/ 38577 h 38577"/>
                <a:gd name="connsiteX4" fmla="*/ 0 w 318211"/>
                <a:gd name="connsiteY4" fmla="*/ 0 h 3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11" h="38577">
                  <a:moveTo>
                    <a:pt x="0" y="0"/>
                  </a:moveTo>
                  <a:lnTo>
                    <a:pt x="318211" y="0"/>
                  </a:lnTo>
                  <a:lnTo>
                    <a:pt x="318211" y="38577"/>
                  </a:lnTo>
                  <a:lnTo>
                    <a:pt x="0" y="38577"/>
                  </a:lnTo>
                  <a:lnTo>
                    <a:pt x="0" y="0"/>
                  </a:lnTo>
                  <a:close/>
                </a:path>
              </a:pathLst>
            </a:custGeom>
            <a:solidFill>
              <a:sysClr val="window" lastClr="FFFFFF"/>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6" name="Freeform: Shape 15">
              <a:extLst>
                <a:ext uri="{FF2B5EF4-FFF2-40B4-BE49-F238E27FC236}">
                  <a16:creationId xmlns:a16="http://schemas.microsoft.com/office/drawing/2014/main" id="{071A20EA-7757-41A8-A19C-D4C4DB0DBB62}"/>
                </a:ext>
              </a:extLst>
            </p:cNvPr>
            <p:cNvSpPr/>
            <p:nvPr/>
          </p:nvSpPr>
          <p:spPr>
            <a:xfrm>
              <a:off x="8051918" y="4626017"/>
              <a:ext cx="295179" cy="24163"/>
            </a:xfrm>
            <a:custGeom>
              <a:avLst/>
              <a:gdLst>
                <a:gd name="connsiteX0" fmla="*/ 0 w 471272"/>
                <a:gd name="connsiteY0" fmla="*/ 0 h 38577"/>
                <a:gd name="connsiteX1" fmla="*/ 471272 w 471272"/>
                <a:gd name="connsiteY1" fmla="*/ 0 h 38577"/>
                <a:gd name="connsiteX2" fmla="*/ 471272 w 471272"/>
                <a:gd name="connsiteY2" fmla="*/ 38577 h 38577"/>
                <a:gd name="connsiteX3" fmla="*/ 0 w 471272"/>
                <a:gd name="connsiteY3" fmla="*/ 38577 h 38577"/>
                <a:gd name="connsiteX4" fmla="*/ 0 w 471272"/>
                <a:gd name="connsiteY4" fmla="*/ 0 h 3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272" h="38577">
                  <a:moveTo>
                    <a:pt x="0" y="0"/>
                  </a:moveTo>
                  <a:lnTo>
                    <a:pt x="471272" y="0"/>
                  </a:lnTo>
                  <a:lnTo>
                    <a:pt x="471272" y="38577"/>
                  </a:lnTo>
                  <a:lnTo>
                    <a:pt x="0" y="38577"/>
                  </a:lnTo>
                  <a:lnTo>
                    <a:pt x="0" y="0"/>
                  </a:lnTo>
                  <a:close/>
                </a:path>
              </a:pathLst>
            </a:custGeom>
            <a:solidFill>
              <a:schemeClr val="accent4"/>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nvGrpSpPr>
            <p:cNvPr id="17" name="Group 16">
              <a:extLst>
                <a:ext uri="{FF2B5EF4-FFF2-40B4-BE49-F238E27FC236}">
                  <a16:creationId xmlns:a16="http://schemas.microsoft.com/office/drawing/2014/main" id="{7527E6B9-9608-44EF-B5AF-5536298EEEB2}"/>
                </a:ext>
              </a:extLst>
            </p:cNvPr>
            <p:cNvGrpSpPr/>
            <p:nvPr/>
          </p:nvGrpSpPr>
          <p:grpSpPr>
            <a:xfrm>
              <a:off x="7952264" y="4361434"/>
              <a:ext cx="163989" cy="154574"/>
              <a:chOff x="7952264" y="4361434"/>
              <a:chExt cx="163989" cy="154574"/>
            </a:xfrm>
            <a:solidFill>
              <a:srgbClr val="30E5D0"/>
            </a:solidFill>
          </p:grpSpPr>
          <p:sp>
            <p:nvSpPr>
              <p:cNvPr id="18" name="Freeform: Shape 17">
                <a:extLst>
                  <a:ext uri="{FF2B5EF4-FFF2-40B4-BE49-F238E27FC236}">
                    <a16:creationId xmlns:a16="http://schemas.microsoft.com/office/drawing/2014/main" id="{AB05EA56-A021-4142-A6CE-25175E749AB0}"/>
                  </a:ext>
                </a:extLst>
              </p:cNvPr>
              <p:cNvSpPr/>
              <p:nvPr/>
            </p:nvSpPr>
            <p:spPr>
              <a:xfrm>
                <a:off x="7952264" y="4361434"/>
                <a:ext cx="50458" cy="72488"/>
              </a:xfrm>
              <a:custGeom>
                <a:avLst/>
                <a:gdLst>
                  <a:gd name="connsiteX0" fmla="*/ 24556 w 26546"/>
                  <a:gd name="connsiteY0" fmla="*/ 11282 h 39819"/>
                  <a:gd name="connsiteX1" fmla="*/ 20574 w 26546"/>
                  <a:gd name="connsiteY1" fmla="*/ 9955 h 39819"/>
                  <a:gd name="connsiteX2" fmla="*/ 17919 w 26546"/>
                  <a:gd name="connsiteY2" fmla="*/ 11282 h 39819"/>
                  <a:gd name="connsiteX3" fmla="*/ 11282 w 26546"/>
                  <a:gd name="connsiteY3" fmla="*/ 19246 h 39819"/>
                  <a:gd name="connsiteX4" fmla="*/ 9955 w 26546"/>
                  <a:gd name="connsiteY4" fmla="*/ 21901 h 39819"/>
                  <a:gd name="connsiteX5" fmla="*/ 11282 w 26546"/>
                  <a:gd name="connsiteY5" fmla="*/ 25883 h 39819"/>
                  <a:gd name="connsiteX6" fmla="*/ 15264 w 26546"/>
                  <a:gd name="connsiteY6" fmla="*/ 29865 h 39819"/>
                  <a:gd name="connsiteX7" fmla="*/ 28538 w 26546"/>
                  <a:gd name="connsiteY7" fmla="*/ 16592 h 39819"/>
                  <a:gd name="connsiteX8" fmla="*/ 24556 w 26546"/>
                  <a:gd name="connsiteY8" fmla="*/ 11282 h 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46" h="39819">
                    <a:moveTo>
                      <a:pt x="24556" y="11282"/>
                    </a:moveTo>
                    <a:cubicBezTo>
                      <a:pt x="23228" y="11282"/>
                      <a:pt x="21901" y="9955"/>
                      <a:pt x="20574" y="9955"/>
                    </a:cubicBezTo>
                    <a:cubicBezTo>
                      <a:pt x="19246" y="9955"/>
                      <a:pt x="17919" y="9955"/>
                      <a:pt x="17919" y="11282"/>
                    </a:cubicBezTo>
                    <a:lnTo>
                      <a:pt x="11282" y="19246"/>
                    </a:lnTo>
                    <a:cubicBezTo>
                      <a:pt x="9955" y="19246"/>
                      <a:pt x="9955" y="20574"/>
                      <a:pt x="9955" y="21901"/>
                    </a:cubicBezTo>
                    <a:cubicBezTo>
                      <a:pt x="9955" y="23228"/>
                      <a:pt x="11282" y="24556"/>
                      <a:pt x="11282" y="25883"/>
                    </a:cubicBezTo>
                    <a:lnTo>
                      <a:pt x="15264" y="29865"/>
                    </a:lnTo>
                    <a:lnTo>
                      <a:pt x="28538" y="16592"/>
                    </a:lnTo>
                    <a:lnTo>
                      <a:pt x="24556" y="11282"/>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9" name="Freeform: Shape 18">
                <a:extLst>
                  <a:ext uri="{FF2B5EF4-FFF2-40B4-BE49-F238E27FC236}">
                    <a16:creationId xmlns:a16="http://schemas.microsoft.com/office/drawing/2014/main" id="{B1E39750-08FB-4C47-A3F3-CB645997DCB5}"/>
                  </a:ext>
                </a:extLst>
              </p:cNvPr>
              <p:cNvSpPr/>
              <p:nvPr/>
            </p:nvSpPr>
            <p:spPr>
              <a:xfrm>
                <a:off x="7960844" y="4371032"/>
                <a:ext cx="151374" cy="144976"/>
              </a:xfrm>
              <a:custGeom>
                <a:avLst/>
                <a:gdLst>
                  <a:gd name="connsiteX0" fmla="*/ 14069 w 79639"/>
                  <a:gd name="connsiteY0" fmla="*/ 27666 h 79639"/>
                  <a:gd name="connsiteX1" fmla="*/ 26735 w 79639"/>
                  <a:gd name="connsiteY1" fmla="*/ 14069 h 79639"/>
                  <a:gd name="connsiteX2" fmla="*/ 73353 w 79639"/>
                  <a:gd name="connsiteY2" fmla="*/ 57495 h 79639"/>
                  <a:gd name="connsiteX3" fmla="*/ 60687 w 79639"/>
                  <a:gd name="connsiteY3" fmla="*/ 71092 h 79639"/>
                </a:gdLst>
                <a:ahLst/>
                <a:cxnLst>
                  <a:cxn ang="0">
                    <a:pos x="connsiteX0" y="connsiteY0"/>
                  </a:cxn>
                  <a:cxn ang="0">
                    <a:pos x="connsiteX1" y="connsiteY1"/>
                  </a:cxn>
                  <a:cxn ang="0">
                    <a:pos x="connsiteX2" y="connsiteY2"/>
                  </a:cxn>
                  <a:cxn ang="0">
                    <a:pos x="connsiteX3" y="connsiteY3"/>
                  </a:cxn>
                </a:cxnLst>
                <a:rect l="l" t="t" r="r" b="b"/>
                <a:pathLst>
                  <a:path w="79639" h="79639">
                    <a:moveTo>
                      <a:pt x="14069" y="27666"/>
                    </a:moveTo>
                    <a:lnTo>
                      <a:pt x="26735" y="14069"/>
                    </a:lnTo>
                    <a:lnTo>
                      <a:pt x="73353" y="57495"/>
                    </a:lnTo>
                    <a:lnTo>
                      <a:pt x="60687" y="71092"/>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20" name="Freeform: Shape 19">
                <a:extLst>
                  <a:ext uri="{FF2B5EF4-FFF2-40B4-BE49-F238E27FC236}">
                    <a16:creationId xmlns:a16="http://schemas.microsoft.com/office/drawing/2014/main" id="{AC75C2EF-09EC-4D88-AA68-FDC1FFB557C4}"/>
                  </a:ext>
                </a:extLst>
              </p:cNvPr>
              <p:cNvSpPr/>
              <p:nvPr/>
            </p:nvSpPr>
            <p:spPr>
              <a:xfrm>
                <a:off x="8065795" y="4462918"/>
                <a:ext cx="50458" cy="48326"/>
              </a:xfrm>
              <a:custGeom>
                <a:avLst/>
                <a:gdLst>
                  <a:gd name="connsiteX0" fmla="*/ 21901 w 26546"/>
                  <a:gd name="connsiteY0" fmla="*/ 9955 h 26546"/>
                  <a:gd name="connsiteX1" fmla="*/ 21901 w 26546"/>
                  <a:gd name="connsiteY1" fmla="*/ 9955 h 26546"/>
                  <a:gd name="connsiteX2" fmla="*/ 9955 w 26546"/>
                  <a:gd name="connsiteY2" fmla="*/ 23228 h 26546"/>
                  <a:gd name="connsiteX3" fmla="*/ 11282 w 26546"/>
                  <a:gd name="connsiteY3" fmla="*/ 23228 h 26546"/>
                  <a:gd name="connsiteX4" fmla="*/ 27210 w 26546"/>
                  <a:gd name="connsiteY4" fmla="*/ 27210 h 26546"/>
                  <a:gd name="connsiteX5" fmla="*/ 21901 w 26546"/>
                  <a:gd name="connsiteY5" fmla="*/ 9955 h 2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46" h="26546">
                    <a:moveTo>
                      <a:pt x="21901" y="9955"/>
                    </a:moveTo>
                    <a:cubicBezTo>
                      <a:pt x="21901" y="9955"/>
                      <a:pt x="21901" y="9955"/>
                      <a:pt x="21901" y="9955"/>
                    </a:cubicBezTo>
                    <a:lnTo>
                      <a:pt x="9955" y="23228"/>
                    </a:lnTo>
                    <a:cubicBezTo>
                      <a:pt x="9955" y="23228"/>
                      <a:pt x="9955" y="23228"/>
                      <a:pt x="11282" y="23228"/>
                    </a:cubicBezTo>
                    <a:lnTo>
                      <a:pt x="27210" y="27210"/>
                    </a:lnTo>
                    <a:lnTo>
                      <a:pt x="21901" y="9955"/>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Tree>
    <p:extLst>
      <p:ext uri="{BB962C8B-B14F-4D97-AF65-F5344CB8AC3E}">
        <p14:creationId xmlns:p14="http://schemas.microsoft.com/office/powerpoint/2010/main" val="32686984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860D6E8-F022-452F-8DD6-E35901A3F4E3}"/>
              </a:ext>
            </a:extLst>
          </p:cNvPr>
          <p:cNvSpPr>
            <a:spLocks noGrp="1"/>
          </p:cNvSpPr>
          <p:nvPr>
            <p:ph type="title"/>
          </p:nvPr>
        </p:nvSpPr>
        <p:spPr/>
        <p:txBody>
          <a:bodyPr/>
          <a:lstStyle/>
          <a:p>
            <a:r>
              <a:rPr lang="en-GB" dirty="0"/>
              <a:t>What are the legacy automation issues faced when creating solutions</a:t>
            </a:r>
          </a:p>
        </p:txBody>
      </p:sp>
      <p:sp>
        <p:nvSpPr>
          <p:cNvPr id="29" name="Text Placeholder 28">
            <a:extLst>
              <a:ext uri="{FF2B5EF4-FFF2-40B4-BE49-F238E27FC236}">
                <a16:creationId xmlns:a16="http://schemas.microsoft.com/office/drawing/2014/main" id="{67D0D4EC-4526-49B9-8D77-9749A47BEB5F}"/>
              </a:ext>
            </a:extLst>
          </p:cNvPr>
          <p:cNvSpPr>
            <a:spLocks noGrp="1"/>
          </p:cNvSpPr>
          <p:nvPr>
            <p:ph type="body" sz="quarter" idx="45"/>
          </p:nvPr>
        </p:nvSpPr>
        <p:spPr/>
        <p:txBody>
          <a:bodyPr/>
          <a:lstStyle/>
          <a:p>
            <a:r>
              <a:rPr lang="en-GB" dirty="0"/>
              <a:t>Classroom discussion</a:t>
            </a:r>
          </a:p>
        </p:txBody>
      </p:sp>
      <p:pic>
        <p:nvPicPr>
          <p:cNvPr id="23" name="Picture Placeholder 9" descr="A group of people in a meeting with another of people present virtually through teams.">
            <a:extLst>
              <a:ext uri="{FF2B5EF4-FFF2-40B4-BE49-F238E27FC236}">
                <a16:creationId xmlns:a16="http://schemas.microsoft.com/office/drawing/2014/main" id="{93684371-74CA-4C80-A876-A674564AA14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7403" b="7403"/>
          <a:stretch/>
        </p:blipFill>
        <p:spPr/>
      </p:pic>
    </p:spTree>
    <p:extLst>
      <p:ext uri="{BB962C8B-B14F-4D97-AF65-F5344CB8AC3E}">
        <p14:creationId xmlns:p14="http://schemas.microsoft.com/office/powerpoint/2010/main" val="13166006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Characteristics of RPA</a:t>
            </a:r>
          </a:p>
        </p:txBody>
      </p:sp>
      <p:grpSp>
        <p:nvGrpSpPr>
          <p:cNvPr id="431" name="Group 430" descr="Icon of gear and two arrow">
            <a:extLst>
              <a:ext uri="{FF2B5EF4-FFF2-40B4-BE49-F238E27FC236}">
                <a16:creationId xmlns:a16="http://schemas.microsoft.com/office/drawing/2014/main" id="{341EC612-8D48-4363-B83B-2CE2FFA64234}"/>
              </a:ext>
            </a:extLst>
          </p:cNvPr>
          <p:cNvGrpSpPr/>
          <p:nvPr/>
        </p:nvGrpSpPr>
        <p:grpSpPr>
          <a:xfrm>
            <a:off x="418643" y="1441758"/>
            <a:ext cx="717140" cy="717242"/>
            <a:chOff x="418643" y="1456896"/>
            <a:chExt cx="717140" cy="717242"/>
          </a:xfrm>
        </p:grpSpPr>
        <p:grpSp>
          <p:nvGrpSpPr>
            <p:cNvPr id="432" name="Group 431">
              <a:extLst>
                <a:ext uri="{FF2B5EF4-FFF2-40B4-BE49-F238E27FC236}">
                  <a16:creationId xmlns:a16="http://schemas.microsoft.com/office/drawing/2014/main" id="{BBEB67FB-42C7-4447-96A2-50D550177F9E}"/>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437" name="Freeform 5">
                <a:extLst>
                  <a:ext uri="{FF2B5EF4-FFF2-40B4-BE49-F238E27FC236}">
                    <a16:creationId xmlns:a16="http://schemas.microsoft.com/office/drawing/2014/main" id="{62DF44AF-1A0C-4B66-B6D6-EF98C8C6F9B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8" name="Freeform 6">
                <a:extLst>
                  <a:ext uri="{FF2B5EF4-FFF2-40B4-BE49-F238E27FC236}">
                    <a16:creationId xmlns:a16="http://schemas.microsoft.com/office/drawing/2014/main" id="{9CDBFDD5-398A-4CB1-B92E-B4D024B3A4E5}"/>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33" name="Group 432" descr="Icon of gear and two arrow">
              <a:extLst>
                <a:ext uri="{FF2B5EF4-FFF2-40B4-BE49-F238E27FC236}">
                  <a16:creationId xmlns:a16="http://schemas.microsoft.com/office/drawing/2014/main" id="{55C4B862-685B-42EE-8D0B-B971549814D5}"/>
                </a:ext>
              </a:extLst>
            </p:cNvPr>
            <p:cNvGrpSpPr>
              <a:grpSpLocks noChangeAspect="1"/>
            </p:cNvGrpSpPr>
            <p:nvPr/>
          </p:nvGrpSpPr>
          <p:grpSpPr>
            <a:xfrm>
              <a:off x="578448" y="1653485"/>
              <a:ext cx="397530" cy="324064"/>
              <a:chOff x="10035841" y="508637"/>
              <a:chExt cx="758435" cy="618272"/>
            </a:xfrm>
          </p:grpSpPr>
          <p:sp>
            <p:nvSpPr>
              <p:cNvPr id="434" name="Freeform: Shape 433">
                <a:extLst>
                  <a:ext uri="{FF2B5EF4-FFF2-40B4-BE49-F238E27FC236}">
                    <a16:creationId xmlns:a16="http://schemas.microsoft.com/office/drawing/2014/main" id="{29E55404-112E-4511-B7F3-4116C87E79F4}"/>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35" name="Freeform: Shape 434">
                <a:extLst>
                  <a:ext uri="{FF2B5EF4-FFF2-40B4-BE49-F238E27FC236}">
                    <a16:creationId xmlns:a16="http://schemas.microsoft.com/office/drawing/2014/main" id="{283E99FB-45E6-4B2D-8D8D-0CA6A4DDD201}"/>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36" name="Freeform: Shape 435">
                <a:extLst>
                  <a:ext uri="{FF2B5EF4-FFF2-40B4-BE49-F238E27FC236}">
                    <a16:creationId xmlns:a16="http://schemas.microsoft.com/office/drawing/2014/main" id="{3D0A30CB-C096-4236-813F-F7574A34759B}"/>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Capture steps performed by a user</a:t>
            </a:r>
          </a:p>
        </p:txBody>
      </p:sp>
      <p:grpSp>
        <p:nvGrpSpPr>
          <p:cNvPr id="439" name="Group 438" descr="Icon of chart with a rising arrow">
            <a:extLst>
              <a:ext uri="{FF2B5EF4-FFF2-40B4-BE49-F238E27FC236}">
                <a16:creationId xmlns:a16="http://schemas.microsoft.com/office/drawing/2014/main" id="{99B0DA81-7453-4D35-92AD-7E052172D444}"/>
              </a:ext>
            </a:extLst>
          </p:cNvPr>
          <p:cNvGrpSpPr/>
          <p:nvPr/>
        </p:nvGrpSpPr>
        <p:grpSpPr>
          <a:xfrm>
            <a:off x="418643" y="2287883"/>
            <a:ext cx="717140" cy="717242"/>
            <a:chOff x="418643" y="2314535"/>
            <a:chExt cx="717140" cy="717242"/>
          </a:xfrm>
        </p:grpSpPr>
        <p:grpSp>
          <p:nvGrpSpPr>
            <p:cNvPr id="440" name="Group 439">
              <a:extLst>
                <a:ext uri="{FF2B5EF4-FFF2-40B4-BE49-F238E27FC236}">
                  <a16:creationId xmlns:a16="http://schemas.microsoft.com/office/drawing/2014/main" id="{CDE30FEB-3F1C-46F7-BC01-3910E74DFE26}"/>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444" name="Freeform 5">
                <a:extLst>
                  <a:ext uri="{FF2B5EF4-FFF2-40B4-BE49-F238E27FC236}">
                    <a16:creationId xmlns:a16="http://schemas.microsoft.com/office/drawing/2014/main" id="{0952D2D1-E1F5-40C1-9CB9-1094FC75154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5" name="Freeform 6">
                <a:extLst>
                  <a:ext uri="{FF2B5EF4-FFF2-40B4-BE49-F238E27FC236}">
                    <a16:creationId xmlns:a16="http://schemas.microsoft.com/office/drawing/2014/main" id="{5EED13B1-E5DD-464E-9D55-EEEB17EE72B4}"/>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41" name="Group 440" descr="Icon of chart with a rising arrow">
              <a:extLst>
                <a:ext uri="{FF2B5EF4-FFF2-40B4-BE49-F238E27FC236}">
                  <a16:creationId xmlns:a16="http://schemas.microsoft.com/office/drawing/2014/main" id="{50B67705-4288-4215-947B-F55E017F111C}"/>
                </a:ext>
              </a:extLst>
            </p:cNvPr>
            <p:cNvGrpSpPr>
              <a:grpSpLocks noChangeAspect="1"/>
            </p:cNvGrpSpPr>
            <p:nvPr/>
          </p:nvGrpSpPr>
          <p:grpSpPr>
            <a:xfrm>
              <a:off x="603248" y="2499191"/>
              <a:ext cx="347930" cy="347930"/>
              <a:chOff x="3842467" y="3185112"/>
              <a:chExt cx="328830" cy="328830"/>
            </a:xfrm>
          </p:grpSpPr>
          <p:sp>
            <p:nvSpPr>
              <p:cNvPr id="442" name="Freeform 10">
                <a:extLst>
                  <a:ext uri="{FF2B5EF4-FFF2-40B4-BE49-F238E27FC236}">
                    <a16:creationId xmlns:a16="http://schemas.microsoft.com/office/drawing/2014/main" id="{6BCB23D3-D014-4E62-ACAA-263D2E7E87CC}"/>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43" name="Freeform 11">
                <a:extLst>
                  <a:ext uri="{FF2B5EF4-FFF2-40B4-BE49-F238E27FC236}">
                    <a16:creationId xmlns:a16="http://schemas.microsoft.com/office/drawing/2014/main" id="{A9352945-8AF6-446B-861B-17428F9ECCBC}"/>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Desktop application user interface</a:t>
            </a:r>
          </a:p>
        </p:txBody>
      </p:sp>
      <p:grpSp>
        <p:nvGrpSpPr>
          <p:cNvPr id="446" name="Group 445" descr="Icon of calendar">
            <a:extLst>
              <a:ext uri="{FF2B5EF4-FFF2-40B4-BE49-F238E27FC236}">
                <a16:creationId xmlns:a16="http://schemas.microsoft.com/office/drawing/2014/main" id="{03CBC7E5-05B9-4DC3-A400-99282D88821B}"/>
              </a:ext>
            </a:extLst>
          </p:cNvPr>
          <p:cNvGrpSpPr/>
          <p:nvPr/>
        </p:nvGrpSpPr>
        <p:grpSpPr>
          <a:xfrm>
            <a:off x="418643" y="3134008"/>
            <a:ext cx="717140" cy="717242"/>
            <a:chOff x="418643" y="3160968"/>
            <a:chExt cx="717140" cy="717242"/>
          </a:xfrm>
        </p:grpSpPr>
        <p:grpSp>
          <p:nvGrpSpPr>
            <p:cNvPr id="447" name="Group 446">
              <a:extLst>
                <a:ext uri="{FF2B5EF4-FFF2-40B4-BE49-F238E27FC236}">
                  <a16:creationId xmlns:a16="http://schemas.microsoft.com/office/drawing/2014/main" id="{A0C099BD-6700-471B-879F-CCDAD58B7834}"/>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462" name="Freeform 5">
                <a:extLst>
                  <a:ext uri="{FF2B5EF4-FFF2-40B4-BE49-F238E27FC236}">
                    <a16:creationId xmlns:a16="http://schemas.microsoft.com/office/drawing/2014/main" id="{888F553F-7725-480F-8A81-67806B6E1C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3" name="Freeform 6">
                <a:extLst>
                  <a:ext uri="{FF2B5EF4-FFF2-40B4-BE49-F238E27FC236}">
                    <a16:creationId xmlns:a16="http://schemas.microsoft.com/office/drawing/2014/main" id="{5ACB146D-E90A-4B02-A04C-3C75A55BBE6E}"/>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48" name="Group 447" descr="Icon of calendar">
              <a:extLst>
                <a:ext uri="{FF2B5EF4-FFF2-40B4-BE49-F238E27FC236}">
                  <a16:creationId xmlns:a16="http://schemas.microsoft.com/office/drawing/2014/main" id="{BD5C3C12-C71C-4575-98C1-BC7FA1FF906B}"/>
                </a:ext>
              </a:extLst>
            </p:cNvPr>
            <p:cNvGrpSpPr>
              <a:grpSpLocks noChangeAspect="1"/>
            </p:cNvGrpSpPr>
            <p:nvPr/>
          </p:nvGrpSpPr>
          <p:grpSpPr>
            <a:xfrm>
              <a:off x="599415" y="3370273"/>
              <a:ext cx="355596" cy="298632"/>
              <a:chOff x="2729230" y="4322068"/>
              <a:chExt cx="482169" cy="404930"/>
            </a:xfrm>
          </p:grpSpPr>
          <p:sp>
            <p:nvSpPr>
              <p:cNvPr id="449" name="Freeform: Shape 448">
                <a:extLst>
                  <a:ext uri="{FF2B5EF4-FFF2-40B4-BE49-F238E27FC236}">
                    <a16:creationId xmlns:a16="http://schemas.microsoft.com/office/drawing/2014/main" id="{59255F0F-6A5F-4174-A4DE-40333616B813}"/>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0" name="Freeform: Shape 449">
                <a:extLst>
                  <a:ext uri="{FF2B5EF4-FFF2-40B4-BE49-F238E27FC236}">
                    <a16:creationId xmlns:a16="http://schemas.microsoft.com/office/drawing/2014/main" id="{685022B9-E345-426A-AD9B-4A5B9E1DC8C3}"/>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451" name="Group 450">
                <a:extLst>
                  <a:ext uri="{FF2B5EF4-FFF2-40B4-BE49-F238E27FC236}">
                    <a16:creationId xmlns:a16="http://schemas.microsoft.com/office/drawing/2014/main" id="{1E28CACA-C89A-4561-994B-C8F212F52A5F}"/>
                  </a:ext>
                </a:extLst>
              </p:cNvPr>
              <p:cNvGrpSpPr/>
              <p:nvPr/>
            </p:nvGrpSpPr>
            <p:grpSpPr>
              <a:xfrm>
                <a:off x="2729230" y="4370939"/>
                <a:ext cx="482169" cy="356059"/>
                <a:chOff x="2729230" y="4370939"/>
                <a:chExt cx="482169" cy="356059"/>
              </a:xfrm>
              <a:solidFill>
                <a:srgbClr val="3C3C41"/>
              </a:solidFill>
            </p:grpSpPr>
            <p:sp>
              <p:nvSpPr>
                <p:cNvPr id="460" name="Freeform: Shape 459">
                  <a:extLst>
                    <a:ext uri="{FF2B5EF4-FFF2-40B4-BE49-F238E27FC236}">
                      <a16:creationId xmlns:a16="http://schemas.microsoft.com/office/drawing/2014/main" id="{4C8DBA0D-C4CE-4A91-8F3B-A5860B9E15E6}"/>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61" name="Freeform: Shape 460">
                  <a:extLst>
                    <a:ext uri="{FF2B5EF4-FFF2-40B4-BE49-F238E27FC236}">
                      <a16:creationId xmlns:a16="http://schemas.microsoft.com/office/drawing/2014/main" id="{DBD76A6F-7D73-477D-8FDD-950813E2CBC7}"/>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452" name="Freeform: Shape 451">
                <a:extLst>
                  <a:ext uri="{FF2B5EF4-FFF2-40B4-BE49-F238E27FC236}">
                    <a16:creationId xmlns:a16="http://schemas.microsoft.com/office/drawing/2014/main" id="{B07DA727-9758-4CAB-8B35-30864259BF5A}"/>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3" name="Freeform: Shape 452">
                <a:extLst>
                  <a:ext uri="{FF2B5EF4-FFF2-40B4-BE49-F238E27FC236}">
                    <a16:creationId xmlns:a16="http://schemas.microsoft.com/office/drawing/2014/main" id="{D73C7114-3DAB-43DF-85CC-1F1660265AB4}"/>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4" name="Freeform: Shape 453">
                <a:extLst>
                  <a:ext uri="{FF2B5EF4-FFF2-40B4-BE49-F238E27FC236}">
                    <a16:creationId xmlns:a16="http://schemas.microsoft.com/office/drawing/2014/main" id="{4D9C8FF4-1572-4100-BC3E-8B364622E507}"/>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5" name="Freeform: Shape 454">
                <a:extLst>
                  <a:ext uri="{FF2B5EF4-FFF2-40B4-BE49-F238E27FC236}">
                    <a16:creationId xmlns:a16="http://schemas.microsoft.com/office/drawing/2014/main" id="{F5CA4E0F-F807-4DD7-8319-19B8FBC6A93E}"/>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6" name="Freeform: Shape 455">
                <a:extLst>
                  <a:ext uri="{FF2B5EF4-FFF2-40B4-BE49-F238E27FC236}">
                    <a16:creationId xmlns:a16="http://schemas.microsoft.com/office/drawing/2014/main" id="{CC9E1D78-8249-414A-B1DB-3985B1FED443}"/>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7" name="Freeform: Shape 456">
                <a:extLst>
                  <a:ext uri="{FF2B5EF4-FFF2-40B4-BE49-F238E27FC236}">
                    <a16:creationId xmlns:a16="http://schemas.microsoft.com/office/drawing/2014/main" id="{18A231C7-BF3C-4AFF-9B82-EAC0159F2DE0}"/>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8" name="Freeform: Shape 457">
                <a:extLst>
                  <a:ext uri="{FF2B5EF4-FFF2-40B4-BE49-F238E27FC236}">
                    <a16:creationId xmlns:a16="http://schemas.microsoft.com/office/drawing/2014/main" id="{9C2244AF-F7C6-4750-AB2A-F4EAA950D015}"/>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59" name="Freeform: Shape 458">
                <a:extLst>
                  <a:ext uri="{FF2B5EF4-FFF2-40B4-BE49-F238E27FC236}">
                    <a16:creationId xmlns:a16="http://schemas.microsoft.com/office/drawing/2014/main" id="{1D43B3F6-AB96-4E46-95D0-93BD52AB10C8}"/>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Web applications in browsers</a:t>
            </a:r>
          </a:p>
        </p:txBody>
      </p:sp>
      <p:grpSp>
        <p:nvGrpSpPr>
          <p:cNvPr id="464" name="Group 463" descr="Icon of crosshair">
            <a:extLst>
              <a:ext uri="{FF2B5EF4-FFF2-40B4-BE49-F238E27FC236}">
                <a16:creationId xmlns:a16="http://schemas.microsoft.com/office/drawing/2014/main" id="{0761A606-45A9-4F16-BFFC-DAEB80B57B82}"/>
              </a:ext>
            </a:extLst>
          </p:cNvPr>
          <p:cNvGrpSpPr/>
          <p:nvPr/>
        </p:nvGrpSpPr>
        <p:grpSpPr>
          <a:xfrm>
            <a:off x="418643" y="3980133"/>
            <a:ext cx="717140" cy="717242"/>
            <a:chOff x="418643" y="4007401"/>
            <a:chExt cx="717140" cy="717242"/>
          </a:xfrm>
        </p:grpSpPr>
        <p:grpSp>
          <p:nvGrpSpPr>
            <p:cNvPr id="465" name="Group 464">
              <a:extLst>
                <a:ext uri="{FF2B5EF4-FFF2-40B4-BE49-F238E27FC236}">
                  <a16:creationId xmlns:a16="http://schemas.microsoft.com/office/drawing/2014/main" id="{AAA800AD-9902-47A2-B134-A3827E2D825E}"/>
                </a:ext>
                <a:ext uri="{C183D7F6-B498-43B3-948B-1728B52AA6E4}">
                  <adec:decorative xmlns:adec="http://schemas.microsoft.com/office/drawing/2017/decorative" val="1"/>
                </a:ext>
              </a:extLst>
            </p:cNvPr>
            <p:cNvGrpSpPr/>
            <p:nvPr/>
          </p:nvGrpSpPr>
          <p:grpSpPr>
            <a:xfrm>
              <a:off x="418643" y="4007401"/>
              <a:ext cx="717140" cy="717242"/>
              <a:chOff x="7962901" y="3032919"/>
              <a:chExt cx="981074" cy="981076"/>
            </a:xfrm>
          </p:grpSpPr>
          <p:sp>
            <p:nvSpPr>
              <p:cNvPr id="479" name="Freeform 5">
                <a:extLst>
                  <a:ext uri="{FF2B5EF4-FFF2-40B4-BE49-F238E27FC236}">
                    <a16:creationId xmlns:a16="http://schemas.microsoft.com/office/drawing/2014/main" id="{A4703758-132D-40D8-BC75-876B4F27A07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80" name="Freeform 6">
                <a:extLst>
                  <a:ext uri="{FF2B5EF4-FFF2-40B4-BE49-F238E27FC236}">
                    <a16:creationId xmlns:a16="http://schemas.microsoft.com/office/drawing/2014/main" id="{22856682-E9F0-4805-B656-1CF1B5DE306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66" name="Group 465" descr="Icon of crosshair">
              <a:extLst>
                <a:ext uri="{FF2B5EF4-FFF2-40B4-BE49-F238E27FC236}">
                  <a16:creationId xmlns:a16="http://schemas.microsoft.com/office/drawing/2014/main" id="{BC624F07-1787-4FE4-BC26-BBD52B598043}"/>
                </a:ext>
              </a:extLst>
            </p:cNvPr>
            <p:cNvGrpSpPr>
              <a:grpSpLocks noChangeAspect="1"/>
            </p:cNvGrpSpPr>
            <p:nvPr/>
          </p:nvGrpSpPr>
          <p:grpSpPr>
            <a:xfrm>
              <a:off x="598817" y="4187626"/>
              <a:ext cx="356792" cy="356792"/>
              <a:chOff x="2402115" y="2108508"/>
              <a:chExt cx="3002280" cy="3002280"/>
            </a:xfrm>
            <a:solidFill>
              <a:srgbClr val="3C3C41"/>
            </a:solidFill>
          </p:grpSpPr>
          <p:sp>
            <p:nvSpPr>
              <p:cNvPr id="467" name="Freeform: Shape 466">
                <a:extLst>
                  <a:ext uri="{FF2B5EF4-FFF2-40B4-BE49-F238E27FC236}">
                    <a16:creationId xmlns:a16="http://schemas.microsoft.com/office/drawing/2014/main" id="{65B9A2B2-4BC0-44DD-BD01-2260DACAB101}"/>
                  </a:ext>
                </a:extLst>
              </p:cNvPr>
              <p:cNvSpPr/>
              <p:nvPr/>
            </p:nvSpPr>
            <p:spPr>
              <a:xfrm>
                <a:off x="2402115" y="2108508"/>
                <a:ext cx="1409700" cy="1409701"/>
              </a:xfrm>
              <a:custGeom>
                <a:avLst/>
                <a:gdLst>
                  <a:gd name="connsiteX0" fmla="*/ 439444 w 1409700"/>
                  <a:gd name="connsiteY0" fmla="*/ 0 h 1409701"/>
                  <a:gd name="connsiteX1" fmla="*/ 1409700 w 1409700"/>
                  <a:gd name="connsiteY1" fmla="*/ 0 h 1409701"/>
                  <a:gd name="connsiteX2" fmla="*/ 1409700 w 1409700"/>
                  <a:gd name="connsiteY2" fmla="*/ 303613 h 1409701"/>
                  <a:gd name="connsiteX3" fmla="*/ 1378228 w 1409700"/>
                  <a:gd name="connsiteY3" fmla="*/ 305202 h 1409701"/>
                  <a:gd name="connsiteX4" fmla="*/ 305202 w 1409700"/>
                  <a:gd name="connsiteY4" fmla="*/ 1378228 h 1409701"/>
                  <a:gd name="connsiteX5" fmla="*/ 303613 w 1409700"/>
                  <a:gd name="connsiteY5" fmla="*/ 1409701 h 1409701"/>
                  <a:gd name="connsiteX6" fmla="*/ 0 w 1409700"/>
                  <a:gd name="connsiteY6" fmla="*/ 1409701 h 1409701"/>
                  <a:gd name="connsiteX7" fmla="*/ 0 w 1409700"/>
                  <a:gd name="connsiteY7" fmla="*/ 439444 h 1409701"/>
                  <a:gd name="connsiteX8" fmla="*/ 439444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439444" y="0"/>
                    </a:moveTo>
                    <a:lnTo>
                      <a:pt x="1409700" y="0"/>
                    </a:lnTo>
                    <a:lnTo>
                      <a:pt x="1409700" y="303613"/>
                    </a:lnTo>
                    <a:lnTo>
                      <a:pt x="1378228" y="305202"/>
                    </a:lnTo>
                    <a:cubicBezTo>
                      <a:pt x="812451" y="362659"/>
                      <a:pt x="362659" y="812451"/>
                      <a:pt x="305202" y="1378228"/>
                    </a:cubicBezTo>
                    <a:lnTo>
                      <a:pt x="303613" y="1409701"/>
                    </a:lnTo>
                    <a:lnTo>
                      <a:pt x="0" y="1409701"/>
                    </a:lnTo>
                    <a:lnTo>
                      <a:pt x="0" y="439444"/>
                    </a:lnTo>
                    <a:cubicBezTo>
                      <a:pt x="0" y="196746"/>
                      <a:pt x="196746" y="0"/>
                      <a:pt x="439444" y="0"/>
                    </a:cubicBez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68" name="Freeform: Shape 467">
                <a:extLst>
                  <a:ext uri="{FF2B5EF4-FFF2-40B4-BE49-F238E27FC236}">
                    <a16:creationId xmlns:a16="http://schemas.microsoft.com/office/drawing/2014/main" id="{B7F03CE0-989A-446B-AC63-766BA7EC6903}"/>
                  </a:ext>
                </a:extLst>
              </p:cNvPr>
              <p:cNvSpPr/>
              <p:nvPr/>
            </p:nvSpPr>
            <p:spPr>
              <a:xfrm>
                <a:off x="3994695" y="2108508"/>
                <a:ext cx="1409700" cy="1409701"/>
              </a:xfrm>
              <a:custGeom>
                <a:avLst/>
                <a:gdLst>
                  <a:gd name="connsiteX0" fmla="*/ 0 w 1409700"/>
                  <a:gd name="connsiteY0" fmla="*/ 0 h 1409701"/>
                  <a:gd name="connsiteX1" fmla="*/ 970256 w 1409700"/>
                  <a:gd name="connsiteY1" fmla="*/ 0 h 1409701"/>
                  <a:gd name="connsiteX2" fmla="*/ 1409700 w 1409700"/>
                  <a:gd name="connsiteY2" fmla="*/ 439444 h 1409701"/>
                  <a:gd name="connsiteX3" fmla="*/ 1409700 w 1409700"/>
                  <a:gd name="connsiteY3" fmla="*/ 1409701 h 1409701"/>
                  <a:gd name="connsiteX4" fmla="*/ 1106088 w 1409700"/>
                  <a:gd name="connsiteY4" fmla="*/ 1409701 h 1409701"/>
                  <a:gd name="connsiteX5" fmla="*/ 1104498 w 1409700"/>
                  <a:gd name="connsiteY5" fmla="*/ 1378228 h 1409701"/>
                  <a:gd name="connsiteX6" fmla="*/ 31472 w 1409700"/>
                  <a:gd name="connsiteY6" fmla="*/ 305202 h 1409701"/>
                  <a:gd name="connsiteX7" fmla="*/ 0 w 1409700"/>
                  <a:gd name="connsiteY7" fmla="*/ 303613 h 1409701"/>
                  <a:gd name="connsiteX8" fmla="*/ 0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0" y="0"/>
                    </a:moveTo>
                    <a:lnTo>
                      <a:pt x="970256" y="0"/>
                    </a:lnTo>
                    <a:cubicBezTo>
                      <a:pt x="1212954" y="0"/>
                      <a:pt x="1409700" y="196746"/>
                      <a:pt x="1409700" y="439444"/>
                    </a:cubicBezTo>
                    <a:lnTo>
                      <a:pt x="1409700" y="1409701"/>
                    </a:lnTo>
                    <a:lnTo>
                      <a:pt x="1106088" y="1409701"/>
                    </a:lnTo>
                    <a:lnTo>
                      <a:pt x="1104498" y="1378228"/>
                    </a:lnTo>
                    <a:cubicBezTo>
                      <a:pt x="1047041" y="812451"/>
                      <a:pt x="597249" y="362659"/>
                      <a:pt x="31472" y="305202"/>
                    </a:cubicBezTo>
                    <a:lnTo>
                      <a:pt x="0" y="303613"/>
                    </a:ln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69" name="Freeform: Shape 468">
                <a:extLst>
                  <a:ext uri="{FF2B5EF4-FFF2-40B4-BE49-F238E27FC236}">
                    <a16:creationId xmlns:a16="http://schemas.microsoft.com/office/drawing/2014/main" id="{35B6D633-3B78-4F77-826D-778360CFB729}"/>
                  </a:ext>
                </a:extLst>
              </p:cNvPr>
              <p:cNvSpPr/>
              <p:nvPr/>
            </p:nvSpPr>
            <p:spPr>
              <a:xfrm>
                <a:off x="2885401" y="2591793"/>
                <a:ext cx="926415" cy="926416"/>
              </a:xfrm>
              <a:custGeom>
                <a:avLst/>
                <a:gdLst>
                  <a:gd name="connsiteX0" fmla="*/ 926415 w 926415"/>
                  <a:gd name="connsiteY0" fmla="*/ 0 h 926416"/>
                  <a:gd name="connsiteX1" fmla="*/ 926415 w 926415"/>
                  <a:gd name="connsiteY1" fmla="*/ 465008 h 926416"/>
                  <a:gd name="connsiteX2" fmla="*/ 904579 w 926415"/>
                  <a:gd name="connsiteY2" fmla="*/ 467209 h 926416"/>
                  <a:gd name="connsiteX3" fmla="*/ 467209 w 926415"/>
                  <a:gd name="connsiteY3" fmla="*/ 904579 h 926416"/>
                  <a:gd name="connsiteX4" fmla="*/ 465008 w 926415"/>
                  <a:gd name="connsiteY4" fmla="*/ 926416 h 926416"/>
                  <a:gd name="connsiteX5" fmla="*/ 0 w 926415"/>
                  <a:gd name="connsiteY5" fmla="*/ 926416 h 926416"/>
                  <a:gd name="connsiteX6" fmla="*/ 662 w 926415"/>
                  <a:gd name="connsiteY6" fmla="*/ 913313 h 926416"/>
                  <a:gd name="connsiteX7" fmla="*/ 913313 w 926415"/>
                  <a:gd name="connsiteY7" fmla="*/ 662 h 926416"/>
                  <a:gd name="connsiteX8" fmla="*/ 926415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926415" y="0"/>
                    </a:moveTo>
                    <a:lnTo>
                      <a:pt x="926415" y="465008"/>
                    </a:lnTo>
                    <a:lnTo>
                      <a:pt x="904579" y="467209"/>
                    </a:lnTo>
                    <a:cubicBezTo>
                      <a:pt x="685045" y="512133"/>
                      <a:pt x="512133" y="685045"/>
                      <a:pt x="467209" y="904579"/>
                    </a:cubicBezTo>
                    <a:lnTo>
                      <a:pt x="465008" y="926416"/>
                    </a:lnTo>
                    <a:lnTo>
                      <a:pt x="0" y="926416"/>
                    </a:lnTo>
                    <a:lnTo>
                      <a:pt x="662" y="913313"/>
                    </a:lnTo>
                    <a:cubicBezTo>
                      <a:pt x="49532" y="432098"/>
                      <a:pt x="432098" y="49532"/>
                      <a:pt x="913313" y="662"/>
                    </a:cubicBezTo>
                    <a:lnTo>
                      <a:pt x="926415"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0" name="Freeform: Shape 469">
                <a:extLst>
                  <a:ext uri="{FF2B5EF4-FFF2-40B4-BE49-F238E27FC236}">
                    <a16:creationId xmlns:a16="http://schemas.microsoft.com/office/drawing/2014/main" id="{A259565B-1663-439C-B3D9-DB19AE3620BE}"/>
                  </a:ext>
                </a:extLst>
              </p:cNvPr>
              <p:cNvSpPr/>
              <p:nvPr/>
            </p:nvSpPr>
            <p:spPr>
              <a:xfrm>
                <a:off x="3994696" y="2591793"/>
                <a:ext cx="926415" cy="926416"/>
              </a:xfrm>
              <a:custGeom>
                <a:avLst/>
                <a:gdLst>
                  <a:gd name="connsiteX0" fmla="*/ 0 w 926415"/>
                  <a:gd name="connsiteY0" fmla="*/ 0 h 926416"/>
                  <a:gd name="connsiteX1" fmla="*/ 13102 w 926415"/>
                  <a:gd name="connsiteY1" fmla="*/ 662 h 926416"/>
                  <a:gd name="connsiteX2" fmla="*/ 925753 w 926415"/>
                  <a:gd name="connsiteY2" fmla="*/ 913313 h 926416"/>
                  <a:gd name="connsiteX3" fmla="*/ 926415 w 926415"/>
                  <a:gd name="connsiteY3" fmla="*/ 926416 h 926416"/>
                  <a:gd name="connsiteX4" fmla="*/ 461408 w 926415"/>
                  <a:gd name="connsiteY4" fmla="*/ 926416 h 926416"/>
                  <a:gd name="connsiteX5" fmla="*/ 459206 w 926415"/>
                  <a:gd name="connsiteY5" fmla="*/ 904579 h 926416"/>
                  <a:gd name="connsiteX6" fmla="*/ 21836 w 926415"/>
                  <a:gd name="connsiteY6" fmla="*/ 467209 h 926416"/>
                  <a:gd name="connsiteX7" fmla="*/ 0 w 926415"/>
                  <a:gd name="connsiteY7" fmla="*/ 465008 h 926416"/>
                  <a:gd name="connsiteX8" fmla="*/ 0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0" y="0"/>
                    </a:moveTo>
                    <a:lnTo>
                      <a:pt x="13102" y="662"/>
                    </a:lnTo>
                    <a:cubicBezTo>
                      <a:pt x="494318" y="49532"/>
                      <a:pt x="876883" y="432098"/>
                      <a:pt x="925753" y="913313"/>
                    </a:cubicBezTo>
                    <a:lnTo>
                      <a:pt x="926415" y="926416"/>
                    </a:lnTo>
                    <a:lnTo>
                      <a:pt x="461408" y="926416"/>
                    </a:lnTo>
                    <a:lnTo>
                      <a:pt x="459206" y="904579"/>
                    </a:lnTo>
                    <a:cubicBezTo>
                      <a:pt x="414283" y="685045"/>
                      <a:pt x="241370" y="512133"/>
                      <a:pt x="21836" y="467209"/>
                    </a:cubicBezTo>
                    <a:lnTo>
                      <a:pt x="0" y="465008"/>
                    </a:ln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1" name="Freeform: Shape 470">
                <a:extLst>
                  <a:ext uri="{FF2B5EF4-FFF2-40B4-BE49-F238E27FC236}">
                    <a16:creationId xmlns:a16="http://schemas.microsoft.com/office/drawing/2014/main" id="{15FA69F7-F125-48BC-9947-34BEB17766FE}"/>
                  </a:ext>
                </a:extLst>
              </p:cNvPr>
              <p:cNvSpPr/>
              <p:nvPr/>
            </p:nvSpPr>
            <p:spPr>
              <a:xfrm>
                <a:off x="3494075" y="3200469"/>
                <a:ext cx="317740" cy="317741"/>
              </a:xfrm>
              <a:custGeom>
                <a:avLst/>
                <a:gdLst>
                  <a:gd name="connsiteX0" fmla="*/ 317740 w 317740"/>
                  <a:gd name="connsiteY0" fmla="*/ 0 h 317741"/>
                  <a:gd name="connsiteX1" fmla="*/ 317740 w 317740"/>
                  <a:gd name="connsiteY1" fmla="*/ 317741 h 317741"/>
                  <a:gd name="connsiteX2" fmla="*/ 0 w 317740"/>
                  <a:gd name="connsiteY2" fmla="*/ 317741 h 317741"/>
                  <a:gd name="connsiteX3" fmla="*/ 22343 w 317740"/>
                  <a:gd name="connsiteY3" fmla="*/ 245764 h 317741"/>
                  <a:gd name="connsiteX4" fmla="*/ 245764 w 317740"/>
                  <a:gd name="connsiteY4" fmla="*/ 22343 h 317741"/>
                  <a:gd name="connsiteX5" fmla="*/ 31774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317740" y="0"/>
                    </a:moveTo>
                    <a:lnTo>
                      <a:pt x="317740" y="317741"/>
                    </a:lnTo>
                    <a:lnTo>
                      <a:pt x="0" y="317741"/>
                    </a:lnTo>
                    <a:lnTo>
                      <a:pt x="22343" y="245764"/>
                    </a:lnTo>
                    <a:cubicBezTo>
                      <a:pt x="64832" y="145309"/>
                      <a:pt x="145309" y="64832"/>
                      <a:pt x="245764" y="22343"/>
                    </a:cubicBezTo>
                    <a:lnTo>
                      <a:pt x="31774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2" name="Freeform: Shape 471">
                <a:extLst>
                  <a:ext uri="{FF2B5EF4-FFF2-40B4-BE49-F238E27FC236}">
                    <a16:creationId xmlns:a16="http://schemas.microsoft.com/office/drawing/2014/main" id="{08A9FFA5-31CB-4045-B58B-11EE1934533B}"/>
                  </a:ext>
                </a:extLst>
              </p:cNvPr>
              <p:cNvSpPr/>
              <p:nvPr/>
            </p:nvSpPr>
            <p:spPr>
              <a:xfrm>
                <a:off x="3994695" y="3200469"/>
                <a:ext cx="317740" cy="317741"/>
              </a:xfrm>
              <a:custGeom>
                <a:avLst/>
                <a:gdLst>
                  <a:gd name="connsiteX0" fmla="*/ 0 w 317740"/>
                  <a:gd name="connsiteY0" fmla="*/ 0 h 317741"/>
                  <a:gd name="connsiteX1" fmla="*/ 71976 w 317740"/>
                  <a:gd name="connsiteY1" fmla="*/ 22343 h 317741"/>
                  <a:gd name="connsiteX2" fmla="*/ 295397 w 317740"/>
                  <a:gd name="connsiteY2" fmla="*/ 245764 h 317741"/>
                  <a:gd name="connsiteX3" fmla="*/ 317740 w 317740"/>
                  <a:gd name="connsiteY3" fmla="*/ 317741 h 317741"/>
                  <a:gd name="connsiteX4" fmla="*/ 0 w 317740"/>
                  <a:gd name="connsiteY4" fmla="*/ 317741 h 317741"/>
                  <a:gd name="connsiteX5" fmla="*/ 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0" y="0"/>
                    </a:moveTo>
                    <a:lnTo>
                      <a:pt x="71976" y="22343"/>
                    </a:lnTo>
                    <a:cubicBezTo>
                      <a:pt x="172432" y="64832"/>
                      <a:pt x="252908" y="145309"/>
                      <a:pt x="295397" y="245764"/>
                    </a:cubicBezTo>
                    <a:lnTo>
                      <a:pt x="317740" y="317741"/>
                    </a:lnTo>
                    <a:lnTo>
                      <a:pt x="0" y="317741"/>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3" name="Freeform: Shape 472">
                <a:extLst>
                  <a:ext uri="{FF2B5EF4-FFF2-40B4-BE49-F238E27FC236}">
                    <a16:creationId xmlns:a16="http://schemas.microsoft.com/office/drawing/2014/main" id="{7D352BED-EB37-4A8A-BACF-966C07580230}"/>
                  </a:ext>
                </a:extLst>
              </p:cNvPr>
              <p:cNvSpPr/>
              <p:nvPr/>
            </p:nvSpPr>
            <p:spPr>
              <a:xfrm>
                <a:off x="2402115" y="3701089"/>
                <a:ext cx="1409700" cy="1409699"/>
              </a:xfrm>
              <a:custGeom>
                <a:avLst/>
                <a:gdLst>
                  <a:gd name="connsiteX0" fmla="*/ 0 w 1409700"/>
                  <a:gd name="connsiteY0" fmla="*/ 0 h 1409699"/>
                  <a:gd name="connsiteX1" fmla="*/ 303613 w 1409700"/>
                  <a:gd name="connsiteY1" fmla="*/ 0 h 1409699"/>
                  <a:gd name="connsiteX2" fmla="*/ 305202 w 1409700"/>
                  <a:gd name="connsiteY2" fmla="*/ 31471 h 1409699"/>
                  <a:gd name="connsiteX3" fmla="*/ 1378228 w 1409700"/>
                  <a:gd name="connsiteY3" fmla="*/ 1104497 h 1409699"/>
                  <a:gd name="connsiteX4" fmla="*/ 1409700 w 1409700"/>
                  <a:gd name="connsiteY4" fmla="*/ 1106087 h 1409699"/>
                  <a:gd name="connsiteX5" fmla="*/ 1409700 w 1409700"/>
                  <a:gd name="connsiteY5" fmla="*/ 1409699 h 1409699"/>
                  <a:gd name="connsiteX6" fmla="*/ 439444 w 1409700"/>
                  <a:gd name="connsiteY6" fmla="*/ 1409699 h 1409699"/>
                  <a:gd name="connsiteX7" fmla="*/ 0 w 1409700"/>
                  <a:gd name="connsiteY7" fmla="*/ 970255 h 1409699"/>
                  <a:gd name="connsiteX8" fmla="*/ 0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0" y="0"/>
                    </a:moveTo>
                    <a:lnTo>
                      <a:pt x="303613" y="0"/>
                    </a:lnTo>
                    <a:lnTo>
                      <a:pt x="305202" y="31471"/>
                    </a:lnTo>
                    <a:cubicBezTo>
                      <a:pt x="362659" y="597248"/>
                      <a:pt x="812451" y="1047040"/>
                      <a:pt x="1378228" y="1104497"/>
                    </a:cubicBezTo>
                    <a:lnTo>
                      <a:pt x="1409700" y="1106087"/>
                    </a:lnTo>
                    <a:lnTo>
                      <a:pt x="1409700" y="1409699"/>
                    </a:lnTo>
                    <a:lnTo>
                      <a:pt x="439444" y="1409699"/>
                    </a:lnTo>
                    <a:cubicBezTo>
                      <a:pt x="196746" y="1409699"/>
                      <a:pt x="0" y="1212953"/>
                      <a:pt x="0" y="970255"/>
                    </a:cubicBez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4" name="Freeform: Shape 473">
                <a:extLst>
                  <a:ext uri="{FF2B5EF4-FFF2-40B4-BE49-F238E27FC236}">
                    <a16:creationId xmlns:a16="http://schemas.microsoft.com/office/drawing/2014/main" id="{EC6A90B1-B458-4E1F-8467-1E36D928525A}"/>
                  </a:ext>
                </a:extLst>
              </p:cNvPr>
              <p:cNvSpPr/>
              <p:nvPr/>
            </p:nvSpPr>
            <p:spPr>
              <a:xfrm>
                <a:off x="2885401" y="3701089"/>
                <a:ext cx="926415" cy="926414"/>
              </a:xfrm>
              <a:custGeom>
                <a:avLst/>
                <a:gdLst>
                  <a:gd name="connsiteX0" fmla="*/ 0 w 926415"/>
                  <a:gd name="connsiteY0" fmla="*/ 0 h 926414"/>
                  <a:gd name="connsiteX1" fmla="*/ 465008 w 926415"/>
                  <a:gd name="connsiteY1" fmla="*/ 0 h 926414"/>
                  <a:gd name="connsiteX2" fmla="*/ 467209 w 926415"/>
                  <a:gd name="connsiteY2" fmla="*/ 21835 h 926414"/>
                  <a:gd name="connsiteX3" fmla="*/ 904579 w 926415"/>
                  <a:gd name="connsiteY3" fmla="*/ 459205 h 926414"/>
                  <a:gd name="connsiteX4" fmla="*/ 926415 w 926415"/>
                  <a:gd name="connsiteY4" fmla="*/ 461406 h 926414"/>
                  <a:gd name="connsiteX5" fmla="*/ 926415 w 926415"/>
                  <a:gd name="connsiteY5" fmla="*/ 926414 h 926414"/>
                  <a:gd name="connsiteX6" fmla="*/ 913313 w 926415"/>
                  <a:gd name="connsiteY6" fmla="*/ 925752 h 926414"/>
                  <a:gd name="connsiteX7" fmla="*/ 662 w 926415"/>
                  <a:gd name="connsiteY7" fmla="*/ 13101 h 926414"/>
                  <a:gd name="connsiteX8" fmla="*/ 0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0" y="0"/>
                    </a:moveTo>
                    <a:lnTo>
                      <a:pt x="465008" y="0"/>
                    </a:lnTo>
                    <a:lnTo>
                      <a:pt x="467209" y="21835"/>
                    </a:lnTo>
                    <a:cubicBezTo>
                      <a:pt x="512133" y="241369"/>
                      <a:pt x="685045" y="414282"/>
                      <a:pt x="904579" y="459205"/>
                    </a:cubicBezTo>
                    <a:lnTo>
                      <a:pt x="926415" y="461406"/>
                    </a:lnTo>
                    <a:lnTo>
                      <a:pt x="926415" y="926414"/>
                    </a:lnTo>
                    <a:lnTo>
                      <a:pt x="913313" y="925752"/>
                    </a:lnTo>
                    <a:cubicBezTo>
                      <a:pt x="432098" y="876882"/>
                      <a:pt x="49532" y="494317"/>
                      <a:pt x="662" y="13101"/>
                    </a:cubicBez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5" name="Freeform: Shape 474">
                <a:extLst>
                  <a:ext uri="{FF2B5EF4-FFF2-40B4-BE49-F238E27FC236}">
                    <a16:creationId xmlns:a16="http://schemas.microsoft.com/office/drawing/2014/main" id="{14077899-A031-48E2-9E01-548EDB42EEF7}"/>
                  </a:ext>
                </a:extLst>
              </p:cNvPr>
              <p:cNvSpPr/>
              <p:nvPr/>
            </p:nvSpPr>
            <p:spPr>
              <a:xfrm>
                <a:off x="3494077" y="3701090"/>
                <a:ext cx="317739" cy="317739"/>
              </a:xfrm>
              <a:custGeom>
                <a:avLst/>
                <a:gdLst>
                  <a:gd name="connsiteX0" fmla="*/ 0 w 317739"/>
                  <a:gd name="connsiteY0" fmla="*/ 0 h 317739"/>
                  <a:gd name="connsiteX1" fmla="*/ 317739 w 317739"/>
                  <a:gd name="connsiteY1" fmla="*/ 0 h 317739"/>
                  <a:gd name="connsiteX2" fmla="*/ 317739 w 317739"/>
                  <a:gd name="connsiteY2" fmla="*/ 317739 h 317739"/>
                  <a:gd name="connsiteX3" fmla="*/ 245763 w 317739"/>
                  <a:gd name="connsiteY3" fmla="*/ 295396 h 317739"/>
                  <a:gd name="connsiteX4" fmla="*/ 22342 w 317739"/>
                  <a:gd name="connsiteY4" fmla="*/ 71975 h 317739"/>
                  <a:gd name="connsiteX5" fmla="*/ 0 w 317739"/>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39" h="317739">
                    <a:moveTo>
                      <a:pt x="0" y="0"/>
                    </a:moveTo>
                    <a:lnTo>
                      <a:pt x="317739" y="0"/>
                    </a:lnTo>
                    <a:lnTo>
                      <a:pt x="317739" y="317739"/>
                    </a:lnTo>
                    <a:lnTo>
                      <a:pt x="245763" y="295396"/>
                    </a:lnTo>
                    <a:cubicBezTo>
                      <a:pt x="145308" y="252907"/>
                      <a:pt x="64831" y="172431"/>
                      <a:pt x="22342" y="71975"/>
                    </a:cubicBez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6" name="Freeform: Shape 475">
                <a:extLst>
                  <a:ext uri="{FF2B5EF4-FFF2-40B4-BE49-F238E27FC236}">
                    <a16:creationId xmlns:a16="http://schemas.microsoft.com/office/drawing/2014/main" id="{04E4A739-F8BA-4761-AA0D-F853C4F77E8B}"/>
                  </a:ext>
                </a:extLst>
              </p:cNvPr>
              <p:cNvSpPr/>
              <p:nvPr/>
            </p:nvSpPr>
            <p:spPr>
              <a:xfrm>
                <a:off x="3994695" y="3701090"/>
                <a:ext cx="317740" cy="317739"/>
              </a:xfrm>
              <a:custGeom>
                <a:avLst/>
                <a:gdLst>
                  <a:gd name="connsiteX0" fmla="*/ 0 w 317740"/>
                  <a:gd name="connsiteY0" fmla="*/ 0 h 317739"/>
                  <a:gd name="connsiteX1" fmla="*/ 317740 w 317740"/>
                  <a:gd name="connsiteY1" fmla="*/ 0 h 317739"/>
                  <a:gd name="connsiteX2" fmla="*/ 295397 w 317740"/>
                  <a:gd name="connsiteY2" fmla="*/ 71975 h 317739"/>
                  <a:gd name="connsiteX3" fmla="*/ 71976 w 317740"/>
                  <a:gd name="connsiteY3" fmla="*/ 295396 h 317739"/>
                  <a:gd name="connsiteX4" fmla="*/ 0 w 317740"/>
                  <a:gd name="connsiteY4" fmla="*/ 317739 h 317739"/>
                  <a:gd name="connsiteX5" fmla="*/ 0 w 317740"/>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39">
                    <a:moveTo>
                      <a:pt x="0" y="0"/>
                    </a:moveTo>
                    <a:lnTo>
                      <a:pt x="317740" y="0"/>
                    </a:lnTo>
                    <a:lnTo>
                      <a:pt x="295397" y="71975"/>
                    </a:lnTo>
                    <a:cubicBezTo>
                      <a:pt x="252908" y="172431"/>
                      <a:pt x="172432" y="252907"/>
                      <a:pt x="71976" y="295396"/>
                    </a:cubicBezTo>
                    <a:lnTo>
                      <a:pt x="0" y="317739"/>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7" name="Freeform: Shape 476">
                <a:extLst>
                  <a:ext uri="{FF2B5EF4-FFF2-40B4-BE49-F238E27FC236}">
                    <a16:creationId xmlns:a16="http://schemas.microsoft.com/office/drawing/2014/main" id="{C159D12D-DB26-44F7-835E-B3548F1B7E0B}"/>
                  </a:ext>
                </a:extLst>
              </p:cNvPr>
              <p:cNvSpPr/>
              <p:nvPr/>
            </p:nvSpPr>
            <p:spPr>
              <a:xfrm>
                <a:off x="3994696" y="3701089"/>
                <a:ext cx="926415" cy="926414"/>
              </a:xfrm>
              <a:custGeom>
                <a:avLst/>
                <a:gdLst>
                  <a:gd name="connsiteX0" fmla="*/ 461407 w 926415"/>
                  <a:gd name="connsiteY0" fmla="*/ 0 h 926414"/>
                  <a:gd name="connsiteX1" fmla="*/ 926415 w 926415"/>
                  <a:gd name="connsiteY1" fmla="*/ 0 h 926414"/>
                  <a:gd name="connsiteX2" fmla="*/ 925753 w 926415"/>
                  <a:gd name="connsiteY2" fmla="*/ 13101 h 926414"/>
                  <a:gd name="connsiteX3" fmla="*/ 13102 w 926415"/>
                  <a:gd name="connsiteY3" fmla="*/ 925752 h 926414"/>
                  <a:gd name="connsiteX4" fmla="*/ 0 w 926415"/>
                  <a:gd name="connsiteY4" fmla="*/ 926414 h 926414"/>
                  <a:gd name="connsiteX5" fmla="*/ 0 w 926415"/>
                  <a:gd name="connsiteY5" fmla="*/ 461406 h 926414"/>
                  <a:gd name="connsiteX6" fmla="*/ 21836 w 926415"/>
                  <a:gd name="connsiteY6" fmla="*/ 459205 h 926414"/>
                  <a:gd name="connsiteX7" fmla="*/ 459206 w 926415"/>
                  <a:gd name="connsiteY7" fmla="*/ 21835 h 926414"/>
                  <a:gd name="connsiteX8" fmla="*/ 461407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461407" y="0"/>
                    </a:moveTo>
                    <a:lnTo>
                      <a:pt x="926415" y="0"/>
                    </a:lnTo>
                    <a:lnTo>
                      <a:pt x="925753" y="13101"/>
                    </a:lnTo>
                    <a:cubicBezTo>
                      <a:pt x="876883" y="494317"/>
                      <a:pt x="494318" y="876882"/>
                      <a:pt x="13102" y="925752"/>
                    </a:cubicBezTo>
                    <a:lnTo>
                      <a:pt x="0" y="926414"/>
                    </a:lnTo>
                    <a:lnTo>
                      <a:pt x="0" y="461406"/>
                    </a:lnTo>
                    <a:lnTo>
                      <a:pt x="21836" y="459205"/>
                    </a:lnTo>
                    <a:cubicBezTo>
                      <a:pt x="241370" y="414282"/>
                      <a:pt x="414283" y="241369"/>
                      <a:pt x="459206" y="21835"/>
                    </a:cubicBezTo>
                    <a:lnTo>
                      <a:pt x="461407"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478" name="Freeform: Shape 477">
                <a:extLst>
                  <a:ext uri="{FF2B5EF4-FFF2-40B4-BE49-F238E27FC236}">
                    <a16:creationId xmlns:a16="http://schemas.microsoft.com/office/drawing/2014/main" id="{43AD89EF-7C97-4537-845B-73315E4A0327}"/>
                  </a:ext>
                </a:extLst>
              </p:cNvPr>
              <p:cNvSpPr/>
              <p:nvPr/>
            </p:nvSpPr>
            <p:spPr>
              <a:xfrm>
                <a:off x="3994695" y="3701089"/>
                <a:ext cx="1409700" cy="1409699"/>
              </a:xfrm>
              <a:custGeom>
                <a:avLst/>
                <a:gdLst>
                  <a:gd name="connsiteX0" fmla="*/ 1106088 w 1409700"/>
                  <a:gd name="connsiteY0" fmla="*/ 0 h 1409699"/>
                  <a:gd name="connsiteX1" fmla="*/ 1409700 w 1409700"/>
                  <a:gd name="connsiteY1" fmla="*/ 0 h 1409699"/>
                  <a:gd name="connsiteX2" fmla="*/ 1409700 w 1409700"/>
                  <a:gd name="connsiteY2" fmla="*/ 970255 h 1409699"/>
                  <a:gd name="connsiteX3" fmla="*/ 970256 w 1409700"/>
                  <a:gd name="connsiteY3" fmla="*/ 1409699 h 1409699"/>
                  <a:gd name="connsiteX4" fmla="*/ 0 w 1409700"/>
                  <a:gd name="connsiteY4" fmla="*/ 1409699 h 1409699"/>
                  <a:gd name="connsiteX5" fmla="*/ 0 w 1409700"/>
                  <a:gd name="connsiteY5" fmla="*/ 1106087 h 1409699"/>
                  <a:gd name="connsiteX6" fmla="*/ 31472 w 1409700"/>
                  <a:gd name="connsiteY6" fmla="*/ 1104497 h 1409699"/>
                  <a:gd name="connsiteX7" fmla="*/ 1104498 w 1409700"/>
                  <a:gd name="connsiteY7" fmla="*/ 31471 h 1409699"/>
                  <a:gd name="connsiteX8" fmla="*/ 1106088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1106088" y="0"/>
                    </a:moveTo>
                    <a:lnTo>
                      <a:pt x="1409700" y="0"/>
                    </a:lnTo>
                    <a:lnTo>
                      <a:pt x="1409700" y="970255"/>
                    </a:lnTo>
                    <a:cubicBezTo>
                      <a:pt x="1409700" y="1212953"/>
                      <a:pt x="1212954" y="1409699"/>
                      <a:pt x="970256" y="1409699"/>
                    </a:cubicBezTo>
                    <a:lnTo>
                      <a:pt x="0" y="1409699"/>
                    </a:lnTo>
                    <a:lnTo>
                      <a:pt x="0" y="1106087"/>
                    </a:lnTo>
                    <a:lnTo>
                      <a:pt x="31472" y="1104497"/>
                    </a:lnTo>
                    <a:cubicBezTo>
                      <a:pt x="597249" y="1047040"/>
                      <a:pt x="1047041" y="597248"/>
                      <a:pt x="1104498" y="31471"/>
                    </a:cubicBezTo>
                    <a:lnTo>
                      <a:pt x="1106088"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4" name="Text Placeholder 3"/>
          <p:cNvSpPr>
            <a:spLocks noGrp="1"/>
          </p:cNvSpPr>
          <p:nvPr>
            <p:ph type="body" sz="quarter" idx="19"/>
          </p:nvPr>
        </p:nvSpPr>
        <p:spPr/>
        <p:txBody>
          <a:bodyPr/>
          <a:lstStyle/>
          <a:p>
            <a:pPr lvl="1"/>
            <a:r>
              <a:rPr lang="en-US" dirty="0"/>
              <a:t>Operating system actions</a:t>
            </a:r>
          </a:p>
        </p:txBody>
      </p:sp>
      <p:grpSp>
        <p:nvGrpSpPr>
          <p:cNvPr id="481" name="Group 480" descr="Icon of document with check list">
            <a:extLst>
              <a:ext uri="{FF2B5EF4-FFF2-40B4-BE49-F238E27FC236}">
                <a16:creationId xmlns:a16="http://schemas.microsoft.com/office/drawing/2014/main" id="{60D60CC7-394C-4EE5-93A6-B8BC51032934}"/>
              </a:ext>
            </a:extLst>
          </p:cNvPr>
          <p:cNvGrpSpPr/>
          <p:nvPr/>
        </p:nvGrpSpPr>
        <p:grpSpPr>
          <a:xfrm>
            <a:off x="418643" y="4826259"/>
            <a:ext cx="717140" cy="717242"/>
            <a:chOff x="418643" y="4853834"/>
            <a:chExt cx="717140" cy="717242"/>
          </a:xfrm>
        </p:grpSpPr>
        <p:grpSp>
          <p:nvGrpSpPr>
            <p:cNvPr id="482" name="Group 481">
              <a:extLst>
                <a:ext uri="{FF2B5EF4-FFF2-40B4-BE49-F238E27FC236}">
                  <a16:creationId xmlns:a16="http://schemas.microsoft.com/office/drawing/2014/main" id="{BE8D14FA-0E47-40D0-A995-484EB065899D}"/>
                </a:ext>
                <a:ext uri="{C183D7F6-B498-43B3-948B-1728B52AA6E4}">
                  <adec:decorative xmlns:adec="http://schemas.microsoft.com/office/drawing/2017/decorative" val="1"/>
                </a:ext>
              </a:extLst>
            </p:cNvPr>
            <p:cNvGrpSpPr/>
            <p:nvPr/>
          </p:nvGrpSpPr>
          <p:grpSpPr>
            <a:xfrm>
              <a:off x="418643" y="4853834"/>
              <a:ext cx="717140" cy="717242"/>
              <a:chOff x="7962901" y="3032919"/>
              <a:chExt cx="981074" cy="981076"/>
            </a:xfrm>
          </p:grpSpPr>
          <p:sp>
            <p:nvSpPr>
              <p:cNvPr id="494" name="Freeform 5">
                <a:extLst>
                  <a:ext uri="{FF2B5EF4-FFF2-40B4-BE49-F238E27FC236}">
                    <a16:creationId xmlns:a16="http://schemas.microsoft.com/office/drawing/2014/main" id="{FB419442-E6E4-414B-8372-EE8657DFE44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95" name="Freeform 6">
                <a:extLst>
                  <a:ext uri="{FF2B5EF4-FFF2-40B4-BE49-F238E27FC236}">
                    <a16:creationId xmlns:a16="http://schemas.microsoft.com/office/drawing/2014/main" id="{39AAC0A3-E2DF-4066-9E38-235B2F7F896B}"/>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83" name="Group 482" descr="Icon of document with check list">
              <a:extLst>
                <a:ext uri="{FF2B5EF4-FFF2-40B4-BE49-F238E27FC236}">
                  <a16:creationId xmlns:a16="http://schemas.microsoft.com/office/drawing/2014/main" id="{2F828BDC-F50F-4033-B0C9-9A99B8E881BA}"/>
                </a:ext>
              </a:extLst>
            </p:cNvPr>
            <p:cNvGrpSpPr>
              <a:grpSpLocks noChangeAspect="1"/>
            </p:cNvGrpSpPr>
            <p:nvPr/>
          </p:nvGrpSpPr>
          <p:grpSpPr>
            <a:xfrm>
              <a:off x="644013" y="5035533"/>
              <a:ext cx="266400" cy="353844"/>
              <a:chOff x="9068462" y="4294986"/>
              <a:chExt cx="345641" cy="459094"/>
            </a:xfrm>
          </p:grpSpPr>
          <p:sp>
            <p:nvSpPr>
              <p:cNvPr id="484" name="Freeform: Shape 483">
                <a:extLst>
                  <a:ext uri="{FF2B5EF4-FFF2-40B4-BE49-F238E27FC236}">
                    <a16:creationId xmlns:a16="http://schemas.microsoft.com/office/drawing/2014/main" id="{5B7A0A26-B95F-4467-8C7C-15E1F83A16A1}"/>
                  </a:ext>
                </a:extLst>
              </p:cNvPr>
              <p:cNvSpPr/>
              <p:nvPr/>
            </p:nvSpPr>
            <p:spPr>
              <a:xfrm>
                <a:off x="9068462" y="4294986"/>
                <a:ext cx="345640" cy="459094"/>
              </a:xfrm>
              <a:custGeom>
                <a:avLst/>
                <a:gdLst>
                  <a:gd name="connsiteX0" fmla="*/ 0 w 551833"/>
                  <a:gd name="connsiteY0" fmla="*/ 0 h 732972"/>
                  <a:gd name="connsiteX1" fmla="*/ 322241 w 551833"/>
                  <a:gd name="connsiteY1" fmla="*/ 0 h 732972"/>
                  <a:gd name="connsiteX2" fmla="*/ 322241 w 551833"/>
                  <a:gd name="connsiteY2" fmla="*/ 231465 h 732972"/>
                  <a:gd name="connsiteX3" fmla="*/ 551833 w 551833"/>
                  <a:gd name="connsiteY3" fmla="*/ 231465 h 732972"/>
                  <a:gd name="connsiteX4" fmla="*/ 551833 w 551833"/>
                  <a:gd name="connsiteY4" fmla="*/ 732972 h 732972"/>
                  <a:gd name="connsiteX5" fmla="*/ 0 w 551833"/>
                  <a:gd name="connsiteY5" fmla="*/ 732972 h 732972"/>
                  <a:gd name="connsiteX6" fmla="*/ 0 w 551833"/>
                  <a:gd name="connsiteY6" fmla="*/ 0 h 7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33" h="732972">
                    <a:moveTo>
                      <a:pt x="0" y="0"/>
                    </a:moveTo>
                    <a:lnTo>
                      <a:pt x="322241" y="0"/>
                    </a:lnTo>
                    <a:lnTo>
                      <a:pt x="322241" y="231465"/>
                    </a:lnTo>
                    <a:lnTo>
                      <a:pt x="551833" y="231465"/>
                    </a:lnTo>
                    <a:lnTo>
                      <a:pt x="551833" y="732972"/>
                    </a:lnTo>
                    <a:lnTo>
                      <a:pt x="0" y="732972"/>
                    </a:lnTo>
                    <a:lnTo>
                      <a:pt x="0" y="0"/>
                    </a:lnTo>
                    <a:close/>
                  </a:path>
                </a:pathLst>
              </a:custGeom>
              <a:solidFill>
                <a:schemeClr val="bg1">
                  <a:lumMod val="75000"/>
                </a:schemeClr>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85" name="Freeform: Shape 484">
                <a:extLst>
                  <a:ext uri="{FF2B5EF4-FFF2-40B4-BE49-F238E27FC236}">
                    <a16:creationId xmlns:a16="http://schemas.microsoft.com/office/drawing/2014/main" id="{ED86B3EA-9E59-435C-A345-EB6CA954258F}"/>
                  </a:ext>
                </a:extLst>
              </p:cNvPr>
              <p:cNvSpPr/>
              <p:nvPr/>
            </p:nvSpPr>
            <p:spPr>
              <a:xfrm>
                <a:off x="9298049" y="4294986"/>
                <a:ext cx="116054" cy="111149"/>
              </a:xfrm>
              <a:custGeom>
                <a:avLst/>
                <a:gdLst>
                  <a:gd name="connsiteX0" fmla="*/ 0 w 185287"/>
                  <a:gd name="connsiteY0" fmla="*/ 0 h 177456"/>
                  <a:gd name="connsiteX1" fmla="*/ 185287 w 185287"/>
                  <a:gd name="connsiteY1" fmla="*/ 177456 h 177456"/>
                  <a:gd name="connsiteX2" fmla="*/ 0 w 185287"/>
                  <a:gd name="connsiteY2" fmla="*/ 177456 h 177456"/>
                  <a:gd name="connsiteX3" fmla="*/ 0 w 185287"/>
                  <a:gd name="connsiteY3" fmla="*/ 0 h 177456"/>
                </a:gdLst>
                <a:ahLst/>
                <a:cxnLst>
                  <a:cxn ang="0">
                    <a:pos x="connsiteX0" y="connsiteY0"/>
                  </a:cxn>
                  <a:cxn ang="0">
                    <a:pos x="connsiteX1" y="connsiteY1"/>
                  </a:cxn>
                  <a:cxn ang="0">
                    <a:pos x="connsiteX2" y="connsiteY2"/>
                  </a:cxn>
                  <a:cxn ang="0">
                    <a:pos x="connsiteX3" y="connsiteY3"/>
                  </a:cxn>
                </a:cxnLst>
                <a:rect l="l" t="t" r="r" b="b"/>
                <a:pathLst>
                  <a:path w="185287" h="177456">
                    <a:moveTo>
                      <a:pt x="0" y="0"/>
                    </a:moveTo>
                    <a:lnTo>
                      <a:pt x="185287" y="177456"/>
                    </a:lnTo>
                    <a:lnTo>
                      <a:pt x="0" y="177456"/>
                    </a:lnTo>
                    <a:lnTo>
                      <a:pt x="0" y="0"/>
                    </a:lnTo>
                    <a:close/>
                  </a:path>
                </a:pathLst>
              </a:custGeom>
              <a:solidFill>
                <a:srgbClr val="3C3C41"/>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86" name="Freeform: Shape 485">
                <a:extLst>
                  <a:ext uri="{FF2B5EF4-FFF2-40B4-BE49-F238E27FC236}">
                    <a16:creationId xmlns:a16="http://schemas.microsoft.com/office/drawing/2014/main" id="{D49FE892-954D-4A6D-BEBE-885192FA6A03}"/>
                  </a:ext>
                </a:extLst>
              </p:cNvPr>
              <p:cNvSpPr/>
              <p:nvPr/>
            </p:nvSpPr>
            <p:spPr>
              <a:xfrm>
                <a:off x="9090763" y="4446564"/>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7" name="Freeform: Shape 486">
                <a:extLst>
                  <a:ext uri="{FF2B5EF4-FFF2-40B4-BE49-F238E27FC236}">
                    <a16:creationId xmlns:a16="http://schemas.microsoft.com/office/drawing/2014/main" id="{624E716F-46CB-4175-989B-D76444749FEC}"/>
                  </a:ext>
                </a:extLst>
              </p:cNvPr>
              <p:cNvSpPr/>
              <p:nvPr/>
            </p:nvSpPr>
            <p:spPr>
              <a:xfrm>
                <a:off x="9199440" y="4457367"/>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8" name="Freeform: Shape 487">
                <a:extLst>
                  <a:ext uri="{FF2B5EF4-FFF2-40B4-BE49-F238E27FC236}">
                    <a16:creationId xmlns:a16="http://schemas.microsoft.com/office/drawing/2014/main" id="{CE17DCB4-49FD-4017-8CE0-887D429FE2AF}"/>
                  </a:ext>
                </a:extLst>
              </p:cNvPr>
              <p:cNvSpPr/>
              <p:nvPr/>
            </p:nvSpPr>
            <p:spPr>
              <a:xfrm>
                <a:off x="9090763" y="4518152"/>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40973 h 97040"/>
                  <a:gd name="connsiteX4" fmla="*/ 23858 w 130134"/>
                  <a:gd name="connsiteY4" fmla="*/ 19408 h 97040"/>
                  <a:gd name="connsiteX5" fmla="*/ 52053 w 130134"/>
                  <a:gd name="connsiteY5" fmla="*/ 51754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9" name="Freeform: Shape 488">
                <a:extLst>
                  <a:ext uri="{FF2B5EF4-FFF2-40B4-BE49-F238E27FC236}">
                    <a16:creationId xmlns:a16="http://schemas.microsoft.com/office/drawing/2014/main" id="{7A7C4A6E-AEAA-4B77-866A-3CA0C96BDE1A}"/>
                  </a:ext>
                </a:extLst>
              </p:cNvPr>
              <p:cNvSpPr/>
              <p:nvPr/>
            </p:nvSpPr>
            <p:spPr>
              <a:xfrm>
                <a:off x="9199440" y="4531656"/>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0" name="Freeform: Shape 489">
                <a:extLst>
                  <a:ext uri="{FF2B5EF4-FFF2-40B4-BE49-F238E27FC236}">
                    <a16:creationId xmlns:a16="http://schemas.microsoft.com/office/drawing/2014/main" id="{A37A2CCA-1C4D-4D85-9B07-49DDF8880CF4}"/>
                  </a:ext>
                </a:extLst>
              </p:cNvPr>
              <p:cNvSpPr/>
              <p:nvPr/>
            </p:nvSpPr>
            <p:spPr>
              <a:xfrm>
                <a:off x="9090763" y="4591090"/>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1" name="Freeform: Shape 490">
                <a:extLst>
                  <a:ext uri="{FF2B5EF4-FFF2-40B4-BE49-F238E27FC236}">
                    <a16:creationId xmlns:a16="http://schemas.microsoft.com/office/drawing/2014/main" id="{1D43833E-4564-46FC-9BEB-16410B9AFBC4}"/>
                  </a:ext>
                </a:extLst>
              </p:cNvPr>
              <p:cNvSpPr/>
              <p:nvPr/>
            </p:nvSpPr>
            <p:spPr>
              <a:xfrm>
                <a:off x="9199440" y="4604594"/>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2" name="Freeform: Shape 491">
                <a:extLst>
                  <a:ext uri="{FF2B5EF4-FFF2-40B4-BE49-F238E27FC236}">
                    <a16:creationId xmlns:a16="http://schemas.microsoft.com/office/drawing/2014/main" id="{3764B457-919C-48C3-A4A8-74B1ED43E744}"/>
                  </a:ext>
                </a:extLst>
              </p:cNvPr>
              <p:cNvSpPr/>
              <p:nvPr/>
            </p:nvSpPr>
            <p:spPr>
              <a:xfrm>
                <a:off x="9090763" y="4662677"/>
                <a:ext cx="81509" cy="62130"/>
              </a:xfrm>
              <a:custGeom>
                <a:avLst/>
                <a:gdLst>
                  <a:gd name="connsiteX0" fmla="*/ 108444 w 130134"/>
                  <a:gd name="connsiteY0" fmla="*/ 0 h 99195"/>
                  <a:gd name="connsiteX1" fmla="*/ 130134 w 130134"/>
                  <a:gd name="connsiteY1" fmla="*/ 23721 h 99195"/>
                  <a:gd name="connsiteX2" fmla="*/ 47715 w 130134"/>
                  <a:gd name="connsiteY2" fmla="*/ 99195 h 99195"/>
                  <a:gd name="connsiteX3" fmla="*/ 0 w 130134"/>
                  <a:gd name="connsiteY3" fmla="*/ 40973 h 99195"/>
                  <a:gd name="connsiteX4" fmla="*/ 23858 w 130134"/>
                  <a:gd name="connsiteY4" fmla="*/ 19408 h 99195"/>
                  <a:gd name="connsiteX5" fmla="*/ 52053 w 130134"/>
                  <a:gd name="connsiteY5" fmla="*/ 51754 h 99195"/>
                  <a:gd name="connsiteX6" fmla="*/ 108444 w 130134"/>
                  <a:gd name="connsiteY6" fmla="*/ 0 h 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9195">
                    <a:moveTo>
                      <a:pt x="108444" y="0"/>
                    </a:moveTo>
                    <a:lnTo>
                      <a:pt x="130134" y="23721"/>
                    </a:lnTo>
                    <a:lnTo>
                      <a:pt x="47715" y="99195"/>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93" name="Freeform: Shape 492">
                <a:extLst>
                  <a:ext uri="{FF2B5EF4-FFF2-40B4-BE49-F238E27FC236}">
                    <a16:creationId xmlns:a16="http://schemas.microsoft.com/office/drawing/2014/main" id="{A7F3C38A-C009-4657-BC76-C2CDA6F128B4}"/>
                  </a:ext>
                </a:extLst>
              </p:cNvPr>
              <p:cNvSpPr/>
              <p:nvPr/>
            </p:nvSpPr>
            <p:spPr>
              <a:xfrm>
                <a:off x="9199440" y="4677532"/>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5" name="Text Placeholder 4"/>
          <p:cNvSpPr>
            <a:spLocks noGrp="1"/>
          </p:cNvSpPr>
          <p:nvPr>
            <p:ph type="body" sz="quarter" idx="21"/>
          </p:nvPr>
        </p:nvSpPr>
        <p:spPr/>
        <p:txBody>
          <a:bodyPr/>
          <a:lstStyle/>
          <a:p>
            <a:pPr lvl="1"/>
            <a:r>
              <a:rPr lang="en-US" dirty="0"/>
              <a:t>Clicks and keyboard entry</a:t>
            </a:r>
          </a:p>
        </p:txBody>
      </p:sp>
      <p:grpSp>
        <p:nvGrpSpPr>
          <p:cNvPr id="496" name="Group 495" descr="Icon of gear and two arrow">
            <a:extLst>
              <a:ext uri="{FF2B5EF4-FFF2-40B4-BE49-F238E27FC236}">
                <a16:creationId xmlns:a16="http://schemas.microsoft.com/office/drawing/2014/main" id="{93E50F74-44A6-48A4-8BB8-6397A7C0CF0B}"/>
              </a:ext>
            </a:extLst>
          </p:cNvPr>
          <p:cNvGrpSpPr/>
          <p:nvPr/>
        </p:nvGrpSpPr>
        <p:grpSpPr>
          <a:xfrm>
            <a:off x="6229350" y="1441758"/>
            <a:ext cx="717140" cy="717242"/>
            <a:chOff x="418643" y="1456896"/>
            <a:chExt cx="717140" cy="717242"/>
          </a:xfrm>
        </p:grpSpPr>
        <p:grpSp>
          <p:nvGrpSpPr>
            <p:cNvPr id="497" name="Group 496">
              <a:extLst>
                <a:ext uri="{FF2B5EF4-FFF2-40B4-BE49-F238E27FC236}">
                  <a16:creationId xmlns:a16="http://schemas.microsoft.com/office/drawing/2014/main" id="{36324892-9D2B-4FF5-A6BE-2EDAB3AA768E}"/>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502" name="Freeform 5">
                <a:extLst>
                  <a:ext uri="{FF2B5EF4-FFF2-40B4-BE49-F238E27FC236}">
                    <a16:creationId xmlns:a16="http://schemas.microsoft.com/office/drawing/2014/main" id="{7C38D06D-3BDF-4FE8-ACEE-5D2D68A5DC0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03" name="Freeform 6">
                <a:extLst>
                  <a:ext uri="{FF2B5EF4-FFF2-40B4-BE49-F238E27FC236}">
                    <a16:creationId xmlns:a16="http://schemas.microsoft.com/office/drawing/2014/main" id="{095AD193-40D2-470E-9F4F-4D7268E94FC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98" name="Group 497" descr="Icon of gear and two arrow">
              <a:extLst>
                <a:ext uri="{FF2B5EF4-FFF2-40B4-BE49-F238E27FC236}">
                  <a16:creationId xmlns:a16="http://schemas.microsoft.com/office/drawing/2014/main" id="{B7F2125E-FC56-4EE9-BF94-A13A4C332075}"/>
                </a:ext>
              </a:extLst>
            </p:cNvPr>
            <p:cNvGrpSpPr>
              <a:grpSpLocks noChangeAspect="1"/>
            </p:cNvGrpSpPr>
            <p:nvPr/>
          </p:nvGrpSpPr>
          <p:grpSpPr>
            <a:xfrm>
              <a:off x="578448" y="1653485"/>
              <a:ext cx="397530" cy="324064"/>
              <a:chOff x="10035841" y="508637"/>
              <a:chExt cx="758435" cy="618272"/>
            </a:xfrm>
          </p:grpSpPr>
          <p:sp>
            <p:nvSpPr>
              <p:cNvPr id="499" name="Freeform: Shape 498">
                <a:extLst>
                  <a:ext uri="{FF2B5EF4-FFF2-40B4-BE49-F238E27FC236}">
                    <a16:creationId xmlns:a16="http://schemas.microsoft.com/office/drawing/2014/main" id="{C99679E9-D4FE-4FE7-90C3-E435F6BFAD6F}"/>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00" name="Freeform: Shape 499">
                <a:extLst>
                  <a:ext uri="{FF2B5EF4-FFF2-40B4-BE49-F238E27FC236}">
                    <a16:creationId xmlns:a16="http://schemas.microsoft.com/office/drawing/2014/main" id="{FF06C9C4-AE15-4F12-9D3C-B6E9341514FB}"/>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01" name="Freeform: Shape 500">
                <a:extLst>
                  <a:ext uri="{FF2B5EF4-FFF2-40B4-BE49-F238E27FC236}">
                    <a16:creationId xmlns:a16="http://schemas.microsoft.com/office/drawing/2014/main" id="{99CEA257-AAD8-43AD-B7AD-AEA3C886EBA7}"/>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8" name="Text Placeholder 7">
            <a:extLst>
              <a:ext uri="{FF2B5EF4-FFF2-40B4-BE49-F238E27FC236}">
                <a16:creationId xmlns:a16="http://schemas.microsoft.com/office/drawing/2014/main" id="{4C970C09-C124-49EF-A806-956DD6EAA798}"/>
              </a:ext>
            </a:extLst>
          </p:cNvPr>
          <p:cNvSpPr>
            <a:spLocks noGrp="1"/>
          </p:cNvSpPr>
          <p:nvPr>
            <p:ph type="body" sz="quarter" idx="31"/>
          </p:nvPr>
        </p:nvSpPr>
        <p:spPr/>
        <p:txBody>
          <a:bodyPr/>
          <a:lstStyle/>
          <a:p>
            <a:pPr lvl="1"/>
            <a:r>
              <a:rPr lang="en-US" dirty="0"/>
              <a:t>Repeat the steps</a:t>
            </a:r>
          </a:p>
        </p:txBody>
      </p:sp>
      <p:grpSp>
        <p:nvGrpSpPr>
          <p:cNvPr id="504" name="Group 503" descr="Icon of chart with a rising arrow">
            <a:extLst>
              <a:ext uri="{FF2B5EF4-FFF2-40B4-BE49-F238E27FC236}">
                <a16:creationId xmlns:a16="http://schemas.microsoft.com/office/drawing/2014/main" id="{E1A0D8E0-08E9-4F7D-AC19-95B0B29D55A1}"/>
              </a:ext>
            </a:extLst>
          </p:cNvPr>
          <p:cNvGrpSpPr/>
          <p:nvPr/>
        </p:nvGrpSpPr>
        <p:grpSpPr>
          <a:xfrm>
            <a:off x="6229350" y="2287883"/>
            <a:ext cx="717140" cy="717242"/>
            <a:chOff x="418643" y="2314535"/>
            <a:chExt cx="717140" cy="717242"/>
          </a:xfrm>
        </p:grpSpPr>
        <p:grpSp>
          <p:nvGrpSpPr>
            <p:cNvPr id="505" name="Group 504">
              <a:extLst>
                <a:ext uri="{FF2B5EF4-FFF2-40B4-BE49-F238E27FC236}">
                  <a16:creationId xmlns:a16="http://schemas.microsoft.com/office/drawing/2014/main" id="{FEC3FF67-A632-4137-8233-A8012E2E6ED8}"/>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509" name="Freeform 5">
                <a:extLst>
                  <a:ext uri="{FF2B5EF4-FFF2-40B4-BE49-F238E27FC236}">
                    <a16:creationId xmlns:a16="http://schemas.microsoft.com/office/drawing/2014/main" id="{4D76B15B-3B47-4151-8F32-4166422F1E3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10" name="Freeform 6">
                <a:extLst>
                  <a:ext uri="{FF2B5EF4-FFF2-40B4-BE49-F238E27FC236}">
                    <a16:creationId xmlns:a16="http://schemas.microsoft.com/office/drawing/2014/main" id="{78E89B24-9DDC-480F-87AB-0549ADA90EA3}"/>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06" name="Group 505" descr="Icon of chart with a rising arrow">
              <a:extLst>
                <a:ext uri="{FF2B5EF4-FFF2-40B4-BE49-F238E27FC236}">
                  <a16:creationId xmlns:a16="http://schemas.microsoft.com/office/drawing/2014/main" id="{79CE315A-ABD4-42BF-88DC-D49F87F3EDDE}"/>
                </a:ext>
              </a:extLst>
            </p:cNvPr>
            <p:cNvGrpSpPr>
              <a:grpSpLocks noChangeAspect="1"/>
            </p:cNvGrpSpPr>
            <p:nvPr/>
          </p:nvGrpSpPr>
          <p:grpSpPr>
            <a:xfrm>
              <a:off x="603248" y="2499191"/>
              <a:ext cx="347930" cy="347930"/>
              <a:chOff x="3842467" y="3185112"/>
              <a:chExt cx="328830" cy="328830"/>
            </a:xfrm>
          </p:grpSpPr>
          <p:sp>
            <p:nvSpPr>
              <p:cNvPr id="507" name="Freeform 10">
                <a:extLst>
                  <a:ext uri="{FF2B5EF4-FFF2-40B4-BE49-F238E27FC236}">
                    <a16:creationId xmlns:a16="http://schemas.microsoft.com/office/drawing/2014/main" id="{3B400C9C-8F6A-4C94-9BA6-F5DDFEB42D41}"/>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08" name="Freeform 11">
                <a:extLst>
                  <a:ext uri="{FF2B5EF4-FFF2-40B4-BE49-F238E27FC236}">
                    <a16:creationId xmlns:a16="http://schemas.microsoft.com/office/drawing/2014/main" id="{3A2D7D6B-FCFB-4343-9513-32915029A0AF}"/>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2"/>
          </p:nvPr>
        </p:nvSpPr>
        <p:spPr/>
        <p:txBody>
          <a:bodyPr/>
          <a:lstStyle/>
          <a:p>
            <a:pPr lvl="1"/>
            <a:r>
              <a:rPr lang="en-US" dirty="0"/>
              <a:t>Perform on the application user interface</a:t>
            </a:r>
          </a:p>
        </p:txBody>
      </p:sp>
      <p:grpSp>
        <p:nvGrpSpPr>
          <p:cNvPr id="511" name="Group 510" descr="Icon of calendar">
            <a:extLst>
              <a:ext uri="{FF2B5EF4-FFF2-40B4-BE49-F238E27FC236}">
                <a16:creationId xmlns:a16="http://schemas.microsoft.com/office/drawing/2014/main" id="{B8FB2782-AE52-462E-8E3D-F31F1BD504C2}"/>
              </a:ext>
            </a:extLst>
          </p:cNvPr>
          <p:cNvGrpSpPr/>
          <p:nvPr/>
        </p:nvGrpSpPr>
        <p:grpSpPr>
          <a:xfrm>
            <a:off x="6229350" y="3134008"/>
            <a:ext cx="717140" cy="717242"/>
            <a:chOff x="418643" y="3160968"/>
            <a:chExt cx="717140" cy="717242"/>
          </a:xfrm>
        </p:grpSpPr>
        <p:grpSp>
          <p:nvGrpSpPr>
            <p:cNvPr id="512" name="Group 511">
              <a:extLst>
                <a:ext uri="{FF2B5EF4-FFF2-40B4-BE49-F238E27FC236}">
                  <a16:creationId xmlns:a16="http://schemas.microsoft.com/office/drawing/2014/main" id="{EBD50228-4FF1-4511-A0FC-71D9A722E169}"/>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527" name="Freeform 5">
                <a:extLst>
                  <a:ext uri="{FF2B5EF4-FFF2-40B4-BE49-F238E27FC236}">
                    <a16:creationId xmlns:a16="http://schemas.microsoft.com/office/drawing/2014/main" id="{28A598F9-17B1-4932-84A8-C1415942342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28" name="Freeform 6">
                <a:extLst>
                  <a:ext uri="{FF2B5EF4-FFF2-40B4-BE49-F238E27FC236}">
                    <a16:creationId xmlns:a16="http://schemas.microsoft.com/office/drawing/2014/main" id="{FB10E352-70F0-42D5-8556-93A2EBE199B9}"/>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13" name="Group 512" descr="Icon of calendar">
              <a:extLst>
                <a:ext uri="{FF2B5EF4-FFF2-40B4-BE49-F238E27FC236}">
                  <a16:creationId xmlns:a16="http://schemas.microsoft.com/office/drawing/2014/main" id="{DC9C952A-BF8C-45C7-981F-55F46571C7CD}"/>
                </a:ext>
              </a:extLst>
            </p:cNvPr>
            <p:cNvGrpSpPr>
              <a:grpSpLocks noChangeAspect="1"/>
            </p:cNvGrpSpPr>
            <p:nvPr/>
          </p:nvGrpSpPr>
          <p:grpSpPr>
            <a:xfrm>
              <a:off x="599415" y="3370273"/>
              <a:ext cx="355596" cy="298632"/>
              <a:chOff x="2729230" y="4322068"/>
              <a:chExt cx="482169" cy="404930"/>
            </a:xfrm>
          </p:grpSpPr>
          <p:sp>
            <p:nvSpPr>
              <p:cNvPr id="514" name="Freeform: Shape 513">
                <a:extLst>
                  <a:ext uri="{FF2B5EF4-FFF2-40B4-BE49-F238E27FC236}">
                    <a16:creationId xmlns:a16="http://schemas.microsoft.com/office/drawing/2014/main" id="{75C33A11-B852-43E1-8121-461B753D8F97}"/>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15" name="Freeform: Shape 514">
                <a:extLst>
                  <a:ext uri="{FF2B5EF4-FFF2-40B4-BE49-F238E27FC236}">
                    <a16:creationId xmlns:a16="http://schemas.microsoft.com/office/drawing/2014/main" id="{866EDF05-2E88-4254-9545-540E7CB5C1C6}"/>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516" name="Group 515">
                <a:extLst>
                  <a:ext uri="{FF2B5EF4-FFF2-40B4-BE49-F238E27FC236}">
                    <a16:creationId xmlns:a16="http://schemas.microsoft.com/office/drawing/2014/main" id="{20D099F0-D070-4F15-AED4-53A056B13086}"/>
                  </a:ext>
                </a:extLst>
              </p:cNvPr>
              <p:cNvGrpSpPr/>
              <p:nvPr/>
            </p:nvGrpSpPr>
            <p:grpSpPr>
              <a:xfrm>
                <a:off x="2729230" y="4370939"/>
                <a:ext cx="482169" cy="356059"/>
                <a:chOff x="2729230" y="4370939"/>
                <a:chExt cx="482169" cy="356059"/>
              </a:xfrm>
              <a:solidFill>
                <a:srgbClr val="3C3C41"/>
              </a:solidFill>
            </p:grpSpPr>
            <p:sp>
              <p:nvSpPr>
                <p:cNvPr id="525" name="Freeform: Shape 524">
                  <a:extLst>
                    <a:ext uri="{FF2B5EF4-FFF2-40B4-BE49-F238E27FC236}">
                      <a16:creationId xmlns:a16="http://schemas.microsoft.com/office/drawing/2014/main" id="{3B60C0F7-88D3-4BB2-94D6-6D558DA8F77E}"/>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6" name="Freeform: Shape 525">
                  <a:extLst>
                    <a:ext uri="{FF2B5EF4-FFF2-40B4-BE49-F238E27FC236}">
                      <a16:creationId xmlns:a16="http://schemas.microsoft.com/office/drawing/2014/main" id="{244E82EB-C256-43BD-A61B-9B4565FCA417}"/>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517" name="Freeform: Shape 516">
                <a:extLst>
                  <a:ext uri="{FF2B5EF4-FFF2-40B4-BE49-F238E27FC236}">
                    <a16:creationId xmlns:a16="http://schemas.microsoft.com/office/drawing/2014/main" id="{1634A61E-7E9E-4BC4-8B4B-201ED903D41B}"/>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18" name="Freeform: Shape 517">
                <a:extLst>
                  <a:ext uri="{FF2B5EF4-FFF2-40B4-BE49-F238E27FC236}">
                    <a16:creationId xmlns:a16="http://schemas.microsoft.com/office/drawing/2014/main" id="{3F0EB545-9815-4E7C-BBE1-8A6BE57F8075}"/>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19" name="Freeform: Shape 518">
                <a:extLst>
                  <a:ext uri="{FF2B5EF4-FFF2-40B4-BE49-F238E27FC236}">
                    <a16:creationId xmlns:a16="http://schemas.microsoft.com/office/drawing/2014/main" id="{C1089A9D-76B5-42C5-979E-204994C4922C}"/>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0" name="Freeform: Shape 519">
                <a:extLst>
                  <a:ext uri="{FF2B5EF4-FFF2-40B4-BE49-F238E27FC236}">
                    <a16:creationId xmlns:a16="http://schemas.microsoft.com/office/drawing/2014/main" id="{6B625A46-26B6-491F-BE58-0BE79C4F07D1}"/>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1" name="Freeform: Shape 520">
                <a:extLst>
                  <a:ext uri="{FF2B5EF4-FFF2-40B4-BE49-F238E27FC236}">
                    <a16:creationId xmlns:a16="http://schemas.microsoft.com/office/drawing/2014/main" id="{667BD843-E08D-4ACB-9942-1A95664443E4}"/>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2" name="Freeform: Shape 521">
                <a:extLst>
                  <a:ext uri="{FF2B5EF4-FFF2-40B4-BE49-F238E27FC236}">
                    <a16:creationId xmlns:a16="http://schemas.microsoft.com/office/drawing/2014/main" id="{D0D80A68-DB70-499C-AFFF-73B1E75978AF}"/>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3" name="Freeform: Shape 522">
                <a:extLst>
                  <a:ext uri="{FF2B5EF4-FFF2-40B4-BE49-F238E27FC236}">
                    <a16:creationId xmlns:a16="http://schemas.microsoft.com/office/drawing/2014/main" id="{A410D7DC-0CA5-4C7F-9469-44D8831D08E4}"/>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24" name="Freeform: Shape 523">
                <a:extLst>
                  <a:ext uri="{FF2B5EF4-FFF2-40B4-BE49-F238E27FC236}">
                    <a16:creationId xmlns:a16="http://schemas.microsoft.com/office/drawing/2014/main" id="{58DB71D2-F72E-4101-8F1D-B8A2F48AE6F8}"/>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3"/>
          </p:nvPr>
        </p:nvSpPr>
        <p:spPr/>
        <p:txBody>
          <a:bodyPr/>
          <a:lstStyle/>
          <a:p>
            <a:pPr lvl="1"/>
            <a:r>
              <a:rPr lang="en-US" dirty="0"/>
              <a:t>Simple to complex tasks and processes</a:t>
            </a:r>
          </a:p>
        </p:txBody>
      </p:sp>
      <p:grpSp>
        <p:nvGrpSpPr>
          <p:cNvPr id="529" name="Group 528" descr="Icon of crosshair">
            <a:extLst>
              <a:ext uri="{FF2B5EF4-FFF2-40B4-BE49-F238E27FC236}">
                <a16:creationId xmlns:a16="http://schemas.microsoft.com/office/drawing/2014/main" id="{B2193072-76CA-482A-B736-272950E84C10}"/>
              </a:ext>
            </a:extLst>
          </p:cNvPr>
          <p:cNvGrpSpPr/>
          <p:nvPr/>
        </p:nvGrpSpPr>
        <p:grpSpPr>
          <a:xfrm>
            <a:off x="6229350" y="3980133"/>
            <a:ext cx="717140" cy="717242"/>
            <a:chOff x="418643" y="4007401"/>
            <a:chExt cx="717140" cy="717242"/>
          </a:xfrm>
        </p:grpSpPr>
        <p:grpSp>
          <p:nvGrpSpPr>
            <p:cNvPr id="530" name="Group 529">
              <a:extLst>
                <a:ext uri="{FF2B5EF4-FFF2-40B4-BE49-F238E27FC236}">
                  <a16:creationId xmlns:a16="http://schemas.microsoft.com/office/drawing/2014/main" id="{2CB51551-A140-461C-83D8-C3C63D521F55}"/>
                </a:ext>
                <a:ext uri="{C183D7F6-B498-43B3-948B-1728B52AA6E4}">
                  <adec:decorative xmlns:adec="http://schemas.microsoft.com/office/drawing/2017/decorative" val="1"/>
                </a:ext>
              </a:extLst>
            </p:cNvPr>
            <p:cNvGrpSpPr/>
            <p:nvPr/>
          </p:nvGrpSpPr>
          <p:grpSpPr>
            <a:xfrm>
              <a:off x="418643" y="4007401"/>
              <a:ext cx="717140" cy="717242"/>
              <a:chOff x="7962901" y="3032919"/>
              <a:chExt cx="981074" cy="981076"/>
            </a:xfrm>
          </p:grpSpPr>
          <p:sp>
            <p:nvSpPr>
              <p:cNvPr id="544" name="Freeform 5">
                <a:extLst>
                  <a:ext uri="{FF2B5EF4-FFF2-40B4-BE49-F238E27FC236}">
                    <a16:creationId xmlns:a16="http://schemas.microsoft.com/office/drawing/2014/main" id="{735B3FEE-05B7-4A88-A2AD-D24062CA309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45" name="Freeform 6">
                <a:extLst>
                  <a:ext uri="{FF2B5EF4-FFF2-40B4-BE49-F238E27FC236}">
                    <a16:creationId xmlns:a16="http://schemas.microsoft.com/office/drawing/2014/main" id="{DFA6593E-7641-4C25-9D71-733CB9C245B5}"/>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31" name="Group 530" descr="Icon of crosshair">
              <a:extLst>
                <a:ext uri="{FF2B5EF4-FFF2-40B4-BE49-F238E27FC236}">
                  <a16:creationId xmlns:a16="http://schemas.microsoft.com/office/drawing/2014/main" id="{69081B9A-CC04-4AD4-A035-8B4F8101F87E}"/>
                </a:ext>
              </a:extLst>
            </p:cNvPr>
            <p:cNvGrpSpPr>
              <a:grpSpLocks noChangeAspect="1"/>
            </p:cNvGrpSpPr>
            <p:nvPr/>
          </p:nvGrpSpPr>
          <p:grpSpPr>
            <a:xfrm>
              <a:off x="598817" y="4187626"/>
              <a:ext cx="356792" cy="356792"/>
              <a:chOff x="2402115" y="2108508"/>
              <a:chExt cx="3002280" cy="3002280"/>
            </a:xfrm>
            <a:solidFill>
              <a:srgbClr val="3C3C41"/>
            </a:solidFill>
          </p:grpSpPr>
          <p:sp>
            <p:nvSpPr>
              <p:cNvPr id="532" name="Freeform: Shape 531">
                <a:extLst>
                  <a:ext uri="{FF2B5EF4-FFF2-40B4-BE49-F238E27FC236}">
                    <a16:creationId xmlns:a16="http://schemas.microsoft.com/office/drawing/2014/main" id="{962625CD-C382-4476-B871-B0866E19B276}"/>
                  </a:ext>
                </a:extLst>
              </p:cNvPr>
              <p:cNvSpPr/>
              <p:nvPr/>
            </p:nvSpPr>
            <p:spPr>
              <a:xfrm>
                <a:off x="2402115" y="2108508"/>
                <a:ext cx="1409700" cy="1409701"/>
              </a:xfrm>
              <a:custGeom>
                <a:avLst/>
                <a:gdLst>
                  <a:gd name="connsiteX0" fmla="*/ 439444 w 1409700"/>
                  <a:gd name="connsiteY0" fmla="*/ 0 h 1409701"/>
                  <a:gd name="connsiteX1" fmla="*/ 1409700 w 1409700"/>
                  <a:gd name="connsiteY1" fmla="*/ 0 h 1409701"/>
                  <a:gd name="connsiteX2" fmla="*/ 1409700 w 1409700"/>
                  <a:gd name="connsiteY2" fmla="*/ 303613 h 1409701"/>
                  <a:gd name="connsiteX3" fmla="*/ 1378228 w 1409700"/>
                  <a:gd name="connsiteY3" fmla="*/ 305202 h 1409701"/>
                  <a:gd name="connsiteX4" fmla="*/ 305202 w 1409700"/>
                  <a:gd name="connsiteY4" fmla="*/ 1378228 h 1409701"/>
                  <a:gd name="connsiteX5" fmla="*/ 303613 w 1409700"/>
                  <a:gd name="connsiteY5" fmla="*/ 1409701 h 1409701"/>
                  <a:gd name="connsiteX6" fmla="*/ 0 w 1409700"/>
                  <a:gd name="connsiteY6" fmla="*/ 1409701 h 1409701"/>
                  <a:gd name="connsiteX7" fmla="*/ 0 w 1409700"/>
                  <a:gd name="connsiteY7" fmla="*/ 439444 h 1409701"/>
                  <a:gd name="connsiteX8" fmla="*/ 439444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439444" y="0"/>
                    </a:moveTo>
                    <a:lnTo>
                      <a:pt x="1409700" y="0"/>
                    </a:lnTo>
                    <a:lnTo>
                      <a:pt x="1409700" y="303613"/>
                    </a:lnTo>
                    <a:lnTo>
                      <a:pt x="1378228" y="305202"/>
                    </a:lnTo>
                    <a:cubicBezTo>
                      <a:pt x="812451" y="362659"/>
                      <a:pt x="362659" y="812451"/>
                      <a:pt x="305202" y="1378228"/>
                    </a:cubicBezTo>
                    <a:lnTo>
                      <a:pt x="303613" y="1409701"/>
                    </a:lnTo>
                    <a:lnTo>
                      <a:pt x="0" y="1409701"/>
                    </a:lnTo>
                    <a:lnTo>
                      <a:pt x="0" y="439444"/>
                    </a:lnTo>
                    <a:cubicBezTo>
                      <a:pt x="0" y="196746"/>
                      <a:pt x="196746" y="0"/>
                      <a:pt x="439444" y="0"/>
                    </a:cubicBez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3" name="Freeform: Shape 532">
                <a:extLst>
                  <a:ext uri="{FF2B5EF4-FFF2-40B4-BE49-F238E27FC236}">
                    <a16:creationId xmlns:a16="http://schemas.microsoft.com/office/drawing/2014/main" id="{19D5D39A-7BEA-45B3-901A-380B041B496D}"/>
                  </a:ext>
                </a:extLst>
              </p:cNvPr>
              <p:cNvSpPr/>
              <p:nvPr/>
            </p:nvSpPr>
            <p:spPr>
              <a:xfrm>
                <a:off x="3994695" y="2108508"/>
                <a:ext cx="1409700" cy="1409701"/>
              </a:xfrm>
              <a:custGeom>
                <a:avLst/>
                <a:gdLst>
                  <a:gd name="connsiteX0" fmla="*/ 0 w 1409700"/>
                  <a:gd name="connsiteY0" fmla="*/ 0 h 1409701"/>
                  <a:gd name="connsiteX1" fmla="*/ 970256 w 1409700"/>
                  <a:gd name="connsiteY1" fmla="*/ 0 h 1409701"/>
                  <a:gd name="connsiteX2" fmla="*/ 1409700 w 1409700"/>
                  <a:gd name="connsiteY2" fmla="*/ 439444 h 1409701"/>
                  <a:gd name="connsiteX3" fmla="*/ 1409700 w 1409700"/>
                  <a:gd name="connsiteY3" fmla="*/ 1409701 h 1409701"/>
                  <a:gd name="connsiteX4" fmla="*/ 1106088 w 1409700"/>
                  <a:gd name="connsiteY4" fmla="*/ 1409701 h 1409701"/>
                  <a:gd name="connsiteX5" fmla="*/ 1104498 w 1409700"/>
                  <a:gd name="connsiteY5" fmla="*/ 1378228 h 1409701"/>
                  <a:gd name="connsiteX6" fmla="*/ 31472 w 1409700"/>
                  <a:gd name="connsiteY6" fmla="*/ 305202 h 1409701"/>
                  <a:gd name="connsiteX7" fmla="*/ 0 w 1409700"/>
                  <a:gd name="connsiteY7" fmla="*/ 303613 h 1409701"/>
                  <a:gd name="connsiteX8" fmla="*/ 0 w 1409700"/>
                  <a:gd name="connsiteY8" fmla="*/ 0 h 1409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701">
                    <a:moveTo>
                      <a:pt x="0" y="0"/>
                    </a:moveTo>
                    <a:lnTo>
                      <a:pt x="970256" y="0"/>
                    </a:lnTo>
                    <a:cubicBezTo>
                      <a:pt x="1212954" y="0"/>
                      <a:pt x="1409700" y="196746"/>
                      <a:pt x="1409700" y="439444"/>
                    </a:cubicBezTo>
                    <a:lnTo>
                      <a:pt x="1409700" y="1409701"/>
                    </a:lnTo>
                    <a:lnTo>
                      <a:pt x="1106088" y="1409701"/>
                    </a:lnTo>
                    <a:lnTo>
                      <a:pt x="1104498" y="1378228"/>
                    </a:lnTo>
                    <a:cubicBezTo>
                      <a:pt x="1047041" y="812451"/>
                      <a:pt x="597249" y="362659"/>
                      <a:pt x="31472" y="305202"/>
                    </a:cubicBezTo>
                    <a:lnTo>
                      <a:pt x="0" y="303613"/>
                    </a:ln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4" name="Freeform: Shape 533">
                <a:extLst>
                  <a:ext uri="{FF2B5EF4-FFF2-40B4-BE49-F238E27FC236}">
                    <a16:creationId xmlns:a16="http://schemas.microsoft.com/office/drawing/2014/main" id="{94089DA4-C25A-4E6D-8A0A-D04F4146FF2F}"/>
                  </a:ext>
                </a:extLst>
              </p:cNvPr>
              <p:cNvSpPr/>
              <p:nvPr/>
            </p:nvSpPr>
            <p:spPr>
              <a:xfrm>
                <a:off x="2885401" y="2591793"/>
                <a:ext cx="926415" cy="926416"/>
              </a:xfrm>
              <a:custGeom>
                <a:avLst/>
                <a:gdLst>
                  <a:gd name="connsiteX0" fmla="*/ 926415 w 926415"/>
                  <a:gd name="connsiteY0" fmla="*/ 0 h 926416"/>
                  <a:gd name="connsiteX1" fmla="*/ 926415 w 926415"/>
                  <a:gd name="connsiteY1" fmla="*/ 465008 h 926416"/>
                  <a:gd name="connsiteX2" fmla="*/ 904579 w 926415"/>
                  <a:gd name="connsiteY2" fmla="*/ 467209 h 926416"/>
                  <a:gd name="connsiteX3" fmla="*/ 467209 w 926415"/>
                  <a:gd name="connsiteY3" fmla="*/ 904579 h 926416"/>
                  <a:gd name="connsiteX4" fmla="*/ 465008 w 926415"/>
                  <a:gd name="connsiteY4" fmla="*/ 926416 h 926416"/>
                  <a:gd name="connsiteX5" fmla="*/ 0 w 926415"/>
                  <a:gd name="connsiteY5" fmla="*/ 926416 h 926416"/>
                  <a:gd name="connsiteX6" fmla="*/ 662 w 926415"/>
                  <a:gd name="connsiteY6" fmla="*/ 913313 h 926416"/>
                  <a:gd name="connsiteX7" fmla="*/ 913313 w 926415"/>
                  <a:gd name="connsiteY7" fmla="*/ 662 h 926416"/>
                  <a:gd name="connsiteX8" fmla="*/ 926415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926415" y="0"/>
                    </a:moveTo>
                    <a:lnTo>
                      <a:pt x="926415" y="465008"/>
                    </a:lnTo>
                    <a:lnTo>
                      <a:pt x="904579" y="467209"/>
                    </a:lnTo>
                    <a:cubicBezTo>
                      <a:pt x="685045" y="512133"/>
                      <a:pt x="512133" y="685045"/>
                      <a:pt x="467209" y="904579"/>
                    </a:cubicBezTo>
                    <a:lnTo>
                      <a:pt x="465008" y="926416"/>
                    </a:lnTo>
                    <a:lnTo>
                      <a:pt x="0" y="926416"/>
                    </a:lnTo>
                    <a:lnTo>
                      <a:pt x="662" y="913313"/>
                    </a:lnTo>
                    <a:cubicBezTo>
                      <a:pt x="49532" y="432098"/>
                      <a:pt x="432098" y="49532"/>
                      <a:pt x="913313" y="662"/>
                    </a:cubicBezTo>
                    <a:lnTo>
                      <a:pt x="926415"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5" name="Freeform: Shape 534">
                <a:extLst>
                  <a:ext uri="{FF2B5EF4-FFF2-40B4-BE49-F238E27FC236}">
                    <a16:creationId xmlns:a16="http://schemas.microsoft.com/office/drawing/2014/main" id="{85A23A45-90A5-4B2C-9C26-FEFD37BD20D5}"/>
                  </a:ext>
                </a:extLst>
              </p:cNvPr>
              <p:cNvSpPr/>
              <p:nvPr/>
            </p:nvSpPr>
            <p:spPr>
              <a:xfrm>
                <a:off x="3994696" y="2591793"/>
                <a:ext cx="926415" cy="926416"/>
              </a:xfrm>
              <a:custGeom>
                <a:avLst/>
                <a:gdLst>
                  <a:gd name="connsiteX0" fmla="*/ 0 w 926415"/>
                  <a:gd name="connsiteY0" fmla="*/ 0 h 926416"/>
                  <a:gd name="connsiteX1" fmla="*/ 13102 w 926415"/>
                  <a:gd name="connsiteY1" fmla="*/ 662 h 926416"/>
                  <a:gd name="connsiteX2" fmla="*/ 925753 w 926415"/>
                  <a:gd name="connsiteY2" fmla="*/ 913313 h 926416"/>
                  <a:gd name="connsiteX3" fmla="*/ 926415 w 926415"/>
                  <a:gd name="connsiteY3" fmla="*/ 926416 h 926416"/>
                  <a:gd name="connsiteX4" fmla="*/ 461408 w 926415"/>
                  <a:gd name="connsiteY4" fmla="*/ 926416 h 926416"/>
                  <a:gd name="connsiteX5" fmla="*/ 459206 w 926415"/>
                  <a:gd name="connsiteY5" fmla="*/ 904579 h 926416"/>
                  <a:gd name="connsiteX6" fmla="*/ 21836 w 926415"/>
                  <a:gd name="connsiteY6" fmla="*/ 467209 h 926416"/>
                  <a:gd name="connsiteX7" fmla="*/ 0 w 926415"/>
                  <a:gd name="connsiteY7" fmla="*/ 465008 h 926416"/>
                  <a:gd name="connsiteX8" fmla="*/ 0 w 926415"/>
                  <a:gd name="connsiteY8" fmla="*/ 0 h 9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6">
                    <a:moveTo>
                      <a:pt x="0" y="0"/>
                    </a:moveTo>
                    <a:lnTo>
                      <a:pt x="13102" y="662"/>
                    </a:lnTo>
                    <a:cubicBezTo>
                      <a:pt x="494318" y="49532"/>
                      <a:pt x="876883" y="432098"/>
                      <a:pt x="925753" y="913313"/>
                    </a:cubicBezTo>
                    <a:lnTo>
                      <a:pt x="926415" y="926416"/>
                    </a:lnTo>
                    <a:lnTo>
                      <a:pt x="461408" y="926416"/>
                    </a:lnTo>
                    <a:lnTo>
                      <a:pt x="459206" y="904579"/>
                    </a:lnTo>
                    <a:cubicBezTo>
                      <a:pt x="414283" y="685045"/>
                      <a:pt x="241370" y="512133"/>
                      <a:pt x="21836" y="467209"/>
                    </a:cubicBezTo>
                    <a:lnTo>
                      <a:pt x="0" y="465008"/>
                    </a:ln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6" name="Freeform: Shape 535">
                <a:extLst>
                  <a:ext uri="{FF2B5EF4-FFF2-40B4-BE49-F238E27FC236}">
                    <a16:creationId xmlns:a16="http://schemas.microsoft.com/office/drawing/2014/main" id="{003510F3-FEAC-4B46-91B0-01EA1055DD19}"/>
                  </a:ext>
                </a:extLst>
              </p:cNvPr>
              <p:cNvSpPr/>
              <p:nvPr/>
            </p:nvSpPr>
            <p:spPr>
              <a:xfrm>
                <a:off x="3494075" y="3200469"/>
                <a:ext cx="317740" cy="317741"/>
              </a:xfrm>
              <a:custGeom>
                <a:avLst/>
                <a:gdLst>
                  <a:gd name="connsiteX0" fmla="*/ 317740 w 317740"/>
                  <a:gd name="connsiteY0" fmla="*/ 0 h 317741"/>
                  <a:gd name="connsiteX1" fmla="*/ 317740 w 317740"/>
                  <a:gd name="connsiteY1" fmla="*/ 317741 h 317741"/>
                  <a:gd name="connsiteX2" fmla="*/ 0 w 317740"/>
                  <a:gd name="connsiteY2" fmla="*/ 317741 h 317741"/>
                  <a:gd name="connsiteX3" fmla="*/ 22343 w 317740"/>
                  <a:gd name="connsiteY3" fmla="*/ 245764 h 317741"/>
                  <a:gd name="connsiteX4" fmla="*/ 245764 w 317740"/>
                  <a:gd name="connsiteY4" fmla="*/ 22343 h 317741"/>
                  <a:gd name="connsiteX5" fmla="*/ 31774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317740" y="0"/>
                    </a:moveTo>
                    <a:lnTo>
                      <a:pt x="317740" y="317741"/>
                    </a:lnTo>
                    <a:lnTo>
                      <a:pt x="0" y="317741"/>
                    </a:lnTo>
                    <a:lnTo>
                      <a:pt x="22343" y="245764"/>
                    </a:lnTo>
                    <a:cubicBezTo>
                      <a:pt x="64832" y="145309"/>
                      <a:pt x="145309" y="64832"/>
                      <a:pt x="245764" y="22343"/>
                    </a:cubicBezTo>
                    <a:lnTo>
                      <a:pt x="31774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7" name="Freeform: Shape 536">
                <a:extLst>
                  <a:ext uri="{FF2B5EF4-FFF2-40B4-BE49-F238E27FC236}">
                    <a16:creationId xmlns:a16="http://schemas.microsoft.com/office/drawing/2014/main" id="{EA88DA9F-A749-4BDD-9096-22BC97DDE778}"/>
                  </a:ext>
                </a:extLst>
              </p:cNvPr>
              <p:cNvSpPr/>
              <p:nvPr/>
            </p:nvSpPr>
            <p:spPr>
              <a:xfrm>
                <a:off x="3994695" y="3200469"/>
                <a:ext cx="317740" cy="317741"/>
              </a:xfrm>
              <a:custGeom>
                <a:avLst/>
                <a:gdLst>
                  <a:gd name="connsiteX0" fmla="*/ 0 w 317740"/>
                  <a:gd name="connsiteY0" fmla="*/ 0 h 317741"/>
                  <a:gd name="connsiteX1" fmla="*/ 71976 w 317740"/>
                  <a:gd name="connsiteY1" fmla="*/ 22343 h 317741"/>
                  <a:gd name="connsiteX2" fmla="*/ 295397 w 317740"/>
                  <a:gd name="connsiteY2" fmla="*/ 245764 h 317741"/>
                  <a:gd name="connsiteX3" fmla="*/ 317740 w 317740"/>
                  <a:gd name="connsiteY3" fmla="*/ 317741 h 317741"/>
                  <a:gd name="connsiteX4" fmla="*/ 0 w 317740"/>
                  <a:gd name="connsiteY4" fmla="*/ 317741 h 317741"/>
                  <a:gd name="connsiteX5" fmla="*/ 0 w 317740"/>
                  <a:gd name="connsiteY5" fmla="*/ 0 h 317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41">
                    <a:moveTo>
                      <a:pt x="0" y="0"/>
                    </a:moveTo>
                    <a:lnTo>
                      <a:pt x="71976" y="22343"/>
                    </a:lnTo>
                    <a:cubicBezTo>
                      <a:pt x="172432" y="64832"/>
                      <a:pt x="252908" y="145309"/>
                      <a:pt x="295397" y="245764"/>
                    </a:cubicBezTo>
                    <a:lnTo>
                      <a:pt x="317740" y="317741"/>
                    </a:lnTo>
                    <a:lnTo>
                      <a:pt x="0" y="317741"/>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8" name="Freeform: Shape 537">
                <a:extLst>
                  <a:ext uri="{FF2B5EF4-FFF2-40B4-BE49-F238E27FC236}">
                    <a16:creationId xmlns:a16="http://schemas.microsoft.com/office/drawing/2014/main" id="{9117F16B-C150-44A4-B7A8-E1697FA268ED}"/>
                  </a:ext>
                </a:extLst>
              </p:cNvPr>
              <p:cNvSpPr/>
              <p:nvPr/>
            </p:nvSpPr>
            <p:spPr>
              <a:xfrm>
                <a:off x="2402115" y="3701089"/>
                <a:ext cx="1409700" cy="1409699"/>
              </a:xfrm>
              <a:custGeom>
                <a:avLst/>
                <a:gdLst>
                  <a:gd name="connsiteX0" fmla="*/ 0 w 1409700"/>
                  <a:gd name="connsiteY0" fmla="*/ 0 h 1409699"/>
                  <a:gd name="connsiteX1" fmla="*/ 303613 w 1409700"/>
                  <a:gd name="connsiteY1" fmla="*/ 0 h 1409699"/>
                  <a:gd name="connsiteX2" fmla="*/ 305202 w 1409700"/>
                  <a:gd name="connsiteY2" fmla="*/ 31471 h 1409699"/>
                  <a:gd name="connsiteX3" fmla="*/ 1378228 w 1409700"/>
                  <a:gd name="connsiteY3" fmla="*/ 1104497 h 1409699"/>
                  <a:gd name="connsiteX4" fmla="*/ 1409700 w 1409700"/>
                  <a:gd name="connsiteY4" fmla="*/ 1106087 h 1409699"/>
                  <a:gd name="connsiteX5" fmla="*/ 1409700 w 1409700"/>
                  <a:gd name="connsiteY5" fmla="*/ 1409699 h 1409699"/>
                  <a:gd name="connsiteX6" fmla="*/ 439444 w 1409700"/>
                  <a:gd name="connsiteY6" fmla="*/ 1409699 h 1409699"/>
                  <a:gd name="connsiteX7" fmla="*/ 0 w 1409700"/>
                  <a:gd name="connsiteY7" fmla="*/ 970255 h 1409699"/>
                  <a:gd name="connsiteX8" fmla="*/ 0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0" y="0"/>
                    </a:moveTo>
                    <a:lnTo>
                      <a:pt x="303613" y="0"/>
                    </a:lnTo>
                    <a:lnTo>
                      <a:pt x="305202" y="31471"/>
                    </a:lnTo>
                    <a:cubicBezTo>
                      <a:pt x="362659" y="597248"/>
                      <a:pt x="812451" y="1047040"/>
                      <a:pt x="1378228" y="1104497"/>
                    </a:cubicBezTo>
                    <a:lnTo>
                      <a:pt x="1409700" y="1106087"/>
                    </a:lnTo>
                    <a:lnTo>
                      <a:pt x="1409700" y="1409699"/>
                    </a:lnTo>
                    <a:lnTo>
                      <a:pt x="439444" y="1409699"/>
                    </a:lnTo>
                    <a:cubicBezTo>
                      <a:pt x="196746" y="1409699"/>
                      <a:pt x="0" y="1212953"/>
                      <a:pt x="0" y="970255"/>
                    </a:cubicBezTo>
                    <a:lnTo>
                      <a:pt x="0"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39" name="Freeform: Shape 538">
                <a:extLst>
                  <a:ext uri="{FF2B5EF4-FFF2-40B4-BE49-F238E27FC236}">
                    <a16:creationId xmlns:a16="http://schemas.microsoft.com/office/drawing/2014/main" id="{D1059690-E9BB-4416-B0CF-97A04609CE94}"/>
                  </a:ext>
                </a:extLst>
              </p:cNvPr>
              <p:cNvSpPr/>
              <p:nvPr/>
            </p:nvSpPr>
            <p:spPr>
              <a:xfrm>
                <a:off x="2885401" y="3701089"/>
                <a:ext cx="926415" cy="926414"/>
              </a:xfrm>
              <a:custGeom>
                <a:avLst/>
                <a:gdLst>
                  <a:gd name="connsiteX0" fmla="*/ 0 w 926415"/>
                  <a:gd name="connsiteY0" fmla="*/ 0 h 926414"/>
                  <a:gd name="connsiteX1" fmla="*/ 465008 w 926415"/>
                  <a:gd name="connsiteY1" fmla="*/ 0 h 926414"/>
                  <a:gd name="connsiteX2" fmla="*/ 467209 w 926415"/>
                  <a:gd name="connsiteY2" fmla="*/ 21835 h 926414"/>
                  <a:gd name="connsiteX3" fmla="*/ 904579 w 926415"/>
                  <a:gd name="connsiteY3" fmla="*/ 459205 h 926414"/>
                  <a:gd name="connsiteX4" fmla="*/ 926415 w 926415"/>
                  <a:gd name="connsiteY4" fmla="*/ 461406 h 926414"/>
                  <a:gd name="connsiteX5" fmla="*/ 926415 w 926415"/>
                  <a:gd name="connsiteY5" fmla="*/ 926414 h 926414"/>
                  <a:gd name="connsiteX6" fmla="*/ 913313 w 926415"/>
                  <a:gd name="connsiteY6" fmla="*/ 925752 h 926414"/>
                  <a:gd name="connsiteX7" fmla="*/ 662 w 926415"/>
                  <a:gd name="connsiteY7" fmla="*/ 13101 h 926414"/>
                  <a:gd name="connsiteX8" fmla="*/ 0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0" y="0"/>
                    </a:moveTo>
                    <a:lnTo>
                      <a:pt x="465008" y="0"/>
                    </a:lnTo>
                    <a:lnTo>
                      <a:pt x="467209" y="21835"/>
                    </a:lnTo>
                    <a:cubicBezTo>
                      <a:pt x="512133" y="241369"/>
                      <a:pt x="685045" y="414282"/>
                      <a:pt x="904579" y="459205"/>
                    </a:cubicBezTo>
                    <a:lnTo>
                      <a:pt x="926415" y="461406"/>
                    </a:lnTo>
                    <a:lnTo>
                      <a:pt x="926415" y="926414"/>
                    </a:lnTo>
                    <a:lnTo>
                      <a:pt x="913313" y="925752"/>
                    </a:lnTo>
                    <a:cubicBezTo>
                      <a:pt x="432098" y="876882"/>
                      <a:pt x="49532" y="494317"/>
                      <a:pt x="662" y="13101"/>
                    </a:cubicBezTo>
                    <a:lnTo>
                      <a:pt x="0"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40" name="Freeform: Shape 539">
                <a:extLst>
                  <a:ext uri="{FF2B5EF4-FFF2-40B4-BE49-F238E27FC236}">
                    <a16:creationId xmlns:a16="http://schemas.microsoft.com/office/drawing/2014/main" id="{0AF46698-FB45-414A-9489-2E56457472A5}"/>
                  </a:ext>
                </a:extLst>
              </p:cNvPr>
              <p:cNvSpPr/>
              <p:nvPr/>
            </p:nvSpPr>
            <p:spPr>
              <a:xfrm>
                <a:off x="3494077" y="3701090"/>
                <a:ext cx="317739" cy="317739"/>
              </a:xfrm>
              <a:custGeom>
                <a:avLst/>
                <a:gdLst>
                  <a:gd name="connsiteX0" fmla="*/ 0 w 317739"/>
                  <a:gd name="connsiteY0" fmla="*/ 0 h 317739"/>
                  <a:gd name="connsiteX1" fmla="*/ 317739 w 317739"/>
                  <a:gd name="connsiteY1" fmla="*/ 0 h 317739"/>
                  <a:gd name="connsiteX2" fmla="*/ 317739 w 317739"/>
                  <a:gd name="connsiteY2" fmla="*/ 317739 h 317739"/>
                  <a:gd name="connsiteX3" fmla="*/ 245763 w 317739"/>
                  <a:gd name="connsiteY3" fmla="*/ 295396 h 317739"/>
                  <a:gd name="connsiteX4" fmla="*/ 22342 w 317739"/>
                  <a:gd name="connsiteY4" fmla="*/ 71975 h 317739"/>
                  <a:gd name="connsiteX5" fmla="*/ 0 w 317739"/>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39" h="317739">
                    <a:moveTo>
                      <a:pt x="0" y="0"/>
                    </a:moveTo>
                    <a:lnTo>
                      <a:pt x="317739" y="0"/>
                    </a:lnTo>
                    <a:lnTo>
                      <a:pt x="317739" y="317739"/>
                    </a:lnTo>
                    <a:lnTo>
                      <a:pt x="245763" y="295396"/>
                    </a:lnTo>
                    <a:cubicBezTo>
                      <a:pt x="145308" y="252907"/>
                      <a:pt x="64831" y="172431"/>
                      <a:pt x="22342" y="71975"/>
                    </a:cubicBez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41" name="Freeform: Shape 540">
                <a:extLst>
                  <a:ext uri="{FF2B5EF4-FFF2-40B4-BE49-F238E27FC236}">
                    <a16:creationId xmlns:a16="http://schemas.microsoft.com/office/drawing/2014/main" id="{F772C53C-FA39-4A4D-867F-76BB14046286}"/>
                  </a:ext>
                </a:extLst>
              </p:cNvPr>
              <p:cNvSpPr/>
              <p:nvPr/>
            </p:nvSpPr>
            <p:spPr>
              <a:xfrm>
                <a:off x="3994695" y="3701090"/>
                <a:ext cx="317740" cy="317739"/>
              </a:xfrm>
              <a:custGeom>
                <a:avLst/>
                <a:gdLst>
                  <a:gd name="connsiteX0" fmla="*/ 0 w 317740"/>
                  <a:gd name="connsiteY0" fmla="*/ 0 h 317739"/>
                  <a:gd name="connsiteX1" fmla="*/ 317740 w 317740"/>
                  <a:gd name="connsiteY1" fmla="*/ 0 h 317739"/>
                  <a:gd name="connsiteX2" fmla="*/ 295397 w 317740"/>
                  <a:gd name="connsiteY2" fmla="*/ 71975 h 317739"/>
                  <a:gd name="connsiteX3" fmla="*/ 71976 w 317740"/>
                  <a:gd name="connsiteY3" fmla="*/ 295396 h 317739"/>
                  <a:gd name="connsiteX4" fmla="*/ 0 w 317740"/>
                  <a:gd name="connsiteY4" fmla="*/ 317739 h 317739"/>
                  <a:gd name="connsiteX5" fmla="*/ 0 w 317740"/>
                  <a:gd name="connsiteY5" fmla="*/ 0 h 317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40" h="317739">
                    <a:moveTo>
                      <a:pt x="0" y="0"/>
                    </a:moveTo>
                    <a:lnTo>
                      <a:pt x="317740" y="0"/>
                    </a:lnTo>
                    <a:lnTo>
                      <a:pt x="295397" y="71975"/>
                    </a:lnTo>
                    <a:cubicBezTo>
                      <a:pt x="252908" y="172431"/>
                      <a:pt x="172432" y="252907"/>
                      <a:pt x="71976" y="295396"/>
                    </a:cubicBezTo>
                    <a:lnTo>
                      <a:pt x="0" y="317739"/>
                    </a:lnTo>
                    <a:lnTo>
                      <a:pt x="0" y="0"/>
                    </a:lnTo>
                    <a:close/>
                  </a:path>
                </a:pathLst>
              </a:custGeom>
              <a:grp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42" name="Freeform: Shape 541">
                <a:extLst>
                  <a:ext uri="{FF2B5EF4-FFF2-40B4-BE49-F238E27FC236}">
                    <a16:creationId xmlns:a16="http://schemas.microsoft.com/office/drawing/2014/main" id="{AC5FEF5A-BA06-4EC0-BFE1-1E60437A2FF9}"/>
                  </a:ext>
                </a:extLst>
              </p:cNvPr>
              <p:cNvSpPr/>
              <p:nvPr/>
            </p:nvSpPr>
            <p:spPr>
              <a:xfrm>
                <a:off x="3994696" y="3701089"/>
                <a:ext cx="926415" cy="926414"/>
              </a:xfrm>
              <a:custGeom>
                <a:avLst/>
                <a:gdLst>
                  <a:gd name="connsiteX0" fmla="*/ 461407 w 926415"/>
                  <a:gd name="connsiteY0" fmla="*/ 0 h 926414"/>
                  <a:gd name="connsiteX1" fmla="*/ 926415 w 926415"/>
                  <a:gd name="connsiteY1" fmla="*/ 0 h 926414"/>
                  <a:gd name="connsiteX2" fmla="*/ 925753 w 926415"/>
                  <a:gd name="connsiteY2" fmla="*/ 13101 h 926414"/>
                  <a:gd name="connsiteX3" fmla="*/ 13102 w 926415"/>
                  <a:gd name="connsiteY3" fmla="*/ 925752 h 926414"/>
                  <a:gd name="connsiteX4" fmla="*/ 0 w 926415"/>
                  <a:gd name="connsiteY4" fmla="*/ 926414 h 926414"/>
                  <a:gd name="connsiteX5" fmla="*/ 0 w 926415"/>
                  <a:gd name="connsiteY5" fmla="*/ 461406 h 926414"/>
                  <a:gd name="connsiteX6" fmla="*/ 21836 w 926415"/>
                  <a:gd name="connsiteY6" fmla="*/ 459205 h 926414"/>
                  <a:gd name="connsiteX7" fmla="*/ 459206 w 926415"/>
                  <a:gd name="connsiteY7" fmla="*/ 21835 h 926414"/>
                  <a:gd name="connsiteX8" fmla="*/ 461407 w 926415"/>
                  <a:gd name="connsiteY8" fmla="*/ 0 h 92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6415" h="926414">
                    <a:moveTo>
                      <a:pt x="461407" y="0"/>
                    </a:moveTo>
                    <a:lnTo>
                      <a:pt x="926415" y="0"/>
                    </a:lnTo>
                    <a:lnTo>
                      <a:pt x="925753" y="13101"/>
                    </a:lnTo>
                    <a:cubicBezTo>
                      <a:pt x="876883" y="494317"/>
                      <a:pt x="494318" y="876882"/>
                      <a:pt x="13102" y="925752"/>
                    </a:cubicBezTo>
                    <a:lnTo>
                      <a:pt x="0" y="926414"/>
                    </a:lnTo>
                    <a:lnTo>
                      <a:pt x="0" y="461406"/>
                    </a:lnTo>
                    <a:lnTo>
                      <a:pt x="21836" y="459205"/>
                    </a:lnTo>
                    <a:cubicBezTo>
                      <a:pt x="241370" y="414282"/>
                      <a:pt x="414283" y="241369"/>
                      <a:pt x="459206" y="21835"/>
                    </a:cubicBezTo>
                    <a:lnTo>
                      <a:pt x="461407" y="0"/>
                    </a:lnTo>
                    <a:close/>
                  </a:path>
                </a:pathLst>
              </a:custGeom>
              <a:solidFill>
                <a:schemeClr val="accent4"/>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543" name="Freeform: Shape 542">
                <a:extLst>
                  <a:ext uri="{FF2B5EF4-FFF2-40B4-BE49-F238E27FC236}">
                    <a16:creationId xmlns:a16="http://schemas.microsoft.com/office/drawing/2014/main" id="{D7097974-6085-4C9C-AB1F-2C5AB61FC003}"/>
                  </a:ext>
                </a:extLst>
              </p:cNvPr>
              <p:cNvSpPr/>
              <p:nvPr/>
            </p:nvSpPr>
            <p:spPr>
              <a:xfrm>
                <a:off x="3994695" y="3701089"/>
                <a:ext cx="1409700" cy="1409699"/>
              </a:xfrm>
              <a:custGeom>
                <a:avLst/>
                <a:gdLst>
                  <a:gd name="connsiteX0" fmla="*/ 1106088 w 1409700"/>
                  <a:gd name="connsiteY0" fmla="*/ 0 h 1409699"/>
                  <a:gd name="connsiteX1" fmla="*/ 1409700 w 1409700"/>
                  <a:gd name="connsiteY1" fmla="*/ 0 h 1409699"/>
                  <a:gd name="connsiteX2" fmla="*/ 1409700 w 1409700"/>
                  <a:gd name="connsiteY2" fmla="*/ 970255 h 1409699"/>
                  <a:gd name="connsiteX3" fmla="*/ 970256 w 1409700"/>
                  <a:gd name="connsiteY3" fmla="*/ 1409699 h 1409699"/>
                  <a:gd name="connsiteX4" fmla="*/ 0 w 1409700"/>
                  <a:gd name="connsiteY4" fmla="*/ 1409699 h 1409699"/>
                  <a:gd name="connsiteX5" fmla="*/ 0 w 1409700"/>
                  <a:gd name="connsiteY5" fmla="*/ 1106087 h 1409699"/>
                  <a:gd name="connsiteX6" fmla="*/ 31472 w 1409700"/>
                  <a:gd name="connsiteY6" fmla="*/ 1104497 h 1409699"/>
                  <a:gd name="connsiteX7" fmla="*/ 1104498 w 1409700"/>
                  <a:gd name="connsiteY7" fmla="*/ 31471 h 1409699"/>
                  <a:gd name="connsiteX8" fmla="*/ 1106088 w 1409700"/>
                  <a:gd name="connsiteY8" fmla="*/ 0 h 140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1409699">
                    <a:moveTo>
                      <a:pt x="1106088" y="0"/>
                    </a:moveTo>
                    <a:lnTo>
                      <a:pt x="1409700" y="0"/>
                    </a:lnTo>
                    <a:lnTo>
                      <a:pt x="1409700" y="970255"/>
                    </a:lnTo>
                    <a:cubicBezTo>
                      <a:pt x="1409700" y="1212953"/>
                      <a:pt x="1212954" y="1409699"/>
                      <a:pt x="970256" y="1409699"/>
                    </a:cubicBezTo>
                    <a:lnTo>
                      <a:pt x="0" y="1409699"/>
                    </a:lnTo>
                    <a:lnTo>
                      <a:pt x="0" y="1106087"/>
                    </a:lnTo>
                    <a:lnTo>
                      <a:pt x="31472" y="1104497"/>
                    </a:lnTo>
                    <a:cubicBezTo>
                      <a:pt x="597249" y="1047040"/>
                      <a:pt x="1047041" y="597248"/>
                      <a:pt x="1104498" y="31471"/>
                    </a:cubicBezTo>
                    <a:lnTo>
                      <a:pt x="1106088" y="0"/>
                    </a:lnTo>
                    <a:close/>
                  </a:path>
                </a:pathLst>
              </a:custGeom>
              <a:solidFill>
                <a:schemeClr val="bg1">
                  <a:lumMod val="75000"/>
                </a:schemeClr>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11" name="Text Placeholder 10">
            <a:extLst>
              <a:ext uri="{FF2B5EF4-FFF2-40B4-BE49-F238E27FC236}">
                <a16:creationId xmlns:a16="http://schemas.microsoft.com/office/drawing/2014/main" id="{0B1D4227-99BD-41CF-8A9E-CAEF2A37B390}"/>
              </a:ext>
            </a:extLst>
          </p:cNvPr>
          <p:cNvSpPr>
            <a:spLocks noGrp="1"/>
          </p:cNvSpPr>
          <p:nvPr>
            <p:ph type="body" sz="quarter" idx="34"/>
          </p:nvPr>
        </p:nvSpPr>
        <p:spPr/>
        <p:txBody>
          <a:bodyPr/>
          <a:lstStyle/>
          <a:p>
            <a:pPr lvl="1"/>
            <a:r>
              <a:rPr lang="en-US" dirty="0"/>
              <a:t>Reduce costs</a:t>
            </a:r>
          </a:p>
        </p:txBody>
      </p:sp>
      <p:grpSp>
        <p:nvGrpSpPr>
          <p:cNvPr id="546" name="Group 545" descr="Icon of document with check list">
            <a:extLst>
              <a:ext uri="{FF2B5EF4-FFF2-40B4-BE49-F238E27FC236}">
                <a16:creationId xmlns:a16="http://schemas.microsoft.com/office/drawing/2014/main" id="{4E170FA6-AB1E-47DA-8B71-AD6158554DB2}"/>
              </a:ext>
            </a:extLst>
          </p:cNvPr>
          <p:cNvGrpSpPr/>
          <p:nvPr/>
        </p:nvGrpSpPr>
        <p:grpSpPr>
          <a:xfrm>
            <a:off x="6229350" y="4826259"/>
            <a:ext cx="717140" cy="717242"/>
            <a:chOff x="418643" y="4853834"/>
            <a:chExt cx="717140" cy="717242"/>
          </a:xfrm>
        </p:grpSpPr>
        <p:grpSp>
          <p:nvGrpSpPr>
            <p:cNvPr id="547" name="Group 546">
              <a:extLst>
                <a:ext uri="{FF2B5EF4-FFF2-40B4-BE49-F238E27FC236}">
                  <a16:creationId xmlns:a16="http://schemas.microsoft.com/office/drawing/2014/main" id="{79FB5323-E19F-44D4-B256-D403FFABF8E4}"/>
                </a:ext>
                <a:ext uri="{C183D7F6-B498-43B3-948B-1728B52AA6E4}">
                  <adec:decorative xmlns:adec="http://schemas.microsoft.com/office/drawing/2017/decorative" val="1"/>
                </a:ext>
              </a:extLst>
            </p:cNvPr>
            <p:cNvGrpSpPr/>
            <p:nvPr/>
          </p:nvGrpSpPr>
          <p:grpSpPr>
            <a:xfrm>
              <a:off x="418643" y="4853834"/>
              <a:ext cx="717140" cy="717242"/>
              <a:chOff x="7962901" y="3032919"/>
              <a:chExt cx="981074" cy="981076"/>
            </a:xfrm>
          </p:grpSpPr>
          <p:sp>
            <p:nvSpPr>
              <p:cNvPr id="559" name="Freeform 5">
                <a:extLst>
                  <a:ext uri="{FF2B5EF4-FFF2-40B4-BE49-F238E27FC236}">
                    <a16:creationId xmlns:a16="http://schemas.microsoft.com/office/drawing/2014/main" id="{77C49691-C77B-4199-BAA0-755A8C13240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0" name="Freeform 6">
                <a:extLst>
                  <a:ext uri="{FF2B5EF4-FFF2-40B4-BE49-F238E27FC236}">
                    <a16:creationId xmlns:a16="http://schemas.microsoft.com/office/drawing/2014/main" id="{A2F145B3-7F61-4E5E-B228-528D899C244F}"/>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48" name="Group 547" descr="Icon of document with check list">
              <a:extLst>
                <a:ext uri="{FF2B5EF4-FFF2-40B4-BE49-F238E27FC236}">
                  <a16:creationId xmlns:a16="http://schemas.microsoft.com/office/drawing/2014/main" id="{D63707C2-F5F2-4E93-9281-DCCF6D873EDA}"/>
                </a:ext>
              </a:extLst>
            </p:cNvPr>
            <p:cNvGrpSpPr>
              <a:grpSpLocks noChangeAspect="1"/>
            </p:cNvGrpSpPr>
            <p:nvPr/>
          </p:nvGrpSpPr>
          <p:grpSpPr>
            <a:xfrm>
              <a:off x="644013" y="5035533"/>
              <a:ext cx="266400" cy="353844"/>
              <a:chOff x="9068462" y="4294986"/>
              <a:chExt cx="345641" cy="459094"/>
            </a:xfrm>
          </p:grpSpPr>
          <p:sp>
            <p:nvSpPr>
              <p:cNvPr id="549" name="Freeform: Shape 548">
                <a:extLst>
                  <a:ext uri="{FF2B5EF4-FFF2-40B4-BE49-F238E27FC236}">
                    <a16:creationId xmlns:a16="http://schemas.microsoft.com/office/drawing/2014/main" id="{880E4ED3-E1FB-4449-B677-2E5CCBF083ED}"/>
                  </a:ext>
                </a:extLst>
              </p:cNvPr>
              <p:cNvSpPr/>
              <p:nvPr/>
            </p:nvSpPr>
            <p:spPr>
              <a:xfrm>
                <a:off x="9068462" y="4294986"/>
                <a:ext cx="345640" cy="459094"/>
              </a:xfrm>
              <a:custGeom>
                <a:avLst/>
                <a:gdLst>
                  <a:gd name="connsiteX0" fmla="*/ 0 w 551833"/>
                  <a:gd name="connsiteY0" fmla="*/ 0 h 732972"/>
                  <a:gd name="connsiteX1" fmla="*/ 322241 w 551833"/>
                  <a:gd name="connsiteY1" fmla="*/ 0 h 732972"/>
                  <a:gd name="connsiteX2" fmla="*/ 322241 w 551833"/>
                  <a:gd name="connsiteY2" fmla="*/ 231465 h 732972"/>
                  <a:gd name="connsiteX3" fmla="*/ 551833 w 551833"/>
                  <a:gd name="connsiteY3" fmla="*/ 231465 h 732972"/>
                  <a:gd name="connsiteX4" fmla="*/ 551833 w 551833"/>
                  <a:gd name="connsiteY4" fmla="*/ 732972 h 732972"/>
                  <a:gd name="connsiteX5" fmla="*/ 0 w 551833"/>
                  <a:gd name="connsiteY5" fmla="*/ 732972 h 732972"/>
                  <a:gd name="connsiteX6" fmla="*/ 0 w 551833"/>
                  <a:gd name="connsiteY6" fmla="*/ 0 h 7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33" h="732972">
                    <a:moveTo>
                      <a:pt x="0" y="0"/>
                    </a:moveTo>
                    <a:lnTo>
                      <a:pt x="322241" y="0"/>
                    </a:lnTo>
                    <a:lnTo>
                      <a:pt x="322241" y="231465"/>
                    </a:lnTo>
                    <a:lnTo>
                      <a:pt x="551833" y="231465"/>
                    </a:lnTo>
                    <a:lnTo>
                      <a:pt x="551833" y="732972"/>
                    </a:lnTo>
                    <a:lnTo>
                      <a:pt x="0" y="732972"/>
                    </a:lnTo>
                    <a:lnTo>
                      <a:pt x="0" y="0"/>
                    </a:lnTo>
                    <a:close/>
                  </a:path>
                </a:pathLst>
              </a:custGeom>
              <a:solidFill>
                <a:schemeClr val="bg1">
                  <a:lumMod val="75000"/>
                </a:schemeClr>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50" name="Freeform: Shape 549">
                <a:extLst>
                  <a:ext uri="{FF2B5EF4-FFF2-40B4-BE49-F238E27FC236}">
                    <a16:creationId xmlns:a16="http://schemas.microsoft.com/office/drawing/2014/main" id="{510789F1-C582-43E1-8D3C-ECAD53E8B3CB}"/>
                  </a:ext>
                </a:extLst>
              </p:cNvPr>
              <p:cNvSpPr/>
              <p:nvPr/>
            </p:nvSpPr>
            <p:spPr>
              <a:xfrm>
                <a:off x="9298049" y="4294986"/>
                <a:ext cx="116054" cy="111149"/>
              </a:xfrm>
              <a:custGeom>
                <a:avLst/>
                <a:gdLst>
                  <a:gd name="connsiteX0" fmla="*/ 0 w 185287"/>
                  <a:gd name="connsiteY0" fmla="*/ 0 h 177456"/>
                  <a:gd name="connsiteX1" fmla="*/ 185287 w 185287"/>
                  <a:gd name="connsiteY1" fmla="*/ 177456 h 177456"/>
                  <a:gd name="connsiteX2" fmla="*/ 0 w 185287"/>
                  <a:gd name="connsiteY2" fmla="*/ 177456 h 177456"/>
                  <a:gd name="connsiteX3" fmla="*/ 0 w 185287"/>
                  <a:gd name="connsiteY3" fmla="*/ 0 h 177456"/>
                </a:gdLst>
                <a:ahLst/>
                <a:cxnLst>
                  <a:cxn ang="0">
                    <a:pos x="connsiteX0" y="connsiteY0"/>
                  </a:cxn>
                  <a:cxn ang="0">
                    <a:pos x="connsiteX1" y="connsiteY1"/>
                  </a:cxn>
                  <a:cxn ang="0">
                    <a:pos x="connsiteX2" y="connsiteY2"/>
                  </a:cxn>
                  <a:cxn ang="0">
                    <a:pos x="connsiteX3" y="connsiteY3"/>
                  </a:cxn>
                </a:cxnLst>
                <a:rect l="l" t="t" r="r" b="b"/>
                <a:pathLst>
                  <a:path w="185287" h="177456">
                    <a:moveTo>
                      <a:pt x="0" y="0"/>
                    </a:moveTo>
                    <a:lnTo>
                      <a:pt x="185287" y="177456"/>
                    </a:lnTo>
                    <a:lnTo>
                      <a:pt x="0" y="177456"/>
                    </a:lnTo>
                    <a:lnTo>
                      <a:pt x="0" y="0"/>
                    </a:lnTo>
                    <a:close/>
                  </a:path>
                </a:pathLst>
              </a:custGeom>
              <a:solidFill>
                <a:srgbClr val="3C3C41"/>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51" name="Freeform: Shape 550">
                <a:extLst>
                  <a:ext uri="{FF2B5EF4-FFF2-40B4-BE49-F238E27FC236}">
                    <a16:creationId xmlns:a16="http://schemas.microsoft.com/office/drawing/2014/main" id="{244F7AE9-584F-4907-8CBA-31A9CEFD6A0C}"/>
                  </a:ext>
                </a:extLst>
              </p:cNvPr>
              <p:cNvSpPr/>
              <p:nvPr/>
            </p:nvSpPr>
            <p:spPr>
              <a:xfrm>
                <a:off x="9090763" y="4446564"/>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2" name="Freeform: Shape 551">
                <a:extLst>
                  <a:ext uri="{FF2B5EF4-FFF2-40B4-BE49-F238E27FC236}">
                    <a16:creationId xmlns:a16="http://schemas.microsoft.com/office/drawing/2014/main" id="{815824C1-EC0D-41DC-9CD6-100D8732BB59}"/>
                  </a:ext>
                </a:extLst>
              </p:cNvPr>
              <p:cNvSpPr/>
              <p:nvPr/>
            </p:nvSpPr>
            <p:spPr>
              <a:xfrm>
                <a:off x="9199440" y="4457367"/>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3" name="Freeform: Shape 552">
                <a:extLst>
                  <a:ext uri="{FF2B5EF4-FFF2-40B4-BE49-F238E27FC236}">
                    <a16:creationId xmlns:a16="http://schemas.microsoft.com/office/drawing/2014/main" id="{CD54C2B2-BBE9-4203-81D0-ECFAC6084323}"/>
                  </a:ext>
                </a:extLst>
              </p:cNvPr>
              <p:cNvSpPr/>
              <p:nvPr/>
            </p:nvSpPr>
            <p:spPr>
              <a:xfrm>
                <a:off x="9090763" y="4518152"/>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40973 h 97040"/>
                  <a:gd name="connsiteX4" fmla="*/ 23858 w 130134"/>
                  <a:gd name="connsiteY4" fmla="*/ 19408 h 97040"/>
                  <a:gd name="connsiteX5" fmla="*/ 52053 w 130134"/>
                  <a:gd name="connsiteY5" fmla="*/ 51754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4" name="Freeform: Shape 553">
                <a:extLst>
                  <a:ext uri="{FF2B5EF4-FFF2-40B4-BE49-F238E27FC236}">
                    <a16:creationId xmlns:a16="http://schemas.microsoft.com/office/drawing/2014/main" id="{C1A4F831-A436-4F22-B993-D89C5CB08301}"/>
                  </a:ext>
                </a:extLst>
              </p:cNvPr>
              <p:cNvSpPr/>
              <p:nvPr/>
            </p:nvSpPr>
            <p:spPr>
              <a:xfrm>
                <a:off x="9199440" y="4531656"/>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5" name="Freeform: Shape 554">
                <a:extLst>
                  <a:ext uri="{FF2B5EF4-FFF2-40B4-BE49-F238E27FC236}">
                    <a16:creationId xmlns:a16="http://schemas.microsoft.com/office/drawing/2014/main" id="{866C6705-D794-4D4F-833E-17F0C7D4C473}"/>
                  </a:ext>
                </a:extLst>
              </p:cNvPr>
              <p:cNvSpPr/>
              <p:nvPr/>
            </p:nvSpPr>
            <p:spPr>
              <a:xfrm>
                <a:off x="9090763" y="4591090"/>
                <a:ext cx="81509" cy="60781"/>
              </a:xfrm>
              <a:custGeom>
                <a:avLst/>
                <a:gdLst>
                  <a:gd name="connsiteX0" fmla="*/ 108444 w 130134"/>
                  <a:gd name="connsiteY0" fmla="*/ 0 h 97040"/>
                  <a:gd name="connsiteX1" fmla="*/ 130134 w 130134"/>
                  <a:gd name="connsiteY1" fmla="*/ 23721 h 97040"/>
                  <a:gd name="connsiteX2" fmla="*/ 47715 w 130134"/>
                  <a:gd name="connsiteY2" fmla="*/ 97040 h 97040"/>
                  <a:gd name="connsiteX3" fmla="*/ 0 w 130134"/>
                  <a:gd name="connsiteY3" fmla="*/ 38815 h 97040"/>
                  <a:gd name="connsiteX4" fmla="*/ 23858 w 130134"/>
                  <a:gd name="connsiteY4" fmla="*/ 19408 h 97040"/>
                  <a:gd name="connsiteX5" fmla="*/ 52053 w 130134"/>
                  <a:gd name="connsiteY5" fmla="*/ 49596 h 97040"/>
                  <a:gd name="connsiteX6" fmla="*/ 108444 w 130134"/>
                  <a:gd name="connsiteY6" fmla="*/ 0 h 97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7040">
                    <a:moveTo>
                      <a:pt x="108444" y="0"/>
                    </a:moveTo>
                    <a:lnTo>
                      <a:pt x="130134" y="23721"/>
                    </a:lnTo>
                    <a:lnTo>
                      <a:pt x="47715" y="97040"/>
                    </a:lnTo>
                    <a:lnTo>
                      <a:pt x="0" y="38815"/>
                    </a:lnTo>
                    <a:lnTo>
                      <a:pt x="23858" y="19408"/>
                    </a:lnTo>
                    <a:lnTo>
                      <a:pt x="52053" y="49596"/>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6" name="Freeform: Shape 555">
                <a:extLst>
                  <a:ext uri="{FF2B5EF4-FFF2-40B4-BE49-F238E27FC236}">
                    <a16:creationId xmlns:a16="http://schemas.microsoft.com/office/drawing/2014/main" id="{22186A93-8F20-4C66-B4BE-923726501697}"/>
                  </a:ext>
                </a:extLst>
              </p:cNvPr>
              <p:cNvSpPr/>
              <p:nvPr/>
            </p:nvSpPr>
            <p:spPr>
              <a:xfrm>
                <a:off x="9199440" y="4604594"/>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7" name="Freeform: Shape 556">
                <a:extLst>
                  <a:ext uri="{FF2B5EF4-FFF2-40B4-BE49-F238E27FC236}">
                    <a16:creationId xmlns:a16="http://schemas.microsoft.com/office/drawing/2014/main" id="{F733447C-2E69-47DD-8FDE-3DFBC36474A4}"/>
                  </a:ext>
                </a:extLst>
              </p:cNvPr>
              <p:cNvSpPr/>
              <p:nvPr/>
            </p:nvSpPr>
            <p:spPr>
              <a:xfrm>
                <a:off x="9090763" y="4662677"/>
                <a:ext cx="81509" cy="62130"/>
              </a:xfrm>
              <a:custGeom>
                <a:avLst/>
                <a:gdLst>
                  <a:gd name="connsiteX0" fmla="*/ 108444 w 130134"/>
                  <a:gd name="connsiteY0" fmla="*/ 0 h 99195"/>
                  <a:gd name="connsiteX1" fmla="*/ 130134 w 130134"/>
                  <a:gd name="connsiteY1" fmla="*/ 23721 h 99195"/>
                  <a:gd name="connsiteX2" fmla="*/ 47715 w 130134"/>
                  <a:gd name="connsiteY2" fmla="*/ 99195 h 99195"/>
                  <a:gd name="connsiteX3" fmla="*/ 0 w 130134"/>
                  <a:gd name="connsiteY3" fmla="*/ 40973 h 99195"/>
                  <a:gd name="connsiteX4" fmla="*/ 23858 w 130134"/>
                  <a:gd name="connsiteY4" fmla="*/ 19408 h 99195"/>
                  <a:gd name="connsiteX5" fmla="*/ 52053 w 130134"/>
                  <a:gd name="connsiteY5" fmla="*/ 51754 h 99195"/>
                  <a:gd name="connsiteX6" fmla="*/ 108444 w 130134"/>
                  <a:gd name="connsiteY6" fmla="*/ 0 h 99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134" h="99195">
                    <a:moveTo>
                      <a:pt x="108444" y="0"/>
                    </a:moveTo>
                    <a:lnTo>
                      <a:pt x="130134" y="23721"/>
                    </a:lnTo>
                    <a:lnTo>
                      <a:pt x="47715" y="99195"/>
                    </a:lnTo>
                    <a:lnTo>
                      <a:pt x="0" y="40973"/>
                    </a:lnTo>
                    <a:lnTo>
                      <a:pt x="23858" y="19408"/>
                    </a:lnTo>
                    <a:lnTo>
                      <a:pt x="52053" y="51754"/>
                    </a:lnTo>
                    <a:lnTo>
                      <a:pt x="108444"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558" name="Freeform: Shape 557">
                <a:extLst>
                  <a:ext uri="{FF2B5EF4-FFF2-40B4-BE49-F238E27FC236}">
                    <a16:creationId xmlns:a16="http://schemas.microsoft.com/office/drawing/2014/main" id="{06D3F11A-4A1C-4F87-ADEF-893FD7F75C99}"/>
                  </a:ext>
                </a:extLst>
              </p:cNvPr>
              <p:cNvSpPr/>
              <p:nvPr/>
            </p:nvSpPr>
            <p:spPr>
              <a:xfrm>
                <a:off x="9199440" y="4677532"/>
                <a:ext cx="180682" cy="31066"/>
              </a:xfrm>
              <a:custGeom>
                <a:avLst/>
                <a:gdLst>
                  <a:gd name="connsiteX0" fmla="*/ 0 w 288469"/>
                  <a:gd name="connsiteY0" fmla="*/ 0 h 49598"/>
                  <a:gd name="connsiteX1" fmla="*/ 288469 w 288469"/>
                  <a:gd name="connsiteY1" fmla="*/ 0 h 49598"/>
                  <a:gd name="connsiteX2" fmla="*/ 288469 w 288469"/>
                  <a:gd name="connsiteY2" fmla="*/ 49598 h 49598"/>
                  <a:gd name="connsiteX3" fmla="*/ 0 w 288469"/>
                  <a:gd name="connsiteY3" fmla="*/ 49598 h 49598"/>
                  <a:gd name="connsiteX4" fmla="*/ 0 w 288469"/>
                  <a:gd name="connsiteY4" fmla="*/ 0 h 49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469" h="49598">
                    <a:moveTo>
                      <a:pt x="0" y="0"/>
                    </a:moveTo>
                    <a:lnTo>
                      <a:pt x="288469" y="0"/>
                    </a:lnTo>
                    <a:lnTo>
                      <a:pt x="288469" y="49598"/>
                    </a:lnTo>
                    <a:lnTo>
                      <a:pt x="0" y="49598"/>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12" name="Text Placeholder 11">
            <a:extLst>
              <a:ext uri="{FF2B5EF4-FFF2-40B4-BE49-F238E27FC236}">
                <a16:creationId xmlns:a16="http://schemas.microsoft.com/office/drawing/2014/main" id="{BDB411B7-BFF9-4333-BE25-005B2EE2FA8D}"/>
              </a:ext>
            </a:extLst>
          </p:cNvPr>
          <p:cNvSpPr>
            <a:spLocks noGrp="1"/>
          </p:cNvSpPr>
          <p:nvPr>
            <p:ph type="body" sz="quarter" idx="35"/>
          </p:nvPr>
        </p:nvSpPr>
        <p:spPr/>
        <p:txBody>
          <a:bodyPr/>
          <a:lstStyle/>
          <a:p>
            <a:pPr lvl="1"/>
            <a:r>
              <a:rPr lang="en-US" dirty="0"/>
              <a:t>Reduces errors</a:t>
            </a:r>
          </a:p>
          <a:p>
            <a:pPr lvl="1"/>
            <a:endParaRPr lang="en-US" dirty="0"/>
          </a:p>
        </p:txBody>
      </p:sp>
    </p:spTree>
    <p:extLst>
      <p:ext uri="{BB962C8B-B14F-4D97-AF65-F5344CB8AC3E}">
        <p14:creationId xmlns:p14="http://schemas.microsoft.com/office/powerpoint/2010/main" val="233430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Opportunities for automation</a:t>
            </a:r>
          </a:p>
        </p:txBody>
      </p:sp>
      <p:sp>
        <p:nvSpPr>
          <p:cNvPr id="6" name="Text Placeholder 5"/>
          <p:cNvSpPr>
            <a:spLocks noGrp="1"/>
          </p:cNvSpPr>
          <p:nvPr>
            <p:ph type="body" sz="quarter" idx="15"/>
          </p:nvPr>
        </p:nvSpPr>
        <p:spPr/>
        <p:txBody>
          <a:bodyPr/>
          <a:lstStyle/>
          <a:p>
            <a:pPr lvl="1"/>
            <a:r>
              <a:rPr lang="en-GB" dirty="0"/>
              <a:t>The best organizations are powered by strategic and creative people, but they are often forced to spend nearly half their time on repetitive tasks that could be automated with current technology</a:t>
            </a:r>
            <a:endParaRPr lang="en-US" dirty="0"/>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18643" y="2857348"/>
            <a:ext cx="3650357" cy="2006600"/>
          </a:xfrm>
          <a:ln>
            <a:solidFill>
              <a:schemeClr val="accent4"/>
            </a:solidFill>
          </a:ln>
        </p:spPr>
        <p:txBody>
          <a:bodyPr/>
          <a:lstStyle/>
          <a:p>
            <a:r>
              <a:rPr lang="en-US" dirty="0"/>
              <a:t>Who</a:t>
            </a:r>
          </a:p>
          <a:p>
            <a:pPr lvl="1"/>
            <a:r>
              <a:rPr lang="en-GB" dirty="0"/>
              <a:t>60% of all occupations have at least 30% automatable activities</a:t>
            </a:r>
            <a:endParaRPr lang="en-US" dirty="0"/>
          </a:p>
        </p:txBody>
      </p:sp>
      <p:grpSp>
        <p:nvGrpSpPr>
          <p:cNvPr id="31" name="Group 30" descr="Icon of gear and two arrow">
            <a:extLst>
              <a:ext uri="{FF2B5EF4-FFF2-40B4-BE49-F238E27FC236}">
                <a16:creationId xmlns:a16="http://schemas.microsoft.com/office/drawing/2014/main" id="{4AC1395C-F44F-40D4-9102-EE45F29CBD47}"/>
              </a:ext>
            </a:extLst>
          </p:cNvPr>
          <p:cNvGrpSpPr/>
          <p:nvPr/>
        </p:nvGrpSpPr>
        <p:grpSpPr>
          <a:xfrm>
            <a:off x="3153508" y="4019319"/>
            <a:ext cx="723714" cy="723714"/>
            <a:chOff x="9893353" y="551475"/>
            <a:chExt cx="782637" cy="782637"/>
          </a:xfrm>
        </p:grpSpPr>
        <p:sp>
          <p:nvSpPr>
            <p:cNvPr id="32" name="AutoShape 3">
              <a:extLst>
                <a:ext uri="{FF2B5EF4-FFF2-40B4-BE49-F238E27FC236}">
                  <a16:creationId xmlns:a16="http://schemas.microsoft.com/office/drawing/2014/main" id="{9D6481ED-2F00-4463-937D-3325EEA955DE}"/>
                </a:ext>
              </a:extLst>
            </p:cNvPr>
            <p:cNvSpPr>
              <a:spLocks noChangeAspect="1" noChangeArrowheads="1" noTextEdit="1"/>
            </p:cNvSpPr>
            <p:nvPr/>
          </p:nvSpPr>
          <p:spPr bwMode="auto">
            <a:xfrm>
              <a:off x="9893353" y="551475"/>
              <a:ext cx="782637"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8" name="Freeform 5">
              <a:extLst>
                <a:ext uri="{FF2B5EF4-FFF2-40B4-BE49-F238E27FC236}">
                  <a16:creationId xmlns:a16="http://schemas.microsoft.com/office/drawing/2014/main" id="{168C1702-1EE7-41AA-B444-49FE0D5397BD}"/>
                </a:ext>
              </a:extLst>
            </p:cNvPr>
            <p:cNvSpPr>
              <a:spLocks/>
            </p:cNvSpPr>
            <p:nvPr/>
          </p:nvSpPr>
          <p:spPr bwMode="auto">
            <a:xfrm>
              <a:off x="9893353" y="551475"/>
              <a:ext cx="782637" cy="782637"/>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39" name="Freeform 6">
              <a:extLst>
                <a:ext uri="{FF2B5EF4-FFF2-40B4-BE49-F238E27FC236}">
                  <a16:creationId xmlns:a16="http://schemas.microsoft.com/office/drawing/2014/main" id="{A77C703B-9C36-4BBC-98AE-9ED592B150BF}"/>
                </a:ext>
              </a:extLst>
            </p:cNvPr>
            <p:cNvSpPr>
              <a:spLocks noEditPoints="1"/>
            </p:cNvSpPr>
            <p:nvPr/>
          </p:nvSpPr>
          <p:spPr bwMode="auto">
            <a:xfrm>
              <a:off x="9955265" y="613387"/>
              <a:ext cx="658812" cy="660400"/>
            </a:xfrm>
            <a:prstGeom prst="ellipse">
              <a:avLst/>
            </a:prstGeom>
            <a:noFill/>
            <a:ln w="28575" cap="flat">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sp>
          <p:nvSpPr>
            <p:cNvPr id="40" name="Freeform: Shape 39">
              <a:extLst>
                <a:ext uri="{FF2B5EF4-FFF2-40B4-BE49-F238E27FC236}">
                  <a16:creationId xmlns:a16="http://schemas.microsoft.com/office/drawing/2014/main" id="{938037A7-5448-43B8-AE96-B1C447A22BA7}"/>
                </a:ext>
              </a:extLst>
            </p:cNvPr>
            <p:cNvSpPr/>
            <p:nvPr/>
          </p:nvSpPr>
          <p:spPr>
            <a:xfrm>
              <a:off x="10095905" y="742770"/>
              <a:ext cx="443869" cy="236534"/>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1" name="Freeform: Shape 40">
              <a:extLst>
                <a:ext uri="{FF2B5EF4-FFF2-40B4-BE49-F238E27FC236}">
                  <a16:creationId xmlns:a16="http://schemas.microsoft.com/office/drawing/2014/main" id="{B7C39191-A3CE-4E2A-9094-B24254557158}"/>
                </a:ext>
              </a:extLst>
            </p:cNvPr>
            <p:cNvSpPr/>
            <p:nvPr/>
          </p:nvSpPr>
          <p:spPr>
            <a:xfrm>
              <a:off x="10050046" y="905458"/>
              <a:ext cx="446789" cy="236534"/>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2" name="Freeform: Shape 41">
              <a:extLst>
                <a:ext uri="{FF2B5EF4-FFF2-40B4-BE49-F238E27FC236}">
                  <a16:creationId xmlns:a16="http://schemas.microsoft.com/office/drawing/2014/main" id="{5B356EEA-E296-489F-BDBC-CD0BA54E40AC}"/>
                </a:ext>
              </a:extLst>
            </p:cNvPr>
            <p:cNvSpPr/>
            <p:nvPr/>
          </p:nvSpPr>
          <p:spPr>
            <a:xfrm>
              <a:off x="10174307" y="824558"/>
              <a:ext cx="245229" cy="245228"/>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4264098" y="2857348"/>
            <a:ext cx="3650357" cy="2006600"/>
          </a:xfrm>
          <a:ln>
            <a:solidFill>
              <a:schemeClr val="accent4"/>
            </a:solidFill>
          </a:ln>
        </p:spPr>
        <p:txBody>
          <a:bodyPr/>
          <a:lstStyle/>
          <a:p>
            <a:r>
              <a:rPr lang="en-US" dirty="0"/>
              <a:t>Scope</a:t>
            </a:r>
          </a:p>
          <a:p>
            <a:pPr lvl="1"/>
            <a:r>
              <a:rPr lang="en-GB" dirty="0"/>
              <a:t>Almost 50% of work activities globally can be automated using current technology</a:t>
            </a:r>
            <a:endParaRPr lang="en-US" dirty="0"/>
          </a:p>
        </p:txBody>
      </p:sp>
      <p:grpSp>
        <p:nvGrpSpPr>
          <p:cNvPr id="43" name="Group 42" descr="Icon of gear and two arrow">
            <a:extLst>
              <a:ext uri="{FF2B5EF4-FFF2-40B4-BE49-F238E27FC236}">
                <a16:creationId xmlns:a16="http://schemas.microsoft.com/office/drawing/2014/main" id="{64CEB994-B600-41C0-81F7-F97354E718E3}"/>
              </a:ext>
            </a:extLst>
          </p:cNvPr>
          <p:cNvGrpSpPr/>
          <p:nvPr/>
        </p:nvGrpSpPr>
        <p:grpSpPr>
          <a:xfrm>
            <a:off x="6998861" y="4019319"/>
            <a:ext cx="723714" cy="723714"/>
            <a:chOff x="9893353" y="551475"/>
            <a:chExt cx="782637" cy="782637"/>
          </a:xfrm>
        </p:grpSpPr>
        <p:sp>
          <p:nvSpPr>
            <p:cNvPr id="44" name="AutoShape 3">
              <a:extLst>
                <a:ext uri="{FF2B5EF4-FFF2-40B4-BE49-F238E27FC236}">
                  <a16:creationId xmlns:a16="http://schemas.microsoft.com/office/drawing/2014/main" id="{16E907D9-F80F-402A-85F9-AAFB85E33AFF}"/>
                </a:ext>
              </a:extLst>
            </p:cNvPr>
            <p:cNvSpPr>
              <a:spLocks noChangeAspect="1" noChangeArrowheads="1" noTextEdit="1"/>
            </p:cNvSpPr>
            <p:nvPr/>
          </p:nvSpPr>
          <p:spPr bwMode="auto">
            <a:xfrm>
              <a:off x="9893353" y="551475"/>
              <a:ext cx="782637"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 name="Freeform 5">
              <a:extLst>
                <a:ext uri="{FF2B5EF4-FFF2-40B4-BE49-F238E27FC236}">
                  <a16:creationId xmlns:a16="http://schemas.microsoft.com/office/drawing/2014/main" id="{60F1E3EE-B339-46E3-95B4-A6A659AD4E07}"/>
                </a:ext>
              </a:extLst>
            </p:cNvPr>
            <p:cNvSpPr>
              <a:spLocks/>
            </p:cNvSpPr>
            <p:nvPr/>
          </p:nvSpPr>
          <p:spPr bwMode="auto">
            <a:xfrm>
              <a:off x="9893353" y="551475"/>
              <a:ext cx="782637" cy="782637"/>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56" name="Freeform 6">
              <a:extLst>
                <a:ext uri="{FF2B5EF4-FFF2-40B4-BE49-F238E27FC236}">
                  <a16:creationId xmlns:a16="http://schemas.microsoft.com/office/drawing/2014/main" id="{223050F8-D6F1-4B76-84D8-2A0AEB037296}"/>
                </a:ext>
              </a:extLst>
            </p:cNvPr>
            <p:cNvSpPr>
              <a:spLocks noEditPoints="1"/>
            </p:cNvSpPr>
            <p:nvPr/>
          </p:nvSpPr>
          <p:spPr bwMode="auto">
            <a:xfrm>
              <a:off x="9955265" y="613387"/>
              <a:ext cx="658812" cy="660400"/>
            </a:xfrm>
            <a:prstGeom prst="ellipse">
              <a:avLst/>
            </a:prstGeom>
            <a:noFill/>
            <a:ln w="28575" cap="flat">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sp>
          <p:nvSpPr>
            <p:cNvPr id="57" name="Freeform: Shape 56">
              <a:extLst>
                <a:ext uri="{FF2B5EF4-FFF2-40B4-BE49-F238E27FC236}">
                  <a16:creationId xmlns:a16="http://schemas.microsoft.com/office/drawing/2014/main" id="{A279A9BC-1559-4212-B6A5-E63331B2C7AB}"/>
                </a:ext>
              </a:extLst>
            </p:cNvPr>
            <p:cNvSpPr/>
            <p:nvPr/>
          </p:nvSpPr>
          <p:spPr>
            <a:xfrm>
              <a:off x="10095905" y="742770"/>
              <a:ext cx="443869" cy="236534"/>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8" name="Freeform: Shape 57">
              <a:extLst>
                <a:ext uri="{FF2B5EF4-FFF2-40B4-BE49-F238E27FC236}">
                  <a16:creationId xmlns:a16="http://schemas.microsoft.com/office/drawing/2014/main" id="{07067D6F-36A9-4CFE-BB1F-CF49BB467E99}"/>
                </a:ext>
              </a:extLst>
            </p:cNvPr>
            <p:cNvSpPr/>
            <p:nvPr/>
          </p:nvSpPr>
          <p:spPr>
            <a:xfrm>
              <a:off x="10050046" y="905458"/>
              <a:ext cx="446789" cy="236534"/>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9" name="Freeform: Shape 58">
              <a:extLst>
                <a:ext uri="{FF2B5EF4-FFF2-40B4-BE49-F238E27FC236}">
                  <a16:creationId xmlns:a16="http://schemas.microsoft.com/office/drawing/2014/main" id="{37FA65FB-E015-4423-B539-55BB4ACB1423}"/>
                </a:ext>
              </a:extLst>
            </p:cNvPr>
            <p:cNvSpPr/>
            <p:nvPr/>
          </p:nvSpPr>
          <p:spPr>
            <a:xfrm>
              <a:off x="10174307" y="824558"/>
              <a:ext cx="245229" cy="245228"/>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sp>
        <p:nvSpPr>
          <p:cNvPr id="12" name="Text Placeholder 11">
            <a:extLst>
              <a:ext uri="{FF2B5EF4-FFF2-40B4-BE49-F238E27FC236}">
                <a16:creationId xmlns:a16="http://schemas.microsoft.com/office/drawing/2014/main" id="{7C9A86CF-C391-406A-B53A-F1D6A243EB49}"/>
              </a:ext>
            </a:extLst>
          </p:cNvPr>
          <p:cNvSpPr>
            <a:spLocks noGrp="1"/>
          </p:cNvSpPr>
          <p:nvPr>
            <p:ph type="body" sz="quarter" idx="18"/>
          </p:nvPr>
        </p:nvSpPr>
        <p:spPr>
          <a:xfrm>
            <a:off x="8109554" y="2857348"/>
            <a:ext cx="3650357" cy="2006600"/>
          </a:xfrm>
          <a:ln>
            <a:solidFill>
              <a:schemeClr val="accent4"/>
            </a:solidFill>
          </a:ln>
        </p:spPr>
        <p:txBody>
          <a:bodyPr/>
          <a:lstStyle/>
          <a:p>
            <a:r>
              <a:rPr lang="en-US" dirty="0"/>
              <a:t>Improvement</a:t>
            </a:r>
          </a:p>
          <a:p>
            <a:pPr lvl="1"/>
            <a:r>
              <a:rPr lang="en-GB" dirty="0"/>
              <a:t>Data collection and processing times can improve by 64% with automation</a:t>
            </a:r>
            <a:endParaRPr lang="en-US" dirty="0"/>
          </a:p>
        </p:txBody>
      </p:sp>
      <p:grpSp>
        <p:nvGrpSpPr>
          <p:cNvPr id="60" name="Group 59" descr="Icon of gear and two arrow">
            <a:extLst>
              <a:ext uri="{FF2B5EF4-FFF2-40B4-BE49-F238E27FC236}">
                <a16:creationId xmlns:a16="http://schemas.microsoft.com/office/drawing/2014/main" id="{ADE0D716-60F8-40DE-BB27-8553EF680878}"/>
              </a:ext>
            </a:extLst>
          </p:cNvPr>
          <p:cNvGrpSpPr/>
          <p:nvPr/>
        </p:nvGrpSpPr>
        <p:grpSpPr>
          <a:xfrm>
            <a:off x="10820298" y="4019319"/>
            <a:ext cx="723714" cy="723714"/>
            <a:chOff x="9893353" y="551475"/>
            <a:chExt cx="782637" cy="782637"/>
          </a:xfrm>
        </p:grpSpPr>
        <p:sp>
          <p:nvSpPr>
            <p:cNvPr id="63" name="AutoShape 3">
              <a:extLst>
                <a:ext uri="{FF2B5EF4-FFF2-40B4-BE49-F238E27FC236}">
                  <a16:creationId xmlns:a16="http://schemas.microsoft.com/office/drawing/2014/main" id="{DD89D6AE-DCD4-456D-9006-98C66AB3E553}"/>
                </a:ext>
              </a:extLst>
            </p:cNvPr>
            <p:cNvSpPr>
              <a:spLocks noChangeAspect="1" noChangeArrowheads="1" noTextEdit="1"/>
            </p:cNvSpPr>
            <p:nvPr/>
          </p:nvSpPr>
          <p:spPr bwMode="auto">
            <a:xfrm>
              <a:off x="9893353" y="551475"/>
              <a:ext cx="782637"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64" name="Freeform 5">
              <a:extLst>
                <a:ext uri="{FF2B5EF4-FFF2-40B4-BE49-F238E27FC236}">
                  <a16:creationId xmlns:a16="http://schemas.microsoft.com/office/drawing/2014/main" id="{E9B0E12F-6669-4D03-AA97-9A38C2D973A3}"/>
                </a:ext>
              </a:extLst>
            </p:cNvPr>
            <p:cNvSpPr>
              <a:spLocks/>
            </p:cNvSpPr>
            <p:nvPr/>
          </p:nvSpPr>
          <p:spPr bwMode="auto">
            <a:xfrm>
              <a:off x="9893353" y="551475"/>
              <a:ext cx="782637" cy="782637"/>
            </a:xfrm>
            <a:custGeom>
              <a:avLst/>
              <a:gdLst>
                <a:gd name="T0" fmla="*/ 2 w 493"/>
                <a:gd name="T1" fmla="*/ 221 h 493"/>
                <a:gd name="T2" fmla="*/ 12 w 493"/>
                <a:gd name="T3" fmla="*/ 174 h 493"/>
                <a:gd name="T4" fmla="*/ 31 w 493"/>
                <a:gd name="T5" fmla="*/ 130 h 493"/>
                <a:gd name="T6" fmla="*/ 57 w 493"/>
                <a:gd name="T7" fmla="*/ 90 h 493"/>
                <a:gd name="T8" fmla="*/ 90 w 493"/>
                <a:gd name="T9" fmla="*/ 57 h 493"/>
                <a:gd name="T10" fmla="*/ 130 w 493"/>
                <a:gd name="T11" fmla="*/ 31 h 493"/>
                <a:gd name="T12" fmla="*/ 174 w 493"/>
                <a:gd name="T13" fmla="*/ 12 h 493"/>
                <a:gd name="T14" fmla="*/ 221 w 493"/>
                <a:gd name="T15" fmla="*/ 2 h 493"/>
                <a:gd name="T16" fmla="*/ 272 w 493"/>
                <a:gd name="T17" fmla="*/ 2 h 493"/>
                <a:gd name="T18" fmla="*/ 320 w 493"/>
                <a:gd name="T19" fmla="*/ 12 h 493"/>
                <a:gd name="T20" fmla="*/ 364 w 493"/>
                <a:gd name="T21" fmla="*/ 31 h 493"/>
                <a:gd name="T22" fmla="*/ 403 w 493"/>
                <a:gd name="T23" fmla="*/ 57 h 493"/>
                <a:gd name="T24" fmla="*/ 436 w 493"/>
                <a:gd name="T25" fmla="*/ 90 h 493"/>
                <a:gd name="T26" fmla="*/ 464 w 493"/>
                <a:gd name="T27" fmla="*/ 130 h 493"/>
                <a:gd name="T28" fmla="*/ 481 w 493"/>
                <a:gd name="T29" fmla="*/ 174 h 493"/>
                <a:gd name="T30" fmla="*/ 491 w 493"/>
                <a:gd name="T31" fmla="*/ 221 h 493"/>
                <a:gd name="T32" fmla="*/ 491 w 493"/>
                <a:gd name="T33" fmla="*/ 272 h 493"/>
                <a:gd name="T34" fmla="*/ 481 w 493"/>
                <a:gd name="T35" fmla="*/ 320 h 493"/>
                <a:gd name="T36" fmla="*/ 464 w 493"/>
                <a:gd name="T37" fmla="*/ 364 h 493"/>
                <a:gd name="T38" fmla="*/ 436 w 493"/>
                <a:gd name="T39" fmla="*/ 403 h 493"/>
                <a:gd name="T40" fmla="*/ 403 w 493"/>
                <a:gd name="T41" fmla="*/ 437 h 493"/>
                <a:gd name="T42" fmla="*/ 364 w 493"/>
                <a:gd name="T43" fmla="*/ 464 h 493"/>
                <a:gd name="T44" fmla="*/ 320 w 493"/>
                <a:gd name="T45" fmla="*/ 481 h 493"/>
                <a:gd name="T46" fmla="*/ 272 w 493"/>
                <a:gd name="T47" fmla="*/ 491 h 493"/>
                <a:gd name="T48" fmla="*/ 221 w 493"/>
                <a:gd name="T49" fmla="*/ 491 h 493"/>
                <a:gd name="T50" fmla="*/ 174 w 493"/>
                <a:gd name="T51" fmla="*/ 481 h 493"/>
                <a:gd name="T52" fmla="*/ 130 w 493"/>
                <a:gd name="T53" fmla="*/ 464 h 493"/>
                <a:gd name="T54" fmla="*/ 90 w 493"/>
                <a:gd name="T55" fmla="*/ 437 h 493"/>
                <a:gd name="T56" fmla="*/ 57 w 493"/>
                <a:gd name="T57" fmla="*/ 403 h 493"/>
                <a:gd name="T58" fmla="*/ 31 w 493"/>
                <a:gd name="T59" fmla="*/ 364 h 493"/>
                <a:gd name="T60" fmla="*/ 12 w 493"/>
                <a:gd name="T61" fmla="*/ 320 h 493"/>
                <a:gd name="T62" fmla="*/ 2 w 493"/>
                <a:gd name="T63" fmla="*/ 27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0" y="247"/>
                  </a:moveTo>
                  <a:lnTo>
                    <a:pt x="2" y="221"/>
                  </a:lnTo>
                  <a:lnTo>
                    <a:pt x="6" y="197"/>
                  </a:lnTo>
                  <a:lnTo>
                    <a:pt x="12" y="174"/>
                  </a:lnTo>
                  <a:lnTo>
                    <a:pt x="20" y="151"/>
                  </a:lnTo>
                  <a:lnTo>
                    <a:pt x="31" y="130"/>
                  </a:lnTo>
                  <a:lnTo>
                    <a:pt x="42" y="109"/>
                  </a:lnTo>
                  <a:lnTo>
                    <a:pt x="57" y="90"/>
                  </a:lnTo>
                  <a:lnTo>
                    <a:pt x="73" y="73"/>
                  </a:lnTo>
                  <a:lnTo>
                    <a:pt x="90" y="57"/>
                  </a:lnTo>
                  <a:lnTo>
                    <a:pt x="109" y="42"/>
                  </a:lnTo>
                  <a:lnTo>
                    <a:pt x="130" y="31"/>
                  </a:lnTo>
                  <a:lnTo>
                    <a:pt x="151" y="20"/>
                  </a:lnTo>
                  <a:lnTo>
                    <a:pt x="174" y="12"/>
                  </a:lnTo>
                  <a:lnTo>
                    <a:pt x="197" y="6"/>
                  </a:lnTo>
                  <a:lnTo>
                    <a:pt x="221" y="2"/>
                  </a:lnTo>
                  <a:lnTo>
                    <a:pt x="247" y="0"/>
                  </a:lnTo>
                  <a:lnTo>
                    <a:pt x="272" y="2"/>
                  </a:lnTo>
                  <a:lnTo>
                    <a:pt x="296" y="6"/>
                  </a:lnTo>
                  <a:lnTo>
                    <a:pt x="320" y="12"/>
                  </a:lnTo>
                  <a:lnTo>
                    <a:pt x="342" y="20"/>
                  </a:lnTo>
                  <a:lnTo>
                    <a:pt x="364" y="31"/>
                  </a:lnTo>
                  <a:lnTo>
                    <a:pt x="384" y="42"/>
                  </a:lnTo>
                  <a:lnTo>
                    <a:pt x="403" y="57"/>
                  </a:lnTo>
                  <a:lnTo>
                    <a:pt x="420" y="73"/>
                  </a:lnTo>
                  <a:lnTo>
                    <a:pt x="436" y="90"/>
                  </a:lnTo>
                  <a:lnTo>
                    <a:pt x="451" y="109"/>
                  </a:lnTo>
                  <a:lnTo>
                    <a:pt x="464" y="130"/>
                  </a:lnTo>
                  <a:lnTo>
                    <a:pt x="473" y="151"/>
                  </a:lnTo>
                  <a:lnTo>
                    <a:pt x="481" y="174"/>
                  </a:lnTo>
                  <a:lnTo>
                    <a:pt x="487" y="197"/>
                  </a:lnTo>
                  <a:lnTo>
                    <a:pt x="491" y="221"/>
                  </a:lnTo>
                  <a:lnTo>
                    <a:pt x="493" y="247"/>
                  </a:lnTo>
                  <a:lnTo>
                    <a:pt x="491" y="272"/>
                  </a:lnTo>
                  <a:lnTo>
                    <a:pt x="487" y="296"/>
                  </a:lnTo>
                  <a:lnTo>
                    <a:pt x="481" y="320"/>
                  </a:lnTo>
                  <a:lnTo>
                    <a:pt x="473" y="342"/>
                  </a:lnTo>
                  <a:lnTo>
                    <a:pt x="464" y="364"/>
                  </a:lnTo>
                  <a:lnTo>
                    <a:pt x="451" y="384"/>
                  </a:lnTo>
                  <a:lnTo>
                    <a:pt x="436" y="403"/>
                  </a:lnTo>
                  <a:lnTo>
                    <a:pt x="420" y="420"/>
                  </a:lnTo>
                  <a:lnTo>
                    <a:pt x="403" y="437"/>
                  </a:lnTo>
                  <a:lnTo>
                    <a:pt x="384" y="451"/>
                  </a:lnTo>
                  <a:lnTo>
                    <a:pt x="364" y="464"/>
                  </a:lnTo>
                  <a:lnTo>
                    <a:pt x="342" y="473"/>
                  </a:lnTo>
                  <a:lnTo>
                    <a:pt x="320" y="481"/>
                  </a:lnTo>
                  <a:lnTo>
                    <a:pt x="296" y="487"/>
                  </a:lnTo>
                  <a:lnTo>
                    <a:pt x="272" y="491"/>
                  </a:lnTo>
                  <a:lnTo>
                    <a:pt x="247" y="493"/>
                  </a:lnTo>
                  <a:lnTo>
                    <a:pt x="221" y="491"/>
                  </a:lnTo>
                  <a:lnTo>
                    <a:pt x="197" y="487"/>
                  </a:lnTo>
                  <a:lnTo>
                    <a:pt x="174" y="481"/>
                  </a:lnTo>
                  <a:lnTo>
                    <a:pt x="151" y="473"/>
                  </a:lnTo>
                  <a:lnTo>
                    <a:pt x="130" y="464"/>
                  </a:lnTo>
                  <a:lnTo>
                    <a:pt x="109" y="451"/>
                  </a:lnTo>
                  <a:lnTo>
                    <a:pt x="90" y="437"/>
                  </a:lnTo>
                  <a:lnTo>
                    <a:pt x="73" y="420"/>
                  </a:lnTo>
                  <a:lnTo>
                    <a:pt x="57" y="403"/>
                  </a:lnTo>
                  <a:lnTo>
                    <a:pt x="42" y="384"/>
                  </a:lnTo>
                  <a:lnTo>
                    <a:pt x="31" y="364"/>
                  </a:lnTo>
                  <a:lnTo>
                    <a:pt x="20" y="342"/>
                  </a:lnTo>
                  <a:lnTo>
                    <a:pt x="12" y="320"/>
                  </a:lnTo>
                  <a:lnTo>
                    <a:pt x="6" y="296"/>
                  </a:lnTo>
                  <a:lnTo>
                    <a:pt x="2" y="272"/>
                  </a:lnTo>
                  <a:lnTo>
                    <a:pt x="0" y="247"/>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fr-FR"/>
            </a:p>
          </p:txBody>
        </p:sp>
        <p:sp>
          <p:nvSpPr>
            <p:cNvPr id="65" name="Freeform 6">
              <a:extLst>
                <a:ext uri="{FF2B5EF4-FFF2-40B4-BE49-F238E27FC236}">
                  <a16:creationId xmlns:a16="http://schemas.microsoft.com/office/drawing/2014/main" id="{0557E44B-60B4-4B8D-B199-042A38682FFA}"/>
                </a:ext>
              </a:extLst>
            </p:cNvPr>
            <p:cNvSpPr>
              <a:spLocks noEditPoints="1"/>
            </p:cNvSpPr>
            <p:nvPr/>
          </p:nvSpPr>
          <p:spPr bwMode="auto">
            <a:xfrm>
              <a:off x="9955265" y="613387"/>
              <a:ext cx="658812" cy="660400"/>
            </a:xfrm>
            <a:prstGeom prst="ellipse">
              <a:avLst/>
            </a:prstGeom>
            <a:noFill/>
            <a:ln w="28575" cap="flat">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fr-FR"/>
            </a:p>
          </p:txBody>
        </p:sp>
        <p:sp>
          <p:nvSpPr>
            <p:cNvPr id="66" name="Freeform: Shape 65">
              <a:extLst>
                <a:ext uri="{FF2B5EF4-FFF2-40B4-BE49-F238E27FC236}">
                  <a16:creationId xmlns:a16="http://schemas.microsoft.com/office/drawing/2014/main" id="{BC30566E-E317-4060-A237-3039F703AD28}"/>
                </a:ext>
              </a:extLst>
            </p:cNvPr>
            <p:cNvSpPr/>
            <p:nvPr/>
          </p:nvSpPr>
          <p:spPr>
            <a:xfrm>
              <a:off x="10095905" y="742770"/>
              <a:ext cx="443869" cy="236534"/>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03C74EC2-DC82-4922-8D5B-5AAC4AA57D91}"/>
                </a:ext>
              </a:extLst>
            </p:cNvPr>
            <p:cNvSpPr/>
            <p:nvPr/>
          </p:nvSpPr>
          <p:spPr>
            <a:xfrm>
              <a:off x="10050046" y="905458"/>
              <a:ext cx="446789" cy="236534"/>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8" name="Freeform: Shape 67">
              <a:extLst>
                <a:ext uri="{FF2B5EF4-FFF2-40B4-BE49-F238E27FC236}">
                  <a16:creationId xmlns:a16="http://schemas.microsoft.com/office/drawing/2014/main" id="{AC53F6BB-78EB-4948-BFD5-042229EA7A89}"/>
                </a:ext>
              </a:extLst>
            </p:cNvPr>
            <p:cNvSpPr/>
            <p:nvPr/>
          </p:nvSpPr>
          <p:spPr>
            <a:xfrm>
              <a:off x="10174307" y="824558"/>
              <a:ext cx="245229" cy="245228"/>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spTree>
    <p:extLst>
      <p:ext uri="{BB962C8B-B14F-4D97-AF65-F5344CB8AC3E}">
        <p14:creationId xmlns:p14="http://schemas.microsoft.com/office/powerpoint/2010/main" val="118386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Automating legacy systems</a:t>
            </a:r>
          </a:p>
        </p:txBody>
      </p:sp>
      <p:sp>
        <p:nvSpPr>
          <p:cNvPr id="10" name="Text Placeholder 9">
            <a:extLst>
              <a:ext uri="{FF2B5EF4-FFF2-40B4-BE49-F238E27FC236}">
                <a16:creationId xmlns:a16="http://schemas.microsoft.com/office/drawing/2014/main" id="{E2179802-A4CF-4D09-AE4F-3D6AA1679814}"/>
              </a:ext>
            </a:extLst>
          </p:cNvPr>
          <p:cNvSpPr>
            <a:spLocks noGrp="1"/>
          </p:cNvSpPr>
          <p:nvPr>
            <p:ph type="body" sz="quarter" idx="18"/>
          </p:nvPr>
        </p:nvSpPr>
        <p:spPr/>
        <p:txBody>
          <a:bodyPr/>
          <a:lstStyle/>
          <a:p>
            <a:r>
              <a:rPr lang="en-US" dirty="0"/>
              <a:t>Issues that prevent automation</a:t>
            </a:r>
          </a:p>
        </p:txBody>
      </p:sp>
      <p:grpSp>
        <p:nvGrpSpPr>
          <p:cNvPr id="109" name="Group 108" descr="Icon of gear and two arrow">
            <a:extLst>
              <a:ext uri="{FF2B5EF4-FFF2-40B4-BE49-F238E27FC236}">
                <a16:creationId xmlns:a16="http://schemas.microsoft.com/office/drawing/2014/main" id="{399465B7-7683-4EF5-87D4-A3A05935018A}"/>
              </a:ext>
            </a:extLst>
          </p:cNvPr>
          <p:cNvGrpSpPr/>
          <p:nvPr/>
        </p:nvGrpSpPr>
        <p:grpSpPr>
          <a:xfrm>
            <a:off x="418643" y="1931885"/>
            <a:ext cx="717140" cy="717242"/>
            <a:chOff x="418643" y="1456896"/>
            <a:chExt cx="717140" cy="717242"/>
          </a:xfrm>
        </p:grpSpPr>
        <p:grpSp>
          <p:nvGrpSpPr>
            <p:cNvPr id="110" name="Group 109">
              <a:extLst>
                <a:ext uri="{FF2B5EF4-FFF2-40B4-BE49-F238E27FC236}">
                  <a16:creationId xmlns:a16="http://schemas.microsoft.com/office/drawing/2014/main" id="{11E19CE2-193C-45C0-9622-CDFD77A6FC79}"/>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115" name="Freeform 5">
                <a:extLst>
                  <a:ext uri="{FF2B5EF4-FFF2-40B4-BE49-F238E27FC236}">
                    <a16:creationId xmlns:a16="http://schemas.microsoft.com/office/drawing/2014/main" id="{D4BAE241-D13F-47AF-BE63-BA3B2648A2F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6" name="Freeform 6">
                <a:extLst>
                  <a:ext uri="{FF2B5EF4-FFF2-40B4-BE49-F238E27FC236}">
                    <a16:creationId xmlns:a16="http://schemas.microsoft.com/office/drawing/2014/main" id="{C08CC8EB-3BB1-4199-B055-EC4D35E1DC3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11" name="Group 110" descr="Icon of gear and two arrow">
              <a:extLst>
                <a:ext uri="{FF2B5EF4-FFF2-40B4-BE49-F238E27FC236}">
                  <a16:creationId xmlns:a16="http://schemas.microsoft.com/office/drawing/2014/main" id="{10CB03C5-030E-448B-8A1A-B4643217A7F5}"/>
                </a:ext>
              </a:extLst>
            </p:cNvPr>
            <p:cNvGrpSpPr>
              <a:grpSpLocks noChangeAspect="1"/>
            </p:cNvGrpSpPr>
            <p:nvPr/>
          </p:nvGrpSpPr>
          <p:grpSpPr>
            <a:xfrm>
              <a:off x="578448" y="1653485"/>
              <a:ext cx="397530" cy="324064"/>
              <a:chOff x="10035841" y="508637"/>
              <a:chExt cx="758435" cy="618272"/>
            </a:xfrm>
          </p:grpSpPr>
          <p:sp>
            <p:nvSpPr>
              <p:cNvPr id="112" name="Freeform: Shape 111">
                <a:extLst>
                  <a:ext uri="{FF2B5EF4-FFF2-40B4-BE49-F238E27FC236}">
                    <a16:creationId xmlns:a16="http://schemas.microsoft.com/office/drawing/2014/main" id="{D0DBF58A-EEBA-40CF-B38E-C5251135E356}"/>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13" name="Freeform: Shape 112">
                <a:extLst>
                  <a:ext uri="{FF2B5EF4-FFF2-40B4-BE49-F238E27FC236}">
                    <a16:creationId xmlns:a16="http://schemas.microsoft.com/office/drawing/2014/main" id="{7F94498D-956D-46AF-8F6C-875BADA39F78}"/>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14" name="Freeform: Shape 113">
                <a:extLst>
                  <a:ext uri="{FF2B5EF4-FFF2-40B4-BE49-F238E27FC236}">
                    <a16:creationId xmlns:a16="http://schemas.microsoft.com/office/drawing/2014/main" id="{182FBF18-6485-4A7C-ACC2-2C900A63BE3B}"/>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Lack of a modern API</a:t>
            </a:r>
          </a:p>
        </p:txBody>
      </p:sp>
      <p:grpSp>
        <p:nvGrpSpPr>
          <p:cNvPr id="117" name="Group 116" descr="Icon of chart with a rising arrow">
            <a:extLst>
              <a:ext uri="{FF2B5EF4-FFF2-40B4-BE49-F238E27FC236}">
                <a16:creationId xmlns:a16="http://schemas.microsoft.com/office/drawing/2014/main" id="{54815F1C-E8CC-4ECE-B52D-E8AEA5C62308}"/>
              </a:ext>
            </a:extLst>
          </p:cNvPr>
          <p:cNvGrpSpPr/>
          <p:nvPr/>
        </p:nvGrpSpPr>
        <p:grpSpPr>
          <a:xfrm>
            <a:off x="418643" y="2878304"/>
            <a:ext cx="717140" cy="717242"/>
            <a:chOff x="418643" y="2314535"/>
            <a:chExt cx="717140" cy="717242"/>
          </a:xfrm>
        </p:grpSpPr>
        <p:grpSp>
          <p:nvGrpSpPr>
            <p:cNvPr id="118" name="Group 117">
              <a:extLst>
                <a:ext uri="{FF2B5EF4-FFF2-40B4-BE49-F238E27FC236}">
                  <a16:creationId xmlns:a16="http://schemas.microsoft.com/office/drawing/2014/main" id="{92D0A1CE-1167-4178-B306-E9D3788C0F24}"/>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122" name="Freeform 5">
                <a:extLst>
                  <a:ext uri="{FF2B5EF4-FFF2-40B4-BE49-F238E27FC236}">
                    <a16:creationId xmlns:a16="http://schemas.microsoft.com/office/drawing/2014/main" id="{4FE52C6A-F4CB-4E0C-88DD-1F7BA56AEA4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23" name="Freeform 6">
                <a:extLst>
                  <a:ext uri="{FF2B5EF4-FFF2-40B4-BE49-F238E27FC236}">
                    <a16:creationId xmlns:a16="http://schemas.microsoft.com/office/drawing/2014/main" id="{BC6AC67E-E198-46A4-8E0A-E68A475C270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19" name="Group 118" descr="Icon of chart with a rising arrow">
              <a:extLst>
                <a:ext uri="{FF2B5EF4-FFF2-40B4-BE49-F238E27FC236}">
                  <a16:creationId xmlns:a16="http://schemas.microsoft.com/office/drawing/2014/main" id="{199908A9-3DCB-4053-961E-AC6F06DD3B83}"/>
                </a:ext>
              </a:extLst>
            </p:cNvPr>
            <p:cNvGrpSpPr>
              <a:grpSpLocks noChangeAspect="1"/>
            </p:cNvGrpSpPr>
            <p:nvPr/>
          </p:nvGrpSpPr>
          <p:grpSpPr>
            <a:xfrm>
              <a:off x="603248" y="2499191"/>
              <a:ext cx="347930" cy="347930"/>
              <a:chOff x="3842467" y="3185112"/>
              <a:chExt cx="328830" cy="328830"/>
            </a:xfrm>
          </p:grpSpPr>
          <p:sp>
            <p:nvSpPr>
              <p:cNvPr id="120" name="Freeform 10">
                <a:extLst>
                  <a:ext uri="{FF2B5EF4-FFF2-40B4-BE49-F238E27FC236}">
                    <a16:creationId xmlns:a16="http://schemas.microsoft.com/office/drawing/2014/main" id="{2D1A8079-B606-435B-B80F-CFDF235EB313}"/>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1" name="Freeform 11">
                <a:extLst>
                  <a:ext uri="{FF2B5EF4-FFF2-40B4-BE49-F238E27FC236}">
                    <a16:creationId xmlns:a16="http://schemas.microsoft.com/office/drawing/2014/main" id="{2A271C65-C86D-40A2-A294-CA113D899953}"/>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Systems are complex and costly to replace</a:t>
            </a:r>
          </a:p>
        </p:txBody>
      </p:sp>
      <p:grpSp>
        <p:nvGrpSpPr>
          <p:cNvPr id="124" name="Group 123" descr="Icon of calendar">
            <a:extLst>
              <a:ext uri="{FF2B5EF4-FFF2-40B4-BE49-F238E27FC236}">
                <a16:creationId xmlns:a16="http://schemas.microsoft.com/office/drawing/2014/main" id="{D69269A4-FA5D-4F92-8682-A479621B7C74}"/>
              </a:ext>
            </a:extLst>
          </p:cNvPr>
          <p:cNvGrpSpPr/>
          <p:nvPr/>
        </p:nvGrpSpPr>
        <p:grpSpPr>
          <a:xfrm>
            <a:off x="418643" y="3824723"/>
            <a:ext cx="717140" cy="717242"/>
            <a:chOff x="418643" y="3160968"/>
            <a:chExt cx="717140" cy="717242"/>
          </a:xfrm>
        </p:grpSpPr>
        <p:grpSp>
          <p:nvGrpSpPr>
            <p:cNvPr id="125" name="Group 124">
              <a:extLst>
                <a:ext uri="{FF2B5EF4-FFF2-40B4-BE49-F238E27FC236}">
                  <a16:creationId xmlns:a16="http://schemas.microsoft.com/office/drawing/2014/main" id="{C562B154-B758-4FF6-B458-FF3094226CE4}"/>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140" name="Freeform 5">
                <a:extLst>
                  <a:ext uri="{FF2B5EF4-FFF2-40B4-BE49-F238E27FC236}">
                    <a16:creationId xmlns:a16="http://schemas.microsoft.com/office/drawing/2014/main" id="{C0A187EE-C5E3-4D17-87C9-9C4E2CEC73C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1" name="Freeform 6">
                <a:extLst>
                  <a:ext uri="{FF2B5EF4-FFF2-40B4-BE49-F238E27FC236}">
                    <a16:creationId xmlns:a16="http://schemas.microsoft.com/office/drawing/2014/main" id="{AC98FCA4-EF52-4766-9CDA-3CBE2002E42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26" name="Group 125" descr="Icon of calendar">
              <a:extLst>
                <a:ext uri="{FF2B5EF4-FFF2-40B4-BE49-F238E27FC236}">
                  <a16:creationId xmlns:a16="http://schemas.microsoft.com/office/drawing/2014/main" id="{07CFF3A8-0C8F-49E9-B1B2-941772C03B1C}"/>
                </a:ext>
              </a:extLst>
            </p:cNvPr>
            <p:cNvGrpSpPr>
              <a:grpSpLocks noChangeAspect="1"/>
            </p:cNvGrpSpPr>
            <p:nvPr/>
          </p:nvGrpSpPr>
          <p:grpSpPr>
            <a:xfrm>
              <a:off x="599415" y="3370273"/>
              <a:ext cx="355596" cy="298632"/>
              <a:chOff x="2729230" y="4322068"/>
              <a:chExt cx="482169" cy="404930"/>
            </a:xfrm>
          </p:grpSpPr>
          <p:sp>
            <p:nvSpPr>
              <p:cNvPr id="127" name="Freeform: Shape 126">
                <a:extLst>
                  <a:ext uri="{FF2B5EF4-FFF2-40B4-BE49-F238E27FC236}">
                    <a16:creationId xmlns:a16="http://schemas.microsoft.com/office/drawing/2014/main" id="{5A6377CF-C206-4A01-B960-5033D49A1841}"/>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28" name="Freeform: Shape 127">
                <a:extLst>
                  <a:ext uri="{FF2B5EF4-FFF2-40B4-BE49-F238E27FC236}">
                    <a16:creationId xmlns:a16="http://schemas.microsoft.com/office/drawing/2014/main" id="{2A578EB1-1681-41AB-B54E-B11BDE7BA85B}"/>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129" name="Group 128">
                <a:extLst>
                  <a:ext uri="{FF2B5EF4-FFF2-40B4-BE49-F238E27FC236}">
                    <a16:creationId xmlns:a16="http://schemas.microsoft.com/office/drawing/2014/main" id="{456E7EFC-C0BC-4554-BFF4-139382A6CACA}"/>
                  </a:ext>
                </a:extLst>
              </p:cNvPr>
              <p:cNvGrpSpPr/>
              <p:nvPr/>
            </p:nvGrpSpPr>
            <p:grpSpPr>
              <a:xfrm>
                <a:off x="2729230" y="4370939"/>
                <a:ext cx="482169" cy="356059"/>
                <a:chOff x="2729230" y="4370939"/>
                <a:chExt cx="482169" cy="356059"/>
              </a:xfrm>
              <a:solidFill>
                <a:srgbClr val="3C3C41"/>
              </a:solidFill>
            </p:grpSpPr>
            <p:sp>
              <p:nvSpPr>
                <p:cNvPr id="138" name="Freeform: Shape 137">
                  <a:extLst>
                    <a:ext uri="{FF2B5EF4-FFF2-40B4-BE49-F238E27FC236}">
                      <a16:creationId xmlns:a16="http://schemas.microsoft.com/office/drawing/2014/main" id="{937EFE4A-0813-4260-94D4-F154D6CB154D}"/>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9" name="Freeform: Shape 138">
                  <a:extLst>
                    <a:ext uri="{FF2B5EF4-FFF2-40B4-BE49-F238E27FC236}">
                      <a16:creationId xmlns:a16="http://schemas.microsoft.com/office/drawing/2014/main" id="{0174BDA9-BD1E-48A1-B1E5-522B10D600B5}"/>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130" name="Freeform: Shape 129">
                <a:extLst>
                  <a:ext uri="{FF2B5EF4-FFF2-40B4-BE49-F238E27FC236}">
                    <a16:creationId xmlns:a16="http://schemas.microsoft.com/office/drawing/2014/main" id="{1A4A1965-38B9-4616-873A-EF172B242E4D}"/>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1" name="Freeform: Shape 130">
                <a:extLst>
                  <a:ext uri="{FF2B5EF4-FFF2-40B4-BE49-F238E27FC236}">
                    <a16:creationId xmlns:a16="http://schemas.microsoft.com/office/drawing/2014/main" id="{8AB9D09D-F4D6-4372-8D90-7F210F55EEBC}"/>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2" name="Freeform: Shape 131">
                <a:extLst>
                  <a:ext uri="{FF2B5EF4-FFF2-40B4-BE49-F238E27FC236}">
                    <a16:creationId xmlns:a16="http://schemas.microsoft.com/office/drawing/2014/main" id="{7B35AC28-A658-4E24-889C-7379BF603FD2}"/>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3" name="Freeform: Shape 132">
                <a:extLst>
                  <a:ext uri="{FF2B5EF4-FFF2-40B4-BE49-F238E27FC236}">
                    <a16:creationId xmlns:a16="http://schemas.microsoft.com/office/drawing/2014/main" id="{AFD66924-78C2-44BD-AFFB-53332B23B307}"/>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4" name="Freeform: Shape 133">
                <a:extLst>
                  <a:ext uri="{FF2B5EF4-FFF2-40B4-BE49-F238E27FC236}">
                    <a16:creationId xmlns:a16="http://schemas.microsoft.com/office/drawing/2014/main" id="{B58CE2AE-671A-4F0C-B874-6A2A4B65FC56}"/>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5" name="Freeform: Shape 134">
                <a:extLst>
                  <a:ext uri="{FF2B5EF4-FFF2-40B4-BE49-F238E27FC236}">
                    <a16:creationId xmlns:a16="http://schemas.microsoft.com/office/drawing/2014/main" id="{CDC09F71-3A06-4F3F-B396-C8577F1E8E97}"/>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6" name="Freeform: Shape 135">
                <a:extLst>
                  <a:ext uri="{FF2B5EF4-FFF2-40B4-BE49-F238E27FC236}">
                    <a16:creationId xmlns:a16="http://schemas.microsoft.com/office/drawing/2014/main" id="{1F38572C-7204-49F8-9B8C-9C302ECCCD45}"/>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7" name="Freeform: Shape 136">
                <a:extLst>
                  <a:ext uri="{FF2B5EF4-FFF2-40B4-BE49-F238E27FC236}">
                    <a16:creationId xmlns:a16="http://schemas.microsoft.com/office/drawing/2014/main" id="{E27EEA8D-1CCB-40BB-A51A-2AAA3E85E5F0}"/>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Connecting to on-premises systems</a:t>
            </a:r>
          </a:p>
        </p:txBody>
      </p:sp>
    </p:spTree>
    <p:extLst>
      <p:ext uri="{BB962C8B-B14F-4D97-AF65-F5344CB8AC3E}">
        <p14:creationId xmlns:p14="http://schemas.microsoft.com/office/powerpoint/2010/main" val="170507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Microsoft's approach to automation</a:t>
            </a:r>
          </a:p>
        </p:txBody>
      </p:sp>
      <p:grpSp>
        <p:nvGrpSpPr>
          <p:cNvPr id="19" name="Group 18" descr="Icon of gear and two arrow">
            <a:extLst>
              <a:ext uri="{FF2B5EF4-FFF2-40B4-BE49-F238E27FC236}">
                <a16:creationId xmlns:a16="http://schemas.microsoft.com/office/drawing/2014/main" id="{E8C5D9A9-E80C-4D45-A615-F95B8679D99B}"/>
              </a:ext>
            </a:extLst>
          </p:cNvPr>
          <p:cNvGrpSpPr/>
          <p:nvPr/>
        </p:nvGrpSpPr>
        <p:grpSpPr>
          <a:xfrm>
            <a:off x="1171684" y="1473968"/>
            <a:ext cx="1122188" cy="1122347"/>
            <a:chOff x="1171684" y="1473968"/>
            <a:chExt cx="1122188" cy="1122347"/>
          </a:xfrm>
        </p:grpSpPr>
        <p:grpSp>
          <p:nvGrpSpPr>
            <p:cNvPr id="27" name="Group 26">
              <a:extLst>
                <a:ext uri="{FF2B5EF4-FFF2-40B4-BE49-F238E27FC236}">
                  <a16:creationId xmlns:a16="http://schemas.microsoft.com/office/drawing/2014/main" id="{080124E6-4C96-45DB-AE43-24C7FBF49E85}"/>
                </a:ext>
                <a:ext uri="{C183D7F6-B498-43B3-948B-1728B52AA6E4}">
                  <adec:decorative xmlns:adec="http://schemas.microsoft.com/office/drawing/2017/decorative" val="1"/>
                </a:ext>
              </a:extLst>
            </p:cNvPr>
            <p:cNvGrpSpPr/>
            <p:nvPr/>
          </p:nvGrpSpPr>
          <p:grpSpPr>
            <a:xfrm>
              <a:off x="1171684" y="1473968"/>
              <a:ext cx="1122188" cy="1122347"/>
              <a:chOff x="7962901" y="3032919"/>
              <a:chExt cx="981074" cy="981076"/>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50" name="Group 49" descr="Icon of gear and two arrow">
              <a:extLst>
                <a:ext uri="{FF2B5EF4-FFF2-40B4-BE49-F238E27FC236}">
                  <a16:creationId xmlns:a16="http://schemas.microsoft.com/office/drawing/2014/main" id="{AC6E7818-6487-4609-95FB-A488DE10CCD6}"/>
                </a:ext>
              </a:extLst>
            </p:cNvPr>
            <p:cNvGrpSpPr>
              <a:grpSpLocks noChangeAspect="1"/>
            </p:cNvGrpSpPr>
            <p:nvPr/>
          </p:nvGrpSpPr>
          <p:grpSpPr>
            <a:xfrm>
              <a:off x="1432921" y="1790700"/>
              <a:ext cx="599714" cy="488882"/>
              <a:chOff x="10035841" y="508637"/>
              <a:chExt cx="758435" cy="618272"/>
            </a:xfrm>
          </p:grpSpPr>
          <p:sp>
            <p:nvSpPr>
              <p:cNvPr id="51" name="Freeform: Shape 50">
                <a:extLst>
                  <a:ext uri="{FF2B5EF4-FFF2-40B4-BE49-F238E27FC236}">
                    <a16:creationId xmlns:a16="http://schemas.microsoft.com/office/drawing/2014/main" id="{92C23A0D-F9ED-4383-B81F-98ABFC400111}"/>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2" name="Freeform: Shape 51">
                <a:extLst>
                  <a:ext uri="{FF2B5EF4-FFF2-40B4-BE49-F238E27FC236}">
                    <a16:creationId xmlns:a16="http://schemas.microsoft.com/office/drawing/2014/main" id="{070A9E8E-3905-4DE5-A6E0-0AE9FA59E018}"/>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3" name="Freeform: Shape 52">
                <a:extLst>
                  <a:ext uri="{FF2B5EF4-FFF2-40B4-BE49-F238E27FC236}">
                    <a16:creationId xmlns:a16="http://schemas.microsoft.com/office/drawing/2014/main" id="{D17C0135-28DB-43D6-B3F2-3EFC7F7FBFCD}"/>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r>
              <a:rPr lang="en-US" dirty="0"/>
              <a:t>Accelerate productivity</a:t>
            </a:r>
          </a:p>
          <a:p>
            <a:pPr lvl="1"/>
            <a:r>
              <a:rPr lang="en-GB" dirty="0"/>
              <a:t>Minimize repetitive, manual, time-consuming tasks and create more time for your teams to focus on strategic work.</a:t>
            </a:r>
          </a:p>
        </p:txBody>
      </p:sp>
      <p:grpSp>
        <p:nvGrpSpPr>
          <p:cNvPr id="18" name="Group 17" descr="Icon of chart with a rising arrow">
            <a:extLst>
              <a:ext uri="{FF2B5EF4-FFF2-40B4-BE49-F238E27FC236}">
                <a16:creationId xmlns:a16="http://schemas.microsoft.com/office/drawing/2014/main" id="{42BC01BC-B95A-4BE9-B5B6-EC2976732FC8}"/>
              </a:ext>
            </a:extLst>
          </p:cNvPr>
          <p:cNvGrpSpPr/>
          <p:nvPr/>
        </p:nvGrpSpPr>
        <p:grpSpPr>
          <a:xfrm>
            <a:off x="4085168" y="1473968"/>
            <a:ext cx="1122188" cy="1122347"/>
            <a:chOff x="4085168" y="1473968"/>
            <a:chExt cx="1122188" cy="1122347"/>
          </a:xfrm>
        </p:grpSpPr>
        <p:grpSp>
          <p:nvGrpSpPr>
            <p:cNvPr id="28" name="Group 27">
              <a:extLst>
                <a:ext uri="{FF2B5EF4-FFF2-40B4-BE49-F238E27FC236}">
                  <a16:creationId xmlns:a16="http://schemas.microsoft.com/office/drawing/2014/main" id="{DE8FB351-3A0A-4A38-A64A-B81FB51A1272}"/>
                </a:ext>
                <a:ext uri="{C183D7F6-B498-43B3-948B-1728B52AA6E4}">
                  <adec:decorative xmlns:adec="http://schemas.microsoft.com/office/drawing/2017/decorative" val="1"/>
                </a:ext>
              </a:extLst>
            </p:cNvPr>
            <p:cNvGrpSpPr/>
            <p:nvPr/>
          </p:nvGrpSpPr>
          <p:grpSpPr>
            <a:xfrm>
              <a:off x="4085168" y="1473968"/>
              <a:ext cx="1122188" cy="1122347"/>
              <a:chOff x="7962901" y="3032919"/>
              <a:chExt cx="981074" cy="981076"/>
            </a:xfrm>
          </p:grpSpPr>
          <p:sp>
            <p:nvSpPr>
              <p:cNvPr id="29" name="Freeform 5">
                <a:extLst>
                  <a:ext uri="{FF2B5EF4-FFF2-40B4-BE49-F238E27FC236}">
                    <a16:creationId xmlns:a16="http://schemas.microsoft.com/office/drawing/2014/main" id="{553838D0-6DA1-44C8-92CF-B8EBA1325A6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3B60DEB2-FA5A-4B4A-BC29-DA76800F46C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58" name="Group 57" descr="Icon of chart with a rising arrow">
              <a:extLst>
                <a:ext uri="{FF2B5EF4-FFF2-40B4-BE49-F238E27FC236}">
                  <a16:creationId xmlns:a16="http://schemas.microsoft.com/office/drawing/2014/main" id="{5FFCCDC2-3D10-4F11-A167-2D1BADB8CBC0}"/>
                </a:ext>
              </a:extLst>
            </p:cNvPr>
            <p:cNvGrpSpPr>
              <a:grpSpLocks noChangeAspect="1"/>
            </p:cNvGrpSpPr>
            <p:nvPr/>
          </p:nvGrpSpPr>
          <p:grpSpPr>
            <a:xfrm>
              <a:off x="4394292" y="1783171"/>
              <a:ext cx="503940" cy="503940"/>
              <a:chOff x="3842467" y="3185112"/>
              <a:chExt cx="328830" cy="328830"/>
            </a:xfrm>
          </p:grpSpPr>
          <p:sp>
            <p:nvSpPr>
              <p:cNvPr id="59" name="Freeform 10">
                <a:extLst>
                  <a:ext uri="{FF2B5EF4-FFF2-40B4-BE49-F238E27FC236}">
                    <a16:creationId xmlns:a16="http://schemas.microsoft.com/office/drawing/2014/main" id="{3864A3B5-0102-4671-99DE-6ABB4921294A}"/>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0" name="Freeform 11">
                <a:extLst>
                  <a:ext uri="{FF2B5EF4-FFF2-40B4-BE49-F238E27FC236}">
                    <a16:creationId xmlns:a16="http://schemas.microsoft.com/office/drawing/2014/main" id="{9FCA3094-8815-42CB-BB33-8C5CA7957C12}"/>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r>
              <a:rPr lang="en-US" dirty="0"/>
              <a:t>Automate at scale</a:t>
            </a:r>
          </a:p>
          <a:p>
            <a:pPr lvl="1"/>
            <a:r>
              <a:rPr lang="en-GB" dirty="0"/>
              <a:t>Allow everybody in your organization to automate workflows using connectors for their </a:t>
            </a:r>
            <a:r>
              <a:rPr lang="en-GB" dirty="0" err="1"/>
              <a:t>favorite</a:t>
            </a:r>
            <a:r>
              <a:rPr lang="en-GB" dirty="0"/>
              <a:t> on-premises and cloud-based apps and services. From end users, professional developers, to IT.</a:t>
            </a:r>
          </a:p>
        </p:txBody>
      </p:sp>
      <p:grpSp>
        <p:nvGrpSpPr>
          <p:cNvPr id="14" name="Group 13" descr="Icon of calendar">
            <a:extLst>
              <a:ext uri="{FF2B5EF4-FFF2-40B4-BE49-F238E27FC236}">
                <a16:creationId xmlns:a16="http://schemas.microsoft.com/office/drawing/2014/main" id="{8111E641-7D69-442F-B3D9-75015FFAF9D2}"/>
              </a:ext>
            </a:extLst>
          </p:cNvPr>
          <p:cNvGrpSpPr/>
          <p:nvPr/>
        </p:nvGrpSpPr>
        <p:grpSpPr>
          <a:xfrm>
            <a:off x="6998651" y="1473968"/>
            <a:ext cx="1122188" cy="1122347"/>
            <a:chOff x="6998651" y="1473968"/>
            <a:chExt cx="1122188" cy="1122347"/>
          </a:xfrm>
        </p:grpSpPr>
        <p:grpSp>
          <p:nvGrpSpPr>
            <p:cNvPr id="42" name="Group 41">
              <a:extLst>
                <a:ext uri="{FF2B5EF4-FFF2-40B4-BE49-F238E27FC236}">
                  <a16:creationId xmlns:a16="http://schemas.microsoft.com/office/drawing/2014/main" id="{4D36A1AF-9647-4180-ADAD-BFACD86CBC46}"/>
                </a:ext>
                <a:ext uri="{C183D7F6-B498-43B3-948B-1728B52AA6E4}">
                  <adec:decorative xmlns:adec="http://schemas.microsoft.com/office/drawing/2017/decorative" val="1"/>
                </a:ext>
              </a:extLst>
            </p:cNvPr>
            <p:cNvGrpSpPr/>
            <p:nvPr/>
          </p:nvGrpSpPr>
          <p:grpSpPr>
            <a:xfrm>
              <a:off x="6998651" y="1473968"/>
              <a:ext cx="1122188" cy="1122347"/>
              <a:chOff x="7962901" y="3032919"/>
              <a:chExt cx="981074" cy="981076"/>
            </a:xfrm>
          </p:grpSpPr>
          <p:sp>
            <p:nvSpPr>
              <p:cNvPr id="43" name="Freeform 5">
                <a:extLst>
                  <a:ext uri="{FF2B5EF4-FFF2-40B4-BE49-F238E27FC236}">
                    <a16:creationId xmlns:a16="http://schemas.microsoft.com/office/drawing/2014/main" id="{CDCB482E-57D2-447E-B4A6-8E870510810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5A518CA2-5813-4DF9-8589-7731534ADDAB}"/>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65" name="Group 64" descr="Icon of calendar">
              <a:extLst>
                <a:ext uri="{FF2B5EF4-FFF2-40B4-BE49-F238E27FC236}">
                  <a16:creationId xmlns:a16="http://schemas.microsoft.com/office/drawing/2014/main" id="{A4C387C6-9E05-433E-96F5-9CE7061E4C19}"/>
                </a:ext>
              </a:extLst>
            </p:cNvPr>
            <p:cNvGrpSpPr>
              <a:grpSpLocks noChangeAspect="1"/>
            </p:cNvGrpSpPr>
            <p:nvPr/>
          </p:nvGrpSpPr>
          <p:grpSpPr>
            <a:xfrm>
              <a:off x="7300074" y="1817068"/>
              <a:ext cx="519342" cy="436146"/>
              <a:chOff x="2729230" y="4322068"/>
              <a:chExt cx="482169" cy="404930"/>
            </a:xfrm>
          </p:grpSpPr>
          <p:sp>
            <p:nvSpPr>
              <p:cNvPr id="66" name="Freeform: Shape 65">
                <a:extLst>
                  <a:ext uri="{FF2B5EF4-FFF2-40B4-BE49-F238E27FC236}">
                    <a16:creationId xmlns:a16="http://schemas.microsoft.com/office/drawing/2014/main" id="{60ED14D3-E596-403F-BAAA-7285B8FB80BB}"/>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87CA8A73-CE59-4DDE-B3EA-E2669AFD093C}"/>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68" name="Group 67">
                <a:extLst>
                  <a:ext uri="{FF2B5EF4-FFF2-40B4-BE49-F238E27FC236}">
                    <a16:creationId xmlns:a16="http://schemas.microsoft.com/office/drawing/2014/main" id="{8B676D0D-6ADC-4C49-9E83-3C50CD9D14E9}"/>
                  </a:ext>
                </a:extLst>
              </p:cNvPr>
              <p:cNvGrpSpPr/>
              <p:nvPr/>
            </p:nvGrpSpPr>
            <p:grpSpPr>
              <a:xfrm>
                <a:off x="2729230" y="4370939"/>
                <a:ext cx="482169" cy="356059"/>
                <a:chOff x="2729230" y="4370939"/>
                <a:chExt cx="482169" cy="356059"/>
              </a:xfrm>
              <a:solidFill>
                <a:srgbClr val="3C3C41"/>
              </a:solidFill>
            </p:grpSpPr>
            <p:sp>
              <p:nvSpPr>
                <p:cNvPr id="77" name="Freeform: Shape 76">
                  <a:extLst>
                    <a:ext uri="{FF2B5EF4-FFF2-40B4-BE49-F238E27FC236}">
                      <a16:creationId xmlns:a16="http://schemas.microsoft.com/office/drawing/2014/main" id="{31984B75-4418-4D36-A6B9-2B402DEE5A2C}"/>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D3887ADD-5729-45A6-831D-1CBED6A4E133}"/>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69" name="Freeform: Shape 68">
                <a:extLst>
                  <a:ext uri="{FF2B5EF4-FFF2-40B4-BE49-F238E27FC236}">
                    <a16:creationId xmlns:a16="http://schemas.microsoft.com/office/drawing/2014/main" id="{6AB2CD36-EDEB-4AE6-97AB-38ACBCE80BAA}"/>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Shape 69">
                <a:extLst>
                  <a:ext uri="{FF2B5EF4-FFF2-40B4-BE49-F238E27FC236}">
                    <a16:creationId xmlns:a16="http://schemas.microsoft.com/office/drawing/2014/main" id="{04B2E60D-0C29-4EDD-A99A-EB3A16611A54}"/>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C423A5AC-E062-463F-B954-F8F61103DE44}"/>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2" name="Freeform: Shape 71">
                <a:extLst>
                  <a:ext uri="{FF2B5EF4-FFF2-40B4-BE49-F238E27FC236}">
                    <a16:creationId xmlns:a16="http://schemas.microsoft.com/office/drawing/2014/main" id="{8322D4CC-B51A-400D-BAFA-48A1C256B76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3" name="Freeform: Shape 72">
                <a:extLst>
                  <a:ext uri="{FF2B5EF4-FFF2-40B4-BE49-F238E27FC236}">
                    <a16:creationId xmlns:a16="http://schemas.microsoft.com/office/drawing/2014/main" id="{0E65F2C1-78CF-4D15-8FB8-D1B449EBD462}"/>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4" name="Freeform: Shape 73">
                <a:extLst>
                  <a:ext uri="{FF2B5EF4-FFF2-40B4-BE49-F238E27FC236}">
                    <a16:creationId xmlns:a16="http://schemas.microsoft.com/office/drawing/2014/main" id="{4B7F0CC7-7CA2-4EDF-96B1-0596E8FB811F}"/>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5" name="Freeform: Shape 74">
                <a:extLst>
                  <a:ext uri="{FF2B5EF4-FFF2-40B4-BE49-F238E27FC236}">
                    <a16:creationId xmlns:a16="http://schemas.microsoft.com/office/drawing/2014/main" id="{6DBBB63E-8D02-4413-B70B-38F628F75307}"/>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6" name="Freeform: Shape 75">
                <a:extLst>
                  <a:ext uri="{FF2B5EF4-FFF2-40B4-BE49-F238E27FC236}">
                    <a16:creationId xmlns:a16="http://schemas.microsoft.com/office/drawing/2014/main" id="{F276A3A4-951E-4B20-96E2-5D56130C043D}"/>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r>
              <a:rPr lang="en-US" dirty="0"/>
              <a:t>Apply intelligent automation</a:t>
            </a:r>
          </a:p>
          <a:p>
            <a:pPr lvl="1"/>
            <a:r>
              <a:rPr lang="en-GB" dirty="0"/>
              <a:t>Streamline how you work by combining the power of AI with automated workflows and business process.</a:t>
            </a:r>
          </a:p>
        </p:txBody>
      </p:sp>
      <p:grpSp>
        <p:nvGrpSpPr>
          <p:cNvPr id="16" name="Group 15" descr="Icon of magnifying glass">
            <a:extLst>
              <a:ext uri="{FF2B5EF4-FFF2-40B4-BE49-F238E27FC236}">
                <a16:creationId xmlns:a16="http://schemas.microsoft.com/office/drawing/2014/main" id="{8F57E3C7-A8DB-48B8-B30D-3D7C0E7C995B}"/>
              </a:ext>
            </a:extLst>
          </p:cNvPr>
          <p:cNvGrpSpPr/>
          <p:nvPr/>
        </p:nvGrpSpPr>
        <p:grpSpPr>
          <a:xfrm>
            <a:off x="9912136" y="1473968"/>
            <a:ext cx="1122188" cy="1122347"/>
            <a:chOff x="9912136" y="1473968"/>
            <a:chExt cx="1122188" cy="1122347"/>
          </a:xfrm>
        </p:grpSpPr>
        <p:grpSp>
          <p:nvGrpSpPr>
            <p:cNvPr id="45" name="Group 44">
              <a:extLst>
                <a:ext uri="{FF2B5EF4-FFF2-40B4-BE49-F238E27FC236}">
                  <a16:creationId xmlns:a16="http://schemas.microsoft.com/office/drawing/2014/main" id="{3AF8CD76-0F08-494E-9162-8D669FC52840}"/>
                </a:ext>
                <a:ext uri="{C183D7F6-B498-43B3-948B-1728B52AA6E4}">
                  <adec:decorative xmlns:adec="http://schemas.microsoft.com/office/drawing/2017/decorative" val="1"/>
                </a:ext>
              </a:extLst>
            </p:cNvPr>
            <p:cNvGrpSpPr/>
            <p:nvPr/>
          </p:nvGrpSpPr>
          <p:grpSpPr>
            <a:xfrm>
              <a:off x="9912136" y="1473968"/>
              <a:ext cx="1122188" cy="1122347"/>
              <a:chOff x="7962901" y="3032919"/>
              <a:chExt cx="981074" cy="981076"/>
            </a:xfrm>
          </p:grpSpPr>
          <p:sp>
            <p:nvSpPr>
              <p:cNvPr id="46" name="Freeform 5">
                <a:extLst>
                  <a:ext uri="{FF2B5EF4-FFF2-40B4-BE49-F238E27FC236}">
                    <a16:creationId xmlns:a16="http://schemas.microsoft.com/office/drawing/2014/main" id="{B755875F-7C9A-4C2C-8B53-1F43B6B8712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F7BA46BC-EE17-40EE-9685-5DD9CB1D9A5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83" name="Group 82" descr="Icon of magnifying glass">
              <a:extLst>
                <a:ext uri="{FF2B5EF4-FFF2-40B4-BE49-F238E27FC236}">
                  <a16:creationId xmlns:a16="http://schemas.microsoft.com/office/drawing/2014/main" id="{065F281C-D620-4EFB-B8A7-70D5E734702C}"/>
                </a:ext>
              </a:extLst>
            </p:cNvPr>
            <p:cNvGrpSpPr>
              <a:grpSpLocks noChangeAspect="1"/>
            </p:cNvGrpSpPr>
            <p:nvPr/>
          </p:nvGrpSpPr>
          <p:grpSpPr>
            <a:xfrm rot="18900000">
              <a:off x="10273394" y="1735388"/>
              <a:ext cx="399672" cy="599506"/>
              <a:chOff x="8432475" y="3047811"/>
              <a:chExt cx="363508" cy="545260"/>
            </a:xfrm>
          </p:grpSpPr>
          <p:sp>
            <p:nvSpPr>
              <p:cNvPr id="84" name="Freeform: Shape 83">
                <a:extLst>
                  <a:ext uri="{FF2B5EF4-FFF2-40B4-BE49-F238E27FC236}">
                    <a16:creationId xmlns:a16="http://schemas.microsoft.com/office/drawing/2014/main" id="{361AB702-EAA1-4AB3-9E49-DEC7A6A8870B}"/>
                  </a:ext>
                </a:extLst>
              </p:cNvPr>
              <p:cNvSpPr/>
              <p:nvPr/>
            </p:nvSpPr>
            <p:spPr bwMode="auto">
              <a:xfrm>
                <a:off x="8565470" y="3379854"/>
                <a:ext cx="97518" cy="213217"/>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chemeClr val="bg1">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Freeform: Shape 84">
                <a:extLst>
                  <a:ext uri="{FF2B5EF4-FFF2-40B4-BE49-F238E27FC236}">
                    <a16:creationId xmlns:a16="http://schemas.microsoft.com/office/drawing/2014/main" id="{7D5BE024-738F-42A5-9F2C-4E6FB7831FF1}"/>
                  </a:ext>
                </a:extLst>
              </p:cNvPr>
              <p:cNvSpPr/>
              <p:nvPr/>
            </p:nvSpPr>
            <p:spPr bwMode="auto">
              <a:xfrm>
                <a:off x="8432475" y="3047811"/>
                <a:ext cx="363508" cy="363506"/>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chemeClr val="accent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4" name="Text Placeholder 3"/>
          <p:cNvSpPr>
            <a:spLocks noGrp="1"/>
          </p:cNvSpPr>
          <p:nvPr>
            <p:ph type="body" sz="quarter" idx="19"/>
          </p:nvPr>
        </p:nvSpPr>
        <p:spPr/>
        <p:txBody>
          <a:bodyPr/>
          <a:lstStyle/>
          <a:p>
            <a:r>
              <a:rPr lang="en-US" dirty="0"/>
              <a:t>Integrate automation, more securely</a:t>
            </a:r>
          </a:p>
          <a:p>
            <a:pPr lvl="1"/>
            <a:r>
              <a:rPr lang="en-GB" dirty="0"/>
              <a:t>Enable end users to build automated workflows that comply with established policies and focus your skilled IT resources on more complex, strategic work.</a:t>
            </a:r>
            <a:endParaRPr lang="en-US" dirty="0"/>
          </a:p>
        </p:txBody>
      </p:sp>
    </p:spTree>
    <p:extLst>
      <p:ext uri="{BB962C8B-B14F-4D97-AF65-F5344CB8AC3E}">
        <p14:creationId xmlns:p14="http://schemas.microsoft.com/office/powerpoint/2010/main" val="296150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Power Automate</a:t>
            </a:r>
          </a:p>
        </p:txBody>
      </p:sp>
      <p:sp>
        <p:nvSpPr>
          <p:cNvPr id="13" name="Text Placeholder 12">
            <a:extLst>
              <a:ext uri="{FF2B5EF4-FFF2-40B4-BE49-F238E27FC236}">
                <a16:creationId xmlns:a16="http://schemas.microsoft.com/office/drawing/2014/main" id="{E0B7C05B-8FB4-4106-BED4-ACD51ADA1CBE}"/>
              </a:ext>
            </a:extLst>
          </p:cNvPr>
          <p:cNvSpPr>
            <a:spLocks noGrp="1"/>
          </p:cNvSpPr>
          <p:nvPr>
            <p:ph type="body" sz="quarter" idx="47"/>
          </p:nvPr>
        </p:nvSpPr>
        <p:spPr/>
        <p:txBody>
          <a:bodyPr/>
          <a:lstStyle/>
          <a:p>
            <a:r>
              <a:rPr lang="en-US" dirty="0">
                <a:latin typeface="+mj-lt"/>
              </a:rPr>
              <a:t>Options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p:txBody>
          <a:bodyPr/>
          <a:lstStyle/>
          <a:p>
            <a:r>
              <a:rPr lang="en-GB" dirty="0"/>
              <a:t>Pre-built Connectors</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44"/>
          </p:nvPr>
        </p:nvSpPr>
        <p:spPr/>
        <p:txBody>
          <a:bodyPr/>
          <a:lstStyle/>
          <a:p>
            <a:r>
              <a:rPr lang="en-GB" dirty="0"/>
              <a:t>Custom connectors</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5"/>
          </p:nvPr>
        </p:nvSpPr>
        <p:spPr/>
        <p:txBody>
          <a:bodyPr/>
          <a:lstStyle/>
          <a:p>
            <a:r>
              <a:rPr lang="en-US" dirty="0"/>
              <a:t>Desktop flows</a:t>
            </a:r>
          </a:p>
        </p:txBody>
      </p:sp>
      <p:pic>
        <p:nvPicPr>
          <p:cNvPr id="26" name="Picture Placeholder 25">
            <a:extLst>
              <a:ext uri="{FF2B5EF4-FFF2-40B4-BE49-F238E27FC236}">
                <a16:creationId xmlns:a16="http://schemas.microsoft.com/office/drawing/2014/main" id="{8B341B88-BD9A-4995-98F4-3284655C0B81}"/>
              </a:ext>
            </a:extLst>
          </p:cNvPr>
          <p:cNvPicPr>
            <a:picLocks noGrp="1" noChangeAspect="1"/>
          </p:cNvPicPr>
          <p:nvPr>
            <p:ph type="pic" sz="quarter" idx="15"/>
          </p:nvPr>
        </p:nvPicPr>
        <p:blipFill>
          <a:blip r:embed="rId3"/>
          <a:stretch/>
        </p:blipFill>
        <p:spPr>
          <a:xfrm>
            <a:off x="6322339" y="2062070"/>
            <a:ext cx="5451017" cy="3112699"/>
          </a:xfrm>
        </p:spPr>
      </p:pic>
    </p:spTree>
    <p:extLst>
      <p:ext uri="{BB962C8B-B14F-4D97-AF65-F5344CB8AC3E}">
        <p14:creationId xmlns:p14="http://schemas.microsoft.com/office/powerpoint/2010/main" val="2994362939"/>
      </p:ext>
    </p:extLst>
  </p:cSld>
  <p:clrMapOvr>
    <a:masterClrMapping/>
  </p:clrMapOvr>
  <p:transition>
    <p:fade/>
  </p:transition>
</p:sld>
</file>

<file path=ppt/theme/theme1.xml><?xml version="1.0" encoding="utf-8"?>
<a:theme xmlns:a="http://schemas.openxmlformats.org/drawingml/2006/main" name="Dynamics 365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6" ma:contentTypeDescription="Create a new document." ma:contentTypeScope="" ma:versionID="552ec35d9f8649fa087dca7cd233d3af">
  <xsd:schema xmlns:xsd="http://www.w3.org/2001/XMLSchema" xmlns:xs="http://www.w3.org/2001/XMLSchema" xmlns:p="http://schemas.microsoft.com/office/2006/metadata/properties" xmlns:ns2="bfa42b53-6da1-4d15-9850-173b2f8d2c85" targetNamespace="http://schemas.microsoft.com/office/2006/metadata/properties" ma:root="true" ma:fieldsID="4e95d44f684b4a70b8b51b9adee65e6d" ns2:_="">
    <xsd:import namespace="bfa42b53-6da1-4d15-9850-173b2f8d2c8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C0258B-870F-4358-BBF9-C53132F10857}">
  <ds:schemaRefs>
    <ds:schemaRef ds:uri="http://schemas.microsoft.com/sharepoint/v3/contenttype/forms"/>
  </ds:schemaRefs>
</ds:datastoreItem>
</file>

<file path=customXml/itemProps2.xml><?xml version="1.0" encoding="utf-8"?>
<ds:datastoreItem xmlns:ds="http://schemas.openxmlformats.org/officeDocument/2006/customXml" ds:itemID="{905AD04A-5BB8-4078-9ADC-69138BC7A86B}">
  <ds:schemaRefs>
    <ds:schemaRef ds:uri="http://schemas.microsoft.com/office/2006/metadata/properties"/>
    <ds:schemaRef ds:uri="http://schemas.microsoft.com/office/infopath/2007/PartnerControls"/>
    <ds:schemaRef ds:uri="http://schemas.microsoft.com/sharepoint/v3"/>
    <ds:schemaRef ds:uri="7e96d60b-db1d-44a2-8be4-a128982f8e65"/>
    <ds:schemaRef ds:uri="230e9df3-be65-4c73-a93b-d1236ebd677e"/>
  </ds:schemaRefs>
</ds:datastoreItem>
</file>

<file path=customXml/itemProps3.xml><?xml version="1.0" encoding="utf-8"?>
<ds:datastoreItem xmlns:ds="http://schemas.openxmlformats.org/officeDocument/2006/customXml" ds:itemID="{5FCEF079-7CF0-4B11-962E-9AA65BCAB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a42b53-6da1-4d15-9850-173b2f8d2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0</TotalTime>
  <Words>4735</Words>
  <Application>Microsoft Office PowerPoint</Application>
  <PresentationFormat>Widescreen</PresentationFormat>
  <Paragraphs>443</Paragraphs>
  <Slides>33</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Consolas</vt:lpstr>
      <vt:lpstr>Segoe UI</vt:lpstr>
      <vt:lpstr>Segoe UI Light</vt:lpstr>
      <vt:lpstr>Segoe UI Semibold</vt:lpstr>
      <vt:lpstr>Wingdings</vt:lpstr>
      <vt:lpstr>Dynamics 365 Template</vt:lpstr>
      <vt:lpstr>PL-600  Robotic Process Automation</vt:lpstr>
      <vt:lpstr>Agenda</vt:lpstr>
      <vt:lpstr>Introduction to Robotic Process Automation</vt:lpstr>
      <vt:lpstr>What are the legacy automation issues faced when creating solutions</vt:lpstr>
      <vt:lpstr>Characteristics of RPA</vt:lpstr>
      <vt:lpstr>Opportunities for automation</vt:lpstr>
      <vt:lpstr>Automating legacy systems</vt:lpstr>
      <vt:lpstr>Microsoft's approach to automation</vt:lpstr>
      <vt:lpstr>Power Automate</vt:lpstr>
      <vt:lpstr>Use cases for RPA</vt:lpstr>
      <vt:lpstr>What are the solution architect’s role?</vt:lpstr>
      <vt:lpstr>Role of the solution architect</vt:lpstr>
      <vt:lpstr>Explore Power Automate Desktop</vt:lpstr>
      <vt:lpstr>Power Automate Desktop</vt:lpstr>
      <vt:lpstr>Software</vt:lpstr>
      <vt:lpstr>Requirements</vt:lpstr>
      <vt:lpstr>Considerations when deploying Power Automate Desktop</vt:lpstr>
      <vt:lpstr>Creating desktop flows</vt:lpstr>
      <vt:lpstr>Capture steps</vt:lpstr>
      <vt:lpstr>Editing steps</vt:lpstr>
      <vt:lpstr>Actions</vt:lpstr>
      <vt:lpstr>Variables</vt:lpstr>
      <vt:lpstr>Running desktop flows</vt:lpstr>
      <vt:lpstr>Attended vs Unattended</vt:lpstr>
      <vt:lpstr>Virtual machines</vt:lpstr>
      <vt:lpstr>Gateways</vt:lpstr>
      <vt:lpstr>Clusters</vt:lpstr>
      <vt:lpstr>Introducing Process advisor</vt:lpstr>
      <vt:lpstr>Process advisor</vt:lpstr>
      <vt:lpstr>Process advisor</vt:lpstr>
      <vt:lpstr>Summary</vt:lpstr>
      <vt:lpstr>Closing slide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2020-10-27T15:29:07Z</dcterms:created>
  <dcterms:modified xsi:type="dcterms:W3CDTF">2021-06-22T19:44:12Z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0x01010033DEC03F1CA19C43BE1B21409F01EAAB</vt:lpwstr>
  </property>
</Properties>
</file>