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7"/>
  </p:notesMasterIdLst>
  <p:handoutMasterIdLst>
    <p:handoutMasterId r:id="rId28"/>
  </p:handoutMasterIdLst>
  <p:sldIdLst>
    <p:sldId id="1719" r:id="rId6"/>
    <p:sldId id="8614" r:id="rId7"/>
    <p:sldId id="3089" r:id="rId8"/>
    <p:sldId id="8616" r:id="rId9"/>
    <p:sldId id="8615" r:id="rId10"/>
    <p:sldId id="2076136529" r:id="rId11"/>
    <p:sldId id="2076136435" r:id="rId12"/>
    <p:sldId id="2076136528" r:id="rId13"/>
    <p:sldId id="3805" r:id="rId14"/>
    <p:sldId id="10347" r:id="rId15"/>
    <p:sldId id="958" r:id="rId16"/>
    <p:sldId id="2076136533" r:id="rId17"/>
    <p:sldId id="2076136538" r:id="rId18"/>
    <p:sldId id="2076136534" r:id="rId19"/>
    <p:sldId id="970" r:id="rId20"/>
    <p:sldId id="912" r:id="rId21"/>
    <p:sldId id="926" r:id="rId22"/>
    <p:sldId id="917" r:id="rId23"/>
    <p:sldId id="1722" r:id="rId24"/>
    <p:sldId id="3066" r:id="rId25"/>
    <p:sldId id="153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3" clrIdx="5">
    <p:extLst>
      <p:ext uri="{19B8F6BF-5375-455C-9EA6-DF929625EA0E}">
        <p15:presenceInfo xmlns:p15="http://schemas.microsoft.com/office/powerpoint/2012/main" userId="Dave Yack (COLORADO TECHNOLOGY CONSULTA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4" autoAdjust="0"/>
  </p:normalViewPr>
  <p:slideViewPr>
    <p:cSldViewPr snapToGrid="0">
      <p:cViewPr varScale="1">
        <p:scale>
          <a:sx n="75" d="100"/>
          <a:sy n="75" d="100"/>
        </p:scale>
        <p:origin x="1104"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17F6A5AB-0E43-4D07-8957-36F56379BDDF}"/>
    <pc:docChg chg="custSel modSld">
      <pc:chgData name="Trevor Ford" userId="e62d3275-2530-47a3-9711-e8e9e8501c63" providerId="ADAL" clId="{17F6A5AB-0E43-4D07-8957-36F56379BDDF}" dt="2021-01-19T18:13:33.356" v="67" actId="313"/>
      <pc:docMkLst>
        <pc:docMk/>
      </pc:docMkLst>
      <pc:sldChg chg="modNotesTx">
        <pc:chgData name="Trevor Ford" userId="e62d3275-2530-47a3-9711-e8e9e8501c63" providerId="ADAL" clId="{17F6A5AB-0E43-4D07-8957-36F56379BDDF}" dt="2021-01-19T18:12:27.316" v="47" actId="313"/>
        <pc:sldMkLst>
          <pc:docMk/>
          <pc:sldMk cId="4070951184" sldId="950"/>
        </pc:sldMkLst>
      </pc:sldChg>
      <pc:sldChg chg="modSp mod">
        <pc:chgData name="Trevor Ford" userId="e62d3275-2530-47a3-9711-e8e9e8501c63" providerId="ADAL" clId="{17F6A5AB-0E43-4D07-8957-36F56379BDDF}" dt="2021-01-19T18:13:27.747" v="66" actId="313"/>
        <pc:sldMkLst>
          <pc:docMk/>
          <pc:sldMk cId="4093112391" sldId="951"/>
        </pc:sldMkLst>
        <pc:spChg chg="mod">
          <ac:chgData name="Trevor Ford" userId="e62d3275-2530-47a3-9711-e8e9e8501c63" providerId="ADAL" clId="{17F6A5AB-0E43-4D07-8957-36F56379BDDF}" dt="2021-01-19T18:13:27.747" v="66" actId="313"/>
          <ac:spMkLst>
            <pc:docMk/>
            <pc:sldMk cId="4093112391" sldId="951"/>
            <ac:spMk id="3" creationId="{00000000-0000-0000-0000-000000000000}"/>
          </ac:spMkLst>
        </pc:spChg>
      </pc:sldChg>
      <pc:sldChg chg="modSp mod modNotesTx">
        <pc:chgData name="Trevor Ford" userId="e62d3275-2530-47a3-9711-e8e9e8501c63" providerId="ADAL" clId="{17F6A5AB-0E43-4D07-8957-36F56379BDDF}" dt="2021-01-19T18:12:43.659" v="52" actId="313"/>
        <pc:sldMkLst>
          <pc:docMk/>
          <pc:sldMk cId="2133054039" sldId="952"/>
        </pc:sldMkLst>
        <pc:spChg chg="mod">
          <ac:chgData name="Trevor Ford" userId="e62d3275-2530-47a3-9711-e8e9e8501c63" providerId="ADAL" clId="{17F6A5AB-0E43-4D07-8957-36F56379BDDF}" dt="2021-01-19T18:12:43.659" v="52" actId="313"/>
          <ac:spMkLst>
            <pc:docMk/>
            <pc:sldMk cId="2133054039" sldId="952"/>
            <ac:spMk id="3" creationId="{00000000-0000-0000-0000-000000000000}"/>
          </ac:spMkLst>
        </pc:spChg>
      </pc:sldChg>
      <pc:sldChg chg="modNotesTx">
        <pc:chgData name="Trevor Ford" userId="e62d3275-2530-47a3-9711-e8e9e8501c63" providerId="ADAL" clId="{17F6A5AB-0E43-4D07-8957-36F56379BDDF}" dt="2021-01-19T18:12:28.406" v="48" actId="313"/>
        <pc:sldMkLst>
          <pc:docMk/>
          <pc:sldMk cId="3010614731" sldId="962"/>
        </pc:sldMkLst>
      </pc:sldChg>
      <pc:sldChg chg="modSp mod">
        <pc:chgData name="Trevor Ford" userId="e62d3275-2530-47a3-9711-e8e9e8501c63" providerId="ADAL" clId="{17F6A5AB-0E43-4D07-8957-36F56379BDDF}" dt="2021-01-19T18:12:31.434" v="49" actId="313"/>
        <pc:sldMkLst>
          <pc:docMk/>
          <pc:sldMk cId="4088491099" sldId="964"/>
        </pc:sldMkLst>
        <pc:spChg chg="mod">
          <ac:chgData name="Trevor Ford" userId="e62d3275-2530-47a3-9711-e8e9e8501c63" providerId="ADAL" clId="{17F6A5AB-0E43-4D07-8957-36F56379BDDF}" dt="2021-01-19T18:12:31.434" v="49" actId="313"/>
          <ac:spMkLst>
            <pc:docMk/>
            <pc:sldMk cId="4088491099" sldId="964"/>
            <ac:spMk id="15" creationId="{00000000-0000-0000-0000-000000000000}"/>
          </ac:spMkLst>
        </pc:spChg>
      </pc:sldChg>
      <pc:sldChg chg="modSp mod">
        <pc:chgData name="Trevor Ford" userId="e62d3275-2530-47a3-9711-e8e9e8501c63" providerId="ADAL" clId="{17F6A5AB-0E43-4D07-8957-36F56379BDDF}" dt="2021-01-19T18:12:33.153" v="50" actId="313"/>
        <pc:sldMkLst>
          <pc:docMk/>
          <pc:sldMk cId="1127881934" sldId="965"/>
        </pc:sldMkLst>
        <pc:spChg chg="mod">
          <ac:chgData name="Trevor Ford" userId="e62d3275-2530-47a3-9711-e8e9e8501c63" providerId="ADAL" clId="{17F6A5AB-0E43-4D07-8957-36F56379BDDF}" dt="2021-01-19T18:12:33.153" v="50" actId="313"/>
          <ac:spMkLst>
            <pc:docMk/>
            <pc:sldMk cId="1127881934" sldId="965"/>
            <ac:spMk id="3" creationId="{00000000-0000-0000-0000-000000000000}"/>
          </ac:spMkLst>
        </pc:spChg>
      </pc:sldChg>
      <pc:sldChg chg="modSp mod">
        <pc:chgData name="Trevor Ford" userId="e62d3275-2530-47a3-9711-e8e9e8501c63" providerId="ADAL" clId="{17F6A5AB-0E43-4D07-8957-36F56379BDDF}" dt="2021-01-19T18:12:57.234" v="62" actId="20577"/>
        <pc:sldMkLst>
          <pc:docMk/>
          <pc:sldMk cId="3592398498" sldId="970"/>
        </pc:sldMkLst>
        <pc:spChg chg="mod">
          <ac:chgData name="Trevor Ford" userId="e62d3275-2530-47a3-9711-e8e9e8501c63" providerId="ADAL" clId="{17F6A5AB-0E43-4D07-8957-36F56379BDDF}" dt="2021-01-19T18:12:54.283" v="58" actId="20577"/>
          <ac:spMkLst>
            <pc:docMk/>
            <pc:sldMk cId="3592398498" sldId="970"/>
            <ac:spMk id="7" creationId="{00000000-0000-0000-0000-000000000000}"/>
          </ac:spMkLst>
        </pc:spChg>
        <pc:spChg chg="mod">
          <ac:chgData name="Trevor Ford" userId="e62d3275-2530-47a3-9711-e8e9e8501c63" providerId="ADAL" clId="{17F6A5AB-0E43-4D07-8957-36F56379BDDF}" dt="2021-01-19T18:12:57.234" v="62" actId="20577"/>
          <ac:spMkLst>
            <pc:docMk/>
            <pc:sldMk cId="3592398498" sldId="970"/>
            <ac:spMk id="8" creationId="{00000000-0000-0000-0000-000000000000}"/>
          </ac:spMkLst>
        </pc:spChg>
      </pc:sldChg>
      <pc:sldChg chg="modSp mod">
        <pc:chgData name="Trevor Ford" userId="e62d3275-2530-47a3-9711-e8e9e8501c63" providerId="ADAL" clId="{17F6A5AB-0E43-4D07-8957-36F56379BDDF}" dt="2021-01-19T18:13:33.356" v="67" actId="313"/>
        <pc:sldMkLst>
          <pc:docMk/>
          <pc:sldMk cId="4047620894" sldId="980"/>
        </pc:sldMkLst>
        <pc:spChg chg="mod">
          <ac:chgData name="Trevor Ford" userId="e62d3275-2530-47a3-9711-e8e9e8501c63" providerId="ADAL" clId="{17F6A5AB-0E43-4D07-8957-36F56379BDDF}" dt="2021-01-19T18:13:33.356" v="67" actId="313"/>
          <ac:spMkLst>
            <pc:docMk/>
            <pc:sldMk cId="4047620894" sldId="980"/>
            <ac:spMk id="3" creationId="{00000000-0000-0000-0000-000000000000}"/>
          </ac:spMkLst>
        </pc:spChg>
      </pc:sldChg>
      <pc:sldChg chg="modSp mod">
        <pc:chgData name="Trevor Ford" userId="e62d3275-2530-47a3-9711-e8e9e8501c63" providerId="ADAL" clId="{17F6A5AB-0E43-4D07-8957-36F56379BDDF}" dt="2021-01-19T18:12:12.908" v="46" actId="313"/>
        <pc:sldMkLst>
          <pc:docMk/>
          <pc:sldMk cId="2560879337" sldId="3089"/>
        </pc:sldMkLst>
        <pc:spChg chg="mod">
          <ac:chgData name="Trevor Ford" userId="e62d3275-2530-47a3-9711-e8e9e8501c63" providerId="ADAL" clId="{17F6A5AB-0E43-4D07-8957-36F56379BDDF}" dt="2021-01-19T18:12:12.908" v="46" actId="313"/>
          <ac:spMkLst>
            <pc:docMk/>
            <pc:sldMk cId="2560879337" sldId="3089"/>
            <ac:spMk id="3" creationId="{9CEC4FA0-1A42-4D70-B902-5C1DF018B87A}"/>
          </ac:spMkLst>
        </pc:spChg>
      </pc:sldChg>
      <pc:sldChg chg="modSp mod">
        <pc:chgData name="Trevor Ford" userId="e62d3275-2530-47a3-9711-e8e9e8501c63" providerId="ADAL" clId="{17F6A5AB-0E43-4D07-8957-36F56379BDDF}" dt="2021-01-19T18:11:34.700" v="38" actId="313"/>
        <pc:sldMkLst>
          <pc:docMk/>
          <pc:sldMk cId="861485224" sldId="3805"/>
        </pc:sldMkLst>
        <pc:spChg chg="mod">
          <ac:chgData name="Trevor Ford" userId="e62d3275-2530-47a3-9711-e8e9e8501c63" providerId="ADAL" clId="{17F6A5AB-0E43-4D07-8957-36F56379BDDF}" dt="2021-01-19T18:10:35.128" v="19" actId="1076"/>
          <ac:spMkLst>
            <pc:docMk/>
            <pc:sldMk cId="861485224" sldId="3805"/>
            <ac:spMk id="25" creationId="{CB15E031-752B-4ECA-BA1B-0124C299F81C}"/>
          </ac:spMkLst>
        </pc:spChg>
        <pc:spChg chg="mod">
          <ac:chgData name="Trevor Ford" userId="e62d3275-2530-47a3-9711-e8e9e8501c63" providerId="ADAL" clId="{17F6A5AB-0E43-4D07-8957-36F56379BDDF}" dt="2021-01-19T18:10:37.825" v="20" actId="1076"/>
          <ac:spMkLst>
            <pc:docMk/>
            <pc:sldMk cId="861485224" sldId="3805"/>
            <ac:spMk id="26" creationId="{3870C991-F06B-4BC4-8597-61956456AD92}"/>
          </ac:spMkLst>
        </pc:spChg>
        <pc:spChg chg="mod">
          <ac:chgData name="Trevor Ford" userId="e62d3275-2530-47a3-9711-e8e9e8501c63" providerId="ADAL" clId="{17F6A5AB-0E43-4D07-8957-36F56379BDDF}" dt="2021-01-19T18:10:09.625" v="18" actId="20577"/>
          <ac:spMkLst>
            <pc:docMk/>
            <pc:sldMk cId="861485224" sldId="3805"/>
            <ac:spMk id="29" creationId="{8847F3BB-2C98-4339-9436-401DD6DAEEBA}"/>
          </ac:spMkLst>
        </pc:spChg>
        <pc:spChg chg="mod">
          <ac:chgData name="Trevor Ford" userId="e62d3275-2530-47a3-9711-e8e9e8501c63" providerId="ADAL" clId="{17F6A5AB-0E43-4D07-8957-36F56379BDDF}" dt="2021-01-19T18:11:34.700" v="38" actId="313"/>
          <ac:spMkLst>
            <pc:docMk/>
            <pc:sldMk cId="861485224" sldId="3805"/>
            <ac:spMk id="34" creationId="{8ED21974-E052-4BFC-88FB-6C607B0810FE}"/>
          </ac:spMkLst>
        </pc:spChg>
        <pc:spChg chg="mod">
          <ac:chgData name="Trevor Ford" userId="e62d3275-2530-47a3-9711-e8e9e8501c63" providerId="ADAL" clId="{17F6A5AB-0E43-4D07-8957-36F56379BDDF}" dt="2021-01-19T18:11:06.257" v="28" actId="1076"/>
          <ac:spMkLst>
            <pc:docMk/>
            <pc:sldMk cId="861485224" sldId="3805"/>
            <ac:spMk id="40" creationId="{AEEC1E94-040C-420C-8674-2F2838729353}"/>
          </ac:spMkLst>
        </pc:spChg>
        <pc:spChg chg="mod">
          <ac:chgData name="Trevor Ford" userId="e62d3275-2530-47a3-9711-e8e9e8501c63" providerId="ADAL" clId="{17F6A5AB-0E43-4D07-8957-36F56379BDDF}" dt="2021-01-19T18:11:17.450" v="30" actId="1076"/>
          <ac:spMkLst>
            <pc:docMk/>
            <pc:sldMk cId="861485224" sldId="3805"/>
            <ac:spMk id="41" creationId="{6804D95B-84FF-477F-BEDF-78FA285DBD03}"/>
          </ac:spMkLst>
        </pc:spChg>
        <pc:spChg chg="mod">
          <ac:chgData name="Trevor Ford" userId="e62d3275-2530-47a3-9711-e8e9e8501c63" providerId="ADAL" clId="{17F6A5AB-0E43-4D07-8957-36F56379BDDF}" dt="2021-01-19T18:11:00.172" v="27" actId="404"/>
          <ac:spMkLst>
            <pc:docMk/>
            <pc:sldMk cId="861485224" sldId="3805"/>
            <ac:spMk id="44" creationId="{D9F77C80-0CB4-4497-B661-B9A159092A27}"/>
          </ac:spMkLst>
        </pc:spChg>
        <pc:spChg chg="mod">
          <ac:chgData name="Trevor Ford" userId="e62d3275-2530-47a3-9711-e8e9e8501c63" providerId="ADAL" clId="{17F6A5AB-0E43-4D07-8957-36F56379BDDF}" dt="2021-01-19T18:11:31.235" v="34" actId="313"/>
          <ac:spMkLst>
            <pc:docMk/>
            <pc:sldMk cId="861485224" sldId="3805"/>
            <ac:spMk id="50" creationId="{94E4B4EE-156D-455D-AC2A-4BD83027C61B}"/>
          </ac:spMkLst>
        </pc:spChg>
      </pc:sldChg>
      <pc:sldChg chg="modSp mod">
        <pc:chgData name="Trevor Ford" userId="e62d3275-2530-47a3-9711-e8e9e8501c63" providerId="ADAL" clId="{17F6A5AB-0E43-4D07-8957-36F56379BDDF}" dt="2021-01-19T18:09:04.978" v="0" actId="313"/>
        <pc:sldMkLst>
          <pc:docMk/>
          <pc:sldMk cId="2651001892" sldId="8614"/>
        </pc:sldMkLst>
        <pc:spChg chg="mod">
          <ac:chgData name="Trevor Ford" userId="e62d3275-2530-47a3-9711-e8e9e8501c63" providerId="ADAL" clId="{17F6A5AB-0E43-4D07-8957-36F56379BDDF}" dt="2021-01-19T18:09:04.978" v="0" actId="313"/>
          <ac:spMkLst>
            <pc:docMk/>
            <pc:sldMk cId="2651001892" sldId="8614"/>
            <ac:spMk id="3" creationId="{FD6CB25D-A094-4957-B719-6157F9BB1FBE}"/>
          </ac:spMkLst>
        </pc:spChg>
      </pc:sldChg>
      <pc:sldChg chg="modSp mod">
        <pc:chgData name="Trevor Ford" userId="e62d3275-2530-47a3-9711-e8e9e8501c63" providerId="ADAL" clId="{17F6A5AB-0E43-4D07-8957-36F56379BDDF}" dt="2021-01-19T18:13:01" v="63" actId="313"/>
        <pc:sldMkLst>
          <pc:docMk/>
          <pc:sldMk cId="1015413946" sldId="8619"/>
        </pc:sldMkLst>
        <pc:spChg chg="mod">
          <ac:chgData name="Trevor Ford" userId="e62d3275-2530-47a3-9711-e8e9e8501c63" providerId="ADAL" clId="{17F6A5AB-0E43-4D07-8957-36F56379BDDF}" dt="2021-01-19T18:13:01" v="63" actId="313"/>
          <ac:spMkLst>
            <pc:docMk/>
            <pc:sldMk cId="1015413946" sldId="8619"/>
            <ac:spMk id="3" creationId="{575DBDE4-F31C-479D-B041-E3B0BCC0C3D2}"/>
          </ac:spMkLst>
        </pc:spChg>
      </pc:sldChg>
      <pc:sldChg chg="modSp mod">
        <pc:chgData name="Trevor Ford" userId="e62d3275-2530-47a3-9711-e8e9e8501c63" providerId="ADAL" clId="{17F6A5AB-0E43-4D07-8957-36F56379BDDF}" dt="2021-01-19T18:13:02.619" v="64" actId="313"/>
        <pc:sldMkLst>
          <pc:docMk/>
          <pc:sldMk cId="3978780656" sldId="8620"/>
        </pc:sldMkLst>
        <pc:spChg chg="mod">
          <ac:chgData name="Trevor Ford" userId="e62d3275-2530-47a3-9711-e8e9e8501c63" providerId="ADAL" clId="{17F6A5AB-0E43-4D07-8957-36F56379BDDF}" dt="2021-01-19T18:13:02.619" v="64" actId="313"/>
          <ac:spMkLst>
            <pc:docMk/>
            <pc:sldMk cId="3978780656" sldId="8620"/>
            <ac:spMk id="3" creationId="{787F8DFE-9868-4101-9FD6-41D967B3DA91}"/>
          </ac:spMkLst>
        </pc:spChg>
      </pc:sldChg>
      <pc:sldChg chg="modSp mod">
        <pc:chgData name="Trevor Ford" userId="e62d3275-2530-47a3-9711-e8e9e8501c63" providerId="ADAL" clId="{17F6A5AB-0E43-4D07-8957-36F56379BDDF}" dt="2021-01-19T18:12:11.587" v="45" actId="313"/>
        <pc:sldMkLst>
          <pc:docMk/>
          <pc:sldMk cId="320708004" sldId="8621"/>
        </pc:sldMkLst>
        <pc:spChg chg="mod">
          <ac:chgData name="Trevor Ford" userId="e62d3275-2530-47a3-9711-e8e9e8501c63" providerId="ADAL" clId="{17F6A5AB-0E43-4D07-8957-36F56379BDDF}" dt="2021-01-19T18:12:11.587" v="45" actId="313"/>
          <ac:spMkLst>
            <pc:docMk/>
            <pc:sldMk cId="320708004" sldId="8621"/>
            <ac:spMk id="3" creationId="{21EEC13B-E762-4512-83AF-82559D5C8C7F}"/>
          </ac:spMkLst>
        </pc:spChg>
      </pc:sldChg>
      <pc:sldChg chg="modSp mod">
        <pc:chgData name="Trevor Ford" userId="e62d3275-2530-47a3-9711-e8e9e8501c63" providerId="ADAL" clId="{17F6A5AB-0E43-4D07-8957-36F56379BDDF}" dt="2021-01-19T18:09:35.054" v="6" actId="313"/>
        <pc:sldMkLst>
          <pc:docMk/>
          <pc:sldMk cId="4289524203" sldId="2076136435"/>
        </pc:sldMkLst>
        <pc:spChg chg="mod">
          <ac:chgData name="Trevor Ford" userId="e62d3275-2530-47a3-9711-e8e9e8501c63" providerId="ADAL" clId="{17F6A5AB-0E43-4D07-8957-36F56379BDDF}" dt="2021-01-19T18:09:11.696" v="1" actId="313"/>
          <ac:spMkLst>
            <pc:docMk/>
            <pc:sldMk cId="4289524203" sldId="2076136435"/>
            <ac:spMk id="13" creationId="{8AA5CAC4-8817-4A7B-9281-C23B8D083F41}"/>
          </ac:spMkLst>
        </pc:spChg>
        <pc:spChg chg="mod">
          <ac:chgData name="Trevor Ford" userId="e62d3275-2530-47a3-9711-e8e9e8501c63" providerId="ADAL" clId="{17F6A5AB-0E43-4D07-8957-36F56379BDDF}" dt="2021-01-19T18:09:13.721" v="2" actId="313"/>
          <ac:spMkLst>
            <pc:docMk/>
            <pc:sldMk cId="4289524203" sldId="2076136435"/>
            <ac:spMk id="30" creationId="{C7D3E104-8F16-41B2-B2A7-3AAD5CF41032}"/>
          </ac:spMkLst>
        </pc:spChg>
        <pc:spChg chg="mod">
          <ac:chgData name="Trevor Ford" userId="e62d3275-2530-47a3-9711-e8e9e8501c63" providerId="ADAL" clId="{17F6A5AB-0E43-4D07-8957-36F56379BDDF}" dt="2021-01-19T18:09:25.433" v="5" actId="1076"/>
          <ac:spMkLst>
            <pc:docMk/>
            <pc:sldMk cId="4289524203" sldId="2076136435"/>
            <ac:spMk id="175" creationId="{BC48303A-5732-4FE5-8D4A-A1C9071B7957}"/>
          </ac:spMkLst>
        </pc:spChg>
        <pc:spChg chg="mod">
          <ac:chgData name="Trevor Ford" userId="e62d3275-2530-47a3-9711-e8e9e8501c63" providerId="ADAL" clId="{17F6A5AB-0E43-4D07-8957-36F56379BDDF}" dt="2021-01-19T18:09:35.054" v="6" actId="313"/>
          <ac:spMkLst>
            <pc:docMk/>
            <pc:sldMk cId="4289524203" sldId="2076136435"/>
            <ac:spMk id="189" creationId="{56DC4EA7-2030-45AA-9D54-A68810195E7D}"/>
          </ac:spMkLst>
        </pc:spChg>
      </pc:sldChg>
      <pc:sldChg chg="modSp mod">
        <pc:chgData name="Trevor Ford" userId="e62d3275-2530-47a3-9711-e8e9e8501c63" providerId="ADAL" clId="{17F6A5AB-0E43-4D07-8957-36F56379BDDF}" dt="2021-01-19T18:09:38.168" v="10" actId="313"/>
        <pc:sldMkLst>
          <pc:docMk/>
          <pc:sldMk cId="3155807863" sldId="2076136528"/>
        </pc:sldMkLst>
        <pc:spChg chg="mod">
          <ac:chgData name="Trevor Ford" userId="e62d3275-2530-47a3-9711-e8e9e8501c63" providerId="ADAL" clId="{17F6A5AB-0E43-4D07-8957-36F56379BDDF}" dt="2021-01-19T18:09:38.168" v="10" actId="313"/>
          <ac:spMkLst>
            <pc:docMk/>
            <pc:sldMk cId="3155807863" sldId="2076136528"/>
            <ac:spMk id="5" creationId="{FBDD1F0B-EC5D-42CC-A352-CA914A368DB4}"/>
          </ac:spMkLst>
        </pc:spChg>
      </pc:sldChg>
      <pc:sldChg chg="modSp mod">
        <pc:chgData name="Trevor Ford" userId="e62d3275-2530-47a3-9711-e8e9e8501c63" providerId="ADAL" clId="{17F6A5AB-0E43-4D07-8957-36F56379BDDF}" dt="2021-01-19T18:12:44.751" v="53" actId="313"/>
        <pc:sldMkLst>
          <pc:docMk/>
          <pc:sldMk cId="1933975887" sldId="2076136533"/>
        </pc:sldMkLst>
        <pc:spChg chg="mod">
          <ac:chgData name="Trevor Ford" userId="e62d3275-2530-47a3-9711-e8e9e8501c63" providerId="ADAL" clId="{17F6A5AB-0E43-4D07-8957-36F56379BDDF}" dt="2021-01-19T18:12:44.751" v="53" actId="313"/>
          <ac:spMkLst>
            <pc:docMk/>
            <pc:sldMk cId="1933975887" sldId="2076136533"/>
            <ac:spMk id="4" creationId="{72642248-620E-4316-876C-4562BB5F0F6F}"/>
          </ac:spMkLst>
        </pc:spChg>
      </pc:sldChg>
      <pc:sldChg chg="modSp mod">
        <pc:chgData name="Trevor Ford" userId="e62d3275-2530-47a3-9711-e8e9e8501c63" providerId="ADAL" clId="{17F6A5AB-0E43-4D07-8957-36F56379BDDF}" dt="2021-01-19T18:12:45.674" v="54" actId="313"/>
        <pc:sldMkLst>
          <pc:docMk/>
          <pc:sldMk cId="4145455420" sldId="2076136538"/>
        </pc:sldMkLst>
        <pc:spChg chg="mod">
          <ac:chgData name="Trevor Ford" userId="e62d3275-2530-47a3-9711-e8e9e8501c63" providerId="ADAL" clId="{17F6A5AB-0E43-4D07-8957-36F56379BDDF}" dt="2021-01-19T18:12:45.674" v="54" actId="313"/>
          <ac:spMkLst>
            <pc:docMk/>
            <pc:sldMk cId="4145455420" sldId="2076136538"/>
            <ac:spMk id="3" creationId="{E5D76891-F395-4D13-BED2-D9B2FCE651DB}"/>
          </ac:spMkLst>
        </pc:spChg>
      </pc:sldChg>
    </pc:docChg>
  </pc:docChgLst>
  <pc:docChgLst>
    <pc:chgData name="Trevor Ford" userId="e62d3275-2530-47a3-9711-e8e9e8501c63" providerId="ADAL" clId="{DDB4B435-6949-4F3B-9B29-4DD89977D368}"/>
    <pc:docChg chg="modSld">
      <pc:chgData name="Trevor Ford" userId="e62d3275-2530-47a3-9711-e8e9e8501c63" providerId="ADAL" clId="{DDB4B435-6949-4F3B-9B29-4DD89977D368}" dt="2021-04-19T17:24:18.331" v="3" actId="20577"/>
      <pc:docMkLst>
        <pc:docMk/>
      </pc:docMkLst>
      <pc:sldChg chg="modSp mod">
        <pc:chgData name="Trevor Ford" userId="e62d3275-2530-47a3-9711-e8e9e8501c63" providerId="ADAL" clId="{DDB4B435-6949-4F3B-9B29-4DD89977D368}" dt="2021-04-19T17:24:18.331" v="3" actId="20577"/>
        <pc:sldMkLst>
          <pc:docMk/>
          <pc:sldMk cId="3635852913" sldId="1719"/>
        </pc:sldMkLst>
        <pc:spChg chg="mod">
          <ac:chgData name="Trevor Ford" userId="e62d3275-2530-47a3-9711-e8e9e8501c63" providerId="ADAL" clId="{DDB4B435-6949-4F3B-9B29-4DD89977D368}" dt="2021-04-19T17:24:18.331" v="3" actId="20577"/>
          <ac:spMkLst>
            <pc:docMk/>
            <pc:sldMk cId="3635852913" sldId="1719"/>
            <ac:spMk id="4" creationId="{00000000-0000-0000-0000-000000000000}"/>
          </ac:spMkLst>
        </pc:spChg>
      </pc:sldChg>
    </pc:docChg>
  </pc:docChgLst>
  <pc:docChgLst>
    <pc:chgData name="Trevor Ford" userId="e62d3275-2530-47a3-9711-e8e9e8501c63" providerId="ADAL" clId="{A48222EA-2FD3-4C3F-BE03-907FCAA25D75}"/>
    <pc:docChg chg="modSld">
      <pc:chgData name="Trevor Ford" userId="e62d3275-2530-47a3-9711-e8e9e8501c63" providerId="ADAL" clId="{A48222EA-2FD3-4C3F-BE03-907FCAA25D75}" dt="2021-06-22T19:39:41.357" v="45" actId="20577"/>
      <pc:docMkLst>
        <pc:docMk/>
      </pc:docMkLst>
      <pc:sldChg chg="modSp mod">
        <pc:chgData name="Trevor Ford" userId="e62d3275-2530-47a3-9711-e8e9e8501c63" providerId="ADAL" clId="{A48222EA-2FD3-4C3F-BE03-907FCAA25D75}" dt="2021-06-22T19:38:48.677" v="19" actId="20577"/>
        <pc:sldMkLst>
          <pc:docMk/>
          <pc:sldMk cId="1289942331" sldId="8615"/>
        </pc:sldMkLst>
        <pc:spChg chg="mod">
          <ac:chgData name="Trevor Ford" userId="e62d3275-2530-47a3-9711-e8e9e8501c63" providerId="ADAL" clId="{A48222EA-2FD3-4C3F-BE03-907FCAA25D75}" dt="2021-06-22T19:38:48.677" v="19" actId="20577"/>
          <ac:spMkLst>
            <pc:docMk/>
            <pc:sldMk cId="1289942331" sldId="8615"/>
            <ac:spMk id="3" creationId="{E3A443CB-8E86-4DC5-AFC4-1A3CDA79EA27}"/>
          </ac:spMkLst>
        </pc:spChg>
      </pc:sldChg>
      <pc:sldChg chg="modSp mod">
        <pc:chgData name="Trevor Ford" userId="e62d3275-2530-47a3-9711-e8e9e8501c63" providerId="ADAL" clId="{A48222EA-2FD3-4C3F-BE03-907FCAA25D75}" dt="2021-06-22T19:39:41.357" v="45" actId="20577"/>
        <pc:sldMkLst>
          <pc:docMk/>
          <pc:sldMk cId="296837309" sldId="10347"/>
        </pc:sldMkLst>
        <pc:spChg chg="mod">
          <ac:chgData name="Trevor Ford" userId="e62d3275-2530-47a3-9711-e8e9e8501c63" providerId="ADAL" clId="{A48222EA-2FD3-4C3F-BE03-907FCAA25D75}" dt="2021-06-22T19:39:29.958" v="33" actId="14100"/>
          <ac:spMkLst>
            <pc:docMk/>
            <pc:sldMk cId="296837309" sldId="10347"/>
            <ac:spMk id="4" creationId="{932C35B3-165E-46A2-809C-E3CDD31A4FB0}"/>
          </ac:spMkLst>
        </pc:spChg>
        <pc:spChg chg="mod">
          <ac:chgData name="Trevor Ford" userId="e62d3275-2530-47a3-9711-e8e9e8501c63" providerId="ADAL" clId="{A48222EA-2FD3-4C3F-BE03-907FCAA25D75}" dt="2021-06-22T19:39:21.925" v="31" actId="1076"/>
          <ac:spMkLst>
            <pc:docMk/>
            <pc:sldMk cId="296837309" sldId="10347"/>
            <ac:spMk id="5" creationId="{2D8C8565-7E1F-4A1A-9B0A-0412D47E90DD}"/>
          </ac:spMkLst>
        </pc:spChg>
        <pc:spChg chg="mod">
          <ac:chgData name="Trevor Ford" userId="e62d3275-2530-47a3-9711-e8e9e8501c63" providerId="ADAL" clId="{A48222EA-2FD3-4C3F-BE03-907FCAA25D75}" dt="2021-06-22T19:39:34.659" v="35" actId="14100"/>
          <ac:spMkLst>
            <pc:docMk/>
            <pc:sldMk cId="296837309" sldId="10347"/>
            <ac:spMk id="6" creationId="{826D3136-2264-4354-9ADF-16C1CD34DE53}"/>
          </ac:spMkLst>
        </pc:spChg>
        <pc:spChg chg="mod">
          <ac:chgData name="Trevor Ford" userId="e62d3275-2530-47a3-9711-e8e9e8501c63" providerId="ADAL" clId="{A48222EA-2FD3-4C3F-BE03-907FCAA25D75}" dt="2021-06-22T19:39:41.357" v="45" actId="20577"/>
          <ac:spMkLst>
            <pc:docMk/>
            <pc:sldMk cId="296837309" sldId="10347"/>
            <ac:spMk id="8" creationId="{E21DF51B-75AF-48EE-863F-477C2B5E729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873472-9602-432A-97DB-D76F880BA68E}"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973DB4FA-FD86-4999-9BAD-DA150662E8B8}">
      <dgm:prSet phldrT="[Text]"/>
      <dgm:spPr/>
      <dgm:t>
        <a:bodyPr/>
        <a:lstStyle/>
        <a:p>
          <a:r>
            <a:rPr lang="en-GB" dirty="0"/>
            <a:t>Manager</a:t>
          </a:r>
        </a:p>
      </dgm:t>
    </dgm:pt>
    <dgm:pt modelId="{94599A9E-5C68-4A33-A436-76F9C524AA66}" type="parTrans" cxnId="{134E7EA6-D84B-48C3-B020-8F634EDCEDA1}">
      <dgm:prSet/>
      <dgm:spPr/>
      <dgm:t>
        <a:bodyPr/>
        <a:lstStyle/>
        <a:p>
          <a:endParaRPr lang="en-GB"/>
        </a:p>
      </dgm:t>
    </dgm:pt>
    <dgm:pt modelId="{646DCEDD-D306-4170-AA8F-408A65C59F22}" type="sibTrans" cxnId="{134E7EA6-D84B-48C3-B020-8F634EDCEDA1}">
      <dgm:prSet/>
      <dgm:spPr/>
      <dgm:t>
        <a:bodyPr/>
        <a:lstStyle/>
        <a:p>
          <a:endParaRPr lang="en-GB"/>
        </a:p>
      </dgm:t>
    </dgm:pt>
    <dgm:pt modelId="{DC7CEC53-1BF1-4E3C-B406-AD49F95EC8F9}">
      <dgm:prSet phldrT="[Text]"/>
      <dgm:spPr/>
      <dgm:t>
        <a:bodyPr/>
        <a:lstStyle/>
        <a:p>
          <a:r>
            <a:rPr lang="en-GB" dirty="0"/>
            <a:t>Use </a:t>
          </a:r>
          <a:r>
            <a:rPr lang="en-GB" dirty="0" err="1"/>
            <a:t>SystemUser</a:t>
          </a:r>
          <a:r>
            <a:rPr lang="en-GB" dirty="0"/>
            <a:t> manager hierarchy</a:t>
          </a:r>
        </a:p>
      </dgm:t>
    </dgm:pt>
    <dgm:pt modelId="{D571706A-3AF1-4587-A529-32E9ACCB1EBD}" type="parTrans" cxnId="{92A705FF-A8E3-4D45-9C8E-8892872A7DD1}">
      <dgm:prSet/>
      <dgm:spPr/>
      <dgm:t>
        <a:bodyPr/>
        <a:lstStyle/>
        <a:p>
          <a:endParaRPr lang="en-GB"/>
        </a:p>
      </dgm:t>
    </dgm:pt>
    <dgm:pt modelId="{6FF88253-42B7-49AD-9A17-13D0A47CCD2D}" type="sibTrans" cxnId="{92A705FF-A8E3-4D45-9C8E-8892872A7DD1}">
      <dgm:prSet/>
      <dgm:spPr/>
      <dgm:t>
        <a:bodyPr/>
        <a:lstStyle/>
        <a:p>
          <a:endParaRPr lang="en-GB"/>
        </a:p>
      </dgm:t>
    </dgm:pt>
    <dgm:pt modelId="{18B08D8D-F0CE-487C-82C7-0EB20F6C8E1B}">
      <dgm:prSet phldrT="[Text]"/>
      <dgm:spPr/>
      <dgm:t>
        <a:bodyPr/>
        <a:lstStyle/>
        <a:p>
          <a:r>
            <a:rPr lang="en-GB" dirty="0"/>
            <a:t>Position</a:t>
          </a:r>
        </a:p>
      </dgm:t>
    </dgm:pt>
    <dgm:pt modelId="{58EE622B-633F-49F3-89DE-03E825046B18}" type="parTrans" cxnId="{DB74A619-8B99-491C-8DA3-1BB6F3870604}">
      <dgm:prSet/>
      <dgm:spPr/>
      <dgm:t>
        <a:bodyPr/>
        <a:lstStyle/>
        <a:p>
          <a:endParaRPr lang="en-GB"/>
        </a:p>
      </dgm:t>
    </dgm:pt>
    <dgm:pt modelId="{7C59188A-C9D2-4E12-869A-393D0A68880E}" type="sibTrans" cxnId="{DB74A619-8B99-491C-8DA3-1BB6F3870604}">
      <dgm:prSet/>
      <dgm:spPr/>
      <dgm:t>
        <a:bodyPr/>
        <a:lstStyle/>
        <a:p>
          <a:endParaRPr lang="en-GB"/>
        </a:p>
      </dgm:t>
    </dgm:pt>
    <dgm:pt modelId="{3BD3F2B2-D127-4746-96AD-C7616D55B715}">
      <dgm:prSet phldrT="[Text]"/>
      <dgm:spPr/>
      <dgm:t>
        <a:bodyPr/>
        <a:lstStyle/>
        <a:p>
          <a:r>
            <a:rPr lang="en-GB" dirty="0"/>
            <a:t>Ability to specify explicit hierarchy </a:t>
          </a:r>
        </a:p>
      </dgm:t>
    </dgm:pt>
    <dgm:pt modelId="{C7CD1253-5074-4D65-B864-B66DA9F505F7}" type="parTrans" cxnId="{D1B7F4D7-3C55-4471-A7C4-9E00C0D2AC13}">
      <dgm:prSet/>
      <dgm:spPr/>
      <dgm:t>
        <a:bodyPr/>
        <a:lstStyle/>
        <a:p>
          <a:endParaRPr lang="en-GB"/>
        </a:p>
      </dgm:t>
    </dgm:pt>
    <dgm:pt modelId="{84EFF99C-E02F-40D8-856B-5C867D763E44}" type="sibTrans" cxnId="{D1B7F4D7-3C55-4471-A7C4-9E00C0D2AC13}">
      <dgm:prSet/>
      <dgm:spPr/>
      <dgm:t>
        <a:bodyPr/>
        <a:lstStyle/>
        <a:p>
          <a:endParaRPr lang="en-GB"/>
        </a:p>
      </dgm:t>
    </dgm:pt>
    <dgm:pt modelId="{BC655BD3-403B-41A0-BE6F-8A2BC71DABF4}">
      <dgm:prSet phldrT="[Text]"/>
      <dgm:spPr/>
      <dgm:t>
        <a:bodyPr/>
        <a:lstStyle/>
        <a:p>
          <a:r>
            <a:rPr lang="en-GB" dirty="0"/>
            <a:t>Multiple users can be added at each position level</a:t>
          </a:r>
        </a:p>
      </dgm:t>
    </dgm:pt>
    <dgm:pt modelId="{29702166-CD83-442B-9058-1856269DEE92}" type="parTrans" cxnId="{AEBC0FA1-9FCA-4E28-9E13-FBD096EA946F}">
      <dgm:prSet/>
      <dgm:spPr/>
      <dgm:t>
        <a:bodyPr/>
        <a:lstStyle/>
        <a:p>
          <a:endParaRPr lang="en-GB"/>
        </a:p>
      </dgm:t>
    </dgm:pt>
    <dgm:pt modelId="{D1E92C61-F81C-4435-9621-C79F0E74C518}" type="sibTrans" cxnId="{AEBC0FA1-9FCA-4E28-9E13-FBD096EA946F}">
      <dgm:prSet/>
      <dgm:spPr/>
      <dgm:t>
        <a:bodyPr/>
        <a:lstStyle/>
        <a:p>
          <a:endParaRPr lang="en-GB"/>
        </a:p>
      </dgm:t>
    </dgm:pt>
    <dgm:pt modelId="{BDCB5002-37DC-4655-BE1F-7CE81250301D}">
      <dgm:prSet phldrT="[Text]"/>
      <dgm:spPr/>
      <dgm:t>
        <a:bodyPr/>
        <a:lstStyle/>
        <a:p>
          <a:r>
            <a:rPr lang="en-GB" dirty="0"/>
            <a:t>Directly link users in management chain</a:t>
          </a:r>
        </a:p>
      </dgm:t>
    </dgm:pt>
    <dgm:pt modelId="{11845A11-E5F4-494F-BEE7-276955866B3E}" type="parTrans" cxnId="{87938304-2DC8-4805-A5CC-CB0D29D6F837}">
      <dgm:prSet/>
      <dgm:spPr/>
      <dgm:t>
        <a:bodyPr/>
        <a:lstStyle/>
        <a:p>
          <a:endParaRPr lang="en-GB"/>
        </a:p>
      </dgm:t>
    </dgm:pt>
    <dgm:pt modelId="{3DB9B441-2C3F-4357-9AA3-8324A542C3C5}" type="sibTrans" cxnId="{87938304-2DC8-4805-A5CC-CB0D29D6F837}">
      <dgm:prSet/>
      <dgm:spPr/>
      <dgm:t>
        <a:bodyPr/>
        <a:lstStyle/>
        <a:p>
          <a:endParaRPr lang="en-GB"/>
        </a:p>
      </dgm:t>
    </dgm:pt>
    <dgm:pt modelId="{369C3857-E04F-4E99-AD0D-F6759554D054}">
      <dgm:prSet phldrT="[Text]"/>
      <dgm:spPr/>
      <dgm:t>
        <a:bodyPr/>
        <a:lstStyle/>
        <a:p>
          <a:r>
            <a:rPr lang="en-GB" dirty="0"/>
            <a:t>Existing data</a:t>
          </a:r>
        </a:p>
      </dgm:t>
    </dgm:pt>
    <dgm:pt modelId="{DF348936-2EA4-45C2-9EA4-F2DE5FF73483}" type="parTrans" cxnId="{2A463443-073F-467C-8139-4AFB32617066}">
      <dgm:prSet/>
      <dgm:spPr/>
      <dgm:t>
        <a:bodyPr/>
        <a:lstStyle/>
        <a:p>
          <a:endParaRPr lang="en-GB"/>
        </a:p>
      </dgm:t>
    </dgm:pt>
    <dgm:pt modelId="{E8BCEB07-E26D-4E4D-A831-FB12FE07656C}" type="sibTrans" cxnId="{2A463443-073F-467C-8139-4AFB32617066}">
      <dgm:prSet/>
      <dgm:spPr/>
      <dgm:t>
        <a:bodyPr/>
        <a:lstStyle/>
        <a:p>
          <a:endParaRPr lang="en-GB"/>
        </a:p>
      </dgm:t>
    </dgm:pt>
    <dgm:pt modelId="{D06D3E0C-A3F4-448B-A7AE-066988C0D8FA}">
      <dgm:prSet phldrT="[Text]"/>
      <dgm:spPr/>
      <dgm:t>
        <a:bodyPr/>
        <a:lstStyle/>
        <a:p>
          <a:r>
            <a:rPr lang="en-GB" dirty="0"/>
            <a:t>Needs configuration and maintenance</a:t>
          </a:r>
        </a:p>
      </dgm:t>
    </dgm:pt>
    <dgm:pt modelId="{2E2B329F-F106-49DA-B30A-2E7C921DDF34}" type="parTrans" cxnId="{B10000FF-7F76-4AE3-B452-698E03FC7990}">
      <dgm:prSet/>
      <dgm:spPr/>
      <dgm:t>
        <a:bodyPr/>
        <a:lstStyle/>
        <a:p>
          <a:endParaRPr lang="en-GB"/>
        </a:p>
      </dgm:t>
    </dgm:pt>
    <dgm:pt modelId="{C1AAEE17-BFB5-4DDD-A260-C151DE474E46}" type="sibTrans" cxnId="{B10000FF-7F76-4AE3-B452-698E03FC7990}">
      <dgm:prSet/>
      <dgm:spPr/>
      <dgm:t>
        <a:bodyPr/>
        <a:lstStyle/>
        <a:p>
          <a:endParaRPr lang="en-GB"/>
        </a:p>
      </dgm:t>
    </dgm:pt>
    <dgm:pt modelId="{4CBCD440-1565-4825-BF3A-1DB79624EF3C}" type="pres">
      <dgm:prSet presAssocID="{6C873472-9602-432A-97DB-D76F880BA68E}" presName="Name0" presStyleCnt="0">
        <dgm:presLayoutVars>
          <dgm:dir/>
          <dgm:resizeHandles val="exact"/>
        </dgm:presLayoutVars>
      </dgm:prSet>
      <dgm:spPr/>
    </dgm:pt>
    <dgm:pt modelId="{6B5C5F6A-853E-499C-AF48-E2E757268C34}" type="pres">
      <dgm:prSet presAssocID="{973DB4FA-FD86-4999-9BAD-DA150662E8B8}" presName="node" presStyleLbl="node1" presStyleIdx="0" presStyleCnt="2">
        <dgm:presLayoutVars>
          <dgm:bulletEnabled val="1"/>
        </dgm:presLayoutVars>
      </dgm:prSet>
      <dgm:spPr/>
    </dgm:pt>
    <dgm:pt modelId="{3B4DCB6F-BA54-4DDA-9411-C1667AD672D8}" type="pres">
      <dgm:prSet presAssocID="{646DCEDD-D306-4170-AA8F-408A65C59F22}" presName="sibTrans" presStyleCnt="0"/>
      <dgm:spPr/>
    </dgm:pt>
    <dgm:pt modelId="{44F8C2FA-32F6-40EE-8A28-69154835A24F}" type="pres">
      <dgm:prSet presAssocID="{18B08D8D-F0CE-487C-82C7-0EB20F6C8E1B}" presName="node" presStyleLbl="node1" presStyleIdx="1" presStyleCnt="2">
        <dgm:presLayoutVars>
          <dgm:bulletEnabled val="1"/>
        </dgm:presLayoutVars>
      </dgm:prSet>
      <dgm:spPr/>
    </dgm:pt>
  </dgm:ptLst>
  <dgm:cxnLst>
    <dgm:cxn modelId="{87938304-2DC8-4805-A5CC-CB0D29D6F837}" srcId="{973DB4FA-FD86-4999-9BAD-DA150662E8B8}" destId="{BDCB5002-37DC-4655-BE1F-7CE81250301D}" srcOrd="1" destOrd="0" parTransId="{11845A11-E5F4-494F-BEE7-276955866B3E}" sibTransId="{3DB9B441-2C3F-4357-9AA3-8324A542C3C5}"/>
    <dgm:cxn modelId="{DB74A619-8B99-491C-8DA3-1BB6F3870604}" srcId="{6C873472-9602-432A-97DB-D76F880BA68E}" destId="{18B08D8D-F0CE-487C-82C7-0EB20F6C8E1B}" srcOrd="1" destOrd="0" parTransId="{58EE622B-633F-49F3-89DE-03E825046B18}" sibTransId="{7C59188A-C9D2-4E12-869A-393D0A68880E}"/>
    <dgm:cxn modelId="{A207EB60-E3AA-448A-B9AD-6233A484D4E2}" type="presOf" srcId="{18B08D8D-F0CE-487C-82C7-0EB20F6C8E1B}" destId="{44F8C2FA-32F6-40EE-8A28-69154835A24F}" srcOrd="0" destOrd="0" presId="urn:microsoft.com/office/officeart/2005/8/layout/hList6"/>
    <dgm:cxn modelId="{2A463443-073F-467C-8139-4AFB32617066}" srcId="{973DB4FA-FD86-4999-9BAD-DA150662E8B8}" destId="{369C3857-E04F-4E99-AD0D-F6759554D054}" srcOrd="2" destOrd="0" parTransId="{DF348936-2EA4-45C2-9EA4-F2DE5FF73483}" sibTransId="{E8BCEB07-E26D-4E4D-A831-FB12FE07656C}"/>
    <dgm:cxn modelId="{98B7658A-C0B8-4DD6-AE15-B2654983E5EB}" type="presOf" srcId="{BDCB5002-37DC-4655-BE1F-7CE81250301D}" destId="{6B5C5F6A-853E-499C-AF48-E2E757268C34}" srcOrd="0" destOrd="2" presId="urn:microsoft.com/office/officeart/2005/8/layout/hList6"/>
    <dgm:cxn modelId="{AEBC0FA1-9FCA-4E28-9E13-FBD096EA946F}" srcId="{18B08D8D-F0CE-487C-82C7-0EB20F6C8E1B}" destId="{BC655BD3-403B-41A0-BE6F-8A2BC71DABF4}" srcOrd="1" destOrd="0" parTransId="{29702166-CD83-442B-9058-1856269DEE92}" sibTransId="{D1E92C61-F81C-4435-9621-C79F0E74C518}"/>
    <dgm:cxn modelId="{134E7EA6-D84B-48C3-B020-8F634EDCEDA1}" srcId="{6C873472-9602-432A-97DB-D76F880BA68E}" destId="{973DB4FA-FD86-4999-9BAD-DA150662E8B8}" srcOrd="0" destOrd="0" parTransId="{94599A9E-5C68-4A33-A436-76F9C524AA66}" sibTransId="{646DCEDD-D306-4170-AA8F-408A65C59F22}"/>
    <dgm:cxn modelId="{ADD9A4AC-C4D7-4914-AA04-5404E59ACF8A}" type="presOf" srcId="{973DB4FA-FD86-4999-9BAD-DA150662E8B8}" destId="{6B5C5F6A-853E-499C-AF48-E2E757268C34}" srcOrd="0" destOrd="0" presId="urn:microsoft.com/office/officeart/2005/8/layout/hList6"/>
    <dgm:cxn modelId="{9C4B81AE-3552-43BC-AF44-B6EDC00CBA1D}" type="presOf" srcId="{6C873472-9602-432A-97DB-D76F880BA68E}" destId="{4CBCD440-1565-4825-BF3A-1DB79624EF3C}" srcOrd="0" destOrd="0" presId="urn:microsoft.com/office/officeart/2005/8/layout/hList6"/>
    <dgm:cxn modelId="{9835A8BA-CA1F-4DA3-A178-429B99789526}" type="presOf" srcId="{D06D3E0C-A3F4-448B-A7AE-066988C0D8FA}" destId="{44F8C2FA-32F6-40EE-8A28-69154835A24F}" srcOrd="0" destOrd="3" presId="urn:microsoft.com/office/officeart/2005/8/layout/hList6"/>
    <dgm:cxn modelId="{E742D7BD-C7F5-4E87-8CBB-9A485A76C52D}" type="presOf" srcId="{BC655BD3-403B-41A0-BE6F-8A2BC71DABF4}" destId="{44F8C2FA-32F6-40EE-8A28-69154835A24F}" srcOrd="0" destOrd="2" presId="urn:microsoft.com/office/officeart/2005/8/layout/hList6"/>
    <dgm:cxn modelId="{D1B7F4D7-3C55-4471-A7C4-9E00C0D2AC13}" srcId="{18B08D8D-F0CE-487C-82C7-0EB20F6C8E1B}" destId="{3BD3F2B2-D127-4746-96AD-C7616D55B715}" srcOrd="0" destOrd="0" parTransId="{C7CD1253-5074-4D65-B864-B66DA9F505F7}" sibTransId="{84EFF99C-E02F-40D8-856B-5C867D763E44}"/>
    <dgm:cxn modelId="{936DB1DD-59DD-485E-AF6C-19E8470B102A}" type="presOf" srcId="{3BD3F2B2-D127-4746-96AD-C7616D55B715}" destId="{44F8C2FA-32F6-40EE-8A28-69154835A24F}" srcOrd="0" destOrd="1" presId="urn:microsoft.com/office/officeart/2005/8/layout/hList6"/>
    <dgm:cxn modelId="{38C0E4E7-B1CF-4AFC-8A3B-F88CC2AF6D13}" type="presOf" srcId="{DC7CEC53-1BF1-4E3C-B406-AD49F95EC8F9}" destId="{6B5C5F6A-853E-499C-AF48-E2E757268C34}" srcOrd="0" destOrd="1" presId="urn:microsoft.com/office/officeart/2005/8/layout/hList6"/>
    <dgm:cxn modelId="{E416B9EF-09BF-42A4-9C31-C7A69DBB429C}" type="presOf" srcId="{369C3857-E04F-4E99-AD0D-F6759554D054}" destId="{6B5C5F6A-853E-499C-AF48-E2E757268C34}" srcOrd="0" destOrd="3" presId="urn:microsoft.com/office/officeart/2005/8/layout/hList6"/>
    <dgm:cxn modelId="{B10000FF-7F76-4AE3-B452-698E03FC7990}" srcId="{18B08D8D-F0CE-487C-82C7-0EB20F6C8E1B}" destId="{D06D3E0C-A3F4-448B-A7AE-066988C0D8FA}" srcOrd="2" destOrd="0" parTransId="{2E2B329F-F106-49DA-B30A-2E7C921DDF34}" sibTransId="{C1AAEE17-BFB5-4DDD-A260-C151DE474E46}"/>
    <dgm:cxn modelId="{92A705FF-A8E3-4D45-9C8E-8892872A7DD1}" srcId="{973DB4FA-FD86-4999-9BAD-DA150662E8B8}" destId="{DC7CEC53-1BF1-4E3C-B406-AD49F95EC8F9}" srcOrd="0" destOrd="0" parTransId="{D571706A-3AF1-4587-A529-32E9ACCB1EBD}" sibTransId="{6FF88253-42B7-49AD-9A17-13D0A47CCD2D}"/>
    <dgm:cxn modelId="{4C360B52-072E-4FF3-BB78-07693C8CB418}" type="presParOf" srcId="{4CBCD440-1565-4825-BF3A-1DB79624EF3C}" destId="{6B5C5F6A-853E-499C-AF48-E2E757268C34}" srcOrd="0" destOrd="0" presId="urn:microsoft.com/office/officeart/2005/8/layout/hList6"/>
    <dgm:cxn modelId="{1BC5F65E-A5D5-42F7-8C5D-4A37518A8963}" type="presParOf" srcId="{4CBCD440-1565-4825-BF3A-1DB79624EF3C}" destId="{3B4DCB6F-BA54-4DDA-9411-C1667AD672D8}" srcOrd="1" destOrd="0" presId="urn:microsoft.com/office/officeart/2005/8/layout/hList6"/>
    <dgm:cxn modelId="{9DE593D2-7F38-4471-80C0-E7F84501EA37}" type="presParOf" srcId="{4CBCD440-1565-4825-BF3A-1DB79624EF3C}" destId="{44F8C2FA-32F6-40EE-8A28-69154835A24F}"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C5F6A-853E-499C-AF48-E2E757268C34}">
      <dsp:nvSpPr>
        <dsp:cNvPr id="0" name=""/>
        <dsp:cNvSpPr/>
      </dsp:nvSpPr>
      <dsp:spPr>
        <a:xfrm rot="16200000">
          <a:off x="-920088" y="923754"/>
          <a:ext cx="5374036" cy="3526526"/>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469" bIns="0" numCol="1" spcCol="1270" anchor="t" anchorCtr="0">
          <a:noAutofit/>
        </a:bodyPr>
        <a:lstStyle/>
        <a:p>
          <a:pPr marL="0" lvl="0" indent="0" algn="l" defTabSz="1333500">
            <a:lnSpc>
              <a:spcPct val="90000"/>
            </a:lnSpc>
            <a:spcBef>
              <a:spcPct val="0"/>
            </a:spcBef>
            <a:spcAft>
              <a:spcPct val="35000"/>
            </a:spcAft>
            <a:buNone/>
          </a:pPr>
          <a:r>
            <a:rPr lang="en-GB" sz="3000" kern="1200" dirty="0"/>
            <a:t>Manager</a:t>
          </a:r>
        </a:p>
        <a:p>
          <a:pPr marL="228600" lvl="1" indent="-228600" algn="l" defTabSz="1022350">
            <a:lnSpc>
              <a:spcPct val="90000"/>
            </a:lnSpc>
            <a:spcBef>
              <a:spcPct val="0"/>
            </a:spcBef>
            <a:spcAft>
              <a:spcPct val="15000"/>
            </a:spcAft>
            <a:buChar char="•"/>
          </a:pPr>
          <a:r>
            <a:rPr lang="en-GB" sz="2300" kern="1200" dirty="0"/>
            <a:t>Use </a:t>
          </a:r>
          <a:r>
            <a:rPr lang="en-GB" sz="2300" kern="1200" dirty="0" err="1"/>
            <a:t>SystemUser</a:t>
          </a:r>
          <a:r>
            <a:rPr lang="en-GB" sz="2300" kern="1200" dirty="0"/>
            <a:t> manager hierarchy</a:t>
          </a:r>
        </a:p>
        <a:p>
          <a:pPr marL="228600" lvl="1" indent="-228600" algn="l" defTabSz="1022350">
            <a:lnSpc>
              <a:spcPct val="90000"/>
            </a:lnSpc>
            <a:spcBef>
              <a:spcPct val="0"/>
            </a:spcBef>
            <a:spcAft>
              <a:spcPct val="15000"/>
            </a:spcAft>
            <a:buChar char="•"/>
          </a:pPr>
          <a:r>
            <a:rPr lang="en-GB" sz="2300" kern="1200" dirty="0"/>
            <a:t>Directly link users in management chain</a:t>
          </a:r>
        </a:p>
        <a:p>
          <a:pPr marL="228600" lvl="1" indent="-228600" algn="l" defTabSz="1022350">
            <a:lnSpc>
              <a:spcPct val="90000"/>
            </a:lnSpc>
            <a:spcBef>
              <a:spcPct val="0"/>
            </a:spcBef>
            <a:spcAft>
              <a:spcPct val="15000"/>
            </a:spcAft>
            <a:buChar char="•"/>
          </a:pPr>
          <a:r>
            <a:rPr lang="en-GB" sz="2300" kern="1200" dirty="0"/>
            <a:t>Existing data</a:t>
          </a:r>
        </a:p>
      </dsp:txBody>
      <dsp:txXfrm rot="5400000">
        <a:off x="3667" y="1074806"/>
        <a:ext cx="3526526" cy="3224422"/>
      </dsp:txXfrm>
    </dsp:sp>
    <dsp:sp modelId="{44F8C2FA-32F6-40EE-8A28-69154835A24F}">
      <dsp:nvSpPr>
        <dsp:cNvPr id="0" name=""/>
        <dsp:cNvSpPr/>
      </dsp:nvSpPr>
      <dsp:spPr>
        <a:xfrm rot="16200000">
          <a:off x="2870926" y="923754"/>
          <a:ext cx="5374036" cy="3526526"/>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0" rIns="189469" bIns="0" numCol="1" spcCol="1270" anchor="t" anchorCtr="0">
          <a:noAutofit/>
        </a:bodyPr>
        <a:lstStyle/>
        <a:p>
          <a:pPr marL="0" lvl="0" indent="0" algn="l" defTabSz="1333500">
            <a:lnSpc>
              <a:spcPct val="90000"/>
            </a:lnSpc>
            <a:spcBef>
              <a:spcPct val="0"/>
            </a:spcBef>
            <a:spcAft>
              <a:spcPct val="35000"/>
            </a:spcAft>
            <a:buNone/>
          </a:pPr>
          <a:r>
            <a:rPr lang="en-GB" sz="3000" kern="1200" dirty="0"/>
            <a:t>Position</a:t>
          </a:r>
        </a:p>
        <a:p>
          <a:pPr marL="228600" lvl="1" indent="-228600" algn="l" defTabSz="1022350">
            <a:lnSpc>
              <a:spcPct val="90000"/>
            </a:lnSpc>
            <a:spcBef>
              <a:spcPct val="0"/>
            </a:spcBef>
            <a:spcAft>
              <a:spcPct val="15000"/>
            </a:spcAft>
            <a:buChar char="•"/>
          </a:pPr>
          <a:r>
            <a:rPr lang="en-GB" sz="2300" kern="1200" dirty="0"/>
            <a:t>Ability to specify explicit hierarchy </a:t>
          </a:r>
        </a:p>
        <a:p>
          <a:pPr marL="228600" lvl="1" indent="-228600" algn="l" defTabSz="1022350">
            <a:lnSpc>
              <a:spcPct val="90000"/>
            </a:lnSpc>
            <a:spcBef>
              <a:spcPct val="0"/>
            </a:spcBef>
            <a:spcAft>
              <a:spcPct val="15000"/>
            </a:spcAft>
            <a:buChar char="•"/>
          </a:pPr>
          <a:r>
            <a:rPr lang="en-GB" sz="2300" kern="1200" dirty="0"/>
            <a:t>Multiple users can be added at each position level</a:t>
          </a:r>
        </a:p>
        <a:p>
          <a:pPr marL="228600" lvl="1" indent="-228600" algn="l" defTabSz="1022350">
            <a:lnSpc>
              <a:spcPct val="90000"/>
            </a:lnSpc>
            <a:spcBef>
              <a:spcPct val="0"/>
            </a:spcBef>
            <a:spcAft>
              <a:spcPct val="15000"/>
            </a:spcAft>
            <a:buChar char="•"/>
          </a:pPr>
          <a:r>
            <a:rPr lang="en-GB" sz="2300" kern="1200" dirty="0"/>
            <a:t>Needs configuration and maintenance</a:t>
          </a:r>
        </a:p>
      </dsp:txBody>
      <dsp:txXfrm rot="5400000">
        <a:off x="3794681" y="1074806"/>
        <a:ext cx="3526526" cy="322442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3/16/2022 7:06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3/16/2022 7:05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3/16/2022 7:05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3/16/2022 7:05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dirty="0"/>
              <a:t>PowerApps and Flow do not provide users with access to any data assets that they don’t already have access to. Users should only have access to data that they really require access to. </a:t>
            </a:r>
          </a:p>
          <a:p>
            <a:endParaRPr lang="en-US" dirty="0"/>
          </a:p>
        </p:txBody>
      </p:sp>
      <p:sp>
        <p:nvSpPr>
          <p:cNvPr id="4" name="Slide Number Placeholder 3"/>
          <p:cNvSpPr>
            <a:spLocks noGrp="1"/>
          </p:cNvSpPr>
          <p:nvPr>
            <p:ph type="sldNum" sz="quarter" idx="5"/>
          </p:nvPr>
        </p:nvSpPr>
        <p:spPr/>
        <p:txBody>
          <a:bodyPr/>
          <a:lstStyle/>
          <a:p>
            <a:fld id="{8CEEC488-DFA6-44D4-AFB0-C242488D84E3}" type="slidenum">
              <a:rPr lang="en-US" smtClean="0"/>
              <a:t>7</a:t>
            </a:fld>
            <a:endParaRPr lang="en-US"/>
          </a:p>
        </p:txBody>
      </p:sp>
    </p:spTree>
    <p:extLst>
      <p:ext uri="{BB962C8B-B14F-4D97-AF65-F5344CB8AC3E}">
        <p14:creationId xmlns:p14="http://schemas.microsoft.com/office/powerpoint/2010/main" val="392056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All licensed users, whether or not they are members of the security groups, must be assigned security roles to access environments. You assign the security roles in the web application. Users can’t access environments until they are assigned at least one security role for that environment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3/16/2022 7:05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18151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pPr marL="114300" marR="0" lvl="0" indent="-11430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1200" dirty="0">
                <a:solidFill>
                  <a:schemeClr val="tx1"/>
                </a:solidFill>
              </a:rPr>
              <a:t>All env admins and makers are migrated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3/16/2022 7:05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4191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CEEC488-DFA6-44D4-AFB0-C242488D84E3}" type="slidenum">
              <a:rPr lang="en-US" smtClean="0"/>
              <a:t>10</a:t>
            </a:fld>
            <a:endParaRPr lang="en-US"/>
          </a:p>
        </p:txBody>
      </p:sp>
    </p:spTree>
    <p:extLst>
      <p:ext uri="{BB962C8B-B14F-4D97-AF65-F5344CB8AC3E}">
        <p14:creationId xmlns:p14="http://schemas.microsoft.com/office/powerpoint/2010/main" val="2553344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here https://docs.microsoft.com/en-us/power-platform/admin/manage-teams#edit-a-group-team</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3/16/2022 7:05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06795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9938" y="827088"/>
            <a:ext cx="3455987" cy="1944687"/>
          </a:xfrm>
        </p:spPr>
      </p:sp>
      <p:sp>
        <p:nvSpPr>
          <p:cNvPr id="3" name="Notes Placeholder 2"/>
          <p:cNvSpPr>
            <a:spLocks noGrp="1"/>
          </p:cNvSpPr>
          <p:nvPr>
            <p:ph type="body" idx="1"/>
          </p:nvPr>
        </p:nvSpPr>
        <p:spPr/>
        <p:txBody>
          <a:bodyPr/>
          <a:lstStyle/>
          <a:p>
            <a:r>
              <a:rPr lang="en-US" dirty="0"/>
              <a:t>Make sure to expand on the differences between static access teams and those dynamically created </a:t>
            </a:r>
          </a:p>
        </p:txBody>
      </p:sp>
      <p:sp>
        <p:nvSpPr>
          <p:cNvPr id="4" name="Slide Number Placeholder 3"/>
          <p:cNvSpPr>
            <a:spLocks noGrp="1"/>
          </p:cNvSpPr>
          <p:nvPr>
            <p:ph type="sldNum" sz="quarter" idx="10"/>
          </p:nvPr>
        </p:nvSpPr>
        <p:spPr/>
        <p:txBody>
          <a:bodyPr/>
          <a:lstStyle/>
          <a:p>
            <a:fld id="{8CEEC488-DFA6-44D4-AFB0-C242488D84E3}" type="slidenum">
              <a:rPr lang="en-US" smtClean="0">
                <a:solidFill>
                  <a:prstClr val="black"/>
                </a:solidFill>
                <a:latin typeface="Segoe UI"/>
              </a:rPr>
              <a:pPr/>
              <a:t>15</a:t>
            </a:fld>
            <a:endParaRPr lang="en-US" dirty="0">
              <a:solidFill>
                <a:prstClr val="black"/>
              </a:solidFill>
              <a:latin typeface="Segoe UI"/>
            </a:endParaRPr>
          </a:p>
        </p:txBody>
      </p:sp>
    </p:spTree>
    <p:extLst>
      <p:ext uri="{BB962C8B-B14F-4D97-AF65-F5344CB8AC3E}">
        <p14:creationId xmlns:p14="http://schemas.microsoft.com/office/powerpoint/2010/main" val="2313218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86E53D3E-4478-4CD6-9271-B3225F9AAEBF}" type="datetime1">
              <a:rPr lang="en-US" smtClean="0"/>
              <a:t>3/16/2022</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17</a:t>
            </a:fld>
            <a:endParaRPr lang="en-US" dirty="0">
              <a:latin typeface="Segoe UI" pitchFamily="34" charset="0"/>
            </a:endParaRPr>
          </a:p>
        </p:txBody>
      </p:sp>
    </p:spTree>
    <p:extLst>
      <p:ext uri="{BB962C8B-B14F-4D97-AF65-F5344CB8AC3E}">
        <p14:creationId xmlns:p14="http://schemas.microsoft.com/office/powerpoint/2010/main" val="4079305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You are building a solution for Fabrikam to track visitors to a showroom and manufacturing site.  Some of the visitors are potential purchasers and some are just there to see the magic of the robots working.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3/16/2022 7:05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40635800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489079" y="228603"/>
            <a:ext cx="11296416" cy="738664"/>
          </a:xfrm>
        </p:spPr>
        <p:txBody>
          <a:bodyPr/>
          <a:lstStyle>
            <a:lvl1pPr>
              <a:defRPr sz="4800"/>
            </a:lvl1pPr>
          </a:lstStyle>
          <a:p>
            <a:r>
              <a:rPr lang="en-US"/>
              <a:t>Click to edit Master title style</a:t>
            </a:r>
          </a:p>
        </p:txBody>
      </p:sp>
      <p:sp>
        <p:nvSpPr>
          <p:cNvPr id="3" name="Text Placeholder 2"/>
          <p:cNvSpPr>
            <a:spLocks noGrp="1"/>
          </p:cNvSpPr>
          <p:nvPr>
            <p:ph type="body" sz="quarter" idx="10"/>
          </p:nvPr>
        </p:nvSpPr>
        <p:spPr>
          <a:xfrm>
            <a:off x="584200" y="1435498"/>
            <a:ext cx="11018520" cy="2544286"/>
          </a:xfrm>
        </p:spPr>
        <p:txBody>
          <a:bodyPr/>
          <a:lstStyle>
            <a:lvl1pPr>
              <a:defRPr sz="3733"/>
            </a:lvl1pPr>
            <a:lvl2pPr>
              <a:defRPr sz="3200"/>
            </a:lvl2pPr>
            <a:lvl3pPr>
              <a:defRPr sz="2667"/>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55309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906" y="228603"/>
            <a:ext cx="11295781" cy="553998"/>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516073" y="1447805"/>
            <a:ext cx="5491005" cy="2884892"/>
          </a:xfrm>
        </p:spPr>
        <p:txBody>
          <a:bodyPr/>
          <a:lstStyle>
            <a:lvl1pPr marL="453271" indent="-453271">
              <a:lnSpc>
                <a:spcPct val="90000"/>
              </a:lnSpc>
              <a:defRPr sz="3733"/>
            </a:lvl1pPr>
            <a:lvl2pPr marL="897724" indent="-433870">
              <a:lnSpc>
                <a:spcPct val="90000"/>
              </a:lnSpc>
              <a:defRPr sz="3200"/>
            </a:lvl2pPr>
            <a:lvl3pPr marL="1271628" indent="-384486">
              <a:lnSpc>
                <a:spcPct val="90000"/>
              </a:lnSpc>
              <a:defRPr sz="2667"/>
            </a:lvl3pPr>
            <a:lvl4pPr marL="1636714" indent="-365086">
              <a:lnSpc>
                <a:spcPct val="90000"/>
              </a:lnSpc>
              <a:defRPr sz="2533"/>
            </a:lvl4pPr>
            <a:lvl5pPr marL="2021201" indent="-373904">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3335" y="1447805"/>
            <a:ext cx="5494181" cy="2884892"/>
          </a:xfrm>
        </p:spPr>
        <p:txBody>
          <a:bodyPr/>
          <a:lstStyle>
            <a:lvl1pPr marL="463854" indent="-463854">
              <a:lnSpc>
                <a:spcPct val="90000"/>
              </a:lnSpc>
              <a:defRPr sz="3733"/>
            </a:lvl1pPr>
            <a:lvl2pPr marL="897724" indent="-453271">
              <a:lnSpc>
                <a:spcPct val="90000"/>
              </a:lnSpc>
              <a:defRPr sz="3200"/>
            </a:lvl2pPr>
            <a:lvl3pPr marL="1282211" indent="-403887">
              <a:lnSpc>
                <a:spcPct val="90000"/>
              </a:lnSpc>
              <a:defRPr sz="2667"/>
            </a:lvl3pPr>
            <a:lvl4pPr marL="1636714" indent="-354504">
              <a:lnSpc>
                <a:spcPct val="90000"/>
              </a:lnSpc>
              <a:defRPr sz="2533"/>
            </a:lvl4pPr>
            <a:lvl5pPr marL="2021201" indent="-365086">
              <a:lnSpc>
                <a:spcPct val="90000"/>
              </a:lnSpc>
              <a:defRPr sz="2533"/>
            </a:lvl5pPr>
            <a:lvl6pPr>
              <a:defRPr sz="2533"/>
            </a:lvl6pPr>
            <a:lvl7pPr>
              <a:defRPr sz="2533"/>
            </a:lvl7pPr>
            <a:lvl8pPr>
              <a:defRPr sz="2533"/>
            </a:lvl8pPr>
            <a:lvl9pPr>
              <a:defRPr sz="25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987888"/>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2C-5FF4-4B9C-9DEB-0AE69C12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3135-40A9-4245-91CE-7D5F2C77D06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C4F8E-2136-439F-AA23-C92D8C0F0EE3}"/>
              </a:ext>
            </a:extLst>
          </p:cNvPr>
          <p:cNvSpPr>
            <a:spLocks noGrp="1"/>
          </p:cNvSpPr>
          <p:nvPr>
            <p:ph type="dt" sz="half" idx="10"/>
          </p:nvPr>
        </p:nvSpPr>
        <p:spPr/>
        <p:txBody>
          <a:bodyPr/>
          <a:lstStyle/>
          <a:p>
            <a:fld id="{19436092-BD96-4373-A141-C2218AA9DE54}" type="datetimeFigureOut">
              <a:rPr lang="en-US" smtClean="0"/>
              <a:t>3/16/2022</a:t>
            </a:fld>
            <a:endParaRPr lang="en-US"/>
          </a:p>
        </p:txBody>
      </p:sp>
      <p:sp>
        <p:nvSpPr>
          <p:cNvPr id="5" name="Footer Placeholder 4">
            <a:extLst>
              <a:ext uri="{FF2B5EF4-FFF2-40B4-BE49-F238E27FC236}">
                <a16:creationId xmlns:a16="http://schemas.microsoft.com/office/drawing/2014/main" id="{033AA756-BE98-4A31-A394-B58835A84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09495-542C-40FC-BFA8-EE742AB16121}"/>
              </a:ext>
            </a:extLst>
          </p:cNvPr>
          <p:cNvSpPr>
            <a:spLocks noGrp="1"/>
          </p:cNvSpPr>
          <p:nvPr>
            <p:ph type="sldNum" sz="quarter" idx="12"/>
          </p:nvPr>
        </p:nvSpPr>
        <p:spPr/>
        <p:txBody>
          <a:bodyPr/>
          <a:lstStyle/>
          <a:p>
            <a:fld id="{B399A3BA-BAF6-494F-90B0-ADECAFBEF328}" type="slidenum">
              <a:rPr lang="en-US" smtClean="0"/>
              <a:t>‹#›</a:t>
            </a:fld>
            <a:endParaRPr lang="en-US"/>
          </a:p>
        </p:txBody>
      </p:sp>
    </p:spTree>
    <p:extLst>
      <p:ext uri="{BB962C8B-B14F-4D97-AF65-F5344CB8AC3E}">
        <p14:creationId xmlns:p14="http://schemas.microsoft.com/office/powerpoint/2010/main" val="918975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9" y="228602"/>
            <a:ext cx="11296418" cy="553998"/>
          </a:xfrm>
        </p:spPr>
        <p:txBody>
          <a:bodyPr/>
          <a:lstStyle>
            <a:lvl1pPr>
              <a:defRPr/>
            </a:lvl1pPr>
          </a:lstStyle>
          <a:p>
            <a:r>
              <a:rPr lang="en-US"/>
              <a:t>Click to edit Master title style</a:t>
            </a:r>
            <a:endParaRPr lang="en-US" dirty="0"/>
          </a:p>
        </p:txBody>
      </p:sp>
      <p:sp>
        <p:nvSpPr>
          <p:cNvPr id="5" name="Text Placeholder 4"/>
          <p:cNvSpPr>
            <a:spLocks noGrp="1"/>
          </p:cNvSpPr>
          <p:nvPr>
            <p:ph type="body" sz="quarter" idx="10"/>
          </p:nvPr>
        </p:nvSpPr>
        <p:spPr>
          <a:xfrm>
            <a:off x="489078" y="1447803"/>
            <a:ext cx="11296416" cy="1612749"/>
          </a:xfrm>
        </p:spPr>
        <p:txBody>
          <a:bodyPr/>
          <a:lstStyle>
            <a:lvl1pPr marL="0" indent="0">
              <a:spcBef>
                <a:spcPts val="1600"/>
              </a:spcBef>
              <a:buNone/>
              <a:defRPr baseline="0">
                <a:solidFill>
                  <a:srgbClr val="00AEEF"/>
                </a:solidFill>
              </a:defRPr>
            </a:lvl1pPr>
            <a:lvl2pPr marL="922636" indent="-524802" defTabSz="1367025">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5465928"/>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589666"/>
          </a:xfrm>
        </p:spPr>
        <p:txBody>
          <a:bodyPr/>
          <a:lstStyle>
            <a:lvl1pPr>
              <a:lnSpc>
                <a:spcPct val="100000"/>
              </a:lnSpc>
              <a:spcBef>
                <a:spcPts val="1200"/>
              </a:spcBef>
              <a:defRPr/>
            </a:lvl1pPr>
            <a:lvl2pPr marL="1146175" indent="-393700" defTabSz="1250950">
              <a:lnSpc>
                <a:spcPct val="100000"/>
              </a:lnSpc>
              <a:spcBef>
                <a:spcPts val="3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15013865"/>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612749"/>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334052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theme" Target="../theme/theme2.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8" r:id="rId29"/>
    <p:sldLayoutId id="2147484749" r:id="rId30"/>
    <p:sldLayoutId id="2147484750"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3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image" Target="../media/image8.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3017617"/>
            <a:ext cx="4167887" cy="1477328"/>
          </a:xfrm>
        </p:spPr>
        <p:txBody>
          <a:bodyPr/>
          <a:lstStyle/>
          <a:p>
            <a:r>
              <a:rPr lang="en-US" sz="2400"/>
              <a:t>PL-600</a:t>
            </a:r>
            <a:br>
              <a:rPr lang="en-US" dirty="0"/>
            </a:br>
            <a:br>
              <a:rPr lang="en-US" dirty="0"/>
            </a:br>
            <a:r>
              <a:rPr lang="en-US" dirty="0"/>
              <a:t>Security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7F61-0E92-420D-A5A6-E009BFB147E4}"/>
              </a:ext>
            </a:extLst>
          </p:cNvPr>
          <p:cNvSpPr>
            <a:spLocks noGrp="1"/>
          </p:cNvSpPr>
          <p:nvPr>
            <p:ph type="title"/>
          </p:nvPr>
        </p:nvSpPr>
        <p:spPr/>
        <p:txBody>
          <a:bodyPr/>
          <a:lstStyle/>
          <a:p>
            <a:r>
              <a:rPr lang="en-US"/>
              <a:t>Global and Service Admin accounts</a:t>
            </a:r>
          </a:p>
        </p:txBody>
      </p:sp>
      <p:sp>
        <p:nvSpPr>
          <p:cNvPr id="4" name="Rectangle 3">
            <a:extLst>
              <a:ext uri="{FF2B5EF4-FFF2-40B4-BE49-F238E27FC236}">
                <a16:creationId xmlns:a16="http://schemas.microsoft.com/office/drawing/2014/main" id="{932C35B3-165E-46A2-809C-E3CDD31A4FB0}"/>
              </a:ext>
            </a:extLst>
          </p:cNvPr>
          <p:cNvSpPr/>
          <p:nvPr/>
        </p:nvSpPr>
        <p:spPr bwMode="auto">
          <a:xfrm>
            <a:off x="291508" y="1040888"/>
            <a:ext cx="3601797"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chemeClr val="bg1"/>
                </a:solidFill>
              </a:rPr>
              <a:t>Global Admin</a:t>
            </a:r>
          </a:p>
        </p:txBody>
      </p:sp>
      <p:sp>
        <p:nvSpPr>
          <p:cNvPr id="5" name="Rectangle 4">
            <a:extLst>
              <a:ext uri="{FF2B5EF4-FFF2-40B4-BE49-F238E27FC236}">
                <a16:creationId xmlns:a16="http://schemas.microsoft.com/office/drawing/2014/main" id="{2D8C8565-7E1F-4A1A-9B0A-0412D47E90DD}"/>
              </a:ext>
            </a:extLst>
          </p:cNvPr>
          <p:cNvSpPr/>
          <p:nvPr/>
        </p:nvSpPr>
        <p:spPr bwMode="auto">
          <a:xfrm>
            <a:off x="4248912" y="1040888"/>
            <a:ext cx="3694176"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dirty="0">
                <a:solidFill>
                  <a:schemeClr val="bg1"/>
                </a:solidFill>
              </a:rPr>
              <a:t>Microsoft Power Platform Admin</a:t>
            </a:r>
          </a:p>
          <a:p>
            <a:pPr algn="ctr" defTabSz="1218768" fontAlgn="base">
              <a:spcBef>
                <a:spcPct val="0"/>
              </a:spcBef>
              <a:spcAft>
                <a:spcPct val="0"/>
              </a:spcAft>
            </a:pPr>
            <a:r>
              <a:rPr lang="en-US" sz="2667" dirty="0">
                <a:solidFill>
                  <a:schemeClr val="bg1"/>
                </a:solidFill>
              </a:rPr>
              <a:t>Dynamics 365 Admin</a:t>
            </a:r>
          </a:p>
        </p:txBody>
      </p:sp>
      <p:sp>
        <p:nvSpPr>
          <p:cNvPr id="6" name="Rectangle 5">
            <a:extLst>
              <a:ext uri="{FF2B5EF4-FFF2-40B4-BE49-F238E27FC236}">
                <a16:creationId xmlns:a16="http://schemas.microsoft.com/office/drawing/2014/main" id="{826D3136-2264-4354-9ADF-16C1CD34DE53}"/>
              </a:ext>
            </a:extLst>
          </p:cNvPr>
          <p:cNvSpPr/>
          <p:nvPr/>
        </p:nvSpPr>
        <p:spPr bwMode="auto">
          <a:xfrm>
            <a:off x="8298695" y="1040888"/>
            <a:ext cx="3601797" cy="125837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r>
              <a:rPr lang="en-US" sz="2667">
                <a:solidFill>
                  <a:schemeClr val="bg1"/>
                </a:solidFill>
              </a:rPr>
              <a:t>Delegated Admin</a:t>
            </a:r>
          </a:p>
        </p:txBody>
      </p:sp>
      <p:sp>
        <p:nvSpPr>
          <p:cNvPr id="7" name="TextBox 6">
            <a:extLst>
              <a:ext uri="{FF2B5EF4-FFF2-40B4-BE49-F238E27FC236}">
                <a16:creationId xmlns:a16="http://schemas.microsoft.com/office/drawing/2014/main" id="{8FE85841-28E0-4929-A51B-2D708A8EECD8}"/>
              </a:ext>
            </a:extLst>
          </p:cNvPr>
          <p:cNvSpPr txBox="1"/>
          <p:nvPr/>
        </p:nvSpPr>
        <p:spPr>
          <a:xfrm flipH="1">
            <a:off x="241195" y="2379865"/>
            <a:ext cx="3648405" cy="724173"/>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services in tenant</a:t>
            </a:r>
          </a:p>
        </p:txBody>
      </p:sp>
      <p:sp>
        <p:nvSpPr>
          <p:cNvPr id="8" name="TextBox 7">
            <a:extLst>
              <a:ext uri="{FF2B5EF4-FFF2-40B4-BE49-F238E27FC236}">
                <a16:creationId xmlns:a16="http://schemas.microsoft.com/office/drawing/2014/main" id="{E21DF51B-75AF-48EE-863F-477C2B5E729D}"/>
              </a:ext>
            </a:extLst>
          </p:cNvPr>
          <p:cNvSpPr txBox="1"/>
          <p:nvPr/>
        </p:nvSpPr>
        <p:spPr>
          <a:xfrm flipH="1">
            <a:off x="4273643" y="2379865"/>
            <a:ext cx="3799140" cy="2896690"/>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Power Apps and Power Automate assets and environments</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a:gradFill>
                  <a:gsLst>
                    <a:gs pos="0">
                      <a:schemeClr val="tx1"/>
                    </a:gs>
                    <a:gs pos="86000">
                      <a:schemeClr val="tx1"/>
                    </a:gs>
                  </a:gsLst>
                  <a:lin ang="5400000" scaled="0"/>
                </a:gradFill>
              </a:rPr>
              <a:t>Microsoft Power </a:t>
            </a:r>
            <a:r>
              <a:rPr lang="en-US" sz="2353" dirty="0">
                <a:gradFill>
                  <a:gsLst>
                    <a:gs pos="0">
                      <a:schemeClr val="tx1"/>
                    </a:gs>
                    <a:gs pos="86000">
                      <a:schemeClr val="tx1"/>
                    </a:gs>
                  </a:gsLst>
                  <a:lin ang="5400000" scaled="0"/>
                </a:gradFill>
              </a:rPr>
              <a:t>Platform Admin role</a:t>
            </a:r>
            <a:br>
              <a:rPr lang="en-US" sz="2353" strike="sngStrike" dirty="0">
                <a:gradFill>
                  <a:gsLst>
                    <a:gs pos="0">
                      <a:schemeClr val="tx1"/>
                    </a:gs>
                    <a:gs pos="86000">
                      <a:schemeClr val="tx1"/>
                    </a:gs>
                  </a:gsLst>
                  <a:lin ang="5400000" scaled="0"/>
                </a:gradFill>
              </a:rPr>
            </a:br>
            <a:endParaRPr lang="en-US" sz="2353" strike="sngStrike" dirty="0">
              <a:gradFill>
                <a:gsLst>
                  <a:gs pos="0">
                    <a:schemeClr val="tx1"/>
                  </a:gs>
                  <a:gs pos="86000">
                    <a:schemeClr val="tx1"/>
                  </a:gs>
                </a:gsLst>
                <a:lin ang="5400000" scaled="0"/>
              </a:gradFill>
            </a:endParaRPr>
          </a:p>
        </p:txBody>
      </p:sp>
      <p:sp>
        <p:nvSpPr>
          <p:cNvPr id="9" name="TextBox 8">
            <a:extLst>
              <a:ext uri="{FF2B5EF4-FFF2-40B4-BE49-F238E27FC236}">
                <a16:creationId xmlns:a16="http://schemas.microsoft.com/office/drawing/2014/main" id="{524F49AD-1566-4483-A690-50F0A91A96BA}"/>
              </a:ext>
            </a:extLst>
          </p:cNvPr>
          <p:cNvSpPr txBox="1"/>
          <p:nvPr/>
        </p:nvSpPr>
        <p:spPr>
          <a:xfrm flipH="1">
            <a:off x="8298695" y="2372883"/>
            <a:ext cx="3799140" cy="4345036"/>
          </a:xfrm>
          <a:prstGeom prst="rect">
            <a:avLst/>
          </a:prstGeom>
          <a:noFill/>
        </p:spPr>
        <p:txBody>
          <a:bodyPr wrap="square" lIns="0" tIns="0" rIns="0" bIns="0" rtlCol="0">
            <a:spAutoFit/>
          </a:bodyPr>
          <a:lstStyle/>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administration to all services in tenant</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b="1" dirty="0">
                <a:gradFill>
                  <a:gsLst>
                    <a:gs pos="0">
                      <a:schemeClr val="tx1"/>
                    </a:gs>
                    <a:gs pos="86000">
                      <a:schemeClr val="tx1"/>
                    </a:gs>
                  </a:gsLst>
                  <a:lin ang="5400000" scaled="0"/>
                </a:gradFill>
              </a:rPr>
              <a:t>Used for partners to provide support to customers</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r>
              <a:rPr lang="en-US" sz="2353" dirty="0">
                <a:gradFill>
                  <a:gsLst>
                    <a:gs pos="0">
                      <a:schemeClr val="tx1"/>
                    </a:gs>
                    <a:gs pos="86000">
                      <a:schemeClr val="tx1"/>
                    </a:gs>
                  </a:gsLst>
                  <a:lin ang="5400000" scaled="0"/>
                </a:gradFill>
              </a:rPr>
              <a:t>Full support for Power Apps and Power Automate coming soon</a:t>
            </a: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a:p>
            <a:pPr marL="239994" indent="-239994">
              <a:buFont typeface="Wingdings" panose="05000000000000000000" pitchFamily="2" charset="2"/>
              <a:buChar char="§"/>
            </a:pPr>
            <a:endParaRPr lang="en-US" sz="2353" dirty="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9683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Building Security Roles</a:t>
            </a:r>
          </a:p>
        </p:txBody>
      </p:sp>
      <p:sp>
        <p:nvSpPr>
          <p:cNvPr id="3" name="Content Placeholder 2"/>
          <p:cNvSpPr>
            <a:spLocks noGrp="1"/>
          </p:cNvSpPr>
          <p:nvPr>
            <p:ph idx="1"/>
          </p:nvPr>
        </p:nvSpPr>
        <p:spPr>
          <a:xfrm>
            <a:off x="509456" y="1143001"/>
            <a:ext cx="11173090" cy="1465016"/>
          </a:xfrm>
        </p:spPr>
        <p:txBody>
          <a:bodyPr/>
          <a:lstStyle/>
          <a:p>
            <a:pPr>
              <a:buFont typeface="Wingdings" panose="05000000000000000000" pitchFamily="2" charset="2"/>
              <a:buChar char="§"/>
            </a:pPr>
            <a:r>
              <a:rPr lang="en-US" dirty="0"/>
              <a:t>Position Specific vs. Baseline + Position vs. Capability</a:t>
            </a:r>
          </a:p>
          <a:p>
            <a:pPr>
              <a:buFont typeface="Wingdings" panose="05000000000000000000" pitchFamily="2" charset="2"/>
              <a:buChar char="§"/>
            </a:pPr>
            <a:r>
              <a:rPr lang="en-US" dirty="0"/>
              <a:t>Roles unique to a business unit</a:t>
            </a:r>
          </a:p>
          <a:p>
            <a:pPr>
              <a:buFont typeface="Wingdings" panose="05000000000000000000" pitchFamily="2" charset="2"/>
              <a:buChar char="§"/>
            </a:pPr>
            <a:r>
              <a:rPr lang="en-US" dirty="0"/>
              <a:t>Custom vs. Save As  </a:t>
            </a:r>
          </a:p>
        </p:txBody>
      </p:sp>
      <p:sp>
        <p:nvSpPr>
          <p:cNvPr id="7" name="Rectangle 6"/>
          <p:cNvSpPr/>
          <p:nvPr/>
        </p:nvSpPr>
        <p:spPr bwMode="auto">
          <a:xfrm>
            <a:off x="4976107" y="4208869"/>
            <a:ext cx="2329117"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FFFFFF"/>
                </a:solidFill>
              </a:rPr>
              <a:t>Baseline + Position</a:t>
            </a:r>
          </a:p>
        </p:txBody>
      </p:sp>
      <p:sp>
        <p:nvSpPr>
          <p:cNvPr id="8" name="Rectangle 7"/>
          <p:cNvSpPr/>
          <p:nvPr/>
        </p:nvSpPr>
        <p:spPr bwMode="auto">
          <a:xfrm>
            <a:off x="509457" y="4208727"/>
            <a:ext cx="2329117"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rgbClr val="FFFFFF"/>
                </a:solidFill>
              </a:rPr>
              <a:t>Position Specific</a:t>
            </a:r>
          </a:p>
        </p:txBody>
      </p:sp>
      <p:sp>
        <p:nvSpPr>
          <p:cNvPr id="9" name="TextBox 8"/>
          <p:cNvSpPr txBox="1"/>
          <p:nvPr/>
        </p:nvSpPr>
        <p:spPr>
          <a:xfrm flipH="1">
            <a:off x="4976106" y="4831035"/>
            <a:ext cx="2329078" cy="1194879"/>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Life Insurance Base Role</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Agent Role</a:t>
            </a:r>
          </a:p>
        </p:txBody>
      </p:sp>
      <p:sp>
        <p:nvSpPr>
          <p:cNvPr id="10" name="TextBox 9"/>
          <p:cNvSpPr txBox="1"/>
          <p:nvPr/>
        </p:nvSpPr>
        <p:spPr>
          <a:xfrm flipH="1">
            <a:off x="528610" y="4830893"/>
            <a:ext cx="2329078" cy="779381"/>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Agent Role</a:t>
            </a:r>
          </a:p>
          <a:p>
            <a:pPr>
              <a:lnSpc>
                <a:spcPct val="150000"/>
              </a:lnSpc>
            </a:pPr>
            <a:endParaRPr lang="en-US" sz="1800" dirty="0">
              <a:gradFill>
                <a:gsLst>
                  <a:gs pos="0">
                    <a:srgbClr val="292929"/>
                  </a:gs>
                  <a:gs pos="86000">
                    <a:srgbClr val="292929"/>
                  </a:gs>
                </a:gsLst>
                <a:lin ang="5400000" scaled="0"/>
              </a:gradFill>
            </a:endParaRPr>
          </a:p>
        </p:txBody>
      </p:sp>
      <p:sp>
        <p:nvSpPr>
          <p:cNvPr id="11" name="Title 1"/>
          <p:cNvSpPr txBox="1">
            <a:spLocks/>
          </p:cNvSpPr>
          <p:nvPr/>
        </p:nvSpPr>
        <p:spPr>
          <a:xfrm>
            <a:off x="1723982" y="3249348"/>
            <a:ext cx="11293474" cy="443198"/>
          </a:xfrm>
          <a:prstGeom prst="rect">
            <a:avLst/>
          </a:prstGeom>
        </p:spPr>
        <p:txBody>
          <a:bodyPr vert="horz" wrap="square" lIns="0" tIns="0" rIns="0" bIns="0" rtlCol="0" anchor="t">
            <a:spAutoFit/>
          </a:bodyPr>
          <a:lstStyle>
            <a:lvl1pPr algn="l" defTabSz="914325" rtl="0" eaLnBrk="1" latinLnBrk="0" hangingPunct="1">
              <a:lnSpc>
                <a:spcPct val="90000"/>
              </a:lnSpc>
              <a:spcBef>
                <a:spcPct val="0"/>
              </a:spcBef>
              <a:buNone/>
              <a:defRPr lang="en-US" sz="4400" b="0" kern="1200" cap="none" spc="-100"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z="3200" dirty="0"/>
              <a:t>Example – Life Insurance Agent</a:t>
            </a:r>
          </a:p>
        </p:txBody>
      </p:sp>
      <p:sp>
        <p:nvSpPr>
          <p:cNvPr id="12" name="Rectangle 11"/>
          <p:cNvSpPr/>
          <p:nvPr/>
        </p:nvSpPr>
        <p:spPr bwMode="auto">
          <a:xfrm>
            <a:off x="9028358" y="4208869"/>
            <a:ext cx="2426835" cy="432048"/>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a:solidFill>
                  <a:srgbClr val="FFFFFF"/>
                </a:solidFill>
              </a:rPr>
              <a:t>Baseline + Capability</a:t>
            </a:r>
          </a:p>
        </p:txBody>
      </p:sp>
      <p:sp>
        <p:nvSpPr>
          <p:cNvPr id="13" name="TextBox 12"/>
          <p:cNvSpPr txBox="1"/>
          <p:nvPr/>
        </p:nvSpPr>
        <p:spPr>
          <a:xfrm flipH="1">
            <a:off x="9028358" y="4830893"/>
            <a:ext cx="2962005" cy="1661993"/>
          </a:xfrm>
          <a:prstGeom prst="rect">
            <a:avLst/>
          </a:prstGeom>
          <a:noFill/>
        </p:spPr>
        <p:txBody>
          <a:bodyPr wrap="square" lIns="0" tIns="0" rIns="0" bIns="0" rtlCol="0">
            <a:spAutoFit/>
          </a:bodyPr>
          <a:lstStyle/>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Life Insurance Base Role</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Manage Agent Policies</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Manage Agent Contacts</a:t>
            </a:r>
          </a:p>
          <a:p>
            <a:pPr marL="457200" indent="-457200">
              <a:lnSpc>
                <a:spcPct val="150000"/>
              </a:lnSpc>
              <a:buFont typeface="Wingdings" panose="05000000000000000000" pitchFamily="2" charset="2"/>
              <a:buChar char="§"/>
            </a:pPr>
            <a:r>
              <a:rPr lang="en-US" sz="1800" dirty="0">
                <a:gradFill>
                  <a:gsLst>
                    <a:gs pos="0">
                      <a:srgbClr val="292929"/>
                    </a:gs>
                    <a:gs pos="86000">
                      <a:srgbClr val="292929"/>
                    </a:gs>
                  </a:gsLst>
                  <a:lin ang="5400000" scaled="0"/>
                </a:gradFill>
              </a:rPr>
              <a:t>Mobile Agent</a:t>
            </a:r>
          </a:p>
        </p:txBody>
      </p:sp>
    </p:spTree>
    <p:extLst>
      <p:ext uri="{BB962C8B-B14F-4D97-AF65-F5344CB8AC3E}">
        <p14:creationId xmlns:p14="http://schemas.microsoft.com/office/powerpoint/2010/main" val="119390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2A0F8B-8267-46BF-B092-C860C341B993}"/>
              </a:ext>
            </a:extLst>
          </p:cNvPr>
          <p:cNvSpPr>
            <a:spLocks noGrp="1"/>
          </p:cNvSpPr>
          <p:nvPr>
            <p:ph type="title"/>
          </p:nvPr>
        </p:nvSpPr>
        <p:spPr/>
        <p:txBody>
          <a:bodyPr/>
          <a:lstStyle/>
          <a:p>
            <a:r>
              <a:rPr lang="en-US" dirty="0"/>
              <a:t>Business Units</a:t>
            </a:r>
          </a:p>
        </p:txBody>
      </p:sp>
      <p:sp>
        <p:nvSpPr>
          <p:cNvPr id="4" name="Text Placeholder 3">
            <a:extLst>
              <a:ext uri="{FF2B5EF4-FFF2-40B4-BE49-F238E27FC236}">
                <a16:creationId xmlns:a16="http://schemas.microsoft.com/office/drawing/2014/main" id="{72642248-620E-4316-876C-4562BB5F0F6F}"/>
              </a:ext>
            </a:extLst>
          </p:cNvPr>
          <p:cNvSpPr>
            <a:spLocks noGrp="1"/>
          </p:cNvSpPr>
          <p:nvPr>
            <p:ph type="body" sz="quarter" idx="10"/>
          </p:nvPr>
        </p:nvSpPr>
        <p:spPr>
          <a:xfrm>
            <a:off x="584200" y="1435497"/>
            <a:ext cx="11018520" cy="4308872"/>
          </a:xfrm>
        </p:spPr>
        <p:txBody>
          <a:bodyPr/>
          <a:lstStyle/>
          <a:p>
            <a:r>
              <a:rPr lang="en-US" dirty="0"/>
              <a:t>Provide an efficient way of managing large number of users and row access</a:t>
            </a:r>
            <a:br>
              <a:rPr lang="en-US" dirty="0"/>
            </a:br>
            <a:endParaRPr lang="en-US" dirty="0"/>
          </a:p>
          <a:p>
            <a:r>
              <a:rPr lang="en-US" dirty="0"/>
              <a:t>Permissions can be given to current business unit and all children</a:t>
            </a:r>
          </a:p>
          <a:p>
            <a:endParaRPr lang="en-US" dirty="0"/>
          </a:p>
          <a:p>
            <a:r>
              <a:rPr lang="en-US" dirty="0"/>
              <a:t>Avoid simply mirroring company org chart </a:t>
            </a:r>
          </a:p>
          <a:p>
            <a:endParaRPr lang="en-US" dirty="0"/>
          </a:p>
          <a:p>
            <a:r>
              <a:rPr lang="en-US" dirty="0"/>
              <a:t>Users can only be in one business unit, but can be in teams in other business units that give them similar effect</a:t>
            </a:r>
          </a:p>
        </p:txBody>
      </p:sp>
    </p:spTree>
    <p:extLst>
      <p:ext uri="{BB962C8B-B14F-4D97-AF65-F5344CB8AC3E}">
        <p14:creationId xmlns:p14="http://schemas.microsoft.com/office/powerpoint/2010/main" val="193397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290A-3504-4951-8BFE-B6A3C89A651C}"/>
              </a:ext>
            </a:extLst>
          </p:cNvPr>
          <p:cNvSpPr>
            <a:spLocks noGrp="1"/>
          </p:cNvSpPr>
          <p:nvPr>
            <p:ph type="title"/>
          </p:nvPr>
        </p:nvSpPr>
        <p:spPr/>
        <p:txBody>
          <a:bodyPr/>
          <a:lstStyle/>
          <a:p>
            <a:r>
              <a:rPr lang="en-US" dirty="0"/>
              <a:t>Azure Active Directory Group Teams</a:t>
            </a:r>
          </a:p>
        </p:txBody>
      </p:sp>
      <p:sp>
        <p:nvSpPr>
          <p:cNvPr id="3" name="Text Placeholder 2">
            <a:extLst>
              <a:ext uri="{FF2B5EF4-FFF2-40B4-BE49-F238E27FC236}">
                <a16:creationId xmlns:a16="http://schemas.microsoft.com/office/drawing/2014/main" id="{E5D76891-F395-4D13-BED2-D9B2FCE651DB}"/>
              </a:ext>
            </a:extLst>
          </p:cNvPr>
          <p:cNvSpPr>
            <a:spLocks noGrp="1"/>
          </p:cNvSpPr>
          <p:nvPr>
            <p:ph type="body" sz="quarter" idx="10"/>
          </p:nvPr>
        </p:nvSpPr>
        <p:spPr>
          <a:xfrm>
            <a:off x="584200" y="1435497"/>
            <a:ext cx="11018520" cy="3705630"/>
          </a:xfrm>
        </p:spPr>
        <p:txBody>
          <a:bodyPr/>
          <a:lstStyle/>
          <a:p>
            <a:r>
              <a:rPr lang="en-US" dirty="0"/>
              <a:t>Connects a Microsoft </a:t>
            </a:r>
            <a:r>
              <a:rPr lang="en-US" dirty="0" err="1"/>
              <a:t>Dataverse</a:t>
            </a:r>
            <a:r>
              <a:rPr lang="en-US" dirty="0"/>
              <a:t> Team to a Security or Office group</a:t>
            </a:r>
            <a:br>
              <a:rPr lang="en-US" dirty="0"/>
            </a:br>
            <a:endParaRPr lang="en-US" dirty="0"/>
          </a:p>
          <a:p>
            <a:r>
              <a:rPr lang="en-US" dirty="0"/>
              <a:t>Members of the Microsoft </a:t>
            </a:r>
            <a:r>
              <a:rPr lang="en-US" dirty="0" err="1"/>
              <a:t>Dataverse</a:t>
            </a:r>
            <a:r>
              <a:rPr lang="en-US" dirty="0"/>
              <a:t> team is managed by the Azure AD group</a:t>
            </a:r>
            <a:br>
              <a:rPr lang="en-US" dirty="0"/>
            </a:br>
            <a:endParaRPr lang="en-US" dirty="0"/>
          </a:p>
          <a:p>
            <a:r>
              <a:rPr lang="en-US" dirty="0"/>
              <a:t>Team can own rows and have security roles</a:t>
            </a:r>
            <a:br>
              <a:rPr lang="en-US" dirty="0"/>
            </a:br>
            <a:endParaRPr lang="en-US" dirty="0"/>
          </a:p>
          <a:p>
            <a:r>
              <a:rPr lang="en-US" dirty="0"/>
              <a:t>Used to manage app and Microsoft </a:t>
            </a:r>
            <a:r>
              <a:rPr lang="en-US" dirty="0" err="1"/>
              <a:t>Dataverse</a:t>
            </a:r>
            <a:r>
              <a:rPr lang="en-US" dirty="0"/>
              <a:t> data access</a:t>
            </a:r>
          </a:p>
        </p:txBody>
      </p:sp>
    </p:spTree>
    <p:extLst>
      <p:ext uri="{BB962C8B-B14F-4D97-AF65-F5344CB8AC3E}">
        <p14:creationId xmlns:p14="http://schemas.microsoft.com/office/powerpoint/2010/main" val="414545542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1F5826-96EB-4672-BA4F-A5AEA33E59B5}"/>
              </a:ext>
            </a:extLst>
          </p:cNvPr>
          <p:cNvSpPr>
            <a:spLocks noGrp="1"/>
          </p:cNvSpPr>
          <p:nvPr>
            <p:ph type="title"/>
          </p:nvPr>
        </p:nvSpPr>
        <p:spPr>
          <a:xfrm>
            <a:off x="543560" y="1142677"/>
            <a:ext cx="4714240" cy="1292662"/>
          </a:xfrm>
        </p:spPr>
        <p:txBody>
          <a:bodyPr/>
          <a:lstStyle/>
          <a:p>
            <a:r>
              <a:rPr lang="en-US" dirty="0"/>
              <a:t>What’s the difference between Access Team and Owning Teams?</a:t>
            </a:r>
          </a:p>
        </p:txBody>
      </p:sp>
      <p:sp>
        <p:nvSpPr>
          <p:cNvPr id="2" name="Picture Placeholder 1">
            <a:extLst>
              <a:ext uri="{FF2B5EF4-FFF2-40B4-BE49-F238E27FC236}">
                <a16:creationId xmlns:a16="http://schemas.microsoft.com/office/drawing/2014/main" id="{BDFBF6A8-5E46-4F0E-B448-104940D8FBCF}"/>
              </a:ext>
            </a:extLst>
          </p:cNvPr>
          <p:cNvSpPr>
            <a:spLocks noGrp="1"/>
          </p:cNvSpPr>
          <p:nvPr>
            <p:ph type="pic" sz="quarter" idx="11"/>
          </p:nvPr>
        </p:nvSpPr>
        <p:spPr/>
      </p:sp>
      <p:sp>
        <p:nvSpPr>
          <p:cNvPr id="5" name="Text Placeholder 2">
            <a:extLst>
              <a:ext uri="{FF2B5EF4-FFF2-40B4-BE49-F238E27FC236}">
                <a16:creationId xmlns:a16="http://schemas.microsoft.com/office/drawing/2014/main" id="{CAC0C5C0-A6E0-4D32-9842-7F0E0A7D1D26}"/>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panose="020B0502040204020203" pitchFamily="34" charset="0"/>
                <a:cs typeface="Segoe UI" panose="020B0502040204020203" pitchFamily="34" charset="0"/>
              </a:rPr>
              <a:t>Classroom discussion</a:t>
            </a:r>
          </a:p>
        </p:txBody>
      </p:sp>
      <p:sp>
        <p:nvSpPr>
          <p:cNvPr id="6" name="manager" title="Icon of three people with lines connecting them">
            <a:extLst>
              <a:ext uri="{FF2B5EF4-FFF2-40B4-BE49-F238E27FC236}">
                <a16:creationId xmlns:a16="http://schemas.microsoft.com/office/drawing/2014/main" id="{6ACFEA16-17F7-4D88-9C10-1B6CAE8D76C2}"/>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882235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9" y="229435"/>
            <a:ext cx="11293476" cy="820546"/>
          </a:xfrm>
        </p:spPr>
        <p:txBody>
          <a:bodyPr/>
          <a:lstStyle/>
          <a:p>
            <a:r>
              <a:rPr lang="en-US" sz="5332" dirty="0"/>
              <a:t>Owning Team vs. Access Team</a:t>
            </a:r>
          </a:p>
        </p:txBody>
      </p:sp>
      <p:sp>
        <p:nvSpPr>
          <p:cNvPr id="4" name="Rectangle 3"/>
          <p:cNvSpPr/>
          <p:nvPr/>
        </p:nvSpPr>
        <p:spPr bwMode="auto">
          <a:xfrm>
            <a:off x="6600788" y="1320884"/>
            <a:ext cx="5183226" cy="57591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94" fontAlgn="base">
              <a:spcBef>
                <a:spcPct val="0"/>
              </a:spcBef>
              <a:spcAft>
                <a:spcPct val="0"/>
              </a:spcAft>
            </a:pPr>
            <a:r>
              <a:rPr lang="en-US" sz="2666" dirty="0">
                <a:solidFill>
                  <a:srgbClr val="FFFFFF"/>
                </a:solidFill>
              </a:rPr>
              <a:t>Access Team</a:t>
            </a:r>
          </a:p>
        </p:txBody>
      </p:sp>
      <p:sp>
        <p:nvSpPr>
          <p:cNvPr id="6" name="Rectangle 5"/>
          <p:cNvSpPr/>
          <p:nvPr/>
        </p:nvSpPr>
        <p:spPr bwMode="auto">
          <a:xfrm>
            <a:off x="490539" y="1320884"/>
            <a:ext cx="5183226" cy="575914"/>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494" fontAlgn="base">
              <a:spcBef>
                <a:spcPct val="0"/>
              </a:spcBef>
              <a:spcAft>
                <a:spcPct val="0"/>
              </a:spcAft>
            </a:pPr>
            <a:r>
              <a:rPr lang="en-US" sz="2666" dirty="0">
                <a:solidFill>
                  <a:srgbClr val="FFFFFF"/>
                </a:solidFill>
              </a:rPr>
              <a:t>Owning Team</a:t>
            </a:r>
          </a:p>
        </p:txBody>
      </p:sp>
      <p:sp>
        <p:nvSpPr>
          <p:cNvPr id="7" name="TextBox 6"/>
          <p:cNvSpPr txBox="1"/>
          <p:nvPr/>
        </p:nvSpPr>
        <p:spPr>
          <a:xfrm flipH="1">
            <a:off x="6600790" y="2150223"/>
            <a:ext cx="5183139" cy="2769989"/>
          </a:xfrm>
          <a:prstGeom prst="rect">
            <a:avLst/>
          </a:prstGeom>
          <a:noFill/>
        </p:spPr>
        <p:txBody>
          <a:bodyPr wrap="square" lIns="0" tIns="0" rIns="0" bIns="0" rtlCol="0">
            <a:spAutoFit/>
          </a:bodyPr>
          <a:lstStyle/>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Row owned by organization</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Members must have permissions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Scales over 1,000 teams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be dynamically created per row with a access template</a:t>
            </a:r>
          </a:p>
        </p:txBody>
      </p:sp>
      <p:sp>
        <p:nvSpPr>
          <p:cNvPr id="8" name="TextBox 7"/>
          <p:cNvSpPr txBox="1"/>
          <p:nvPr/>
        </p:nvSpPr>
        <p:spPr>
          <a:xfrm flipH="1">
            <a:off x="516073" y="2150223"/>
            <a:ext cx="5183139" cy="3323987"/>
          </a:xfrm>
          <a:prstGeom prst="rect">
            <a:avLst/>
          </a:prstGeom>
          <a:noFill/>
        </p:spPr>
        <p:txBody>
          <a:bodyPr wrap="square" lIns="0" tIns="0" rIns="0" bIns="0" rtlCol="0">
            <a:spAutoFit/>
          </a:bodyPr>
          <a:lstStyle/>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own rows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Can have security roles assigned</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Scales up to 1,000 teams</a:t>
            </a:r>
          </a:p>
          <a:p>
            <a:pPr marL="609448" indent="-609448" defTabSz="1218895">
              <a:lnSpc>
                <a:spcPct val="150000"/>
              </a:lnSpc>
              <a:buFont typeface="Wingdings" panose="05000000000000000000" pitchFamily="2" charset="2"/>
              <a:buChar char="§"/>
            </a:pPr>
            <a:r>
              <a:rPr lang="en-US" sz="2400" dirty="0">
                <a:gradFill>
                  <a:gsLst>
                    <a:gs pos="0">
                      <a:srgbClr val="292929"/>
                    </a:gs>
                    <a:gs pos="86000">
                      <a:srgbClr val="292929"/>
                    </a:gs>
                  </a:gsLst>
                  <a:lin ang="5400000" scaled="0"/>
                </a:gradFill>
              </a:rPr>
              <a:t>Good when membership is pretty static</a:t>
            </a:r>
          </a:p>
          <a:p>
            <a:pPr marL="609448" indent="-609448" defTabSz="1218895">
              <a:lnSpc>
                <a:spcPct val="150000"/>
              </a:lnSpc>
              <a:buFont typeface="Wingdings" panose="05000000000000000000" pitchFamily="2" charset="2"/>
              <a:buChar char="§"/>
            </a:pPr>
            <a:endParaRPr lang="en-US" sz="2400" dirty="0">
              <a:gradFill>
                <a:gsLst>
                  <a:gs pos="0">
                    <a:srgbClr val="292929"/>
                  </a:gs>
                  <a:gs pos="86000">
                    <a:srgbClr val="292929"/>
                  </a:gs>
                </a:gsLst>
                <a:lin ang="5400000" scaled="0"/>
              </a:gradFill>
            </a:endParaRPr>
          </a:p>
        </p:txBody>
      </p:sp>
    </p:spTree>
    <p:extLst>
      <p:ext uri="{BB962C8B-B14F-4D97-AF65-F5344CB8AC3E}">
        <p14:creationId xmlns:p14="http://schemas.microsoft.com/office/powerpoint/2010/main" val="359239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9"/>
            <a:ext cx="5687253" cy="5258191"/>
          </a:xfrm>
        </p:spPr>
        <p:txBody>
          <a:bodyPr>
            <a:normAutofit/>
          </a:bodyPr>
          <a:lstStyle/>
          <a:p>
            <a:pPr>
              <a:buFont typeface="Wingdings" panose="05000000000000000000" pitchFamily="2" charset="2"/>
              <a:buChar char="§"/>
            </a:pPr>
            <a:r>
              <a:rPr lang="en-GB" dirty="0">
                <a:solidFill>
                  <a:schemeClr val="tx1"/>
                </a:solidFill>
              </a:rPr>
              <a:t>Automatically roll up privileges to managers</a:t>
            </a:r>
          </a:p>
          <a:p>
            <a:pPr>
              <a:buFont typeface="Wingdings" panose="05000000000000000000" pitchFamily="2" charset="2"/>
              <a:buChar char="§"/>
            </a:pPr>
            <a:r>
              <a:rPr lang="en-GB" dirty="0">
                <a:solidFill>
                  <a:schemeClr val="tx1"/>
                </a:solidFill>
              </a:rPr>
              <a:t>Inherit privileges through multiple levels</a:t>
            </a:r>
          </a:p>
          <a:p>
            <a:pPr>
              <a:buFont typeface="Wingdings" panose="05000000000000000000" pitchFamily="2" charset="2"/>
              <a:buChar char="§"/>
            </a:pPr>
            <a:r>
              <a:rPr lang="en-GB" dirty="0">
                <a:solidFill>
                  <a:schemeClr val="tx1"/>
                </a:solidFill>
              </a:rPr>
              <a:t>Direct Manager</a:t>
            </a:r>
          </a:p>
          <a:p>
            <a:pPr lvl="1">
              <a:buFont typeface="Wingdings" panose="05000000000000000000" pitchFamily="2" charset="2"/>
              <a:buChar char="§"/>
            </a:pPr>
            <a:r>
              <a:rPr lang="en-GB" dirty="0">
                <a:solidFill>
                  <a:schemeClr val="tx1"/>
                </a:solidFill>
              </a:rPr>
              <a:t>Read and Interact</a:t>
            </a:r>
          </a:p>
          <a:p>
            <a:pPr>
              <a:buFont typeface="Wingdings" panose="05000000000000000000" pitchFamily="2" charset="2"/>
              <a:buChar char="§"/>
            </a:pPr>
            <a:r>
              <a:rPr lang="en-GB" dirty="0">
                <a:solidFill>
                  <a:schemeClr val="tx1"/>
                </a:solidFill>
              </a:rPr>
              <a:t>2</a:t>
            </a:r>
            <a:r>
              <a:rPr lang="en-GB" baseline="30000" dirty="0">
                <a:solidFill>
                  <a:schemeClr val="tx1"/>
                </a:solidFill>
              </a:rPr>
              <a:t>nd</a:t>
            </a:r>
            <a:r>
              <a:rPr lang="en-GB" dirty="0">
                <a:solidFill>
                  <a:schemeClr val="tx1"/>
                </a:solidFill>
              </a:rPr>
              <a:t> level manager</a:t>
            </a:r>
          </a:p>
          <a:p>
            <a:pPr lvl="1">
              <a:buFont typeface="Wingdings" panose="05000000000000000000" pitchFamily="2" charset="2"/>
              <a:buChar char="§"/>
            </a:pPr>
            <a:r>
              <a:rPr lang="en-GB" dirty="0">
                <a:solidFill>
                  <a:schemeClr val="tx1"/>
                </a:solidFill>
              </a:rPr>
              <a:t>Read only</a:t>
            </a:r>
          </a:p>
          <a:p>
            <a:pPr>
              <a:buFont typeface="Wingdings" panose="05000000000000000000" pitchFamily="2" charset="2"/>
              <a:buChar char="§"/>
            </a:pPr>
            <a:r>
              <a:rPr lang="en-GB" dirty="0">
                <a:solidFill>
                  <a:schemeClr val="tx1"/>
                </a:solidFill>
              </a:rPr>
              <a:t>No need for customization to automate</a:t>
            </a:r>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3" name="Title 2"/>
          <p:cNvSpPr>
            <a:spLocks noGrp="1"/>
          </p:cNvSpPr>
          <p:nvPr>
            <p:ph type="title"/>
          </p:nvPr>
        </p:nvSpPr>
        <p:spPr/>
        <p:txBody>
          <a:bodyPr/>
          <a:lstStyle/>
          <a:p>
            <a:r>
              <a:rPr lang="en-GB" dirty="0"/>
              <a:t>Security Hierarchies</a:t>
            </a:r>
          </a:p>
        </p:txBody>
      </p:sp>
      <p:pic>
        <p:nvPicPr>
          <p:cNvPr id="4" name="Picture 3"/>
          <p:cNvPicPr>
            <a:picLocks noChangeAspect="1"/>
          </p:cNvPicPr>
          <p:nvPr/>
        </p:nvPicPr>
        <p:blipFill>
          <a:blip r:embed="rId2"/>
          <a:stretch>
            <a:fillRect/>
          </a:stretch>
        </p:blipFill>
        <p:spPr>
          <a:xfrm>
            <a:off x="8722792" y="930466"/>
            <a:ext cx="257016" cy="485849"/>
          </a:xfrm>
          <a:prstGeom prst="rect">
            <a:avLst/>
          </a:prstGeom>
        </p:spPr>
      </p:pic>
      <p:sp>
        <p:nvSpPr>
          <p:cNvPr id="5" name="TextBox 4"/>
          <p:cNvSpPr txBox="1"/>
          <p:nvPr/>
        </p:nvSpPr>
        <p:spPr>
          <a:xfrm>
            <a:off x="8140904" y="963842"/>
            <a:ext cx="710396"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CEO</a:t>
            </a:r>
          </a:p>
        </p:txBody>
      </p:sp>
      <p:pic>
        <p:nvPicPr>
          <p:cNvPr id="6" name="Picture 5"/>
          <p:cNvPicPr>
            <a:picLocks noChangeAspect="1"/>
          </p:cNvPicPr>
          <p:nvPr/>
        </p:nvPicPr>
        <p:blipFill>
          <a:blip r:embed="rId2"/>
          <a:stretch>
            <a:fillRect/>
          </a:stretch>
        </p:blipFill>
        <p:spPr>
          <a:xfrm>
            <a:off x="8722792" y="1957733"/>
            <a:ext cx="257016" cy="485849"/>
          </a:xfrm>
          <a:prstGeom prst="rect">
            <a:avLst/>
          </a:prstGeom>
        </p:spPr>
      </p:pic>
      <p:sp>
        <p:nvSpPr>
          <p:cNvPr id="7" name="TextBox 6"/>
          <p:cNvSpPr txBox="1"/>
          <p:nvPr/>
        </p:nvSpPr>
        <p:spPr>
          <a:xfrm>
            <a:off x="7817092" y="1991109"/>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Director</a:t>
            </a:r>
          </a:p>
        </p:txBody>
      </p:sp>
      <p:pic>
        <p:nvPicPr>
          <p:cNvPr id="8" name="Picture 7"/>
          <p:cNvPicPr>
            <a:picLocks noChangeAspect="1"/>
          </p:cNvPicPr>
          <p:nvPr/>
        </p:nvPicPr>
        <p:blipFill>
          <a:blip r:embed="rId2"/>
          <a:stretch>
            <a:fillRect/>
          </a:stretch>
        </p:blipFill>
        <p:spPr>
          <a:xfrm>
            <a:off x="7875010" y="3822010"/>
            <a:ext cx="257016" cy="485849"/>
          </a:xfrm>
          <a:prstGeom prst="rect">
            <a:avLst/>
          </a:prstGeom>
        </p:spPr>
      </p:pic>
      <p:sp>
        <p:nvSpPr>
          <p:cNvPr id="9" name="TextBox 8"/>
          <p:cNvSpPr txBox="1"/>
          <p:nvPr/>
        </p:nvSpPr>
        <p:spPr>
          <a:xfrm>
            <a:off x="6969310" y="3855386"/>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Manager</a:t>
            </a:r>
          </a:p>
        </p:txBody>
      </p:sp>
      <p:pic>
        <p:nvPicPr>
          <p:cNvPr id="10" name="Picture 9"/>
          <p:cNvPicPr>
            <a:picLocks noChangeAspect="1"/>
          </p:cNvPicPr>
          <p:nvPr/>
        </p:nvPicPr>
        <p:blipFill>
          <a:blip r:embed="rId2"/>
          <a:stretch>
            <a:fillRect/>
          </a:stretch>
        </p:blipFill>
        <p:spPr>
          <a:xfrm>
            <a:off x="7281401" y="5187533"/>
            <a:ext cx="257016" cy="485849"/>
          </a:xfrm>
          <a:prstGeom prst="rect">
            <a:avLst/>
          </a:prstGeom>
        </p:spPr>
      </p:pic>
      <p:sp>
        <p:nvSpPr>
          <p:cNvPr id="11" name="TextBox 10"/>
          <p:cNvSpPr txBox="1"/>
          <p:nvPr/>
        </p:nvSpPr>
        <p:spPr>
          <a:xfrm>
            <a:off x="6222694" y="5220910"/>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12" name="Straight Arrow Connector 11"/>
          <p:cNvCxnSpPr>
            <a:stCxn id="4" idx="2"/>
            <a:endCxn id="6" idx="0"/>
          </p:cNvCxnSpPr>
          <p:nvPr/>
        </p:nvCxnSpPr>
        <p:spPr>
          <a:xfrm>
            <a:off x="8851300" y="1416315"/>
            <a:ext cx="0" cy="5414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a:endCxn id="8" idx="0"/>
          </p:cNvCxnSpPr>
          <p:nvPr/>
        </p:nvCxnSpPr>
        <p:spPr>
          <a:xfrm flipH="1">
            <a:off x="8003519" y="2443581"/>
            <a:ext cx="847782" cy="137842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flipH="1">
            <a:off x="7409910" y="4307859"/>
            <a:ext cx="593609" cy="8796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64084" y="1444100"/>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sp>
        <p:nvSpPr>
          <p:cNvPr id="16" name="TextBox 15"/>
          <p:cNvSpPr txBox="1"/>
          <p:nvPr/>
        </p:nvSpPr>
        <p:spPr>
          <a:xfrm>
            <a:off x="7224666" y="2928673"/>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pic>
        <p:nvPicPr>
          <p:cNvPr id="18" name="Picture 17"/>
          <p:cNvPicPr>
            <a:picLocks noChangeAspect="1"/>
          </p:cNvPicPr>
          <p:nvPr/>
        </p:nvPicPr>
        <p:blipFill>
          <a:blip r:embed="rId2"/>
          <a:stretch>
            <a:fillRect/>
          </a:stretch>
        </p:blipFill>
        <p:spPr>
          <a:xfrm>
            <a:off x="8725635" y="5181941"/>
            <a:ext cx="257016" cy="485849"/>
          </a:xfrm>
          <a:prstGeom prst="rect">
            <a:avLst/>
          </a:prstGeom>
        </p:spPr>
      </p:pic>
      <p:sp>
        <p:nvSpPr>
          <p:cNvPr id="19" name="TextBox 18"/>
          <p:cNvSpPr txBox="1"/>
          <p:nvPr/>
        </p:nvSpPr>
        <p:spPr>
          <a:xfrm>
            <a:off x="7666927" y="5215317"/>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20" name="Straight Arrow Connector 19"/>
          <p:cNvCxnSpPr/>
          <p:nvPr/>
        </p:nvCxnSpPr>
        <p:spPr>
          <a:xfrm>
            <a:off x="8132027" y="4307859"/>
            <a:ext cx="593608" cy="7845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2"/>
          <a:stretch>
            <a:fillRect/>
          </a:stretch>
        </p:blipFill>
        <p:spPr>
          <a:xfrm>
            <a:off x="10818499" y="3855387"/>
            <a:ext cx="257016" cy="485849"/>
          </a:xfrm>
          <a:prstGeom prst="rect">
            <a:avLst/>
          </a:prstGeom>
        </p:spPr>
      </p:pic>
      <p:sp>
        <p:nvSpPr>
          <p:cNvPr id="27" name="TextBox 26"/>
          <p:cNvSpPr txBox="1"/>
          <p:nvPr/>
        </p:nvSpPr>
        <p:spPr>
          <a:xfrm>
            <a:off x="9912799" y="3888763"/>
            <a:ext cx="1034209"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Manager</a:t>
            </a:r>
          </a:p>
        </p:txBody>
      </p:sp>
      <p:pic>
        <p:nvPicPr>
          <p:cNvPr id="28" name="Picture 27"/>
          <p:cNvPicPr>
            <a:picLocks noChangeAspect="1"/>
          </p:cNvPicPr>
          <p:nvPr/>
        </p:nvPicPr>
        <p:blipFill>
          <a:blip r:embed="rId2"/>
          <a:stretch>
            <a:fillRect/>
          </a:stretch>
        </p:blipFill>
        <p:spPr>
          <a:xfrm>
            <a:off x="10224890" y="5220910"/>
            <a:ext cx="257016" cy="485849"/>
          </a:xfrm>
          <a:prstGeom prst="rect">
            <a:avLst/>
          </a:prstGeom>
        </p:spPr>
      </p:pic>
      <p:sp>
        <p:nvSpPr>
          <p:cNvPr id="29" name="TextBox 28"/>
          <p:cNvSpPr txBox="1"/>
          <p:nvPr/>
        </p:nvSpPr>
        <p:spPr>
          <a:xfrm>
            <a:off x="9166182" y="5254287"/>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30" name="Straight Arrow Connector 29"/>
          <p:cNvCxnSpPr>
            <a:endCxn id="26" idx="0"/>
          </p:cNvCxnSpPr>
          <p:nvPr/>
        </p:nvCxnSpPr>
        <p:spPr>
          <a:xfrm>
            <a:off x="9085837" y="2443582"/>
            <a:ext cx="1861171" cy="14118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6" idx="2"/>
            <a:endCxn id="28" idx="0"/>
          </p:cNvCxnSpPr>
          <p:nvPr/>
        </p:nvCxnSpPr>
        <p:spPr>
          <a:xfrm flipH="1">
            <a:off x="10353399" y="4341235"/>
            <a:ext cx="593609" cy="8796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9759790" y="2810942"/>
            <a:ext cx="1271437" cy="425323"/>
          </a:xfrm>
          <a:prstGeom prst="rect">
            <a:avLst/>
          </a:prstGeom>
          <a:noFill/>
        </p:spPr>
        <p:txBody>
          <a:bodyPr wrap="square" lIns="179238" tIns="143391" rIns="179238" bIns="143391" rtlCol="0">
            <a:spAutoFit/>
          </a:bodyPr>
          <a:lstStyle/>
          <a:p>
            <a:pPr algn="r">
              <a:lnSpc>
                <a:spcPct val="90000"/>
              </a:lnSpc>
              <a:spcAft>
                <a:spcPts val="588"/>
              </a:spcAft>
            </a:pPr>
            <a:r>
              <a:rPr lang="en-GB" sz="980" dirty="0">
                <a:gradFill>
                  <a:gsLst>
                    <a:gs pos="2917">
                      <a:schemeClr val="tx1"/>
                    </a:gs>
                    <a:gs pos="30000">
                      <a:schemeClr val="tx1"/>
                    </a:gs>
                  </a:gsLst>
                  <a:lin ang="5400000" scaled="0"/>
                </a:gradFill>
              </a:rPr>
              <a:t>Manager Of</a:t>
            </a:r>
          </a:p>
        </p:txBody>
      </p:sp>
      <p:pic>
        <p:nvPicPr>
          <p:cNvPr id="33" name="Picture 32"/>
          <p:cNvPicPr>
            <a:picLocks noChangeAspect="1"/>
          </p:cNvPicPr>
          <p:nvPr/>
        </p:nvPicPr>
        <p:blipFill>
          <a:blip r:embed="rId2"/>
          <a:stretch>
            <a:fillRect/>
          </a:stretch>
        </p:blipFill>
        <p:spPr>
          <a:xfrm>
            <a:off x="11669123" y="5215318"/>
            <a:ext cx="257016" cy="485849"/>
          </a:xfrm>
          <a:prstGeom prst="rect">
            <a:avLst/>
          </a:prstGeom>
        </p:spPr>
      </p:pic>
      <p:sp>
        <p:nvSpPr>
          <p:cNvPr id="34" name="TextBox 33"/>
          <p:cNvSpPr txBox="1"/>
          <p:nvPr/>
        </p:nvSpPr>
        <p:spPr>
          <a:xfrm>
            <a:off x="10610416" y="5248694"/>
            <a:ext cx="1187217" cy="452472"/>
          </a:xfrm>
          <a:prstGeom prst="rect">
            <a:avLst/>
          </a:prstGeom>
          <a:noFill/>
        </p:spPr>
        <p:txBody>
          <a:bodyPr wrap="square" lIns="179238" tIns="143391" rIns="179238" bIns="143391" rtlCol="0">
            <a:spAutoFit/>
          </a:bodyPr>
          <a:lstStyle/>
          <a:p>
            <a:pPr algn="r">
              <a:lnSpc>
                <a:spcPct val="90000"/>
              </a:lnSpc>
              <a:spcAft>
                <a:spcPts val="588"/>
              </a:spcAft>
            </a:pPr>
            <a:r>
              <a:rPr lang="en-GB" sz="1176" dirty="0">
                <a:gradFill>
                  <a:gsLst>
                    <a:gs pos="2917">
                      <a:schemeClr val="tx1"/>
                    </a:gs>
                    <a:gs pos="30000">
                      <a:schemeClr val="tx1"/>
                    </a:gs>
                  </a:gsLst>
                  <a:lin ang="5400000" scaled="0"/>
                </a:gradFill>
              </a:rPr>
              <a:t>Salesperson</a:t>
            </a:r>
          </a:p>
        </p:txBody>
      </p:sp>
      <p:cxnSp>
        <p:nvCxnSpPr>
          <p:cNvPr id="35" name="Straight Arrow Connector 34"/>
          <p:cNvCxnSpPr/>
          <p:nvPr/>
        </p:nvCxnSpPr>
        <p:spPr>
          <a:xfrm>
            <a:off x="11075516" y="4341235"/>
            <a:ext cx="593608" cy="78457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3"/>
          <a:stretch>
            <a:fillRect/>
          </a:stretch>
        </p:blipFill>
        <p:spPr>
          <a:xfrm>
            <a:off x="6523241" y="6145895"/>
            <a:ext cx="446069" cy="440539"/>
          </a:xfrm>
          <a:prstGeom prst="rect">
            <a:avLst/>
          </a:prstGeom>
        </p:spPr>
      </p:pic>
      <p:pic>
        <p:nvPicPr>
          <p:cNvPr id="38" name="Picture 37"/>
          <p:cNvPicPr>
            <a:picLocks noChangeAspect="1"/>
          </p:cNvPicPr>
          <p:nvPr/>
        </p:nvPicPr>
        <p:blipFill>
          <a:blip r:embed="rId3"/>
          <a:stretch>
            <a:fillRect/>
          </a:stretch>
        </p:blipFill>
        <p:spPr>
          <a:xfrm>
            <a:off x="7441050" y="6037238"/>
            <a:ext cx="446069" cy="440539"/>
          </a:xfrm>
          <a:prstGeom prst="rect">
            <a:avLst/>
          </a:prstGeom>
        </p:spPr>
      </p:pic>
      <p:pic>
        <p:nvPicPr>
          <p:cNvPr id="39" name="Picture 38"/>
          <p:cNvPicPr>
            <a:picLocks noChangeAspect="1"/>
          </p:cNvPicPr>
          <p:nvPr/>
        </p:nvPicPr>
        <p:blipFill>
          <a:blip r:embed="rId3"/>
          <a:stretch>
            <a:fillRect/>
          </a:stretch>
        </p:blipFill>
        <p:spPr>
          <a:xfrm>
            <a:off x="7001632" y="6280881"/>
            <a:ext cx="446069" cy="440539"/>
          </a:xfrm>
          <a:prstGeom prst="rect">
            <a:avLst/>
          </a:prstGeom>
        </p:spPr>
      </p:pic>
      <p:pic>
        <p:nvPicPr>
          <p:cNvPr id="40" name="Picture 39"/>
          <p:cNvPicPr>
            <a:picLocks noChangeAspect="1"/>
          </p:cNvPicPr>
          <p:nvPr/>
        </p:nvPicPr>
        <p:blipFill>
          <a:blip r:embed="rId3"/>
          <a:stretch>
            <a:fillRect/>
          </a:stretch>
        </p:blipFill>
        <p:spPr>
          <a:xfrm>
            <a:off x="7984364" y="6041332"/>
            <a:ext cx="446069" cy="440539"/>
          </a:xfrm>
          <a:prstGeom prst="rect">
            <a:avLst/>
          </a:prstGeom>
        </p:spPr>
      </p:pic>
      <p:pic>
        <p:nvPicPr>
          <p:cNvPr id="41" name="Picture 40"/>
          <p:cNvPicPr>
            <a:picLocks noChangeAspect="1"/>
          </p:cNvPicPr>
          <p:nvPr/>
        </p:nvPicPr>
        <p:blipFill>
          <a:blip r:embed="rId3"/>
          <a:stretch>
            <a:fillRect/>
          </a:stretch>
        </p:blipFill>
        <p:spPr>
          <a:xfrm>
            <a:off x="8349788" y="6277989"/>
            <a:ext cx="446069" cy="440539"/>
          </a:xfrm>
          <a:prstGeom prst="rect">
            <a:avLst/>
          </a:prstGeom>
        </p:spPr>
      </p:pic>
      <p:pic>
        <p:nvPicPr>
          <p:cNvPr id="42" name="Picture 41"/>
          <p:cNvPicPr>
            <a:picLocks noChangeAspect="1"/>
          </p:cNvPicPr>
          <p:nvPr/>
        </p:nvPicPr>
        <p:blipFill>
          <a:blip r:embed="rId3"/>
          <a:stretch>
            <a:fillRect/>
          </a:stretch>
        </p:blipFill>
        <p:spPr>
          <a:xfrm>
            <a:off x="8801085" y="6037238"/>
            <a:ext cx="446069" cy="440539"/>
          </a:xfrm>
          <a:prstGeom prst="rect">
            <a:avLst/>
          </a:prstGeom>
        </p:spPr>
      </p:pic>
      <p:pic>
        <p:nvPicPr>
          <p:cNvPr id="43" name="Picture 42"/>
          <p:cNvPicPr>
            <a:picLocks noChangeAspect="1"/>
          </p:cNvPicPr>
          <p:nvPr/>
        </p:nvPicPr>
        <p:blipFill>
          <a:blip r:embed="rId3"/>
          <a:stretch>
            <a:fillRect/>
          </a:stretch>
        </p:blipFill>
        <p:spPr>
          <a:xfrm>
            <a:off x="7884341" y="6007731"/>
            <a:ext cx="446069" cy="440539"/>
          </a:xfrm>
          <a:prstGeom prst="rect">
            <a:avLst/>
          </a:prstGeom>
        </p:spPr>
      </p:pic>
      <p:pic>
        <p:nvPicPr>
          <p:cNvPr id="44" name="Picture 43"/>
          <p:cNvPicPr>
            <a:picLocks noChangeAspect="1"/>
          </p:cNvPicPr>
          <p:nvPr/>
        </p:nvPicPr>
        <p:blipFill>
          <a:blip r:embed="rId3"/>
          <a:stretch>
            <a:fillRect/>
          </a:stretch>
        </p:blipFill>
        <p:spPr>
          <a:xfrm>
            <a:off x="9983835" y="6057719"/>
            <a:ext cx="446069" cy="440539"/>
          </a:xfrm>
          <a:prstGeom prst="rect">
            <a:avLst/>
          </a:prstGeom>
        </p:spPr>
      </p:pic>
      <p:pic>
        <p:nvPicPr>
          <p:cNvPr id="45" name="Picture 44"/>
          <p:cNvPicPr>
            <a:picLocks noChangeAspect="1"/>
          </p:cNvPicPr>
          <p:nvPr/>
        </p:nvPicPr>
        <p:blipFill>
          <a:blip r:embed="rId3"/>
          <a:stretch>
            <a:fillRect/>
          </a:stretch>
        </p:blipFill>
        <p:spPr>
          <a:xfrm>
            <a:off x="7992644" y="6116388"/>
            <a:ext cx="446069" cy="440539"/>
          </a:xfrm>
          <a:prstGeom prst="rect">
            <a:avLst/>
          </a:prstGeom>
        </p:spPr>
      </p:pic>
      <p:pic>
        <p:nvPicPr>
          <p:cNvPr id="46" name="Picture 45"/>
          <p:cNvPicPr>
            <a:picLocks noChangeAspect="1"/>
          </p:cNvPicPr>
          <p:nvPr/>
        </p:nvPicPr>
        <p:blipFill>
          <a:blip r:embed="rId3"/>
          <a:stretch>
            <a:fillRect/>
          </a:stretch>
        </p:blipFill>
        <p:spPr>
          <a:xfrm>
            <a:off x="8910452" y="6007731"/>
            <a:ext cx="446069" cy="440539"/>
          </a:xfrm>
          <a:prstGeom prst="rect">
            <a:avLst/>
          </a:prstGeom>
        </p:spPr>
      </p:pic>
      <p:pic>
        <p:nvPicPr>
          <p:cNvPr id="47" name="Picture 46"/>
          <p:cNvPicPr>
            <a:picLocks noChangeAspect="1"/>
          </p:cNvPicPr>
          <p:nvPr/>
        </p:nvPicPr>
        <p:blipFill>
          <a:blip r:embed="rId3"/>
          <a:stretch>
            <a:fillRect/>
          </a:stretch>
        </p:blipFill>
        <p:spPr>
          <a:xfrm>
            <a:off x="8471034" y="6251375"/>
            <a:ext cx="446069" cy="440539"/>
          </a:xfrm>
          <a:prstGeom prst="rect">
            <a:avLst/>
          </a:prstGeom>
        </p:spPr>
      </p:pic>
      <p:pic>
        <p:nvPicPr>
          <p:cNvPr id="48" name="Picture 47"/>
          <p:cNvPicPr>
            <a:picLocks noChangeAspect="1"/>
          </p:cNvPicPr>
          <p:nvPr/>
        </p:nvPicPr>
        <p:blipFill>
          <a:blip r:embed="rId3"/>
          <a:stretch>
            <a:fillRect/>
          </a:stretch>
        </p:blipFill>
        <p:spPr>
          <a:xfrm>
            <a:off x="9453767" y="6011826"/>
            <a:ext cx="446069" cy="440539"/>
          </a:xfrm>
          <a:prstGeom prst="rect">
            <a:avLst/>
          </a:prstGeom>
        </p:spPr>
      </p:pic>
      <p:pic>
        <p:nvPicPr>
          <p:cNvPr id="49" name="Picture 48"/>
          <p:cNvPicPr>
            <a:picLocks noChangeAspect="1"/>
          </p:cNvPicPr>
          <p:nvPr/>
        </p:nvPicPr>
        <p:blipFill>
          <a:blip r:embed="rId3"/>
          <a:stretch>
            <a:fillRect/>
          </a:stretch>
        </p:blipFill>
        <p:spPr>
          <a:xfrm>
            <a:off x="9819191" y="6248482"/>
            <a:ext cx="446069" cy="440539"/>
          </a:xfrm>
          <a:prstGeom prst="rect">
            <a:avLst/>
          </a:prstGeom>
        </p:spPr>
      </p:pic>
      <p:pic>
        <p:nvPicPr>
          <p:cNvPr id="50" name="Picture 49"/>
          <p:cNvPicPr>
            <a:picLocks noChangeAspect="1"/>
          </p:cNvPicPr>
          <p:nvPr/>
        </p:nvPicPr>
        <p:blipFill>
          <a:blip r:embed="rId3"/>
          <a:stretch>
            <a:fillRect/>
          </a:stretch>
        </p:blipFill>
        <p:spPr>
          <a:xfrm>
            <a:off x="10270488" y="6007731"/>
            <a:ext cx="446069" cy="440539"/>
          </a:xfrm>
          <a:prstGeom prst="rect">
            <a:avLst/>
          </a:prstGeom>
        </p:spPr>
      </p:pic>
      <p:pic>
        <p:nvPicPr>
          <p:cNvPr id="51" name="Picture 50"/>
          <p:cNvPicPr>
            <a:picLocks noChangeAspect="1"/>
          </p:cNvPicPr>
          <p:nvPr/>
        </p:nvPicPr>
        <p:blipFill>
          <a:blip r:embed="rId3"/>
          <a:stretch>
            <a:fillRect/>
          </a:stretch>
        </p:blipFill>
        <p:spPr>
          <a:xfrm>
            <a:off x="7596685" y="6270712"/>
            <a:ext cx="446069" cy="440539"/>
          </a:xfrm>
          <a:prstGeom prst="rect">
            <a:avLst/>
          </a:prstGeom>
        </p:spPr>
      </p:pic>
      <p:pic>
        <p:nvPicPr>
          <p:cNvPr id="52" name="Picture 51"/>
          <p:cNvPicPr>
            <a:picLocks noChangeAspect="1"/>
          </p:cNvPicPr>
          <p:nvPr/>
        </p:nvPicPr>
        <p:blipFill>
          <a:blip r:embed="rId3"/>
          <a:stretch>
            <a:fillRect/>
          </a:stretch>
        </p:blipFill>
        <p:spPr>
          <a:xfrm>
            <a:off x="9938593" y="6046347"/>
            <a:ext cx="446069" cy="440539"/>
          </a:xfrm>
          <a:prstGeom prst="rect">
            <a:avLst/>
          </a:prstGeom>
        </p:spPr>
      </p:pic>
      <p:pic>
        <p:nvPicPr>
          <p:cNvPr id="53" name="Picture 52"/>
          <p:cNvPicPr>
            <a:picLocks noChangeAspect="1"/>
          </p:cNvPicPr>
          <p:nvPr/>
        </p:nvPicPr>
        <p:blipFill>
          <a:blip r:embed="rId3"/>
          <a:stretch>
            <a:fillRect/>
          </a:stretch>
        </p:blipFill>
        <p:spPr>
          <a:xfrm>
            <a:off x="9228118" y="6228001"/>
            <a:ext cx="446069" cy="440539"/>
          </a:xfrm>
          <a:prstGeom prst="rect">
            <a:avLst/>
          </a:prstGeom>
        </p:spPr>
      </p:pic>
      <p:pic>
        <p:nvPicPr>
          <p:cNvPr id="54" name="Picture 53"/>
          <p:cNvPicPr>
            <a:picLocks noChangeAspect="1"/>
          </p:cNvPicPr>
          <p:nvPr/>
        </p:nvPicPr>
        <p:blipFill>
          <a:blip r:embed="rId3"/>
          <a:stretch>
            <a:fillRect/>
          </a:stretch>
        </p:blipFill>
        <p:spPr>
          <a:xfrm>
            <a:off x="10481907" y="6050442"/>
            <a:ext cx="446069" cy="440539"/>
          </a:xfrm>
          <a:prstGeom prst="rect">
            <a:avLst/>
          </a:prstGeom>
        </p:spPr>
      </p:pic>
      <p:pic>
        <p:nvPicPr>
          <p:cNvPr id="55" name="Picture 54"/>
          <p:cNvPicPr>
            <a:picLocks noChangeAspect="1"/>
          </p:cNvPicPr>
          <p:nvPr/>
        </p:nvPicPr>
        <p:blipFill>
          <a:blip r:embed="rId3"/>
          <a:stretch>
            <a:fillRect/>
          </a:stretch>
        </p:blipFill>
        <p:spPr>
          <a:xfrm>
            <a:off x="10847331" y="6287099"/>
            <a:ext cx="446069" cy="440539"/>
          </a:xfrm>
          <a:prstGeom prst="rect">
            <a:avLst/>
          </a:prstGeom>
        </p:spPr>
      </p:pic>
      <p:pic>
        <p:nvPicPr>
          <p:cNvPr id="56" name="Picture 55"/>
          <p:cNvPicPr>
            <a:picLocks noChangeAspect="1"/>
          </p:cNvPicPr>
          <p:nvPr/>
        </p:nvPicPr>
        <p:blipFill>
          <a:blip r:embed="rId3"/>
          <a:stretch>
            <a:fillRect/>
          </a:stretch>
        </p:blipFill>
        <p:spPr>
          <a:xfrm>
            <a:off x="11298628" y="6046347"/>
            <a:ext cx="446069" cy="440539"/>
          </a:xfrm>
          <a:prstGeom prst="rect">
            <a:avLst/>
          </a:prstGeom>
        </p:spPr>
      </p:pic>
      <p:sp>
        <p:nvSpPr>
          <p:cNvPr id="57" name="Down Arrow 56"/>
          <p:cNvSpPr/>
          <p:nvPr/>
        </p:nvSpPr>
        <p:spPr bwMode="auto">
          <a:xfrm>
            <a:off x="7334734" y="5736266"/>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Down Arrow 57"/>
          <p:cNvSpPr/>
          <p:nvPr/>
        </p:nvSpPr>
        <p:spPr bwMode="auto">
          <a:xfrm>
            <a:off x="8727645" y="5721513"/>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Down Arrow 58"/>
          <p:cNvSpPr/>
          <p:nvPr/>
        </p:nvSpPr>
        <p:spPr bwMode="auto">
          <a:xfrm>
            <a:off x="10242490" y="5743543"/>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0" name="Down Arrow 59"/>
          <p:cNvSpPr/>
          <p:nvPr/>
        </p:nvSpPr>
        <p:spPr bwMode="auto">
          <a:xfrm>
            <a:off x="11671087" y="5761448"/>
            <a:ext cx="252164" cy="271465"/>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1" name="Down Arrow 60"/>
          <p:cNvSpPr/>
          <p:nvPr/>
        </p:nvSpPr>
        <p:spPr bwMode="auto">
          <a:xfrm>
            <a:off x="10852559" y="4522242"/>
            <a:ext cx="246936" cy="151067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2" name="Down Arrow 61"/>
          <p:cNvSpPr/>
          <p:nvPr/>
        </p:nvSpPr>
        <p:spPr bwMode="auto">
          <a:xfrm>
            <a:off x="7888238" y="4376338"/>
            <a:ext cx="246936" cy="1510671"/>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63" name="Down Arrow 62"/>
          <p:cNvSpPr/>
          <p:nvPr/>
        </p:nvSpPr>
        <p:spPr bwMode="auto">
          <a:xfrm>
            <a:off x="8845924" y="2450953"/>
            <a:ext cx="239913" cy="3523400"/>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GB" sz="2352"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55463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ppt_x"/>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additive="base">
                                        <p:cTn id="25" dur="500" fill="hold"/>
                                        <p:tgtEl>
                                          <p:spTgt spid="61"/>
                                        </p:tgtEl>
                                        <p:attrNameLst>
                                          <p:attrName>ppt_x</p:attrName>
                                        </p:attrNameLst>
                                      </p:cBhvr>
                                      <p:tavLst>
                                        <p:tav tm="0">
                                          <p:val>
                                            <p:strVal val="#ppt_x"/>
                                          </p:val>
                                        </p:tav>
                                        <p:tav tm="100000">
                                          <p:val>
                                            <p:strVal val="#ppt_x"/>
                                          </p:val>
                                        </p:tav>
                                      </p:tavLst>
                                    </p:anim>
                                    <p:anim calcmode="lin" valueType="num">
                                      <p:cBhvr additive="base">
                                        <p:cTn id="2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Hierarchy Types</a:t>
            </a:r>
          </a:p>
        </p:txBody>
      </p:sp>
      <p:graphicFrame>
        <p:nvGraphicFramePr>
          <p:cNvPr id="5" name="Content Placeholder 4"/>
          <p:cNvGraphicFramePr>
            <a:graphicFrameLocks noGrp="1"/>
          </p:cNvGraphicFramePr>
          <p:nvPr>
            <p:ph sz="quarter" idx="4294967295"/>
          </p:nvPr>
        </p:nvGraphicFramePr>
        <p:xfrm>
          <a:off x="270757" y="1191635"/>
          <a:ext cx="7324874" cy="5374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7807887" y="1191668"/>
            <a:ext cx="3749853" cy="4057149"/>
          </a:xfrm>
          <a:prstGeom prst="rect">
            <a:avLst/>
          </a:prstGeom>
          <a:noFill/>
        </p:spPr>
        <p:txBody>
          <a:bodyPr wrap="square" lIns="179238" tIns="143391" rIns="179238" bIns="143391" rtlCol="0">
            <a:normAutofit/>
          </a:bodyPr>
          <a:lstStyle/>
          <a:p>
            <a:pPr>
              <a:lnSpc>
                <a:spcPct val="90000"/>
              </a:lnSpc>
              <a:spcAft>
                <a:spcPts val="588"/>
              </a:spcAft>
            </a:pPr>
            <a:r>
              <a:rPr lang="en-GB" sz="2352" dirty="0">
                <a:gradFill>
                  <a:gsLst>
                    <a:gs pos="2917">
                      <a:schemeClr val="tx1"/>
                    </a:gs>
                    <a:gs pos="30000">
                      <a:schemeClr val="tx1"/>
                    </a:gs>
                  </a:gsLst>
                  <a:lin ang="5400000" scaled="0"/>
                </a:gradFill>
              </a:rPr>
              <a:t>Can only create a single hierarchy</a:t>
            </a:r>
            <a:br>
              <a:rPr lang="en-GB" sz="2352" dirty="0">
                <a:gradFill>
                  <a:gsLst>
                    <a:gs pos="2917">
                      <a:schemeClr val="tx1"/>
                    </a:gs>
                    <a:gs pos="30000">
                      <a:schemeClr val="tx1"/>
                    </a:gs>
                  </a:gsLst>
                  <a:lin ang="5400000" scaled="0"/>
                </a:gradFill>
              </a:rPr>
            </a:br>
            <a:endParaRPr lang="en-GB" sz="2352" dirty="0">
              <a:gradFill>
                <a:gsLst>
                  <a:gs pos="2917">
                    <a:schemeClr val="tx1"/>
                  </a:gs>
                  <a:gs pos="30000">
                    <a:schemeClr val="tx1"/>
                  </a:gs>
                </a:gsLst>
                <a:lin ang="5400000" scaled="0"/>
              </a:gradFill>
            </a:endParaRPr>
          </a:p>
          <a:p>
            <a:pPr>
              <a:lnSpc>
                <a:spcPct val="90000"/>
              </a:lnSpc>
              <a:spcAft>
                <a:spcPts val="588"/>
              </a:spcAft>
            </a:pPr>
            <a:r>
              <a:rPr lang="en-GB" sz="2352" dirty="0">
                <a:gradFill>
                  <a:gsLst>
                    <a:gs pos="2917">
                      <a:schemeClr val="tx1"/>
                    </a:gs>
                    <a:gs pos="30000">
                      <a:schemeClr val="tx1"/>
                    </a:gs>
                  </a:gsLst>
                  <a:lin ang="5400000" scaled="0"/>
                </a:gradFill>
              </a:rPr>
              <a:t>Cannot combine manager and position hierarchies at the same time</a:t>
            </a:r>
          </a:p>
          <a:p>
            <a:pPr>
              <a:lnSpc>
                <a:spcPct val="90000"/>
              </a:lnSpc>
              <a:spcAft>
                <a:spcPts val="588"/>
              </a:spcAft>
            </a:pPr>
            <a:endParaRPr lang="en-GB" sz="2352" dirty="0">
              <a:gradFill>
                <a:gsLst>
                  <a:gs pos="2917">
                    <a:schemeClr val="tx1"/>
                  </a:gs>
                  <a:gs pos="30000">
                    <a:schemeClr val="tx1"/>
                  </a:gs>
                </a:gsLst>
                <a:lin ang="5400000" scaled="0"/>
              </a:gradFill>
            </a:endParaRPr>
          </a:p>
          <a:p>
            <a:pPr>
              <a:lnSpc>
                <a:spcPct val="90000"/>
              </a:lnSpc>
              <a:spcAft>
                <a:spcPts val="588"/>
              </a:spcAft>
            </a:pPr>
            <a:r>
              <a:rPr lang="en-GB" sz="2352" dirty="0">
                <a:gradFill>
                  <a:gsLst>
                    <a:gs pos="2917">
                      <a:schemeClr val="tx1"/>
                    </a:gs>
                    <a:gs pos="30000">
                      <a:schemeClr val="tx1"/>
                    </a:gs>
                  </a:gsLst>
                  <a:lin ang="5400000" scaled="0"/>
                </a:gradFill>
              </a:rPr>
              <a:t>Position allows crossing business unit boundaries</a:t>
            </a:r>
          </a:p>
          <a:p>
            <a:pPr>
              <a:lnSpc>
                <a:spcPct val="90000"/>
              </a:lnSpc>
              <a:spcAft>
                <a:spcPts val="588"/>
              </a:spcAft>
            </a:pPr>
            <a:endParaRPr lang="en-GB" sz="2352"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98125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757" y="1190078"/>
            <a:ext cx="11650488" cy="5074684"/>
          </a:xfrm>
        </p:spPr>
        <p:txBody>
          <a:bodyPr>
            <a:normAutofit/>
          </a:bodyPr>
          <a:lstStyle/>
          <a:p>
            <a:pPr>
              <a:buFont typeface="Wingdings" panose="05000000000000000000" pitchFamily="2" charset="2"/>
              <a:buChar char="§"/>
            </a:pPr>
            <a:r>
              <a:rPr lang="en-GB" dirty="0">
                <a:solidFill>
                  <a:schemeClr val="tx1"/>
                </a:solidFill>
              </a:rPr>
              <a:t>Intended for those in direct management chain with need for detailed access</a:t>
            </a:r>
            <a:br>
              <a:rPr lang="en-GB" dirty="0">
                <a:solidFill>
                  <a:schemeClr val="tx1"/>
                </a:solidFill>
              </a:rPr>
            </a:br>
            <a:endParaRPr lang="en-GB" dirty="0">
              <a:solidFill>
                <a:schemeClr val="tx1"/>
              </a:solidFill>
            </a:endParaRPr>
          </a:p>
          <a:p>
            <a:pPr>
              <a:buFont typeface="Wingdings" panose="05000000000000000000" pitchFamily="2" charset="2"/>
              <a:buChar char="§"/>
            </a:pPr>
            <a:r>
              <a:rPr lang="en-GB" dirty="0">
                <a:solidFill>
                  <a:schemeClr val="tx1"/>
                </a:solidFill>
              </a:rPr>
              <a:t>Not intended to be replacement for aggregated view and reporting at higher levels where BI/BU Scope typically more appropriate</a:t>
            </a:r>
            <a:br>
              <a:rPr lang="en-GB" dirty="0">
                <a:solidFill>
                  <a:schemeClr val="tx1"/>
                </a:solidFill>
              </a:rPr>
            </a:br>
            <a:endParaRPr lang="en-GB" dirty="0">
              <a:solidFill>
                <a:schemeClr val="tx1"/>
              </a:solidFill>
            </a:endParaRPr>
          </a:p>
          <a:p>
            <a:pPr>
              <a:buFont typeface="Wingdings" panose="05000000000000000000" pitchFamily="2" charset="2"/>
              <a:buChar char="§"/>
            </a:pPr>
            <a:r>
              <a:rPr lang="en-GB" dirty="0">
                <a:solidFill>
                  <a:schemeClr val="tx1"/>
                </a:solidFill>
              </a:rPr>
              <a:t>Target is ~4 levels, maximum is 100 but this is extreme</a:t>
            </a:r>
          </a:p>
          <a:p>
            <a:pPr>
              <a:buFont typeface="Wingdings" panose="05000000000000000000" pitchFamily="2" charset="2"/>
              <a:buChar char="§"/>
            </a:pPr>
            <a:endParaRPr lang="en-GB" dirty="0">
              <a:solidFill>
                <a:schemeClr val="tx1"/>
              </a:solidFill>
            </a:endParaRPr>
          </a:p>
        </p:txBody>
      </p:sp>
      <p:sp>
        <p:nvSpPr>
          <p:cNvPr id="3" name="Title 2"/>
          <p:cNvSpPr>
            <a:spLocks noGrp="1"/>
          </p:cNvSpPr>
          <p:nvPr>
            <p:ph type="title"/>
          </p:nvPr>
        </p:nvSpPr>
        <p:spPr/>
        <p:txBody>
          <a:bodyPr/>
          <a:lstStyle/>
          <a:p>
            <a:r>
              <a:rPr lang="en-GB" dirty="0"/>
              <a:t>When to use</a:t>
            </a:r>
          </a:p>
        </p:txBody>
      </p:sp>
    </p:spTree>
    <p:extLst>
      <p:ext uri="{BB962C8B-B14F-4D97-AF65-F5344CB8AC3E}">
        <p14:creationId xmlns:p14="http://schemas.microsoft.com/office/powerpoint/2010/main" val="279950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302494"/>
            <a:ext cx="11018520" cy="6635663"/>
          </a:xfrm>
        </p:spPr>
        <p:txBody>
          <a:bodyPr/>
          <a:lstStyle/>
          <a:p>
            <a:r>
              <a:rPr lang="en-US" dirty="0"/>
              <a:t>Security modeling is unique to each solution – there is no one size fits all</a:t>
            </a:r>
            <a:br>
              <a:rPr lang="en-US" dirty="0"/>
            </a:br>
            <a:endParaRPr lang="en-US" dirty="0"/>
          </a:p>
          <a:p>
            <a:r>
              <a:rPr lang="en-US" dirty="0"/>
              <a:t>Different industries and business models follow different approaches to granting access</a:t>
            </a:r>
            <a:br>
              <a:rPr lang="en-US" dirty="0"/>
            </a:br>
            <a:endParaRPr lang="en-US" dirty="0"/>
          </a:p>
          <a:p>
            <a:r>
              <a:rPr lang="en-US" dirty="0"/>
              <a:t>Look for common patterns that emerge from requirements, often these emerge for how the relationship with the customer is managed</a:t>
            </a:r>
          </a:p>
          <a:p>
            <a:endParaRPr lang="en-US" dirty="0"/>
          </a:p>
          <a:p>
            <a:r>
              <a:rPr lang="en-US" dirty="0"/>
              <a:t>Above all keep things a simple as possible while still meeting the business needs to secure data and optimize the user experience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2763577"/>
          </a:xfrm>
        </p:spPr>
        <p:txBody>
          <a:bodyPr/>
          <a:lstStyle/>
          <a:p>
            <a:pPr>
              <a:lnSpc>
                <a:spcPct val="150000"/>
              </a:lnSpc>
            </a:pPr>
            <a:r>
              <a:rPr lang="en-US" dirty="0"/>
              <a:t>Solution Architect’s role in security modeling</a:t>
            </a:r>
          </a:p>
          <a:p>
            <a:pPr>
              <a:lnSpc>
                <a:spcPct val="150000"/>
              </a:lnSpc>
            </a:pPr>
            <a:r>
              <a:rPr lang="en-US" dirty="0"/>
              <a:t>Discovery and learning your client’s environment</a:t>
            </a:r>
          </a:p>
          <a:p>
            <a:pPr>
              <a:lnSpc>
                <a:spcPct val="150000"/>
              </a:lnSpc>
            </a:pPr>
            <a:r>
              <a:rPr lang="en-US" dirty="0"/>
              <a:t>Controlling access to environments and resources</a:t>
            </a:r>
          </a:p>
          <a:p>
            <a:pPr>
              <a:lnSpc>
                <a:spcPct val="150000"/>
              </a:lnSpc>
            </a:pPr>
            <a:r>
              <a:rPr lang="en-US" dirty="0"/>
              <a:t>Controlling access to Microsoft </a:t>
            </a:r>
            <a:r>
              <a:rPr lang="en-US" dirty="0" err="1"/>
              <a:t>Dataverse</a:t>
            </a:r>
            <a:r>
              <a:rPr lang="en-US" dirty="0"/>
              <a:t> Data</a:t>
            </a:r>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595A-0C46-4BD0-8988-5C8AC4AACF8F}"/>
              </a:ext>
            </a:extLst>
          </p:cNvPr>
          <p:cNvSpPr>
            <a:spLocks noGrp="1"/>
          </p:cNvSpPr>
          <p:nvPr>
            <p:ph type="title"/>
          </p:nvPr>
        </p:nvSpPr>
        <p:spPr>
          <a:xfrm>
            <a:off x="588263" y="457200"/>
            <a:ext cx="11018520" cy="1107996"/>
          </a:xfrm>
        </p:spPr>
        <p:txBody>
          <a:bodyPr/>
          <a:lstStyle/>
          <a:p>
            <a:r>
              <a:rPr lang="en-US" dirty="0"/>
              <a:t>Group exercise: Security </a:t>
            </a:r>
            <a:br>
              <a:rPr lang="en-US" dirty="0"/>
            </a:br>
            <a:endParaRPr lang="en-US" dirty="0"/>
          </a:p>
        </p:txBody>
      </p:sp>
      <p:sp>
        <p:nvSpPr>
          <p:cNvPr id="4" name="Text Placeholder 3">
            <a:extLst>
              <a:ext uri="{FF2B5EF4-FFF2-40B4-BE49-F238E27FC236}">
                <a16:creationId xmlns:a16="http://schemas.microsoft.com/office/drawing/2014/main" id="{BD3C08AA-53E0-4794-917D-1A5160BA816D}"/>
              </a:ext>
            </a:extLst>
          </p:cNvPr>
          <p:cNvSpPr>
            <a:spLocks noGrp="1"/>
          </p:cNvSpPr>
          <p:nvPr>
            <p:ph type="body" sz="quarter" idx="10"/>
          </p:nvPr>
        </p:nvSpPr>
        <p:spPr>
          <a:xfrm>
            <a:off x="584200" y="1435497"/>
            <a:ext cx="11018520" cy="2412968"/>
          </a:xfrm>
        </p:spPr>
        <p:txBody>
          <a:bodyPr/>
          <a:lstStyle/>
          <a:p>
            <a:pPr lvl="0"/>
            <a:r>
              <a:rPr lang="en-US" dirty="0"/>
              <a:t>Evaluate needs</a:t>
            </a:r>
            <a:br>
              <a:rPr lang="en-US" dirty="0"/>
            </a:br>
            <a:endParaRPr lang="en-US" dirty="0"/>
          </a:p>
          <a:p>
            <a:pPr lvl="0"/>
            <a:r>
              <a:rPr lang="en-US" dirty="0"/>
              <a:t>Address security concerns</a:t>
            </a:r>
          </a:p>
          <a:p>
            <a:pPr marL="0" indent="0">
              <a:buNone/>
            </a:pPr>
            <a:endParaRPr lang="en-US" dirty="0"/>
          </a:p>
          <a:p>
            <a:endParaRPr lang="en-US" dirty="0"/>
          </a:p>
        </p:txBody>
      </p:sp>
      <p:sp>
        <p:nvSpPr>
          <p:cNvPr id="3" name="people_11" title="Icon of two people with a chat bubble">
            <a:extLst>
              <a:ext uri="{FF2B5EF4-FFF2-40B4-BE49-F238E27FC236}">
                <a16:creationId xmlns:a16="http://schemas.microsoft.com/office/drawing/2014/main" id="{0877E3D6-F49A-4C72-A167-6F493DE00D7F}"/>
              </a:ext>
            </a:extLst>
          </p:cNvPr>
          <p:cNvSpPr>
            <a:spLocks noChangeAspect="1" noEditPoints="1"/>
          </p:cNvSpPr>
          <p:nvPr/>
        </p:nvSpPr>
        <p:spPr bwMode="auto">
          <a:xfrm>
            <a:off x="9698350" y="4386817"/>
            <a:ext cx="1904370" cy="1828800"/>
          </a:xfrm>
          <a:custGeom>
            <a:avLst/>
            <a:gdLst>
              <a:gd name="T0" fmla="*/ 72 w 348"/>
              <a:gd name="T1" fmla="*/ 196 h 334"/>
              <a:gd name="T2" fmla="*/ 128 w 348"/>
              <a:gd name="T3" fmla="*/ 140 h 334"/>
              <a:gd name="T4" fmla="*/ 184 w 348"/>
              <a:gd name="T5" fmla="*/ 196 h 334"/>
              <a:gd name="T6" fmla="*/ 128 w 348"/>
              <a:gd name="T7" fmla="*/ 252 h 334"/>
              <a:gd name="T8" fmla="*/ 72 w 348"/>
              <a:gd name="T9" fmla="*/ 196 h 334"/>
              <a:gd name="T10" fmla="*/ 210 w 348"/>
              <a:gd name="T11" fmla="*/ 334 h 334"/>
              <a:gd name="T12" fmla="*/ 128 w 348"/>
              <a:gd name="T13" fmla="*/ 252 h 334"/>
              <a:gd name="T14" fmla="*/ 47 w 348"/>
              <a:gd name="T15" fmla="*/ 334 h 334"/>
              <a:gd name="T16" fmla="*/ 265 w 348"/>
              <a:gd name="T17" fmla="*/ 118 h 334"/>
              <a:gd name="T18" fmla="*/ 321 w 348"/>
              <a:gd name="T19" fmla="*/ 62 h 334"/>
              <a:gd name="T20" fmla="*/ 265 w 348"/>
              <a:gd name="T21" fmla="*/ 6 h 334"/>
              <a:gd name="T22" fmla="*/ 209 w 348"/>
              <a:gd name="T23" fmla="*/ 62 h 334"/>
              <a:gd name="T24" fmla="*/ 265 w 348"/>
              <a:gd name="T25" fmla="*/ 118 h 334"/>
              <a:gd name="T26" fmla="*/ 348 w 348"/>
              <a:gd name="T27" fmla="*/ 200 h 334"/>
              <a:gd name="T28" fmla="*/ 266 w 348"/>
              <a:gd name="T29" fmla="*/ 118 h 334"/>
              <a:gd name="T30" fmla="*/ 184 w 348"/>
              <a:gd name="T31" fmla="*/ 200 h 334"/>
              <a:gd name="T32" fmla="*/ 141 w 348"/>
              <a:gd name="T33" fmla="*/ 71 h 334"/>
              <a:gd name="T34" fmla="*/ 141 w 348"/>
              <a:gd name="T35" fmla="*/ 31 h 334"/>
              <a:gd name="T36" fmla="*/ 110 w 348"/>
              <a:gd name="T37" fmla="*/ 0 h 334"/>
              <a:gd name="T38" fmla="*/ 29 w 348"/>
              <a:gd name="T39" fmla="*/ 0 h 334"/>
              <a:gd name="T40" fmla="*/ 29 w 348"/>
              <a:gd name="T41" fmla="*/ 0 h 334"/>
              <a:gd name="T42" fmla="*/ 0 w 348"/>
              <a:gd name="T43" fmla="*/ 31 h 334"/>
              <a:gd name="T44" fmla="*/ 0 w 348"/>
              <a:gd name="T45" fmla="*/ 71 h 334"/>
              <a:gd name="T46" fmla="*/ 0 w 348"/>
              <a:gd name="T47" fmla="*/ 71 h 334"/>
              <a:gd name="T48" fmla="*/ 29 w 348"/>
              <a:gd name="T49" fmla="*/ 102 h 334"/>
              <a:gd name="T50" fmla="*/ 29 w 348"/>
              <a:gd name="T51" fmla="*/ 102 h 334"/>
              <a:gd name="T52" fmla="*/ 110 w 348"/>
              <a:gd name="T53" fmla="*/ 102 h 334"/>
              <a:gd name="T54" fmla="*/ 179 w 348"/>
              <a:gd name="T55" fmla="*/ 102 h 334"/>
              <a:gd name="T56" fmla="*/ 141 w 348"/>
              <a:gd name="T57" fmla="*/ 7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8" h="334">
                <a:moveTo>
                  <a:pt x="72" y="196"/>
                </a:moveTo>
                <a:cubicBezTo>
                  <a:pt x="72" y="165"/>
                  <a:pt x="97" y="140"/>
                  <a:pt x="128" y="140"/>
                </a:cubicBezTo>
                <a:cubicBezTo>
                  <a:pt x="159" y="140"/>
                  <a:pt x="184" y="165"/>
                  <a:pt x="184" y="196"/>
                </a:cubicBezTo>
                <a:cubicBezTo>
                  <a:pt x="184" y="227"/>
                  <a:pt x="159" y="252"/>
                  <a:pt x="128" y="252"/>
                </a:cubicBezTo>
                <a:cubicBezTo>
                  <a:pt x="97" y="252"/>
                  <a:pt x="72" y="227"/>
                  <a:pt x="72" y="196"/>
                </a:cubicBezTo>
                <a:close/>
                <a:moveTo>
                  <a:pt x="210" y="334"/>
                </a:moveTo>
                <a:cubicBezTo>
                  <a:pt x="210" y="289"/>
                  <a:pt x="173" y="252"/>
                  <a:pt x="128" y="252"/>
                </a:cubicBezTo>
                <a:cubicBezTo>
                  <a:pt x="83" y="252"/>
                  <a:pt x="47" y="289"/>
                  <a:pt x="47" y="334"/>
                </a:cubicBezTo>
                <a:moveTo>
                  <a:pt x="265" y="118"/>
                </a:moveTo>
                <a:cubicBezTo>
                  <a:pt x="296" y="118"/>
                  <a:pt x="321" y="93"/>
                  <a:pt x="321" y="62"/>
                </a:cubicBezTo>
                <a:cubicBezTo>
                  <a:pt x="321" y="31"/>
                  <a:pt x="296" y="6"/>
                  <a:pt x="265" y="6"/>
                </a:cubicBezTo>
                <a:cubicBezTo>
                  <a:pt x="234" y="6"/>
                  <a:pt x="209" y="31"/>
                  <a:pt x="209" y="62"/>
                </a:cubicBezTo>
                <a:cubicBezTo>
                  <a:pt x="209" y="93"/>
                  <a:pt x="234" y="118"/>
                  <a:pt x="265" y="118"/>
                </a:cubicBezTo>
                <a:close/>
                <a:moveTo>
                  <a:pt x="348" y="200"/>
                </a:moveTo>
                <a:cubicBezTo>
                  <a:pt x="348" y="155"/>
                  <a:pt x="311" y="118"/>
                  <a:pt x="266" y="118"/>
                </a:cubicBezTo>
                <a:cubicBezTo>
                  <a:pt x="221" y="118"/>
                  <a:pt x="184" y="155"/>
                  <a:pt x="184" y="200"/>
                </a:cubicBezTo>
                <a:moveTo>
                  <a:pt x="141" y="71"/>
                </a:moveTo>
                <a:cubicBezTo>
                  <a:pt x="141" y="31"/>
                  <a:pt x="141" y="31"/>
                  <a:pt x="141" y="31"/>
                </a:cubicBezTo>
                <a:cubicBezTo>
                  <a:pt x="141" y="14"/>
                  <a:pt x="127" y="0"/>
                  <a:pt x="110" y="0"/>
                </a:cubicBezTo>
                <a:cubicBezTo>
                  <a:pt x="29" y="0"/>
                  <a:pt x="29" y="0"/>
                  <a:pt x="29" y="0"/>
                </a:cubicBezTo>
                <a:cubicBezTo>
                  <a:pt x="29" y="0"/>
                  <a:pt x="29" y="0"/>
                  <a:pt x="29" y="0"/>
                </a:cubicBezTo>
                <a:cubicBezTo>
                  <a:pt x="13" y="1"/>
                  <a:pt x="0" y="15"/>
                  <a:pt x="0" y="31"/>
                </a:cubicBezTo>
                <a:cubicBezTo>
                  <a:pt x="0" y="71"/>
                  <a:pt x="0" y="71"/>
                  <a:pt x="0" y="71"/>
                </a:cubicBezTo>
                <a:cubicBezTo>
                  <a:pt x="0" y="71"/>
                  <a:pt x="0" y="71"/>
                  <a:pt x="0" y="71"/>
                </a:cubicBezTo>
                <a:cubicBezTo>
                  <a:pt x="0" y="88"/>
                  <a:pt x="13" y="101"/>
                  <a:pt x="29" y="102"/>
                </a:cubicBezTo>
                <a:cubicBezTo>
                  <a:pt x="29" y="102"/>
                  <a:pt x="29" y="102"/>
                  <a:pt x="29" y="102"/>
                </a:cubicBezTo>
                <a:cubicBezTo>
                  <a:pt x="110" y="102"/>
                  <a:pt x="110" y="102"/>
                  <a:pt x="110" y="102"/>
                </a:cubicBezTo>
                <a:cubicBezTo>
                  <a:pt x="179" y="102"/>
                  <a:pt x="179" y="102"/>
                  <a:pt x="179" y="102"/>
                </a:cubicBezTo>
                <a:lnTo>
                  <a:pt x="141" y="71"/>
                </a:lnTo>
                <a:close/>
              </a:path>
            </a:pathLst>
          </a:custGeom>
          <a:noFill/>
          <a:ln w="28575" cap="sq">
            <a:solidFill>
              <a:srgbClr val="7030A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Tree>
    <p:extLst>
      <p:ext uri="{BB962C8B-B14F-4D97-AF65-F5344CB8AC3E}">
        <p14:creationId xmlns:p14="http://schemas.microsoft.com/office/powerpoint/2010/main" val="2159792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in security modeling</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4653582"/>
          </a:xfrm>
        </p:spPr>
        <p:txBody>
          <a:bodyPr/>
          <a:lstStyle/>
          <a:p>
            <a:r>
              <a:rPr lang="en-US" dirty="0"/>
              <a:t>Leading the efforts to build a comprehensive security model that covers from authentication to data column level access</a:t>
            </a:r>
          </a:p>
          <a:p>
            <a:endParaRPr lang="en-US" dirty="0"/>
          </a:p>
          <a:p>
            <a:r>
              <a:rPr lang="en-US" dirty="0"/>
              <a:t>Being able to communicate the options for security architecture at a high level and help guide the team members through the architecture design choices</a:t>
            </a:r>
          </a:p>
          <a:p>
            <a:endParaRPr lang="en-US" dirty="0"/>
          </a:p>
          <a:p>
            <a:r>
              <a:rPr lang="en-US" dirty="0"/>
              <a:t>Being an advocate for simplicity, keeping the security from being overcomplicated while at the same time ensuring necessary protections</a:t>
            </a:r>
          </a:p>
        </p:txBody>
      </p:sp>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DB78-C90E-41A6-855C-C74A0A7BE818}"/>
              </a:ext>
            </a:extLst>
          </p:cNvPr>
          <p:cNvSpPr>
            <a:spLocks noGrp="1"/>
          </p:cNvSpPr>
          <p:nvPr>
            <p:ph type="title"/>
          </p:nvPr>
        </p:nvSpPr>
        <p:spPr/>
        <p:txBody>
          <a:bodyPr/>
          <a:lstStyle/>
          <a:p>
            <a:r>
              <a:rPr lang="en-US" dirty="0"/>
              <a:t>Security Architecture Process</a:t>
            </a:r>
          </a:p>
        </p:txBody>
      </p:sp>
      <p:sp>
        <p:nvSpPr>
          <p:cNvPr id="3" name="Text Placeholder 2">
            <a:extLst>
              <a:ext uri="{FF2B5EF4-FFF2-40B4-BE49-F238E27FC236}">
                <a16:creationId xmlns:a16="http://schemas.microsoft.com/office/drawing/2014/main" id="{EC2113D1-5A76-45E5-A1AF-54F89CA67BD8}"/>
              </a:ext>
            </a:extLst>
          </p:cNvPr>
          <p:cNvSpPr>
            <a:spLocks noGrp="1"/>
          </p:cNvSpPr>
          <p:nvPr>
            <p:ph type="body" sz="quarter" idx="10"/>
          </p:nvPr>
        </p:nvSpPr>
        <p:spPr>
          <a:xfrm>
            <a:off x="584200" y="1435497"/>
            <a:ext cx="11018520" cy="5084469"/>
          </a:xfrm>
        </p:spPr>
        <p:txBody>
          <a:bodyPr/>
          <a:lstStyle/>
          <a:p>
            <a:r>
              <a:rPr lang="en-US" dirty="0"/>
              <a:t>Discovery - Learning the client environment</a:t>
            </a:r>
          </a:p>
          <a:p>
            <a:r>
              <a:rPr lang="en-US" dirty="0"/>
              <a:t>Authentication Strategy Development</a:t>
            </a:r>
          </a:p>
          <a:p>
            <a:pPr lvl="1"/>
            <a:r>
              <a:rPr lang="en-US" dirty="0"/>
              <a:t>Mapping security policies and requirements to design</a:t>
            </a:r>
          </a:p>
          <a:p>
            <a:pPr lvl="1"/>
            <a:r>
              <a:rPr lang="en-US" dirty="0"/>
              <a:t>Initial authentication blueprint created</a:t>
            </a:r>
          </a:p>
          <a:p>
            <a:pPr lvl="1"/>
            <a:r>
              <a:rPr lang="en-US" dirty="0"/>
              <a:t>Review and modification with customer security teams</a:t>
            </a:r>
          </a:p>
          <a:p>
            <a:r>
              <a:rPr lang="en-US" dirty="0"/>
              <a:t>Network Security </a:t>
            </a:r>
          </a:p>
          <a:p>
            <a:r>
              <a:rPr lang="en-US" dirty="0"/>
              <a:t>Authorization</a:t>
            </a:r>
          </a:p>
          <a:p>
            <a:pPr lvl="1"/>
            <a:r>
              <a:rPr lang="en-US" dirty="0"/>
              <a:t>Extracting security related requirements</a:t>
            </a:r>
          </a:p>
          <a:p>
            <a:pPr lvl="1"/>
            <a:r>
              <a:rPr lang="en-US" dirty="0"/>
              <a:t>Clarifying security requirements for simplification</a:t>
            </a:r>
          </a:p>
          <a:p>
            <a:pPr lvl="1"/>
            <a:r>
              <a:rPr lang="en-US" dirty="0"/>
              <a:t>Initial authorization blueprint created</a:t>
            </a:r>
          </a:p>
          <a:p>
            <a:pPr lvl="1"/>
            <a:r>
              <a:rPr lang="en-US" dirty="0"/>
              <a:t>Validation with business analysts and security teams</a:t>
            </a:r>
          </a:p>
          <a:p>
            <a:endParaRPr lang="en-US" dirty="0"/>
          </a:p>
        </p:txBody>
      </p:sp>
    </p:spTree>
    <p:extLst>
      <p:ext uri="{BB962C8B-B14F-4D97-AF65-F5344CB8AC3E}">
        <p14:creationId xmlns:p14="http://schemas.microsoft.com/office/powerpoint/2010/main" val="101712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0D51-F5CA-467A-A41F-4FDC96487CEB}"/>
              </a:ext>
            </a:extLst>
          </p:cNvPr>
          <p:cNvSpPr>
            <a:spLocks noGrp="1"/>
          </p:cNvSpPr>
          <p:nvPr>
            <p:ph type="title"/>
          </p:nvPr>
        </p:nvSpPr>
        <p:spPr/>
        <p:txBody>
          <a:bodyPr/>
          <a:lstStyle/>
          <a:p>
            <a:r>
              <a:rPr lang="en-US" dirty="0"/>
              <a:t>Discovery</a:t>
            </a:r>
          </a:p>
        </p:txBody>
      </p:sp>
      <p:sp>
        <p:nvSpPr>
          <p:cNvPr id="3" name="Text Placeholder 2">
            <a:extLst>
              <a:ext uri="{FF2B5EF4-FFF2-40B4-BE49-F238E27FC236}">
                <a16:creationId xmlns:a16="http://schemas.microsoft.com/office/drawing/2014/main" id="{E3A443CB-8E86-4DC5-AFC4-1A3CDA79EA27}"/>
              </a:ext>
            </a:extLst>
          </p:cNvPr>
          <p:cNvSpPr>
            <a:spLocks noGrp="1"/>
          </p:cNvSpPr>
          <p:nvPr>
            <p:ph type="body" sz="quarter" idx="10"/>
          </p:nvPr>
        </p:nvSpPr>
        <p:spPr>
          <a:xfrm>
            <a:off x="588263" y="1128199"/>
            <a:ext cx="11018520" cy="5109091"/>
          </a:xfrm>
        </p:spPr>
        <p:txBody>
          <a:bodyPr/>
          <a:lstStyle/>
          <a:p>
            <a:r>
              <a:rPr lang="en-US" sz="2400" dirty="0"/>
              <a:t>A single Microsoft Power Platform project is </a:t>
            </a:r>
            <a:r>
              <a:rPr lang="en-US" sz="2400" b="1" i="1" dirty="0"/>
              <a:t>unlikely</a:t>
            </a:r>
            <a:r>
              <a:rPr lang="en-US" sz="2400" dirty="0"/>
              <a:t> to change organization authentication approach </a:t>
            </a:r>
          </a:p>
          <a:p>
            <a:r>
              <a:rPr lang="en-US" sz="2400" dirty="0"/>
              <a:t>Discover what is currently in use</a:t>
            </a:r>
          </a:p>
          <a:p>
            <a:pPr lvl="1"/>
            <a:r>
              <a:rPr lang="en-US" dirty="0"/>
              <a:t>Do they have Single Sign On today?</a:t>
            </a:r>
          </a:p>
          <a:p>
            <a:pPr lvl="1"/>
            <a:r>
              <a:rPr lang="en-US" dirty="0"/>
              <a:t>Are they using 3</a:t>
            </a:r>
            <a:r>
              <a:rPr lang="en-US" baseline="30000" dirty="0"/>
              <a:t>rd</a:t>
            </a:r>
            <a:r>
              <a:rPr lang="en-US" dirty="0"/>
              <a:t> party products or just Azure Active Directory?</a:t>
            </a:r>
          </a:p>
          <a:p>
            <a:pPr lvl="1"/>
            <a:r>
              <a:rPr lang="en-US" dirty="0"/>
              <a:t>Do they use multi-factor authentication?</a:t>
            </a:r>
          </a:p>
          <a:p>
            <a:r>
              <a:rPr lang="en-US" sz="2400" dirty="0"/>
              <a:t>How is security managed?</a:t>
            </a:r>
          </a:p>
          <a:p>
            <a:pPr lvl="1"/>
            <a:r>
              <a:rPr lang="en-US" dirty="0"/>
              <a:t>Central security team or delegated?</a:t>
            </a:r>
          </a:p>
          <a:p>
            <a:pPr lvl="1"/>
            <a:r>
              <a:rPr lang="en-US" dirty="0"/>
              <a:t>What policies must be followed ?</a:t>
            </a:r>
          </a:p>
          <a:p>
            <a:pPr lvl="1"/>
            <a:r>
              <a:rPr lang="en-US" dirty="0"/>
              <a:t>How are application level entitlements managed? Which team will edit Microsoft Power Platform security?</a:t>
            </a:r>
          </a:p>
          <a:p>
            <a:r>
              <a:rPr lang="en-US" sz="2400" dirty="0"/>
              <a:t>How does organization structure influence security?</a:t>
            </a:r>
          </a:p>
          <a:p>
            <a:endParaRPr lang="en-US" dirty="0"/>
          </a:p>
        </p:txBody>
      </p:sp>
    </p:spTree>
    <p:extLst>
      <p:ext uri="{BB962C8B-B14F-4D97-AF65-F5344CB8AC3E}">
        <p14:creationId xmlns:p14="http://schemas.microsoft.com/office/powerpoint/2010/main" val="128994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A68C3A-54D7-476B-82FF-DF9FDAB38259}"/>
              </a:ext>
            </a:extLst>
          </p:cNvPr>
          <p:cNvSpPr>
            <a:spLocks noGrp="1"/>
          </p:cNvSpPr>
          <p:nvPr>
            <p:ph type="title"/>
          </p:nvPr>
        </p:nvSpPr>
        <p:spPr>
          <a:xfrm>
            <a:off x="585216" y="2537210"/>
            <a:ext cx="9144000" cy="997196"/>
          </a:xfrm>
        </p:spPr>
        <p:txBody>
          <a:bodyPr/>
          <a:lstStyle/>
          <a:p>
            <a:r>
              <a:rPr lang="en-US" dirty="0"/>
              <a:t>Controlling access to environments and resources</a:t>
            </a:r>
          </a:p>
        </p:txBody>
      </p:sp>
    </p:spTree>
    <p:extLst>
      <p:ext uri="{BB962C8B-B14F-4D97-AF65-F5344CB8AC3E}">
        <p14:creationId xmlns:p14="http://schemas.microsoft.com/office/powerpoint/2010/main" val="239381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FA9-C3A0-4F08-8432-D03C00ABFFAF}"/>
              </a:ext>
            </a:extLst>
          </p:cNvPr>
          <p:cNvSpPr>
            <a:spLocks noGrp="1"/>
          </p:cNvSpPr>
          <p:nvPr>
            <p:ph type="title"/>
          </p:nvPr>
        </p:nvSpPr>
        <p:spPr>
          <a:xfrm>
            <a:off x="493906" y="228603"/>
            <a:ext cx="11295781" cy="677108"/>
          </a:xfrm>
        </p:spPr>
        <p:txBody>
          <a:bodyPr/>
          <a:lstStyle/>
          <a:p>
            <a:r>
              <a:rPr lang="en-US" sz="4400" dirty="0"/>
              <a:t>Layers of security</a:t>
            </a:r>
          </a:p>
        </p:txBody>
      </p:sp>
      <p:sp>
        <p:nvSpPr>
          <p:cNvPr id="5" name="Rechteck: abgerundete Ecken 179">
            <a:extLst>
              <a:ext uri="{FF2B5EF4-FFF2-40B4-BE49-F238E27FC236}">
                <a16:creationId xmlns:a16="http://schemas.microsoft.com/office/drawing/2014/main" id="{F396C3E2-E340-46AF-BF9B-7309DFCAB339}"/>
              </a:ext>
            </a:extLst>
          </p:cNvPr>
          <p:cNvSpPr/>
          <p:nvPr/>
        </p:nvSpPr>
        <p:spPr bwMode="auto">
          <a:xfrm>
            <a:off x="482224" y="1304511"/>
            <a:ext cx="5613777" cy="5324887"/>
          </a:xfrm>
          <a:prstGeom prst="roundRect">
            <a:avLst>
              <a:gd name="adj" fmla="val 4333"/>
            </a:avLst>
          </a:prstGeom>
          <a:noFill/>
          <a:ln>
            <a:solidFill>
              <a:srgbClr val="656565"/>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grpSp>
        <p:nvGrpSpPr>
          <p:cNvPr id="6" name="Gruppieren 30">
            <a:extLst>
              <a:ext uri="{FF2B5EF4-FFF2-40B4-BE49-F238E27FC236}">
                <a16:creationId xmlns:a16="http://schemas.microsoft.com/office/drawing/2014/main" id="{FA89EFAC-E714-4466-BFA5-DB00F8A747AD}"/>
              </a:ext>
            </a:extLst>
          </p:cNvPr>
          <p:cNvGrpSpPr/>
          <p:nvPr/>
        </p:nvGrpSpPr>
        <p:grpSpPr>
          <a:xfrm>
            <a:off x="1206113" y="1762209"/>
            <a:ext cx="3749521" cy="2023675"/>
            <a:chOff x="5093727" y="1315126"/>
            <a:chExt cx="2812141" cy="1517756"/>
          </a:xfrm>
        </p:grpSpPr>
        <p:sp>
          <p:nvSpPr>
            <p:cNvPr id="7" name="Rechteck 2">
              <a:extLst>
                <a:ext uri="{FF2B5EF4-FFF2-40B4-BE49-F238E27FC236}">
                  <a16:creationId xmlns:a16="http://schemas.microsoft.com/office/drawing/2014/main" id="{6BC4BFE4-9FCC-49C5-AD31-E76F829856D0}"/>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cs typeface="Segoe UI" pitchFamily="34" charset="0"/>
              </a:endParaRPr>
            </a:p>
          </p:txBody>
        </p:sp>
        <p:sp>
          <p:nvSpPr>
            <p:cNvPr id="8" name="Rectangle 24">
              <a:extLst>
                <a:ext uri="{FF2B5EF4-FFF2-40B4-BE49-F238E27FC236}">
                  <a16:creationId xmlns:a16="http://schemas.microsoft.com/office/drawing/2014/main" id="{E8992205-77D9-4E55-B629-4731E5D0D468}"/>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PowerApps</a:t>
              </a:r>
              <a:endParaRPr lang="en-US" sz="2615" dirty="0">
                <a:gradFill>
                  <a:gsLst>
                    <a:gs pos="2917">
                      <a:srgbClr val="282828"/>
                    </a:gs>
                    <a:gs pos="30000">
                      <a:srgbClr val="282828"/>
                    </a:gs>
                  </a:gsLst>
                  <a:lin ang="5400000" scaled="0"/>
                </a:gradFill>
                <a:latin typeface="Segoe UI"/>
              </a:endParaRPr>
            </a:p>
          </p:txBody>
        </p:sp>
        <p:sp>
          <p:nvSpPr>
            <p:cNvPr id="9" name="Rectangle 34">
              <a:extLst>
                <a:ext uri="{FF2B5EF4-FFF2-40B4-BE49-F238E27FC236}">
                  <a16:creationId xmlns:a16="http://schemas.microsoft.com/office/drawing/2014/main" id="{98AFE8BF-9768-4782-9937-A263911DCA95}"/>
                </a:ext>
              </a:extLst>
            </p:cNvPr>
            <p:cNvSpPr/>
            <p:nvPr/>
          </p:nvSpPr>
          <p:spPr bwMode="auto">
            <a:xfrm>
              <a:off x="6393210" y="2409569"/>
              <a:ext cx="555220"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Flows</a:t>
              </a:r>
              <a:endParaRPr lang="en-US" sz="2615" dirty="0">
                <a:gradFill>
                  <a:gsLst>
                    <a:gs pos="2917">
                      <a:srgbClr val="282828"/>
                    </a:gs>
                    <a:gs pos="30000">
                      <a:srgbClr val="282828"/>
                    </a:gs>
                  </a:gsLst>
                  <a:lin ang="5400000" scaled="0"/>
                </a:gradFill>
                <a:latin typeface="Segoe UI"/>
              </a:endParaRPr>
            </a:p>
          </p:txBody>
        </p:sp>
        <p:grpSp>
          <p:nvGrpSpPr>
            <p:cNvPr id="10" name="Group 12">
              <a:extLst>
                <a:ext uri="{FF2B5EF4-FFF2-40B4-BE49-F238E27FC236}">
                  <a16:creationId xmlns:a16="http://schemas.microsoft.com/office/drawing/2014/main" id="{47D8DFD3-18D6-4870-A6EC-295803D4B07F}"/>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18" name="Freeform 13">
                <a:extLst>
                  <a:ext uri="{FF2B5EF4-FFF2-40B4-BE49-F238E27FC236}">
                    <a16:creationId xmlns:a16="http://schemas.microsoft.com/office/drawing/2014/main" id="{E150A7C8-5B95-4C1F-A6F5-F589309E71F3}"/>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19" name="Freeform 14">
                <a:extLst>
                  <a:ext uri="{FF2B5EF4-FFF2-40B4-BE49-F238E27FC236}">
                    <a16:creationId xmlns:a16="http://schemas.microsoft.com/office/drawing/2014/main" id="{F5272106-95D4-48AB-A1E5-509F9A2FA9D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0" name="Freeform 15">
                <a:extLst>
                  <a:ext uri="{FF2B5EF4-FFF2-40B4-BE49-F238E27FC236}">
                    <a16:creationId xmlns:a16="http://schemas.microsoft.com/office/drawing/2014/main" id="{BB73CC53-28C7-4B7D-9887-0AC92AE29D4C}"/>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1" name="Freeform 16">
                <a:extLst>
                  <a:ext uri="{FF2B5EF4-FFF2-40B4-BE49-F238E27FC236}">
                    <a16:creationId xmlns:a16="http://schemas.microsoft.com/office/drawing/2014/main" id="{7E3F8989-D46D-489D-BAF6-4A39D04724E9}"/>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22" name="Freeform 17">
                <a:extLst>
                  <a:ext uri="{FF2B5EF4-FFF2-40B4-BE49-F238E27FC236}">
                    <a16:creationId xmlns:a16="http://schemas.microsoft.com/office/drawing/2014/main" id="{7C9581A3-1715-40DF-95CE-898D493069EE}"/>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11" name="Group 20">
              <a:extLst>
                <a:ext uri="{FF2B5EF4-FFF2-40B4-BE49-F238E27FC236}">
                  <a16:creationId xmlns:a16="http://schemas.microsoft.com/office/drawing/2014/main" id="{69FDAAE3-83E6-4690-A6C3-F9CFDB0DDEA2}"/>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16" name="Freeform 21">
                <a:extLst>
                  <a:ext uri="{FF2B5EF4-FFF2-40B4-BE49-F238E27FC236}">
                    <a16:creationId xmlns:a16="http://schemas.microsoft.com/office/drawing/2014/main" id="{35FC0F0D-B225-4C95-A06D-D68A789A1194}"/>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17" name="Freeform 22">
                <a:extLst>
                  <a:ext uri="{FF2B5EF4-FFF2-40B4-BE49-F238E27FC236}">
                    <a16:creationId xmlns:a16="http://schemas.microsoft.com/office/drawing/2014/main" id="{3D988436-442D-44AE-B08D-27DD48B8C9A1}"/>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12" name="Database_EFC7" title="Icon of a cylinder">
              <a:extLst>
                <a:ext uri="{FF2B5EF4-FFF2-40B4-BE49-F238E27FC236}">
                  <a16:creationId xmlns:a16="http://schemas.microsoft.com/office/drawing/2014/main" id="{C1A939D6-51B0-40D5-8358-6A00E01919F1}"/>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114840" tIns="57420" rIns="114840" bIns="57420" numCol="1" anchor="ctr" anchorCtr="0" compatLnSpc="1">
              <a:prstTxWarp prst="textNoShape">
                <a:avLst/>
              </a:prstTxWarp>
            </a:bodyPr>
            <a:lstStyle/>
            <a:p>
              <a:pPr algn="ctr" defTabSz="1148293" fontAlgn="base">
                <a:defRPr/>
              </a:pPr>
              <a:endParaRPr lang="en-US" sz="2307">
                <a:solidFill>
                  <a:srgbClr val="505050"/>
                </a:solidFill>
                <a:latin typeface="Segoe UI"/>
              </a:endParaRPr>
            </a:p>
          </p:txBody>
        </p:sp>
        <p:sp>
          <p:nvSpPr>
            <p:cNvPr id="13" name="Rectangle 34">
              <a:extLst>
                <a:ext uri="{FF2B5EF4-FFF2-40B4-BE49-F238E27FC236}">
                  <a16:creationId xmlns:a16="http://schemas.microsoft.com/office/drawing/2014/main" id="{8AA5CAC4-8817-4A7B-9281-C23B8D083F41}"/>
                </a:ext>
              </a:extLst>
            </p:cNvPr>
            <p:cNvSpPr/>
            <p:nvPr/>
          </p:nvSpPr>
          <p:spPr bwMode="auto">
            <a:xfrm>
              <a:off x="6995570" y="2155581"/>
              <a:ext cx="555220" cy="677301"/>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sp>
          <p:nvSpPr>
            <p:cNvPr id="14" name="Rechteck 5">
              <a:extLst>
                <a:ext uri="{FF2B5EF4-FFF2-40B4-BE49-F238E27FC236}">
                  <a16:creationId xmlns:a16="http://schemas.microsoft.com/office/drawing/2014/main" id="{9AB57D03-FE75-42C2-849E-65E5DF237699}"/>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EMEA (default)</a:t>
              </a:r>
            </a:p>
          </p:txBody>
        </p:sp>
        <p:sp>
          <p:nvSpPr>
            <p:cNvPr id="15" name="Textfeld 29">
              <a:extLst>
                <a:ext uri="{FF2B5EF4-FFF2-40B4-BE49-F238E27FC236}">
                  <a16:creationId xmlns:a16="http://schemas.microsoft.com/office/drawing/2014/main" id="{A45ECA20-5BF0-4BCA-9389-9C3090B8A706}"/>
                </a:ext>
              </a:extLst>
            </p:cNvPr>
            <p:cNvSpPr txBox="1"/>
            <p:nvPr/>
          </p:nvSpPr>
          <p:spPr>
            <a:xfrm>
              <a:off x="5093727" y="1315126"/>
              <a:ext cx="600164" cy="440890"/>
            </a:xfrm>
            <a:prstGeom prst="rect">
              <a:avLst/>
            </a:prstGeom>
            <a:noFill/>
          </p:spPr>
          <p:txBody>
            <a:bodyPr wrap="none" lIns="243840" tIns="195072" rIns="243840" bIns="195072" rtlCol="0">
              <a:spAutoFit/>
            </a:bodyPr>
            <a:lstStyle/>
            <a:p>
              <a:pPr>
                <a:lnSpc>
                  <a:spcPct val="90000"/>
                </a:lnSpc>
                <a:spcAft>
                  <a:spcPts val="800"/>
                </a:spcAft>
              </a:pPr>
              <a:r>
                <a:rPr lang="en-US" sz="1400">
                  <a:solidFill>
                    <a:schemeClr val="bg1"/>
                  </a:solidFill>
                </a:rPr>
                <a:t>Dev</a:t>
              </a:r>
              <a:endParaRPr lang="en-US" sz="3200">
                <a:solidFill>
                  <a:schemeClr val="bg1"/>
                </a:solidFill>
              </a:endParaRPr>
            </a:p>
          </p:txBody>
        </p:sp>
      </p:grpSp>
      <p:grpSp>
        <p:nvGrpSpPr>
          <p:cNvPr id="23" name="Gruppieren 31">
            <a:extLst>
              <a:ext uri="{FF2B5EF4-FFF2-40B4-BE49-F238E27FC236}">
                <a16:creationId xmlns:a16="http://schemas.microsoft.com/office/drawing/2014/main" id="{0741BE3D-7761-4686-B69D-B901BC7DCF54}"/>
              </a:ext>
            </a:extLst>
          </p:cNvPr>
          <p:cNvGrpSpPr/>
          <p:nvPr/>
        </p:nvGrpSpPr>
        <p:grpSpPr>
          <a:xfrm>
            <a:off x="1409313" y="1965409"/>
            <a:ext cx="3749521" cy="2023675"/>
            <a:chOff x="5093727" y="1315126"/>
            <a:chExt cx="2812141" cy="1517756"/>
          </a:xfrm>
        </p:grpSpPr>
        <p:sp>
          <p:nvSpPr>
            <p:cNvPr id="24" name="Rechteck 32">
              <a:extLst>
                <a:ext uri="{FF2B5EF4-FFF2-40B4-BE49-F238E27FC236}">
                  <a16:creationId xmlns:a16="http://schemas.microsoft.com/office/drawing/2014/main" id="{E60BA54B-BBAF-47B2-9993-6EAD79DDF372}"/>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cs typeface="Segoe UI" pitchFamily="34" charset="0"/>
              </a:endParaRPr>
            </a:p>
          </p:txBody>
        </p:sp>
        <p:sp>
          <p:nvSpPr>
            <p:cNvPr id="25" name="Rectangle 24">
              <a:extLst>
                <a:ext uri="{FF2B5EF4-FFF2-40B4-BE49-F238E27FC236}">
                  <a16:creationId xmlns:a16="http://schemas.microsoft.com/office/drawing/2014/main" id="{1BDD7053-13C9-4E12-BC59-2AFB517B4583}"/>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a:gradFill>
                    <a:gsLst>
                      <a:gs pos="2917">
                        <a:srgbClr val="282828"/>
                      </a:gs>
                      <a:gs pos="30000">
                        <a:srgbClr val="282828"/>
                      </a:gs>
                    </a:gsLst>
                    <a:lin ang="5400000" scaled="0"/>
                  </a:gradFill>
                  <a:latin typeface="Segoe UI"/>
                </a:rPr>
                <a:t>PowerApps</a:t>
              </a:r>
              <a:endParaRPr lang="en-US" sz="2615">
                <a:gradFill>
                  <a:gsLst>
                    <a:gs pos="2917">
                      <a:srgbClr val="282828"/>
                    </a:gs>
                    <a:gs pos="30000">
                      <a:srgbClr val="282828"/>
                    </a:gs>
                  </a:gsLst>
                  <a:lin ang="5400000" scaled="0"/>
                </a:gradFill>
                <a:latin typeface="Segoe UI"/>
              </a:endParaRPr>
            </a:p>
          </p:txBody>
        </p:sp>
        <p:sp>
          <p:nvSpPr>
            <p:cNvPr id="26" name="Rectangle 25">
              <a:extLst>
                <a:ext uri="{FF2B5EF4-FFF2-40B4-BE49-F238E27FC236}">
                  <a16:creationId xmlns:a16="http://schemas.microsoft.com/office/drawing/2014/main" id="{9FA5ABFD-7490-4727-A566-01E4CAFBB682}"/>
                </a:ext>
              </a:extLst>
            </p:cNvPr>
            <p:cNvSpPr/>
            <p:nvPr/>
          </p:nvSpPr>
          <p:spPr bwMode="auto">
            <a:xfrm>
              <a:off x="6393210" y="2409569"/>
              <a:ext cx="555220"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Flows</a:t>
              </a:r>
              <a:endParaRPr lang="en-US" sz="2615" dirty="0">
                <a:gradFill>
                  <a:gsLst>
                    <a:gs pos="2917">
                      <a:srgbClr val="282828"/>
                    </a:gs>
                    <a:gs pos="30000">
                      <a:srgbClr val="282828"/>
                    </a:gs>
                  </a:gsLst>
                  <a:lin ang="5400000" scaled="0"/>
                </a:gradFill>
                <a:latin typeface="Segoe UI"/>
              </a:endParaRPr>
            </a:p>
          </p:txBody>
        </p:sp>
        <p:grpSp>
          <p:nvGrpSpPr>
            <p:cNvPr id="27" name="Group 12">
              <a:extLst>
                <a:ext uri="{FF2B5EF4-FFF2-40B4-BE49-F238E27FC236}">
                  <a16:creationId xmlns:a16="http://schemas.microsoft.com/office/drawing/2014/main" id="{93591002-FCC5-4369-9C42-591D2F3FFD79}"/>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35" name="Freeform 13">
                <a:extLst>
                  <a:ext uri="{FF2B5EF4-FFF2-40B4-BE49-F238E27FC236}">
                    <a16:creationId xmlns:a16="http://schemas.microsoft.com/office/drawing/2014/main" id="{5883B93D-8D78-4CDF-9F53-8463351D4948}"/>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6" name="Freeform 14">
                <a:extLst>
                  <a:ext uri="{FF2B5EF4-FFF2-40B4-BE49-F238E27FC236}">
                    <a16:creationId xmlns:a16="http://schemas.microsoft.com/office/drawing/2014/main" id="{2CCD59C3-7894-45F3-AF8C-FC0DC93E749F}"/>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7" name="Freeform 15">
                <a:extLst>
                  <a:ext uri="{FF2B5EF4-FFF2-40B4-BE49-F238E27FC236}">
                    <a16:creationId xmlns:a16="http://schemas.microsoft.com/office/drawing/2014/main" id="{CF299C44-7C67-4559-ACDC-92FE6E0E0287}"/>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8" name="Freeform 16">
                <a:extLst>
                  <a:ext uri="{FF2B5EF4-FFF2-40B4-BE49-F238E27FC236}">
                    <a16:creationId xmlns:a16="http://schemas.microsoft.com/office/drawing/2014/main" id="{C9813ED9-3304-4FE3-88B3-CA7799D97E4A}"/>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9" name="Freeform 17">
                <a:extLst>
                  <a:ext uri="{FF2B5EF4-FFF2-40B4-BE49-F238E27FC236}">
                    <a16:creationId xmlns:a16="http://schemas.microsoft.com/office/drawing/2014/main" id="{DDEB1234-79AA-43B8-8436-2BD45E172847}"/>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28" name="Group 20">
              <a:extLst>
                <a:ext uri="{FF2B5EF4-FFF2-40B4-BE49-F238E27FC236}">
                  <a16:creationId xmlns:a16="http://schemas.microsoft.com/office/drawing/2014/main" id="{21B73C05-5353-4AE7-B4A9-2A664B9507B5}"/>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33" name="Freeform 21">
                <a:extLst>
                  <a:ext uri="{FF2B5EF4-FFF2-40B4-BE49-F238E27FC236}">
                    <a16:creationId xmlns:a16="http://schemas.microsoft.com/office/drawing/2014/main" id="{DB1AFAC9-ACD7-48E2-B909-3E172C166801}"/>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34" name="Freeform 22">
                <a:extLst>
                  <a:ext uri="{FF2B5EF4-FFF2-40B4-BE49-F238E27FC236}">
                    <a16:creationId xmlns:a16="http://schemas.microsoft.com/office/drawing/2014/main" id="{91DDCADB-4E70-4A6E-8A79-471158CE3B5F}"/>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29" name="Database_EFC7" title="Icon of a cylinder">
              <a:extLst>
                <a:ext uri="{FF2B5EF4-FFF2-40B4-BE49-F238E27FC236}">
                  <a16:creationId xmlns:a16="http://schemas.microsoft.com/office/drawing/2014/main" id="{7F84D18C-7121-4FB1-9DC5-828AA58583DF}"/>
                </a:ext>
              </a:extLst>
            </p:cNvPr>
            <p:cNvSpPr>
              <a:spLocks noChangeAspect="1" noEditPoints="1"/>
            </p:cNvSpPr>
            <p:nvPr/>
          </p:nvSpPr>
          <p:spPr bwMode="auto">
            <a:xfrm>
              <a:off x="7151976" y="2019345"/>
              <a:ext cx="242409" cy="315093"/>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ln w="15875">
              <a:headEnd/>
              <a:tailEnd/>
            </a:ln>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txBody>
            <a:bodyPr vert="horz" wrap="square" lIns="114840" tIns="57420" rIns="114840" bIns="57420" numCol="1" anchor="ctr" anchorCtr="0" compatLnSpc="1">
              <a:prstTxWarp prst="textNoShape">
                <a:avLst/>
              </a:prstTxWarp>
            </a:bodyPr>
            <a:lstStyle/>
            <a:p>
              <a:pPr algn="ctr" defTabSz="1148293" fontAlgn="base">
                <a:defRPr/>
              </a:pPr>
              <a:endParaRPr lang="en-US" sz="2307">
                <a:solidFill>
                  <a:srgbClr val="505050"/>
                </a:solidFill>
                <a:latin typeface="Segoe UI"/>
              </a:endParaRPr>
            </a:p>
          </p:txBody>
        </p:sp>
        <p:sp>
          <p:nvSpPr>
            <p:cNvPr id="30" name="Rectangle 34">
              <a:extLst>
                <a:ext uri="{FF2B5EF4-FFF2-40B4-BE49-F238E27FC236}">
                  <a16:creationId xmlns:a16="http://schemas.microsoft.com/office/drawing/2014/main" id="{C7D3E104-8F16-41B2-B2A7-3AAD5CF41032}"/>
                </a:ext>
              </a:extLst>
            </p:cNvPr>
            <p:cNvSpPr/>
            <p:nvPr/>
          </p:nvSpPr>
          <p:spPr bwMode="auto">
            <a:xfrm>
              <a:off x="6995570" y="2155581"/>
              <a:ext cx="555220" cy="677301"/>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sp>
          <p:nvSpPr>
            <p:cNvPr id="31" name="Rechteck 39">
              <a:extLst>
                <a:ext uri="{FF2B5EF4-FFF2-40B4-BE49-F238E27FC236}">
                  <a16:creationId xmlns:a16="http://schemas.microsoft.com/office/drawing/2014/main" id="{E880663F-B835-4402-8E8D-9919C93D73B0}"/>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EMEA (default)</a:t>
              </a:r>
            </a:p>
          </p:txBody>
        </p:sp>
        <p:sp>
          <p:nvSpPr>
            <p:cNvPr id="32" name="Textfeld 40">
              <a:extLst>
                <a:ext uri="{FF2B5EF4-FFF2-40B4-BE49-F238E27FC236}">
                  <a16:creationId xmlns:a16="http://schemas.microsoft.com/office/drawing/2014/main" id="{B34E523C-0CE5-4D3B-BADF-39E9A5F6EA04}"/>
                </a:ext>
              </a:extLst>
            </p:cNvPr>
            <p:cNvSpPr txBox="1"/>
            <p:nvPr/>
          </p:nvSpPr>
          <p:spPr>
            <a:xfrm>
              <a:off x="5093727" y="1315126"/>
              <a:ext cx="600742" cy="440890"/>
            </a:xfrm>
            <a:prstGeom prst="rect">
              <a:avLst/>
            </a:prstGeom>
            <a:noFill/>
          </p:spPr>
          <p:txBody>
            <a:bodyPr wrap="none" lIns="243840" tIns="195072" rIns="243840" bIns="195072" rtlCol="0">
              <a:spAutoFit/>
            </a:bodyPr>
            <a:lstStyle>
              <a:defPPr>
                <a:defRPr lang="de-DE"/>
              </a:defPPr>
              <a:lvl1pPr>
                <a:lnSpc>
                  <a:spcPct val="90000"/>
                </a:lnSpc>
                <a:spcAft>
                  <a:spcPts val="600"/>
                </a:spcAft>
                <a:defRPr sz="1050">
                  <a:gradFill>
                    <a:gsLst>
                      <a:gs pos="0">
                        <a:schemeClr val="bg1"/>
                      </a:gs>
                      <a:gs pos="100000">
                        <a:schemeClr val="bg1"/>
                      </a:gs>
                    </a:gsLst>
                    <a:lin ang="5400000" scaled="0"/>
                  </a:gradFill>
                </a:defRPr>
              </a:lvl1pPr>
            </a:lstStyle>
            <a:p>
              <a:r>
                <a:rPr lang="en-US" sz="1400"/>
                <a:t>Test</a:t>
              </a:r>
            </a:p>
          </p:txBody>
        </p:sp>
      </p:grpSp>
      <p:grpSp>
        <p:nvGrpSpPr>
          <p:cNvPr id="40" name="Gruppieren 48">
            <a:extLst>
              <a:ext uri="{FF2B5EF4-FFF2-40B4-BE49-F238E27FC236}">
                <a16:creationId xmlns:a16="http://schemas.microsoft.com/office/drawing/2014/main" id="{E387EE30-E004-4D84-864A-8DA662DC96F8}"/>
              </a:ext>
            </a:extLst>
          </p:cNvPr>
          <p:cNvGrpSpPr/>
          <p:nvPr/>
        </p:nvGrpSpPr>
        <p:grpSpPr>
          <a:xfrm>
            <a:off x="1612513" y="2168609"/>
            <a:ext cx="3749521" cy="1881380"/>
            <a:chOff x="5093727" y="1315126"/>
            <a:chExt cx="2812141" cy="1411035"/>
          </a:xfrm>
        </p:grpSpPr>
        <p:sp>
          <p:nvSpPr>
            <p:cNvPr id="41" name="Rechteck 49">
              <a:extLst>
                <a:ext uri="{FF2B5EF4-FFF2-40B4-BE49-F238E27FC236}">
                  <a16:creationId xmlns:a16="http://schemas.microsoft.com/office/drawing/2014/main" id="{DFBD7594-4FD4-47C5-ACDD-A70CD00D6CA6}"/>
                </a:ext>
              </a:extLst>
            </p:cNvPr>
            <p:cNvSpPr/>
            <p:nvPr/>
          </p:nvSpPr>
          <p:spPr bwMode="auto">
            <a:xfrm>
              <a:off x="5185386" y="1436914"/>
              <a:ext cx="2720482" cy="1289247"/>
            </a:xfrm>
            <a:prstGeom prst="rect">
              <a:avLst/>
            </a:prstGeom>
            <a:ln w="15875">
              <a:solidFill>
                <a:srgbClr val="0078D4"/>
              </a:solid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endParaRPr lang="en-US" sz="320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24">
              <a:extLst>
                <a:ext uri="{FF2B5EF4-FFF2-40B4-BE49-F238E27FC236}">
                  <a16:creationId xmlns:a16="http://schemas.microsoft.com/office/drawing/2014/main" id="{B972820B-CA9E-4E16-9589-E0AFF544D66F}"/>
                </a:ext>
              </a:extLst>
            </p:cNvPr>
            <p:cNvSpPr/>
            <p:nvPr/>
          </p:nvSpPr>
          <p:spPr bwMode="auto">
            <a:xfrm>
              <a:off x="5431411" y="2409568"/>
              <a:ext cx="91465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 Apps</a:t>
              </a:r>
              <a:endParaRPr lang="en-US" sz="2615" dirty="0">
                <a:gradFill>
                  <a:gsLst>
                    <a:gs pos="2917">
                      <a:srgbClr val="282828"/>
                    </a:gs>
                    <a:gs pos="30000">
                      <a:srgbClr val="282828"/>
                    </a:gs>
                  </a:gsLst>
                  <a:lin ang="5400000" scaled="0"/>
                </a:gradFill>
                <a:latin typeface="Segoe UI"/>
              </a:endParaRPr>
            </a:p>
          </p:txBody>
        </p:sp>
        <p:sp>
          <p:nvSpPr>
            <p:cNvPr id="43" name="Rectangle 34">
              <a:extLst>
                <a:ext uri="{FF2B5EF4-FFF2-40B4-BE49-F238E27FC236}">
                  <a16:creationId xmlns:a16="http://schemas.microsoft.com/office/drawing/2014/main" id="{3F5ABCEC-5BF3-44E8-8C84-68074A7762B6}"/>
                </a:ext>
              </a:extLst>
            </p:cNvPr>
            <p:cNvSpPr/>
            <p:nvPr/>
          </p:nvSpPr>
          <p:spPr bwMode="auto">
            <a:xfrm>
              <a:off x="6298828" y="2409012"/>
              <a:ext cx="1059819" cy="16932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Power Automate</a:t>
              </a:r>
              <a:endParaRPr lang="en-US" sz="2615" dirty="0">
                <a:gradFill>
                  <a:gsLst>
                    <a:gs pos="2917">
                      <a:srgbClr val="282828"/>
                    </a:gs>
                    <a:gs pos="30000">
                      <a:srgbClr val="282828"/>
                    </a:gs>
                  </a:gsLst>
                  <a:lin ang="5400000" scaled="0"/>
                </a:gradFill>
                <a:latin typeface="Segoe UI"/>
              </a:endParaRPr>
            </a:p>
          </p:txBody>
        </p:sp>
        <p:grpSp>
          <p:nvGrpSpPr>
            <p:cNvPr id="44" name="Group 12">
              <a:extLst>
                <a:ext uri="{FF2B5EF4-FFF2-40B4-BE49-F238E27FC236}">
                  <a16:creationId xmlns:a16="http://schemas.microsoft.com/office/drawing/2014/main" id="{FD35F56E-F15B-432E-A567-F14231285190}"/>
                </a:ext>
              </a:extLst>
            </p:cNvPr>
            <p:cNvGrpSpPr>
              <a:grpSpLocks noChangeAspect="1"/>
            </p:cNvGrpSpPr>
            <p:nvPr/>
          </p:nvGrpSpPr>
          <p:grpSpPr bwMode="auto">
            <a:xfrm>
              <a:off x="5741981" y="2042030"/>
              <a:ext cx="409872" cy="313353"/>
              <a:chOff x="3408" y="3907"/>
              <a:chExt cx="310" cy="237"/>
            </a:xfrm>
            <a:solidFill>
              <a:schemeClr val="accent1"/>
            </a:solidFill>
          </p:grpSpPr>
          <p:sp>
            <p:nvSpPr>
              <p:cNvPr id="51" name="Freeform 13">
                <a:extLst>
                  <a:ext uri="{FF2B5EF4-FFF2-40B4-BE49-F238E27FC236}">
                    <a16:creationId xmlns:a16="http://schemas.microsoft.com/office/drawing/2014/main" id="{41B34E83-956A-44DB-9689-829580CEFD97}"/>
                  </a:ext>
                </a:extLst>
              </p:cNvPr>
              <p:cNvSpPr>
                <a:spLocks/>
              </p:cNvSpPr>
              <p:nvPr/>
            </p:nvSpPr>
            <p:spPr bwMode="auto">
              <a:xfrm>
                <a:off x="3574" y="4080"/>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2" name="Freeform 14">
                <a:extLst>
                  <a:ext uri="{FF2B5EF4-FFF2-40B4-BE49-F238E27FC236}">
                    <a16:creationId xmlns:a16="http://schemas.microsoft.com/office/drawing/2014/main" id="{82131296-B96C-49F2-AC3E-B3427DF05303}"/>
                  </a:ext>
                </a:extLst>
              </p:cNvPr>
              <p:cNvSpPr>
                <a:spLocks/>
              </p:cNvSpPr>
              <p:nvPr/>
            </p:nvSpPr>
            <p:spPr bwMode="auto">
              <a:xfrm>
                <a:off x="3617" y="4036"/>
                <a:ext cx="63" cy="64"/>
              </a:xfrm>
              <a:custGeom>
                <a:avLst/>
                <a:gdLst>
                  <a:gd name="T0" fmla="*/ 79 w 130"/>
                  <a:gd name="T1" fmla="*/ 8 h 129"/>
                  <a:gd name="T2" fmla="*/ 51 w 130"/>
                  <a:gd name="T3" fmla="*/ 8 h 129"/>
                  <a:gd name="T4" fmla="*/ 8 w 130"/>
                  <a:gd name="T5" fmla="*/ 50 h 129"/>
                  <a:gd name="T6" fmla="*/ 8 w 130"/>
                  <a:gd name="T7" fmla="*/ 79 h 129"/>
                  <a:gd name="T8" fmla="*/ 51 w 130"/>
                  <a:gd name="T9" fmla="*/ 122 h 129"/>
                  <a:gd name="T10" fmla="*/ 79 w 130"/>
                  <a:gd name="T11" fmla="*/ 122 h 129"/>
                  <a:gd name="T12" fmla="*/ 122 w 130"/>
                  <a:gd name="T13" fmla="*/ 79 h 129"/>
                  <a:gd name="T14" fmla="*/ 122 w 130"/>
                  <a:gd name="T15" fmla="*/ 50 h 129"/>
                  <a:gd name="T16" fmla="*/ 79 w 130"/>
                  <a:gd name="T1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8"/>
                    </a:move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cubicBezTo>
                      <a:pt x="122" y="79"/>
                      <a:pt x="122" y="79"/>
                      <a:pt x="122" y="79"/>
                    </a:cubicBezTo>
                    <a:cubicBezTo>
                      <a:pt x="130" y="71"/>
                      <a:pt x="130" y="58"/>
                      <a:pt x="122" y="50"/>
                    </a:cubicBezTo>
                    <a:lnTo>
                      <a:pt x="79" y="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3" name="Freeform 15">
                <a:extLst>
                  <a:ext uri="{FF2B5EF4-FFF2-40B4-BE49-F238E27FC236}">
                    <a16:creationId xmlns:a16="http://schemas.microsoft.com/office/drawing/2014/main" id="{9CA7C6C8-9CF3-4DC0-884F-5A8DABB95AAB}"/>
                  </a:ext>
                </a:extLst>
              </p:cNvPr>
              <p:cNvSpPr>
                <a:spLocks noEditPoints="1"/>
              </p:cNvSpPr>
              <p:nvPr/>
            </p:nvSpPr>
            <p:spPr bwMode="auto">
              <a:xfrm>
                <a:off x="3444" y="3992"/>
                <a:ext cx="150" cy="152"/>
              </a:xfrm>
              <a:custGeom>
                <a:avLst/>
                <a:gdLst>
                  <a:gd name="T0" fmla="*/ 300 w 308"/>
                  <a:gd name="T1" fmla="*/ 139 h 307"/>
                  <a:gd name="T2" fmla="*/ 286 w 308"/>
                  <a:gd name="T3" fmla="*/ 125 h 307"/>
                  <a:gd name="T4" fmla="*/ 168 w 308"/>
                  <a:gd name="T5" fmla="*/ 8 h 307"/>
                  <a:gd name="T6" fmla="*/ 140 w 308"/>
                  <a:gd name="T7" fmla="*/ 8 h 307"/>
                  <a:gd name="T8" fmla="*/ 22 w 308"/>
                  <a:gd name="T9" fmla="*/ 125 h 307"/>
                  <a:gd name="T10" fmla="*/ 8 w 308"/>
                  <a:gd name="T11" fmla="*/ 139 h 307"/>
                  <a:gd name="T12" fmla="*/ 8 w 308"/>
                  <a:gd name="T13" fmla="*/ 168 h 307"/>
                  <a:gd name="T14" fmla="*/ 22 w 308"/>
                  <a:gd name="T15" fmla="*/ 182 h 307"/>
                  <a:gd name="T16" fmla="*/ 140 w 308"/>
                  <a:gd name="T17" fmla="*/ 299 h 307"/>
                  <a:gd name="T18" fmla="*/ 168 w 308"/>
                  <a:gd name="T19" fmla="*/ 299 h 307"/>
                  <a:gd name="T20" fmla="*/ 286 w 308"/>
                  <a:gd name="T21" fmla="*/ 182 h 307"/>
                  <a:gd name="T22" fmla="*/ 300 w 308"/>
                  <a:gd name="T23" fmla="*/ 168 h 307"/>
                  <a:gd name="T24" fmla="*/ 300 w 308"/>
                  <a:gd name="T25" fmla="*/ 139 h 307"/>
                  <a:gd name="T26" fmla="*/ 140 w 308"/>
                  <a:gd name="T27" fmla="*/ 210 h 307"/>
                  <a:gd name="T28" fmla="*/ 108 w 308"/>
                  <a:gd name="T29" fmla="*/ 179 h 307"/>
                  <a:gd name="T30" fmla="*/ 97 w 308"/>
                  <a:gd name="T31" fmla="*/ 168 h 307"/>
                  <a:gd name="T32" fmla="*/ 97 w 308"/>
                  <a:gd name="T33" fmla="*/ 139 h 307"/>
                  <a:gd name="T34" fmla="*/ 140 w 308"/>
                  <a:gd name="T35" fmla="*/ 97 h 307"/>
                  <a:gd name="T36" fmla="*/ 168 w 308"/>
                  <a:gd name="T37" fmla="*/ 97 h 307"/>
                  <a:gd name="T38" fmla="*/ 211 w 308"/>
                  <a:gd name="T39" fmla="*/ 139 h 307"/>
                  <a:gd name="T40" fmla="*/ 211 w 308"/>
                  <a:gd name="T41" fmla="*/ 168 h 307"/>
                  <a:gd name="T42" fmla="*/ 200 w 308"/>
                  <a:gd name="T43" fmla="*/ 179 h 307"/>
                  <a:gd name="T44" fmla="*/ 168 w 308"/>
                  <a:gd name="T45" fmla="*/ 210 h 307"/>
                  <a:gd name="T46" fmla="*/ 140 w 308"/>
                  <a:gd name="T47" fmla="*/ 21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8" h="307">
                    <a:moveTo>
                      <a:pt x="300" y="139"/>
                    </a:moveTo>
                    <a:cubicBezTo>
                      <a:pt x="286" y="125"/>
                      <a:pt x="286" y="125"/>
                      <a:pt x="286" y="125"/>
                    </a:cubicBezTo>
                    <a:cubicBezTo>
                      <a:pt x="168" y="8"/>
                      <a:pt x="168" y="8"/>
                      <a:pt x="168" y="8"/>
                    </a:cubicBezTo>
                    <a:cubicBezTo>
                      <a:pt x="161" y="0"/>
                      <a:pt x="148" y="0"/>
                      <a:pt x="140" y="8"/>
                    </a:cubicBezTo>
                    <a:cubicBezTo>
                      <a:pt x="22" y="125"/>
                      <a:pt x="22" y="125"/>
                      <a:pt x="22" y="125"/>
                    </a:cubicBezTo>
                    <a:cubicBezTo>
                      <a:pt x="8" y="139"/>
                      <a:pt x="8" y="139"/>
                      <a:pt x="8" y="139"/>
                    </a:cubicBezTo>
                    <a:cubicBezTo>
                      <a:pt x="0" y="147"/>
                      <a:pt x="0" y="160"/>
                      <a:pt x="8" y="168"/>
                    </a:cubicBezTo>
                    <a:cubicBezTo>
                      <a:pt x="22" y="182"/>
                      <a:pt x="22" y="182"/>
                      <a:pt x="22" y="182"/>
                    </a:cubicBezTo>
                    <a:cubicBezTo>
                      <a:pt x="140" y="299"/>
                      <a:pt x="140" y="299"/>
                      <a:pt x="140" y="299"/>
                    </a:cubicBezTo>
                    <a:cubicBezTo>
                      <a:pt x="148" y="307"/>
                      <a:pt x="161" y="307"/>
                      <a:pt x="168" y="299"/>
                    </a:cubicBezTo>
                    <a:cubicBezTo>
                      <a:pt x="286" y="182"/>
                      <a:pt x="286" y="182"/>
                      <a:pt x="286" y="182"/>
                    </a:cubicBezTo>
                    <a:cubicBezTo>
                      <a:pt x="300" y="168"/>
                      <a:pt x="300" y="168"/>
                      <a:pt x="300" y="168"/>
                    </a:cubicBezTo>
                    <a:cubicBezTo>
                      <a:pt x="308" y="160"/>
                      <a:pt x="308" y="147"/>
                      <a:pt x="300" y="139"/>
                    </a:cubicBezTo>
                    <a:moveTo>
                      <a:pt x="140" y="210"/>
                    </a:moveTo>
                    <a:cubicBezTo>
                      <a:pt x="108" y="179"/>
                      <a:pt x="108" y="179"/>
                      <a:pt x="108" y="179"/>
                    </a:cubicBezTo>
                    <a:cubicBezTo>
                      <a:pt x="97" y="168"/>
                      <a:pt x="97" y="168"/>
                      <a:pt x="97" y="168"/>
                    </a:cubicBezTo>
                    <a:cubicBezTo>
                      <a:pt x="89" y="160"/>
                      <a:pt x="89" y="147"/>
                      <a:pt x="97" y="139"/>
                    </a:cubicBezTo>
                    <a:cubicBezTo>
                      <a:pt x="140" y="97"/>
                      <a:pt x="140" y="97"/>
                      <a:pt x="140" y="97"/>
                    </a:cubicBezTo>
                    <a:cubicBezTo>
                      <a:pt x="148" y="89"/>
                      <a:pt x="161" y="89"/>
                      <a:pt x="168" y="97"/>
                    </a:cubicBezTo>
                    <a:cubicBezTo>
                      <a:pt x="211" y="139"/>
                      <a:pt x="211" y="139"/>
                      <a:pt x="211" y="139"/>
                    </a:cubicBezTo>
                    <a:cubicBezTo>
                      <a:pt x="219" y="147"/>
                      <a:pt x="219" y="160"/>
                      <a:pt x="211" y="168"/>
                    </a:cubicBezTo>
                    <a:cubicBezTo>
                      <a:pt x="200" y="179"/>
                      <a:pt x="200" y="179"/>
                      <a:pt x="200" y="179"/>
                    </a:cubicBezTo>
                    <a:cubicBezTo>
                      <a:pt x="168" y="210"/>
                      <a:pt x="168" y="210"/>
                      <a:pt x="168" y="210"/>
                    </a:cubicBezTo>
                    <a:cubicBezTo>
                      <a:pt x="161" y="218"/>
                      <a:pt x="148" y="218"/>
                      <a:pt x="140" y="210"/>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4" name="Freeform 16">
                <a:extLst>
                  <a:ext uri="{FF2B5EF4-FFF2-40B4-BE49-F238E27FC236}">
                    <a16:creationId xmlns:a16="http://schemas.microsoft.com/office/drawing/2014/main" id="{D3B27CAA-B115-4597-9B39-9AE9C3C5238C}"/>
                  </a:ext>
                </a:extLst>
              </p:cNvPr>
              <p:cNvSpPr>
                <a:spLocks/>
              </p:cNvSpPr>
              <p:nvPr/>
            </p:nvSpPr>
            <p:spPr bwMode="auto">
              <a:xfrm>
                <a:off x="3574" y="3992"/>
                <a:ext cx="63" cy="64"/>
              </a:xfrm>
              <a:custGeom>
                <a:avLst/>
                <a:gdLst>
                  <a:gd name="T0" fmla="*/ 79 w 130"/>
                  <a:gd name="T1" fmla="*/ 122 h 129"/>
                  <a:gd name="T2" fmla="*/ 122 w 130"/>
                  <a:gd name="T3" fmla="*/ 79 h 129"/>
                  <a:gd name="T4" fmla="*/ 122 w 130"/>
                  <a:gd name="T5" fmla="*/ 50 h 129"/>
                  <a:gd name="T6" fmla="*/ 79 w 130"/>
                  <a:gd name="T7" fmla="*/ 8 h 129"/>
                  <a:gd name="T8" fmla="*/ 51 w 130"/>
                  <a:gd name="T9" fmla="*/ 8 h 129"/>
                  <a:gd name="T10" fmla="*/ 8 w 130"/>
                  <a:gd name="T11" fmla="*/ 50 h 129"/>
                  <a:gd name="T12" fmla="*/ 8 w 130"/>
                  <a:gd name="T13" fmla="*/ 79 h 129"/>
                  <a:gd name="T14" fmla="*/ 51 w 130"/>
                  <a:gd name="T15" fmla="*/ 122 h 129"/>
                  <a:gd name="T16" fmla="*/ 79 w 130"/>
                  <a:gd name="T17" fmla="*/ 122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129">
                    <a:moveTo>
                      <a:pt x="79" y="122"/>
                    </a:moveTo>
                    <a:cubicBezTo>
                      <a:pt x="122" y="79"/>
                      <a:pt x="122" y="79"/>
                      <a:pt x="122" y="79"/>
                    </a:cubicBezTo>
                    <a:cubicBezTo>
                      <a:pt x="130" y="71"/>
                      <a:pt x="130" y="58"/>
                      <a:pt x="122" y="50"/>
                    </a:cubicBezTo>
                    <a:cubicBezTo>
                      <a:pt x="79" y="8"/>
                      <a:pt x="79" y="8"/>
                      <a:pt x="79" y="8"/>
                    </a:cubicBezTo>
                    <a:cubicBezTo>
                      <a:pt x="71" y="0"/>
                      <a:pt x="59" y="0"/>
                      <a:pt x="51" y="8"/>
                    </a:cubicBezTo>
                    <a:cubicBezTo>
                      <a:pt x="8" y="50"/>
                      <a:pt x="8" y="50"/>
                      <a:pt x="8" y="50"/>
                    </a:cubicBezTo>
                    <a:cubicBezTo>
                      <a:pt x="0" y="58"/>
                      <a:pt x="0" y="71"/>
                      <a:pt x="8" y="79"/>
                    </a:cubicBezTo>
                    <a:cubicBezTo>
                      <a:pt x="51" y="122"/>
                      <a:pt x="51" y="122"/>
                      <a:pt x="51" y="122"/>
                    </a:cubicBezTo>
                    <a:cubicBezTo>
                      <a:pt x="59" y="129"/>
                      <a:pt x="71" y="129"/>
                      <a:pt x="79" y="122"/>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5" name="Freeform 17">
                <a:extLst>
                  <a:ext uri="{FF2B5EF4-FFF2-40B4-BE49-F238E27FC236}">
                    <a16:creationId xmlns:a16="http://schemas.microsoft.com/office/drawing/2014/main" id="{28250395-BEB0-4589-94BD-D9D53068B8D3}"/>
                  </a:ext>
                </a:extLst>
              </p:cNvPr>
              <p:cNvSpPr>
                <a:spLocks/>
              </p:cNvSpPr>
              <p:nvPr/>
            </p:nvSpPr>
            <p:spPr bwMode="auto">
              <a:xfrm>
                <a:off x="3408" y="3907"/>
                <a:ext cx="310" cy="204"/>
              </a:xfrm>
              <a:custGeom>
                <a:avLst/>
                <a:gdLst>
                  <a:gd name="T0" fmla="*/ 562 w 638"/>
                  <a:gd name="T1" fmla="*/ 413 h 413"/>
                  <a:gd name="T2" fmla="*/ 549 w 638"/>
                  <a:gd name="T3" fmla="*/ 413 h 413"/>
                  <a:gd name="T4" fmla="*/ 549 w 638"/>
                  <a:gd name="T5" fmla="*/ 388 h 413"/>
                  <a:gd name="T6" fmla="*/ 562 w 638"/>
                  <a:gd name="T7" fmla="*/ 388 h 413"/>
                  <a:gd name="T8" fmla="*/ 612 w 638"/>
                  <a:gd name="T9" fmla="*/ 338 h 413"/>
                  <a:gd name="T10" fmla="*/ 612 w 638"/>
                  <a:gd name="T11" fmla="*/ 75 h 413"/>
                  <a:gd name="T12" fmla="*/ 562 w 638"/>
                  <a:gd name="T13" fmla="*/ 26 h 413"/>
                  <a:gd name="T14" fmla="*/ 75 w 638"/>
                  <a:gd name="T15" fmla="*/ 26 h 413"/>
                  <a:gd name="T16" fmla="*/ 25 w 638"/>
                  <a:gd name="T17" fmla="*/ 75 h 413"/>
                  <a:gd name="T18" fmla="*/ 25 w 638"/>
                  <a:gd name="T19" fmla="*/ 338 h 413"/>
                  <a:gd name="T20" fmla="*/ 75 w 638"/>
                  <a:gd name="T21" fmla="*/ 388 h 413"/>
                  <a:gd name="T22" fmla="*/ 88 w 638"/>
                  <a:gd name="T23" fmla="*/ 388 h 413"/>
                  <a:gd name="T24" fmla="*/ 88 w 638"/>
                  <a:gd name="T25" fmla="*/ 413 h 413"/>
                  <a:gd name="T26" fmla="*/ 75 w 638"/>
                  <a:gd name="T27" fmla="*/ 413 h 413"/>
                  <a:gd name="T28" fmla="*/ 0 w 638"/>
                  <a:gd name="T29" fmla="*/ 338 h 413"/>
                  <a:gd name="T30" fmla="*/ 0 w 638"/>
                  <a:gd name="T31" fmla="*/ 75 h 413"/>
                  <a:gd name="T32" fmla="*/ 75 w 638"/>
                  <a:gd name="T33" fmla="*/ 0 h 413"/>
                  <a:gd name="T34" fmla="*/ 562 w 638"/>
                  <a:gd name="T35" fmla="*/ 0 h 413"/>
                  <a:gd name="T36" fmla="*/ 638 w 638"/>
                  <a:gd name="T37" fmla="*/ 75 h 413"/>
                  <a:gd name="T38" fmla="*/ 638 w 638"/>
                  <a:gd name="T39" fmla="*/ 338 h 413"/>
                  <a:gd name="T40" fmla="*/ 562 w 638"/>
                  <a:gd name="T41" fmla="*/ 413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8" h="413">
                    <a:moveTo>
                      <a:pt x="562" y="413"/>
                    </a:moveTo>
                    <a:cubicBezTo>
                      <a:pt x="549" y="413"/>
                      <a:pt x="549" y="413"/>
                      <a:pt x="549" y="413"/>
                    </a:cubicBezTo>
                    <a:cubicBezTo>
                      <a:pt x="549" y="388"/>
                      <a:pt x="549" y="388"/>
                      <a:pt x="549" y="388"/>
                    </a:cubicBezTo>
                    <a:cubicBezTo>
                      <a:pt x="562" y="388"/>
                      <a:pt x="562" y="388"/>
                      <a:pt x="562" y="388"/>
                    </a:cubicBezTo>
                    <a:cubicBezTo>
                      <a:pt x="590" y="388"/>
                      <a:pt x="612" y="365"/>
                      <a:pt x="612" y="338"/>
                    </a:cubicBezTo>
                    <a:cubicBezTo>
                      <a:pt x="612" y="75"/>
                      <a:pt x="612" y="75"/>
                      <a:pt x="612" y="75"/>
                    </a:cubicBezTo>
                    <a:cubicBezTo>
                      <a:pt x="612" y="48"/>
                      <a:pt x="590" y="26"/>
                      <a:pt x="562" y="26"/>
                    </a:cubicBezTo>
                    <a:cubicBezTo>
                      <a:pt x="75" y="26"/>
                      <a:pt x="75" y="26"/>
                      <a:pt x="75" y="26"/>
                    </a:cubicBezTo>
                    <a:cubicBezTo>
                      <a:pt x="47" y="26"/>
                      <a:pt x="25" y="48"/>
                      <a:pt x="25" y="75"/>
                    </a:cubicBezTo>
                    <a:cubicBezTo>
                      <a:pt x="25" y="338"/>
                      <a:pt x="25" y="338"/>
                      <a:pt x="25" y="338"/>
                    </a:cubicBezTo>
                    <a:cubicBezTo>
                      <a:pt x="25" y="365"/>
                      <a:pt x="47" y="388"/>
                      <a:pt x="75" y="388"/>
                    </a:cubicBezTo>
                    <a:cubicBezTo>
                      <a:pt x="88" y="388"/>
                      <a:pt x="88" y="388"/>
                      <a:pt x="88" y="388"/>
                    </a:cubicBezTo>
                    <a:cubicBezTo>
                      <a:pt x="88" y="413"/>
                      <a:pt x="88" y="413"/>
                      <a:pt x="88" y="413"/>
                    </a:cubicBezTo>
                    <a:cubicBezTo>
                      <a:pt x="75" y="413"/>
                      <a:pt x="75" y="413"/>
                      <a:pt x="75" y="413"/>
                    </a:cubicBezTo>
                    <a:cubicBezTo>
                      <a:pt x="33" y="413"/>
                      <a:pt x="0" y="380"/>
                      <a:pt x="0" y="338"/>
                    </a:cubicBezTo>
                    <a:cubicBezTo>
                      <a:pt x="0" y="75"/>
                      <a:pt x="0" y="75"/>
                      <a:pt x="0" y="75"/>
                    </a:cubicBezTo>
                    <a:cubicBezTo>
                      <a:pt x="0" y="34"/>
                      <a:pt x="33" y="0"/>
                      <a:pt x="75" y="0"/>
                    </a:cubicBezTo>
                    <a:cubicBezTo>
                      <a:pt x="562" y="0"/>
                      <a:pt x="562" y="0"/>
                      <a:pt x="562" y="0"/>
                    </a:cubicBezTo>
                    <a:cubicBezTo>
                      <a:pt x="604" y="0"/>
                      <a:pt x="638" y="34"/>
                      <a:pt x="638" y="75"/>
                    </a:cubicBezTo>
                    <a:cubicBezTo>
                      <a:pt x="638" y="338"/>
                      <a:pt x="638" y="338"/>
                      <a:pt x="638" y="338"/>
                    </a:cubicBezTo>
                    <a:cubicBezTo>
                      <a:pt x="638" y="380"/>
                      <a:pt x="604" y="413"/>
                      <a:pt x="562" y="413"/>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grpSp>
          <p:nvGrpSpPr>
            <p:cNvPr id="45" name="Group 20">
              <a:extLst>
                <a:ext uri="{FF2B5EF4-FFF2-40B4-BE49-F238E27FC236}">
                  <a16:creationId xmlns:a16="http://schemas.microsoft.com/office/drawing/2014/main" id="{D2961823-16A3-494C-80D9-F3D0875BF1CB}"/>
                </a:ext>
              </a:extLst>
            </p:cNvPr>
            <p:cNvGrpSpPr>
              <a:grpSpLocks noChangeAspect="1"/>
            </p:cNvGrpSpPr>
            <p:nvPr/>
          </p:nvGrpSpPr>
          <p:grpSpPr bwMode="auto">
            <a:xfrm>
              <a:off x="6467867" y="2033950"/>
              <a:ext cx="405906" cy="309387"/>
              <a:chOff x="3926" y="3917"/>
              <a:chExt cx="307" cy="234"/>
            </a:xfrm>
            <a:solidFill>
              <a:schemeClr val="accent1"/>
            </a:solidFill>
          </p:grpSpPr>
          <p:sp>
            <p:nvSpPr>
              <p:cNvPr id="49" name="Freeform 21">
                <a:extLst>
                  <a:ext uri="{FF2B5EF4-FFF2-40B4-BE49-F238E27FC236}">
                    <a16:creationId xmlns:a16="http://schemas.microsoft.com/office/drawing/2014/main" id="{CD93F5CF-9E64-48F4-BF68-3A445542531A}"/>
                  </a:ext>
                </a:extLst>
              </p:cNvPr>
              <p:cNvSpPr>
                <a:spLocks/>
              </p:cNvSpPr>
              <p:nvPr/>
            </p:nvSpPr>
            <p:spPr bwMode="auto">
              <a:xfrm>
                <a:off x="3926" y="3917"/>
                <a:ext cx="307" cy="203"/>
              </a:xfrm>
              <a:custGeom>
                <a:avLst/>
                <a:gdLst>
                  <a:gd name="T0" fmla="*/ 30 w 737"/>
                  <a:gd name="T1" fmla="*/ 326 h 478"/>
                  <a:gd name="T2" fmla="*/ 30 w 737"/>
                  <a:gd name="T3" fmla="*/ 87 h 478"/>
                  <a:gd name="T4" fmla="*/ 87 w 737"/>
                  <a:gd name="T5" fmla="*/ 30 h 478"/>
                  <a:gd name="T6" fmla="*/ 650 w 737"/>
                  <a:gd name="T7" fmla="*/ 30 h 478"/>
                  <a:gd name="T8" fmla="*/ 707 w 737"/>
                  <a:gd name="T9" fmla="*/ 87 h 478"/>
                  <a:gd name="T10" fmla="*/ 707 w 737"/>
                  <a:gd name="T11" fmla="*/ 391 h 478"/>
                  <a:gd name="T12" fmla="*/ 650 w 737"/>
                  <a:gd name="T13" fmla="*/ 448 h 478"/>
                  <a:gd name="T14" fmla="*/ 390 w 737"/>
                  <a:gd name="T15" fmla="*/ 448 h 478"/>
                  <a:gd name="T16" fmla="*/ 390 w 737"/>
                  <a:gd name="T17" fmla="*/ 478 h 478"/>
                  <a:gd name="T18" fmla="*/ 650 w 737"/>
                  <a:gd name="T19" fmla="*/ 478 h 478"/>
                  <a:gd name="T20" fmla="*/ 737 w 737"/>
                  <a:gd name="T21" fmla="*/ 391 h 478"/>
                  <a:gd name="T22" fmla="*/ 737 w 737"/>
                  <a:gd name="T23" fmla="*/ 87 h 478"/>
                  <a:gd name="T24" fmla="*/ 650 w 737"/>
                  <a:gd name="T25" fmla="*/ 0 h 478"/>
                  <a:gd name="T26" fmla="*/ 87 w 737"/>
                  <a:gd name="T27" fmla="*/ 0 h 478"/>
                  <a:gd name="T28" fmla="*/ 0 w 737"/>
                  <a:gd name="T29" fmla="*/ 87 h 478"/>
                  <a:gd name="T30" fmla="*/ 0 w 737"/>
                  <a:gd name="T31" fmla="*/ 326 h 478"/>
                  <a:gd name="T32" fmla="*/ 30 w 737"/>
                  <a:gd name="T33" fmla="*/ 326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7" h="478">
                    <a:moveTo>
                      <a:pt x="30" y="326"/>
                    </a:moveTo>
                    <a:cubicBezTo>
                      <a:pt x="30" y="87"/>
                      <a:pt x="30" y="87"/>
                      <a:pt x="30" y="87"/>
                    </a:cubicBezTo>
                    <a:cubicBezTo>
                      <a:pt x="30" y="56"/>
                      <a:pt x="55" y="30"/>
                      <a:pt x="87" y="30"/>
                    </a:cubicBezTo>
                    <a:cubicBezTo>
                      <a:pt x="650" y="30"/>
                      <a:pt x="650" y="30"/>
                      <a:pt x="650" y="30"/>
                    </a:cubicBezTo>
                    <a:cubicBezTo>
                      <a:pt x="682" y="30"/>
                      <a:pt x="707" y="56"/>
                      <a:pt x="707" y="87"/>
                    </a:cubicBezTo>
                    <a:cubicBezTo>
                      <a:pt x="707" y="391"/>
                      <a:pt x="707" y="391"/>
                      <a:pt x="707" y="391"/>
                    </a:cubicBezTo>
                    <a:cubicBezTo>
                      <a:pt x="707" y="423"/>
                      <a:pt x="682" y="448"/>
                      <a:pt x="650" y="448"/>
                    </a:cubicBezTo>
                    <a:cubicBezTo>
                      <a:pt x="390" y="448"/>
                      <a:pt x="390" y="448"/>
                      <a:pt x="390" y="448"/>
                    </a:cubicBezTo>
                    <a:cubicBezTo>
                      <a:pt x="390" y="478"/>
                      <a:pt x="390" y="478"/>
                      <a:pt x="390" y="478"/>
                    </a:cubicBezTo>
                    <a:cubicBezTo>
                      <a:pt x="650" y="478"/>
                      <a:pt x="650" y="478"/>
                      <a:pt x="650" y="478"/>
                    </a:cubicBezTo>
                    <a:cubicBezTo>
                      <a:pt x="698" y="478"/>
                      <a:pt x="737" y="439"/>
                      <a:pt x="737" y="391"/>
                    </a:cubicBezTo>
                    <a:cubicBezTo>
                      <a:pt x="737" y="87"/>
                      <a:pt x="737" y="87"/>
                      <a:pt x="737" y="87"/>
                    </a:cubicBezTo>
                    <a:cubicBezTo>
                      <a:pt x="737" y="39"/>
                      <a:pt x="698" y="0"/>
                      <a:pt x="650" y="0"/>
                    </a:cubicBezTo>
                    <a:cubicBezTo>
                      <a:pt x="87" y="0"/>
                      <a:pt x="87" y="0"/>
                      <a:pt x="87" y="0"/>
                    </a:cubicBezTo>
                    <a:cubicBezTo>
                      <a:pt x="39" y="0"/>
                      <a:pt x="0" y="39"/>
                      <a:pt x="0" y="87"/>
                    </a:cubicBezTo>
                    <a:cubicBezTo>
                      <a:pt x="0" y="326"/>
                      <a:pt x="0" y="326"/>
                      <a:pt x="0" y="326"/>
                    </a:cubicBezTo>
                    <a:lnTo>
                      <a:pt x="30" y="326"/>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sp>
            <p:nvSpPr>
              <p:cNvPr id="50" name="Freeform 22">
                <a:extLst>
                  <a:ext uri="{FF2B5EF4-FFF2-40B4-BE49-F238E27FC236}">
                    <a16:creationId xmlns:a16="http://schemas.microsoft.com/office/drawing/2014/main" id="{EF884D9C-DC7E-4BAB-B68F-1442F77D015D}"/>
                  </a:ext>
                </a:extLst>
              </p:cNvPr>
              <p:cNvSpPr>
                <a:spLocks noEditPoints="1"/>
              </p:cNvSpPr>
              <p:nvPr/>
            </p:nvSpPr>
            <p:spPr bwMode="auto">
              <a:xfrm>
                <a:off x="3926" y="3968"/>
                <a:ext cx="235" cy="183"/>
              </a:xfrm>
              <a:custGeom>
                <a:avLst/>
                <a:gdLst>
                  <a:gd name="T0" fmla="*/ 391 w 564"/>
                  <a:gd name="T1" fmla="*/ 147 h 433"/>
                  <a:gd name="T2" fmla="*/ 417 w 564"/>
                  <a:gd name="T3" fmla="*/ 173 h 433"/>
                  <a:gd name="T4" fmla="*/ 538 w 564"/>
                  <a:gd name="T5" fmla="*/ 173 h 433"/>
                  <a:gd name="T6" fmla="*/ 564 w 564"/>
                  <a:gd name="T7" fmla="*/ 147 h 433"/>
                  <a:gd name="T8" fmla="*/ 564 w 564"/>
                  <a:gd name="T9" fmla="*/ 26 h 433"/>
                  <a:gd name="T10" fmla="*/ 538 w 564"/>
                  <a:gd name="T11" fmla="*/ 0 h 433"/>
                  <a:gd name="T12" fmla="*/ 417 w 564"/>
                  <a:gd name="T13" fmla="*/ 0 h 433"/>
                  <a:gd name="T14" fmla="*/ 391 w 564"/>
                  <a:gd name="T15" fmla="*/ 26 h 433"/>
                  <a:gd name="T16" fmla="*/ 391 w 564"/>
                  <a:gd name="T17" fmla="*/ 65 h 433"/>
                  <a:gd name="T18" fmla="*/ 342 w 564"/>
                  <a:gd name="T19" fmla="*/ 65 h 433"/>
                  <a:gd name="T20" fmla="*/ 297 w 564"/>
                  <a:gd name="T21" fmla="*/ 97 h 433"/>
                  <a:gd name="T22" fmla="*/ 223 w 564"/>
                  <a:gd name="T23" fmla="*/ 322 h 433"/>
                  <a:gd name="T24" fmla="*/ 219 w 564"/>
                  <a:gd name="T25" fmla="*/ 325 h 433"/>
                  <a:gd name="T26" fmla="*/ 173 w 564"/>
                  <a:gd name="T27" fmla="*/ 325 h 433"/>
                  <a:gd name="T28" fmla="*/ 173 w 564"/>
                  <a:gd name="T29" fmla="*/ 286 h 433"/>
                  <a:gd name="T30" fmla="*/ 147 w 564"/>
                  <a:gd name="T31" fmla="*/ 260 h 433"/>
                  <a:gd name="T32" fmla="*/ 26 w 564"/>
                  <a:gd name="T33" fmla="*/ 260 h 433"/>
                  <a:gd name="T34" fmla="*/ 0 w 564"/>
                  <a:gd name="T35" fmla="*/ 286 h 433"/>
                  <a:gd name="T36" fmla="*/ 0 w 564"/>
                  <a:gd name="T37" fmla="*/ 407 h 433"/>
                  <a:gd name="T38" fmla="*/ 26 w 564"/>
                  <a:gd name="T39" fmla="*/ 433 h 433"/>
                  <a:gd name="T40" fmla="*/ 147 w 564"/>
                  <a:gd name="T41" fmla="*/ 433 h 433"/>
                  <a:gd name="T42" fmla="*/ 173 w 564"/>
                  <a:gd name="T43" fmla="*/ 407 h 433"/>
                  <a:gd name="T44" fmla="*/ 173 w 564"/>
                  <a:gd name="T45" fmla="*/ 368 h 433"/>
                  <a:gd name="T46" fmla="*/ 219 w 564"/>
                  <a:gd name="T47" fmla="*/ 368 h 433"/>
                  <a:gd name="T48" fmla="*/ 264 w 564"/>
                  <a:gd name="T49" fmla="*/ 336 h 433"/>
                  <a:gd name="T50" fmla="*/ 338 w 564"/>
                  <a:gd name="T51" fmla="*/ 111 h 433"/>
                  <a:gd name="T52" fmla="*/ 342 w 564"/>
                  <a:gd name="T53" fmla="*/ 108 h 433"/>
                  <a:gd name="T54" fmla="*/ 391 w 564"/>
                  <a:gd name="T55" fmla="*/ 108 h 433"/>
                  <a:gd name="T56" fmla="*/ 391 w 564"/>
                  <a:gd name="T57" fmla="*/ 147 h 433"/>
                  <a:gd name="T58" fmla="*/ 129 w 564"/>
                  <a:gd name="T59" fmla="*/ 390 h 433"/>
                  <a:gd name="T60" fmla="*/ 43 w 564"/>
                  <a:gd name="T61" fmla="*/ 390 h 433"/>
                  <a:gd name="T62" fmla="*/ 43 w 564"/>
                  <a:gd name="T63" fmla="*/ 303 h 433"/>
                  <a:gd name="T64" fmla="*/ 129 w 564"/>
                  <a:gd name="T65" fmla="*/ 303 h 433"/>
                  <a:gd name="T66" fmla="*/ 129 w 564"/>
                  <a:gd name="T67" fmla="*/ 39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64" h="433">
                    <a:moveTo>
                      <a:pt x="391" y="147"/>
                    </a:moveTo>
                    <a:cubicBezTo>
                      <a:pt x="391" y="162"/>
                      <a:pt x="403" y="173"/>
                      <a:pt x="417" y="173"/>
                    </a:cubicBezTo>
                    <a:cubicBezTo>
                      <a:pt x="538" y="173"/>
                      <a:pt x="538" y="173"/>
                      <a:pt x="538" y="173"/>
                    </a:cubicBezTo>
                    <a:cubicBezTo>
                      <a:pt x="552" y="173"/>
                      <a:pt x="564" y="162"/>
                      <a:pt x="564" y="147"/>
                    </a:cubicBezTo>
                    <a:cubicBezTo>
                      <a:pt x="564" y="26"/>
                      <a:pt x="564" y="26"/>
                      <a:pt x="564" y="26"/>
                    </a:cubicBezTo>
                    <a:cubicBezTo>
                      <a:pt x="564" y="11"/>
                      <a:pt x="552" y="0"/>
                      <a:pt x="538" y="0"/>
                    </a:cubicBezTo>
                    <a:cubicBezTo>
                      <a:pt x="417" y="0"/>
                      <a:pt x="417" y="0"/>
                      <a:pt x="417" y="0"/>
                    </a:cubicBezTo>
                    <a:cubicBezTo>
                      <a:pt x="403" y="0"/>
                      <a:pt x="391" y="11"/>
                      <a:pt x="391" y="26"/>
                    </a:cubicBezTo>
                    <a:cubicBezTo>
                      <a:pt x="391" y="65"/>
                      <a:pt x="391" y="65"/>
                      <a:pt x="391" y="65"/>
                    </a:cubicBezTo>
                    <a:cubicBezTo>
                      <a:pt x="342" y="65"/>
                      <a:pt x="342" y="65"/>
                      <a:pt x="342" y="65"/>
                    </a:cubicBezTo>
                    <a:cubicBezTo>
                      <a:pt x="322" y="65"/>
                      <a:pt x="304" y="78"/>
                      <a:pt x="297" y="97"/>
                    </a:cubicBezTo>
                    <a:cubicBezTo>
                      <a:pt x="223" y="322"/>
                      <a:pt x="223" y="322"/>
                      <a:pt x="223" y="322"/>
                    </a:cubicBezTo>
                    <a:cubicBezTo>
                      <a:pt x="222" y="324"/>
                      <a:pt x="221" y="325"/>
                      <a:pt x="219" y="325"/>
                    </a:cubicBezTo>
                    <a:cubicBezTo>
                      <a:pt x="173" y="325"/>
                      <a:pt x="173" y="325"/>
                      <a:pt x="173" y="325"/>
                    </a:cubicBezTo>
                    <a:cubicBezTo>
                      <a:pt x="173" y="286"/>
                      <a:pt x="173" y="286"/>
                      <a:pt x="173" y="286"/>
                    </a:cubicBezTo>
                    <a:cubicBezTo>
                      <a:pt x="173" y="272"/>
                      <a:pt x="161" y="260"/>
                      <a:pt x="147" y="260"/>
                    </a:cubicBezTo>
                    <a:cubicBezTo>
                      <a:pt x="26" y="260"/>
                      <a:pt x="26" y="260"/>
                      <a:pt x="26" y="260"/>
                    </a:cubicBezTo>
                    <a:cubicBezTo>
                      <a:pt x="11" y="260"/>
                      <a:pt x="0" y="272"/>
                      <a:pt x="0" y="286"/>
                    </a:cubicBezTo>
                    <a:cubicBezTo>
                      <a:pt x="0" y="407"/>
                      <a:pt x="0" y="407"/>
                      <a:pt x="0" y="407"/>
                    </a:cubicBezTo>
                    <a:cubicBezTo>
                      <a:pt x="0" y="422"/>
                      <a:pt x="11" y="433"/>
                      <a:pt x="26" y="433"/>
                    </a:cubicBezTo>
                    <a:cubicBezTo>
                      <a:pt x="147" y="433"/>
                      <a:pt x="147" y="433"/>
                      <a:pt x="147" y="433"/>
                    </a:cubicBezTo>
                    <a:cubicBezTo>
                      <a:pt x="161" y="433"/>
                      <a:pt x="173" y="422"/>
                      <a:pt x="173" y="407"/>
                    </a:cubicBezTo>
                    <a:cubicBezTo>
                      <a:pt x="173" y="368"/>
                      <a:pt x="173" y="368"/>
                      <a:pt x="173" y="368"/>
                    </a:cubicBezTo>
                    <a:cubicBezTo>
                      <a:pt x="219" y="368"/>
                      <a:pt x="219" y="368"/>
                      <a:pt x="219" y="368"/>
                    </a:cubicBezTo>
                    <a:cubicBezTo>
                      <a:pt x="239" y="368"/>
                      <a:pt x="257" y="355"/>
                      <a:pt x="264" y="336"/>
                    </a:cubicBezTo>
                    <a:cubicBezTo>
                      <a:pt x="338" y="111"/>
                      <a:pt x="338" y="111"/>
                      <a:pt x="338" y="111"/>
                    </a:cubicBezTo>
                    <a:cubicBezTo>
                      <a:pt x="339" y="109"/>
                      <a:pt x="340" y="108"/>
                      <a:pt x="342" y="108"/>
                    </a:cubicBezTo>
                    <a:cubicBezTo>
                      <a:pt x="391" y="108"/>
                      <a:pt x="391" y="108"/>
                      <a:pt x="391" y="108"/>
                    </a:cubicBezTo>
                    <a:lnTo>
                      <a:pt x="391" y="147"/>
                    </a:lnTo>
                    <a:close/>
                    <a:moveTo>
                      <a:pt x="129" y="390"/>
                    </a:moveTo>
                    <a:cubicBezTo>
                      <a:pt x="43" y="390"/>
                      <a:pt x="43" y="390"/>
                      <a:pt x="43" y="390"/>
                    </a:cubicBezTo>
                    <a:cubicBezTo>
                      <a:pt x="43" y="303"/>
                      <a:pt x="43" y="303"/>
                      <a:pt x="43" y="303"/>
                    </a:cubicBezTo>
                    <a:cubicBezTo>
                      <a:pt x="129" y="303"/>
                      <a:pt x="129" y="303"/>
                      <a:pt x="129" y="303"/>
                    </a:cubicBezTo>
                    <a:lnTo>
                      <a:pt x="129" y="390"/>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9523" tIns="59761" rIns="119523" bIns="59761" numCol="1" anchor="t" anchorCtr="0" compatLnSpc="1">
                <a:prstTxWarp prst="textNoShape">
                  <a:avLst/>
                </a:prstTxWarp>
              </a:bodyPr>
              <a:lstStyle/>
              <a:p>
                <a:pPr defTabSz="1218936"/>
                <a:endParaRPr lang="en-US" sz="2353">
                  <a:solidFill>
                    <a:srgbClr val="282828"/>
                  </a:solidFill>
                  <a:latin typeface="Segoe UI"/>
                </a:endParaRPr>
              </a:p>
            </p:txBody>
          </p:sp>
        </p:grpSp>
        <p:sp>
          <p:nvSpPr>
            <p:cNvPr id="47" name="Rechteck 56">
              <a:extLst>
                <a:ext uri="{FF2B5EF4-FFF2-40B4-BE49-F238E27FC236}">
                  <a16:creationId xmlns:a16="http://schemas.microsoft.com/office/drawing/2014/main" id="{DD22EE0C-E830-4056-B8A3-5F7D41FEA958}"/>
                </a:ext>
              </a:extLst>
            </p:cNvPr>
            <p:cNvSpPr/>
            <p:nvPr/>
          </p:nvSpPr>
          <p:spPr bwMode="auto">
            <a:xfrm>
              <a:off x="5185386" y="1436914"/>
              <a:ext cx="2720482" cy="4146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cs typeface="Segoe UI" pitchFamily="34" charset="0"/>
                </a:rPr>
                <a:t>Contoso USA</a:t>
              </a:r>
            </a:p>
          </p:txBody>
        </p:sp>
        <p:sp>
          <p:nvSpPr>
            <p:cNvPr id="48" name="Textfeld 57">
              <a:extLst>
                <a:ext uri="{FF2B5EF4-FFF2-40B4-BE49-F238E27FC236}">
                  <a16:creationId xmlns:a16="http://schemas.microsoft.com/office/drawing/2014/main" id="{EBFF9942-EB1D-4440-9D55-50E2CC19988C}"/>
                </a:ext>
              </a:extLst>
            </p:cNvPr>
            <p:cNvSpPr txBox="1"/>
            <p:nvPr/>
          </p:nvSpPr>
          <p:spPr>
            <a:xfrm>
              <a:off x="5093727" y="1315126"/>
              <a:ext cx="648880" cy="440890"/>
            </a:xfrm>
            <a:prstGeom prst="rect">
              <a:avLst/>
            </a:prstGeom>
            <a:noFill/>
          </p:spPr>
          <p:txBody>
            <a:bodyPr wrap="none" lIns="243840" tIns="195072" rIns="243840" bIns="195072" rtlCol="0">
              <a:spAutoFit/>
            </a:bodyPr>
            <a:lstStyle>
              <a:defPPr>
                <a:defRPr lang="de-DE"/>
              </a:defPPr>
              <a:lvl1pPr>
                <a:lnSpc>
                  <a:spcPct val="90000"/>
                </a:lnSpc>
                <a:spcAft>
                  <a:spcPts val="600"/>
                </a:spcAft>
                <a:defRPr sz="1050">
                  <a:gradFill>
                    <a:gsLst>
                      <a:gs pos="0">
                        <a:srgbClr val="FFFFFF"/>
                      </a:gs>
                      <a:gs pos="100000">
                        <a:srgbClr val="FFFFFF"/>
                      </a:gs>
                    </a:gsLst>
                    <a:lin ang="5400000" scaled="0"/>
                  </a:gradFill>
                </a:defRPr>
              </a:lvl1pPr>
            </a:lstStyle>
            <a:p>
              <a:r>
                <a:rPr lang="en-US" sz="1400">
                  <a:gradFill>
                    <a:gsLst>
                      <a:gs pos="0">
                        <a:schemeClr val="bg1"/>
                      </a:gs>
                      <a:gs pos="100000">
                        <a:schemeClr val="bg1"/>
                      </a:gs>
                    </a:gsLst>
                    <a:lin ang="5400000" scaled="0"/>
                  </a:gradFill>
                </a:rPr>
                <a:t>Prod</a:t>
              </a:r>
            </a:p>
          </p:txBody>
        </p:sp>
      </p:grpSp>
      <p:sp>
        <p:nvSpPr>
          <p:cNvPr id="56" name="Rechteck 167">
            <a:extLst>
              <a:ext uri="{FF2B5EF4-FFF2-40B4-BE49-F238E27FC236}">
                <a16:creationId xmlns:a16="http://schemas.microsoft.com/office/drawing/2014/main" id="{4EC92CDC-BE76-4828-902E-A43394104C61}"/>
              </a:ext>
            </a:extLst>
          </p:cNvPr>
          <p:cNvSpPr/>
          <p:nvPr/>
        </p:nvSpPr>
        <p:spPr bwMode="auto">
          <a:xfrm>
            <a:off x="1328324" y="1028091"/>
            <a:ext cx="3627309" cy="552836"/>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43840" tIns="195072" rIns="243840" bIns="195072" numCol="1" spcCol="0" rtlCol="0" fromWordArt="0" anchor="t" anchorCtr="0" forceAA="0" compatLnSpc="1">
            <a:prstTxWarp prst="textNoShape">
              <a:avLst/>
            </a:prstTxWarp>
            <a:noAutofit/>
          </a:bodyPr>
          <a:lstStyle/>
          <a:p>
            <a:pPr algn="ctr" defTabSz="1243265" fontAlgn="base">
              <a:lnSpc>
                <a:spcPct val="90000"/>
              </a:lnSpc>
              <a:spcBef>
                <a:spcPct val="0"/>
              </a:spcBef>
              <a:spcAft>
                <a:spcPct val="0"/>
              </a:spcAft>
            </a:pPr>
            <a:r>
              <a:rPr lang="en-US" sz="1867">
                <a:gradFill>
                  <a:gsLst>
                    <a:gs pos="0">
                      <a:srgbClr val="FFFFFF"/>
                    </a:gs>
                    <a:gs pos="100000">
                      <a:srgbClr val="FFFFFF"/>
                    </a:gs>
                  </a:gsLst>
                  <a:lin ang="5400000" scaled="0"/>
                </a:gradFill>
                <a:latin typeface="+mj-lt"/>
                <a:ea typeface="Segoe UI" pitchFamily="34" charset="0"/>
                <a:cs typeface="Segoe UI" pitchFamily="34" charset="0"/>
              </a:rPr>
              <a:t>Contoso Corp.</a:t>
            </a:r>
          </a:p>
        </p:txBody>
      </p:sp>
      <p:sp>
        <p:nvSpPr>
          <p:cNvPr id="168" name="Rectangle 167">
            <a:extLst>
              <a:ext uri="{FF2B5EF4-FFF2-40B4-BE49-F238E27FC236}">
                <a16:creationId xmlns:a16="http://schemas.microsoft.com/office/drawing/2014/main" id="{6F9D5091-4DE8-4032-9EA3-77E5375E3002}"/>
              </a:ext>
            </a:extLst>
          </p:cNvPr>
          <p:cNvSpPr/>
          <p:nvPr/>
        </p:nvSpPr>
        <p:spPr bwMode="auto">
          <a:xfrm>
            <a:off x="1734725" y="4072531"/>
            <a:ext cx="3627311" cy="2423520"/>
          </a:xfrm>
          <a:prstGeom prst="rect">
            <a:avLst/>
          </a:prstGeom>
          <a:solidFill>
            <a:schemeClr val="bg1"/>
          </a:solidFill>
          <a:ln w="12700">
            <a:solidFill>
              <a:srgbClr val="0078D4"/>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69" name="Rectangle 168">
            <a:extLst>
              <a:ext uri="{FF2B5EF4-FFF2-40B4-BE49-F238E27FC236}">
                <a16:creationId xmlns:a16="http://schemas.microsoft.com/office/drawing/2014/main" id="{B772B01A-0F7F-41B7-8709-87F90D1853DD}"/>
              </a:ext>
            </a:extLst>
          </p:cNvPr>
          <p:cNvSpPr/>
          <p:nvPr/>
        </p:nvSpPr>
        <p:spPr bwMode="auto">
          <a:xfrm>
            <a:off x="1744263" y="3924355"/>
            <a:ext cx="3608885" cy="283643"/>
          </a:xfrm>
          <a:prstGeom prst="rect">
            <a:avLst/>
          </a:prstGeom>
          <a:solidFill>
            <a:schemeClr val="bg1"/>
          </a:solidFill>
          <a:ln w="1270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72" name="Cylinder 171">
            <a:extLst>
              <a:ext uri="{FF2B5EF4-FFF2-40B4-BE49-F238E27FC236}">
                <a16:creationId xmlns:a16="http://schemas.microsoft.com/office/drawing/2014/main" id="{0E0AD61C-F2B5-4D39-93A4-BDF910166AF4}"/>
              </a:ext>
            </a:extLst>
          </p:cNvPr>
          <p:cNvSpPr/>
          <p:nvPr/>
        </p:nvSpPr>
        <p:spPr bwMode="auto">
          <a:xfrm>
            <a:off x="2062757" y="3986485"/>
            <a:ext cx="2210899" cy="920633"/>
          </a:xfrm>
          <a:prstGeom prst="can">
            <a:avLst/>
          </a:prstGeom>
          <a:solidFill>
            <a:schemeClr val="bg1"/>
          </a:solidFill>
          <a:ln>
            <a:solidFill>
              <a:srgbClr val="0071BC"/>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75" name="Rectangle 34">
            <a:extLst>
              <a:ext uri="{FF2B5EF4-FFF2-40B4-BE49-F238E27FC236}">
                <a16:creationId xmlns:a16="http://schemas.microsoft.com/office/drawing/2014/main" id="{BC48303A-5732-4FE5-8D4A-A1C9071B7957}"/>
              </a:ext>
            </a:extLst>
          </p:cNvPr>
          <p:cNvSpPr/>
          <p:nvPr/>
        </p:nvSpPr>
        <p:spPr bwMode="auto">
          <a:xfrm>
            <a:off x="3215280" y="4331560"/>
            <a:ext cx="938622" cy="451534"/>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FFFF"/>
                </a:solidFill>
                <a:prstDash val="solid"/>
                <a:round/>
                <a:headEnd type="none" w="med" len="med"/>
                <a:tailEnd type="none" w="med" len="med"/>
              </a14:hiddenLine>
            </a:ext>
          </a:ex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1184621">
              <a:defRPr/>
            </a:pPr>
            <a:r>
              <a:rPr lang="en-US" sz="1467" dirty="0">
                <a:gradFill>
                  <a:gsLst>
                    <a:gs pos="2917">
                      <a:srgbClr val="282828"/>
                    </a:gs>
                    <a:gs pos="30000">
                      <a:srgbClr val="282828"/>
                    </a:gs>
                  </a:gsLst>
                  <a:lin ang="5400000" scaled="0"/>
                </a:gradFill>
                <a:latin typeface="Segoe UI"/>
              </a:rPr>
              <a:t>Microsoft </a:t>
            </a:r>
            <a:r>
              <a:rPr lang="en-US" sz="1467" dirty="0" err="1">
                <a:gradFill>
                  <a:gsLst>
                    <a:gs pos="2917">
                      <a:srgbClr val="282828"/>
                    </a:gs>
                    <a:gs pos="30000">
                      <a:srgbClr val="282828"/>
                    </a:gs>
                  </a:gsLst>
                  <a:lin ang="5400000" scaled="0"/>
                </a:gradFill>
                <a:latin typeface="Segoe UI"/>
              </a:rPr>
              <a:t>Dataverse</a:t>
            </a:r>
            <a:endParaRPr lang="en-US" sz="2615" dirty="0">
              <a:gradFill>
                <a:gsLst>
                  <a:gs pos="2917">
                    <a:srgbClr val="282828"/>
                  </a:gs>
                  <a:gs pos="30000">
                    <a:srgbClr val="282828"/>
                  </a:gs>
                </a:gsLst>
                <a:lin ang="5400000" scaled="0"/>
              </a:gradFill>
              <a:latin typeface="Segoe UI"/>
            </a:endParaRPr>
          </a:p>
        </p:txBody>
      </p:sp>
      <p:pic>
        <p:nvPicPr>
          <p:cNvPr id="176" name="Graphic 175">
            <a:extLst>
              <a:ext uri="{FF2B5EF4-FFF2-40B4-BE49-F238E27FC236}">
                <a16:creationId xmlns:a16="http://schemas.microsoft.com/office/drawing/2014/main" id="{AB865752-7DC7-4136-A0D9-5EDF23E237A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25854" y="4292941"/>
            <a:ext cx="490153" cy="490153"/>
          </a:xfrm>
          <a:prstGeom prst="rect">
            <a:avLst/>
          </a:prstGeom>
        </p:spPr>
      </p:pic>
      <p:sp>
        <p:nvSpPr>
          <p:cNvPr id="179" name="Rectangle: Rounded Corners 178">
            <a:extLst>
              <a:ext uri="{FF2B5EF4-FFF2-40B4-BE49-F238E27FC236}">
                <a16:creationId xmlns:a16="http://schemas.microsoft.com/office/drawing/2014/main" id="{77E822CC-04F9-4708-BB2F-A5C3DCC7942A}"/>
              </a:ext>
            </a:extLst>
          </p:cNvPr>
          <p:cNvSpPr/>
          <p:nvPr/>
        </p:nvSpPr>
        <p:spPr bwMode="auto">
          <a:xfrm>
            <a:off x="2062757" y="5078564"/>
            <a:ext cx="2210899" cy="1256841"/>
          </a:xfrm>
          <a:prstGeom prst="roundRect">
            <a:avLst/>
          </a:prstGeom>
          <a:solidFill>
            <a:schemeClr val="bg1"/>
          </a:solidFill>
          <a:ln>
            <a:solidFill>
              <a:srgbClr val="0071BC"/>
            </a:solidFill>
            <a:prstDash val="dash"/>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pic>
        <p:nvPicPr>
          <p:cNvPr id="180" name="Picture 179">
            <a:extLst>
              <a:ext uri="{FF2B5EF4-FFF2-40B4-BE49-F238E27FC236}">
                <a16:creationId xmlns:a16="http://schemas.microsoft.com/office/drawing/2014/main" id="{8C8FD72B-8376-405B-B727-04D8158AEF1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207076" y="5161624"/>
            <a:ext cx="1922261" cy="1090721"/>
          </a:xfrm>
          <a:prstGeom prst="rect">
            <a:avLst/>
          </a:prstGeom>
        </p:spPr>
      </p:pic>
      <p:sp>
        <p:nvSpPr>
          <p:cNvPr id="181" name="Arrow: Right 180">
            <a:extLst>
              <a:ext uri="{FF2B5EF4-FFF2-40B4-BE49-F238E27FC236}">
                <a16:creationId xmlns:a16="http://schemas.microsoft.com/office/drawing/2014/main" id="{66EFFE9E-B509-46A3-A122-28028458EFCC}"/>
              </a:ext>
            </a:extLst>
          </p:cNvPr>
          <p:cNvSpPr/>
          <p:nvPr/>
        </p:nvSpPr>
        <p:spPr bwMode="auto">
          <a:xfrm>
            <a:off x="6141796" y="1153845"/>
            <a:ext cx="906704"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3" name="TextBox 182">
            <a:extLst>
              <a:ext uri="{FF2B5EF4-FFF2-40B4-BE49-F238E27FC236}">
                <a16:creationId xmlns:a16="http://schemas.microsoft.com/office/drawing/2014/main" id="{0D3C8D52-9EF7-4CD4-B4F8-E71145A85E8A}"/>
              </a:ext>
            </a:extLst>
          </p:cNvPr>
          <p:cNvSpPr txBox="1"/>
          <p:nvPr/>
        </p:nvSpPr>
        <p:spPr>
          <a:xfrm>
            <a:off x="7166519" y="1149341"/>
            <a:ext cx="4866731" cy="362087"/>
          </a:xfrm>
          <a:prstGeom prst="rect">
            <a:avLst/>
          </a:prstGeom>
          <a:noFill/>
        </p:spPr>
        <p:txBody>
          <a:bodyPr wrap="square" lIns="0" tIns="0" rIns="0" bIns="0" rtlCol="0">
            <a:spAutoFit/>
          </a:bodyPr>
          <a:lstStyle/>
          <a:p>
            <a:r>
              <a:rPr lang="en-US" sz="2353">
                <a:gradFill>
                  <a:gsLst>
                    <a:gs pos="0">
                      <a:schemeClr val="tx1"/>
                    </a:gs>
                    <a:gs pos="86000">
                      <a:schemeClr val="tx1"/>
                    </a:gs>
                  </a:gsLst>
                  <a:lin ang="5400000" scaled="0"/>
                </a:gradFill>
              </a:rPr>
              <a:t>1. Azure AD Conditional Access</a:t>
            </a:r>
          </a:p>
        </p:txBody>
      </p:sp>
      <p:sp>
        <p:nvSpPr>
          <p:cNvPr id="184" name="Arrow: Right 183">
            <a:extLst>
              <a:ext uri="{FF2B5EF4-FFF2-40B4-BE49-F238E27FC236}">
                <a16:creationId xmlns:a16="http://schemas.microsoft.com/office/drawing/2014/main" id="{94CB2461-06BF-4DE8-B005-18227FCEA6EB}"/>
              </a:ext>
            </a:extLst>
          </p:cNvPr>
          <p:cNvSpPr/>
          <p:nvPr/>
        </p:nvSpPr>
        <p:spPr bwMode="auto">
          <a:xfrm>
            <a:off x="5470020" y="2372786"/>
            <a:ext cx="1578480"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5" name="TextBox 184">
            <a:extLst>
              <a:ext uri="{FF2B5EF4-FFF2-40B4-BE49-F238E27FC236}">
                <a16:creationId xmlns:a16="http://schemas.microsoft.com/office/drawing/2014/main" id="{81883004-A101-4E57-8C0A-04B6481D9926}"/>
              </a:ext>
            </a:extLst>
          </p:cNvPr>
          <p:cNvSpPr txBox="1"/>
          <p:nvPr/>
        </p:nvSpPr>
        <p:spPr>
          <a:xfrm>
            <a:off x="7166519" y="2368282"/>
            <a:ext cx="4866731" cy="362087"/>
          </a:xfrm>
          <a:prstGeom prst="rect">
            <a:avLst/>
          </a:prstGeom>
          <a:noFill/>
        </p:spPr>
        <p:txBody>
          <a:bodyPr wrap="square" lIns="0" tIns="0" rIns="0" bIns="0" rtlCol="0">
            <a:spAutoFit/>
          </a:bodyPr>
          <a:lstStyle/>
          <a:p>
            <a:r>
              <a:rPr lang="en-US" sz="2353">
                <a:gradFill>
                  <a:gsLst>
                    <a:gs pos="0">
                      <a:schemeClr val="tx1"/>
                    </a:gs>
                    <a:gs pos="86000">
                      <a:schemeClr val="tx1"/>
                    </a:gs>
                  </a:gsLst>
                  <a:lin ang="5400000" scaled="0"/>
                </a:gradFill>
              </a:rPr>
              <a:t>2. Environment roles</a:t>
            </a:r>
          </a:p>
        </p:txBody>
      </p:sp>
      <p:sp>
        <p:nvSpPr>
          <p:cNvPr id="186" name="Arrow: Right 185">
            <a:extLst>
              <a:ext uri="{FF2B5EF4-FFF2-40B4-BE49-F238E27FC236}">
                <a16:creationId xmlns:a16="http://schemas.microsoft.com/office/drawing/2014/main" id="{2696B5AE-C925-40F1-A4C7-798E8D687CBF}"/>
              </a:ext>
            </a:extLst>
          </p:cNvPr>
          <p:cNvSpPr/>
          <p:nvPr/>
        </p:nvSpPr>
        <p:spPr bwMode="auto">
          <a:xfrm>
            <a:off x="4430578" y="3191469"/>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7" name="TextBox 186">
            <a:extLst>
              <a:ext uri="{FF2B5EF4-FFF2-40B4-BE49-F238E27FC236}">
                <a16:creationId xmlns:a16="http://schemas.microsoft.com/office/drawing/2014/main" id="{68E1C4A2-7309-4AB4-9B3D-D850D69E7486}"/>
              </a:ext>
            </a:extLst>
          </p:cNvPr>
          <p:cNvSpPr txBox="1"/>
          <p:nvPr/>
        </p:nvSpPr>
        <p:spPr>
          <a:xfrm>
            <a:off x="7145301" y="3029898"/>
            <a:ext cx="4866731" cy="724173"/>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3. Resource permissions for apps, flows, custom connectors…</a:t>
            </a:r>
          </a:p>
        </p:txBody>
      </p:sp>
      <p:sp>
        <p:nvSpPr>
          <p:cNvPr id="188" name="Arrow: Right 187">
            <a:extLst>
              <a:ext uri="{FF2B5EF4-FFF2-40B4-BE49-F238E27FC236}">
                <a16:creationId xmlns:a16="http://schemas.microsoft.com/office/drawing/2014/main" id="{BF523016-8D2D-4A60-B9F4-6CE59F9C6CDA}"/>
              </a:ext>
            </a:extLst>
          </p:cNvPr>
          <p:cNvSpPr/>
          <p:nvPr/>
        </p:nvSpPr>
        <p:spPr bwMode="auto">
          <a:xfrm>
            <a:off x="4430578" y="4237123"/>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89" name="TextBox 188">
            <a:extLst>
              <a:ext uri="{FF2B5EF4-FFF2-40B4-BE49-F238E27FC236}">
                <a16:creationId xmlns:a16="http://schemas.microsoft.com/office/drawing/2014/main" id="{56DC4EA7-2030-45AA-9D54-A68810195E7D}"/>
              </a:ext>
            </a:extLst>
          </p:cNvPr>
          <p:cNvSpPr txBox="1"/>
          <p:nvPr/>
        </p:nvSpPr>
        <p:spPr>
          <a:xfrm>
            <a:off x="7145301" y="4248054"/>
            <a:ext cx="4866731" cy="362087"/>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4. Microsoft </a:t>
            </a:r>
            <a:r>
              <a:rPr lang="en-US" sz="2353" dirty="0" err="1">
                <a:gradFill>
                  <a:gsLst>
                    <a:gs pos="0">
                      <a:schemeClr val="tx1"/>
                    </a:gs>
                    <a:gs pos="86000">
                      <a:schemeClr val="tx1"/>
                    </a:gs>
                  </a:gsLst>
                  <a:lin ang="5400000" scaled="0"/>
                </a:gradFill>
              </a:rPr>
              <a:t>Dataverse</a:t>
            </a:r>
            <a:r>
              <a:rPr lang="en-US" sz="2353" dirty="0">
                <a:gradFill>
                  <a:gsLst>
                    <a:gs pos="0">
                      <a:schemeClr val="tx1"/>
                    </a:gs>
                    <a:gs pos="86000">
                      <a:schemeClr val="tx1"/>
                    </a:gs>
                  </a:gsLst>
                  <a:lin ang="5400000" scaled="0"/>
                </a:gradFill>
              </a:rPr>
              <a:t> security roles</a:t>
            </a:r>
          </a:p>
        </p:txBody>
      </p:sp>
      <p:sp>
        <p:nvSpPr>
          <p:cNvPr id="190" name="Arrow: Right 189">
            <a:extLst>
              <a:ext uri="{FF2B5EF4-FFF2-40B4-BE49-F238E27FC236}">
                <a16:creationId xmlns:a16="http://schemas.microsoft.com/office/drawing/2014/main" id="{41718916-672A-4D81-B626-E3C28AAE60D3}"/>
              </a:ext>
            </a:extLst>
          </p:cNvPr>
          <p:cNvSpPr/>
          <p:nvPr/>
        </p:nvSpPr>
        <p:spPr bwMode="auto">
          <a:xfrm>
            <a:off x="4451795" y="5442531"/>
            <a:ext cx="2602591" cy="391196"/>
          </a:xfrm>
          <a:prstGeom prst="rightArrow">
            <a:avLst/>
          </a:prstGeom>
          <a:solidFill>
            <a:srgbClr val="5C005C"/>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pPr>
            <a:endParaRPr lang="en-US" sz="2667" err="1">
              <a:solidFill>
                <a:schemeClr val="bg1"/>
              </a:solidFill>
            </a:endParaRPr>
          </a:p>
        </p:txBody>
      </p:sp>
      <p:sp>
        <p:nvSpPr>
          <p:cNvPr id="191" name="TextBox 190">
            <a:extLst>
              <a:ext uri="{FF2B5EF4-FFF2-40B4-BE49-F238E27FC236}">
                <a16:creationId xmlns:a16="http://schemas.microsoft.com/office/drawing/2014/main" id="{0494706F-1BBD-4681-AAE2-D06119F1D52E}"/>
              </a:ext>
            </a:extLst>
          </p:cNvPr>
          <p:cNvSpPr txBox="1"/>
          <p:nvPr/>
        </p:nvSpPr>
        <p:spPr>
          <a:xfrm>
            <a:off x="7166519" y="5280960"/>
            <a:ext cx="4866731" cy="1448345"/>
          </a:xfrm>
          <a:prstGeom prst="rect">
            <a:avLst/>
          </a:prstGeom>
          <a:noFill/>
        </p:spPr>
        <p:txBody>
          <a:bodyPr wrap="square" lIns="0" tIns="0" rIns="0" bIns="0" rtlCol="0">
            <a:spAutoFit/>
          </a:bodyPr>
          <a:lstStyle/>
          <a:p>
            <a:r>
              <a:rPr lang="en-US" sz="2353" dirty="0">
                <a:gradFill>
                  <a:gsLst>
                    <a:gs pos="0">
                      <a:schemeClr val="tx1"/>
                    </a:gs>
                    <a:gs pos="86000">
                      <a:schemeClr val="tx1"/>
                    </a:gs>
                  </a:gsLst>
                  <a:lin ang="5400000" scaled="0"/>
                </a:gradFill>
              </a:rPr>
              <a:t>5. Cross-tenant inbound &amp; outbound restrictions to the 30</a:t>
            </a:r>
            <a:r>
              <a:rPr lang="fr-FR" sz="2353" dirty="0">
                <a:gradFill>
                  <a:gsLst>
                    <a:gs pos="0">
                      <a:schemeClr val="tx1"/>
                    </a:gs>
                    <a:gs pos="86000">
                      <a:schemeClr val="tx1"/>
                    </a:gs>
                  </a:gsLst>
                  <a:lin ang="5400000" scaled="0"/>
                </a:gradFill>
              </a:rPr>
              <a:t>0+ </a:t>
            </a:r>
            <a:r>
              <a:rPr lang="fr-FR" sz="2353" dirty="0" err="1">
                <a:gradFill>
                  <a:gsLst>
                    <a:gs pos="0">
                      <a:schemeClr val="tx1"/>
                    </a:gs>
                    <a:gs pos="86000">
                      <a:schemeClr val="tx1"/>
                    </a:gs>
                  </a:gsLst>
                  <a:lin ang="5400000" scaled="0"/>
                </a:gradFill>
              </a:rPr>
              <a:t>connectors</a:t>
            </a:r>
            <a:r>
              <a:rPr lang="fr-FR" sz="2353" dirty="0">
                <a:gradFill>
                  <a:gsLst>
                    <a:gs pos="0">
                      <a:schemeClr val="tx1"/>
                    </a:gs>
                    <a:gs pos="86000">
                      <a:schemeClr val="tx1"/>
                    </a:gs>
                  </a:gsLst>
                  <a:lin ang="5400000" scaled="0"/>
                </a:gradFill>
              </a:rPr>
              <a:t> to cloud services, content services, </a:t>
            </a:r>
            <a:r>
              <a:rPr lang="fr-FR" sz="2353" dirty="0" err="1">
                <a:gradFill>
                  <a:gsLst>
                    <a:gs pos="0">
                      <a:schemeClr val="tx1"/>
                    </a:gs>
                    <a:gs pos="86000">
                      <a:schemeClr val="tx1"/>
                    </a:gs>
                  </a:gsLst>
                  <a:lin ang="5400000" scaled="0"/>
                </a:gradFill>
              </a:rPr>
              <a:t>DBs</a:t>
            </a:r>
            <a:r>
              <a:rPr lang="fr-FR" sz="2353" dirty="0">
                <a:gradFill>
                  <a:gsLst>
                    <a:gs pos="0">
                      <a:schemeClr val="tx1"/>
                    </a:gs>
                    <a:gs pos="86000">
                      <a:schemeClr val="tx1"/>
                    </a:gs>
                  </a:gsLst>
                  <a:lin ang="5400000" scaled="0"/>
                </a:gradFill>
              </a:rPr>
              <a:t>, APIs, etc.</a:t>
            </a:r>
          </a:p>
        </p:txBody>
      </p:sp>
    </p:spTree>
    <p:extLst>
      <p:ext uri="{BB962C8B-B14F-4D97-AF65-F5344CB8AC3E}">
        <p14:creationId xmlns:p14="http://schemas.microsoft.com/office/powerpoint/2010/main" val="428952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C83C80-6F33-4993-9B9E-CCCCED257ECB}"/>
              </a:ext>
            </a:extLst>
          </p:cNvPr>
          <p:cNvSpPr>
            <a:spLocks noGrp="1"/>
          </p:cNvSpPr>
          <p:nvPr>
            <p:ph type="title"/>
          </p:nvPr>
        </p:nvSpPr>
        <p:spPr/>
        <p:txBody>
          <a:bodyPr/>
          <a:lstStyle/>
          <a:p>
            <a:r>
              <a:rPr lang="en-US" dirty="0"/>
              <a:t>Securing environments with Security Groups</a:t>
            </a:r>
          </a:p>
        </p:txBody>
      </p:sp>
      <p:sp>
        <p:nvSpPr>
          <p:cNvPr id="5" name="Text Placeholder 4">
            <a:extLst>
              <a:ext uri="{FF2B5EF4-FFF2-40B4-BE49-F238E27FC236}">
                <a16:creationId xmlns:a16="http://schemas.microsoft.com/office/drawing/2014/main" id="{FBDD1F0B-EC5D-42CC-A352-CA914A368DB4}"/>
              </a:ext>
            </a:extLst>
          </p:cNvPr>
          <p:cNvSpPr>
            <a:spLocks noGrp="1"/>
          </p:cNvSpPr>
          <p:nvPr>
            <p:ph type="body" sz="quarter" idx="10"/>
          </p:nvPr>
        </p:nvSpPr>
        <p:spPr>
          <a:xfrm>
            <a:off x="584200" y="1435497"/>
            <a:ext cx="11018520" cy="5244513"/>
          </a:xfrm>
        </p:spPr>
        <p:txBody>
          <a:bodyPr/>
          <a:lstStyle/>
          <a:p>
            <a:r>
              <a:rPr lang="en-US" sz="2400" dirty="0"/>
              <a:t>Security groups can be used to limit access to environments and to keep the user list streamlined to real users of the Microsoft </a:t>
            </a:r>
            <a:r>
              <a:rPr lang="en-US" sz="2400" dirty="0" err="1"/>
              <a:t>Dataverse</a:t>
            </a:r>
            <a:r>
              <a:rPr lang="en-US" sz="2400" dirty="0"/>
              <a:t> environment</a:t>
            </a:r>
          </a:p>
          <a:p>
            <a:endParaRPr lang="en-US" sz="2400" dirty="0"/>
          </a:p>
          <a:p>
            <a:r>
              <a:rPr lang="en-US" sz="2400" dirty="0"/>
              <a:t>Users added to the security group, are added to Microsoft </a:t>
            </a:r>
            <a:r>
              <a:rPr lang="en-US" sz="2400" dirty="0" err="1"/>
              <a:t>Dataverse</a:t>
            </a:r>
            <a:r>
              <a:rPr lang="en-US" sz="2400" dirty="0"/>
              <a:t> as users</a:t>
            </a:r>
            <a:br>
              <a:rPr lang="en-US" sz="2400" dirty="0"/>
            </a:br>
            <a:endParaRPr lang="en-US" sz="2400" dirty="0"/>
          </a:p>
          <a:p>
            <a:r>
              <a:rPr lang="en-US" sz="2400" dirty="0"/>
              <a:t>When users are removed from the group, they are disabled in Microsoft </a:t>
            </a:r>
            <a:r>
              <a:rPr lang="en-US" sz="2400" dirty="0" err="1"/>
              <a:t>Dataverse</a:t>
            </a:r>
            <a:br>
              <a:rPr lang="en-US" sz="2400" dirty="0"/>
            </a:br>
            <a:endParaRPr lang="en-US" sz="2400" dirty="0"/>
          </a:p>
          <a:p>
            <a:r>
              <a:rPr lang="en-US" sz="2400" dirty="0"/>
              <a:t>When a security group is associated with an existing environment with users, all users in the environment that are not members of the group will be disabled</a:t>
            </a:r>
            <a:br>
              <a:rPr lang="en-US" sz="2400" dirty="0"/>
            </a:br>
            <a:endParaRPr lang="en-US" sz="2400" dirty="0"/>
          </a:p>
          <a:p>
            <a:r>
              <a:rPr lang="en-US" sz="2400" dirty="0"/>
              <a:t>When no security group is associated all users with a Microsoft </a:t>
            </a:r>
            <a:r>
              <a:rPr lang="en-US" sz="2400" dirty="0" err="1"/>
              <a:t>Dataverse</a:t>
            </a:r>
            <a:r>
              <a:rPr lang="en-US" sz="2400" dirty="0"/>
              <a:t> license will be created as users and enabled in the environment</a:t>
            </a:r>
          </a:p>
          <a:p>
            <a:endParaRPr lang="en-US" sz="2400" dirty="0"/>
          </a:p>
        </p:txBody>
      </p:sp>
    </p:spTree>
    <p:extLst>
      <p:ext uri="{BB962C8B-B14F-4D97-AF65-F5344CB8AC3E}">
        <p14:creationId xmlns:p14="http://schemas.microsoft.com/office/powerpoint/2010/main" val="3155807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78017" y="258583"/>
            <a:ext cx="11678623" cy="738664"/>
          </a:xfrm>
        </p:spPr>
        <p:txBody>
          <a:bodyPr/>
          <a:lstStyle/>
          <a:p>
            <a:r>
              <a:rPr lang="en-US" dirty="0"/>
              <a:t>Environment security and access control</a:t>
            </a:r>
          </a:p>
        </p:txBody>
      </p:sp>
      <p:sp>
        <p:nvSpPr>
          <p:cNvPr id="22" name="Rectangle 21">
            <a:extLst>
              <a:ext uri="{FF2B5EF4-FFF2-40B4-BE49-F238E27FC236}">
                <a16:creationId xmlns:a16="http://schemas.microsoft.com/office/drawing/2014/main" id="{FC43DDBF-A3DA-4358-A5AD-26EEC4FFCBDD}"/>
              </a:ext>
            </a:extLst>
          </p:cNvPr>
          <p:cNvSpPr/>
          <p:nvPr/>
        </p:nvSpPr>
        <p:spPr bwMode="auto">
          <a:xfrm>
            <a:off x="249499" y="1296050"/>
            <a:ext cx="1600200" cy="1784277"/>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CB15E031-752B-4ECA-BA1B-0124C299F81C}"/>
              </a:ext>
            </a:extLst>
          </p:cNvPr>
          <p:cNvSpPr/>
          <p:nvPr/>
        </p:nvSpPr>
        <p:spPr bwMode="auto">
          <a:xfrm>
            <a:off x="448823" y="1842015"/>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App</a:t>
            </a:r>
          </a:p>
        </p:txBody>
      </p:sp>
      <p:sp>
        <p:nvSpPr>
          <p:cNvPr id="26" name="Rectangle 25">
            <a:extLst>
              <a:ext uri="{FF2B5EF4-FFF2-40B4-BE49-F238E27FC236}">
                <a16:creationId xmlns:a16="http://schemas.microsoft.com/office/drawing/2014/main" id="{3870C991-F06B-4BC4-8597-61956456AD92}"/>
              </a:ext>
            </a:extLst>
          </p:cNvPr>
          <p:cNvSpPr/>
          <p:nvPr/>
        </p:nvSpPr>
        <p:spPr bwMode="auto">
          <a:xfrm>
            <a:off x="448823" y="2177908"/>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Flow</a:t>
            </a:r>
          </a:p>
        </p:txBody>
      </p:sp>
      <p:sp>
        <p:nvSpPr>
          <p:cNvPr id="27" name="Rectangle 26">
            <a:extLst>
              <a:ext uri="{FF2B5EF4-FFF2-40B4-BE49-F238E27FC236}">
                <a16:creationId xmlns:a16="http://schemas.microsoft.com/office/drawing/2014/main" id="{5A561DD2-5094-4B61-923C-1060B5F6DBFD}"/>
              </a:ext>
            </a:extLst>
          </p:cNvPr>
          <p:cNvSpPr/>
          <p:nvPr/>
        </p:nvSpPr>
        <p:spPr bwMode="auto">
          <a:xfrm>
            <a:off x="448823" y="2527815"/>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28" name="Rectangle 27">
            <a:extLst>
              <a:ext uri="{FF2B5EF4-FFF2-40B4-BE49-F238E27FC236}">
                <a16:creationId xmlns:a16="http://schemas.microsoft.com/office/drawing/2014/main" id="{53540754-86EB-4F37-A970-EB10C1C0C65A}"/>
              </a:ext>
            </a:extLst>
          </p:cNvPr>
          <p:cNvSpPr/>
          <p:nvPr/>
        </p:nvSpPr>
        <p:spPr bwMode="auto">
          <a:xfrm>
            <a:off x="154756" y="1216825"/>
            <a:ext cx="4648200" cy="2036935"/>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8847F3BB-2C98-4339-9436-401DD6DAEEBA}"/>
              </a:ext>
            </a:extLst>
          </p:cNvPr>
          <p:cNvSpPr txBox="1"/>
          <p:nvPr/>
        </p:nvSpPr>
        <p:spPr>
          <a:xfrm>
            <a:off x="335361" y="1220755"/>
            <a:ext cx="1691810" cy="815608"/>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bg1"/>
                </a:solidFill>
              </a:rPr>
              <a:t>Env (</a:t>
            </a:r>
            <a:r>
              <a:rPr lang="en-US" sz="1050" b="1" dirty="0">
                <a:solidFill>
                  <a:schemeClr val="bg1"/>
                </a:solidFill>
              </a:rPr>
              <a:t>no Microsoft </a:t>
            </a:r>
          </a:p>
          <a:p>
            <a:pPr>
              <a:lnSpc>
                <a:spcPct val="90000"/>
              </a:lnSpc>
              <a:spcAft>
                <a:spcPts val="600"/>
              </a:spcAft>
            </a:pPr>
            <a:r>
              <a:rPr lang="en-US" sz="1050" b="1" dirty="0" err="1">
                <a:solidFill>
                  <a:schemeClr val="bg1"/>
                </a:solidFill>
              </a:rPr>
              <a:t>Dataverse</a:t>
            </a:r>
            <a:r>
              <a:rPr lang="en-US" sz="1600" b="1" dirty="0">
                <a:solidFill>
                  <a:schemeClr val="bg1"/>
                </a:solidFill>
              </a:rPr>
              <a:t>)</a:t>
            </a:r>
          </a:p>
        </p:txBody>
      </p:sp>
      <p:sp>
        <p:nvSpPr>
          <p:cNvPr id="30" name="Arrow: Right 29">
            <a:extLst>
              <a:ext uri="{FF2B5EF4-FFF2-40B4-BE49-F238E27FC236}">
                <a16:creationId xmlns:a16="http://schemas.microsoft.com/office/drawing/2014/main" id="{97C151F9-9A9A-478A-9FE4-8AD4CABD764D}"/>
              </a:ext>
            </a:extLst>
          </p:cNvPr>
          <p:cNvSpPr/>
          <p:nvPr/>
        </p:nvSpPr>
        <p:spPr bwMode="auto">
          <a:xfrm rot="10800000">
            <a:off x="1870877" y="1305389"/>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B3886265-A1CA-4E3C-B0DE-19D6026461D9}"/>
              </a:ext>
            </a:extLst>
          </p:cNvPr>
          <p:cNvSpPr txBox="1"/>
          <p:nvPr/>
        </p:nvSpPr>
        <p:spPr>
          <a:xfrm>
            <a:off x="2307262" y="1243960"/>
            <a:ext cx="2343295" cy="738664"/>
          </a:xfrm>
          <a:prstGeom prst="rect">
            <a:avLst/>
          </a:prstGeom>
          <a:noFill/>
        </p:spPr>
        <p:txBody>
          <a:bodyPr wrap="squar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Environment Roles </a:t>
            </a:r>
            <a:r>
              <a:rPr lang="en-US" sz="1400">
                <a:gradFill>
                  <a:gsLst>
                    <a:gs pos="2917">
                      <a:schemeClr val="tx1"/>
                    </a:gs>
                    <a:gs pos="30000">
                      <a:schemeClr val="tx1"/>
                    </a:gs>
                  </a:gsLst>
                  <a:lin ang="5400000" scaled="0"/>
                </a:gradFill>
              </a:rPr>
              <a:t>(Maker/Admin)</a:t>
            </a:r>
            <a:endParaRPr lang="en-US" sz="1800">
              <a:gradFill>
                <a:gsLst>
                  <a:gs pos="2917">
                    <a:schemeClr val="tx1"/>
                  </a:gs>
                  <a:gs pos="30000">
                    <a:schemeClr val="tx1"/>
                  </a:gs>
                </a:gsLst>
                <a:lin ang="5400000" scaled="0"/>
              </a:gradFill>
            </a:endParaRPr>
          </a:p>
        </p:txBody>
      </p:sp>
      <p:sp>
        <p:nvSpPr>
          <p:cNvPr id="32" name="Arrow: Right 31">
            <a:extLst>
              <a:ext uri="{FF2B5EF4-FFF2-40B4-BE49-F238E27FC236}">
                <a16:creationId xmlns:a16="http://schemas.microsoft.com/office/drawing/2014/main" id="{05FB1EF6-4CB0-4A89-A21E-B1D08EBCBE92}"/>
              </a:ext>
            </a:extLst>
          </p:cNvPr>
          <p:cNvSpPr/>
          <p:nvPr/>
        </p:nvSpPr>
        <p:spPr bwMode="auto">
          <a:xfrm rot="10800000">
            <a:off x="1892421" y="2097253"/>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40158250-7B71-424F-89E9-677DCFB9B5A7}"/>
              </a:ext>
            </a:extLst>
          </p:cNvPr>
          <p:cNvSpPr txBox="1"/>
          <p:nvPr/>
        </p:nvSpPr>
        <p:spPr>
          <a:xfrm>
            <a:off x="2328808" y="2035824"/>
            <a:ext cx="2603085" cy="815608"/>
          </a:xfrm>
          <a:prstGeom prst="rect">
            <a:avLst/>
          </a:prstGeom>
          <a:noFill/>
        </p:spPr>
        <p:txBody>
          <a:bodyPr wrap="non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Resource Permissions </a:t>
            </a:r>
          </a:p>
          <a:p>
            <a:pPr>
              <a:lnSpc>
                <a:spcPct val="90000"/>
              </a:lnSpc>
              <a:spcAft>
                <a:spcPts val="600"/>
              </a:spcAft>
            </a:pPr>
            <a:r>
              <a:rPr lang="en-US" sz="1400">
                <a:gradFill>
                  <a:gsLst>
                    <a:gs pos="2917">
                      <a:schemeClr val="tx1"/>
                    </a:gs>
                    <a:gs pos="30000">
                      <a:schemeClr val="tx1"/>
                    </a:gs>
                  </a:gsLst>
                  <a:lin ang="5400000" scaled="0"/>
                </a:gradFill>
              </a:rPr>
              <a:t>(Owner/Contributor/User…)</a:t>
            </a:r>
            <a:endParaRPr lang="en-US" sz="2000">
              <a:gradFill>
                <a:gsLst>
                  <a:gs pos="2917">
                    <a:schemeClr val="tx1"/>
                  </a:gs>
                  <a:gs pos="30000">
                    <a:schemeClr val="tx1"/>
                  </a:gs>
                </a:gsLst>
                <a:lin ang="5400000" scaled="0"/>
              </a:gradFill>
            </a:endParaRPr>
          </a:p>
        </p:txBody>
      </p:sp>
      <p:sp>
        <p:nvSpPr>
          <p:cNvPr id="36" name="Right Brace 35">
            <a:extLst>
              <a:ext uri="{FF2B5EF4-FFF2-40B4-BE49-F238E27FC236}">
                <a16:creationId xmlns:a16="http://schemas.microsoft.com/office/drawing/2014/main" id="{01F8A383-FBB0-46AA-92EC-163BA169FF01}"/>
              </a:ext>
            </a:extLst>
          </p:cNvPr>
          <p:cNvSpPr/>
          <p:nvPr/>
        </p:nvSpPr>
        <p:spPr>
          <a:xfrm>
            <a:off x="1602556" y="1765815"/>
            <a:ext cx="182880" cy="10668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7" name="Rectangle 36">
            <a:extLst>
              <a:ext uri="{FF2B5EF4-FFF2-40B4-BE49-F238E27FC236}">
                <a16:creationId xmlns:a16="http://schemas.microsoft.com/office/drawing/2014/main" id="{AB030AE7-4CBE-4104-ABF6-FC795E6914E4}"/>
              </a:ext>
            </a:extLst>
          </p:cNvPr>
          <p:cNvSpPr/>
          <p:nvPr/>
        </p:nvSpPr>
        <p:spPr bwMode="auto">
          <a:xfrm>
            <a:off x="260719" y="3601857"/>
            <a:ext cx="1600200" cy="2459449"/>
          </a:xfrm>
          <a:prstGeom prst="rect">
            <a:avLst/>
          </a:prstGeom>
          <a:solidFill>
            <a:srgbClr val="00B6C3"/>
          </a:solidFill>
          <a:ln>
            <a:solidFill>
              <a:srgbClr val="003C6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 name="TextBox 38">
            <a:extLst>
              <a:ext uri="{FF2B5EF4-FFF2-40B4-BE49-F238E27FC236}">
                <a16:creationId xmlns:a16="http://schemas.microsoft.com/office/drawing/2014/main" id="{570AF38E-5C8A-432E-883F-FAECAF5C751B}"/>
              </a:ext>
            </a:extLst>
          </p:cNvPr>
          <p:cNvSpPr txBox="1"/>
          <p:nvPr/>
        </p:nvSpPr>
        <p:spPr>
          <a:xfrm>
            <a:off x="652113" y="5693221"/>
            <a:ext cx="811440" cy="369075"/>
          </a:xfrm>
          <a:prstGeom prst="rect">
            <a:avLst/>
          </a:prstGeom>
          <a:noFill/>
        </p:spPr>
        <p:txBody>
          <a:bodyPr wrap="none" rtlCol="0">
            <a:spAutoFit/>
          </a:bodyPr>
          <a:lstStyle/>
          <a:p>
            <a:pPr algn="ctr" defTabSz="587275">
              <a:defRPr/>
            </a:pPr>
            <a:r>
              <a:rPr lang="en-US" sz="899">
                <a:solidFill>
                  <a:prstClr val="white"/>
                </a:solidFill>
                <a:latin typeface="Segoe UI" panose="020B0502040204020203" pitchFamily="34" charset="0"/>
                <a:cs typeface="Segoe UI" panose="020B0502040204020203" pitchFamily="34" charset="0"/>
              </a:rPr>
              <a:t>Common </a:t>
            </a:r>
            <a:br>
              <a:rPr lang="en-US" sz="899">
                <a:solidFill>
                  <a:prstClr val="white"/>
                </a:solidFill>
                <a:latin typeface="Segoe UI" panose="020B0502040204020203" pitchFamily="34" charset="0"/>
                <a:cs typeface="Segoe UI" panose="020B0502040204020203" pitchFamily="34" charset="0"/>
              </a:rPr>
            </a:br>
            <a:r>
              <a:rPr lang="en-US" sz="899">
                <a:solidFill>
                  <a:prstClr val="white"/>
                </a:solidFill>
                <a:latin typeface="Segoe UI" panose="020B0502040204020203" pitchFamily="34" charset="0"/>
                <a:cs typeface="Segoe UI" panose="020B0502040204020203" pitchFamily="34" charset="0"/>
              </a:rPr>
              <a:t>Data Service</a:t>
            </a:r>
          </a:p>
        </p:txBody>
      </p:sp>
      <p:sp>
        <p:nvSpPr>
          <p:cNvPr id="40" name="Rectangle 39">
            <a:extLst>
              <a:ext uri="{FF2B5EF4-FFF2-40B4-BE49-F238E27FC236}">
                <a16:creationId xmlns:a16="http://schemas.microsoft.com/office/drawing/2014/main" id="{AEEC1E94-040C-420C-8674-2F2838729353}"/>
              </a:ext>
            </a:extLst>
          </p:cNvPr>
          <p:cNvSpPr/>
          <p:nvPr/>
        </p:nvSpPr>
        <p:spPr bwMode="auto">
          <a:xfrm>
            <a:off x="460043" y="4130053"/>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App</a:t>
            </a:r>
          </a:p>
        </p:txBody>
      </p:sp>
      <p:sp>
        <p:nvSpPr>
          <p:cNvPr id="41" name="Rectangle 40">
            <a:extLst>
              <a:ext uri="{FF2B5EF4-FFF2-40B4-BE49-F238E27FC236}">
                <a16:creationId xmlns:a16="http://schemas.microsoft.com/office/drawing/2014/main" id="{6804D95B-84FF-477F-BEDF-78FA285DBD03}"/>
              </a:ext>
            </a:extLst>
          </p:cNvPr>
          <p:cNvSpPr/>
          <p:nvPr/>
        </p:nvSpPr>
        <p:spPr bwMode="auto">
          <a:xfrm>
            <a:off x="460043" y="4488161"/>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Flow</a:t>
            </a:r>
          </a:p>
        </p:txBody>
      </p:sp>
      <p:sp>
        <p:nvSpPr>
          <p:cNvPr id="42" name="Rectangle 41">
            <a:extLst>
              <a:ext uri="{FF2B5EF4-FFF2-40B4-BE49-F238E27FC236}">
                <a16:creationId xmlns:a16="http://schemas.microsoft.com/office/drawing/2014/main" id="{F1BDFE3A-3BBB-4740-A2B0-F2FAAD33AB31}"/>
              </a:ext>
            </a:extLst>
          </p:cNvPr>
          <p:cNvSpPr/>
          <p:nvPr/>
        </p:nvSpPr>
        <p:spPr bwMode="auto">
          <a:xfrm>
            <a:off x="460043" y="4833621"/>
            <a:ext cx="1143000" cy="304800"/>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49" fontAlgn="base">
              <a:lnSpc>
                <a:spcPct val="90000"/>
              </a:lnSpc>
              <a:spcBef>
                <a:spcPct val="0"/>
              </a:spcBef>
              <a:spcAft>
                <a:spcPct val="0"/>
              </a:spcAft>
            </a:pPr>
            <a:r>
              <a:rPr lang="en-US" sz="1100">
                <a:gradFill>
                  <a:gsLst>
                    <a:gs pos="0">
                      <a:srgbClr val="FFFFFF"/>
                    </a:gs>
                    <a:gs pos="100000">
                      <a:srgbClr val="FFFFFF"/>
                    </a:gs>
                  </a:gsLst>
                  <a:lin ang="5400000" scaled="0"/>
                </a:gradFill>
                <a:ea typeface="Segoe UI" pitchFamily="34" charset="0"/>
                <a:cs typeface="Segoe UI" pitchFamily="34" charset="0"/>
              </a:rPr>
              <a:t>Custom Connector</a:t>
            </a:r>
          </a:p>
        </p:txBody>
      </p:sp>
      <p:sp>
        <p:nvSpPr>
          <p:cNvPr id="43" name="Rectangle 42">
            <a:extLst>
              <a:ext uri="{FF2B5EF4-FFF2-40B4-BE49-F238E27FC236}">
                <a16:creationId xmlns:a16="http://schemas.microsoft.com/office/drawing/2014/main" id="{E4D770CD-ADDC-41B6-9029-3217A50B7D84}"/>
              </a:ext>
            </a:extLst>
          </p:cNvPr>
          <p:cNvSpPr/>
          <p:nvPr/>
        </p:nvSpPr>
        <p:spPr bwMode="auto">
          <a:xfrm>
            <a:off x="165976" y="3522633"/>
            <a:ext cx="4648200" cy="2629300"/>
          </a:xfrm>
          <a:prstGeom prst="rect">
            <a:avLst/>
          </a:prstGeom>
          <a:noFill/>
          <a:ln w="19050">
            <a:solidFill>
              <a:srgbClr val="DB3900"/>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a:extLst>
              <a:ext uri="{FF2B5EF4-FFF2-40B4-BE49-F238E27FC236}">
                <a16:creationId xmlns:a16="http://schemas.microsoft.com/office/drawing/2014/main" id="{D9F77C80-0CB4-4497-B661-B9A159092A27}"/>
              </a:ext>
            </a:extLst>
          </p:cNvPr>
          <p:cNvSpPr txBox="1"/>
          <p:nvPr/>
        </p:nvSpPr>
        <p:spPr>
          <a:xfrm>
            <a:off x="346581" y="3526563"/>
            <a:ext cx="1738296" cy="815608"/>
          </a:xfrm>
          <a:prstGeom prst="rect">
            <a:avLst/>
          </a:prstGeom>
          <a:noFill/>
        </p:spPr>
        <p:txBody>
          <a:bodyPr wrap="none" lIns="182880" tIns="146304" rIns="182880" bIns="146304" rtlCol="0">
            <a:spAutoFit/>
          </a:bodyPr>
          <a:lstStyle/>
          <a:p>
            <a:pPr>
              <a:lnSpc>
                <a:spcPct val="90000"/>
              </a:lnSpc>
              <a:spcAft>
                <a:spcPts val="600"/>
              </a:spcAft>
            </a:pPr>
            <a:r>
              <a:rPr lang="en-US" sz="1600" b="1" dirty="0">
                <a:solidFill>
                  <a:schemeClr val="bg1"/>
                </a:solidFill>
              </a:rPr>
              <a:t>Env (</a:t>
            </a:r>
            <a:r>
              <a:rPr lang="en-US" sz="1100" b="1" dirty="0">
                <a:solidFill>
                  <a:schemeClr val="bg1"/>
                </a:solidFill>
              </a:rPr>
              <a:t>w/ Microsoft </a:t>
            </a:r>
          </a:p>
          <a:p>
            <a:pPr>
              <a:lnSpc>
                <a:spcPct val="90000"/>
              </a:lnSpc>
              <a:spcAft>
                <a:spcPts val="600"/>
              </a:spcAft>
            </a:pPr>
            <a:r>
              <a:rPr lang="en-US" sz="1100" b="1" dirty="0" err="1">
                <a:solidFill>
                  <a:schemeClr val="bg1"/>
                </a:solidFill>
              </a:rPr>
              <a:t>Dataverse</a:t>
            </a:r>
            <a:r>
              <a:rPr lang="en-US" sz="1600" b="1" dirty="0">
                <a:solidFill>
                  <a:schemeClr val="bg1"/>
                </a:solidFill>
              </a:rPr>
              <a:t>)</a:t>
            </a:r>
          </a:p>
        </p:txBody>
      </p:sp>
      <p:sp>
        <p:nvSpPr>
          <p:cNvPr id="46" name="TextBox 45">
            <a:extLst>
              <a:ext uri="{FF2B5EF4-FFF2-40B4-BE49-F238E27FC236}">
                <a16:creationId xmlns:a16="http://schemas.microsoft.com/office/drawing/2014/main" id="{9C4BE0D5-3146-4F86-8A42-2532532F1F00}"/>
              </a:ext>
            </a:extLst>
          </p:cNvPr>
          <p:cNvSpPr txBox="1"/>
          <p:nvPr/>
        </p:nvSpPr>
        <p:spPr>
          <a:xfrm>
            <a:off x="2318482" y="3549767"/>
            <a:ext cx="2343295" cy="738664"/>
          </a:xfrm>
          <a:prstGeom prst="rect">
            <a:avLst/>
          </a:prstGeom>
          <a:noFill/>
        </p:spPr>
        <p:txBody>
          <a:bodyPr wrap="square" lIns="182880" tIns="146304" rIns="182880" bIns="146304" rtlCol="0">
            <a:spAutoFit/>
          </a:bodyPr>
          <a:lstStyle/>
          <a:p>
            <a:pPr>
              <a:lnSpc>
                <a:spcPct val="90000"/>
              </a:lnSpc>
              <a:spcAft>
                <a:spcPts val="600"/>
              </a:spcAft>
            </a:pPr>
            <a:r>
              <a:rPr lang="en-US" sz="1800" strike="sngStrike">
                <a:gradFill>
                  <a:gsLst>
                    <a:gs pos="2917">
                      <a:schemeClr val="tx1"/>
                    </a:gs>
                    <a:gs pos="30000">
                      <a:schemeClr val="tx1"/>
                    </a:gs>
                  </a:gsLst>
                  <a:lin ang="5400000" scaled="0"/>
                </a:gradFill>
              </a:rPr>
              <a:t>Environment Roles </a:t>
            </a:r>
            <a:r>
              <a:rPr lang="en-US" sz="1400" strike="sngStrike">
                <a:gradFill>
                  <a:gsLst>
                    <a:gs pos="2917">
                      <a:schemeClr val="tx1"/>
                    </a:gs>
                    <a:gs pos="30000">
                      <a:schemeClr val="tx1"/>
                    </a:gs>
                  </a:gsLst>
                  <a:lin ang="5400000" scaled="0"/>
                </a:gradFill>
              </a:rPr>
              <a:t>(Maker/Admin)</a:t>
            </a:r>
            <a:endParaRPr lang="en-US" sz="1800" strike="sngStrike">
              <a:gradFill>
                <a:gsLst>
                  <a:gs pos="2917">
                    <a:schemeClr val="tx1"/>
                  </a:gs>
                  <a:gs pos="30000">
                    <a:schemeClr val="tx1"/>
                  </a:gs>
                </a:gsLst>
                <a:lin ang="5400000" scaled="0"/>
              </a:gradFill>
            </a:endParaRPr>
          </a:p>
        </p:txBody>
      </p:sp>
      <p:sp>
        <p:nvSpPr>
          <p:cNvPr id="47" name="Arrow: Right 46">
            <a:extLst>
              <a:ext uri="{FF2B5EF4-FFF2-40B4-BE49-F238E27FC236}">
                <a16:creationId xmlns:a16="http://schemas.microsoft.com/office/drawing/2014/main" id="{2A0E0553-A7F7-4964-8E9B-FA7712BFB464}"/>
              </a:ext>
            </a:extLst>
          </p:cNvPr>
          <p:cNvSpPr/>
          <p:nvPr/>
        </p:nvSpPr>
        <p:spPr bwMode="auto">
          <a:xfrm rot="10800000">
            <a:off x="1903641" y="4403060"/>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a:extLst>
              <a:ext uri="{FF2B5EF4-FFF2-40B4-BE49-F238E27FC236}">
                <a16:creationId xmlns:a16="http://schemas.microsoft.com/office/drawing/2014/main" id="{0159BD20-1C6B-44C9-A95B-23E31C6CCFA6}"/>
              </a:ext>
            </a:extLst>
          </p:cNvPr>
          <p:cNvSpPr txBox="1"/>
          <p:nvPr/>
        </p:nvSpPr>
        <p:spPr>
          <a:xfrm>
            <a:off x="2340028" y="4341631"/>
            <a:ext cx="2603085" cy="815608"/>
          </a:xfrm>
          <a:prstGeom prst="rect">
            <a:avLst/>
          </a:prstGeom>
          <a:noFill/>
        </p:spPr>
        <p:txBody>
          <a:bodyPr wrap="none" lIns="182880" tIns="146304" rIns="182880" bIns="146304" rtlCol="0">
            <a:spAutoFit/>
          </a:bodyPr>
          <a:lstStyle/>
          <a:p>
            <a:pPr>
              <a:lnSpc>
                <a:spcPct val="90000"/>
              </a:lnSpc>
              <a:spcAft>
                <a:spcPts val="600"/>
              </a:spcAft>
            </a:pPr>
            <a:r>
              <a:rPr lang="en-US" sz="1800">
                <a:gradFill>
                  <a:gsLst>
                    <a:gs pos="2917">
                      <a:schemeClr val="tx1"/>
                    </a:gs>
                    <a:gs pos="30000">
                      <a:schemeClr val="tx1"/>
                    </a:gs>
                  </a:gsLst>
                  <a:lin ang="5400000" scaled="0"/>
                </a:gradFill>
              </a:rPr>
              <a:t>Resource Permissions </a:t>
            </a:r>
          </a:p>
          <a:p>
            <a:pPr>
              <a:lnSpc>
                <a:spcPct val="90000"/>
              </a:lnSpc>
              <a:spcAft>
                <a:spcPts val="600"/>
              </a:spcAft>
            </a:pPr>
            <a:r>
              <a:rPr lang="en-US" sz="1400">
                <a:gradFill>
                  <a:gsLst>
                    <a:gs pos="2917">
                      <a:schemeClr val="tx1"/>
                    </a:gs>
                    <a:gs pos="30000">
                      <a:schemeClr val="tx1"/>
                    </a:gs>
                  </a:gsLst>
                  <a:lin ang="5400000" scaled="0"/>
                </a:gradFill>
              </a:rPr>
              <a:t>(Owner/Contributor/User…)</a:t>
            </a:r>
            <a:endParaRPr lang="en-US" sz="2000">
              <a:gradFill>
                <a:gsLst>
                  <a:gs pos="2917">
                    <a:schemeClr val="tx1"/>
                  </a:gs>
                  <a:gs pos="30000">
                    <a:schemeClr val="tx1"/>
                  </a:gs>
                </a:gsLst>
                <a:lin ang="5400000" scaled="0"/>
              </a:gradFill>
            </a:endParaRPr>
          </a:p>
        </p:txBody>
      </p:sp>
      <p:sp>
        <p:nvSpPr>
          <p:cNvPr id="49" name="Arrow: Right 48">
            <a:extLst>
              <a:ext uri="{FF2B5EF4-FFF2-40B4-BE49-F238E27FC236}">
                <a16:creationId xmlns:a16="http://schemas.microsoft.com/office/drawing/2014/main" id="{6D6611E3-83F1-4DAA-BC9A-8CF3ED0F04FD}"/>
              </a:ext>
            </a:extLst>
          </p:cNvPr>
          <p:cNvSpPr/>
          <p:nvPr/>
        </p:nvSpPr>
        <p:spPr bwMode="auto">
          <a:xfrm rot="10800000">
            <a:off x="1912179" y="5222761"/>
            <a:ext cx="492560" cy="381000"/>
          </a:xfrm>
          <a:prstGeom prst="rightArrow">
            <a:avLst/>
          </a:prstGeom>
          <a:solidFill>
            <a:srgbClr val="00B6C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49"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 name="TextBox 49">
            <a:extLst>
              <a:ext uri="{FF2B5EF4-FFF2-40B4-BE49-F238E27FC236}">
                <a16:creationId xmlns:a16="http://schemas.microsoft.com/office/drawing/2014/main" id="{94E4B4EE-156D-455D-AC2A-4BD83027C61B}"/>
              </a:ext>
            </a:extLst>
          </p:cNvPr>
          <p:cNvSpPr txBox="1"/>
          <p:nvPr/>
        </p:nvSpPr>
        <p:spPr>
          <a:xfrm>
            <a:off x="2348564" y="5161333"/>
            <a:ext cx="2641749" cy="10649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Env &amp; Microsoft </a:t>
            </a:r>
            <a:r>
              <a:rPr lang="en-US" sz="1800" dirty="0" err="1">
                <a:gradFill>
                  <a:gsLst>
                    <a:gs pos="2917">
                      <a:schemeClr val="tx1"/>
                    </a:gs>
                    <a:gs pos="30000">
                      <a:schemeClr val="tx1"/>
                    </a:gs>
                  </a:gsLst>
                  <a:lin ang="5400000" scaled="0"/>
                </a:gradFill>
              </a:rPr>
              <a:t>Dataverse</a:t>
            </a:r>
            <a:r>
              <a:rPr lang="en-US" sz="1800" dirty="0">
                <a:gradFill>
                  <a:gsLst>
                    <a:gs pos="2917">
                      <a:schemeClr val="tx1"/>
                    </a:gs>
                    <a:gs pos="30000">
                      <a:schemeClr val="tx1"/>
                    </a:gs>
                  </a:gsLst>
                  <a:lin ang="5400000" scaled="0"/>
                </a:gradFill>
              </a:rPr>
              <a:t> Roles</a:t>
            </a:r>
          </a:p>
          <a:p>
            <a:pPr>
              <a:lnSpc>
                <a:spcPct val="90000"/>
              </a:lnSpc>
              <a:spcAft>
                <a:spcPts val="600"/>
              </a:spcAft>
            </a:pPr>
            <a:r>
              <a:rPr lang="en-US" sz="1400" dirty="0">
                <a:gradFill>
                  <a:gsLst>
                    <a:gs pos="2917">
                      <a:schemeClr val="tx1"/>
                    </a:gs>
                    <a:gs pos="30000">
                      <a:schemeClr val="tx1"/>
                    </a:gs>
                  </a:gsLst>
                  <a:lin ang="5400000" scaled="0"/>
                </a:gradFill>
              </a:rPr>
              <a:t>(Maker/Admin/Customizer…)</a:t>
            </a:r>
            <a:endParaRPr lang="en-US" sz="2800" dirty="0">
              <a:gradFill>
                <a:gsLst>
                  <a:gs pos="2917">
                    <a:schemeClr val="tx1"/>
                  </a:gs>
                  <a:gs pos="30000">
                    <a:schemeClr val="tx1"/>
                  </a:gs>
                </a:gsLst>
                <a:lin ang="5400000" scaled="0"/>
              </a:gradFill>
            </a:endParaRPr>
          </a:p>
        </p:txBody>
      </p:sp>
      <p:sp>
        <p:nvSpPr>
          <p:cNvPr id="51" name="Right Brace 50">
            <a:extLst>
              <a:ext uri="{FF2B5EF4-FFF2-40B4-BE49-F238E27FC236}">
                <a16:creationId xmlns:a16="http://schemas.microsoft.com/office/drawing/2014/main" id="{689A4AA3-8E56-4AB0-AD52-49C9B3522F44}"/>
              </a:ext>
            </a:extLst>
          </p:cNvPr>
          <p:cNvSpPr/>
          <p:nvPr/>
        </p:nvSpPr>
        <p:spPr>
          <a:xfrm>
            <a:off x="1613776" y="4071621"/>
            <a:ext cx="182880" cy="1066800"/>
          </a:xfrm>
          <a:prstGeom prst="rightBrace">
            <a:avLst/>
          </a:prstGeom>
          <a:ln w="28575">
            <a:solidFill>
              <a:srgbClr val="00205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34" name="Text Placeholder 5">
            <a:extLst>
              <a:ext uri="{FF2B5EF4-FFF2-40B4-BE49-F238E27FC236}">
                <a16:creationId xmlns:a16="http://schemas.microsoft.com/office/drawing/2014/main" id="{8ED21974-E052-4BFC-88FB-6C607B0810FE}"/>
              </a:ext>
            </a:extLst>
          </p:cNvPr>
          <p:cNvSpPr txBox="1">
            <a:spLocks/>
          </p:cNvSpPr>
          <p:nvPr/>
        </p:nvSpPr>
        <p:spPr>
          <a:xfrm>
            <a:off x="5119339" y="1012912"/>
            <a:ext cx="6929651" cy="647561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3200" dirty="0">
                <a:solidFill>
                  <a:schemeClr val="tx1"/>
                </a:solidFill>
              </a:rPr>
              <a:t>Access is controlled at three levels</a:t>
            </a:r>
          </a:p>
          <a:p>
            <a:pPr lvl="1">
              <a:buFont typeface="Wingdings" panose="05000000000000000000" pitchFamily="2" charset="2"/>
              <a:buChar char="§"/>
            </a:pPr>
            <a:r>
              <a:rPr lang="en-US" sz="2400" dirty="0">
                <a:solidFill>
                  <a:schemeClr val="tx1"/>
                </a:solidFill>
              </a:rPr>
              <a:t>Environment roles</a:t>
            </a:r>
          </a:p>
          <a:p>
            <a:pPr lvl="1">
              <a:buFont typeface="Wingdings" panose="05000000000000000000" pitchFamily="2" charset="2"/>
              <a:buChar char="§"/>
            </a:pPr>
            <a:r>
              <a:rPr lang="en-US" sz="2400" dirty="0">
                <a:solidFill>
                  <a:schemeClr val="tx1"/>
                </a:solidFill>
              </a:rPr>
              <a:t>Resource permissions for apps/flows/custom connectors/etc.</a:t>
            </a:r>
          </a:p>
          <a:p>
            <a:pPr lvl="1">
              <a:buFont typeface="Wingdings" panose="05000000000000000000" pitchFamily="2" charset="2"/>
              <a:buChar char="§"/>
            </a:pPr>
            <a:r>
              <a:rPr lang="en-US" sz="2400" dirty="0">
                <a:solidFill>
                  <a:schemeClr val="tx1"/>
                </a:solidFill>
              </a:rPr>
              <a:t>Microsoft </a:t>
            </a:r>
            <a:r>
              <a:rPr lang="en-US" sz="2400" dirty="0" err="1">
                <a:solidFill>
                  <a:schemeClr val="tx1"/>
                </a:solidFill>
              </a:rPr>
              <a:t>Dataverse</a:t>
            </a:r>
            <a:r>
              <a:rPr lang="en-US" sz="2400" dirty="0">
                <a:solidFill>
                  <a:schemeClr val="tx1"/>
                </a:solidFill>
              </a:rPr>
              <a:t> security roles (if a Microsoft </a:t>
            </a:r>
            <a:r>
              <a:rPr lang="en-US" sz="2400" dirty="0" err="1">
                <a:solidFill>
                  <a:schemeClr val="tx1"/>
                </a:solidFill>
              </a:rPr>
              <a:t>Dataverse</a:t>
            </a:r>
            <a:r>
              <a:rPr lang="en-US" sz="2400" dirty="0">
                <a:solidFill>
                  <a:schemeClr val="tx1"/>
                </a:solidFill>
              </a:rPr>
              <a:t> database has been provisioned)</a:t>
            </a:r>
            <a:endParaRPr lang="en-US" sz="4267" dirty="0">
              <a:solidFill>
                <a:schemeClr val="tx1"/>
              </a:solidFill>
            </a:endParaRPr>
          </a:p>
          <a:p>
            <a:pPr>
              <a:buFont typeface="Wingdings" panose="05000000000000000000" pitchFamily="2" charset="2"/>
              <a:buChar char="§"/>
            </a:pPr>
            <a:endParaRPr lang="en-US" sz="3200" dirty="0">
              <a:solidFill>
                <a:schemeClr val="tx1"/>
              </a:solidFill>
            </a:endParaRPr>
          </a:p>
          <a:p>
            <a:pPr>
              <a:buFont typeface="Wingdings" panose="05000000000000000000" pitchFamily="2" charset="2"/>
              <a:buChar char="§"/>
            </a:pPr>
            <a:r>
              <a:rPr lang="en-US" sz="3200" dirty="0">
                <a:solidFill>
                  <a:schemeClr val="tx1"/>
                </a:solidFill>
              </a:rPr>
              <a:t>Once a Microsoft </a:t>
            </a:r>
            <a:r>
              <a:rPr lang="en-US" sz="3200" dirty="0" err="1">
                <a:solidFill>
                  <a:schemeClr val="tx1"/>
                </a:solidFill>
              </a:rPr>
              <a:t>Dataverse</a:t>
            </a:r>
            <a:r>
              <a:rPr lang="en-US" sz="3200" dirty="0">
                <a:solidFill>
                  <a:schemeClr val="tx1"/>
                </a:solidFill>
              </a:rPr>
              <a:t> database has been created, the Microsoft </a:t>
            </a:r>
            <a:r>
              <a:rPr lang="en-US" sz="3200" dirty="0" err="1">
                <a:solidFill>
                  <a:schemeClr val="tx1"/>
                </a:solidFill>
              </a:rPr>
              <a:t>Dataverse</a:t>
            </a:r>
            <a:r>
              <a:rPr lang="en-US" sz="3200" dirty="0">
                <a:solidFill>
                  <a:schemeClr val="tx1"/>
                </a:solidFill>
              </a:rPr>
              <a:t> security roles take over for controlling security</a:t>
            </a:r>
            <a:endParaRPr lang="en-US" sz="2400" dirty="0">
              <a:solidFill>
                <a:schemeClr val="tx1"/>
              </a:solidFill>
            </a:endParaRPr>
          </a:p>
          <a:p>
            <a:pPr>
              <a:buFont typeface="Wingdings" panose="05000000000000000000" pitchFamily="2" charset="2"/>
              <a:buChar char="§"/>
            </a:pPr>
            <a:endParaRPr lang="en-US" sz="2400" dirty="0">
              <a:solidFill>
                <a:schemeClr val="tx1"/>
              </a:solidFill>
            </a:endParaRPr>
          </a:p>
          <a:p>
            <a:pPr>
              <a:buFont typeface="Wingdings" panose="05000000000000000000" pitchFamily="2" charset="2"/>
              <a:buChar char="§"/>
            </a:pPr>
            <a:endParaRPr lang="en-US" sz="2400" dirty="0">
              <a:solidFill>
                <a:schemeClr val="tx1"/>
              </a:solidFill>
            </a:endParaRPr>
          </a:p>
        </p:txBody>
      </p:sp>
      <p:pic>
        <p:nvPicPr>
          <p:cNvPr id="35" name="Graphic 34">
            <a:extLst>
              <a:ext uri="{FF2B5EF4-FFF2-40B4-BE49-F238E27FC236}">
                <a16:creationId xmlns:a16="http://schemas.microsoft.com/office/drawing/2014/main" id="{DC39D5F8-C8D5-4D3C-8BF4-04FEEA0A76AE}"/>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82041" y="5222761"/>
            <a:ext cx="500888" cy="500888"/>
          </a:xfrm>
          <a:prstGeom prst="rect">
            <a:avLst/>
          </a:prstGeom>
        </p:spPr>
      </p:pic>
    </p:spTree>
    <p:extLst>
      <p:ext uri="{BB962C8B-B14F-4D97-AF65-F5344CB8AC3E}">
        <p14:creationId xmlns:p14="http://schemas.microsoft.com/office/powerpoint/2010/main" val="86148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2.xml><?xml version="1.0" encoding="utf-8"?>
<ds:datastoreItem xmlns:ds="http://schemas.openxmlformats.org/officeDocument/2006/customXml" ds:itemID="{B88F8C21-B56B-4EB4-992B-D1C108E105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189</TotalTime>
  <Words>1569</Words>
  <Application>Microsoft Office PowerPoint</Application>
  <PresentationFormat>Widescreen</PresentationFormat>
  <Paragraphs>223</Paragraphs>
  <Slides>21</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Consolas</vt:lpstr>
      <vt:lpstr>Segoe UI</vt:lpstr>
      <vt:lpstr>Segoe UI Light</vt:lpstr>
      <vt:lpstr>Segoe UI Semibold</vt:lpstr>
      <vt:lpstr>Segoe UI Semilight</vt:lpstr>
      <vt:lpstr>Wingdings</vt:lpstr>
      <vt:lpstr>WHITE TEMPLATE</vt:lpstr>
      <vt:lpstr>SOFT BLACK TEMPLATE</vt:lpstr>
      <vt:lpstr>PL-600  Security</vt:lpstr>
      <vt:lpstr>Agenda</vt:lpstr>
      <vt:lpstr>Solution Architect role in security modeling</vt:lpstr>
      <vt:lpstr>Security Architecture Process</vt:lpstr>
      <vt:lpstr>Discovery</vt:lpstr>
      <vt:lpstr>Controlling access to environments and resources</vt:lpstr>
      <vt:lpstr>Layers of security</vt:lpstr>
      <vt:lpstr>Securing environments with Security Groups</vt:lpstr>
      <vt:lpstr>Environment security and access control</vt:lpstr>
      <vt:lpstr>Global and Service Admin accounts</vt:lpstr>
      <vt:lpstr>Strategies for Building Security Roles</vt:lpstr>
      <vt:lpstr>Business Units</vt:lpstr>
      <vt:lpstr>Azure Active Directory Group Teams</vt:lpstr>
      <vt:lpstr>What’s the difference between Access Team and Owning Teams?</vt:lpstr>
      <vt:lpstr>Owning Team vs. Access Team</vt:lpstr>
      <vt:lpstr>Security Hierarchies</vt:lpstr>
      <vt:lpstr>Hierarchy Types</vt:lpstr>
      <vt:lpstr>When to use</vt:lpstr>
      <vt:lpstr>Wrapping up</vt:lpstr>
      <vt:lpstr>Group exercise: Security  </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sumit gupta</cp:lastModifiedBy>
  <cp:revision>23</cp:revision>
  <dcterms:created xsi:type="dcterms:W3CDTF">2018-07-31T14:16:34Z</dcterms:created>
  <dcterms:modified xsi:type="dcterms:W3CDTF">2022-03-17T02:08:33Z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