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2.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3.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34.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49"/>
  </p:notesMasterIdLst>
  <p:handoutMasterIdLst>
    <p:handoutMasterId r:id="rId50"/>
  </p:handoutMasterIdLst>
  <p:sldIdLst>
    <p:sldId id="1627" r:id="rId5"/>
    <p:sldId id="2142532974" r:id="rId6"/>
    <p:sldId id="1810" r:id="rId7"/>
    <p:sldId id="1798" r:id="rId8"/>
    <p:sldId id="1761" r:id="rId9"/>
    <p:sldId id="1808" r:id="rId10"/>
    <p:sldId id="3100" r:id="rId11"/>
    <p:sldId id="3096" r:id="rId12"/>
    <p:sldId id="3080" r:id="rId13"/>
    <p:sldId id="1767" r:id="rId14"/>
    <p:sldId id="1765" r:id="rId15"/>
    <p:sldId id="3081" r:id="rId16"/>
    <p:sldId id="2142532976" r:id="rId17"/>
    <p:sldId id="1771" r:id="rId18"/>
    <p:sldId id="3093" r:id="rId19"/>
    <p:sldId id="3071" r:id="rId20"/>
    <p:sldId id="3070" r:id="rId21"/>
    <p:sldId id="3062" r:id="rId22"/>
    <p:sldId id="1773" r:id="rId23"/>
    <p:sldId id="1774" r:id="rId24"/>
    <p:sldId id="3097" r:id="rId25"/>
    <p:sldId id="2142532975" r:id="rId26"/>
    <p:sldId id="3067" r:id="rId27"/>
    <p:sldId id="3068" r:id="rId28"/>
    <p:sldId id="3069" r:id="rId29"/>
    <p:sldId id="2142532967" r:id="rId30"/>
    <p:sldId id="2142532968" r:id="rId31"/>
    <p:sldId id="3072" r:id="rId32"/>
    <p:sldId id="3073" r:id="rId33"/>
    <p:sldId id="2142532958" r:id="rId34"/>
    <p:sldId id="2123258857" r:id="rId35"/>
    <p:sldId id="2142532963" r:id="rId36"/>
    <p:sldId id="2142532964" r:id="rId37"/>
    <p:sldId id="2142532965" r:id="rId38"/>
    <p:sldId id="2142532966" r:id="rId39"/>
    <p:sldId id="3098" r:id="rId40"/>
    <p:sldId id="2142532971" r:id="rId41"/>
    <p:sldId id="1793" r:id="rId42"/>
    <p:sldId id="3142" r:id="rId43"/>
    <p:sldId id="2142532972" r:id="rId44"/>
    <p:sldId id="2142532973" r:id="rId45"/>
    <p:sldId id="2142532969" r:id="rId46"/>
    <p:sldId id="3094" r:id="rId47"/>
    <p:sldId id="1786" r:id="rId4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P01: Becoming a Solution Architect" id="{016E1942-2193-4252-90F4-A30E6E75ED7E}">
          <p14:sldIdLst>
            <p14:sldId id="1627"/>
            <p14:sldId id="2142532974"/>
            <p14:sldId id="1810"/>
          </p14:sldIdLst>
        </p14:section>
        <p14:section name="Lesson 1" id="{A46AD5E0-A11B-42A5-82B8-BDA8B5F97D06}">
          <p14:sldIdLst>
            <p14:sldId id="1798"/>
            <p14:sldId id="1761"/>
            <p14:sldId id="1808"/>
            <p14:sldId id="3100"/>
            <p14:sldId id="3096"/>
            <p14:sldId id="3080"/>
            <p14:sldId id="1767"/>
            <p14:sldId id="1765"/>
            <p14:sldId id="3081"/>
          </p14:sldIdLst>
        </p14:section>
        <p14:section name="Lesson 2" id="{249B2D0F-3EAB-49C2-A97E-9C8F77124BDD}">
          <p14:sldIdLst>
            <p14:sldId id="2142532976"/>
            <p14:sldId id="1771"/>
            <p14:sldId id="3093"/>
            <p14:sldId id="3071"/>
            <p14:sldId id="3070"/>
            <p14:sldId id="3062"/>
            <p14:sldId id="1773"/>
            <p14:sldId id="1774"/>
            <p14:sldId id="3097"/>
          </p14:sldIdLst>
        </p14:section>
        <p14:section name="Lesson 3" id="{26A494BB-CCB7-4E17-899A-6567AAA5EE72}">
          <p14:sldIdLst>
            <p14:sldId id="2142532975"/>
            <p14:sldId id="3067"/>
            <p14:sldId id="3068"/>
            <p14:sldId id="3069"/>
            <p14:sldId id="2142532967"/>
            <p14:sldId id="2142532968"/>
            <p14:sldId id="3072"/>
            <p14:sldId id="3073"/>
            <p14:sldId id="2142532958"/>
            <p14:sldId id="2123258857"/>
            <p14:sldId id="2142532963"/>
            <p14:sldId id="2142532964"/>
            <p14:sldId id="2142532965"/>
            <p14:sldId id="2142532966"/>
          </p14:sldIdLst>
        </p14:section>
        <p14:section name="Lesson 4" id="{9C2BEBA1-6420-44A0-9714-88C79F0B8FF4}">
          <p14:sldIdLst>
            <p14:sldId id="3098"/>
            <p14:sldId id="2142532971"/>
            <p14:sldId id="1793"/>
            <p14:sldId id="3142"/>
            <p14:sldId id="2142532972"/>
            <p14:sldId id="2142532973"/>
            <p14:sldId id="2142532969"/>
          </p14:sldIdLst>
        </p14:section>
        <p14:section name="Summary" id="{CEB904B0-D121-4207-B1B3-E57EBE2C7334}">
          <p14:sldIdLst>
            <p14:sldId id="3094"/>
          </p14:sldIdLst>
        </p14:section>
        <p14:section name="End" id="{DC6BF5F9-6277-4DF1-9D75-D3EAD4A27768}">
          <p14:sldIdLst>
            <p14:sldId id="178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6507"/>
    <a:srgbClr val="0066FF"/>
    <a:srgbClr val="742774"/>
    <a:srgbClr val="243A5E"/>
    <a:srgbClr val="0B556A"/>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88" autoAdjust="0"/>
    <p:restoredTop sz="75466" autoAdjust="0"/>
  </p:normalViewPr>
  <p:slideViewPr>
    <p:cSldViewPr snapToGrid="0">
      <p:cViewPr varScale="1">
        <p:scale>
          <a:sx n="83" d="100"/>
          <a:sy n="83" d="100"/>
        </p:scale>
        <p:origin x="1110"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945BCB-7217-4AF4-A4A2-F9262FC0114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27EA95F-3D90-4143-A536-5C5988A9DADF}">
      <dgm:prSet phldrT="[Text]"/>
      <dgm:spPr>
        <a:solidFill>
          <a:srgbClr val="7B6507"/>
        </a:solidFill>
      </dgm:spPr>
      <dgm:t>
        <a:bodyPr/>
        <a:lstStyle/>
        <a:p>
          <a:r>
            <a:rPr lang="en-US" dirty="0"/>
            <a:t>Collaboration</a:t>
          </a:r>
        </a:p>
      </dgm:t>
    </dgm:pt>
    <dgm:pt modelId="{177D9605-FED7-4DB6-8A35-E6B62571B976}" type="parTrans" cxnId="{91E2847D-83F6-47AA-8DF9-F4C91028934D}">
      <dgm:prSet/>
      <dgm:spPr/>
      <dgm:t>
        <a:bodyPr/>
        <a:lstStyle/>
        <a:p>
          <a:endParaRPr lang="en-US"/>
        </a:p>
      </dgm:t>
    </dgm:pt>
    <dgm:pt modelId="{6D3500F0-E11F-45CC-BEAF-1FD1A255099C}" type="sibTrans" cxnId="{91E2847D-83F6-47AA-8DF9-F4C91028934D}">
      <dgm:prSet/>
      <dgm:spPr/>
      <dgm:t>
        <a:bodyPr/>
        <a:lstStyle/>
        <a:p>
          <a:endParaRPr lang="en-US"/>
        </a:p>
      </dgm:t>
    </dgm:pt>
    <dgm:pt modelId="{1264758C-8DD4-43A3-9070-332EAA3AA030}">
      <dgm:prSet/>
      <dgm:spPr>
        <a:solidFill>
          <a:srgbClr val="7B6507"/>
        </a:solidFill>
      </dgm:spPr>
      <dgm:t>
        <a:bodyPr/>
        <a:lstStyle/>
        <a:p>
          <a:r>
            <a:rPr lang="en-US" dirty="0"/>
            <a:t>Coordination</a:t>
          </a:r>
        </a:p>
      </dgm:t>
    </dgm:pt>
    <dgm:pt modelId="{004EFB12-B663-4CB5-8363-7AA9632810E4}" type="parTrans" cxnId="{F3EE181B-45DD-444B-B9FB-BD996DBF636C}">
      <dgm:prSet/>
      <dgm:spPr/>
      <dgm:t>
        <a:bodyPr/>
        <a:lstStyle/>
        <a:p>
          <a:endParaRPr lang="en-US"/>
        </a:p>
      </dgm:t>
    </dgm:pt>
    <dgm:pt modelId="{4E5BD3E0-BDD8-4597-BC16-B02A390815E6}" type="sibTrans" cxnId="{F3EE181B-45DD-444B-B9FB-BD996DBF636C}">
      <dgm:prSet/>
      <dgm:spPr/>
      <dgm:t>
        <a:bodyPr/>
        <a:lstStyle/>
        <a:p>
          <a:endParaRPr lang="en-US"/>
        </a:p>
      </dgm:t>
    </dgm:pt>
    <dgm:pt modelId="{3FE7AE7E-7DE5-47FC-BBC6-DC1B3B777BD1}">
      <dgm:prSet/>
      <dgm:spPr>
        <a:solidFill>
          <a:srgbClr val="7B6507"/>
        </a:solidFill>
      </dgm:spPr>
      <dgm:t>
        <a:bodyPr/>
        <a:lstStyle/>
        <a:p>
          <a:r>
            <a:rPr lang="en-US" dirty="0"/>
            <a:t>Communication</a:t>
          </a:r>
        </a:p>
      </dgm:t>
    </dgm:pt>
    <dgm:pt modelId="{5AF23893-0F05-441A-ABDB-73FB501B76A7}" type="parTrans" cxnId="{A15CFB92-B1CE-4127-812C-9D9D6FBC3A92}">
      <dgm:prSet/>
      <dgm:spPr/>
      <dgm:t>
        <a:bodyPr/>
        <a:lstStyle/>
        <a:p>
          <a:endParaRPr lang="en-US"/>
        </a:p>
      </dgm:t>
    </dgm:pt>
    <dgm:pt modelId="{00D99B56-5B9E-4E79-B035-355978488D31}" type="sibTrans" cxnId="{A15CFB92-B1CE-4127-812C-9D9D6FBC3A92}">
      <dgm:prSet/>
      <dgm:spPr/>
      <dgm:t>
        <a:bodyPr/>
        <a:lstStyle/>
        <a:p>
          <a:endParaRPr lang="en-US"/>
        </a:p>
      </dgm:t>
    </dgm:pt>
    <dgm:pt modelId="{FF1F9E87-2171-4F26-A20B-D6E027C9AB2A}">
      <dgm:prSet/>
      <dgm:spPr>
        <a:solidFill>
          <a:srgbClr val="7B6507"/>
        </a:solidFill>
      </dgm:spPr>
      <dgm:t>
        <a:bodyPr/>
        <a:lstStyle/>
        <a:p>
          <a:r>
            <a:rPr lang="en-US" dirty="0"/>
            <a:t>Constructive feedback</a:t>
          </a:r>
        </a:p>
      </dgm:t>
    </dgm:pt>
    <dgm:pt modelId="{C3FF4A3B-E589-4B3F-A170-BD65030C74E3}" type="parTrans" cxnId="{0209320F-542F-4B1A-935D-DC21D4FA3FBE}">
      <dgm:prSet/>
      <dgm:spPr/>
      <dgm:t>
        <a:bodyPr/>
        <a:lstStyle/>
        <a:p>
          <a:endParaRPr lang="en-US"/>
        </a:p>
      </dgm:t>
    </dgm:pt>
    <dgm:pt modelId="{84404A3F-D8B9-4B5F-BEBE-5F1501B61AF9}" type="sibTrans" cxnId="{0209320F-542F-4B1A-935D-DC21D4FA3FBE}">
      <dgm:prSet/>
      <dgm:spPr/>
      <dgm:t>
        <a:bodyPr/>
        <a:lstStyle/>
        <a:p>
          <a:endParaRPr lang="en-US"/>
        </a:p>
      </dgm:t>
    </dgm:pt>
    <dgm:pt modelId="{D398EB26-91D2-42C9-9E92-AD7432E504B7}">
      <dgm:prSet/>
      <dgm:spPr>
        <a:solidFill>
          <a:srgbClr val="7B6507"/>
        </a:solidFill>
      </dgm:spPr>
      <dgm:t>
        <a:bodyPr/>
        <a:lstStyle/>
        <a:p>
          <a:r>
            <a:rPr lang="en-US" dirty="0"/>
            <a:t>Problem solving</a:t>
          </a:r>
        </a:p>
      </dgm:t>
    </dgm:pt>
    <dgm:pt modelId="{B52DB0A3-0794-469A-8B14-BE1F29997EF2}" type="parTrans" cxnId="{397DEE53-D3A7-4134-AB28-DAEA1ECE0DDE}">
      <dgm:prSet/>
      <dgm:spPr/>
      <dgm:t>
        <a:bodyPr/>
        <a:lstStyle/>
        <a:p>
          <a:endParaRPr lang="en-US"/>
        </a:p>
      </dgm:t>
    </dgm:pt>
    <dgm:pt modelId="{E1BE7D12-2AF7-4708-B688-E0086ED4E937}" type="sibTrans" cxnId="{397DEE53-D3A7-4134-AB28-DAEA1ECE0DDE}">
      <dgm:prSet/>
      <dgm:spPr/>
      <dgm:t>
        <a:bodyPr/>
        <a:lstStyle/>
        <a:p>
          <a:endParaRPr lang="en-US"/>
        </a:p>
      </dgm:t>
    </dgm:pt>
    <dgm:pt modelId="{588FA206-C170-4F0C-890D-CBC9472C9725}">
      <dgm:prSet/>
      <dgm:spPr>
        <a:solidFill>
          <a:srgbClr val="7B6507"/>
        </a:solidFill>
      </dgm:spPr>
      <dgm:t>
        <a:bodyPr/>
        <a:lstStyle/>
        <a:p>
          <a:r>
            <a:rPr lang="en-US" dirty="0"/>
            <a:t>Delegation</a:t>
          </a:r>
        </a:p>
      </dgm:t>
    </dgm:pt>
    <dgm:pt modelId="{CC854327-EC3F-4A6C-80D0-19A876F7112C}" type="parTrans" cxnId="{3F95FA36-6F51-47D2-A4DC-50D559B884FD}">
      <dgm:prSet/>
      <dgm:spPr/>
      <dgm:t>
        <a:bodyPr/>
        <a:lstStyle/>
        <a:p>
          <a:endParaRPr lang="en-US"/>
        </a:p>
      </dgm:t>
    </dgm:pt>
    <dgm:pt modelId="{1186EA11-A60B-42BF-94B0-2157A8A117F5}" type="sibTrans" cxnId="{3F95FA36-6F51-47D2-A4DC-50D559B884FD}">
      <dgm:prSet/>
      <dgm:spPr/>
      <dgm:t>
        <a:bodyPr/>
        <a:lstStyle/>
        <a:p>
          <a:endParaRPr lang="en-US"/>
        </a:p>
      </dgm:t>
    </dgm:pt>
    <dgm:pt modelId="{17DD3105-7A95-4CE9-8F6D-A2DE43900D3B}" type="pres">
      <dgm:prSet presAssocID="{98945BCB-7217-4AF4-A4A2-F9262FC0114F}" presName="diagram" presStyleCnt="0">
        <dgm:presLayoutVars>
          <dgm:dir/>
          <dgm:resizeHandles val="exact"/>
        </dgm:presLayoutVars>
      </dgm:prSet>
      <dgm:spPr/>
    </dgm:pt>
    <dgm:pt modelId="{7C60C86A-E0E3-4FB9-B386-E086CA9A9B72}" type="pres">
      <dgm:prSet presAssocID="{C27EA95F-3D90-4143-A536-5C5988A9DADF}" presName="node" presStyleLbl="node1" presStyleIdx="0" presStyleCnt="6">
        <dgm:presLayoutVars>
          <dgm:bulletEnabled val="1"/>
        </dgm:presLayoutVars>
      </dgm:prSet>
      <dgm:spPr/>
    </dgm:pt>
    <dgm:pt modelId="{C425B9AE-9248-4D62-B0BD-C534FA4C5205}" type="pres">
      <dgm:prSet presAssocID="{6D3500F0-E11F-45CC-BEAF-1FD1A255099C}" presName="sibTrans" presStyleCnt="0"/>
      <dgm:spPr/>
    </dgm:pt>
    <dgm:pt modelId="{C08F3CAD-E45E-43F9-9B7C-49407F513833}" type="pres">
      <dgm:prSet presAssocID="{1264758C-8DD4-43A3-9070-332EAA3AA030}" presName="node" presStyleLbl="node1" presStyleIdx="1" presStyleCnt="6">
        <dgm:presLayoutVars>
          <dgm:bulletEnabled val="1"/>
        </dgm:presLayoutVars>
      </dgm:prSet>
      <dgm:spPr/>
    </dgm:pt>
    <dgm:pt modelId="{E6B6CAD9-7D6A-445B-9D2C-3A233B96BEE0}" type="pres">
      <dgm:prSet presAssocID="{4E5BD3E0-BDD8-4597-BC16-B02A390815E6}" presName="sibTrans" presStyleCnt="0"/>
      <dgm:spPr/>
    </dgm:pt>
    <dgm:pt modelId="{E8BC4AAC-FC42-4394-949E-CCD82CE923FE}" type="pres">
      <dgm:prSet presAssocID="{3FE7AE7E-7DE5-47FC-BBC6-DC1B3B777BD1}" presName="node" presStyleLbl="node1" presStyleIdx="2" presStyleCnt="6">
        <dgm:presLayoutVars>
          <dgm:bulletEnabled val="1"/>
        </dgm:presLayoutVars>
      </dgm:prSet>
      <dgm:spPr/>
    </dgm:pt>
    <dgm:pt modelId="{08924B2E-8D63-4817-B5C6-60460829CB68}" type="pres">
      <dgm:prSet presAssocID="{00D99B56-5B9E-4E79-B035-355978488D31}" presName="sibTrans" presStyleCnt="0"/>
      <dgm:spPr/>
    </dgm:pt>
    <dgm:pt modelId="{0DD62984-2031-4CA0-B601-577E467276E1}" type="pres">
      <dgm:prSet presAssocID="{FF1F9E87-2171-4F26-A20B-D6E027C9AB2A}" presName="node" presStyleLbl="node1" presStyleIdx="3" presStyleCnt="6">
        <dgm:presLayoutVars>
          <dgm:bulletEnabled val="1"/>
        </dgm:presLayoutVars>
      </dgm:prSet>
      <dgm:spPr/>
    </dgm:pt>
    <dgm:pt modelId="{3BBF1C62-0701-4B65-AC06-DB7C95C493EA}" type="pres">
      <dgm:prSet presAssocID="{84404A3F-D8B9-4B5F-BEBE-5F1501B61AF9}" presName="sibTrans" presStyleCnt="0"/>
      <dgm:spPr/>
    </dgm:pt>
    <dgm:pt modelId="{96F73EBC-90E8-4166-B278-E974591A6358}" type="pres">
      <dgm:prSet presAssocID="{D398EB26-91D2-42C9-9E92-AD7432E504B7}" presName="node" presStyleLbl="node1" presStyleIdx="4" presStyleCnt="6">
        <dgm:presLayoutVars>
          <dgm:bulletEnabled val="1"/>
        </dgm:presLayoutVars>
      </dgm:prSet>
      <dgm:spPr/>
    </dgm:pt>
    <dgm:pt modelId="{D11375DD-C59C-4229-8F5C-6DE6FCB73369}" type="pres">
      <dgm:prSet presAssocID="{E1BE7D12-2AF7-4708-B688-E0086ED4E937}" presName="sibTrans" presStyleCnt="0"/>
      <dgm:spPr/>
    </dgm:pt>
    <dgm:pt modelId="{07B539BE-230D-4414-A136-E2144DCC8AE7}" type="pres">
      <dgm:prSet presAssocID="{588FA206-C170-4F0C-890D-CBC9472C9725}" presName="node" presStyleLbl="node1" presStyleIdx="5" presStyleCnt="6">
        <dgm:presLayoutVars>
          <dgm:bulletEnabled val="1"/>
        </dgm:presLayoutVars>
      </dgm:prSet>
      <dgm:spPr/>
    </dgm:pt>
  </dgm:ptLst>
  <dgm:cxnLst>
    <dgm:cxn modelId="{0209320F-542F-4B1A-935D-DC21D4FA3FBE}" srcId="{98945BCB-7217-4AF4-A4A2-F9262FC0114F}" destId="{FF1F9E87-2171-4F26-A20B-D6E027C9AB2A}" srcOrd="3" destOrd="0" parTransId="{C3FF4A3B-E589-4B3F-A170-BD65030C74E3}" sibTransId="{84404A3F-D8B9-4B5F-BEBE-5F1501B61AF9}"/>
    <dgm:cxn modelId="{F3EE181B-45DD-444B-B9FB-BD996DBF636C}" srcId="{98945BCB-7217-4AF4-A4A2-F9262FC0114F}" destId="{1264758C-8DD4-43A3-9070-332EAA3AA030}" srcOrd="1" destOrd="0" parTransId="{004EFB12-B663-4CB5-8363-7AA9632810E4}" sibTransId="{4E5BD3E0-BDD8-4597-BC16-B02A390815E6}"/>
    <dgm:cxn modelId="{3F95FA36-6F51-47D2-A4DC-50D559B884FD}" srcId="{98945BCB-7217-4AF4-A4A2-F9262FC0114F}" destId="{588FA206-C170-4F0C-890D-CBC9472C9725}" srcOrd="5" destOrd="0" parTransId="{CC854327-EC3F-4A6C-80D0-19A876F7112C}" sibTransId="{1186EA11-A60B-42BF-94B0-2157A8A117F5}"/>
    <dgm:cxn modelId="{8EB87B3C-B0F9-421F-A2BE-C830056DFD5C}" type="presOf" srcId="{FF1F9E87-2171-4F26-A20B-D6E027C9AB2A}" destId="{0DD62984-2031-4CA0-B601-577E467276E1}" srcOrd="0" destOrd="0" presId="urn:microsoft.com/office/officeart/2005/8/layout/default"/>
    <dgm:cxn modelId="{F0C6A567-A7C7-43C9-92B8-8F2B3B1E7049}" type="presOf" srcId="{C27EA95F-3D90-4143-A536-5C5988A9DADF}" destId="{7C60C86A-E0E3-4FB9-B386-E086CA9A9B72}" srcOrd="0" destOrd="0" presId="urn:microsoft.com/office/officeart/2005/8/layout/default"/>
    <dgm:cxn modelId="{397DEE53-D3A7-4134-AB28-DAEA1ECE0DDE}" srcId="{98945BCB-7217-4AF4-A4A2-F9262FC0114F}" destId="{D398EB26-91D2-42C9-9E92-AD7432E504B7}" srcOrd="4" destOrd="0" parTransId="{B52DB0A3-0794-469A-8B14-BE1F29997EF2}" sibTransId="{E1BE7D12-2AF7-4708-B688-E0086ED4E937}"/>
    <dgm:cxn modelId="{91E2847D-83F6-47AA-8DF9-F4C91028934D}" srcId="{98945BCB-7217-4AF4-A4A2-F9262FC0114F}" destId="{C27EA95F-3D90-4143-A536-5C5988A9DADF}" srcOrd="0" destOrd="0" parTransId="{177D9605-FED7-4DB6-8A35-E6B62571B976}" sibTransId="{6D3500F0-E11F-45CC-BEAF-1FD1A255099C}"/>
    <dgm:cxn modelId="{A15CFB92-B1CE-4127-812C-9D9D6FBC3A92}" srcId="{98945BCB-7217-4AF4-A4A2-F9262FC0114F}" destId="{3FE7AE7E-7DE5-47FC-BBC6-DC1B3B777BD1}" srcOrd="2" destOrd="0" parTransId="{5AF23893-0F05-441A-ABDB-73FB501B76A7}" sibTransId="{00D99B56-5B9E-4E79-B035-355978488D31}"/>
    <dgm:cxn modelId="{D714D6B1-01C3-404E-A182-0182231E07D0}" type="presOf" srcId="{3FE7AE7E-7DE5-47FC-BBC6-DC1B3B777BD1}" destId="{E8BC4AAC-FC42-4394-949E-CCD82CE923FE}" srcOrd="0" destOrd="0" presId="urn:microsoft.com/office/officeart/2005/8/layout/default"/>
    <dgm:cxn modelId="{2EF992D0-D972-4FF4-A523-BFE27D4C36C9}" type="presOf" srcId="{588FA206-C170-4F0C-890D-CBC9472C9725}" destId="{07B539BE-230D-4414-A136-E2144DCC8AE7}" srcOrd="0" destOrd="0" presId="urn:microsoft.com/office/officeart/2005/8/layout/default"/>
    <dgm:cxn modelId="{02EAB7EF-320B-4104-8BE8-2CC23D7AF334}" type="presOf" srcId="{1264758C-8DD4-43A3-9070-332EAA3AA030}" destId="{C08F3CAD-E45E-43F9-9B7C-49407F513833}" srcOrd="0" destOrd="0" presId="urn:microsoft.com/office/officeart/2005/8/layout/default"/>
    <dgm:cxn modelId="{2B054AF8-EE90-450A-A735-35ACCE22F68B}" type="presOf" srcId="{98945BCB-7217-4AF4-A4A2-F9262FC0114F}" destId="{17DD3105-7A95-4CE9-8F6D-A2DE43900D3B}" srcOrd="0" destOrd="0" presId="urn:microsoft.com/office/officeart/2005/8/layout/default"/>
    <dgm:cxn modelId="{25E3B0FA-ADF6-4774-BC32-88C33DF8E3E1}" type="presOf" srcId="{D398EB26-91D2-42C9-9E92-AD7432E504B7}" destId="{96F73EBC-90E8-4166-B278-E974591A6358}" srcOrd="0" destOrd="0" presId="urn:microsoft.com/office/officeart/2005/8/layout/default"/>
    <dgm:cxn modelId="{A2508177-B4B2-4ABF-BD35-873CEFC35C3C}" type="presParOf" srcId="{17DD3105-7A95-4CE9-8F6D-A2DE43900D3B}" destId="{7C60C86A-E0E3-4FB9-B386-E086CA9A9B72}" srcOrd="0" destOrd="0" presId="urn:microsoft.com/office/officeart/2005/8/layout/default"/>
    <dgm:cxn modelId="{7E9C2892-84A0-417B-8193-6C3CD6CDD466}" type="presParOf" srcId="{17DD3105-7A95-4CE9-8F6D-A2DE43900D3B}" destId="{C425B9AE-9248-4D62-B0BD-C534FA4C5205}" srcOrd="1" destOrd="0" presId="urn:microsoft.com/office/officeart/2005/8/layout/default"/>
    <dgm:cxn modelId="{4F00E4D4-767A-47EE-A45B-2708D5CDEB18}" type="presParOf" srcId="{17DD3105-7A95-4CE9-8F6D-A2DE43900D3B}" destId="{C08F3CAD-E45E-43F9-9B7C-49407F513833}" srcOrd="2" destOrd="0" presId="urn:microsoft.com/office/officeart/2005/8/layout/default"/>
    <dgm:cxn modelId="{ABEA3991-DF85-40C7-8F10-768CED3A635F}" type="presParOf" srcId="{17DD3105-7A95-4CE9-8F6D-A2DE43900D3B}" destId="{E6B6CAD9-7D6A-445B-9D2C-3A233B96BEE0}" srcOrd="3" destOrd="0" presId="urn:microsoft.com/office/officeart/2005/8/layout/default"/>
    <dgm:cxn modelId="{CD27297E-3D1C-4775-AEC6-3084B014DAF2}" type="presParOf" srcId="{17DD3105-7A95-4CE9-8F6D-A2DE43900D3B}" destId="{E8BC4AAC-FC42-4394-949E-CCD82CE923FE}" srcOrd="4" destOrd="0" presId="urn:microsoft.com/office/officeart/2005/8/layout/default"/>
    <dgm:cxn modelId="{4A3CA797-A1B6-4816-B2F8-9725CF4EE449}" type="presParOf" srcId="{17DD3105-7A95-4CE9-8F6D-A2DE43900D3B}" destId="{08924B2E-8D63-4817-B5C6-60460829CB68}" srcOrd="5" destOrd="0" presId="urn:microsoft.com/office/officeart/2005/8/layout/default"/>
    <dgm:cxn modelId="{681FD4A9-16EB-4370-8273-BD9CD931D64F}" type="presParOf" srcId="{17DD3105-7A95-4CE9-8F6D-A2DE43900D3B}" destId="{0DD62984-2031-4CA0-B601-577E467276E1}" srcOrd="6" destOrd="0" presId="urn:microsoft.com/office/officeart/2005/8/layout/default"/>
    <dgm:cxn modelId="{B594C1C1-5F3B-43BE-B5E8-5B779A83FAFF}" type="presParOf" srcId="{17DD3105-7A95-4CE9-8F6D-A2DE43900D3B}" destId="{3BBF1C62-0701-4B65-AC06-DB7C95C493EA}" srcOrd="7" destOrd="0" presId="urn:microsoft.com/office/officeart/2005/8/layout/default"/>
    <dgm:cxn modelId="{031ED4C0-D1A3-48DF-8249-1ABFCC275AD5}" type="presParOf" srcId="{17DD3105-7A95-4CE9-8F6D-A2DE43900D3B}" destId="{96F73EBC-90E8-4166-B278-E974591A6358}" srcOrd="8" destOrd="0" presId="urn:microsoft.com/office/officeart/2005/8/layout/default"/>
    <dgm:cxn modelId="{1B9D6770-0DA7-48C3-BD05-45E967BAB322}" type="presParOf" srcId="{17DD3105-7A95-4CE9-8F6D-A2DE43900D3B}" destId="{D11375DD-C59C-4229-8F5C-6DE6FCB73369}" srcOrd="9" destOrd="0" presId="urn:microsoft.com/office/officeart/2005/8/layout/default"/>
    <dgm:cxn modelId="{47044062-5AF8-4669-8E45-0556CF90A2FD}" type="presParOf" srcId="{17DD3105-7A95-4CE9-8F6D-A2DE43900D3B}" destId="{07B539BE-230D-4414-A136-E2144DCC8AE7}"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70C024-49C0-4636-AB68-C228649BEEB3}" type="doc">
      <dgm:prSet loTypeId="urn:microsoft.com/office/officeart/2005/8/layout/chevron1" loCatId="process" qsTypeId="urn:microsoft.com/office/officeart/2005/8/quickstyle/simple1" qsCatId="simple" csTypeId="urn:microsoft.com/office/officeart/2005/8/colors/accent1_2" csCatId="accent1" phldr="1"/>
      <dgm:spPr/>
    </dgm:pt>
    <dgm:pt modelId="{FDA4DEBE-43AC-4ABC-BD2F-33E9859DFB5C}">
      <dgm:prSet phldrT="[Text]"/>
      <dgm:spPr>
        <a:solidFill>
          <a:srgbClr val="7B6507"/>
        </a:solidFill>
      </dgm:spPr>
      <dgm:t>
        <a:bodyPr/>
        <a:lstStyle/>
        <a:p>
          <a:r>
            <a:rPr lang="en-US" dirty="0"/>
            <a:t>Initiate</a:t>
          </a:r>
        </a:p>
      </dgm:t>
    </dgm:pt>
    <dgm:pt modelId="{390A34DB-B1F8-412C-9792-9F1B3B0ED64E}" type="parTrans" cxnId="{24FBC891-8FAD-4666-ACD3-46CD4B27F141}">
      <dgm:prSet/>
      <dgm:spPr/>
      <dgm:t>
        <a:bodyPr/>
        <a:lstStyle/>
        <a:p>
          <a:endParaRPr lang="en-US"/>
        </a:p>
      </dgm:t>
    </dgm:pt>
    <dgm:pt modelId="{7301F6EB-9AE3-44AC-BAFD-E1BF8CC5F689}" type="sibTrans" cxnId="{24FBC891-8FAD-4666-ACD3-46CD4B27F141}">
      <dgm:prSet/>
      <dgm:spPr/>
      <dgm:t>
        <a:bodyPr/>
        <a:lstStyle/>
        <a:p>
          <a:endParaRPr lang="en-US"/>
        </a:p>
      </dgm:t>
    </dgm:pt>
    <dgm:pt modelId="{536E4779-598F-4F35-85E0-B27C0DC034D5}">
      <dgm:prSet phldrT="[Text]"/>
      <dgm:spPr>
        <a:solidFill>
          <a:srgbClr val="7B6507"/>
        </a:solidFill>
      </dgm:spPr>
      <dgm:t>
        <a:bodyPr/>
        <a:lstStyle/>
        <a:p>
          <a:r>
            <a:rPr lang="en-US" dirty="0"/>
            <a:t>Design</a:t>
          </a:r>
        </a:p>
      </dgm:t>
    </dgm:pt>
    <dgm:pt modelId="{FE9ED57D-65BC-4748-B92A-0819CBAF698E}" type="parTrans" cxnId="{6F3AB202-7165-43A3-ADE2-B88E7934CD70}">
      <dgm:prSet/>
      <dgm:spPr/>
      <dgm:t>
        <a:bodyPr/>
        <a:lstStyle/>
        <a:p>
          <a:endParaRPr lang="en-US"/>
        </a:p>
      </dgm:t>
    </dgm:pt>
    <dgm:pt modelId="{19CE2CEF-5F0D-4863-AD85-42B923969C60}" type="sibTrans" cxnId="{6F3AB202-7165-43A3-ADE2-B88E7934CD70}">
      <dgm:prSet/>
      <dgm:spPr/>
      <dgm:t>
        <a:bodyPr/>
        <a:lstStyle/>
        <a:p>
          <a:endParaRPr lang="en-US"/>
        </a:p>
      </dgm:t>
    </dgm:pt>
    <dgm:pt modelId="{EDB01A00-5DDB-4BB8-B6DD-F4900A975F4A}">
      <dgm:prSet phldrT="[Text]"/>
      <dgm:spPr>
        <a:solidFill>
          <a:srgbClr val="7B6507"/>
        </a:solidFill>
      </dgm:spPr>
      <dgm:t>
        <a:bodyPr/>
        <a:lstStyle/>
        <a:p>
          <a:r>
            <a:rPr lang="en-US" dirty="0"/>
            <a:t>Implementation</a:t>
          </a:r>
        </a:p>
      </dgm:t>
    </dgm:pt>
    <dgm:pt modelId="{AEFC25BB-0E06-4BA9-86DB-1E04D2ED7A72}" type="parTrans" cxnId="{6A3550C2-E5C6-446B-AE34-FB98A193E580}">
      <dgm:prSet/>
      <dgm:spPr/>
      <dgm:t>
        <a:bodyPr/>
        <a:lstStyle/>
        <a:p>
          <a:endParaRPr lang="en-US"/>
        </a:p>
      </dgm:t>
    </dgm:pt>
    <dgm:pt modelId="{C3EA4EFE-D2E2-4B20-881F-2AF978CE44B5}" type="sibTrans" cxnId="{6A3550C2-E5C6-446B-AE34-FB98A193E580}">
      <dgm:prSet/>
      <dgm:spPr/>
      <dgm:t>
        <a:bodyPr/>
        <a:lstStyle/>
        <a:p>
          <a:endParaRPr lang="en-US"/>
        </a:p>
      </dgm:t>
    </dgm:pt>
    <dgm:pt modelId="{3F60A017-9604-41E8-8803-36D02106A14D}">
      <dgm:prSet phldrT="[Text]"/>
      <dgm:spPr>
        <a:solidFill>
          <a:srgbClr val="7B6507"/>
        </a:solidFill>
      </dgm:spPr>
      <dgm:t>
        <a:bodyPr/>
        <a:lstStyle/>
        <a:p>
          <a:r>
            <a:rPr lang="en-US" dirty="0"/>
            <a:t>Analyze</a:t>
          </a:r>
        </a:p>
      </dgm:t>
    </dgm:pt>
    <dgm:pt modelId="{39214595-06EA-465E-85A4-8032C29BCB83}" type="parTrans" cxnId="{68956B50-5A12-4104-92A4-531352E24329}">
      <dgm:prSet/>
      <dgm:spPr/>
      <dgm:t>
        <a:bodyPr/>
        <a:lstStyle/>
        <a:p>
          <a:endParaRPr lang="en-US"/>
        </a:p>
      </dgm:t>
    </dgm:pt>
    <dgm:pt modelId="{C597A173-54FF-4D77-858F-82D415F3FDE6}" type="sibTrans" cxnId="{68956B50-5A12-4104-92A4-531352E24329}">
      <dgm:prSet/>
      <dgm:spPr/>
      <dgm:t>
        <a:bodyPr/>
        <a:lstStyle/>
        <a:p>
          <a:endParaRPr lang="en-US"/>
        </a:p>
      </dgm:t>
    </dgm:pt>
    <dgm:pt modelId="{1C988DD5-B212-43D0-BD9B-655857F95888}">
      <dgm:prSet phldrT="[Text]"/>
      <dgm:spPr>
        <a:solidFill>
          <a:srgbClr val="7B6507"/>
        </a:solidFill>
      </dgm:spPr>
      <dgm:t>
        <a:bodyPr/>
        <a:lstStyle/>
        <a:p>
          <a:r>
            <a:rPr lang="en-US" dirty="0"/>
            <a:t>Operation</a:t>
          </a:r>
        </a:p>
      </dgm:t>
    </dgm:pt>
    <dgm:pt modelId="{CAF2B8FB-ED8F-4EA6-9F42-0589A820129B}" type="parTrans" cxnId="{A3D547B3-F00F-4600-A004-47C1CCF7D3CA}">
      <dgm:prSet/>
      <dgm:spPr/>
      <dgm:t>
        <a:bodyPr/>
        <a:lstStyle/>
        <a:p>
          <a:endParaRPr lang="en-US"/>
        </a:p>
      </dgm:t>
    </dgm:pt>
    <dgm:pt modelId="{2DE0C5B6-E0B2-4CDC-B02B-7870F91DA3F1}" type="sibTrans" cxnId="{A3D547B3-F00F-4600-A004-47C1CCF7D3CA}">
      <dgm:prSet/>
      <dgm:spPr/>
      <dgm:t>
        <a:bodyPr/>
        <a:lstStyle/>
        <a:p>
          <a:endParaRPr lang="en-US"/>
        </a:p>
      </dgm:t>
    </dgm:pt>
    <dgm:pt modelId="{10132692-E9FD-4503-B818-E58A62B34FEF}">
      <dgm:prSet phldrT="[Text]"/>
      <dgm:spPr>
        <a:solidFill>
          <a:srgbClr val="7B6507"/>
        </a:solidFill>
      </dgm:spPr>
      <dgm:t>
        <a:bodyPr/>
        <a:lstStyle/>
        <a:p>
          <a:r>
            <a:rPr lang="en-US" dirty="0"/>
            <a:t>Delivery</a:t>
          </a:r>
        </a:p>
      </dgm:t>
    </dgm:pt>
    <dgm:pt modelId="{9BF6F454-CA3D-4BCE-87F8-EF1B0F00ABD5}" type="parTrans" cxnId="{EBC35ACC-D1AD-41D4-B968-828DB2D99DB4}">
      <dgm:prSet/>
      <dgm:spPr/>
      <dgm:t>
        <a:bodyPr/>
        <a:lstStyle/>
        <a:p>
          <a:endParaRPr lang="en-GB"/>
        </a:p>
      </dgm:t>
    </dgm:pt>
    <dgm:pt modelId="{4EC0AC04-6841-45B2-9D9B-C7FB6B597220}" type="sibTrans" cxnId="{EBC35ACC-D1AD-41D4-B968-828DB2D99DB4}">
      <dgm:prSet/>
      <dgm:spPr/>
      <dgm:t>
        <a:bodyPr/>
        <a:lstStyle/>
        <a:p>
          <a:endParaRPr lang="en-GB"/>
        </a:p>
      </dgm:t>
    </dgm:pt>
    <dgm:pt modelId="{1E706027-6F71-43F2-ACFE-7C71834860E7}" type="pres">
      <dgm:prSet presAssocID="{A870C024-49C0-4636-AB68-C228649BEEB3}" presName="Name0" presStyleCnt="0">
        <dgm:presLayoutVars>
          <dgm:dir/>
          <dgm:animLvl val="lvl"/>
          <dgm:resizeHandles val="exact"/>
        </dgm:presLayoutVars>
      </dgm:prSet>
      <dgm:spPr/>
    </dgm:pt>
    <dgm:pt modelId="{021CB4CA-5524-4B84-8BDE-677856CE049C}" type="pres">
      <dgm:prSet presAssocID="{FDA4DEBE-43AC-4ABC-BD2F-33E9859DFB5C}" presName="parTxOnly" presStyleLbl="node1" presStyleIdx="0" presStyleCnt="6">
        <dgm:presLayoutVars>
          <dgm:chMax val="0"/>
          <dgm:chPref val="0"/>
          <dgm:bulletEnabled val="1"/>
        </dgm:presLayoutVars>
      </dgm:prSet>
      <dgm:spPr/>
    </dgm:pt>
    <dgm:pt modelId="{664E39BD-DCD5-4C60-A92D-1501457038F4}" type="pres">
      <dgm:prSet presAssocID="{7301F6EB-9AE3-44AC-BAFD-E1BF8CC5F689}" presName="parTxOnlySpace" presStyleCnt="0"/>
      <dgm:spPr/>
    </dgm:pt>
    <dgm:pt modelId="{481B5EB1-1993-4A19-8117-C0E950869F2E}" type="pres">
      <dgm:prSet presAssocID="{3F60A017-9604-41E8-8803-36D02106A14D}" presName="parTxOnly" presStyleLbl="node1" presStyleIdx="1" presStyleCnt="6">
        <dgm:presLayoutVars>
          <dgm:chMax val="0"/>
          <dgm:chPref val="0"/>
          <dgm:bulletEnabled val="1"/>
        </dgm:presLayoutVars>
      </dgm:prSet>
      <dgm:spPr/>
    </dgm:pt>
    <dgm:pt modelId="{B71A0251-106A-4E23-9EC4-FE3A257FAAF2}" type="pres">
      <dgm:prSet presAssocID="{C597A173-54FF-4D77-858F-82D415F3FDE6}" presName="parTxOnlySpace" presStyleCnt="0"/>
      <dgm:spPr/>
    </dgm:pt>
    <dgm:pt modelId="{945FB996-5655-4138-8BAC-27D5EFAFFD3C}" type="pres">
      <dgm:prSet presAssocID="{536E4779-598F-4F35-85E0-B27C0DC034D5}" presName="parTxOnly" presStyleLbl="node1" presStyleIdx="2" presStyleCnt="6">
        <dgm:presLayoutVars>
          <dgm:chMax val="0"/>
          <dgm:chPref val="0"/>
          <dgm:bulletEnabled val="1"/>
        </dgm:presLayoutVars>
      </dgm:prSet>
      <dgm:spPr/>
    </dgm:pt>
    <dgm:pt modelId="{9E6FD67C-F5C6-484C-9DD8-D82624FA47BC}" type="pres">
      <dgm:prSet presAssocID="{19CE2CEF-5F0D-4863-AD85-42B923969C60}" presName="parTxOnlySpace" presStyleCnt="0"/>
      <dgm:spPr/>
    </dgm:pt>
    <dgm:pt modelId="{85470BBD-4D5D-4EE2-9E31-065BBE96385A}" type="pres">
      <dgm:prSet presAssocID="{EDB01A00-5DDB-4BB8-B6DD-F4900A975F4A}" presName="parTxOnly" presStyleLbl="node1" presStyleIdx="3" presStyleCnt="6">
        <dgm:presLayoutVars>
          <dgm:chMax val="0"/>
          <dgm:chPref val="0"/>
          <dgm:bulletEnabled val="1"/>
        </dgm:presLayoutVars>
      </dgm:prSet>
      <dgm:spPr/>
    </dgm:pt>
    <dgm:pt modelId="{B58AA223-0732-4746-9907-7A742268F846}" type="pres">
      <dgm:prSet presAssocID="{C3EA4EFE-D2E2-4B20-881F-2AF978CE44B5}" presName="parTxOnlySpace" presStyleCnt="0"/>
      <dgm:spPr/>
    </dgm:pt>
    <dgm:pt modelId="{97B52CD1-8127-4186-B801-77A1C510B554}" type="pres">
      <dgm:prSet presAssocID="{10132692-E9FD-4503-B818-E58A62B34FEF}" presName="parTxOnly" presStyleLbl="node1" presStyleIdx="4" presStyleCnt="6">
        <dgm:presLayoutVars>
          <dgm:chMax val="0"/>
          <dgm:chPref val="0"/>
          <dgm:bulletEnabled val="1"/>
        </dgm:presLayoutVars>
      </dgm:prSet>
      <dgm:spPr/>
    </dgm:pt>
    <dgm:pt modelId="{AE39F322-6989-4976-92AD-23E8A198DB21}" type="pres">
      <dgm:prSet presAssocID="{4EC0AC04-6841-45B2-9D9B-C7FB6B597220}" presName="parTxOnlySpace" presStyleCnt="0"/>
      <dgm:spPr/>
    </dgm:pt>
    <dgm:pt modelId="{53FFFFBE-536D-4165-A8F8-CEEAF6C9728D}" type="pres">
      <dgm:prSet presAssocID="{1C988DD5-B212-43D0-BD9B-655857F95888}" presName="parTxOnly" presStyleLbl="node1" presStyleIdx="5" presStyleCnt="6">
        <dgm:presLayoutVars>
          <dgm:chMax val="0"/>
          <dgm:chPref val="0"/>
          <dgm:bulletEnabled val="1"/>
        </dgm:presLayoutVars>
      </dgm:prSet>
      <dgm:spPr/>
    </dgm:pt>
  </dgm:ptLst>
  <dgm:cxnLst>
    <dgm:cxn modelId="{6F3AB202-7165-43A3-ADE2-B88E7934CD70}" srcId="{A870C024-49C0-4636-AB68-C228649BEEB3}" destId="{536E4779-598F-4F35-85E0-B27C0DC034D5}" srcOrd="2" destOrd="0" parTransId="{FE9ED57D-65BC-4748-B92A-0819CBAF698E}" sibTransId="{19CE2CEF-5F0D-4863-AD85-42B923969C60}"/>
    <dgm:cxn modelId="{38A45211-C641-4612-BB98-F4D698FE64D6}" type="presOf" srcId="{EDB01A00-5DDB-4BB8-B6DD-F4900A975F4A}" destId="{85470BBD-4D5D-4EE2-9E31-065BBE96385A}" srcOrd="0" destOrd="0" presId="urn:microsoft.com/office/officeart/2005/8/layout/chevron1"/>
    <dgm:cxn modelId="{6F985F38-870C-45F9-8698-ACB0E4A4D066}" type="presOf" srcId="{3F60A017-9604-41E8-8803-36D02106A14D}" destId="{481B5EB1-1993-4A19-8117-C0E950869F2E}" srcOrd="0" destOrd="0" presId="urn:microsoft.com/office/officeart/2005/8/layout/chevron1"/>
    <dgm:cxn modelId="{68956B50-5A12-4104-92A4-531352E24329}" srcId="{A870C024-49C0-4636-AB68-C228649BEEB3}" destId="{3F60A017-9604-41E8-8803-36D02106A14D}" srcOrd="1" destOrd="0" parTransId="{39214595-06EA-465E-85A4-8032C29BCB83}" sibTransId="{C597A173-54FF-4D77-858F-82D415F3FDE6}"/>
    <dgm:cxn modelId="{915A0285-5AF0-4D57-8BF0-5368A052DACD}" type="presOf" srcId="{1C988DD5-B212-43D0-BD9B-655857F95888}" destId="{53FFFFBE-536D-4165-A8F8-CEEAF6C9728D}" srcOrd="0" destOrd="0" presId="urn:microsoft.com/office/officeart/2005/8/layout/chevron1"/>
    <dgm:cxn modelId="{5D28F489-9701-45D8-B5B1-DCC05B721B7B}" type="presOf" srcId="{FDA4DEBE-43AC-4ABC-BD2F-33E9859DFB5C}" destId="{021CB4CA-5524-4B84-8BDE-677856CE049C}" srcOrd="0" destOrd="0" presId="urn:microsoft.com/office/officeart/2005/8/layout/chevron1"/>
    <dgm:cxn modelId="{24FBC891-8FAD-4666-ACD3-46CD4B27F141}" srcId="{A870C024-49C0-4636-AB68-C228649BEEB3}" destId="{FDA4DEBE-43AC-4ABC-BD2F-33E9859DFB5C}" srcOrd="0" destOrd="0" parTransId="{390A34DB-B1F8-412C-9792-9F1B3B0ED64E}" sibTransId="{7301F6EB-9AE3-44AC-BAFD-E1BF8CC5F689}"/>
    <dgm:cxn modelId="{16EBF49A-52F2-41ED-B395-1FD0AFD1F43F}" type="presOf" srcId="{10132692-E9FD-4503-B818-E58A62B34FEF}" destId="{97B52CD1-8127-4186-B801-77A1C510B554}" srcOrd="0" destOrd="0" presId="urn:microsoft.com/office/officeart/2005/8/layout/chevron1"/>
    <dgm:cxn modelId="{A3D547B3-F00F-4600-A004-47C1CCF7D3CA}" srcId="{A870C024-49C0-4636-AB68-C228649BEEB3}" destId="{1C988DD5-B212-43D0-BD9B-655857F95888}" srcOrd="5" destOrd="0" parTransId="{CAF2B8FB-ED8F-4EA6-9F42-0589A820129B}" sibTransId="{2DE0C5B6-E0B2-4CDC-B02B-7870F91DA3F1}"/>
    <dgm:cxn modelId="{6A3550C2-E5C6-446B-AE34-FB98A193E580}" srcId="{A870C024-49C0-4636-AB68-C228649BEEB3}" destId="{EDB01A00-5DDB-4BB8-B6DD-F4900A975F4A}" srcOrd="3" destOrd="0" parTransId="{AEFC25BB-0E06-4BA9-86DB-1E04D2ED7A72}" sibTransId="{C3EA4EFE-D2E2-4B20-881F-2AF978CE44B5}"/>
    <dgm:cxn modelId="{EBC35ACC-D1AD-41D4-B968-828DB2D99DB4}" srcId="{A870C024-49C0-4636-AB68-C228649BEEB3}" destId="{10132692-E9FD-4503-B818-E58A62B34FEF}" srcOrd="4" destOrd="0" parTransId="{9BF6F454-CA3D-4BCE-87F8-EF1B0F00ABD5}" sibTransId="{4EC0AC04-6841-45B2-9D9B-C7FB6B597220}"/>
    <dgm:cxn modelId="{F1C496E9-1579-4A33-83D0-3F865CEB21A6}" type="presOf" srcId="{A870C024-49C0-4636-AB68-C228649BEEB3}" destId="{1E706027-6F71-43F2-ACFE-7C71834860E7}" srcOrd="0" destOrd="0" presId="urn:microsoft.com/office/officeart/2005/8/layout/chevron1"/>
    <dgm:cxn modelId="{281946F1-035D-4033-B23B-88E7AA4077A5}" type="presOf" srcId="{536E4779-598F-4F35-85E0-B27C0DC034D5}" destId="{945FB996-5655-4138-8BAC-27D5EFAFFD3C}" srcOrd="0" destOrd="0" presId="urn:microsoft.com/office/officeart/2005/8/layout/chevron1"/>
    <dgm:cxn modelId="{F3FCED36-A1C1-4051-82D6-89BCEEFF2B65}" type="presParOf" srcId="{1E706027-6F71-43F2-ACFE-7C71834860E7}" destId="{021CB4CA-5524-4B84-8BDE-677856CE049C}" srcOrd="0" destOrd="0" presId="urn:microsoft.com/office/officeart/2005/8/layout/chevron1"/>
    <dgm:cxn modelId="{0427E7EC-E6F5-459A-B6F5-F0D9BC40BA9E}" type="presParOf" srcId="{1E706027-6F71-43F2-ACFE-7C71834860E7}" destId="{664E39BD-DCD5-4C60-A92D-1501457038F4}" srcOrd="1" destOrd="0" presId="urn:microsoft.com/office/officeart/2005/8/layout/chevron1"/>
    <dgm:cxn modelId="{1380851B-B06E-4C17-B976-17BF69946568}" type="presParOf" srcId="{1E706027-6F71-43F2-ACFE-7C71834860E7}" destId="{481B5EB1-1993-4A19-8117-C0E950869F2E}" srcOrd="2" destOrd="0" presId="urn:microsoft.com/office/officeart/2005/8/layout/chevron1"/>
    <dgm:cxn modelId="{A031A5FD-6CC9-4118-B719-B05AF40D2B7A}" type="presParOf" srcId="{1E706027-6F71-43F2-ACFE-7C71834860E7}" destId="{B71A0251-106A-4E23-9EC4-FE3A257FAAF2}" srcOrd="3" destOrd="0" presId="urn:microsoft.com/office/officeart/2005/8/layout/chevron1"/>
    <dgm:cxn modelId="{02A67137-DC7C-4169-967C-C9031D47A313}" type="presParOf" srcId="{1E706027-6F71-43F2-ACFE-7C71834860E7}" destId="{945FB996-5655-4138-8BAC-27D5EFAFFD3C}" srcOrd="4" destOrd="0" presId="urn:microsoft.com/office/officeart/2005/8/layout/chevron1"/>
    <dgm:cxn modelId="{340EF66D-3CD4-48F9-9333-6D3D7FB06C6E}" type="presParOf" srcId="{1E706027-6F71-43F2-ACFE-7C71834860E7}" destId="{9E6FD67C-F5C6-484C-9DD8-D82624FA47BC}" srcOrd="5" destOrd="0" presId="urn:microsoft.com/office/officeart/2005/8/layout/chevron1"/>
    <dgm:cxn modelId="{91F5E2B6-687A-44BB-8F08-A813A7CDA1F6}" type="presParOf" srcId="{1E706027-6F71-43F2-ACFE-7C71834860E7}" destId="{85470BBD-4D5D-4EE2-9E31-065BBE96385A}" srcOrd="6" destOrd="0" presId="urn:microsoft.com/office/officeart/2005/8/layout/chevron1"/>
    <dgm:cxn modelId="{A8CDE459-A7C4-4018-A035-C628B5EA8655}" type="presParOf" srcId="{1E706027-6F71-43F2-ACFE-7C71834860E7}" destId="{B58AA223-0732-4746-9907-7A742268F846}" srcOrd="7" destOrd="0" presId="urn:microsoft.com/office/officeart/2005/8/layout/chevron1"/>
    <dgm:cxn modelId="{A6C6E47C-ACA8-4FF2-A8FF-C45DF40CB8B2}" type="presParOf" srcId="{1E706027-6F71-43F2-ACFE-7C71834860E7}" destId="{97B52CD1-8127-4186-B801-77A1C510B554}" srcOrd="8" destOrd="0" presId="urn:microsoft.com/office/officeart/2005/8/layout/chevron1"/>
    <dgm:cxn modelId="{8BE7DEAB-C7EE-4E6D-9571-49741518660C}" type="presParOf" srcId="{1E706027-6F71-43F2-ACFE-7C71834860E7}" destId="{AE39F322-6989-4976-92AD-23E8A198DB21}" srcOrd="9" destOrd="0" presId="urn:microsoft.com/office/officeart/2005/8/layout/chevron1"/>
    <dgm:cxn modelId="{16012BF0-EB40-4760-91DF-AE89D2FCFB61}" type="presParOf" srcId="{1E706027-6F71-43F2-ACFE-7C71834860E7}" destId="{53FFFFBE-536D-4165-A8F8-CEEAF6C9728D}"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60C86A-E0E3-4FB9-B386-E086CA9A9B72}">
      <dsp:nvSpPr>
        <dsp:cNvPr id="0" name=""/>
        <dsp:cNvSpPr/>
      </dsp:nvSpPr>
      <dsp:spPr>
        <a:xfrm>
          <a:off x="0" y="373636"/>
          <a:ext cx="2835769" cy="1701461"/>
        </a:xfrm>
        <a:prstGeom prst="rect">
          <a:avLst/>
        </a:prstGeom>
        <a:solidFill>
          <a:srgbClr val="7B650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Collaboration</a:t>
          </a:r>
        </a:p>
      </dsp:txBody>
      <dsp:txXfrm>
        <a:off x="0" y="373636"/>
        <a:ext cx="2835769" cy="1701461"/>
      </dsp:txXfrm>
    </dsp:sp>
    <dsp:sp modelId="{C08F3CAD-E45E-43F9-9B7C-49407F513833}">
      <dsp:nvSpPr>
        <dsp:cNvPr id="0" name=""/>
        <dsp:cNvSpPr/>
      </dsp:nvSpPr>
      <dsp:spPr>
        <a:xfrm>
          <a:off x="3119345" y="373636"/>
          <a:ext cx="2835769" cy="1701461"/>
        </a:xfrm>
        <a:prstGeom prst="rect">
          <a:avLst/>
        </a:prstGeom>
        <a:solidFill>
          <a:srgbClr val="7B650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Coordination</a:t>
          </a:r>
        </a:p>
      </dsp:txBody>
      <dsp:txXfrm>
        <a:off x="3119345" y="373636"/>
        <a:ext cx="2835769" cy="1701461"/>
      </dsp:txXfrm>
    </dsp:sp>
    <dsp:sp modelId="{E8BC4AAC-FC42-4394-949E-CCD82CE923FE}">
      <dsp:nvSpPr>
        <dsp:cNvPr id="0" name=""/>
        <dsp:cNvSpPr/>
      </dsp:nvSpPr>
      <dsp:spPr>
        <a:xfrm>
          <a:off x="6238691" y="373636"/>
          <a:ext cx="2835769" cy="1701461"/>
        </a:xfrm>
        <a:prstGeom prst="rect">
          <a:avLst/>
        </a:prstGeom>
        <a:solidFill>
          <a:srgbClr val="7B650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Communication</a:t>
          </a:r>
        </a:p>
      </dsp:txBody>
      <dsp:txXfrm>
        <a:off x="6238691" y="373636"/>
        <a:ext cx="2835769" cy="1701461"/>
      </dsp:txXfrm>
    </dsp:sp>
    <dsp:sp modelId="{0DD62984-2031-4CA0-B601-577E467276E1}">
      <dsp:nvSpPr>
        <dsp:cNvPr id="0" name=""/>
        <dsp:cNvSpPr/>
      </dsp:nvSpPr>
      <dsp:spPr>
        <a:xfrm>
          <a:off x="0" y="2358674"/>
          <a:ext cx="2835769" cy="1701461"/>
        </a:xfrm>
        <a:prstGeom prst="rect">
          <a:avLst/>
        </a:prstGeom>
        <a:solidFill>
          <a:srgbClr val="7B650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Constructive feedback</a:t>
          </a:r>
        </a:p>
      </dsp:txBody>
      <dsp:txXfrm>
        <a:off x="0" y="2358674"/>
        <a:ext cx="2835769" cy="1701461"/>
      </dsp:txXfrm>
    </dsp:sp>
    <dsp:sp modelId="{96F73EBC-90E8-4166-B278-E974591A6358}">
      <dsp:nvSpPr>
        <dsp:cNvPr id="0" name=""/>
        <dsp:cNvSpPr/>
      </dsp:nvSpPr>
      <dsp:spPr>
        <a:xfrm>
          <a:off x="3119345" y="2358674"/>
          <a:ext cx="2835769" cy="1701461"/>
        </a:xfrm>
        <a:prstGeom prst="rect">
          <a:avLst/>
        </a:prstGeom>
        <a:solidFill>
          <a:srgbClr val="7B650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Problem solving</a:t>
          </a:r>
        </a:p>
      </dsp:txBody>
      <dsp:txXfrm>
        <a:off x="3119345" y="2358674"/>
        <a:ext cx="2835769" cy="1701461"/>
      </dsp:txXfrm>
    </dsp:sp>
    <dsp:sp modelId="{07B539BE-230D-4414-A136-E2144DCC8AE7}">
      <dsp:nvSpPr>
        <dsp:cNvPr id="0" name=""/>
        <dsp:cNvSpPr/>
      </dsp:nvSpPr>
      <dsp:spPr>
        <a:xfrm>
          <a:off x="6238691" y="2358674"/>
          <a:ext cx="2835769" cy="1701461"/>
        </a:xfrm>
        <a:prstGeom prst="rect">
          <a:avLst/>
        </a:prstGeom>
        <a:solidFill>
          <a:srgbClr val="7B650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Delegation</a:t>
          </a:r>
        </a:p>
      </dsp:txBody>
      <dsp:txXfrm>
        <a:off x="6238691" y="2358674"/>
        <a:ext cx="2835769" cy="17014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1CB4CA-5524-4B84-8BDE-677856CE049C}">
      <dsp:nvSpPr>
        <dsp:cNvPr id="0" name=""/>
        <dsp:cNvSpPr/>
      </dsp:nvSpPr>
      <dsp:spPr>
        <a:xfrm>
          <a:off x="4759" y="981402"/>
          <a:ext cx="1770652" cy="708260"/>
        </a:xfrm>
        <a:prstGeom prst="chevron">
          <a:avLst/>
        </a:prstGeom>
        <a:solidFill>
          <a:srgbClr val="7B650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Initiate</a:t>
          </a:r>
        </a:p>
      </dsp:txBody>
      <dsp:txXfrm>
        <a:off x="358889" y="981402"/>
        <a:ext cx="1062392" cy="708260"/>
      </dsp:txXfrm>
    </dsp:sp>
    <dsp:sp modelId="{481B5EB1-1993-4A19-8117-C0E950869F2E}">
      <dsp:nvSpPr>
        <dsp:cNvPr id="0" name=""/>
        <dsp:cNvSpPr/>
      </dsp:nvSpPr>
      <dsp:spPr>
        <a:xfrm>
          <a:off x="1598347" y="981402"/>
          <a:ext cx="1770652" cy="708260"/>
        </a:xfrm>
        <a:prstGeom prst="chevron">
          <a:avLst/>
        </a:prstGeom>
        <a:solidFill>
          <a:srgbClr val="7B650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Analyze</a:t>
          </a:r>
        </a:p>
      </dsp:txBody>
      <dsp:txXfrm>
        <a:off x="1952477" y="981402"/>
        <a:ext cx="1062392" cy="708260"/>
      </dsp:txXfrm>
    </dsp:sp>
    <dsp:sp modelId="{945FB996-5655-4138-8BAC-27D5EFAFFD3C}">
      <dsp:nvSpPr>
        <dsp:cNvPr id="0" name=""/>
        <dsp:cNvSpPr/>
      </dsp:nvSpPr>
      <dsp:spPr>
        <a:xfrm>
          <a:off x="3191934" y="981402"/>
          <a:ext cx="1770652" cy="708260"/>
        </a:xfrm>
        <a:prstGeom prst="chevron">
          <a:avLst/>
        </a:prstGeom>
        <a:solidFill>
          <a:srgbClr val="7B650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Design</a:t>
          </a:r>
        </a:p>
      </dsp:txBody>
      <dsp:txXfrm>
        <a:off x="3546064" y="981402"/>
        <a:ext cx="1062392" cy="708260"/>
      </dsp:txXfrm>
    </dsp:sp>
    <dsp:sp modelId="{85470BBD-4D5D-4EE2-9E31-065BBE96385A}">
      <dsp:nvSpPr>
        <dsp:cNvPr id="0" name=""/>
        <dsp:cNvSpPr/>
      </dsp:nvSpPr>
      <dsp:spPr>
        <a:xfrm>
          <a:off x="4785521" y="981402"/>
          <a:ext cx="1770652" cy="708260"/>
        </a:xfrm>
        <a:prstGeom prst="chevron">
          <a:avLst/>
        </a:prstGeom>
        <a:solidFill>
          <a:srgbClr val="7B650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Implementation</a:t>
          </a:r>
        </a:p>
      </dsp:txBody>
      <dsp:txXfrm>
        <a:off x="5139651" y="981402"/>
        <a:ext cx="1062392" cy="708260"/>
      </dsp:txXfrm>
    </dsp:sp>
    <dsp:sp modelId="{97B52CD1-8127-4186-B801-77A1C510B554}">
      <dsp:nvSpPr>
        <dsp:cNvPr id="0" name=""/>
        <dsp:cNvSpPr/>
      </dsp:nvSpPr>
      <dsp:spPr>
        <a:xfrm>
          <a:off x="6379108" y="981402"/>
          <a:ext cx="1770652" cy="708260"/>
        </a:xfrm>
        <a:prstGeom prst="chevron">
          <a:avLst/>
        </a:prstGeom>
        <a:solidFill>
          <a:srgbClr val="7B650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Delivery</a:t>
          </a:r>
        </a:p>
      </dsp:txBody>
      <dsp:txXfrm>
        <a:off x="6733238" y="981402"/>
        <a:ext cx="1062392" cy="708260"/>
      </dsp:txXfrm>
    </dsp:sp>
    <dsp:sp modelId="{53FFFFBE-536D-4165-A8F8-CEEAF6C9728D}">
      <dsp:nvSpPr>
        <dsp:cNvPr id="0" name=""/>
        <dsp:cNvSpPr/>
      </dsp:nvSpPr>
      <dsp:spPr>
        <a:xfrm>
          <a:off x="7972695" y="981402"/>
          <a:ext cx="1770652" cy="708260"/>
        </a:xfrm>
        <a:prstGeom prst="chevron">
          <a:avLst/>
        </a:prstGeom>
        <a:solidFill>
          <a:srgbClr val="7B650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Operation</a:t>
          </a:r>
        </a:p>
      </dsp:txBody>
      <dsp:txXfrm>
        <a:off x="8326825" y="981402"/>
        <a:ext cx="1062392" cy="70826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2/27/2023 10:38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2/27/2023 10:38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microsoft.com/en-us/trust-center"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882" b="1" kern="1200" dirty="0">
                <a:solidFill>
                  <a:schemeClr val="tx1"/>
                </a:solidFill>
                <a:effectLst/>
                <a:latin typeface="Segoe UI Light" pitchFamily="34" charset="0"/>
                <a:ea typeface="+mn-ea"/>
                <a:cs typeface="+mn-cs"/>
              </a:rPr>
              <a:t>Collaboration</a:t>
            </a:r>
          </a:p>
          <a:p>
            <a:r>
              <a:rPr lang="en-US" altLang="zh-CN" sz="882" kern="1200" dirty="0">
                <a:solidFill>
                  <a:schemeClr val="tx1"/>
                </a:solidFill>
                <a:effectLst/>
                <a:latin typeface="Segoe UI Light" pitchFamily="34" charset="0"/>
                <a:ea typeface="+mn-ea"/>
                <a:cs typeface="+mn-cs"/>
              </a:rPr>
              <a:t>While there are some things produced solely by the Solution Architect, most of the deliverables will involve collaboration with other team members.  If you like to work alone and are not a good team player, being a Solution Architect may not be an ideal role for you.  Solution Architects need to be comfortable asserting their expertise while at the same time not shutting down ideas of other team members.  You should look for others to respect you because of your demonstrated knowledge and expertise and not because you demanded it due to your role.  A Solution Architect should be good at negotiating positive outcomes for challenges with both the customer and project teams.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071154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ltLang="zh-CN" sz="882" kern="1200" dirty="0">
                <a:solidFill>
                  <a:schemeClr val="tx1"/>
                </a:solidFill>
                <a:effectLst/>
                <a:latin typeface="Segoe UI Light" pitchFamily="34" charset="0"/>
                <a:ea typeface="+mn-ea"/>
                <a:cs typeface="+mn-cs"/>
              </a:rPr>
              <a:t>Communication- As a Solution Architect, you need to be good at communicating across many different channels as well as diverse audiences from very technical to all business focused.  Good Solution Architects can translate a very technical problem or design to a non-technical business user.  Good listening skills are essential to understand what others are saying.  This includes being good at asking probing questions to clarify and get to the root of the topic being discussed.  Both written and verbal communication skills are a must.   Facilitating actionable dialog is a key to a successful solution architect.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333032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ltLang="zh-CN" sz="882" kern="1200" dirty="0">
                <a:solidFill>
                  <a:schemeClr val="tx1"/>
                </a:solidFill>
                <a:effectLst/>
                <a:latin typeface="Segoe UI Light" pitchFamily="34" charset="0"/>
                <a:ea typeface="+mn-ea"/>
                <a:cs typeface="+mn-cs"/>
              </a:rPr>
              <a:t>Problem solving As a Solution Architect you should be willing and able to take on interesting challenges. Often, the problems that reach the Solution Architect will be the toughest on the project.  Typically, these are the problems that other teams have already tried to solve.  Solution Architects must be good at breaking down complex problems into smaller ones that can be solved.  Being able to differentiate between a symptom and the cause of a problem will help solve the problems more directly.</a:t>
            </a:r>
          </a:p>
          <a:p>
            <a:endParaRPr lang="en-US" altLang="zh-CN"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280146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900" dirty="0">
                <a:latin typeface="Segoe UI" panose="020B0502040204020203" pitchFamily="34" charset="0"/>
                <a:cs typeface="Segoe UI" panose="020B0502040204020203" pitchFamily="34" charset="0"/>
              </a:rPr>
              <a:t>Classroom discussion</a:t>
            </a:r>
          </a:p>
          <a:p>
            <a:pPr marL="0" indent="0">
              <a:buNone/>
            </a:pPr>
            <a:endParaRPr lang="en-US" sz="900" dirty="0">
              <a:latin typeface="Segoe UI" panose="020B0502040204020203" pitchFamily="34" charset="0"/>
              <a:cs typeface="Segoe UI" panose="020B0502040204020203" pitchFamily="34" charset="0"/>
            </a:endParaRPr>
          </a:p>
          <a:p>
            <a:r>
              <a:rPr lang="en-US" sz="900" dirty="0"/>
              <a:t>Engage students, ask them what is a Solution Architect’s role.  Have your own answer at the ready.</a:t>
            </a:r>
          </a:p>
          <a:p>
            <a:endParaRPr lang="en-US" sz="900" dirty="0"/>
          </a:p>
          <a:p>
            <a:pPr algn="l"/>
            <a:r>
              <a:rPr lang="en-GB" sz="2000" b="0" i="0" dirty="0">
                <a:solidFill>
                  <a:srgbClr val="161616"/>
                </a:solidFill>
                <a:effectLst/>
                <a:latin typeface="Segoe UI" panose="020B0502040204020203" pitchFamily="34" charset="0"/>
              </a:rPr>
              <a:t>A solution architect's daily role on a customer project will vary greatly with the size, approach, and phase of the project. This unit explores some of the common project activities that a solution architect will either be responsible for or, at a minimum, participate in.</a:t>
            </a:r>
          </a:p>
          <a:p>
            <a:pPr algn="l"/>
            <a:endParaRPr lang="en-GB" sz="2000" b="0" i="1" dirty="0">
              <a:solidFill>
                <a:srgbClr val="161616"/>
              </a:solidFill>
              <a:effectLst/>
              <a:latin typeface="Segoe UI" panose="020B0502040204020203" pitchFamily="34" charset="0"/>
            </a:endParaRPr>
          </a:p>
          <a:p>
            <a:pPr algn="l"/>
            <a:r>
              <a:rPr lang="en-GB" sz="2000" b="0" i="1" dirty="0">
                <a:solidFill>
                  <a:srgbClr val="161616"/>
                </a:solidFill>
                <a:effectLst/>
                <a:latin typeface="Segoe UI" panose="020B0502040204020203" pitchFamily="34" charset="0"/>
              </a:rPr>
              <a:t>The discussion here will be without regard to a specific implementation methodology.</a:t>
            </a:r>
            <a:endParaRPr lang="en-GB" sz="2000" b="0" i="0" dirty="0">
              <a:solidFill>
                <a:srgbClr val="161616"/>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385108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882" kern="1200" dirty="0">
                <a:solidFill>
                  <a:schemeClr val="tx1"/>
                </a:solidFill>
                <a:effectLst/>
                <a:latin typeface="Segoe UI Light" pitchFamily="34" charset="0"/>
                <a:ea typeface="+mn-ea"/>
                <a:cs typeface="+mn-cs"/>
              </a:rPr>
              <a:t>The primary activity of pre-sales is supporting the sales team on landing the project.  Sometimes the Solution Architect is dedicated to pre-sales activities. In other cases, they are only pulled in as needed.  With pre-sales the focus is on minimal effort required to land the project while ensuring the sales team does not oversell what you can deliver. Activities during this phase of the engagement can primary be categorized into the following:</a:t>
            </a:r>
          </a:p>
          <a:p>
            <a:pPr lvl="0"/>
            <a:r>
              <a:rPr lang="en-US" altLang="zh-CN" sz="882" b="1" kern="1200" dirty="0">
                <a:solidFill>
                  <a:schemeClr val="tx1"/>
                </a:solidFill>
                <a:effectLst/>
                <a:latin typeface="Segoe UI Light" pitchFamily="34" charset="0"/>
                <a:ea typeface="+mn-ea"/>
                <a:cs typeface="+mn-cs"/>
              </a:rPr>
              <a:t>Request for Proposal (RFP) responses</a:t>
            </a:r>
            <a:r>
              <a:rPr lang="en-US" altLang="zh-CN" sz="882" kern="1200" dirty="0">
                <a:solidFill>
                  <a:schemeClr val="tx1"/>
                </a:solidFill>
                <a:effectLst/>
                <a:latin typeface="Segoe UI Light" pitchFamily="34" charset="0"/>
                <a:ea typeface="+mn-ea"/>
                <a:cs typeface="+mn-cs"/>
              </a:rPr>
              <a:t> – Handling tough technical questions that the sales team could not complete as well as reviewing other’s responses to ensure they are feasible and in line with the level of effort estimated.</a:t>
            </a:r>
            <a:br>
              <a:rPr lang="en-US" altLang="zh-CN" sz="882" kern="1200" dirty="0">
                <a:solidFill>
                  <a:schemeClr val="tx1"/>
                </a:solidFill>
                <a:effectLst/>
                <a:latin typeface="Segoe UI Light" pitchFamily="34" charset="0"/>
                <a:ea typeface="+mn-ea"/>
                <a:cs typeface="+mn-cs"/>
              </a:rPr>
            </a:br>
            <a:endParaRPr lang="en-US" altLang="zh-CN" sz="882" kern="1200" dirty="0">
              <a:solidFill>
                <a:schemeClr val="tx1"/>
              </a:solidFill>
              <a:effectLst/>
              <a:latin typeface="Segoe UI Light" pitchFamily="34" charset="0"/>
              <a:ea typeface="+mn-ea"/>
              <a:cs typeface="+mn-cs"/>
            </a:endParaRPr>
          </a:p>
          <a:p>
            <a:pPr lvl="0"/>
            <a:r>
              <a:rPr lang="en-US" altLang="zh-CN" sz="882" b="1" kern="1200" dirty="0">
                <a:solidFill>
                  <a:schemeClr val="tx1"/>
                </a:solidFill>
                <a:effectLst/>
                <a:latin typeface="Segoe UI Light" pitchFamily="34" charset="0"/>
                <a:ea typeface="+mn-ea"/>
                <a:cs typeface="+mn-cs"/>
              </a:rPr>
              <a:t>Introductory customer meetings</a:t>
            </a:r>
            <a:r>
              <a:rPr lang="en-US" altLang="zh-CN" sz="882" kern="1200" dirty="0">
                <a:solidFill>
                  <a:schemeClr val="tx1"/>
                </a:solidFill>
                <a:effectLst/>
                <a:latin typeface="Segoe UI Light" pitchFamily="34" charset="0"/>
                <a:ea typeface="+mn-ea"/>
                <a:cs typeface="+mn-cs"/>
              </a:rPr>
              <a:t> – Typically, along with the account team, the Solution Architect can participate as a technical resource to help field questions on what is possible.  For the Solution Architect, this is a great opportunity to learn about the customer’s current environment, needs, and their desired outcomes.  Later in this learning path, we will explore techniques to prepare for these meetings and to make the most of the encounter.</a:t>
            </a:r>
          </a:p>
          <a:p>
            <a:r>
              <a:rPr lang="en-US" altLang="zh-CN" sz="882" kern="1200" dirty="0">
                <a:solidFill>
                  <a:schemeClr val="tx1"/>
                </a:solidFill>
                <a:effectLst/>
                <a:latin typeface="Segoe UI Light" pitchFamily="34" charset="0"/>
                <a:ea typeface="+mn-ea"/>
                <a:cs typeface="+mn-cs"/>
              </a:rPr>
              <a:t> </a:t>
            </a:r>
          </a:p>
          <a:p>
            <a:pPr lvl="0"/>
            <a:r>
              <a:rPr lang="en-US" altLang="zh-CN" sz="882" b="1" kern="1200" dirty="0">
                <a:solidFill>
                  <a:schemeClr val="tx1"/>
                </a:solidFill>
                <a:effectLst/>
                <a:latin typeface="Segoe UI Light" pitchFamily="34" charset="0"/>
                <a:ea typeface="+mn-ea"/>
                <a:cs typeface="+mn-cs"/>
              </a:rPr>
              <a:t>Proof of concepts /demos</a:t>
            </a:r>
            <a:r>
              <a:rPr lang="en-US" altLang="zh-CN" sz="882" kern="1200" dirty="0">
                <a:solidFill>
                  <a:schemeClr val="tx1"/>
                </a:solidFill>
                <a:effectLst/>
                <a:latin typeface="Segoe UI Light" pitchFamily="34" charset="0"/>
                <a:ea typeface="+mn-ea"/>
                <a:cs typeface="+mn-cs"/>
              </a:rPr>
              <a:t> – While the Solution Architect might not be the one building the POC/demo, they are often indispensable in helping to envision and craft what the POC or demo will highlight.  Solution Architects are expected to have a deep awareness of the different pre-built applications and available integrations that can quickly be stitched together to highlight a proposed solution.  They should also help the team decide what parts of a proposed solution are worth building out to highlight the proposed approach.</a:t>
            </a:r>
          </a:p>
          <a:p>
            <a:r>
              <a:rPr lang="en-US" altLang="zh-CN" sz="882" kern="1200" dirty="0">
                <a:solidFill>
                  <a:schemeClr val="tx1"/>
                </a:solidFill>
                <a:effectLst/>
                <a:latin typeface="Segoe UI Light" pitchFamily="34" charset="0"/>
                <a:ea typeface="+mn-ea"/>
                <a:cs typeface="+mn-cs"/>
              </a:rPr>
              <a:t> </a:t>
            </a:r>
          </a:p>
          <a:p>
            <a:pPr lvl="0"/>
            <a:r>
              <a:rPr lang="en-US" altLang="zh-CN" sz="882" b="1" kern="1200" dirty="0">
                <a:solidFill>
                  <a:schemeClr val="tx1"/>
                </a:solidFill>
                <a:effectLst/>
                <a:latin typeface="Segoe UI Light" pitchFamily="34" charset="0"/>
                <a:ea typeface="+mn-ea"/>
                <a:cs typeface="+mn-cs"/>
              </a:rPr>
              <a:t>Solution envisioning</a:t>
            </a:r>
            <a:r>
              <a:rPr lang="en-US" altLang="zh-CN" sz="882" kern="1200" dirty="0">
                <a:solidFill>
                  <a:schemeClr val="tx1"/>
                </a:solidFill>
                <a:effectLst/>
                <a:latin typeface="Segoe UI Light" pitchFamily="34" charset="0"/>
                <a:ea typeface="+mn-ea"/>
                <a:cs typeface="+mn-cs"/>
              </a:rPr>
              <a:t> – While this might be part of a customer meeting, it can also happen standalone to generate ideas on how to approach a customer’s problem. Often in the pre-sales stage of a project it will be very high level but can also be done later in the project during each of the sprints in a more detailed exercise.  Solution envisioning is simply taking the needs and turning them into a concept of how they might be met with a proposed solution. At this point in a project, a Solution Architect might begin crafting a blueprint document that will be updated and maintained as the project has iterations and deployments.</a:t>
            </a:r>
          </a:p>
          <a:p>
            <a:r>
              <a:rPr lang="en-US" altLang="zh-CN" sz="882" kern="1200" dirty="0">
                <a:solidFill>
                  <a:schemeClr val="tx1"/>
                </a:solidFill>
                <a:effectLst/>
                <a:latin typeface="Segoe UI Light" pitchFamily="34" charset="0"/>
                <a:ea typeface="+mn-ea"/>
                <a:cs typeface="+mn-cs"/>
              </a:rPr>
              <a:t>A key skill for a Solution Architect in this phase of a project is the ability to communicate with all levels of a customer’s organization. Often this means translating very technical topics into a more business focused discussion. </a:t>
            </a:r>
          </a:p>
          <a:p>
            <a:r>
              <a:rPr lang="en-US" altLang="zh-CN" sz="882" kern="1200" dirty="0">
                <a:solidFill>
                  <a:schemeClr val="tx1"/>
                </a:solidFill>
                <a:effectLst/>
                <a:latin typeface="Segoe UI Light" pitchFamily="34" charset="0"/>
                <a:ea typeface="+mn-ea"/>
                <a:cs typeface="+mn-cs"/>
              </a:rPr>
              <a:t>Solution Architects must also be skilled at answering questions in a way that is accurate but does not create two more questions for every one answered.</a:t>
            </a:r>
          </a:p>
          <a:p>
            <a:r>
              <a:rPr lang="en-US" altLang="zh-CN" sz="882" kern="1200" dirty="0">
                <a:solidFill>
                  <a:schemeClr val="tx1"/>
                </a:solidFill>
                <a:effectLst/>
                <a:latin typeface="Segoe UI Light" pitchFamily="34" charset="0"/>
                <a:ea typeface="+mn-ea"/>
                <a:cs typeface="+mn-cs"/>
              </a:rPr>
              <a:t>While Solution Architects are not required to be an expert on product licensing, they should have a grasp of the implications of licensing for their proposed solutions.  In some cases, they may be required to architect within the license constraints for what a customer has purchased or is willing to purchase.</a:t>
            </a:r>
          </a:p>
          <a:p>
            <a:r>
              <a:rPr lang="en-US" altLang="zh-CN" sz="882" kern="1200" dirty="0">
                <a:solidFill>
                  <a:schemeClr val="tx1"/>
                </a:solidFill>
                <a:effectLst/>
                <a:latin typeface="Segoe UI Light" pitchFamily="34" charset="0"/>
                <a:ea typeface="+mn-ea"/>
                <a:cs typeface="+mn-cs"/>
              </a:rPr>
              <a:t>A good Solution Architect in this phase can spot opportunities that the rest of the sales team might have missed and highlight them to the team to allow upsell of services.  Or completely different approaches that might better address a requirement or need.</a:t>
            </a:r>
          </a:p>
          <a:p>
            <a:endParaRPr lang="en-US" altLang="zh-CN"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altLang="zh-CN" b="1" dirty="0"/>
              <a:t>Educate presales resources and sales reps </a:t>
            </a:r>
            <a:r>
              <a:rPr lang="en-US" altLang="zh-CN" b="0" dirty="0"/>
              <a:t>to equip them to set proper expectations, teach them how to sell the truth</a:t>
            </a:r>
            <a:endParaRPr lang="en-US" altLang="zh-CN" b="1" dirty="0"/>
          </a:p>
          <a:p>
            <a:endParaRPr lang="en-US" altLang="zh-CN" sz="882" kern="1200" dirty="0">
              <a:solidFill>
                <a:schemeClr val="tx1"/>
              </a:solidFill>
              <a:effectLst/>
              <a:latin typeface="Segoe UI Light" pitchFamily="34" charset="0"/>
              <a:ea typeface="+mn-ea"/>
              <a:cs typeface="+mn-cs"/>
            </a:endParaRPr>
          </a:p>
          <a:p>
            <a:endParaRPr lang="en-US" altLang="zh-CN"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86677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stages are only for helping us structure the conversation and don’t imply a methodology, in fact depending on the methodology used e.g. scrum/agile you may visit these stages many times during the project.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2/27/2023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73862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9478">
              <a:lnSpc>
                <a:spcPct val="100000"/>
              </a:lnSpc>
              <a:spcAft>
                <a:spcPts val="0"/>
              </a:spcAft>
              <a:defRPr/>
            </a:pPr>
            <a:r>
              <a:rPr lang="en-US" sz="880" dirty="0">
                <a:solidFill>
                  <a:schemeClr val="tx2"/>
                </a:solidFill>
                <a:latin typeface="Segoe UI Light" panose="020B0502040204020203" pitchFamily="34" charset="0"/>
                <a:cs typeface="Segoe UI Light" panose="020B0502040204020203" pitchFamily="34" charset="0"/>
              </a:rPr>
              <a:t>Where does the Solution Architect provide value in the project cycle?</a:t>
            </a:r>
          </a:p>
          <a:p>
            <a:pPr defTabSz="949478">
              <a:lnSpc>
                <a:spcPct val="100000"/>
              </a:lnSpc>
              <a:spcAft>
                <a:spcPts val="0"/>
              </a:spcAft>
              <a:defRPr/>
            </a:pPr>
            <a:endParaRPr lang="en-US" sz="880" dirty="0">
              <a:solidFill>
                <a:schemeClr val="tx2"/>
              </a:solidFill>
              <a:latin typeface="Segoe UI Light" panose="020B0502040204020203" pitchFamily="34" charset="0"/>
              <a:cs typeface="Segoe UI Light" panose="020B0502040204020203" pitchFamily="34" charset="0"/>
            </a:endParaRPr>
          </a:p>
          <a:p>
            <a:pPr defTabSz="949478">
              <a:lnSpc>
                <a:spcPct val="100000"/>
              </a:lnSpc>
              <a:spcAft>
                <a:spcPts val="0"/>
              </a:spcAft>
              <a:defRPr/>
            </a:pPr>
            <a:r>
              <a:rPr lang="en-US" sz="880" dirty="0">
                <a:solidFill>
                  <a:schemeClr val="tx2"/>
                </a:solidFill>
                <a:latin typeface="Segoe UI Light" panose="020B0502040204020203" pitchFamily="34" charset="0"/>
                <a:cs typeface="Segoe UI Light" panose="020B0502040204020203" pitchFamily="34" charset="0"/>
              </a:rPr>
              <a:t>Initiation- Create a joint understanding about the project and accountabilities. Define  overall project context and solution</a:t>
            </a:r>
          </a:p>
          <a:p>
            <a:pPr defTabSz="949478">
              <a:lnSpc>
                <a:spcPct val="100000"/>
              </a:lnSpc>
              <a:spcAft>
                <a:spcPts val="0"/>
              </a:spcAft>
              <a:defRPr/>
            </a:pPr>
            <a:endParaRPr lang="en-US" sz="880" dirty="0">
              <a:solidFill>
                <a:schemeClr val="tx2"/>
              </a:solidFill>
              <a:latin typeface="Segoe UI Light" panose="020B0502040204020203" pitchFamily="34" charset="0"/>
              <a:cs typeface="Segoe UI Light" panose="020B0502040204020203" pitchFamily="34" charset="0"/>
            </a:endParaRPr>
          </a:p>
          <a:p>
            <a:pPr defTabSz="949478">
              <a:lnSpc>
                <a:spcPct val="100000"/>
              </a:lnSpc>
              <a:spcAft>
                <a:spcPts val="0"/>
              </a:spcAft>
              <a:defRPr/>
            </a:pPr>
            <a:r>
              <a:rPr lang="en-US" sz="880" dirty="0">
                <a:solidFill>
                  <a:schemeClr val="tx2"/>
                </a:solidFill>
                <a:latin typeface="Segoe UI Light" panose="020B0502040204020203" pitchFamily="34" charset="0"/>
                <a:cs typeface="Segoe UI Light" panose="020B0502040204020203" pitchFamily="34" charset="0"/>
              </a:rPr>
              <a:t>Analysis/Design - </a:t>
            </a:r>
            <a:r>
              <a:rPr lang="en-GB" b="0" i="0" dirty="0">
                <a:solidFill>
                  <a:srgbClr val="171717"/>
                </a:solidFill>
                <a:effectLst/>
                <a:latin typeface="Segoe UI" panose="020B0502040204020203" pitchFamily="34" charset="0"/>
              </a:rPr>
              <a:t>While the solution architect might not be capturing every requirement, they are involved and often lead customer workshops to identify the key workstreams. As the project progresses into design of the solution, the solution architect takes the lead.</a:t>
            </a:r>
          </a:p>
          <a:p>
            <a:pPr defTabSz="949478">
              <a:lnSpc>
                <a:spcPct val="100000"/>
              </a:lnSpc>
              <a:spcAft>
                <a:spcPts val="0"/>
              </a:spcAft>
              <a:defRPr/>
            </a:pPr>
            <a:endParaRPr lang="en-US" sz="880" dirty="0">
              <a:solidFill>
                <a:schemeClr val="tx2"/>
              </a:solidFill>
              <a:latin typeface="Segoe UI Light" panose="020B0502040204020203" pitchFamily="34" charset="0"/>
              <a:cs typeface="Segoe UI Light" panose="020B0502040204020203" pitchFamily="34" charset="0"/>
            </a:endParaRPr>
          </a:p>
          <a:p>
            <a:pPr defTabSz="949478">
              <a:lnSpc>
                <a:spcPct val="100000"/>
              </a:lnSpc>
              <a:spcAft>
                <a:spcPts val="0"/>
              </a:spcAft>
              <a:defRPr/>
            </a:pPr>
            <a:r>
              <a:rPr lang="en-US" sz="880" dirty="0">
                <a:solidFill>
                  <a:schemeClr val="tx2"/>
                </a:solidFill>
                <a:latin typeface="Segoe UI Light" panose="020B0502040204020203" pitchFamily="34" charset="0"/>
                <a:cs typeface="Segoe UI Light" panose="020B0502040204020203" pitchFamily="34" charset="0"/>
              </a:rPr>
              <a:t>Implementation-Provide timely guidance across functional, technical and implementation aspects of the solution.</a:t>
            </a:r>
          </a:p>
          <a:p>
            <a:pPr defTabSz="949478">
              <a:lnSpc>
                <a:spcPct val="100000"/>
              </a:lnSpc>
              <a:spcAft>
                <a:spcPts val="0"/>
              </a:spcAft>
              <a:defRPr/>
            </a:pPr>
            <a:endParaRPr lang="en-US" sz="880" dirty="0">
              <a:solidFill>
                <a:schemeClr val="tx2"/>
              </a:solidFill>
              <a:latin typeface="Segoe UI Light" panose="020B0502040204020203" pitchFamily="34" charset="0"/>
              <a:cs typeface="Segoe UI Light" panose="020B0502040204020203" pitchFamily="34" charset="0"/>
            </a:endParaRPr>
          </a:p>
          <a:p>
            <a:pPr defTabSz="949478">
              <a:lnSpc>
                <a:spcPct val="100000"/>
              </a:lnSpc>
              <a:spcAft>
                <a:spcPts val="0"/>
              </a:spcAft>
              <a:defRPr/>
            </a:pPr>
            <a:r>
              <a:rPr lang="en-US" sz="880" dirty="0">
                <a:solidFill>
                  <a:schemeClr val="tx2"/>
                </a:solidFill>
                <a:latin typeface="Segoe UI Light" panose="020B0502040204020203" pitchFamily="34" charset="0"/>
                <a:cs typeface="Segoe UI Light" panose="020B0502040204020203" pitchFamily="34" charset="0"/>
              </a:rPr>
              <a:t>Delivery -Go-live with confidence to bring users onboard and have them adopt the solution</a:t>
            </a:r>
          </a:p>
          <a:p>
            <a:pPr defTabSz="949478">
              <a:lnSpc>
                <a:spcPct val="100000"/>
              </a:lnSpc>
              <a:spcAft>
                <a:spcPts val="0"/>
              </a:spcAft>
              <a:defRPr/>
            </a:pPr>
            <a:endParaRPr lang="en-US" sz="880" dirty="0">
              <a:solidFill>
                <a:schemeClr val="tx2"/>
              </a:solidFill>
              <a:latin typeface="Segoe UI Light" panose="020B0502040204020203" pitchFamily="34" charset="0"/>
              <a:cs typeface="Segoe UI Light" panose="020B0502040204020203" pitchFamily="34" charset="0"/>
            </a:endParaRPr>
          </a:p>
          <a:p>
            <a:pPr defTabSz="949478">
              <a:lnSpc>
                <a:spcPct val="100000"/>
              </a:lnSpc>
              <a:spcAft>
                <a:spcPts val="0"/>
              </a:spcAft>
              <a:defRPr/>
            </a:pPr>
            <a:r>
              <a:rPr lang="en-US" sz="880" dirty="0">
                <a:solidFill>
                  <a:schemeClr val="tx2"/>
                </a:solidFill>
                <a:latin typeface="Segoe UI Light" panose="020B0502040204020203" pitchFamily="34" charset="0"/>
                <a:cs typeface="Segoe UI Light" panose="020B0502040204020203" pitchFamily="34" charset="0"/>
              </a:rPr>
              <a:t>Operation-Ensure customer has smooth operations after deploy</a:t>
            </a:r>
            <a:endParaRPr lang="en-US" sz="880" dirty="0">
              <a:solidFill>
                <a:prstClr val="black"/>
              </a:solidFill>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idx="10"/>
          </p:nvPr>
        </p:nvSpPr>
        <p:spPr/>
        <p:txBody>
          <a:bodyPr/>
          <a:lstStyle/>
          <a:p>
            <a:pPr marL="0" marR="0" lvl="0" indent="0" algn="l" defTabSz="95046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2/27/2023 10:38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537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Note: Additional Slide to use if your think it is needed</a:t>
            </a:r>
          </a:p>
          <a:p>
            <a:endParaRPr lang="en-US" sz="882" b="1" kern="1200" dirty="0">
              <a:solidFill>
                <a:schemeClr val="tx1"/>
              </a:solidFill>
              <a:effectLst/>
              <a:latin typeface="Segoe UI Light" pitchFamily="34" charset="0"/>
              <a:ea typeface="+mn-ea"/>
              <a:cs typeface="+mn-cs"/>
            </a:endParaRPr>
          </a:p>
          <a:p>
            <a:r>
              <a:rPr lang="en-US" sz="882" b="1" kern="1200" dirty="0">
                <a:solidFill>
                  <a:schemeClr val="tx1"/>
                </a:solidFill>
                <a:effectLst/>
                <a:latin typeface="Segoe UI Light" pitchFamily="34" charset="0"/>
                <a:ea typeface="+mn-ea"/>
                <a:cs typeface="+mn-cs"/>
              </a:rPr>
              <a:t>Initiation</a:t>
            </a:r>
          </a:p>
          <a:p>
            <a:r>
              <a:rPr lang="en-US" sz="882" kern="1200" dirty="0">
                <a:solidFill>
                  <a:schemeClr val="tx1"/>
                </a:solidFill>
                <a:effectLst/>
                <a:latin typeface="Segoe UI Light" pitchFamily="34" charset="0"/>
                <a:ea typeface="+mn-ea"/>
                <a:cs typeface="+mn-cs"/>
              </a:rPr>
              <a:t>Initiation covers the start of a project after signing, or possibly the start of a new significant sprint/iteration.  The Solution Architect’s focus here is on helping the project manager staff the project team and find the right mix of resources to complete the work.  The Solution Architect will also be responsible for putting in place the methodology, life cycle management and other key project items.</a:t>
            </a:r>
          </a:p>
          <a:p>
            <a:pPr defTabSz="949478">
              <a:lnSpc>
                <a:spcPct val="100000"/>
              </a:lnSpc>
              <a:spcAft>
                <a:spcPts val="0"/>
              </a:spcAft>
              <a:defRPr/>
            </a:pPr>
            <a:endParaRPr lang="en-US" sz="882" kern="1200" dirty="0">
              <a:solidFill>
                <a:schemeClr val="tx1"/>
              </a:solidFill>
              <a:effectLst/>
              <a:latin typeface="Segoe UI Light" pitchFamily="34" charset="0"/>
              <a:ea typeface="+mn-ea"/>
              <a:cs typeface="+mn-cs"/>
            </a:endParaRPr>
          </a:p>
          <a:p>
            <a:r>
              <a:rPr lang="en-US" sz="882" b="1" kern="1200" dirty="0">
                <a:solidFill>
                  <a:schemeClr val="tx1"/>
                </a:solidFill>
                <a:effectLst/>
                <a:latin typeface="Segoe UI Light" pitchFamily="34" charset="0"/>
                <a:ea typeface="+mn-ea"/>
                <a:cs typeface="+mn-cs"/>
              </a:rPr>
              <a:t>Analysis/design</a:t>
            </a:r>
          </a:p>
          <a:p>
            <a:r>
              <a:rPr lang="en-US" sz="882" kern="1200" dirty="0">
                <a:solidFill>
                  <a:schemeClr val="tx1"/>
                </a:solidFill>
                <a:effectLst/>
                <a:latin typeface="Segoe UI Light" pitchFamily="34" charset="0"/>
                <a:ea typeface="+mn-ea"/>
                <a:cs typeface="+mn-cs"/>
              </a:rPr>
              <a:t>While the Solution Architect may not be capturing every requirement, they are involved and often lead customer workshops to identify the key workstreams. As the project progresses into design of the solution, the Solution Architect takes the lead. Depending on the methodology used some of this work maybe done up front, or more commonly done with each spring/iteration in more agile projects.</a:t>
            </a:r>
          </a:p>
          <a:p>
            <a:pPr lvl="0"/>
            <a:r>
              <a:rPr lang="en-US" sz="882" b="1" kern="1200" dirty="0">
                <a:solidFill>
                  <a:schemeClr val="tx1"/>
                </a:solidFill>
                <a:effectLst/>
                <a:latin typeface="Segoe UI Light" pitchFamily="34" charset="0"/>
                <a:ea typeface="+mn-ea"/>
                <a:cs typeface="+mn-cs"/>
              </a:rPr>
              <a:t>Customer workshops</a:t>
            </a:r>
            <a:r>
              <a:rPr lang="en-US" sz="882" kern="1200" dirty="0">
                <a:solidFill>
                  <a:schemeClr val="tx1"/>
                </a:solidFill>
                <a:effectLst/>
                <a:latin typeface="Segoe UI Light" pitchFamily="34" charset="0"/>
                <a:ea typeface="+mn-ea"/>
                <a:cs typeface="+mn-cs"/>
              </a:rPr>
              <a:t> – The Solution Architect often leads these requirements capture discussions with the business users working to drive towards a thorough understanding of the needs.  Often the Solution Architect must challenge to get to the real need and separate it from how it is currently being done in existing systems or processes.</a:t>
            </a:r>
            <a:br>
              <a:rPr lang="en-US" sz="882" kern="1200" dirty="0">
                <a:solidFill>
                  <a:schemeClr val="tx1"/>
                </a:solidFill>
                <a:effectLst/>
                <a:latin typeface="Segoe UI Light" pitchFamily="34" charset="0"/>
                <a:ea typeface="+mn-ea"/>
                <a:cs typeface="+mn-cs"/>
              </a:rPr>
            </a:br>
            <a:endParaRPr lang="en-US" sz="882" kern="1200" dirty="0">
              <a:solidFill>
                <a:schemeClr val="tx1"/>
              </a:solidFill>
              <a:effectLst/>
              <a:latin typeface="Segoe UI Light" pitchFamily="34" charset="0"/>
              <a:ea typeface="+mn-ea"/>
              <a:cs typeface="+mn-cs"/>
            </a:endParaRPr>
          </a:p>
          <a:p>
            <a:pPr lvl="0"/>
            <a:r>
              <a:rPr lang="en-US" sz="882" b="1" kern="1200" dirty="0">
                <a:solidFill>
                  <a:schemeClr val="tx1"/>
                </a:solidFill>
                <a:effectLst/>
                <a:latin typeface="Segoe UI Light" pitchFamily="34" charset="0"/>
                <a:ea typeface="+mn-ea"/>
                <a:cs typeface="+mn-cs"/>
              </a:rPr>
              <a:t>Business process selections</a:t>
            </a:r>
            <a:r>
              <a:rPr lang="en-US" sz="882" kern="1200" dirty="0">
                <a:solidFill>
                  <a:schemeClr val="tx1"/>
                </a:solidFill>
                <a:effectLst/>
                <a:latin typeface="Segoe UI Light" pitchFamily="34" charset="0"/>
                <a:ea typeface="+mn-ea"/>
                <a:cs typeface="+mn-cs"/>
              </a:rPr>
              <a:t> - the Solution Architect will be responsible to select the correct business processes for the solution then the consulting team will work on gathering the requirements under each business process selected to this project</a:t>
            </a:r>
            <a:br>
              <a:rPr lang="en-US" sz="882" kern="1200" dirty="0">
                <a:solidFill>
                  <a:schemeClr val="tx1"/>
                </a:solidFill>
                <a:effectLst/>
                <a:latin typeface="Segoe UI Light" pitchFamily="34" charset="0"/>
                <a:ea typeface="+mn-ea"/>
                <a:cs typeface="+mn-cs"/>
              </a:rPr>
            </a:br>
            <a:endParaRPr lang="en-US" sz="882" kern="1200" dirty="0">
              <a:solidFill>
                <a:schemeClr val="tx1"/>
              </a:solidFill>
              <a:effectLst/>
              <a:latin typeface="Segoe UI Light" pitchFamily="34" charset="0"/>
              <a:ea typeface="+mn-ea"/>
              <a:cs typeface="+mn-cs"/>
            </a:endParaRPr>
          </a:p>
          <a:p>
            <a:pPr lvl="0"/>
            <a:r>
              <a:rPr lang="en-US" sz="882" b="1" kern="1200" dirty="0">
                <a:solidFill>
                  <a:schemeClr val="tx1"/>
                </a:solidFill>
                <a:effectLst/>
                <a:latin typeface="Segoe UI Light" pitchFamily="34" charset="0"/>
                <a:ea typeface="+mn-ea"/>
                <a:cs typeface="+mn-cs"/>
              </a:rPr>
              <a:t>Requirement validation and clarification</a:t>
            </a:r>
            <a:r>
              <a:rPr lang="en-US" sz="882" kern="1200" dirty="0">
                <a:solidFill>
                  <a:schemeClr val="tx1"/>
                </a:solidFill>
                <a:effectLst/>
                <a:latin typeface="Segoe UI Light" pitchFamily="34" charset="0"/>
                <a:ea typeface="+mn-ea"/>
                <a:cs typeface="+mn-cs"/>
              </a:rPr>
              <a:t> - The Solution Architect will review the detailed requirements collected including those specified as user stories.  The goal here is to ensure they are implementable requirements that are clear and concise.  The Solution Architect will also be looking to identify and add non-functional requirements as needed.  This may require additional follow-up with the customer or team to ensure understanding of requirements before construction of a solution.</a:t>
            </a:r>
          </a:p>
          <a:p>
            <a:r>
              <a:rPr lang="en-US" sz="882" kern="1200" dirty="0">
                <a:solidFill>
                  <a:schemeClr val="tx1"/>
                </a:solidFill>
                <a:effectLst/>
                <a:latin typeface="Segoe UI Light" pitchFamily="34" charset="0"/>
                <a:ea typeface="+mn-ea"/>
                <a:cs typeface="+mn-cs"/>
              </a:rPr>
              <a:t> </a:t>
            </a:r>
          </a:p>
          <a:p>
            <a:pPr lvl="0"/>
            <a:r>
              <a:rPr lang="en-US" sz="882" b="1" kern="1200" dirty="0">
                <a:solidFill>
                  <a:schemeClr val="tx1"/>
                </a:solidFill>
                <a:effectLst/>
                <a:latin typeface="Segoe UI Light" pitchFamily="34" charset="0"/>
                <a:ea typeface="+mn-ea"/>
                <a:cs typeface="+mn-cs"/>
              </a:rPr>
              <a:t>High level architecture</a:t>
            </a:r>
            <a:r>
              <a:rPr lang="en-US" sz="882" kern="1200" dirty="0">
                <a:solidFill>
                  <a:schemeClr val="tx1"/>
                </a:solidFill>
                <a:effectLst/>
                <a:latin typeface="Segoe UI Light" pitchFamily="34" charset="0"/>
                <a:ea typeface="+mn-ea"/>
                <a:cs typeface="+mn-cs"/>
              </a:rPr>
              <a:t> – The Solution Architect takes the lead on designing the overall solution topology and communicating this with the broader project team. Included in this would be any Dynamics 365, AppSource or other external services that would be leveraged. This would also include the big picture of interactions with internal and external systems and services. This high-level architecture is typically captured on a document called solution design document (SDD). It’s a living document owned by the Solution Architect and maintained thru the life of the project.</a:t>
            </a:r>
            <a:br>
              <a:rPr lang="en-US" sz="882" kern="1200" dirty="0">
                <a:solidFill>
                  <a:schemeClr val="tx1"/>
                </a:solidFill>
                <a:effectLst/>
                <a:latin typeface="Segoe UI Light" pitchFamily="34" charset="0"/>
                <a:ea typeface="+mn-ea"/>
                <a:cs typeface="+mn-cs"/>
              </a:rPr>
            </a:br>
            <a:endParaRPr lang="en-US" sz="882" kern="1200" dirty="0">
              <a:solidFill>
                <a:schemeClr val="tx1"/>
              </a:solidFill>
              <a:effectLst/>
              <a:latin typeface="Segoe UI Light" pitchFamily="34" charset="0"/>
              <a:ea typeface="+mn-ea"/>
              <a:cs typeface="+mn-cs"/>
            </a:endParaRPr>
          </a:p>
          <a:p>
            <a:pPr lvl="0"/>
            <a:r>
              <a:rPr lang="en-US" sz="882" b="1" kern="1200" dirty="0">
                <a:solidFill>
                  <a:schemeClr val="tx1"/>
                </a:solidFill>
                <a:effectLst/>
                <a:latin typeface="Segoe UI Light" pitchFamily="34" charset="0"/>
                <a:ea typeface="+mn-ea"/>
                <a:cs typeface="+mn-cs"/>
              </a:rPr>
              <a:t>Detail Solution Architecture</a:t>
            </a:r>
            <a:r>
              <a:rPr lang="en-US" sz="882" kern="1200" dirty="0">
                <a:solidFill>
                  <a:schemeClr val="tx1"/>
                </a:solidFill>
                <a:effectLst/>
                <a:latin typeface="Segoe UI Light" pitchFamily="34" charset="0"/>
                <a:ea typeface="+mn-ea"/>
                <a:cs typeface="+mn-cs"/>
              </a:rPr>
              <a:t> – The Solution Architect would also take the lead but not do all the detail solution design work.  This would include designing the security and data models as well as the overall integration strategy for each external system and service.   This would also involve specification of customizations to Dynamics 365 apps and any other existing apps that will be leveraged. The Solution Architect will often leverage a fit gap analysis to identify the gaps from the out of the box capabilities and the requirements.</a:t>
            </a:r>
            <a:br>
              <a:rPr lang="en-US" sz="882" kern="1200" dirty="0">
                <a:solidFill>
                  <a:schemeClr val="tx1"/>
                </a:solidFill>
                <a:effectLst/>
                <a:latin typeface="Segoe UI Light" pitchFamily="34" charset="0"/>
                <a:ea typeface="+mn-ea"/>
                <a:cs typeface="+mn-cs"/>
              </a:rPr>
            </a:br>
            <a:endParaRPr lang="en-US" sz="882" kern="1200" dirty="0">
              <a:solidFill>
                <a:schemeClr val="tx1"/>
              </a:solidFill>
              <a:effectLst/>
              <a:latin typeface="Segoe UI Light" pitchFamily="34" charset="0"/>
              <a:ea typeface="+mn-ea"/>
              <a:cs typeface="+mn-cs"/>
            </a:endParaRPr>
          </a:p>
          <a:p>
            <a:pPr lvl="0"/>
            <a:r>
              <a:rPr lang="en-US" sz="882" b="1" kern="1200" dirty="0">
                <a:solidFill>
                  <a:schemeClr val="tx1"/>
                </a:solidFill>
                <a:effectLst/>
                <a:latin typeface="Segoe UI Light" pitchFamily="34" charset="0"/>
                <a:ea typeface="+mn-ea"/>
                <a:cs typeface="+mn-cs"/>
              </a:rPr>
              <a:t>Review technical designs</a:t>
            </a:r>
            <a:r>
              <a:rPr lang="en-US" sz="882" kern="1200" dirty="0">
                <a:solidFill>
                  <a:schemeClr val="tx1"/>
                </a:solidFill>
                <a:effectLst/>
                <a:latin typeface="Segoe UI Light" pitchFamily="34" charset="0"/>
                <a:ea typeface="+mn-ea"/>
                <a:cs typeface="+mn-cs"/>
              </a:rPr>
              <a:t> – As the architecture starts to make its way into detail designs by the broader project team, the Solution Architect would take on the role of reviewer to ensure the designs fit with in the desired architecture.</a:t>
            </a:r>
          </a:p>
          <a:p>
            <a:r>
              <a:rPr lang="en-US" sz="882" kern="1200" dirty="0">
                <a:solidFill>
                  <a:schemeClr val="tx1"/>
                </a:solidFill>
                <a:effectLst/>
                <a:latin typeface="Segoe UI Light" pitchFamily="34" charset="0"/>
                <a:ea typeface="+mn-ea"/>
                <a:cs typeface="+mn-cs"/>
              </a:rPr>
              <a:t> </a:t>
            </a:r>
          </a:p>
          <a:p>
            <a:pPr lvl="0"/>
            <a:r>
              <a:rPr lang="en-US" sz="882" b="1" kern="1200" dirty="0">
                <a:solidFill>
                  <a:schemeClr val="tx1"/>
                </a:solidFill>
                <a:effectLst/>
                <a:latin typeface="Segoe UI Light" pitchFamily="34" charset="0"/>
                <a:ea typeface="+mn-ea"/>
                <a:cs typeface="+mn-cs"/>
              </a:rPr>
              <a:t>Change management – </a:t>
            </a:r>
            <a:r>
              <a:rPr lang="en-US" sz="882" kern="1200" dirty="0">
                <a:solidFill>
                  <a:schemeClr val="tx1"/>
                </a:solidFill>
                <a:effectLst/>
                <a:latin typeface="Segoe UI Light" pitchFamily="34" charset="0"/>
                <a:ea typeface="+mn-ea"/>
                <a:cs typeface="+mn-cs"/>
              </a:rPr>
              <a:t>While generally the Solution Architect is not responsible for leading change management, the Solution Architect is instrumental in triaging and evaluating the impact of proposed changes.  Change management is a key element to ensuring on time, on budget solutions that customers enjoy using.  The Solution Architect must help the team hold the line on scope creep while at the same time allowing changes that are essential to meeting the project success criteria.  Good change management is necessary from this point forward in the project.</a:t>
            </a:r>
          </a:p>
          <a:p>
            <a:r>
              <a:rPr lang="en-US" sz="882" kern="1200" dirty="0">
                <a:solidFill>
                  <a:schemeClr val="tx1"/>
                </a:solidFill>
                <a:effectLst/>
                <a:latin typeface="Segoe UI Light" pitchFamily="34" charset="0"/>
                <a:ea typeface="+mn-ea"/>
                <a:cs typeface="+mn-cs"/>
              </a:rPr>
              <a:t> </a:t>
            </a:r>
          </a:p>
          <a:p>
            <a:pPr lvl="0"/>
            <a:r>
              <a:rPr lang="en-US" sz="882" b="1" kern="1200" dirty="0">
                <a:solidFill>
                  <a:schemeClr val="tx1"/>
                </a:solidFill>
                <a:effectLst/>
                <a:latin typeface="Segoe UI Light" pitchFamily="34" charset="0"/>
                <a:ea typeface="+mn-ea"/>
                <a:cs typeface="+mn-cs"/>
              </a:rPr>
              <a:t>Support Plan</a:t>
            </a:r>
            <a:r>
              <a:rPr lang="en-US" sz="882" kern="1200" dirty="0">
                <a:solidFill>
                  <a:schemeClr val="tx1"/>
                </a:solidFill>
                <a:effectLst/>
                <a:latin typeface="Segoe UI Light" pitchFamily="34" charset="0"/>
                <a:ea typeface="+mn-ea"/>
                <a:cs typeface="+mn-cs"/>
              </a:rPr>
              <a:t>- We’d hope that there won’t be support needed in a well-architected solution.  The reality is there will be support needed after an implementation.  A Solution Architect should be an active participant in at least the planning of the support, if not the active support of the production solution. </a:t>
            </a:r>
          </a:p>
          <a:p>
            <a:pPr defTabSz="949478">
              <a:lnSpc>
                <a:spcPct val="100000"/>
              </a:lnSpc>
              <a:spcAft>
                <a:spcPts val="0"/>
              </a:spcAft>
              <a:defRPr/>
            </a:pPr>
            <a:endParaRPr lang="en-US" sz="800" dirty="0">
              <a:solidFill>
                <a:prstClr val="black"/>
              </a:solidFill>
              <a:latin typeface="Calibri" panose="020F0502020204030204"/>
            </a:endParaRPr>
          </a:p>
        </p:txBody>
      </p:sp>
      <p:sp>
        <p:nvSpPr>
          <p:cNvPr id="4" name="Header Placeholder 3"/>
          <p:cNvSpPr>
            <a:spLocks noGrp="1"/>
          </p:cNvSpPr>
          <p:nvPr>
            <p:ph type="hdr" sz="quarter" idx="10"/>
          </p:nvPr>
        </p:nvSpPr>
        <p:spPr/>
        <p:txBody>
          <a:bodyPr/>
          <a:lstStyle/>
          <a:p>
            <a:pPr marL="0" marR="0" lvl="0" indent="0" algn="l" defTabSz="95046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2/27/2023 10:38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6570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Note: Additional Slide to use if your think it is needed</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By this point, the Solution Architect has set the path that the implementation teams will follow and the role switches more to helping the project manager and Delivery Architect keep the teams executing to the plan and architecture specified.  This includes participating and facilitating reviews with the team to ensure implementation is meeting the architecture as well as reviews with the customer to ensure the solution is meeting their needs.  </a:t>
            </a:r>
          </a:p>
          <a:p>
            <a:r>
              <a:rPr lang="en-US" sz="882" kern="1200" dirty="0">
                <a:solidFill>
                  <a:schemeClr val="tx1"/>
                </a:solidFill>
                <a:effectLst/>
                <a:latin typeface="Segoe UI Light" pitchFamily="34" charset="0"/>
                <a:ea typeface="+mn-ea"/>
                <a:cs typeface="+mn-cs"/>
              </a:rPr>
              <a:t>The Solution Architect is also instrumental in problem solving, as the challenges will often span multiple teams and the Solution Architect is one of the few people who understand all the moving parts across teams.  The Solution Architect will work with the Quality Assurance (QA) team to ensure the testing done is exercising all parts of the architecture including disaster recovery and performance testing.  Change management is also still top of the list of activities as increasing scope during implementation can have dire impact on the success of the project.</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Remember, even though the Solution Architect is not the project manager, they need to work very closely together for the best outcomes.</a:t>
            </a:r>
          </a:p>
          <a:p>
            <a:pPr defTabSz="949478">
              <a:lnSpc>
                <a:spcPct val="100000"/>
              </a:lnSpc>
              <a:spcAft>
                <a:spcPts val="0"/>
              </a:spcAft>
              <a:defRPr/>
            </a:pPr>
            <a:endParaRPr lang="en-US" sz="800" dirty="0">
              <a:solidFill>
                <a:prstClr val="black"/>
              </a:solidFill>
              <a:latin typeface="Calibri" panose="020F0502020204030204"/>
            </a:endParaRPr>
          </a:p>
        </p:txBody>
      </p:sp>
      <p:sp>
        <p:nvSpPr>
          <p:cNvPr id="4" name="Header Placeholder 3"/>
          <p:cNvSpPr>
            <a:spLocks noGrp="1"/>
          </p:cNvSpPr>
          <p:nvPr>
            <p:ph type="hdr" sz="quarter" idx="10"/>
          </p:nvPr>
        </p:nvSpPr>
        <p:spPr/>
        <p:txBody>
          <a:bodyPr/>
          <a:lstStyle/>
          <a:p>
            <a:pPr marL="0" marR="0" lvl="0" indent="0" algn="l" defTabSz="95046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2/27/2023 10:38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3694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49478" rtl="0" eaLnBrk="1" fontAlgn="auto" latinLnBrk="0" hangingPunct="1">
              <a:lnSpc>
                <a:spcPct val="100000"/>
              </a:lnSpc>
              <a:spcBef>
                <a:spcPts val="0"/>
              </a:spcBef>
              <a:spcAft>
                <a:spcPts val="0"/>
              </a:spcAft>
              <a:buClrTx/>
              <a:buSzTx/>
              <a:buFontTx/>
              <a:buNone/>
              <a:tabLst/>
              <a:defRPr/>
            </a:pPr>
            <a:r>
              <a:rPr lang="en-US" sz="882" b="0" kern="1200" dirty="0">
                <a:solidFill>
                  <a:schemeClr val="tx1"/>
                </a:solidFill>
                <a:effectLst/>
                <a:latin typeface="Segoe UI Light" pitchFamily="34" charset="0"/>
                <a:ea typeface="+mn-ea"/>
                <a:cs typeface="+mn-cs"/>
              </a:rPr>
              <a:t>Note: Additional Slide to use if your think it is needed</a:t>
            </a:r>
          </a:p>
          <a:p>
            <a:pPr marL="0" marR="0" lvl="0" indent="0" algn="l" defTabSz="949478" rtl="0" eaLnBrk="1" fontAlgn="auto" latinLnBrk="0" hangingPunct="1">
              <a:lnSpc>
                <a:spcPct val="100000"/>
              </a:lnSpc>
              <a:spcBef>
                <a:spcPts val="0"/>
              </a:spcBef>
              <a:spcAft>
                <a:spcPts val="0"/>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49478" rtl="0" eaLnBrk="1" fontAlgn="auto" latinLnBrk="0" hangingPunct="1">
              <a:lnSpc>
                <a:spcPct val="100000"/>
              </a:lnSpc>
              <a:spcBef>
                <a:spcPts val="0"/>
              </a:spcBef>
              <a:spcAft>
                <a:spcPts val="0"/>
              </a:spcAft>
              <a:buClrTx/>
              <a:buSzTx/>
              <a:buFontTx/>
              <a:buNone/>
              <a:tabLst/>
              <a:defRPr/>
            </a:pPr>
            <a:r>
              <a:rPr lang="en-US" sz="882" kern="1200" dirty="0">
                <a:solidFill>
                  <a:schemeClr val="tx1"/>
                </a:solidFill>
                <a:effectLst/>
                <a:latin typeface="Segoe UI Light" pitchFamily="34" charset="0"/>
                <a:ea typeface="+mn-ea"/>
                <a:cs typeface="+mn-cs"/>
              </a:rPr>
              <a:t>As the project team moves closer to handing off all or even just a part of the solution, typically a delivery team is put in place.  This may be a virtual team of participants from other teams on the project.  The Solution Architect is involved to help build the team build the deployment team and validate the plan.  As with the implementation phase the Solution Architect is often best positioned for triaging problems that arise during deployment. The Solution Architect may also participate in advising the business on a go/no-go decision.</a:t>
            </a:r>
          </a:p>
          <a:p>
            <a:pPr defTabSz="949478">
              <a:lnSpc>
                <a:spcPct val="100000"/>
              </a:lnSpc>
              <a:spcAft>
                <a:spcPts val="0"/>
              </a:spcAft>
              <a:defRPr/>
            </a:pPr>
            <a:endParaRPr lang="en-US" dirty="0"/>
          </a:p>
          <a:p>
            <a:pPr defTabSz="949478">
              <a:lnSpc>
                <a:spcPct val="100000"/>
              </a:lnSpc>
              <a:spcAft>
                <a:spcPts val="0"/>
              </a:spcAft>
              <a:defRPr/>
            </a:pPr>
            <a:r>
              <a:rPr lang="en-US" dirty="0"/>
              <a:t>Testing and readiness doesn’t have to wait until the end of a project, keeping all stakeholders involved can make for a smoother handoff and better success rate</a:t>
            </a:r>
          </a:p>
        </p:txBody>
      </p:sp>
      <p:sp>
        <p:nvSpPr>
          <p:cNvPr id="4" name="Header Placeholder 3"/>
          <p:cNvSpPr>
            <a:spLocks noGrp="1"/>
          </p:cNvSpPr>
          <p:nvPr>
            <p:ph type="hdr" sz="quarter" idx="10"/>
          </p:nvPr>
        </p:nvSpPr>
        <p:spPr/>
        <p:txBody>
          <a:bodyPr/>
          <a:lstStyle/>
          <a:p>
            <a:pPr marL="0" marR="0" lvl="0" indent="0" algn="l" defTabSz="95046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2/27/2023 10:38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6615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purpose of this learning path is to explain the role of the solution architect and get the students thinking about changing from someone who performs work on a part of a project into a leader for the entire project.</a:t>
            </a:r>
          </a:p>
          <a:p>
            <a:endParaRPr lang="en-GB" dirty="0"/>
          </a:p>
          <a:p>
            <a:r>
              <a:rPr lang="en-GB" dirty="0"/>
              <a:t>The learning path then attempts to get the student to think wider about different aspects of a project and l</a:t>
            </a:r>
            <a:r>
              <a:rPr lang="en-GB" b="0" i="0" dirty="0">
                <a:solidFill>
                  <a:srgbClr val="161616"/>
                </a:solidFill>
                <a:effectLst/>
                <a:latin typeface="Segoe UI" panose="020B0502040204020203" pitchFamily="34" charset="0"/>
              </a:rPr>
              <a:t>earn how to ask customers questions about their business processes and feature requirements to create a viable solution.</a:t>
            </a:r>
            <a:endParaRPr lang="en-GB" dirty="0"/>
          </a:p>
          <a:p>
            <a:endParaRPr lang="en-GB" dirty="0"/>
          </a:p>
          <a:p>
            <a:r>
              <a:rPr lang="en-GB" dirty="0"/>
              <a:t>Timing: This learning path takes 60 minutes plus 15 minutes for the exercise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679722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49478" rtl="0" eaLnBrk="1" fontAlgn="auto" latinLnBrk="0" hangingPunct="1">
              <a:lnSpc>
                <a:spcPct val="100000"/>
              </a:lnSpc>
              <a:spcBef>
                <a:spcPts val="0"/>
              </a:spcBef>
              <a:spcAft>
                <a:spcPts val="0"/>
              </a:spcAft>
              <a:buClrTx/>
              <a:buSzTx/>
              <a:buFontTx/>
              <a:buNone/>
              <a:tabLst/>
              <a:defRPr/>
            </a:pPr>
            <a:r>
              <a:rPr lang="en-US" sz="882" b="0" kern="1200" dirty="0">
                <a:solidFill>
                  <a:schemeClr val="tx1"/>
                </a:solidFill>
                <a:effectLst/>
                <a:latin typeface="Segoe UI Light" pitchFamily="34" charset="0"/>
                <a:ea typeface="+mn-ea"/>
                <a:cs typeface="+mn-cs"/>
              </a:rPr>
              <a:t>Note: Additional Slide to use if your think it is needed</a:t>
            </a:r>
          </a:p>
          <a:p>
            <a:pPr marL="0" marR="0" lvl="0" indent="0" algn="l" defTabSz="949478" rtl="0" eaLnBrk="1" fontAlgn="auto" latinLnBrk="0" hangingPunct="1">
              <a:lnSpc>
                <a:spcPct val="100000"/>
              </a:lnSpc>
              <a:spcBef>
                <a:spcPts val="0"/>
              </a:spcBef>
              <a:spcAft>
                <a:spcPts val="0"/>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49478" rtl="0" eaLnBrk="1" fontAlgn="auto" latinLnBrk="0" hangingPunct="1">
              <a:lnSpc>
                <a:spcPct val="100000"/>
              </a:lnSpc>
              <a:spcBef>
                <a:spcPts val="0"/>
              </a:spcBef>
              <a:spcAft>
                <a:spcPts val="0"/>
              </a:spcAft>
              <a:buClrTx/>
              <a:buSzTx/>
              <a:buFontTx/>
              <a:buNone/>
              <a:tabLst/>
              <a:defRPr/>
            </a:pPr>
            <a:r>
              <a:rPr lang="en-US" sz="882" kern="1200" dirty="0">
                <a:solidFill>
                  <a:schemeClr val="tx1"/>
                </a:solidFill>
                <a:effectLst/>
                <a:latin typeface="Segoe UI Light" pitchFamily="34" charset="0"/>
                <a:ea typeface="+mn-ea"/>
                <a:cs typeface="+mn-cs"/>
              </a:rPr>
              <a:t>As the system moves into production and then on to day to day operation there really isn’t much for a Solution Architect to deal with until there are enhancements that need designing or bugs found that must be fixed.</a:t>
            </a:r>
          </a:p>
          <a:p>
            <a:pPr marL="0" marR="0" lvl="0" indent="0" algn="l" defTabSz="949478" rtl="0" eaLnBrk="1" fontAlgn="auto" latinLnBrk="0" hangingPunct="1">
              <a:lnSpc>
                <a:spcPct val="100000"/>
              </a:lnSpc>
              <a:spcBef>
                <a:spcPts val="0"/>
              </a:spcBef>
              <a:spcAft>
                <a:spcPts val="0"/>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49478" rtl="0" eaLnBrk="1" fontAlgn="auto" latinLnBrk="0" hangingPunct="1">
              <a:lnSpc>
                <a:spcPct val="100000"/>
              </a:lnSpc>
              <a:spcBef>
                <a:spcPts val="0"/>
              </a:spcBef>
              <a:spcAft>
                <a:spcPts val="0"/>
              </a:spcAft>
              <a:buClrTx/>
              <a:buSzTx/>
              <a:buFontTx/>
              <a:buNone/>
              <a:tabLst/>
              <a:defRPr/>
            </a:pPr>
            <a:r>
              <a:rPr lang="en-US" sz="882" kern="1200" dirty="0">
                <a:solidFill>
                  <a:schemeClr val="tx1"/>
                </a:solidFill>
                <a:effectLst/>
                <a:latin typeface="Segoe UI Light" pitchFamily="34" charset="0"/>
                <a:ea typeface="+mn-ea"/>
                <a:cs typeface="+mn-cs"/>
              </a:rPr>
              <a:t>Review admin reports to see usage, telemetry, and more</a:t>
            </a:r>
          </a:p>
          <a:p>
            <a:pPr defTabSz="949478">
              <a:lnSpc>
                <a:spcPct val="100000"/>
              </a:lnSpc>
              <a:spcAft>
                <a:spcPts val="0"/>
              </a:spcAft>
              <a:defRPr/>
            </a:pPr>
            <a:endParaRPr lang="en-US" dirty="0"/>
          </a:p>
        </p:txBody>
      </p:sp>
      <p:sp>
        <p:nvSpPr>
          <p:cNvPr id="4" name="Header Placeholder 3"/>
          <p:cNvSpPr>
            <a:spLocks noGrp="1"/>
          </p:cNvSpPr>
          <p:nvPr>
            <p:ph type="hdr" sz="quarter" idx="10"/>
          </p:nvPr>
        </p:nvSpPr>
        <p:spPr/>
        <p:txBody>
          <a:bodyPr/>
          <a:lstStyle/>
          <a:p>
            <a:pPr marL="0" marR="0" lvl="0" indent="0" algn="l" defTabSz="95046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2/27/2023 10:38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6357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900" dirty="0">
                <a:latin typeface="Segoe UI" panose="020B0502040204020203" pitchFamily="34" charset="0"/>
                <a:cs typeface="Segoe UI" panose="020B0502040204020203" pitchFamily="34" charset="0"/>
              </a:rPr>
              <a:t>Classroom discussion</a:t>
            </a:r>
          </a:p>
          <a:p>
            <a:pPr marL="0" indent="0">
              <a:buNone/>
            </a:pPr>
            <a:endParaRPr lang="en-US" sz="900" dirty="0">
              <a:latin typeface="Segoe UI" panose="020B0502040204020203" pitchFamily="34" charset="0"/>
              <a:cs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Make sure to mention that this course is agnostic to methodology.  </a:t>
            </a:r>
          </a:p>
          <a:p>
            <a:endParaRPr lang="en-US" sz="900" dirty="0"/>
          </a:p>
          <a:p>
            <a:r>
              <a:rPr lang="en-US" sz="900" dirty="0"/>
              <a:t>This is kind of a trick question meant to start a conversation.</a:t>
            </a:r>
          </a:p>
          <a:p>
            <a:endParaRPr lang="en-US" sz="900" dirty="0"/>
          </a:p>
          <a:p>
            <a:r>
              <a:rPr lang="en-US" sz="900" dirty="0"/>
              <a:t>There is no best methodology beyond an approach that is iterative.  Use this chance to discuss pros and cons of common approaches.  </a:t>
            </a:r>
          </a:p>
          <a:p>
            <a:endParaRPr lang="en-US" sz="900" dirty="0"/>
          </a:p>
          <a:p>
            <a:r>
              <a:rPr lang="en-US" sz="900" dirty="0"/>
              <a:t>As a solution architect it is your role to support the project manager.</a:t>
            </a:r>
          </a:p>
          <a:p>
            <a:endParaRPr lang="en-US" sz="900" dirty="0"/>
          </a:p>
          <a:p>
            <a:r>
              <a:rPr lang="en-US" sz="900" dirty="0"/>
              <a:t>Find common characteristics regardless of a named approach.</a:t>
            </a:r>
          </a:p>
          <a:p>
            <a:endParaRPr lang="en-US" sz="900" dirty="0"/>
          </a:p>
          <a:p>
            <a:r>
              <a:rPr lang="en-US" sz="900" dirty="0"/>
              <a:t>A good methodology needs:</a:t>
            </a:r>
          </a:p>
          <a:p>
            <a:endParaRPr lang="en-US" sz="900" dirty="0"/>
          </a:p>
          <a:p>
            <a:pPr marL="171450" indent="-171450">
              <a:buFont typeface="Arial" panose="020B0604020202020204" pitchFamily="34" charset="0"/>
              <a:buChar char="•"/>
            </a:pPr>
            <a:r>
              <a:rPr lang="en-US" sz="900" dirty="0"/>
              <a:t>Scope</a:t>
            </a:r>
          </a:p>
          <a:p>
            <a:pPr marL="171450" indent="-171450">
              <a:buFont typeface="Arial" panose="020B0604020202020204" pitchFamily="34" charset="0"/>
              <a:buChar char="•"/>
            </a:pPr>
            <a:r>
              <a:rPr lang="en-US" sz="900" dirty="0"/>
              <a:t>Tasks/action items</a:t>
            </a:r>
          </a:p>
          <a:p>
            <a:pPr marL="171450" indent="-171450">
              <a:buFont typeface="Arial" panose="020B0604020202020204" pitchFamily="34" charset="0"/>
              <a:buChar char="•"/>
            </a:pPr>
            <a:r>
              <a:rPr lang="en-US" sz="900" dirty="0"/>
              <a:t>Accountability</a:t>
            </a:r>
          </a:p>
          <a:p>
            <a:pPr marL="171450" indent="-171450">
              <a:buFont typeface="Arial" panose="020B0604020202020204" pitchFamily="34" charset="0"/>
              <a:buChar char="•"/>
            </a:pPr>
            <a:r>
              <a:rPr lang="en-US" sz="900" dirty="0"/>
              <a:t>Test plans</a:t>
            </a:r>
          </a:p>
          <a:p>
            <a:pPr marL="171450" indent="-171450">
              <a:buFont typeface="Arial" panose="020B0604020202020204" pitchFamily="34" charset="0"/>
              <a:buChar char="•"/>
            </a:pPr>
            <a:r>
              <a:rPr lang="en-US" sz="900" dirty="0"/>
              <a:t>…what else?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836408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900" dirty="0">
                <a:latin typeface="Segoe UI" panose="020B0502040204020203" pitchFamily="34" charset="0"/>
                <a:cs typeface="Segoe UI" panose="020B0502040204020203" pitchFamily="34" charset="0"/>
              </a:rPr>
              <a:t>Classroom discussion</a:t>
            </a:r>
          </a:p>
          <a:p>
            <a:pPr algn="l"/>
            <a:endParaRPr lang="en-GB" sz="2000" b="0" i="0" dirty="0">
              <a:solidFill>
                <a:srgbClr val="161616"/>
              </a:solidFill>
              <a:effectLst/>
              <a:latin typeface="Segoe UI" panose="020B0502040204020203" pitchFamily="34" charset="0"/>
            </a:endParaRPr>
          </a:p>
          <a:p>
            <a:pPr algn="l"/>
            <a:r>
              <a:rPr lang="en-GB" sz="2000" b="0" i="0" dirty="0">
                <a:solidFill>
                  <a:srgbClr val="161616"/>
                </a:solidFill>
                <a:effectLst/>
                <a:latin typeface="Segoe UI" panose="020B0502040204020203" pitchFamily="34" charset="0"/>
              </a:rPr>
              <a:t>The cloud has changed how business applications for organizations are designed and implemented. As a result, solution architectures can now be pulled together from one or more SaaS services that are working together to form a complete solution. In solving customer's business problems, solution architects should be comfortable using the following services to build their overall solution:</a:t>
            </a:r>
          </a:p>
          <a:p>
            <a:pPr marL="0" indent="0">
              <a:buNone/>
            </a:pPr>
            <a:endParaRPr lang="en-US" sz="900" dirty="0">
              <a:latin typeface="Segoe UI" panose="020B0502040204020203" pitchFamily="34" charset="0"/>
              <a:cs typeface="Segoe UI" panose="020B0502040204020203" pitchFamily="34" charset="0"/>
            </a:endParaRPr>
          </a:p>
          <a:p>
            <a:r>
              <a:rPr lang="en-US" sz="900" dirty="0"/>
              <a:t>A great architecture needs:</a:t>
            </a:r>
          </a:p>
          <a:p>
            <a:endParaRPr lang="en-US" sz="900" dirty="0"/>
          </a:p>
          <a:p>
            <a:pPr marL="171450" indent="-171450" algn="l">
              <a:buFont typeface="Arial" panose="020B0604020202020204" pitchFamily="34" charset="0"/>
              <a:buChar char="•"/>
            </a:pPr>
            <a:r>
              <a:rPr lang="en-GB" sz="900" b="0" i="0" dirty="0">
                <a:solidFill>
                  <a:srgbClr val="161616"/>
                </a:solidFill>
                <a:effectLst/>
                <a:latin typeface="Segoe UI" panose="020B0502040204020203" pitchFamily="34" charset="0"/>
              </a:rPr>
              <a:t>Dynamics 365</a:t>
            </a:r>
          </a:p>
          <a:p>
            <a:pPr marL="171450" indent="-171450" algn="l">
              <a:buFont typeface="Arial" panose="020B0604020202020204" pitchFamily="34" charset="0"/>
              <a:buChar char="•"/>
            </a:pPr>
            <a:r>
              <a:rPr lang="en-GB" sz="900" b="0" i="0" dirty="0">
                <a:solidFill>
                  <a:srgbClr val="161616"/>
                </a:solidFill>
                <a:effectLst/>
                <a:latin typeface="Segoe UI" panose="020B0502040204020203" pitchFamily="34" charset="0"/>
              </a:rPr>
              <a:t>Microsoft 365</a:t>
            </a:r>
          </a:p>
          <a:p>
            <a:pPr marL="171450" indent="-171450" algn="l">
              <a:buFont typeface="Arial" panose="020B0604020202020204" pitchFamily="34" charset="0"/>
              <a:buChar char="•"/>
            </a:pPr>
            <a:r>
              <a:rPr lang="en-GB" sz="900" b="0" i="0" dirty="0">
                <a:solidFill>
                  <a:srgbClr val="161616"/>
                </a:solidFill>
                <a:effectLst/>
                <a:latin typeface="Segoe UI" panose="020B0502040204020203" pitchFamily="34" charset="0"/>
              </a:rPr>
              <a:t>AppSource</a:t>
            </a:r>
          </a:p>
          <a:p>
            <a:pPr marL="171450" indent="-171450" algn="l">
              <a:buFont typeface="Arial" panose="020B0604020202020204" pitchFamily="34" charset="0"/>
              <a:buChar char="•"/>
            </a:pPr>
            <a:r>
              <a:rPr lang="en-GB" sz="900" b="0" i="0" dirty="0">
                <a:solidFill>
                  <a:srgbClr val="161616"/>
                </a:solidFill>
                <a:effectLst/>
                <a:latin typeface="Segoe UI" panose="020B0502040204020203" pitchFamily="34" charset="0"/>
              </a:rPr>
              <a:t>Extending with Microsoft Power Platform</a:t>
            </a:r>
          </a:p>
          <a:p>
            <a:pPr marL="171450" indent="-171450" algn="l">
              <a:buFont typeface="Arial" panose="020B0604020202020204" pitchFamily="34" charset="0"/>
              <a:buChar char="•"/>
            </a:pPr>
            <a:r>
              <a:rPr lang="en-GB" sz="900" b="0" i="0" dirty="0">
                <a:solidFill>
                  <a:srgbClr val="161616"/>
                </a:solidFill>
                <a:effectLst/>
                <a:latin typeface="Segoe UI" panose="020B0502040204020203" pitchFamily="34" charset="0"/>
              </a:rPr>
              <a:t>Microsoft Azure (used to fill in the remaining gaps)</a:t>
            </a:r>
          </a:p>
          <a:p>
            <a:pPr marL="171450" indent="-171450">
              <a:buFont typeface="Arial" panose="020B0604020202020204" pitchFamily="34" charset="0"/>
              <a:buChar char="•"/>
            </a:pPr>
            <a:r>
              <a:rPr lang="en-US" sz="900" dirty="0"/>
              <a:t>…what else?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856704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take these pillars of good architecture and combine them with our product offerings to architect good solutions?</a:t>
            </a:r>
          </a:p>
          <a:p>
            <a:endParaRPr lang="en-US" dirty="0"/>
          </a:p>
          <a:p>
            <a:r>
              <a:rPr lang="en-US" dirty="0"/>
              <a:t>A good business application solution architecture uses the full capabilities across the Microsoft stack.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2/27/2023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496582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kern="1200" dirty="0">
                <a:solidFill>
                  <a:schemeClr val="tx1"/>
                </a:solidFill>
                <a:effectLst/>
                <a:latin typeface="Segoe UI Light" pitchFamily="34" charset="0"/>
                <a:ea typeface="+mn-ea"/>
                <a:cs typeface="+mn-cs"/>
              </a:rPr>
              <a:t>Security</a:t>
            </a:r>
          </a:p>
          <a:p>
            <a:r>
              <a:rPr lang="en-US" sz="882" kern="1200" dirty="0">
                <a:solidFill>
                  <a:schemeClr val="tx1"/>
                </a:solidFill>
                <a:effectLst/>
                <a:latin typeface="Segoe UI Light" pitchFamily="34" charset="0"/>
                <a:ea typeface="+mn-ea"/>
                <a:cs typeface="+mn-cs"/>
              </a:rPr>
              <a:t>Data is one of the most valuable organization assets and ensuring proper usage and access is essential. In this pillar, you'll be focused on securing access to your architecture through authentication and protecting your application and data from network vulnerabilities.  This includes ensuring you’re working with the appropriate teams to enable features like Azure Conditional Access and Data Loss Prevention policies.  Also, you’ll be ensuring appropriate usage of your solution of secrets, certificates and other techniques to ensure access to data and services don’t fall into the wrong hands.</a:t>
            </a:r>
          </a:p>
          <a:p>
            <a:r>
              <a:rPr lang="en-US" sz="882" kern="1200" dirty="0">
                <a:solidFill>
                  <a:schemeClr val="tx1"/>
                </a:solidFill>
                <a:effectLst/>
                <a:latin typeface="Segoe UI Light" pitchFamily="34" charset="0"/>
                <a:ea typeface="+mn-ea"/>
                <a:cs typeface="+mn-cs"/>
              </a:rPr>
              <a:t>You must think about security throughout the entire lifecycle of your application, from design and implementation to deployment and operations. </a:t>
            </a:r>
          </a:p>
          <a:p>
            <a:r>
              <a:rPr lang="en-US" sz="882" kern="1200" dirty="0">
                <a:solidFill>
                  <a:schemeClr val="tx1"/>
                </a:solidFill>
                <a:effectLst/>
                <a:latin typeface="Segoe UI Light" pitchFamily="34" charset="0"/>
                <a:ea typeface="+mn-ea"/>
                <a:cs typeface="+mn-cs"/>
              </a:rPr>
              <a:t>Customers entrust their data to your organization; you must ensure only the right users have access.  Beyond perimeter control via authentication you must implement a security model that enforces access to the data users are allowed to use. You must ensure the security constructs you architect also do not place undue burden and prevent staff from doing their job and making the system unmaintainable.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Ask is this really a security requirement or is it just really for filtering data for convenience?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2/27/2023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0447677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kern="1200" dirty="0">
                <a:solidFill>
                  <a:schemeClr val="tx1"/>
                </a:solidFill>
                <a:effectLst/>
                <a:latin typeface="Segoe UI Light" pitchFamily="34" charset="0"/>
                <a:ea typeface="+mn-ea"/>
                <a:cs typeface="+mn-cs"/>
              </a:rPr>
              <a:t>Empowering end users</a:t>
            </a:r>
          </a:p>
          <a:p>
            <a:r>
              <a:rPr lang="en-US" sz="882" kern="1200" dirty="0">
                <a:solidFill>
                  <a:schemeClr val="tx1"/>
                </a:solidFill>
                <a:effectLst/>
                <a:latin typeface="Segoe UI Light" pitchFamily="34" charset="0"/>
                <a:ea typeface="+mn-ea"/>
                <a:cs typeface="+mn-cs"/>
              </a:rPr>
              <a:t>At the heart of any solution architecture that is Microsoft Power Platform centric should be the consideration of how to empower the full organization to innovate and build the extensions they need to be productive.  Instead of thinking about how you can lock a solution architecture down to prevent creative users from building their own tools, think about how you can encourage it and establish guardrails as part of your architecture to keep them from causing problems.  This can often include providing end user focused connectors or reusable Power Apps components that end users could use to quickly compose their own tools to help them in their day to day productivity.  Templates, starter apps and even helping to put in place a center of excellence using the Microsoft provided starter kit can go a long way to helping to promote end user empowerment.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2/27/2023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9341810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kern="1200" dirty="0">
                <a:solidFill>
                  <a:schemeClr val="tx1"/>
                </a:solidFill>
                <a:effectLst/>
                <a:latin typeface="Segoe UI Light" pitchFamily="34" charset="0"/>
                <a:ea typeface="+mn-ea"/>
                <a:cs typeface="+mn-cs"/>
              </a:rPr>
              <a:t>Trust and privacy</a:t>
            </a:r>
          </a:p>
          <a:p>
            <a:r>
              <a:rPr lang="en-US" sz="882" kern="1200" dirty="0">
                <a:solidFill>
                  <a:schemeClr val="tx1"/>
                </a:solidFill>
                <a:effectLst/>
                <a:latin typeface="Segoe UI Light" pitchFamily="34" charset="0"/>
                <a:ea typeface="+mn-ea"/>
                <a:cs typeface="+mn-cs"/>
              </a:rPr>
              <a:t>Compliance requirements can vary greatly from industry to industry and across geographic locations.  Good solution architectures ensure that their solutions meet their requirements.  Microsoft provides tools and capabilities to help customers implement solutions that are complaint, but solution architects must take steps to ensure the architectures they establish implement the necessary aspects.  This includes things like making sure General Data Protection Regulation (GDPR) requests can be handled by organizations.  Microsoft publishes a trust center (</a:t>
            </a:r>
            <a:r>
              <a:rPr lang="en-US" sz="882" u="sng" kern="1200" dirty="0">
                <a:solidFill>
                  <a:schemeClr val="tx1"/>
                </a:solidFill>
                <a:effectLst/>
                <a:latin typeface="Segoe UI Light" pitchFamily="34" charset="0"/>
                <a:ea typeface="+mn-ea"/>
                <a:cs typeface="+mn-cs"/>
                <a:hlinkClick r:id="rId3"/>
              </a:rPr>
              <a:t>https://www.microsoft.com/trust-center</a:t>
            </a:r>
            <a:r>
              <a:rPr lang="en-US" sz="882" kern="1200" dirty="0">
                <a:solidFill>
                  <a:schemeClr val="tx1"/>
                </a:solidFill>
                <a:effectLst/>
                <a:latin typeface="Segoe UI Light" pitchFamily="34" charset="0"/>
                <a:ea typeface="+mn-ea"/>
                <a:cs typeface="+mn-cs"/>
              </a:rPr>
              <a:t>) that Solution Architects should be familiar with to locate what certifications and capabilities each of the Microsoft products they use have.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Involve client’s compliance team early to save extra work and re-work later 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2/27/2023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3126189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kern="1200" dirty="0">
                <a:solidFill>
                  <a:schemeClr val="tx1"/>
                </a:solidFill>
                <a:effectLst/>
                <a:latin typeface="Segoe UI Light" pitchFamily="34" charset="0"/>
                <a:ea typeface="+mn-ea"/>
                <a:cs typeface="+mn-cs"/>
              </a:rPr>
              <a:t>Maintainability of the overall solution</a:t>
            </a:r>
          </a:p>
          <a:p>
            <a:r>
              <a:rPr lang="en-US" sz="882" kern="1200" dirty="0">
                <a:solidFill>
                  <a:schemeClr val="tx1"/>
                </a:solidFill>
                <a:effectLst/>
                <a:latin typeface="Segoe UI Light" pitchFamily="34" charset="0"/>
                <a:ea typeface="+mn-ea"/>
                <a:cs typeface="+mn-cs"/>
              </a:rPr>
              <a:t>Solution Architects should focus on solving challenges leveraging the customization capabilities of the platform and applications over custom code that is harder and more expensive to maintain.  The Microsoft Power Platform is updated regularly, and architects should ensure only supported customizations are used to ensure updates do not break their solutions.  The Solution Architect should ensure that not only the architecture, but the technical implementations are documented and commented so future maintenance is easier to complete.  Solution Architects should strive to minimize technical debt that would require cleanup in the future.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2/27/2023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6353161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kern="1200" dirty="0">
                <a:solidFill>
                  <a:schemeClr val="tx1"/>
                </a:solidFill>
                <a:effectLst/>
                <a:latin typeface="Segoe UI Light" pitchFamily="34" charset="0"/>
                <a:ea typeface="+mn-ea"/>
                <a:cs typeface="+mn-cs"/>
              </a:rPr>
              <a:t>Availability and recoverability</a:t>
            </a:r>
          </a:p>
          <a:p>
            <a:r>
              <a:rPr lang="en-US" sz="882" kern="1200" dirty="0">
                <a:solidFill>
                  <a:schemeClr val="tx1"/>
                </a:solidFill>
                <a:effectLst/>
                <a:latin typeface="Segoe UI Light" pitchFamily="34" charset="0"/>
                <a:ea typeface="+mn-ea"/>
                <a:cs typeface="+mn-cs"/>
              </a:rPr>
              <a:t>Every architect’s worst fear is having your solution go down with no way to recover it. A successful cloud environment is designed in a way that anticipates failure at all levels. Part of anticipating these failures is designing a system that can recover from the failure, within the time required by your stakeholders and customers.  Solution Architects should be familiar with each of the applications included in their solutions and their recovery capabilities.  Integrations across system boundaries should get extra attention to ensure that one component isn’t something that could unnecessarily bring down the entire solution.  Solution Architects should recommend monitoring solutions, provide proactive tools to allow measuring and reacting to problems.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2/27/2023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455463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kern="1200" dirty="0">
                <a:solidFill>
                  <a:schemeClr val="tx1"/>
                </a:solidFill>
                <a:effectLst/>
                <a:latin typeface="Segoe UI Light" pitchFamily="34" charset="0"/>
                <a:ea typeface="+mn-ea"/>
                <a:cs typeface="+mn-cs"/>
              </a:rPr>
              <a:t>Performance and scalability</a:t>
            </a:r>
          </a:p>
          <a:p>
            <a:r>
              <a:rPr lang="en-US" sz="882" kern="1200" dirty="0">
                <a:solidFill>
                  <a:schemeClr val="tx1"/>
                </a:solidFill>
                <a:effectLst/>
                <a:latin typeface="Segoe UI Light" pitchFamily="34" charset="0"/>
                <a:ea typeface="+mn-ea"/>
                <a:cs typeface="+mn-cs"/>
              </a:rPr>
              <a:t>For an architecture to perform well and be scalable, it should properly match resource capacity to demand. Traditionally, cloud architectures do so by scaling applications dynamically based on activity in the application.  The Solution Architect must help the operation team identify the capacity required of the components that make up the solution architecture.  The architect is responsible for including components that can meet user requirements for response time for the critical parts of the system.</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2/27/2023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435022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r>
              <a:rPr lang="en-US" sz="800" kern="1200" dirty="0">
                <a:solidFill>
                  <a:schemeClr val="tx1"/>
                </a:solidFill>
                <a:latin typeface="+mn-lt"/>
                <a:ea typeface="+mn-ea"/>
                <a:cs typeface="+mn-cs"/>
              </a:rPr>
              <a:t>Link to student courseware on Learn</a:t>
            </a:r>
          </a:p>
          <a:p>
            <a:pPr marL="0" marR="0" algn="l" defTabSz="932742" rtl="0" eaLnBrk="1" latinLnBrk="0" hangingPunct="1">
              <a:lnSpc>
                <a:spcPct val="90000"/>
              </a:lnSpc>
              <a:spcBef>
                <a:spcPts val="0"/>
              </a:spcBef>
              <a:spcAft>
                <a:spcPts val="340"/>
              </a:spcAft>
            </a:pPr>
            <a:r>
              <a:rPr lang="en-GB" sz="800" kern="1200" dirty="0">
                <a:solidFill>
                  <a:schemeClr val="tx1"/>
                </a:solidFill>
                <a:latin typeface="+mn-lt"/>
                <a:ea typeface="+mn-ea"/>
                <a:cs typeface="+mn-cs"/>
              </a:rPr>
              <a:t>Becoming a solution architect for Dynamics 365 and Microsoft Power Platform</a:t>
            </a:r>
          </a:p>
          <a:p>
            <a:pPr marL="0" marR="0" algn="l" defTabSz="932742" rtl="0" eaLnBrk="1" latinLnBrk="0" hangingPunct="1">
              <a:lnSpc>
                <a:spcPct val="90000"/>
              </a:lnSpc>
              <a:spcBef>
                <a:spcPts val="0"/>
              </a:spcBef>
              <a:spcAft>
                <a:spcPts val="340"/>
              </a:spcAft>
            </a:pPr>
            <a:r>
              <a:rPr lang="en-US" sz="800" dirty="0">
                <a:latin typeface="+mn-lt"/>
              </a:rPr>
              <a:t>https://learn.microsoft.com/training/modules/becoming-solution-architect/</a:t>
            </a:r>
            <a:endParaRPr lang="en-GB" sz="800" kern="1200" dirty="0">
              <a:solidFill>
                <a:schemeClr val="tx1"/>
              </a:solidFill>
              <a:latin typeface="+mn-lt"/>
              <a:ea typeface="+mn-ea"/>
              <a:cs typeface="+mn-cs"/>
            </a:endParaRPr>
          </a:p>
          <a:p>
            <a:pPr marL="0" marR="0" algn="l" defTabSz="932742" rtl="0" eaLnBrk="1" latinLnBrk="0" hangingPunct="1">
              <a:lnSpc>
                <a:spcPct val="90000"/>
              </a:lnSpc>
              <a:spcBef>
                <a:spcPts val="0"/>
              </a:spcBef>
              <a:spcAft>
                <a:spcPts val="340"/>
              </a:spcAft>
            </a:pPr>
            <a:r>
              <a:rPr lang="en-GB" sz="800" dirty="0">
                <a:latin typeface="+mn-lt"/>
              </a:rPr>
              <a:t>Discover customer needs as a Solution Architect for Dynamics 365 and Microsoft Power Platform</a:t>
            </a:r>
          </a:p>
          <a:p>
            <a:pPr marL="0" marR="0" algn="l" defTabSz="932742" rtl="0" eaLnBrk="1" latinLnBrk="0" hangingPunct="1">
              <a:lnSpc>
                <a:spcPct val="90000"/>
              </a:lnSpc>
              <a:spcBef>
                <a:spcPts val="0"/>
              </a:spcBef>
              <a:spcAft>
                <a:spcPts val="340"/>
              </a:spcAft>
            </a:pPr>
            <a:r>
              <a:rPr lang="en-US" sz="800" dirty="0">
                <a:latin typeface="+mn-lt"/>
              </a:rPr>
              <a:t>https://learn.microsoft.com/training/modules/discover-customer-needs</a:t>
            </a:r>
          </a:p>
          <a:p>
            <a:pPr marL="0" marR="0" algn="l" defTabSz="932742" rtl="0" eaLnBrk="1" latinLnBrk="0" hangingPunct="1">
              <a:lnSpc>
                <a:spcPct val="90000"/>
              </a:lnSpc>
              <a:spcBef>
                <a:spcPts val="0"/>
              </a:spcBef>
              <a:spcAft>
                <a:spcPts val="340"/>
              </a:spcAft>
            </a:pPr>
            <a:endParaRPr lang="en-US" sz="800" dirty="0">
              <a:latin typeface="+mn-l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741994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900" i="1" dirty="0">
                <a:solidFill>
                  <a:srgbClr val="C00000"/>
                </a:solidFill>
                <a:latin typeface="+mn-lt"/>
                <a:ea typeface="Times New Roman" panose="02020603050405020304" pitchFamily="18" charset="0"/>
              </a:rPr>
              <a:t>Becoming a Solution Architect</a:t>
            </a:r>
          </a:p>
          <a:p>
            <a:endParaRPr lang="en-GB" sz="850" dirty="0">
              <a:latin typeface="Segoe UI Light"/>
              <a:cs typeface="Segoe UI Light"/>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1011379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Learning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1" dirty="0">
                <a:effectLst/>
                <a:latin typeface="Calibri" panose="020F0502020204030204" pitchFamily="34" charset="0"/>
                <a:ea typeface="Calibri" panose="020F0502020204030204" pitchFamily="34" charset="0"/>
              </a:rPr>
              <a:t>Learn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Learn has Knowledge checks individually through the Learn modules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https://learn.microsoft.com/training/modules/becoming-solution-architect/6-check</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b="0" dirty="0">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1092606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The earliest phase when a solution architect would participate in a project is during presales.</a:t>
            </a:r>
          </a:p>
        </p:txBody>
      </p:sp>
      <p:sp>
        <p:nvSpPr>
          <p:cNvPr id="4" name="Slide Number Placeholder 3"/>
          <p:cNvSpPr>
            <a:spLocks noGrp="1"/>
          </p:cNvSpPr>
          <p:nvPr>
            <p:ph type="sldNum" sz="quarter" idx="5"/>
          </p:nvPr>
        </p:nvSpPr>
        <p:spPr/>
        <p:txBody>
          <a:bodyPr/>
          <a:lstStyle/>
          <a:p>
            <a:pPr marL="0" marR="0" lvl="0" indent="0" algn="r" defTabSz="914280" rtl="0" eaLnBrk="1" fontAlgn="auto" latinLnBrk="0" hangingPunct="1">
              <a:lnSpc>
                <a:spcPct val="100000"/>
              </a:lnSpc>
              <a:spcBef>
                <a:spcPts val="0"/>
              </a:spcBef>
              <a:spcAft>
                <a:spcPts val="0"/>
              </a:spcAft>
              <a:buClrTx/>
              <a:buSzTx/>
              <a:buFontTx/>
              <a:buNone/>
              <a:tabLst/>
              <a:defRPr/>
            </a:pPr>
            <a:fld id="{2282D473-5E02-4CE8-AA89-DEB9A57168E5}" type="slidenum">
              <a:rPr kumimoji="0" lang="en-GB"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80" rtl="0" eaLnBrk="1" fontAlgn="auto" latinLnBrk="0" hangingPunct="1">
                <a:lnSpc>
                  <a:spcPct val="100000"/>
                </a:lnSpc>
                <a:spcBef>
                  <a:spcPts val="0"/>
                </a:spcBef>
                <a:spcAft>
                  <a:spcPts val="0"/>
                </a:spcAft>
                <a:buClrTx/>
                <a:buSzTx/>
                <a:buFontTx/>
                <a:buNone/>
                <a:tabLst/>
                <a:defRPr/>
              </a:pPr>
              <a:t>32</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968567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A business application solution architect should have awareness of the various apps and their primary use.</a:t>
            </a:r>
          </a:p>
        </p:txBody>
      </p:sp>
      <p:sp>
        <p:nvSpPr>
          <p:cNvPr id="4" name="Slide Number Placeholder 3"/>
          <p:cNvSpPr>
            <a:spLocks noGrp="1"/>
          </p:cNvSpPr>
          <p:nvPr>
            <p:ph type="sldNum" sz="quarter" idx="5"/>
          </p:nvPr>
        </p:nvSpPr>
        <p:spPr/>
        <p:txBody>
          <a:bodyPr/>
          <a:lstStyle/>
          <a:p>
            <a:pPr marL="0" marR="0" lvl="0" indent="0" algn="r" defTabSz="914280" rtl="0" eaLnBrk="1" fontAlgn="auto" latinLnBrk="0" hangingPunct="1">
              <a:lnSpc>
                <a:spcPct val="100000"/>
              </a:lnSpc>
              <a:spcBef>
                <a:spcPts val="0"/>
              </a:spcBef>
              <a:spcAft>
                <a:spcPts val="0"/>
              </a:spcAft>
              <a:buClrTx/>
              <a:buSzTx/>
              <a:buFontTx/>
              <a:buNone/>
              <a:tabLst/>
              <a:defRPr/>
            </a:pPr>
            <a:fld id="{2282D473-5E02-4CE8-AA89-DEB9A57168E5}" type="slidenum">
              <a:rPr kumimoji="0" lang="en-GB"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8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15516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A solution architect should have the skills of collaboration, coordination, communication, and problem solving.</a:t>
            </a:r>
          </a:p>
        </p:txBody>
      </p:sp>
      <p:sp>
        <p:nvSpPr>
          <p:cNvPr id="4" name="Slide Number Placeholder 3"/>
          <p:cNvSpPr>
            <a:spLocks noGrp="1"/>
          </p:cNvSpPr>
          <p:nvPr>
            <p:ph type="sldNum" sz="quarter" idx="5"/>
          </p:nvPr>
        </p:nvSpPr>
        <p:spPr/>
        <p:txBody>
          <a:bodyPr/>
          <a:lstStyle/>
          <a:p>
            <a:pPr marL="0" marR="0" lvl="0" indent="0" algn="r" defTabSz="914280" rtl="0" eaLnBrk="1" fontAlgn="auto" latinLnBrk="0" hangingPunct="1">
              <a:lnSpc>
                <a:spcPct val="100000"/>
              </a:lnSpc>
              <a:spcBef>
                <a:spcPts val="0"/>
              </a:spcBef>
              <a:spcAft>
                <a:spcPts val="0"/>
              </a:spcAft>
              <a:buClrTx/>
              <a:buSzTx/>
              <a:buFontTx/>
              <a:buNone/>
              <a:tabLst/>
              <a:defRPr/>
            </a:pPr>
            <a:fld id="{2282D473-5E02-4CE8-AA89-DEB9A57168E5}" type="slidenum">
              <a:rPr kumimoji="0" lang="en-GB"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8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93351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A solution architect should prioritize balancing business needs, product capability, cost to implement, and time to deploy.</a:t>
            </a:r>
          </a:p>
        </p:txBody>
      </p:sp>
      <p:sp>
        <p:nvSpPr>
          <p:cNvPr id="4" name="Slide Number Placeholder 3"/>
          <p:cNvSpPr>
            <a:spLocks noGrp="1"/>
          </p:cNvSpPr>
          <p:nvPr>
            <p:ph type="sldNum" sz="quarter" idx="5"/>
          </p:nvPr>
        </p:nvSpPr>
        <p:spPr/>
        <p:txBody>
          <a:bodyPr/>
          <a:lstStyle/>
          <a:p>
            <a:pPr marL="0" marR="0" lvl="0" indent="0" algn="r" defTabSz="914280" rtl="0" eaLnBrk="1" fontAlgn="auto" latinLnBrk="0" hangingPunct="1">
              <a:lnSpc>
                <a:spcPct val="100000"/>
              </a:lnSpc>
              <a:spcBef>
                <a:spcPts val="0"/>
              </a:spcBef>
              <a:spcAft>
                <a:spcPts val="0"/>
              </a:spcAft>
              <a:buClrTx/>
              <a:buSzTx/>
              <a:buFontTx/>
              <a:buNone/>
              <a:tabLst/>
              <a:defRPr/>
            </a:pPr>
            <a:fld id="{2282D473-5E02-4CE8-AA89-DEB9A57168E5}" type="slidenum">
              <a:rPr kumimoji="0" lang="en-GB"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8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134667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900" dirty="0">
                <a:latin typeface="Segoe UI" panose="020B0502040204020203" pitchFamily="34" charset="0"/>
                <a:cs typeface="Segoe UI" panose="020B0502040204020203" pitchFamily="34" charset="0"/>
              </a:rPr>
              <a:t>Classroom discussion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Learning about your customer is an on-going process. It starts at the beginning of an engagement.  It continues throughout the engagement.  You learn about customers from the customers themselves, but you also learn about them from outside sources.  This information can be very helpful.  If a company is in the headlines, it affects their business.  If the headline is positive (record earnings!) or negative (scandal!) if affects the culture and the people, and in turn the business.</a:t>
            </a:r>
          </a:p>
          <a:p>
            <a:pPr marL="0" indent="0">
              <a:buNone/>
            </a:pPr>
            <a:endParaRPr lang="en-US" sz="900" dirty="0">
              <a:latin typeface="Segoe UI" panose="020B0502040204020203" pitchFamily="34" charset="0"/>
              <a:cs typeface="Segoe UI" panose="020B0502040204020203" pitchFamily="34" charset="0"/>
            </a:endParaRPr>
          </a:p>
          <a:p>
            <a:pPr marL="0" indent="0">
              <a:buNone/>
            </a:pPr>
            <a:endParaRPr lang="en-US" sz="900" dirty="0">
              <a:latin typeface="Segoe UI" panose="020B0502040204020203"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7775001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882" kern="1200" dirty="0">
                <a:solidFill>
                  <a:schemeClr val="tx1"/>
                </a:solidFill>
                <a:effectLst/>
                <a:latin typeface="Segoe UI Light" pitchFamily="34" charset="0"/>
                <a:ea typeface="+mn-ea"/>
                <a:cs typeface="+mn-cs"/>
              </a:rPr>
              <a:t>There are many types of communication we have throughout the life of a project.  When it comes to discovery you need to be able to gather actionable requirements, as well as intangible needs.  Often even after we meet all of the stated requirements, the intangible successes we have will ensure long-term satisfaction with the solutions presented.  While you may be given a well-documented set of requirements, making them actionable will require a bit more work.</a:t>
            </a:r>
          </a:p>
          <a:p>
            <a:endParaRPr lang="en-US" altLang="zh-CN" sz="882"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altLang="zh-CN" sz="882" kern="1200" dirty="0">
                <a:solidFill>
                  <a:schemeClr val="tx1"/>
                </a:solidFill>
                <a:effectLst/>
                <a:latin typeface="Segoe UI Light" pitchFamily="34" charset="0"/>
                <a:ea typeface="+mn-ea"/>
                <a:cs typeface="+mn-cs"/>
              </a:rPr>
              <a:t>Workshops can be like a firehose of information.  To avoid a massive amount of unactionable noise, you can be organized.  Hold workshops for targeted groups of stakeholders.  Publish an advanced agenda and try to stay on topic.  Some groups are comfortable scribbling wireframes on a whiteboard, and some might like to write requirements onto sticky notes to then prioritize.  Make sure to schedule follow-up communication as needed to clarify anything left incomplete.  </a:t>
            </a:r>
          </a:p>
          <a:p>
            <a:pPr marL="171450" indent="-171450">
              <a:buFont typeface="Arial" panose="020B0604020202020204" pitchFamily="34" charset="0"/>
              <a:buChar char="•"/>
            </a:pPr>
            <a:r>
              <a:rPr lang="en-US" altLang="zh-CN" sz="882" kern="1200" dirty="0">
                <a:solidFill>
                  <a:schemeClr val="tx1"/>
                </a:solidFill>
                <a:effectLst/>
                <a:latin typeface="Segoe UI Light" pitchFamily="34" charset="0"/>
                <a:ea typeface="+mn-ea"/>
                <a:cs typeface="+mn-cs"/>
              </a:rPr>
              <a:t>Surveys with questions targeted to specific roles can yield not only requirements, but offer insight into the importance of certain features, or solving specific problems.  Surveys also offer the chance to get anonymous feedback which could be helpful in gaining insight into the needs that a quiet user base might have.</a:t>
            </a:r>
          </a:p>
          <a:p>
            <a:pPr marL="171450" indent="-171450">
              <a:buFont typeface="Arial" panose="020B0604020202020204" pitchFamily="34" charset="0"/>
              <a:buChar char="•"/>
            </a:pPr>
            <a:r>
              <a:rPr lang="en-US" altLang="zh-CN" sz="882" kern="1200" dirty="0">
                <a:solidFill>
                  <a:schemeClr val="tx1"/>
                </a:solidFill>
                <a:effectLst/>
                <a:latin typeface="Segoe UI Light" pitchFamily="34" charset="0"/>
                <a:ea typeface="+mn-ea"/>
                <a:cs typeface="+mn-cs"/>
              </a:rPr>
              <a:t>Job shadowing works well when you have champions of change available.  When you job shadow you follow the day to day activity of a user that we are hoping to help with a solution.  Take notes, ask questions, be engaged, learn the pain points, and learn what goes well.</a:t>
            </a:r>
          </a:p>
          <a:p>
            <a:pPr marL="0" indent="0" fontAlgn="ctr">
              <a:buFont typeface="Arial" panose="020B0604020202020204" pitchFamily="34" charset="0"/>
              <a:buNone/>
            </a:pPr>
            <a:endParaRPr lang="en-US" altLang="zh-CN" sz="882" kern="1200" dirty="0">
              <a:solidFill>
                <a:schemeClr val="tx1"/>
              </a:solidFill>
              <a:effectLst/>
              <a:latin typeface="Segoe UI Light" pitchFamily="34" charset="0"/>
              <a:ea typeface="+mn-ea"/>
              <a:cs typeface="+mn-cs"/>
            </a:endParaRPr>
          </a:p>
          <a:p>
            <a:pPr marL="0" indent="0" fontAlgn="ctr">
              <a:buFont typeface="Arial" panose="020B0604020202020204" pitchFamily="34" charset="0"/>
              <a:buNone/>
            </a:pPr>
            <a:r>
              <a:rPr lang="en-US" altLang="zh-CN" sz="882" kern="1200" dirty="0">
                <a:solidFill>
                  <a:schemeClr val="tx1"/>
                </a:solidFill>
                <a:effectLst/>
                <a:latin typeface="Segoe UI Light" pitchFamily="34" charset="0"/>
                <a:ea typeface="+mn-ea"/>
                <a:cs typeface="+mn-cs"/>
              </a:rPr>
              <a:t>Many industries have their own vocabulary.  It can be helpful to keep track of not only the industry vocabulary, but also any customer specific terms.  Keeping track of their data definitions can also prove helpful as the project progresses.</a:t>
            </a:r>
          </a:p>
          <a:p>
            <a:endParaRPr lang="en-US" altLang="zh-CN"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929109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ltLang="zh-CN" dirty="0"/>
              <a:t>This makes a good demo, have students suggest a random company and do some discovery together. </a:t>
            </a:r>
          </a:p>
          <a:p>
            <a:endParaRPr lang="zh-CN" alt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7880211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Exercise can be found </a:t>
            </a:r>
            <a:r>
              <a:rPr lang="en-US" dirty="0"/>
              <a:t>here on GitHub</a:t>
            </a:r>
            <a:endParaRPr lang="en-GB" dirty="0"/>
          </a:p>
          <a:p>
            <a:r>
              <a:rPr lang="en-US" dirty="0"/>
              <a:t>https://github.com/MicrosoftLearning/PL-600-Microsoft-Power-Platform-Solution-Architect/blob/master/Instructions/Exercises/Exercise01%5BPL-600%5D_Become_SA.md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Timing: 15 minutes</a:t>
            </a:r>
          </a:p>
          <a:p>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636974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900" dirty="0">
                <a:latin typeface="Segoe UI" panose="020B0502040204020203" pitchFamily="34" charset="0"/>
                <a:cs typeface="Segoe UI" panose="020B0502040204020203" pitchFamily="34" charset="0"/>
              </a:rPr>
              <a:t>Classroom discussion</a:t>
            </a:r>
          </a:p>
          <a:p>
            <a:pPr marL="0" indent="0">
              <a:buNone/>
            </a:pPr>
            <a:endParaRPr lang="en-US" sz="900" dirty="0">
              <a:latin typeface="Segoe UI" panose="020B0502040204020203" pitchFamily="34" charset="0"/>
              <a:cs typeface="Segoe UI" panose="020B0502040204020203" pitchFamily="34" charset="0"/>
            </a:endParaRPr>
          </a:p>
          <a:p>
            <a:r>
              <a:rPr lang="en-US" sz="900" dirty="0"/>
              <a:t>Engage students, ask them what is a Solution Architect.  Have your own answer at the ready.</a:t>
            </a:r>
          </a:p>
          <a:p>
            <a:endParaRPr lang="en-US" sz="900" dirty="0"/>
          </a:p>
          <a:p>
            <a:r>
              <a:rPr lang="en-US" sz="900" dirty="0"/>
              <a:t>Discussion topics:</a:t>
            </a:r>
          </a:p>
          <a:p>
            <a:pPr marL="171450" indent="-171450">
              <a:buFont typeface="Arial" panose="020B0604020202020204" pitchFamily="34" charset="0"/>
              <a:buChar char="•"/>
            </a:pPr>
            <a:r>
              <a:rPr lang="en-US" sz="900" dirty="0"/>
              <a:t>A Solution Architect is a journey, it requires strong knowledge of the platform as either a functional consultant or a developer.</a:t>
            </a:r>
          </a:p>
          <a:p>
            <a:pPr marL="171450" indent="-171450">
              <a:buFont typeface="Arial" panose="020B0604020202020204" pitchFamily="34" charset="0"/>
              <a:buChar char="•"/>
            </a:pPr>
            <a:r>
              <a:rPr lang="en-US" sz="900" dirty="0"/>
              <a:t>A Solution Architect is the next evolution for an implementation professional.</a:t>
            </a:r>
          </a:p>
          <a:p>
            <a:pPr marL="171450" indent="-171450">
              <a:buFont typeface="Arial" panose="020B0604020202020204" pitchFamily="34" charset="0"/>
              <a:buChar char="•"/>
            </a:pPr>
            <a:r>
              <a:rPr lang="en-US" sz="900" dirty="0"/>
              <a:t>A Solution Architect does not have to write code, but should know when no-code/low-code needs code.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7018693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900" i="1" dirty="0">
                <a:solidFill>
                  <a:srgbClr val="C00000"/>
                </a:solidFill>
                <a:latin typeface="+mn-lt"/>
                <a:ea typeface="Times New Roman" panose="02020603050405020304" pitchFamily="18" charset="0"/>
              </a:rPr>
              <a:t>Discover customer needs as a Solution Architect for Dynamics 365 and Microsoft Power Platform</a:t>
            </a:r>
          </a:p>
          <a:p>
            <a:endParaRPr lang="en-GB" sz="850" dirty="0">
              <a:latin typeface="Segoe UI Light"/>
              <a:cs typeface="Segoe UI Light"/>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622358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Learning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1" dirty="0">
                <a:effectLst/>
                <a:latin typeface="Calibri" panose="020F0502020204030204" pitchFamily="34" charset="0"/>
                <a:ea typeface="Calibri" panose="020F0502020204030204" pitchFamily="34" charset="0"/>
              </a:rPr>
              <a:t>Learn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Learn has Knowledge checks individually through the Learn modules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https://learn.microsoft.com/training/modules/discover-customer-needs/5-check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8763240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b="0" i="0" dirty="0">
                <a:solidFill>
                  <a:srgbClr val="107C10"/>
                </a:solidFill>
                <a:effectLst/>
                <a:latin typeface="Segoe UI" panose="020B0502040204020203" pitchFamily="34" charset="0"/>
              </a:rPr>
              <a:t>You learn about your customers at every stage of a project.</a:t>
            </a:r>
            <a:endParaRPr lang="en-GB" b="0" dirty="0"/>
          </a:p>
        </p:txBody>
      </p:sp>
      <p:sp>
        <p:nvSpPr>
          <p:cNvPr id="4" name="Slide Number Placeholder 3"/>
          <p:cNvSpPr>
            <a:spLocks noGrp="1"/>
          </p:cNvSpPr>
          <p:nvPr>
            <p:ph type="sldNum" sz="quarter" idx="5"/>
          </p:nvPr>
        </p:nvSpPr>
        <p:spPr/>
        <p:txBody>
          <a:bodyPr/>
          <a:lstStyle/>
          <a:p>
            <a:pPr marL="0" marR="0" lvl="0" indent="0" algn="r" defTabSz="914280" rtl="0" eaLnBrk="1" fontAlgn="auto" latinLnBrk="0" hangingPunct="1">
              <a:lnSpc>
                <a:spcPct val="100000"/>
              </a:lnSpc>
              <a:spcBef>
                <a:spcPts val="0"/>
              </a:spcBef>
              <a:spcAft>
                <a:spcPts val="0"/>
              </a:spcAft>
              <a:buClrTx/>
              <a:buSzTx/>
              <a:buFontTx/>
              <a:buNone/>
              <a:tabLst/>
              <a:defRPr/>
            </a:pPr>
            <a:fld id="{2282D473-5E02-4CE8-AA89-DEB9A57168E5}" type="slidenum">
              <a:rPr kumimoji="0" lang="en-GB"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80" rtl="0" eaLnBrk="1" fontAlgn="auto" latinLnBrk="0" hangingPunct="1">
                <a:lnSpc>
                  <a:spcPct val="100000"/>
                </a:lnSpc>
                <a:spcBef>
                  <a:spcPts val="0"/>
                </a:spcBef>
                <a:spcAft>
                  <a:spcPts val="0"/>
                </a:spcAft>
                <a:buClrTx/>
                <a:buSzTx/>
                <a:buFontTx/>
                <a:buNone/>
                <a:tabLst/>
                <a:defRPr/>
              </a:pPr>
              <a:t>42</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24243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071154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ltLang="zh-CN" sz="882" kern="1200" dirty="0">
                <a:solidFill>
                  <a:schemeClr val="tx1"/>
                </a:solidFill>
                <a:effectLst/>
                <a:latin typeface="Segoe UI Light" pitchFamily="34" charset="0"/>
                <a:ea typeface="+mn-ea"/>
                <a:cs typeface="+mn-cs"/>
              </a:rPr>
              <a:t>A Solution Architect should have functional and technical knowledge of the Microsoft Power Platform, Dynamics 365 apps, related Microsoft cloud solutions, and other third-party technologies.  A key task of the Solution Architect is solution envisioning.  Essentially, this involves looking at the problem and identifying which parts can leverage one of the Dynamics 365 apps, and which parts need to be built by leveraging the Microsoft Power Platform or Microsoft Azure.  Traditionally, a development-focused architect would start with custom development and low-level Microsoft Azure services. A business application-focused Solution Architect instead starts with Dynamics 365 and the Microsoft Power Platform and uses Microsoft Azure to address any gaps.  </a:t>
            </a:r>
          </a:p>
          <a:p>
            <a:endParaRPr lang="en-US" altLang="zh-CN"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80146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ltLang="zh-CN" sz="882" kern="1200" dirty="0">
                <a:solidFill>
                  <a:schemeClr val="tx1"/>
                </a:solidFill>
                <a:effectLst/>
                <a:latin typeface="Segoe UI Light" pitchFamily="34" charset="0"/>
                <a:ea typeface="+mn-ea"/>
                <a:cs typeface="+mn-cs"/>
              </a:rPr>
              <a:t>The Solution Architect leads successful implementations and focuses on how solutions address the broader business and technical needs of organizations.  The Solution Architect is a key member of the overall project team.</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altLang="zh-CN" sz="882" kern="1200" dirty="0">
                <a:solidFill>
                  <a:schemeClr val="tx1"/>
                </a:solidFill>
                <a:effectLst/>
                <a:latin typeface="Segoe UI Light" pitchFamily="34" charset="0"/>
                <a:ea typeface="+mn-ea"/>
                <a:cs typeface="+mn-cs"/>
              </a:rPr>
              <a:t>In larger organizations, the Solution Architect will likely work with enterprise architects that focus on the bigger picture.   Often the Solution Architect will rely on the enterprise architect to ensure the solution being architected fits with the broader organization plans.</a:t>
            </a:r>
          </a:p>
          <a:p>
            <a:endParaRPr lang="en-US" altLang="zh-CN" dirty="0"/>
          </a:p>
          <a:p>
            <a:r>
              <a:rPr lang="en-US" altLang="zh-CN" dirty="0"/>
              <a:t>You will work directly with the project manager, making sure they understand the details of the project to the appropriate level of technical details to allow them to better manage the schedule.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94636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A solution architect needs to be aware of peripheral technologies, in addition to the directly targeted applications. The following list describes the technologies and applications that a solution architect should be aware of when implementing Microsoft Power Platform and Dynamics 365 applications. This list is incomplete and will change over time, but it is a baseline for solution architects. Generally, an architect will have an interest in one or two of these technologies and applications but will need an awareness of each of them to be successful.</a:t>
            </a:r>
          </a:p>
          <a:p>
            <a:endParaRPr lang="en-GB" b="0"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Microsoft Power Platform</a:t>
            </a:r>
          </a:p>
          <a:p>
            <a:pPr marL="171450" indent="-171450">
              <a:buFont typeface="Arial" panose="020B0604020202020204" pitchFamily="34" charset="0"/>
              <a:buChar char="•"/>
            </a:pPr>
            <a:r>
              <a:rPr lang="en-GB" b="0" i="0" dirty="0">
                <a:solidFill>
                  <a:srgbClr val="171717"/>
                </a:solidFill>
                <a:effectLst/>
                <a:latin typeface="Segoe UI" panose="020B0502040204020203" pitchFamily="34" charset="0"/>
              </a:rPr>
              <a:t>Power Apps</a:t>
            </a:r>
          </a:p>
          <a:p>
            <a:pPr marL="171450" indent="-171450">
              <a:buFont typeface="Arial" panose="020B0604020202020204" pitchFamily="34" charset="0"/>
              <a:buChar char="•"/>
            </a:pPr>
            <a:r>
              <a:rPr lang="en-GB" b="0" i="0" dirty="0">
                <a:solidFill>
                  <a:srgbClr val="171717"/>
                </a:solidFill>
                <a:effectLst/>
                <a:latin typeface="Segoe UI" panose="020B0502040204020203" pitchFamily="34" charset="0"/>
              </a:rPr>
              <a:t>Power Automate</a:t>
            </a:r>
          </a:p>
          <a:p>
            <a:pPr marL="171450" indent="-171450">
              <a:buFont typeface="Arial" panose="020B0604020202020204" pitchFamily="34" charset="0"/>
              <a:buChar char="•"/>
            </a:pPr>
            <a:r>
              <a:rPr lang="en-GB" b="0" i="0" dirty="0">
                <a:solidFill>
                  <a:srgbClr val="171717"/>
                </a:solidFill>
                <a:effectLst/>
                <a:latin typeface="Segoe UI" panose="020B0502040204020203" pitchFamily="34" charset="0"/>
              </a:rPr>
              <a:t>Power Virtual Agents</a:t>
            </a:r>
          </a:p>
          <a:p>
            <a:pPr marL="171450" indent="-171450">
              <a:buFont typeface="Arial" panose="020B0604020202020204" pitchFamily="34" charset="0"/>
              <a:buChar char="•"/>
            </a:pPr>
            <a:r>
              <a:rPr lang="en-GB" b="0" i="0" dirty="0">
                <a:solidFill>
                  <a:srgbClr val="171717"/>
                </a:solidFill>
                <a:effectLst/>
                <a:latin typeface="Segoe UI" panose="020B0502040204020203" pitchFamily="34" charset="0"/>
              </a:rPr>
              <a:t>Power BI</a:t>
            </a:r>
          </a:p>
          <a:p>
            <a:pPr marL="171450" indent="-171450">
              <a:buFont typeface="Arial" panose="020B0604020202020204" pitchFamily="34" charset="0"/>
              <a:buChar char="•"/>
            </a:pPr>
            <a:r>
              <a:rPr lang="en-GB" b="0" i="0" dirty="0">
                <a:solidFill>
                  <a:srgbClr val="171717"/>
                </a:solidFill>
                <a:effectLst/>
                <a:latin typeface="Segoe UI" panose="020B0502040204020203" pitchFamily="34" charset="0"/>
              </a:rPr>
              <a:t>Power Pages</a:t>
            </a:r>
          </a:p>
          <a:p>
            <a:pPr marL="171450" indent="-171450">
              <a:buFont typeface="Arial" panose="020B0604020202020204" pitchFamily="34" charset="0"/>
              <a:buChar char="•"/>
            </a:pPr>
            <a:r>
              <a:rPr lang="en-GB" b="0" i="0" dirty="0">
                <a:solidFill>
                  <a:srgbClr val="171717"/>
                </a:solidFill>
                <a:effectLst/>
                <a:latin typeface="Segoe UI" panose="020B0502040204020203" pitchFamily="34" charset="0"/>
              </a:rPr>
              <a:t>AI Builder</a:t>
            </a:r>
          </a:p>
          <a:p>
            <a:pPr marL="171450" indent="-171450">
              <a:buFont typeface="Arial" panose="020B0604020202020204" pitchFamily="34" charset="0"/>
              <a:buChar char="•"/>
            </a:pPr>
            <a:r>
              <a:rPr lang="en-GB" b="0" i="0" dirty="0">
                <a:solidFill>
                  <a:srgbClr val="171717"/>
                </a:solidFill>
                <a:effectLst/>
                <a:latin typeface="Segoe UI" panose="020B0502040204020203" pitchFamily="34" charset="0"/>
              </a:rPr>
              <a:t>Connectors</a:t>
            </a:r>
          </a:p>
          <a:p>
            <a:pPr marL="171450" indent="-171450">
              <a:buFont typeface="Arial" panose="020B0604020202020204" pitchFamily="34" charset="0"/>
              <a:buChar char="•"/>
            </a:pPr>
            <a:endParaRPr lang="en-GB" b="0" i="0" dirty="0">
              <a:solidFill>
                <a:srgbClr val="171717"/>
              </a:solidFill>
              <a:effectLst/>
              <a:latin typeface="Segoe UI" panose="020B0502040204020203" pitchFamily="34" charset="0"/>
            </a:endParaRPr>
          </a:p>
          <a:p>
            <a:pPr marL="0" indent="0">
              <a:buFont typeface="Arial" panose="020B0604020202020204" pitchFamily="34" charset="0"/>
              <a:buNone/>
            </a:pPr>
            <a:r>
              <a:rPr lang="en-GB" b="0" i="0" dirty="0">
                <a:solidFill>
                  <a:srgbClr val="171717"/>
                </a:solidFill>
                <a:effectLst/>
                <a:latin typeface="Segoe UI" panose="020B0502040204020203" pitchFamily="34" charset="0"/>
              </a:rPr>
              <a:t>Microsoft Dataverse</a:t>
            </a:r>
          </a:p>
          <a:p>
            <a:pPr marL="0" indent="0">
              <a:buFont typeface="Arial" panose="020B0604020202020204" pitchFamily="34" charset="0"/>
              <a:buNone/>
            </a:pPr>
            <a:r>
              <a:rPr lang="en-GB" b="0" i="0" dirty="0">
                <a:solidFill>
                  <a:srgbClr val="171717"/>
                </a:solidFill>
                <a:effectLst/>
                <a:latin typeface="Segoe UI" panose="020B0502040204020203" pitchFamily="34" charset="0"/>
              </a:rPr>
              <a:t>Dynamics 365 customer engagement model-driven apps</a:t>
            </a:r>
          </a:p>
          <a:p>
            <a:pPr marL="0" indent="0">
              <a:buFont typeface="Arial" panose="020B0604020202020204" pitchFamily="34" charset="0"/>
              <a:buNone/>
            </a:pPr>
            <a:r>
              <a:rPr lang="en-GB" b="0" i="0" dirty="0">
                <a:solidFill>
                  <a:srgbClr val="171717"/>
                </a:solidFill>
                <a:effectLst/>
                <a:latin typeface="Segoe UI" panose="020B0502040204020203" pitchFamily="34" charset="0"/>
              </a:rPr>
              <a:t>Dynamics 365 finance and operations apps</a:t>
            </a:r>
          </a:p>
          <a:p>
            <a:pPr marL="0" indent="0">
              <a:buFont typeface="Arial" panose="020B0604020202020204" pitchFamily="34" charset="0"/>
              <a:buNone/>
            </a:pPr>
            <a:r>
              <a:rPr lang="en-GB" b="0" i="0" dirty="0">
                <a:solidFill>
                  <a:srgbClr val="171717"/>
                </a:solidFill>
                <a:effectLst/>
                <a:latin typeface="Segoe UI" panose="020B0502040204020203" pitchFamily="34" charset="0"/>
              </a:rPr>
              <a:t>Azure</a:t>
            </a:r>
          </a:p>
          <a:p>
            <a:pPr marL="0" indent="0">
              <a:buFont typeface="Arial" panose="020B0604020202020204" pitchFamily="34" charset="0"/>
              <a:buNone/>
            </a:pPr>
            <a:r>
              <a:rPr lang="en-GB" b="0" i="0" dirty="0">
                <a:solidFill>
                  <a:srgbClr val="171717"/>
                </a:solidFill>
                <a:effectLst/>
                <a:latin typeface="Segoe UI" panose="020B0502040204020203" pitchFamily="34" charset="0"/>
              </a:rPr>
              <a:t>DevOps</a:t>
            </a:r>
          </a:p>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639653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900" dirty="0">
                <a:latin typeface="Segoe UI" panose="020B0502040204020203" pitchFamily="34" charset="0"/>
                <a:cs typeface="Segoe UI" panose="020B0502040204020203" pitchFamily="34" charset="0"/>
              </a:rPr>
              <a:t>Classroom discussion</a:t>
            </a:r>
          </a:p>
          <a:p>
            <a:pPr marL="0" indent="0">
              <a:buNone/>
            </a:pPr>
            <a:endParaRPr lang="en-US" sz="900" dirty="0">
              <a:latin typeface="Segoe UI" panose="020B0502040204020203" pitchFamily="34" charset="0"/>
              <a:cs typeface="Segoe UI" panose="020B0502040204020203" pitchFamily="34" charset="0"/>
            </a:endParaRPr>
          </a:p>
          <a:p>
            <a:pPr marL="0" indent="0">
              <a:buNone/>
            </a:pPr>
            <a:r>
              <a:rPr lang="en-GB" sz="2000" b="0" i="0" dirty="0">
                <a:solidFill>
                  <a:srgbClr val="171717"/>
                </a:solidFill>
                <a:effectLst/>
                <a:latin typeface="Segoe UI" panose="020B0502040204020203" pitchFamily="34" charset="0"/>
              </a:rPr>
              <a:t>To be successful, a solution architect should be capable of performing several soft skills. This unit explores some of these key skills. Those who aspire to be a business application solution architect should spend time on projects observing how the project's solution architect engages. The best solution architects learn from blending experiences from many projects along with lessons learned from their successes and failures.</a:t>
            </a:r>
            <a:endParaRPr lang="en-US" sz="900" dirty="0">
              <a:latin typeface="Segoe UI" panose="020B0502040204020203"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983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Trainer: we will go into detail on collaboration, communication and problem solving in just a minute, say a little extra on the other topics listed while you are here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2/27/2023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033252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8" name="Footer Placeholder 1">
            <a:extLst>
              <a:ext uri="{FF2B5EF4-FFF2-40B4-BE49-F238E27FC236}">
                <a16:creationId xmlns:a16="http://schemas.microsoft.com/office/drawing/2014/main" id="{27229BC1-B4CB-494C-93D1-671C1D6067F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8" name="Footer Placeholder 1">
            <a:extLst>
              <a:ext uri="{FF2B5EF4-FFF2-40B4-BE49-F238E27FC236}">
                <a16:creationId xmlns:a16="http://schemas.microsoft.com/office/drawing/2014/main" id="{7548F4AB-9D59-4DFD-A4D5-8FCD96E4388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1473011"/>
            <a:ext cx="11354714" cy="405149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solidFill>
                  <a:schemeClr val="tx1"/>
                </a:solidFill>
              </a:rPr>
              <a:t>Microsoft Power Platform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2" name="Footer Placeholder 1">
            <a:extLst>
              <a:ext uri="{FF2B5EF4-FFF2-40B4-BE49-F238E27FC236}">
                <a16:creationId xmlns:a16="http://schemas.microsoft.com/office/drawing/2014/main" id="{94101C08-89B0-4B9A-BD78-78845B2B36E6}"/>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13" name="Picture 12" descr="A picture containing drawing&#10;&#10;Description automatically generated">
            <a:extLst>
              <a:ext uri="{FF2B5EF4-FFF2-40B4-BE49-F238E27FC236}">
                <a16:creationId xmlns:a16="http://schemas.microsoft.com/office/drawing/2014/main" id="{B27E0390-5434-4B94-980D-B8EF963531E5}"/>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1" name="Footer Placeholder 1">
            <a:extLst>
              <a:ext uri="{FF2B5EF4-FFF2-40B4-BE49-F238E27FC236}">
                <a16:creationId xmlns:a16="http://schemas.microsoft.com/office/drawing/2014/main" id="{23715174-262F-4528-B3FC-40FC8923AFA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85451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Wingdings" panose="05000000000000000000" pitchFamily="2" charset="2"/>
              <a:buChar char="§"/>
              <a:defRPr/>
            </a:lvl1pPr>
            <a:lvl2pPr marL="457200" indent="-228600">
              <a:buFont typeface="Wingdings" panose="05000000000000000000" pitchFamily="2" charset="2"/>
              <a:buChar char="§"/>
              <a:defRPr/>
            </a:lvl2pPr>
            <a:lvl3pPr marL="657225" indent="-200025">
              <a:buFont typeface="Wingdings" panose="05000000000000000000" pitchFamily="2" charset="2"/>
              <a:buChar char="§"/>
              <a:defRPr/>
            </a:lvl3pPr>
            <a:lvl4pPr marL="842963" indent="-180975">
              <a:buFont typeface="Wingdings" panose="05000000000000000000" pitchFamily="2" charset="2"/>
              <a:buChar char="§"/>
              <a:defRPr/>
            </a:lvl4pPr>
            <a:lvl5pPr marL="1023938" indent="-168275">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88216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24871068"/>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Knowledge Check (Yellow)">
    <p:bg>
      <p:bgPr>
        <a:solidFill>
          <a:srgbClr val="FFC000"/>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hasCustomPrompt="1"/>
          </p:nvPr>
        </p:nvSpPr>
        <p:spPr>
          <a:xfrm>
            <a:off x="588263" y="384048"/>
            <a:ext cx="11018520" cy="553998"/>
          </a:xfrm>
          <a:prstGeom prst="rect">
            <a:avLst/>
          </a:prstGeom>
        </p:spPr>
        <p:txBody>
          <a:bodyPr/>
          <a:lstStyle>
            <a:lvl1pPr>
              <a:defRPr>
                <a:solidFill>
                  <a:schemeClr val="tx1"/>
                </a:solidFill>
              </a:defRPr>
            </a:lvl1pPr>
          </a:lstStyle>
          <a:p>
            <a:r>
              <a:rPr lang="en-US" dirty="0"/>
              <a:t>Knowledge Check</a:t>
            </a:r>
          </a:p>
        </p:txBody>
      </p:sp>
      <p:sp>
        <p:nvSpPr>
          <p:cNvPr id="4" name="Text Placeholder 3"/>
          <p:cNvSpPr>
            <a:spLocks noGrp="1"/>
          </p:cNvSpPr>
          <p:nvPr>
            <p:ph type="body" sz="quarter" idx="10"/>
          </p:nvPr>
        </p:nvSpPr>
        <p:spPr>
          <a:xfrm>
            <a:off x="586390" y="1434370"/>
            <a:ext cx="11018520" cy="1649682"/>
          </a:xfrm>
        </p:spPr>
        <p:txBody>
          <a:bodyPr wrap="square">
            <a:spAutoFit/>
          </a:bodyPr>
          <a:lstStyle>
            <a:lvl1pPr marL="0" indent="0">
              <a:buNone/>
              <a:defRPr>
                <a:solidFill>
                  <a:schemeClr val="tx1"/>
                </a:solidFill>
              </a:defRPr>
            </a:lvl1pPr>
            <a:lvl2pPr marL="0" indent="0">
              <a:buNone/>
              <a:defRPr>
                <a:solidFill>
                  <a:schemeClr val="tx1"/>
                </a:solidFill>
              </a:defRPr>
            </a:lvl2pPr>
            <a:lvl3pPr marL="0" indent="0">
              <a:buNone/>
              <a:defRPr>
                <a:solidFill>
                  <a:schemeClr val="tx1"/>
                </a:solidFill>
              </a:defRPr>
            </a:lvl3pPr>
            <a:lvl4pPr marL="0" indent="0">
              <a:buNone/>
              <a:defRPr>
                <a:solidFill>
                  <a:schemeClr val="tx1"/>
                </a:solidFill>
              </a:defRPr>
            </a:lvl4pPr>
            <a:lvl5pPr marL="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NEW Brand Colors 2018">
            <a:extLst>
              <a:ext uri="{FF2B5EF4-FFF2-40B4-BE49-F238E27FC236}">
                <a16:creationId xmlns:a16="http://schemas.microsoft.com/office/drawing/2014/main" id="{3F91A658-6353-4E6A-AF8C-58A00608B6E4}"/>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Tree>
    <p:extLst>
      <p:ext uri="{BB962C8B-B14F-4D97-AF65-F5344CB8AC3E}">
        <p14:creationId xmlns:p14="http://schemas.microsoft.com/office/powerpoint/2010/main" val="359722119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theme" Target="../theme/theme1.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21" r:id="rId36"/>
    <p:sldLayoutId id="2147484720" r:id="rId37"/>
    <p:sldLayoutId id="2147484726" r:id="rId38"/>
    <p:sldLayoutId id="2147484570" r:id="rId39"/>
    <p:sldLayoutId id="2147484571" r:id="rId40"/>
    <p:sldLayoutId id="2147484572" r:id="rId41"/>
    <p:sldLayoutId id="2147484688" r:id="rId42"/>
    <p:sldLayoutId id="2147484689" r:id="rId43"/>
    <p:sldLayoutId id="2147484690" r:id="rId44"/>
    <p:sldLayoutId id="2147484724" r:id="rId45"/>
    <p:sldLayoutId id="2147484725" r:id="rId46"/>
    <p:sldLayoutId id="2147484722" r:id="rId47"/>
    <p:sldLayoutId id="2147484683" r:id="rId48"/>
    <p:sldLayoutId id="2147484685" r:id="rId49"/>
    <p:sldLayoutId id="2147484673" r:id="rId50"/>
    <p:sldLayoutId id="2147484678" r:id="rId51"/>
    <p:sldLayoutId id="2147484679" r:id="rId52"/>
    <p:sldLayoutId id="2147484717" r:id="rId53"/>
    <p:sldLayoutId id="2147484718" r:id="rId54"/>
    <p:sldLayoutId id="2147484712" r:id="rId55"/>
    <p:sldLayoutId id="2147484713" r:id="rId56"/>
    <p:sldLayoutId id="2147484714" r:id="rId57"/>
    <p:sldLayoutId id="2147484715" r:id="rId58"/>
    <p:sldLayoutId id="2147484716" r:id="rId59"/>
    <p:sldLayoutId id="2147484723" r:id="rId60"/>
    <p:sldLayoutId id="2147484686" r:id="rId61"/>
    <p:sldLayoutId id="2147484674" r:id="rId62"/>
    <p:sldLayoutId id="2147484702" r:id="rId63"/>
    <p:sldLayoutId id="2147484719" r:id="rId64"/>
    <p:sldLayoutId id="2147484701" r:id="rId65"/>
    <p:sldLayoutId id="2147484699" r:id="rId66"/>
    <p:sldLayoutId id="2147484700" r:id="rId67"/>
    <p:sldLayoutId id="2147484703" r:id="rId68"/>
    <p:sldLayoutId id="2147484704" r:id="rId69"/>
    <p:sldLayoutId id="2147484705" r:id="rId70"/>
    <p:sldLayoutId id="2147484706" r:id="rId71"/>
    <p:sldLayoutId id="2147484707" r:id="rId72"/>
    <p:sldLayoutId id="2147484730" r:id="rId73"/>
    <p:sldLayoutId id="2147484710" r:id="rId74"/>
    <p:sldLayoutId id="2147484729" r:id="rId75"/>
    <p:sldLayoutId id="2147484731" r:id="rId76"/>
    <p:sldLayoutId id="2147484732" r:id="rId77"/>
    <p:sldLayoutId id="2147484733" r:id="rId78"/>
    <p:sldLayoutId id="2147484698" r:id="rId79"/>
    <p:sldLayoutId id="2147484747" r:id="rId80"/>
    <p:sldLayoutId id="2147484748" r:id="rId81"/>
    <p:sldLayoutId id="2147484750" r:id="rId82"/>
    <p:sldLayoutId id="2147484751" r:id="rId8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82.xml"/><Relationship Id="rId4" Type="http://schemas.openxmlformats.org/officeDocument/2006/relationships/image" Target="../media/image22.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18" Type="http://schemas.openxmlformats.org/officeDocument/2006/relationships/image" Target="../media/image39.svg"/><Relationship Id="rId26" Type="http://schemas.openxmlformats.org/officeDocument/2006/relationships/image" Target="../media/image47.svg"/><Relationship Id="rId3" Type="http://schemas.openxmlformats.org/officeDocument/2006/relationships/image" Target="../media/image24.png"/><Relationship Id="rId21" Type="http://schemas.openxmlformats.org/officeDocument/2006/relationships/image" Target="../media/image42.png"/><Relationship Id="rId7" Type="http://schemas.openxmlformats.org/officeDocument/2006/relationships/image" Target="../media/image28.png"/><Relationship Id="rId12" Type="http://schemas.openxmlformats.org/officeDocument/2006/relationships/image" Target="../media/image33.svg"/><Relationship Id="rId17" Type="http://schemas.openxmlformats.org/officeDocument/2006/relationships/image" Target="../media/image38.png"/><Relationship Id="rId25" Type="http://schemas.openxmlformats.org/officeDocument/2006/relationships/image" Target="../media/image46.png"/><Relationship Id="rId2" Type="http://schemas.openxmlformats.org/officeDocument/2006/relationships/notesSlide" Target="../notesSlides/notesSlide16.xml"/><Relationship Id="rId16" Type="http://schemas.openxmlformats.org/officeDocument/2006/relationships/image" Target="../media/image37.svg"/><Relationship Id="rId20" Type="http://schemas.openxmlformats.org/officeDocument/2006/relationships/image" Target="../media/image41.svg"/><Relationship Id="rId1" Type="http://schemas.openxmlformats.org/officeDocument/2006/relationships/slideLayout" Target="../slideLayouts/slideLayout9.xml"/><Relationship Id="rId6" Type="http://schemas.openxmlformats.org/officeDocument/2006/relationships/image" Target="../media/image27.svg"/><Relationship Id="rId11" Type="http://schemas.openxmlformats.org/officeDocument/2006/relationships/image" Target="../media/image32.png"/><Relationship Id="rId24" Type="http://schemas.openxmlformats.org/officeDocument/2006/relationships/image" Target="../media/image45.svg"/><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image" Target="../media/image44.png"/><Relationship Id="rId28" Type="http://schemas.openxmlformats.org/officeDocument/2006/relationships/image" Target="../media/image49.svg"/><Relationship Id="rId10" Type="http://schemas.openxmlformats.org/officeDocument/2006/relationships/image" Target="../media/image31.svg"/><Relationship Id="rId19" Type="http://schemas.openxmlformats.org/officeDocument/2006/relationships/image" Target="../media/image40.pn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 Id="rId22" Type="http://schemas.openxmlformats.org/officeDocument/2006/relationships/image" Target="../media/image43.svg"/><Relationship Id="rId27" Type="http://schemas.openxmlformats.org/officeDocument/2006/relationships/image" Target="../media/image48.png"/></Relationships>
</file>

<file path=ppt/slides/_rels/slide17.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image" Target="../media/image26.png"/><Relationship Id="rId3" Type="http://schemas.openxmlformats.org/officeDocument/2006/relationships/image" Target="../media/image32.png"/><Relationship Id="rId7" Type="http://schemas.openxmlformats.org/officeDocument/2006/relationships/image" Target="../media/image44.png"/><Relationship Id="rId12" Type="http://schemas.openxmlformats.org/officeDocument/2006/relationships/image" Target="../media/image35.svg"/><Relationship Id="rId2" Type="http://schemas.openxmlformats.org/officeDocument/2006/relationships/notesSlide" Target="../notesSlides/notesSlide17.xml"/><Relationship Id="rId16" Type="http://schemas.openxmlformats.org/officeDocument/2006/relationships/image" Target="../media/image41.svg"/><Relationship Id="rId1" Type="http://schemas.openxmlformats.org/officeDocument/2006/relationships/slideLayout" Target="../slideLayouts/slideLayout11.xml"/><Relationship Id="rId6" Type="http://schemas.openxmlformats.org/officeDocument/2006/relationships/image" Target="../media/image37.svg"/><Relationship Id="rId11" Type="http://schemas.openxmlformats.org/officeDocument/2006/relationships/image" Target="../media/image34.png"/><Relationship Id="rId5" Type="http://schemas.openxmlformats.org/officeDocument/2006/relationships/image" Target="../media/image36.png"/><Relationship Id="rId15" Type="http://schemas.openxmlformats.org/officeDocument/2006/relationships/image" Target="../media/image40.png"/><Relationship Id="rId10" Type="http://schemas.openxmlformats.org/officeDocument/2006/relationships/image" Target="../media/image49.svg"/><Relationship Id="rId4" Type="http://schemas.openxmlformats.org/officeDocument/2006/relationships/image" Target="../media/image33.svg"/><Relationship Id="rId9" Type="http://schemas.openxmlformats.org/officeDocument/2006/relationships/image" Target="../media/image48.png"/><Relationship Id="rId14" Type="http://schemas.openxmlformats.org/officeDocument/2006/relationships/image" Target="../media/image27.svg"/></Relationships>
</file>

<file path=ppt/slides/_rels/slide18.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38.png"/><Relationship Id="rId7"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52.svg"/><Relationship Id="rId4" Type="http://schemas.openxmlformats.org/officeDocument/2006/relationships/image" Target="../media/image50.svg"/><Relationship Id="rId9" Type="http://schemas.openxmlformats.org/officeDocument/2006/relationships/image" Target="../media/image46.png"/></Relationships>
</file>

<file path=ppt/slides/_rels/slide19.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24.png"/><Relationship Id="rId7"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6.png"/><Relationship Id="rId7"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image" Target="../media/image58.svg"/><Relationship Id="rId5" Type="http://schemas.openxmlformats.org/officeDocument/2006/relationships/image" Target="../media/image28.png"/><Relationship Id="rId4" Type="http://schemas.openxmlformats.org/officeDocument/2006/relationships/image" Target="../media/image57.sv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82.xml"/><Relationship Id="rId4" Type="http://schemas.openxmlformats.org/officeDocument/2006/relationships/image" Target="../media/image22.sv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82.xml"/><Relationship Id="rId4" Type="http://schemas.openxmlformats.org/officeDocument/2006/relationships/image" Target="../media/image22.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hyperlink" Target="https://www.microsoft.com/en-us/trust-center"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training/modules/becoming-solution-architect/"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hyperlink" Target="https://learn.microsoft.com/training/modules/discover-customer-need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25.xml"/><Relationship Id="rId4" Type="http://schemas.openxmlformats.org/officeDocument/2006/relationships/image" Target="../media/image62.svg"/></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1.xml"/><Relationship Id="rId1" Type="http://schemas.openxmlformats.org/officeDocument/2006/relationships/slideLayout" Target="../slideLayouts/slideLayout16.xml"/><Relationship Id="rId5" Type="http://schemas.openxmlformats.org/officeDocument/2006/relationships/image" Target="../media/image65.emf"/><Relationship Id="rId4" Type="http://schemas.openxmlformats.org/officeDocument/2006/relationships/image" Target="../media/image64.svg"/></Relationships>
</file>

<file path=ppt/slides/_rels/slide32.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notesSlide" Target="../notesSlides/notesSlide32.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slideLayout" Target="../slideLayouts/slideLayout83.xml"/><Relationship Id="rId8" Type="http://schemas.openxmlformats.org/officeDocument/2006/relationships/tags" Target="../tags/tag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s>
</file>

<file path=ppt/slides/_rels/slide33.xml.rels><?xml version="1.0" encoding="UTF-8" standalone="yes"?>
<Relationships xmlns="http://schemas.openxmlformats.org/package/2006/relationships"><Relationship Id="rId13" Type="http://schemas.openxmlformats.org/officeDocument/2006/relationships/tags" Target="../tags/tag55.xml"/><Relationship Id="rId18" Type="http://schemas.openxmlformats.org/officeDocument/2006/relationships/tags" Target="../tags/tag60.xml"/><Relationship Id="rId26" Type="http://schemas.openxmlformats.org/officeDocument/2006/relationships/tags" Target="../tags/tag68.xml"/><Relationship Id="rId39" Type="http://schemas.openxmlformats.org/officeDocument/2006/relationships/tags" Target="../tags/tag81.xml"/><Relationship Id="rId21" Type="http://schemas.openxmlformats.org/officeDocument/2006/relationships/tags" Target="../tags/tag63.xml"/><Relationship Id="rId34" Type="http://schemas.openxmlformats.org/officeDocument/2006/relationships/tags" Target="../tags/tag76.xml"/><Relationship Id="rId42" Type="http://schemas.openxmlformats.org/officeDocument/2006/relationships/tags" Target="../tags/tag84.xml"/><Relationship Id="rId7" Type="http://schemas.openxmlformats.org/officeDocument/2006/relationships/tags" Target="../tags/tag49.xml"/><Relationship Id="rId2" Type="http://schemas.openxmlformats.org/officeDocument/2006/relationships/tags" Target="../tags/tag44.xml"/><Relationship Id="rId16" Type="http://schemas.openxmlformats.org/officeDocument/2006/relationships/tags" Target="../tags/tag58.xml"/><Relationship Id="rId20" Type="http://schemas.openxmlformats.org/officeDocument/2006/relationships/tags" Target="../tags/tag62.xml"/><Relationship Id="rId29" Type="http://schemas.openxmlformats.org/officeDocument/2006/relationships/tags" Target="../tags/tag71.xml"/><Relationship Id="rId41" Type="http://schemas.openxmlformats.org/officeDocument/2006/relationships/tags" Target="../tags/tag83.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tags" Target="../tags/tag66.xml"/><Relationship Id="rId32" Type="http://schemas.openxmlformats.org/officeDocument/2006/relationships/tags" Target="../tags/tag74.xml"/><Relationship Id="rId37" Type="http://schemas.openxmlformats.org/officeDocument/2006/relationships/tags" Target="../tags/tag79.xml"/><Relationship Id="rId40" Type="http://schemas.openxmlformats.org/officeDocument/2006/relationships/tags" Target="../tags/tag82.xml"/><Relationship Id="rId5" Type="http://schemas.openxmlformats.org/officeDocument/2006/relationships/tags" Target="../tags/tag47.xml"/><Relationship Id="rId15" Type="http://schemas.openxmlformats.org/officeDocument/2006/relationships/tags" Target="../tags/tag57.xml"/><Relationship Id="rId23" Type="http://schemas.openxmlformats.org/officeDocument/2006/relationships/tags" Target="../tags/tag65.xml"/><Relationship Id="rId28" Type="http://schemas.openxmlformats.org/officeDocument/2006/relationships/tags" Target="../tags/tag70.xml"/><Relationship Id="rId36" Type="http://schemas.openxmlformats.org/officeDocument/2006/relationships/tags" Target="../tags/tag78.xml"/><Relationship Id="rId10" Type="http://schemas.openxmlformats.org/officeDocument/2006/relationships/tags" Target="../tags/tag52.xml"/><Relationship Id="rId19" Type="http://schemas.openxmlformats.org/officeDocument/2006/relationships/tags" Target="../tags/tag61.xml"/><Relationship Id="rId31" Type="http://schemas.openxmlformats.org/officeDocument/2006/relationships/tags" Target="../tags/tag73.xml"/><Relationship Id="rId44" Type="http://schemas.openxmlformats.org/officeDocument/2006/relationships/notesSlide" Target="../notesSlides/notesSlide33.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tags" Target="../tags/tag64.xml"/><Relationship Id="rId27" Type="http://schemas.openxmlformats.org/officeDocument/2006/relationships/tags" Target="../tags/tag69.xml"/><Relationship Id="rId30" Type="http://schemas.openxmlformats.org/officeDocument/2006/relationships/tags" Target="../tags/tag72.xml"/><Relationship Id="rId35" Type="http://schemas.openxmlformats.org/officeDocument/2006/relationships/tags" Target="../tags/tag77.xml"/><Relationship Id="rId43" Type="http://schemas.openxmlformats.org/officeDocument/2006/relationships/slideLayout" Target="../slideLayouts/slideLayout83.xml"/><Relationship Id="rId8" Type="http://schemas.openxmlformats.org/officeDocument/2006/relationships/tags" Target="../tags/tag50.xml"/><Relationship Id="rId3" Type="http://schemas.openxmlformats.org/officeDocument/2006/relationships/tags" Target="../tags/tag45.xml"/><Relationship Id="rId12" Type="http://schemas.openxmlformats.org/officeDocument/2006/relationships/tags" Target="../tags/tag54.xml"/><Relationship Id="rId17" Type="http://schemas.openxmlformats.org/officeDocument/2006/relationships/tags" Target="../tags/tag59.xml"/><Relationship Id="rId25" Type="http://schemas.openxmlformats.org/officeDocument/2006/relationships/tags" Target="../tags/tag67.xml"/><Relationship Id="rId33" Type="http://schemas.openxmlformats.org/officeDocument/2006/relationships/tags" Target="../tags/tag75.xml"/><Relationship Id="rId38" Type="http://schemas.openxmlformats.org/officeDocument/2006/relationships/tags" Target="../tags/tag80.xml"/></Relationships>
</file>

<file path=ppt/slides/_rels/slide34.xml.rels><?xml version="1.0" encoding="UTF-8" standalone="yes"?>
<Relationships xmlns="http://schemas.openxmlformats.org/package/2006/relationships"><Relationship Id="rId13" Type="http://schemas.openxmlformats.org/officeDocument/2006/relationships/tags" Target="../tags/tag97.xml"/><Relationship Id="rId18" Type="http://schemas.openxmlformats.org/officeDocument/2006/relationships/tags" Target="../tags/tag102.xml"/><Relationship Id="rId26" Type="http://schemas.openxmlformats.org/officeDocument/2006/relationships/tags" Target="../tags/tag110.xml"/><Relationship Id="rId39" Type="http://schemas.openxmlformats.org/officeDocument/2006/relationships/tags" Target="../tags/tag123.xml"/><Relationship Id="rId21" Type="http://schemas.openxmlformats.org/officeDocument/2006/relationships/tags" Target="../tags/tag105.xml"/><Relationship Id="rId34" Type="http://schemas.openxmlformats.org/officeDocument/2006/relationships/tags" Target="../tags/tag118.xml"/><Relationship Id="rId42" Type="http://schemas.openxmlformats.org/officeDocument/2006/relationships/tags" Target="../tags/tag126.xml"/><Relationship Id="rId7" Type="http://schemas.openxmlformats.org/officeDocument/2006/relationships/tags" Target="../tags/tag91.xml"/><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tags" Target="../tags/tag104.xml"/><Relationship Id="rId29" Type="http://schemas.openxmlformats.org/officeDocument/2006/relationships/tags" Target="../tags/tag113.xml"/><Relationship Id="rId41" Type="http://schemas.openxmlformats.org/officeDocument/2006/relationships/tags" Target="../tags/tag125.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tags" Target="../tags/tag108.xml"/><Relationship Id="rId32" Type="http://schemas.openxmlformats.org/officeDocument/2006/relationships/tags" Target="../tags/tag116.xml"/><Relationship Id="rId37" Type="http://schemas.openxmlformats.org/officeDocument/2006/relationships/tags" Target="../tags/tag121.xml"/><Relationship Id="rId40" Type="http://schemas.openxmlformats.org/officeDocument/2006/relationships/tags" Target="../tags/tag124.xml"/><Relationship Id="rId5" Type="http://schemas.openxmlformats.org/officeDocument/2006/relationships/tags" Target="../tags/tag89.xml"/><Relationship Id="rId15" Type="http://schemas.openxmlformats.org/officeDocument/2006/relationships/tags" Target="../tags/tag99.xml"/><Relationship Id="rId23" Type="http://schemas.openxmlformats.org/officeDocument/2006/relationships/tags" Target="../tags/tag107.xml"/><Relationship Id="rId28" Type="http://schemas.openxmlformats.org/officeDocument/2006/relationships/tags" Target="../tags/tag112.xml"/><Relationship Id="rId36" Type="http://schemas.openxmlformats.org/officeDocument/2006/relationships/tags" Target="../tags/tag120.xml"/><Relationship Id="rId10" Type="http://schemas.openxmlformats.org/officeDocument/2006/relationships/tags" Target="../tags/tag94.xml"/><Relationship Id="rId19" Type="http://schemas.openxmlformats.org/officeDocument/2006/relationships/tags" Target="../tags/tag103.xml"/><Relationship Id="rId31" Type="http://schemas.openxmlformats.org/officeDocument/2006/relationships/tags" Target="../tags/tag115.xml"/><Relationship Id="rId44" Type="http://schemas.openxmlformats.org/officeDocument/2006/relationships/notesSlide" Target="../notesSlides/notesSlide34.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tags" Target="../tags/tag106.xml"/><Relationship Id="rId27" Type="http://schemas.openxmlformats.org/officeDocument/2006/relationships/tags" Target="../tags/tag111.xml"/><Relationship Id="rId30" Type="http://schemas.openxmlformats.org/officeDocument/2006/relationships/tags" Target="../tags/tag114.xml"/><Relationship Id="rId35" Type="http://schemas.openxmlformats.org/officeDocument/2006/relationships/tags" Target="../tags/tag119.xml"/><Relationship Id="rId43" Type="http://schemas.openxmlformats.org/officeDocument/2006/relationships/slideLayout" Target="../slideLayouts/slideLayout83.xml"/><Relationship Id="rId8" Type="http://schemas.openxmlformats.org/officeDocument/2006/relationships/tags" Target="../tags/tag92.xml"/><Relationship Id="rId3" Type="http://schemas.openxmlformats.org/officeDocument/2006/relationships/tags" Target="../tags/tag87.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tags" Target="../tags/tag109.xml"/><Relationship Id="rId33" Type="http://schemas.openxmlformats.org/officeDocument/2006/relationships/tags" Target="../tags/tag117.xml"/><Relationship Id="rId38" Type="http://schemas.openxmlformats.org/officeDocument/2006/relationships/tags" Target="../tags/tag122.xml"/></Relationships>
</file>

<file path=ppt/slides/_rels/slide35.xml.rels><?xml version="1.0" encoding="UTF-8" standalone="yes"?>
<Relationships xmlns="http://schemas.openxmlformats.org/package/2006/relationships"><Relationship Id="rId13" Type="http://schemas.openxmlformats.org/officeDocument/2006/relationships/tags" Target="../tags/tag139.xml"/><Relationship Id="rId18" Type="http://schemas.openxmlformats.org/officeDocument/2006/relationships/tags" Target="../tags/tag144.xml"/><Relationship Id="rId26" Type="http://schemas.openxmlformats.org/officeDocument/2006/relationships/tags" Target="../tags/tag152.xml"/><Relationship Id="rId39" Type="http://schemas.openxmlformats.org/officeDocument/2006/relationships/tags" Target="../tags/tag165.xml"/><Relationship Id="rId21" Type="http://schemas.openxmlformats.org/officeDocument/2006/relationships/tags" Target="../tags/tag147.xml"/><Relationship Id="rId34" Type="http://schemas.openxmlformats.org/officeDocument/2006/relationships/tags" Target="../tags/tag160.xml"/><Relationship Id="rId42" Type="http://schemas.openxmlformats.org/officeDocument/2006/relationships/tags" Target="../tags/tag168.xml"/><Relationship Id="rId7" Type="http://schemas.openxmlformats.org/officeDocument/2006/relationships/tags" Target="../tags/tag133.xml"/><Relationship Id="rId2" Type="http://schemas.openxmlformats.org/officeDocument/2006/relationships/tags" Target="../tags/tag128.xml"/><Relationship Id="rId16" Type="http://schemas.openxmlformats.org/officeDocument/2006/relationships/tags" Target="../tags/tag142.xml"/><Relationship Id="rId20" Type="http://schemas.openxmlformats.org/officeDocument/2006/relationships/tags" Target="../tags/tag146.xml"/><Relationship Id="rId29" Type="http://schemas.openxmlformats.org/officeDocument/2006/relationships/tags" Target="../tags/tag155.xml"/><Relationship Id="rId41" Type="http://schemas.openxmlformats.org/officeDocument/2006/relationships/tags" Target="../tags/tag167.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24" Type="http://schemas.openxmlformats.org/officeDocument/2006/relationships/tags" Target="../tags/tag150.xml"/><Relationship Id="rId32" Type="http://schemas.openxmlformats.org/officeDocument/2006/relationships/tags" Target="../tags/tag158.xml"/><Relationship Id="rId37" Type="http://schemas.openxmlformats.org/officeDocument/2006/relationships/tags" Target="../tags/tag163.xml"/><Relationship Id="rId40" Type="http://schemas.openxmlformats.org/officeDocument/2006/relationships/tags" Target="../tags/tag166.xml"/><Relationship Id="rId5" Type="http://schemas.openxmlformats.org/officeDocument/2006/relationships/tags" Target="../tags/tag131.xml"/><Relationship Id="rId15" Type="http://schemas.openxmlformats.org/officeDocument/2006/relationships/tags" Target="../tags/tag141.xml"/><Relationship Id="rId23" Type="http://schemas.openxmlformats.org/officeDocument/2006/relationships/tags" Target="../tags/tag149.xml"/><Relationship Id="rId28" Type="http://schemas.openxmlformats.org/officeDocument/2006/relationships/tags" Target="../tags/tag154.xml"/><Relationship Id="rId36" Type="http://schemas.openxmlformats.org/officeDocument/2006/relationships/tags" Target="../tags/tag162.xml"/><Relationship Id="rId10" Type="http://schemas.openxmlformats.org/officeDocument/2006/relationships/tags" Target="../tags/tag136.xml"/><Relationship Id="rId19" Type="http://schemas.openxmlformats.org/officeDocument/2006/relationships/tags" Target="../tags/tag145.xml"/><Relationship Id="rId31" Type="http://schemas.openxmlformats.org/officeDocument/2006/relationships/tags" Target="../tags/tag157.xml"/><Relationship Id="rId44" Type="http://schemas.openxmlformats.org/officeDocument/2006/relationships/notesSlide" Target="../notesSlides/notesSlide35.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tags" Target="../tags/tag140.xml"/><Relationship Id="rId22" Type="http://schemas.openxmlformats.org/officeDocument/2006/relationships/tags" Target="../tags/tag148.xml"/><Relationship Id="rId27" Type="http://schemas.openxmlformats.org/officeDocument/2006/relationships/tags" Target="../tags/tag153.xml"/><Relationship Id="rId30" Type="http://schemas.openxmlformats.org/officeDocument/2006/relationships/tags" Target="../tags/tag156.xml"/><Relationship Id="rId35" Type="http://schemas.openxmlformats.org/officeDocument/2006/relationships/tags" Target="../tags/tag161.xml"/><Relationship Id="rId43" Type="http://schemas.openxmlformats.org/officeDocument/2006/relationships/slideLayout" Target="../slideLayouts/slideLayout83.xml"/><Relationship Id="rId8" Type="http://schemas.openxmlformats.org/officeDocument/2006/relationships/tags" Target="../tags/tag134.xml"/><Relationship Id="rId3" Type="http://schemas.openxmlformats.org/officeDocument/2006/relationships/tags" Target="../tags/tag129.xml"/><Relationship Id="rId12" Type="http://schemas.openxmlformats.org/officeDocument/2006/relationships/tags" Target="../tags/tag138.xml"/><Relationship Id="rId17" Type="http://schemas.openxmlformats.org/officeDocument/2006/relationships/tags" Target="../tags/tag143.xml"/><Relationship Id="rId25" Type="http://schemas.openxmlformats.org/officeDocument/2006/relationships/tags" Target="../tags/tag151.xml"/><Relationship Id="rId33" Type="http://schemas.openxmlformats.org/officeDocument/2006/relationships/tags" Target="../tags/tag159.xml"/><Relationship Id="rId38" Type="http://schemas.openxmlformats.org/officeDocument/2006/relationships/tags" Target="../tags/tag164.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82.xml"/><Relationship Id="rId4" Type="http://schemas.openxmlformats.org/officeDocument/2006/relationships/image" Target="../media/image22.sv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82.xml"/><Relationship Id="rId4" Type="http://schemas.openxmlformats.org/officeDocument/2006/relationships/image" Target="../media/image22.svg"/></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0.xml"/><Relationship Id="rId1" Type="http://schemas.openxmlformats.org/officeDocument/2006/relationships/slideLayout" Target="../slideLayouts/slideLayout25.xml"/><Relationship Id="rId4" Type="http://schemas.openxmlformats.org/officeDocument/2006/relationships/image" Target="../media/image62.svg"/></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1.xml"/><Relationship Id="rId1" Type="http://schemas.openxmlformats.org/officeDocument/2006/relationships/slideLayout" Target="../slideLayouts/slideLayout16.xml"/><Relationship Id="rId5" Type="http://schemas.openxmlformats.org/officeDocument/2006/relationships/image" Target="../media/image65.emf"/><Relationship Id="rId4" Type="http://schemas.openxmlformats.org/officeDocument/2006/relationships/image" Target="../media/image64.svg"/></Relationships>
</file>

<file path=ppt/slides/_rels/slide42.xml.rels><?xml version="1.0" encoding="UTF-8" standalone="yes"?>
<Relationships xmlns="http://schemas.openxmlformats.org/package/2006/relationships"><Relationship Id="rId13" Type="http://schemas.openxmlformats.org/officeDocument/2006/relationships/tags" Target="../tags/tag181.xml"/><Relationship Id="rId18" Type="http://schemas.openxmlformats.org/officeDocument/2006/relationships/tags" Target="../tags/tag186.xml"/><Relationship Id="rId26" Type="http://schemas.openxmlformats.org/officeDocument/2006/relationships/tags" Target="../tags/tag194.xml"/><Relationship Id="rId39" Type="http://schemas.openxmlformats.org/officeDocument/2006/relationships/tags" Target="../tags/tag207.xml"/><Relationship Id="rId21" Type="http://schemas.openxmlformats.org/officeDocument/2006/relationships/tags" Target="../tags/tag189.xml"/><Relationship Id="rId34" Type="http://schemas.openxmlformats.org/officeDocument/2006/relationships/tags" Target="../tags/tag202.xml"/><Relationship Id="rId42" Type="http://schemas.openxmlformats.org/officeDocument/2006/relationships/tags" Target="../tags/tag210.xml"/><Relationship Id="rId7" Type="http://schemas.openxmlformats.org/officeDocument/2006/relationships/tags" Target="../tags/tag175.xml"/><Relationship Id="rId2" Type="http://schemas.openxmlformats.org/officeDocument/2006/relationships/tags" Target="../tags/tag170.xml"/><Relationship Id="rId16" Type="http://schemas.openxmlformats.org/officeDocument/2006/relationships/tags" Target="../tags/tag184.xml"/><Relationship Id="rId20" Type="http://schemas.openxmlformats.org/officeDocument/2006/relationships/tags" Target="../tags/tag188.xml"/><Relationship Id="rId29" Type="http://schemas.openxmlformats.org/officeDocument/2006/relationships/tags" Target="../tags/tag197.xml"/><Relationship Id="rId41" Type="http://schemas.openxmlformats.org/officeDocument/2006/relationships/tags" Target="../tags/tag209.xml"/><Relationship Id="rId1" Type="http://schemas.openxmlformats.org/officeDocument/2006/relationships/tags" Target="../tags/tag169.xml"/><Relationship Id="rId6" Type="http://schemas.openxmlformats.org/officeDocument/2006/relationships/tags" Target="../tags/tag174.xml"/><Relationship Id="rId11" Type="http://schemas.openxmlformats.org/officeDocument/2006/relationships/tags" Target="../tags/tag179.xml"/><Relationship Id="rId24" Type="http://schemas.openxmlformats.org/officeDocument/2006/relationships/tags" Target="../tags/tag192.xml"/><Relationship Id="rId32" Type="http://schemas.openxmlformats.org/officeDocument/2006/relationships/tags" Target="../tags/tag200.xml"/><Relationship Id="rId37" Type="http://schemas.openxmlformats.org/officeDocument/2006/relationships/tags" Target="../tags/tag205.xml"/><Relationship Id="rId40" Type="http://schemas.openxmlformats.org/officeDocument/2006/relationships/tags" Target="../tags/tag208.xml"/><Relationship Id="rId5" Type="http://schemas.openxmlformats.org/officeDocument/2006/relationships/tags" Target="../tags/tag173.xml"/><Relationship Id="rId15" Type="http://schemas.openxmlformats.org/officeDocument/2006/relationships/tags" Target="../tags/tag183.xml"/><Relationship Id="rId23" Type="http://schemas.openxmlformats.org/officeDocument/2006/relationships/tags" Target="../tags/tag191.xml"/><Relationship Id="rId28" Type="http://schemas.openxmlformats.org/officeDocument/2006/relationships/tags" Target="../tags/tag196.xml"/><Relationship Id="rId36" Type="http://schemas.openxmlformats.org/officeDocument/2006/relationships/tags" Target="../tags/tag204.xml"/><Relationship Id="rId10" Type="http://schemas.openxmlformats.org/officeDocument/2006/relationships/tags" Target="../tags/tag178.xml"/><Relationship Id="rId19" Type="http://schemas.openxmlformats.org/officeDocument/2006/relationships/tags" Target="../tags/tag187.xml"/><Relationship Id="rId31" Type="http://schemas.openxmlformats.org/officeDocument/2006/relationships/tags" Target="../tags/tag199.xml"/><Relationship Id="rId44" Type="http://schemas.openxmlformats.org/officeDocument/2006/relationships/notesSlide" Target="../notesSlides/notesSlide42.xml"/><Relationship Id="rId4" Type="http://schemas.openxmlformats.org/officeDocument/2006/relationships/tags" Target="../tags/tag172.xml"/><Relationship Id="rId9" Type="http://schemas.openxmlformats.org/officeDocument/2006/relationships/tags" Target="../tags/tag177.xml"/><Relationship Id="rId14" Type="http://schemas.openxmlformats.org/officeDocument/2006/relationships/tags" Target="../tags/tag182.xml"/><Relationship Id="rId22" Type="http://schemas.openxmlformats.org/officeDocument/2006/relationships/tags" Target="../tags/tag190.xml"/><Relationship Id="rId27" Type="http://schemas.openxmlformats.org/officeDocument/2006/relationships/tags" Target="../tags/tag195.xml"/><Relationship Id="rId30" Type="http://schemas.openxmlformats.org/officeDocument/2006/relationships/tags" Target="../tags/tag198.xml"/><Relationship Id="rId35" Type="http://schemas.openxmlformats.org/officeDocument/2006/relationships/tags" Target="../tags/tag203.xml"/><Relationship Id="rId43" Type="http://schemas.openxmlformats.org/officeDocument/2006/relationships/slideLayout" Target="../slideLayouts/slideLayout83.xml"/><Relationship Id="rId8" Type="http://schemas.openxmlformats.org/officeDocument/2006/relationships/tags" Target="../tags/tag176.xml"/><Relationship Id="rId3" Type="http://schemas.openxmlformats.org/officeDocument/2006/relationships/tags" Target="../tags/tag171.xml"/><Relationship Id="rId12" Type="http://schemas.openxmlformats.org/officeDocument/2006/relationships/tags" Target="../tags/tag180.xml"/><Relationship Id="rId17" Type="http://schemas.openxmlformats.org/officeDocument/2006/relationships/tags" Target="../tags/tag185.xml"/><Relationship Id="rId25" Type="http://schemas.openxmlformats.org/officeDocument/2006/relationships/tags" Target="../tags/tag193.xml"/><Relationship Id="rId33" Type="http://schemas.openxmlformats.org/officeDocument/2006/relationships/tags" Target="../tags/tag201.xml"/><Relationship Id="rId38" Type="http://schemas.openxmlformats.org/officeDocument/2006/relationships/tags" Target="../tags/tag20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9.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82.xml"/><Relationship Id="rId4" Type="http://schemas.openxmlformats.org/officeDocument/2006/relationships/image" Target="../media/image22.sv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74E734AB-E0EC-44F5-BDA3-EC68CE9E8ADB}"/>
              </a:ext>
            </a:extLst>
          </p:cNvPr>
          <p:cNvSpPr>
            <a:spLocks noGrp="1"/>
          </p:cNvSpPr>
          <p:nvPr>
            <p:ph type="title"/>
          </p:nvPr>
        </p:nvSpPr>
        <p:spPr/>
        <p:txBody>
          <a:bodyPr/>
          <a:lstStyle/>
          <a:p>
            <a:r>
              <a:rPr lang="en-US" dirty="0">
                <a:solidFill>
                  <a:schemeClr val="tx1"/>
                </a:solidFill>
              </a:rPr>
              <a:t>Becoming a Solution Architect</a:t>
            </a:r>
            <a:endParaRPr lang="en-US" dirty="0"/>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Collaboration</a:t>
            </a:r>
          </a:p>
        </p:txBody>
      </p:sp>
      <p:sp>
        <p:nvSpPr>
          <p:cNvPr id="6" name="Text Placeholder 5"/>
          <p:cNvSpPr>
            <a:spLocks noGrp="1"/>
          </p:cNvSpPr>
          <p:nvPr>
            <p:ph type="body" sz="quarter" idx="11"/>
          </p:nvPr>
        </p:nvSpPr>
        <p:spPr/>
        <p:txBody>
          <a:bodyPr/>
          <a:lstStyle/>
          <a:p>
            <a:pPr lvl="1"/>
            <a:r>
              <a:rPr lang="en-US" dirty="0"/>
              <a:t>Most of the deliverables will involve collaboration with other team members.</a:t>
            </a:r>
          </a:p>
        </p:txBody>
      </p:sp>
      <p:sp>
        <p:nvSpPr>
          <p:cNvPr id="2" name="Text Placeholder 1"/>
          <p:cNvSpPr>
            <a:spLocks noGrp="1"/>
          </p:cNvSpPr>
          <p:nvPr>
            <p:ph type="body" sz="quarter" idx="15"/>
          </p:nvPr>
        </p:nvSpPr>
        <p:spPr/>
        <p:txBody>
          <a:bodyPr/>
          <a:lstStyle/>
          <a:p>
            <a:pPr lvl="1"/>
            <a:r>
              <a:rPr lang="en-US" dirty="0"/>
              <a:t>Assert expertise while at the same time not shutting down ideas of other team members. </a:t>
            </a:r>
          </a:p>
        </p:txBody>
      </p:sp>
      <p:sp>
        <p:nvSpPr>
          <p:cNvPr id="3" name="Text Placeholder 2"/>
          <p:cNvSpPr>
            <a:spLocks noGrp="1"/>
          </p:cNvSpPr>
          <p:nvPr>
            <p:ph type="body" sz="quarter" idx="17"/>
          </p:nvPr>
        </p:nvSpPr>
        <p:spPr/>
        <p:txBody>
          <a:bodyPr/>
          <a:lstStyle/>
          <a:p>
            <a:pPr lvl="1"/>
            <a:r>
              <a:rPr lang="en-US" dirty="0"/>
              <a:t>Solution Architect should be good at negotiating positive outcomes for challenges with both the customer and project teams. </a:t>
            </a:r>
          </a:p>
        </p:txBody>
      </p:sp>
      <p:grpSp>
        <p:nvGrpSpPr>
          <p:cNvPr id="39" name="Group 38">
            <a:extLst>
              <a:ext uri="{FF2B5EF4-FFF2-40B4-BE49-F238E27FC236}">
                <a16:creationId xmlns:a16="http://schemas.microsoft.com/office/drawing/2014/main" id="{642E3BCC-8A54-4984-98E5-5497566049B3}"/>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0" name="Group 39">
              <a:extLst>
                <a:ext uri="{FF2B5EF4-FFF2-40B4-BE49-F238E27FC236}">
                  <a16:creationId xmlns:a16="http://schemas.microsoft.com/office/drawing/2014/main" id="{2F207A0D-9A3B-4EB4-B3F2-709CCE7B232B}"/>
                </a:ext>
              </a:extLst>
            </p:cNvPr>
            <p:cNvGrpSpPr/>
            <p:nvPr/>
          </p:nvGrpSpPr>
          <p:grpSpPr>
            <a:xfrm>
              <a:off x="418643" y="1487929"/>
              <a:ext cx="717140" cy="717242"/>
              <a:chOff x="418643" y="1487929"/>
              <a:chExt cx="717140" cy="717242"/>
            </a:xfrm>
          </p:grpSpPr>
          <p:sp>
            <p:nvSpPr>
              <p:cNvPr id="42" name="Freeform 5">
                <a:extLst>
                  <a:ext uri="{FF2B5EF4-FFF2-40B4-BE49-F238E27FC236}">
                    <a16:creationId xmlns:a16="http://schemas.microsoft.com/office/drawing/2014/main" id="{5B3A880B-1BE4-4C62-A83F-F9CF99051CB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32FF67B-BCEC-4554-9A64-AC83A4E8CF92}"/>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1" name="Lock" title="Icon of a padlock">
              <a:extLst>
                <a:ext uri="{FF2B5EF4-FFF2-40B4-BE49-F238E27FC236}">
                  <a16:creationId xmlns:a16="http://schemas.microsoft.com/office/drawing/2014/main" id="{02DAC33D-72F5-4D2D-978A-0F519AA0BE67}"/>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4" name="Group 43">
            <a:extLst>
              <a:ext uri="{FF2B5EF4-FFF2-40B4-BE49-F238E27FC236}">
                <a16:creationId xmlns:a16="http://schemas.microsoft.com/office/drawing/2014/main" id="{67057A36-5191-4CB5-A38C-B47F04E964CA}"/>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5" name="Group 44">
              <a:extLst>
                <a:ext uri="{FF2B5EF4-FFF2-40B4-BE49-F238E27FC236}">
                  <a16:creationId xmlns:a16="http://schemas.microsoft.com/office/drawing/2014/main" id="{9DF4C566-7276-4101-B9D1-A96D492B2D35}"/>
                </a:ext>
              </a:extLst>
            </p:cNvPr>
            <p:cNvGrpSpPr/>
            <p:nvPr/>
          </p:nvGrpSpPr>
          <p:grpSpPr>
            <a:xfrm>
              <a:off x="418643" y="2533089"/>
              <a:ext cx="717140" cy="717242"/>
              <a:chOff x="418643" y="1487929"/>
              <a:chExt cx="717140" cy="717242"/>
            </a:xfrm>
          </p:grpSpPr>
          <p:sp>
            <p:nvSpPr>
              <p:cNvPr id="47" name="Freeform 5">
                <a:extLst>
                  <a:ext uri="{FF2B5EF4-FFF2-40B4-BE49-F238E27FC236}">
                    <a16:creationId xmlns:a16="http://schemas.microsoft.com/office/drawing/2014/main" id="{E9D488D5-217D-4F56-8C04-BFB182B6E6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EE865DC-FE6C-4C7D-817F-F53865097B4D}"/>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6" name="shield_3" title="Icon of a shield with an exclamation point inside">
              <a:extLst>
                <a:ext uri="{FF2B5EF4-FFF2-40B4-BE49-F238E27FC236}">
                  <a16:creationId xmlns:a16="http://schemas.microsoft.com/office/drawing/2014/main" id="{644689D9-EC2F-499F-9EE7-09669E88BDE0}"/>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6F18281-FEC2-4E22-A07C-85DA516F5014}"/>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A6CA64FE-9F8F-4FC6-A7BF-F31EF2084B6F}"/>
                </a:ext>
              </a:extLst>
            </p:cNvPr>
            <p:cNvGrpSpPr/>
            <p:nvPr/>
          </p:nvGrpSpPr>
          <p:grpSpPr>
            <a:xfrm>
              <a:off x="418643" y="3578249"/>
              <a:ext cx="717140" cy="717242"/>
              <a:chOff x="418643" y="1487929"/>
              <a:chExt cx="717140" cy="717242"/>
            </a:xfrm>
          </p:grpSpPr>
          <p:sp>
            <p:nvSpPr>
              <p:cNvPr id="52" name="Freeform 5">
                <a:extLst>
                  <a:ext uri="{FF2B5EF4-FFF2-40B4-BE49-F238E27FC236}">
                    <a16:creationId xmlns:a16="http://schemas.microsoft.com/office/drawing/2014/main" id="{CF18299F-5006-48D9-A111-C4AB338CE9CA}"/>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29BEDCB-BFE4-4324-A0EF-FCFBE310B20D}"/>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safe" title="Icon of a locked safe">
              <a:extLst>
                <a:ext uri="{FF2B5EF4-FFF2-40B4-BE49-F238E27FC236}">
                  <a16:creationId xmlns:a16="http://schemas.microsoft.com/office/drawing/2014/main" id="{AF450323-89E2-4BE7-96D5-A2C6B579D7D6}"/>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5825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Communication</a:t>
            </a:r>
          </a:p>
        </p:txBody>
      </p:sp>
      <p:sp>
        <p:nvSpPr>
          <p:cNvPr id="6" name="Text Placeholder 5"/>
          <p:cNvSpPr>
            <a:spLocks noGrp="1"/>
          </p:cNvSpPr>
          <p:nvPr>
            <p:ph type="body" sz="quarter" idx="11"/>
          </p:nvPr>
        </p:nvSpPr>
        <p:spPr/>
        <p:txBody>
          <a:bodyPr/>
          <a:lstStyle/>
          <a:p>
            <a:pPr lvl="1"/>
            <a:r>
              <a:rPr lang="en-US" dirty="0"/>
              <a:t>Both written and verbal are important</a:t>
            </a:r>
          </a:p>
        </p:txBody>
      </p:sp>
      <p:sp>
        <p:nvSpPr>
          <p:cNvPr id="2" name="Text Placeholder 1"/>
          <p:cNvSpPr>
            <a:spLocks noGrp="1"/>
          </p:cNvSpPr>
          <p:nvPr>
            <p:ph type="body" sz="quarter" idx="15"/>
          </p:nvPr>
        </p:nvSpPr>
        <p:spPr/>
        <p:txBody>
          <a:bodyPr/>
          <a:lstStyle/>
          <a:p>
            <a:pPr lvl="1"/>
            <a:r>
              <a:rPr lang="en-US" dirty="0"/>
              <a:t>How to translate the technical to a business user and back again</a:t>
            </a:r>
          </a:p>
        </p:txBody>
      </p:sp>
      <p:sp>
        <p:nvSpPr>
          <p:cNvPr id="3" name="Text Placeholder 2"/>
          <p:cNvSpPr>
            <a:spLocks noGrp="1"/>
          </p:cNvSpPr>
          <p:nvPr>
            <p:ph type="body" sz="quarter" idx="17"/>
          </p:nvPr>
        </p:nvSpPr>
        <p:spPr/>
        <p:txBody>
          <a:bodyPr/>
          <a:lstStyle/>
          <a:p>
            <a:pPr lvl="1"/>
            <a:r>
              <a:rPr lang="en-US" dirty="0"/>
              <a:t>Work from conversations to actionable requirements</a:t>
            </a:r>
          </a:p>
        </p:txBody>
      </p:sp>
      <p:sp>
        <p:nvSpPr>
          <p:cNvPr id="4" name="Text Placeholder 3"/>
          <p:cNvSpPr>
            <a:spLocks noGrp="1"/>
          </p:cNvSpPr>
          <p:nvPr>
            <p:ph type="body" sz="quarter" idx="19"/>
          </p:nvPr>
        </p:nvSpPr>
        <p:spPr/>
        <p:txBody>
          <a:bodyPr/>
          <a:lstStyle/>
          <a:p>
            <a:pPr lvl="1"/>
            <a:r>
              <a:rPr lang="en-US" dirty="0"/>
              <a:t>Being a good listener is essential</a:t>
            </a:r>
          </a:p>
        </p:txBody>
      </p:sp>
      <p:grpSp>
        <p:nvGrpSpPr>
          <p:cNvPr id="57" name="Group 56">
            <a:extLst>
              <a:ext uri="{FF2B5EF4-FFF2-40B4-BE49-F238E27FC236}">
                <a16:creationId xmlns:a16="http://schemas.microsoft.com/office/drawing/2014/main" id="{0210E955-39C9-4153-959E-7644F77E58DB}"/>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58" name="Group 57">
              <a:extLst>
                <a:ext uri="{FF2B5EF4-FFF2-40B4-BE49-F238E27FC236}">
                  <a16:creationId xmlns:a16="http://schemas.microsoft.com/office/drawing/2014/main" id="{8D9C2DCC-A334-4EFF-BEEA-EB2850E3739B}"/>
                </a:ext>
              </a:extLst>
            </p:cNvPr>
            <p:cNvGrpSpPr/>
            <p:nvPr/>
          </p:nvGrpSpPr>
          <p:grpSpPr>
            <a:xfrm>
              <a:off x="418643" y="1487929"/>
              <a:ext cx="717140" cy="717242"/>
              <a:chOff x="418643" y="1487929"/>
              <a:chExt cx="717140" cy="717242"/>
            </a:xfrm>
          </p:grpSpPr>
          <p:sp>
            <p:nvSpPr>
              <p:cNvPr id="60" name="Freeform 5">
                <a:extLst>
                  <a:ext uri="{FF2B5EF4-FFF2-40B4-BE49-F238E27FC236}">
                    <a16:creationId xmlns:a16="http://schemas.microsoft.com/office/drawing/2014/main" id="{5C5F01B3-1AB7-4C84-A3E4-5D069805106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1" name="Freeform 6">
                <a:extLst>
                  <a:ext uri="{FF2B5EF4-FFF2-40B4-BE49-F238E27FC236}">
                    <a16:creationId xmlns:a16="http://schemas.microsoft.com/office/drawing/2014/main" id="{B726BC9E-1928-4129-ADA9-0AFFA5AF0B66}"/>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9" name="Lock" title="Icon of a padlock">
              <a:extLst>
                <a:ext uri="{FF2B5EF4-FFF2-40B4-BE49-F238E27FC236}">
                  <a16:creationId xmlns:a16="http://schemas.microsoft.com/office/drawing/2014/main" id="{163ACB87-B46E-4C95-88A9-068512EDFFCC}"/>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id="{6F787ED6-F70D-4031-8C3B-EDD35430F661}"/>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63" name="Group 62">
              <a:extLst>
                <a:ext uri="{FF2B5EF4-FFF2-40B4-BE49-F238E27FC236}">
                  <a16:creationId xmlns:a16="http://schemas.microsoft.com/office/drawing/2014/main" id="{250CCF7A-1F63-4DD8-8598-0FFC6FD325ED}"/>
                </a:ext>
              </a:extLst>
            </p:cNvPr>
            <p:cNvGrpSpPr/>
            <p:nvPr/>
          </p:nvGrpSpPr>
          <p:grpSpPr>
            <a:xfrm>
              <a:off x="418643" y="2533089"/>
              <a:ext cx="717140" cy="717242"/>
              <a:chOff x="418643" y="1487929"/>
              <a:chExt cx="717140" cy="717242"/>
            </a:xfrm>
          </p:grpSpPr>
          <p:sp>
            <p:nvSpPr>
              <p:cNvPr id="65" name="Freeform 5">
                <a:extLst>
                  <a:ext uri="{FF2B5EF4-FFF2-40B4-BE49-F238E27FC236}">
                    <a16:creationId xmlns:a16="http://schemas.microsoft.com/office/drawing/2014/main" id="{2E5710F8-C83C-497D-8F1E-91021F22F1C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6" name="Freeform 6">
                <a:extLst>
                  <a:ext uri="{FF2B5EF4-FFF2-40B4-BE49-F238E27FC236}">
                    <a16:creationId xmlns:a16="http://schemas.microsoft.com/office/drawing/2014/main" id="{34538E49-3DBC-4E4D-856C-F9E0691315FB}"/>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4" name="shield_3" title="Icon of a shield with an exclamation point inside">
              <a:extLst>
                <a:ext uri="{FF2B5EF4-FFF2-40B4-BE49-F238E27FC236}">
                  <a16:creationId xmlns:a16="http://schemas.microsoft.com/office/drawing/2014/main" id="{C1EA7E14-1892-427D-98F6-2D67DB5F089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6EFCE076-1CB4-40C0-BF57-52CF56A4417B}"/>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68" name="Group 67">
              <a:extLst>
                <a:ext uri="{FF2B5EF4-FFF2-40B4-BE49-F238E27FC236}">
                  <a16:creationId xmlns:a16="http://schemas.microsoft.com/office/drawing/2014/main" id="{ACBAC9D5-1DD7-43AA-AF96-7E411EEEBD41}"/>
                </a:ext>
              </a:extLst>
            </p:cNvPr>
            <p:cNvGrpSpPr/>
            <p:nvPr/>
          </p:nvGrpSpPr>
          <p:grpSpPr>
            <a:xfrm>
              <a:off x="418643" y="3578249"/>
              <a:ext cx="717140" cy="717242"/>
              <a:chOff x="418643" y="1487929"/>
              <a:chExt cx="717140" cy="717242"/>
            </a:xfrm>
          </p:grpSpPr>
          <p:sp>
            <p:nvSpPr>
              <p:cNvPr id="70" name="Freeform 5">
                <a:extLst>
                  <a:ext uri="{FF2B5EF4-FFF2-40B4-BE49-F238E27FC236}">
                    <a16:creationId xmlns:a16="http://schemas.microsoft.com/office/drawing/2014/main" id="{CFD0C8E3-9C1B-4E8C-B2EC-C707E3D1A6D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1" name="Freeform 6">
                <a:extLst>
                  <a:ext uri="{FF2B5EF4-FFF2-40B4-BE49-F238E27FC236}">
                    <a16:creationId xmlns:a16="http://schemas.microsoft.com/office/drawing/2014/main" id="{463634F8-3F9E-4591-BB81-C4EB7182F9BB}"/>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9" name="safe" title="Icon of a locked safe">
              <a:extLst>
                <a:ext uri="{FF2B5EF4-FFF2-40B4-BE49-F238E27FC236}">
                  <a16:creationId xmlns:a16="http://schemas.microsoft.com/office/drawing/2014/main" id="{1C9BBB98-90AC-45C5-8DD2-AB91F6112F8E}"/>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78AF207-5D9F-4A04-9E6D-7C210EEA9C9D}"/>
              </a:ext>
              <a:ext uri="{C183D7F6-B498-43B3-948B-1728B52AA6E4}">
                <adec:decorative xmlns:adec="http://schemas.microsoft.com/office/drawing/2017/decorative" val="1"/>
              </a:ext>
            </a:extLst>
          </p:cNvPr>
          <p:cNvGrpSpPr/>
          <p:nvPr/>
        </p:nvGrpSpPr>
        <p:grpSpPr>
          <a:xfrm>
            <a:off x="418643" y="4623409"/>
            <a:ext cx="717140" cy="717242"/>
            <a:chOff x="418643" y="4623409"/>
            <a:chExt cx="717140" cy="717242"/>
          </a:xfrm>
        </p:grpSpPr>
        <p:grpSp>
          <p:nvGrpSpPr>
            <p:cNvPr id="73" name="Group 72">
              <a:extLst>
                <a:ext uri="{FF2B5EF4-FFF2-40B4-BE49-F238E27FC236}">
                  <a16:creationId xmlns:a16="http://schemas.microsoft.com/office/drawing/2014/main" id="{3199C382-50DB-4D21-90A8-010567AE1386}"/>
                </a:ext>
              </a:extLst>
            </p:cNvPr>
            <p:cNvGrpSpPr/>
            <p:nvPr/>
          </p:nvGrpSpPr>
          <p:grpSpPr>
            <a:xfrm>
              <a:off x="418643" y="4623409"/>
              <a:ext cx="717140" cy="717242"/>
              <a:chOff x="418643" y="1487929"/>
              <a:chExt cx="717140" cy="717242"/>
            </a:xfrm>
          </p:grpSpPr>
          <p:sp>
            <p:nvSpPr>
              <p:cNvPr id="75" name="Freeform 5">
                <a:extLst>
                  <a:ext uri="{FF2B5EF4-FFF2-40B4-BE49-F238E27FC236}">
                    <a16:creationId xmlns:a16="http://schemas.microsoft.com/office/drawing/2014/main" id="{F43ED6C3-D7AA-4F24-A0CF-49A7149F801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6" name="Freeform 6">
                <a:extLst>
                  <a:ext uri="{FF2B5EF4-FFF2-40B4-BE49-F238E27FC236}">
                    <a16:creationId xmlns:a16="http://schemas.microsoft.com/office/drawing/2014/main" id="{59928F93-052C-4096-88ED-078F898F5979}"/>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key" title="Icon of a key">
              <a:extLst>
                <a:ext uri="{FF2B5EF4-FFF2-40B4-BE49-F238E27FC236}">
                  <a16:creationId xmlns:a16="http://schemas.microsoft.com/office/drawing/2014/main" id="{3CD67D2A-A02D-4382-8142-FE7BBEBC30C0}"/>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8412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Problem Solving</a:t>
            </a:r>
          </a:p>
        </p:txBody>
      </p:sp>
      <p:grpSp>
        <p:nvGrpSpPr>
          <p:cNvPr id="73" name="Group 72">
            <a:extLst>
              <a:ext uri="{FF2B5EF4-FFF2-40B4-BE49-F238E27FC236}">
                <a16:creationId xmlns:a16="http://schemas.microsoft.com/office/drawing/2014/main" id="{DB2BFEBB-DEDF-46E8-B0EA-497431B6C7FC}"/>
              </a:ext>
              <a:ext uri="{C183D7F6-B498-43B3-948B-1728B52AA6E4}">
                <adec:decorative xmlns:adec="http://schemas.microsoft.com/office/drawing/2017/decorative" val="1"/>
              </a:ext>
            </a:extLst>
          </p:cNvPr>
          <p:cNvGrpSpPr/>
          <p:nvPr/>
        </p:nvGrpSpPr>
        <p:grpSpPr>
          <a:xfrm>
            <a:off x="418643" y="1422406"/>
            <a:ext cx="717140" cy="717242"/>
            <a:chOff x="418643" y="1487929"/>
            <a:chExt cx="717140" cy="717242"/>
          </a:xfrm>
        </p:grpSpPr>
        <p:grpSp>
          <p:nvGrpSpPr>
            <p:cNvPr id="74" name="Group 73">
              <a:extLst>
                <a:ext uri="{FF2B5EF4-FFF2-40B4-BE49-F238E27FC236}">
                  <a16:creationId xmlns:a16="http://schemas.microsoft.com/office/drawing/2014/main" id="{00310F9D-3289-467F-B217-01F150CB2EA0}"/>
                </a:ext>
              </a:extLst>
            </p:cNvPr>
            <p:cNvGrpSpPr/>
            <p:nvPr/>
          </p:nvGrpSpPr>
          <p:grpSpPr>
            <a:xfrm>
              <a:off x="418643" y="1487929"/>
              <a:ext cx="717140" cy="717242"/>
              <a:chOff x="418643" y="1487929"/>
              <a:chExt cx="717140" cy="717242"/>
            </a:xfrm>
          </p:grpSpPr>
          <p:sp>
            <p:nvSpPr>
              <p:cNvPr id="76" name="Freeform 5">
                <a:extLst>
                  <a:ext uri="{FF2B5EF4-FFF2-40B4-BE49-F238E27FC236}">
                    <a16:creationId xmlns:a16="http://schemas.microsoft.com/office/drawing/2014/main" id="{1D1E10E4-39F0-4B78-BDDD-8AAB513AA08C}"/>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7" name="Freeform 6">
                <a:extLst>
                  <a:ext uri="{FF2B5EF4-FFF2-40B4-BE49-F238E27FC236}">
                    <a16:creationId xmlns:a16="http://schemas.microsoft.com/office/drawing/2014/main" id="{CB76A8A0-4011-4C24-988C-9D50C8053A0F}"/>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75" name="Lock" title="Icon of a padlock">
              <a:extLst>
                <a:ext uri="{FF2B5EF4-FFF2-40B4-BE49-F238E27FC236}">
                  <a16:creationId xmlns:a16="http://schemas.microsoft.com/office/drawing/2014/main" id="{31F9D039-6E94-49DB-883E-B4EC239C21B5}"/>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 Placeholder 5"/>
          <p:cNvSpPr>
            <a:spLocks noGrp="1"/>
          </p:cNvSpPr>
          <p:nvPr>
            <p:ph type="body" sz="quarter" idx="11"/>
          </p:nvPr>
        </p:nvSpPr>
        <p:spPr/>
        <p:txBody>
          <a:bodyPr/>
          <a:lstStyle/>
          <a:p>
            <a:pPr lvl="1"/>
            <a:r>
              <a:rPr lang="en-US" dirty="0"/>
              <a:t>Know the difference between a symptom and the cause</a:t>
            </a:r>
          </a:p>
        </p:txBody>
      </p:sp>
      <p:grpSp>
        <p:nvGrpSpPr>
          <p:cNvPr id="78" name="Group 77">
            <a:extLst>
              <a:ext uri="{FF2B5EF4-FFF2-40B4-BE49-F238E27FC236}">
                <a16:creationId xmlns:a16="http://schemas.microsoft.com/office/drawing/2014/main" id="{7BDE1A74-13EA-4165-89EC-E2714C4E1232}"/>
              </a:ext>
              <a:ext uri="{C183D7F6-B498-43B3-948B-1728B52AA6E4}">
                <adec:decorative xmlns:adec="http://schemas.microsoft.com/office/drawing/2017/decorative" val="1"/>
              </a:ext>
            </a:extLst>
          </p:cNvPr>
          <p:cNvGrpSpPr/>
          <p:nvPr/>
        </p:nvGrpSpPr>
        <p:grpSpPr>
          <a:xfrm>
            <a:off x="418643" y="2277473"/>
            <a:ext cx="717140" cy="717242"/>
            <a:chOff x="418643" y="2533089"/>
            <a:chExt cx="717140" cy="717242"/>
          </a:xfrm>
        </p:grpSpPr>
        <p:grpSp>
          <p:nvGrpSpPr>
            <p:cNvPr id="79" name="Group 78">
              <a:extLst>
                <a:ext uri="{FF2B5EF4-FFF2-40B4-BE49-F238E27FC236}">
                  <a16:creationId xmlns:a16="http://schemas.microsoft.com/office/drawing/2014/main" id="{1548536A-BD8D-4865-865B-AB68621B0ADA}"/>
                </a:ext>
              </a:extLst>
            </p:cNvPr>
            <p:cNvGrpSpPr/>
            <p:nvPr/>
          </p:nvGrpSpPr>
          <p:grpSpPr>
            <a:xfrm>
              <a:off x="418643" y="2533089"/>
              <a:ext cx="717140" cy="717242"/>
              <a:chOff x="418643" y="1487929"/>
              <a:chExt cx="717140" cy="717242"/>
            </a:xfrm>
          </p:grpSpPr>
          <p:sp>
            <p:nvSpPr>
              <p:cNvPr id="81" name="Freeform 5">
                <a:extLst>
                  <a:ext uri="{FF2B5EF4-FFF2-40B4-BE49-F238E27FC236}">
                    <a16:creationId xmlns:a16="http://schemas.microsoft.com/office/drawing/2014/main" id="{086A33FC-1498-4FF8-8D0C-24E3748D8CF6}"/>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82" name="Freeform 6">
                <a:extLst>
                  <a:ext uri="{FF2B5EF4-FFF2-40B4-BE49-F238E27FC236}">
                    <a16:creationId xmlns:a16="http://schemas.microsoft.com/office/drawing/2014/main" id="{F6130A1A-2D72-4D8A-872E-C167B0C69F0E}"/>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80" name="shield_3" title="Icon of a shield with an exclamation point inside">
              <a:extLst>
                <a:ext uri="{FF2B5EF4-FFF2-40B4-BE49-F238E27FC236}">
                  <a16:creationId xmlns:a16="http://schemas.microsoft.com/office/drawing/2014/main" id="{A6AB0868-6C93-47EC-84A7-80E2C7EF838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 Placeholder 1"/>
          <p:cNvSpPr>
            <a:spLocks noGrp="1"/>
          </p:cNvSpPr>
          <p:nvPr>
            <p:ph type="body" sz="quarter" idx="15"/>
          </p:nvPr>
        </p:nvSpPr>
        <p:spPr/>
        <p:txBody>
          <a:bodyPr/>
          <a:lstStyle/>
          <a:p>
            <a:pPr lvl="1"/>
            <a:r>
              <a:rPr lang="en-US" dirty="0"/>
              <a:t>Look for patterns</a:t>
            </a:r>
          </a:p>
        </p:txBody>
      </p:sp>
      <p:grpSp>
        <p:nvGrpSpPr>
          <p:cNvPr id="83" name="Group 82">
            <a:extLst>
              <a:ext uri="{FF2B5EF4-FFF2-40B4-BE49-F238E27FC236}">
                <a16:creationId xmlns:a16="http://schemas.microsoft.com/office/drawing/2014/main" id="{64B6B7AC-8423-4BA5-870F-7ACC3165355A}"/>
              </a:ext>
              <a:ext uri="{C183D7F6-B498-43B3-948B-1728B52AA6E4}">
                <adec:decorative xmlns:adec="http://schemas.microsoft.com/office/drawing/2017/decorative" val="1"/>
              </a:ext>
            </a:extLst>
          </p:cNvPr>
          <p:cNvGrpSpPr/>
          <p:nvPr/>
        </p:nvGrpSpPr>
        <p:grpSpPr>
          <a:xfrm>
            <a:off x="418643" y="3132540"/>
            <a:ext cx="717140" cy="717242"/>
            <a:chOff x="418643" y="3578249"/>
            <a:chExt cx="717140" cy="717242"/>
          </a:xfrm>
        </p:grpSpPr>
        <p:grpSp>
          <p:nvGrpSpPr>
            <p:cNvPr id="99" name="Group 98">
              <a:extLst>
                <a:ext uri="{FF2B5EF4-FFF2-40B4-BE49-F238E27FC236}">
                  <a16:creationId xmlns:a16="http://schemas.microsoft.com/office/drawing/2014/main" id="{BEA7C0EA-6AD6-4183-A9E8-F6863869F1B8}"/>
                </a:ext>
              </a:extLst>
            </p:cNvPr>
            <p:cNvGrpSpPr/>
            <p:nvPr/>
          </p:nvGrpSpPr>
          <p:grpSpPr>
            <a:xfrm>
              <a:off x="418643" y="3578249"/>
              <a:ext cx="717140" cy="717242"/>
              <a:chOff x="418643" y="1487929"/>
              <a:chExt cx="717140" cy="717242"/>
            </a:xfrm>
          </p:grpSpPr>
          <p:sp>
            <p:nvSpPr>
              <p:cNvPr id="101" name="Freeform 5">
                <a:extLst>
                  <a:ext uri="{FF2B5EF4-FFF2-40B4-BE49-F238E27FC236}">
                    <a16:creationId xmlns:a16="http://schemas.microsoft.com/office/drawing/2014/main" id="{E5CB0515-056D-4C3C-81C7-D59FBAAC4781}"/>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2" name="Freeform 6">
                <a:extLst>
                  <a:ext uri="{FF2B5EF4-FFF2-40B4-BE49-F238E27FC236}">
                    <a16:creationId xmlns:a16="http://schemas.microsoft.com/office/drawing/2014/main" id="{84B6D52B-66AF-4BD1-AA7A-9F868A28627B}"/>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00" name="safe" title="Icon of a locked safe">
              <a:extLst>
                <a:ext uri="{FF2B5EF4-FFF2-40B4-BE49-F238E27FC236}">
                  <a16:creationId xmlns:a16="http://schemas.microsoft.com/office/drawing/2014/main" id="{F4B9A13F-CDD3-4696-8A10-BE52722E4F49}"/>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sz="quarter" idx="17"/>
          </p:nvPr>
        </p:nvSpPr>
        <p:spPr/>
        <p:txBody>
          <a:bodyPr/>
          <a:lstStyle/>
          <a:p>
            <a:pPr lvl="1"/>
            <a:r>
              <a:rPr lang="en-US" dirty="0"/>
              <a:t>Keep an eye on the big picture, even when solving small problems</a:t>
            </a:r>
          </a:p>
        </p:txBody>
      </p:sp>
      <p:grpSp>
        <p:nvGrpSpPr>
          <p:cNvPr id="103" name="Group 102">
            <a:extLst>
              <a:ext uri="{FF2B5EF4-FFF2-40B4-BE49-F238E27FC236}">
                <a16:creationId xmlns:a16="http://schemas.microsoft.com/office/drawing/2014/main" id="{D5985CAE-4F3F-4BF3-A239-995DB103788A}"/>
              </a:ext>
              <a:ext uri="{C183D7F6-B498-43B3-948B-1728B52AA6E4}">
                <adec:decorative xmlns:adec="http://schemas.microsoft.com/office/drawing/2017/decorative" val="1"/>
              </a:ext>
            </a:extLst>
          </p:cNvPr>
          <p:cNvGrpSpPr/>
          <p:nvPr/>
        </p:nvGrpSpPr>
        <p:grpSpPr>
          <a:xfrm>
            <a:off x="418643" y="3987607"/>
            <a:ext cx="717140" cy="717242"/>
            <a:chOff x="418643" y="4623409"/>
            <a:chExt cx="717140" cy="717242"/>
          </a:xfrm>
        </p:grpSpPr>
        <p:grpSp>
          <p:nvGrpSpPr>
            <p:cNvPr id="104" name="Group 103">
              <a:extLst>
                <a:ext uri="{FF2B5EF4-FFF2-40B4-BE49-F238E27FC236}">
                  <a16:creationId xmlns:a16="http://schemas.microsoft.com/office/drawing/2014/main" id="{BE4E2D80-12F6-476F-BDD0-1B91BC422BF6}"/>
                </a:ext>
              </a:extLst>
            </p:cNvPr>
            <p:cNvGrpSpPr/>
            <p:nvPr/>
          </p:nvGrpSpPr>
          <p:grpSpPr>
            <a:xfrm>
              <a:off x="418643" y="4623409"/>
              <a:ext cx="717140" cy="717242"/>
              <a:chOff x="418643" y="1487929"/>
              <a:chExt cx="717140" cy="717242"/>
            </a:xfrm>
          </p:grpSpPr>
          <p:sp>
            <p:nvSpPr>
              <p:cNvPr id="106" name="Freeform 5">
                <a:extLst>
                  <a:ext uri="{FF2B5EF4-FFF2-40B4-BE49-F238E27FC236}">
                    <a16:creationId xmlns:a16="http://schemas.microsoft.com/office/drawing/2014/main" id="{0D988E01-B3C1-4134-8BDF-95AC90B2145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7" name="Freeform 6">
                <a:extLst>
                  <a:ext uri="{FF2B5EF4-FFF2-40B4-BE49-F238E27FC236}">
                    <a16:creationId xmlns:a16="http://schemas.microsoft.com/office/drawing/2014/main" id="{83773E60-2588-4475-A92D-88C7194A8649}"/>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05" name="key" title="Icon of a key">
              <a:extLst>
                <a:ext uri="{FF2B5EF4-FFF2-40B4-BE49-F238E27FC236}">
                  <a16:creationId xmlns:a16="http://schemas.microsoft.com/office/drawing/2014/main" id="{0297B737-2530-4654-84D8-3C4D30A319D7}"/>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4" name="Text Placeholder 3"/>
          <p:cNvSpPr>
            <a:spLocks noGrp="1"/>
          </p:cNvSpPr>
          <p:nvPr>
            <p:ph type="body" sz="quarter" idx="19"/>
          </p:nvPr>
        </p:nvSpPr>
        <p:spPr/>
        <p:txBody>
          <a:bodyPr/>
          <a:lstStyle/>
          <a:p>
            <a:pPr lvl="1"/>
            <a:r>
              <a:rPr lang="en-US" dirty="0"/>
              <a:t>Look for long-term solutions, not shortcuts</a:t>
            </a:r>
          </a:p>
        </p:txBody>
      </p:sp>
      <p:sp>
        <p:nvSpPr>
          <p:cNvPr id="5" name="Text Placeholder 4"/>
          <p:cNvSpPr>
            <a:spLocks noGrp="1"/>
          </p:cNvSpPr>
          <p:nvPr>
            <p:ph type="body" sz="quarter" idx="21"/>
          </p:nvPr>
        </p:nvSpPr>
        <p:spPr/>
        <p:txBody>
          <a:bodyPr/>
          <a:lstStyle/>
          <a:p>
            <a:pPr lvl="1"/>
            <a:r>
              <a:rPr lang="en-US" dirty="0"/>
              <a:t>Design with the next phase in mind</a:t>
            </a:r>
          </a:p>
        </p:txBody>
      </p:sp>
      <p:grpSp>
        <p:nvGrpSpPr>
          <p:cNvPr id="8" name="Group 7">
            <a:extLst>
              <a:ext uri="{FF2B5EF4-FFF2-40B4-BE49-F238E27FC236}">
                <a16:creationId xmlns:a16="http://schemas.microsoft.com/office/drawing/2014/main" id="{48E42441-B183-4D78-B06A-969B3D225BFF}"/>
              </a:ext>
              <a:ext uri="{C183D7F6-B498-43B3-948B-1728B52AA6E4}">
                <adec:decorative xmlns:adec="http://schemas.microsoft.com/office/drawing/2017/decorative" val="1"/>
              </a:ext>
            </a:extLst>
          </p:cNvPr>
          <p:cNvGrpSpPr/>
          <p:nvPr/>
        </p:nvGrpSpPr>
        <p:grpSpPr>
          <a:xfrm>
            <a:off x="418643" y="4842674"/>
            <a:ext cx="717140" cy="717242"/>
            <a:chOff x="418643" y="4842674"/>
            <a:chExt cx="717140" cy="717242"/>
          </a:xfrm>
        </p:grpSpPr>
        <p:grpSp>
          <p:nvGrpSpPr>
            <p:cNvPr id="109" name="Group 108">
              <a:extLst>
                <a:ext uri="{FF2B5EF4-FFF2-40B4-BE49-F238E27FC236}">
                  <a16:creationId xmlns:a16="http://schemas.microsoft.com/office/drawing/2014/main" id="{FA7D83DF-73C4-4102-80D1-EBABC5CA9651}"/>
                </a:ext>
              </a:extLst>
            </p:cNvPr>
            <p:cNvGrpSpPr/>
            <p:nvPr/>
          </p:nvGrpSpPr>
          <p:grpSpPr>
            <a:xfrm>
              <a:off x="418643" y="4842674"/>
              <a:ext cx="717140" cy="717242"/>
              <a:chOff x="418643" y="1487929"/>
              <a:chExt cx="717140" cy="717242"/>
            </a:xfrm>
          </p:grpSpPr>
          <p:sp>
            <p:nvSpPr>
              <p:cNvPr id="111" name="Freeform 5">
                <a:extLst>
                  <a:ext uri="{FF2B5EF4-FFF2-40B4-BE49-F238E27FC236}">
                    <a16:creationId xmlns:a16="http://schemas.microsoft.com/office/drawing/2014/main" id="{C846554C-B21D-461C-A2B2-F4AF89C66D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12" name="Freeform 6">
                <a:extLst>
                  <a:ext uri="{FF2B5EF4-FFF2-40B4-BE49-F238E27FC236}">
                    <a16:creationId xmlns:a16="http://schemas.microsoft.com/office/drawing/2014/main" id="{55122121-D7E2-4658-95B9-F18893A1F391}"/>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7" name="document_6" title="Icon of a document with a padlock in the lower right corner">
              <a:extLst>
                <a:ext uri="{FF2B5EF4-FFF2-40B4-BE49-F238E27FC236}">
                  <a16:creationId xmlns:a16="http://schemas.microsoft.com/office/drawing/2014/main" id="{D93F4D5F-9A95-41F1-8F81-80164D0F7B56}"/>
                </a:ext>
              </a:extLst>
            </p:cNvPr>
            <p:cNvSpPr>
              <a:spLocks noChangeAspect="1" noEditPoints="1"/>
            </p:cNvSpPr>
            <p:nvPr/>
          </p:nvSpPr>
          <p:spPr bwMode="auto">
            <a:xfrm>
              <a:off x="630909" y="5018415"/>
              <a:ext cx="292608" cy="365760"/>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40813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Role of a </a:t>
            </a:r>
            <a:r>
              <a:rPr lang="en-GB" dirty="0"/>
              <a:t>Solution architect during project phases</a:t>
            </a:r>
            <a:r>
              <a:rPr lang="en-US" dirty="0"/>
              <a:t>?</a:t>
            </a:r>
          </a:p>
        </p:txBody>
      </p:sp>
      <p:pic>
        <p:nvPicPr>
          <p:cNvPr id="4" name="Picture Placeholder 12" descr="Boardroom outline">
            <a:extLst>
              <a:ext uri="{FF2B5EF4-FFF2-40B4-BE49-F238E27FC236}">
                <a16:creationId xmlns:a16="http://schemas.microsoft.com/office/drawing/2014/main" id="{C7F94E1E-F775-F3BF-3804-43B1B77385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a:xfrm>
            <a:off x="10098361" y="2777952"/>
            <a:ext cx="1281254" cy="1281436"/>
          </a:xfrm>
        </p:spPr>
      </p:pic>
    </p:spTree>
    <p:extLst>
      <p:ext uri="{BB962C8B-B14F-4D97-AF65-F5344CB8AC3E}">
        <p14:creationId xmlns:p14="http://schemas.microsoft.com/office/powerpoint/2010/main" val="105666620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The architect’s role in pre-sales</a:t>
            </a:r>
          </a:p>
        </p:txBody>
      </p:sp>
      <p:grpSp>
        <p:nvGrpSpPr>
          <p:cNvPr id="102" name="Group 101">
            <a:extLst>
              <a:ext uri="{FF2B5EF4-FFF2-40B4-BE49-F238E27FC236}">
                <a16:creationId xmlns:a16="http://schemas.microsoft.com/office/drawing/2014/main" id="{5359CB08-43FA-4641-BB0A-F3D53A9C9240}"/>
              </a:ext>
              <a:ext uri="{C183D7F6-B498-43B3-948B-1728B52AA6E4}">
                <adec:decorative xmlns:adec="http://schemas.microsoft.com/office/drawing/2017/decorative" val="1"/>
              </a:ext>
            </a:extLst>
          </p:cNvPr>
          <p:cNvGrpSpPr/>
          <p:nvPr/>
        </p:nvGrpSpPr>
        <p:grpSpPr>
          <a:xfrm>
            <a:off x="418643" y="1327923"/>
            <a:ext cx="657589" cy="657683"/>
            <a:chOff x="418643" y="1487929"/>
            <a:chExt cx="717140" cy="717242"/>
          </a:xfrm>
        </p:grpSpPr>
        <p:grpSp>
          <p:nvGrpSpPr>
            <p:cNvPr id="103" name="Group 102">
              <a:extLst>
                <a:ext uri="{FF2B5EF4-FFF2-40B4-BE49-F238E27FC236}">
                  <a16:creationId xmlns:a16="http://schemas.microsoft.com/office/drawing/2014/main" id="{EC82AB55-2A44-448D-8524-A79A33A3F797}"/>
                </a:ext>
              </a:extLst>
            </p:cNvPr>
            <p:cNvGrpSpPr/>
            <p:nvPr/>
          </p:nvGrpSpPr>
          <p:grpSpPr>
            <a:xfrm>
              <a:off x="418643" y="1487929"/>
              <a:ext cx="717140" cy="717242"/>
              <a:chOff x="418643" y="1487929"/>
              <a:chExt cx="717140" cy="717242"/>
            </a:xfrm>
          </p:grpSpPr>
          <p:sp>
            <p:nvSpPr>
              <p:cNvPr id="116" name="Freeform 5">
                <a:extLst>
                  <a:ext uri="{FF2B5EF4-FFF2-40B4-BE49-F238E27FC236}">
                    <a16:creationId xmlns:a16="http://schemas.microsoft.com/office/drawing/2014/main" id="{C15E2F4F-2F6F-467C-A278-295E221986C1}"/>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17" name="Freeform 6">
                <a:extLst>
                  <a:ext uri="{FF2B5EF4-FFF2-40B4-BE49-F238E27FC236}">
                    <a16:creationId xmlns:a16="http://schemas.microsoft.com/office/drawing/2014/main" id="{AF36F865-8825-43C1-85DF-0D9DFB297201}"/>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15" name="Lock" title="Icon of a padlock">
              <a:extLst>
                <a:ext uri="{FF2B5EF4-FFF2-40B4-BE49-F238E27FC236}">
                  <a16:creationId xmlns:a16="http://schemas.microsoft.com/office/drawing/2014/main" id="{E63CB80E-924E-4FAB-8C0A-33B1638AE05D}"/>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 Placeholder 5"/>
          <p:cNvSpPr>
            <a:spLocks noGrp="1"/>
          </p:cNvSpPr>
          <p:nvPr>
            <p:ph type="body" sz="quarter" idx="11"/>
          </p:nvPr>
        </p:nvSpPr>
        <p:spPr/>
        <p:txBody>
          <a:bodyPr/>
          <a:lstStyle/>
          <a:p>
            <a:pPr lvl="1"/>
            <a:r>
              <a:rPr lang="en-US" dirty="0"/>
              <a:t>Respond to RFP</a:t>
            </a:r>
          </a:p>
        </p:txBody>
      </p:sp>
      <p:grpSp>
        <p:nvGrpSpPr>
          <p:cNvPr id="118" name="Group 117">
            <a:extLst>
              <a:ext uri="{FF2B5EF4-FFF2-40B4-BE49-F238E27FC236}">
                <a16:creationId xmlns:a16="http://schemas.microsoft.com/office/drawing/2014/main" id="{4656E87D-A0EB-46C4-8C24-33DDA90C6479}"/>
              </a:ext>
              <a:ext uri="{C183D7F6-B498-43B3-948B-1728B52AA6E4}">
                <adec:decorative xmlns:adec="http://schemas.microsoft.com/office/drawing/2017/decorative" val="1"/>
              </a:ext>
            </a:extLst>
          </p:cNvPr>
          <p:cNvGrpSpPr/>
          <p:nvPr/>
        </p:nvGrpSpPr>
        <p:grpSpPr>
          <a:xfrm>
            <a:off x="418643" y="2036817"/>
            <a:ext cx="657589" cy="657683"/>
            <a:chOff x="418643" y="2533089"/>
            <a:chExt cx="717140" cy="717242"/>
          </a:xfrm>
        </p:grpSpPr>
        <p:grpSp>
          <p:nvGrpSpPr>
            <p:cNvPr id="119" name="Group 118">
              <a:extLst>
                <a:ext uri="{FF2B5EF4-FFF2-40B4-BE49-F238E27FC236}">
                  <a16:creationId xmlns:a16="http://schemas.microsoft.com/office/drawing/2014/main" id="{535D7650-DBAC-4B5C-82E4-62DF775A2B73}"/>
                </a:ext>
              </a:extLst>
            </p:cNvPr>
            <p:cNvGrpSpPr/>
            <p:nvPr/>
          </p:nvGrpSpPr>
          <p:grpSpPr>
            <a:xfrm>
              <a:off x="418643" y="2533089"/>
              <a:ext cx="717140" cy="717242"/>
              <a:chOff x="418643" y="1487929"/>
              <a:chExt cx="717140" cy="717242"/>
            </a:xfrm>
          </p:grpSpPr>
          <p:sp>
            <p:nvSpPr>
              <p:cNvPr id="121" name="Freeform 5">
                <a:extLst>
                  <a:ext uri="{FF2B5EF4-FFF2-40B4-BE49-F238E27FC236}">
                    <a16:creationId xmlns:a16="http://schemas.microsoft.com/office/drawing/2014/main" id="{8E7BCA5B-694F-4E5C-BA98-D068D6A7FCD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22" name="Freeform 6">
                <a:extLst>
                  <a:ext uri="{FF2B5EF4-FFF2-40B4-BE49-F238E27FC236}">
                    <a16:creationId xmlns:a16="http://schemas.microsoft.com/office/drawing/2014/main" id="{4000C373-2E68-40B7-9591-B198ED7F9EEB}"/>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20" name="shield_3" title="Icon of a shield with an exclamation point inside">
              <a:extLst>
                <a:ext uri="{FF2B5EF4-FFF2-40B4-BE49-F238E27FC236}">
                  <a16:creationId xmlns:a16="http://schemas.microsoft.com/office/drawing/2014/main" id="{8A0385E5-6CE7-4320-9608-91BC352C3A8A}"/>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 Placeholder 1"/>
          <p:cNvSpPr>
            <a:spLocks noGrp="1"/>
          </p:cNvSpPr>
          <p:nvPr>
            <p:ph type="body" sz="quarter" idx="15"/>
          </p:nvPr>
        </p:nvSpPr>
        <p:spPr/>
        <p:txBody>
          <a:bodyPr/>
          <a:lstStyle/>
          <a:p>
            <a:pPr lvl="1"/>
            <a:r>
              <a:rPr lang="en-US" dirty="0"/>
              <a:t>Introductory customer meetings</a:t>
            </a:r>
          </a:p>
        </p:txBody>
      </p:sp>
      <p:grpSp>
        <p:nvGrpSpPr>
          <p:cNvPr id="123" name="Group 122">
            <a:extLst>
              <a:ext uri="{FF2B5EF4-FFF2-40B4-BE49-F238E27FC236}">
                <a16:creationId xmlns:a16="http://schemas.microsoft.com/office/drawing/2014/main" id="{FF50DADD-9C8C-44BC-828F-C2CD449C2AB8}"/>
              </a:ext>
              <a:ext uri="{C183D7F6-B498-43B3-948B-1728B52AA6E4}">
                <adec:decorative xmlns:adec="http://schemas.microsoft.com/office/drawing/2017/decorative" val="1"/>
              </a:ext>
            </a:extLst>
          </p:cNvPr>
          <p:cNvGrpSpPr/>
          <p:nvPr/>
        </p:nvGrpSpPr>
        <p:grpSpPr>
          <a:xfrm>
            <a:off x="418643" y="2745711"/>
            <a:ext cx="657589" cy="657683"/>
            <a:chOff x="418643" y="3578249"/>
            <a:chExt cx="717140" cy="717242"/>
          </a:xfrm>
        </p:grpSpPr>
        <p:grpSp>
          <p:nvGrpSpPr>
            <p:cNvPr id="124" name="Group 123">
              <a:extLst>
                <a:ext uri="{FF2B5EF4-FFF2-40B4-BE49-F238E27FC236}">
                  <a16:creationId xmlns:a16="http://schemas.microsoft.com/office/drawing/2014/main" id="{CE679C1F-A657-48B4-94FC-686F6F85DB70}"/>
                </a:ext>
              </a:extLst>
            </p:cNvPr>
            <p:cNvGrpSpPr/>
            <p:nvPr/>
          </p:nvGrpSpPr>
          <p:grpSpPr>
            <a:xfrm>
              <a:off x="418643" y="3578249"/>
              <a:ext cx="717140" cy="717242"/>
              <a:chOff x="418643" y="1487929"/>
              <a:chExt cx="717140" cy="717242"/>
            </a:xfrm>
          </p:grpSpPr>
          <p:sp>
            <p:nvSpPr>
              <p:cNvPr id="126" name="Freeform 5">
                <a:extLst>
                  <a:ext uri="{FF2B5EF4-FFF2-40B4-BE49-F238E27FC236}">
                    <a16:creationId xmlns:a16="http://schemas.microsoft.com/office/drawing/2014/main" id="{DD08F1EE-6DA8-4729-A540-D440AB1B721C}"/>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27" name="Freeform 6">
                <a:extLst>
                  <a:ext uri="{FF2B5EF4-FFF2-40B4-BE49-F238E27FC236}">
                    <a16:creationId xmlns:a16="http://schemas.microsoft.com/office/drawing/2014/main" id="{6EA4A6FA-9703-4C43-8135-E4EBA9B89FDC}"/>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25" name="safe" title="Icon of a locked safe">
              <a:extLst>
                <a:ext uri="{FF2B5EF4-FFF2-40B4-BE49-F238E27FC236}">
                  <a16:creationId xmlns:a16="http://schemas.microsoft.com/office/drawing/2014/main" id="{4855D0C4-182B-4A64-A557-C2616C53C29D}"/>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sz="quarter" idx="17"/>
          </p:nvPr>
        </p:nvSpPr>
        <p:spPr/>
        <p:txBody>
          <a:bodyPr/>
          <a:lstStyle/>
          <a:p>
            <a:pPr lvl="1"/>
            <a:r>
              <a:rPr lang="en-US" dirty="0"/>
              <a:t>Demos and proofs of concepts</a:t>
            </a:r>
          </a:p>
        </p:txBody>
      </p:sp>
      <p:grpSp>
        <p:nvGrpSpPr>
          <p:cNvPr id="128" name="Group 127">
            <a:extLst>
              <a:ext uri="{FF2B5EF4-FFF2-40B4-BE49-F238E27FC236}">
                <a16:creationId xmlns:a16="http://schemas.microsoft.com/office/drawing/2014/main" id="{B6CCDC59-0CF8-4544-829D-2573B0A53A03}"/>
              </a:ext>
              <a:ext uri="{C183D7F6-B498-43B3-948B-1728B52AA6E4}">
                <adec:decorative xmlns:adec="http://schemas.microsoft.com/office/drawing/2017/decorative" val="1"/>
              </a:ext>
            </a:extLst>
          </p:cNvPr>
          <p:cNvGrpSpPr/>
          <p:nvPr/>
        </p:nvGrpSpPr>
        <p:grpSpPr>
          <a:xfrm>
            <a:off x="418643" y="3454605"/>
            <a:ext cx="657589" cy="657683"/>
            <a:chOff x="418643" y="4623409"/>
            <a:chExt cx="717140" cy="717242"/>
          </a:xfrm>
        </p:grpSpPr>
        <p:grpSp>
          <p:nvGrpSpPr>
            <p:cNvPr id="129" name="Group 128">
              <a:extLst>
                <a:ext uri="{FF2B5EF4-FFF2-40B4-BE49-F238E27FC236}">
                  <a16:creationId xmlns:a16="http://schemas.microsoft.com/office/drawing/2014/main" id="{B6F20379-1B5E-4B0A-825B-E9DE19D755E0}"/>
                </a:ext>
              </a:extLst>
            </p:cNvPr>
            <p:cNvGrpSpPr/>
            <p:nvPr/>
          </p:nvGrpSpPr>
          <p:grpSpPr>
            <a:xfrm>
              <a:off x="418643" y="4623409"/>
              <a:ext cx="717140" cy="717242"/>
              <a:chOff x="418643" y="1487929"/>
              <a:chExt cx="717140" cy="717242"/>
            </a:xfrm>
          </p:grpSpPr>
          <p:sp>
            <p:nvSpPr>
              <p:cNvPr id="131" name="Freeform 5">
                <a:extLst>
                  <a:ext uri="{FF2B5EF4-FFF2-40B4-BE49-F238E27FC236}">
                    <a16:creationId xmlns:a16="http://schemas.microsoft.com/office/drawing/2014/main" id="{9BF9ED11-D5A8-4C0F-829E-AF62C071DC65}"/>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32" name="Freeform 6">
                <a:extLst>
                  <a:ext uri="{FF2B5EF4-FFF2-40B4-BE49-F238E27FC236}">
                    <a16:creationId xmlns:a16="http://schemas.microsoft.com/office/drawing/2014/main" id="{B496011B-A583-45B5-BEA6-DBC3CB296B09}"/>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30" name="key" title="Icon of a key">
              <a:extLst>
                <a:ext uri="{FF2B5EF4-FFF2-40B4-BE49-F238E27FC236}">
                  <a16:creationId xmlns:a16="http://schemas.microsoft.com/office/drawing/2014/main" id="{3D850C46-2B1A-4883-889E-E8EE1A6BE161}"/>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4" name="Text Placeholder 3"/>
          <p:cNvSpPr>
            <a:spLocks noGrp="1"/>
          </p:cNvSpPr>
          <p:nvPr>
            <p:ph type="body" sz="quarter" idx="19"/>
          </p:nvPr>
        </p:nvSpPr>
        <p:spPr/>
        <p:txBody>
          <a:bodyPr/>
          <a:lstStyle/>
          <a:p>
            <a:pPr lvl="1"/>
            <a:r>
              <a:rPr lang="en-US" dirty="0"/>
              <a:t>Solution envisioning</a:t>
            </a:r>
          </a:p>
        </p:txBody>
      </p:sp>
      <p:grpSp>
        <p:nvGrpSpPr>
          <p:cNvPr id="133" name="Group 132">
            <a:extLst>
              <a:ext uri="{FF2B5EF4-FFF2-40B4-BE49-F238E27FC236}">
                <a16:creationId xmlns:a16="http://schemas.microsoft.com/office/drawing/2014/main" id="{852F48DB-045C-4CF8-A30B-7DDBA8242E76}"/>
              </a:ext>
              <a:ext uri="{C183D7F6-B498-43B3-948B-1728B52AA6E4}">
                <adec:decorative xmlns:adec="http://schemas.microsoft.com/office/drawing/2017/decorative" val="1"/>
              </a:ext>
            </a:extLst>
          </p:cNvPr>
          <p:cNvGrpSpPr/>
          <p:nvPr/>
        </p:nvGrpSpPr>
        <p:grpSpPr>
          <a:xfrm>
            <a:off x="418643" y="4163499"/>
            <a:ext cx="657589" cy="657683"/>
            <a:chOff x="418643" y="4842674"/>
            <a:chExt cx="717140" cy="717242"/>
          </a:xfrm>
        </p:grpSpPr>
        <p:grpSp>
          <p:nvGrpSpPr>
            <p:cNvPr id="134" name="Group 133">
              <a:extLst>
                <a:ext uri="{FF2B5EF4-FFF2-40B4-BE49-F238E27FC236}">
                  <a16:creationId xmlns:a16="http://schemas.microsoft.com/office/drawing/2014/main" id="{BB49E54A-FADA-443B-B40F-8C9D088E83E1}"/>
                </a:ext>
              </a:extLst>
            </p:cNvPr>
            <p:cNvGrpSpPr/>
            <p:nvPr/>
          </p:nvGrpSpPr>
          <p:grpSpPr>
            <a:xfrm>
              <a:off x="418643" y="4842674"/>
              <a:ext cx="717140" cy="717242"/>
              <a:chOff x="418643" y="1487929"/>
              <a:chExt cx="717140" cy="717242"/>
            </a:xfrm>
          </p:grpSpPr>
          <p:sp>
            <p:nvSpPr>
              <p:cNvPr id="136" name="Freeform 5">
                <a:extLst>
                  <a:ext uri="{FF2B5EF4-FFF2-40B4-BE49-F238E27FC236}">
                    <a16:creationId xmlns:a16="http://schemas.microsoft.com/office/drawing/2014/main" id="{154F529E-250A-4A73-BD27-2C355552195D}"/>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37" name="Freeform 6">
                <a:extLst>
                  <a:ext uri="{FF2B5EF4-FFF2-40B4-BE49-F238E27FC236}">
                    <a16:creationId xmlns:a16="http://schemas.microsoft.com/office/drawing/2014/main" id="{B79936DB-715D-487D-AC15-43E109CDFF06}"/>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35" name="document_6" title="Icon of a document with a padlock in the lower right corner">
              <a:extLst>
                <a:ext uri="{FF2B5EF4-FFF2-40B4-BE49-F238E27FC236}">
                  <a16:creationId xmlns:a16="http://schemas.microsoft.com/office/drawing/2014/main" id="{69410A33-87FF-4444-8CD0-8F757AEF6BA3}"/>
                </a:ext>
              </a:extLst>
            </p:cNvPr>
            <p:cNvSpPr>
              <a:spLocks noChangeAspect="1" noEditPoints="1"/>
            </p:cNvSpPr>
            <p:nvPr/>
          </p:nvSpPr>
          <p:spPr bwMode="auto">
            <a:xfrm>
              <a:off x="630909" y="5018415"/>
              <a:ext cx="292608" cy="365760"/>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 Placeholder 4"/>
          <p:cNvSpPr>
            <a:spLocks noGrp="1"/>
          </p:cNvSpPr>
          <p:nvPr>
            <p:ph type="body" sz="quarter" idx="21"/>
          </p:nvPr>
        </p:nvSpPr>
        <p:spPr/>
        <p:txBody>
          <a:bodyPr/>
          <a:lstStyle/>
          <a:p>
            <a:pPr lvl="1"/>
            <a:r>
              <a:rPr lang="en-US" dirty="0"/>
              <a:t>Educate presales resources and sales reps</a:t>
            </a:r>
          </a:p>
        </p:txBody>
      </p:sp>
      <p:sp>
        <p:nvSpPr>
          <p:cNvPr id="7" name="Text Placeholder 6">
            <a:extLst>
              <a:ext uri="{FF2B5EF4-FFF2-40B4-BE49-F238E27FC236}">
                <a16:creationId xmlns:a16="http://schemas.microsoft.com/office/drawing/2014/main" id="{F614785D-84F2-4E5E-8457-0AB1E0C75508}"/>
              </a:ext>
            </a:extLst>
          </p:cNvPr>
          <p:cNvSpPr>
            <a:spLocks noGrp="1"/>
          </p:cNvSpPr>
          <p:nvPr>
            <p:ph type="body" sz="quarter" idx="30"/>
          </p:nvPr>
        </p:nvSpPr>
        <p:spPr/>
        <p:txBody>
          <a:bodyPr/>
          <a:lstStyle/>
          <a:p>
            <a:pPr lvl="1"/>
            <a:r>
              <a:rPr lang="en-US" dirty="0"/>
              <a:t>Identify other potential opportunities</a:t>
            </a:r>
          </a:p>
        </p:txBody>
      </p:sp>
      <p:grpSp>
        <p:nvGrpSpPr>
          <p:cNvPr id="10" name="Group 9">
            <a:extLst>
              <a:ext uri="{FF2B5EF4-FFF2-40B4-BE49-F238E27FC236}">
                <a16:creationId xmlns:a16="http://schemas.microsoft.com/office/drawing/2014/main" id="{26AABF2E-872A-4F29-9E14-99FCB841CF69}"/>
              </a:ext>
              <a:ext uri="{C183D7F6-B498-43B3-948B-1728B52AA6E4}">
                <adec:decorative xmlns:adec="http://schemas.microsoft.com/office/drawing/2017/decorative" val="1"/>
              </a:ext>
            </a:extLst>
          </p:cNvPr>
          <p:cNvGrpSpPr/>
          <p:nvPr/>
        </p:nvGrpSpPr>
        <p:grpSpPr>
          <a:xfrm>
            <a:off x="418644" y="4872395"/>
            <a:ext cx="657589" cy="657683"/>
            <a:chOff x="418644" y="4872395"/>
            <a:chExt cx="657589" cy="657683"/>
          </a:xfrm>
        </p:grpSpPr>
        <p:grpSp>
          <p:nvGrpSpPr>
            <p:cNvPr id="151" name="Group 150">
              <a:extLst>
                <a:ext uri="{FF2B5EF4-FFF2-40B4-BE49-F238E27FC236}">
                  <a16:creationId xmlns:a16="http://schemas.microsoft.com/office/drawing/2014/main" id="{1121ECCD-431C-430F-82D4-6F95C256C2F4}"/>
                </a:ext>
              </a:extLst>
            </p:cNvPr>
            <p:cNvGrpSpPr/>
            <p:nvPr/>
          </p:nvGrpSpPr>
          <p:grpSpPr>
            <a:xfrm>
              <a:off x="418644" y="4872395"/>
              <a:ext cx="657589" cy="657683"/>
              <a:chOff x="418643" y="1487929"/>
              <a:chExt cx="717140" cy="717242"/>
            </a:xfrm>
          </p:grpSpPr>
          <p:sp>
            <p:nvSpPr>
              <p:cNvPr id="153" name="Freeform 5">
                <a:extLst>
                  <a:ext uri="{FF2B5EF4-FFF2-40B4-BE49-F238E27FC236}">
                    <a16:creationId xmlns:a16="http://schemas.microsoft.com/office/drawing/2014/main" id="{F8862DD3-10A7-47C3-BDF9-7EA292BB56B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54" name="Freeform 6">
                <a:extLst>
                  <a:ext uri="{FF2B5EF4-FFF2-40B4-BE49-F238E27FC236}">
                    <a16:creationId xmlns:a16="http://schemas.microsoft.com/office/drawing/2014/main" id="{059216B0-B999-4A61-91FE-95F69A67D059}"/>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9" name="Fingerprint_E928" title="Icon of a fingerprint">
              <a:extLst>
                <a:ext uri="{FF2B5EF4-FFF2-40B4-BE49-F238E27FC236}">
                  <a16:creationId xmlns:a16="http://schemas.microsoft.com/office/drawing/2014/main" id="{37DF6176-6F60-411E-92CE-05C9AD28D003}"/>
                </a:ext>
              </a:extLst>
            </p:cNvPr>
            <p:cNvSpPr>
              <a:spLocks noChangeAspect="1" noEditPoints="1"/>
            </p:cNvSpPr>
            <p:nvPr/>
          </p:nvSpPr>
          <p:spPr bwMode="auto">
            <a:xfrm>
              <a:off x="631721" y="5045618"/>
              <a:ext cx="231435" cy="311237"/>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Tree>
    <p:extLst>
      <p:ext uri="{BB962C8B-B14F-4D97-AF65-F5344CB8AC3E}">
        <p14:creationId xmlns:p14="http://schemas.microsoft.com/office/powerpoint/2010/main" val="3848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F4915-1013-4471-B726-ABC770B5A897}"/>
              </a:ext>
            </a:extLst>
          </p:cNvPr>
          <p:cNvSpPr>
            <a:spLocks noGrp="1"/>
          </p:cNvSpPr>
          <p:nvPr>
            <p:ph type="title"/>
          </p:nvPr>
        </p:nvSpPr>
        <p:spPr/>
        <p:txBody>
          <a:bodyPr/>
          <a:lstStyle/>
          <a:p>
            <a:r>
              <a:rPr lang="en-US" dirty="0"/>
              <a:t>Where are we in the project?</a:t>
            </a:r>
          </a:p>
        </p:txBody>
      </p:sp>
      <p:sp>
        <p:nvSpPr>
          <p:cNvPr id="3" name="Text Placeholder 2">
            <a:extLst>
              <a:ext uri="{FF2B5EF4-FFF2-40B4-BE49-F238E27FC236}">
                <a16:creationId xmlns:a16="http://schemas.microsoft.com/office/drawing/2014/main" id="{54FCF8E3-2B2E-47C8-82A1-6F2D1B649422}"/>
              </a:ext>
            </a:extLst>
          </p:cNvPr>
          <p:cNvSpPr>
            <a:spLocks noGrp="1"/>
          </p:cNvSpPr>
          <p:nvPr>
            <p:ph type="body" sz="quarter" idx="10"/>
          </p:nvPr>
        </p:nvSpPr>
        <p:spPr/>
        <p:txBody>
          <a:bodyPr/>
          <a:lstStyle/>
          <a:p>
            <a:r>
              <a:rPr lang="en-US" dirty="0"/>
              <a:t>We are in pre-sales</a:t>
            </a:r>
          </a:p>
        </p:txBody>
      </p:sp>
      <p:sp>
        <p:nvSpPr>
          <p:cNvPr id="5" name="Rectangle 4">
            <a:extLst>
              <a:ext uri="{FF2B5EF4-FFF2-40B4-BE49-F238E27FC236}">
                <a16:creationId xmlns:a16="http://schemas.microsoft.com/office/drawing/2014/main" id="{DE41904A-8936-44AD-8DCE-E25C07BD1723}"/>
              </a:ext>
              <a:ext uri="{C183D7F6-B498-43B3-948B-1728B52AA6E4}">
                <adec:decorative xmlns:adec="http://schemas.microsoft.com/office/drawing/2017/decorative" val="1"/>
              </a:ext>
            </a:extLst>
          </p:cNvPr>
          <p:cNvSpPr/>
          <p:nvPr/>
        </p:nvSpPr>
        <p:spPr bwMode="auto">
          <a:xfrm>
            <a:off x="870465" y="2983099"/>
            <a:ext cx="3838832" cy="194413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4" name="Diagram 3" descr="Diagram of the stages when we are in pre-sales">
            <a:extLst>
              <a:ext uri="{FF2B5EF4-FFF2-40B4-BE49-F238E27FC236}">
                <a16:creationId xmlns:a16="http://schemas.microsoft.com/office/drawing/2014/main" id="{A687CBA7-8083-4995-91C6-B2724BB0E4AC}"/>
              </a:ext>
            </a:extLst>
          </p:cNvPr>
          <p:cNvGraphicFramePr/>
          <p:nvPr>
            <p:extLst>
              <p:ext uri="{D42A27DB-BD31-4B8C-83A1-F6EECF244321}">
                <p14:modId xmlns:p14="http://schemas.microsoft.com/office/powerpoint/2010/main" val="2204702367"/>
              </p:ext>
            </p:extLst>
          </p:nvPr>
        </p:nvGraphicFramePr>
        <p:xfrm>
          <a:off x="1573427" y="2619632"/>
          <a:ext cx="9748108" cy="2671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852183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1">
            <a:extLst>
              <a:ext uri="{FF2B5EF4-FFF2-40B4-BE49-F238E27FC236}">
                <a16:creationId xmlns:a16="http://schemas.microsoft.com/office/drawing/2014/main" id="{11A95510-5CC6-457C-B871-FAD59D51634F}"/>
              </a:ext>
            </a:extLst>
          </p:cNvPr>
          <p:cNvSpPr>
            <a:spLocks noGrp="1"/>
          </p:cNvSpPr>
          <p:nvPr>
            <p:ph type="title"/>
          </p:nvPr>
        </p:nvSpPr>
        <p:spPr>
          <a:xfrm>
            <a:off x="418642" y="440494"/>
            <a:ext cx="11773357" cy="680196"/>
          </a:xfrm>
        </p:spPr>
        <p:txBody>
          <a:bodyPr/>
          <a:lstStyle/>
          <a:p>
            <a:r>
              <a:rPr lang="en-US" dirty="0"/>
              <a:t>Initiation-&gt; Design -&gt; Implementation -&gt; Delivery -&gt; Operation</a:t>
            </a:r>
          </a:p>
        </p:txBody>
      </p:sp>
      <p:grpSp>
        <p:nvGrpSpPr>
          <p:cNvPr id="2" name="Group 1">
            <a:extLst>
              <a:ext uri="{FF2B5EF4-FFF2-40B4-BE49-F238E27FC236}">
                <a16:creationId xmlns:a16="http://schemas.microsoft.com/office/drawing/2014/main" id="{F78E7DB0-FD4C-8298-1B68-B9F0C1D99836}"/>
              </a:ext>
              <a:ext uri="{C183D7F6-B498-43B3-948B-1728B52AA6E4}">
                <adec:decorative xmlns:adec="http://schemas.microsoft.com/office/drawing/2017/decorative" val="1"/>
              </a:ext>
            </a:extLst>
          </p:cNvPr>
          <p:cNvGrpSpPr/>
          <p:nvPr/>
        </p:nvGrpSpPr>
        <p:grpSpPr>
          <a:xfrm>
            <a:off x="10064393" y="1120690"/>
            <a:ext cx="1492078" cy="665486"/>
            <a:chOff x="10221686" y="829696"/>
            <a:chExt cx="1522191" cy="678917"/>
          </a:xfrm>
          <a:solidFill>
            <a:srgbClr val="7B6507"/>
          </a:solidFill>
        </p:grpSpPr>
        <p:sp>
          <p:nvSpPr>
            <p:cNvPr id="5" name="Rectangle 4">
              <a:extLst>
                <a:ext uri="{FF2B5EF4-FFF2-40B4-BE49-F238E27FC236}">
                  <a16:creationId xmlns:a16="http://schemas.microsoft.com/office/drawing/2014/main" id="{DBA3CA36-FF81-4DF1-C811-1736BF2AB71B}"/>
                </a:ext>
              </a:extLst>
            </p:cNvPr>
            <p:cNvSpPr/>
            <p:nvPr/>
          </p:nvSpPr>
          <p:spPr>
            <a:xfrm>
              <a:off x="10221686" y="829696"/>
              <a:ext cx="282776" cy="201458"/>
            </a:xfrm>
            <a:prstGeom prst="rect">
              <a:avLst/>
            </a:prstGeom>
            <a:grpFill/>
          </p:spPr>
          <p:txBody>
            <a:bodyPr wrap="square" lIns="0" tIns="0" rIns="0" bIns="0" rtlCol="0" anchor="ctr">
              <a:noAutofit/>
            </a:bodyPr>
            <a:lstStyle/>
            <a:p>
              <a:pPr algn="ctr"/>
              <a:endParaRPr lang="en-US" sz="1730" dirty="0">
                <a:latin typeface="Segoe UI"/>
              </a:endParaRPr>
            </a:p>
          </p:txBody>
        </p:sp>
        <p:sp>
          <p:nvSpPr>
            <p:cNvPr id="6" name="Rectangle 5">
              <a:extLst>
                <a:ext uri="{FF2B5EF4-FFF2-40B4-BE49-F238E27FC236}">
                  <a16:creationId xmlns:a16="http://schemas.microsoft.com/office/drawing/2014/main" id="{ABD8A7A2-2B39-8CEF-28B7-65DDCF5702B9}"/>
                </a:ext>
              </a:extLst>
            </p:cNvPr>
            <p:cNvSpPr/>
            <p:nvPr/>
          </p:nvSpPr>
          <p:spPr>
            <a:xfrm>
              <a:off x="10531688" y="829696"/>
              <a:ext cx="597541" cy="201458"/>
            </a:xfrm>
            <a:prstGeom prst="rect">
              <a:avLst/>
            </a:prstGeom>
            <a:grpFill/>
          </p:spPr>
          <p:txBody>
            <a:bodyPr wrap="square" lIns="0" tIns="0" rIns="0" bIns="0" rtlCol="0" anchor="ctr">
              <a:noAutofit/>
            </a:bodyPr>
            <a:lstStyle/>
            <a:p>
              <a:pPr algn="ctr"/>
              <a:endParaRPr lang="en-US" sz="1730" dirty="0">
                <a:latin typeface="Segoe UI"/>
              </a:endParaRPr>
            </a:p>
          </p:txBody>
        </p:sp>
        <p:sp>
          <p:nvSpPr>
            <p:cNvPr id="7" name="Rectangle 6">
              <a:extLst>
                <a:ext uri="{FF2B5EF4-FFF2-40B4-BE49-F238E27FC236}">
                  <a16:creationId xmlns:a16="http://schemas.microsoft.com/office/drawing/2014/main" id="{970E4462-5926-9315-EB25-F6CC73EC2286}"/>
                </a:ext>
              </a:extLst>
            </p:cNvPr>
            <p:cNvSpPr/>
            <p:nvPr/>
          </p:nvSpPr>
          <p:spPr>
            <a:xfrm>
              <a:off x="11155712" y="829696"/>
              <a:ext cx="282776" cy="201458"/>
            </a:xfrm>
            <a:prstGeom prst="rect">
              <a:avLst/>
            </a:prstGeom>
            <a:grpFill/>
          </p:spPr>
          <p:txBody>
            <a:bodyPr wrap="square" lIns="0" tIns="0" rIns="0" bIns="0" rtlCol="0" anchor="ctr">
              <a:noAutofit/>
            </a:bodyPr>
            <a:lstStyle/>
            <a:p>
              <a:pPr algn="ctr"/>
              <a:endParaRPr lang="en-US" sz="1730" dirty="0">
                <a:latin typeface="Segoe UI"/>
              </a:endParaRPr>
            </a:p>
          </p:txBody>
        </p:sp>
        <p:sp>
          <p:nvSpPr>
            <p:cNvPr id="8" name="Rectangle 7">
              <a:extLst>
                <a:ext uri="{FF2B5EF4-FFF2-40B4-BE49-F238E27FC236}">
                  <a16:creationId xmlns:a16="http://schemas.microsoft.com/office/drawing/2014/main" id="{34026BCF-0990-33DD-BE21-76D511E4FCA3}"/>
                </a:ext>
              </a:extLst>
            </p:cNvPr>
            <p:cNvSpPr/>
            <p:nvPr/>
          </p:nvSpPr>
          <p:spPr>
            <a:xfrm>
              <a:off x="11460208" y="829696"/>
              <a:ext cx="282776" cy="201458"/>
            </a:xfrm>
            <a:prstGeom prst="rect">
              <a:avLst/>
            </a:prstGeom>
            <a:grpFill/>
          </p:spPr>
          <p:txBody>
            <a:bodyPr wrap="square" lIns="0" tIns="0" rIns="0" bIns="0" rtlCol="0" anchor="ctr">
              <a:noAutofit/>
            </a:bodyPr>
            <a:lstStyle/>
            <a:p>
              <a:pPr algn="ctr"/>
              <a:endParaRPr lang="en-US" sz="1730" dirty="0">
                <a:latin typeface="Segoe UI"/>
              </a:endParaRPr>
            </a:p>
          </p:txBody>
        </p:sp>
        <p:sp>
          <p:nvSpPr>
            <p:cNvPr id="10" name="Rectangle 9">
              <a:extLst>
                <a:ext uri="{FF2B5EF4-FFF2-40B4-BE49-F238E27FC236}">
                  <a16:creationId xmlns:a16="http://schemas.microsoft.com/office/drawing/2014/main" id="{78B6BA89-36FF-52FB-A3CE-4AF5A59105ED}"/>
                </a:ext>
              </a:extLst>
            </p:cNvPr>
            <p:cNvSpPr/>
            <p:nvPr/>
          </p:nvSpPr>
          <p:spPr>
            <a:xfrm>
              <a:off x="10224364" y="1057925"/>
              <a:ext cx="282776" cy="450688"/>
            </a:xfrm>
            <a:prstGeom prst="rect">
              <a:avLst/>
            </a:prstGeom>
            <a:grpFill/>
          </p:spPr>
          <p:txBody>
            <a:bodyPr wrap="square" lIns="0" tIns="0" rIns="0" bIns="0" rtlCol="0" anchor="ctr">
              <a:noAutofit/>
            </a:bodyPr>
            <a:lstStyle/>
            <a:p>
              <a:pPr algn="ctr"/>
              <a:endParaRPr lang="en-US" sz="1730" dirty="0">
                <a:latin typeface="Segoe UI"/>
              </a:endParaRPr>
            </a:p>
          </p:txBody>
        </p:sp>
        <p:sp>
          <p:nvSpPr>
            <p:cNvPr id="12" name="Rectangle 11">
              <a:extLst>
                <a:ext uri="{FF2B5EF4-FFF2-40B4-BE49-F238E27FC236}">
                  <a16:creationId xmlns:a16="http://schemas.microsoft.com/office/drawing/2014/main" id="{0FC40EFD-190C-15F5-4F0B-2BD0322A6D5E}"/>
                </a:ext>
              </a:extLst>
            </p:cNvPr>
            <p:cNvSpPr/>
            <p:nvPr/>
          </p:nvSpPr>
          <p:spPr>
            <a:xfrm>
              <a:off x="10531688" y="1058507"/>
              <a:ext cx="597541" cy="450105"/>
            </a:xfrm>
            <a:prstGeom prst="rect">
              <a:avLst/>
            </a:prstGeom>
            <a:grpFill/>
          </p:spPr>
          <p:txBody>
            <a:bodyPr wrap="square" lIns="0" tIns="0" rIns="0" bIns="0" rtlCol="0" anchor="ctr">
              <a:noAutofit/>
            </a:bodyPr>
            <a:lstStyle/>
            <a:p>
              <a:pPr algn="ctr"/>
              <a:endParaRPr lang="en-US" sz="1730" dirty="0">
                <a:latin typeface="Segoe UI"/>
              </a:endParaRPr>
            </a:p>
          </p:txBody>
        </p:sp>
        <p:sp>
          <p:nvSpPr>
            <p:cNvPr id="13" name="Rectangle 12">
              <a:extLst>
                <a:ext uri="{FF2B5EF4-FFF2-40B4-BE49-F238E27FC236}">
                  <a16:creationId xmlns:a16="http://schemas.microsoft.com/office/drawing/2014/main" id="{0FB659B7-B0B2-B33F-97A0-83A8D9D45BEE}"/>
                </a:ext>
              </a:extLst>
            </p:cNvPr>
            <p:cNvSpPr/>
            <p:nvPr/>
          </p:nvSpPr>
          <p:spPr>
            <a:xfrm>
              <a:off x="11153777" y="1052502"/>
              <a:ext cx="282776" cy="450104"/>
            </a:xfrm>
            <a:prstGeom prst="rect">
              <a:avLst/>
            </a:prstGeom>
            <a:grpFill/>
          </p:spPr>
          <p:txBody>
            <a:bodyPr wrap="square" lIns="0" tIns="0" rIns="0" bIns="0" rtlCol="0" anchor="ctr">
              <a:noAutofit/>
            </a:bodyPr>
            <a:lstStyle/>
            <a:p>
              <a:pPr algn="ctr"/>
              <a:endParaRPr lang="en-US" sz="1730" dirty="0">
                <a:latin typeface="Segoe UI"/>
              </a:endParaRPr>
            </a:p>
          </p:txBody>
        </p:sp>
        <p:sp>
          <p:nvSpPr>
            <p:cNvPr id="14" name="Rectangle 13">
              <a:extLst>
                <a:ext uri="{FF2B5EF4-FFF2-40B4-BE49-F238E27FC236}">
                  <a16:creationId xmlns:a16="http://schemas.microsoft.com/office/drawing/2014/main" id="{8A8DF98F-8320-EBA9-F87F-4496A3B1370A}"/>
                </a:ext>
              </a:extLst>
            </p:cNvPr>
            <p:cNvSpPr/>
            <p:nvPr/>
          </p:nvSpPr>
          <p:spPr>
            <a:xfrm>
              <a:off x="11461101" y="1052502"/>
              <a:ext cx="282776" cy="450104"/>
            </a:xfrm>
            <a:prstGeom prst="rect">
              <a:avLst/>
            </a:prstGeom>
            <a:grpFill/>
          </p:spPr>
          <p:txBody>
            <a:bodyPr wrap="square" lIns="0" tIns="0" rIns="0" bIns="0" rtlCol="0" anchor="ctr">
              <a:noAutofit/>
            </a:bodyPr>
            <a:lstStyle/>
            <a:p>
              <a:pPr algn="ctr"/>
              <a:endParaRPr lang="en-US" sz="1730" dirty="0">
                <a:latin typeface="Segoe UI"/>
              </a:endParaRPr>
            </a:p>
          </p:txBody>
        </p:sp>
      </p:grpSp>
      <p:sp>
        <p:nvSpPr>
          <p:cNvPr id="42" name="Oval 9">
            <a:extLst>
              <a:ext uri="{FF2B5EF4-FFF2-40B4-BE49-F238E27FC236}">
                <a16:creationId xmlns:a16="http://schemas.microsoft.com/office/drawing/2014/main" id="{E4AAF165-E1AD-4D9C-BCF7-D039A528FEC5}"/>
              </a:ext>
              <a:ext uri="{C183D7F6-B498-43B3-948B-1728B52AA6E4}">
                <adec:decorative xmlns:adec="http://schemas.microsoft.com/office/drawing/2017/decorative" val="1"/>
              </a:ext>
            </a:extLst>
          </p:cNvPr>
          <p:cNvSpPr/>
          <p:nvPr/>
        </p:nvSpPr>
        <p:spPr bwMode="auto">
          <a:xfrm>
            <a:off x="418643" y="2700263"/>
            <a:ext cx="1833706" cy="1833706"/>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353" dirty="0">
              <a:solidFill>
                <a:srgbClr val="FF0000"/>
              </a:solidFill>
              <a:latin typeface="Segoe UI"/>
              <a:ea typeface="Segoe UI" pitchFamily="34" charset="0"/>
              <a:cs typeface="Segoe UI" pitchFamily="34" charset="0"/>
            </a:endParaRPr>
          </a:p>
        </p:txBody>
      </p:sp>
      <p:pic>
        <p:nvPicPr>
          <p:cNvPr id="51" name="Graphic 50" descr="Hamster">
            <a:extLst>
              <a:ext uri="{FF2B5EF4-FFF2-40B4-BE49-F238E27FC236}">
                <a16:creationId xmlns:a16="http://schemas.microsoft.com/office/drawing/2014/main" id="{09D7BE99-20F5-4556-8FDE-DF79FB337E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3962" y="3021549"/>
            <a:ext cx="1220698" cy="1220698"/>
          </a:xfrm>
          <a:prstGeom prst="rect">
            <a:avLst/>
          </a:prstGeom>
        </p:spPr>
      </p:pic>
      <p:sp>
        <p:nvSpPr>
          <p:cNvPr id="41" name="Oval 9">
            <a:extLst>
              <a:ext uri="{FF2B5EF4-FFF2-40B4-BE49-F238E27FC236}">
                <a16:creationId xmlns:a16="http://schemas.microsoft.com/office/drawing/2014/main" id="{C0BC4638-CE9E-472A-BA18-DDBE47730C63}"/>
              </a:ext>
              <a:ext uri="{C183D7F6-B498-43B3-948B-1728B52AA6E4}">
                <adec:decorative xmlns:adec="http://schemas.microsoft.com/office/drawing/2017/decorative" val="1"/>
              </a:ext>
            </a:extLst>
          </p:cNvPr>
          <p:cNvSpPr/>
          <p:nvPr/>
        </p:nvSpPr>
        <p:spPr bwMode="auto">
          <a:xfrm>
            <a:off x="1934832" y="1305650"/>
            <a:ext cx="1833706" cy="1833706"/>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353" dirty="0">
              <a:solidFill>
                <a:srgbClr val="FF0000"/>
              </a:solidFill>
              <a:latin typeface="Segoe UI"/>
              <a:ea typeface="Segoe UI" pitchFamily="34" charset="0"/>
              <a:cs typeface="Segoe UI" pitchFamily="34" charset="0"/>
            </a:endParaRPr>
          </a:p>
        </p:txBody>
      </p:sp>
      <p:pic>
        <p:nvPicPr>
          <p:cNvPr id="25" name="Graphic 24" descr="Customer review">
            <a:extLst>
              <a:ext uri="{FF2B5EF4-FFF2-40B4-BE49-F238E27FC236}">
                <a16:creationId xmlns:a16="http://schemas.microsoft.com/office/drawing/2014/main" id="{3F650F2A-FBA4-4619-8343-26F0460C10F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24677" y="1779327"/>
            <a:ext cx="807459" cy="807459"/>
          </a:xfrm>
          <a:prstGeom prst="rect">
            <a:avLst/>
          </a:prstGeom>
        </p:spPr>
      </p:pic>
      <p:sp>
        <p:nvSpPr>
          <p:cNvPr id="48" name="Oval 9">
            <a:extLst>
              <a:ext uri="{FF2B5EF4-FFF2-40B4-BE49-F238E27FC236}">
                <a16:creationId xmlns:a16="http://schemas.microsoft.com/office/drawing/2014/main" id="{355E023E-5F91-4E71-A857-0EC53517CB0C}"/>
              </a:ext>
              <a:ext uri="{C183D7F6-B498-43B3-948B-1728B52AA6E4}">
                <adec:decorative xmlns:adec="http://schemas.microsoft.com/office/drawing/2017/decorative" val="1"/>
              </a:ext>
            </a:extLst>
          </p:cNvPr>
          <p:cNvSpPr/>
          <p:nvPr/>
        </p:nvSpPr>
        <p:spPr bwMode="auto">
          <a:xfrm>
            <a:off x="2245245" y="3735196"/>
            <a:ext cx="2102506" cy="2102506"/>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353" dirty="0">
              <a:solidFill>
                <a:srgbClr val="FF0000"/>
              </a:solidFill>
              <a:latin typeface="Segoe UI"/>
              <a:ea typeface="Segoe UI" pitchFamily="34" charset="0"/>
              <a:cs typeface="Segoe UI" pitchFamily="34" charset="0"/>
            </a:endParaRPr>
          </a:p>
        </p:txBody>
      </p:sp>
      <p:pic>
        <p:nvPicPr>
          <p:cNvPr id="54" name="Graphic 53" descr="Presentation with bar chart">
            <a:extLst>
              <a:ext uri="{FF2B5EF4-FFF2-40B4-BE49-F238E27FC236}">
                <a16:creationId xmlns:a16="http://schemas.microsoft.com/office/drawing/2014/main" id="{F70D36BE-8CAE-49C2-9163-76BE212253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51550" y="4186055"/>
            <a:ext cx="1122084" cy="1122084"/>
          </a:xfrm>
          <a:prstGeom prst="rect">
            <a:avLst/>
          </a:prstGeom>
        </p:spPr>
      </p:pic>
      <p:sp>
        <p:nvSpPr>
          <p:cNvPr id="44" name="Oval 9">
            <a:extLst>
              <a:ext uri="{FF2B5EF4-FFF2-40B4-BE49-F238E27FC236}">
                <a16:creationId xmlns:a16="http://schemas.microsoft.com/office/drawing/2014/main" id="{1F6CCB22-3831-4A28-8F73-152AF1D03D7F}"/>
              </a:ext>
              <a:ext uri="{C183D7F6-B498-43B3-948B-1728B52AA6E4}">
                <adec:decorative xmlns:adec="http://schemas.microsoft.com/office/drawing/2017/decorative" val="1"/>
              </a:ext>
            </a:extLst>
          </p:cNvPr>
          <p:cNvSpPr/>
          <p:nvPr/>
        </p:nvSpPr>
        <p:spPr bwMode="auto">
          <a:xfrm>
            <a:off x="3956638" y="1762541"/>
            <a:ext cx="1411513" cy="1411511"/>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1176" dirty="0">
              <a:solidFill>
                <a:srgbClr val="FF0000"/>
              </a:solidFill>
              <a:latin typeface="Segoe UI"/>
              <a:ea typeface="Segoe UI" pitchFamily="34" charset="0"/>
              <a:cs typeface="Segoe UI" pitchFamily="34" charset="0"/>
            </a:endParaRPr>
          </a:p>
        </p:txBody>
      </p:sp>
      <p:pic>
        <p:nvPicPr>
          <p:cNvPr id="53" name="Graphic 52" descr="Person with idea">
            <a:extLst>
              <a:ext uri="{FF2B5EF4-FFF2-40B4-BE49-F238E27FC236}">
                <a16:creationId xmlns:a16="http://schemas.microsoft.com/office/drawing/2014/main" id="{B2A4FC04-1A37-4508-8695-749C34A0CD5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63166" y="2050445"/>
            <a:ext cx="896310" cy="896310"/>
          </a:xfrm>
          <a:prstGeom prst="rect">
            <a:avLst/>
          </a:prstGeom>
        </p:spPr>
      </p:pic>
      <p:sp>
        <p:nvSpPr>
          <p:cNvPr id="47" name="Oval 9">
            <a:extLst>
              <a:ext uri="{FF2B5EF4-FFF2-40B4-BE49-F238E27FC236}">
                <a16:creationId xmlns:a16="http://schemas.microsoft.com/office/drawing/2014/main" id="{07492AA2-D382-4C94-9E5C-4F878D4950DC}"/>
              </a:ext>
              <a:ext uri="{C183D7F6-B498-43B3-948B-1728B52AA6E4}">
                <adec:decorative xmlns:adec="http://schemas.microsoft.com/office/drawing/2017/decorative" val="1"/>
              </a:ext>
            </a:extLst>
          </p:cNvPr>
          <p:cNvSpPr/>
          <p:nvPr/>
        </p:nvSpPr>
        <p:spPr bwMode="auto">
          <a:xfrm>
            <a:off x="4883093" y="3000926"/>
            <a:ext cx="1203499" cy="1203497"/>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1176" dirty="0">
              <a:solidFill>
                <a:srgbClr val="FF0000"/>
              </a:solidFill>
              <a:latin typeface="Segoe UI"/>
              <a:ea typeface="Segoe UI" pitchFamily="34" charset="0"/>
              <a:cs typeface="Segoe UI" pitchFamily="34" charset="0"/>
            </a:endParaRPr>
          </a:p>
        </p:txBody>
      </p:sp>
      <p:pic>
        <p:nvPicPr>
          <p:cNvPr id="21" name="Graphic 20" descr="Handshake">
            <a:extLst>
              <a:ext uri="{FF2B5EF4-FFF2-40B4-BE49-F238E27FC236}">
                <a16:creationId xmlns:a16="http://schemas.microsoft.com/office/drawing/2014/main" id="{8D4508E7-63C1-4357-8D9C-B13647AF150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30703" y="3168961"/>
            <a:ext cx="896310" cy="896310"/>
          </a:xfrm>
          <a:prstGeom prst="rect">
            <a:avLst/>
          </a:prstGeom>
        </p:spPr>
      </p:pic>
      <p:sp>
        <p:nvSpPr>
          <p:cNvPr id="65" name="Oval 9">
            <a:extLst>
              <a:ext uri="{C183D7F6-B498-43B3-948B-1728B52AA6E4}">
                <adec:decorative xmlns:adec="http://schemas.microsoft.com/office/drawing/2017/decorative" val="1"/>
              </a:ext>
            </a:extLst>
          </p:cNvPr>
          <p:cNvSpPr/>
          <p:nvPr/>
        </p:nvSpPr>
        <p:spPr bwMode="auto">
          <a:xfrm>
            <a:off x="4893559" y="4401523"/>
            <a:ext cx="1411513" cy="1411511"/>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1176" dirty="0">
              <a:solidFill>
                <a:srgbClr val="FF0000"/>
              </a:solidFill>
              <a:latin typeface="Segoe UI"/>
              <a:ea typeface="Segoe UI" pitchFamily="34" charset="0"/>
              <a:cs typeface="Segoe UI" pitchFamily="34" charset="0"/>
            </a:endParaRPr>
          </a:p>
        </p:txBody>
      </p:sp>
      <p:pic>
        <p:nvPicPr>
          <p:cNvPr id="19" name="Graphic 18" descr="Connections">
            <a:extLst>
              <a:ext uri="{FF2B5EF4-FFF2-40B4-BE49-F238E27FC236}">
                <a16:creationId xmlns:a16="http://schemas.microsoft.com/office/drawing/2014/main" id="{1923DD06-7424-4833-B182-E89822C8F9E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29584" y="4659123"/>
            <a:ext cx="896310" cy="896310"/>
          </a:xfrm>
          <a:prstGeom prst="rect">
            <a:avLst/>
          </a:prstGeom>
        </p:spPr>
      </p:pic>
      <p:sp>
        <p:nvSpPr>
          <p:cNvPr id="63" name="Oval 9">
            <a:extLst>
              <a:ext uri="{FF2B5EF4-FFF2-40B4-BE49-F238E27FC236}">
                <a16:creationId xmlns:a16="http://schemas.microsoft.com/office/drawing/2014/main" id="{6361EF51-EA75-4983-9079-C4587A313FC4}"/>
              </a:ext>
              <a:ext uri="{C183D7F6-B498-43B3-948B-1728B52AA6E4}">
                <adec:decorative xmlns:adec="http://schemas.microsoft.com/office/drawing/2017/decorative" val="1"/>
              </a:ext>
            </a:extLst>
          </p:cNvPr>
          <p:cNvSpPr/>
          <p:nvPr/>
        </p:nvSpPr>
        <p:spPr bwMode="auto">
          <a:xfrm>
            <a:off x="5748178" y="1324329"/>
            <a:ext cx="1279240" cy="1279238"/>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1176" dirty="0">
              <a:solidFill>
                <a:srgbClr val="FF0000"/>
              </a:solidFill>
              <a:latin typeface="Segoe UI"/>
              <a:ea typeface="Segoe UI" pitchFamily="34" charset="0"/>
              <a:cs typeface="Segoe UI" pitchFamily="34" charset="0"/>
            </a:endParaRPr>
          </a:p>
        </p:txBody>
      </p:sp>
      <p:pic>
        <p:nvPicPr>
          <p:cNvPr id="9" name="Graphic 8" descr="Daily calendar">
            <a:extLst>
              <a:ext uri="{FF2B5EF4-FFF2-40B4-BE49-F238E27FC236}">
                <a16:creationId xmlns:a16="http://schemas.microsoft.com/office/drawing/2014/main" id="{C1FD93E9-DF0C-495F-9473-9D380BD964C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070107" y="1559688"/>
            <a:ext cx="670874" cy="670874"/>
          </a:xfrm>
          <a:prstGeom prst="rect">
            <a:avLst/>
          </a:prstGeom>
        </p:spPr>
      </p:pic>
      <p:sp>
        <p:nvSpPr>
          <p:cNvPr id="67" name="Oval 9">
            <a:extLst>
              <a:ext uri="{FF2B5EF4-FFF2-40B4-BE49-F238E27FC236}">
                <a16:creationId xmlns:a16="http://schemas.microsoft.com/office/drawing/2014/main" id="{3A411DC5-3D28-4875-9ECF-588C74BA5C61}"/>
              </a:ext>
              <a:ext uri="{C183D7F6-B498-43B3-948B-1728B52AA6E4}">
                <adec:decorative xmlns:adec="http://schemas.microsoft.com/office/drawing/2017/decorative" val="1"/>
              </a:ext>
            </a:extLst>
          </p:cNvPr>
          <p:cNvSpPr/>
          <p:nvPr/>
        </p:nvSpPr>
        <p:spPr bwMode="auto">
          <a:xfrm>
            <a:off x="6312224" y="2554676"/>
            <a:ext cx="1411513" cy="1411511"/>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1176" dirty="0">
              <a:solidFill>
                <a:srgbClr val="FF0000"/>
              </a:solidFill>
              <a:latin typeface="Segoe UI"/>
              <a:ea typeface="Segoe UI" pitchFamily="34" charset="0"/>
              <a:cs typeface="Segoe UI" pitchFamily="34" charset="0"/>
            </a:endParaRPr>
          </a:p>
        </p:txBody>
      </p:sp>
      <p:pic>
        <p:nvPicPr>
          <p:cNvPr id="50" name="Graphic 49" descr="Business Growth">
            <a:extLst>
              <a:ext uri="{FF2B5EF4-FFF2-40B4-BE49-F238E27FC236}">
                <a16:creationId xmlns:a16="http://schemas.microsoft.com/office/drawing/2014/main" id="{399A73B3-CDD5-4CB0-A2CE-CC27890BABD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624043" y="2795746"/>
            <a:ext cx="896310" cy="896310"/>
          </a:xfrm>
          <a:prstGeom prst="rect">
            <a:avLst/>
          </a:prstGeom>
        </p:spPr>
      </p:pic>
      <p:sp>
        <p:nvSpPr>
          <p:cNvPr id="40" name="Oval 9">
            <a:extLst>
              <a:ext uri="{FF2B5EF4-FFF2-40B4-BE49-F238E27FC236}">
                <a16:creationId xmlns:a16="http://schemas.microsoft.com/office/drawing/2014/main" id="{1213EE87-FE6D-40BB-B494-0C86E63EE2E0}"/>
              </a:ext>
              <a:ext uri="{C183D7F6-B498-43B3-948B-1728B52AA6E4}">
                <adec:decorative xmlns:adec="http://schemas.microsoft.com/office/drawing/2017/decorative" val="1"/>
              </a:ext>
            </a:extLst>
          </p:cNvPr>
          <p:cNvSpPr/>
          <p:nvPr/>
        </p:nvSpPr>
        <p:spPr bwMode="auto">
          <a:xfrm>
            <a:off x="6797885" y="3854113"/>
            <a:ext cx="1890919" cy="1890919"/>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353" dirty="0">
              <a:solidFill>
                <a:srgbClr val="FF0000"/>
              </a:solidFill>
              <a:latin typeface="Segoe UI"/>
              <a:ea typeface="Segoe UI" pitchFamily="34" charset="0"/>
              <a:cs typeface="Segoe UI" pitchFamily="34" charset="0"/>
            </a:endParaRPr>
          </a:p>
        </p:txBody>
      </p:sp>
      <p:pic>
        <p:nvPicPr>
          <p:cNvPr id="27" name="Graphic 26" descr="Classroom">
            <a:extLst>
              <a:ext uri="{FF2B5EF4-FFF2-40B4-BE49-F238E27FC236}">
                <a16:creationId xmlns:a16="http://schemas.microsoft.com/office/drawing/2014/main" id="{99CF46F6-408D-42B8-A6DF-42FC62B56CE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317215" y="4290301"/>
            <a:ext cx="896310" cy="896310"/>
          </a:xfrm>
          <a:prstGeom prst="rect">
            <a:avLst/>
          </a:prstGeom>
        </p:spPr>
      </p:pic>
      <p:sp>
        <p:nvSpPr>
          <p:cNvPr id="46" name="Oval 9">
            <a:extLst>
              <a:ext uri="{FF2B5EF4-FFF2-40B4-BE49-F238E27FC236}">
                <a16:creationId xmlns:a16="http://schemas.microsoft.com/office/drawing/2014/main" id="{94851E3C-6D23-4883-81A3-944AEA9FB605}"/>
              </a:ext>
              <a:ext uri="{C183D7F6-B498-43B3-948B-1728B52AA6E4}">
                <adec:decorative xmlns:adec="http://schemas.microsoft.com/office/drawing/2017/decorative" val="1"/>
              </a:ext>
            </a:extLst>
          </p:cNvPr>
          <p:cNvSpPr/>
          <p:nvPr/>
        </p:nvSpPr>
        <p:spPr bwMode="auto">
          <a:xfrm>
            <a:off x="7661263" y="1214209"/>
            <a:ext cx="1786717" cy="1786717"/>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353" dirty="0">
              <a:solidFill>
                <a:srgbClr val="FF0000"/>
              </a:solidFill>
              <a:latin typeface="Segoe UI"/>
              <a:ea typeface="Segoe UI" pitchFamily="34" charset="0"/>
              <a:cs typeface="Segoe UI" pitchFamily="34" charset="0"/>
            </a:endParaRPr>
          </a:p>
        </p:txBody>
      </p:sp>
      <p:pic>
        <p:nvPicPr>
          <p:cNvPr id="52" name="Graphic 51" descr="Ambulance">
            <a:extLst>
              <a:ext uri="{FF2B5EF4-FFF2-40B4-BE49-F238E27FC236}">
                <a16:creationId xmlns:a16="http://schemas.microsoft.com/office/drawing/2014/main" id="{D46833F7-0164-45D1-95D9-E989719C5FF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001324" y="1530594"/>
            <a:ext cx="1228069" cy="1228069"/>
          </a:xfrm>
          <a:prstGeom prst="rect">
            <a:avLst/>
          </a:prstGeom>
        </p:spPr>
      </p:pic>
      <p:sp>
        <p:nvSpPr>
          <p:cNvPr id="73" name="Oval 9">
            <a:extLst>
              <a:ext uri="{C183D7F6-B498-43B3-948B-1728B52AA6E4}">
                <adec:decorative xmlns:adec="http://schemas.microsoft.com/office/drawing/2017/decorative" val="1"/>
              </a:ext>
            </a:extLst>
          </p:cNvPr>
          <p:cNvSpPr/>
          <p:nvPr/>
        </p:nvSpPr>
        <p:spPr bwMode="auto">
          <a:xfrm>
            <a:off x="8569171" y="2990011"/>
            <a:ext cx="1411512" cy="1411512"/>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1176" dirty="0">
              <a:solidFill>
                <a:srgbClr val="FF0000"/>
              </a:solidFill>
              <a:latin typeface="Segoe UI"/>
              <a:ea typeface="Segoe UI" pitchFamily="34" charset="0"/>
              <a:cs typeface="Segoe UI" pitchFamily="34" charset="0"/>
            </a:endParaRPr>
          </a:p>
        </p:txBody>
      </p:sp>
      <p:pic>
        <p:nvPicPr>
          <p:cNvPr id="11" name="Graphic 10" descr="Bullseye">
            <a:extLst>
              <a:ext uri="{FF2B5EF4-FFF2-40B4-BE49-F238E27FC236}">
                <a16:creationId xmlns:a16="http://schemas.microsoft.com/office/drawing/2014/main" id="{E8A5986A-FF27-4FEA-838A-760E756C9CD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912479" y="3268189"/>
            <a:ext cx="724896" cy="724896"/>
          </a:xfrm>
          <a:prstGeom prst="rect">
            <a:avLst/>
          </a:prstGeom>
        </p:spPr>
      </p:pic>
      <p:sp>
        <p:nvSpPr>
          <p:cNvPr id="74" name="Oval 9">
            <a:extLst>
              <a:ext uri="{FF2B5EF4-FFF2-40B4-BE49-F238E27FC236}">
                <a16:creationId xmlns:a16="http://schemas.microsoft.com/office/drawing/2014/main" id="{D958A3FE-434A-4EA0-AA04-EFF46EA2DD99}"/>
              </a:ext>
              <a:ext uri="{C183D7F6-B498-43B3-948B-1728B52AA6E4}">
                <adec:decorative xmlns:adec="http://schemas.microsoft.com/office/drawing/2017/decorative" val="1"/>
              </a:ext>
            </a:extLst>
          </p:cNvPr>
          <p:cNvSpPr/>
          <p:nvPr/>
        </p:nvSpPr>
        <p:spPr bwMode="auto">
          <a:xfrm>
            <a:off x="10238875" y="2265462"/>
            <a:ext cx="1411512" cy="1411512"/>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1176" dirty="0">
              <a:solidFill>
                <a:srgbClr val="FF0000"/>
              </a:solidFill>
              <a:latin typeface="Segoe UI"/>
              <a:ea typeface="Segoe UI" pitchFamily="34" charset="0"/>
              <a:cs typeface="Segoe UI" pitchFamily="34" charset="0"/>
            </a:endParaRPr>
          </a:p>
        </p:txBody>
      </p:sp>
      <p:pic>
        <p:nvPicPr>
          <p:cNvPr id="43" name="Graphic 42" descr="Playbook">
            <a:extLst>
              <a:ext uri="{FF2B5EF4-FFF2-40B4-BE49-F238E27FC236}">
                <a16:creationId xmlns:a16="http://schemas.microsoft.com/office/drawing/2014/main" id="{EFA64CDA-351B-4E75-A116-71B8B51CC97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0520695" y="2523063"/>
            <a:ext cx="896310" cy="896310"/>
          </a:xfrm>
          <a:prstGeom prst="rect">
            <a:avLst/>
          </a:prstGeom>
        </p:spPr>
      </p:pic>
      <p:sp>
        <p:nvSpPr>
          <p:cNvPr id="45" name="Oval 9">
            <a:extLst>
              <a:ext uri="{FF2B5EF4-FFF2-40B4-BE49-F238E27FC236}">
                <a16:creationId xmlns:a16="http://schemas.microsoft.com/office/drawing/2014/main" id="{4D073F91-CCAC-4B28-9DA3-440C8B1A777E}"/>
              </a:ext>
              <a:ext uri="{C183D7F6-B498-43B3-948B-1728B52AA6E4}">
                <adec:decorative xmlns:adec="http://schemas.microsoft.com/office/drawing/2017/decorative" val="1"/>
              </a:ext>
            </a:extLst>
          </p:cNvPr>
          <p:cNvSpPr/>
          <p:nvPr/>
        </p:nvSpPr>
        <p:spPr bwMode="auto">
          <a:xfrm>
            <a:off x="9674430" y="3847950"/>
            <a:ext cx="1798295" cy="1798295"/>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353" dirty="0">
              <a:solidFill>
                <a:srgbClr val="FF0000"/>
              </a:solidFill>
              <a:latin typeface="Segoe UI"/>
              <a:ea typeface="Segoe UI" pitchFamily="34" charset="0"/>
              <a:cs typeface="Segoe UI" pitchFamily="34" charset="0"/>
            </a:endParaRPr>
          </a:p>
        </p:txBody>
      </p:sp>
      <p:pic>
        <p:nvPicPr>
          <p:cNvPr id="17" name="Graphic 16" descr="Head with gears">
            <a:extLst>
              <a:ext uri="{FF2B5EF4-FFF2-40B4-BE49-F238E27FC236}">
                <a16:creationId xmlns:a16="http://schemas.microsoft.com/office/drawing/2014/main" id="{AF4B79EC-4072-4733-8FC1-D491BC690E0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0153681" y="4224527"/>
            <a:ext cx="860429" cy="860429"/>
          </a:xfrm>
          <a:prstGeom prst="rect">
            <a:avLst/>
          </a:prstGeom>
        </p:spPr>
      </p:pic>
    </p:spTree>
    <p:extLst>
      <p:ext uri="{BB962C8B-B14F-4D97-AF65-F5344CB8AC3E}">
        <p14:creationId xmlns:p14="http://schemas.microsoft.com/office/powerpoint/2010/main" val="101129566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Initiation &amp; Analysis/Design</a:t>
            </a:r>
            <a:br>
              <a:rPr lang="en-US" dirty="0"/>
            </a:br>
            <a:br>
              <a:rPr lang="en-US" dirty="0"/>
            </a:br>
            <a:endParaRPr lang="en-US" dirty="0"/>
          </a:p>
        </p:txBody>
      </p:sp>
      <p:sp>
        <p:nvSpPr>
          <p:cNvPr id="8" name="Text Placeholder 7">
            <a:extLst>
              <a:ext uri="{FF2B5EF4-FFF2-40B4-BE49-F238E27FC236}">
                <a16:creationId xmlns:a16="http://schemas.microsoft.com/office/drawing/2014/main" id="{DE1F50B9-F1A2-C199-5691-0801F741788A}"/>
              </a:ext>
            </a:extLst>
          </p:cNvPr>
          <p:cNvSpPr>
            <a:spLocks noGrp="1"/>
          </p:cNvSpPr>
          <p:nvPr>
            <p:ph type="body" sz="quarter" idx="10"/>
          </p:nvPr>
        </p:nvSpPr>
        <p:spPr>
          <a:xfrm>
            <a:off x="418643" y="1083334"/>
            <a:ext cx="11341268" cy="707886"/>
          </a:xfrm>
        </p:spPr>
        <p:txBody>
          <a:bodyPr/>
          <a:lstStyle/>
          <a:p>
            <a:r>
              <a:rPr lang="en-GB" dirty="0"/>
              <a:t>Create a joint understanding about the project and accountabilities. Define overall project context and solution.</a:t>
            </a:r>
          </a:p>
        </p:txBody>
      </p:sp>
      <p:grpSp>
        <p:nvGrpSpPr>
          <p:cNvPr id="6" name="Group 5">
            <a:extLst>
              <a:ext uri="{FF2B5EF4-FFF2-40B4-BE49-F238E27FC236}">
                <a16:creationId xmlns:a16="http://schemas.microsoft.com/office/drawing/2014/main" id="{8AB97130-0CDF-5D7D-83F3-5C6A6AAA4760}"/>
              </a:ext>
              <a:ext uri="{C183D7F6-B498-43B3-948B-1728B52AA6E4}">
                <adec:decorative xmlns:adec="http://schemas.microsoft.com/office/drawing/2017/decorative" val="1"/>
              </a:ext>
            </a:extLst>
          </p:cNvPr>
          <p:cNvGrpSpPr/>
          <p:nvPr/>
        </p:nvGrpSpPr>
        <p:grpSpPr>
          <a:xfrm>
            <a:off x="10053227" y="1554001"/>
            <a:ext cx="1492078" cy="665486"/>
            <a:chOff x="10020250" y="814207"/>
            <a:chExt cx="1492078" cy="665486"/>
          </a:xfrm>
        </p:grpSpPr>
        <p:sp>
          <p:nvSpPr>
            <p:cNvPr id="3" name="Rectangle 2">
              <a:extLst>
                <a:ext uri="{FF2B5EF4-FFF2-40B4-BE49-F238E27FC236}">
                  <a16:creationId xmlns:a16="http://schemas.microsoft.com/office/drawing/2014/main" id="{46BB577D-BEF1-49B4-821A-67FE75CC5384}"/>
                </a:ext>
              </a:extLst>
            </p:cNvPr>
            <p:cNvSpPr/>
            <p:nvPr/>
          </p:nvSpPr>
          <p:spPr>
            <a:xfrm>
              <a:off x="10020250" y="814207"/>
              <a:ext cx="277182" cy="197473"/>
            </a:xfrm>
            <a:prstGeom prst="rect">
              <a:avLst/>
            </a:prstGeom>
            <a:solidFill>
              <a:schemeClr val="tx2"/>
            </a:solidFill>
          </p:spPr>
          <p:txBody>
            <a:bodyPr wrap="square" lIns="0" tIns="0" rIns="0" bIns="0" rtlCol="0" anchor="ctr">
              <a:noAutofit/>
            </a:bodyPr>
            <a:lstStyle/>
            <a:p>
              <a:pPr algn="ctr"/>
              <a:endParaRPr lang="en-US" sz="1730" dirty="0">
                <a:latin typeface="Segoe UI"/>
              </a:endParaRPr>
            </a:p>
          </p:txBody>
        </p:sp>
        <p:sp>
          <p:nvSpPr>
            <p:cNvPr id="32" name="Rectangle 31">
              <a:extLst>
                <a:ext uri="{FF2B5EF4-FFF2-40B4-BE49-F238E27FC236}">
                  <a16:creationId xmlns:a16="http://schemas.microsoft.com/office/drawing/2014/main" id="{97BD6350-48A6-4066-A47D-9A7480049022}"/>
                </a:ext>
              </a:extLst>
            </p:cNvPr>
            <p:cNvSpPr/>
            <p:nvPr/>
          </p:nvSpPr>
          <p:spPr>
            <a:xfrm>
              <a:off x="10324119" y="814207"/>
              <a:ext cx="585720" cy="197473"/>
            </a:xfrm>
            <a:prstGeom prst="rect">
              <a:avLst/>
            </a:prstGeom>
            <a:solidFill>
              <a:srgbClr val="7B6507"/>
            </a:solidFill>
          </p:spPr>
          <p:txBody>
            <a:bodyPr wrap="square" lIns="0" tIns="0" rIns="0" bIns="0" rtlCol="0" anchor="ctr">
              <a:noAutofit/>
            </a:bodyPr>
            <a:lstStyle/>
            <a:p>
              <a:pPr algn="ctr"/>
              <a:endParaRPr lang="en-US" sz="1730" dirty="0">
                <a:latin typeface="Segoe UI"/>
              </a:endParaRPr>
            </a:p>
          </p:txBody>
        </p:sp>
        <p:sp>
          <p:nvSpPr>
            <p:cNvPr id="34" name="Rectangle 33">
              <a:extLst>
                <a:ext uri="{FF2B5EF4-FFF2-40B4-BE49-F238E27FC236}">
                  <a16:creationId xmlns:a16="http://schemas.microsoft.com/office/drawing/2014/main" id="{F64C8D46-BB64-4315-A860-6FAFFAE7A76B}"/>
                </a:ext>
              </a:extLst>
            </p:cNvPr>
            <p:cNvSpPr/>
            <p:nvPr/>
          </p:nvSpPr>
          <p:spPr>
            <a:xfrm>
              <a:off x="10935798" y="814207"/>
              <a:ext cx="277182" cy="197473"/>
            </a:xfrm>
            <a:prstGeom prst="rect">
              <a:avLst/>
            </a:prstGeom>
            <a:solidFill>
              <a:srgbClr val="7B6507"/>
            </a:solidFill>
          </p:spPr>
          <p:txBody>
            <a:bodyPr wrap="square" lIns="0" tIns="0" rIns="0" bIns="0" rtlCol="0" anchor="ctr">
              <a:noAutofit/>
            </a:bodyPr>
            <a:lstStyle/>
            <a:p>
              <a:pPr algn="ctr"/>
              <a:endParaRPr lang="en-US" sz="1730" dirty="0">
                <a:latin typeface="Segoe UI"/>
              </a:endParaRPr>
            </a:p>
          </p:txBody>
        </p:sp>
        <p:sp>
          <p:nvSpPr>
            <p:cNvPr id="35" name="Rectangle 34">
              <a:extLst>
                <a:ext uri="{FF2B5EF4-FFF2-40B4-BE49-F238E27FC236}">
                  <a16:creationId xmlns:a16="http://schemas.microsoft.com/office/drawing/2014/main" id="{50B8FB99-2D00-4B47-9BB3-96303D1B42CF}"/>
                </a:ext>
              </a:extLst>
            </p:cNvPr>
            <p:cNvSpPr/>
            <p:nvPr/>
          </p:nvSpPr>
          <p:spPr>
            <a:xfrm>
              <a:off x="11234271" y="814207"/>
              <a:ext cx="277182" cy="197473"/>
            </a:xfrm>
            <a:prstGeom prst="rect">
              <a:avLst/>
            </a:prstGeom>
            <a:solidFill>
              <a:srgbClr val="7B6507"/>
            </a:solidFill>
          </p:spPr>
          <p:txBody>
            <a:bodyPr wrap="square" lIns="0" tIns="0" rIns="0" bIns="0" rtlCol="0" anchor="ctr">
              <a:noAutofit/>
            </a:bodyPr>
            <a:lstStyle/>
            <a:p>
              <a:pPr algn="ctr"/>
              <a:endParaRPr lang="en-US" sz="1730" dirty="0">
                <a:latin typeface="Segoe UI"/>
              </a:endParaRPr>
            </a:p>
          </p:txBody>
        </p:sp>
        <p:sp>
          <p:nvSpPr>
            <p:cNvPr id="36" name="Rectangle 35">
              <a:extLst>
                <a:ext uri="{FF2B5EF4-FFF2-40B4-BE49-F238E27FC236}">
                  <a16:creationId xmlns:a16="http://schemas.microsoft.com/office/drawing/2014/main" id="{BB8085D4-EB22-4A70-89E7-DC6CF185D81D}"/>
                </a:ext>
              </a:extLst>
            </p:cNvPr>
            <p:cNvSpPr/>
            <p:nvPr/>
          </p:nvSpPr>
          <p:spPr>
            <a:xfrm>
              <a:off x="10022875" y="1037921"/>
              <a:ext cx="277182" cy="441772"/>
            </a:xfrm>
            <a:prstGeom prst="rect">
              <a:avLst/>
            </a:prstGeom>
            <a:solidFill>
              <a:srgbClr val="243A5E"/>
            </a:solidFill>
          </p:spPr>
          <p:txBody>
            <a:bodyPr wrap="square" lIns="0" tIns="0" rIns="0" bIns="0" rtlCol="0" anchor="ctr">
              <a:noAutofit/>
            </a:bodyPr>
            <a:lstStyle/>
            <a:p>
              <a:pPr algn="ctr"/>
              <a:endParaRPr lang="en-US" sz="1730" dirty="0">
                <a:latin typeface="Segoe UI"/>
              </a:endParaRPr>
            </a:p>
          </p:txBody>
        </p:sp>
        <p:sp>
          <p:nvSpPr>
            <p:cNvPr id="37" name="Rectangle 36">
              <a:extLst>
                <a:ext uri="{FF2B5EF4-FFF2-40B4-BE49-F238E27FC236}">
                  <a16:creationId xmlns:a16="http://schemas.microsoft.com/office/drawing/2014/main" id="{7D163359-DEB1-4E3D-B823-BBDB88F6F99E}"/>
                </a:ext>
              </a:extLst>
            </p:cNvPr>
            <p:cNvSpPr/>
            <p:nvPr/>
          </p:nvSpPr>
          <p:spPr>
            <a:xfrm>
              <a:off x="10324119" y="1038491"/>
              <a:ext cx="585720" cy="441201"/>
            </a:xfrm>
            <a:prstGeom prst="rect">
              <a:avLst/>
            </a:prstGeom>
            <a:solidFill>
              <a:srgbClr val="7B6507"/>
            </a:solidFill>
          </p:spPr>
          <p:txBody>
            <a:bodyPr wrap="square" lIns="0" tIns="0" rIns="0" bIns="0" rtlCol="0" anchor="ctr">
              <a:noAutofit/>
            </a:bodyPr>
            <a:lstStyle/>
            <a:p>
              <a:pPr algn="ctr"/>
              <a:endParaRPr lang="en-US" sz="1730" dirty="0">
                <a:latin typeface="Segoe UI"/>
              </a:endParaRPr>
            </a:p>
          </p:txBody>
        </p:sp>
        <p:sp>
          <p:nvSpPr>
            <p:cNvPr id="38" name="Rectangle 37">
              <a:extLst>
                <a:ext uri="{FF2B5EF4-FFF2-40B4-BE49-F238E27FC236}">
                  <a16:creationId xmlns:a16="http://schemas.microsoft.com/office/drawing/2014/main" id="{1604637E-B85B-46AD-9144-C0B0BA8AE62F}"/>
                </a:ext>
              </a:extLst>
            </p:cNvPr>
            <p:cNvSpPr/>
            <p:nvPr/>
          </p:nvSpPr>
          <p:spPr>
            <a:xfrm>
              <a:off x="10933902" y="1032605"/>
              <a:ext cx="277182" cy="441200"/>
            </a:xfrm>
            <a:prstGeom prst="rect">
              <a:avLst/>
            </a:prstGeom>
            <a:solidFill>
              <a:srgbClr val="7B6507"/>
            </a:solidFill>
          </p:spPr>
          <p:txBody>
            <a:bodyPr wrap="square" lIns="0" tIns="0" rIns="0" bIns="0" rtlCol="0" anchor="ctr">
              <a:noAutofit/>
            </a:bodyPr>
            <a:lstStyle/>
            <a:p>
              <a:pPr algn="ctr"/>
              <a:endParaRPr lang="en-US" sz="1730" dirty="0">
                <a:latin typeface="Segoe UI"/>
              </a:endParaRPr>
            </a:p>
          </p:txBody>
        </p:sp>
        <p:sp>
          <p:nvSpPr>
            <p:cNvPr id="39" name="Rectangle 38">
              <a:extLst>
                <a:ext uri="{FF2B5EF4-FFF2-40B4-BE49-F238E27FC236}">
                  <a16:creationId xmlns:a16="http://schemas.microsoft.com/office/drawing/2014/main" id="{50DF46D7-06C3-4446-8417-10867B21023F}"/>
                </a:ext>
              </a:extLst>
            </p:cNvPr>
            <p:cNvSpPr/>
            <p:nvPr/>
          </p:nvSpPr>
          <p:spPr>
            <a:xfrm>
              <a:off x="11235146" y="1032605"/>
              <a:ext cx="277182" cy="441200"/>
            </a:xfrm>
            <a:prstGeom prst="rect">
              <a:avLst/>
            </a:prstGeom>
            <a:solidFill>
              <a:srgbClr val="7B6507"/>
            </a:solidFill>
          </p:spPr>
          <p:txBody>
            <a:bodyPr wrap="square" lIns="0" tIns="0" rIns="0" bIns="0" rtlCol="0" anchor="ctr">
              <a:noAutofit/>
            </a:bodyPr>
            <a:lstStyle/>
            <a:p>
              <a:pPr algn="ctr"/>
              <a:endParaRPr lang="en-US" sz="1730" dirty="0">
                <a:latin typeface="Segoe UI"/>
              </a:endParaRPr>
            </a:p>
          </p:txBody>
        </p:sp>
      </p:grpSp>
      <p:sp>
        <p:nvSpPr>
          <p:cNvPr id="40" name="Rectangle 39">
            <a:extLst>
              <a:ext uri="{FF2B5EF4-FFF2-40B4-BE49-F238E27FC236}">
                <a16:creationId xmlns:a16="http://schemas.microsoft.com/office/drawing/2014/main" id="{7963CDDE-F6AE-4956-B49D-B6C9775E523E}"/>
              </a:ext>
            </a:extLst>
          </p:cNvPr>
          <p:cNvSpPr/>
          <p:nvPr/>
        </p:nvSpPr>
        <p:spPr>
          <a:xfrm>
            <a:off x="10055852" y="2245728"/>
            <a:ext cx="1489453" cy="197473"/>
          </a:xfrm>
          <a:prstGeom prst="rect">
            <a:avLst/>
          </a:prstGeom>
          <a:noFill/>
        </p:spPr>
        <p:txBody>
          <a:bodyPr wrap="square" lIns="0" tIns="0" rIns="0" bIns="0" rtlCol="0" anchor="ctr">
            <a:noAutofit/>
          </a:bodyPr>
          <a:lstStyle/>
          <a:p>
            <a:pPr algn="ctr"/>
            <a:r>
              <a:rPr lang="en-US" sz="1029" dirty="0">
                <a:solidFill>
                  <a:schemeClr val="tx2"/>
                </a:solidFill>
                <a:latin typeface="Segoe UI"/>
              </a:rPr>
              <a:t>Initiate</a:t>
            </a:r>
          </a:p>
        </p:txBody>
      </p:sp>
      <p:sp>
        <p:nvSpPr>
          <p:cNvPr id="65" name="Oval 9">
            <a:extLst>
              <a:ext uri="{C183D7F6-B498-43B3-948B-1728B52AA6E4}">
                <adec:decorative xmlns:adec="http://schemas.microsoft.com/office/drawing/2017/decorative" val="1"/>
              </a:ext>
            </a:extLst>
          </p:cNvPr>
          <p:cNvSpPr/>
          <p:nvPr/>
        </p:nvSpPr>
        <p:spPr bwMode="auto">
          <a:xfrm>
            <a:off x="469104" y="2918491"/>
            <a:ext cx="1411513" cy="1411511"/>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1176" dirty="0">
              <a:solidFill>
                <a:srgbClr val="FF0000"/>
              </a:solidFill>
              <a:latin typeface="Segoe UI"/>
              <a:ea typeface="Segoe UI" pitchFamily="34" charset="0"/>
              <a:cs typeface="Segoe UI" pitchFamily="34" charset="0"/>
            </a:endParaRPr>
          </a:p>
        </p:txBody>
      </p:sp>
      <p:pic>
        <p:nvPicPr>
          <p:cNvPr id="21" name="Graphic 20" descr="Handshake">
            <a:extLst>
              <a:ext uri="{FF2B5EF4-FFF2-40B4-BE49-F238E27FC236}">
                <a16:creationId xmlns:a16="http://schemas.microsoft.com/office/drawing/2014/main" id="{8D4508E7-63C1-4357-8D9C-B13647AF15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7385" y="3208646"/>
            <a:ext cx="896310" cy="896310"/>
          </a:xfrm>
          <a:prstGeom prst="rect">
            <a:avLst/>
          </a:prstGeom>
        </p:spPr>
      </p:pic>
      <p:sp>
        <p:nvSpPr>
          <p:cNvPr id="112" name="TextBox 111"/>
          <p:cNvSpPr txBox="1"/>
          <p:nvPr/>
        </p:nvSpPr>
        <p:spPr>
          <a:xfrm>
            <a:off x="416385" y="4408580"/>
            <a:ext cx="1572181" cy="905037"/>
          </a:xfrm>
          <a:prstGeom prst="rect">
            <a:avLst/>
          </a:prstGeom>
        </p:spPr>
        <p:txBody>
          <a:bodyPr vert="horz" wrap="square" lIns="89618" tIns="89618" rIns="89618" bIns="89618" rtlCol="0" anchor="t" anchorCtr="0">
            <a:spAutoFit/>
          </a:bodyPr>
          <a:lstStyle/>
          <a:p>
            <a:pPr algn="ctr" defTabSz="895947">
              <a:spcAft>
                <a:spcPts val="1175"/>
              </a:spcAft>
              <a:defRPr/>
            </a:pPr>
            <a:r>
              <a:rPr lang="en-US" sz="1176" dirty="0">
                <a:solidFill>
                  <a:srgbClr val="505C6D"/>
                </a:solidFill>
                <a:latin typeface="Segoe Pro Semibold" panose="020B0702040504020203" pitchFamily="34" charset="0"/>
              </a:rPr>
              <a:t>Align customer / partner expectations, define the risks to address</a:t>
            </a:r>
          </a:p>
        </p:txBody>
      </p:sp>
      <p:sp>
        <p:nvSpPr>
          <p:cNvPr id="44" name="Oval 9">
            <a:extLst>
              <a:ext uri="{FF2B5EF4-FFF2-40B4-BE49-F238E27FC236}">
                <a16:creationId xmlns:a16="http://schemas.microsoft.com/office/drawing/2014/main" id="{1F6CCB22-3831-4A28-8F73-152AF1D03D7F}"/>
              </a:ext>
              <a:ext uri="{C183D7F6-B498-43B3-948B-1728B52AA6E4}">
                <adec:decorative xmlns:adec="http://schemas.microsoft.com/office/drawing/2017/decorative" val="1"/>
              </a:ext>
            </a:extLst>
          </p:cNvPr>
          <p:cNvSpPr/>
          <p:nvPr/>
        </p:nvSpPr>
        <p:spPr bwMode="auto">
          <a:xfrm>
            <a:off x="2064450" y="2918491"/>
            <a:ext cx="1411513" cy="1411511"/>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1176" dirty="0">
              <a:solidFill>
                <a:srgbClr val="FF0000"/>
              </a:solidFill>
              <a:latin typeface="Segoe UI"/>
              <a:ea typeface="Segoe UI" pitchFamily="34" charset="0"/>
              <a:cs typeface="Segoe UI" pitchFamily="34" charset="0"/>
            </a:endParaRPr>
          </a:p>
        </p:txBody>
      </p:sp>
      <p:pic>
        <p:nvPicPr>
          <p:cNvPr id="9" name="Graphic 8" descr="Daily calendar">
            <a:extLst>
              <a:ext uri="{FF2B5EF4-FFF2-40B4-BE49-F238E27FC236}">
                <a16:creationId xmlns:a16="http://schemas.microsoft.com/office/drawing/2014/main" id="{C1FD93E9-DF0C-495F-9473-9D380BD964C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35209" y="3291884"/>
            <a:ext cx="670874" cy="670874"/>
          </a:xfrm>
          <a:prstGeom prst="rect">
            <a:avLst/>
          </a:prstGeom>
        </p:spPr>
      </p:pic>
      <p:sp>
        <p:nvSpPr>
          <p:cNvPr id="43" name="TextBox 42">
            <a:extLst>
              <a:ext uri="{FF2B5EF4-FFF2-40B4-BE49-F238E27FC236}">
                <a16:creationId xmlns:a16="http://schemas.microsoft.com/office/drawing/2014/main" id="{1F110593-AE2A-4752-8A44-90D8DF722250}"/>
              </a:ext>
            </a:extLst>
          </p:cNvPr>
          <p:cNvSpPr txBox="1"/>
          <p:nvPr/>
        </p:nvSpPr>
        <p:spPr>
          <a:xfrm>
            <a:off x="2011731" y="4408580"/>
            <a:ext cx="1572181" cy="723827"/>
          </a:xfrm>
          <a:prstGeom prst="rect">
            <a:avLst/>
          </a:prstGeom>
        </p:spPr>
        <p:txBody>
          <a:bodyPr vert="horz" wrap="square" lIns="89618" tIns="89618" rIns="89618" bIns="89618" rtlCol="0" anchor="t" anchorCtr="0">
            <a:spAutoFit/>
          </a:bodyPr>
          <a:lstStyle/>
          <a:p>
            <a:pPr algn="ctr" defTabSz="895947">
              <a:spcAft>
                <a:spcPts val="1175"/>
              </a:spcAft>
              <a:defRPr/>
            </a:pPr>
            <a:r>
              <a:rPr lang="en-US" sz="1176" dirty="0">
                <a:solidFill>
                  <a:srgbClr val="505C6D"/>
                </a:solidFill>
                <a:latin typeface="Segoe Pro Semibold" panose="020B0702040504020203" pitchFamily="34" charset="0"/>
              </a:rPr>
              <a:t>Plan activities aligned with project schedule</a:t>
            </a:r>
          </a:p>
        </p:txBody>
      </p:sp>
      <p:sp>
        <p:nvSpPr>
          <p:cNvPr id="47" name="Oval 9">
            <a:extLst>
              <a:ext uri="{FF2B5EF4-FFF2-40B4-BE49-F238E27FC236}">
                <a16:creationId xmlns:a16="http://schemas.microsoft.com/office/drawing/2014/main" id="{07492AA2-D382-4C94-9E5C-4F878D4950DC}"/>
              </a:ext>
              <a:ext uri="{C183D7F6-B498-43B3-948B-1728B52AA6E4}">
                <adec:decorative xmlns:adec="http://schemas.microsoft.com/office/drawing/2017/decorative" val="1"/>
              </a:ext>
            </a:extLst>
          </p:cNvPr>
          <p:cNvSpPr/>
          <p:nvPr/>
        </p:nvSpPr>
        <p:spPr bwMode="auto">
          <a:xfrm>
            <a:off x="3664162" y="2958985"/>
            <a:ext cx="1411513" cy="1411511"/>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1176" dirty="0">
              <a:solidFill>
                <a:srgbClr val="FF0000"/>
              </a:solidFill>
              <a:latin typeface="Segoe UI"/>
              <a:ea typeface="Segoe UI" pitchFamily="34" charset="0"/>
              <a:cs typeface="Segoe UI" pitchFamily="34" charset="0"/>
            </a:endParaRPr>
          </a:p>
        </p:txBody>
      </p:sp>
      <p:pic>
        <p:nvPicPr>
          <p:cNvPr id="11" name="Graphic 10" descr="Bullseye">
            <a:extLst>
              <a:ext uri="{FF2B5EF4-FFF2-40B4-BE49-F238E27FC236}">
                <a16:creationId xmlns:a16="http://schemas.microsoft.com/office/drawing/2014/main" id="{E8A5986A-FF27-4FEA-838A-760E756C9CD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16250" y="3276695"/>
            <a:ext cx="724896" cy="724896"/>
          </a:xfrm>
          <a:prstGeom prst="rect">
            <a:avLst/>
          </a:prstGeom>
        </p:spPr>
      </p:pic>
      <p:sp>
        <p:nvSpPr>
          <p:cNvPr id="113" name="TextBox 112"/>
          <p:cNvSpPr txBox="1"/>
          <p:nvPr/>
        </p:nvSpPr>
        <p:spPr>
          <a:xfrm>
            <a:off x="3583001" y="4429045"/>
            <a:ext cx="1573836" cy="905037"/>
          </a:xfrm>
          <a:prstGeom prst="rect">
            <a:avLst/>
          </a:prstGeom>
        </p:spPr>
        <p:txBody>
          <a:bodyPr vert="horz" wrap="square" lIns="89618" tIns="89618" rIns="89618" bIns="89618" rtlCol="0" anchor="t" anchorCtr="0">
            <a:spAutoFit/>
          </a:bodyPr>
          <a:lstStyle/>
          <a:p>
            <a:pPr algn="ctr" defTabSz="895947">
              <a:spcAft>
                <a:spcPts val="1175"/>
              </a:spcAft>
              <a:defRPr/>
            </a:pPr>
            <a:r>
              <a:rPr lang="en-US" sz="1176" dirty="0">
                <a:solidFill>
                  <a:srgbClr val="505C6D"/>
                </a:solidFill>
                <a:latin typeface="Segoe Pro Semibold" panose="020B0702040504020203" pitchFamily="34" charset="0"/>
              </a:rPr>
              <a:t>Understand customer project objectives / success metrics</a:t>
            </a:r>
          </a:p>
        </p:txBody>
      </p:sp>
      <p:sp>
        <p:nvSpPr>
          <p:cNvPr id="63" name="Oval 9">
            <a:extLst>
              <a:ext uri="{FF2B5EF4-FFF2-40B4-BE49-F238E27FC236}">
                <a16:creationId xmlns:a16="http://schemas.microsoft.com/office/drawing/2014/main" id="{6361EF51-EA75-4983-9079-C4587A313FC4}"/>
              </a:ext>
              <a:ext uri="{C183D7F6-B498-43B3-948B-1728B52AA6E4}">
                <adec:decorative xmlns:adec="http://schemas.microsoft.com/office/drawing/2017/decorative" val="1"/>
              </a:ext>
            </a:extLst>
          </p:cNvPr>
          <p:cNvSpPr/>
          <p:nvPr/>
        </p:nvSpPr>
        <p:spPr bwMode="auto">
          <a:xfrm>
            <a:off x="5261890" y="2958239"/>
            <a:ext cx="1411513" cy="1411511"/>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1176" dirty="0">
              <a:solidFill>
                <a:srgbClr val="FF0000"/>
              </a:solidFill>
              <a:latin typeface="Segoe UI"/>
              <a:ea typeface="Segoe UI" pitchFamily="34" charset="0"/>
              <a:cs typeface="Segoe UI" pitchFamily="34" charset="0"/>
            </a:endParaRPr>
          </a:p>
        </p:txBody>
      </p:sp>
      <p:pic>
        <p:nvPicPr>
          <p:cNvPr id="17" name="Graphic 16" descr="Head with gears">
            <a:extLst>
              <a:ext uri="{FF2B5EF4-FFF2-40B4-BE49-F238E27FC236}">
                <a16:creationId xmlns:a16="http://schemas.microsoft.com/office/drawing/2014/main" id="{AF4B79EC-4072-4733-8FC1-D491BC690E0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64768" y="3235097"/>
            <a:ext cx="860429" cy="860429"/>
          </a:xfrm>
          <a:prstGeom prst="rect">
            <a:avLst/>
          </a:prstGeom>
        </p:spPr>
      </p:pic>
      <p:sp>
        <p:nvSpPr>
          <p:cNvPr id="62" name="TextBox 61">
            <a:extLst>
              <a:ext uri="{FF2B5EF4-FFF2-40B4-BE49-F238E27FC236}">
                <a16:creationId xmlns:a16="http://schemas.microsoft.com/office/drawing/2014/main" id="{39D5663A-1D2B-4854-901A-AE32374A3A22}"/>
              </a:ext>
            </a:extLst>
          </p:cNvPr>
          <p:cNvSpPr txBox="1"/>
          <p:nvPr/>
        </p:nvSpPr>
        <p:spPr>
          <a:xfrm>
            <a:off x="5180728" y="4428299"/>
            <a:ext cx="1573836" cy="905037"/>
          </a:xfrm>
          <a:prstGeom prst="rect">
            <a:avLst/>
          </a:prstGeom>
        </p:spPr>
        <p:txBody>
          <a:bodyPr vert="horz" wrap="square" lIns="89618" tIns="89618" rIns="89618" bIns="89618" rtlCol="0" anchor="t" anchorCtr="0">
            <a:spAutoFit/>
          </a:bodyPr>
          <a:lstStyle/>
          <a:p>
            <a:pPr algn="ctr" defTabSz="895947">
              <a:spcAft>
                <a:spcPts val="1175"/>
              </a:spcAft>
              <a:defRPr/>
            </a:pPr>
            <a:r>
              <a:rPr lang="en-US" sz="1176" dirty="0">
                <a:solidFill>
                  <a:srgbClr val="505C6D"/>
                </a:solidFill>
                <a:latin typeface="Segoe Pro Semibold" panose="020B0702040504020203" pitchFamily="34" charset="0"/>
              </a:rPr>
              <a:t>Understand the customer program and governance model</a:t>
            </a:r>
          </a:p>
        </p:txBody>
      </p:sp>
      <p:sp>
        <p:nvSpPr>
          <p:cNvPr id="67" name="Oval 9">
            <a:extLst>
              <a:ext uri="{FF2B5EF4-FFF2-40B4-BE49-F238E27FC236}">
                <a16:creationId xmlns:a16="http://schemas.microsoft.com/office/drawing/2014/main" id="{3A411DC5-3D28-4875-9ECF-588C74BA5C61}"/>
              </a:ext>
              <a:ext uri="{C183D7F6-B498-43B3-948B-1728B52AA6E4}">
                <adec:decorative xmlns:adec="http://schemas.microsoft.com/office/drawing/2017/decorative" val="1"/>
              </a:ext>
            </a:extLst>
          </p:cNvPr>
          <p:cNvSpPr/>
          <p:nvPr/>
        </p:nvSpPr>
        <p:spPr bwMode="auto">
          <a:xfrm>
            <a:off x="6852511" y="2958239"/>
            <a:ext cx="1411513" cy="1411511"/>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1176" dirty="0">
              <a:solidFill>
                <a:srgbClr val="FF0000"/>
              </a:solidFill>
              <a:latin typeface="Segoe UI"/>
              <a:ea typeface="Segoe UI" pitchFamily="34" charset="0"/>
              <a:cs typeface="Segoe UI" pitchFamily="34" charset="0"/>
            </a:endParaRPr>
          </a:p>
        </p:txBody>
      </p:sp>
      <p:pic>
        <p:nvPicPr>
          <p:cNvPr id="19" name="Graphic 18" descr="Connections">
            <a:extLst>
              <a:ext uri="{FF2B5EF4-FFF2-40B4-BE49-F238E27FC236}">
                <a16:creationId xmlns:a16="http://schemas.microsoft.com/office/drawing/2014/main" id="{1923DD06-7424-4833-B182-E89822C8F9E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110112" y="3188378"/>
            <a:ext cx="896310" cy="896310"/>
          </a:xfrm>
          <a:prstGeom prst="rect">
            <a:avLst/>
          </a:prstGeom>
        </p:spPr>
      </p:pic>
      <p:sp>
        <p:nvSpPr>
          <p:cNvPr id="66" name="TextBox 65">
            <a:extLst>
              <a:ext uri="{FF2B5EF4-FFF2-40B4-BE49-F238E27FC236}">
                <a16:creationId xmlns:a16="http://schemas.microsoft.com/office/drawing/2014/main" id="{B6DCCF98-06FB-4FBA-A207-235D1A9E4CE4}"/>
              </a:ext>
            </a:extLst>
          </p:cNvPr>
          <p:cNvSpPr txBox="1"/>
          <p:nvPr/>
        </p:nvSpPr>
        <p:spPr>
          <a:xfrm>
            <a:off x="6771350" y="4428297"/>
            <a:ext cx="1573836" cy="1448075"/>
          </a:xfrm>
          <a:prstGeom prst="rect">
            <a:avLst/>
          </a:prstGeom>
        </p:spPr>
        <p:txBody>
          <a:bodyPr vert="horz" wrap="square" lIns="89618" tIns="89618" rIns="89618" bIns="89618" rtlCol="0" anchor="t" anchorCtr="0">
            <a:spAutoFit/>
          </a:bodyPr>
          <a:lstStyle/>
          <a:p>
            <a:pPr algn="ctr" defTabSz="895947">
              <a:spcAft>
                <a:spcPts val="1175"/>
              </a:spcAft>
              <a:defRPr/>
            </a:pPr>
            <a:r>
              <a:rPr lang="en-US" sz="1176" dirty="0">
                <a:solidFill>
                  <a:srgbClr val="505C6D"/>
                </a:solidFill>
                <a:latin typeface="Segoe Pro Semibold" panose="020B0702040504020203" pitchFamily="34" charset="0"/>
              </a:rPr>
              <a:t>Understand communication model and information flow, identify decision makers and team dependencies</a:t>
            </a:r>
          </a:p>
        </p:txBody>
      </p:sp>
      <p:sp>
        <p:nvSpPr>
          <p:cNvPr id="73" name="Oval 9">
            <a:extLst>
              <a:ext uri="{C183D7F6-B498-43B3-948B-1728B52AA6E4}">
                <adec:decorative xmlns:adec="http://schemas.microsoft.com/office/drawing/2017/decorative" val="1"/>
              </a:ext>
            </a:extLst>
          </p:cNvPr>
          <p:cNvSpPr/>
          <p:nvPr/>
        </p:nvSpPr>
        <p:spPr bwMode="auto">
          <a:xfrm>
            <a:off x="8514289" y="2958237"/>
            <a:ext cx="1411512" cy="1411512"/>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1176" dirty="0">
              <a:solidFill>
                <a:srgbClr val="FF0000"/>
              </a:solidFill>
              <a:latin typeface="Segoe UI"/>
              <a:ea typeface="Segoe UI" pitchFamily="34" charset="0"/>
              <a:cs typeface="Segoe UI" pitchFamily="34" charset="0"/>
            </a:endParaRPr>
          </a:p>
        </p:txBody>
      </p:sp>
      <p:pic>
        <p:nvPicPr>
          <p:cNvPr id="25" name="Graphic 24" descr="Customer review">
            <a:extLst>
              <a:ext uri="{FF2B5EF4-FFF2-40B4-BE49-F238E27FC236}">
                <a16:creationId xmlns:a16="http://schemas.microsoft.com/office/drawing/2014/main" id="{3F650F2A-FBA4-4619-8343-26F0460C10F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824844" y="3264941"/>
            <a:ext cx="807459" cy="807459"/>
          </a:xfrm>
          <a:prstGeom prst="rect">
            <a:avLst/>
          </a:prstGeom>
        </p:spPr>
      </p:pic>
      <p:sp>
        <p:nvSpPr>
          <p:cNvPr id="114" name="TextBox 113"/>
          <p:cNvSpPr txBox="1"/>
          <p:nvPr/>
        </p:nvSpPr>
        <p:spPr>
          <a:xfrm>
            <a:off x="8459328" y="4353937"/>
            <a:ext cx="1573836" cy="1990456"/>
          </a:xfrm>
          <a:prstGeom prst="rect">
            <a:avLst/>
          </a:prstGeom>
        </p:spPr>
        <p:txBody>
          <a:bodyPr vert="horz" wrap="square" lIns="89618" tIns="89618" rIns="89618" bIns="89618" rtlCol="0" anchor="t" anchorCtr="0">
            <a:spAutoFit/>
          </a:bodyPr>
          <a:lstStyle/>
          <a:p>
            <a:pPr algn="ctr" defTabSz="895947">
              <a:spcAft>
                <a:spcPts val="1175"/>
              </a:spcAft>
              <a:defRPr/>
            </a:pPr>
            <a:r>
              <a:rPr lang="en-US" sz="1176" dirty="0">
                <a:solidFill>
                  <a:srgbClr val="505C6D"/>
                </a:solidFill>
                <a:latin typeface="Segoe Pro Semibold" panose="020B0702040504020203" pitchFamily="34" charset="0"/>
              </a:rPr>
              <a:t>Understand functional requirements, adoption challenges, collect integration, infrastructure and environment dependencies at high level</a:t>
            </a:r>
          </a:p>
        </p:txBody>
      </p:sp>
      <p:sp>
        <p:nvSpPr>
          <p:cNvPr id="74" name="Oval 9">
            <a:extLst>
              <a:ext uri="{FF2B5EF4-FFF2-40B4-BE49-F238E27FC236}">
                <a16:creationId xmlns:a16="http://schemas.microsoft.com/office/drawing/2014/main" id="{D958A3FE-434A-4EA0-AA04-EFF46EA2DD99}"/>
              </a:ext>
              <a:ext uri="{C183D7F6-B498-43B3-948B-1728B52AA6E4}">
                <adec:decorative xmlns:adec="http://schemas.microsoft.com/office/drawing/2017/decorative" val="1"/>
              </a:ext>
            </a:extLst>
          </p:cNvPr>
          <p:cNvSpPr/>
          <p:nvPr/>
        </p:nvSpPr>
        <p:spPr bwMode="auto">
          <a:xfrm>
            <a:off x="10241037" y="2958237"/>
            <a:ext cx="1411512" cy="1411512"/>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1176" dirty="0">
              <a:solidFill>
                <a:srgbClr val="FF0000"/>
              </a:solidFill>
              <a:latin typeface="Segoe UI"/>
              <a:ea typeface="Segoe UI" pitchFamily="34" charset="0"/>
              <a:cs typeface="Segoe UI" pitchFamily="34" charset="0"/>
            </a:endParaRPr>
          </a:p>
        </p:txBody>
      </p:sp>
      <p:pic>
        <p:nvPicPr>
          <p:cNvPr id="27" name="Graphic 26" descr="Classroom">
            <a:extLst>
              <a:ext uri="{FF2B5EF4-FFF2-40B4-BE49-F238E27FC236}">
                <a16:creationId xmlns:a16="http://schemas.microsoft.com/office/drawing/2014/main" id="{99CF46F6-408D-42B8-A6DF-42FC62B56CE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494661" y="3176090"/>
            <a:ext cx="896310" cy="896310"/>
          </a:xfrm>
          <a:prstGeom prst="rect">
            <a:avLst/>
          </a:prstGeom>
        </p:spPr>
      </p:pic>
      <p:sp>
        <p:nvSpPr>
          <p:cNvPr id="72" name="TextBox 71">
            <a:extLst>
              <a:ext uri="{FF2B5EF4-FFF2-40B4-BE49-F238E27FC236}">
                <a16:creationId xmlns:a16="http://schemas.microsoft.com/office/drawing/2014/main" id="{4042B206-FB6B-4D72-ACF3-D95627A69556}"/>
              </a:ext>
            </a:extLst>
          </p:cNvPr>
          <p:cNvSpPr txBox="1"/>
          <p:nvPr/>
        </p:nvSpPr>
        <p:spPr>
          <a:xfrm>
            <a:off x="10186075" y="4353937"/>
            <a:ext cx="1573836" cy="1267063"/>
          </a:xfrm>
          <a:prstGeom prst="rect">
            <a:avLst/>
          </a:prstGeom>
        </p:spPr>
        <p:txBody>
          <a:bodyPr vert="horz" wrap="square" lIns="89618" tIns="89618" rIns="89618" bIns="89618" rtlCol="0" anchor="t" anchorCtr="0">
            <a:spAutoFit/>
          </a:bodyPr>
          <a:lstStyle/>
          <a:p>
            <a:pPr algn="ctr" defTabSz="895947">
              <a:spcAft>
                <a:spcPts val="1175"/>
              </a:spcAft>
              <a:defRPr/>
            </a:pPr>
            <a:r>
              <a:rPr lang="en-US" sz="1176" dirty="0">
                <a:solidFill>
                  <a:srgbClr val="505C6D"/>
                </a:solidFill>
                <a:latin typeface="Segoe Pro Semibold" panose="020B0702040504020203" pitchFamily="34" charset="0"/>
              </a:rPr>
              <a:t>Present the high-level architecture and solution assessment and explain methodology</a:t>
            </a:r>
          </a:p>
        </p:txBody>
      </p:sp>
    </p:spTree>
    <p:extLst>
      <p:ext uri="{BB962C8B-B14F-4D97-AF65-F5344CB8AC3E}">
        <p14:creationId xmlns:p14="http://schemas.microsoft.com/office/powerpoint/2010/main" val="269863627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br>
              <a:rPr lang="en-US" dirty="0"/>
            </a:br>
            <a:br>
              <a:rPr lang="en-US" dirty="0"/>
            </a:br>
            <a:endParaRPr lang="en-US" dirty="0"/>
          </a:p>
        </p:txBody>
      </p:sp>
      <p:sp>
        <p:nvSpPr>
          <p:cNvPr id="6" name="Text Placeholder 5">
            <a:extLst>
              <a:ext uri="{FF2B5EF4-FFF2-40B4-BE49-F238E27FC236}">
                <a16:creationId xmlns:a16="http://schemas.microsoft.com/office/drawing/2014/main" id="{91B197CC-0A2B-BA56-6C3C-DC8FF1172149}"/>
              </a:ext>
            </a:extLst>
          </p:cNvPr>
          <p:cNvSpPr>
            <a:spLocks noGrp="1"/>
          </p:cNvSpPr>
          <p:nvPr>
            <p:ph type="body" sz="quarter" idx="10"/>
          </p:nvPr>
        </p:nvSpPr>
        <p:spPr/>
        <p:txBody>
          <a:bodyPr/>
          <a:lstStyle/>
          <a:p>
            <a:r>
              <a:rPr lang="en-GB" dirty="0"/>
              <a:t>Provide timely guidance across functional, technical and implementation aspects of the solution.</a:t>
            </a:r>
          </a:p>
          <a:p>
            <a:endParaRPr lang="en-GB" dirty="0"/>
          </a:p>
        </p:txBody>
      </p:sp>
      <p:grpSp>
        <p:nvGrpSpPr>
          <p:cNvPr id="5" name="Group 4">
            <a:extLst>
              <a:ext uri="{FF2B5EF4-FFF2-40B4-BE49-F238E27FC236}">
                <a16:creationId xmlns:a16="http://schemas.microsoft.com/office/drawing/2014/main" id="{9D1A9E48-43C2-A193-42B9-D66E7A093701}"/>
              </a:ext>
              <a:ext uri="{C183D7F6-B498-43B3-948B-1728B52AA6E4}">
                <adec:decorative xmlns:adec="http://schemas.microsoft.com/office/drawing/2017/decorative" val="1"/>
              </a:ext>
            </a:extLst>
          </p:cNvPr>
          <p:cNvGrpSpPr/>
          <p:nvPr/>
        </p:nvGrpSpPr>
        <p:grpSpPr>
          <a:xfrm>
            <a:off x="10046376" y="1483444"/>
            <a:ext cx="1492078" cy="889200"/>
            <a:chOff x="10046376" y="1075467"/>
            <a:chExt cx="1492078" cy="889200"/>
          </a:xfrm>
        </p:grpSpPr>
        <p:sp>
          <p:nvSpPr>
            <p:cNvPr id="45" name="Rectangle 44">
              <a:extLst>
                <a:ext uri="{FF2B5EF4-FFF2-40B4-BE49-F238E27FC236}">
                  <a16:creationId xmlns:a16="http://schemas.microsoft.com/office/drawing/2014/main" id="{5B3C8A92-26B1-497E-BD8A-02CF100C1955}"/>
                </a:ext>
              </a:extLst>
            </p:cNvPr>
            <p:cNvSpPr/>
            <p:nvPr/>
          </p:nvSpPr>
          <p:spPr>
            <a:xfrm>
              <a:off x="10046376" y="1075467"/>
              <a:ext cx="277182" cy="197473"/>
            </a:xfrm>
            <a:prstGeom prst="rect">
              <a:avLst/>
            </a:prstGeom>
            <a:solidFill>
              <a:srgbClr val="7B6507"/>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730" dirty="0">
                <a:latin typeface="Segoe UI"/>
              </a:endParaRPr>
            </a:p>
          </p:txBody>
        </p:sp>
        <p:sp>
          <p:nvSpPr>
            <p:cNvPr id="46" name="Rectangle 45">
              <a:extLst>
                <a:ext uri="{FF2B5EF4-FFF2-40B4-BE49-F238E27FC236}">
                  <a16:creationId xmlns:a16="http://schemas.microsoft.com/office/drawing/2014/main" id="{970BFB34-B789-41C8-BE18-8604FBAE69BE}"/>
                </a:ext>
              </a:extLst>
            </p:cNvPr>
            <p:cNvSpPr/>
            <p:nvPr/>
          </p:nvSpPr>
          <p:spPr>
            <a:xfrm>
              <a:off x="10350245" y="1075467"/>
              <a:ext cx="585720" cy="197473"/>
            </a:xfrm>
            <a:prstGeom prst="rect">
              <a:avLst/>
            </a:prstGeom>
            <a:solidFill>
              <a:schemeClr val="tx2"/>
            </a:solidFill>
          </p:spPr>
          <p:txBody>
            <a:bodyPr wrap="square" lIns="0" tIns="0" rIns="0" bIns="0" rtlCol="0" anchor="ctr">
              <a:noAutofit/>
            </a:bodyPr>
            <a:lstStyle/>
            <a:p>
              <a:pPr algn="ctr"/>
              <a:endParaRPr lang="en-US" sz="1730" dirty="0">
                <a:latin typeface="Segoe UI"/>
              </a:endParaRPr>
            </a:p>
          </p:txBody>
        </p:sp>
        <p:sp>
          <p:nvSpPr>
            <p:cNvPr id="47" name="Rectangle 46">
              <a:extLst>
                <a:ext uri="{FF2B5EF4-FFF2-40B4-BE49-F238E27FC236}">
                  <a16:creationId xmlns:a16="http://schemas.microsoft.com/office/drawing/2014/main" id="{610A54DD-38B4-4867-BB90-452CFE12D631}"/>
                </a:ext>
              </a:extLst>
            </p:cNvPr>
            <p:cNvSpPr/>
            <p:nvPr/>
          </p:nvSpPr>
          <p:spPr>
            <a:xfrm>
              <a:off x="10961924" y="1075467"/>
              <a:ext cx="277182" cy="197473"/>
            </a:xfrm>
            <a:prstGeom prst="rect">
              <a:avLst/>
            </a:prstGeom>
            <a:solidFill>
              <a:srgbClr val="7B6507"/>
            </a:solidFill>
          </p:spPr>
          <p:txBody>
            <a:bodyPr wrap="square" lIns="0" tIns="0" rIns="0" bIns="0" rtlCol="0" anchor="ctr">
              <a:noAutofit/>
            </a:bodyPr>
            <a:lstStyle/>
            <a:p>
              <a:pPr algn="ctr"/>
              <a:endParaRPr lang="en-US" sz="1730" dirty="0">
                <a:latin typeface="Segoe UI"/>
              </a:endParaRPr>
            </a:p>
          </p:txBody>
        </p:sp>
        <p:sp>
          <p:nvSpPr>
            <p:cNvPr id="62" name="Rectangle 61">
              <a:extLst>
                <a:ext uri="{FF2B5EF4-FFF2-40B4-BE49-F238E27FC236}">
                  <a16:creationId xmlns:a16="http://schemas.microsoft.com/office/drawing/2014/main" id="{0C595797-BB90-46A9-9FE9-CB8F20470852}"/>
                </a:ext>
              </a:extLst>
            </p:cNvPr>
            <p:cNvSpPr/>
            <p:nvPr/>
          </p:nvSpPr>
          <p:spPr>
            <a:xfrm>
              <a:off x="11260397" y="1075467"/>
              <a:ext cx="277182" cy="197473"/>
            </a:xfrm>
            <a:prstGeom prst="rect">
              <a:avLst/>
            </a:prstGeom>
            <a:solidFill>
              <a:srgbClr val="7B6507"/>
            </a:solidFill>
          </p:spPr>
          <p:txBody>
            <a:bodyPr wrap="square" lIns="0" tIns="0" rIns="0" bIns="0" rtlCol="0" anchor="ctr">
              <a:noAutofit/>
            </a:bodyPr>
            <a:lstStyle/>
            <a:p>
              <a:pPr algn="ctr"/>
              <a:endParaRPr lang="en-US" sz="1730" dirty="0">
                <a:latin typeface="Segoe UI"/>
              </a:endParaRPr>
            </a:p>
          </p:txBody>
        </p:sp>
        <p:sp>
          <p:nvSpPr>
            <p:cNvPr id="63" name="Rectangle 62">
              <a:extLst>
                <a:ext uri="{FF2B5EF4-FFF2-40B4-BE49-F238E27FC236}">
                  <a16:creationId xmlns:a16="http://schemas.microsoft.com/office/drawing/2014/main" id="{50EC41FF-BE47-442B-BE6D-BB8EF61DAE0B}"/>
                </a:ext>
              </a:extLst>
            </p:cNvPr>
            <p:cNvSpPr/>
            <p:nvPr/>
          </p:nvSpPr>
          <p:spPr>
            <a:xfrm>
              <a:off x="10049001" y="1299181"/>
              <a:ext cx="277182" cy="441772"/>
            </a:xfrm>
            <a:prstGeom prst="rect">
              <a:avLst/>
            </a:prstGeom>
            <a:solidFill>
              <a:srgbClr val="7B6507"/>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730" dirty="0">
                <a:latin typeface="Segoe UI"/>
              </a:endParaRPr>
            </a:p>
          </p:txBody>
        </p:sp>
        <p:sp>
          <p:nvSpPr>
            <p:cNvPr id="64" name="Rectangle 63">
              <a:extLst>
                <a:ext uri="{FF2B5EF4-FFF2-40B4-BE49-F238E27FC236}">
                  <a16:creationId xmlns:a16="http://schemas.microsoft.com/office/drawing/2014/main" id="{292C96DF-E41A-42B5-BFF0-FBB30456D470}"/>
                </a:ext>
              </a:extLst>
            </p:cNvPr>
            <p:cNvSpPr/>
            <p:nvPr/>
          </p:nvSpPr>
          <p:spPr>
            <a:xfrm>
              <a:off x="10350245" y="1299751"/>
              <a:ext cx="585720" cy="441201"/>
            </a:xfrm>
            <a:prstGeom prst="rect">
              <a:avLst/>
            </a:prstGeom>
            <a:solidFill>
              <a:srgbClr val="243A5E"/>
            </a:solidFill>
          </p:spPr>
          <p:txBody>
            <a:bodyPr wrap="square" lIns="0" tIns="0" rIns="0" bIns="0" rtlCol="0" anchor="ctr">
              <a:noAutofit/>
            </a:bodyPr>
            <a:lstStyle/>
            <a:p>
              <a:pPr algn="ctr"/>
              <a:endParaRPr lang="en-US" sz="1730" dirty="0">
                <a:latin typeface="Segoe UI"/>
              </a:endParaRPr>
            </a:p>
          </p:txBody>
        </p:sp>
        <p:sp>
          <p:nvSpPr>
            <p:cNvPr id="65" name="Rectangle 64">
              <a:extLst>
                <a:ext uri="{FF2B5EF4-FFF2-40B4-BE49-F238E27FC236}">
                  <a16:creationId xmlns:a16="http://schemas.microsoft.com/office/drawing/2014/main" id="{1322576D-C1BC-4CE0-B311-9F5E276E7FCC}"/>
                </a:ext>
              </a:extLst>
            </p:cNvPr>
            <p:cNvSpPr/>
            <p:nvPr/>
          </p:nvSpPr>
          <p:spPr>
            <a:xfrm>
              <a:off x="10960028" y="1293865"/>
              <a:ext cx="277182" cy="441200"/>
            </a:xfrm>
            <a:prstGeom prst="rect">
              <a:avLst/>
            </a:prstGeom>
            <a:solidFill>
              <a:srgbClr val="7B6507"/>
            </a:solidFill>
          </p:spPr>
          <p:txBody>
            <a:bodyPr wrap="square" lIns="0" tIns="0" rIns="0" bIns="0" rtlCol="0" anchor="ctr">
              <a:noAutofit/>
            </a:bodyPr>
            <a:lstStyle/>
            <a:p>
              <a:pPr algn="ctr"/>
              <a:endParaRPr lang="en-US" sz="1730" dirty="0">
                <a:latin typeface="Segoe UI"/>
              </a:endParaRPr>
            </a:p>
          </p:txBody>
        </p:sp>
        <p:sp>
          <p:nvSpPr>
            <p:cNvPr id="66" name="Rectangle 65">
              <a:extLst>
                <a:ext uri="{FF2B5EF4-FFF2-40B4-BE49-F238E27FC236}">
                  <a16:creationId xmlns:a16="http://schemas.microsoft.com/office/drawing/2014/main" id="{9F38556E-1200-471A-8400-0EA87853C56D}"/>
                </a:ext>
              </a:extLst>
            </p:cNvPr>
            <p:cNvSpPr/>
            <p:nvPr/>
          </p:nvSpPr>
          <p:spPr>
            <a:xfrm>
              <a:off x="11261272" y="1293865"/>
              <a:ext cx="277182" cy="441200"/>
            </a:xfrm>
            <a:prstGeom prst="rect">
              <a:avLst/>
            </a:prstGeom>
            <a:solidFill>
              <a:srgbClr val="7B6507"/>
            </a:solidFill>
          </p:spPr>
          <p:txBody>
            <a:bodyPr wrap="square" lIns="0" tIns="0" rIns="0" bIns="0" rtlCol="0" anchor="ctr">
              <a:noAutofit/>
            </a:bodyPr>
            <a:lstStyle/>
            <a:p>
              <a:pPr algn="ctr"/>
              <a:endParaRPr lang="en-US" sz="1730" dirty="0">
                <a:latin typeface="Segoe UI"/>
              </a:endParaRPr>
            </a:p>
          </p:txBody>
        </p:sp>
        <p:sp>
          <p:nvSpPr>
            <p:cNvPr id="67" name="Rectangle 66">
              <a:extLst>
                <a:ext uri="{FF2B5EF4-FFF2-40B4-BE49-F238E27FC236}">
                  <a16:creationId xmlns:a16="http://schemas.microsoft.com/office/drawing/2014/main" id="{1FD7B1F4-1812-4B02-AB09-1897B001A9CB}"/>
                </a:ext>
              </a:extLst>
            </p:cNvPr>
            <p:cNvSpPr/>
            <p:nvPr/>
          </p:nvSpPr>
          <p:spPr>
            <a:xfrm>
              <a:off x="10049001" y="1767194"/>
              <a:ext cx="1489453" cy="197473"/>
            </a:xfrm>
            <a:prstGeom prst="rect">
              <a:avLst/>
            </a:prstGeom>
            <a:noFill/>
          </p:spPr>
          <p:txBody>
            <a:bodyPr wrap="square" lIns="0" tIns="0" rIns="0" bIns="0" rtlCol="0" anchor="ctr">
              <a:noAutofit/>
            </a:bodyPr>
            <a:lstStyle/>
            <a:p>
              <a:pPr algn="ctr"/>
              <a:r>
                <a:rPr lang="en-US" sz="1029" dirty="0">
                  <a:solidFill>
                    <a:schemeClr val="tx2"/>
                  </a:solidFill>
                  <a:latin typeface="Segoe UI"/>
                </a:rPr>
                <a:t>Implement</a:t>
              </a:r>
            </a:p>
          </p:txBody>
        </p:sp>
      </p:grpSp>
      <p:sp>
        <p:nvSpPr>
          <p:cNvPr id="35" name="Oval 9">
            <a:extLst>
              <a:ext uri="{FF2B5EF4-FFF2-40B4-BE49-F238E27FC236}">
                <a16:creationId xmlns:a16="http://schemas.microsoft.com/office/drawing/2014/main" id="{6D091AA0-8AD8-468E-B2FC-8668E6E2B8A6}"/>
              </a:ext>
              <a:ext uri="{C183D7F6-B498-43B3-948B-1728B52AA6E4}">
                <adec:decorative xmlns:adec="http://schemas.microsoft.com/office/drawing/2017/decorative" val="1"/>
              </a:ext>
            </a:extLst>
          </p:cNvPr>
          <p:cNvSpPr/>
          <p:nvPr/>
        </p:nvSpPr>
        <p:spPr bwMode="auto">
          <a:xfrm>
            <a:off x="1210893" y="2711028"/>
            <a:ext cx="2102506" cy="2102506"/>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353" dirty="0">
              <a:solidFill>
                <a:srgbClr val="FF0000"/>
              </a:solidFill>
              <a:latin typeface="Segoe UI"/>
              <a:ea typeface="Segoe UI" pitchFamily="34" charset="0"/>
              <a:cs typeface="Segoe UI" pitchFamily="34" charset="0"/>
            </a:endParaRPr>
          </a:p>
        </p:txBody>
      </p:sp>
      <p:pic>
        <p:nvPicPr>
          <p:cNvPr id="4" name="Graphic 3" descr="Business Growth">
            <a:extLst>
              <a:ext uri="{FF2B5EF4-FFF2-40B4-BE49-F238E27FC236}">
                <a16:creationId xmlns:a16="http://schemas.microsoft.com/office/drawing/2014/main" id="{C06BAEB8-EDDA-4A86-A8FB-07925FE895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7841" y="3241669"/>
            <a:ext cx="896310" cy="896310"/>
          </a:xfrm>
          <a:prstGeom prst="rect">
            <a:avLst/>
          </a:prstGeom>
        </p:spPr>
      </p:pic>
      <p:sp>
        <p:nvSpPr>
          <p:cNvPr id="43" name="TextBox 42">
            <a:extLst>
              <a:ext uri="{FF2B5EF4-FFF2-40B4-BE49-F238E27FC236}">
                <a16:creationId xmlns:a16="http://schemas.microsoft.com/office/drawing/2014/main" id="{553A91BB-DE20-41CD-994B-0EBFBDA14C56}"/>
              </a:ext>
            </a:extLst>
          </p:cNvPr>
          <p:cNvSpPr txBox="1"/>
          <p:nvPr/>
        </p:nvSpPr>
        <p:spPr>
          <a:xfrm>
            <a:off x="891481" y="4973168"/>
            <a:ext cx="2729030" cy="713440"/>
          </a:xfrm>
          <a:prstGeom prst="rect">
            <a:avLst/>
          </a:prstGeom>
        </p:spPr>
        <p:txBody>
          <a:bodyPr vert="horz" wrap="square" lIns="89618" tIns="89618" rIns="89618" bIns="89618" rtlCol="0" anchor="t" anchorCtr="0">
            <a:spAutoFit/>
          </a:bodyPr>
          <a:lstStyle/>
          <a:p>
            <a:pPr algn="ctr" defTabSz="895947">
              <a:spcAft>
                <a:spcPts val="1175"/>
              </a:spcAft>
              <a:defRPr/>
            </a:pPr>
            <a:r>
              <a:rPr lang="en-US" sz="1730" dirty="0">
                <a:solidFill>
                  <a:srgbClr val="505C6D"/>
                </a:solidFill>
                <a:latin typeface="Segoe Pro Semibold" panose="020B0702040504020203" pitchFamily="34" charset="0"/>
              </a:rPr>
              <a:t>Project management best practices</a:t>
            </a:r>
          </a:p>
        </p:txBody>
      </p:sp>
      <p:sp>
        <p:nvSpPr>
          <p:cNvPr id="69" name="Oval 9">
            <a:extLst>
              <a:ext uri="{C183D7F6-B498-43B3-948B-1728B52AA6E4}">
                <adec:decorative xmlns:adec="http://schemas.microsoft.com/office/drawing/2017/decorative" val="1"/>
              </a:ext>
            </a:extLst>
          </p:cNvPr>
          <p:cNvSpPr/>
          <p:nvPr/>
        </p:nvSpPr>
        <p:spPr bwMode="auto">
          <a:xfrm>
            <a:off x="3697752" y="2723744"/>
            <a:ext cx="2102506" cy="2102506"/>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353" dirty="0">
              <a:solidFill>
                <a:srgbClr val="FF0000"/>
              </a:solidFill>
              <a:latin typeface="Segoe UI"/>
              <a:ea typeface="Segoe UI" pitchFamily="34" charset="0"/>
              <a:cs typeface="Segoe UI" pitchFamily="34" charset="0"/>
            </a:endParaRPr>
          </a:p>
        </p:txBody>
      </p:sp>
      <p:pic>
        <p:nvPicPr>
          <p:cNvPr id="10" name="Graphic 9" descr="Classroom">
            <a:extLst>
              <a:ext uri="{FF2B5EF4-FFF2-40B4-BE49-F238E27FC236}">
                <a16:creationId xmlns:a16="http://schemas.microsoft.com/office/drawing/2014/main" id="{DD875B77-8556-4490-A605-FC6CC6AD1AC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23250" y="3241669"/>
            <a:ext cx="896310" cy="896310"/>
          </a:xfrm>
          <a:prstGeom prst="rect">
            <a:avLst/>
          </a:prstGeom>
        </p:spPr>
      </p:pic>
      <p:sp>
        <p:nvSpPr>
          <p:cNvPr id="113" name="TextBox 112"/>
          <p:cNvSpPr txBox="1"/>
          <p:nvPr/>
        </p:nvSpPr>
        <p:spPr>
          <a:xfrm>
            <a:off x="3583968" y="4987076"/>
            <a:ext cx="2557782" cy="724025"/>
          </a:xfrm>
          <a:prstGeom prst="rect">
            <a:avLst/>
          </a:prstGeom>
        </p:spPr>
        <p:txBody>
          <a:bodyPr vert="horz" wrap="square" lIns="89618" tIns="89618" rIns="89618" bIns="89618" rtlCol="0" anchor="t" anchorCtr="0">
            <a:spAutoFit/>
          </a:bodyPr>
          <a:lstStyle/>
          <a:p>
            <a:pPr algn="ctr" defTabSz="895947">
              <a:spcAft>
                <a:spcPts val="1175"/>
              </a:spcAft>
              <a:defRPr/>
            </a:pPr>
            <a:r>
              <a:rPr lang="en-US" sz="1730" dirty="0">
                <a:solidFill>
                  <a:srgbClr val="505C6D"/>
                </a:solidFill>
                <a:latin typeface="Segoe Pro Semibold" panose="020B0702040504020203" pitchFamily="34" charset="0"/>
              </a:rPr>
              <a:t>Solution modeling &amp; integration</a:t>
            </a:r>
          </a:p>
        </p:txBody>
      </p:sp>
      <p:sp>
        <p:nvSpPr>
          <p:cNvPr id="73" name="Oval 9">
            <a:extLst>
              <a:ext uri="{C183D7F6-B498-43B3-948B-1728B52AA6E4}">
                <adec:decorative xmlns:adec="http://schemas.microsoft.com/office/drawing/2017/decorative" val="1"/>
              </a:ext>
            </a:extLst>
          </p:cNvPr>
          <p:cNvSpPr/>
          <p:nvPr/>
        </p:nvSpPr>
        <p:spPr bwMode="auto">
          <a:xfrm>
            <a:off x="6253588" y="2711029"/>
            <a:ext cx="2102506" cy="2102507"/>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353" dirty="0">
              <a:solidFill>
                <a:srgbClr val="FF0000"/>
              </a:solidFill>
              <a:latin typeface="Segoe UI"/>
              <a:ea typeface="Segoe UI" pitchFamily="34" charset="0"/>
              <a:cs typeface="Segoe UI" pitchFamily="34" charset="0"/>
            </a:endParaRPr>
          </a:p>
        </p:txBody>
      </p:sp>
      <p:pic>
        <p:nvPicPr>
          <p:cNvPr id="8" name="Graphic 7" descr="Person with idea">
            <a:extLst>
              <a:ext uri="{FF2B5EF4-FFF2-40B4-BE49-F238E27FC236}">
                <a16:creationId xmlns:a16="http://schemas.microsoft.com/office/drawing/2014/main" id="{1F24E018-4BA1-4F02-8C78-5CAE544B61C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56687" y="3241669"/>
            <a:ext cx="896310" cy="896310"/>
          </a:xfrm>
          <a:prstGeom prst="rect">
            <a:avLst/>
          </a:prstGeom>
        </p:spPr>
      </p:pic>
      <p:sp>
        <p:nvSpPr>
          <p:cNvPr id="114" name="TextBox 113"/>
          <p:cNvSpPr txBox="1"/>
          <p:nvPr/>
        </p:nvSpPr>
        <p:spPr>
          <a:xfrm>
            <a:off x="6184612" y="4973173"/>
            <a:ext cx="2240458" cy="995543"/>
          </a:xfrm>
          <a:prstGeom prst="rect">
            <a:avLst/>
          </a:prstGeom>
        </p:spPr>
        <p:txBody>
          <a:bodyPr vert="horz" wrap="square" lIns="89618" tIns="89618" rIns="89618" bIns="89618" rtlCol="0" anchor="t" anchorCtr="0">
            <a:spAutoFit/>
          </a:bodyPr>
          <a:lstStyle/>
          <a:p>
            <a:pPr algn="ctr" defTabSz="895947">
              <a:spcAft>
                <a:spcPts val="1175"/>
              </a:spcAft>
              <a:defRPr/>
            </a:pPr>
            <a:r>
              <a:rPr lang="en-US" sz="1730" dirty="0">
                <a:solidFill>
                  <a:srgbClr val="505C6D"/>
                </a:solidFill>
                <a:latin typeface="Segoe Pro Semibold" panose="020B0702040504020203" pitchFamily="34" charset="0"/>
              </a:rPr>
              <a:t>Functional and technical design guidance</a:t>
            </a:r>
          </a:p>
        </p:txBody>
      </p:sp>
      <p:sp>
        <p:nvSpPr>
          <p:cNvPr id="72" name="Oval 9">
            <a:extLst>
              <a:ext uri="{FF2B5EF4-FFF2-40B4-BE49-F238E27FC236}">
                <a16:creationId xmlns:a16="http://schemas.microsoft.com/office/drawing/2014/main" id="{3C7C5EB1-C66B-4B6B-868E-C2E872A3DB66}"/>
              </a:ext>
              <a:ext uri="{C183D7F6-B498-43B3-948B-1728B52AA6E4}">
                <adec:decorative xmlns:adec="http://schemas.microsoft.com/office/drawing/2017/decorative" val="1"/>
              </a:ext>
            </a:extLst>
          </p:cNvPr>
          <p:cNvSpPr/>
          <p:nvPr/>
        </p:nvSpPr>
        <p:spPr bwMode="auto">
          <a:xfrm>
            <a:off x="8738355" y="2711029"/>
            <a:ext cx="2102506" cy="2102507"/>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353" dirty="0">
              <a:solidFill>
                <a:srgbClr val="FF0000"/>
              </a:solidFill>
              <a:latin typeface="Segoe UI"/>
              <a:ea typeface="Segoe UI" pitchFamily="34" charset="0"/>
              <a:cs typeface="Segoe UI" pitchFamily="34" charset="0"/>
            </a:endParaRPr>
          </a:p>
        </p:txBody>
      </p:sp>
      <p:pic>
        <p:nvPicPr>
          <p:cNvPr id="12" name="Graphic 11" descr="Playbook">
            <a:extLst>
              <a:ext uri="{FF2B5EF4-FFF2-40B4-BE49-F238E27FC236}">
                <a16:creationId xmlns:a16="http://schemas.microsoft.com/office/drawing/2014/main" id="{F3589CCA-4F8B-4951-B975-76A7B34CCFE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316192" y="3241669"/>
            <a:ext cx="896310" cy="896310"/>
          </a:xfrm>
          <a:prstGeom prst="rect">
            <a:avLst/>
          </a:prstGeom>
        </p:spPr>
      </p:pic>
      <p:sp>
        <p:nvSpPr>
          <p:cNvPr id="71" name="TextBox 70">
            <a:extLst>
              <a:ext uri="{FF2B5EF4-FFF2-40B4-BE49-F238E27FC236}">
                <a16:creationId xmlns:a16="http://schemas.microsoft.com/office/drawing/2014/main" id="{C216643A-9AD9-4C71-900B-9DA1C3413515}"/>
              </a:ext>
            </a:extLst>
          </p:cNvPr>
          <p:cNvSpPr txBox="1"/>
          <p:nvPr/>
        </p:nvSpPr>
        <p:spPr>
          <a:xfrm>
            <a:off x="8669379" y="4973173"/>
            <a:ext cx="2240458" cy="995543"/>
          </a:xfrm>
          <a:prstGeom prst="rect">
            <a:avLst/>
          </a:prstGeom>
        </p:spPr>
        <p:txBody>
          <a:bodyPr vert="horz" wrap="square" lIns="89618" tIns="89618" rIns="89618" bIns="89618" rtlCol="0" anchor="t" anchorCtr="0">
            <a:spAutoFit/>
          </a:bodyPr>
          <a:lstStyle/>
          <a:p>
            <a:pPr algn="ctr" defTabSz="895947">
              <a:spcAft>
                <a:spcPts val="1175"/>
              </a:spcAft>
              <a:defRPr/>
            </a:pPr>
            <a:r>
              <a:rPr lang="en-US" sz="1730" dirty="0">
                <a:solidFill>
                  <a:srgbClr val="505C6D"/>
                </a:solidFill>
                <a:latin typeface="Segoe Pro Semibold" panose="020B0702040504020203" pitchFamily="34" charset="0"/>
              </a:rPr>
              <a:t>Migration &amp; implementation best practices</a:t>
            </a:r>
          </a:p>
        </p:txBody>
      </p:sp>
    </p:spTree>
    <p:extLst>
      <p:ext uri="{BB962C8B-B14F-4D97-AF65-F5344CB8AC3E}">
        <p14:creationId xmlns:p14="http://schemas.microsoft.com/office/powerpoint/2010/main" val="299577045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a:t>
            </a:r>
            <a:br>
              <a:rPr lang="en-US" dirty="0"/>
            </a:br>
            <a:br>
              <a:rPr lang="en-US" dirty="0"/>
            </a:br>
            <a:endParaRPr lang="en-US" dirty="0"/>
          </a:p>
        </p:txBody>
      </p:sp>
      <p:sp>
        <p:nvSpPr>
          <p:cNvPr id="5" name="Text Placeholder 4">
            <a:extLst>
              <a:ext uri="{FF2B5EF4-FFF2-40B4-BE49-F238E27FC236}">
                <a16:creationId xmlns:a16="http://schemas.microsoft.com/office/drawing/2014/main" id="{3BA922E0-9D74-05B7-7EA9-FCDA44917063}"/>
              </a:ext>
            </a:extLst>
          </p:cNvPr>
          <p:cNvSpPr>
            <a:spLocks noGrp="1"/>
          </p:cNvSpPr>
          <p:nvPr>
            <p:ph type="body" sz="quarter" idx="10"/>
          </p:nvPr>
        </p:nvSpPr>
        <p:spPr/>
        <p:txBody>
          <a:bodyPr/>
          <a:lstStyle/>
          <a:p>
            <a:r>
              <a:rPr lang="en-GB" dirty="0"/>
              <a:t>Go-live with confidence to bring users onboard and have them adopt the solution.</a:t>
            </a:r>
          </a:p>
        </p:txBody>
      </p:sp>
      <p:grpSp>
        <p:nvGrpSpPr>
          <p:cNvPr id="4" name="Group 3">
            <a:extLst>
              <a:ext uri="{FF2B5EF4-FFF2-40B4-BE49-F238E27FC236}">
                <a16:creationId xmlns:a16="http://schemas.microsoft.com/office/drawing/2014/main" id="{9D7737D8-26D2-C94A-C7D1-62FF6410D4AC}"/>
              </a:ext>
              <a:ext uri="{C183D7F6-B498-43B3-948B-1728B52AA6E4}">
                <adec:decorative xmlns:adec="http://schemas.microsoft.com/office/drawing/2017/decorative" val="1"/>
              </a:ext>
            </a:extLst>
          </p:cNvPr>
          <p:cNvGrpSpPr/>
          <p:nvPr/>
        </p:nvGrpSpPr>
        <p:grpSpPr>
          <a:xfrm>
            <a:off x="10006802" y="1483444"/>
            <a:ext cx="1492078" cy="889200"/>
            <a:chOff x="10020250" y="814207"/>
            <a:chExt cx="1492078" cy="889200"/>
          </a:xfrm>
        </p:grpSpPr>
        <p:sp>
          <p:nvSpPr>
            <p:cNvPr id="26" name="Rectangle 25">
              <a:extLst>
                <a:ext uri="{FF2B5EF4-FFF2-40B4-BE49-F238E27FC236}">
                  <a16:creationId xmlns:a16="http://schemas.microsoft.com/office/drawing/2014/main" id="{2BD3132E-BA93-4255-B81D-AE5AD20CB4A7}"/>
                </a:ext>
              </a:extLst>
            </p:cNvPr>
            <p:cNvSpPr/>
            <p:nvPr/>
          </p:nvSpPr>
          <p:spPr>
            <a:xfrm>
              <a:off x="10020250" y="814207"/>
              <a:ext cx="277182" cy="197473"/>
            </a:xfrm>
            <a:prstGeom prst="rect">
              <a:avLst/>
            </a:prstGeom>
            <a:solidFill>
              <a:srgbClr val="7B6507"/>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730" dirty="0">
                <a:latin typeface="Segoe UI"/>
              </a:endParaRPr>
            </a:p>
          </p:txBody>
        </p:sp>
        <p:sp>
          <p:nvSpPr>
            <p:cNvPr id="27" name="Rectangle 26">
              <a:extLst>
                <a:ext uri="{FF2B5EF4-FFF2-40B4-BE49-F238E27FC236}">
                  <a16:creationId xmlns:a16="http://schemas.microsoft.com/office/drawing/2014/main" id="{00F968B6-52A6-4F52-ADB5-1056EC0F9553}"/>
                </a:ext>
              </a:extLst>
            </p:cNvPr>
            <p:cNvSpPr/>
            <p:nvPr/>
          </p:nvSpPr>
          <p:spPr>
            <a:xfrm>
              <a:off x="10324119" y="814207"/>
              <a:ext cx="585720" cy="197473"/>
            </a:xfrm>
            <a:prstGeom prst="rect">
              <a:avLst/>
            </a:prstGeom>
            <a:solidFill>
              <a:srgbClr val="7B6507"/>
            </a:solidFill>
          </p:spPr>
          <p:txBody>
            <a:bodyPr wrap="square" lIns="0" tIns="0" rIns="0" bIns="0" rtlCol="0" anchor="ctr">
              <a:noAutofit/>
            </a:bodyPr>
            <a:lstStyle/>
            <a:p>
              <a:pPr algn="ctr"/>
              <a:endParaRPr lang="en-US" sz="1730" dirty="0">
                <a:latin typeface="Segoe UI"/>
              </a:endParaRPr>
            </a:p>
          </p:txBody>
        </p:sp>
        <p:sp>
          <p:nvSpPr>
            <p:cNvPr id="28" name="Rectangle 27">
              <a:extLst>
                <a:ext uri="{FF2B5EF4-FFF2-40B4-BE49-F238E27FC236}">
                  <a16:creationId xmlns:a16="http://schemas.microsoft.com/office/drawing/2014/main" id="{36E00B88-2201-4B2B-BEA8-BE651AD693BB}"/>
                </a:ext>
              </a:extLst>
            </p:cNvPr>
            <p:cNvSpPr/>
            <p:nvPr/>
          </p:nvSpPr>
          <p:spPr>
            <a:xfrm>
              <a:off x="10935798" y="814207"/>
              <a:ext cx="277182" cy="197473"/>
            </a:xfrm>
            <a:prstGeom prst="rect">
              <a:avLst/>
            </a:prstGeom>
            <a:solidFill>
              <a:schemeClr val="tx2"/>
            </a:solidFill>
          </p:spPr>
          <p:txBody>
            <a:bodyPr wrap="square" lIns="0" tIns="0" rIns="0" bIns="0" rtlCol="0" anchor="ctr">
              <a:noAutofit/>
            </a:bodyPr>
            <a:lstStyle/>
            <a:p>
              <a:pPr algn="ctr"/>
              <a:endParaRPr lang="en-US" sz="1730" dirty="0">
                <a:latin typeface="Segoe UI"/>
              </a:endParaRPr>
            </a:p>
          </p:txBody>
        </p:sp>
        <p:sp>
          <p:nvSpPr>
            <p:cNvPr id="29" name="Rectangle 28">
              <a:extLst>
                <a:ext uri="{FF2B5EF4-FFF2-40B4-BE49-F238E27FC236}">
                  <a16:creationId xmlns:a16="http://schemas.microsoft.com/office/drawing/2014/main" id="{8A98AC7C-AD9D-48FF-B056-DD2B3ED62FBE}"/>
                </a:ext>
              </a:extLst>
            </p:cNvPr>
            <p:cNvSpPr/>
            <p:nvPr/>
          </p:nvSpPr>
          <p:spPr>
            <a:xfrm>
              <a:off x="11234271" y="814207"/>
              <a:ext cx="277182" cy="197473"/>
            </a:xfrm>
            <a:prstGeom prst="rect">
              <a:avLst/>
            </a:prstGeom>
            <a:solidFill>
              <a:srgbClr val="7B6507"/>
            </a:solidFill>
          </p:spPr>
          <p:txBody>
            <a:bodyPr wrap="square" lIns="0" tIns="0" rIns="0" bIns="0" rtlCol="0" anchor="ctr">
              <a:noAutofit/>
            </a:bodyPr>
            <a:lstStyle/>
            <a:p>
              <a:pPr algn="ctr"/>
              <a:endParaRPr lang="en-US" sz="1730" dirty="0">
                <a:latin typeface="Segoe UI"/>
              </a:endParaRPr>
            </a:p>
          </p:txBody>
        </p:sp>
        <p:sp>
          <p:nvSpPr>
            <p:cNvPr id="33" name="Rectangle 32">
              <a:extLst>
                <a:ext uri="{FF2B5EF4-FFF2-40B4-BE49-F238E27FC236}">
                  <a16:creationId xmlns:a16="http://schemas.microsoft.com/office/drawing/2014/main" id="{5963B7F7-CF33-42B6-9DCF-4448044720D3}"/>
                </a:ext>
              </a:extLst>
            </p:cNvPr>
            <p:cNvSpPr/>
            <p:nvPr/>
          </p:nvSpPr>
          <p:spPr>
            <a:xfrm>
              <a:off x="10022875" y="1037921"/>
              <a:ext cx="277182" cy="441772"/>
            </a:xfrm>
            <a:prstGeom prst="rect">
              <a:avLst/>
            </a:prstGeom>
            <a:solidFill>
              <a:srgbClr val="7B6507"/>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730" dirty="0">
                <a:latin typeface="Segoe UI"/>
              </a:endParaRPr>
            </a:p>
          </p:txBody>
        </p:sp>
        <p:sp>
          <p:nvSpPr>
            <p:cNvPr id="41" name="Rectangle 40">
              <a:extLst>
                <a:ext uri="{FF2B5EF4-FFF2-40B4-BE49-F238E27FC236}">
                  <a16:creationId xmlns:a16="http://schemas.microsoft.com/office/drawing/2014/main" id="{13BD8798-E58F-4C5A-975C-923FADB4FBD0}"/>
                </a:ext>
              </a:extLst>
            </p:cNvPr>
            <p:cNvSpPr/>
            <p:nvPr/>
          </p:nvSpPr>
          <p:spPr>
            <a:xfrm>
              <a:off x="10324119" y="1038491"/>
              <a:ext cx="585720" cy="441201"/>
            </a:xfrm>
            <a:prstGeom prst="rect">
              <a:avLst/>
            </a:prstGeom>
            <a:solidFill>
              <a:srgbClr val="7B6507"/>
            </a:solidFill>
          </p:spPr>
          <p:txBody>
            <a:bodyPr wrap="square" lIns="0" tIns="0" rIns="0" bIns="0" rtlCol="0" anchor="ctr">
              <a:noAutofit/>
            </a:bodyPr>
            <a:lstStyle/>
            <a:p>
              <a:pPr algn="ctr"/>
              <a:endParaRPr lang="en-US" sz="1730" dirty="0">
                <a:latin typeface="Segoe UI"/>
              </a:endParaRPr>
            </a:p>
          </p:txBody>
        </p:sp>
        <p:sp>
          <p:nvSpPr>
            <p:cNvPr id="42" name="Rectangle 41">
              <a:extLst>
                <a:ext uri="{FF2B5EF4-FFF2-40B4-BE49-F238E27FC236}">
                  <a16:creationId xmlns:a16="http://schemas.microsoft.com/office/drawing/2014/main" id="{7FFBAF61-A523-4F0A-A99E-0926BDF0F07F}"/>
                </a:ext>
              </a:extLst>
            </p:cNvPr>
            <p:cNvSpPr/>
            <p:nvPr/>
          </p:nvSpPr>
          <p:spPr>
            <a:xfrm>
              <a:off x="10933902" y="1032605"/>
              <a:ext cx="277182" cy="441200"/>
            </a:xfrm>
            <a:prstGeom prst="rect">
              <a:avLst/>
            </a:prstGeom>
            <a:solidFill>
              <a:schemeClr val="tx2"/>
            </a:solidFill>
          </p:spPr>
          <p:txBody>
            <a:bodyPr wrap="square" lIns="0" tIns="0" rIns="0" bIns="0" rtlCol="0" anchor="ctr">
              <a:noAutofit/>
            </a:bodyPr>
            <a:lstStyle/>
            <a:p>
              <a:pPr algn="ctr"/>
              <a:endParaRPr lang="en-US" sz="1730" dirty="0">
                <a:latin typeface="Segoe UI"/>
              </a:endParaRPr>
            </a:p>
          </p:txBody>
        </p:sp>
        <p:sp>
          <p:nvSpPr>
            <p:cNvPr id="43" name="Rectangle 42">
              <a:extLst>
                <a:ext uri="{FF2B5EF4-FFF2-40B4-BE49-F238E27FC236}">
                  <a16:creationId xmlns:a16="http://schemas.microsoft.com/office/drawing/2014/main" id="{FCB84CEE-6644-4F79-B345-9864F07E0196}"/>
                </a:ext>
              </a:extLst>
            </p:cNvPr>
            <p:cNvSpPr/>
            <p:nvPr/>
          </p:nvSpPr>
          <p:spPr>
            <a:xfrm>
              <a:off x="11235146" y="1032605"/>
              <a:ext cx="277182" cy="441200"/>
            </a:xfrm>
            <a:prstGeom prst="rect">
              <a:avLst/>
            </a:prstGeom>
            <a:solidFill>
              <a:srgbClr val="7B6507"/>
            </a:solidFill>
          </p:spPr>
          <p:txBody>
            <a:bodyPr wrap="square" lIns="0" tIns="0" rIns="0" bIns="0" rtlCol="0" anchor="ctr">
              <a:noAutofit/>
            </a:bodyPr>
            <a:lstStyle/>
            <a:p>
              <a:pPr algn="ctr"/>
              <a:endParaRPr lang="en-US" sz="1730" dirty="0">
                <a:latin typeface="Segoe UI"/>
              </a:endParaRPr>
            </a:p>
          </p:txBody>
        </p:sp>
        <p:sp>
          <p:nvSpPr>
            <p:cNvPr id="44" name="Rectangle 43">
              <a:extLst>
                <a:ext uri="{FF2B5EF4-FFF2-40B4-BE49-F238E27FC236}">
                  <a16:creationId xmlns:a16="http://schemas.microsoft.com/office/drawing/2014/main" id="{2B3CAFAC-E1BE-4F93-B068-FB4C3427CD31}"/>
                </a:ext>
              </a:extLst>
            </p:cNvPr>
            <p:cNvSpPr/>
            <p:nvPr/>
          </p:nvSpPr>
          <p:spPr>
            <a:xfrm>
              <a:off x="10022875" y="1505934"/>
              <a:ext cx="1489453" cy="197473"/>
            </a:xfrm>
            <a:prstGeom prst="rect">
              <a:avLst/>
            </a:prstGeom>
            <a:noFill/>
          </p:spPr>
          <p:txBody>
            <a:bodyPr wrap="square" lIns="0" tIns="0" rIns="0" bIns="0" rtlCol="0" anchor="ctr">
              <a:noAutofit/>
            </a:bodyPr>
            <a:lstStyle/>
            <a:p>
              <a:pPr algn="ctr"/>
              <a:r>
                <a:rPr lang="en-US" sz="1029" dirty="0">
                  <a:solidFill>
                    <a:schemeClr val="tx2"/>
                  </a:solidFill>
                  <a:latin typeface="Segoe UI"/>
                </a:rPr>
                <a:t>Prepare</a:t>
              </a:r>
            </a:p>
          </p:txBody>
        </p:sp>
      </p:grpSp>
      <p:sp>
        <p:nvSpPr>
          <p:cNvPr id="65" name="Oval 9">
            <a:extLst>
              <a:ext uri="{C183D7F6-B498-43B3-948B-1728B52AA6E4}">
                <adec:decorative xmlns:adec="http://schemas.microsoft.com/office/drawing/2017/decorative" val="1"/>
              </a:ext>
            </a:extLst>
          </p:cNvPr>
          <p:cNvSpPr/>
          <p:nvPr/>
        </p:nvSpPr>
        <p:spPr bwMode="auto">
          <a:xfrm>
            <a:off x="1130545" y="2659909"/>
            <a:ext cx="2102506" cy="2102506"/>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353" dirty="0">
              <a:solidFill>
                <a:srgbClr val="FF0000"/>
              </a:solidFill>
              <a:latin typeface="Segoe UI"/>
              <a:ea typeface="Segoe UI" pitchFamily="34" charset="0"/>
              <a:cs typeface="Segoe UI" pitchFamily="34" charset="0"/>
            </a:endParaRPr>
          </a:p>
        </p:txBody>
      </p:sp>
      <p:pic>
        <p:nvPicPr>
          <p:cNvPr id="8" name="Graphic 7" descr="Hamster">
            <a:extLst>
              <a:ext uri="{FF2B5EF4-FFF2-40B4-BE49-F238E27FC236}">
                <a16:creationId xmlns:a16="http://schemas.microsoft.com/office/drawing/2014/main" id="{E0199EAD-C383-4FE2-9BFE-4D54C78037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60382" y="3116969"/>
            <a:ext cx="1220698" cy="1220698"/>
          </a:xfrm>
          <a:prstGeom prst="rect">
            <a:avLst/>
          </a:prstGeom>
        </p:spPr>
      </p:pic>
      <p:sp>
        <p:nvSpPr>
          <p:cNvPr id="95" name="TextBox 94"/>
          <p:cNvSpPr txBox="1"/>
          <p:nvPr/>
        </p:nvSpPr>
        <p:spPr>
          <a:xfrm>
            <a:off x="811132" y="4922050"/>
            <a:ext cx="2729030" cy="452506"/>
          </a:xfrm>
          <a:prstGeom prst="rect">
            <a:avLst/>
          </a:prstGeom>
        </p:spPr>
        <p:txBody>
          <a:bodyPr vert="horz" wrap="square" lIns="89618" tIns="89618" rIns="89618" bIns="89618" rtlCol="0" anchor="t" anchorCtr="0">
            <a:spAutoFit/>
          </a:bodyPr>
          <a:lstStyle/>
          <a:p>
            <a:pPr algn="ctr" defTabSz="895947">
              <a:spcAft>
                <a:spcPts val="1175"/>
              </a:spcAft>
              <a:defRPr/>
            </a:pPr>
            <a:r>
              <a:rPr lang="en-US" sz="1730" dirty="0">
                <a:solidFill>
                  <a:srgbClr val="505C6D"/>
                </a:solidFill>
                <a:latin typeface="Segoe Pro Semibold" panose="020B0702040504020203" pitchFamily="34" charset="0"/>
              </a:rPr>
              <a:t>Go-live planning</a:t>
            </a:r>
          </a:p>
        </p:txBody>
      </p:sp>
      <p:sp>
        <p:nvSpPr>
          <p:cNvPr id="69" name="Oval 9">
            <a:extLst>
              <a:ext uri="{C183D7F6-B498-43B3-948B-1728B52AA6E4}">
                <adec:decorative xmlns:adec="http://schemas.microsoft.com/office/drawing/2017/decorative" val="1"/>
              </a:ext>
            </a:extLst>
          </p:cNvPr>
          <p:cNvSpPr/>
          <p:nvPr/>
        </p:nvSpPr>
        <p:spPr bwMode="auto">
          <a:xfrm>
            <a:off x="4937171" y="2659909"/>
            <a:ext cx="2102506" cy="2102506"/>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353" dirty="0">
              <a:solidFill>
                <a:srgbClr val="FF0000"/>
              </a:solidFill>
              <a:latin typeface="Segoe UI"/>
              <a:ea typeface="Segoe UI" pitchFamily="34" charset="0"/>
              <a:cs typeface="Segoe UI" pitchFamily="34" charset="0"/>
            </a:endParaRPr>
          </a:p>
        </p:txBody>
      </p:sp>
      <p:pic>
        <p:nvPicPr>
          <p:cNvPr id="10" name="Graphic 9" descr="Bug under magnifying glass">
            <a:extLst>
              <a:ext uri="{FF2B5EF4-FFF2-40B4-BE49-F238E27FC236}">
                <a16:creationId xmlns:a16="http://schemas.microsoft.com/office/drawing/2014/main" id="{13DB0D09-EF3E-4404-BD56-3C1D78A318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08175" y="3116969"/>
            <a:ext cx="1160499" cy="1160499"/>
          </a:xfrm>
          <a:prstGeom prst="rect">
            <a:avLst/>
          </a:prstGeom>
        </p:spPr>
      </p:pic>
      <p:sp>
        <p:nvSpPr>
          <p:cNvPr id="96" name="TextBox 95"/>
          <p:cNvSpPr txBox="1"/>
          <p:nvPr/>
        </p:nvSpPr>
        <p:spPr>
          <a:xfrm>
            <a:off x="4680585" y="4922050"/>
            <a:ext cx="2615679" cy="452506"/>
          </a:xfrm>
          <a:prstGeom prst="rect">
            <a:avLst/>
          </a:prstGeom>
        </p:spPr>
        <p:txBody>
          <a:bodyPr vert="horz" wrap="square" lIns="89618" tIns="89618" rIns="89618" bIns="89618" rtlCol="0" anchor="t" anchorCtr="0">
            <a:spAutoFit/>
          </a:bodyPr>
          <a:lstStyle/>
          <a:p>
            <a:pPr algn="ctr" defTabSz="895947">
              <a:spcAft>
                <a:spcPts val="1175"/>
              </a:spcAft>
              <a:defRPr/>
            </a:pPr>
            <a:r>
              <a:rPr lang="en-US" sz="1730" dirty="0">
                <a:solidFill>
                  <a:srgbClr val="505C6D"/>
                </a:solidFill>
                <a:latin typeface="Segoe Pro Semibold" panose="020B0702040504020203" pitchFamily="34" charset="0"/>
              </a:rPr>
              <a:t>Testing and acceptance</a:t>
            </a:r>
          </a:p>
        </p:txBody>
      </p:sp>
      <p:sp>
        <p:nvSpPr>
          <p:cNvPr id="47" name="Oval 9">
            <a:extLst>
              <a:ext uri="{C183D7F6-B498-43B3-948B-1728B52AA6E4}">
                <adec:decorative xmlns:adec="http://schemas.microsoft.com/office/drawing/2017/decorative" val="1"/>
              </a:ext>
            </a:extLst>
          </p:cNvPr>
          <p:cNvSpPr/>
          <p:nvPr/>
        </p:nvSpPr>
        <p:spPr bwMode="auto">
          <a:xfrm>
            <a:off x="8749948" y="2659909"/>
            <a:ext cx="2102506" cy="2102506"/>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353" dirty="0">
              <a:solidFill>
                <a:srgbClr val="FF0000"/>
              </a:solidFill>
              <a:latin typeface="Segoe UI"/>
              <a:ea typeface="Segoe UI" pitchFamily="34" charset="0"/>
              <a:cs typeface="Segoe UI" pitchFamily="34" charset="0"/>
            </a:endParaRPr>
          </a:p>
        </p:txBody>
      </p:sp>
      <p:pic>
        <p:nvPicPr>
          <p:cNvPr id="12" name="Graphic 11" descr="Classroom">
            <a:extLst>
              <a:ext uri="{FF2B5EF4-FFF2-40B4-BE49-F238E27FC236}">
                <a16:creationId xmlns:a16="http://schemas.microsoft.com/office/drawing/2014/main" id="{7AF18D0A-7C75-4A99-AA1C-9A2EB414835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20232" y="3249063"/>
            <a:ext cx="896310" cy="896310"/>
          </a:xfrm>
          <a:prstGeom prst="rect">
            <a:avLst/>
          </a:prstGeom>
        </p:spPr>
      </p:pic>
      <p:sp>
        <p:nvSpPr>
          <p:cNvPr id="97" name="TextBox 96"/>
          <p:cNvSpPr txBox="1"/>
          <p:nvPr/>
        </p:nvSpPr>
        <p:spPr>
          <a:xfrm>
            <a:off x="8299326" y="4922050"/>
            <a:ext cx="3003747" cy="447213"/>
          </a:xfrm>
          <a:prstGeom prst="rect">
            <a:avLst/>
          </a:prstGeom>
        </p:spPr>
        <p:txBody>
          <a:bodyPr vert="horz" wrap="square" lIns="89618" tIns="89618" rIns="89618" bIns="89618" rtlCol="0" anchor="t" anchorCtr="0">
            <a:spAutoFit/>
          </a:bodyPr>
          <a:lstStyle/>
          <a:p>
            <a:pPr algn="ctr" defTabSz="895947">
              <a:spcAft>
                <a:spcPts val="1175"/>
              </a:spcAft>
              <a:defRPr/>
            </a:pPr>
            <a:r>
              <a:rPr lang="en-US" sz="1730" dirty="0">
                <a:solidFill>
                  <a:srgbClr val="505C6D"/>
                </a:solidFill>
                <a:latin typeface="Segoe Pro Semibold" panose="020B0702040504020203" pitchFamily="34" charset="0"/>
              </a:rPr>
              <a:t>Technical and user readiness</a:t>
            </a:r>
          </a:p>
        </p:txBody>
      </p:sp>
    </p:spTree>
    <p:extLst>
      <p:ext uri="{BB962C8B-B14F-4D97-AF65-F5344CB8AC3E}">
        <p14:creationId xmlns:p14="http://schemas.microsoft.com/office/powerpoint/2010/main" val="149725821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09CAB3-1E83-5D02-C898-BDA5BC103BA1}"/>
              </a:ext>
            </a:extLst>
          </p:cNvPr>
          <p:cNvSpPr>
            <a:spLocks noGrp="1"/>
          </p:cNvSpPr>
          <p:nvPr>
            <p:ph type="title"/>
          </p:nvPr>
        </p:nvSpPr>
        <p:spPr/>
        <p:txBody>
          <a:bodyPr/>
          <a:lstStyle/>
          <a:p>
            <a:r>
              <a:rPr lang="en-US" dirty="0"/>
              <a:t>Agenda</a:t>
            </a:r>
            <a:endParaRPr lang="en-GB" dirty="0"/>
          </a:p>
        </p:txBody>
      </p:sp>
      <p:sp>
        <p:nvSpPr>
          <p:cNvPr id="8" name="Text Placeholder 7">
            <a:extLst>
              <a:ext uri="{FF2B5EF4-FFF2-40B4-BE49-F238E27FC236}">
                <a16:creationId xmlns:a16="http://schemas.microsoft.com/office/drawing/2014/main" id="{981FB970-1FA5-6C13-E12E-70940A55A303}"/>
              </a:ext>
            </a:extLst>
          </p:cNvPr>
          <p:cNvSpPr>
            <a:spLocks noGrp="1"/>
          </p:cNvSpPr>
          <p:nvPr>
            <p:ph type="body" sz="quarter" idx="11"/>
          </p:nvPr>
        </p:nvSpPr>
        <p:spPr/>
        <p:txBody>
          <a:bodyPr/>
          <a:lstStyle/>
          <a:p>
            <a:r>
              <a:rPr lang="en-GB" sz="1570" dirty="0">
                <a:latin typeface="+mn-lt"/>
              </a:rPr>
              <a:t>What is a Solution Architect</a:t>
            </a:r>
          </a:p>
        </p:txBody>
      </p:sp>
      <p:sp>
        <p:nvSpPr>
          <p:cNvPr id="9" name="Text Placeholder 8">
            <a:extLst>
              <a:ext uri="{FF2B5EF4-FFF2-40B4-BE49-F238E27FC236}">
                <a16:creationId xmlns:a16="http://schemas.microsoft.com/office/drawing/2014/main" id="{F35ECCD0-85D4-D102-A740-73678EF78155}"/>
              </a:ext>
            </a:extLst>
          </p:cNvPr>
          <p:cNvSpPr>
            <a:spLocks noGrp="1"/>
          </p:cNvSpPr>
          <p:nvPr>
            <p:ph type="body" sz="quarter" idx="15"/>
          </p:nvPr>
        </p:nvSpPr>
        <p:spPr/>
        <p:txBody>
          <a:bodyPr/>
          <a:lstStyle/>
          <a:p>
            <a:r>
              <a:rPr lang="en-GB" sz="1570" dirty="0">
                <a:latin typeface="+mn-lt"/>
              </a:rPr>
              <a:t>Role of a Solution Architect on projects</a:t>
            </a:r>
          </a:p>
        </p:txBody>
      </p:sp>
      <p:sp>
        <p:nvSpPr>
          <p:cNvPr id="10" name="Text Placeholder 9">
            <a:extLst>
              <a:ext uri="{FF2B5EF4-FFF2-40B4-BE49-F238E27FC236}">
                <a16:creationId xmlns:a16="http://schemas.microsoft.com/office/drawing/2014/main" id="{32428244-7C4B-CC5F-BFD0-65339261F631}"/>
              </a:ext>
            </a:extLst>
          </p:cNvPr>
          <p:cNvSpPr>
            <a:spLocks noGrp="1"/>
          </p:cNvSpPr>
          <p:nvPr>
            <p:ph type="body" sz="quarter" idx="17"/>
          </p:nvPr>
        </p:nvSpPr>
        <p:spPr/>
        <p:txBody>
          <a:bodyPr/>
          <a:lstStyle/>
          <a:p>
            <a:r>
              <a:rPr lang="en-GB" sz="1570" dirty="0">
                <a:latin typeface="+mn-lt"/>
              </a:rPr>
              <a:t>Pillars of great architecture</a:t>
            </a:r>
          </a:p>
        </p:txBody>
      </p:sp>
      <p:sp>
        <p:nvSpPr>
          <p:cNvPr id="11" name="Text Placeholder 10">
            <a:extLst>
              <a:ext uri="{FF2B5EF4-FFF2-40B4-BE49-F238E27FC236}">
                <a16:creationId xmlns:a16="http://schemas.microsoft.com/office/drawing/2014/main" id="{5EED9A53-F87B-CA8F-9EA0-91CBE5AB4DA6}"/>
              </a:ext>
            </a:extLst>
          </p:cNvPr>
          <p:cNvSpPr>
            <a:spLocks noGrp="1"/>
          </p:cNvSpPr>
          <p:nvPr>
            <p:ph type="body" sz="quarter" idx="19"/>
          </p:nvPr>
        </p:nvSpPr>
        <p:spPr/>
        <p:txBody>
          <a:bodyPr/>
          <a:lstStyle/>
          <a:p>
            <a:r>
              <a:rPr lang="en-GB" sz="1570" dirty="0">
                <a:latin typeface="+mn-lt"/>
              </a:rPr>
              <a:t>Getting to know your customer</a:t>
            </a:r>
          </a:p>
        </p:txBody>
      </p:sp>
      <p:grpSp>
        <p:nvGrpSpPr>
          <p:cNvPr id="14" name="Group 13">
            <a:extLst>
              <a:ext uri="{FF2B5EF4-FFF2-40B4-BE49-F238E27FC236}">
                <a16:creationId xmlns:a16="http://schemas.microsoft.com/office/drawing/2014/main" id="{20FFA90D-ACCD-20F5-CDDC-68250673CD39}"/>
              </a:ext>
              <a:ext uri="{C183D7F6-B498-43B3-948B-1728B52AA6E4}">
                <adec:decorative xmlns:adec="http://schemas.microsoft.com/office/drawing/2017/decorative" val="1"/>
              </a:ext>
            </a:extLst>
          </p:cNvPr>
          <p:cNvGrpSpPr/>
          <p:nvPr/>
        </p:nvGrpSpPr>
        <p:grpSpPr>
          <a:xfrm>
            <a:off x="3027925" y="496975"/>
            <a:ext cx="702132" cy="702232"/>
            <a:chOff x="3031668" y="1045773"/>
            <a:chExt cx="702132" cy="702232"/>
          </a:xfrm>
        </p:grpSpPr>
        <p:grpSp>
          <p:nvGrpSpPr>
            <p:cNvPr id="15" name="Group 14">
              <a:extLst>
                <a:ext uri="{FF2B5EF4-FFF2-40B4-BE49-F238E27FC236}">
                  <a16:creationId xmlns:a16="http://schemas.microsoft.com/office/drawing/2014/main" id="{07334237-52DD-D970-9CB3-F8EEDB5B4F38}"/>
                </a:ext>
              </a:extLst>
            </p:cNvPr>
            <p:cNvGrpSpPr/>
            <p:nvPr/>
          </p:nvGrpSpPr>
          <p:grpSpPr>
            <a:xfrm>
              <a:off x="3031668" y="1045773"/>
              <a:ext cx="702132" cy="702232"/>
              <a:chOff x="3031668" y="1045773"/>
              <a:chExt cx="702132" cy="702232"/>
            </a:xfrm>
          </p:grpSpPr>
          <p:sp>
            <p:nvSpPr>
              <p:cNvPr id="17" name="Freeform 5">
                <a:extLst>
                  <a:ext uri="{FF2B5EF4-FFF2-40B4-BE49-F238E27FC236}">
                    <a16:creationId xmlns:a16="http://schemas.microsoft.com/office/drawing/2014/main" id="{06C030BD-DA58-3BA3-FC88-457F85456977}"/>
                  </a:ext>
                </a:extLst>
              </p:cNvPr>
              <p:cNvSpPr>
                <a:spLocks/>
              </p:cNvSpPr>
              <p:nvPr/>
            </p:nvSpPr>
            <p:spPr bwMode="auto">
              <a:xfrm>
                <a:off x="3031668" y="1045773"/>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8" name="Freeform 6">
                <a:extLst>
                  <a:ext uri="{FF2B5EF4-FFF2-40B4-BE49-F238E27FC236}">
                    <a16:creationId xmlns:a16="http://schemas.microsoft.com/office/drawing/2014/main" id="{F323FDD2-6468-AE40-BC64-D3A5093FCF0D}"/>
                  </a:ext>
                </a:extLst>
              </p:cNvPr>
              <p:cNvSpPr>
                <a:spLocks noEditPoints="1"/>
              </p:cNvSpPr>
              <p:nvPr/>
            </p:nvSpPr>
            <p:spPr bwMode="auto">
              <a:xfrm>
                <a:off x="3079954" y="1094634"/>
                <a:ext cx="605561" cy="60451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6" name="Fingerprint_E928" title="Icon of a fingerprint">
              <a:extLst>
                <a:ext uri="{FF2B5EF4-FFF2-40B4-BE49-F238E27FC236}">
                  <a16:creationId xmlns:a16="http://schemas.microsoft.com/office/drawing/2014/main" id="{66B79F29-6F69-3064-D911-A8C03576F414}"/>
                </a:ext>
              </a:extLst>
            </p:cNvPr>
            <p:cNvSpPr>
              <a:spLocks noChangeAspect="1" noEditPoints="1"/>
            </p:cNvSpPr>
            <p:nvPr/>
          </p:nvSpPr>
          <p:spPr bwMode="auto">
            <a:xfrm>
              <a:off x="3267017" y="1241271"/>
              <a:ext cx="231435" cy="311237"/>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19" name="Group 18">
            <a:extLst>
              <a:ext uri="{FF2B5EF4-FFF2-40B4-BE49-F238E27FC236}">
                <a16:creationId xmlns:a16="http://schemas.microsoft.com/office/drawing/2014/main" id="{E752F639-FCB2-837F-996A-7704189494FC}"/>
              </a:ext>
              <a:ext uri="{C183D7F6-B498-43B3-948B-1728B52AA6E4}">
                <adec:decorative xmlns:adec="http://schemas.microsoft.com/office/drawing/2017/decorative" val="1"/>
              </a:ext>
            </a:extLst>
          </p:cNvPr>
          <p:cNvGrpSpPr/>
          <p:nvPr/>
        </p:nvGrpSpPr>
        <p:grpSpPr>
          <a:xfrm>
            <a:off x="3027925" y="1362034"/>
            <a:ext cx="702132" cy="702232"/>
            <a:chOff x="3031668" y="2272218"/>
            <a:chExt cx="702132" cy="702232"/>
          </a:xfrm>
        </p:grpSpPr>
        <p:grpSp>
          <p:nvGrpSpPr>
            <p:cNvPr id="20" name="Group 19">
              <a:extLst>
                <a:ext uri="{FF2B5EF4-FFF2-40B4-BE49-F238E27FC236}">
                  <a16:creationId xmlns:a16="http://schemas.microsoft.com/office/drawing/2014/main" id="{B964E180-3244-2303-0C95-7001AE4AD309}"/>
                </a:ext>
              </a:extLst>
            </p:cNvPr>
            <p:cNvGrpSpPr/>
            <p:nvPr/>
          </p:nvGrpSpPr>
          <p:grpSpPr>
            <a:xfrm>
              <a:off x="3031668" y="2272218"/>
              <a:ext cx="702132" cy="702232"/>
              <a:chOff x="3031668" y="2272218"/>
              <a:chExt cx="702132" cy="702232"/>
            </a:xfrm>
          </p:grpSpPr>
          <p:sp>
            <p:nvSpPr>
              <p:cNvPr id="22" name="Freeform 5">
                <a:extLst>
                  <a:ext uri="{FF2B5EF4-FFF2-40B4-BE49-F238E27FC236}">
                    <a16:creationId xmlns:a16="http://schemas.microsoft.com/office/drawing/2014/main" id="{7E6AA739-D955-2BEF-BE3D-12E936056C16}"/>
                  </a:ext>
                </a:extLst>
              </p:cNvPr>
              <p:cNvSpPr>
                <a:spLocks/>
              </p:cNvSpPr>
              <p:nvPr/>
            </p:nvSpPr>
            <p:spPr bwMode="auto">
              <a:xfrm>
                <a:off x="3031668" y="227221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3" name="Freeform 6">
                <a:extLst>
                  <a:ext uri="{FF2B5EF4-FFF2-40B4-BE49-F238E27FC236}">
                    <a16:creationId xmlns:a16="http://schemas.microsoft.com/office/drawing/2014/main" id="{39F2319C-9F68-8C03-22BC-BC7CD42E448C}"/>
                  </a:ext>
                </a:extLst>
              </p:cNvPr>
              <p:cNvSpPr>
                <a:spLocks noEditPoints="1"/>
              </p:cNvSpPr>
              <p:nvPr/>
            </p:nvSpPr>
            <p:spPr bwMode="auto">
              <a:xfrm>
                <a:off x="3079954" y="2321079"/>
                <a:ext cx="605561" cy="60451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21" name="shield_3" title="Icon of a shield with an exclamation point inside">
              <a:extLst>
                <a:ext uri="{FF2B5EF4-FFF2-40B4-BE49-F238E27FC236}">
                  <a16:creationId xmlns:a16="http://schemas.microsoft.com/office/drawing/2014/main" id="{C985A660-2F8C-8FCB-F208-1DBF7B13B416}"/>
                </a:ext>
              </a:extLst>
            </p:cNvPr>
            <p:cNvSpPr>
              <a:spLocks noChangeAspect="1" noEditPoints="1"/>
            </p:cNvSpPr>
            <p:nvPr/>
          </p:nvSpPr>
          <p:spPr bwMode="auto">
            <a:xfrm>
              <a:off x="3230280" y="2468820"/>
              <a:ext cx="304909" cy="309029"/>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a:extLst>
              <a:ext uri="{FF2B5EF4-FFF2-40B4-BE49-F238E27FC236}">
                <a16:creationId xmlns:a16="http://schemas.microsoft.com/office/drawing/2014/main" id="{DB9C4A2F-BDEC-86E1-248F-AAEA579D55CF}"/>
              </a:ext>
              <a:ext uri="{C183D7F6-B498-43B3-948B-1728B52AA6E4}">
                <adec:decorative xmlns:adec="http://schemas.microsoft.com/office/drawing/2017/decorative" val="1"/>
              </a:ext>
            </a:extLst>
          </p:cNvPr>
          <p:cNvGrpSpPr/>
          <p:nvPr/>
        </p:nvGrpSpPr>
        <p:grpSpPr>
          <a:xfrm>
            <a:off x="3027925" y="2193926"/>
            <a:ext cx="702132" cy="702232"/>
            <a:chOff x="3031668" y="3498663"/>
            <a:chExt cx="702132" cy="702232"/>
          </a:xfrm>
        </p:grpSpPr>
        <p:grpSp>
          <p:nvGrpSpPr>
            <p:cNvPr id="25" name="Group 24">
              <a:extLst>
                <a:ext uri="{FF2B5EF4-FFF2-40B4-BE49-F238E27FC236}">
                  <a16:creationId xmlns:a16="http://schemas.microsoft.com/office/drawing/2014/main" id="{F8046273-A526-C8F3-C3AA-C7E112D0DF75}"/>
                </a:ext>
              </a:extLst>
            </p:cNvPr>
            <p:cNvGrpSpPr/>
            <p:nvPr/>
          </p:nvGrpSpPr>
          <p:grpSpPr>
            <a:xfrm>
              <a:off x="3031668" y="3498663"/>
              <a:ext cx="702132" cy="702232"/>
              <a:chOff x="3031668" y="3498663"/>
              <a:chExt cx="702132" cy="702232"/>
            </a:xfrm>
          </p:grpSpPr>
          <p:sp>
            <p:nvSpPr>
              <p:cNvPr id="27" name="Freeform 5">
                <a:extLst>
                  <a:ext uri="{FF2B5EF4-FFF2-40B4-BE49-F238E27FC236}">
                    <a16:creationId xmlns:a16="http://schemas.microsoft.com/office/drawing/2014/main" id="{066E2C9D-32AC-75E2-463A-58443D205EEA}"/>
                  </a:ext>
                </a:extLst>
              </p:cNvPr>
              <p:cNvSpPr>
                <a:spLocks/>
              </p:cNvSpPr>
              <p:nvPr/>
            </p:nvSpPr>
            <p:spPr bwMode="auto">
              <a:xfrm>
                <a:off x="3031668" y="3498663"/>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8" name="Freeform 6">
                <a:extLst>
                  <a:ext uri="{FF2B5EF4-FFF2-40B4-BE49-F238E27FC236}">
                    <a16:creationId xmlns:a16="http://schemas.microsoft.com/office/drawing/2014/main" id="{40D59736-B94C-2A62-5B27-2BB6BF89799D}"/>
                  </a:ext>
                </a:extLst>
              </p:cNvPr>
              <p:cNvSpPr>
                <a:spLocks noEditPoints="1"/>
              </p:cNvSpPr>
              <p:nvPr/>
            </p:nvSpPr>
            <p:spPr bwMode="auto">
              <a:xfrm>
                <a:off x="3079954" y="3547524"/>
                <a:ext cx="605561" cy="60451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26" name="Lock" title="Icon of a padlock">
              <a:extLst>
                <a:ext uri="{FF2B5EF4-FFF2-40B4-BE49-F238E27FC236}">
                  <a16:creationId xmlns:a16="http://schemas.microsoft.com/office/drawing/2014/main" id="{F19A5DB0-EA96-82D0-B789-CE35C58F7EF3}"/>
                </a:ext>
              </a:extLst>
            </p:cNvPr>
            <p:cNvSpPr>
              <a:spLocks noChangeAspect="1" noEditPoints="1"/>
            </p:cNvSpPr>
            <p:nvPr/>
          </p:nvSpPr>
          <p:spPr bwMode="auto">
            <a:xfrm>
              <a:off x="3243555" y="3655256"/>
              <a:ext cx="278358" cy="389046"/>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a:extLst>
              <a:ext uri="{FF2B5EF4-FFF2-40B4-BE49-F238E27FC236}">
                <a16:creationId xmlns:a16="http://schemas.microsoft.com/office/drawing/2014/main" id="{DE9F43CD-3CDC-F8C1-1C5E-D917EADD3222}"/>
              </a:ext>
              <a:ext uri="{C183D7F6-B498-43B3-948B-1728B52AA6E4}">
                <adec:decorative xmlns:adec="http://schemas.microsoft.com/office/drawing/2017/decorative" val="1"/>
              </a:ext>
            </a:extLst>
          </p:cNvPr>
          <p:cNvGrpSpPr/>
          <p:nvPr/>
        </p:nvGrpSpPr>
        <p:grpSpPr>
          <a:xfrm>
            <a:off x="3027925" y="3088902"/>
            <a:ext cx="702132" cy="702232"/>
            <a:chOff x="3031668" y="4725108"/>
            <a:chExt cx="702132" cy="702232"/>
          </a:xfrm>
        </p:grpSpPr>
        <p:grpSp>
          <p:nvGrpSpPr>
            <p:cNvPr id="30" name="Group 29">
              <a:extLst>
                <a:ext uri="{FF2B5EF4-FFF2-40B4-BE49-F238E27FC236}">
                  <a16:creationId xmlns:a16="http://schemas.microsoft.com/office/drawing/2014/main" id="{0048D238-D0F8-2184-24C6-C374F7995A56}"/>
                </a:ext>
              </a:extLst>
            </p:cNvPr>
            <p:cNvGrpSpPr/>
            <p:nvPr/>
          </p:nvGrpSpPr>
          <p:grpSpPr>
            <a:xfrm>
              <a:off x="3031668" y="4725108"/>
              <a:ext cx="702132" cy="702232"/>
              <a:chOff x="3031668" y="4725108"/>
              <a:chExt cx="702132" cy="702232"/>
            </a:xfrm>
          </p:grpSpPr>
          <p:sp>
            <p:nvSpPr>
              <p:cNvPr id="32" name="Freeform 5">
                <a:extLst>
                  <a:ext uri="{FF2B5EF4-FFF2-40B4-BE49-F238E27FC236}">
                    <a16:creationId xmlns:a16="http://schemas.microsoft.com/office/drawing/2014/main" id="{89DD98A0-06D7-824C-5974-F1D6BF49D316}"/>
                  </a:ext>
                </a:extLst>
              </p:cNvPr>
              <p:cNvSpPr>
                <a:spLocks/>
              </p:cNvSpPr>
              <p:nvPr/>
            </p:nvSpPr>
            <p:spPr bwMode="auto">
              <a:xfrm>
                <a:off x="3031668" y="472510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3" name="Freeform 6">
                <a:extLst>
                  <a:ext uri="{FF2B5EF4-FFF2-40B4-BE49-F238E27FC236}">
                    <a16:creationId xmlns:a16="http://schemas.microsoft.com/office/drawing/2014/main" id="{04F0DDAF-ADA2-BF4A-7FD4-A9BFE397EBD1}"/>
                  </a:ext>
                </a:extLst>
              </p:cNvPr>
              <p:cNvSpPr>
                <a:spLocks noEditPoints="1"/>
              </p:cNvSpPr>
              <p:nvPr/>
            </p:nvSpPr>
            <p:spPr bwMode="auto">
              <a:xfrm>
                <a:off x="3079954" y="4773969"/>
                <a:ext cx="605561" cy="60451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31" name="safe" title="Icon of a locked safe">
              <a:extLst>
                <a:ext uri="{FF2B5EF4-FFF2-40B4-BE49-F238E27FC236}">
                  <a16:creationId xmlns:a16="http://schemas.microsoft.com/office/drawing/2014/main" id="{EDD3B7C7-8619-8A21-FDA1-1A6B2B59B590}"/>
                </a:ext>
              </a:extLst>
            </p:cNvPr>
            <p:cNvSpPr>
              <a:spLocks noChangeAspect="1" noEditPoints="1"/>
            </p:cNvSpPr>
            <p:nvPr/>
          </p:nvSpPr>
          <p:spPr bwMode="auto">
            <a:xfrm>
              <a:off x="3235909" y="4920606"/>
              <a:ext cx="293650" cy="311237"/>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428950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t>
            </a:r>
            <a:br>
              <a:rPr lang="en-US" dirty="0"/>
            </a:br>
            <a:br>
              <a:rPr lang="en-US" dirty="0"/>
            </a:br>
            <a:endParaRPr lang="en-US" dirty="0"/>
          </a:p>
        </p:txBody>
      </p:sp>
      <p:sp>
        <p:nvSpPr>
          <p:cNvPr id="8" name="Text Placeholder 7">
            <a:extLst>
              <a:ext uri="{FF2B5EF4-FFF2-40B4-BE49-F238E27FC236}">
                <a16:creationId xmlns:a16="http://schemas.microsoft.com/office/drawing/2014/main" id="{E03F1D8F-D6F3-FE99-A388-D569F6C9355E}"/>
              </a:ext>
            </a:extLst>
          </p:cNvPr>
          <p:cNvSpPr>
            <a:spLocks noGrp="1"/>
          </p:cNvSpPr>
          <p:nvPr>
            <p:ph type="body" sz="quarter" idx="10"/>
          </p:nvPr>
        </p:nvSpPr>
        <p:spPr>
          <a:xfrm>
            <a:off x="418643" y="1083334"/>
            <a:ext cx="11341268" cy="400110"/>
          </a:xfrm>
        </p:spPr>
        <p:txBody>
          <a:bodyPr/>
          <a:lstStyle/>
          <a:p>
            <a:r>
              <a:rPr lang="en-GB" dirty="0"/>
              <a:t>Ensure customer has smooth operations after deployment</a:t>
            </a:r>
          </a:p>
        </p:txBody>
      </p:sp>
      <p:grpSp>
        <p:nvGrpSpPr>
          <p:cNvPr id="4" name="Group 3">
            <a:extLst>
              <a:ext uri="{FF2B5EF4-FFF2-40B4-BE49-F238E27FC236}">
                <a16:creationId xmlns:a16="http://schemas.microsoft.com/office/drawing/2014/main" id="{ED69AEE7-920A-4D66-5822-F9FF4C2D1CB3}"/>
              </a:ext>
              <a:ext uri="{C183D7F6-B498-43B3-948B-1728B52AA6E4}">
                <adec:decorative xmlns:adec="http://schemas.microsoft.com/office/drawing/2017/decorative" val="1"/>
              </a:ext>
            </a:extLst>
          </p:cNvPr>
          <p:cNvGrpSpPr/>
          <p:nvPr/>
        </p:nvGrpSpPr>
        <p:grpSpPr>
          <a:xfrm>
            <a:off x="10020249" y="1483444"/>
            <a:ext cx="1492078" cy="889200"/>
            <a:chOff x="10020250" y="814207"/>
            <a:chExt cx="1492078" cy="889200"/>
          </a:xfrm>
        </p:grpSpPr>
        <p:sp>
          <p:nvSpPr>
            <p:cNvPr id="18" name="Rectangle 17">
              <a:extLst>
                <a:ext uri="{FF2B5EF4-FFF2-40B4-BE49-F238E27FC236}">
                  <a16:creationId xmlns:a16="http://schemas.microsoft.com/office/drawing/2014/main" id="{C0539211-BC24-4D8A-96F1-9A721F3C00F8}"/>
                </a:ext>
              </a:extLst>
            </p:cNvPr>
            <p:cNvSpPr/>
            <p:nvPr/>
          </p:nvSpPr>
          <p:spPr>
            <a:xfrm>
              <a:off x="10020250" y="814207"/>
              <a:ext cx="277182" cy="197473"/>
            </a:xfrm>
            <a:prstGeom prst="rect">
              <a:avLst/>
            </a:prstGeom>
            <a:solidFill>
              <a:srgbClr val="7B6507"/>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730" dirty="0">
                <a:latin typeface="Segoe UI"/>
              </a:endParaRPr>
            </a:p>
          </p:txBody>
        </p:sp>
        <p:sp>
          <p:nvSpPr>
            <p:cNvPr id="19" name="Rectangle 18">
              <a:extLst>
                <a:ext uri="{FF2B5EF4-FFF2-40B4-BE49-F238E27FC236}">
                  <a16:creationId xmlns:a16="http://schemas.microsoft.com/office/drawing/2014/main" id="{F7EC68B2-6B2E-4018-BA41-FAE9CA793D00}"/>
                </a:ext>
              </a:extLst>
            </p:cNvPr>
            <p:cNvSpPr/>
            <p:nvPr/>
          </p:nvSpPr>
          <p:spPr>
            <a:xfrm>
              <a:off x="10324119" y="814207"/>
              <a:ext cx="585720" cy="197473"/>
            </a:xfrm>
            <a:prstGeom prst="rect">
              <a:avLst/>
            </a:prstGeom>
            <a:solidFill>
              <a:srgbClr val="7B6507"/>
            </a:solidFill>
          </p:spPr>
          <p:txBody>
            <a:bodyPr wrap="square" lIns="0" tIns="0" rIns="0" bIns="0" rtlCol="0" anchor="ctr">
              <a:noAutofit/>
            </a:bodyPr>
            <a:lstStyle/>
            <a:p>
              <a:pPr algn="ctr"/>
              <a:endParaRPr lang="en-US" sz="1730" dirty="0">
                <a:latin typeface="Segoe UI"/>
              </a:endParaRPr>
            </a:p>
          </p:txBody>
        </p:sp>
        <p:sp>
          <p:nvSpPr>
            <p:cNvPr id="20" name="Rectangle 19">
              <a:extLst>
                <a:ext uri="{FF2B5EF4-FFF2-40B4-BE49-F238E27FC236}">
                  <a16:creationId xmlns:a16="http://schemas.microsoft.com/office/drawing/2014/main" id="{45693FB3-8285-4832-A0EB-71C1BABB51B7}"/>
                </a:ext>
              </a:extLst>
            </p:cNvPr>
            <p:cNvSpPr/>
            <p:nvPr/>
          </p:nvSpPr>
          <p:spPr>
            <a:xfrm>
              <a:off x="10935798" y="814207"/>
              <a:ext cx="277182" cy="197473"/>
            </a:xfrm>
            <a:prstGeom prst="rect">
              <a:avLst/>
            </a:prstGeom>
            <a:solidFill>
              <a:srgbClr val="7B6507"/>
            </a:solidFill>
          </p:spPr>
          <p:txBody>
            <a:bodyPr wrap="square" lIns="0" tIns="0" rIns="0" bIns="0" rtlCol="0" anchor="ctr">
              <a:noAutofit/>
            </a:bodyPr>
            <a:lstStyle/>
            <a:p>
              <a:pPr algn="ctr"/>
              <a:endParaRPr lang="en-US" sz="1730" dirty="0">
                <a:latin typeface="Segoe UI"/>
              </a:endParaRPr>
            </a:p>
          </p:txBody>
        </p:sp>
        <p:sp>
          <p:nvSpPr>
            <p:cNvPr id="21" name="Rectangle 20">
              <a:extLst>
                <a:ext uri="{FF2B5EF4-FFF2-40B4-BE49-F238E27FC236}">
                  <a16:creationId xmlns:a16="http://schemas.microsoft.com/office/drawing/2014/main" id="{C6C6B71A-766F-4036-BAAE-49F5C0E00946}"/>
                </a:ext>
              </a:extLst>
            </p:cNvPr>
            <p:cNvSpPr/>
            <p:nvPr/>
          </p:nvSpPr>
          <p:spPr>
            <a:xfrm>
              <a:off x="11234271" y="814207"/>
              <a:ext cx="277182" cy="197473"/>
            </a:xfrm>
            <a:prstGeom prst="rect">
              <a:avLst/>
            </a:prstGeom>
            <a:solidFill>
              <a:schemeClr val="tx2"/>
            </a:solidFill>
          </p:spPr>
          <p:txBody>
            <a:bodyPr wrap="square" lIns="0" tIns="0" rIns="0" bIns="0" rtlCol="0" anchor="ctr">
              <a:noAutofit/>
            </a:bodyPr>
            <a:lstStyle/>
            <a:p>
              <a:pPr algn="ctr"/>
              <a:endParaRPr lang="en-US" sz="1730" dirty="0">
                <a:solidFill>
                  <a:schemeClr val="tx2"/>
                </a:solidFill>
                <a:latin typeface="Segoe UI"/>
              </a:endParaRPr>
            </a:p>
          </p:txBody>
        </p:sp>
        <p:sp>
          <p:nvSpPr>
            <p:cNvPr id="22" name="Rectangle 21">
              <a:extLst>
                <a:ext uri="{FF2B5EF4-FFF2-40B4-BE49-F238E27FC236}">
                  <a16:creationId xmlns:a16="http://schemas.microsoft.com/office/drawing/2014/main" id="{ED97C34D-3921-4CE8-86F2-9D2D6A210192}"/>
                </a:ext>
              </a:extLst>
            </p:cNvPr>
            <p:cNvSpPr/>
            <p:nvPr/>
          </p:nvSpPr>
          <p:spPr>
            <a:xfrm>
              <a:off x="10022875" y="1037921"/>
              <a:ext cx="277182" cy="441772"/>
            </a:xfrm>
            <a:prstGeom prst="rect">
              <a:avLst/>
            </a:prstGeom>
            <a:solidFill>
              <a:srgbClr val="7B6507"/>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730" dirty="0">
                <a:latin typeface="Segoe UI"/>
              </a:endParaRPr>
            </a:p>
          </p:txBody>
        </p:sp>
        <p:sp>
          <p:nvSpPr>
            <p:cNvPr id="23" name="Rectangle 22">
              <a:extLst>
                <a:ext uri="{FF2B5EF4-FFF2-40B4-BE49-F238E27FC236}">
                  <a16:creationId xmlns:a16="http://schemas.microsoft.com/office/drawing/2014/main" id="{F972FC68-2CEE-4D3F-A4CB-280E76190D04}"/>
                </a:ext>
              </a:extLst>
            </p:cNvPr>
            <p:cNvSpPr/>
            <p:nvPr/>
          </p:nvSpPr>
          <p:spPr>
            <a:xfrm>
              <a:off x="10324119" y="1038491"/>
              <a:ext cx="585720" cy="441201"/>
            </a:xfrm>
            <a:prstGeom prst="rect">
              <a:avLst/>
            </a:prstGeom>
            <a:solidFill>
              <a:srgbClr val="7B6507"/>
            </a:solidFill>
          </p:spPr>
          <p:txBody>
            <a:bodyPr wrap="square" lIns="0" tIns="0" rIns="0" bIns="0" rtlCol="0" anchor="ctr">
              <a:noAutofit/>
            </a:bodyPr>
            <a:lstStyle/>
            <a:p>
              <a:pPr algn="ctr"/>
              <a:endParaRPr lang="en-US" sz="1730" dirty="0">
                <a:latin typeface="Segoe UI"/>
              </a:endParaRPr>
            </a:p>
          </p:txBody>
        </p:sp>
        <p:sp>
          <p:nvSpPr>
            <p:cNvPr id="24" name="Rectangle 23">
              <a:extLst>
                <a:ext uri="{FF2B5EF4-FFF2-40B4-BE49-F238E27FC236}">
                  <a16:creationId xmlns:a16="http://schemas.microsoft.com/office/drawing/2014/main" id="{D28E98F4-0AE8-4547-9C61-DD3461A59797}"/>
                </a:ext>
              </a:extLst>
            </p:cNvPr>
            <p:cNvSpPr/>
            <p:nvPr/>
          </p:nvSpPr>
          <p:spPr>
            <a:xfrm>
              <a:off x="10933902" y="1032605"/>
              <a:ext cx="277182" cy="441200"/>
            </a:xfrm>
            <a:prstGeom prst="rect">
              <a:avLst/>
            </a:prstGeom>
            <a:solidFill>
              <a:srgbClr val="7B6507"/>
            </a:solidFill>
          </p:spPr>
          <p:txBody>
            <a:bodyPr wrap="square" lIns="0" tIns="0" rIns="0" bIns="0" rtlCol="0" anchor="ctr">
              <a:noAutofit/>
            </a:bodyPr>
            <a:lstStyle/>
            <a:p>
              <a:pPr algn="ctr"/>
              <a:endParaRPr lang="en-US" sz="1730" dirty="0">
                <a:latin typeface="Segoe UI"/>
              </a:endParaRPr>
            </a:p>
          </p:txBody>
        </p:sp>
        <p:sp>
          <p:nvSpPr>
            <p:cNvPr id="25" name="Rectangle 24">
              <a:extLst>
                <a:ext uri="{FF2B5EF4-FFF2-40B4-BE49-F238E27FC236}">
                  <a16:creationId xmlns:a16="http://schemas.microsoft.com/office/drawing/2014/main" id="{54669D96-81BA-40D0-A9A6-55978C764A86}"/>
                </a:ext>
              </a:extLst>
            </p:cNvPr>
            <p:cNvSpPr/>
            <p:nvPr/>
          </p:nvSpPr>
          <p:spPr>
            <a:xfrm>
              <a:off x="11235146" y="1032605"/>
              <a:ext cx="277182" cy="441200"/>
            </a:xfrm>
            <a:prstGeom prst="rect">
              <a:avLst/>
            </a:prstGeom>
            <a:solidFill>
              <a:schemeClr val="tx2"/>
            </a:solid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730" dirty="0">
                <a:solidFill>
                  <a:schemeClr val="tx2"/>
                </a:solidFill>
                <a:latin typeface="Segoe UI"/>
              </a:endParaRPr>
            </a:p>
          </p:txBody>
        </p:sp>
        <p:sp>
          <p:nvSpPr>
            <p:cNvPr id="26" name="Rectangle 25">
              <a:extLst>
                <a:ext uri="{FF2B5EF4-FFF2-40B4-BE49-F238E27FC236}">
                  <a16:creationId xmlns:a16="http://schemas.microsoft.com/office/drawing/2014/main" id="{1754CCC6-383C-4896-A5BE-02B72495977B}"/>
                </a:ext>
              </a:extLst>
            </p:cNvPr>
            <p:cNvSpPr/>
            <p:nvPr/>
          </p:nvSpPr>
          <p:spPr>
            <a:xfrm>
              <a:off x="10022875" y="1505934"/>
              <a:ext cx="1489453" cy="197473"/>
            </a:xfrm>
            <a:prstGeom prst="rect">
              <a:avLst/>
            </a:prstGeom>
            <a:noFill/>
          </p:spPr>
          <p:txBody>
            <a:bodyPr wrap="square" lIns="0" tIns="0" rIns="0" bIns="0" rtlCol="0" anchor="ctr">
              <a:noAutofit/>
            </a:bodyPr>
            <a:lstStyle/>
            <a:p>
              <a:pPr algn="ctr"/>
              <a:r>
                <a:rPr lang="en-US" sz="1029" dirty="0">
                  <a:solidFill>
                    <a:schemeClr val="tx2"/>
                  </a:solidFill>
                  <a:latin typeface="Segoe UI"/>
                </a:rPr>
                <a:t>Operate</a:t>
              </a:r>
            </a:p>
          </p:txBody>
        </p:sp>
      </p:grpSp>
      <p:sp>
        <p:nvSpPr>
          <p:cNvPr id="65" name="Oval 9">
            <a:extLst>
              <a:ext uri="{C183D7F6-B498-43B3-948B-1728B52AA6E4}">
                <adec:decorative xmlns:adec="http://schemas.microsoft.com/office/drawing/2017/decorative" val="1"/>
              </a:ext>
            </a:extLst>
          </p:cNvPr>
          <p:cNvSpPr/>
          <p:nvPr/>
        </p:nvSpPr>
        <p:spPr bwMode="auto">
          <a:xfrm>
            <a:off x="1238121" y="2607391"/>
            <a:ext cx="2102506" cy="2102507"/>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353" dirty="0">
              <a:solidFill>
                <a:srgbClr val="FF0000"/>
              </a:solidFill>
              <a:latin typeface="Segoe UI"/>
              <a:ea typeface="Segoe UI" pitchFamily="34" charset="0"/>
              <a:cs typeface="Segoe UI" pitchFamily="34" charset="0"/>
            </a:endParaRPr>
          </a:p>
        </p:txBody>
      </p:sp>
      <p:pic>
        <p:nvPicPr>
          <p:cNvPr id="7" name="Graphic 6" descr="Eye">
            <a:extLst>
              <a:ext uri="{FF2B5EF4-FFF2-40B4-BE49-F238E27FC236}">
                <a16:creationId xmlns:a16="http://schemas.microsoft.com/office/drawing/2014/main" id="{7058E88E-6330-438A-B842-D425679E20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01403" y="3077827"/>
            <a:ext cx="1147122" cy="1147122"/>
          </a:xfrm>
          <a:prstGeom prst="rect">
            <a:avLst/>
          </a:prstGeom>
        </p:spPr>
      </p:pic>
      <p:sp>
        <p:nvSpPr>
          <p:cNvPr id="42" name="TextBox 41"/>
          <p:cNvSpPr txBox="1"/>
          <p:nvPr/>
        </p:nvSpPr>
        <p:spPr>
          <a:xfrm>
            <a:off x="989908" y="4869532"/>
            <a:ext cx="2743942" cy="1538582"/>
          </a:xfrm>
          <a:prstGeom prst="rect">
            <a:avLst/>
          </a:prstGeom>
        </p:spPr>
        <p:txBody>
          <a:bodyPr vert="horz" wrap="square" lIns="89618" tIns="89618" rIns="89618" bIns="89618" rtlCol="0" anchor="t" anchorCtr="0">
            <a:spAutoFit/>
          </a:bodyPr>
          <a:lstStyle/>
          <a:p>
            <a:pPr algn="ctr" defTabSz="895947">
              <a:spcAft>
                <a:spcPts val="1175"/>
              </a:spcAft>
              <a:defRPr/>
            </a:pPr>
            <a:r>
              <a:rPr lang="en-US" sz="1730" dirty="0">
                <a:solidFill>
                  <a:srgbClr val="505C6D"/>
                </a:solidFill>
                <a:latin typeface="Segoe Pro Semibold" panose="020B0702040504020203" pitchFamily="34" charset="0"/>
              </a:rPr>
              <a:t>Review solution health &amp; usage, advice on tools and technics to permanently monitor the adoption</a:t>
            </a:r>
          </a:p>
        </p:txBody>
      </p:sp>
      <p:sp>
        <p:nvSpPr>
          <p:cNvPr id="69" name="Oval 9">
            <a:extLst>
              <a:ext uri="{C183D7F6-B498-43B3-948B-1728B52AA6E4}">
                <adec:decorative xmlns:adec="http://schemas.microsoft.com/office/drawing/2017/decorative" val="1"/>
              </a:ext>
            </a:extLst>
          </p:cNvPr>
          <p:cNvSpPr/>
          <p:nvPr/>
        </p:nvSpPr>
        <p:spPr bwMode="auto">
          <a:xfrm>
            <a:off x="5044747" y="2607391"/>
            <a:ext cx="2102506" cy="2102507"/>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353" dirty="0">
              <a:solidFill>
                <a:srgbClr val="FF0000"/>
              </a:solidFill>
              <a:latin typeface="Segoe UI"/>
              <a:ea typeface="Segoe UI" pitchFamily="34" charset="0"/>
              <a:cs typeface="Segoe UI" pitchFamily="34" charset="0"/>
            </a:endParaRPr>
          </a:p>
        </p:txBody>
      </p:sp>
      <p:pic>
        <p:nvPicPr>
          <p:cNvPr id="9" name="Graphic 8" descr="Presentation with bar chart">
            <a:extLst>
              <a:ext uri="{FF2B5EF4-FFF2-40B4-BE49-F238E27FC236}">
                <a16:creationId xmlns:a16="http://schemas.microsoft.com/office/drawing/2014/main" id="{2725D0D3-1920-448B-B43B-23005049DF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4957" y="3067816"/>
            <a:ext cx="1122084" cy="1122084"/>
          </a:xfrm>
          <a:prstGeom prst="rect">
            <a:avLst/>
          </a:prstGeom>
        </p:spPr>
      </p:pic>
      <p:sp>
        <p:nvSpPr>
          <p:cNvPr id="43" name="TextBox 42"/>
          <p:cNvSpPr txBox="1"/>
          <p:nvPr/>
        </p:nvSpPr>
        <p:spPr>
          <a:xfrm>
            <a:off x="4796533" y="4869532"/>
            <a:ext cx="2598932" cy="724026"/>
          </a:xfrm>
          <a:prstGeom prst="rect">
            <a:avLst/>
          </a:prstGeom>
        </p:spPr>
        <p:txBody>
          <a:bodyPr vert="horz" wrap="square" lIns="89618" tIns="89618" rIns="89618" bIns="89618" rtlCol="0" anchor="t" anchorCtr="0">
            <a:spAutoFit/>
          </a:bodyPr>
          <a:lstStyle/>
          <a:p>
            <a:pPr algn="ctr" defTabSz="895947">
              <a:spcAft>
                <a:spcPts val="1175"/>
              </a:spcAft>
              <a:defRPr/>
            </a:pPr>
            <a:r>
              <a:rPr lang="en-US" sz="1730" dirty="0">
                <a:solidFill>
                  <a:srgbClr val="505C6D"/>
                </a:solidFill>
                <a:latin typeface="Segoe Pro Semibold" panose="020B0702040504020203" pitchFamily="34" charset="0"/>
              </a:rPr>
              <a:t>Manage and operate successfully</a:t>
            </a:r>
          </a:p>
        </p:txBody>
      </p:sp>
      <p:sp>
        <p:nvSpPr>
          <p:cNvPr id="73" name="Oval 9">
            <a:extLst>
              <a:ext uri="{C183D7F6-B498-43B3-948B-1728B52AA6E4}">
                <adec:decorative xmlns:adec="http://schemas.microsoft.com/office/drawing/2017/decorative" val="1"/>
              </a:ext>
            </a:extLst>
          </p:cNvPr>
          <p:cNvSpPr/>
          <p:nvPr/>
        </p:nvSpPr>
        <p:spPr bwMode="auto">
          <a:xfrm>
            <a:off x="8857524" y="2607391"/>
            <a:ext cx="2102506" cy="2102507"/>
          </a:xfrm>
          <a:prstGeom prst="ellipse">
            <a:avLst/>
          </a:prstGeom>
          <a:solidFill>
            <a:schemeClr val="bg1">
              <a:lumMod val="9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2" tIns="143352" rIns="179192" bIns="143352"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353" dirty="0">
              <a:solidFill>
                <a:srgbClr val="FF0000"/>
              </a:solidFill>
              <a:latin typeface="Segoe UI"/>
              <a:ea typeface="Segoe UI" pitchFamily="34" charset="0"/>
              <a:cs typeface="Segoe UI" pitchFamily="34" charset="0"/>
            </a:endParaRPr>
          </a:p>
        </p:txBody>
      </p:sp>
      <p:pic>
        <p:nvPicPr>
          <p:cNvPr id="13" name="Graphic 12" descr="Ambulance">
            <a:extLst>
              <a:ext uri="{FF2B5EF4-FFF2-40B4-BE49-F238E27FC236}">
                <a16:creationId xmlns:a16="http://schemas.microsoft.com/office/drawing/2014/main" id="{6A4F105A-0D96-4368-B575-5D410D32225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56173" y="3067816"/>
            <a:ext cx="1228069" cy="1228069"/>
          </a:xfrm>
          <a:prstGeom prst="rect">
            <a:avLst/>
          </a:prstGeom>
        </p:spPr>
      </p:pic>
      <p:sp>
        <p:nvSpPr>
          <p:cNvPr id="44" name="TextBox 43"/>
          <p:cNvSpPr txBox="1"/>
          <p:nvPr/>
        </p:nvSpPr>
        <p:spPr>
          <a:xfrm>
            <a:off x="8603158" y="4869533"/>
            <a:ext cx="2598932" cy="452506"/>
          </a:xfrm>
          <a:prstGeom prst="rect">
            <a:avLst/>
          </a:prstGeom>
        </p:spPr>
        <p:txBody>
          <a:bodyPr vert="horz" wrap="square" lIns="89618" tIns="89618" rIns="89618" bIns="89618" rtlCol="0" anchor="t" anchorCtr="0">
            <a:spAutoFit/>
          </a:bodyPr>
          <a:lstStyle/>
          <a:p>
            <a:pPr algn="ctr" defTabSz="895947">
              <a:spcAft>
                <a:spcPts val="1175"/>
              </a:spcAft>
              <a:defRPr/>
            </a:pPr>
            <a:r>
              <a:rPr lang="en-US" sz="1730" dirty="0">
                <a:solidFill>
                  <a:srgbClr val="505C6D"/>
                </a:solidFill>
                <a:latin typeface="Segoe Pro Semibold" panose="020B0702040504020203" pitchFamily="34" charset="0"/>
              </a:rPr>
              <a:t>Support model</a:t>
            </a:r>
          </a:p>
        </p:txBody>
      </p:sp>
    </p:spTree>
    <p:extLst>
      <p:ext uri="{BB962C8B-B14F-4D97-AF65-F5344CB8AC3E}">
        <p14:creationId xmlns:p14="http://schemas.microsoft.com/office/powerpoint/2010/main" val="10644546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What is the best project methodology to use?</a:t>
            </a:r>
            <a:endParaRPr lang="en-US" dirty="0"/>
          </a:p>
        </p:txBody>
      </p:sp>
      <p:pic>
        <p:nvPicPr>
          <p:cNvPr id="4" name="Picture Placeholder 12" descr="Boardroom outline">
            <a:extLst>
              <a:ext uri="{FF2B5EF4-FFF2-40B4-BE49-F238E27FC236}">
                <a16:creationId xmlns:a16="http://schemas.microsoft.com/office/drawing/2014/main" id="{C7F94E1E-F775-F3BF-3804-43B1B77385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a:xfrm>
            <a:off x="10098361" y="2777952"/>
            <a:ext cx="1281254" cy="1281436"/>
          </a:xfrm>
        </p:spPr>
      </p:pic>
    </p:spTree>
    <p:extLst>
      <p:ext uri="{BB962C8B-B14F-4D97-AF65-F5344CB8AC3E}">
        <p14:creationId xmlns:p14="http://schemas.microsoft.com/office/powerpoint/2010/main" val="22169089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What makes a great architecture?</a:t>
            </a:r>
            <a:endParaRPr lang="en-US" dirty="0"/>
          </a:p>
        </p:txBody>
      </p:sp>
      <p:pic>
        <p:nvPicPr>
          <p:cNvPr id="4" name="Picture Placeholder 12" descr="Boardroom outline">
            <a:extLst>
              <a:ext uri="{FF2B5EF4-FFF2-40B4-BE49-F238E27FC236}">
                <a16:creationId xmlns:a16="http://schemas.microsoft.com/office/drawing/2014/main" id="{C7F94E1E-F775-F3BF-3804-43B1B77385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a:xfrm>
            <a:off x="10098361" y="2777952"/>
            <a:ext cx="1281254" cy="1281436"/>
          </a:xfrm>
        </p:spPr>
      </p:pic>
    </p:spTree>
    <p:extLst>
      <p:ext uri="{BB962C8B-B14F-4D97-AF65-F5344CB8AC3E}">
        <p14:creationId xmlns:p14="http://schemas.microsoft.com/office/powerpoint/2010/main" val="94891074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C5C04-5EA2-4C43-A6F3-220EDEAB8881}"/>
              </a:ext>
            </a:extLst>
          </p:cNvPr>
          <p:cNvSpPr>
            <a:spLocks noGrp="1"/>
          </p:cNvSpPr>
          <p:nvPr>
            <p:ph type="title"/>
          </p:nvPr>
        </p:nvSpPr>
        <p:spPr/>
        <p:txBody>
          <a:bodyPr/>
          <a:lstStyle/>
          <a:p>
            <a:r>
              <a:rPr lang="en-US" dirty="0"/>
              <a:t>Pillars of a great architecture</a:t>
            </a:r>
          </a:p>
        </p:txBody>
      </p:sp>
      <p:sp>
        <p:nvSpPr>
          <p:cNvPr id="6" name="Text Placeholder 5">
            <a:extLst>
              <a:ext uri="{FF2B5EF4-FFF2-40B4-BE49-F238E27FC236}">
                <a16:creationId xmlns:a16="http://schemas.microsoft.com/office/drawing/2014/main" id="{BB01FD6E-9115-42B4-BDD9-E59E7F8651D4}"/>
              </a:ext>
            </a:extLst>
          </p:cNvPr>
          <p:cNvSpPr>
            <a:spLocks noGrp="1"/>
          </p:cNvSpPr>
          <p:nvPr>
            <p:ph type="body" sz="quarter" idx="4294967295"/>
          </p:nvPr>
        </p:nvSpPr>
        <p:spPr>
          <a:xfrm>
            <a:off x="6326188" y="1047750"/>
            <a:ext cx="5865812" cy="5763565"/>
          </a:xfrm>
          <a:solidFill>
            <a:schemeClr val="bg1">
              <a:lumMod val="95000"/>
            </a:schemeClr>
          </a:solidFill>
        </p:spPr>
        <p:txBody>
          <a:bodyPr/>
          <a:lstStyle/>
          <a:p>
            <a:r>
              <a:rPr lang="en-US" sz="2000" dirty="0"/>
              <a:t>Dynamics 365</a:t>
            </a:r>
          </a:p>
          <a:p>
            <a:pPr marL="285750" lvl="1" indent="-285750">
              <a:buFont typeface="Arial" panose="020B0604020202020204" pitchFamily="34" charset="0"/>
              <a:buChar char="•"/>
            </a:pPr>
            <a:r>
              <a:rPr lang="en-US" sz="1600" dirty="0"/>
              <a:t>Dynamics 365 Sales</a:t>
            </a:r>
          </a:p>
          <a:p>
            <a:pPr marL="285750" lvl="1" indent="-285750">
              <a:buFont typeface="Arial" panose="020B0604020202020204" pitchFamily="34" charset="0"/>
              <a:buChar char="•"/>
            </a:pPr>
            <a:r>
              <a:rPr lang="en-US" sz="1600" dirty="0"/>
              <a:t>Dynamics 365 Customer Service</a:t>
            </a:r>
          </a:p>
          <a:p>
            <a:pPr marL="285750" lvl="1" indent="-285750">
              <a:buFont typeface="Arial" panose="020B0604020202020204" pitchFamily="34" charset="0"/>
              <a:buChar char="•"/>
            </a:pPr>
            <a:r>
              <a:rPr lang="en-US" sz="1600" dirty="0"/>
              <a:t>Dynamics 365 Field Service</a:t>
            </a:r>
          </a:p>
          <a:p>
            <a:pPr marL="285750" lvl="1" indent="-285750">
              <a:buFont typeface="Arial" panose="020B0604020202020204" pitchFamily="34" charset="0"/>
              <a:buChar char="•"/>
            </a:pPr>
            <a:r>
              <a:rPr lang="en-US" sz="1600" dirty="0"/>
              <a:t>Dynamics 365 Marketing</a:t>
            </a:r>
          </a:p>
          <a:p>
            <a:r>
              <a:rPr lang="en-US" sz="2000" dirty="0"/>
              <a:t>Microsoft  365</a:t>
            </a:r>
          </a:p>
          <a:p>
            <a:r>
              <a:rPr lang="en-US" sz="2000" dirty="0"/>
              <a:t>AppSource</a:t>
            </a:r>
          </a:p>
          <a:p>
            <a:r>
              <a:rPr lang="en-US" sz="2000" dirty="0"/>
              <a:t>Microsoft Power Platform</a:t>
            </a:r>
          </a:p>
          <a:p>
            <a:pPr marL="285750" lvl="1" indent="-285750">
              <a:buFont typeface="Arial" panose="020B0604020202020204" pitchFamily="34" charset="0"/>
              <a:buChar char="•"/>
            </a:pPr>
            <a:r>
              <a:rPr lang="en-US" sz="1600" dirty="0"/>
              <a:t>Power Apps</a:t>
            </a:r>
          </a:p>
          <a:p>
            <a:pPr marL="285750" lvl="1" indent="-285750">
              <a:buFont typeface="Arial" panose="020B0604020202020204" pitchFamily="34" charset="0"/>
              <a:buChar char="•"/>
            </a:pPr>
            <a:r>
              <a:rPr lang="en-US" sz="1600" dirty="0"/>
              <a:t>Power Automate</a:t>
            </a:r>
          </a:p>
          <a:p>
            <a:pPr marL="285750" lvl="1" indent="-285750">
              <a:buFont typeface="Arial" panose="020B0604020202020204" pitchFamily="34" charset="0"/>
              <a:buChar char="•"/>
            </a:pPr>
            <a:r>
              <a:rPr lang="en-US" sz="1600" dirty="0"/>
              <a:t>Power Virtual Agents</a:t>
            </a:r>
          </a:p>
          <a:p>
            <a:pPr marL="285750" lvl="1" indent="-285750">
              <a:buFont typeface="Arial" panose="020B0604020202020204" pitchFamily="34" charset="0"/>
              <a:buChar char="•"/>
            </a:pPr>
            <a:r>
              <a:rPr lang="en-US" sz="1600" dirty="0"/>
              <a:t>Power BI</a:t>
            </a:r>
          </a:p>
          <a:p>
            <a:pPr marL="285750" lvl="1" indent="-285750">
              <a:buFont typeface="Arial" panose="020B0604020202020204" pitchFamily="34" charset="0"/>
              <a:buChar char="•"/>
            </a:pPr>
            <a:r>
              <a:rPr lang="en-US" sz="1600" dirty="0"/>
              <a:t>Power Pages</a:t>
            </a:r>
          </a:p>
          <a:p>
            <a:r>
              <a:rPr lang="en-US" sz="2000" dirty="0"/>
              <a:t>Microsoft Azure</a:t>
            </a:r>
          </a:p>
          <a:p>
            <a:pPr marL="228600" lvl="1" indent="0">
              <a:buNone/>
            </a:pPr>
            <a:endParaRPr lang="en-US" dirty="0"/>
          </a:p>
          <a:p>
            <a:endParaRPr lang="en-US" dirty="0"/>
          </a:p>
        </p:txBody>
      </p:sp>
      <p:sp>
        <p:nvSpPr>
          <p:cNvPr id="3" name="Rectangle 2">
            <a:extLst>
              <a:ext uri="{FF2B5EF4-FFF2-40B4-BE49-F238E27FC236}">
                <a16:creationId xmlns:a16="http://schemas.microsoft.com/office/drawing/2014/main" id="{8085CEFA-217B-D48E-FFCF-B960772E8F62}"/>
              </a:ext>
              <a:ext uri="{C183D7F6-B498-43B3-948B-1728B52AA6E4}">
                <adec:decorative xmlns:adec="http://schemas.microsoft.com/office/drawing/2017/decorative" val="1"/>
              </a:ext>
            </a:extLst>
          </p:cNvPr>
          <p:cNvSpPr/>
          <p:nvPr/>
        </p:nvSpPr>
        <p:spPr bwMode="auto">
          <a:xfrm>
            <a:off x="418643" y="1048269"/>
            <a:ext cx="5314892" cy="4598767"/>
          </a:xfrm>
          <a:prstGeom prst="rect">
            <a:avLst/>
          </a:prstGeom>
          <a:ln w="19050">
            <a:solidFill>
              <a:srgbClr val="0066F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4" name="Table 4">
            <a:extLst>
              <a:ext uri="{FF2B5EF4-FFF2-40B4-BE49-F238E27FC236}">
                <a16:creationId xmlns:a16="http://schemas.microsoft.com/office/drawing/2014/main" id="{D1DF9B63-ED3F-445A-B0A7-10CCC1C343C7}"/>
              </a:ext>
            </a:extLst>
          </p:cNvPr>
          <p:cNvGraphicFramePr>
            <a:graphicFrameLocks noGrp="1"/>
          </p:cNvGraphicFramePr>
          <p:nvPr/>
        </p:nvGraphicFramePr>
        <p:xfrm>
          <a:off x="802693" y="1257539"/>
          <a:ext cx="4221954" cy="4241213"/>
        </p:xfrm>
        <a:graphic>
          <a:graphicData uri="http://schemas.openxmlformats.org/drawingml/2006/table">
            <a:tbl>
              <a:tblPr firstRow="1" bandRow="1">
                <a:tableStyleId>{5C22544A-7EE6-4342-B048-85BDC9FD1C3A}</a:tableStyleId>
              </a:tblPr>
              <a:tblGrid>
                <a:gridCol w="469106">
                  <a:extLst>
                    <a:ext uri="{9D8B030D-6E8A-4147-A177-3AD203B41FA5}">
                      <a16:colId xmlns:a16="http://schemas.microsoft.com/office/drawing/2014/main" val="1563797420"/>
                    </a:ext>
                  </a:extLst>
                </a:gridCol>
                <a:gridCol w="469106">
                  <a:extLst>
                    <a:ext uri="{9D8B030D-6E8A-4147-A177-3AD203B41FA5}">
                      <a16:colId xmlns:a16="http://schemas.microsoft.com/office/drawing/2014/main" val="2220525227"/>
                    </a:ext>
                  </a:extLst>
                </a:gridCol>
                <a:gridCol w="469106">
                  <a:extLst>
                    <a:ext uri="{9D8B030D-6E8A-4147-A177-3AD203B41FA5}">
                      <a16:colId xmlns:a16="http://schemas.microsoft.com/office/drawing/2014/main" val="455001610"/>
                    </a:ext>
                  </a:extLst>
                </a:gridCol>
                <a:gridCol w="469106">
                  <a:extLst>
                    <a:ext uri="{9D8B030D-6E8A-4147-A177-3AD203B41FA5}">
                      <a16:colId xmlns:a16="http://schemas.microsoft.com/office/drawing/2014/main" val="2566203928"/>
                    </a:ext>
                  </a:extLst>
                </a:gridCol>
                <a:gridCol w="469106">
                  <a:extLst>
                    <a:ext uri="{9D8B030D-6E8A-4147-A177-3AD203B41FA5}">
                      <a16:colId xmlns:a16="http://schemas.microsoft.com/office/drawing/2014/main" val="1565769878"/>
                    </a:ext>
                  </a:extLst>
                </a:gridCol>
                <a:gridCol w="469106">
                  <a:extLst>
                    <a:ext uri="{9D8B030D-6E8A-4147-A177-3AD203B41FA5}">
                      <a16:colId xmlns:a16="http://schemas.microsoft.com/office/drawing/2014/main" val="946527125"/>
                    </a:ext>
                  </a:extLst>
                </a:gridCol>
                <a:gridCol w="469106">
                  <a:extLst>
                    <a:ext uri="{9D8B030D-6E8A-4147-A177-3AD203B41FA5}">
                      <a16:colId xmlns:a16="http://schemas.microsoft.com/office/drawing/2014/main" val="3986174801"/>
                    </a:ext>
                  </a:extLst>
                </a:gridCol>
                <a:gridCol w="469106">
                  <a:extLst>
                    <a:ext uri="{9D8B030D-6E8A-4147-A177-3AD203B41FA5}">
                      <a16:colId xmlns:a16="http://schemas.microsoft.com/office/drawing/2014/main" val="890573910"/>
                    </a:ext>
                  </a:extLst>
                </a:gridCol>
                <a:gridCol w="469106">
                  <a:extLst>
                    <a:ext uri="{9D8B030D-6E8A-4147-A177-3AD203B41FA5}">
                      <a16:colId xmlns:a16="http://schemas.microsoft.com/office/drawing/2014/main" val="5487628"/>
                    </a:ext>
                  </a:extLst>
                </a:gridCol>
              </a:tblGrid>
              <a:tr h="4241213">
                <a:tc>
                  <a:txBody>
                    <a:bodyPr/>
                    <a:lstStyle/>
                    <a:p>
                      <a:r>
                        <a:rPr lang="en-US" sz="1600" dirty="0"/>
                        <a:t>Security</a:t>
                      </a:r>
                    </a:p>
                  </a:txBody>
                  <a:tcPr marL="84433" marR="84433" marT="42217" marB="42217" vert="vert">
                    <a:solidFill>
                      <a:srgbClr val="0066FF"/>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700" b="1" kern="1200" dirty="0">
                          <a:solidFill>
                            <a:schemeClr val="lt1"/>
                          </a:solidFill>
                          <a:effectLst/>
                          <a:latin typeface="+mn-lt"/>
                          <a:ea typeface="+mn-ea"/>
                          <a:cs typeface="+mn-cs"/>
                        </a:rPr>
                        <a:t>Empowering end users</a:t>
                      </a:r>
                    </a:p>
                    <a:p>
                      <a:endParaRPr lang="en-US" sz="1600" dirty="0"/>
                    </a:p>
                  </a:txBody>
                  <a:tcPr marL="84433" marR="84433" marT="42217" marB="42217" vert="vert">
                    <a:solidFill>
                      <a:srgbClr val="0066FF"/>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700" b="1" kern="1200" dirty="0">
                          <a:solidFill>
                            <a:schemeClr val="lt1"/>
                          </a:solidFill>
                          <a:effectLst/>
                          <a:latin typeface="+mn-lt"/>
                          <a:ea typeface="+mn-ea"/>
                          <a:cs typeface="+mn-cs"/>
                        </a:rPr>
                        <a:t>Trust and privacy</a:t>
                      </a:r>
                    </a:p>
                    <a:p>
                      <a:endParaRPr lang="en-US" sz="1600" dirty="0"/>
                    </a:p>
                  </a:txBody>
                  <a:tcPr marL="84433" marR="84433" marT="42217" marB="42217" vert="vert">
                    <a:solidFill>
                      <a:srgbClr val="0066FF"/>
                    </a:solidFill>
                  </a:tcPr>
                </a:tc>
                <a:tc>
                  <a:txBody>
                    <a:bodyPr/>
                    <a:lstStyle/>
                    <a:p>
                      <a:r>
                        <a:rPr lang="en-US" sz="1700" b="1" kern="1200" dirty="0">
                          <a:solidFill>
                            <a:schemeClr val="lt1"/>
                          </a:solidFill>
                          <a:effectLst/>
                          <a:latin typeface="+mn-lt"/>
                          <a:ea typeface="+mn-ea"/>
                          <a:cs typeface="+mn-cs"/>
                        </a:rPr>
                        <a:t>Maintainability</a:t>
                      </a:r>
                      <a:endParaRPr lang="en-US" sz="1600" dirty="0"/>
                    </a:p>
                  </a:txBody>
                  <a:tcPr marL="84433" marR="84433" marT="42217" marB="42217" vert="vert">
                    <a:solidFill>
                      <a:srgbClr val="0066FF"/>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700" b="1" kern="1200" dirty="0">
                          <a:solidFill>
                            <a:schemeClr val="lt1"/>
                          </a:solidFill>
                          <a:effectLst/>
                          <a:latin typeface="+mn-lt"/>
                          <a:ea typeface="+mn-ea"/>
                          <a:cs typeface="+mn-cs"/>
                        </a:rPr>
                        <a:t>Availability and recoverability</a:t>
                      </a:r>
                    </a:p>
                    <a:p>
                      <a:endParaRPr lang="en-US" sz="1600" dirty="0"/>
                    </a:p>
                  </a:txBody>
                  <a:tcPr marL="84433" marR="84433" marT="42217" marB="42217" vert="vert">
                    <a:solidFill>
                      <a:srgbClr val="0066FF"/>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700" b="1" kern="1200" dirty="0">
                          <a:solidFill>
                            <a:schemeClr val="lt1"/>
                          </a:solidFill>
                          <a:effectLst/>
                          <a:latin typeface="+mn-lt"/>
                          <a:ea typeface="+mn-ea"/>
                          <a:cs typeface="+mn-cs"/>
                        </a:rPr>
                        <a:t>Performance and scalability</a:t>
                      </a:r>
                    </a:p>
                    <a:p>
                      <a:endParaRPr lang="en-US" sz="1600" dirty="0"/>
                    </a:p>
                  </a:txBody>
                  <a:tcPr marL="84433" marR="84433" marT="42217" marB="42217" vert="vert">
                    <a:solidFill>
                      <a:srgbClr val="0066FF"/>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700" b="1" kern="1200" dirty="0">
                          <a:solidFill>
                            <a:schemeClr val="lt1"/>
                          </a:solidFill>
                          <a:effectLst/>
                          <a:latin typeface="+mn-lt"/>
                          <a:ea typeface="+mn-ea"/>
                          <a:cs typeface="+mn-cs"/>
                        </a:rPr>
                        <a:t>Efficiency and operations</a:t>
                      </a:r>
                    </a:p>
                    <a:p>
                      <a:endParaRPr lang="en-US" sz="1600" dirty="0"/>
                    </a:p>
                  </a:txBody>
                  <a:tcPr marL="84433" marR="84433" marT="42217" marB="42217" vert="vert">
                    <a:solidFill>
                      <a:srgbClr val="0066FF"/>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700" b="1" kern="1200" dirty="0">
                          <a:solidFill>
                            <a:schemeClr val="lt1"/>
                          </a:solidFill>
                          <a:effectLst/>
                          <a:latin typeface="+mn-lt"/>
                          <a:ea typeface="+mn-ea"/>
                          <a:cs typeface="+mn-cs"/>
                        </a:rPr>
                        <a:t>Shared responsibility</a:t>
                      </a:r>
                    </a:p>
                    <a:p>
                      <a:endParaRPr lang="en-US" sz="1600" dirty="0"/>
                    </a:p>
                  </a:txBody>
                  <a:tcPr marL="84433" marR="84433" marT="42217" marB="42217" vert="vert">
                    <a:solidFill>
                      <a:srgbClr val="0066FF"/>
                    </a:solidFill>
                  </a:tcPr>
                </a:tc>
                <a:tc>
                  <a:txBody>
                    <a:bodyPr/>
                    <a:lstStyle/>
                    <a:p>
                      <a:r>
                        <a:rPr lang="en-US" sz="1700" b="1" kern="1200" dirty="0">
                          <a:solidFill>
                            <a:schemeClr val="lt1"/>
                          </a:solidFill>
                          <a:effectLst/>
                          <a:latin typeface="+mn-lt"/>
                          <a:ea typeface="+mn-ea"/>
                          <a:cs typeface="+mn-cs"/>
                        </a:rPr>
                        <a:t>Design choices</a:t>
                      </a:r>
                    </a:p>
                  </a:txBody>
                  <a:tcPr marL="84433" marR="84433" marT="42217" marB="42217" vert="vert">
                    <a:solidFill>
                      <a:srgbClr val="0066FF"/>
                    </a:solidFill>
                  </a:tcPr>
                </a:tc>
                <a:extLst>
                  <a:ext uri="{0D108BD9-81ED-4DB2-BD59-A6C34878D82A}">
                    <a16:rowId xmlns:a16="http://schemas.microsoft.com/office/drawing/2014/main" val="986245680"/>
                  </a:ext>
                </a:extLst>
              </a:tr>
            </a:tbl>
          </a:graphicData>
        </a:graphic>
      </p:graphicFrame>
    </p:spTree>
    <p:extLst>
      <p:ext uri="{BB962C8B-B14F-4D97-AF65-F5344CB8AC3E}">
        <p14:creationId xmlns:p14="http://schemas.microsoft.com/office/powerpoint/2010/main" val="332298428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2A7F-417A-47EC-B6BE-2558C26609F5}"/>
              </a:ext>
            </a:extLst>
          </p:cNvPr>
          <p:cNvSpPr>
            <a:spLocks noGrp="1"/>
          </p:cNvSpPr>
          <p:nvPr>
            <p:ph type="title"/>
          </p:nvPr>
        </p:nvSpPr>
        <p:spPr/>
        <p:txBody>
          <a:bodyPr/>
          <a:lstStyle/>
          <a:p>
            <a:r>
              <a:rPr lang="en-US" dirty="0"/>
              <a:t>Security</a:t>
            </a:r>
          </a:p>
        </p:txBody>
      </p:sp>
      <p:sp>
        <p:nvSpPr>
          <p:cNvPr id="3" name="Text Placeholder 2">
            <a:extLst>
              <a:ext uri="{FF2B5EF4-FFF2-40B4-BE49-F238E27FC236}">
                <a16:creationId xmlns:a16="http://schemas.microsoft.com/office/drawing/2014/main" id="{89694664-E1BC-4A25-80D7-99FECD7F92B9}"/>
              </a:ext>
            </a:extLst>
          </p:cNvPr>
          <p:cNvSpPr>
            <a:spLocks noGrp="1"/>
          </p:cNvSpPr>
          <p:nvPr>
            <p:ph type="body" sz="quarter" idx="4294967295"/>
          </p:nvPr>
        </p:nvSpPr>
        <p:spPr>
          <a:xfrm>
            <a:off x="2681288" y="1492250"/>
            <a:ext cx="9510712" cy="4265613"/>
          </a:xfrm>
        </p:spPr>
        <p:txBody>
          <a:bodyPr/>
          <a:lstStyle/>
          <a:p>
            <a:r>
              <a:rPr lang="en-US" sz="2000" dirty="0">
                <a:solidFill>
                  <a:schemeClr val="tx1"/>
                </a:solidFill>
                <a:latin typeface="Segoe UI" panose="020B0502040204020203" pitchFamily="34" charset="0"/>
                <a:cs typeface="Segoe UI" panose="020B0502040204020203" pitchFamily="34" charset="0"/>
              </a:rPr>
              <a:t>Consider throughout the entire lifecycle of your application</a:t>
            </a:r>
            <a:br>
              <a:rPr lang="en-US" sz="2000" dirty="0">
                <a:solidFill>
                  <a:schemeClr val="tx1"/>
                </a:solidFill>
                <a:latin typeface="Segoe UI" panose="020B0502040204020203" pitchFamily="34" charset="0"/>
                <a:cs typeface="Segoe UI" panose="020B0502040204020203" pitchFamily="34" charset="0"/>
              </a:rPr>
            </a:br>
            <a:endParaRPr lang="en-US" sz="2000" dirty="0">
              <a:solidFill>
                <a:schemeClr val="tx1"/>
              </a:solidFill>
              <a:latin typeface="Segoe UI" panose="020B0502040204020203" pitchFamily="34" charset="0"/>
              <a:cs typeface="Segoe UI" panose="020B0502040204020203" pitchFamily="34" charset="0"/>
            </a:endParaRPr>
          </a:p>
          <a:p>
            <a:r>
              <a:rPr lang="en-US" sz="2000" dirty="0">
                <a:solidFill>
                  <a:schemeClr val="tx1"/>
                </a:solidFill>
                <a:latin typeface="Segoe UI" panose="020B0502040204020203" pitchFamily="34" charset="0"/>
                <a:cs typeface="Segoe UI" panose="020B0502040204020203" pitchFamily="34" charset="0"/>
              </a:rPr>
              <a:t>Data is one of the most valuable organization assets and ensuring proper usage and access is essential</a:t>
            </a:r>
            <a:br>
              <a:rPr lang="en-US" sz="2000" dirty="0">
                <a:solidFill>
                  <a:schemeClr val="tx1"/>
                </a:solidFill>
                <a:latin typeface="Segoe UI" panose="020B0502040204020203" pitchFamily="34" charset="0"/>
                <a:cs typeface="Segoe UI" panose="020B0502040204020203" pitchFamily="34" charset="0"/>
              </a:rPr>
            </a:br>
            <a:endParaRPr lang="en-US" sz="2000" dirty="0">
              <a:solidFill>
                <a:schemeClr val="tx1"/>
              </a:solidFill>
              <a:latin typeface="Segoe UI" panose="020B0502040204020203" pitchFamily="34" charset="0"/>
              <a:cs typeface="Segoe UI" panose="020B0502040204020203" pitchFamily="34" charset="0"/>
            </a:endParaRPr>
          </a:p>
          <a:p>
            <a:r>
              <a:rPr lang="en-US" sz="2000" dirty="0">
                <a:solidFill>
                  <a:schemeClr val="tx1"/>
                </a:solidFill>
                <a:latin typeface="Segoe UI" panose="020B0502040204020203" pitchFamily="34" charset="0"/>
                <a:cs typeface="Segoe UI" panose="020B0502040204020203" pitchFamily="34" charset="0"/>
              </a:rPr>
              <a:t>Security constructs you architect also do not place undue burden and prevent staff from doing their job and making the system unmaintainable</a:t>
            </a:r>
            <a:br>
              <a:rPr lang="en-US" sz="2000" dirty="0">
                <a:solidFill>
                  <a:schemeClr val="tx1"/>
                </a:solidFill>
                <a:latin typeface="Segoe UI" panose="020B0502040204020203" pitchFamily="34" charset="0"/>
                <a:cs typeface="Segoe UI" panose="020B0502040204020203" pitchFamily="34" charset="0"/>
              </a:rPr>
            </a:br>
            <a:endParaRPr lang="en-US" sz="2000" dirty="0">
              <a:solidFill>
                <a:schemeClr val="tx1"/>
              </a:solidFill>
              <a:latin typeface="Segoe UI" panose="020B0502040204020203" pitchFamily="34" charset="0"/>
              <a:cs typeface="Segoe UI" panose="020B0502040204020203" pitchFamily="34" charset="0"/>
            </a:endParaRPr>
          </a:p>
          <a:p>
            <a:r>
              <a:rPr lang="en-US" sz="2000" dirty="0">
                <a:solidFill>
                  <a:schemeClr val="tx1"/>
                </a:solidFill>
                <a:latin typeface="Segoe UI" panose="020B0502040204020203" pitchFamily="34" charset="0"/>
                <a:cs typeface="Segoe UI" panose="020B0502040204020203" pitchFamily="34" charset="0"/>
              </a:rPr>
              <a:t>Security model must incorporate from network to data and across all the layers of the solution</a:t>
            </a:r>
            <a:br>
              <a:rPr lang="en-US" sz="2000" dirty="0">
                <a:solidFill>
                  <a:schemeClr val="tx1"/>
                </a:solidFill>
                <a:latin typeface="Segoe UI" panose="020B0502040204020203" pitchFamily="34" charset="0"/>
                <a:cs typeface="Segoe UI" panose="020B0502040204020203" pitchFamily="34" charset="0"/>
              </a:rPr>
            </a:br>
            <a:endParaRPr lang="en-US" sz="2000" dirty="0">
              <a:solidFill>
                <a:schemeClr val="tx1"/>
              </a:solidFill>
              <a:latin typeface="Segoe UI" panose="020B0502040204020203" pitchFamily="34" charset="0"/>
              <a:cs typeface="Segoe UI" panose="020B0502040204020203" pitchFamily="34" charset="0"/>
            </a:endParaRPr>
          </a:p>
          <a:p>
            <a:r>
              <a:rPr lang="en-US" sz="2000" dirty="0">
                <a:solidFill>
                  <a:schemeClr val="tx1"/>
                </a:solidFill>
                <a:latin typeface="Segoe UI" panose="020B0502040204020203" pitchFamily="34" charset="0"/>
                <a:cs typeface="Segoe UI" panose="020B0502040204020203" pitchFamily="34" charset="0"/>
              </a:rPr>
              <a:t>Avoid unnecessary boundaries</a:t>
            </a:r>
          </a:p>
          <a:p>
            <a:endParaRPr lang="en-US" sz="2000" dirty="0">
              <a:solidFill>
                <a:schemeClr val="tx1"/>
              </a:solidFill>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graphicFrame>
        <p:nvGraphicFramePr>
          <p:cNvPr id="5" name="Table 4">
            <a:extLst>
              <a:ext uri="{FF2B5EF4-FFF2-40B4-BE49-F238E27FC236}">
                <a16:creationId xmlns:a16="http://schemas.microsoft.com/office/drawing/2014/main" id="{F2432116-6E3F-44AC-B807-AA1DDD9532D6}"/>
              </a:ext>
            </a:extLst>
          </p:cNvPr>
          <p:cNvGraphicFramePr>
            <a:graphicFrameLocks noGrp="1"/>
          </p:cNvGraphicFramePr>
          <p:nvPr/>
        </p:nvGraphicFramePr>
        <p:xfrm>
          <a:off x="588263" y="1492322"/>
          <a:ext cx="508035" cy="4265927"/>
        </p:xfrm>
        <a:graphic>
          <a:graphicData uri="http://schemas.openxmlformats.org/drawingml/2006/table">
            <a:tbl>
              <a:tblPr firstRow="1" bandRow="1">
                <a:tableStyleId>{5C22544A-7EE6-4342-B048-85BDC9FD1C3A}</a:tableStyleId>
              </a:tblPr>
              <a:tblGrid>
                <a:gridCol w="508035">
                  <a:extLst>
                    <a:ext uri="{9D8B030D-6E8A-4147-A177-3AD203B41FA5}">
                      <a16:colId xmlns:a16="http://schemas.microsoft.com/office/drawing/2014/main" val="1563797420"/>
                    </a:ext>
                  </a:extLst>
                </a:gridCol>
              </a:tblGrid>
              <a:tr h="4265927">
                <a:tc>
                  <a:txBody>
                    <a:bodyPr/>
                    <a:lstStyle/>
                    <a:p>
                      <a:r>
                        <a:rPr lang="en-US" dirty="0"/>
                        <a:t>Security</a:t>
                      </a:r>
                    </a:p>
                  </a:txBody>
                  <a:tcPr vert="vert">
                    <a:solidFill>
                      <a:srgbClr val="0066FF"/>
                    </a:solidFill>
                  </a:tcPr>
                </a:tc>
                <a:extLst>
                  <a:ext uri="{0D108BD9-81ED-4DB2-BD59-A6C34878D82A}">
                    <a16:rowId xmlns:a16="http://schemas.microsoft.com/office/drawing/2014/main" val="986245680"/>
                  </a:ext>
                </a:extLst>
              </a:tr>
            </a:tbl>
          </a:graphicData>
        </a:graphic>
      </p:graphicFrame>
    </p:spTree>
    <p:extLst>
      <p:ext uri="{BB962C8B-B14F-4D97-AF65-F5344CB8AC3E}">
        <p14:creationId xmlns:p14="http://schemas.microsoft.com/office/powerpoint/2010/main" val="145662424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CA07-2611-4C16-A616-60D6246885DA}"/>
              </a:ext>
            </a:extLst>
          </p:cNvPr>
          <p:cNvSpPr>
            <a:spLocks noGrp="1"/>
          </p:cNvSpPr>
          <p:nvPr>
            <p:ph type="title"/>
          </p:nvPr>
        </p:nvSpPr>
        <p:spPr/>
        <p:txBody>
          <a:bodyPr/>
          <a:lstStyle/>
          <a:p>
            <a:r>
              <a:rPr lang="en-US" dirty="0"/>
              <a:t>Empowering end users</a:t>
            </a:r>
          </a:p>
        </p:txBody>
      </p:sp>
      <p:sp>
        <p:nvSpPr>
          <p:cNvPr id="3" name="Text Placeholder 2">
            <a:extLst>
              <a:ext uri="{FF2B5EF4-FFF2-40B4-BE49-F238E27FC236}">
                <a16:creationId xmlns:a16="http://schemas.microsoft.com/office/drawing/2014/main" id="{9D3EF445-95D1-46FC-A1E2-E0E7C18B66E6}"/>
              </a:ext>
            </a:extLst>
          </p:cNvPr>
          <p:cNvSpPr>
            <a:spLocks noGrp="1"/>
          </p:cNvSpPr>
          <p:nvPr>
            <p:ph type="body" sz="quarter" idx="4294967295"/>
          </p:nvPr>
        </p:nvSpPr>
        <p:spPr>
          <a:xfrm>
            <a:off x="2270125" y="1435100"/>
            <a:ext cx="9921875" cy="2569934"/>
          </a:xfrm>
        </p:spPr>
        <p:txBody>
          <a:bodyPr/>
          <a:lstStyle/>
          <a:p>
            <a:r>
              <a:rPr lang="en-US" sz="2000" dirty="0">
                <a:solidFill>
                  <a:schemeClr val="tx1"/>
                </a:solidFill>
                <a:latin typeface="Segoe UI" panose="020B0502040204020203" pitchFamily="34" charset="0"/>
                <a:cs typeface="Segoe UI" panose="020B0502040204020203" pitchFamily="34" charset="0"/>
              </a:rPr>
              <a:t>Microsoft Power Platform centric solutions should include how their architecture empowers the full organization to innovate and build the extensions they need to be productive</a:t>
            </a:r>
          </a:p>
          <a:p>
            <a:endParaRPr lang="en-US" sz="2000" dirty="0">
              <a:solidFill>
                <a:schemeClr val="tx1"/>
              </a:solidFill>
              <a:latin typeface="Segoe UI" panose="020B0502040204020203" pitchFamily="34" charset="0"/>
              <a:cs typeface="Segoe UI" panose="020B0502040204020203" pitchFamily="34" charset="0"/>
            </a:endParaRPr>
          </a:p>
          <a:p>
            <a:r>
              <a:rPr lang="en-US" sz="2000" dirty="0">
                <a:solidFill>
                  <a:schemeClr val="tx1"/>
                </a:solidFill>
                <a:latin typeface="Segoe UI" panose="020B0502040204020203" pitchFamily="34" charset="0"/>
                <a:cs typeface="Segoe UI" panose="020B0502040204020203" pitchFamily="34" charset="0"/>
              </a:rPr>
              <a:t>Consider end user focused connectors or reusable Power Apps components that end users could use to quickly compose their own tools to help them in their day-to-day productivity</a:t>
            </a:r>
            <a:br>
              <a:rPr lang="en-US" sz="2000" dirty="0">
                <a:solidFill>
                  <a:schemeClr val="tx1"/>
                </a:solidFill>
                <a:latin typeface="Segoe UI" panose="020B0502040204020203" pitchFamily="34" charset="0"/>
                <a:cs typeface="Segoe UI" panose="020B0502040204020203" pitchFamily="34" charset="0"/>
              </a:rPr>
            </a:br>
            <a:endParaRPr lang="en-US" sz="2000" dirty="0">
              <a:solidFill>
                <a:schemeClr val="tx1"/>
              </a:solidFill>
              <a:latin typeface="Segoe UI" panose="020B0502040204020203" pitchFamily="34" charset="0"/>
              <a:cs typeface="Segoe UI" panose="020B0502040204020203" pitchFamily="34" charset="0"/>
            </a:endParaRPr>
          </a:p>
          <a:p>
            <a:r>
              <a:rPr lang="en-US" sz="2000" dirty="0">
                <a:solidFill>
                  <a:schemeClr val="tx1"/>
                </a:solidFill>
                <a:latin typeface="Segoe UI" panose="020B0502040204020203" pitchFamily="34" charset="0"/>
                <a:cs typeface="Segoe UI" panose="020B0502040204020203" pitchFamily="34" charset="0"/>
              </a:rPr>
              <a:t>Are we offering users value?  Saving them time?  Making data more predictable?  </a:t>
            </a:r>
            <a:endParaRPr lang="en-US" sz="2000" dirty="0">
              <a:latin typeface="Segoe UI" panose="020B0502040204020203" pitchFamily="34" charset="0"/>
              <a:cs typeface="Segoe UI" panose="020B0502040204020203" pitchFamily="34" charset="0"/>
            </a:endParaRPr>
          </a:p>
        </p:txBody>
      </p:sp>
      <p:graphicFrame>
        <p:nvGraphicFramePr>
          <p:cNvPr id="4" name="Table 4">
            <a:extLst>
              <a:ext uri="{FF2B5EF4-FFF2-40B4-BE49-F238E27FC236}">
                <a16:creationId xmlns:a16="http://schemas.microsoft.com/office/drawing/2014/main" id="{3FE282B0-311A-4F2A-BA89-1564FB8F09A7}"/>
              </a:ext>
            </a:extLst>
          </p:cNvPr>
          <p:cNvGraphicFramePr>
            <a:graphicFrameLocks noGrp="1"/>
          </p:cNvGraphicFramePr>
          <p:nvPr/>
        </p:nvGraphicFramePr>
        <p:xfrm>
          <a:off x="588263" y="1435497"/>
          <a:ext cx="508035" cy="4248611"/>
        </p:xfrm>
        <a:graphic>
          <a:graphicData uri="http://schemas.openxmlformats.org/drawingml/2006/table">
            <a:tbl>
              <a:tblPr firstRow="1" bandRow="1">
                <a:tableStyleId>{5C22544A-7EE6-4342-B048-85BDC9FD1C3A}</a:tableStyleId>
              </a:tblPr>
              <a:tblGrid>
                <a:gridCol w="508035">
                  <a:extLst>
                    <a:ext uri="{9D8B030D-6E8A-4147-A177-3AD203B41FA5}">
                      <a16:colId xmlns:a16="http://schemas.microsoft.com/office/drawing/2014/main" val="2220525227"/>
                    </a:ext>
                  </a:extLst>
                </a:gridCol>
              </a:tblGrid>
              <a:tr h="4248611">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Empowering end users</a:t>
                      </a:r>
                    </a:p>
                    <a:p>
                      <a:endParaRPr lang="en-US" dirty="0"/>
                    </a:p>
                  </a:txBody>
                  <a:tcPr vert="vert">
                    <a:solidFill>
                      <a:srgbClr val="0066FF"/>
                    </a:solidFill>
                  </a:tcPr>
                </a:tc>
                <a:extLst>
                  <a:ext uri="{0D108BD9-81ED-4DB2-BD59-A6C34878D82A}">
                    <a16:rowId xmlns:a16="http://schemas.microsoft.com/office/drawing/2014/main" val="986245680"/>
                  </a:ext>
                </a:extLst>
              </a:tr>
            </a:tbl>
          </a:graphicData>
        </a:graphic>
      </p:graphicFrame>
    </p:spTree>
    <p:extLst>
      <p:ext uri="{BB962C8B-B14F-4D97-AF65-F5344CB8AC3E}">
        <p14:creationId xmlns:p14="http://schemas.microsoft.com/office/powerpoint/2010/main" val="245615482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D514-A37B-46AE-98D7-9CD2F772430F}"/>
              </a:ext>
            </a:extLst>
          </p:cNvPr>
          <p:cNvSpPr>
            <a:spLocks noGrp="1"/>
          </p:cNvSpPr>
          <p:nvPr>
            <p:ph type="title"/>
          </p:nvPr>
        </p:nvSpPr>
        <p:spPr/>
        <p:txBody>
          <a:bodyPr/>
          <a:lstStyle/>
          <a:p>
            <a:r>
              <a:rPr lang="en-US" dirty="0"/>
              <a:t>Trust and privacy</a:t>
            </a:r>
          </a:p>
        </p:txBody>
      </p:sp>
      <p:sp>
        <p:nvSpPr>
          <p:cNvPr id="3" name="Text Placeholder 2">
            <a:extLst>
              <a:ext uri="{FF2B5EF4-FFF2-40B4-BE49-F238E27FC236}">
                <a16:creationId xmlns:a16="http://schemas.microsoft.com/office/drawing/2014/main" id="{AD60BDC1-D4C6-418F-ACFE-731528FEBF05}"/>
              </a:ext>
            </a:extLst>
          </p:cNvPr>
          <p:cNvSpPr>
            <a:spLocks noGrp="1"/>
          </p:cNvSpPr>
          <p:nvPr>
            <p:ph type="body" sz="quarter" idx="4294967295"/>
          </p:nvPr>
        </p:nvSpPr>
        <p:spPr>
          <a:xfrm>
            <a:off x="2260600" y="1495425"/>
            <a:ext cx="9931400" cy="2954655"/>
          </a:xfrm>
        </p:spPr>
        <p:txBody>
          <a:bodyPr/>
          <a:lstStyle/>
          <a:p>
            <a:r>
              <a:rPr lang="en-US" sz="2000" dirty="0">
                <a:solidFill>
                  <a:schemeClr val="tx1"/>
                </a:solidFill>
                <a:latin typeface="Segoe UI" panose="020B0502040204020203" pitchFamily="34" charset="0"/>
                <a:cs typeface="Segoe UI" panose="020B0502040204020203" pitchFamily="34" charset="0"/>
              </a:rPr>
              <a:t>Compliance requirements can vary greatly from industry to industry and across geographic locations</a:t>
            </a:r>
          </a:p>
          <a:p>
            <a:endParaRPr lang="en-US" sz="2000" dirty="0">
              <a:solidFill>
                <a:schemeClr val="tx1"/>
              </a:solidFill>
              <a:latin typeface="Segoe UI" panose="020B0502040204020203" pitchFamily="34" charset="0"/>
              <a:cs typeface="Segoe UI" panose="020B0502040204020203" pitchFamily="34" charset="0"/>
            </a:endParaRPr>
          </a:p>
          <a:p>
            <a:r>
              <a:rPr lang="en-US" sz="2000" dirty="0">
                <a:solidFill>
                  <a:schemeClr val="tx1"/>
                </a:solidFill>
                <a:latin typeface="Segoe UI" panose="020B0502040204020203" pitchFamily="34" charset="0"/>
                <a:cs typeface="Segoe UI" panose="020B0502040204020203" pitchFamily="34" charset="0"/>
              </a:rPr>
              <a:t>Microsoft publishes a trust center (</a:t>
            </a:r>
            <a:r>
              <a:rPr lang="en-US" sz="2000" u="sng" dirty="0">
                <a:solidFill>
                  <a:schemeClr val="tx1"/>
                </a:solidFill>
                <a:latin typeface="Segoe UI" panose="020B0502040204020203" pitchFamily="34" charset="0"/>
                <a:cs typeface="Segoe UI" panose="020B0502040204020203" pitchFamily="34" charset="0"/>
                <a:hlinkClick r:id="rId3"/>
              </a:rPr>
              <a:t>https://www.microsoft.com/trust-center</a:t>
            </a:r>
            <a:r>
              <a:rPr lang="en-US" sz="2000" dirty="0">
                <a:solidFill>
                  <a:schemeClr val="tx1"/>
                </a:solidFill>
                <a:latin typeface="Segoe UI" panose="020B0502040204020203" pitchFamily="34" charset="0"/>
                <a:cs typeface="Segoe UI" panose="020B0502040204020203" pitchFamily="34" charset="0"/>
              </a:rPr>
              <a:t>) </a:t>
            </a:r>
          </a:p>
          <a:p>
            <a:endParaRPr lang="en-US" sz="2000" dirty="0">
              <a:solidFill>
                <a:schemeClr val="tx1"/>
              </a:solidFill>
              <a:latin typeface="Segoe UI" panose="020B0502040204020203" pitchFamily="34" charset="0"/>
              <a:cs typeface="Segoe UI" panose="020B0502040204020203" pitchFamily="34" charset="0"/>
            </a:endParaRPr>
          </a:p>
          <a:p>
            <a:r>
              <a:rPr lang="en-US" sz="2000" dirty="0">
                <a:solidFill>
                  <a:schemeClr val="tx1"/>
                </a:solidFill>
                <a:latin typeface="Segoe UI" panose="020B0502040204020203" pitchFamily="34" charset="0"/>
                <a:cs typeface="Segoe UI" panose="020B0502040204020203" pitchFamily="34" charset="0"/>
              </a:rPr>
              <a:t>In many cases, the platform helps customers implement solutions that are complaint, but solution architects must take steps to ensure the architectures they establish implement the necessary aspects for full compliance</a:t>
            </a:r>
            <a:endParaRPr lang="en-US" sz="2000" dirty="0">
              <a:latin typeface="Segoe UI" panose="020B0502040204020203" pitchFamily="34" charset="0"/>
              <a:cs typeface="Segoe UI" panose="020B0502040204020203" pitchFamily="34" charset="0"/>
            </a:endParaRPr>
          </a:p>
        </p:txBody>
      </p:sp>
      <p:graphicFrame>
        <p:nvGraphicFramePr>
          <p:cNvPr id="4" name="Table 4">
            <a:extLst>
              <a:ext uri="{FF2B5EF4-FFF2-40B4-BE49-F238E27FC236}">
                <a16:creationId xmlns:a16="http://schemas.microsoft.com/office/drawing/2014/main" id="{24C49B4A-E583-4338-BB3D-7F77DBC63833}"/>
              </a:ext>
            </a:extLst>
          </p:cNvPr>
          <p:cNvGraphicFramePr>
            <a:graphicFrameLocks noGrp="1"/>
          </p:cNvGraphicFramePr>
          <p:nvPr/>
        </p:nvGraphicFramePr>
        <p:xfrm>
          <a:off x="588263" y="1492322"/>
          <a:ext cx="508035" cy="4142359"/>
        </p:xfrm>
        <a:graphic>
          <a:graphicData uri="http://schemas.openxmlformats.org/drawingml/2006/table">
            <a:tbl>
              <a:tblPr firstRow="1" bandRow="1">
                <a:tableStyleId>{5C22544A-7EE6-4342-B048-85BDC9FD1C3A}</a:tableStyleId>
              </a:tblPr>
              <a:tblGrid>
                <a:gridCol w="508035">
                  <a:extLst>
                    <a:ext uri="{9D8B030D-6E8A-4147-A177-3AD203B41FA5}">
                      <a16:colId xmlns:a16="http://schemas.microsoft.com/office/drawing/2014/main" val="455001610"/>
                    </a:ext>
                  </a:extLst>
                </a:gridCol>
              </a:tblGrid>
              <a:tr h="4142359">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Trust and privacy</a:t>
                      </a:r>
                    </a:p>
                    <a:p>
                      <a:endParaRPr lang="en-US" dirty="0"/>
                    </a:p>
                  </a:txBody>
                  <a:tcPr vert="vert">
                    <a:solidFill>
                      <a:srgbClr val="0066FF"/>
                    </a:solidFill>
                  </a:tcPr>
                </a:tc>
                <a:extLst>
                  <a:ext uri="{0D108BD9-81ED-4DB2-BD59-A6C34878D82A}">
                    <a16:rowId xmlns:a16="http://schemas.microsoft.com/office/drawing/2014/main" val="986245680"/>
                  </a:ext>
                </a:extLst>
              </a:tr>
            </a:tbl>
          </a:graphicData>
        </a:graphic>
      </p:graphicFrame>
    </p:spTree>
    <p:extLst>
      <p:ext uri="{BB962C8B-B14F-4D97-AF65-F5344CB8AC3E}">
        <p14:creationId xmlns:p14="http://schemas.microsoft.com/office/powerpoint/2010/main" val="373295496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FEB92-0287-4300-BAB5-C1CE04080275}"/>
              </a:ext>
            </a:extLst>
          </p:cNvPr>
          <p:cNvSpPr>
            <a:spLocks noGrp="1"/>
          </p:cNvSpPr>
          <p:nvPr>
            <p:ph type="title"/>
          </p:nvPr>
        </p:nvSpPr>
        <p:spPr/>
        <p:txBody>
          <a:bodyPr/>
          <a:lstStyle/>
          <a:p>
            <a:r>
              <a:rPr lang="en-GB" dirty="0"/>
              <a:t>Maintainability of the overall solution</a:t>
            </a:r>
            <a:endParaRPr lang="en-US" dirty="0"/>
          </a:p>
        </p:txBody>
      </p:sp>
      <p:sp>
        <p:nvSpPr>
          <p:cNvPr id="3" name="Text Placeholder 2">
            <a:extLst>
              <a:ext uri="{FF2B5EF4-FFF2-40B4-BE49-F238E27FC236}">
                <a16:creationId xmlns:a16="http://schemas.microsoft.com/office/drawing/2014/main" id="{BFBD0510-8086-434A-A68B-C09332BF1F4F}"/>
              </a:ext>
            </a:extLst>
          </p:cNvPr>
          <p:cNvSpPr>
            <a:spLocks noGrp="1"/>
          </p:cNvSpPr>
          <p:nvPr>
            <p:ph type="body" sz="quarter" idx="4294967295"/>
          </p:nvPr>
        </p:nvSpPr>
        <p:spPr>
          <a:xfrm>
            <a:off x="2270125" y="1492250"/>
            <a:ext cx="9921875" cy="3262432"/>
          </a:xfrm>
        </p:spPr>
        <p:txBody>
          <a:bodyPr/>
          <a:lstStyle/>
          <a:p>
            <a:r>
              <a:rPr lang="en-US" sz="2000" dirty="0">
                <a:solidFill>
                  <a:schemeClr val="tx1"/>
                </a:solidFill>
                <a:latin typeface="Segoe UI" panose="020B0502040204020203" pitchFamily="34" charset="0"/>
                <a:cs typeface="Segoe UI" panose="020B0502040204020203" pitchFamily="34" charset="0"/>
              </a:rPr>
              <a:t>Focus on solving challenges leveraging the customization capabilities of the platform and applications over custom code that is harder and more expensive to maintain</a:t>
            </a:r>
          </a:p>
          <a:p>
            <a:pPr marL="0" indent="0">
              <a:buNone/>
            </a:pPr>
            <a:endParaRPr lang="en-US" sz="2000" dirty="0">
              <a:solidFill>
                <a:schemeClr val="tx1"/>
              </a:solidFill>
              <a:latin typeface="Segoe UI" panose="020B0502040204020203" pitchFamily="34" charset="0"/>
              <a:cs typeface="Segoe UI" panose="020B0502040204020203" pitchFamily="34" charset="0"/>
            </a:endParaRPr>
          </a:p>
          <a:p>
            <a:r>
              <a:rPr lang="en-US" sz="2000" dirty="0">
                <a:solidFill>
                  <a:schemeClr val="tx1"/>
                </a:solidFill>
                <a:latin typeface="Segoe UI" panose="020B0502040204020203" pitchFamily="34" charset="0"/>
                <a:cs typeface="Segoe UI" panose="020B0502040204020203" pitchFamily="34" charset="0"/>
              </a:rPr>
              <a:t>Ensure only supported customizations are used to ensure updates do not break their solutions</a:t>
            </a:r>
            <a:br>
              <a:rPr lang="en-US" sz="2000" dirty="0">
                <a:solidFill>
                  <a:schemeClr val="tx1"/>
                </a:solidFill>
                <a:latin typeface="Segoe UI" panose="020B0502040204020203" pitchFamily="34" charset="0"/>
                <a:cs typeface="Segoe UI" panose="020B0502040204020203" pitchFamily="34" charset="0"/>
              </a:rPr>
            </a:br>
            <a:endParaRPr lang="en-US" sz="2000" dirty="0">
              <a:solidFill>
                <a:schemeClr val="tx1"/>
              </a:solidFill>
              <a:latin typeface="Segoe UI" panose="020B0502040204020203" pitchFamily="34" charset="0"/>
              <a:cs typeface="Segoe UI" panose="020B0502040204020203" pitchFamily="34" charset="0"/>
            </a:endParaRPr>
          </a:p>
          <a:p>
            <a:r>
              <a:rPr lang="en-US" sz="2000" dirty="0">
                <a:solidFill>
                  <a:schemeClr val="tx1"/>
                </a:solidFill>
                <a:latin typeface="Segoe UI" panose="020B0502040204020203" pitchFamily="34" charset="0"/>
                <a:cs typeface="Segoe UI" panose="020B0502040204020203" pitchFamily="34" charset="0"/>
              </a:rPr>
              <a:t>Be wary of unnecessarily complicated systems</a:t>
            </a:r>
            <a:br>
              <a:rPr lang="en-US" sz="2000" dirty="0">
                <a:solidFill>
                  <a:schemeClr val="tx1"/>
                </a:solidFill>
                <a:latin typeface="Segoe UI" panose="020B0502040204020203" pitchFamily="34" charset="0"/>
                <a:cs typeface="Segoe UI" panose="020B0502040204020203" pitchFamily="34" charset="0"/>
              </a:rPr>
            </a:br>
            <a:endParaRPr lang="en-US" sz="2000" dirty="0">
              <a:solidFill>
                <a:schemeClr val="tx1"/>
              </a:solidFill>
              <a:latin typeface="Segoe UI" panose="020B0502040204020203" pitchFamily="34" charset="0"/>
              <a:cs typeface="Segoe UI" panose="020B0502040204020203" pitchFamily="34" charset="0"/>
            </a:endParaRPr>
          </a:p>
          <a:p>
            <a:r>
              <a:rPr lang="en-US" sz="2000" dirty="0">
                <a:solidFill>
                  <a:schemeClr val="tx1"/>
                </a:solidFill>
                <a:latin typeface="Segoe UI" panose="020B0502040204020203" pitchFamily="34" charset="0"/>
                <a:cs typeface="Segoe UI" panose="020B0502040204020203" pitchFamily="34" charset="0"/>
              </a:rPr>
              <a:t>Plan for future team to maintain, it might not be YOU</a:t>
            </a:r>
            <a:endParaRPr lang="en-US" sz="2000" dirty="0">
              <a:latin typeface="Segoe UI" panose="020B0502040204020203" pitchFamily="34" charset="0"/>
              <a:cs typeface="Segoe UI" panose="020B0502040204020203" pitchFamily="34" charset="0"/>
            </a:endParaRPr>
          </a:p>
        </p:txBody>
      </p:sp>
      <p:graphicFrame>
        <p:nvGraphicFramePr>
          <p:cNvPr id="4" name="Table 4">
            <a:extLst>
              <a:ext uri="{FF2B5EF4-FFF2-40B4-BE49-F238E27FC236}">
                <a16:creationId xmlns:a16="http://schemas.microsoft.com/office/drawing/2014/main" id="{8FEC3804-9034-4D16-AC82-E49308BC8935}"/>
              </a:ext>
            </a:extLst>
          </p:cNvPr>
          <p:cNvGraphicFramePr>
            <a:graphicFrameLocks noGrp="1"/>
          </p:cNvGraphicFramePr>
          <p:nvPr/>
        </p:nvGraphicFramePr>
        <p:xfrm>
          <a:off x="588263" y="1492322"/>
          <a:ext cx="508035" cy="4130002"/>
        </p:xfrm>
        <a:graphic>
          <a:graphicData uri="http://schemas.openxmlformats.org/drawingml/2006/table">
            <a:tbl>
              <a:tblPr firstRow="1" bandRow="1">
                <a:tableStyleId>{5C22544A-7EE6-4342-B048-85BDC9FD1C3A}</a:tableStyleId>
              </a:tblPr>
              <a:tblGrid>
                <a:gridCol w="508035">
                  <a:extLst>
                    <a:ext uri="{9D8B030D-6E8A-4147-A177-3AD203B41FA5}">
                      <a16:colId xmlns:a16="http://schemas.microsoft.com/office/drawing/2014/main" val="2566203928"/>
                    </a:ext>
                  </a:extLst>
                </a:gridCol>
              </a:tblGrid>
              <a:tr h="4130002">
                <a:tc>
                  <a:txBody>
                    <a:bodyPr/>
                    <a:lstStyle/>
                    <a:p>
                      <a:r>
                        <a:rPr lang="en-US" sz="1800" b="1" kern="1200" dirty="0">
                          <a:solidFill>
                            <a:schemeClr val="lt1"/>
                          </a:solidFill>
                          <a:effectLst/>
                          <a:latin typeface="+mn-lt"/>
                          <a:ea typeface="+mn-ea"/>
                          <a:cs typeface="+mn-cs"/>
                        </a:rPr>
                        <a:t>Maintainability</a:t>
                      </a:r>
                      <a:endParaRPr lang="en-US" dirty="0"/>
                    </a:p>
                  </a:txBody>
                  <a:tcPr vert="vert">
                    <a:solidFill>
                      <a:srgbClr val="0066FF"/>
                    </a:solidFill>
                  </a:tcPr>
                </a:tc>
                <a:extLst>
                  <a:ext uri="{0D108BD9-81ED-4DB2-BD59-A6C34878D82A}">
                    <a16:rowId xmlns:a16="http://schemas.microsoft.com/office/drawing/2014/main" val="986245680"/>
                  </a:ext>
                </a:extLst>
              </a:tr>
            </a:tbl>
          </a:graphicData>
        </a:graphic>
      </p:graphicFrame>
    </p:spTree>
    <p:extLst>
      <p:ext uri="{BB962C8B-B14F-4D97-AF65-F5344CB8AC3E}">
        <p14:creationId xmlns:p14="http://schemas.microsoft.com/office/powerpoint/2010/main" val="185554165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2160-0610-4FF8-8D1C-6FB5C8AE6E21}"/>
              </a:ext>
            </a:extLst>
          </p:cNvPr>
          <p:cNvSpPr>
            <a:spLocks noGrp="1"/>
          </p:cNvSpPr>
          <p:nvPr>
            <p:ph type="title"/>
          </p:nvPr>
        </p:nvSpPr>
        <p:spPr/>
        <p:txBody>
          <a:bodyPr/>
          <a:lstStyle/>
          <a:p>
            <a:r>
              <a:rPr lang="en-US" dirty="0"/>
              <a:t>Availability and recovery</a:t>
            </a:r>
          </a:p>
        </p:txBody>
      </p:sp>
      <p:sp>
        <p:nvSpPr>
          <p:cNvPr id="3" name="Text Placeholder 2">
            <a:extLst>
              <a:ext uri="{FF2B5EF4-FFF2-40B4-BE49-F238E27FC236}">
                <a16:creationId xmlns:a16="http://schemas.microsoft.com/office/drawing/2014/main" id="{10119B93-4D03-40B7-950C-8BFC66B5EFE5}"/>
              </a:ext>
            </a:extLst>
          </p:cNvPr>
          <p:cNvSpPr>
            <a:spLocks noGrp="1"/>
          </p:cNvSpPr>
          <p:nvPr>
            <p:ph type="body" sz="quarter" idx="4294967295"/>
          </p:nvPr>
        </p:nvSpPr>
        <p:spPr>
          <a:xfrm>
            <a:off x="2333625" y="1492250"/>
            <a:ext cx="9858375" cy="4154488"/>
          </a:xfrm>
        </p:spPr>
        <p:txBody>
          <a:bodyPr/>
          <a:lstStyle/>
          <a:p>
            <a:r>
              <a:rPr lang="en-US" sz="2000" dirty="0">
                <a:solidFill>
                  <a:schemeClr val="tx1"/>
                </a:solidFill>
                <a:latin typeface="Segoe UI" panose="020B0502040204020203" pitchFamily="34" charset="0"/>
                <a:cs typeface="Segoe UI" panose="020B0502040204020203" pitchFamily="34" charset="0"/>
              </a:rPr>
              <a:t>A successful cloud environment is designed in a way that anticipates failure at all levels</a:t>
            </a:r>
          </a:p>
          <a:p>
            <a:pPr marL="0" indent="0">
              <a:buNone/>
            </a:pPr>
            <a:endParaRPr lang="en-US" sz="2000" dirty="0">
              <a:solidFill>
                <a:schemeClr val="tx1"/>
              </a:solidFill>
              <a:latin typeface="Segoe UI" panose="020B0502040204020203" pitchFamily="34" charset="0"/>
              <a:cs typeface="Segoe UI" panose="020B0502040204020203" pitchFamily="34" charset="0"/>
            </a:endParaRPr>
          </a:p>
          <a:p>
            <a:r>
              <a:rPr lang="en-US" sz="2000" dirty="0">
                <a:solidFill>
                  <a:schemeClr val="tx1"/>
                </a:solidFill>
                <a:latin typeface="Segoe UI" panose="020B0502040204020203" pitchFamily="34" charset="0"/>
                <a:cs typeface="Segoe UI" panose="020B0502040204020203" pitchFamily="34" charset="0"/>
              </a:rPr>
              <a:t>Be familiar with each of the applications included in the solution and their recovery capabilities</a:t>
            </a:r>
          </a:p>
          <a:p>
            <a:endParaRPr lang="en-US" sz="2000" dirty="0">
              <a:solidFill>
                <a:schemeClr val="tx1"/>
              </a:solidFill>
              <a:latin typeface="Segoe UI" panose="020B0502040204020203" pitchFamily="34" charset="0"/>
              <a:cs typeface="Segoe UI" panose="020B0502040204020203" pitchFamily="34" charset="0"/>
            </a:endParaRPr>
          </a:p>
          <a:p>
            <a:r>
              <a:rPr lang="en-US" sz="2000" dirty="0">
                <a:solidFill>
                  <a:schemeClr val="tx1"/>
                </a:solidFill>
                <a:latin typeface="Segoe UI" panose="020B0502040204020203" pitchFamily="34" charset="0"/>
                <a:cs typeface="Segoe UI" panose="020B0502040204020203" pitchFamily="34" charset="0"/>
              </a:rPr>
              <a:t>Integrations across system boundaries should get extra attention to ensure that one component isn’t something that could unnecessarily bring down the entire solution</a:t>
            </a:r>
            <a:br>
              <a:rPr lang="en-US" sz="2000" dirty="0">
                <a:solidFill>
                  <a:schemeClr val="tx1"/>
                </a:solidFill>
                <a:latin typeface="Segoe UI" panose="020B0502040204020203" pitchFamily="34" charset="0"/>
                <a:cs typeface="Segoe UI" panose="020B0502040204020203" pitchFamily="34" charset="0"/>
              </a:rPr>
            </a:br>
            <a:endParaRPr lang="en-US" sz="2000" dirty="0">
              <a:solidFill>
                <a:schemeClr val="tx1"/>
              </a:solidFill>
              <a:latin typeface="Segoe UI" panose="020B0502040204020203" pitchFamily="34" charset="0"/>
              <a:cs typeface="Segoe UI" panose="020B0502040204020203" pitchFamily="34" charset="0"/>
            </a:endParaRPr>
          </a:p>
          <a:p>
            <a:r>
              <a:rPr lang="en-US" sz="2000" dirty="0">
                <a:solidFill>
                  <a:schemeClr val="tx1"/>
                </a:solidFill>
                <a:latin typeface="Segoe UI" panose="020B0502040204020203" pitchFamily="34" charset="0"/>
                <a:cs typeface="Segoe UI" panose="020B0502040204020203" pitchFamily="34" charset="0"/>
              </a:rPr>
              <a:t>Have a test plan and test your plan</a:t>
            </a:r>
            <a:endParaRPr lang="en-US" sz="2000" dirty="0">
              <a:latin typeface="Segoe UI" panose="020B0502040204020203" pitchFamily="34" charset="0"/>
              <a:cs typeface="Segoe UI" panose="020B0502040204020203" pitchFamily="34" charset="0"/>
            </a:endParaRPr>
          </a:p>
        </p:txBody>
      </p:sp>
      <p:graphicFrame>
        <p:nvGraphicFramePr>
          <p:cNvPr id="4" name="Table 4">
            <a:extLst>
              <a:ext uri="{FF2B5EF4-FFF2-40B4-BE49-F238E27FC236}">
                <a16:creationId xmlns:a16="http://schemas.microsoft.com/office/drawing/2014/main" id="{441EE3C9-E4C1-48B9-AD74-64FA2E8495DA}"/>
              </a:ext>
            </a:extLst>
          </p:cNvPr>
          <p:cNvGraphicFramePr>
            <a:graphicFrameLocks noGrp="1"/>
          </p:cNvGraphicFramePr>
          <p:nvPr/>
        </p:nvGraphicFramePr>
        <p:xfrm>
          <a:off x="588263" y="1492322"/>
          <a:ext cx="508035" cy="4154716"/>
        </p:xfrm>
        <a:graphic>
          <a:graphicData uri="http://schemas.openxmlformats.org/drawingml/2006/table">
            <a:tbl>
              <a:tblPr firstRow="1" bandRow="1">
                <a:tableStyleId>{5C22544A-7EE6-4342-B048-85BDC9FD1C3A}</a:tableStyleId>
              </a:tblPr>
              <a:tblGrid>
                <a:gridCol w="508035">
                  <a:extLst>
                    <a:ext uri="{9D8B030D-6E8A-4147-A177-3AD203B41FA5}">
                      <a16:colId xmlns:a16="http://schemas.microsoft.com/office/drawing/2014/main" val="1565769878"/>
                    </a:ext>
                  </a:extLst>
                </a:gridCol>
              </a:tblGrid>
              <a:tr h="4154716">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Availability and recoverability</a:t>
                      </a:r>
                    </a:p>
                    <a:p>
                      <a:endParaRPr lang="en-US" dirty="0"/>
                    </a:p>
                  </a:txBody>
                  <a:tcPr vert="vert">
                    <a:solidFill>
                      <a:srgbClr val="0066FF"/>
                    </a:solidFill>
                  </a:tcPr>
                </a:tc>
                <a:extLst>
                  <a:ext uri="{0D108BD9-81ED-4DB2-BD59-A6C34878D82A}">
                    <a16:rowId xmlns:a16="http://schemas.microsoft.com/office/drawing/2014/main" val="986245680"/>
                  </a:ext>
                </a:extLst>
              </a:tr>
            </a:tbl>
          </a:graphicData>
        </a:graphic>
      </p:graphicFrame>
    </p:spTree>
    <p:extLst>
      <p:ext uri="{BB962C8B-B14F-4D97-AF65-F5344CB8AC3E}">
        <p14:creationId xmlns:p14="http://schemas.microsoft.com/office/powerpoint/2010/main" val="55178287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78E58-1F08-4D39-A603-BED53883F3BB}"/>
              </a:ext>
            </a:extLst>
          </p:cNvPr>
          <p:cNvSpPr>
            <a:spLocks noGrp="1"/>
          </p:cNvSpPr>
          <p:nvPr>
            <p:ph type="title"/>
          </p:nvPr>
        </p:nvSpPr>
        <p:spPr/>
        <p:txBody>
          <a:bodyPr/>
          <a:lstStyle/>
          <a:p>
            <a:r>
              <a:rPr lang="en-US" dirty="0"/>
              <a:t>Performance and scalability</a:t>
            </a:r>
          </a:p>
        </p:txBody>
      </p:sp>
      <p:sp>
        <p:nvSpPr>
          <p:cNvPr id="3" name="Text Placeholder 2">
            <a:extLst>
              <a:ext uri="{FF2B5EF4-FFF2-40B4-BE49-F238E27FC236}">
                <a16:creationId xmlns:a16="http://schemas.microsoft.com/office/drawing/2014/main" id="{35C5AFF0-35F0-4A11-8256-7461F21F34C0}"/>
              </a:ext>
            </a:extLst>
          </p:cNvPr>
          <p:cNvSpPr>
            <a:spLocks noGrp="1"/>
          </p:cNvSpPr>
          <p:nvPr>
            <p:ph type="body" sz="quarter" idx="4294967295"/>
          </p:nvPr>
        </p:nvSpPr>
        <p:spPr>
          <a:xfrm>
            <a:off x="1540967" y="1492322"/>
            <a:ext cx="5456238" cy="2492990"/>
          </a:xfrm>
        </p:spPr>
        <p:txBody>
          <a:bodyPr/>
          <a:lstStyle/>
          <a:p>
            <a:r>
              <a:rPr lang="en-US" sz="2000" dirty="0">
                <a:solidFill>
                  <a:schemeClr val="tx1"/>
                </a:solidFill>
                <a:latin typeface="Segoe UI" panose="020B0502040204020203" pitchFamily="34" charset="0"/>
                <a:cs typeface="Segoe UI" panose="020B0502040204020203" pitchFamily="34" charset="0"/>
              </a:rPr>
              <a:t>For an architecture to perform well and be scalable, it should properly match resource capacity to demand</a:t>
            </a:r>
          </a:p>
          <a:p>
            <a:endParaRPr lang="en-US" sz="2000" dirty="0">
              <a:solidFill>
                <a:schemeClr val="tx1"/>
              </a:solidFill>
              <a:latin typeface="Segoe UI" panose="020B0502040204020203" pitchFamily="34" charset="0"/>
              <a:cs typeface="Segoe UI" panose="020B0502040204020203" pitchFamily="34" charset="0"/>
            </a:endParaRPr>
          </a:p>
          <a:p>
            <a:r>
              <a:rPr lang="en-US" sz="2000" dirty="0">
                <a:solidFill>
                  <a:schemeClr val="tx1"/>
                </a:solidFill>
                <a:latin typeface="Segoe UI" panose="020B0502040204020203" pitchFamily="34" charset="0"/>
                <a:cs typeface="Segoe UI" panose="020B0502040204020203" pitchFamily="34" charset="0"/>
              </a:rPr>
              <a:t>Microsoft Power Platform solutions should be designed to stay within platform protection limits and licensed usage</a:t>
            </a:r>
            <a:endParaRPr lang="en-US" sz="2000" dirty="0">
              <a:latin typeface="Segoe UI" panose="020B0502040204020203" pitchFamily="34" charset="0"/>
              <a:cs typeface="Segoe UI" panose="020B0502040204020203" pitchFamily="34" charset="0"/>
            </a:endParaRPr>
          </a:p>
        </p:txBody>
      </p:sp>
      <p:graphicFrame>
        <p:nvGraphicFramePr>
          <p:cNvPr id="5" name="Table 4">
            <a:extLst>
              <a:ext uri="{FF2B5EF4-FFF2-40B4-BE49-F238E27FC236}">
                <a16:creationId xmlns:a16="http://schemas.microsoft.com/office/drawing/2014/main" id="{7431D0B7-64E6-4154-8A04-DDA4986135A2}"/>
              </a:ext>
            </a:extLst>
          </p:cNvPr>
          <p:cNvGraphicFramePr>
            <a:graphicFrameLocks noGrp="1"/>
          </p:cNvGraphicFramePr>
          <p:nvPr/>
        </p:nvGraphicFramePr>
        <p:xfrm>
          <a:off x="588263" y="1492322"/>
          <a:ext cx="508035" cy="4167073"/>
        </p:xfrm>
        <a:graphic>
          <a:graphicData uri="http://schemas.openxmlformats.org/drawingml/2006/table">
            <a:tbl>
              <a:tblPr firstRow="1" bandRow="1">
                <a:tableStyleId>{5C22544A-7EE6-4342-B048-85BDC9FD1C3A}</a:tableStyleId>
              </a:tblPr>
              <a:tblGrid>
                <a:gridCol w="508035">
                  <a:extLst>
                    <a:ext uri="{9D8B030D-6E8A-4147-A177-3AD203B41FA5}">
                      <a16:colId xmlns:a16="http://schemas.microsoft.com/office/drawing/2014/main" val="946527125"/>
                    </a:ext>
                  </a:extLst>
                </a:gridCol>
              </a:tblGrid>
              <a:tr h="4167073">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Performance and scalability</a:t>
                      </a:r>
                    </a:p>
                    <a:p>
                      <a:endParaRPr lang="en-US" dirty="0"/>
                    </a:p>
                  </a:txBody>
                  <a:tcPr vert="vert">
                    <a:solidFill>
                      <a:srgbClr val="0066FF"/>
                    </a:solidFill>
                  </a:tcPr>
                </a:tc>
                <a:extLst>
                  <a:ext uri="{0D108BD9-81ED-4DB2-BD59-A6C34878D82A}">
                    <a16:rowId xmlns:a16="http://schemas.microsoft.com/office/drawing/2014/main" val="986245680"/>
                  </a:ext>
                </a:extLst>
              </a:tr>
            </a:tbl>
          </a:graphicData>
        </a:graphic>
      </p:graphicFrame>
      <p:pic>
        <p:nvPicPr>
          <p:cNvPr id="4" name="Picture 3">
            <a:extLst>
              <a:ext uri="{FF2B5EF4-FFF2-40B4-BE49-F238E27FC236}">
                <a16:creationId xmlns:a16="http://schemas.microsoft.com/office/drawing/2014/main" id="{5D2DAADA-3F4F-4EB7-A747-7161DE31FA53}"/>
              </a:ext>
              <a:ext uri="{C183D7F6-B498-43B3-948B-1728B52AA6E4}">
                <adec:decorative xmlns:adec="http://schemas.microsoft.com/office/drawing/2017/decorative" val="1"/>
              </a:ext>
            </a:extLst>
          </p:cNvPr>
          <p:cNvPicPr/>
          <p:nvPr/>
        </p:nvPicPr>
        <p:blipFill>
          <a:blip r:embed="rId3">
            <a:extLst>
              <a:ext uri="{28A0092B-C50C-407E-A947-70E740481C1C}">
                <a14:useLocalDpi xmlns:a14="http://schemas.microsoft.com/office/drawing/2010/main" val="0"/>
              </a:ext>
            </a:extLst>
          </a:blip>
          <a:stretch>
            <a:fillRect/>
          </a:stretch>
        </p:blipFill>
        <p:spPr>
          <a:xfrm>
            <a:off x="6997205" y="1526237"/>
            <a:ext cx="4967690" cy="3013091"/>
          </a:xfrm>
          <a:prstGeom prst="rect">
            <a:avLst/>
          </a:prstGeom>
        </p:spPr>
      </p:pic>
    </p:spTree>
    <p:extLst>
      <p:ext uri="{BB962C8B-B14F-4D97-AF65-F5344CB8AC3E}">
        <p14:creationId xmlns:p14="http://schemas.microsoft.com/office/powerpoint/2010/main" val="8500336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Microsoft Learn modules</a:t>
            </a:r>
          </a:p>
        </p:txBody>
      </p:sp>
      <p:sp>
        <p:nvSpPr>
          <p:cNvPr id="11" name="Rectangle 10">
            <a:extLst>
              <a:ext uri="{FF2B5EF4-FFF2-40B4-BE49-F238E27FC236}">
                <a16:creationId xmlns:a16="http://schemas.microsoft.com/office/drawing/2014/main" id="{159EAA45-95D0-B50D-CCC3-8BBBAF61EB1F}"/>
              </a:ext>
              <a:ext uri="{C183D7F6-B498-43B3-948B-1728B52AA6E4}">
                <adec:decorative xmlns:adec="http://schemas.microsoft.com/office/drawing/2017/decorative" val="1"/>
              </a:ext>
            </a:extLst>
          </p:cNvPr>
          <p:cNvSpPr/>
          <p:nvPr/>
        </p:nvSpPr>
        <p:spPr bwMode="auto">
          <a:xfrm>
            <a:off x="7159336" y="1456897"/>
            <a:ext cx="4614020" cy="3956767"/>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14">
            <a:extLst>
              <a:ext uri="{FF2B5EF4-FFF2-40B4-BE49-F238E27FC236}">
                <a16:creationId xmlns:a16="http://schemas.microsoft.com/office/drawing/2014/main" id="{A2A4A6A9-2136-3220-B841-75F19047E18D}"/>
              </a:ext>
            </a:extLst>
          </p:cNvPr>
          <p:cNvSpPr txBox="1">
            <a:spLocks/>
          </p:cNvSpPr>
          <p:nvPr/>
        </p:nvSpPr>
        <p:spPr>
          <a:xfrm>
            <a:off x="419101" y="1456896"/>
            <a:ext cx="6515099" cy="4960610"/>
          </a:xfrm>
          <a:prstGeom prst="rect">
            <a:avLst/>
          </a:prstGeom>
        </p:spPr>
        <p:txBody>
          <a:bodyPr lIns="0" r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GB" dirty="0"/>
              <a:t>Becoming a solution architect for Dynamics 365 and Microsoft Power Platform</a:t>
            </a:r>
          </a:p>
          <a:p>
            <a:pPr>
              <a:spcAft>
                <a:spcPts val="600"/>
              </a:spcAft>
            </a:pPr>
            <a:r>
              <a:rPr lang="en-GB" dirty="0">
                <a:latin typeface="+mn-lt"/>
                <a:hlinkClick r:id="rId3"/>
              </a:rPr>
              <a:t>https://learn.microsoft.com/training/modules/becoming-solution-architect/</a:t>
            </a:r>
            <a:r>
              <a:rPr lang="en-GB" dirty="0">
                <a:latin typeface="+mn-lt"/>
              </a:rPr>
              <a:t> </a:t>
            </a:r>
          </a:p>
          <a:p>
            <a:pPr>
              <a:spcAft>
                <a:spcPts val="600"/>
              </a:spcAft>
            </a:pPr>
            <a:r>
              <a:rPr lang="en-GB" dirty="0"/>
              <a:t>Discover customer needs as a Solution Architect for Dynamics 365 and Microsoft Power Platform</a:t>
            </a:r>
          </a:p>
          <a:p>
            <a:pPr>
              <a:spcAft>
                <a:spcPts val="600"/>
              </a:spcAft>
            </a:pPr>
            <a:r>
              <a:rPr lang="en-GB" dirty="0">
                <a:latin typeface="+mn-lt"/>
                <a:hlinkClick r:id="rId4"/>
              </a:rPr>
              <a:t>https://learn.microsoft.com/training/modules/discover-customer-needs/</a:t>
            </a:r>
            <a:r>
              <a:rPr lang="en-GB" dirty="0">
                <a:latin typeface="+mn-lt"/>
              </a:rPr>
              <a:t> </a:t>
            </a:r>
          </a:p>
        </p:txBody>
      </p:sp>
      <p:pic>
        <p:nvPicPr>
          <p:cNvPr id="9" name="Graphic 8">
            <a:extLst>
              <a:ext uri="{FF2B5EF4-FFF2-40B4-BE49-F238E27FC236}">
                <a16:creationId xmlns:a16="http://schemas.microsoft.com/office/drawing/2014/main" id="{5B74AB59-FE42-805E-9067-67819E1DF43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83113" y="2384169"/>
            <a:ext cx="2966466" cy="2268475"/>
          </a:xfrm>
          <a:prstGeom prst="rect">
            <a:avLst/>
          </a:prstGeom>
        </p:spPr>
      </p:pic>
    </p:spTree>
    <p:extLst>
      <p:ext uri="{BB962C8B-B14F-4D97-AF65-F5344CB8AC3E}">
        <p14:creationId xmlns:p14="http://schemas.microsoft.com/office/powerpoint/2010/main" val="20512602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2D46B5-EF3A-486E-87A6-637A4E6FFF64}"/>
              </a:ext>
            </a:extLst>
          </p:cNvPr>
          <p:cNvSpPr>
            <a:spLocks noGrp="1"/>
          </p:cNvSpPr>
          <p:nvPr>
            <p:ph type="title"/>
          </p:nvPr>
        </p:nvSpPr>
        <p:spPr/>
        <p:txBody>
          <a:bodyPr/>
          <a:lstStyle/>
          <a:p>
            <a:r>
              <a:rPr lang="en-GB" dirty="0"/>
              <a:t>Check your knowledge</a:t>
            </a:r>
          </a:p>
        </p:txBody>
      </p:sp>
      <p:pic>
        <p:nvPicPr>
          <p:cNvPr id="8" name="Picture Placeholder 7" descr="Checkbox Checked with solid fill">
            <a:extLst>
              <a:ext uri="{FF2B5EF4-FFF2-40B4-BE49-F238E27FC236}">
                <a16:creationId xmlns:a16="http://schemas.microsoft.com/office/drawing/2014/main" id="{A9ECA876-4505-46D5-AF4A-03E22347CD65}"/>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12752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Check </a:t>
            </a:r>
            <a:r>
              <a:rPr lang="en-US"/>
              <a:t>your knowledge</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GB" sz="2400" i="1" dirty="0">
                <a:solidFill>
                  <a:srgbClr val="C00000"/>
                </a:solidFill>
                <a:latin typeface="+mn-lt"/>
                <a:ea typeface="Times New Roman" panose="02020603050405020304" pitchFamily="18" charset="0"/>
              </a:rPr>
              <a:t>Becoming a Solution Architect</a:t>
            </a: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lIns="91440" tIns="45720" rIns="91440" bIns="4572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0" dirty="0"/>
              <a:t>Learning Path 1</a:t>
            </a:r>
            <a:endParaRPr lang="en-US" sz="2353" dirty="0"/>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PC or mobile device</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a:t>
            </a:r>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1138621"/>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713921"/>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713921"/>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None</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a:t>
            </a:r>
            <a:r>
              <a:rPr lang="en-US" sz="2353">
                <a:solidFill>
                  <a:schemeClr val="bg1"/>
                </a:solidFill>
                <a:effectLst>
                  <a:outerShdw blurRad="38100" dist="38100" dir="2700000" algn="tl">
                    <a:srgbClr val="000000">
                      <a:alpha val="43137"/>
                    </a:srgbClr>
                  </a:outerShdw>
                </a:effectLst>
              </a:rPr>
              <a:t>A little</a:t>
            </a: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Lots</a:t>
            </a:r>
          </a:p>
        </p:txBody>
      </p:sp>
    </p:spTree>
    <p:extLst>
      <p:ext uri="{BB962C8B-B14F-4D97-AF65-F5344CB8AC3E}">
        <p14:creationId xmlns:p14="http://schemas.microsoft.com/office/powerpoint/2010/main" val="26557189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0"/>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8D92E-FD91-408F-BE95-CD5DDEDB5E9B}"/>
              </a:ext>
            </a:extLst>
          </p:cNvPr>
          <p:cNvSpPr>
            <a:spLocks noGrp="1"/>
          </p:cNvSpPr>
          <p:nvPr>
            <p:ph type="title"/>
          </p:nvPr>
        </p:nvSpPr>
        <p:spPr/>
        <p:txBody>
          <a:bodyPr/>
          <a:lstStyle/>
          <a:p>
            <a:r>
              <a:rPr lang="de-DE" noProof="0" dirty="0"/>
              <a:t>Check your knowledge</a:t>
            </a:r>
          </a:p>
        </p:txBody>
      </p:sp>
      <p:sp>
        <p:nvSpPr>
          <p:cNvPr id="4" name="Text Placeholder 3">
            <a:extLst>
              <a:ext uri="{FF2B5EF4-FFF2-40B4-BE49-F238E27FC236}">
                <a16:creationId xmlns:a16="http://schemas.microsoft.com/office/drawing/2014/main" id="{A3AD9285-120A-40A2-A75C-34A87AFB8049}"/>
              </a:ext>
            </a:extLst>
          </p:cNvPr>
          <p:cNvSpPr>
            <a:spLocks noGrp="1"/>
          </p:cNvSpPr>
          <p:nvPr>
            <p:ph type="body" sz="quarter" idx="10"/>
          </p:nvPr>
        </p:nvSpPr>
        <p:spPr>
          <a:xfrm>
            <a:off x="586390" y="1434370"/>
            <a:ext cx="9194248" cy="3543021"/>
          </a:xfrm>
        </p:spPr>
        <p:txBody>
          <a:bodyPr/>
          <a:lstStyle/>
          <a:p>
            <a:pPr marL="0" indent="0">
              <a:buNone/>
            </a:pPr>
            <a:r>
              <a:rPr lang="en-GB" dirty="0"/>
              <a:t>What is the earliest phase when a solution architect would participate in a project?</a:t>
            </a:r>
          </a:p>
          <a:p>
            <a:pPr marL="0" indent="0">
              <a:buNone/>
            </a:pPr>
            <a:endParaRPr lang="en-GB" dirty="0"/>
          </a:p>
          <a:p>
            <a:pPr marL="514350" indent="-514350">
              <a:buFont typeface="+mj-lt"/>
              <a:buAutoNum type="alphaUcPeriod"/>
            </a:pPr>
            <a:r>
              <a:rPr lang="en-GB" dirty="0"/>
              <a:t>Analysis</a:t>
            </a:r>
          </a:p>
          <a:p>
            <a:pPr marL="514350" indent="-514350">
              <a:buFont typeface="+mj-lt"/>
              <a:buAutoNum type="alphaUcPeriod"/>
            </a:pPr>
            <a:r>
              <a:rPr lang="en-GB" dirty="0"/>
              <a:t>Design</a:t>
            </a:r>
          </a:p>
          <a:p>
            <a:pPr marL="514350" indent="-514350">
              <a:buFont typeface="+mj-lt"/>
              <a:buAutoNum type="alphaUcPeriod"/>
            </a:pPr>
            <a:r>
              <a:rPr lang="en-GB" dirty="0"/>
              <a:t>Implementation</a:t>
            </a:r>
          </a:p>
          <a:p>
            <a:pPr marL="514350" indent="-514350">
              <a:buFont typeface="+mj-lt"/>
              <a:buAutoNum type="alphaUcPeriod"/>
            </a:pPr>
            <a:r>
              <a:rPr lang="en-GB" dirty="0"/>
              <a:t>Presales</a:t>
            </a:r>
          </a:p>
          <a:p>
            <a:pPr marL="514350" indent="-514350">
              <a:buFont typeface="+mj-lt"/>
              <a:buAutoNum type="alphaUcPeriod"/>
            </a:pPr>
            <a:r>
              <a:rPr lang="en-GB" dirty="0"/>
              <a:t>Deployment</a:t>
            </a:r>
          </a:p>
        </p:txBody>
      </p:sp>
      <p:sp>
        <p:nvSpPr>
          <p:cNvPr id="2" name="TextBox 1">
            <a:extLst>
              <a:ext uri="{FF2B5EF4-FFF2-40B4-BE49-F238E27FC236}">
                <a16:creationId xmlns:a16="http://schemas.microsoft.com/office/drawing/2014/main" id="{0054BACF-778F-4BED-AFA7-1B98DC77244E}"/>
              </a:ext>
            </a:extLst>
          </p:cNvPr>
          <p:cNvSpPr txBox="1"/>
          <p:nvPr/>
        </p:nvSpPr>
        <p:spPr>
          <a:xfrm>
            <a:off x="7180357" y="4623637"/>
            <a:ext cx="3816453" cy="677108"/>
          </a:xfrm>
          <a:prstGeom prst="rect">
            <a:avLst/>
          </a:prstGeom>
          <a:noFill/>
        </p:spPr>
        <p:txBody>
          <a:bodyPr wrap="square" lIns="0" tIns="0" rIns="0" bIns="0" rtlCol="0">
            <a:spAutoFit/>
          </a:bodyPr>
          <a:lstStyle/>
          <a:p>
            <a:pPr algn="r" defTabSz="914367">
              <a:defRPr/>
            </a:pPr>
            <a:r>
              <a:rPr lang="en-GB" sz="4400" dirty="0">
                <a:gradFill>
                  <a:gsLst>
                    <a:gs pos="2917">
                      <a:srgbClr val="1A1A1A"/>
                    </a:gs>
                    <a:gs pos="30000">
                      <a:srgbClr val="1A1A1A"/>
                    </a:gs>
                  </a:gsLst>
                  <a:lin ang="5400000" scaled="0"/>
                </a:gradFill>
              </a:rPr>
              <a:t>Answer=D</a:t>
            </a:r>
          </a:p>
        </p:txBody>
      </p:sp>
      <p:sp>
        <p:nvSpPr>
          <p:cNvPr id="6" name="Clock_Pie_Big">
            <a:extLst>
              <a:ext uri="{FF2B5EF4-FFF2-40B4-BE49-F238E27FC236}">
                <a16:creationId xmlns:a16="http://schemas.microsoft.com/office/drawing/2014/main" id="{5FCEBEAC-98EE-46C7-806A-9B9F33CA71EA}"/>
              </a:ext>
              <a:ext uri="{C183D7F6-B498-43B3-948B-1728B52AA6E4}">
                <adec:decorative xmlns:adec="http://schemas.microsoft.com/office/drawing/2017/decorative" val="1"/>
              </a:ext>
            </a:extLst>
          </p:cNvPr>
          <p:cNvSpPr>
            <a:spLocks/>
          </p:cNvSpPr>
          <p:nvPr>
            <p:custDataLst>
              <p:tags r:id="rId1"/>
            </p:custDataLst>
          </p:nvPr>
        </p:nvSpPr>
        <p:spPr bwMode="gray">
          <a:xfrm>
            <a:off x="10174171" y="1436688"/>
            <a:ext cx="1720061" cy="1720061"/>
          </a:xfrm>
          <a:prstGeom prst="pie">
            <a:avLst>
              <a:gd name="adj1" fmla="val 16188133"/>
              <a:gd name="adj2" fmla="val 1786652"/>
            </a:avLst>
          </a:prstGeom>
          <a:solidFill>
            <a:schemeClr val="accent2"/>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1" name="Group 406">
            <a:extLst>
              <a:ext uri="{FF2B5EF4-FFF2-40B4-BE49-F238E27FC236}">
                <a16:creationId xmlns:a16="http://schemas.microsoft.com/office/drawing/2014/main" id="{B42E26E5-B4D6-4202-B825-7490FC5B9995}"/>
              </a:ext>
              <a:ext uri="{C183D7F6-B498-43B3-948B-1728B52AA6E4}">
                <adec:decorative xmlns:adec="http://schemas.microsoft.com/office/drawing/2017/decorative" val="1"/>
              </a:ext>
            </a:extLst>
          </p:cNvPr>
          <p:cNvGrpSpPr/>
          <p:nvPr>
            <p:custDataLst>
              <p:tags r:id="rId2"/>
            </p:custDataLst>
          </p:nvPr>
        </p:nvGrpSpPr>
        <p:grpSpPr bwMode="gray">
          <a:xfrm>
            <a:off x="10174171" y="1436688"/>
            <a:ext cx="1720061" cy="1720061"/>
            <a:chOff x="5000736" y="-1903280"/>
            <a:chExt cx="1656230" cy="1656230"/>
          </a:xfrm>
        </p:grpSpPr>
        <p:grpSp>
          <p:nvGrpSpPr>
            <p:cNvPr id="12" name="Ticks_1minute">
              <a:extLst>
                <a:ext uri="{FF2B5EF4-FFF2-40B4-BE49-F238E27FC236}">
                  <a16:creationId xmlns:a16="http://schemas.microsoft.com/office/drawing/2014/main" id="{FF8BDCD9-67FA-4FB1-8E9D-BEAC5FD01E9B}"/>
                </a:ext>
              </a:extLst>
            </p:cNvPr>
            <p:cNvGrpSpPr/>
            <p:nvPr/>
          </p:nvGrpSpPr>
          <p:grpSpPr bwMode="gray">
            <a:xfrm rot="5400000">
              <a:off x="6462293" y="-938736"/>
              <a:ext cx="239383" cy="134955"/>
              <a:chOff x="8076251" y="4591685"/>
              <a:chExt cx="239383" cy="134955"/>
            </a:xfrm>
          </p:grpSpPr>
          <p:cxnSp>
            <p:nvCxnSpPr>
              <p:cNvPr id="42" name="Straight Connector 521">
                <a:extLst>
                  <a:ext uri="{FF2B5EF4-FFF2-40B4-BE49-F238E27FC236}">
                    <a16:creationId xmlns:a16="http://schemas.microsoft.com/office/drawing/2014/main" id="{82C7D95F-8C00-4D21-9F8E-5B8B9E44F916}"/>
                  </a:ext>
                </a:extLst>
              </p:cNvPr>
              <p:cNvCxnSpPr>
                <a:cxnSpLocks/>
              </p:cNvCxnSpPr>
              <p:nvPr>
                <p:custDataLst>
                  <p:tags r:id="rId39"/>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522">
                <a:extLst>
                  <a:ext uri="{FF2B5EF4-FFF2-40B4-BE49-F238E27FC236}">
                    <a16:creationId xmlns:a16="http://schemas.microsoft.com/office/drawing/2014/main" id="{75197285-715A-481F-8FD8-0C00B266393F}"/>
                  </a:ext>
                </a:extLst>
              </p:cNvPr>
              <p:cNvCxnSpPr>
                <a:cxnSpLocks/>
              </p:cNvCxnSpPr>
              <p:nvPr>
                <p:custDataLst>
                  <p:tags r:id="rId40"/>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523">
                <a:extLst>
                  <a:ext uri="{FF2B5EF4-FFF2-40B4-BE49-F238E27FC236}">
                    <a16:creationId xmlns:a16="http://schemas.microsoft.com/office/drawing/2014/main" id="{756C5E7B-5884-4146-9A37-70FCCD74D1B5}"/>
                  </a:ext>
                </a:extLst>
              </p:cNvPr>
              <p:cNvCxnSpPr>
                <a:cxnSpLocks/>
              </p:cNvCxnSpPr>
              <p:nvPr>
                <p:custDataLst>
                  <p:tags r:id="rId41"/>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524">
                <a:extLst>
                  <a:ext uri="{FF2B5EF4-FFF2-40B4-BE49-F238E27FC236}">
                    <a16:creationId xmlns:a16="http://schemas.microsoft.com/office/drawing/2014/main" id="{C513D679-3CFD-4A0F-BF1B-634D02586FE4}"/>
                  </a:ext>
                </a:extLst>
              </p:cNvPr>
              <p:cNvCxnSpPr>
                <a:cxnSpLocks/>
              </p:cNvCxnSpPr>
              <p:nvPr>
                <p:custDataLst>
                  <p:tags r:id="rId42"/>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Ticks_1minute">
              <a:extLst>
                <a:ext uri="{FF2B5EF4-FFF2-40B4-BE49-F238E27FC236}">
                  <a16:creationId xmlns:a16="http://schemas.microsoft.com/office/drawing/2014/main" id="{5398B19A-BD86-4F30-92F7-6B06E3C58C61}"/>
                </a:ext>
              </a:extLst>
            </p:cNvPr>
            <p:cNvGrpSpPr/>
            <p:nvPr>
              <p:custDataLst>
                <p:tags r:id="rId10"/>
              </p:custDataLst>
            </p:nvPr>
          </p:nvGrpSpPr>
          <p:grpSpPr bwMode="gray">
            <a:xfrm rot="3600000">
              <a:off x="6463345" y="-1342621"/>
              <a:ext cx="239383" cy="134955"/>
              <a:chOff x="8076251" y="4591685"/>
              <a:chExt cx="239383" cy="134955"/>
            </a:xfrm>
          </p:grpSpPr>
          <p:cxnSp>
            <p:nvCxnSpPr>
              <p:cNvPr id="38" name="Straight Connector 517">
                <a:extLst>
                  <a:ext uri="{FF2B5EF4-FFF2-40B4-BE49-F238E27FC236}">
                    <a16:creationId xmlns:a16="http://schemas.microsoft.com/office/drawing/2014/main" id="{24200C4A-8AFD-4DFE-A4C4-3B79B37B5879}"/>
                  </a:ext>
                </a:extLst>
              </p:cNvPr>
              <p:cNvCxnSpPr>
                <a:cxnSpLocks/>
              </p:cNvCxnSpPr>
              <p:nvPr>
                <p:custDataLst>
                  <p:tags r:id="rId3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518">
                <a:extLst>
                  <a:ext uri="{FF2B5EF4-FFF2-40B4-BE49-F238E27FC236}">
                    <a16:creationId xmlns:a16="http://schemas.microsoft.com/office/drawing/2014/main" id="{2BC62C86-32EA-4063-BF23-F169A295DB79}"/>
                  </a:ext>
                </a:extLst>
              </p:cNvPr>
              <p:cNvCxnSpPr>
                <a:cxnSpLocks/>
              </p:cNvCxnSpPr>
              <p:nvPr>
                <p:custDataLst>
                  <p:tags r:id="rId3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519">
                <a:extLst>
                  <a:ext uri="{FF2B5EF4-FFF2-40B4-BE49-F238E27FC236}">
                    <a16:creationId xmlns:a16="http://schemas.microsoft.com/office/drawing/2014/main" id="{EC004B43-1FDB-479F-9E5D-11F79FBF9EB5}"/>
                  </a:ext>
                </a:extLst>
              </p:cNvPr>
              <p:cNvCxnSpPr>
                <a:cxnSpLocks/>
              </p:cNvCxnSpPr>
              <p:nvPr>
                <p:custDataLst>
                  <p:tags r:id="rId3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520">
                <a:extLst>
                  <a:ext uri="{FF2B5EF4-FFF2-40B4-BE49-F238E27FC236}">
                    <a16:creationId xmlns:a16="http://schemas.microsoft.com/office/drawing/2014/main" id="{071250C6-B1AE-4955-B389-BB7EC17090E9}"/>
                  </a:ext>
                </a:extLst>
              </p:cNvPr>
              <p:cNvCxnSpPr>
                <a:cxnSpLocks/>
              </p:cNvCxnSpPr>
              <p:nvPr>
                <p:custDataLst>
                  <p:tags r:id="rId3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Ticks_1minute">
              <a:extLst>
                <a:ext uri="{FF2B5EF4-FFF2-40B4-BE49-F238E27FC236}">
                  <a16:creationId xmlns:a16="http://schemas.microsoft.com/office/drawing/2014/main" id="{AB94B157-1FC3-4A87-88D9-938240942C70}"/>
                </a:ext>
              </a:extLst>
            </p:cNvPr>
            <p:cNvGrpSpPr/>
            <p:nvPr>
              <p:custDataLst>
                <p:tags r:id="rId11"/>
              </p:custDataLst>
            </p:nvPr>
          </p:nvGrpSpPr>
          <p:grpSpPr bwMode="gray">
            <a:xfrm rot="1800000">
              <a:off x="6262314" y="-1692922"/>
              <a:ext cx="239383" cy="134955"/>
              <a:chOff x="8076251" y="4591685"/>
              <a:chExt cx="239383" cy="134955"/>
            </a:xfrm>
          </p:grpSpPr>
          <p:cxnSp>
            <p:nvCxnSpPr>
              <p:cNvPr id="34" name="Straight Connector 513">
                <a:extLst>
                  <a:ext uri="{FF2B5EF4-FFF2-40B4-BE49-F238E27FC236}">
                    <a16:creationId xmlns:a16="http://schemas.microsoft.com/office/drawing/2014/main" id="{12B5D321-0934-4BCC-B153-2BE1B0F4C85A}"/>
                  </a:ext>
                </a:extLst>
              </p:cNvPr>
              <p:cNvCxnSpPr>
                <a:cxnSpLocks/>
              </p:cNvCxnSpPr>
              <p:nvPr>
                <p:custDataLst>
                  <p:tags r:id="rId31"/>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14">
                <a:extLst>
                  <a:ext uri="{FF2B5EF4-FFF2-40B4-BE49-F238E27FC236}">
                    <a16:creationId xmlns:a16="http://schemas.microsoft.com/office/drawing/2014/main" id="{C0701020-05D7-446A-8FAE-5B62ADC9D41D}"/>
                  </a:ext>
                </a:extLst>
              </p:cNvPr>
              <p:cNvCxnSpPr>
                <a:cxnSpLocks/>
              </p:cNvCxnSpPr>
              <p:nvPr>
                <p:custDataLst>
                  <p:tags r:id="rId32"/>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515">
                <a:extLst>
                  <a:ext uri="{FF2B5EF4-FFF2-40B4-BE49-F238E27FC236}">
                    <a16:creationId xmlns:a16="http://schemas.microsoft.com/office/drawing/2014/main" id="{4502776B-5C1A-4E76-A156-CF4497BB384B}"/>
                  </a:ext>
                </a:extLst>
              </p:cNvPr>
              <p:cNvCxnSpPr>
                <a:cxnSpLocks/>
              </p:cNvCxnSpPr>
              <p:nvPr>
                <p:custDataLst>
                  <p:tags r:id="rId33"/>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516">
                <a:extLst>
                  <a:ext uri="{FF2B5EF4-FFF2-40B4-BE49-F238E27FC236}">
                    <a16:creationId xmlns:a16="http://schemas.microsoft.com/office/drawing/2014/main" id="{A3A6A229-A146-41E4-8BBF-0E83E372A3D1}"/>
                  </a:ext>
                </a:extLst>
              </p:cNvPr>
              <p:cNvCxnSpPr>
                <a:cxnSpLocks/>
              </p:cNvCxnSpPr>
              <p:nvPr>
                <p:custDataLst>
                  <p:tags r:id="rId34"/>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Oval 494">
              <a:extLst>
                <a:ext uri="{FF2B5EF4-FFF2-40B4-BE49-F238E27FC236}">
                  <a16:creationId xmlns:a16="http://schemas.microsoft.com/office/drawing/2014/main" id="{0724E1C2-04F6-4DE4-8D47-89A63FE668B1}"/>
                </a:ext>
              </a:extLst>
            </p:cNvPr>
            <p:cNvSpPr>
              <a:spLocks/>
            </p:cNvSpPr>
            <p:nvPr>
              <p:custDataLst>
                <p:tags r:id="rId12"/>
              </p:custDataLst>
            </p:nvPr>
          </p:nvSpPr>
          <p:spPr bwMode="gray">
            <a:xfrm>
              <a:off x="5000736" y="-1903280"/>
              <a:ext cx="1656230" cy="1656230"/>
            </a:xfrm>
            <a:prstGeom prst="ellipse">
              <a:avLst/>
            </a:prstGeom>
            <a:noFill/>
            <a:ln w="6350" algn="ctr">
              <a:solidFill>
                <a:schemeClr val="accent6"/>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 name="Ticks_5minutes">
              <a:extLst>
                <a:ext uri="{FF2B5EF4-FFF2-40B4-BE49-F238E27FC236}">
                  <a16:creationId xmlns:a16="http://schemas.microsoft.com/office/drawing/2014/main" id="{9725BF0F-5459-43CF-AFAD-CE072927A07E}"/>
                </a:ext>
              </a:extLst>
            </p:cNvPr>
            <p:cNvGrpSpPr/>
            <p:nvPr>
              <p:custDataLst>
                <p:tags r:id="rId13"/>
              </p:custDataLst>
            </p:nvPr>
          </p:nvGrpSpPr>
          <p:grpSpPr bwMode="gray">
            <a:xfrm>
              <a:off x="5000736" y="-1903280"/>
              <a:ext cx="1656230" cy="1656230"/>
              <a:chOff x="899490" y="2483871"/>
              <a:chExt cx="1656230" cy="1656230"/>
            </a:xfrm>
          </p:grpSpPr>
          <p:cxnSp>
            <p:nvCxnSpPr>
              <p:cNvPr id="22" name="Straight Connector 501">
                <a:extLst>
                  <a:ext uri="{FF2B5EF4-FFF2-40B4-BE49-F238E27FC236}">
                    <a16:creationId xmlns:a16="http://schemas.microsoft.com/office/drawing/2014/main" id="{2A28DD02-F6B9-439F-BB56-61363722152A}"/>
                  </a:ext>
                </a:extLst>
              </p:cNvPr>
              <p:cNvCxnSpPr>
                <a:cxnSpLocks/>
              </p:cNvCxnSpPr>
              <p:nvPr>
                <p:custDataLst>
                  <p:tags r:id="rId19"/>
                </p:custDataLst>
              </p:nvPr>
            </p:nvCxnSpPr>
            <p:spPr bwMode="gray">
              <a:xfrm rot="1800000">
                <a:off x="1352614"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502">
                <a:extLst>
                  <a:ext uri="{FF2B5EF4-FFF2-40B4-BE49-F238E27FC236}">
                    <a16:creationId xmlns:a16="http://schemas.microsoft.com/office/drawing/2014/main" id="{F809DA54-7815-4ABC-B8F4-2D556AAAA8D0}"/>
                  </a:ext>
                </a:extLst>
              </p:cNvPr>
              <p:cNvCxnSpPr>
                <a:cxnSpLocks/>
              </p:cNvCxnSpPr>
              <p:nvPr>
                <p:custDataLst>
                  <p:tags r:id="rId20"/>
                </p:custDataLst>
              </p:nvPr>
            </p:nvCxnSpPr>
            <p:spPr bwMode="gray">
              <a:xfrm rot="3600000">
                <a:off x="2382421" y="2861928"/>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503">
                <a:extLst>
                  <a:ext uri="{FF2B5EF4-FFF2-40B4-BE49-F238E27FC236}">
                    <a16:creationId xmlns:a16="http://schemas.microsoft.com/office/drawing/2014/main" id="{4C7F108F-3F55-4B8F-AD5B-8D590FCB8A8A}"/>
                  </a:ext>
                </a:extLst>
              </p:cNvPr>
              <p:cNvCxnSpPr>
                <a:cxnSpLocks/>
              </p:cNvCxnSpPr>
              <p:nvPr>
                <p:custDataLst>
                  <p:tags r:id="rId21"/>
                </p:custDataLst>
              </p:nvPr>
            </p:nvCxnSpPr>
            <p:spPr bwMode="gray">
              <a:xfrm>
                <a:off x="1727605" y="248387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504">
                <a:extLst>
                  <a:ext uri="{FF2B5EF4-FFF2-40B4-BE49-F238E27FC236}">
                    <a16:creationId xmlns:a16="http://schemas.microsoft.com/office/drawing/2014/main" id="{4633932D-5883-42F9-9B71-15E8C1306C83}"/>
                  </a:ext>
                </a:extLst>
              </p:cNvPr>
              <p:cNvCxnSpPr>
                <a:cxnSpLocks/>
              </p:cNvCxnSpPr>
              <p:nvPr>
                <p:custDataLst>
                  <p:tags r:id="rId22"/>
                </p:custDataLst>
              </p:nvPr>
            </p:nvCxnSpPr>
            <p:spPr bwMode="gray">
              <a:xfrm rot="9000000">
                <a:off x="1349547" y="2590319"/>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505">
                <a:extLst>
                  <a:ext uri="{FF2B5EF4-FFF2-40B4-BE49-F238E27FC236}">
                    <a16:creationId xmlns:a16="http://schemas.microsoft.com/office/drawing/2014/main" id="{4CC51AC8-96B7-4E5D-B8E0-D1E1B674264C}"/>
                  </a:ext>
                </a:extLst>
              </p:cNvPr>
              <p:cNvCxnSpPr>
                <a:cxnSpLocks/>
              </p:cNvCxnSpPr>
              <p:nvPr>
                <p:custDataLst>
                  <p:tags r:id="rId23"/>
                </p:custDataLst>
              </p:nvPr>
            </p:nvCxnSpPr>
            <p:spPr bwMode="gray">
              <a:xfrm rot="7200000">
                <a:off x="2382421" y="3618044"/>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506">
                <a:extLst>
                  <a:ext uri="{FF2B5EF4-FFF2-40B4-BE49-F238E27FC236}">
                    <a16:creationId xmlns:a16="http://schemas.microsoft.com/office/drawing/2014/main" id="{87368437-6E62-429A-BC02-97C1D8FCFC38}"/>
                  </a:ext>
                </a:extLst>
              </p:cNvPr>
              <p:cNvCxnSpPr>
                <a:cxnSpLocks/>
              </p:cNvCxnSpPr>
              <p:nvPr>
                <p:custDataLst>
                  <p:tags r:id="rId24"/>
                </p:custDataLst>
              </p:nvPr>
            </p:nvCxnSpPr>
            <p:spPr bwMode="gray">
              <a:xfrm rot="5400000">
                <a:off x="248372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507">
                <a:extLst>
                  <a:ext uri="{FF2B5EF4-FFF2-40B4-BE49-F238E27FC236}">
                    <a16:creationId xmlns:a16="http://schemas.microsoft.com/office/drawing/2014/main" id="{5FC19784-7414-4E0D-A15E-8EE51BFBAE7A}"/>
                  </a:ext>
                </a:extLst>
              </p:cNvPr>
              <p:cNvCxnSpPr>
                <a:cxnSpLocks/>
              </p:cNvCxnSpPr>
              <p:nvPr>
                <p:custDataLst>
                  <p:tags r:id="rId25"/>
                </p:custDataLst>
              </p:nvPr>
            </p:nvCxnSpPr>
            <p:spPr bwMode="gray">
              <a:xfrm>
                <a:off x="1727605" y="399610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508">
                <a:extLst>
                  <a:ext uri="{FF2B5EF4-FFF2-40B4-BE49-F238E27FC236}">
                    <a16:creationId xmlns:a16="http://schemas.microsoft.com/office/drawing/2014/main" id="{F0E2F0C7-7BF7-4D00-9E43-1B75806D64C1}"/>
                  </a:ext>
                </a:extLst>
              </p:cNvPr>
              <p:cNvCxnSpPr>
                <a:cxnSpLocks/>
              </p:cNvCxnSpPr>
              <p:nvPr>
                <p:custDataLst>
                  <p:tags r:id="rId26"/>
                </p:custDataLst>
              </p:nvPr>
            </p:nvCxnSpPr>
            <p:spPr bwMode="gray">
              <a:xfrm rot="1800000">
                <a:off x="2105662" y="258447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509">
                <a:extLst>
                  <a:ext uri="{FF2B5EF4-FFF2-40B4-BE49-F238E27FC236}">
                    <a16:creationId xmlns:a16="http://schemas.microsoft.com/office/drawing/2014/main" id="{CA552872-F574-4536-B418-122E1B2CDE81}"/>
                  </a:ext>
                </a:extLst>
              </p:cNvPr>
              <p:cNvCxnSpPr>
                <a:cxnSpLocks/>
              </p:cNvCxnSpPr>
              <p:nvPr>
                <p:custDataLst>
                  <p:tags r:id="rId27"/>
                </p:custDataLst>
              </p:nvPr>
            </p:nvCxnSpPr>
            <p:spPr bwMode="gray">
              <a:xfrm rot="3600000">
                <a:off x="1072790" y="361804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510">
                <a:extLst>
                  <a:ext uri="{FF2B5EF4-FFF2-40B4-BE49-F238E27FC236}">
                    <a16:creationId xmlns:a16="http://schemas.microsoft.com/office/drawing/2014/main" id="{A9B6292E-9FBB-48C7-99CE-1163E2AF6300}"/>
                  </a:ext>
                </a:extLst>
              </p:cNvPr>
              <p:cNvCxnSpPr>
                <a:cxnSpLocks/>
              </p:cNvCxnSpPr>
              <p:nvPr>
                <p:custDataLst>
                  <p:tags r:id="rId28"/>
                </p:custDataLst>
              </p:nvPr>
            </p:nvCxnSpPr>
            <p:spPr bwMode="gray">
              <a:xfrm rot="9000000">
                <a:off x="2105663"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511">
                <a:extLst>
                  <a:ext uri="{FF2B5EF4-FFF2-40B4-BE49-F238E27FC236}">
                    <a16:creationId xmlns:a16="http://schemas.microsoft.com/office/drawing/2014/main" id="{5A6BD43E-556A-456F-B03C-3EFDFA6F9C93}"/>
                  </a:ext>
                </a:extLst>
              </p:cNvPr>
              <p:cNvCxnSpPr>
                <a:cxnSpLocks/>
              </p:cNvCxnSpPr>
              <p:nvPr>
                <p:custDataLst>
                  <p:tags r:id="rId29"/>
                </p:custDataLst>
              </p:nvPr>
            </p:nvCxnSpPr>
            <p:spPr bwMode="gray">
              <a:xfrm rot="7200000">
                <a:off x="1072790" y="2865892"/>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512">
                <a:extLst>
                  <a:ext uri="{FF2B5EF4-FFF2-40B4-BE49-F238E27FC236}">
                    <a16:creationId xmlns:a16="http://schemas.microsoft.com/office/drawing/2014/main" id="{68BE0818-FB1E-4EAD-93D9-0C95D8D4547C}"/>
                  </a:ext>
                </a:extLst>
              </p:cNvPr>
              <p:cNvCxnSpPr>
                <a:cxnSpLocks/>
              </p:cNvCxnSpPr>
              <p:nvPr>
                <p:custDataLst>
                  <p:tags r:id="rId30"/>
                </p:custDataLst>
              </p:nvPr>
            </p:nvCxnSpPr>
            <p:spPr bwMode="gray">
              <a:xfrm rot="5400000">
                <a:off x="97149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Ticks_1minute">
              <a:extLst>
                <a:ext uri="{FF2B5EF4-FFF2-40B4-BE49-F238E27FC236}">
                  <a16:creationId xmlns:a16="http://schemas.microsoft.com/office/drawing/2014/main" id="{EC917640-CFA5-4BDA-A529-2898EB638A05}"/>
                </a:ext>
              </a:extLst>
            </p:cNvPr>
            <p:cNvGrpSpPr/>
            <p:nvPr>
              <p:custDataLst>
                <p:tags r:id="rId14"/>
              </p:custDataLst>
            </p:nvPr>
          </p:nvGrpSpPr>
          <p:grpSpPr bwMode="gray">
            <a:xfrm>
              <a:off x="5913066" y="-1895776"/>
              <a:ext cx="239383" cy="134955"/>
              <a:chOff x="8076251" y="4591685"/>
              <a:chExt cx="239383" cy="134955"/>
            </a:xfrm>
          </p:grpSpPr>
          <p:cxnSp>
            <p:nvCxnSpPr>
              <p:cNvPr id="18" name="Straight Connector 497">
                <a:extLst>
                  <a:ext uri="{FF2B5EF4-FFF2-40B4-BE49-F238E27FC236}">
                    <a16:creationId xmlns:a16="http://schemas.microsoft.com/office/drawing/2014/main" id="{686C070D-FB71-4733-B6B8-03BF3E06720B}"/>
                  </a:ext>
                </a:extLst>
              </p:cNvPr>
              <p:cNvCxnSpPr>
                <a:cxnSpLocks/>
              </p:cNvCxnSpPr>
              <p:nvPr>
                <p:custDataLst>
                  <p:tags r:id="rId1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498">
                <a:extLst>
                  <a:ext uri="{FF2B5EF4-FFF2-40B4-BE49-F238E27FC236}">
                    <a16:creationId xmlns:a16="http://schemas.microsoft.com/office/drawing/2014/main" id="{B5F8AA5F-A904-4E33-B94C-D3C7C9A92C1C}"/>
                  </a:ext>
                </a:extLst>
              </p:cNvPr>
              <p:cNvCxnSpPr>
                <a:cxnSpLocks/>
              </p:cNvCxnSpPr>
              <p:nvPr>
                <p:custDataLst>
                  <p:tags r:id="rId1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499">
                <a:extLst>
                  <a:ext uri="{FF2B5EF4-FFF2-40B4-BE49-F238E27FC236}">
                    <a16:creationId xmlns:a16="http://schemas.microsoft.com/office/drawing/2014/main" id="{C9F07887-BD5B-4B22-8828-C3FBA63E5076}"/>
                  </a:ext>
                </a:extLst>
              </p:cNvPr>
              <p:cNvCxnSpPr>
                <a:cxnSpLocks/>
              </p:cNvCxnSpPr>
              <p:nvPr>
                <p:custDataLst>
                  <p:tags r:id="rId1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500">
                <a:extLst>
                  <a:ext uri="{FF2B5EF4-FFF2-40B4-BE49-F238E27FC236}">
                    <a16:creationId xmlns:a16="http://schemas.microsoft.com/office/drawing/2014/main" id="{FD28F366-D582-4CDB-AA3D-AA9B19F0E73C}"/>
                  </a:ext>
                </a:extLst>
              </p:cNvPr>
              <p:cNvCxnSpPr>
                <a:cxnSpLocks/>
              </p:cNvCxnSpPr>
              <p:nvPr>
                <p:custDataLst>
                  <p:tags r:id="rId1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6" name="Indicator_Seconds">
            <a:extLst>
              <a:ext uri="{FF2B5EF4-FFF2-40B4-BE49-F238E27FC236}">
                <a16:creationId xmlns:a16="http://schemas.microsoft.com/office/drawing/2014/main" id="{C22C1A57-8483-49A2-9964-5FD70542C482}"/>
              </a:ext>
              <a:ext uri="{C183D7F6-B498-43B3-948B-1728B52AA6E4}">
                <adec:decorative xmlns:adec="http://schemas.microsoft.com/office/drawing/2017/decorative" val="1"/>
              </a:ext>
            </a:extLst>
          </p:cNvPr>
          <p:cNvGrpSpPr/>
          <p:nvPr>
            <p:custDataLst>
              <p:tags r:id="rId3"/>
            </p:custDataLst>
          </p:nvPr>
        </p:nvGrpSpPr>
        <p:grpSpPr bwMode="gray">
          <a:xfrm>
            <a:off x="10174171" y="1436688"/>
            <a:ext cx="1720061" cy="1720061"/>
            <a:chOff x="1511575" y="2744904"/>
            <a:chExt cx="1656230" cy="1656230"/>
          </a:xfrm>
        </p:grpSpPr>
        <p:sp>
          <p:nvSpPr>
            <p:cNvPr id="47" name="Pentagon 526">
              <a:extLst>
                <a:ext uri="{FF2B5EF4-FFF2-40B4-BE49-F238E27FC236}">
                  <a16:creationId xmlns:a16="http://schemas.microsoft.com/office/drawing/2014/main" id="{90A832A1-2F6A-46AA-B2E9-C4E828E14C8E}"/>
                </a:ext>
              </a:extLst>
            </p:cNvPr>
            <p:cNvSpPr>
              <a:spLocks/>
            </p:cNvSpPr>
            <p:nvPr>
              <p:custDataLst>
                <p:tags r:id="rId8"/>
              </p:custDataLst>
            </p:nvPr>
          </p:nvSpPr>
          <p:spPr bwMode="gray">
            <a:xfrm rot="16200000">
              <a:off x="1925691" y="3122900"/>
              <a:ext cx="828000" cy="72010"/>
            </a:xfrm>
            <a:prstGeom prst="homePlate">
              <a:avLst>
                <a:gd name="adj" fmla="val 283564"/>
              </a:avLst>
            </a:prstGeom>
            <a:solidFill>
              <a:schemeClr val="accent1"/>
            </a:solidFill>
            <a:ln w="6350" algn="ctr">
              <a:noFill/>
              <a:miter lim="800000"/>
              <a:headEnd/>
              <a:tailEnd/>
            </a:ln>
          </p:spPr>
          <p:txBody>
            <a:bodyPr wrap="square" lIns="90000" tIns="72000" rIns="102097"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Oval 527">
              <a:extLst>
                <a:ext uri="{FF2B5EF4-FFF2-40B4-BE49-F238E27FC236}">
                  <a16:creationId xmlns:a16="http://schemas.microsoft.com/office/drawing/2014/main" id="{8499A298-6228-42DA-B087-6E516D0C2ABD}"/>
                </a:ext>
              </a:extLst>
            </p:cNvPr>
            <p:cNvSpPr>
              <a:spLocks/>
            </p:cNvSpPr>
            <p:nvPr>
              <p:custDataLst>
                <p:tags r:id="rId9"/>
              </p:custDataLst>
            </p:nvPr>
          </p:nvSpPr>
          <p:spPr bwMode="gray">
            <a:xfrm>
              <a:off x="1511575" y="2744904"/>
              <a:ext cx="1656230" cy="1656230"/>
            </a:xfrm>
            <a:prstGeom prst="ellipse">
              <a:avLst/>
            </a:prstGeom>
            <a:noFill/>
            <a:ln w="6350" algn="ctr">
              <a:solidFill>
                <a:schemeClr val="lt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49" name="Clock_Top">
            <a:extLst>
              <a:ext uri="{FF2B5EF4-FFF2-40B4-BE49-F238E27FC236}">
                <a16:creationId xmlns:a16="http://schemas.microsoft.com/office/drawing/2014/main" id="{5EFEDEEF-956D-4F4C-9874-D9DFCD0B5A09}"/>
              </a:ext>
              <a:ext uri="{C183D7F6-B498-43B3-948B-1728B52AA6E4}">
                <adec:decorative xmlns:adec="http://schemas.microsoft.com/office/drawing/2017/decorative" val="1"/>
              </a:ext>
            </a:extLst>
          </p:cNvPr>
          <p:cNvGrpSpPr/>
          <p:nvPr>
            <p:custDataLst>
              <p:tags r:id="rId4"/>
            </p:custDataLst>
          </p:nvPr>
        </p:nvGrpSpPr>
        <p:grpSpPr bwMode="gray">
          <a:xfrm>
            <a:off x="10174171" y="1436688"/>
            <a:ext cx="1720061" cy="1720061"/>
            <a:chOff x="3347830" y="2708900"/>
            <a:chExt cx="1656230" cy="1656230"/>
          </a:xfrm>
        </p:grpSpPr>
        <p:sp>
          <p:nvSpPr>
            <p:cNvPr id="50" name="Clock_Dot">
              <a:extLst>
                <a:ext uri="{FF2B5EF4-FFF2-40B4-BE49-F238E27FC236}">
                  <a16:creationId xmlns:a16="http://schemas.microsoft.com/office/drawing/2014/main" id="{F42FA3F7-7A7F-424C-A9D8-47C213BD3F56}"/>
                </a:ext>
              </a:extLst>
            </p:cNvPr>
            <p:cNvSpPr/>
            <p:nvPr>
              <p:custDataLst>
                <p:tags r:id="rId6"/>
              </p:custDataLst>
            </p:nvPr>
          </p:nvSpPr>
          <p:spPr bwMode="gray">
            <a:xfrm flipV="1">
              <a:off x="4067930" y="3429000"/>
              <a:ext cx="216030" cy="216030"/>
            </a:xfrm>
            <a:prstGeom prst="ellipse">
              <a:avLst/>
            </a:prstGeom>
            <a:solidFill>
              <a:schemeClr val="accent1"/>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1" name="Clock_Glas">
              <a:extLst>
                <a:ext uri="{FF2B5EF4-FFF2-40B4-BE49-F238E27FC236}">
                  <a16:creationId xmlns:a16="http://schemas.microsoft.com/office/drawing/2014/main" id="{108D9508-6289-49AE-8727-7F311D2FB1CD}"/>
                </a:ext>
              </a:extLst>
            </p:cNvPr>
            <p:cNvSpPr>
              <a:spLocks/>
            </p:cNvSpPr>
            <p:nvPr>
              <p:custDataLst>
                <p:tags r:id="rId7"/>
              </p:custDataLst>
            </p:nvPr>
          </p:nvSpPr>
          <p:spPr bwMode="gray">
            <a:xfrm>
              <a:off x="3347830" y="2708900"/>
              <a:ext cx="1656230" cy="1656230"/>
            </a:xfrm>
            <a:prstGeom prst="ellipse">
              <a:avLst/>
            </a:prstGeom>
            <a:noFill/>
            <a:ln w="6350" algn="ctr">
              <a:solidFill>
                <a:schemeClr val="tx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52" name="Time_Over_20min">
            <a:extLst>
              <a:ext uri="{FF2B5EF4-FFF2-40B4-BE49-F238E27FC236}">
                <a16:creationId xmlns:a16="http://schemas.microsoft.com/office/drawing/2014/main" id="{D96426C7-20C3-4782-9BB7-F8EE88D091D3}"/>
              </a:ext>
            </a:extLst>
          </p:cNvPr>
          <p:cNvSpPr>
            <a:spLocks/>
          </p:cNvSpPr>
          <p:nvPr>
            <p:custDataLst>
              <p:tags r:id="rId5"/>
            </p:custDataLst>
          </p:nvPr>
        </p:nvSpPr>
        <p:spPr bwMode="gray">
          <a:xfrm>
            <a:off x="10174171" y="1436688"/>
            <a:ext cx="1720061" cy="1720061"/>
          </a:xfrm>
          <a:prstGeom prst="ellipse">
            <a:avLst/>
          </a:prstGeom>
          <a:solidFill>
            <a:srgbClr val="FF3300">
              <a:alpha val="89804"/>
            </a:srgbClr>
          </a:solidFill>
          <a:ln w="6350" algn="ctr">
            <a:solidFill>
              <a:schemeClr val="tx1">
                <a:alpha val="69804"/>
              </a:schemeClr>
            </a:solidFill>
            <a:miter lim="800000"/>
            <a:headEnd/>
            <a:tailEnd/>
          </a:ln>
        </p:spPr>
        <p:txBody>
          <a:bodyPr wrap="square" lIns="0" tIns="72000" rIns="0" bIns="72000" rtlCol="0" anchor="ctr" anchorCtr="0">
            <a:noAutofit/>
          </a:bodyPr>
          <a:lstStyle/>
          <a:p>
            <a:pPr marL="0" marR="0" lvl="0" indent="0" algn="ctr" defTabSz="914367" rtl="0" eaLnBrk="1" fontAlgn="base" latinLnBrk="0" hangingPunct="1">
              <a:lnSpc>
                <a:spcPct val="100000"/>
              </a:lnSpc>
              <a:spcBef>
                <a:spcPct val="40000"/>
              </a:spcBef>
              <a:spcAft>
                <a:spcPct val="0"/>
              </a:spcAft>
              <a:buClr>
                <a:srgbClr val="215283"/>
              </a:buClr>
              <a:buSzPct val="85000"/>
              <a:buFont typeface="Wingdings" pitchFamily="2" charset="2"/>
              <a:buNone/>
              <a:tabLst/>
              <a:defRPr/>
            </a:pPr>
            <a:r>
              <a:rPr kumimoji="0" lang="en-US" sz="1300" b="1" i="0" u="none" strike="noStrike" kern="1200" cap="none" spc="0" normalizeH="0" baseline="0" noProof="0" dirty="0">
                <a:ln>
                  <a:noFill/>
                </a:ln>
                <a:solidFill>
                  <a:srgbClr val="FFFFFF"/>
                </a:solidFill>
                <a:effectLst/>
                <a:uLnTx/>
                <a:uFillTx/>
                <a:latin typeface="Segoe UI"/>
                <a:ea typeface="+mn-ea"/>
                <a:cs typeface="+mn-cs"/>
              </a:rPr>
              <a:t>Solution</a:t>
            </a:r>
          </a:p>
        </p:txBody>
      </p:sp>
    </p:spTree>
    <p:extLst>
      <p:ext uri="{BB962C8B-B14F-4D97-AF65-F5344CB8AC3E}">
        <p14:creationId xmlns:p14="http://schemas.microsoft.com/office/powerpoint/2010/main" val="44047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7200000">
                                      <p:cBhvr>
                                        <p:cTn id="6" dur="20000" fill="hold"/>
                                        <p:tgtEl>
                                          <p:spTgt spid="46"/>
                                        </p:tgtEl>
                                        <p:attrNameLst>
                                          <p:attrName>r</p:attrName>
                                        </p:attrNameLst>
                                      </p:cBhvr>
                                    </p:animRot>
                                  </p:childTnLst>
                                </p:cTn>
                              </p:par>
                            </p:childTnLst>
                          </p:cTn>
                        </p:par>
                        <p:par>
                          <p:cTn id="7" fill="hold">
                            <p:stCondLst>
                              <p:cond delay="20000"/>
                            </p:stCondLst>
                            <p:childTnLst>
                              <p:par>
                                <p:cTn id="8" presetID="10"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20500"/>
                            </p:stCondLst>
                            <p:childTnLst>
                              <p:par>
                                <p:cTn id="12" presetID="16" presetClass="entr" presetSubtype="21"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8D92E-FD91-408F-BE95-CD5DDEDB5E9B}"/>
              </a:ext>
            </a:extLst>
          </p:cNvPr>
          <p:cNvSpPr>
            <a:spLocks noGrp="1"/>
          </p:cNvSpPr>
          <p:nvPr>
            <p:ph type="title"/>
          </p:nvPr>
        </p:nvSpPr>
        <p:spPr/>
        <p:txBody>
          <a:bodyPr/>
          <a:lstStyle/>
          <a:p>
            <a:r>
              <a:rPr lang="de-DE" noProof="0" dirty="0"/>
              <a:t>Check your knowledge</a:t>
            </a:r>
          </a:p>
        </p:txBody>
      </p:sp>
      <p:sp>
        <p:nvSpPr>
          <p:cNvPr id="4" name="Text Placeholder 3">
            <a:extLst>
              <a:ext uri="{FF2B5EF4-FFF2-40B4-BE49-F238E27FC236}">
                <a16:creationId xmlns:a16="http://schemas.microsoft.com/office/drawing/2014/main" id="{A3AD9285-120A-40A2-A75C-34A87AFB8049}"/>
              </a:ext>
            </a:extLst>
          </p:cNvPr>
          <p:cNvSpPr>
            <a:spLocks noGrp="1"/>
          </p:cNvSpPr>
          <p:nvPr>
            <p:ph type="body" sz="quarter" idx="10"/>
          </p:nvPr>
        </p:nvSpPr>
        <p:spPr>
          <a:xfrm>
            <a:off x="586390" y="1434370"/>
            <a:ext cx="9194248" cy="3543021"/>
          </a:xfrm>
        </p:spPr>
        <p:txBody>
          <a:bodyPr/>
          <a:lstStyle/>
          <a:p>
            <a:pPr marL="0" indent="0">
              <a:buNone/>
            </a:pPr>
            <a:r>
              <a:rPr lang="en-GB" dirty="0"/>
              <a:t>A business application solution architect should have what level of expertise in the Dynamics 365 apps?</a:t>
            </a:r>
          </a:p>
          <a:p>
            <a:pPr marL="0" indent="0">
              <a:buNone/>
            </a:pPr>
            <a:endParaRPr lang="en-GB" dirty="0"/>
          </a:p>
          <a:p>
            <a:pPr marL="514350" indent="-514350">
              <a:buFont typeface="+mj-lt"/>
              <a:buAutoNum type="alphaUcPeriod"/>
            </a:pPr>
            <a:r>
              <a:rPr lang="en-GB" dirty="0"/>
              <a:t>None</a:t>
            </a:r>
          </a:p>
          <a:p>
            <a:pPr marL="514350" indent="-514350">
              <a:buFont typeface="+mj-lt"/>
              <a:buAutoNum type="alphaUcPeriod"/>
            </a:pPr>
            <a:r>
              <a:rPr lang="en-GB" dirty="0"/>
              <a:t>Expert level in all apps</a:t>
            </a:r>
          </a:p>
          <a:p>
            <a:pPr marL="514350" indent="-514350">
              <a:buFont typeface="+mj-lt"/>
              <a:buAutoNum type="alphaUcPeriod"/>
            </a:pPr>
            <a:r>
              <a:rPr lang="en-GB" dirty="0"/>
              <a:t>Specialization in one app</a:t>
            </a:r>
          </a:p>
          <a:p>
            <a:pPr marL="514350" indent="-514350">
              <a:buFont typeface="+mj-lt"/>
              <a:buAutoNum type="alphaUcPeriod"/>
            </a:pPr>
            <a:r>
              <a:rPr lang="en-GB" dirty="0"/>
              <a:t>Awareness of the various apps and their primary use</a:t>
            </a:r>
          </a:p>
          <a:p>
            <a:pPr marL="514350" indent="-514350">
              <a:buFont typeface="+mj-lt"/>
              <a:buAutoNum type="alphaUcPeriod"/>
            </a:pPr>
            <a:r>
              <a:rPr lang="en-GB" dirty="0"/>
              <a:t>Microsoft Power Platform only</a:t>
            </a:r>
          </a:p>
        </p:txBody>
      </p:sp>
      <p:sp>
        <p:nvSpPr>
          <p:cNvPr id="2" name="TextBox 1">
            <a:extLst>
              <a:ext uri="{FF2B5EF4-FFF2-40B4-BE49-F238E27FC236}">
                <a16:creationId xmlns:a16="http://schemas.microsoft.com/office/drawing/2014/main" id="{0054BACF-778F-4BED-AFA7-1B98DC77244E}"/>
              </a:ext>
            </a:extLst>
          </p:cNvPr>
          <p:cNvSpPr txBox="1"/>
          <p:nvPr/>
        </p:nvSpPr>
        <p:spPr>
          <a:xfrm>
            <a:off x="7180357" y="4623637"/>
            <a:ext cx="3816453" cy="677108"/>
          </a:xfrm>
          <a:prstGeom prst="rect">
            <a:avLst/>
          </a:prstGeom>
          <a:noFill/>
        </p:spPr>
        <p:txBody>
          <a:bodyPr wrap="square" lIns="0" tIns="0" rIns="0" bIns="0" rtlCol="0">
            <a:spAutoFit/>
          </a:bodyPr>
          <a:lstStyle/>
          <a:p>
            <a:pPr algn="r" defTabSz="914367">
              <a:defRPr/>
            </a:pPr>
            <a:r>
              <a:rPr lang="en-GB" sz="4400" dirty="0">
                <a:gradFill>
                  <a:gsLst>
                    <a:gs pos="2917">
                      <a:srgbClr val="1A1A1A"/>
                    </a:gs>
                    <a:gs pos="30000">
                      <a:srgbClr val="1A1A1A"/>
                    </a:gs>
                  </a:gsLst>
                  <a:lin ang="5400000" scaled="0"/>
                </a:gradFill>
              </a:rPr>
              <a:t>Answer=D</a:t>
            </a:r>
          </a:p>
        </p:txBody>
      </p:sp>
      <p:sp>
        <p:nvSpPr>
          <p:cNvPr id="6" name="Clock_Pie_Big">
            <a:extLst>
              <a:ext uri="{FF2B5EF4-FFF2-40B4-BE49-F238E27FC236}">
                <a16:creationId xmlns:a16="http://schemas.microsoft.com/office/drawing/2014/main" id="{5FCEBEAC-98EE-46C7-806A-9B9F33CA71EA}"/>
              </a:ext>
              <a:ext uri="{C183D7F6-B498-43B3-948B-1728B52AA6E4}">
                <adec:decorative xmlns:adec="http://schemas.microsoft.com/office/drawing/2017/decorative" val="1"/>
              </a:ext>
            </a:extLst>
          </p:cNvPr>
          <p:cNvSpPr>
            <a:spLocks/>
          </p:cNvSpPr>
          <p:nvPr>
            <p:custDataLst>
              <p:tags r:id="rId1"/>
            </p:custDataLst>
          </p:nvPr>
        </p:nvSpPr>
        <p:spPr bwMode="gray">
          <a:xfrm>
            <a:off x="10174171" y="1436688"/>
            <a:ext cx="1720061" cy="1720061"/>
          </a:xfrm>
          <a:prstGeom prst="pie">
            <a:avLst>
              <a:gd name="adj1" fmla="val 16188133"/>
              <a:gd name="adj2" fmla="val 1786652"/>
            </a:avLst>
          </a:prstGeom>
          <a:solidFill>
            <a:schemeClr val="accent2"/>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1" name="Group 406">
            <a:extLst>
              <a:ext uri="{FF2B5EF4-FFF2-40B4-BE49-F238E27FC236}">
                <a16:creationId xmlns:a16="http://schemas.microsoft.com/office/drawing/2014/main" id="{B42E26E5-B4D6-4202-B825-7490FC5B9995}"/>
              </a:ext>
              <a:ext uri="{C183D7F6-B498-43B3-948B-1728B52AA6E4}">
                <adec:decorative xmlns:adec="http://schemas.microsoft.com/office/drawing/2017/decorative" val="1"/>
              </a:ext>
            </a:extLst>
          </p:cNvPr>
          <p:cNvGrpSpPr/>
          <p:nvPr>
            <p:custDataLst>
              <p:tags r:id="rId2"/>
            </p:custDataLst>
          </p:nvPr>
        </p:nvGrpSpPr>
        <p:grpSpPr bwMode="gray">
          <a:xfrm>
            <a:off x="10174171" y="1436688"/>
            <a:ext cx="1720061" cy="1720061"/>
            <a:chOff x="5000736" y="-1903280"/>
            <a:chExt cx="1656230" cy="1656230"/>
          </a:xfrm>
        </p:grpSpPr>
        <p:grpSp>
          <p:nvGrpSpPr>
            <p:cNvPr id="12" name="Ticks_1minute">
              <a:extLst>
                <a:ext uri="{FF2B5EF4-FFF2-40B4-BE49-F238E27FC236}">
                  <a16:creationId xmlns:a16="http://schemas.microsoft.com/office/drawing/2014/main" id="{FF8BDCD9-67FA-4FB1-8E9D-BEAC5FD01E9B}"/>
                </a:ext>
              </a:extLst>
            </p:cNvPr>
            <p:cNvGrpSpPr/>
            <p:nvPr/>
          </p:nvGrpSpPr>
          <p:grpSpPr bwMode="gray">
            <a:xfrm rot="5400000">
              <a:off x="6462293" y="-938736"/>
              <a:ext cx="239383" cy="134955"/>
              <a:chOff x="8076251" y="4591685"/>
              <a:chExt cx="239383" cy="134955"/>
            </a:xfrm>
          </p:grpSpPr>
          <p:cxnSp>
            <p:nvCxnSpPr>
              <p:cNvPr id="42" name="Straight Connector 521">
                <a:extLst>
                  <a:ext uri="{FF2B5EF4-FFF2-40B4-BE49-F238E27FC236}">
                    <a16:creationId xmlns:a16="http://schemas.microsoft.com/office/drawing/2014/main" id="{82C7D95F-8C00-4D21-9F8E-5B8B9E44F916}"/>
                  </a:ext>
                </a:extLst>
              </p:cNvPr>
              <p:cNvCxnSpPr>
                <a:cxnSpLocks/>
              </p:cNvCxnSpPr>
              <p:nvPr>
                <p:custDataLst>
                  <p:tags r:id="rId39"/>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522">
                <a:extLst>
                  <a:ext uri="{FF2B5EF4-FFF2-40B4-BE49-F238E27FC236}">
                    <a16:creationId xmlns:a16="http://schemas.microsoft.com/office/drawing/2014/main" id="{75197285-715A-481F-8FD8-0C00B266393F}"/>
                  </a:ext>
                </a:extLst>
              </p:cNvPr>
              <p:cNvCxnSpPr>
                <a:cxnSpLocks/>
              </p:cNvCxnSpPr>
              <p:nvPr>
                <p:custDataLst>
                  <p:tags r:id="rId40"/>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523">
                <a:extLst>
                  <a:ext uri="{FF2B5EF4-FFF2-40B4-BE49-F238E27FC236}">
                    <a16:creationId xmlns:a16="http://schemas.microsoft.com/office/drawing/2014/main" id="{756C5E7B-5884-4146-9A37-70FCCD74D1B5}"/>
                  </a:ext>
                </a:extLst>
              </p:cNvPr>
              <p:cNvCxnSpPr>
                <a:cxnSpLocks/>
              </p:cNvCxnSpPr>
              <p:nvPr>
                <p:custDataLst>
                  <p:tags r:id="rId41"/>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524">
                <a:extLst>
                  <a:ext uri="{FF2B5EF4-FFF2-40B4-BE49-F238E27FC236}">
                    <a16:creationId xmlns:a16="http://schemas.microsoft.com/office/drawing/2014/main" id="{C513D679-3CFD-4A0F-BF1B-634D02586FE4}"/>
                  </a:ext>
                </a:extLst>
              </p:cNvPr>
              <p:cNvCxnSpPr>
                <a:cxnSpLocks/>
              </p:cNvCxnSpPr>
              <p:nvPr>
                <p:custDataLst>
                  <p:tags r:id="rId42"/>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Ticks_1minute">
              <a:extLst>
                <a:ext uri="{FF2B5EF4-FFF2-40B4-BE49-F238E27FC236}">
                  <a16:creationId xmlns:a16="http://schemas.microsoft.com/office/drawing/2014/main" id="{5398B19A-BD86-4F30-92F7-6B06E3C58C61}"/>
                </a:ext>
              </a:extLst>
            </p:cNvPr>
            <p:cNvGrpSpPr/>
            <p:nvPr>
              <p:custDataLst>
                <p:tags r:id="rId10"/>
              </p:custDataLst>
            </p:nvPr>
          </p:nvGrpSpPr>
          <p:grpSpPr bwMode="gray">
            <a:xfrm rot="3600000">
              <a:off x="6463345" y="-1342621"/>
              <a:ext cx="239383" cy="134955"/>
              <a:chOff x="8076251" y="4591685"/>
              <a:chExt cx="239383" cy="134955"/>
            </a:xfrm>
          </p:grpSpPr>
          <p:cxnSp>
            <p:nvCxnSpPr>
              <p:cNvPr id="38" name="Straight Connector 517">
                <a:extLst>
                  <a:ext uri="{FF2B5EF4-FFF2-40B4-BE49-F238E27FC236}">
                    <a16:creationId xmlns:a16="http://schemas.microsoft.com/office/drawing/2014/main" id="{24200C4A-8AFD-4DFE-A4C4-3B79B37B5879}"/>
                  </a:ext>
                </a:extLst>
              </p:cNvPr>
              <p:cNvCxnSpPr>
                <a:cxnSpLocks/>
              </p:cNvCxnSpPr>
              <p:nvPr>
                <p:custDataLst>
                  <p:tags r:id="rId3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518">
                <a:extLst>
                  <a:ext uri="{FF2B5EF4-FFF2-40B4-BE49-F238E27FC236}">
                    <a16:creationId xmlns:a16="http://schemas.microsoft.com/office/drawing/2014/main" id="{2BC62C86-32EA-4063-BF23-F169A295DB79}"/>
                  </a:ext>
                </a:extLst>
              </p:cNvPr>
              <p:cNvCxnSpPr>
                <a:cxnSpLocks/>
              </p:cNvCxnSpPr>
              <p:nvPr>
                <p:custDataLst>
                  <p:tags r:id="rId3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519">
                <a:extLst>
                  <a:ext uri="{FF2B5EF4-FFF2-40B4-BE49-F238E27FC236}">
                    <a16:creationId xmlns:a16="http://schemas.microsoft.com/office/drawing/2014/main" id="{EC004B43-1FDB-479F-9E5D-11F79FBF9EB5}"/>
                  </a:ext>
                </a:extLst>
              </p:cNvPr>
              <p:cNvCxnSpPr>
                <a:cxnSpLocks/>
              </p:cNvCxnSpPr>
              <p:nvPr>
                <p:custDataLst>
                  <p:tags r:id="rId3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520">
                <a:extLst>
                  <a:ext uri="{FF2B5EF4-FFF2-40B4-BE49-F238E27FC236}">
                    <a16:creationId xmlns:a16="http://schemas.microsoft.com/office/drawing/2014/main" id="{071250C6-B1AE-4955-B389-BB7EC17090E9}"/>
                  </a:ext>
                </a:extLst>
              </p:cNvPr>
              <p:cNvCxnSpPr>
                <a:cxnSpLocks/>
              </p:cNvCxnSpPr>
              <p:nvPr>
                <p:custDataLst>
                  <p:tags r:id="rId3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Ticks_1minute">
              <a:extLst>
                <a:ext uri="{FF2B5EF4-FFF2-40B4-BE49-F238E27FC236}">
                  <a16:creationId xmlns:a16="http://schemas.microsoft.com/office/drawing/2014/main" id="{AB94B157-1FC3-4A87-88D9-938240942C70}"/>
                </a:ext>
              </a:extLst>
            </p:cNvPr>
            <p:cNvGrpSpPr/>
            <p:nvPr>
              <p:custDataLst>
                <p:tags r:id="rId11"/>
              </p:custDataLst>
            </p:nvPr>
          </p:nvGrpSpPr>
          <p:grpSpPr bwMode="gray">
            <a:xfrm rot="1800000">
              <a:off x="6262314" y="-1692922"/>
              <a:ext cx="239383" cy="134955"/>
              <a:chOff x="8076251" y="4591685"/>
              <a:chExt cx="239383" cy="134955"/>
            </a:xfrm>
          </p:grpSpPr>
          <p:cxnSp>
            <p:nvCxnSpPr>
              <p:cNvPr id="34" name="Straight Connector 513">
                <a:extLst>
                  <a:ext uri="{FF2B5EF4-FFF2-40B4-BE49-F238E27FC236}">
                    <a16:creationId xmlns:a16="http://schemas.microsoft.com/office/drawing/2014/main" id="{12B5D321-0934-4BCC-B153-2BE1B0F4C85A}"/>
                  </a:ext>
                </a:extLst>
              </p:cNvPr>
              <p:cNvCxnSpPr>
                <a:cxnSpLocks/>
              </p:cNvCxnSpPr>
              <p:nvPr>
                <p:custDataLst>
                  <p:tags r:id="rId31"/>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14">
                <a:extLst>
                  <a:ext uri="{FF2B5EF4-FFF2-40B4-BE49-F238E27FC236}">
                    <a16:creationId xmlns:a16="http://schemas.microsoft.com/office/drawing/2014/main" id="{C0701020-05D7-446A-8FAE-5B62ADC9D41D}"/>
                  </a:ext>
                </a:extLst>
              </p:cNvPr>
              <p:cNvCxnSpPr>
                <a:cxnSpLocks/>
              </p:cNvCxnSpPr>
              <p:nvPr>
                <p:custDataLst>
                  <p:tags r:id="rId32"/>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515">
                <a:extLst>
                  <a:ext uri="{FF2B5EF4-FFF2-40B4-BE49-F238E27FC236}">
                    <a16:creationId xmlns:a16="http://schemas.microsoft.com/office/drawing/2014/main" id="{4502776B-5C1A-4E76-A156-CF4497BB384B}"/>
                  </a:ext>
                </a:extLst>
              </p:cNvPr>
              <p:cNvCxnSpPr>
                <a:cxnSpLocks/>
              </p:cNvCxnSpPr>
              <p:nvPr>
                <p:custDataLst>
                  <p:tags r:id="rId33"/>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516">
                <a:extLst>
                  <a:ext uri="{FF2B5EF4-FFF2-40B4-BE49-F238E27FC236}">
                    <a16:creationId xmlns:a16="http://schemas.microsoft.com/office/drawing/2014/main" id="{A3A6A229-A146-41E4-8BBF-0E83E372A3D1}"/>
                  </a:ext>
                </a:extLst>
              </p:cNvPr>
              <p:cNvCxnSpPr>
                <a:cxnSpLocks/>
              </p:cNvCxnSpPr>
              <p:nvPr>
                <p:custDataLst>
                  <p:tags r:id="rId34"/>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Oval 494">
              <a:extLst>
                <a:ext uri="{FF2B5EF4-FFF2-40B4-BE49-F238E27FC236}">
                  <a16:creationId xmlns:a16="http://schemas.microsoft.com/office/drawing/2014/main" id="{0724E1C2-04F6-4DE4-8D47-89A63FE668B1}"/>
                </a:ext>
              </a:extLst>
            </p:cNvPr>
            <p:cNvSpPr>
              <a:spLocks/>
            </p:cNvSpPr>
            <p:nvPr>
              <p:custDataLst>
                <p:tags r:id="rId12"/>
              </p:custDataLst>
            </p:nvPr>
          </p:nvSpPr>
          <p:spPr bwMode="gray">
            <a:xfrm>
              <a:off x="5000736" y="-1903280"/>
              <a:ext cx="1656230" cy="1656230"/>
            </a:xfrm>
            <a:prstGeom prst="ellipse">
              <a:avLst/>
            </a:prstGeom>
            <a:noFill/>
            <a:ln w="6350" algn="ctr">
              <a:solidFill>
                <a:schemeClr val="accent6"/>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 name="Ticks_5minutes">
              <a:extLst>
                <a:ext uri="{FF2B5EF4-FFF2-40B4-BE49-F238E27FC236}">
                  <a16:creationId xmlns:a16="http://schemas.microsoft.com/office/drawing/2014/main" id="{9725BF0F-5459-43CF-AFAD-CE072927A07E}"/>
                </a:ext>
              </a:extLst>
            </p:cNvPr>
            <p:cNvGrpSpPr/>
            <p:nvPr>
              <p:custDataLst>
                <p:tags r:id="rId13"/>
              </p:custDataLst>
            </p:nvPr>
          </p:nvGrpSpPr>
          <p:grpSpPr bwMode="gray">
            <a:xfrm>
              <a:off x="5000736" y="-1903280"/>
              <a:ext cx="1656230" cy="1656230"/>
              <a:chOff x="899490" y="2483871"/>
              <a:chExt cx="1656230" cy="1656230"/>
            </a:xfrm>
          </p:grpSpPr>
          <p:cxnSp>
            <p:nvCxnSpPr>
              <p:cNvPr id="22" name="Straight Connector 501">
                <a:extLst>
                  <a:ext uri="{FF2B5EF4-FFF2-40B4-BE49-F238E27FC236}">
                    <a16:creationId xmlns:a16="http://schemas.microsoft.com/office/drawing/2014/main" id="{2A28DD02-F6B9-439F-BB56-61363722152A}"/>
                  </a:ext>
                </a:extLst>
              </p:cNvPr>
              <p:cNvCxnSpPr>
                <a:cxnSpLocks/>
              </p:cNvCxnSpPr>
              <p:nvPr>
                <p:custDataLst>
                  <p:tags r:id="rId19"/>
                </p:custDataLst>
              </p:nvPr>
            </p:nvCxnSpPr>
            <p:spPr bwMode="gray">
              <a:xfrm rot="1800000">
                <a:off x="1352614"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502">
                <a:extLst>
                  <a:ext uri="{FF2B5EF4-FFF2-40B4-BE49-F238E27FC236}">
                    <a16:creationId xmlns:a16="http://schemas.microsoft.com/office/drawing/2014/main" id="{F809DA54-7815-4ABC-B8F4-2D556AAAA8D0}"/>
                  </a:ext>
                </a:extLst>
              </p:cNvPr>
              <p:cNvCxnSpPr>
                <a:cxnSpLocks/>
              </p:cNvCxnSpPr>
              <p:nvPr>
                <p:custDataLst>
                  <p:tags r:id="rId20"/>
                </p:custDataLst>
              </p:nvPr>
            </p:nvCxnSpPr>
            <p:spPr bwMode="gray">
              <a:xfrm rot="3600000">
                <a:off x="2382421" y="2861928"/>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503">
                <a:extLst>
                  <a:ext uri="{FF2B5EF4-FFF2-40B4-BE49-F238E27FC236}">
                    <a16:creationId xmlns:a16="http://schemas.microsoft.com/office/drawing/2014/main" id="{4C7F108F-3F55-4B8F-AD5B-8D590FCB8A8A}"/>
                  </a:ext>
                </a:extLst>
              </p:cNvPr>
              <p:cNvCxnSpPr>
                <a:cxnSpLocks/>
              </p:cNvCxnSpPr>
              <p:nvPr>
                <p:custDataLst>
                  <p:tags r:id="rId21"/>
                </p:custDataLst>
              </p:nvPr>
            </p:nvCxnSpPr>
            <p:spPr bwMode="gray">
              <a:xfrm>
                <a:off x="1727605" y="248387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504">
                <a:extLst>
                  <a:ext uri="{FF2B5EF4-FFF2-40B4-BE49-F238E27FC236}">
                    <a16:creationId xmlns:a16="http://schemas.microsoft.com/office/drawing/2014/main" id="{4633932D-5883-42F9-9B71-15E8C1306C83}"/>
                  </a:ext>
                </a:extLst>
              </p:cNvPr>
              <p:cNvCxnSpPr>
                <a:cxnSpLocks/>
              </p:cNvCxnSpPr>
              <p:nvPr>
                <p:custDataLst>
                  <p:tags r:id="rId22"/>
                </p:custDataLst>
              </p:nvPr>
            </p:nvCxnSpPr>
            <p:spPr bwMode="gray">
              <a:xfrm rot="9000000">
                <a:off x="1349547" y="2590319"/>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505">
                <a:extLst>
                  <a:ext uri="{FF2B5EF4-FFF2-40B4-BE49-F238E27FC236}">
                    <a16:creationId xmlns:a16="http://schemas.microsoft.com/office/drawing/2014/main" id="{4CC51AC8-96B7-4E5D-B8E0-D1E1B674264C}"/>
                  </a:ext>
                </a:extLst>
              </p:cNvPr>
              <p:cNvCxnSpPr>
                <a:cxnSpLocks/>
              </p:cNvCxnSpPr>
              <p:nvPr>
                <p:custDataLst>
                  <p:tags r:id="rId23"/>
                </p:custDataLst>
              </p:nvPr>
            </p:nvCxnSpPr>
            <p:spPr bwMode="gray">
              <a:xfrm rot="7200000">
                <a:off x="2382421" y="3618044"/>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506">
                <a:extLst>
                  <a:ext uri="{FF2B5EF4-FFF2-40B4-BE49-F238E27FC236}">
                    <a16:creationId xmlns:a16="http://schemas.microsoft.com/office/drawing/2014/main" id="{87368437-6E62-429A-BC02-97C1D8FCFC38}"/>
                  </a:ext>
                </a:extLst>
              </p:cNvPr>
              <p:cNvCxnSpPr>
                <a:cxnSpLocks/>
              </p:cNvCxnSpPr>
              <p:nvPr>
                <p:custDataLst>
                  <p:tags r:id="rId24"/>
                </p:custDataLst>
              </p:nvPr>
            </p:nvCxnSpPr>
            <p:spPr bwMode="gray">
              <a:xfrm rot="5400000">
                <a:off x="248372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507">
                <a:extLst>
                  <a:ext uri="{FF2B5EF4-FFF2-40B4-BE49-F238E27FC236}">
                    <a16:creationId xmlns:a16="http://schemas.microsoft.com/office/drawing/2014/main" id="{5FC19784-7414-4E0D-A15E-8EE51BFBAE7A}"/>
                  </a:ext>
                </a:extLst>
              </p:cNvPr>
              <p:cNvCxnSpPr>
                <a:cxnSpLocks/>
              </p:cNvCxnSpPr>
              <p:nvPr>
                <p:custDataLst>
                  <p:tags r:id="rId25"/>
                </p:custDataLst>
              </p:nvPr>
            </p:nvCxnSpPr>
            <p:spPr bwMode="gray">
              <a:xfrm>
                <a:off x="1727605" y="399610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508">
                <a:extLst>
                  <a:ext uri="{FF2B5EF4-FFF2-40B4-BE49-F238E27FC236}">
                    <a16:creationId xmlns:a16="http://schemas.microsoft.com/office/drawing/2014/main" id="{F0E2F0C7-7BF7-4D00-9E43-1B75806D64C1}"/>
                  </a:ext>
                </a:extLst>
              </p:cNvPr>
              <p:cNvCxnSpPr>
                <a:cxnSpLocks/>
              </p:cNvCxnSpPr>
              <p:nvPr>
                <p:custDataLst>
                  <p:tags r:id="rId26"/>
                </p:custDataLst>
              </p:nvPr>
            </p:nvCxnSpPr>
            <p:spPr bwMode="gray">
              <a:xfrm rot="1800000">
                <a:off x="2105662" y="258447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509">
                <a:extLst>
                  <a:ext uri="{FF2B5EF4-FFF2-40B4-BE49-F238E27FC236}">
                    <a16:creationId xmlns:a16="http://schemas.microsoft.com/office/drawing/2014/main" id="{CA552872-F574-4536-B418-122E1B2CDE81}"/>
                  </a:ext>
                </a:extLst>
              </p:cNvPr>
              <p:cNvCxnSpPr>
                <a:cxnSpLocks/>
              </p:cNvCxnSpPr>
              <p:nvPr>
                <p:custDataLst>
                  <p:tags r:id="rId27"/>
                </p:custDataLst>
              </p:nvPr>
            </p:nvCxnSpPr>
            <p:spPr bwMode="gray">
              <a:xfrm rot="3600000">
                <a:off x="1072790" y="361804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510">
                <a:extLst>
                  <a:ext uri="{FF2B5EF4-FFF2-40B4-BE49-F238E27FC236}">
                    <a16:creationId xmlns:a16="http://schemas.microsoft.com/office/drawing/2014/main" id="{A9B6292E-9FBB-48C7-99CE-1163E2AF6300}"/>
                  </a:ext>
                </a:extLst>
              </p:cNvPr>
              <p:cNvCxnSpPr>
                <a:cxnSpLocks/>
              </p:cNvCxnSpPr>
              <p:nvPr>
                <p:custDataLst>
                  <p:tags r:id="rId28"/>
                </p:custDataLst>
              </p:nvPr>
            </p:nvCxnSpPr>
            <p:spPr bwMode="gray">
              <a:xfrm rot="9000000">
                <a:off x="2105663"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511">
                <a:extLst>
                  <a:ext uri="{FF2B5EF4-FFF2-40B4-BE49-F238E27FC236}">
                    <a16:creationId xmlns:a16="http://schemas.microsoft.com/office/drawing/2014/main" id="{5A6BD43E-556A-456F-B03C-3EFDFA6F9C93}"/>
                  </a:ext>
                </a:extLst>
              </p:cNvPr>
              <p:cNvCxnSpPr>
                <a:cxnSpLocks/>
              </p:cNvCxnSpPr>
              <p:nvPr>
                <p:custDataLst>
                  <p:tags r:id="rId29"/>
                </p:custDataLst>
              </p:nvPr>
            </p:nvCxnSpPr>
            <p:spPr bwMode="gray">
              <a:xfrm rot="7200000">
                <a:off x="1072790" y="2865892"/>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512">
                <a:extLst>
                  <a:ext uri="{FF2B5EF4-FFF2-40B4-BE49-F238E27FC236}">
                    <a16:creationId xmlns:a16="http://schemas.microsoft.com/office/drawing/2014/main" id="{68BE0818-FB1E-4EAD-93D9-0C95D8D4547C}"/>
                  </a:ext>
                </a:extLst>
              </p:cNvPr>
              <p:cNvCxnSpPr>
                <a:cxnSpLocks/>
              </p:cNvCxnSpPr>
              <p:nvPr>
                <p:custDataLst>
                  <p:tags r:id="rId30"/>
                </p:custDataLst>
              </p:nvPr>
            </p:nvCxnSpPr>
            <p:spPr bwMode="gray">
              <a:xfrm rot="5400000">
                <a:off x="97149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Ticks_1minute">
              <a:extLst>
                <a:ext uri="{FF2B5EF4-FFF2-40B4-BE49-F238E27FC236}">
                  <a16:creationId xmlns:a16="http://schemas.microsoft.com/office/drawing/2014/main" id="{EC917640-CFA5-4BDA-A529-2898EB638A05}"/>
                </a:ext>
              </a:extLst>
            </p:cNvPr>
            <p:cNvGrpSpPr/>
            <p:nvPr>
              <p:custDataLst>
                <p:tags r:id="rId14"/>
              </p:custDataLst>
            </p:nvPr>
          </p:nvGrpSpPr>
          <p:grpSpPr bwMode="gray">
            <a:xfrm>
              <a:off x="5913066" y="-1895776"/>
              <a:ext cx="239383" cy="134955"/>
              <a:chOff x="8076251" y="4591685"/>
              <a:chExt cx="239383" cy="134955"/>
            </a:xfrm>
          </p:grpSpPr>
          <p:cxnSp>
            <p:nvCxnSpPr>
              <p:cNvPr id="18" name="Straight Connector 497">
                <a:extLst>
                  <a:ext uri="{FF2B5EF4-FFF2-40B4-BE49-F238E27FC236}">
                    <a16:creationId xmlns:a16="http://schemas.microsoft.com/office/drawing/2014/main" id="{686C070D-FB71-4733-B6B8-03BF3E06720B}"/>
                  </a:ext>
                </a:extLst>
              </p:cNvPr>
              <p:cNvCxnSpPr>
                <a:cxnSpLocks/>
              </p:cNvCxnSpPr>
              <p:nvPr>
                <p:custDataLst>
                  <p:tags r:id="rId1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498">
                <a:extLst>
                  <a:ext uri="{FF2B5EF4-FFF2-40B4-BE49-F238E27FC236}">
                    <a16:creationId xmlns:a16="http://schemas.microsoft.com/office/drawing/2014/main" id="{B5F8AA5F-A904-4E33-B94C-D3C7C9A92C1C}"/>
                  </a:ext>
                </a:extLst>
              </p:cNvPr>
              <p:cNvCxnSpPr>
                <a:cxnSpLocks/>
              </p:cNvCxnSpPr>
              <p:nvPr>
                <p:custDataLst>
                  <p:tags r:id="rId1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499">
                <a:extLst>
                  <a:ext uri="{FF2B5EF4-FFF2-40B4-BE49-F238E27FC236}">
                    <a16:creationId xmlns:a16="http://schemas.microsoft.com/office/drawing/2014/main" id="{C9F07887-BD5B-4B22-8828-C3FBA63E5076}"/>
                  </a:ext>
                </a:extLst>
              </p:cNvPr>
              <p:cNvCxnSpPr>
                <a:cxnSpLocks/>
              </p:cNvCxnSpPr>
              <p:nvPr>
                <p:custDataLst>
                  <p:tags r:id="rId1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500">
                <a:extLst>
                  <a:ext uri="{FF2B5EF4-FFF2-40B4-BE49-F238E27FC236}">
                    <a16:creationId xmlns:a16="http://schemas.microsoft.com/office/drawing/2014/main" id="{FD28F366-D582-4CDB-AA3D-AA9B19F0E73C}"/>
                  </a:ext>
                </a:extLst>
              </p:cNvPr>
              <p:cNvCxnSpPr>
                <a:cxnSpLocks/>
              </p:cNvCxnSpPr>
              <p:nvPr>
                <p:custDataLst>
                  <p:tags r:id="rId1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6" name="Indicator_Seconds">
            <a:extLst>
              <a:ext uri="{FF2B5EF4-FFF2-40B4-BE49-F238E27FC236}">
                <a16:creationId xmlns:a16="http://schemas.microsoft.com/office/drawing/2014/main" id="{C22C1A57-8483-49A2-9964-5FD70542C482}"/>
              </a:ext>
              <a:ext uri="{C183D7F6-B498-43B3-948B-1728B52AA6E4}">
                <adec:decorative xmlns:adec="http://schemas.microsoft.com/office/drawing/2017/decorative" val="1"/>
              </a:ext>
            </a:extLst>
          </p:cNvPr>
          <p:cNvGrpSpPr/>
          <p:nvPr>
            <p:custDataLst>
              <p:tags r:id="rId3"/>
            </p:custDataLst>
          </p:nvPr>
        </p:nvGrpSpPr>
        <p:grpSpPr bwMode="gray">
          <a:xfrm>
            <a:off x="10174171" y="1436688"/>
            <a:ext cx="1720061" cy="1720061"/>
            <a:chOff x="1511575" y="2744904"/>
            <a:chExt cx="1656230" cy="1656230"/>
          </a:xfrm>
        </p:grpSpPr>
        <p:sp>
          <p:nvSpPr>
            <p:cNvPr id="47" name="Pentagon 526">
              <a:extLst>
                <a:ext uri="{FF2B5EF4-FFF2-40B4-BE49-F238E27FC236}">
                  <a16:creationId xmlns:a16="http://schemas.microsoft.com/office/drawing/2014/main" id="{90A832A1-2F6A-46AA-B2E9-C4E828E14C8E}"/>
                </a:ext>
              </a:extLst>
            </p:cNvPr>
            <p:cNvSpPr>
              <a:spLocks/>
            </p:cNvSpPr>
            <p:nvPr>
              <p:custDataLst>
                <p:tags r:id="rId8"/>
              </p:custDataLst>
            </p:nvPr>
          </p:nvSpPr>
          <p:spPr bwMode="gray">
            <a:xfrm rot="16200000">
              <a:off x="1925691" y="3122900"/>
              <a:ext cx="828000" cy="72010"/>
            </a:xfrm>
            <a:prstGeom prst="homePlate">
              <a:avLst>
                <a:gd name="adj" fmla="val 283564"/>
              </a:avLst>
            </a:prstGeom>
            <a:solidFill>
              <a:schemeClr val="accent1"/>
            </a:solidFill>
            <a:ln w="6350" algn="ctr">
              <a:noFill/>
              <a:miter lim="800000"/>
              <a:headEnd/>
              <a:tailEnd/>
            </a:ln>
          </p:spPr>
          <p:txBody>
            <a:bodyPr wrap="square" lIns="90000" tIns="72000" rIns="102097"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Oval 527">
              <a:extLst>
                <a:ext uri="{FF2B5EF4-FFF2-40B4-BE49-F238E27FC236}">
                  <a16:creationId xmlns:a16="http://schemas.microsoft.com/office/drawing/2014/main" id="{8499A298-6228-42DA-B087-6E516D0C2ABD}"/>
                </a:ext>
              </a:extLst>
            </p:cNvPr>
            <p:cNvSpPr>
              <a:spLocks/>
            </p:cNvSpPr>
            <p:nvPr>
              <p:custDataLst>
                <p:tags r:id="rId9"/>
              </p:custDataLst>
            </p:nvPr>
          </p:nvSpPr>
          <p:spPr bwMode="gray">
            <a:xfrm>
              <a:off x="1511575" y="2744904"/>
              <a:ext cx="1656230" cy="1656230"/>
            </a:xfrm>
            <a:prstGeom prst="ellipse">
              <a:avLst/>
            </a:prstGeom>
            <a:noFill/>
            <a:ln w="6350" algn="ctr">
              <a:solidFill>
                <a:schemeClr val="lt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49" name="Clock_Top">
            <a:extLst>
              <a:ext uri="{FF2B5EF4-FFF2-40B4-BE49-F238E27FC236}">
                <a16:creationId xmlns:a16="http://schemas.microsoft.com/office/drawing/2014/main" id="{5EFEDEEF-956D-4F4C-9874-D9DFCD0B5A09}"/>
              </a:ext>
              <a:ext uri="{C183D7F6-B498-43B3-948B-1728B52AA6E4}">
                <adec:decorative xmlns:adec="http://schemas.microsoft.com/office/drawing/2017/decorative" val="1"/>
              </a:ext>
            </a:extLst>
          </p:cNvPr>
          <p:cNvGrpSpPr/>
          <p:nvPr>
            <p:custDataLst>
              <p:tags r:id="rId4"/>
            </p:custDataLst>
          </p:nvPr>
        </p:nvGrpSpPr>
        <p:grpSpPr bwMode="gray">
          <a:xfrm>
            <a:off x="10174171" y="1436688"/>
            <a:ext cx="1720061" cy="1720061"/>
            <a:chOff x="3347830" y="2708900"/>
            <a:chExt cx="1656230" cy="1656230"/>
          </a:xfrm>
        </p:grpSpPr>
        <p:sp>
          <p:nvSpPr>
            <p:cNvPr id="50" name="Clock_Dot">
              <a:extLst>
                <a:ext uri="{FF2B5EF4-FFF2-40B4-BE49-F238E27FC236}">
                  <a16:creationId xmlns:a16="http://schemas.microsoft.com/office/drawing/2014/main" id="{F42FA3F7-7A7F-424C-A9D8-47C213BD3F56}"/>
                </a:ext>
              </a:extLst>
            </p:cNvPr>
            <p:cNvSpPr/>
            <p:nvPr>
              <p:custDataLst>
                <p:tags r:id="rId6"/>
              </p:custDataLst>
            </p:nvPr>
          </p:nvSpPr>
          <p:spPr bwMode="gray">
            <a:xfrm flipV="1">
              <a:off x="4067930" y="3429000"/>
              <a:ext cx="216030" cy="216030"/>
            </a:xfrm>
            <a:prstGeom prst="ellipse">
              <a:avLst/>
            </a:prstGeom>
            <a:solidFill>
              <a:schemeClr val="accent1"/>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1" name="Clock_Glas">
              <a:extLst>
                <a:ext uri="{FF2B5EF4-FFF2-40B4-BE49-F238E27FC236}">
                  <a16:creationId xmlns:a16="http://schemas.microsoft.com/office/drawing/2014/main" id="{108D9508-6289-49AE-8727-7F311D2FB1CD}"/>
                </a:ext>
              </a:extLst>
            </p:cNvPr>
            <p:cNvSpPr>
              <a:spLocks/>
            </p:cNvSpPr>
            <p:nvPr>
              <p:custDataLst>
                <p:tags r:id="rId7"/>
              </p:custDataLst>
            </p:nvPr>
          </p:nvSpPr>
          <p:spPr bwMode="gray">
            <a:xfrm>
              <a:off x="3347830" y="2708900"/>
              <a:ext cx="1656230" cy="1656230"/>
            </a:xfrm>
            <a:prstGeom prst="ellipse">
              <a:avLst/>
            </a:prstGeom>
            <a:noFill/>
            <a:ln w="6350" algn="ctr">
              <a:solidFill>
                <a:schemeClr val="tx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52" name="Time_Over_20min">
            <a:extLst>
              <a:ext uri="{FF2B5EF4-FFF2-40B4-BE49-F238E27FC236}">
                <a16:creationId xmlns:a16="http://schemas.microsoft.com/office/drawing/2014/main" id="{D96426C7-20C3-4782-9BB7-F8EE88D091D3}"/>
              </a:ext>
            </a:extLst>
          </p:cNvPr>
          <p:cNvSpPr>
            <a:spLocks/>
          </p:cNvSpPr>
          <p:nvPr>
            <p:custDataLst>
              <p:tags r:id="rId5"/>
            </p:custDataLst>
          </p:nvPr>
        </p:nvSpPr>
        <p:spPr bwMode="gray">
          <a:xfrm>
            <a:off x="10174171" y="1436688"/>
            <a:ext cx="1720061" cy="1720061"/>
          </a:xfrm>
          <a:prstGeom prst="ellipse">
            <a:avLst/>
          </a:prstGeom>
          <a:solidFill>
            <a:srgbClr val="FF3300">
              <a:alpha val="89804"/>
            </a:srgbClr>
          </a:solidFill>
          <a:ln w="6350" algn="ctr">
            <a:solidFill>
              <a:schemeClr val="tx1">
                <a:alpha val="69804"/>
              </a:schemeClr>
            </a:solidFill>
            <a:miter lim="800000"/>
            <a:headEnd/>
            <a:tailEnd/>
          </a:ln>
        </p:spPr>
        <p:txBody>
          <a:bodyPr wrap="square" lIns="0" tIns="72000" rIns="0" bIns="72000" rtlCol="0" anchor="ctr" anchorCtr="0">
            <a:noAutofit/>
          </a:bodyPr>
          <a:lstStyle/>
          <a:p>
            <a:pPr marL="0" marR="0" lvl="0" indent="0" algn="ctr" defTabSz="914367" rtl="0" eaLnBrk="1" fontAlgn="base" latinLnBrk="0" hangingPunct="1">
              <a:lnSpc>
                <a:spcPct val="100000"/>
              </a:lnSpc>
              <a:spcBef>
                <a:spcPct val="40000"/>
              </a:spcBef>
              <a:spcAft>
                <a:spcPct val="0"/>
              </a:spcAft>
              <a:buClr>
                <a:srgbClr val="215283"/>
              </a:buClr>
              <a:buSzPct val="85000"/>
              <a:buFont typeface="Wingdings" pitchFamily="2" charset="2"/>
              <a:buNone/>
              <a:tabLst/>
              <a:defRPr/>
            </a:pPr>
            <a:r>
              <a:rPr kumimoji="0" lang="en-US" sz="1300" b="1" i="0" u="none" strike="noStrike" kern="1200" cap="none" spc="0" normalizeH="0" baseline="0" noProof="0" dirty="0">
                <a:ln>
                  <a:noFill/>
                </a:ln>
                <a:solidFill>
                  <a:srgbClr val="FFFFFF"/>
                </a:solidFill>
                <a:effectLst/>
                <a:uLnTx/>
                <a:uFillTx/>
                <a:latin typeface="Segoe UI"/>
                <a:ea typeface="+mn-ea"/>
                <a:cs typeface="+mn-cs"/>
              </a:rPr>
              <a:t>Solution</a:t>
            </a:r>
          </a:p>
        </p:txBody>
      </p:sp>
    </p:spTree>
    <p:extLst>
      <p:ext uri="{BB962C8B-B14F-4D97-AF65-F5344CB8AC3E}">
        <p14:creationId xmlns:p14="http://schemas.microsoft.com/office/powerpoint/2010/main" val="1699468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7200000">
                                      <p:cBhvr>
                                        <p:cTn id="6" dur="20000" fill="hold"/>
                                        <p:tgtEl>
                                          <p:spTgt spid="46"/>
                                        </p:tgtEl>
                                        <p:attrNameLst>
                                          <p:attrName>r</p:attrName>
                                        </p:attrNameLst>
                                      </p:cBhvr>
                                    </p:animRot>
                                  </p:childTnLst>
                                </p:cTn>
                              </p:par>
                            </p:childTnLst>
                          </p:cTn>
                        </p:par>
                        <p:par>
                          <p:cTn id="7" fill="hold">
                            <p:stCondLst>
                              <p:cond delay="20000"/>
                            </p:stCondLst>
                            <p:childTnLst>
                              <p:par>
                                <p:cTn id="8" presetID="10"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20500"/>
                            </p:stCondLst>
                            <p:childTnLst>
                              <p:par>
                                <p:cTn id="12" presetID="16" presetClass="entr" presetSubtype="21"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8D92E-FD91-408F-BE95-CD5DDEDB5E9B}"/>
              </a:ext>
            </a:extLst>
          </p:cNvPr>
          <p:cNvSpPr>
            <a:spLocks noGrp="1"/>
          </p:cNvSpPr>
          <p:nvPr>
            <p:ph type="title"/>
          </p:nvPr>
        </p:nvSpPr>
        <p:spPr/>
        <p:txBody>
          <a:bodyPr/>
          <a:lstStyle/>
          <a:p>
            <a:r>
              <a:rPr lang="de-DE" noProof="0" dirty="0"/>
              <a:t>Check your knowledge</a:t>
            </a:r>
          </a:p>
        </p:txBody>
      </p:sp>
      <p:sp>
        <p:nvSpPr>
          <p:cNvPr id="4" name="Text Placeholder 3">
            <a:extLst>
              <a:ext uri="{FF2B5EF4-FFF2-40B4-BE49-F238E27FC236}">
                <a16:creationId xmlns:a16="http://schemas.microsoft.com/office/drawing/2014/main" id="{A3AD9285-120A-40A2-A75C-34A87AFB8049}"/>
              </a:ext>
            </a:extLst>
          </p:cNvPr>
          <p:cNvSpPr>
            <a:spLocks noGrp="1"/>
          </p:cNvSpPr>
          <p:nvPr>
            <p:ph type="body" sz="quarter" idx="10"/>
          </p:nvPr>
        </p:nvSpPr>
        <p:spPr>
          <a:xfrm>
            <a:off x="586390" y="1434370"/>
            <a:ext cx="9194248" cy="3543021"/>
          </a:xfrm>
        </p:spPr>
        <p:txBody>
          <a:bodyPr/>
          <a:lstStyle/>
          <a:p>
            <a:pPr marL="0" indent="0">
              <a:buNone/>
            </a:pPr>
            <a:r>
              <a:rPr lang="en-GB" dirty="0"/>
              <a:t>Which of the following soft skills is essential for a solution architect to have?</a:t>
            </a:r>
          </a:p>
          <a:p>
            <a:pPr marL="0" indent="0">
              <a:buNone/>
            </a:pPr>
            <a:endParaRPr lang="en-GB" dirty="0"/>
          </a:p>
          <a:p>
            <a:pPr marL="514350" indent="-514350">
              <a:buFont typeface="+mj-lt"/>
              <a:buAutoNum type="alphaUcPeriod"/>
            </a:pPr>
            <a:r>
              <a:rPr lang="en-GB" dirty="0"/>
              <a:t>Collaboration</a:t>
            </a:r>
          </a:p>
          <a:p>
            <a:pPr marL="514350" indent="-514350">
              <a:buFont typeface="+mj-lt"/>
              <a:buAutoNum type="alphaUcPeriod"/>
            </a:pPr>
            <a:r>
              <a:rPr lang="en-GB" dirty="0"/>
              <a:t>Coordination</a:t>
            </a:r>
          </a:p>
          <a:p>
            <a:pPr marL="514350" indent="-514350">
              <a:buFont typeface="+mj-lt"/>
              <a:buAutoNum type="alphaUcPeriod"/>
            </a:pPr>
            <a:r>
              <a:rPr lang="en-GB" dirty="0"/>
              <a:t>Communication</a:t>
            </a:r>
          </a:p>
          <a:p>
            <a:pPr marL="514350" indent="-514350">
              <a:buFont typeface="+mj-lt"/>
              <a:buAutoNum type="alphaUcPeriod"/>
            </a:pPr>
            <a:r>
              <a:rPr lang="en-GB" dirty="0"/>
              <a:t>Problem Solving</a:t>
            </a:r>
          </a:p>
          <a:p>
            <a:pPr marL="514350" indent="-514350">
              <a:buFont typeface="+mj-lt"/>
              <a:buAutoNum type="alphaUcPeriod"/>
            </a:pPr>
            <a:r>
              <a:rPr lang="en-GB" dirty="0"/>
              <a:t>All of the above</a:t>
            </a:r>
          </a:p>
        </p:txBody>
      </p:sp>
      <p:sp>
        <p:nvSpPr>
          <p:cNvPr id="2" name="TextBox 1">
            <a:extLst>
              <a:ext uri="{FF2B5EF4-FFF2-40B4-BE49-F238E27FC236}">
                <a16:creationId xmlns:a16="http://schemas.microsoft.com/office/drawing/2014/main" id="{0054BACF-778F-4BED-AFA7-1B98DC77244E}"/>
              </a:ext>
            </a:extLst>
          </p:cNvPr>
          <p:cNvSpPr txBox="1"/>
          <p:nvPr/>
        </p:nvSpPr>
        <p:spPr>
          <a:xfrm>
            <a:off x="7180357" y="4623637"/>
            <a:ext cx="3816453" cy="677108"/>
          </a:xfrm>
          <a:prstGeom prst="rect">
            <a:avLst/>
          </a:prstGeom>
          <a:noFill/>
        </p:spPr>
        <p:txBody>
          <a:bodyPr wrap="square" lIns="0" tIns="0" rIns="0" bIns="0" rtlCol="0">
            <a:spAutoFit/>
          </a:bodyPr>
          <a:lstStyle/>
          <a:p>
            <a:pPr algn="r" defTabSz="914367">
              <a:defRPr/>
            </a:pPr>
            <a:r>
              <a:rPr lang="en-GB" sz="4400" dirty="0">
                <a:gradFill>
                  <a:gsLst>
                    <a:gs pos="2917">
                      <a:srgbClr val="1A1A1A"/>
                    </a:gs>
                    <a:gs pos="30000">
                      <a:srgbClr val="1A1A1A"/>
                    </a:gs>
                  </a:gsLst>
                  <a:lin ang="5400000" scaled="0"/>
                </a:gradFill>
              </a:rPr>
              <a:t>Answer=E</a:t>
            </a:r>
          </a:p>
        </p:txBody>
      </p:sp>
      <p:sp>
        <p:nvSpPr>
          <p:cNvPr id="6" name="Clock_Pie_Big">
            <a:extLst>
              <a:ext uri="{FF2B5EF4-FFF2-40B4-BE49-F238E27FC236}">
                <a16:creationId xmlns:a16="http://schemas.microsoft.com/office/drawing/2014/main" id="{5FCEBEAC-98EE-46C7-806A-9B9F33CA71EA}"/>
              </a:ext>
              <a:ext uri="{C183D7F6-B498-43B3-948B-1728B52AA6E4}">
                <adec:decorative xmlns:adec="http://schemas.microsoft.com/office/drawing/2017/decorative" val="1"/>
              </a:ext>
            </a:extLst>
          </p:cNvPr>
          <p:cNvSpPr>
            <a:spLocks/>
          </p:cNvSpPr>
          <p:nvPr>
            <p:custDataLst>
              <p:tags r:id="rId1"/>
            </p:custDataLst>
          </p:nvPr>
        </p:nvSpPr>
        <p:spPr bwMode="gray">
          <a:xfrm>
            <a:off x="10174171" y="1436688"/>
            <a:ext cx="1720061" cy="1720061"/>
          </a:xfrm>
          <a:prstGeom prst="pie">
            <a:avLst>
              <a:gd name="adj1" fmla="val 16188133"/>
              <a:gd name="adj2" fmla="val 1786652"/>
            </a:avLst>
          </a:prstGeom>
          <a:solidFill>
            <a:schemeClr val="accent2"/>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1" name="Group 406">
            <a:extLst>
              <a:ext uri="{FF2B5EF4-FFF2-40B4-BE49-F238E27FC236}">
                <a16:creationId xmlns:a16="http://schemas.microsoft.com/office/drawing/2014/main" id="{B42E26E5-B4D6-4202-B825-7490FC5B9995}"/>
              </a:ext>
              <a:ext uri="{C183D7F6-B498-43B3-948B-1728B52AA6E4}">
                <adec:decorative xmlns:adec="http://schemas.microsoft.com/office/drawing/2017/decorative" val="1"/>
              </a:ext>
            </a:extLst>
          </p:cNvPr>
          <p:cNvGrpSpPr/>
          <p:nvPr>
            <p:custDataLst>
              <p:tags r:id="rId2"/>
            </p:custDataLst>
          </p:nvPr>
        </p:nvGrpSpPr>
        <p:grpSpPr bwMode="gray">
          <a:xfrm>
            <a:off x="10174171" y="1436688"/>
            <a:ext cx="1720061" cy="1720061"/>
            <a:chOff x="5000736" y="-1903280"/>
            <a:chExt cx="1656230" cy="1656230"/>
          </a:xfrm>
        </p:grpSpPr>
        <p:grpSp>
          <p:nvGrpSpPr>
            <p:cNvPr id="12" name="Ticks_1minute">
              <a:extLst>
                <a:ext uri="{FF2B5EF4-FFF2-40B4-BE49-F238E27FC236}">
                  <a16:creationId xmlns:a16="http://schemas.microsoft.com/office/drawing/2014/main" id="{FF8BDCD9-67FA-4FB1-8E9D-BEAC5FD01E9B}"/>
                </a:ext>
              </a:extLst>
            </p:cNvPr>
            <p:cNvGrpSpPr/>
            <p:nvPr/>
          </p:nvGrpSpPr>
          <p:grpSpPr bwMode="gray">
            <a:xfrm rot="5400000">
              <a:off x="6462293" y="-938736"/>
              <a:ext cx="239383" cy="134955"/>
              <a:chOff x="8076251" y="4591685"/>
              <a:chExt cx="239383" cy="134955"/>
            </a:xfrm>
          </p:grpSpPr>
          <p:cxnSp>
            <p:nvCxnSpPr>
              <p:cNvPr id="42" name="Straight Connector 521">
                <a:extLst>
                  <a:ext uri="{FF2B5EF4-FFF2-40B4-BE49-F238E27FC236}">
                    <a16:creationId xmlns:a16="http://schemas.microsoft.com/office/drawing/2014/main" id="{82C7D95F-8C00-4D21-9F8E-5B8B9E44F916}"/>
                  </a:ext>
                </a:extLst>
              </p:cNvPr>
              <p:cNvCxnSpPr>
                <a:cxnSpLocks/>
              </p:cNvCxnSpPr>
              <p:nvPr>
                <p:custDataLst>
                  <p:tags r:id="rId39"/>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522">
                <a:extLst>
                  <a:ext uri="{FF2B5EF4-FFF2-40B4-BE49-F238E27FC236}">
                    <a16:creationId xmlns:a16="http://schemas.microsoft.com/office/drawing/2014/main" id="{75197285-715A-481F-8FD8-0C00B266393F}"/>
                  </a:ext>
                </a:extLst>
              </p:cNvPr>
              <p:cNvCxnSpPr>
                <a:cxnSpLocks/>
              </p:cNvCxnSpPr>
              <p:nvPr>
                <p:custDataLst>
                  <p:tags r:id="rId40"/>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523">
                <a:extLst>
                  <a:ext uri="{FF2B5EF4-FFF2-40B4-BE49-F238E27FC236}">
                    <a16:creationId xmlns:a16="http://schemas.microsoft.com/office/drawing/2014/main" id="{756C5E7B-5884-4146-9A37-70FCCD74D1B5}"/>
                  </a:ext>
                </a:extLst>
              </p:cNvPr>
              <p:cNvCxnSpPr>
                <a:cxnSpLocks/>
              </p:cNvCxnSpPr>
              <p:nvPr>
                <p:custDataLst>
                  <p:tags r:id="rId41"/>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524">
                <a:extLst>
                  <a:ext uri="{FF2B5EF4-FFF2-40B4-BE49-F238E27FC236}">
                    <a16:creationId xmlns:a16="http://schemas.microsoft.com/office/drawing/2014/main" id="{C513D679-3CFD-4A0F-BF1B-634D02586FE4}"/>
                  </a:ext>
                </a:extLst>
              </p:cNvPr>
              <p:cNvCxnSpPr>
                <a:cxnSpLocks/>
              </p:cNvCxnSpPr>
              <p:nvPr>
                <p:custDataLst>
                  <p:tags r:id="rId42"/>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Ticks_1minute">
              <a:extLst>
                <a:ext uri="{FF2B5EF4-FFF2-40B4-BE49-F238E27FC236}">
                  <a16:creationId xmlns:a16="http://schemas.microsoft.com/office/drawing/2014/main" id="{5398B19A-BD86-4F30-92F7-6B06E3C58C61}"/>
                </a:ext>
              </a:extLst>
            </p:cNvPr>
            <p:cNvGrpSpPr/>
            <p:nvPr>
              <p:custDataLst>
                <p:tags r:id="rId10"/>
              </p:custDataLst>
            </p:nvPr>
          </p:nvGrpSpPr>
          <p:grpSpPr bwMode="gray">
            <a:xfrm rot="3600000">
              <a:off x="6463345" y="-1342621"/>
              <a:ext cx="239383" cy="134955"/>
              <a:chOff x="8076251" y="4591685"/>
              <a:chExt cx="239383" cy="134955"/>
            </a:xfrm>
          </p:grpSpPr>
          <p:cxnSp>
            <p:nvCxnSpPr>
              <p:cNvPr id="38" name="Straight Connector 517">
                <a:extLst>
                  <a:ext uri="{FF2B5EF4-FFF2-40B4-BE49-F238E27FC236}">
                    <a16:creationId xmlns:a16="http://schemas.microsoft.com/office/drawing/2014/main" id="{24200C4A-8AFD-4DFE-A4C4-3B79B37B5879}"/>
                  </a:ext>
                </a:extLst>
              </p:cNvPr>
              <p:cNvCxnSpPr>
                <a:cxnSpLocks/>
              </p:cNvCxnSpPr>
              <p:nvPr>
                <p:custDataLst>
                  <p:tags r:id="rId3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518">
                <a:extLst>
                  <a:ext uri="{FF2B5EF4-FFF2-40B4-BE49-F238E27FC236}">
                    <a16:creationId xmlns:a16="http://schemas.microsoft.com/office/drawing/2014/main" id="{2BC62C86-32EA-4063-BF23-F169A295DB79}"/>
                  </a:ext>
                </a:extLst>
              </p:cNvPr>
              <p:cNvCxnSpPr>
                <a:cxnSpLocks/>
              </p:cNvCxnSpPr>
              <p:nvPr>
                <p:custDataLst>
                  <p:tags r:id="rId3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519">
                <a:extLst>
                  <a:ext uri="{FF2B5EF4-FFF2-40B4-BE49-F238E27FC236}">
                    <a16:creationId xmlns:a16="http://schemas.microsoft.com/office/drawing/2014/main" id="{EC004B43-1FDB-479F-9E5D-11F79FBF9EB5}"/>
                  </a:ext>
                </a:extLst>
              </p:cNvPr>
              <p:cNvCxnSpPr>
                <a:cxnSpLocks/>
              </p:cNvCxnSpPr>
              <p:nvPr>
                <p:custDataLst>
                  <p:tags r:id="rId3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520">
                <a:extLst>
                  <a:ext uri="{FF2B5EF4-FFF2-40B4-BE49-F238E27FC236}">
                    <a16:creationId xmlns:a16="http://schemas.microsoft.com/office/drawing/2014/main" id="{071250C6-B1AE-4955-B389-BB7EC17090E9}"/>
                  </a:ext>
                </a:extLst>
              </p:cNvPr>
              <p:cNvCxnSpPr>
                <a:cxnSpLocks/>
              </p:cNvCxnSpPr>
              <p:nvPr>
                <p:custDataLst>
                  <p:tags r:id="rId3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Ticks_1minute">
              <a:extLst>
                <a:ext uri="{FF2B5EF4-FFF2-40B4-BE49-F238E27FC236}">
                  <a16:creationId xmlns:a16="http://schemas.microsoft.com/office/drawing/2014/main" id="{AB94B157-1FC3-4A87-88D9-938240942C70}"/>
                </a:ext>
              </a:extLst>
            </p:cNvPr>
            <p:cNvGrpSpPr/>
            <p:nvPr>
              <p:custDataLst>
                <p:tags r:id="rId11"/>
              </p:custDataLst>
            </p:nvPr>
          </p:nvGrpSpPr>
          <p:grpSpPr bwMode="gray">
            <a:xfrm rot="1800000">
              <a:off x="6262314" y="-1692922"/>
              <a:ext cx="239383" cy="134955"/>
              <a:chOff x="8076251" y="4591685"/>
              <a:chExt cx="239383" cy="134955"/>
            </a:xfrm>
          </p:grpSpPr>
          <p:cxnSp>
            <p:nvCxnSpPr>
              <p:cNvPr id="34" name="Straight Connector 513">
                <a:extLst>
                  <a:ext uri="{FF2B5EF4-FFF2-40B4-BE49-F238E27FC236}">
                    <a16:creationId xmlns:a16="http://schemas.microsoft.com/office/drawing/2014/main" id="{12B5D321-0934-4BCC-B153-2BE1B0F4C85A}"/>
                  </a:ext>
                </a:extLst>
              </p:cNvPr>
              <p:cNvCxnSpPr>
                <a:cxnSpLocks/>
              </p:cNvCxnSpPr>
              <p:nvPr>
                <p:custDataLst>
                  <p:tags r:id="rId31"/>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14">
                <a:extLst>
                  <a:ext uri="{FF2B5EF4-FFF2-40B4-BE49-F238E27FC236}">
                    <a16:creationId xmlns:a16="http://schemas.microsoft.com/office/drawing/2014/main" id="{C0701020-05D7-446A-8FAE-5B62ADC9D41D}"/>
                  </a:ext>
                </a:extLst>
              </p:cNvPr>
              <p:cNvCxnSpPr>
                <a:cxnSpLocks/>
              </p:cNvCxnSpPr>
              <p:nvPr>
                <p:custDataLst>
                  <p:tags r:id="rId32"/>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515">
                <a:extLst>
                  <a:ext uri="{FF2B5EF4-FFF2-40B4-BE49-F238E27FC236}">
                    <a16:creationId xmlns:a16="http://schemas.microsoft.com/office/drawing/2014/main" id="{4502776B-5C1A-4E76-A156-CF4497BB384B}"/>
                  </a:ext>
                </a:extLst>
              </p:cNvPr>
              <p:cNvCxnSpPr>
                <a:cxnSpLocks/>
              </p:cNvCxnSpPr>
              <p:nvPr>
                <p:custDataLst>
                  <p:tags r:id="rId33"/>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516">
                <a:extLst>
                  <a:ext uri="{FF2B5EF4-FFF2-40B4-BE49-F238E27FC236}">
                    <a16:creationId xmlns:a16="http://schemas.microsoft.com/office/drawing/2014/main" id="{A3A6A229-A146-41E4-8BBF-0E83E372A3D1}"/>
                  </a:ext>
                </a:extLst>
              </p:cNvPr>
              <p:cNvCxnSpPr>
                <a:cxnSpLocks/>
              </p:cNvCxnSpPr>
              <p:nvPr>
                <p:custDataLst>
                  <p:tags r:id="rId34"/>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Oval 494">
              <a:extLst>
                <a:ext uri="{FF2B5EF4-FFF2-40B4-BE49-F238E27FC236}">
                  <a16:creationId xmlns:a16="http://schemas.microsoft.com/office/drawing/2014/main" id="{0724E1C2-04F6-4DE4-8D47-89A63FE668B1}"/>
                </a:ext>
              </a:extLst>
            </p:cNvPr>
            <p:cNvSpPr>
              <a:spLocks/>
            </p:cNvSpPr>
            <p:nvPr>
              <p:custDataLst>
                <p:tags r:id="rId12"/>
              </p:custDataLst>
            </p:nvPr>
          </p:nvSpPr>
          <p:spPr bwMode="gray">
            <a:xfrm>
              <a:off x="5000736" y="-1903280"/>
              <a:ext cx="1656230" cy="1656230"/>
            </a:xfrm>
            <a:prstGeom prst="ellipse">
              <a:avLst/>
            </a:prstGeom>
            <a:noFill/>
            <a:ln w="6350" algn="ctr">
              <a:solidFill>
                <a:schemeClr val="accent6"/>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 name="Ticks_5minutes">
              <a:extLst>
                <a:ext uri="{FF2B5EF4-FFF2-40B4-BE49-F238E27FC236}">
                  <a16:creationId xmlns:a16="http://schemas.microsoft.com/office/drawing/2014/main" id="{9725BF0F-5459-43CF-AFAD-CE072927A07E}"/>
                </a:ext>
              </a:extLst>
            </p:cNvPr>
            <p:cNvGrpSpPr/>
            <p:nvPr>
              <p:custDataLst>
                <p:tags r:id="rId13"/>
              </p:custDataLst>
            </p:nvPr>
          </p:nvGrpSpPr>
          <p:grpSpPr bwMode="gray">
            <a:xfrm>
              <a:off x="5000736" y="-1903280"/>
              <a:ext cx="1656230" cy="1656230"/>
              <a:chOff x="899490" y="2483871"/>
              <a:chExt cx="1656230" cy="1656230"/>
            </a:xfrm>
          </p:grpSpPr>
          <p:cxnSp>
            <p:nvCxnSpPr>
              <p:cNvPr id="22" name="Straight Connector 501">
                <a:extLst>
                  <a:ext uri="{FF2B5EF4-FFF2-40B4-BE49-F238E27FC236}">
                    <a16:creationId xmlns:a16="http://schemas.microsoft.com/office/drawing/2014/main" id="{2A28DD02-F6B9-439F-BB56-61363722152A}"/>
                  </a:ext>
                </a:extLst>
              </p:cNvPr>
              <p:cNvCxnSpPr>
                <a:cxnSpLocks/>
              </p:cNvCxnSpPr>
              <p:nvPr>
                <p:custDataLst>
                  <p:tags r:id="rId19"/>
                </p:custDataLst>
              </p:nvPr>
            </p:nvCxnSpPr>
            <p:spPr bwMode="gray">
              <a:xfrm rot="1800000">
                <a:off x="1352614"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502">
                <a:extLst>
                  <a:ext uri="{FF2B5EF4-FFF2-40B4-BE49-F238E27FC236}">
                    <a16:creationId xmlns:a16="http://schemas.microsoft.com/office/drawing/2014/main" id="{F809DA54-7815-4ABC-B8F4-2D556AAAA8D0}"/>
                  </a:ext>
                </a:extLst>
              </p:cNvPr>
              <p:cNvCxnSpPr>
                <a:cxnSpLocks/>
              </p:cNvCxnSpPr>
              <p:nvPr>
                <p:custDataLst>
                  <p:tags r:id="rId20"/>
                </p:custDataLst>
              </p:nvPr>
            </p:nvCxnSpPr>
            <p:spPr bwMode="gray">
              <a:xfrm rot="3600000">
                <a:off x="2382421" y="2861928"/>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503">
                <a:extLst>
                  <a:ext uri="{FF2B5EF4-FFF2-40B4-BE49-F238E27FC236}">
                    <a16:creationId xmlns:a16="http://schemas.microsoft.com/office/drawing/2014/main" id="{4C7F108F-3F55-4B8F-AD5B-8D590FCB8A8A}"/>
                  </a:ext>
                </a:extLst>
              </p:cNvPr>
              <p:cNvCxnSpPr>
                <a:cxnSpLocks/>
              </p:cNvCxnSpPr>
              <p:nvPr>
                <p:custDataLst>
                  <p:tags r:id="rId21"/>
                </p:custDataLst>
              </p:nvPr>
            </p:nvCxnSpPr>
            <p:spPr bwMode="gray">
              <a:xfrm>
                <a:off x="1727605" y="248387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504">
                <a:extLst>
                  <a:ext uri="{FF2B5EF4-FFF2-40B4-BE49-F238E27FC236}">
                    <a16:creationId xmlns:a16="http://schemas.microsoft.com/office/drawing/2014/main" id="{4633932D-5883-42F9-9B71-15E8C1306C83}"/>
                  </a:ext>
                </a:extLst>
              </p:cNvPr>
              <p:cNvCxnSpPr>
                <a:cxnSpLocks/>
              </p:cNvCxnSpPr>
              <p:nvPr>
                <p:custDataLst>
                  <p:tags r:id="rId22"/>
                </p:custDataLst>
              </p:nvPr>
            </p:nvCxnSpPr>
            <p:spPr bwMode="gray">
              <a:xfrm rot="9000000">
                <a:off x="1349547" y="2590319"/>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505">
                <a:extLst>
                  <a:ext uri="{FF2B5EF4-FFF2-40B4-BE49-F238E27FC236}">
                    <a16:creationId xmlns:a16="http://schemas.microsoft.com/office/drawing/2014/main" id="{4CC51AC8-96B7-4E5D-B8E0-D1E1B674264C}"/>
                  </a:ext>
                </a:extLst>
              </p:cNvPr>
              <p:cNvCxnSpPr>
                <a:cxnSpLocks/>
              </p:cNvCxnSpPr>
              <p:nvPr>
                <p:custDataLst>
                  <p:tags r:id="rId23"/>
                </p:custDataLst>
              </p:nvPr>
            </p:nvCxnSpPr>
            <p:spPr bwMode="gray">
              <a:xfrm rot="7200000">
                <a:off x="2382421" y="3618044"/>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506">
                <a:extLst>
                  <a:ext uri="{FF2B5EF4-FFF2-40B4-BE49-F238E27FC236}">
                    <a16:creationId xmlns:a16="http://schemas.microsoft.com/office/drawing/2014/main" id="{87368437-6E62-429A-BC02-97C1D8FCFC38}"/>
                  </a:ext>
                </a:extLst>
              </p:cNvPr>
              <p:cNvCxnSpPr>
                <a:cxnSpLocks/>
              </p:cNvCxnSpPr>
              <p:nvPr>
                <p:custDataLst>
                  <p:tags r:id="rId24"/>
                </p:custDataLst>
              </p:nvPr>
            </p:nvCxnSpPr>
            <p:spPr bwMode="gray">
              <a:xfrm rot="5400000">
                <a:off x="248372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507">
                <a:extLst>
                  <a:ext uri="{FF2B5EF4-FFF2-40B4-BE49-F238E27FC236}">
                    <a16:creationId xmlns:a16="http://schemas.microsoft.com/office/drawing/2014/main" id="{5FC19784-7414-4E0D-A15E-8EE51BFBAE7A}"/>
                  </a:ext>
                </a:extLst>
              </p:cNvPr>
              <p:cNvCxnSpPr>
                <a:cxnSpLocks/>
              </p:cNvCxnSpPr>
              <p:nvPr>
                <p:custDataLst>
                  <p:tags r:id="rId25"/>
                </p:custDataLst>
              </p:nvPr>
            </p:nvCxnSpPr>
            <p:spPr bwMode="gray">
              <a:xfrm>
                <a:off x="1727605" y="399610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508">
                <a:extLst>
                  <a:ext uri="{FF2B5EF4-FFF2-40B4-BE49-F238E27FC236}">
                    <a16:creationId xmlns:a16="http://schemas.microsoft.com/office/drawing/2014/main" id="{F0E2F0C7-7BF7-4D00-9E43-1B75806D64C1}"/>
                  </a:ext>
                </a:extLst>
              </p:cNvPr>
              <p:cNvCxnSpPr>
                <a:cxnSpLocks/>
              </p:cNvCxnSpPr>
              <p:nvPr>
                <p:custDataLst>
                  <p:tags r:id="rId26"/>
                </p:custDataLst>
              </p:nvPr>
            </p:nvCxnSpPr>
            <p:spPr bwMode="gray">
              <a:xfrm rot="1800000">
                <a:off x="2105662" y="258447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509">
                <a:extLst>
                  <a:ext uri="{FF2B5EF4-FFF2-40B4-BE49-F238E27FC236}">
                    <a16:creationId xmlns:a16="http://schemas.microsoft.com/office/drawing/2014/main" id="{CA552872-F574-4536-B418-122E1B2CDE81}"/>
                  </a:ext>
                </a:extLst>
              </p:cNvPr>
              <p:cNvCxnSpPr>
                <a:cxnSpLocks/>
              </p:cNvCxnSpPr>
              <p:nvPr>
                <p:custDataLst>
                  <p:tags r:id="rId27"/>
                </p:custDataLst>
              </p:nvPr>
            </p:nvCxnSpPr>
            <p:spPr bwMode="gray">
              <a:xfrm rot="3600000">
                <a:off x="1072790" y="361804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510">
                <a:extLst>
                  <a:ext uri="{FF2B5EF4-FFF2-40B4-BE49-F238E27FC236}">
                    <a16:creationId xmlns:a16="http://schemas.microsoft.com/office/drawing/2014/main" id="{A9B6292E-9FBB-48C7-99CE-1163E2AF6300}"/>
                  </a:ext>
                </a:extLst>
              </p:cNvPr>
              <p:cNvCxnSpPr>
                <a:cxnSpLocks/>
              </p:cNvCxnSpPr>
              <p:nvPr>
                <p:custDataLst>
                  <p:tags r:id="rId28"/>
                </p:custDataLst>
              </p:nvPr>
            </p:nvCxnSpPr>
            <p:spPr bwMode="gray">
              <a:xfrm rot="9000000">
                <a:off x="2105663"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511">
                <a:extLst>
                  <a:ext uri="{FF2B5EF4-FFF2-40B4-BE49-F238E27FC236}">
                    <a16:creationId xmlns:a16="http://schemas.microsoft.com/office/drawing/2014/main" id="{5A6BD43E-556A-456F-B03C-3EFDFA6F9C93}"/>
                  </a:ext>
                </a:extLst>
              </p:cNvPr>
              <p:cNvCxnSpPr>
                <a:cxnSpLocks/>
              </p:cNvCxnSpPr>
              <p:nvPr>
                <p:custDataLst>
                  <p:tags r:id="rId29"/>
                </p:custDataLst>
              </p:nvPr>
            </p:nvCxnSpPr>
            <p:spPr bwMode="gray">
              <a:xfrm rot="7200000">
                <a:off x="1072790" y="2865892"/>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512">
                <a:extLst>
                  <a:ext uri="{FF2B5EF4-FFF2-40B4-BE49-F238E27FC236}">
                    <a16:creationId xmlns:a16="http://schemas.microsoft.com/office/drawing/2014/main" id="{68BE0818-FB1E-4EAD-93D9-0C95D8D4547C}"/>
                  </a:ext>
                </a:extLst>
              </p:cNvPr>
              <p:cNvCxnSpPr>
                <a:cxnSpLocks/>
              </p:cNvCxnSpPr>
              <p:nvPr>
                <p:custDataLst>
                  <p:tags r:id="rId30"/>
                </p:custDataLst>
              </p:nvPr>
            </p:nvCxnSpPr>
            <p:spPr bwMode="gray">
              <a:xfrm rot="5400000">
                <a:off x="97149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Ticks_1minute">
              <a:extLst>
                <a:ext uri="{FF2B5EF4-FFF2-40B4-BE49-F238E27FC236}">
                  <a16:creationId xmlns:a16="http://schemas.microsoft.com/office/drawing/2014/main" id="{EC917640-CFA5-4BDA-A529-2898EB638A05}"/>
                </a:ext>
              </a:extLst>
            </p:cNvPr>
            <p:cNvGrpSpPr/>
            <p:nvPr>
              <p:custDataLst>
                <p:tags r:id="rId14"/>
              </p:custDataLst>
            </p:nvPr>
          </p:nvGrpSpPr>
          <p:grpSpPr bwMode="gray">
            <a:xfrm>
              <a:off x="5913066" y="-1895776"/>
              <a:ext cx="239383" cy="134955"/>
              <a:chOff x="8076251" y="4591685"/>
              <a:chExt cx="239383" cy="134955"/>
            </a:xfrm>
          </p:grpSpPr>
          <p:cxnSp>
            <p:nvCxnSpPr>
              <p:cNvPr id="18" name="Straight Connector 497">
                <a:extLst>
                  <a:ext uri="{FF2B5EF4-FFF2-40B4-BE49-F238E27FC236}">
                    <a16:creationId xmlns:a16="http://schemas.microsoft.com/office/drawing/2014/main" id="{686C070D-FB71-4733-B6B8-03BF3E06720B}"/>
                  </a:ext>
                </a:extLst>
              </p:cNvPr>
              <p:cNvCxnSpPr>
                <a:cxnSpLocks/>
              </p:cNvCxnSpPr>
              <p:nvPr>
                <p:custDataLst>
                  <p:tags r:id="rId1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498">
                <a:extLst>
                  <a:ext uri="{FF2B5EF4-FFF2-40B4-BE49-F238E27FC236}">
                    <a16:creationId xmlns:a16="http://schemas.microsoft.com/office/drawing/2014/main" id="{B5F8AA5F-A904-4E33-B94C-D3C7C9A92C1C}"/>
                  </a:ext>
                </a:extLst>
              </p:cNvPr>
              <p:cNvCxnSpPr>
                <a:cxnSpLocks/>
              </p:cNvCxnSpPr>
              <p:nvPr>
                <p:custDataLst>
                  <p:tags r:id="rId1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499">
                <a:extLst>
                  <a:ext uri="{FF2B5EF4-FFF2-40B4-BE49-F238E27FC236}">
                    <a16:creationId xmlns:a16="http://schemas.microsoft.com/office/drawing/2014/main" id="{C9F07887-BD5B-4B22-8828-C3FBA63E5076}"/>
                  </a:ext>
                </a:extLst>
              </p:cNvPr>
              <p:cNvCxnSpPr>
                <a:cxnSpLocks/>
              </p:cNvCxnSpPr>
              <p:nvPr>
                <p:custDataLst>
                  <p:tags r:id="rId1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500">
                <a:extLst>
                  <a:ext uri="{FF2B5EF4-FFF2-40B4-BE49-F238E27FC236}">
                    <a16:creationId xmlns:a16="http://schemas.microsoft.com/office/drawing/2014/main" id="{FD28F366-D582-4CDB-AA3D-AA9B19F0E73C}"/>
                  </a:ext>
                </a:extLst>
              </p:cNvPr>
              <p:cNvCxnSpPr>
                <a:cxnSpLocks/>
              </p:cNvCxnSpPr>
              <p:nvPr>
                <p:custDataLst>
                  <p:tags r:id="rId1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6" name="Indicator_Seconds">
            <a:extLst>
              <a:ext uri="{FF2B5EF4-FFF2-40B4-BE49-F238E27FC236}">
                <a16:creationId xmlns:a16="http://schemas.microsoft.com/office/drawing/2014/main" id="{C22C1A57-8483-49A2-9964-5FD70542C482}"/>
              </a:ext>
              <a:ext uri="{C183D7F6-B498-43B3-948B-1728B52AA6E4}">
                <adec:decorative xmlns:adec="http://schemas.microsoft.com/office/drawing/2017/decorative" val="1"/>
              </a:ext>
            </a:extLst>
          </p:cNvPr>
          <p:cNvGrpSpPr/>
          <p:nvPr>
            <p:custDataLst>
              <p:tags r:id="rId3"/>
            </p:custDataLst>
          </p:nvPr>
        </p:nvGrpSpPr>
        <p:grpSpPr bwMode="gray">
          <a:xfrm>
            <a:off x="10174171" y="1436688"/>
            <a:ext cx="1720061" cy="1720061"/>
            <a:chOff x="1511575" y="2744904"/>
            <a:chExt cx="1656230" cy="1656230"/>
          </a:xfrm>
        </p:grpSpPr>
        <p:sp>
          <p:nvSpPr>
            <p:cNvPr id="47" name="Pentagon 526">
              <a:extLst>
                <a:ext uri="{FF2B5EF4-FFF2-40B4-BE49-F238E27FC236}">
                  <a16:creationId xmlns:a16="http://schemas.microsoft.com/office/drawing/2014/main" id="{90A832A1-2F6A-46AA-B2E9-C4E828E14C8E}"/>
                </a:ext>
              </a:extLst>
            </p:cNvPr>
            <p:cNvSpPr>
              <a:spLocks/>
            </p:cNvSpPr>
            <p:nvPr>
              <p:custDataLst>
                <p:tags r:id="rId8"/>
              </p:custDataLst>
            </p:nvPr>
          </p:nvSpPr>
          <p:spPr bwMode="gray">
            <a:xfrm rot="16200000">
              <a:off x="1925691" y="3122900"/>
              <a:ext cx="828000" cy="72010"/>
            </a:xfrm>
            <a:prstGeom prst="homePlate">
              <a:avLst>
                <a:gd name="adj" fmla="val 283564"/>
              </a:avLst>
            </a:prstGeom>
            <a:solidFill>
              <a:schemeClr val="accent1"/>
            </a:solidFill>
            <a:ln w="6350" algn="ctr">
              <a:noFill/>
              <a:miter lim="800000"/>
              <a:headEnd/>
              <a:tailEnd/>
            </a:ln>
          </p:spPr>
          <p:txBody>
            <a:bodyPr wrap="square" lIns="90000" tIns="72000" rIns="102097"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Oval 527">
              <a:extLst>
                <a:ext uri="{FF2B5EF4-FFF2-40B4-BE49-F238E27FC236}">
                  <a16:creationId xmlns:a16="http://schemas.microsoft.com/office/drawing/2014/main" id="{8499A298-6228-42DA-B087-6E516D0C2ABD}"/>
                </a:ext>
              </a:extLst>
            </p:cNvPr>
            <p:cNvSpPr>
              <a:spLocks/>
            </p:cNvSpPr>
            <p:nvPr>
              <p:custDataLst>
                <p:tags r:id="rId9"/>
              </p:custDataLst>
            </p:nvPr>
          </p:nvSpPr>
          <p:spPr bwMode="gray">
            <a:xfrm>
              <a:off x="1511575" y="2744904"/>
              <a:ext cx="1656230" cy="1656230"/>
            </a:xfrm>
            <a:prstGeom prst="ellipse">
              <a:avLst/>
            </a:prstGeom>
            <a:noFill/>
            <a:ln w="6350" algn="ctr">
              <a:solidFill>
                <a:schemeClr val="lt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49" name="Clock_Top">
            <a:extLst>
              <a:ext uri="{FF2B5EF4-FFF2-40B4-BE49-F238E27FC236}">
                <a16:creationId xmlns:a16="http://schemas.microsoft.com/office/drawing/2014/main" id="{5EFEDEEF-956D-4F4C-9874-D9DFCD0B5A09}"/>
              </a:ext>
              <a:ext uri="{C183D7F6-B498-43B3-948B-1728B52AA6E4}">
                <adec:decorative xmlns:adec="http://schemas.microsoft.com/office/drawing/2017/decorative" val="1"/>
              </a:ext>
            </a:extLst>
          </p:cNvPr>
          <p:cNvGrpSpPr/>
          <p:nvPr>
            <p:custDataLst>
              <p:tags r:id="rId4"/>
            </p:custDataLst>
          </p:nvPr>
        </p:nvGrpSpPr>
        <p:grpSpPr bwMode="gray">
          <a:xfrm>
            <a:off x="10174171" y="1436688"/>
            <a:ext cx="1720061" cy="1720061"/>
            <a:chOff x="3347830" y="2708900"/>
            <a:chExt cx="1656230" cy="1656230"/>
          </a:xfrm>
        </p:grpSpPr>
        <p:sp>
          <p:nvSpPr>
            <p:cNvPr id="50" name="Clock_Dot">
              <a:extLst>
                <a:ext uri="{FF2B5EF4-FFF2-40B4-BE49-F238E27FC236}">
                  <a16:creationId xmlns:a16="http://schemas.microsoft.com/office/drawing/2014/main" id="{F42FA3F7-7A7F-424C-A9D8-47C213BD3F56}"/>
                </a:ext>
              </a:extLst>
            </p:cNvPr>
            <p:cNvSpPr/>
            <p:nvPr>
              <p:custDataLst>
                <p:tags r:id="rId6"/>
              </p:custDataLst>
            </p:nvPr>
          </p:nvSpPr>
          <p:spPr bwMode="gray">
            <a:xfrm flipV="1">
              <a:off x="4067930" y="3429000"/>
              <a:ext cx="216030" cy="216030"/>
            </a:xfrm>
            <a:prstGeom prst="ellipse">
              <a:avLst/>
            </a:prstGeom>
            <a:solidFill>
              <a:schemeClr val="accent1"/>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1" name="Clock_Glas">
              <a:extLst>
                <a:ext uri="{FF2B5EF4-FFF2-40B4-BE49-F238E27FC236}">
                  <a16:creationId xmlns:a16="http://schemas.microsoft.com/office/drawing/2014/main" id="{108D9508-6289-49AE-8727-7F311D2FB1CD}"/>
                </a:ext>
              </a:extLst>
            </p:cNvPr>
            <p:cNvSpPr>
              <a:spLocks/>
            </p:cNvSpPr>
            <p:nvPr>
              <p:custDataLst>
                <p:tags r:id="rId7"/>
              </p:custDataLst>
            </p:nvPr>
          </p:nvSpPr>
          <p:spPr bwMode="gray">
            <a:xfrm>
              <a:off x="3347830" y="2708900"/>
              <a:ext cx="1656230" cy="1656230"/>
            </a:xfrm>
            <a:prstGeom prst="ellipse">
              <a:avLst/>
            </a:prstGeom>
            <a:noFill/>
            <a:ln w="6350" algn="ctr">
              <a:solidFill>
                <a:schemeClr val="tx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52" name="Time_Over_20min">
            <a:extLst>
              <a:ext uri="{FF2B5EF4-FFF2-40B4-BE49-F238E27FC236}">
                <a16:creationId xmlns:a16="http://schemas.microsoft.com/office/drawing/2014/main" id="{D96426C7-20C3-4782-9BB7-F8EE88D091D3}"/>
              </a:ext>
            </a:extLst>
          </p:cNvPr>
          <p:cNvSpPr>
            <a:spLocks/>
          </p:cNvSpPr>
          <p:nvPr>
            <p:custDataLst>
              <p:tags r:id="rId5"/>
            </p:custDataLst>
          </p:nvPr>
        </p:nvSpPr>
        <p:spPr bwMode="gray">
          <a:xfrm>
            <a:off x="10174171" y="1436688"/>
            <a:ext cx="1720061" cy="1720061"/>
          </a:xfrm>
          <a:prstGeom prst="ellipse">
            <a:avLst/>
          </a:prstGeom>
          <a:solidFill>
            <a:srgbClr val="FF3300">
              <a:alpha val="89804"/>
            </a:srgbClr>
          </a:solidFill>
          <a:ln w="6350" algn="ctr">
            <a:solidFill>
              <a:schemeClr val="tx1">
                <a:alpha val="69804"/>
              </a:schemeClr>
            </a:solidFill>
            <a:miter lim="800000"/>
            <a:headEnd/>
            <a:tailEnd/>
          </a:ln>
        </p:spPr>
        <p:txBody>
          <a:bodyPr wrap="square" lIns="0" tIns="72000" rIns="0" bIns="72000" rtlCol="0" anchor="ctr" anchorCtr="0">
            <a:noAutofit/>
          </a:bodyPr>
          <a:lstStyle/>
          <a:p>
            <a:pPr marL="0" marR="0" lvl="0" indent="0" algn="ctr" defTabSz="914367" rtl="0" eaLnBrk="1" fontAlgn="base" latinLnBrk="0" hangingPunct="1">
              <a:lnSpc>
                <a:spcPct val="100000"/>
              </a:lnSpc>
              <a:spcBef>
                <a:spcPct val="40000"/>
              </a:spcBef>
              <a:spcAft>
                <a:spcPct val="0"/>
              </a:spcAft>
              <a:buClr>
                <a:srgbClr val="215283"/>
              </a:buClr>
              <a:buSzPct val="85000"/>
              <a:buFont typeface="Wingdings" pitchFamily="2" charset="2"/>
              <a:buNone/>
              <a:tabLst/>
              <a:defRPr/>
            </a:pPr>
            <a:r>
              <a:rPr kumimoji="0" lang="en-US" sz="1300" b="1" i="0" u="none" strike="noStrike" kern="1200" cap="none" spc="0" normalizeH="0" baseline="0" noProof="0" dirty="0">
                <a:ln>
                  <a:noFill/>
                </a:ln>
                <a:solidFill>
                  <a:srgbClr val="FFFFFF"/>
                </a:solidFill>
                <a:effectLst/>
                <a:uLnTx/>
                <a:uFillTx/>
                <a:latin typeface="Segoe UI"/>
                <a:ea typeface="+mn-ea"/>
                <a:cs typeface="+mn-cs"/>
              </a:rPr>
              <a:t>Solution</a:t>
            </a:r>
          </a:p>
        </p:txBody>
      </p:sp>
    </p:spTree>
    <p:extLst>
      <p:ext uri="{BB962C8B-B14F-4D97-AF65-F5344CB8AC3E}">
        <p14:creationId xmlns:p14="http://schemas.microsoft.com/office/powerpoint/2010/main" val="115133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7200000">
                                      <p:cBhvr>
                                        <p:cTn id="6" dur="20000" fill="hold"/>
                                        <p:tgtEl>
                                          <p:spTgt spid="46"/>
                                        </p:tgtEl>
                                        <p:attrNameLst>
                                          <p:attrName>r</p:attrName>
                                        </p:attrNameLst>
                                      </p:cBhvr>
                                    </p:animRot>
                                  </p:childTnLst>
                                </p:cTn>
                              </p:par>
                            </p:childTnLst>
                          </p:cTn>
                        </p:par>
                        <p:par>
                          <p:cTn id="7" fill="hold">
                            <p:stCondLst>
                              <p:cond delay="20000"/>
                            </p:stCondLst>
                            <p:childTnLst>
                              <p:par>
                                <p:cTn id="8" presetID="10"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20500"/>
                            </p:stCondLst>
                            <p:childTnLst>
                              <p:par>
                                <p:cTn id="12" presetID="16" presetClass="entr" presetSubtype="21"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8D92E-FD91-408F-BE95-CD5DDEDB5E9B}"/>
              </a:ext>
            </a:extLst>
          </p:cNvPr>
          <p:cNvSpPr>
            <a:spLocks noGrp="1"/>
          </p:cNvSpPr>
          <p:nvPr>
            <p:ph type="title"/>
          </p:nvPr>
        </p:nvSpPr>
        <p:spPr/>
        <p:txBody>
          <a:bodyPr/>
          <a:lstStyle/>
          <a:p>
            <a:r>
              <a:rPr lang="de-DE" noProof="0" dirty="0"/>
              <a:t>Check your knowledge</a:t>
            </a:r>
          </a:p>
        </p:txBody>
      </p:sp>
      <p:sp>
        <p:nvSpPr>
          <p:cNvPr id="4" name="Text Placeholder 3">
            <a:extLst>
              <a:ext uri="{FF2B5EF4-FFF2-40B4-BE49-F238E27FC236}">
                <a16:creationId xmlns:a16="http://schemas.microsoft.com/office/drawing/2014/main" id="{A3AD9285-120A-40A2-A75C-34A87AFB8049}"/>
              </a:ext>
            </a:extLst>
          </p:cNvPr>
          <p:cNvSpPr>
            <a:spLocks noGrp="1"/>
          </p:cNvSpPr>
          <p:nvPr>
            <p:ph type="body" sz="quarter" idx="10"/>
          </p:nvPr>
        </p:nvSpPr>
        <p:spPr>
          <a:xfrm>
            <a:off x="586390" y="1434370"/>
            <a:ext cx="9194248" cy="3905108"/>
          </a:xfrm>
        </p:spPr>
        <p:txBody>
          <a:bodyPr/>
          <a:lstStyle/>
          <a:p>
            <a:pPr marL="0" indent="0">
              <a:buNone/>
            </a:pPr>
            <a:r>
              <a:rPr lang="en-GB" dirty="0"/>
              <a:t>When designing a solution, the solution architect should prioritize which of the following?</a:t>
            </a:r>
          </a:p>
          <a:p>
            <a:pPr marL="0" indent="0">
              <a:buNone/>
            </a:pPr>
            <a:endParaRPr lang="en-GB" dirty="0"/>
          </a:p>
          <a:p>
            <a:pPr marL="514350" indent="-514350">
              <a:buFont typeface="+mj-lt"/>
              <a:buAutoNum type="alphaUcPeriod"/>
            </a:pPr>
            <a:r>
              <a:rPr lang="en-GB" dirty="0"/>
              <a:t>Cost</a:t>
            </a:r>
          </a:p>
          <a:p>
            <a:pPr marL="514350" indent="-514350">
              <a:buFont typeface="+mj-lt"/>
              <a:buAutoNum type="alphaUcPeriod"/>
            </a:pPr>
            <a:r>
              <a:rPr lang="en-GB" dirty="0"/>
              <a:t>Performance</a:t>
            </a:r>
          </a:p>
          <a:p>
            <a:pPr marL="514350" indent="-514350">
              <a:buFont typeface="+mj-lt"/>
              <a:buAutoNum type="alphaUcPeriod"/>
            </a:pPr>
            <a:r>
              <a:rPr lang="en-GB" dirty="0"/>
              <a:t>Balancing business needs, product capability, cost to implement, and time to deploy</a:t>
            </a:r>
          </a:p>
          <a:p>
            <a:pPr marL="514350" indent="-514350">
              <a:buFont typeface="+mj-lt"/>
              <a:buAutoNum type="alphaUcPeriod"/>
            </a:pPr>
            <a:r>
              <a:rPr lang="en-GB" dirty="0"/>
              <a:t>Time to deploy</a:t>
            </a:r>
          </a:p>
          <a:p>
            <a:pPr marL="514350" indent="-514350">
              <a:buFont typeface="+mj-lt"/>
              <a:buAutoNum type="alphaUcPeriod"/>
            </a:pPr>
            <a:r>
              <a:rPr lang="en-GB" dirty="0"/>
              <a:t>New features</a:t>
            </a:r>
          </a:p>
        </p:txBody>
      </p:sp>
      <p:sp>
        <p:nvSpPr>
          <p:cNvPr id="2" name="TextBox 1">
            <a:extLst>
              <a:ext uri="{FF2B5EF4-FFF2-40B4-BE49-F238E27FC236}">
                <a16:creationId xmlns:a16="http://schemas.microsoft.com/office/drawing/2014/main" id="{0054BACF-778F-4BED-AFA7-1B98DC77244E}"/>
              </a:ext>
            </a:extLst>
          </p:cNvPr>
          <p:cNvSpPr txBox="1"/>
          <p:nvPr/>
        </p:nvSpPr>
        <p:spPr>
          <a:xfrm>
            <a:off x="7180357" y="4623637"/>
            <a:ext cx="3816453" cy="677108"/>
          </a:xfrm>
          <a:prstGeom prst="rect">
            <a:avLst/>
          </a:prstGeom>
          <a:noFill/>
        </p:spPr>
        <p:txBody>
          <a:bodyPr wrap="square" lIns="0" tIns="0" rIns="0" bIns="0" rtlCol="0">
            <a:spAutoFit/>
          </a:bodyPr>
          <a:lstStyle/>
          <a:p>
            <a:pPr algn="r" defTabSz="914367">
              <a:defRPr/>
            </a:pPr>
            <a:r>
              <a:rPr lang="en-GB" sz="4400" dirty="0">
                <a:gradFill>
                  <a:gsLst>
                    <a:gs pos="2917">
                      <a:srgbClr val="1A1A1A"/>
                    </a:gs>
                    <a:gs pos="30000">
                      <a:srgbClr val="1A1A1A"/>
                    </a:gs>
                  </a:gsLst>
                  <a:lin ang="5400000" scaled="0"/>
                </a:gradFill>
              </a:rPr>
              <a:t>Answer=C</a:t>
            </a:r>
          </a:p>
        </p:txBody>
      </p:sp>
      <p:sp>
        <p:nvSpPr>
          <p:cNvPr id="6" name="Clock_Pie_Big">
            <a:extLst>
              <a:ext uri="{FF2B5EF4-FFF2-40B4-BE49-F238E27FC236}">
                <a16:creationId xmlns:a16="http://schemas.microsoft.com/office/drawing/2014/main" id="{5FCEBEAC-98EE-46C7-806A-9B9F33CA71EA}"/>
              </a:ext>
              <a:ext uri="{C183D7F6-B498-43B3-948B-1728B52AA6E4}">
                <adec:decorative xmlns:adec="http://schemas.microsoft.com/office/drawing/2017/decorative" val="1"/>
              </a:ext>
            </a:extLst>
          </p:cNvPr>
          <p:cNvSpPr>
            <a:spLocks/>
          </p:cNvSpPr>
          <p:nvPr>
            <p:custDataLst>
              <p:tags r:id="rId1"/>
            </p:custDataLst>
          </p:nvPr>
        </p:nvSpPr>
        <p:spPr bwMode="gray">
          <a:xfrm>
            <a:off x="10174171" y="1436688"/>
            <a:ext cx="1720061" cy="1720061"/>
          </a:xfrm>
          <a:prstGeom prst="pie">
            <a:avLst>
              <a:gd name="adj1" fmla="val 16188133"/>
              <a:gd name="adj2" fmla="val 1786652"/>
            </a:avLst>
          </a:prstGeom>
          <a:solidFill>
            <a:schemeClr val="accent2"/>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1" name="Group 406">
            <a:extLst>
              <a:ext uri="{FF2B5EF4-FFF2-40B4-BE49-F238E27FC236}">
                <a16:creationId xmlns:a16="http://schemas.microsoft.com/office/drawing/2014/main" id="{B42E26E5-B4D6-4202-B825-7490FC5B9995}"/>
              </a:ext>
              <a:ext uri="{C183D7F6-B498-43B3-948B-1728B52AA6E4}">
                <adec:decorative xmlns:adec="http://schemas.microsoft.com/office/drawing/2017/decorative" val="1"/>
              </a:ext>
            </a:extLst>
          </p:cNvPr>
          <p:cNvGrpSpPr/>
          <p:nvPr>
            <p:custDataLst>
              <p:tags r:id="rId2"/>
            </p:custDataLst>
          </p:nvPr>
        </p:nvGrpSpPr>
        <p:grpSpPr bwMode="gray">
          <a:xfrm>
            <a:off x="10174171" y="1436688"/>
            <a:ext cx="1720061" cy="1720061"/>
            <a:chOff x="5000736" y="-1903280"/>
            <a:chExt cx="1656230" cy="1656230"/>
          </a:xfrm>
        </p:grpSpPr>
        <p:grpSp>
          <p:nvGrpSpPr>
            <p:cNvPr id="12" name="Ticks_1minute">
              <a:extLst>
                <a:ext uri="{FF2B5EF4-FFF2-40B4-BE49-F238E27FC236}">
                  <a16:creationId xmlns:a16="http://schemas.microsoft.com/office/drawing/2014/main" id="{FF8BDCD9-67FA-4FB1-8E9D-BEAC5FD01E9B}"/>
                </a:ext>
              </a:extLst>
            </p:cNvPr>
            <p:cNvGrpSpPr/>
            <p:nvPr/>
          </p:nvGrpSpPr>
          <p:grpSpPr bwMode="gray">
            <a:xfrm rot="5400000">
              <a:off x="6462293" y="-938736"/>
              <a:ext cx="239383" cy="134955"/>
              <a:chOff x="8076251" y="4591685"/>
              <a:chExt cx="239383" cy="134955"/>
            </a:xfrm>
          </p:grpSpPr>
          <p:cxnSp>
            <p:nvCxnSpPr>
              <p:cNvPr id="42" name="Straight Connector 521">
                <a:extLst>
                  <a:ext uri="{FF2B5EF4-FFF2-40B4-BE49-F238E27FC236}">
                    <a16:creationId xmlns:a16="http://schemas.microsoft.com/office/drawing/2014/main" id="{82C7D95F-8C00-4D21-9F8E-5B8B9E44F916}"/>
                  </a:ext>
                </a:extLst>
              </p:cNvPr>
              <p:cNvCxnSpPr>
                <a:cxnSpLocks/>
              </p:cNvCxnSpPr>
              <p:nvPr>
                <p:custDataLst>
                  <p:tags r:id="rId39"/>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522">
                <a:extLst>
                  <a:ext uri="{FF2B5EF4-FFF2-40B4-BE49-F238E27FC236}">
                    <a16:creationId xmlns:a16="http://schemas.microsoft.com/office/drawing/2014/main" id="{75197285-715A-481F-8FD8-0C00B266393F}"/>
                  </a:ext>
                </a:extLst>
              </p:cNvPr>
              <p:cNvCxnSpPr>
                <a:cxnSpLocks/>
              </p:cNvCxnSpPr>
              <p:nvPr>
                <p:custDataLst>
                  <p:tags r:id="rId40"/>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523">
                <a:extLst>
                  <a:ext uri="{FF2B5EF4-FFF2-40B4-BE49-F238E27FC236}">
                    <a16:creationId xmlns:a16="http://schemas.microsoft.com/office/drawing/2014/main" id="{756C5E7B-5884-4146-9A37-70FCCD74D1B5}"/>
                  </a:ext>
                </a:extLst>
              </p:cNvPr>
              <p:cNvCxnSpPr>
                <a:cxnSpLocks/>
              </p:cNvCxnSpPr>
              <p:nvPr>
                <p:custDataLst>
                  <p:tags r:id="rId41"/>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524">
                <a:extLst>
                  <a:ext uri="{FF2B5EF4-FFF2-40B4-BE49-F238E27FC236}">
                    <a16:creationId xmlns:a16="http://schemas.microsoft.com/office/drawing/2014/main" id="{C513D679-3CFD-4A0F-BF1B-634D02586FE4}"/>
                  </a:ext>
                </a:extLst>
              </p:cNvPr>
              <p:cNvCxnSpPr>
                <a:cxnSpLocks/>
              </p:cNvCxnSpPr>
              <p:nvPr>
                <p:custDataLst>
                  <p:tags r:id="rId42"/>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Ticks_1minute">
              <a:extLst>
                <a:ext uri="{FF2B5EF4-FFF2-40B4-BE49-F238E27FC236}">
                  <a16:creationId xmlns:a16="http://schemas.microsoft.com/office/drawing/2014/main" id="{5398B19A-BD86-4F30-92F7-6B06E3C58C61}"/>
                </a:ext>
              </a:extLst>
            </p:cNvPr>
            <p:cNvGrpSpPr/>
            <p:nvPr>
              <p:custDataLst>
                <p:tags r:id="rId10"/>
              </p:custDataLst>
            </p:nvPr>
          </p:nvGrpSpPr>
          <p:grpSpPr bwMode="gray">
            <a:xfrm rot="3600000">
              <a:off x="6463345" y="-1342621"/>
              <a:ext cx="239383" cy="134955"/>
              <a:chOff x="8076251" y="4591685"/>
              <a:chExt cx="239383" cy="134955"/>
            </a:xfrm>
          </p:grpSpPr>
          <p:cxnSp>
            <p:nvCxnSpPr>
              <p:cNvPr id="38" name="Straight Connector 517">
                <a:extLst>
                  <a:ext uri="{FF2B5EF4-FFF2-40B4-BE49-F238E27FC236}">
                    <a16:creationId xmlns:a16="http://schemas.microsoft.com/office/drawing/2014/main" id="{24200C4A-8AFD-4DFE-A4C4-3B79B37B5879}"/>
                  </a:ext>
                </a:extLst>
              </p:cNvPr>
              <p:cNvCxnSpPr>
                <a:cxnSpLocks/>
              </p:cNvCxnSpPr>
              <p:nvPr>
                <p:custDataLst>
                  <p:tags r:id="rId3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518">
                <a:extLst>
                  <a:ext uri="{FF2B5EF4-FFF2-40B4-BE49-F238E27FC236}">
                    <a16:creationId xmlns:a16="http://schemas.microsoft.com/office/drawing/2014/main" id="{2BC62C86-32EA-4063-BF23-F169A295DB79}"/>
                  </a:ext>
                </a:extLst>
              </p:cNvPr>
              <p:cNvCxnSpPr>
                <a:cxnSpLocks/>
              </p:cNvCxnSpPr>
              <p:nvPr>
                <p:custDataLst>
                  <p:tags r:id="rId3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519">
                <a:extLst>
                  <a:ext uri="{FF2B5EF4-FFF2-40B4-BE49-F238E27FC236}">
                    <a16:creationId xmlns:a16="http://schemas.microsoft.com/office/drawing/2014/main" id="{EC004B43-1FDB-479F-9E5D-11F79FBF9EB5}"/>
                  </a:ext>
                </a:extLst>
              </p:cNvPr>
              <p:cNvCxnSpPr>
                <a:cxnSpLocks/>
              </p:cNvCxnSpPr>
              <p:nvPr>
                <p:custDataLst>
                  <p:tags r:id="rId3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520">
                <a:extLst>
                  <a:ext uri="{FF2B5EF4-FFF2-40B4-BE49-F238E27FC236}">
                    <a16:creationId xmlns:a16="http://schemas.microsoft.com/office/drawing/2014/main" id="{071250C6-B1AE-4955-B389-BB7EC17090E9}"/>
                  </a:ext>
                </a:extLst>
              </p:cNvPr>
              <p:cNvCxnSpPr>
                <a:cxnSpLocks/>
              </p:cNvCxnSpPr>
              <p:nvPr>
                <p:custDataLst>
                  <p:tags r:id="rId3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Ticks_1minute">
              <a:extLst>
                <a:ext uri="{FF2B5EF4-FFF2-40B4-BE49-F238E27FC236}">
                  <a16:creationId xmlns:a16="http://schemas.microsoft.com/office/drawing/2014/main" id="{AB94B157-1FC3-4A87-88D9-938240942C70}"/>
                </a:ext>
              </a:extLst>
            </p:cNvPr>
            <p:cNvGrpSpPr/>
            <p:nvPr>
              <p:custDataLst>
                <p:tags r:id="rId11"/>
              </p:custDataLst>
            </p:nvPr>
          </p:nvGrpSpPr>
          <p:grpSpPr bwMode="gray">
            <a:xfrm rot="1800000">
              <a:off x="6262314" y="-1692922"/>
              <a:ext cx="239383" cy="134955"/>
              <a:chOff x="8076251" y="4591685"/>
              <a:chExt cx="239383" cy="134955"/>
            </a:xfrm>
          </p:grpSpPr>
          <p:cxnSp>
            <p:nvCxnSpPr>
              <p:cNvPr id="34" name="Straight Connector 513">
                <a:extLst>
                  <a:ext uri="{FF2B5EF4-FFF2-40B4-BE49-F238E27FC236}">
                    <a16:creationId xmlns:a16="http://schemas.microsoft.com/office/drawing/2014/main" id="{12B5D321-0934-4BCC-B153-2BE1B0F4C85A}"/>
                  </a:ext>
                </a:extLst>
              </p:cNvPr>
              <p:cNvCxnSpPr>
                <a:cxnSpLocks/>
              </p:cNvCxnSpPr>
              <p:nvPr>
                <p:custDataLst>
                  <p:tags r:id="rId31"/>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14">
                <a:extLst>
                  <a:ext uri="{FF2B5EF4-FFF2-40B4-BE49-F238E27FC236}">
                    <a16:creationId xmlns:a16="http://schemas.microsoft.com/office/drawing/2014/main" id="{C0701020-05D7-446A-8FAE-5B62ADC9D41D}"/>
                  </a:ext>
                </a:extLst>
              </p:cNvPr>
              <p:cNvCxnSpPr>
                <a:cxnSpLocks/>
              </p:cNvCxnSpPr>
              <p:nvPr>
                <p:custDataLst>
                  <p:tags r:id="rId32"/>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515">
                <a:extLst>
                  <a:ext uri="{FF2B5EF4-FFF2-40B4-BE49-F238E27FC236}">
                    <a16:creationId xmlns:a16="http://schemas.microsoft.com/office/drawing/2014/main" id="{4502776B-5C1A-4E76-A156-CF4497BB384B}"/>
                  </a:ext>
                </a:extLst>
              </p:cNvPr>
              <p:cNvCxnSpPr>
                <a:cxnSpLocks/>
              </p:cNvCxnSpPr>
              <p:nvPr>
                <p:custDataLst>
                  <p:tags r:id="rId33"/>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516">
                <a:extLst>
                  <a:ext uri="{FF2B5EF4-FFF2-40B4-BE49-F238E27FC236}">
                    <a16:creationId xmlns:a16="http://schemas.microsoft.com/office/drawing/2014/main" id="{A3A6A229-A146-41E4-8BBF-0E83E372A3D1}"/>
                  </a:ext>
                </a:extLst>
              </p:cNvPr>
              <p:cNvCxnSpPr>
                <a:cxnSpLocks/>
              </p:cNvCxnSpPr>
              <p:nvPr>
                <p:custDataLst>
                  <p:tags r:id="rId34"/>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Oval 494">
              <a:extLst>
                <a:ext uri="{FF2B5EF4-FFF2-40B4-BE49-F238E27FC236}">
                  <a16:creationId xmlns:a16="http://schemas.microsoft.com/office/drawing/2014/main" id="{0724E1C2-04F6-4DE4-8D47-89A63FE668B1}"/>
                </a:ext>
              </a:extLst>
            </p:cNvPr>
            <p:cNvSpPr>
              <a:spLocks/>
            </p:cNvSpPr>
            <p:nvPr>
              <p:custDataLst>
                <p:tags r:id="rId12"/>
              </p:custDataLst>
            </p:nvPr>
          </p:nvSpPr>
          <p:spPr bwMode="gray">
            <a:xfrm>
              <a:off x="5000736" y="-1903280"/>
              <a:ext cx="1656230" cy="1656230"/>
            </a:xfrm>
            <a:prstGeom prst="ellipse">
              <a:avLst/>
            </a:prstGeom>
            <a:noFill/>
            <a:ln w="6350" algn="ctr">
              <a:solidFill>
                <a:schemeClr val="accent6"/>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 name="Ticks_5minutes">
              <a:extLst>
                <a:ext uri="{FF2B5EF4-FFF2-40B4-BE49-F238E27FC236}">
                  <a16:creationId xmlns:a16="http://schemas.microsoft.com/office/drawing/2014/main" id="{9725BF0F-5459-43CF-AFAD-CE072927A07E}"/>
                </a:ext>
              </a:extLst>
            </p:cNvPr>
            <p:cNvGrpSpPr/>
            <p:nvPr>
              <p:custDataLst>
                <p:tags r:id="rId13"/>
              </p:custDataLst>
            </p:nvPr>
          </p:nvGrpSpPr>
          <p:grpSpPr bwMode="gray">
            <a:xfrm>
              <a:off x="5000736" y="-1903280"/>
              <a:ext cx="1656230" cy="1656230"/>
              <a:chOff x="899490" y="2483871"/>
              <a:chExt cx="1656230" cy="1656230"/>
            </a:xfrm>
          </p:grpSpPr>
          <p:cxnSp>
            <p:nvCxnSpPr>
              <p:cNvPr id="22" name="Straight Connector 501">
                <a:extLst>
                  <a:ext uri="{FF2B5EF4-FFF2-40B4-BE49-F238E27FC236}">
                    <a16:creationId xmlns:a16="http://schemas.microsoft.com/office/drawing/2014/main" id="{2A28DD02-F6B9-439F-BB56-61363722152A}"/>
                  </a:ext>
                </a:extLst>
              </p:cNvPr>
              <p:cNvCxnSpPr>
                <a:cxnSpLocks/>
              </p:cNvCxnSpPr>
              <p:nvPr>
                <p:custDataLst>
                  <p:tags r:id="rId19"/>
                </p:custDataLst>
              </p:nvPr>
            </p:nvCxnSpPr>
            <p:spPr bwMode="gray">
              <a:xfrm rot="1800000">
                <a:off x="1352614"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502">
                <a:extLst>
                  <a:ext uri="{FF2B5EF4-FFF2-40B4-BE49-F238E27FC236}">
                    <a16:creationId xmlns:a16="http://schemas.microsoft.com/office/drawing/2014/main" id="{F809DA54-7815-4ABC-B8F4-2D556AAAA8D0}"/>
                  </a:ext>
                </a:extLst>
              </p:cNvPr>
              <p:cNvCxnSpPr>
                <a:cxnSpLocks/>
              </p:cNvCxnSpPr>
              <p:nvPr>
                <p:custDataLst>
                  <p:tags r:id="rId20"/>
                </p:custDataLst>
              </p:nvPr>
            </p:nvCxnSpPr>
            <p:spPr bwMode="gray">
              <a:xfrm rot="3600000">
                <a:off x="2382421" y="2861928"/>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503">
                <a:extLst>
                  <a:ext uri="{FF2B5EF4-FFF2-40B4-BE49-F238E27FC236}">
                    <a16:creationId xmlns:a16="http://schemas.microsoft.com/office/drawing/2014/main" id="{4C7F108F-3F55-4B8F-AD5B-8D590FCB8A8A}"/>
                  </a:ext>
                </a:extLst>
              </p:cNvPr>
              <p:cNvCxnSpPr>
                <a:cxnSpLocks/>
              </p:cNvCxnSpPr>
              <p:nvPr>
                <p:custDataLst>
                  <p:tags r:id="rId21"/>
                </p:custDataLst>
              </p:nvPr>
            </p:nvCxnSpPr>
            <p:spPr bwMode="gray">
              <a:xfrm>
                <a:off x="1727605" y="248387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504">
                <a:extLst>
                  <a:ext uri="{FF2B5EF4-FFF2-40B4-BE49-F238E27FC236}">
                    <a16:creationId xmlns:a16="http://schemas.microsoft.com/office/drawing/2014/main" id="{4633932D-5883-42F9-9B71-15E8C1306C83}"/>
                  </a:ext>
                </a:extLst>
              </p:cNvPr>
              <p:cNvCxnSpPr>
                <a:cxnSpLocks/>
              </p:cNvCxnSpPr>
              <p:nvPr>
                <p:custDataLst>
                  <p:tags r:id="rId22"/>
                </p:custDataLst>
              </p:nvPr>
            </p:nvCxnSpPr>
            <p:spPr bwMode="gray">
              <a:xfrm rot="9000000">
                <a:off x="1349547" y="2590319"/>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505">
                <a:extLst>
                  <a:ext uri="{FF2B5EF4-FFF2-40B4-BE49-F238E27FC236}">
                    <a16:creationId xmlns:a16="http://schemas.microsoft.com/office/drawing/2014/main" id="{4CC51AC8-96B7-4E5D-B8E0-D1E1B674264C}"/>
                  </a:ext>
                </a:extLst>
              </p:cNvPr>
              <p:cNvCxnSpPr>
                <a:cxnSpLocks/>
              </p:cNvCxnSpPr>
              <p:nvPr>
                <p:custDataLst>
                  <p:tags r:id="rId23"/>
                </p:custDataLst>
              </p:nvPr>
            </p:nvCxnSpPr>
            <p:spPr bwMode="gray">
              <a:xfrm rot="7200000">
                <a:off x="2382421" y="3618044"/>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506">
                <a:extLst>
                  <a:ext uri="{FF2B5EF4-FFF2-40B4-BE49-F238E27FC236}">
                    <a16:creationId xmlns:a16="http://schemas.microsoft.com/office/drawing/2014/main" id="{87368437-6E62-429A-BC02-97C1D8FCFC38}"/>
                  </a:ext>
                </a:extLst>
              </p:cNvPr>
              <p:cNvCxnSpPr>
                <a:cxnSpLocks/>
              </p:cNvCxnSpPr>
              <p:nvPr>
                <p:custDataLst>
                  <p:tags r:id="rId24"/>
                </p:custDataLst>
              </p:nvPr>
            </p:nvCxnSpPr>
            <p:spPr bwMode="gray">
              <a:xfrm rot="5400000">
                <a:off x="248372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507">
                <a:extLst>
                  <a:ext uri="{FF2B5EF4-FFF2-40B4-BE49-F238E27FC236}">
                    <a16:creationId xmlns:a16="http://schemas.microsoft.com/office/drawing/2014/main" id="{5FC19784-7414-4E0D-A15E-8EE51BFBAE7A}"/>
                  </a:ext>
                </a:extLst>
              </p:cNvPr>
              <p:cNvCxnSpPr>
                <a:cxnSpLocks/>
              </p:cNvCxnSpPr>
              <p:nvPr>
                <p:custDataLst>
                  <p:tags r:id="rId25"/>
                </p:custDataLst>
              </p:nvPr>
            </p:nvCxnSpPr>
            <p:spPr bwMode="gray">
              <a:xfrm>
                <a:off x="1727605" y="399610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508">
                <a:extLst>
                  <a:ext uri="{FF2B5EF4-FFF2-40B4-BE49-F238E27FC236}">
                    <a16:creationId xmlns:a16="http://schemas.microsoft.com/office/drawing/2014/main" id="{F0E2F0C7-7BF7-4D00-9E43-1B75806D64C1}"/>
                  </a:ext>
                </a:extLst>
              </p:cNvPr>
              <p:cNvCxnSpPr>
                <a:cxnSpLocks/>
              </p:cNvCxnSpPr>
              <p:nvPr>
                <p:custDataLst>
                  <p:tags r:id="rId26"/>
                </p:custDataLst>
              </p:nvPr>
            </p:nvCxnSpPr>
            <p:spPr bwMode="gray">
              <a:xfrm rot="1800000">
                <a:off x="2105662" y="258447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509">
                <a:extLst>
                  <a:ext uri="{FF2B5EF4-FFF2-40B4-BE49-F238E27FC236}">
                    <a16:creationId xmlns:a16="http://schemas.microsoft.com/office/drawing/2014/main" id="{CA552872-F574-4536-B418-122E1B2CDE81}"/>
                  </a:ext>
                </a:extLst>
              </p:cNvPr>
              <p:cNvCxnSpPr>
                <a:cxnSpLocks/>
              </p:cNvCxnSpPr>
              <p:nvPr>
                <p:custDataLst>
                  <p:tags r:id="rId27"/>
                </p:custDataLst>
              </p:nvPr>
            </p:nvCxnSpPr>
            <p:spPr bwMode="gray">
              <a:xfrm rot="3600000">
                <a:off x="1072790" y="361804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510">
                <a:extLst>
                  <a:ext uri="{FF2B5EF4-FFF2-40B4-BE49-F238E27FC236}">
                    <a16:creationId xmlns:a16="http://schemas.microsoft.com/office/drawing/2014/main" id="{A9B6292E-9FBB-48C7-99CE-1163E2AF6300}"/>
                  </a:ext>
                </a:extLst>
              </p:cNvPr>
              <p:cNvCxnSpPr>
                <a:cxnSpLocks/>
              </p:cNvCxnSpPr>
              <p:nvPr>
                <p:custDataLst>
                  <p:tags r:id="rId28"/>
                </p:custDataLst>
              </p:nvPr>
            </p:nvCxnSpPr>
            <p:spPr bwMode="gray">
              <a:xfrm rot="9000000">
                <a:off x="2105663"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511">
                <a:extLst>
                  <a:ext uri="{FF2B5EF4-FFF2-40B4-BE49-F238E27FC236}">
                    <a16:creationId xmlns:a16="http://schemas.microsoft.com/office/drawing/2014/main" id="{5A6BD43E-556A-456F-B03C-3EFDFA6F9C93}"/>
                  </a:ext>
                </a:extLst>
              </p:cNvPr>
              <p:cNvCxnSpPr>
                <a:cxnSpLocks/>
              </p:cNvCxnSpPr>
              <p:nvPr>
                <p:custDataLst>
                  <p:tags r:id="rId29"/>
                </p:custDataLst>
              </p:nvPr>
            </p:nvCxnSpPr>
            <p:spPr bwMode="gray">
              <a:xfrm rot="7200000">
                <a:off x="1072790" y="2865892"/>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512">
                <a:extLst>
                  <a:ext uri="{FF2B5EF4-FFF2-40B4-BE49-F238E27FC236}">
                    <a16:creationId xmlns:a16="http://schemas.microsoft.com/office/drawing/2014/main" id="{68BE0818-FB1E-4EAD-93D9-0C95D8D4547C}"/>
                  </a:ext>
                </a:extLst>
              </p:cNvPr>
              <p:cNvCxnSpPr>
                <a:cxnSpLocks/>
              </p:cNvCxnSpPr>
              <p:nvPr>
                <p:custDataLst>
                  <p:tags r:id="rId30"/>
                </p:custDataLst>
              </p:nvPr>
            </p:nvCxnSpPr>
            <p:spPr bwMode="gray">
              <a:xfrm rot="5400000">
                <a:off x="97149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Ticks_1minute">
              <a:extLst>
                <a:ext uri="{FF2B5EF4-FFF2-40B4-BE49-F238E27FC236}">
                  <a16:creationId xmlns:a16="http://schemas.microsoft.com/office/drawing/2014/main" id="{EC917640-CFA5-4BDA-A529-2898EB638A05}"/>
                </a:ext>
              </a:extLst>
            </p:cNvPr>
            <p:cNvGrpSpPr/>
            <p:nvPr>
              <p:custDataLst>
                <p:tags r:id="rId14"/>
              </p:custDataLst>
            </p:nvPr>
          </p:nvGrpSpPr>
          <p:grpSpPr bwMode="gray">
            <a:xfrm>
              <a:off x="5913066" y="-1895776"/>
              <a:ext cx="239383" cy="134955"/>
              <a:chOff x="8076251" y="4591685"/>
              <a:chExt cx="239383" cy="134955"/>
            </a:xfrm>
          </p:grpSpPr>
          <p:cxnSp>
            <p:nvCxnSpPr>
              <p:cNvPr id="18" name="Straight Connector 497">
                <a:extLst>
                  <a:ext uri="{FF2B5EF4-FFF2-40B4-BE49-F238E27FC236}">
                    <a16:creationId xmlns:a16="http://schemas.microsoft.com/office/drawing/2014/main" id="{686C070D-FB71-4733-B6B8-03BF3E06720B}"/>
                  </a:ext>
                </a:extLst>
              </p:cNvPr>
              <p:cNvCxnSpPr>
                <a:cxnSpLocks/>
              </p:cNvCxnSpPr>
              <p:nvPr>
                <p:custDataLst>
                  <p:tags r:id="rId1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498">
                <a:extLst>
                  <a:ext uri="{FF2B5EF4-FFF2-40B4-BE49-F238E27FC236}">
                    <a16:creationId xmlns:a16="http://schemas.microsoft.com/office/drawing/2014/main" id="{B5F8AA5F-A904-4E33-B94C-D3C7C9A92C1C}"/>
                  </a:ext>
                </a:extLst>
              </p:cNvPr>
              <p:cNvCxnSpPr>
                <a:cxnSpLocks/>
              </p:cNvCxnSpPr>
              <p:nvPr>
                <p:custDataLst>
                  <p:tags r:id="rId1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499">
                <a:extLst>
                  <a:ext uri="{FF2B5EF4-FFF2-40B4-BE49-F238E27FC236}">
                    <a16:creationId xmlns:a16="http://schemas.microsoft.com/office/drawing/2014/main" id="{C9F07887-BD5B-4B22-8828-C3FBA63E5076}"/>
                  </a:ext>
                </a:extLst>
              </p:cNvPr>
              <p:cNvCxnSpPr>
                <a:cxnSpLocks/>
              </p:cNvCxnSpPr>
              <p:nvPr>
                <p:custDataLst>
                  <p:tags r:id="rId1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500">
                <a:extLst>
                  <a:ext uri="{FF2B5EF4-FFF2-40B4-BE49-F238E27FC236}">
                    <a16:creationId xmlns:a16="http://schemas.microsoft.com/office/drawing/2014/main" id="{FD28F366-D582-4CDB-AA3D-AA9B19F0E73C}"/>
                  </a:ext>
                </a:extLst>
              </p:cNvPr>
              <p:cNvCxnSpPr>
                <a:cxnSpLocks/>
              </p:cNvCxnSpPr>
              <p:nvPr>
                <p:custDataLst>
                  <p:tags r:id="rId1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6" name="Indicator_Seconds">
            <a:extLst>
              <a:ext uri="{FF2B5EF4-FFF2-40B4-BE49-F238E27FC236}">
                <a16:creationId xmlns:a16="http://schemas.microsoft.com/office/drawing/2014/main" id="{C22C1A57-8483-49A2-9964-5FD70542C482}"/>
              </a:ext>
              <a:ext uri="{C183D7F6-B498-43B3-948B-1728B52AA6E4}">
                <adec:decorative xmlns:adec="http://schemas.microsoft.com/office/drawing/2017/decorative" val="1"/>
              </a:ext>
            </a:extLst>
          </p:cNvPr>
          <p:cNvGrpSpPr/>
          <p:nvPr>
            <p:custDataLst>
              <p:tags r:id="rId3"/>
            </p:custDataLst>
          </p:nvPr>
        </p:nvGrpSpPr>
        <p:grpSpPr bwMode="gray">
          <a:xfrm>
            <a:off x="10174171" y="1436688"/>
            <a:ext cx="1720061" cy="1720061"/>
            <a:chOff x="1511575" y="2744904"/>
            <a:chExt cx="1656230" cy="1656230"/>
          </a:xfrm>
        </p:grpSpPr>
        <p:sp>
          <p:nvSpPr>
            <p:cNvPr id="47" name="Pentagon 526">
              <a:extLst>
                <a:ext uri="{FF2B5EF4-FFF2-40B4-BE49-F238E27FC236}">
                  <a16:creationId xmlns:a16="http://schemas.microsoft.com/office/drawing/2014/main" id="{90A832A1-2F6A-46AA-B2E9-C4E828E14C8E}"/>
                </a:ext>
              </a:extLst>
            </p:cNvPr>
            <p:cNvSpPr>
              <a:spLocks/>
            </p:cNvSpPr>
            <p:nvPr>
              <p:custDataLst>
                <p:tags r:id="rId8"/>
              </p:custDataLst>
            </p:nvPr>
          </p:nvSpPr>
          <p:spPr bwMode="gray">
            <a:xfrm rot="16200000">
              <a:off x="1925691" y="3122900"/>
              <a:ext cx="828000" cy="72010"/>
            </a:xfrm>
            <a:prstGeom prst="homePlate">
              <a:avLst>
                <a:gd name="adj" fmla="val 283564"/>
              </a:avLst>
            </a:prstGeom>
            <a:solidFill>
              <a:schemeClr val="accent1"/>
            </a:solidFill>
            <a:ln w="6350" algn="ctr">
              <a:noFill/>
              <a:miter lim="800000"/>
              <a:headEnd/>
              <a:tailEnd/>
            </a:ln>
          </p:spPr>
          <p:txBody>
            <a:bodyPr wrap="square" lIns="90000" tIns="72000" rIns="102097"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Oval 527">
              <a:extLst>
                <a:ext uri="{FF2B5EF4-FFF2-40B4-BE49-F238E27FC236}">
                  <a16:creationId xmlns:a16="http://schemas.microsoft.com/office/drawing/2014/main" id="{8499A298-6228-42DA-B087-6E516D0C2ABD}"/>
                </a:ext>
              </a:extLst>
            </p:cNvPr>
            <p:cNvSpPr>
              <a:spLocks/>
            </p:cNvSpPr>
            <p:nvPr>
              <p:custDataLst>
                <p:tags r:id="rId9"/>
              </p:custDataLst>
            </p:nvPr>
          </p:nvSpPr>
          <p:spPr bwMode="gray">
            <a:xfrm>
              <a:off x="1511575" y="2744904"/>
              <a:ext cx="1656230" cy="1656230"/>
            </a:xfrm>
            <a:prstGeom prst="ellipse">
              <a:avLst/>
            </a:prstGeom>
            <a:noFill/>
            <a:ln w="6350" algn="ctr">
              <a:solidFill>
                <a:schemeClr val="lt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49" name="Clock_Top">
            <a:extLst>
              <a:ext uri="{FF2B5EF4-FFF2-40B4-BE49-F238E27FC236}">
                <a16:creationId xmlns:a16="http://schemas.microsoft.com/office/drawing/2014/main" id="{5EFEDEEF-956D-4F4C-9874-D9DFCD0B5A09}"/>
              </a:ext>
              <a:ext uri="{C183D7F6-B498-43B3-948B-1728B52AA6E4}">
                <adec:decorative xmlns:adec="http://schemas.microsoft.com/office/drawing/2017/decorative" val="1"/>
              </a:ext>
            </a:extLst>
          </p:cNvPr>
          <p:cNvGrpSpPr/>
          <p:nvPr>
            <p:custDataLst>
              <p:tags r:id="rId4"/>
            </p:custDataLst>
          </p:nvPr>
        </p:nvGrpSpPr>
        <p:grpSpPr bwMode="gray">
          <a:xfrm>
            <a:off x="10174171" y="1436688"/>
            <a:ext cx="1720061" cy="1720061"/>
            <a:chOff x="3347830" y="2708900"/>
            <a:chExt cx="1656230" cy="1656230"/>
          </a:xfrm>
        </p:grpSpPr>
        <p:sp>
          <p:nvSpPr>
            <p:cNvPr id="50" name="Clock_Dot">
              <a:extLst>
                <a:ext uri="{FF2B5EF4-FFF2-40B4-BE49-F238E27FC236}">
                  <a16:creationId xmlns:a16="http://schemas.microsoft.com/office/drawing/2014/main" id="{F42FA3F7-7A7F-424C-A9D8-47C213BD3F56}"/>
                </a:ext>
              </a:extLst>
            </p:cNvPr>
            <p:cNvSpPr/>
            <p:nvPr>
              <p:custDataLst>
                <p:tags r:id="rId6"/>
              </p:custDataLst>
            </p:nvPr>
          </p:nvSpPr>
          <p:spPr bwMode="gray">
            <a:xfrm flipV="1">
              <a:off x="4067930" y="3429000"/>
              <a:ext cx="216030" cy="216030"/>
            </a:xfrm>
            <a:prstGeom prst="ellipse">
              <a:avLst/>
            </a:prstGeom>
            <a:solidFill>
              <a:schemeClr val="accent1"/>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1" name="Clock_Glas">
              <a:extLst>
                <a:ext uri="{FF2B5EF4-FFF2-40B4-BE49-F238E27FC236}">
                  <a16:creationId xmlns:a16="http://schemas.microsoft.com/office/drawing/2014/main" id="{108D9508-6289-49AE-8727-7F311D2FB1CD}"/>
                </a:ext>
              </a:extLst>
            </p:cNvPr>
            <p:cNvSpPr>
              <a:spLocks/>
            </p:cNvSpPr>
            <p:nvPr>
              <p:custDataLst>
                <p:tags r:id="rId7"/>
              </p:custDataLst>
            </p:nvPr>
          </p:nvSpPr>
          <p:spPr bwMode="gray">
            <a:xfrm>
              <a:off x="3347830" y="2708900"/>
              <a:ext cx="1656230" cy="1656230"/>
            </a:xfrm>
            <a:prstGeom prst="ellipse">
              <a:avLst/>
            </a:prstGeom>
            <a:noFill/>
            <a:ln w="6350" algn="ctr">
              <a:solidFill>
                <a:schemeClr val="tx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52" name="Time_Over_20min">
            <a:extLst>
              <a:ext uri="{FF2B5EF4-FFF2-40B4-BE49-F238E27FC236}">
                <a16:creationId xmlns:a16="http://schemas.microsoft.com/office/drawing/2014/main" id="{D96426C7-20C3-4782-9BB7-F8EE88D091D3}"/>
              </a:ext>
            </a:extLst>
          </p:cNvPr>
          <p:cNvSpPr>
            <a:spLocks/>
          </p:cNvSpPr>
          <p:nvPr>
            <p:custDataLst>
              <p:tags r:id="rId5"/>
            </p:custDataLst>
          </p:nvPr>
        </p:nvSpPr>
        <p:spPr bwMode="gray">
          <a:xfrm>
            <a:off x="10174171" y="1436688"/>
            <a:ext cx="1720061" cy="1720061"/>
          </a:xfrm>
          <a:prstGeom prst="ellipse">
            <a:avLst/>
          </a:prstGeom>
          <a:solidFill>
            <a:srgbClr val="FF3300">
              <a:alpha val="89804"/>
            </a:srgbClr>
          </a:solidFill>
          <a:ln w="6350" algn="ctr">
            <a:solidFill>
              <a:schemeClr val="tx1">
                <a:alpha val="69804"/>
              </a:schemeClr>
            </a:solidFill>
            <a:miter lim="800000"/>
            <a:headEnd/>
            <a:tailEnd/>
          </a:ln>
        </p:spPr>
        <p:txBody>
          <a:bodyPr wrap="square" lIns="0" tIns="72000" rIns="0" bIns="72000" rtlCol="0" anchor="ctr" anchorCtr="0">
            <a:noAutofit/>
          </a:bodyPr>
          <a:lstStyle/>
          <a:p>
            <a:pPr marL="0" marR="0" lvl="0" indent="0" algn="ctr" defTabSz="914367" rtl="0" eaLnBrk="1" fontAlgn="base" latinLnBrk="0" hangingPunct="1">
              <a:lnSpc>
                <a:spcPct val="100000"/>
              </a:lnSpc>
              <a:spcBef>
                <a:spcPct val="40000"/>
              </a:spcBef>
              <a:spcAft>
                <a:spcPct val="0"/>
              </a:spcAft>
              <a:buClr>
                <a:srgbClr val="215283"/>
              </a:buClr>
              <a:buSzPct val="85000"/>
              <a:buFont typeface="Wingdings" pitchFamily="2" charset="2"/>
              <a:buNone/>
              <a:tabLst/>
              <a:defRPr/>
            </a:pPr>
            <a:r>
              <a:rPr kumimoji="0" lang="en-US" sz="1300" b="1" i="0" u="none" strike="noStrike" kern="1200" cap="none" spc="0" normalizeH="0" baseline="0" noProof="0" dirty="0">
                <a:ln>
                  <a:noFill/>
                </a:ln>
                <a:solidFill>
                  <a:srgbClr val="FFFFFF"/>
                </a:solidFill>
                <a:effectLst/>
                <a:uLnTx/>
                <a:uFillTx/>
                <a:latin typeface="Segoe UI"/>
                <a:ea typeface="+mn-ea"/>
                <a:cs typeface="+mn-cs"/>
              </a:rPr>
              <a:t>Solution</a:t>
            </a:r>
          </a:p>
        </p:txBody>
      </p:sp>
    </p:spTree>
    <p:extLst>
      <p:ext uri="{BB962C8B-B14F-4D97-AF65-F5344CB8AC3E}">
        <p14:creationId xmlns:p14="http://schemas.microsoft.com/office/powerpoint/2010/main" val="95921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7200000">
                                      <p:cBhvr>
                                        <p:cTn id="6" dur="20000" fill="hold"/>
                                        <p:tgtEl>
                                          <p:spTgt spid="46"/>
                                        </p:tgtEl>
                                        <p:attrNameLst>
                                          <p:attrName>r</p:attrName>
                                        </p:attrNameLst>
                                      </p:cBhvr>
                                    </p:animRot>
                                  </p:childTnLst>
                                </p:cTn>
                              </p:par>
                            </p:childTnLst>
                          </p:cTn>
                        </p:par>
                        <p:par>
                          <p:cTn id="7" fill="hold">
                            <p:stCondLst>
                              <p:cond delay="20000"/>
                            </p:stCondLst>
                            <p:childTnLst>
                              <p:par>
                                <p:cTn id="8" presetID="10"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20500"/>
                            </p:stCondLst>
                            <p:childTnLst>
                              <p:par>
                                <p:cTn id="12" presetID="16" presetClass="entr" presetSubtype="21"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How do you get to know your customer?</a:t>
            </a:r>
            <a:br>
              <a:rPr lang="en-GB" dirty="0"/>
            </a:br>
            <a:r>
              <a:rPr lang="en-GB" dirty="0"/>
              <a:t>What are the benefits of knowing the customer?</a:t>
            </a:r>
            <a:endParaRPr lang="en-US" dirty="0"/>
          </a:p>
        </p:txBody>
      </p:sp>
      <p:pic>
        <p:nvPicPr>
          <p:cNvPr id="4" name="Picture Placeholder 12" descr="Boardroom outline">
            <a:extLst>
              <a:ext uri="{FF2B5EF4-FFF2-40B4-BE49-F238E27FC236}">
                <a16:creationId xmlns:a16="http://schemas.microsoft.com/office/drawing/2014/main" id="{C7F94E1E-F775-F3BF-3804-43B1B77385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a:xfrm>
            <a:off x="10098361" y="2777952"/>
            <a:ext cx="1281254" cy="1281436"/>
          </a:xfrm>
        </p:spPr>
      </p:pic>
    </p:spTree>
    <p:extLst>
      <p:ext uri="{BB962C8B-B14F-4D97-AF65-F5344CB8AC3E}">
        <p14:creationId xmlns:p14="http://schemas.microsoft.com/office/powerpoint/2010/main" val="218800278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Customer Discovery</a:t>
            </a:r>
          </a:p>
        </p:txBody>
      </p:sp>
      <p:sp>
        <p:nvSpPr>
          <p:cNvPr id="2" name="Text Placeholder 1">
            <a:extLst>
              <a:ext uri="{FF2B5EF4-FFF2-40B4-BE49-F238E27FC236}">
                <a16:creationId xmlns:a16="http://schemas.microsoft.com/office/drawing/2014/main" id="{B6B6B67B-5758-4C39-8DC7-3B780C245984}"/>
              </a:ext>
            </a:extLst>
          </p:cNvPr>
          <p:cNvSpPr>
            <a:spLocks noGrp="1"/>
          </p:cNvSpPr>
          <p:nvPr>
            <p:ph type="body" sz="quarter" idx="10"/>
          </p:nvPr>
        </p:nvSpPr>
        <p:spPr/>
        <p:txBody>
          <a:bodyPr/>
          <a:lstStyle/>
          <a:p>
            <a:r>
              <a:rPr lang="en-US" dirty="0"/>
              <a:t>Survey</a:t>
            </a:r>
          </a:p>
        </p:txBody>
      </p:sp>
      <p:sp>
        <p:nvSpPr>
          <p:cNvPr id="3" name="Text Placeholder 2">
            <a:extLst>
              <a:ext uri="{FF2B5EF4-FFF2-40B4-BE49-F238E27FC236}">
                <a16:creationId xmlns:a16="http://schemas.microsoft.com/office/drawing/2014/main" id="{F6F0B6C6-8460-4789-9377-A451F0E35CA9}"/>
              </a:ext>
            </a:extLst>
          </p:cNvPr>
          <p:cNvSpPr>
            <a:spLocks noGrp="1"/>
          </p:cNvSpPr>
          <p:nvPr>
            <p:ph type="body" sz="quarter" idx="11"/>
          </p:nvPr>
        </p:nvSpPr>
        <p:spPr/>
        <p:txBody>
          <a:bodyPr/>
          <a:lstStyle/>
          <a:p>
            <a:r>
              <a:rPr lang="en-US" dirty="0"/>
              <a:t>Workshop</a:t>
            </a:r>
          </a:p>
        </p:txBody>
      </p:sp>
      <p:sp>
        <p:nvSpPr>
          <p:cNvPr id="4" name="Text Placeholder 3">
            <a:extLst>
              <a:ext uri="{FF2B5EF4-FFF2-40B4-BE49-F238E27FC236}">
                <a16:creationId xmlns:a16="http://schemas.microsoft.com/office/drawing/2014/main" id="{F6E4A67B-6A13-40CE-A448-C134FE307E1B}"/>
              </a:ext>
            </a:extLst>
          </p:cNvPr>
          <p:cNvSpPr>
            <a:spLocks noGrp="1"/>
          </p:cNvSpPr>
          <p:nvPr>
            <p:ph type="body" sz="quarter" idx="12"/>
          </p:nvPr>
        </p:nvSpPr>
        <p:spPr/>
        <p:txBody>
          <a:bodyPr/>
          <a:lstStyle/>
          <a:p>
            <a:r>
              <a:rPr lang="en-US" dirty="0"/>
              <a:t>Job shadow</a:t>
            </a:r>
          </a:p>
        </p:txBody>
      </p:sp>
    </p:spTree>
    <p:extLst>
      <p:ext uri="{BB962C8B-B14F-4D97-AF65-F5344CB8AC3E}">
        <p14:creationId xmlns:p14="http://schemas.microsoft.com/office/powerpoint/2010/main" val="221523117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Use public sources to learn about your customer</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2785378"/>
          </a:xfrm>
        </p:spPr>
        <p:txBody>
          <a:bodyPr lIns="0"/>
          <a:lstStyle/>
          <a:p>
            <a:pPr marL="342900" indent="-342900">
              <a:buFont typeface="Arial" panose="020B0604020202020204" pitchFamily="34" charset="0"/>
              <a:buChar char="•"/>
            </a:pPr>
            <a:r>
              <a:rPr lang="en-US" sz="2400" dirty="0">
                <a:latin typeface="+mn-lt"/>
              </a:rPr>
              <a:t>Financials</a:t>
            </a:r>
          </a:p>
          <a:p>
            <a:pPr marL="342900" indent="-342900">
              <a:buFont typeface="Arial" panose="020B0604020202020204" pitchFamily="34" charset="0"/>
              <a:buChar char="•"/>
            </a:pPr>
            <a:r>
              <a:rPr lang="en-US" sz="2400" dirty="0">
                <a:latin typeface="+mn-lt"/>
              </a:rPr>
              <a:t>Board of directors</a:t>
            </a:r>
          </a:p>
          <a:p>
            <a:pPr marL="342900" indent="-342900">
              <a:buFont typeface="Arial" panose="020B0604020202020204" pitchFamily="34" charset="0"/>
              <a:buChar char="•"/>
            </a:pPr>
            <a:r>
              <a:rPr lang="en-US" sz="2400" dirty="0">
                <a:latin typeface="+mn-lt"/>
              </a:rPr>
              <a:t>Lines of business</a:t>
            </a:r>
          </a:p>
          <a:p>
            <a:pPr marL="342900" indent="-342900">
              <a:buFont typeface="Arial" panose="020B0604020202020204" pitchFamily="34" charset="0"/>
              <a:buChar char="•"/>
            </a:pPr>
            <a:r>
              <a:rPr lang="en-US" sz="2400" dirty="0">
                <a:latin typeface="+mn-lt"/>
              </a:rPr>
              <a:t>Mission and goals</a:t>
            </a:r>
          </a:p>
          <a:p>
            <a:pPr marL="342900" indent="-342900">
              <a:buFont typeface="Arial" panose="020B0604020202020204" pitchFamily="34" charset="0"/>
              <a:buChar char="•"/>
            </a:pPr>
            <a:r>
              <a:rPr lang="en-US" sz="2400" dirty="0">
                <a:latin typeface="+mn-lt"/>
              </a:rPr>
              <a:t>Social media</a:t>
            </a:r>
          </a:p>
          <a:p>
            <a:pPr marL="342900" indent="-342900">
              <a:buFont typeface="Arial" panose="020B0604020202020204" pitchFamily="34" charset="0"/>
              <a:buChar char="•"/>
            </a:pPr>
            <a:r>
              <a:rPr lang="en-US" sz="2400" dirty="0">
                <a:latin typeface="+mn-lt"/>
              </a:rPr>
              <a:t>News</a:t>
            </a:r>
          </a:p>
        </p:txBody>
      </p:sp>
    </p:spTree>
    <p:extLst>
      <p:ext uri="{BB962C8B-B14F-4D97-AF65-F5344CB8AC3E}">
        <p14:creationId xmlns:p14="http://schemas.microsoft.com/office/powerpoint/2010/main" val="195986401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611EB991-BF36-48BE-1421-47161435AAA0}"/>
              </a:ext>
            </a:extLst>
          </p:cNvPr>
          <p:cNvSpPr>
            <a:spLocks noGrp="1"/>
          </p:cNvSpPr>
          <p:nvPr>
            <p:ph type="title"/>
          </p:nvPr>
        </p:nvSpPr>
        <p:spPr/>
        <p:txBody>
          <a:bodyPr/>
          <a:lstStyle/>
          <a:p>
            <a:r>
              <a:rPr lang="en-GB" dirty="0"/>
              <a:t>Group exercise: </a:t>
            </a:r>
            <a:r>
              <a:rPr lang="en-US" dirty="0"/>
              <a:t>Getting to know your customer</a:t>
            </a:r>
            <a:endParaRPr lang="en-GB" dirty="0"/>
          </a:p>
        </p:txBody>
      </p:sp>
      <p:sp>
        <p:nvSpPr>
          <p:cNvPr id="24" name="Text Placeholder 23">
            <a:extLst>
              <a:ext uri="{FF2B5EF4-FFF2-40B4-BE49-F238E27FC236}">
                <a16:creationId xmlns:a16="http://schemas.microsoft.com/office/drawing/2014/main" id="{2D043821-074E-73E6-90DB-41E1BB9DD06B}"/>
              </a:ext>
            </a:extLst>
          </p:cNvPr>
          <p:cNvSpPr>
            <a:spLocks noGrp="1"/>
          </p:cNvSpPr>
          <p:nvPr>
            <p:ph type="body" sz="quarter" idx="11"/>
          </p:nvPr>
        </p:nvSpPr>
        <p:spPr/>
        <p:txBody>
          <a:bodyPr/>
          <a:lstStyle/>
          <a:p>
            <a:r>
              <a:rPr lang="en-GB" dirty="0"/>
              <a:t>During this exercise, you will be researching a company for a meeting with your peers to discuss a potential deal.. Make sure you find out from your instructor the time allotted.</a:t>
            </a:r>
          </a:p>
        </p:txBody>
      </p:sp>
      <p:sp>
        <p:nvSpPr>
          <p:cNvPr id="25" name="Text Placeholder 24">
            <a:extLst>
              <a:ext uri="{FF2B5EF4-FFF2-40B4-BE49-F238E27FC236}">
                <a16:creationId xmlns:a16="http://schemas.microsoft.com/office/drawing/2014/main" id="{1FAD2BFD-8444-FCB4-AD4A-EC75A1F88714}"/>
              </a:ext>
            </a:extLst>
          </p:cNvPr>
          <p:cNvSpPr>
            <a:spLocks noGrp="1"/>
          </p:cNvSpPr>
          <p:nvPr>
            <p:ph type="body" sz="quarter" idx="15"/>
          </p:nvPr>
        </p:nvSpPr>
        <p:spPr/>
        <p:txBody>
          <a:bodyPr/>
          <a:lstStyle/>
          <a:p>
            <a:endParaRPr lang="en-GB" dirty="0"/>
          </a:p>
        </p:txBody>
      </p:sp>
      <p:sp>
        <p:nvSpPr>
          <p:cNvPr id="26" name="Text Placeholder 25">
            <a:extLst>
              <a:ext uri="{FF2B5EF4-FFF2-40B4-BE49-F238E27FC236}">
                <a16:creationId xmlns:a16="http://schemas.microsoft.com/office/drawing/2014/main" id="{9DAEDA35-B6DF-FDF3-560A-759D63523058}"/>
              </a:ext>
            </a:extLst>
          </p:cNvPr>
          <p:cNvSpPr>
            <a:spLocks noGrp="1"/>
          </p:cNvSpPr>
          <p:nvPr>
            <p:ph type="body" sz="quarter" idx="16"/>
          </p:nvPr>
        </p:nvSpPr>
        <p:spPr/>
        <p:txBody>
          <a:bodyPr/>
          <a:lstStyle/>
          <a:p>
            <a:r>
              <a:rPr lang="en-GB" dirty="0"/>
              <a:t>Find information about potential customers</a:t>
            </a:r>
          </a:p>
          <a:p>
            <a:endParaRPr lang="en-GB" dirty="0"/>
          </a:p>
          <a:p>
            <a:r>
              <a:rPr lang="en-GB" dirty="0"/>
              <a:t>Evaluate the value of this information</a:t>
            </a:r>
          </a:p>
        </p:txBody>
      </p:sp>
      <p:sp>
        <p:nvSpPr>
          <p:cNvPr id="27" name="Text Placeholder 26">
            <a:extLst>
              <a:ext uri="{FF2B5EF4-FFF2-40B4-BE49-F238E27FC236}">
                <a16:creationId xmlns:a16="http://schemas.microsoft.com/office/drawing/2014/main" id="{6BD1ACB7-1917-7CF9-C8BD-9B96A991C068}"/>
              </a:ext>
            </a:extLst>
          </p:cNvPr>
          <p:cNvSpPr>
            <a:spLocks noGrp="1"/>
          </p:cNvSpPr>
          <p:nvPr>
            <p:ph type="body" sz="quarter" idx="17"/>
          </p:nvPr>
        </p:nvSpPr>
        <p:spPr/>
        <p:txBody>
          <a:bodyPr/>
          <a:lstStyle/>
          <a:p>
            <a:r>
              <a:rPr lang="en-GB" dirty="0"/>
              <a:t>Understand how others might complete the same tasks</a:t>
            </a:r>
          </a:p>
          <a:p>
            <a:endParaRPr lang="en-GB" dirty="0"/>
          </a:p>
          <a:p>
            <a:r>
              <a:rPr lang="en-GB" dirty="0"/>
              <a:t>Remember quality of information matters more than quantity</a:t>
            </a:r>
          </a:p>
        </p:txBody>
      </p:sp>
      <p:sp>
        <p:nvSpPr>
          <p:cNvPr id="30" name="people_11" title="Icon of two people with a chat bubble">
            <a:extLst>
              <a:ext uri="{FF2B5EF4-FFF2-40B4-BE49-F238E27FC236}">
                <a16:creationId xmlns:a16="http://schemas.microsoft.com/office/drawing/2014/main" id="{4025AF44-35FF-D61D-9189-1FB43D3A4CD6}"/>
              </a:ext>
            </a:extLst>
          </p:cNvPr>
          <p:cNvSpPr>
            <a:spLocks noChangeAspect="1" noEditPoints="1"/>
          </p:cNvSpPr>
          <p:nvPr/>
        </p:nvSpPr>
        <p:spPr bwMode="auto">
          <a:xfrm>
            <a:off x="10641197" y="174253"/>
            <a:ext cx="1262788" cy="1212678"/>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solidFill>
            <a:srgbClr val="7B6507"/>
          </a:solidFill>
          <a:ln w="25400" cap="sq">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1192520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What is a Solution Architect?</a:t>
            </a:r>
          </a:p>
        </p:txBody>
      </p:sp>
      <p:pic>
        <p:nvPicPr>
          <p:cNvPr id="4" name="Picture Placeholder 12" descr="Boardroom outline">
            <a:extLst>
              <a:ext uri="{FF2B5EF4-FFF2-40B4-BE49-F238E27FC236}">
                <a16:creationId xmlns:a16="http://schemas.microsoft.com/office/drawing/2014/main" id="{C7F94E1E-F775-F3BF-3804-43B1B77385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a:xfrm>
            <a:off x="10098361" y="2777952"/>
            <a:ext cx="1281254" cy="1281436"/>
          </a:xfrm>
        </p:spPr>
      </p:pic>
    </p:spTree>
    <p:extLst>
      <p:ext uri="{BB962C8B-B14F-4D97-AF65-F5344CB8AC3E}">
        <p14:creationId xmlns:p14="http://schemas.microsoft.com/office/powerpoint/2010/main" val="197969920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2D46B5-EF3A-486E-87A6-637A4E6FFF64}"/>
              </a:ext>
            </a:extLst>
          </p:cNvPr>
          <p:cNvSpPr>
            <a:spLocks noGrp="1"/>
          </p:cNvSpPr>
          <p:nvPr>
            <p:ph type="title"/>
          </p:nvPr>
        </p:nvSpPr>
        <p:spPr/>
        <p:txBody>
          <a:bodyPr/>
          <a:lstStyle/>
          <a:p>
            <a:r>
              <a:rPr lang="en-GB" dirty="0"/>
              <a:t>Check your knowledge</a:t>
            </a:r>
          </a:p>
        </p:txBody>
      </p:sp>
      <p:pic>
        <p:nvPicPr>
          <p:cNvPr id="8" name="Picture Placeholder 7" descr="Checkbox Checked with solid fill">
            <a:extLst>
              <a:ext uri="{FF2B5EF4-FFF2-40B4-BE49-F238E27FC236}">
                <a16:creationId xmlns:a16="http://schemas.microsoft.com/office/drawing/2014/main" id="{A9ECA876-4505-46D5-AF4A-03E22347CD65}"/>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179147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Check </a:t>
            </a:r>
            <a:r>
              <a:rPr lang="en-US"/>
              <a:t>your knowledge</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GB" sz="2400" i="1" dirty="0">
                <a:solidFill>
                  <a:srgbClr val="C00000"/>
                </a:solidFill>
                <a:latin typeface="+mn-lt"/>
                <a:ea typeface="Times New Roman" panose="02020603050405020304" pitchFamily="18" charset="0"/>
              </a:rPr>
              <a:t>Discover customer needs as a Solution Architect for Dynamics 365 and Microsoft Power Platform</a:t>
            </a: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lIns="91440" tIns="45720" rIns="91440" bIns="4572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0" dirty="0"/>
              <a:t>Learning Path 1</a:t>
            </a:r>
            <a:endParaRPr lang="en-US" sz="2353" dirty="0"/>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PC or mobile device</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a:t>
            </a:r>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1138621"/>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713921"/>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713921"/>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None</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a:t>
            </a:r>
            <a:r>
              <a:rPr lang="en-US" sz="2353">
                <a:solidFill>
                  <a:schemeClr val="bg1"/>
                </a:solidFill>
                <a:effectLst>
                  <a:outerShdw blurRad="38100" dist="38100" dir="2700000" algn="tl">
                    <a:srgbClr val="000000">
                      <a:alpha val="43137"/>
                    </a:srgbClr>
                  </a:outerShdw>
                </a:effectLst>
              </a:rPr>
              <a:t>A little</a:t>
            </a: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Lots</a:t>
            </a:r>
          </a:p>
        </p:txBody>
      </p:sp>
    </p:spTree>
    <p:extLst>
      <p:ext uri="{BB962C8B-B14F-4D97-AF65-F5344CB8AC3E}">
        <p14:creationId xmlns:p14="http://schemas.microsoft.com/office/powerpoint/2010/main" val="4157408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0"/>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8D92E-FD91-408F-BE95-CD5DDEDB5E9B}"/>
              </a:ext>
            </a:extLst>
          </p:cNvPr>
          <p:cNvSpPr>
            <a:spLocks noGrp="1"/>
          </p:cNvSpPr>
          <p:nvPr>
            <p:ph type="title"/>
          </p:nvPr>
        </p:nvSpPr>
        <p:spPr/>
        <p:txBody>
          <a:bodyPr/>
          <a:lstStyle/>
          <a:p>
            <a:r>
              <a:rPr lang="de-DE" noProof="0" dirty="0"/>
              <a:t>Check your knowledge</a:t>
            </a:r>
          </a:p>
        </p:txBody>
      </p:sp>
      <p:sp>
        <p:nvSpPr>
          <p:cNvPr id="4" name="Text Placeholder 3">
            <a:extLst>
              <a:ext uri="{FF2B5EF4-FFF2-40B4-BE49-F238E27FC236}">
                <a16:creationId xmlns:a16="http://schemas.microsoft.com/office/drawing/2014/main" id="{A3AD9285-120A-40A2-A75C-34A87AFB8049}"/>
              </a:ext>
            </a:extLst>
          </p:cNvPr>
          <p:cNvSpPr>
            <a:spLocks noGrp="1"/>
          </p:cNvSpPr>
          <p:nvPr>
            <p:ph type="body" sz="quarter" idx="10"/>
          </p:nvPr>
        </p:nvSpPr>
        <p:spPr>
          <a:xfrm>
            <a:off x="586390" y="1434370"/>
            <a:ext cx="9194248" cy="3180935"/>
          </a:xfrm>
        </p:spPr>
        <p:txBody>
          <a:bodyPr/>
          <a:lstStyle/>
          <a:p>
            <a:pPr marL="0" indent="0">
              <a:buNone/>
            </a:pPr>
            <a:r>
              <a:rPr lang="en-GB" dirty="0"/>
              <a:t> At what stage of a project do you learn about your customer?</a:t>
            </a:r>
          </a:p>
          <a:p>
            <a:pPr marL="0" indent="0">
              <a:buNone/>
            </a:pPr>
            <a:endParaRPr lang="en-GB" dirty="0"/>
          </a:p>
          <a:p>
            <a:pPr marL="514350" indent="-514350">
              <a:buFont typeface="+mj-lt"/>
              <a:buAutoNum type="alphaUcPeriod"/>
            </a:pPr>
            <a:r>
              <a:rPr lang="en-GB" dirty="0"/>
              <a:t>Analysis</a:t>
            </a:r>
          </a:p>
          <a:p>
            <a:pPr marL="514350" indent="-514350">
              <a:buFont typeface="+mj-lt"/>
              <a:buAutoNum type="alphaUcPeriod"/>
            </a:pPr>
            <a:r>
              <a:rPr lang="en-GB" dirty="0"/>
              <a:t>Design</a:t>
            </a:r>
          </a:p>
          <a:p>
            <a:pPr marL="514350" indent="-514350">
              <a:buFont typeface="+mj-lt"/>
              <a:buAutoNum type="alphaUcPeriod"/>
            </a:pPr>
            <a:r>
              <a:rPr lang="en-GB" dirty="0"/>
              <a:t>Implementation</a:t>
            </a:r>
          </a:p>
          <a:p>
            <a:pPr marL="514350" indent="-514350">
              <a:buFont typeface="+mj-lt"/>
              <a:buAutoNum type="alphaUcPeriod"/>
            </a:pPr>
            <a:r>
              <a:rPr lang="en-GB" dirty="0"/>
              <a:t>Pre-sales</a:t>
            </a:r>
          </a:p>
          <a:p>
            <a:pPr marL="514350" indent="-514350">
              <a:buFont typeface="+mj-lt"/>
              <a:buAutoNum type="alphaUcPeriod"/>
            </a:pPr>
            <a:r>
              <a:rPr lang="en-GB" dirty="0"/>
              <a:t>Every stage</a:t>
            </a:r>
          </a:p>
        </p:txBody>
      </p:sp>
      <p:sp>
        <p:nvSpPr>
          <p:cNvPr id="2" name="TextBox 1">
            <a:extLst>
              <a:ext uri="{FF2B5EF4-FFF2-40B4-BE49-F238E27FC236}">
                <a16:creationId xmlns:a16="http://schemas.microsoft.com/office/drawing/2014/main" id="{0054BACF-778F-4BED-AFA7-1B98DC77244E}"/>
              </a:ext>
            </a:extLst>
          </p:cNvPr>
          <p:cNvSpPr txBox="1"/>
          <p:nvPr/>
        </p:nvSpPr>
        <p:spPr>
          <a:xfrm>
            <a:off x="7180357" y="4623637"/>
            <a:ext cx="3816453" cy="677108"/>
          </a:xfrm>
          <a:prstGeom prst="rect">
            <a:avLst/>
          </a:prstGeom>
          <a:noFill/>
        </p:spPr>
        <p:txBody>
          <a:bodyPr wrap="square" lIns="0" tIns="0" rIns="0" bIns="0" rtlCol="0">
            <a:spAutoFit/>
          </a:bodyPr>
          <a:lstStyle/>
          <a:p>
            <a:pPr algn="r" defTabSz="914367">
              <a:defRPr/>
            </a:pPr>
            <a:r>
              <a:rPr lang="en-GB" sz="4400" dirty="0">
                <a:gradFill>
                  <a:gsLst>
                    <a:gs pos="2917">
                      <a:srgbClr val="1A1A1A"/>
                    </a:gs>
                    <a:gs pos="30000">
                      <a:srgbClr val="1A1A1A"/>
                    </a:gs>
                  </a:gsLst>
                  <a:lin ang="5400000" scaled="0"/>
                </a:gradFill>
              </a:rPr>
              <a:t>Answer=E</a:t>
            </a:r>
          </a:p>
        </p:txBody>
      </p:sp>
      <p:sp>
        <p:nvSpPr>
          <p:cNvPr id="6" name="Clock_Pie_Big">
            <a:extLst>
              <a:ext uri="{FF2B5EF4-FFF2-40B4-BE49-F238E27FC236}">
                <a16:creationId xmlns:a16="http://schemas.microsoft.com/office/drawing/2014/main" id="{5FCEBEAC-98EE-46C7-806A-9B9F33CA71EA}"/>
              </a:ext>
              <a:ext uri="{C183D7F6-B498-43B3-948B-1728B52AA6E4}">
                <adec:decorative xmlns:adec="http://schemas.microsoft.com/office/drawing/2017/decorative" val="1"/>
              </a:ext>
            </a:extLst>
          </p:cNvPr>
          <p:cNvSpPr>
            <a:spLocks/>
          </p:cNvSpPr>
          <p:nvPr>
            <p:custDataLst>
              <p:tags r:id="rId1"/>
            </p:custDataLst>
          </p:nvPr>
        </p:nvSpPr>
        <p:spPr bwMode="gray">
          <a:xfrm>
            <a:off x="10174171" y="1436688"/>
            <a:ext cx="1720061" cy="1720061"/>
          </a:xfrm>
          <a:prstGeom prst="pie">
            <a:avLst>
              <a:gd name="adj1" fmla="val 16188133"/>
              <a:gd name="adj2" fmla="val 1786652"/>
            </a:avLst>
          </a:prstGeom>
          <a:solidFill>
            <a:schemeClr val="accent2"/>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1" name="Group 406">
            <a:extLst>
              <a:ext uri="{FF2B5EF4-FFF2-40B4-BE49-F238E27FC236}">
                <a16:creationId xmlns:a16="http://schemas.microsoft.com/office/drawing/2014/main" id="{B42E26E5-B4D6-4202-B825-7490FC5B9995}"/>
              </a:ext>
              <a:ext uri="{C183D7F6-B498-43B3-948B-1728B52AA6E4}">
                <adec:decorative xmlns:adec="http://schemas.microsoft.com/office/drawing/2017/decorative" val="1"/>
              </a:ext>
            </a:extLst>
          </p:cNvPr>
          <p:cNvGrpSpPr/>
          <p:nvPr>
            <p:custDataLst>
              <p:tags r:id="rId2"/>
            </p:custDataLst>
          </p:nvPr>
        </p:nvGrpSpPr>
        <p:grpSpPr bwMode="gray">
          <a:xfrm>
            <a:off x="10174171" y="1436688"/>
            <a:ext cx="1720061" cy="1720061"/>
            <a:chOff x="5000736" y="-1903280"/>
            <a:chExt cx="1656230" cy="1656230"/>
          </a:xfrm>
        </p:grpSpPr>
        <p:grpSp>
          <p:nvGrpSpPr>
            <p:cNvPr id="12" name="Ticks_1minute">
              <a:extLst>
                <a:ext uri="{FF2B5EF4-FFF2-40B4-BE49-F238E27FC236}">
                  <a16:creationId xmlns:a16="http://schemas.microsoft.com/office/drawing/2014/main" id="{FF8BDCD9-67FA-4FB1-8E9D-BEAC5FD01E9B}"/>
                </a:ext>
              </a:extLst>
            </p:cNvPr>
            <p:cNvGrpSpPr/>
            <p:nvPr/>
          </p:nvGrpSpPr>
          <p:grpSpPr bwMode="gray">
            <a:xfrm rot="5400000">
              <a:off x="6462293" y="-938736"/>
              <a:ext cx="239383" cy="134955"/>
              <a:chOff x="8076251" y="4591685"/>
              <a:chExt cx="239383" cy="134955"/>
            </a:xfrm>
          </p:grpSpPr>
          <p:cxnSp>
            <p:nvCxnSpPr>
              <p:cNvPr id="42" name="Straight Connector 521">
                <a:extLst>
                  <a:ext uri="{FF2B5EF4-FFF2-40B4-BE49-F238E27FC236}">
                    <a16:creationId xmlns:a16="http://schemas.microsoft.com/office/drawing/2014/main" id="{82C7D95F-8C00-4D21-9F8E-5B8B9E44F916}"/>
                  </a:ext>
                </a:extLst>
              </p:cNvPr>
              <p:cNvCxnSpPr>
                <a:cxnSpLocks/>
              </p:cNvCxnSpPr>
              <p:nvPr>
                <p:custDataLst>
                  <p:tags r:id="rId39"/>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522">
                <a:extLst>
                  <a:ext uri="{FF2B5EF4-FFF2-40B4-BE49-F238E27FC236}">
                    <a16:creationId xmlns:a16="http://schemas.microsoft.com/office/drawing/2014/main" id="{75197285-715A-481F-8FD8-0C00B266393F}"/>
                  </a:ext>
                </a:extLst>
              </p:cNvPr>
              <p:cNvCxnSpPr>
                <a:cxnSpLocks/>
              </p:cNvCxnSpPr>
              <p:nvPr>
                <p:custDataLst>
                  <p:tags r:id="rId40"/>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523">
                <a:extLst>
                  <a:ext uri="{FF2B5EF4-FFF2-40B4-BE49-F238E27FC236}">
                    <a16:creationId xmlns:a16="http://schemas.microsoft.com/office/drawing/2014/main" id="{756C5E7B-5884-4146-9A37-70FCCD74D1B5}"/>
                  </a:ext>
                </a:extLst>
              </p:cNvPr>
              <p:cNvCxnSpPr>
                <a:cxnSpLocks/>
              </p:cNvCxnSpPr>
              <p:nvPr>
                <p:custDataLst>
                  <p:tags r:id="rId41"/>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524">
                <a:extLst>
                  <a:ext uri="{FF2B5EF4-FFF2-40B4-BE49-F238E27FC236}">
                    <a16:creationId xmlns:a16="http://schemas.microsoft.com/office/drawing/2014/main" id="{C513D679-3CFD-4A0F-BF1B-634D02586FE4}"/>
                  </a:ext>
                </a:extLst>
              </p:cNvPr>
              <p:cNvCxnSpPr>
                <a:cxnSpLocks/>
              </p:cNvCxnSpPr>
              <p:nvPr>
                <p:custDataLst>
                  <p:tags r:id="rId42"/>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Ticks_1minute">
              <a:extLst>
                <a:ext uri="{FF2B5EF4-FFF2-40B4-BE49-F238E27FC236}">
                  <a16:creationId xmlns:a16="http://schemas.microsoft.com/office/drawing/2014/main" id="{5398B19A-BD86-4F30-92F7-6B06E3C58C61}"/>
                </a:ext>
              </a:extLst>
            </p:cNvPr>
            <p:cNvGrpSpPr/>
            <p:nvPr>
              <p:custDataLst>
                <p:tags r:id="rId10"/>
              </p:custDataLst>
            </p:nvPr>
          </p:nvGrpSpPr>
          <p:grpSpPr bwMode="gray">
            <a:xfrm rot="3600000">
              <a:off x="6463345" y="-1342621"/>
              <a:ext cx="239383" cy="134955"/>
              <a:chOff x="8076251" y="4591685"/>
              <a:chExt cx="239383" cy="134955"/>
            </a:xfrm>
          </p:grpSpPr>
          <p:cxnSp>
            <p:nvCxnSpPr>
              <p:cNvPr id="38" name="Straight Connector 517">
                <a:extLst>
                  <a:ext uri="{FF2B5EF4-FFF2-40B4-BE49-F238E27FC236}">
                    <a16:creationId xmlns:a16="http://schemas.microsoft.com/office/drawing/2014/main" id="{24200C4A-8AFD-4DFE-A4C4-3B79B37B5879}"/>
                  </a:ext>
                </a:extLst>
              </p:cNvPr>
              <p:cNvCxnSpPr>
                <a:cxnSpLocks/>
              </p:cNvCxnSpPr>
              <p:nvPr>
                <p:custDataLst>
                  <p:tags r:id="rId3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518">
                <a:extLst>
                  <a:ext uri="{FF2B5EF4-FFF2-40B4-BE49-F238E27FC236}">
                    <a16:creationId xmlns:a16="http://schemas.microsoft.com/office/drawing/2014/main" id="{2BC62C86-32EA-4063-BF23-F169A295DB79}"/>
                  </a:ext>
                </a:extLst>
              </p:cNvPr>
              <p:cNvCxnSpPr>
                <a:cxnSpLocks/>
              </p:cNvCxnSpPr>
              <p:nvPr>
                <p:custDataLst>
                  <p:tags r:id="rId3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519">
                <a:extLst>
                  <a:ext uri="{FF2B5EF4-FFF2-40B4-BE49-F238E27FC236}">
                    <a16:creationId xmlns:a16="http://schemas.microsoft.com/office/drawing/2014/main" id="{EC004B43-1FDB-479F-9E5D-11F79FBF9EB5}"/>
                  </a:ext>
                </a:extLst>
              </p:cNvPr>
              <p:cNvCxnSpPr>
                <a:cxnSpLocks/>
              </p:cNvCxnSpPr>
              <p:nvPr>
                <p:custDataLst>
                  <p:tags r:id="rId3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520">
                <a:extLst>
                  <a:ext uri="{FF2B5EF4-FFF2-40B4-BE49-F238E27FC236}">
                    <a16:creationId xmlns:a16="http://schemas.microsoft.com/office/drawing/2014/main" id="{071250C6-B1AE-4955-B389-BB7EC17090E9}"/>
                  </a:ext>
                </a:extLst>
              </p:cNvPr>
              <p:cNvCxnSpPr>
                <a:cxnSpLocks/>
              </p:cNvCxnSpPr>
              <p:nvPr>
                <p:custDataLst>
                  <p:tags r:id="rId3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Ticks_1minute">
              <a:extLst>
                <a:ext uri="{FF2B5EF4-FFF2-40B4-BE49-F238E27FC236}">
                  <a16:creationId xmlns:a16="http://schemas.microsoft.com/office/drawing/2014/main" id="{AB94B157-1FC3-4A87-88D9-938240942C70}"/>
                </a:ext>
              </a:extLst>
            </p:cNvPr>
            <p:cNvGrpSpPr/>
            <p:nvPr>
              <p:custDataLst>
                <p:tags r:id="rId11"/>
              </p:custDataLst>
            </p:nvPr>
          </p:nvGrpSpPr>
          <p:grpSpPr bwMode="gray">
            <a:xfrm rot="1800000">
              <a:off x="6262314" y="-1692922"/>
              <a:ext cx="239383" cy="134955"/>
              <a:chOff x="8076251" y="4591685"/>
              <a:chExt cx="239383" cy="134955"/>
            </a:xfrm>
          </p:grpSpPr>
          <p:cxnSp>
            <p:nvCxnSpPr>
              <p:cNvPr id="34" name="Straight Connector 513">
                <a:extLst>
                  <a:ext uri="{FF2B5EF4-FFF2-40B4-BE49-F238E27FC236}">
                    <a16:creationId xmlns:a16="http://schemas.microsoft.com/office/drawing/2014/main" id="{12B5D321-0934-4BCC-B153-2BE1B0F4C85A}"/>
                  </a:ext>
                </a:extLst>
              </p:cNvPr>
              <p:cNvCxnSpPr>
                <a:cxnSpLocks/>
              </p:cNvCxnSpPr>
              <p:nvPr>
                <p:custDataLst>
                  <p:tags r:id="rId31"/>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14">
                <a:extLst>
                  <a:ext uri="{FF2B5EF4-FFF2-40B4-BE49-F238E27FC236}">
                    <a16:creationId xmlns:a16="http://schemas.microsoft.com/office/drawing/2014/main" id="{C0701020-05D7-446A-8FAE-5B62ADC9D41D}"/>
                  </a:ext>
                </a:extLst>
              </p:cNvPr>
              <p:cNvCxnSpPr>
                <a:cxnSpLocks/>
              </p:cNvCxnSpPr>
              <p:nvPr>
                <p:custDataLst>
                  <p:tags r:id="rId32"/>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515">
                <a:extLst>
                  <a:ext uri="{FF2B5EF4-FFF2-40B4-BE49-F238E27FC236}">
                    <a16:creationId xmlns:a16="http://schemas.microsoft.com/office/drawing/2014/main" id="{4502776B-5C1A-4E76-A156-CF4497BB384B}"/>
                  </a:ext>
                </a:extLst>
              </p:cNvPr>
              <p:cNvCxnSpPr>
                <a:cxnSpLocks/>
              </p:cNvCxnSpPr>
              <p:nvPr>
                <p:custDataLst>
                  <p:tags r:id="rId33"/>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516">
                <a:extLst>
                  <a:ext uri="{FF2B5EF4-FFF2-40B4-BE49-F238E27FC236}">
                    <a16:creationId xmlns:a16="http://schemas.microsoft.com/office/drawing/2014/main" id="{A3A6A229-A146-41E4-8BBF-0E83E372A3D1}"/>
                  </a:ext>
                </a:extLst>
              </p:cNvPr>
              <p:cNvCxnSpPr>
                <a:cxnSpLocks/>
              </p:cNvCxnSpPr>
              <p:nvPr>
                <p:custDataLst>
                  <p:tags r:id="rId34"/>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Oval 494">
              <a:extLst>
                <a:ext uri="{FF2B5EF4-FFF2-40B4-BE49-F238E27FC236}">
                  <a16:creationId xmlns:a16="http://schemas.microsoft.com/office/drawing/2014/main" id="{0724E1C2-04F6-4DE4-8D47-89A63FE668B1}"/>
                </a:ext>
              </a:extLst>
            </p:cNvPr>
            <p:cNvSpPr>
              <a:spLocks/>
            </p:cNvSpPr>
            <p:nvPr>
              <p:custDataLst>
                <p:tags r:id="rId12"/>
              </p:custDataLst>
            </p:nvPr>
          </p:nvSpPr>
          <p:spPr bwMode="gray">
            <a:xfrm>
              <a:off x="5000736" y="-1903280"/>
              <a:ext cx="1656230" cy="1656230"/>
            </a:xfrm>
            <a:prstGeom prst="ellipse">
              <a:avLst/>
            </a:prstGeom>
            <a:noFill/>
            <a:ln w="6350" algn="ctr">
              <a:solidFill>
                <a:schemeClr val="accent6"/>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 name="Ticks_5minutes">
              <a:extLst>
                <a:ext uri="{FF2B5EF4-FFF2-40B4-BE49-F238E27FC236}">
                  <a16:creationId xmlns:a16="http://schemas.microsoft.com/office/drawing/2014/main" id="{9725BF0F-5459-43CF-AFAD-CE072927A07E}"/>
                </a:ext>
              </a:extLst>
            </p:cNvPr>
            <p:cNvGrpSpPr/>
            <p:nvPr>
              <p:custDataLst>
                <p:tags r:id="rId13"/>
              </p:custDataLst>
            </p:nvPr>
          </p:nvGrpSpPr>
          <p:grpSpPr bwMode="gray">
            <a:xfrm>
              <a:off x="5000736" y="-1903280"/>
              <a:ext cx="1656230" cy="1656230"/>
              <a:chOff x="899490" y="2483871"/>
              <a:chExt cx="1656230" cy="1656230"/>
            </a:xfrm>
          </p:grpSpPr>
          <p:cxnSp>
            <p:nvCxnSpPr>
              <p:cNvPr id="22" name="Straight Connector 501">
                <a:extLst>
                  <a:ext uri="{FF2B5EF4-FFF2-40B4-BE49-F238E27FC236}">
                    <a16:creationId xmlns:a16="http://schemas.microsoft.com/office/drawing/2014/main" id="{2A28DD02-F6B9-439F-BB56-61363722152A}"/>
                  </a:ext>
                </a:extLst>
              </p:cNvPr>
              <p:cNvCxnSpPr>
                <a:cxnSpLocks/>
              </p:cNvCxnSpPr>
              <p:nvPr>
                <p:custDataLst>
                  <p:tags r:id="rId19"/>
                </p:custDataLst>
              </p:nvPr>
            </p:nvCxnSpPr>
            <p:spPr bwMode="gray">
              <a:xfrm rot="1800000">
                <a:off x="1352614"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502">
                <a:extLst>
                  <a:ext uri="{FF2B5EF4-FFF2-40B4-BE49-F238E27FC236}">
                    <a16:creationId xmlns:a16="http://schemas.microsoft.com/office/drawing/2014/main" id="{F809DA54-7815-4ABC-B8F4-2D556AAAA8D0}"/>
                  </a:ext>
                </a:extLst>
              </p:cNvPr>
              <p:cNvCxnSpPr>
                <a:cxnSpLocks/>
              </p:cNvCxnSpPr>
              <p:nvPr>
                <p:custDataLst>
                  <p:tags r:id="rId20"/>
                </p:custDataLst>
              </p:nvPr>
            </p:nvCxnSpPr>
            <p:spPr bwMode="gray">
              <a:xfrm rot="3600000">
                <a:off x="2382421" y="2861928"/>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503">
                <a:extLst>
                  <a:ext uri="{FF2B5EF4-FFF2-40B4-BE49-F238E27FC236}">
                    <a16:creationId xmlns:a16="http://schemas.microsoft.com/office/drawing/2014/main" id="{4C7F108F-3F55-4B8F-AD5B-8D590FCB8A8A}"/>
                  </a:ext>
                </a:extLst>
              </p:cNvPr>
              <p:cNvCxnSpPr>
                <a:cxnSpLocks/>
              </p:cNvCxnSpPr>
              <p:nvPr>
                <p:custDataLst>
                  <p:tags r:id="rId21"/>
                </p:custDataLst>
              </p:nvPr>
            </p:nvCxnSpPr>
            <p:spPr bwMode="gray">
              <a:xfrm>
                <a:off x="1727605" y="248387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504">
                <a:extLst>
                  <a:ext uri="{FF2B5EF4-FFF2-40B4-BE49-F238E27FC236}">
                    <a16:creationId xmlns:a16="http://schemas.microsoft.com/office/drawing/2014/main" id="{4633932D-5883-42F9-9B71-15E8C1306C83}"/>
                  </a:ext>
                </a:extLst>
              </p:cNvPr>
              <p:cNvCxnSpPr>
                <a:cxnSpLocks/>
              </p:cNvCxnSpPr>
              <p:nvPr>
                <p:custDataLst>
                  <p:tags r:id="rId22"/>
                </p:custDataLst>
              </p:nvPr>
            </p:nvCxnSpPr>
            <p:spPr bwMode="gray">
              <a:xfrm rot="9000000">
                <a:off x="1349547" y="2590319"/>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505">
                <a:extLst>
                  <a:ext uri="{FF2B5EF4-FFF2-40B4-BE49-F238E27FC236}">
                    <a16:creationId xmlns:a16="http://schemas.microsoft.com/office/drawing/2014/main" id="{4CC51AC8-96B7-4E5D-B8E0-D1E1B674264C}"/>
                  </a:ext>
                </a:extLst>
              </p:cNvPr>
              <p:cNvCxnSpPr>
                <a:cxnSpLocks/>
              </p:cNvCxnSpPr>
              <p:nvPr>
                <p:custDataLst>
                  <p:tags r:id="rId23"/>
                </p:custDataLst>
              </p:nvPr>
            </p:nvCxnSpPr>
            <p:spPr bwMode="gray">
              <a:xfrm rot="7200000">
                <a:off x="2382421" y="3618044"/>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506">
                <a:extLst>
                  <a:ext uri="{FF2B5EF4-FFF2-40B4-BE49-F238E27FC236}">
                    <a16:creationId xmlns:a16="http://schemas.microsoft.com/office/drawing/2014/main" id="{87368437-6E62-429A-BC02-97C1D8FCFC38}"/>
                  </a:ext>
                </a:extLst>
              </p:cNvPr>
              <p:cNvCxnSpPr>
                <a:cxnSpLocks/>
              </p:cNvCxnSpPr>
              <p:nvPr>
                <p:custDataLst>
                  <p:tags r:id="rId24"/>
                </p:custDataLst>
              </p:nvPr>
            </p:nvCxnSpPr>
            <p:spPr bwMode="gray">
              <a:xfrm rot="5400000">
                <a:off x="248372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507">
                <a:extLst>
                  <a:ext uri="{FF2B5EF4-FFF2-40B4-BE49-F238E27FC236}">
                    <a16:creationId xmlns:a16="http://schemas.microsoft.com/office/drawing/2014/main" id="{5FC19784-7414-4E0D-A15E-8EE51BFBAE7A}"/>
                  </a:ext>
                </a:extLst>
              </p:cNvPr>
              <p:cNvCxnSpPr>
                <a:cxnSpLocks/>
              </p:cNvCxnSpPr>
              <p:nvPr>
                <p:custDataLst>
                  <p:tags r:id="rId25"/>
                </p:custDataLst>
              </p:nvPr>
            </p:nvCxnSpPr>
            <p:spPr bwMode="gray">
              <a:xfrm>
                <a:off x="1727605" y="399610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508">
                <a:extLst>
                  <a:ext uri="{FF2B5EF4-FFF2-40B4-BE49-F238E27FC236}">
                    <a16:creationId xmlns:a16="http://schemas.microsoft.com/office/drawing/2014/main" id="{F0E2F0C7-7BF7-4D00-9E43-1B75806D64C1}"/>
                  </a:ext>
                </a:extLst>
              </p:cNvPr>
              <p:cNvCxnSpPr>
                <a:cxnSpLocks/>
              </p:cNvCxnSpPr>
              <p:nvPr>
                <p:custDataLst>
                  <p:tags r:id="rId26"/>
                </p:custDataLst>
              </p:nvPr>
            </p:nvCxnSpPr>
            <p:spPr bwMode="gray">
              <a:xfrm rot="1800000">
                <a:off x="2105662" y="258447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509">
                <a:extLst>
                  <a:ext uri="{FF2B5EF4-FFF2-40B4-BE49-F238E27FC236}">
                    <a16:creationId xmlns:a16="http://schemas.microsoft.com/office/drawing/2014/main" id="{CA552872-F574-4536-B418-122E1B2CDE81}"/>
                  </a:ext>
                </a:extLst>
              </p:cNvPr>
              <p:cNvCxnSpPr>
                <a:cxnSpLocks/>
              </p:cNvCxnSpPr>
              <p:nvPr>
                <p:custDataLst>
                  <p:tags r:id="rId27"/>
                </p:custDataLst>
              </p:nvPr>
            </p:nvCxnSpPr>
            <p:spPr bwMode="gray">
              <a:xfrm rot="3600000">
                <a:off x="1072790" y="361804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510">
                <a:extLst>
                  <a:ext uri="{FF2B5EF4-FFF2-40B4-BE49-F238E27FC236}">
                    <a16:creationId xmlns:a16="http://schemas.microsoft.com/office/drawing/2014/main" id="{A9B6292E-9FBB-48C7-99CE-1163E2AF6300}"/>
                  </a:ext>
                </a:extLst>
              </p:cNvPr>
              <p:cNvCxnSpPr>
                <a:cxnSpLocks/>
              </p:cNvCxnSpPr>
              <p:nvPr>
                <p:custDataLst>
                  <p:tags r:id="rId28"/>
                </p:custDataLst>
              </p:nvPr>
            </p:nvCxnSpPr>
            <p:spPr bwMode="gray">
              <a:xfrm rot="9000000">
                <a:off x="2105663"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511">
                <a:extLst>
                  <a:ext uri="{FF2B5EF4-FFF2-40B4-BE49-F238E27FC236}">
                    <a16:creationId xmlns:a16="http://schemas.microsoft.com/office/drawing/2014/main" id="{5A6BD43E-556A-456F-B03C-3EFDFA6F9C93}"/>
                  </a:ext>
                </a:extLst>
              </p:cNvPr>
              <p:cNvCxnSpPr>
                <a:cxnSpLocks/>
              </p:cNvCxnSpPr>
              <p:nvPr>
                <p:custDataLst>
                  <p:tags r:id="rId29"/>
                </p:custDataLst>
              </p:nvPr>
            </p:nvCxnSpPr>
            <p:spPr bwMode="gray">
              <a:xfrm rot="7200000">
                <a:off x="1072790" y="2865892"/>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512">
                <a:extLst>
                  <a:ext uri="{FF2B5EF4-FFF2-40B4-BE49-F238E27FC236}">
                    <a16:creationId xmlns:a16="http://schemas.microsoft.com/office/drawing/2014/main" id="{68BE0818-FB1E-4EAD-93D9-0C95D8D4547C}"/>
                  </a:ext>
                </a:extLst>
              </p:cNvPr>
              <p:cNvCxnSpPr>
                <a:cxnSpLocks/>
              </p:cNvCxnSpPr>
              <p:nvPr>
                <p:custDataLst>
                  <p:tags r:id="rId30"/>
                </p:custDataLst>
              </p:nvPr>
            </p:nvCxnSpPr>
            <p:spPr bwMode="gray">
              <a:xfrm rot="5400000">
                <a:off x="97149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Ticks_1minute">
              <a:extLst>
                <a:ext uri="{FF2B5EF4-FFF2-40B4-BE49-F238E27FC236}">
                  <a16:creationId xmlns:a16="http://schemas.microsoft.com/office/drawing/2014/main" id="{EC917640-CFA5-4BDA-A529-2898EB638A05}"/>
                </a:ext>
              </a:extLst>
            </p:cNvPr>
            <p:cNvGrpSpPr/>
            <p:nvPr>
              <p:custDataLst>
                <p:tags r:id="rId14"/>
              </p:custDataLst>
            </p:nvPr>
          </p:nvGrpSpPr>
          <p:grpSpPr bwMode="gray">
            <a:xfrm>
              <a:off x="5913066" y="-1895776"/>
              <a:ext cx="239383" cy="134955"/>
              <a:chOff x="8076251" y="4591685"/>
              <a:chExt cx="239383" cy="134955"/>
            </a:xfrm>
          </p:grpSpPr>
          <p:cxnSp>
            <p:nvCxnSpPr>
              <p:cNvPr id="18" name="Straight Connector 497">
                <a:extLst>
                  <a:ext uri="{FF2B5EF4-FFF2-40B4-BE49-F238E27FC236}">
                    <a16:creationId xmlns:a16="http://schemas.microsoft.com/office/drawing/2014/main" id="{686C070D-FB71-4733-B6B8-03BF3E06720B}"/>
                  </a:ext>
                </a:extLst>
              </p:cNvPr>
              <p:cNvCxnSpPr>
                <a:cxnSpLocks/>
              </p:cNvCxnSpPr>
              <p:nvPr>
                <p:custDataLst>
                  <p:tags r:id="rId1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498">
                <a:extLst>
                  <a:ext uri="{FF2B5EF4-FFF2-40B4-BE49-F238E27FC236}">
                    <a16:creationId xmlns:a16="http://schemas.microsoft.com/office/drawing/2014/main" id="{B5F8AA5F-A904-4E33-B94C-D3C7C9A92C1C}"/>
                  </a:ext>
                </a:extLst>
              </p:cNvPr>
              <p:cNvCxnSpPr>
                <a:cxnSpLocks/>
              </p:cNvCxnSpPr>
              <p:nvPr>
                <p:custDataLst>
                  <p:tags r:id="rId1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499">
                <a:extLst>
                  <a:ext uri="{FF2B5EF4-FFF2-40B4-BE49-F238E27FC236}">
                    <a16:creationId xmlns:a16="http://schemas.microsoft.com/office/drawing/2014/main" id="{C9F07887-BD5B-4B22-8828-C3FBA63E5076}"/>
                  </a:ext>
                </a:extLst>
              </p:cNvPr>
              <p:cNvCxnSpPr>
                <a:cxnSpLocks/>
              </p:cNvCxnSpPr>
              <p:nvPr>
                <p:custDataLst>
                  <p:tags r:id="rId1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500">
                <a:extLst>
                  <a:ext uri="{FF2B5EF4-FFF2-40B4-BE49-F238E27FC236}">
                    <a16:creationId xmlns:a16="http://schemas.microsoft.com/office/drawing/2014/main" id="{FD28F366-D582-4CDB-AA3D-AA9B19F0E73C}"/>
                  </a:ext>
                </a:extLst>
              </p:cNvPr>
              <p:cNvCxnSpPr>
                <a:cxnSpLocks/>
              </p:cNvCxnSpPr>
              <p:nvPr>
                <p:custDataLst>
                  <p:tags r:id="rId1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6" name="Indicator_Seconds">
            <a:extLst>
              <a:ext uri="{FF2B5EF4-FFF2-40B4-BE49-F238E27FC236}">
                <a16:creationId xmlns:a16="http://schemas.microsoft.com/office/drawing/2014/main" id="{C22C1A57-8483-49A2-9964-5FD70542C482}"/>
              </a:ext>
              <a:ext uri="{C183D7F6-B498-43B3-948B-1728B52AA6E4}">
                <adec:decorative xmlns:adec="http://schemas.microsoft.com/office/drawing/2017/decorative" val="1"/>
              </a:ext>
            </a:extLst>
          </p:cNvPr>
          <p:cNvGrpSpPr/>
          <p:nvPr>
            <p:custDataLst>
              <p:tags r:id="rId3"/>
            </p:custDataLst>
          </p:nvPr>
        </p:nvGrpSpPr>
        <p:grpSpPr bwMode="gray">
          <a:xfrm>
            <a:off x="10174171" y="1436688"/>
            <a:ext cx="1720061" cy="1720061"/>
            <a:chOff x="1511575" y="2744904"/>
            <a:chExt cx="1656230" cy="1656230"/>
          </a:xfrm>
        </p:grpSpPr>
        <p:sp>
          <p:nvSpPr>
            <p:cNvPr id="47" name="Pentagon 526">
              <a:extLst>
                <a:ext uri="{FF2B5EF4-FFF2-40B4-BE49-F238E27FC236}">
                  <a16:creationId xmlns:a16="http://schemas.microsoft.com/office/drawing/2014/main" id="{90A832A1-2F6A-46AA-B2E9-C4E828E14C8E}"/>
                </a:ext>
              </a:extLst>
            </p:cNvPr>
            <p:cNvSpPr>
              <a:spLocks/>
            </p:cNvSpPr>
            <p:nvPr>
              <p:custDataLst>
                <p:tags r:id="rId8"/>
              </p:custDataLst>
            </p:nvPr>
          </p:nvSpPr>
          <p:spPr bwMode="gray">
            <a:xfrm rot="16200000">
              <a:off x="1925691" y="3122900"/>
              <a:ext cx="828000" cy="72010"/>
            </a:xfrm>
            <a:prstGeom prst="homePlate">
              <a:avLst>
                <a:gd name="adj" fmla="val 283564"/>
              </a:avLst>
            </a:prstGeom>
            <a:solidFill>
              <a:schemeClr val="accent1"/>
            </a:solidFill>
            <a:ln w="6350" algn="ctr">
              <a:noFill/>
              <a:miter lim="800000"/>
              <a:headEnd/>
              <a:tailEnd/>
            </a:ln>
          </p:spPr>
          <p:txBody>
            <a:bodyPr wrap="square" lIns="90000" tIns="72000" rIns="102097"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Oval 527">
              <a:extLst>
                <a:ext uri="{FF2B5EF4-FFF2-40B4-BE49-F238E27FC236}">
                  <a16:creationId xmlns:a16="http://schemas.microsoft.com/office/drawing/2014/main" id="{8499A298-6228-42DA-B087-6E516D0C2ABD}"/>
                </a:ext>
              </a:extLst>
            </p:cNvPr>
            <p:cNvSpPr>
              <a:spLocks/>
            </p:cNvSpPr>
            <p:nvPr>
              <p:custDataLst>
                <p:tags r:id="rId9"/>
              </p:custDataLst>
            </p:nvPr>
          </p:nvSpPr>
          <p:spPr bwMode="gray">
            <a:xfrm>
              <a:off x="1511575" y="2744904"/>
              <a:ext cx="1656230" cy="1656230"/>
            </a:xfrm>
            <a:prstGeom prst="ellipse">
              <a:avLst/>
            </a:prstGeom>
            <a:noFill/>
            <a:ln w="6350" algn="ctr">
              <a:solidFill>
                <a:schemeClr val="lt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49" name="Clock_Top">
            <a:extLst>
              <a:ext uri="{FF2B5EF4-FFF2-40B4-BE49-F238E27FC236}">
                <a16:creationId xmlns:a16="http://schemas.microsoft.com/office/drawing/2014/main" id="{5EFEDEEF-956D-4F4C-9874-D9DFCD0B5A09}"/>
              </a:ext>
              <a:ext uri="{C183D7F6-B498-43B3-948B-1728B52AA6E4}">
                <adec:decorative xmlns:adec="http://schemas.microsoft.com/office/drawing/2017/decorative" val="1"/>
              </a:ext>
            </a:extLst>
          </p:cNvPr>
          <p:cNvGrpSpPr/>
          <p:nvPr>
            <p:custDataLst>
              <p:tags r:id="rId4"/>
            </p:custDataLst>
          </p:nvPr>
        </p:nvGrpSpPr>
        <p:grpSpPr bwMode="gray">
          <a:xfrm>
            <a:off x="10174171" y="1436688"/>
            <a:ext cx="1720061" cy="1720061"/>
            <a:chOff x="3347830" y="2708900"/>
            <a:chExt cx="1656230" cy="1656230"/>
          </a:xfrm>
        </p:grpSpPr>
        <p:sp>
          <p:nvSpPr>
            <p:cNvPr id="50" name="Clock_Dot">
              <a:extLst>
                <a:ext uri="{FF2B5EF4-FFF2-40B4-BE49-F238E27FC236}">
                  <a16:creationId xmlns:a16="http://schemas.microsoft.com/office/drawing/2014/main" id="{F42FA3F7-7A7F-424C-A9D8-47C213BD3F56}"/>
                </a:ext>
              </a:extLst>
            </p:cNvPr>
            <p:cNvSpPr/>
            <p:nvPr>
              <p:custDataLst>
                <p:tags r:id="rId6"/>
              </p:custDataLst>
            </p:nvPr>
          </p:nvSpPr>
          <p:spPr bwMode="gray">
            <a:xfrm flipV="1">
              <a:off x="4067930" y="3429000"/>
              <a:ext cx="216030" cy="216030"/>
            </a:xfrm>
            <a:prstGeom prst="ellipse">
              <a:avLst/>
            </a:prstGeom>
            <a:solidFill>
              <a:schemeClr val="accent1"/>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1" name="Clock_Glas">
              <a:extLst>
                <a:ext uri="{FF2B5EF4-FFF2-40B4-BE49-F238E27FC236}">
                  <a16:creationId xmlns:a16="http://schemas.microsoft.com/office/drawing/2014/main" id="{108D9508-6289-49AE-8727-7F311D2FB1CD}"/>
                </a:ext>
              </a:extLst>
            </p:cNvPr>
            <p:cNvSpPr>
              <a:spLocks/>
            </p:cNvSpPr>
            <p:nvPr>
              <p:custDataLst>
                <p:tags r:id="rId7"/>
              </p:custDataLst>
            </p:nvPr>
          </p:nvSpPr>
          <p:spPr bwMode="gray">
            <a:xfrm>
              <a:off x="3347830" y="2708900"/>
              <a:ext cx="1656230" cy="1656230"/>
            </a:xfrm>
            <a:prstGeom prst="ellipse">
              <a:avLst/>
            </a:prstGeom>
            <a:noFill/>
            <a:ln w="6350" algn="ctr">
              <a:solidFill>
                <a:schemeClr val="tx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52" name="Time_Over_20min">
            <a:extLst>
              <a:ext uri="{FF2B5EF4-FFF2-40B4-BE49-F238E27FC236}">
                <a16:creationId xmlns:a16="http://schemas.microsoft.com/office/drawing/2014/main" id="{D96426C7-20C3-4782-9BB7-F8EE88D091D3}"/>
              </a:ext>
            </a:extLst>
          </p:cNvPr>
          <p:cNvSpPr>
            <a:spLocks/>
          </p:cNvSpPr>
          <p:nvPr>
            <p:custDataLst>
              <p:tags r:id="rId5"/>
            </p:custDataLst>
          </p:nvPr>
        </p:nvSpPr>
        <p:spPr bwMode="gray">
          <a:xfrm>
            <a:off x="10174171" y="1436688"/>
            <a:ext cx="1720061" cy="1720061"/>
          </a:xfrm>
          <a:prstGeom prst="ellipse">
            <a:avLst/>
          </a:prstGeom>
          <a:solidFill>
            <a:srgbClr val="FF3300">
              <a:alpha val="89804"/>
            </a:srgbClr>
          </a:solidFill>
          <a:ln w="6350" algn="ctr">
            <a:solidFill>
              <a:schemeClr val="tx1">
                <a:alpha val="69804"/>
              </a:schemeClr>
            </a:solidFill>
            <a:miter lim="800000"/>
            <a:headEnd/>
            <a:tailEnd/>
          </a:ln>
        </p:spPr>
        <p:txBody>
          <a:bodyPr wrap="square" lIns="0" tIns="72000" rIns="0" bIns="72000" rtlCol="0" anchor="ctr" anchorCtr="0">
            <a:noAutofit/>
          </a:bodyPr>
          <a:lstStyle/>
          <a:p>
            <a:pPr marL="0" marR="0" lvl="0" indent="0" algn="ctr" defTabSz="914367" rtl="0" eaLnBrk="1" fontAlgn="base" latinLnBrk="0" hangingPunct="1">
              <a:lnSpc>
                <a:spcPct val="100000"/>
              </a:lnSpc>
              <a:spcBef>
                <a:spcPct val="40000"/>
              </a:spcBef>
              <a:spcAft>
                <a:spcPct val="0"/>
              </a:spcAft>
              <a:buClr>
                <a:srgbClr val="215283"/>
              </a:buClr>
              <a:buSzPct val="85000"/>
              <a:buFont typeface="Wingdings" pitchFamily="2" charset="2"/>
              <a:buNone/>
              <a:tabLst/>
              <a:defRPr/>
            </a:pPr>
            <a:r>
              <a:rPr kumimoji="0" lang="en-US" sz="1300" b="1" i="0" u="none" strike="noStrike" kern="1200" cap="none" spc="0" normalizeH="0" baseline="0" noProof="0" dirty="0">
                <a:ln>
                  <a:noFill/>
                </a:ln>
                <a:solidFill>
                  <a:srgbClr val="FFFFFF"/>
                </a:solidFill>
                <a:effectLst/>
                <a:uLnTx/>
                <a:uFillTx/>
                <a:latin typeface="Segoe UI"/>
                <a:ea typeface="+mn-ea"/>
                <a:cs typeface="+mn-cs"/>
              </a:rPr>
              <a:t>Solution</a:t>
            </a:r>
          </a:p>
        </p:txBody>
      </p:sp>
    </p:spTree>
    <p:extLst>
      <p:ext uri="{BB962C8B-B14F-4D97-AF65-F5344CB8AC3E}">
        <p14:creationId xmlns:p14="http://schemas.microsoft.com/office/powerpoint/2010/main" val="388963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7200000">
                                      <p:cBhvr>
                                        <p:cTn id="6" dur="20000" fill="hold"/>
                                        <p:tgtEl>
                                          <p:spTgt spid="46"/>
                                        </p:tgtEl>
                                        <p:attrNameLst>
                                          <p:attrName>r</p:attrName>
                                        </p:attrNameLst>
                                      </p:cBhvr>
                                    </p:animRot>
                                  </p:childTnLst>
                                </p:cTn>
                              </p:par>
                            </p:childTnLst>
                          </p:cTn>
                        </p:par>
                        <p:par>
                          <p:cTn id="7" fill="hold">
                            <p:stCondLst>
                              <p:cond delay="20000"/>
                            </p:stCondLst>
                            <p:childTnLst>
                              <p:par>
                                <p:cTn id="8" presetID="10"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20500"/>
                            </p:stCondLst>
                            <p:childTnLst>
                              <p:par>
                                <p:cTn id="12" presetID="16" presetClass="entr" presetSubtype="21"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6" name="Text Placeholder 5"/>
          <p:cNvSpPr>
            <a:spLocks noGrp="1"/>
          </p:cNvSpPr>
          <p:nvPr>
            <p:ph type="body" sz="quarter" idx="11"/>
          </p:nvPr>
        </p:nvSpPr>
        <p:spPr/>
        <p:txBody>
          <a:bodyPr/>
          <a:lstStyle/>
          <a:p>
            <a:pPr lvl="1"/>
            <a:r>
              <a:rPr lang="en-US" dirty="0"/>
              <a:t>The Solution Architect is a key role on a project and must regularly navigate challenges presented to deliver successful solutions</a:t>
            </a:r>
          </a:p>
        </p:txBody>
      </p:sp>
      <p:sp>
        <p:nvSpPr>
          <p:cNvPr id="2" name="Text Placeholder 1"/>
          <p:cNvSpPr>
            <a:spLocks noGrp="1"/>
          </p:cNvSpPr>
          <p:nvPr>
            <p:ph type="body" sz="quarter" idx="15"/>
          </p:nvPr>
        </p:nvSpPr>
        <p:spPr/>
        <p:txBody>
          <a:bodyPr/>
          <a:lstStyle/>
          <a:p>
            <a:pPr lvl="1"/>
            <a:r>
              <a:rPr lang="en-US" dirty="0"/>
              <a:t>Expertise in soft skills is just as important as technical knowledge</a:t>
            </a:r>
          </a:p>
        </p:txBody>
      </p:sp>
      <p:sp>
        <p:nvSpPr>
          <p:cNvPr id="3" name="Text Placeholder 2"/>
          <p:cNvSpPr>
            <a:spLocks noGrp="1"/>
          </p:cNvSpPr>
          <p:nvPr>
            <p:ph type="body" sz="quarter" idx="17"/>
          </p:nvPr>
        </p:nvSpPr>
        <p:spPr/>
        <p:txBody>
          <a:bodyPr/>
          <a:lstStyle/>
          <a:p>
            <a:pPr lvl="1"/>
            <a:r>
              <a:rPr lang="en-US" dirty="0"/>
              <a:t>Knowing the broad Dynamics 365, Microsoft Power Platform, and Microsoft Azure capabilities allows architecting the best overall solution</a:t>
            </a:r>
          </a:p>
        </p:txBody>
      </p:sp>
      <p:grpSp>
        <p:nvGrpSpPr>
          <p:cNvPr id="39" name="Group 38">
            <a:extLst>
              <a:ext uri="{FF2B5EF4-FFF2-40B4-BE49-F238E27FC236}">
                <a16:creationId xmlns:a16="http://schemas.microsoft.com/office/drawing/2014/main" id="{642E3BCC-8A54-4984-98E5-5497566049B3}"/>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0" name="Group 39">
              <a:extLst>
                <a:ext uri="{FF2B5EF4-FFF2-40B4-BE49-F238E27FC236}">
                  <a16:creationId xmlns:a16="http://schemas.microsoft.com/office/drawing/2014/main" id="{2F207A0D-9A3B-4EB4-B3F2-709CCE7B232B}"/>
                </a:ext>
              </a:extLst>
            </p:cNvPr>
            <p:cNvGrpSpPr/>
            <p:nvPr/>
          </p:nvGrpSpPr>
          <p:grpSpPr>
            <a:xfrm>
              <a:off x="418643" y="1487929"/>
              <a:ext cx="717140" cy="717242"/>
              <a:chOff x="418643" y="1487929"/>
              <a:chExt cx="717140" cy="717242"/>
            </a:xfrm>
          </p:grpSpPr>
          <p:sp>
            <p:nvSpPr>
              <p:cNvPr id="42" name="Freeform 5">
                <a:extLst>
                  <a:ext uri="{FF2B5EF4-FFF2-40B4-BE49-F238E27FC236}">
                    <a16:creationId xmlns:a16="http://schemas.microsoft.com/office/drawing/2014/main" id="{5B3A880B-1BE4-4C62-A83F-F9CF99051CB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32FF67B-BCEC-4554-9A64-AC83A4E8CF92}"/>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1" name="Lock" title="Icon of a padlock">
              <a:extLst>
                <a:ext uri="{FF2B5EF4-FFF2-40B4-BE49-F238E27FC236}">
                  <a16:creationId xmlns:a16="http://schemas.microsoft.com/office/drawing/2014/main" id="{02DAC33D-72F5-4D2D-978A-0F519AA0BE67}"/>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4" name="Group 43">
            <a:extLst>
              <a:ext uri="{FF2B5EF4-FFF2-40B4-BE49-F238E27FC236}">
                <a16:creationId xmlns:a16="http://schemas.microsoft.com/office/drawing/2014/main" id="{67057A36-5191-4CB5-A38C-B47F04E964CA}"/>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5" name="Group 44">
              <a:extLst>
                <a:ext uri="{FF2B5EF4-FFF2-40B4-BE49-F238E27FC236}">
                  <a16:creationId xmlns:a16="http://schemas.microsoft.com/office/drawing/2014/main" id="{9DF4C566-7276-4101-B9D1-A96D492B2D35}"/>
                </a:ext>
              </a:extLst>
            </p:cNvPr>
            <p:cNvGrpSpPr/>
            <p:nvPr/>
          </p:nvGrpSpPr>
          <p:grpSpPr>
            <a:xfrm>
              <a:off x="418643" y="2533089"/>
              <a:ext cx="717140" cy="717242"/>
              <a:chOff x="418643" y="1487929"/>
              <a:chExt cx="717140" cy="717242"/>
            </a:xfrm>
          </p:grpSpPr>
          <p:sp>
            <p:nvSpPr>
              <p:cNvPr id="47" name="Freeform 5">
                <a:extLst>
                  <a:ext uri="{FF2B5EF4-FFF2-40B4-BE49-F238E27FC236}">
                    <a16:creationId xmlns:a16="http://schemas.microsoft.com/office/drawing/2014/main" id="{E9D488D5-217D-4F56-8C04-BFB182B6E6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EE865DC-FE6C-4C7D-817F-F53865097B4D}"/>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6" name="shield_3" title="Icon of a shield with an exclamation point inside">
              <a:extLst>
                <a:ext uri="{FF2B5EF4-FFF2-40B4-BE49-F238E27FC236}">
                  <a16:creationId xmlns:a16="http://schemas.microsoft.com/office/drawing/2014/main" id="{644689D9-EC2F-499F-9EE7-09669E88BDE0}"/>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6F18281-FEC2-4E22-A07C-85DA516F5014}"/>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A6CA64FE-9F8F-4FC6-A7BF-F31EF2084B6F}"/>
                </a:ext>
              </a:extLst>
            </p:cNvPr>
            <p:cNvGrpSpPr/>
            <p:nvPr/>
          </p:nvGrpSpPr>
          <p:grpSpPr>
            <a:xfrm>
              <a:off x="418643" y="3578249"/>
              <a:ext cx="717140" cy="717242"/>
              <a:chOff x="418643" y="1487929"/>
              <a:chExt cx="717140" cy="717242"/>
            </a:xfrm>
          </p:grpSpPr>
          <p:sp>
            <p:nvSpPr>
              <p:cNvPr id="52" name="Freeform 5">
                <a:extLst>
                  <a:ext uri="{FF2B5EF4-FFF2-40B4-BE49-F238E27FC236}">
                    <a16:creationId xmlns:a16="http://schemas.microsoft.com/office/drawing/2014/main" id="{CF18299F-5006-48D9-A111-C4AB338CE9CA}"/>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29BEDCB-BFE4-4324-A0EF-FCFBE310B20D}"/>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safe" title="Icon of a locked safe">
              <a:extLst>
                <a:ext uri="{FF2B5EF4-FFF2-40B4-BE49-F238E27FC236}">
                  <a16:creationId xmlns:a16="http://schemas.microsoft.com/office/drawing/2014/main" id="{AF450323-89E2-4BE7-96D5-A2C6B579D7D6}"/>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22792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a:ln>
                <a:noFill/>
              </a:ln>
              <a:solidFill>
                <a:schemeClr val="bg1"/>
              </a:solidFill>
              <a:effectLst/>
              <a:uLnTx/>
              <a:uFillTx/>
              <a:latin typeface="+mn-lt"/>
              <a:ea typeface="+mn-ea"/>
              <a:cs typeface="+mn-cs"/>
            </a:endParaRPr>
          </a:p>
        </p:txBody>
      </p:sp>
      <p:pic>
        <p:nvPicPr>
          <p:cNvPr id="2" name="Picture 1" descr="A close up of a logo&#10;&#10;Description automatically generated">
            <a:extLst>
              <a:ext uri="{FF2B5EF4-FFF2-40B4-BE49-F238E27FC236}">
                <a16:creationId xmlns:a16="http://schemas.microsoft.com/office/drawing/2014/main" id="{FFEFB9F2-9B23-3E10-656C-591575789324}"/>
              </a:ext>
            </a:extLst>
          </p:cNvPr>
          <p:cNvPicPr>
            <a:picLocks noChangeAspect="1"/>
          </p:cNvPicPr>
          <p:nvPr/>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5923217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zh-CN" dirty="0"/>
              <a:t>A Solution Architect is…</a:t>
            </a:r>
            <a:endParaRPr lang="en-US" dirty="0"/>
          </a:p>
        </p:txBody>
      </p:sp>
      <p:grpSp>
        <p:nvGrpSpPr>
          <p:cNvPr id="73" name="Group 72">
            <a:extLst>
              <a:ext uri="{FF2B5EF4-FFF2-40B4-BE49-F238E27FC236}">
                <a16:creationId xmlns:a16="http://schemas.microsoft.com/office/drawing/2014/main" id="{DB2BFEBB-DEDF-46E8-B0EA-497431B6C7FC}"/>
              </a:ext>
              <a:ext uri="{C183D7F6-B498-43B3-948B-1728B52AA6E4}">
                <adec:decorative xmlns:adec="http://schemas.microsoft.com/office/drawing/2017/decorative" val="1"/>
              </a:ext>
            </a:extLst>
          </p:cNvPr>
          <p:cNvGrpSpPr/>
          <p:nvPr/>
        </p:nvGrpSpPr>
        <p:grpSpPr>
          <a:xfrm>
            <a:off x="418643" y="1422406"/>
            <a:ext cx="717140" cy="717242"/>
            <a:chOff x="418643" y="1487929"/>
            <a:chExt cx="717140" cy="717242"/>
          </a:xfrm>
        </p:grpSpPr>
        <p:grpSp>
          <p:nvGrpSpPr>
            <p:cNvPr id="74" name="Group 73">
              <a:extLst>
                <a:ext uri="{FF2B5EF4-FFF2-40B4-BE49-F238E27FC236}">
                  <a16:creationId xmlns:a16="http://schemas.microsoft.com/office/drawing/2014/main" id="{00310F9D-3289-467F-B217-01F150CB2EA0}"/>
                </a:ext>
              </a:extLst>
            </p:cNvPr>
            <p:cNvGrpSpPr/>
            <p:nvPr/>
          </p:nvGrpSpPr>
          <p:grpSpPr>
            <a:xfrm>
              <a:off x="418643" y="1487929"/>
              <a:ext cx="717140" cy="717242"/>
              <a:chOff x="418643" y="1487929"/>
              <a:chExt cx="717140" cy="717242"/>
            </a:xfrm>
          </p:grpSpPr>
          <p:sp>
            <p:nvSpPr>
              <p:cNvPr id="76" name="Freeform 5">
                <a:extLst>
                  <a:ext uri="{FF2B5EF4-FFF2-40B4-BE49-F238E27FC236}">
                    <a16:creationId xmlns:a16="http://schemas.microsoft.com/office/drawing/2014/main" id="{1D1E10E4-39F0-4B78-BDDD-8AAB513AA08C}"/>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7" name="Freeform 6">
                <a:extLst>
                  <a:ext uri="{FF2B5EF4-FFF2-40B4-BE49-F238E27FC236}">
                    <a16:creationId xmlns:a16="http://schemas.microsoft.com/office/drawing/2014/main" id="{CB76A8A0-4011-4C24-988C-9D50C8053A0F}"/>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75" name="Lock" title="Icon of a padlock">
              <a:extLst>
                <a:ext uri="{FF2B5EF4-FFF2-40B4-BE49-F238E27FC236}">
                  <a16:creationId xmlns:a16="http://schemas.microsoft.com/office/drawing/2014/main" id="{31F9D039-6E94-49DB-883E-B4EC239C21B5}"/>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 Placeholder 5"/>
          <p:cNvSpPr>
            <a:spLocks noGrp="1"/>
          </p:cNvSpPr>
          <p:nvPr>
            <p:ph type="body" sz="quarter" idx="11"/>
          </p:nvPr>
        </p:nvSpPr>
        <p:spPr/>
        <p:txBody>
          <a:bodyPr/>
          <a:lstStyle/>
          <a:p>
            <a:pPr lvl="1"/>
            <a:r>
              <a:rPr lang="en-US" dirty="0"/>
              <a:t>Functional expert</a:t>
            </a:r>
          </a:p>
        </p:txBody>
      </p:sp>
      <p:grpSp>
        <p:nvGrpSpPr>
          <p:cNvPr id="78" name="Group 77">
            <a:extLst>
              <a:ext uri="{FF2B5EF4-FFF2-40B4-BE49-F238E27FC236}">
                <a16:creationId xmlns:a16="http://schemas.microsoft.com/office/drawing/2014/main" id="{7BDE1A74-13EA-4165-89EC-E2714C4E1232}"/>
              </a:ext>
              <a:ext uri="{C183D7F6-B498-43B3-948B-1728B52AA6E4}">
                <adec:decorative xmlns:adec="http://schemas.microsoft.com/office/drawing/2017/decorative" val="1"/>
              </a:ext>
            </a:extLst>
          </p:cNvPr>
          <p:cNvGrpSpPr/>
          <p:nvPr/>
        </p:nvGrpSpPr>
        <p:grpSpPr>
          <a:xfrm>
            <a:off x="418643" y="2277473"/>
            <a:ext cx="717140" cy="717242"/>
            <a:chOff x="418643" y="2533089"/>
            <a:chExt cx="717140" cy="717242"/>
          </a:xfrm>
        </p:grpSpPr>
        <p:grpSp>
          <p:nvGrpSpPr>
            <p:cNvPr id="79" name="Group 78">
              <a:extLst>
                <a:ext uri="{FF2B5EF4-FFF2-40B4-BE49-F238E27FC236}">
                  <a16:creationId xmlns:a16="http://schemas.microsoft.com/office/drawing/2014/main" id="{1548536A-BD8D-4865-865B-AB68621B0ADA}"/>
                </a:ext>
              </a:extLst>
            </p:cNvPr>
            <p:cNvGrpSpPr/>
            <p:nvPr/>
          </p:nvGrpSpPr>
          <p:grpSpPr>
            <a:xfrm>
              <a:off x="418643" y="2533089"/>
              <a:ext cx="717140" cy="717242"/>
              <a:chOff x="418643" y="1487929"/>
              <a:chExt cx="717140" cy="717242"/>
            </a:xfrm>
          </p:grpSpPr>
          <p:sp>
            <p:nvSpPr>
              <p:cNvPr id="81" name="Freeform 5">
                <a:extLst>
                  <a:ext uri="{FF2B5EF4-FFF2-40B4-BE49-F238E27FC236}">
                    <a16:creationId xmlns:a16="http://schemas.microsoft.com/office/drawing/2014/main" id="{086A33FC-1498-4FF8-8D0C-24E3748D8CF6}"/>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82" name="Freeform 6">
                <a:extLst>
                  <a:ext uri="{FF2B5EF4-FFF2-40B4-BE49-F238E27FC236}">
                    <a16:creationId xmlns:a16="http://schemas.microsoft.com/office/drawing/2014/main" id="{F6130A1A-2D72-4D8A-872E-C167B0C69F0E}"/>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80" name="shield_3" title="Icon of a shield with an exclamation point inside">
              <a:extLst>
                <a:ext uri="{FF2B5EF4-FFF2-40B4-BE49-F238E27FC236}">
                  <a16:creationId xmlns:a16="http://schemas.microsoft.com/office/drawing/2014/main" id="{A6AB0868-6C93-47EC-84A7-80E2C7EF838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 Placeholder 1"/>
          <p:cNvSpPr>
            <a:spLocks noGrp="1"/>
          </p:cNvSpPr>
          <p:nvPr>
            <p:ph type="body" sz="quarter" idx="15"/>
          </p:nvPr>
        </p:nvSpPr>
        <p:spPr/>
        <p:txBody>
          <a:bodyPr/>
          <a:lstStyle/>
          <a:p>
            <a:pPr lvl="1"/>
            <a:r>
              <a:rPr lang="en-US" dirty="0"/>
              <a:t>Technical expert</a:t>
            </a:r>
          </a:p>
        </p:txBody>
      </p:sp>
      <p:grpSp>
        <p:nvGrpSpPr>
          <p:cNvPr id="83" name="Group 82">
            <a:extLst>
              <a:ext uri="{FF2B5EF4-FFF2-40B4-BE49-F238E27FC236}">
                <a16:creationId xmlns:a16="http://schemas.microsoft.com/office/drawing/2014/main" id="{64B6B7AC-8423-4BA5-870F-7ACC3165355A}"/>
              </a:ext>
              <a:ext uri="{C183D7F6-B498-43B3-948B-1728B52AA6E4}">
                <adec:decorative xmlns:adec="http://schemas.microsoft.com/office/drawing/2017/decorative" val="1"/>
              </a:ext>
            </a:extLst>
          </p:cNvPr>
          <p:cNvGrpSpPr/>
          <p:nvPr/>
        </p:nvGrpSpPr>
        <p:grpSpPr>
          <a:xfrm>
            <a:off x="418643" y="3132540"/>
            <a:ext cx="717140" cy="717242"/>
            <a:chOff x="418643" y="3578249"/>
            <a:chExt cx="717140" cy="717242"/>
          </a:xfrm>
        </p:grpSpPr>
        <p:grpSp>
          <p:nvGrpSpPr>
            <p:cNvPr id="99" name="Group 98">
              <a:extLst>
                <a:ext uri="{FF2B5EF4-FFF2-40B4-BE49-F238E27FC236}">
                  <a16:creationId xmlns:a16="http://schemas.microsoft.com/office/drawing/2014/main" id="{BEA7C0EA-6AD6-4183-A9E8-F6863869F1B8}"/>
                </a:ext>
              </a:extLst>
            </p:cNvPr>
            <p:cNvGrpSpPr/>
            <p:nvPr/>
          </p:nvGrpSpPr>
          <p:grpSpPr>
            <a:xfrm>
              <a:off x="418643" y="3578249"/>
              <a:ext cx="717140" cy="717242"/>
              <a:chOff x="418643" y="1487929"/>
              <a:chExt cx="717140" cy="717242"/>
            </a:xfrm>
          </p:grpSpPr>
          <p:sp>
            <p:nvSpPr>
              <p:cNvPr id="101" name="Freeform 5">
                <a:extLst>
                  <a:ext uri="{FF2B5EF4-FFF2-40B4-BE49-F238E27FC236}">
                    <a16:creationId xmlns:a16="http://schemas.microsoft.com/office/drawing/2014/main" id="{E5CB0515-056D-4C3C-81C7-D59FBAAC4781}"/>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2" name="Freeform 6">
                <a:extLst>
                  <a:ext uri="{FF2B5EF4-FFF2-40B4-BE49-F238E27FC236}">
                    <a16:creationId xmlns:a16="http://schemas.microsoft.com/office/drawing/2014/main" id="{84B6D52B-66AF-4BD1-AA7A-9F868A28627B}"/>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00" name="safe" title="Icon of a locked safe">
              <a:extLst>
                <a:ext uri="{FF2B5EF4-FFF2-40B4-BE49-F238E27FC236}">
                  <a16:creationId xmlns:a16="http://schemas.microsoft.com/office/drawing/2014/main" id="{F4B9A13F-CDD3-4696-8A10-BE52722E4F49}"/>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sz="quarter" idx="17"/>
          </p:nvPr>
        </p:nvSpPr>
        <p:spPr/>
        <p:txBody>
          <a:bodyPr/>
          <a:lstStyle/>
          <a:p>
            <a:pPr lvl="1"/>
            <a:r>
              <a:rPr lang="en-US" dirty="0"/>
              <a:t>Go-to knowledgeable resource</a:t>
            </a:r>
          </a:p>
        </p:txBody>
      </p:sp>
      <p:grpSp>
        <p:nvGrpSpPr>
          <p:cNvPr id="103" name="Group 102">
            <a:extLst>
              <a:ext uri="{FF2B5EF4-FFF2-40B4-BE49-F238E27FC236}">
                <a16:creationId xmlns:a16="http://schemas.microsoft.com/office/drawing/2014/main" id="{D5985CAE-4F3F-4BF3-A239-995DB103788A}"/>
              </a:ext>
              <a:ext uri="{C183D7F6-B498-43B3-948B-1728B52AA6E4}">
                <adec:decorative xmlns:adec="http://schemas.microsoft.com/office/drawing/2017/decorative" val="1"/>
              </a:ext>
            </a:extLst>
          </p:cNvPr>
          <p:cNvGrpSpPr/>
          <p:nvPr/>
        </p:nvGrpSpPr>
        <p:grpSpPr>
          <a:xfrm>
            <a:off x="418643" y="3987607"/>
            <a:ext cx="717140" cy="717242"/>
            <a:chOff x="418643" y="4623409"/>
            <a:chExt cx="717140" cy="717242"/>
          </a:xfrm>
        </p:grpSpPr>
        <p:grpSp>
          <p:nvGrpSpPr>
            <p:cNvPr id="104" name="Group 103">
              <a:extLst>
                <a:ext uri="{FF2B5EF4-FFF2-40B4-BE49-F238E27FC236}">
                  <a16:creationId xmlns:a16="http://schemas.microsoft.com/office/drawing/2014/main" id="{BE4E2D80-12F6-476F-BDD0-1B91BC422BF6}"/>
                </a:ext>
              </a:extLst>
            </p:cNvPr>
            <p:cNvGrpSpPr/>
            <p:nvPr/>
          </p:nvGrpSpPr>
          <p:grpSpPr>
            <a:xfrm>
              <a:off x="418643" y="4623409"/>
              <a:ext cx="717140" cy="717242"/>
              <a:chOff x="418643" y="1487929"/>
              <a:chExt cx="717140" cy="717242"/>
            </a:xfrm>
          </p:grpSpPr>
          <p:sp>
            <p:nvSpPr>
              <p:cNvPr id="106" name="Freeform 5">
                <a:extLst>
                  <a:ext uri="{FF2B5EF4-FFF2-40B4-BE49-F238E27FC236}">
                    <a16:creationId xmlns:a16="http://schemas.microsoft.com/office/drawing/2014/main" id="{0D988E01-B3C1-4134-8BDF-95AC90B2145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7" name="Freeform 6">
                <a:extLst>
                  <a:ext uri="{FF2B5EF4-FFF2-40B4-BE49-F238E27FC236}">
                    <a16:creationId xmlns:a16="http://schemas.microsoft.com/office/drawing/2014/main" id="{83773E60-2588-4475-A92D-88C7194A8649}"/>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05" name="key" title="Icon of a key">
              <a:extLst>
                <a:ext uri="{FF2B5EF4-FFF2-40B4-BE49-F238E27FC236}">
                  <a16:creationId xmlns:a16="http://schemas.microsoft.com/office/drawing/2014/main" id="{0297B737-2530-4654-84D8-3C4D30A319D7}"/>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4" name="Text Placeholder 3"/>
          <p:cNvSpPr>
            <a:spLocks noGrp="1"/>
          </p:cNvSpPr>
          <p:nvPr>
            <p:ph type="body" sz="quarter" idx="19"/>
          </p:nvPr>
        </p:nvSpPr>
        <p:spPr/>
        <p:txBody>
          <a:bodyPr/>
          <a:lstStyle/>
          <a:p>
            <a:pPr lvl="1"/>
            <a:r>
              <a:rPr lang="en-US" dirty="0"/>
              <a:t>Problem solver</a:t>
            </a:r>
          </a:p>
        </p:txBody>
      </p:sp>
      <p:sp>
        <p:nvSpPr>
          <p:cNvPr id="5" name="Text Placeholder 4"/>
          <p:cNvSpPr>
            <a:spLocks noGrp="1"/>
          </p:cNvSpPr>
          <p:nvPr>
            <p:ph type="body" sz="quarter" idx="21"/>
          </p:nvPr>
        </p:nvSpPr>
        <p:spPr/>
        <p:txBody>
          <a:bodyPr/>
          <a:lstStyle/>
          <a:p>
            <a:pPr lvl="1"/>
            <a:r>
              <a:rPr lang="en-US" dirty="0"/>
              <a:t>Owner of the solution and its design</a:t>
            </a:r>
          </a:p>
        </p:txBody>
      </p:sp>
      <p:grpSp>
        <p:nvGrpSpPr>
          <p:cNvPr id="8" name="Group 7">
            <a:extLst>
              <a:ext uri="{FF2B5EF4-FFF2-40B4-BE49-F238E27FC236}">
                <a16:creationId xmlns:a16="http://schemas.microsoft.com/office/drawing/2014/main" id="{48E42441-B183-4D78-B06A-969B3D225BFF}"/>
              </a:ext>
              <a:ext uri="{C183D7F6-B498-43B3-948B-1728B52AA6E4}">
                <adec:decorative xmlns:adec="http://schemas.microsoft.com/office/drawing/2017/decorative" val="1"/>
              </a:ext>
            </a:extLst>
          </p:cNvPr>
          <p:cNvGrpSpPr/>
          <p:nvPr/>
        </p:nvGrpSpPr>
        <p:grpSpPr>
          <a:xfrm>
            <a:off x="418643" y="4842674"/>
            <a:ext cx="717140" cy="717242"/>
            <a:chOff x="418643" y="4842674"/>
            <a:chExt cx="717140" cy="717242"/>
          </a:xfrm>
        </p:grpSpPr>
        <p:grpSp>
          <p:nvGrpSpPr>
            <p:cNvPr id="109" name="Group 108">
              <a:extLst>
                <a:ext uri="{FF2B5EF4-FFF2-40B4-BE49-F238E27FC236}">
                  <a16:creationId xmlns:a16="http://schemas.microsoft.com/office/drawing/2014/main" id="{FA7D83DF-73C4-4102-80D1-EBABC5CA9651}"/>
                </a:ext>
              </a:extLst>
            </p:cNvPr>
            <p:cNvGrpSpPr/>
            <p:nvPr/>
          </p:nvGrpSpPr>
          <p:grpSpPr>
            <a:xfrm>
              <a:off x="418643" y="4842674"/>
              <a:ext cx="717140" cy="717242"/>
              <a:chOff x="418643" y="1487929"/>
              <a:chExt cx="717140" cy="717242"/>
            </a:xfrm>
          </p:grpSpPr>
          <p:sp>
            <p:nvSpPr>
              <p:cNvPr id="111" name="Freeform 5">
                <a:extLst>
                  <a:ext uri="{FF2B5EF4-FFF2-40B4-BE49-F238E27FC236}">
                    <a16:creationId xmlns:a16="http://schemas.microsoft.com/office/drawing/2014/main" id="{C846554C-B21D-461C-A2B2-F4AF89C66D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12" name="Freeform 6">
                <a:extLst>
                  <a:ext uri="{FF2B5EF4-FFF2-40B4-BE49-F238E27FC236}">
                    <a16:creationId xmlns:a16="http://schemas.microsoft.com/office/drawing/2014/main" id="{55122121-D7E2-4658-95B9-F18893A1F391}"/>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7" name="document_6" title="Icon of a document with a padlock in the lower right corner">
              <a:extLst>
                <a:ext uri="{FF2B5EF4-FFF2-40B4-BE49-F238E27FC236}">
                  <a16:creationId xmlns:a16="http://schemas.microsoft.com/office/drawing/2014/main" id="{D93F4D5F-9A95-41F1-8F81-80164D0F7B56}"/>
                </a:ext>
              </a:extLst>
            </p:cNvPr>
            <p:cNvSpPr>
              <a:spLocks noChangeAspect="1" noEditPoints="1"/>
            </p:cNvSpPr>
            <p:nvPr/>
          </p:nvSpPr>
          <p:spPr bwMode="auto">
            <a:xfrm>
              <a:off x="630909" y="5018415"/>
              <a:ext cx="292608" cy="365760"/>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5038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54714" cy="728448"/>
          </a:xfrm>
        </p:spPr>
        <p:txBody>
          <a:bodyPr wrap="square" anchor="t">
            <a:normAutofit/>
          </a:bodyPr>
          <a:lstStyle/>
          <a:p>
            <a:r>
              <a:rPr lang="en-US" dirty="0"/>
              <a:t>A Solution Architect as part of the team</a:t>
            </a:r>
          </a:p>
        </p:txBody>
      </p:sp>
      <p:pic>
        <p:nvPicPr>
          <p:cNvPr id="8" name="Picture 7" descr="Diagram of the team">
            <a:extLst>
              <a:ext uri="{FF2B5EF4-FFF2-40B4-BE49-F238E27FC236}">
                <a16:creationId xmlns:a16="http://schemas.microsoft.com/office/drawing/2014/main" id="{4FAF9DFE-53BA-BB50-2A7A-84BED952A583}"/>
              </a:ext>
              <a:ext uri="{C183D7F6-B498-43B3-948B-1728B52AA6E4}">
                <adec:decorative xmlns:adec="http://schemas.microsoft.com/office/drawing/2017/decorative" val="0"/>
              </a:ext>
            </a:extLst>
          </p:cNvPr>
          <p:cNvPicPr/>
          <p:nvPr/>
        </p:nvPicPr>
        <p:blipFill>
          <a:blip r:embed="rId3"/>
          <a:stretch>
            <a:fillRect/>
          </a:stretch>
        </p:blipFill>
        <p:spPr>
          <a:xfrm>
            <a:off x="2084294" y="1667435"/>
            <a:ext cx="8444753" cy="3523129"/>
          </a:xfrm>
          <a:prstGeom prst="rect">
            <a:avLst/>
          </a:prstGeom>
          <a:noFill/>
        </p:spPr>
      </p:pic>
    </p:spTree>
    <p:extLst>
      <p:ext uri="{BB962C8B-B14F-4D97-AF65-F5344CB8AC3E}">
        <p14:creationId xmlns:p14="http://schemas.microsoft.com/office/powerpoint/2010/main" val="20079436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GB" altLang="zh-CN" dirty="0"/>
              <a:t>Existing product and platform skills</a:t>
            </a:r>
            <a:endParaRPr lang="en-US" dirty="0"/>
          </a:p>
        </p:txBody>
      </p:sp>
      <p:grpSp>
        <p:nvGrpSpPr>
          <p:cNvPr id="73" name="Group 72">
            <a:extLst>
              <a:ext uri="{FF2B5EF4-FFF2-40B4-BE49-F238E27FC236}">
                <a16:creationId xmlns:a16="http://schemas.microsoft.com/office/drawing/2014/main" id="{DB2BFEBB-DEDF-46E8-B0EA-497431B6C7FC}"/>
              </a:ext>
              <a:ext uri="{C183D7F6-B498-43B3-948B-1728B52AA6E4}">
                <adec:decorative xmlns:adec="http://schemas.microsoft.com/office/drawing/2017/decorative" val="1"/>
              </a:ext>
            </a:extLst>
          </p:cNvPr>
          <p:cNvGrpSpPr/>
          <p:nvPr/>
        </p:nvGrpSpPr>
        <p:grpSpPr>
          <a:xfrm>
            <a:off x="418643" y="1422406"/>
            <a:ext cx="717140" cy="717242"/>
            <a:chOff x="418643" y="1487929"/>
            <a:chExt cx="717140" cy="717242"/>
          </a:xfrm>
        </p:grpSpPr>
        <p:grpSp>
          <p:nvGrpSpPr>
            <p:cNvPr id="74" name="Group 73">
              <a:extLst>
                <a:ext uri="{FF2B5EF4-FFF2-40B4-BE49-F238E27FC236}">
                  <a16:creationId xmlns:a16="http://schemas.microsoft.com/office/drawing/2014/main" id="{00310F9D-3289-467F-B217-01F150CB2EA0}"/>
                </a:ext>
              </a:extLst>
            </p:cNvPr>
            <p:cNvGrpSpPr/>
            <p:nvPr/>
          </p:nvGrpSpPr>
          <p:grpSpPr>
            <a:xfrm>
              <a:off x="418643" y="1487929"/>
              <a:ext cx="717140" cy="717242"/>
              <a:chOff x="418643" y="1487929"/>
              <a:chExt cx="717140" cy="717242"/>
            </a:xfrm>
          </p:grpSpPr>
          <p:sp>
            <p:nvSpPr>
              <p:cNvPr id="76" name="Freeform 5">
                <a:extLst>
                  <a:ext uri="{FF2B5EF4-FFF2-40B4-BE49-F238E27FC236}">
                    <a16:creationId xmlns:a16="http://schemas.microsoft.com/office/drawing/2014/main" id="{1D1E10E4-39F0-4B78-BDDD-8AAB513AA08C}"/>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7" name="Freeform 6">
                <a:extLst>
                  <a:ext uri="{FF2B5EF4-FFF2-40B4-BE49-F238E27FC236}">
                    <a16:creationId xmlns:a16="http://schemas.microsoft.com/office/drawing/2014/main" id="{CB76A8A0-4011-4C24-988C-9D50C8053A0F}"/>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75" name="Lock" title="Icon of a padlock">
              <a:extLst>
                <a:ext uri="{FF2B5EF4-FFF2-40B4-BE49-F238E27FC236}">
                  <a16:creationId xmlns:a16="http://schemas.microsoft.com/office/drawing/2014/main" id="{31F9D039-6E94-49DB-883E-B4EC239C21B5}"/>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 Placeholder 5"/>
          <p:cNvSpPr>
            <a:spLocks noGrp="1"/>
          </p:cNvSpPr>
          <p:nvPr>
            <p:ph type="body" sz="quarter" idx="11"/>
          </p:nvPr>
        </p:nvSpPr>
        <p:spPr/>
        <p:txBody>
          <a:bodyPr/>
          <a:lstStyle/>
          <a:p>
            <a:pPr lvl="1"/>
            <a:r>
              <a:rPr lang="en-US" dirty="0"/>
              <a:t>Microsoft Power Platform</a:t>
            </a:r>
          </a:p>
        </p:txBody>
      </p:sp>
      <p:grpSp>
        <p:nvGrpSpPr>
          <p:cNvPr id="78" name="Group 77">
            <a:extLst>
              <a:ext uri="{FF2B5EF4-FFF2-40B4-BE49-F238E27FC236}">
                <a16:creationId xmlns:a16="http://schemas.microsoft.com/office/drawing/2014/main" id="{7BDE1A74-13EA-4165-89EC-E2714C4E1232}"/>
              </a:ext>
              <a:ext uri="{C183D7F6-B498-43B3-948B-1728B52AA6E4}">
                <adec:decorative xmlns:adec="http://schemas.microsoft.com/office/drawing/2017/decorative" val="1"/>
              </a:ext>
            </a:extLst>
          </p:cNvPr>
          <p:cNvGrpSpPr/>
          <p:nvPr/>
        </p:nvGrpSpPr>
        <p:grpSpPr>
          <a:xfrm>
            <a:off x="418643" y="2277473"/>
            <a:ext cx="717140" cy="717242"/>
            <a:chOff x="418643" y="2533089"/>
            <a:chExt cx="717140" cy="717242"/>
          </a:xfrm>
        </p:grpSpPr>
        <p:grpSp>
          <p:nvGrpSpPr>
            <p:cNvPr id="79" name="Group 78">
              <a:extLst>
                <a:ext uri="{FF2B5EF4-FFF2-40B4-BE49-F238E27FC236}">
                  <a16:creationId xmlns:a16="http://schemas.microsoft.com/office/drawing/2014/main" id="{1548536A-BD8D-4865-865B-AB68621B0ADA}"/>
                </a:ext>
              </a:extLst>
            </p:cNvPr>
            <p:cNvGrpSpPr/>
            <p:nvPr/>
          </p:nvGrpSpPr>
          <p:grpSpPr>
            <a:xfrm>
              <a:off x="418643" y="2533089"/>
              <a:ext cx="717140" cy="717242"/>
              <a:chOff x="418643" y="1487929"/>
              <a:chExt cx="717140" cy="717242"/>
            </a:xfrm>
          </p:grpSpPr>
          <p:sp>
            <p:nvSpPr>
              <p:cNvPr id="81" name="Freeform 5">
                <a:extLst>
                  <a:ext uri="{FF2B5EF4-FFF2-40B4-BE49-F238E27FC236}">
                    <a16:creationId xmlns:a16="http://schemas.microsoft.com/office/drawing/2014/main" id="{086A33FC-1498-4FF8-8D0C-24E3748D8CF6}"/>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82" name="Freeform 6">
                <a:extLst>
                  <a:ext uri="{FF2B5EF4-FFF2-40B4-BE49-F238E27FC236}">
                    <a16:creationId xmlns:a16="http://schemas.microsoft.com/office/drawing/2014/main" id="{F6130A1A-2D72-4D8A-872E-C167B0C69F0E}"/>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80" name="shield_3" title="Icon of a shield with an exclamation point inside">
              <a:extLst>
                <a:ext uri="{FF2B5EF4-FFF2-40B4-BE49-F238E27FC236}">
                  <a16:creationId xmlns:a16="http://schemas.microsoft.com/office/drawing/2014/main" id="{A6AB0868-6C93-47EC-84A7-80E2C7EF838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 Placeholder 1"/>
          <p:cNvSpPr>
            <a:spLocks noGrp="1"/>
          </p:cNvSpPr>
          <p:nvPr>
            <p:ph type="body" sz="quarter" idx="15"/>
          </p:nvPr>
        </p:nvSpPr>
        <p:spPr/>
        <p:txBody>
          <a:bodyPr/>
          <a:lstStyle/>
          <a:p>
            <a:pPr lvl="1"/>
            <a:r>
              <a:rPr lang="en-US" dirty="0"/>
              <a:t>Microsoft Dataverse</a:t>
            </a:r>
          </a:p>
        </p:txBody>
      </p:sp>
      <p:grpSp>
        <p:nvGrpSpPr>
          <p:cNvPr id="83" name="Group 82">
            <a:extLst>
              <a:ext uri="{FF2B5EF4-FFF2-40B4-BE49-F238E27FC236}">
                <a16:creationId xmlns:a16="http://schemas.microsoft.com/office/drawing/2014/main" id="{64B6B7AC-8423-4BA5-870F-7ACC3165355A}"/>
              </a:ext>
              <a:ext uri="{C183D7F6-B498-43B3-948B-1728B52AA6E4}">
                <adec:decorative xmlns:adec="http://schemas.microsoft.com/office/drawing/2017/decorative" val="1"/>
              </a:ext>
            </a:extLst>
          </p:cNvPr>
          <p:cNvGrpSpPr/>
          <p:nvPr/>
        </p:nvGrpSpPr>
        <p:grpSpPr>
          <a:xfrm>
            <a:off x="418643" y="3132540"/>
            <a:ext cx="717140" cy="717242"/>
            <a:chOff x="418643" y="3578249"/>
            <a:chExt cx="717140" cy="717242"/>
          </a:xfrm>
        </p:grpSpPr>
        <p:grpSp>
          <p:nvGrpSpPr>
            <p:cNvPr id="99" name="Group 98">
              <a:extLst>
                <a:ext uri="{FF2B5EF4-FFF2-40B4-BE49-F238E27FC236}">
                  <a16:creationId xmlns:a16="http://schemas.microsoft.com/office/drawing/2014/main" id="{BEA7C0EA-6AD6-4183-A9E8-F6863869F1B8}"/>
                </a:ext>
              </a:extLst>
            </p:cNvPr>
            <p:cNvGrpSpPr/>
            <p:nvPr/>
          </p:nvGrpSpPr>
          <p:grpSpPr>
            <a:xfrm>
              <a:off x="418643" y="3578249"/>
              <a:ext cx="717140" cy="717242"/>
              <a:chOff x="418643" y="1487929"/>
              <a:chExt cx="717140" cy="717242"/>
            </a:xfrm>
          </p:grpSpPr>
          <p:sp>
            <p:nvSpPr>
              <p:cNvPr id="101" name="Freeform 5">
                <a:extLst>
                  <a:ext uri="{FF2B5EF4-FFF2-40B4-BE49-F238E27FC236}">
                    <a16:creationId xmlns:a16="http://schemas.microsoft.com/office/drawing/2014/main" id="{E5CB0515-056D-4C3C-81C7-D59FBAAC4781}"/>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2" name="Freeform 6">
                <a:extLst>
                  <a:ext uri="{FF2B5EF4-FFF2-40B4-BE49-F238E27FC236}">
                    <a16:creationId xmlns:a16="http://schemas.microsoft.com/office/drawing/2014/main" id="{84B6D52B-66AF-4BD1-AA7A-9F868A28627B}"/>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00" name="safe" title="Icon of a locked safe">
              <a:extLst>
                <a:ext uri="{FF2B5EF4-FFF2-40B4-BE49-F238E27FC236}">
                  <a16:creationId xmlns:a16="http://schemas.microsoft.com/office/drawing/2014/main" id="{F4B9A13F-CDD3-4696-8A10-BE52722E4F49}"/>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sz="quarter" idx="17"/>
          </p:nvPr>
        </p:nvSpPr>
        <p:spPr/>
        <p:txBody>
          <a:bodyPr/>
          <a:lstStyle/>
          <a:p>
            <a:pPr lvl="1"/>
            <a:r>
              <a:rPr lang="en-US" dirty="0"/>
              <a:t>Dynamics 365</a:t>
            </a:r>
          </a:p>
        </p:txBody>
      </p:sp>
      <p:grpSp>
        <p:nvGrpSpPr>
          <p:cNvPr id="103" name="Group 102">
            <a:extLst>
              <a:ext uri="{FF2B5EF4-FFF2-40B4-BE49-F238E27FC236}">
                <a16:creationId xmlns:a16="http://schemas.microsoft.com/office/drawing/2014/main" id="{D5985CAE-4F3F-4BF3-A239-995DB103788A}"/>
              </a:ext>
              <a:ext uri="{C183D7F6-B498-43B3-948B-1728B52AA6E4}">
                <adec:decorative xmlns:adec="http://schemas.microsoft.com/office/drawing/2017/decorative" val="1"/>
              </a:ext>
            </a:extLst>
          </p:cNvPr>
          <p:cNvGrpSpPr/>
          <p:nvPr/>
        </p:nvGrpSpPr>
        <p:grpSpPr>
          <a:xfrm>
            <a:off x="418643" y="3987607"/>
            <a:ext cx="717140" cy="717242"/>
            <a:chOff x="418643" y="4623409"/>
            <a:chExt cx="717140" cy="717242"/>
          </a:xfrm>
        </p:grpSpPr>
        <p:grpSp>
          <p:nvGrpSpPr>
            <p:cNvPr id="104" name="Group 103">
              <a:extLst>
                <a:ext uri="{FF2B5EF4-FFF2-40B4-BE49-F238E27FC236}">
                  <a16:creationId xmlns:a16="http://schemas.microsoft.com/office/drawing/2014/main" id="{BE4E2D80-12F6-476F-BDD0-1B91BC422BF6}"/>
                </a:ext>
              </a:extLst>
            </p:cNvPr>
            <p:cNvGrpSpPr/>
            <p:nvPr/>
          </p:nvGrpSpPr>
          <p:grpSpPr>
            <a:xfrm>
              <a:off x="418643" y="4623409"/>
              <a:ext cx="717140" cy="717242"/>
              <a:chOff x="418643" y="1487929"/>
              <a:chExt cx="717140" cy="717242"/>
            </a:xfrm>
          </p:grpSpPr>
          <p:sp>
            <p:nvSpPr>
              <p:cNvPr id="106" name="Freeform 5">
                <a:extLst>
                  <a:ext uri="{FF2B5EF4-FFF2-40B4-BE49-F238E27FC236}">
                    <a16:creationId xmlns:a16="http://schemas.microsoft.com/office/drawing/2014/main" id="{0D988E01-B3C1-4134-8BDF-95AC90B2145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7" name="Freeform 6">
                <a:extLst>
                  <a:ext uri="{FF2B5EF4-FFF2-40B4-BE49-F238E27FC236}">
                    <a16:creationId xmlns:a16="http://schemas.microsoft.com/office/drawing/2014/main" id="{83773E60-2588-4475-A92D-88C7194A8649}"/>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05" name="key" title="Icon of a key">
              <a:extLst>
                <a:ext uri="{FF2B5EF4-FFF2-40B4-BE49-F238E27FC236}">
                  <a16:creationId xmlns:a16="http://schemas.microsoft.com/office/drawing/2014/main" id="{0297B737-2530-4654-84D8-3C4D30A319D7}"/>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4" name="Text Placeholder 3"/>
          <p:cNvSpPr>
            <a:spLocks noGrp="1"/>
          </p:cNvSpPr>
          <p:nvPr>
            <p:ph type="body" sz="quarter" idx="19"/>
          </p:nvPr>
        </p:nvSpPr>
        <p:spPr/>
        <p:txBody>
          <a:bodyPr/>
          <a:lstStyle/>
          <a:p>
            <a:pPr lvl="1"/>
            <a:r>
              <a:rPr lang="en-US" dirty="0"/>
              <a:t>Microsoft Azure</a:t>
            </a:r>
          </a:p>
        </p:txBody>
      </p:sp>
      <p:sp>
        <p:nvSpPr>
          <p:cNvPr id="5" name="Text Placeholder 4"/>
          <p:cNvSpPr>
            <a:spLocks noGrp="1"/>
          </p:cNvSpPr>
          <p:nvPr>
            <p:ph type="body" sz="quarter" idx="21"/>
          </p:nvPr>
        </p:nvSpPr>
        <p:spPr/>
        <p:txBody>
          <a:bodyPr/>
          <a:lstStyle/>
          <a:p>
            <a:pPr lvl="1"/>
            <a:r>
              <a:rPr lang="en-US" dirty="0"/>
              <a:t>Azure DevOps</a:t>
            </a:r>
          </a:p>
        </p:txBody>
      </p:sp>
      <p:grpSp>
        <p:nvGrpSpPr>
          <p:cNvPr id="8" name="Group 7">
            <a:extLst>
              <a:ext uri="{FF2B5EF4-FFF2-40B4-BE49-F238E27FC236}">
                <a16:creationId xmlns:a16="http://schemas.microsoft.com/office/drawing/2014/main" id="{48E42441-B183-4D78-B06A-969B3D225BFF}"/>
              </a:ext>
              <a:ext uri="{C183D7F6-B498-43B3-948B-1728B52AA6E4}">
                <adec:decorative xmlns:adec="http://schemas.microsoft.com/office/drawing/2017/decorative" val="1"/>
              </a:ext>
            </a:extLst>
          </p:cNvPr>
          <p:cNvGrpSpPr/>
          <p:nvPr/>
        </p:nvGrpSpPr>
        <p:grpSpPr>
          <a:xfrm>
            <a:off x="418643" y="4842674"/>
            <a:ext cx="717140" cy="717242"/>
            <a:chOff x="418643" y="4842674"/>
            <a:chExt cx="717140" cy="717242"/>
          </a:xfrm>
        </p:grpSpPr>
        <p:grpSp>
          <p:nvGrpSpPr>
            <p:cNvPr id="109" name="Group 108">
              <a:extLst>
                <a:ext uri="{FF2B5EF4-FFF2-40B4-BE49-F238E27FC236}">
                  <a16:creationId xmlns:a16="http://schemas.microsoft.com/office/drawing/2014/main" id="{FA7D83DF-73C4-4102-80D1-EBABC5CA9651}"/>
                </a:ext>
              </a:extLst>
            </p:cNvPr>
            <p:cNvGrpSpPr/>
            <p:nvPr/>
          </p:nvGrpSpPr>
          <p:grpSpPr>
            <a:xfrm>
              <a:off x="418643" y="4842674"/>
              <a:ext cx="717140" cy="717242"/>
              <a:chOff x="418643" y="1487929"/>
              <a:chExt cx="717140" cy="717242"/>
            </a:xfrm>
          </p:grpSpPr>
          <p:sp>
            <p:nvSpPr>
              <p:cNvPr id="111" name="Freeform 5">
                <a:extLst>
                  <a:ext uri="{FF2B5EF4-FFF2-40B4-BE49-F238E27FC236}">
                    <a16:creationId xmlns:a16="http://schemas.microsoft.com/office/drawing/2014/main" id="{C846554C-B21D-461C-A2B2-F4AF89C66D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12" name="Freeform 6">
                <a:extLst>
                  <a:ext uri="{FF2B5EF4-FFF2-40B4-BE49-F238E27FC236}">
                    <a16:creationId xmlns:a16="http://schemas.microsoft.com/office/drawing/2014/main" id="{55122121-D7E2-4658-95B9-F18893A1F391}"/>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7" name="document_6" title="Icon of a document with a padlock in the lower right corner">
              <a:extLst>
                <a:ext uri="{FF2B5EF4-FFF2-40B4-BE49-F238E27FC236}">
                  <a16:creationId xmlns:a16="http://schemas.microsoft.com/office/drawing/2014/main" id="{D93F4D5F-9A95-41F1-8F81-80164D0F7B56}"/>
                </a:ext>
              </a:extLst>
            </p:cNvPr>
            <p:cNvSpPr>
              <a:spLocks noChangeAspect="1" noEditPoints="1"/>
            </p:cNvSpPr>
            <p:nvPr/>
          </p:nvSpPr>
          <p:spPr bwMode="auto">
            <a:xfrm>
              <a:off x="630909" y="5018415"/>
              <a:ext cx="292608" cy="365760"/>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1218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What soft skills are essential and why are they important?</a:t>
            </a:r>
            <a:endParaRPr lang="en-US" dirty="0"/>
          </a:p>
        </p:txBody>
      </p:sp>
      <p:pic>
        <p:nvPicPr>
          <p:cNvPr id="4" name="Picture Placeholder 12" descr="Boardroom outline">
            <a:extLst>
              <a:ext uri="{FF2B5EF4-FFF2-40B4-BE49-F238E27FC236}">
                <a16:creationId xmlns:a16="http://schemas.microsoft.com/office/drawing/2014/main" id="{C7F94E1E-F775-F3BF-3804-43B1B77385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a:xfrm>
            <a:off x="10098361" y="2777952"/>
            <a:ext cx="1281254" cy="1281436"/>
          </a:xfrm>
        </p:spPr>
      </p:pic>
    </p:spTree>
    <p:extLst>
      <p:ext uri="{BB962C8B-B14F-4D97-AF65-F5344CB8AC3E}">
        <p14:creationId xmlns:p14="http://schemas.microsoft.com/office/powerpoint/2010/main" val="20293416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51095D-DD39-4C26-9FC4-F380C5DC728E}"/>
              </a:ext>
            </a:extLst>
          </p:cNvPr>
          <p:cNvSpPr>
            <a:spLocks noGrp="1"/>
          </p:cNvSpPr>
          <p:nvPr>
            <p:ph type="title"/>
          </p:nvPr>
        </p:nvSpPr>
        <p:spPr/>
        <p:txBody>
          <a:bodyPr/>
          <a:lstStyle/>
          <a:p>
            <a:r>
              <a:rPr lang="en-US" dirty="0"/>
              <a:t>Essential Solution Architect Soft Skills</a:t>
            </a:r>
          </a:p>
        </p:txBody>
      </p:sp>
      <p:graphicFrame>
        <p:nvGraphicFramePr>
          <p:cNvPr id="6" name="Diagram 5">
            <a:extLst>
              <a:ext uri="{FF2B5EF4-FFF2-40B4-BE49-F238E27FC236}">
                <a16:creationId xmlns:a16="http://schemas.microsoft.com/office/drawing/2014/main" id="{3FB7E43D-472B-4A46-87F9-24526DE2B0D7}"/>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268928924"/>
              </p:ext>
            </p:extLst>
          </p:nvPr>
        </p:nvGraphicFramePr>
        <p:xfrm>
          <a:off x="1415296" y="1212648"/>
          <a:ext cx="9074461" cy="4433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7BA669EC-2352-495B-A260-411F45E2F378}"/>
              </a:ext>
            </a:extLst>
          </p:cNvPr>
          <p:cNvSpPr txBox="1"/>
          <p:nvPr/>
        </p:nvSpPr>
        <p:spPr>
          <a:xfrm>
            <a:off x="7115340" y="5337575"/>
            <a:ext cx="4644571" cy="307777"/>
          </a:xfrm>
          <a:prstGeom prst="rect">
            <a:avLst/>
          </a:prstGeom>
          <a:noFill/>
        </p:spPr>
        <p:txBody>
          <a:bodyPr wrap="square" lIns="0" tIns="0" rIns="0" bIns="0" rtlCol="0">
            <a:spAutoFit/>
          </a:bodyPr>
          <a:lstStyle/>
          <a:p>
            <a:pPr algn="r"/>
            <a:r>
              <a:rPr lang="en-US" sz="2000" dirty="0">
                <a:gradFill>
                  <a:gsLst>
                    <a:gs pos="2917">
                      <a:schemeClr val="tx1"/>
                    </a:gs>
                    <a:gs pos="30000">
                      <a:schemeClr val="tx1"/>
                    </a:gs>
                  </a:gsLst>
                  <a:lin ang="5400000" scaled="0"/>
                </a:gradFill>
              </a:rPr>
              <a:t>…and more</a:t>
            </a:r>
          </a:p>
        </p:txBody>
      </p:sp>
    </p:spTree>
    <p:extLst>
      <p:ext uri="{BB962C8B-B14F-4D97-AF65-F5344CB8AC3E}">
        <p14:creationId xmlns:p14="http://schemas.microsoft.com/office/powerpoint/2010/main" val="204141131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ghzlRPYfhk.Pmv2X_IpAr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vhGE8IFUSE._NpkBAI3Am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bZgQ.gP6uka4dPcIQKGrL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mdt1dDv_v0WIi87mXMYMK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3DprwEm3zkCoGfkpjHD._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W1w9NeJar0qkPi.ld_ss0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gVEyanQZWUm5co7qcAcIF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XtUILo2x3EKt9G0WpPO2V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XxkIQ4C0fkm0TYyaGnGHb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2suUdXHYhECLrVUSXlCyt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PTeu97PzCkGe_yadMcEvk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bVe92g0eMkunRsYVh.0UP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G6Gey2Y4Z0KtFm77bXHyV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5hJQIbZp7Ee.qH17kfBtR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Xayu9I1.wUuIPhsLGr7RWA"/>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ghzlRPYfhk.Pmv2X_IpAr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w5trLOJ3mUO8EdqTazXnu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cP31uLzoekuQO5Y7vT6kZ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shLAAmtkUkSbsfII.6EYP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BueEQKcupE2kYDF2OPZMp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Oyr.pSLxtE66a4L1JK5cw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VLfy1jbQWkaxsIlGMClQOQ"/>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mCKZC1mSUE6L33Vr00634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Y0wzKwTWUka96bAdzAE6C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sQqCPx7VKUGrAI2ySLXo0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vhGE8IFUSE._NpkBAI3Am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XxkIQ4C0fkm0TYyaGnGHb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Xayu9I1.wUuIPhsLGr7RW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shLAAmtkUkSbsfII.6EYP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js8lW8pQkOV1mMwhMb1p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fjs8lW8pQkOV1mMwhMb1p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bZgQ.gP6uka4dPcIQKGrL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mdt1dDv_v0WIi87mXMYMKg"/>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3DprwEm3zkCoGfkpjHD._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W1w9NeJar0qkPi.ld_ss0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gVEyanQZWUm5co7qcAcIF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XtUILo2x3EKt9G0WpPO2V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2suUdXHYhECLrVUSXlCyt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PTeu97PzCkGe_yadMcEvkQ"/>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bVe92g0eMkunRsYVh.0UPg"/>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G6Gey2Y4Z0KtFm77bXHyVw"/>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5hJQIbZp7Ee.qH17kfBtRw"/>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ghzlRPYfhk.Pmv2X_IpAr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w5trLOJ3mUO8EdqTazXnu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cP31uLzoekuQO5Y7vT6kZ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BueEQKcupE2kYDF2OPZMpg"/>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Oyr.pSLxtE66a4L1JK5cw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VLfy1jbQWkaxsIlGMClQO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mCKZC1mSUE6L33Vr00634g"/>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Y0wzKwTWUka96bAdzAE6C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sQqCPx7VKUGrAI2ySLXo0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vhGE8IFUSE._NpkBAI3Am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XxkIQ4C0fkm0TYyaGnGHb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Xayu9I1.wUuIPhsLGr7RWA"/>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shLAAmtkUkSbsfII.6EYP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fjs8lW8pQkOV1mMwhMb1p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bZgQ.gP6uka4dPcIQKGrLg"/>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mdt1dDv_v0WIi87mXMYMKg"/>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bZgQ.gP6uka4dPcIQKGrL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3DprwEm3zkCoGfkpjHD._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W1w9NeJar0qkPi.ld_ss0Q"/>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gVEyanQZWUm5co7qcAcIFg"/>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XtUILo2x3EKt9G0WpPO2V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2suUdXHYhECLrVUSXlCyt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PTeu97PzCkGe_yadMcEvkQ"/>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bVe92g0eMkunRsYVh.0UPg"/>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G6Gey2Y4Z0KtFm77bXHyV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5hJQIbZp7Ee.qH17kfBtR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5trLOJ3mUO8EdqTazXnu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dt1dDv_v0WIi87mXMYMKg"/>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3DprwEm3zkCoGfkpjHD._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W1w9NeJar0qkPi.ld_ss0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VEyanQZWUm5co7qcAcIF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tUILo2x3EKt9G0WpPO2V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2suUdXHYhECLrVUSXlCyt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PTeu97PzCkGe_yadMcEvk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Ve92g0eMkunRsYVh.0UP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6Gey2Y4Z0KtFm77bXHyV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P31uLzoekuQO5Y7vT6kZ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5hJQIbZp7Ee.qH17kfBtR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BueEQKcupE2kYDF2OPZMp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ghzlRPYfhk.Pmv2X_IpAr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w5trLOJ3mUO8EdqTazXnu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P31uLzoekuQO5Y7vT6kZ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BueEQKcupE2kYDF2OPZMp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yr.pSLxtE66a4L1JK5cw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VLfy1jbQWkaxsIlGMClQO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mCKZC1mSUE6L33Vr00634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yr.pSLxtE66a4L1JK5cw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Y0wzKwTWUka96bAdzAE6C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sQqCPx7VKUGrAI2ySLXo0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vhGE8IFUSE._NpkBAI3Am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xkIQ4C0fkm0TYyaGnGHb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ayu9I1.wUuIPhsLGr7RW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shLAAmtkUkSbsfII.6EYP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fjs8lW8pQkOV1mMwhMb1p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Lfy1jbQWkaxsIlGMClQO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bZgQ.gP6uka4dPcIQKGrL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mdt1dDv_v0WIi87mXMYMK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3DprwEm3zkCoGfkpjHD._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W1w9NeJar0qkPi.ld_ss0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gVEyanQZWUm5co7qcAcIF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XtUILo2x3EKt9G0WpPO2V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2suUdXHYhECLrVUSXlCyt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PTeu97PzCkGe_yadMcEvk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mCKZC1mSUE6L33Vr00634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bVe92g0eMkunRsYVh.0UP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G6Gey2Y4Z0KtFm77bXHy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5hJQIbZp7Ee.qH17kfBtR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Y0wzKwTWUka96bAdzAE6C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ghzlRPYfhk.Pmv2X_IpAr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w5trLOJ3mUO8EdqTazXnu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cP31uLzoekuQO5Y7vT6kZ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BueEQKcupE2kYDF2OPZMp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Oyr.pSLxtE66a4L1JK5cw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sQqCPx7VKUGrAI2ySLXo0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VLfy1jbQWkaxsIlGMClQO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mCKZC1mSUE6L33Vr00634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Y0wzKwTWUka96bAdzAE6C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sQqCPx7VKUGrAI2ySLXo0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vhGE8IFUSE._NpkBAI3Am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XxkIQ4C0fkm0TYyaGnGHb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Xayu9I1.wUuIPhsLGr7RW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shLAAmtkUkSbsfII.6EYP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fjs8lW8pQkOV1mMwhMb1p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bfa42b53-6da1-4d15-9850-173b2f8d2c85">
      <Terms xmlns="http://schemas.microsoft.com/office/infopath/2007/PartnerControls"/>
    </lcf76f155ced4ddcb4097134ff3c332f>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DEC03F1CA19C43BE1B21409F01EAAB" ma:contentTypeVersion="14" ma:contentTypeDescription="Create a new document." ma:contentTypeScope="" ma:versionID="e4f8058ca337e38efaad71addd944c4e">
  <xsd:schema xmlns:xsd="http://www.w3.org/2001/XMLSchema" xmlns:xs="http://www.w3.org/2001/XMLSchema" xmlns:p="http://schemas.microsoft.com/office/2006/metadata/properties" xmlns:ns1="http://schemas.microsoft.com/sharepoint/v3" xmlns:ns2="bfa42b53-6da1-4d15-9850-173b2f8d2c85" xmlns:ns3="230e9df3-be65-4c73-a93b-d1236ebd677e" targetNamespace="http://schemas.microsoft.com/office/2006/metadata/properties" ma:root="true" ma:fieldsID="40827114c235e0690d72b7a57f02af3b" ns1:_="" ns2:_="" ns3:_="">
    <xsd:import namespace="http://schemas.microsoft.com/sharepoint/v3"/>
    <xsd:import namespace="bfa42b53-6da1-4d15-9850-173b2f8d2c85"/>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SearchProperties" minOccurs="0"/>
                <xsd:element ref="ns1:_ip_UnifiedCompliancePolicyProperties" minOccurs="0"/>
                <xsd:element ref="ns1:_ip_UnifiedCompliancePolicyUIAction" minOccurs="0"/>
                <xsd:element ref="ns2:MediaServiceDocTag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a42b53-6da1-4d15-9850-173b2f8d2c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DocTags" ma:index="19" nillable="true" ma:displayName="MediaServiceDocTags" ma:hidden="true" ma:internalName="MediaServiceDocTag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0f71a182-faec-4f93-b4cb-b9181a4a5c84}" ma:internalName="TaxCatchAll" ma:showField="CatchAllData" ma:web="80592194-1344-45f7-80fc-07d64933b55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 ds:uri="9abd79a5-6d97-48f4-b0ff-89fa129df955"/>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0B6C74E-081E-4CB3-BE8F-A6CC8E8CF374}"/>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2946</TotalTime>
  <Words>6783</Words>
  <Application>Microsoft Office PowerPoint</Application>
  <PresentationFormat>Widescreen</PresentationFormat>
  <Paragraphs>566</Paragraphs>
  <Slides>44</Slides>
  <Notes>43</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Consolas</vt:lpstr>
      <vt:lpstr>Segoe Pro Semibold</vt:lpstr>
      <vt:lpstr>Segoe UI</vt:lpstr>
      <vt:lpstr>Segoe UI Light</vt:lpstr>
      <vt:lpstr>Segoe UI Semibold</vt:lpstr>
      <vt:lpstr>Wingdings</vt:lpstr>
      <vt:lpstr>Microsoft Power Platform Template</vt:lpstr>
      <vt:lpstr>Becoming a Solution Architect</vt:lpstr>
      <vt:lpstr>Agenda</vt:lpstr>
      <vt:lpstr>Microsoft Learn modules</vt:lpstr>
      <vt:lpstr>What is a Solution Architect?</vt:lpstr>
      <vt:lpstr>A Solution Architect is…</vt:lpstr>
      <vt:lpstr>A Solution Architect as part of the team</vt:lpstr>
      <vt:lpstr>Existing product and platform skills</vt:lpstr>
      <vt:lpstr>What soft skills are essential and why are they important?</vt:lpstr>
      <vt:lpstr>Essential Solution Architect Soft Skills</vt:lpstr>
      <vt:lpstr>Collaboration</vt:lpstr>
      <vt:lpstr>Communication</vt:lpstr>
      <vt:lpstr>Problem Solving</vt:lpstr>
      <vt:lpstr>Role of a Solution architect during project phases?</vt:lpstr>
      <vt:lpstr>The architect’s role in pre-sales</vt:lpstr>
      <vt:lpstr>Where are we in the project?</vt:lpstr>
      <vt:lpstr>Initiation-&gt; Design -&gt; Implementation -&gt; Delivery -&gt; Operation</vt:lpstr>
      <vt:lpstr>Initiation &amp; Analysis/Design  </vt:lpstr>
      <vt:lpstr>Implementation  </vt:lpstr>
      <vt:lpstr>Delivery  </vt:lpstr>
      <vt:lpstr>Operation  </vt:lpstr>
      <vt:lpstr>What is the best project methodology to use?</vt:lpstr>
      <vt:lpstr>What makes a great architecture?</vt:lpstr>
      <vt:lpstr>Pillars of a great architecture</vt:lpstr>
      <vt:lpstr>Security</vt:lpstr>
      <vt:lpstr>Empowering end users</vt:lpstr>
      <vt:lpstr>Trust and privacy</vt:lpstr>
      <vt:lpstr>Maintainability of the overall solution</vt:lpstr>
      <vt:lpstr>Availability and recovery</vt:lpstr>
      <vt:lpstr>Performance and scalability</vt:lpstr>
      <vt:lpstr>Check your knowledge</vt:lpstr>
      <vt:lpstr>Check your knowledge</vt:lpstr>
      <vt:lpstr>Check your knowledge</vt:lpstr>
      <vt:lpstr>Check your knowledge</vt:lpstr>
      <vt:lpstr>Check your knowledge</vt:lpstr>
      <vt:lpstr>Check your knowledge</vt:lpstr>
      <vt:lpstr>How do you get to know your customer? What are the benefits of knowing the customer?</vt:lpstr>
      <vt:lpstr>Customer Discovery</vt:lpstr>
      <vt:lpstr>Use public sources to learn about your customer</vt:lpstr>
      <vt:lpstr>Group exercise: Getting to know your customer</vt:lpstr>
      <vt:lpstr>Check your knowledge</vt:lpstr>
      <vt:lpstr>Check your knowledge</vt:lpstr>
      <vt:lpstr>Check your knowledge</vt:lpstr>
      <vt:lpstr>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lastModifiedBy>Julian Sharp</cp:lastModifiedBy>
  <cp:revision>1038</cp:revision>
  <dcterms:created xsi:type="dcterms:W3CDTF">2020-04-30T00:33:59Z</dcterms:created>
  <dcterms:modified xsi:type="dcterms:W3CDTF">2023-02-27T10:39:09Z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0x01010033DEC03F1CA19C43BE1B21409F01EAAB</vt:lpwstr>
  </property>
</Properties>
</file>