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7.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38.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39.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40.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9"/>
  </p:notesMasterIdLst>
  <p:handoutMasterIdLst>
    <p:handoutMasterId r:id="rId50"/>
  </p:handoutMasterIdLst>
  <p:sldIdLst>
    <p:sldId id="1627" r:id="rId5"/>
    <p:sldId id="1780" r:id="rId6"/>
    <p:sldId id="1810" r:id="rId7"/>
    <p:sldId id="3094" r:id="rId8"/>
    <p:sldId id="1798" r:id="rId9"/>
    <p:sldId id="3129" r:id="rId10"/>
    <p:sldId id="1765" r:id="rId11"/>
    <p:sldId id="1761" r:id="rId12"/>
    <p:sldId id="3124" r:id="rId13"/>
    <p:sldId id="3106" r:id="rId14"/>
    <p:sldId id="3107" r:id="rId15"/>
    <p:sldId id="3108" r:id="rId16"/>
    <p:sldId id="1793" r:id="rId17"/>
    <p:sldId id="1787" r:id="rId18"/>
    <p:sldId id="3114" r:id="rId19"/>
    <p:sldId id="1702" r:id="rId20"/>
    <p:sldId id="3115" r:id="rId21"/>
    <p:sldId id="3125" r:id="rId22"/>
    <p:sldId id="3117" r:id="rId23"/>
    <p:sldId id="3126" r:id="rId24"/>
    <p:sldId id="3118" r:id="rId25"/>
    <p:sldId id="1759" r:id="rId26"/>
    <p:sldId id="3127" r:id="rId27"/>
    <p:sldId id="3104" r:id="rId28"/>
    <p:sldId id="3119" r:id="rId29"/>
    <p:sldId id="1773" r:id="rId30"/>
    <p:sldId id="3120" r:id="rId31"/>
    <p:sldId id="3121" r:id="rId32"/>
    <p:sldId id="3122" r:id="rId33"/>
    <p:sldId id="3101" r:id="rId34"/>
    <p:sldId id="3102" r:id="rId35"/>
    <p:sldId id="3128" r:id="rId36"/>
    <p:sldId id="2142532972" r:id="rId37"/>
    <p:sldId id="2142532973" r:id="rId38"/>
    <p:sldId id="2142532969" r:id="rId39"/>
    <p:sldId id="2142532978" r:id="rId40"/>
    <p:sldId id="2142532970" r:id="rId41"/>
    <p:sldId id="2142532976" r:id="rId42"/>
    <p:sldId id="2142532977" r:id="rId43"/>
    <p:sldId id="2142532974" r:id="rId44"/>
    <p:sldId id="2142532975" r:id="rId45"/>
    <p:sldId id="2142532979" r:id="rId46"/>
    <p:sldId id="1767" r:id="rId47"/>
    <p:sldId id="1786"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P02:Conceptualizing the design from requirements" id="{A3BD6B58-90DB-40B4-B723-12B2856BE1E6}">
          <p14:sldIdLst>
            <p14:sldId id="1627"/>
            <p14:sldId id="1780"/>
            <p14:sldId id="1810"/>
          </p14:sldIdLst>
        </p14:section>
        <p14:section name="Lesson 1" id="{0545122D-6663-47D7-AD45-21562EFC42C2}">
          <p14:sldIdLst>
            <p14:sldId id="3094"/>
            <p14:sldId id="1798"/>
            <p14:sldId id="3129"/>
            <p14:sldId id="1765"/>
            <p14:sldId id="1761"/>
            <p14:sldId id="3124"/>
            <p14:sldId id="3106"/>
            <p14:sldId id="3107"/>
            <p14:sldId id="3108"/>
            <p14:sldId id="1793"/>
            <p14:sldId id="1787"/>
            <p14:sldId id="3114"/>
            <p14:sldId id="1702"/>
            <p14:sldId id="3115"/>
            <p14:sldId id="3125"/>
            <p14:sldId id="3117"/>
            <p14:sldId id="3126"/>
            <p14:sldId id="3118"/>
            <p14:sldId id="1759"/>
            <p14:sldId id="3127"/>
            <p14:sldId id="3104"/>
            <p14:sldId id="3119"/>
          </p14:sldIdLst>
        </p14:section>
        <p14:section name="Lesson 2" id="{CEB10049-6B9B-467C-8165-2FCB6E1C1112}">
          <p14:sldIdLst>
            <p14:sldId id="1773"/>
            <p14:sldId id="3120"/>
          </p14:sldIdLst>
        </p14:section>
        <p14:section name="Lesson 3" id="{5F1DBD3B-8A9A-4F83-B9D9-ADF50F702FC4}">
          <p14:sldIdLst>
            <p14:sldId id="3121"/>
            <p14:sldId id="3122"/>
            <p14:sldId id="3101"/>
            <p14:sldId id="3102"/>
          </p14:sldIdLst>
        </p14:section>
        <p14:section name="Exercise" id="{30A10FB8-3A9A-4135-90FF-37DBFF8830D7}">
          <p14:sldIdLst>
            <p14:sldId id="3128"/>
          </p14:sldIdLst>
        </p14:section>
        <p14:section name="CYK" id="{FB5A7E42-B2F6-422E-B8E0-1EFD6289BABC}">
          <p14:sldIdLst>
            <p14:sldId id="2142532972"/>
            <p14:sldId id="2142532973"/>
            <p14:sldId id="2142532969"/>
            <p14:sldId id="2142532978"/>
            <p14:sldId id="2142532970"/>
            <p14:sldId id="2142532976"/>
            <p14:sldId id="2142532977"/>
            <p14:sldId id="2142532974"/>
            <p14:sldId id="2142532975"/>
            <p14:sldId id="2142532979"/>
          </p14:sldIdLst>
        </p14:section>
        <p14:section name="Summary" id="{2A11DFE7-E8C8-46A1-AF94-C3ED7ABDAD5A}">
          <p14:sldIdLst>
            <p14:sldId id="1767"/>
          </p14:sldIdLst>
        </p14:section>
        <p14:section name="End" id="{0437296A-97A9-47C1-835F-0985F946C1AF}">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AEEF"/>
    <a:srgbClr val="00B050"/>
    <a:srgbClr val="0070C0"/>
    <a:srgbClr val="C00000"/>
    <a:srgbClr val="8CC600"/>
    <a:srgbClr val="0066FF"/>
    <a:srgbClr val="243A5E"/>
    <a:srgbClr val="0B556A"/>
    <a:srgbClr val="F2C81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88" autoAdjust="0"/>
    <p:restoredTop sz="77212" autoAdjust="0"/>
  </p:normalViewPr>
  <p:slideViewPr>
    <p:cSldViewPr snapToGrid="0">
      <p:cViewPr varScale="1">
        <p:scale>
          <a:sx n="85" d="100"/>
          <a:sy n="85" d="100"/>
        </p:scale>
        <p:origin x="103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0C024-49C0-4636-AB68-C228649BEEB3}" type="doc">
      <dgm:prSet loTypeId="urn:microsoft.com/office/officeart/2005/8/layout/chevron1" loCatId="process" qsTypeId="urn:microsoft.com/office/officeart/2005/8/quickstyle/simple1" qsCatId="simple" csTypeId="urn:microsoft.com/office/officeart/2005/8/colors/accent1_2" csCatId="accent1" phldr="1"/>
      <dgm:spPr/>
    </dgm:pt>
    <dgm:pt modelId="{FDA4DEBE-43AC-4ABC-BD2F-33E9859DFB5C}">
      <dgm:prSet phldrT="[Text]"/>
      <dgm:spPr>
        <a:solidFill>
          <a:srgbClr val="0066FF"/>
        </a:solidFill>
      </dgm:spPr>
      <dgm:t>
        <a:bodyPr/>
        <a:lstStyle/>
        <a:p>
          <a:r>
            <a:rPr lang="en-US" dirty="0"/>
            <a:t>Initiate</a:t>
          </a:r>
        </a:p>
      </dgm:t>
    </dgm:pt>
    <dgm:pt modelId="{390A34DB-B1F8-412C-9792-9F1B3B0ED64E}" type="parTrans" cxnId="{24FBC891-8FAD-4666-ACD3-46CD4B27F141}">
      <dgm:prSet/>
      <dgm:spPr/>
      <dgm:t>
        <a:bodyPr/>
        <a:lstStyle/>
        <a:p>
          <a:endParaRPr lang="en-US"/>
        </a:p>
      </dgm:t>
    </dgm:pt>
    <dgm:pt modelId="{7301F6EB-9AE3-44AC-BAFD-E1BF8CC5F689}" type="sibTrans" cxnId="{24FBC891-8FAD-4666-ACD3-46CD4B27F141}">
      <dgm:prSet/>
      <dgm:spPr/>
      <dgm:t>
        <a:bodyPr/>
        <a:lstStyle/>
        <a:p>
          <a:endParaRPr lang="en-US"/>
        </a:p>
      </dgm:t>
    </dgm:pt>
    <dgm:pt modelId="{536E4779-598F-4F35-85E0-B27C0DC034D5}">
      <dgm:prSet phldrT="[Text]"/>
      <dgm:spPr>
        <a:solidFill>
          <a:srgbClr val="0066FF"/>
        </a:solidFill>
      </dgm:spPr>
      <dgm:t>
        <a:bodyPr/>
        <a:lstStyle/>
        <a:p>
          <a:r>
            <a:rPr lang="en-US" dirty="0"/>
            <a:t>Design</a:t>
          </a:r>
        </a:p>
      </dgm:t>
    </dgm:pt>
    <dgm:pt modelId="{FE9ED57D-65BC-4748-B92A-0819CBAF698E}" type="parTrans" cxnId="{6F3AB202-7165-43A3-ADE2-B88E7934CD70}">
      <dgm:prSet/>
      <dgm:spPr/>
      <dgm:t>
        <a:bodyPr/>
        <a:lstStyle/>
        <a:p>
          <a:endParaRPr lang="en-US"/>
        </a:p>
      </dgm:t>
    </dgm:pt>
    <dgm:pt modelId="{19CE2CEF-5F0D-4863-AD85-42B923969C60}" type="sibTrans" cxnId="{6F3AB202-7165-43A3-ADE2-B88E7934CD70}">
      <dgm:prSet/>
      <dgm:spPr/>
      <dgm:t>
        <a:bodyPr/>
        <a:lstStyle/>
        <a:p>
          <a:endParaRPr lang="en-US"/>
        </a:p>
      </dgm:t>
    </dgm:pt>
    <dgm:pt modelId="{EDB01A00-5DDB-4BB8-B6DD-F4900A975F4A}">
      <dgm:prSet phldrT="[Text]"/>
      <dgm:spPr>
        <a:solidFill>
          <a:srgbClr val="0066FF"/>
        </a:solidFill>
      </dgm:spPr>
      <dgm:t>
        <a:bodyPr/>
        <a:lstStyle/>
        <a:p>
          <a:r>
            <a:rPr lang="en-US" dirty="0"/>
            <a:t>Implement</a:t>
          </a:r>
        </a:p>
      </dgm:t>
    </dgm:pt>
    <dgm:pt modelId="{AEFC25BB-0E06-4BA9-86DB-1E04D2ED7A72}" type="parTrans" cxnId="{6A3550C2-E5C6-446B-AE34-FB98A193E580}">
      <dgm:prSet/>
      <dgm:spPr/>
      <dgm:t>
        <a:bodyPr/>
        <a:lstStyle/>
        <a:p>
          <a:endParaRPr lang="en-US"/>
        </a:p>
      </dgm:t>
    </dgm:pt>
    <dgm:pt modelId="{C3EA4EFE-D2E2-4B20-881F-2AF978CE44B5}" type="sibTrans" cxnId="{6A3550C2-E5C6-446B-AE34-FB98A193E580}">
      <dgm:prSet/>
      <dgm:spPr/>
      <dgm:t>
        <a:bodyPr/>
        <a:lstStyle/>
        <a:p>
          <a:endParaRPr lang="en-US"/>
        </a:p>
      </dgm:t>
    </dgm:pt>
    <dgm:pt modelId="{3F60A017-9604-41E8-8803-36D02106A14D}">
      <dgm:prSet phldrT="[Text]"/>
      <dgm:spPr>
        <a:solidFill>
          <a:srgbClr val="0066FF"/>
        </a:solidFill>
      </dgm:spPr>
      <dgm:t>
        <a:bodyPr/>
        <a:lstStyle/>
        <a:p>
          <a:r>
            <a:rPr lang="en-US" dirty="0"/>
            <a:t>Analyze</a:t>
          </a:r>
        </a:p>
      </dgm:t>
    </dgm:pt>
    <dgm:pt modelId="{39214595-06EA-465E-85A4-8032C29BCB83}" type="parTrans" cxnId="{68956B50-5A12-4104-92A4-531352E24329}">
      <dgm:prSet/>
      <dgm:spPr/>
      <dgm:t>
        <a:bodyPr/>
        <a:lstStyle/>
        <a:p>
          <a:endParaRPr lang="en-US"/>
        </a:p>
      </dgm:t>
    </dgm:pt>
    <dgm:pt modelId="{C597A173-54FF-4D77-858F-82D415F3FDE6}" type="sibTrans" cxnId="{68956B50-5A12-4104-92A4-531352E24329}">
      <dgm:prSet/>
      <dgm:spPr/>
      <dgm:t>
        <a:bodyPr/>
        <a:lstStyle/>
        <a:p>
          <a:endParaRPr lang="en-US"/>
        </a:p>
      </dgm:t>
    </dgm:pt>
    <dgm:pt modelId="{1C988DD5-B212-43D0-BD9B-655857F95888}">
      <dgm:prSet phldrT="[Text]"/>
      <dgm:spPr>
        <a:solidFill>
          <a:srgbClr val="0066FF"/>
        </a:solidFill>
      </dgm:spPr>
      <dgm:t>
        <a:bodyPr/>
        <a:lstStyle/>
        <a:p>
          <a:r>
            <a:rPr lang="en-US" dirty="0"/>
            <a:t>Deploy</a:t>
          </a:r>
        </a:p>
      </dgm:t>
    </dgm:pt>
    <dgm:pt modelId="{CAF2B8FB-ED8F-4EA6-9F42-0589A820129B}" type="parTrans" cxnId="{A3D547B3-F00F-4600-A004-47C1CCF7D3CA}">
      <dgm:prSet/>
      <dgm:spPr/>
      <dgm:t>
        <a:bodyPr/>
        <a:lstStyle/>
        <a:p>
          <a:endParaRPr lang="en-US"/>
        </a:p>
      </dgm:t>
    </dgm:pt>
    <dgm:pt modelId="{2DE0C5B6-E0B2-4CDC-B02B-7870F91DA3F1}" type="sibTrans" cxnId="{A3D547B3-F00F-4600-A004-47C1CCF7D3CA}">
      <dgm:prSet/>
      <dgm:spPr/>
      <dgm:t>
        <a:bodyPr/>
        <a:lstStyle/>
        <a:p>
          <a:endParaRPr lang="en-US"/>
        </a:p>
      </dgm:t>
    </dgm:pt>
    <dgm:pt modelId="{1E706027-6F71-43F2-ACFE-7C71834860E7}" type="pres">
      <dgm:prSet presAssocID="{A870C024-49C0-4636-AB68-C228649BEEB3}" presName="Name0" presStyleCnt="0">
        <dgm:presLayoutVars>
          <dgm:dir/>
          <dgm:animLvl val="lvl"/>
          <dgm:resizeHandles val="exact"/>
        </dgm:presLayoutVars>
      </dgm:prSet>
      <dgm:spPr/>
    </dgm:pt>
    <dgm:pt modelId="{021CB4CA-5524-4B84-8BDE-677856CE049C}" type="pres">
      <dgm:prSet presAssocID="{FDA4DEBE-43AC-4ABC-BD2F-33E9859DFB5C}" presName="parTxOnly" presStyleLbl="node1" presStyleIdx="0" presStyleCnt="5">
        <dgm:presLayoutVars>
          <dgm:chMax val="0"/>
          <dgm:chPref val="0"/>
          <dgm:bulletEnabled val="1"/>
        </dgm:presLayoutVars>
      </dgm:prSet>
      <dgm:spPr/>
    </dgm:pt>
    <dgm:pt modelId="{664E39BD-DCD5-4C60-A92D-1501457038F4}" type="pres">
      <dgm:prSet presAssocID="{7301F6EB-9AE3-44AC-BAFD-E1BF8CC5F689}" presName="parTxOnlySpace" presStyleCnt="0"/>
      <dgm:spPr/>
    </dgm:pt>
    <dgm:pt modelId="{481B5EB1-1993-4A19-8117-C0E950869F2E}" type="pres">
      <dgm:prSet presAssocID="{3F60A017-9604-41E8-8803-36D02106A14D}" presName="parTxOnly" presStyleLbl="node1" presStyleIdx="1" presStyleCnt="5">
        <dgm:presLayoutVars>
          <dgm:chMax val="0"/>
          <dgm:chPref val="0"/>
          <dgm:bulletEnabled val="1"/>
        </dgm:presLayoutVars>
      </dgm:prSet>
      <dgm:spPr/>
    </dgm:pt>
    <dgm:pt modelId="{B71A0251-106A-4E23-9EC4-FE3A257FAAF2}" type="pres">
      <dgm:prSet presAssocID="{C597A173-54FF-4D77-858F-82D415F3FDE6}" presName="parTxOnlySpace" presStyleCnt="0"/>
      <dgm:spPr/>
    </dgm:pt>
    <dgm:pt modelId="{945FB996-5655-4138-8BAC-27D5EFAFFD3C}" type="pres">
      <dgm:prSet presAssocID="{536E4779-598F-4F35-85E0-B27C0DC034D5}" presName="parTxOnly" presStyleLbl="node1" presStyleIdx="2" presStyleCnt="5">
        <dgm:presLayoutVars>
          <dgm:chMax val="0"/>
          <dgm:chPref val="0"/>
          <dgm:bulletEnabled val="1"/>
        </dgm:presLayoutVars>
      </dgm:prSet>
      <dgm:spPr/>
    </dgm:pt>
    <dgm:pt modelId="{9E6FD67C-F5C6-484C-9DD8-D82624FA47BC}" type="pres">
      <dgm:prSet presAssocID="{19CE2CEF-5F0D-4863-AD85-42B923969C60}" presName="parTxOnlySpace" presStyleCnt="0"/>
      <dgm:spPr/>
    </dgm:pt>
    <dgm:pt modelId="{85470BBD-4D5D-4EE2-9E31-065BBE96385A}" type="pres">
      <dgm:prSet presAssocID="{EDB01A00-5DDB-4BB8-B6DD-F4900A975F4A}" presName="parTxOnly" presStyleLbl="node1" presStyleIdx="3" presStyleCnt="5">
        <dgm:presLayoutVars>
          <dgm:chMax val="0"/>
          <dgm:chPref val="0"/>
          <dgm:bulletEnabled val="1"/>
        </dgm:presLayoutVars>
      </dgm:prSet>
      <dgm:spPr/>
    </dgm:pt>
    <dgm:pt modelId="{B58AA223-0732-4746-9907-7A742268F846}" type="pres">
      <dgm:prSet presAssocID="{C3EA4EFE-D2E2-4B20-881F-2AF978CE44B5}" presName="parTxOnlySpace" presStyleCnt="0"/>
      <dgm:spPr/>
    </dgm:pt>
    <dgm:pt modelId="{53FFFFBE-536D-4165-A8F8-CEEAF6C9728D}" type="pres">
      <dgm:prSet presAssocID="{1C988DD5-B212-43D0-BD9B-655857F95888}" presName="parTxOnly" presStyleLbl="node1" presStyleIdx="4" presStyleCnt="5">
        <dgm:presLayoutVars>
          <dgm:chMax val="0"/>
          <dgm:chPref val="0"/>
          <dgm:bulletEnabled val="1"/>
        </dgm:presLayoutVars>
      </dgm:prSet>
      <dgm:spPr/>
    </dgm:pt>
  </dgm:ptLst>
  <dgm:cxnLst>
    <dgm:cxn modelId="{6F3AB202-7165-43A3-ADE2-B88E7934CD70}" srcId="{A870C024-49C0-4636-AB68-C228649BEEB3}" destId="{536E4779-598F-4F35-85E0-B27C0DC034D5}" srcOrd="2" destOrd="0" parTransId="{FE9ED57D-65BC-4748-B92A-0819CBAF698E}" sibTransId="{19CE2CEF-5F0D-4863-AD85-42B923969C60}"/>
    <dgm:cxn modelId="{38A45211-C641-4612-BB98-F4D698FE64D6}" type="presOf" srcId="{EDB01A00-5DDB-4BB8-B6DD-F4900A975F4A}" destId="{85470BBD-4D5D-4EE2-9E31-065BBE96385A}" srcOrd="0" destOrd="0" presId="urn:microsoft.com/office/officeart/2005/8/layout/chevron1"/>
    <dgm:cxn modelId="{6F985F38-870C-45F9-8698-ACB0E4A4D066}" type="presOf" srcId="{3F60A017-9604-41E8-8803-36D02106A14D}" destId="{481B5EB1-1993-4A19-8117-C0E950869F2E}" srcOrd="0" destOrd="0" presId="urn:microsoft.com/office/officeart/2005/8/layout/chevron1"/>
    <dgm:cxn modelId="{68956B50-5A12-4104-92A4-531352E24329}" srcId="{A870C024-49C0-4636-AB68-C228649BEEB3}" destId="{3F60A017-9604-41E8-8803-36D02106A14D}" srcOrd="1" destOrd="0" parTransId="{39214595-06EA-465E-85A4-8032C29BCB83}" sibTransId="{C597A173-54FF-4D77-858F-82D415F3FDE6}"/>
    <dgm:cxn modelId="{915A0285-5AF0-4D57-8BF0-5368A052DACD}" type="presOf" srcId="{1C988DD5-B212-43D0-BD9B-655857F95888}" destId="{53FFFFBE-536D-4165-A8F8-CEEAF6C9728D}" srcOrd="0" destOrd="0" presId="urn:microsoft.com/office/officeart/2005/8/layout/chevron1"/>
    <dgm:cxn modelId="{5D28F489-9701-45D8-B5B1-DCC05B721B7B}" type="presOf" srcId="{FDA4DEBE-43AC-4ABC-BD2F-33E9859DFB5C}" destId="{021CB4CA-5524-4B84-8BDE-677856CE049C}" srcOrd="0" destOrd="0" presId="urn:microsoft.com/office/officeart/2005/8/layout/chevron1"/>
    <dgm:cxn modelId="{24FBC891-8FAD-4666-ACD3-46CD4B27F141}" srcId="{A870C024-49C0-4636-AB68-C228649BEEB3}" destId="{FDA4DEBE-43AC-4ABC-BD2F-33E9859DFB5C}" srcOrd="0" destOrd="0" parTransId="{390A34DB-B1F8-412C-9792-9F1B3B0ED64E}" sibTransId="{7301F6EB-9AE3-44AC-BAFD-E1BF8CC5F689}"/>
    <dgm:cxn modelId="{A3D547B3-F00F-4600-A004-47C1CCF7D3CA}" srcId="{A870C024-49C0-4636-AB68-C228649BEEB3}" destId="{1C988DD5-B212-43D0-BD9B-655857F95888}" srcOrd="4" destOrd="0" parTransId="{CAF2B8FB-ED8F-4EA6-9F42-0589A820129B}" sibTransId="{2DE0C5B6-E0B2-4CDC-B02B-7870F91DA3F1}"/>
    <dgm:cxn modelId="{6A3550C2-E5C6-446B-AE34-FB98A193E580}" srcId="{A870C024-49C0-4636-AB68-C228649BEEB3}" destId="{EDB01A00-5DDB-4BB8-B6DD-F4900A975F4A}" srcOrd="3" destOrd="0" parTransId="{AEFC25BB-0E06-4BA9-86DB-1E04D2ED7A72}" sibTransId="{C3EA4EFE-D2E2-4B20-881F-2AF978CE44B5}"/>
    <dgm:cxn modelId="{F1C496E9-1579-4A33-83D0-3F865CEB21A6}" type="presOf" srcId="{A870C024-49C0-4636-AB68-C228649BEEB3}" destId="{1E706027-6F71-43F2-ACFE-7C71834860E7}" srcOrd="0" destOrd="0" presId="urn:microsoft.com/office/officeart/2005/8/layout/chevron1"/>
    <dgm:cxn modelId="{281946F1-035D-4033-B23B-88E7AA4077A5}" type="presOf" srcId="{536E4779-598F-4F35-85E0-B27C0DC034D5}" destId="{945FB996-5655-4138-8BAC-27D5EFAFFD3C}" srcOrd="0" destOrd="0" presId="urn:microsoft.com/office/officeart/2005/8/layout/chevron1"/>
    <dgm:cxn modelId="{F3FCED36-A1C1-4051-82D6-89BCEEFF2B65}" type="presParOf" srcId="{1E706027-6F71-43F2-ACFE-7C71834860E7}" destId="{021CB4CA-5524-4B84-8BDE-677856CE049C}" srcOrd="0" destOrd="0" presId="urn:microsoft.com/office/officeart/2005/8/layout/chevron1"/>
    <dgm:cxn modelId="{0427E7EC-E6F5-459A-B6F5-F0D9BC40BA9E}" type="presParOf" srcId="{1E706027-6F71-43F2-ACFE-7C71834860E7}" destId="{664E39BD-DCD5-4C60-A92D-1501457038F4}" srcOrd="1" destOrd="0" presId="urn:microsoft.com/office/officeart/2005/8/layout/chevron1"/>
    <dgm:cxn modelId="{1380851B-B06E-4C17-B976-17BF69946568}" type="presParOf" srcId="{1E706027-6F71-43F2-ACFE-7C71834860E7}" destId="{481B5EB1-1993-4A19-8117-C0E950869F2E}" srcOrd="2" destOrd="0" presId="urn:microsoft.com/office/officeart/2005/8/layout/chevron1"/>
    <dgm:cxn modelId="{A031A5FD-6CC9-4118-B719-B05AF40D2B7A}" type="presParOf" srcId="{1E706027-6F71-43F2-ACFE-7C71834860E7}" destId="{B71A0251-106A-4E23-9EC4-FE3A257FAAF2}" srcOrd="3" destOrd="0" presId="urn:microsoft.com/office/officeart/2005/8/layout/chevron1"/>
    <dgm:cxn modelId="{02A67137-DC7C-4169-967C-C9031D47A313}" type="presParOf" srcId="{1E706027-6F71-43F2-ACFE-7C71834860E7}" destId="{945FB996-5655-4138-8BAC-27D5EFAFFD3C}" srcOrd="4" destOrd="0" presId="urn:microsoft.com/office/officeart/2005/8/layout/chevron1"/>
    <dgm:cxn modelId="{340EF66D-3CD4-48F9-9333-6D3D7FB06C6E}" type="presParOf" srcId="{1E706027-6F71-43F2-ACFE-7C71834860E7}" destId="{9E6FD67C-F5C6-484C-9DD8-D82624FA47BC}" srcOrd="5" destOrd="0" presId="urn:microsoft.com/office/officeart/2005/8/layout/chevron1"/>
    <dgm:cxn modelId="{91F5E2B6-687A-44BB-8F08-A813A7CDA1F6}" type="presParOf" srcId="{1E706027-6F71-43F2-ACFE-7C71834860E7}" destId="{85470BBD-4D5D-4EE2-9E31-065BBE96385A}" srcOrd="6" destOrd="0" presId="urn:microsoft.com/office/officeart/2005/8/layout/chevron1"/>
    <dgm:cxn modelId="{A8CDE459-A7C4-4018-A035-C628B5EA8655}" type="presParOf" srcId="{1E706027-6F71-43F2-ACFE-7C71834860E7}" destId="{B58AA223-0732-4746-9907-7A742268F846}" srcOrd="7" destOrd="0" presId="urn:microsoft.com/office/officeart/2005/8/layout/chevron1"/>
    <dgm:cxn modelId="{16012BF0-EB40-4760-91DF-AE89D2FCFB61}" type="presParOf" srcId="{1E706027-6F71-43F2-ACFE-7C71834860E7}" destId="{53FFFFBE-536D-4165-A8F8-CEEAF6C9728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B36A0-8DD5-4897-9BD2-C398D087C5E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IN"/>
        </a:p>
      </dgm:t>
    </dgm:pt>
    <dgm:pt modelId="{A2C8010A-8B91-4CB6-B155-45DF8D46B741}">
      <dgm:prSet phldrT="[Text]" custT="1"/>
      <dgm:spPr>
        <a:solidFill>
          <a:srgbClr val="00B050"/>
        </a:solidFill>
      </dgm:spPr>
      <dgm:t>
        <a:bodyPr/>
        <a:lstStyle/>
        <a:p>
          <a:r>
            <a:rPr lang="en-IN" sz="1400" b="1" dirty="0">
              <a:latin typeface="+mn-lt"/>
              <a:cs typeface="Segoe UI Light" panose="020B0502040204020203" pitchFamily="34" charset="0"/>
            </a:rPr>
            <a:t>Solution Perspective</a:t>
          </a:r>
        </a:p>
      </dgm:t>
    </dgm:pt>
    <dgm:pt modelId="{975757CF-A6EF-45EC-BE8F-91D178484639}" type="parTrans" cxnId="{5021F037-F8C5-427C-A658-98ED1046BFE1}">
      <dgm:prSet/>
      <dgm:spPr/>
      <dgm:t>
        <a:bodyPr/>
        <a:lstStyle/>
        <a:p>
          <a:endParaRPr lang="en-IN" sz="1400">
            <a:latin typeface="+mn-lt"/>
            <a:cs typeface="Segoe UI" panose="020B0502040204020203" pitchFamily="34" charset="0"/>
          </a:endParaRPr>
        </a:p>
      </dgm:t>
    </dgm:pt>
    <dgm:pt modelId="{A02E9D73-CAAF-4AE5-8D26-3D55BD81E936}" type="sibTrans" cxnId="{5021F037-F8C5-427C-A658-98ED1046BFE1}">
      <dgm:prSet/>
      <dgm:spPr/>
      <dgm:t>
        <a:bodyPr/>
        <a:lstStyle/>
        <a:p>
          <a:endParaRPr lang="en-IN" sz="1400">
            <a:latin typeface="+mn-lt"/>
            <a:cs typeface="Segoe UI" panose="020B0502040204020203" pitchFamily="34" charset="0"/>
          </a:endParaRPr>
        </a:p>
      </dgm:t>
    </dgm:pt>
    <dgm:pt modelId="{BA211249-FF09-4C14-8E56-E2050260D6D4}">
      <dgm:prSet phldrT="[Text]" custT="1"/>
      <dgm:spPr>
        <a:solidFill>
          <a:srgbClr val="00B050"/>
        </a:solidFill>
      </dgm:spPr>
      <dgm:t>
        <a:bodyPr/>
        <a:lstStyle/>
        <a:p>
          <a:r>
            <a:rPr lang="en-IN" sz="1400" dirty="0">
              <a:latin typeface="+mn-lt"/>
              <a:cs typeface="Segoe UI" panose="020B0502040204020203" pitchFamily="34" charset="0"/>
            </a:rPr>
            <a:t>Non functional Requirements</a:t>
          </a:r>
        </a:p>
      </dgm:t>
    </dgm:pt>
    <dgm:pt modelId="{77DA046F-C6F4-4CEB-8544-546B08090C88}" type="parTrans" cxnId="{180E1342-A6C5-4877-BD12-6E827CAB6341}">
      <dgm:prSet/>
      <dgm:spPr/>
      <dgm:t>
        <a:bodyPr/>
        <a:lstStyle/>
        <a:p>
          <a:endParaRPr lang="en-IN" sz="1400">
            <a:latin typeface="+mn-lt"/>
            <a:cs typeface="Segoe UI" panose="020B0502040204020203" pitchFamily="34" charset="0"/>
          </a:endParaRPr>
        </a:p>
      </dgm:t>
    </dgm:pt>
    <dgm:pt modelId="{CBE585D6-BEF8-4917-ACC1-45B1C47D6BBF}" type="sibTrans" cxnId="{180E1342-A6C5-4877-BD12-6E827CAB6341}">
      <dgm:prSet/>
      <dgm:spPr/>
      <dgm:t>
        <a:bodyPr/>
        <a:lstStyle/>
        <a:p>
          <a:endParaRPr lang="en-IN" sz="1400">
            <a:latin typeface="+mn-lt"/>
            <a:cs typeface="Segoe UI" panose="020B0502040204020203" pitchFamily="34" charset="0"/>
          </a:endParaRPr>
        </a:p>
      </dgm:t>
    </dgm:pt>
    <dgm:pt modelId="{BB2BD601-77E1-4B2B-8EEF-E54362930CB2}">
      <dgm:prSet phldrT="[Text]" custT="1"/>
      <dgm:spPr>
        <a:solidFill>
          <a:srgbClr val="00B050"/>
        </a:solidFill>
      </dgm:spPr>
      <dgm:t>
        <a:bodyPr/>
        <a:lstStyle/>
        <a:p>
          <a:r>
            <a:rPr lang="en-IN" sz="1400" dirty="0">
              <a:latin typeface="+mn-lt"/>
              <a:cs typeface="Segoe UI" panose="020B0502040204020203" pitchFamily="34" charset="0"/>
            </a:rPr>
            <a:t>Data, Integration, Systems, Deployment Requirements</a:t>
          </a:r>
        </a:p>
      </dgm:t>
    </dgm:pt>
    <dgm:pt modelId="{66298BF4-8983-4F2B-A3F2-A94F4C125A5A}" type="parTrans" cxnId="{8F3A668E-AE27-474C-B8DD-08F3480D688A}">
      <dgm:prSet/>
      <dgm:spPr/>
      <dgm:t>
        <a:bodyPr/>
        <a:lstStyle/>
        <a:p>
          <a:endParaRPr lang="en-IN" sz="1400">
            <a:latin typeface="+mn-lt"/>
            <a:cs typeface="Segoe UI" panose="020B0502040204020203" pitchFamily="34" charset="0"/>
          </a:endParaRPr>
        </a:p>
      </dgm:t>
    </dgm:pt>
    <dgm:pt modelId="{2BB60B38-F140-4941-AF96-B42E6FAA2A2B}" type="sibTrans" cxnId="{8F3A668E-AE27-474C-B8DD-08F3480D688A}">
      <dgm:prSet/>
      <dgm:spPr/>
      <dgm:t>
        <a:bodyPr/>
        <a:lstStyle/>
        <a:p>
          <a:endParaRPr lang="en-IN" sz="1400">
            <a:latin typeface="+mn-lt"/>
            <a:cs typeface="Segoe UI" panose="020B0502040204020203" pitchFamily="34" charset="0"/>
          </a:endParaRPr>
        </a:p>
      </dgm:t>
    </dgm:pt>
    <dgm:pt modelId="{F52E98E5-E9D9-491D-91BF-1E82F942A62D}">
      <dgm:prSet phldrT="[Text]" custT="1"/>
      <dgm:spPr>
        <a:solidFill>
          <a:srgbClr val="0070C0"/>
        </a:solidFill>
      </dgm:spPr>
      <dgm:t>
        <a:bodyPr/>
        <a:lstStyle/>
        <a:p>
          <a:r>
            <a:rPr lang="en-IN" sz="1400" dirty="0">
              <a:latin typeface="+mn-lt"/>
              <a:cs typeface="Segoe UI" panose="020B0502040204020203" pitchFamily="34" charset="0"/>
            </a:rPr>
            <a:t>Scenarios</a:t>
          </a:r>
        </a:p>
      </dgm:t>
    </dgm:pt>
    <dgm:pt modelId="{8F25882F-CBE1-452B-8065-9F1E2D415B57}">
      <dgm:prSet phldrT="[Text]" custT="1"/>
      <dgm:spPr>
        <a:solidFill>
          <a:srgbClr val="0070C0"/>
        </a:solidFill>
      </dgm:spPr>
      <dgm:t>
        <a:bodyPr/>
        <a:lstStyle/>
        <a:p>
          <a:r>
            <a:rPr lang="en-IN" sz="1400" dirty="0">
              <a:latin typeface="+mn-lt"/>
              <a:cs typeface="Segoe UI" panose="020B0502040204020203" pitchFamily="34" charset="0"/>
            </a:rPr>
            <a:t>Personas (user / actor)</a:t>
          </a:r>
        </a:p>
      </dgm:t>
    </dgm:pt>
    <dgm:pt modelId="{D4A5D783-1291-437E-A6B7-D49218FA1E75}">
      <dgm:prSet phldrT="[Text]" custT="1"/>
      <dgm:spPr>
        <a:solidFill>
          <a:srgbClr val="C00000"/>
        </a:solidFill>
      </dgm:spPr>
      <dgm:t>
        <a:bodyPr/>
        <a:lstStyle/>
        <a:p>
          <a:r>
            <a:rPr lang="en-IN" sz="1400" b="1" dirty="0">
              <a:latin typeface="+mn-lt"/>
              <a:cs typeface="Segoe UI Light" panose="020B0502040204020203" pitchFamily="34" charset="0"/>
            </a:rPr>
            <a:t>Business Perspective</a:t>
          </a:r>
        </a:p>
      </dgm:t>
    </dgm:pt>
    <dgm:pt modelId="{7D03A89B-0D96-414A-938F-E4D4CD39A735}" type="sibTrans" cxnId="{D190778A-D217-4175-8A6B-178C00D825FD}">
      <dgm:prSet/>
      <dgm:spPr/>
      <dgm:t>
        <a:bodyPr/>
        <a:lstStyle/>
        <a:p>
          <a:endParaRPr lang="en-IN" sz="1400">
            <a:latin typeface="+mn-lt"/>
            <a:cs typeface="Segoe UI" panose="020B0502040204020203" pitchFamily="34" charset="0"/>
          </a:endParaRPr>
        </a:p>
      </dgm:t>
    </dgm:pt>
    <dgm:pt modelId="{EFE3CDFF-24C7-4E65-94EB-4F430F11C06D}" type="parTrans" cxnId="{D190778A-D217-4175-8A6B-178C00D825FD}">
      <dgm:prSet/>
      <dgm:spPr/>
      <dgm:t>
        <a:bodyPr/>
        <a:lstStyle/>
        <a:p>
          <a:endParaRPr lang="en-IN" sz="1400">
            <a:latin typeface="+mn-lt"/>
            <a:cs typeface="Segoe UI" panose="020B0502040204020203" pitchFamily="34" charset="0"/>
          </a:endParaRPr>
        </a:p>
      </dgm:t>
    </dgm:pt>
    <dgm:pt modelId="{FBEB2A98-13DB-4EC8-92BC-E314C1E62790}" type="sibTrans" cxnId="{9608A1FA-A4D7-4C9F-AC94-81C97901049A}">
      <dgm:prSet/>
      <dgm:spPr/>
      <dgm:t>
        <a:bodyPr/>
        <a:lstStyle/>
        <a:p>
          <a:endParaRPr lang="en-IN" sz="1400">
            <a:latin typeface="+mn-lt"/>
            <a:cs typeface="Segoe UI" panose="020B0502040204020203" pitchFamily="34" charset="0"/>
          </a:endParaRPr>
        </a:p>
      </dgm:t>
    </dgm:pt>
    <dgm:pt modelId="{CC057F98-51AD-4CB1-8F63-FBB675634CC1}" type="parTrans" cxnId="{9608A1FA-A4D7-4C9F-AC94-81C97901049A}">
      <dgm:prSet/>
      <dgm:spPr/>
      <dgm:t>
        <a:bodyPr/>
        <a:lstStyle/>
        <a:p>
          <a:endParaRPr lang="en-IN" sz="1400">
            <a:latin typeface="+mn-lt"/>
            <a:cs typeface="Segoe UI" panose="020B0502040204020203" pitchFamily="34" charset="0"/>
          </a:endParaRPr>
        </a:p>
      </dgm:t>
    </dgm:pt>
    <dgm:pt modelId="{25A288F2-86EC-4B1D-9E25-515D84637A0E}" type="sibTrans" cxnId="{32AA1297-A90D-473E-B6A4-4D2194C7D2A1}">
      <dgm:prSet/>
      <dgm:spPr/>
      <dgm:t>
        <a:bodyPr/>
        <a:lstStyle/>
        <a:p>
          <a:endParaRPr lang="en-IN" sz="1400">
            <a:latin typeface="+mn-lt"/>
            <a:cs typeface="Segoe UI" panose="020B0502040204020203" pitchFamily="34" charset="0"/>
          </a:endParaRPr>
        </a:p>
      </dgm:t>
    </dgm:pt>
    <dgm:pt modelId="{6406EE81-27CB-448E-8B56-C22599AF50CA}" type="parTrans" cxnId="{32AA1297-A90D-473E-B6A4-4D2194C7D2A1}">
      <dgm:prSet/>
      <dgm:spPr/>
      <dgm:t>
        <a:bodyPr/>
        <a:lstStyle/>
        <a:p>
          <a:endParaRPr lang="en-IN" sz="1400">
            <a:latin typeface="+mn-lt"/>
            <a:cs typeface="Segoe UI" panose="020B0502040204020203" pitchFamily="34" charset="0"/>
          </a:endParaRPr>
        </a:p>
      </dgm:t>
    </dgm:pt>
    <dgm:pt modelId="{A301D971-E9AE-417B-8A19-8389FA063097}">
      <dgm:prSet phldrT="[Text]" custT="1"/>
      <dgm:spPr>
        <a:solidFill>
          <a:srgbClr val="C00000"/>
        </a:solidFill>
      </dgm:spPr>
      <dgm:t>
        <a:bodyPr/>
        <a:lstStyle/>
        <a:p>
          <a:r>
            <a:rPr lang="en-IN" sz="1400" dirty="0">
              <a:latin typeface="+mn-lt"/>
              <a:cs typeface="Segoe UI" panose="020B0502040204020203" pitchFamily="34" charset="0"/>
            </a:rPr>
            <a:t>Business Objectives</a:t>
          </a:r>
        </a:p>
      </dgm:t>
    </dgm:pt>
    <dgm:pt modelId="{D9E9BF20-556B-40D7-BC45-5259856685A4}" type="parTrans" cxnId="{1C8FD0AB-CDC2-4C68-BC2E-15FD0A494327}">
      <dgm:prSet/>
      <dgm:spPr/>
      <dgm:t>
        <a:bodyPr/>
        <a:lstStyle/>
        <a:p>
          <a:endParaRPr lang="en-IN" sz="1400">
            <a:latin typeface="+mn-lt"/>
          </a:endParaRPr>
        </a:p>
      </dgm:t>
    </dgm:pt>
    <dgm:pt modelId="{0B77EE7F-1347-4B3F-9593-2F67ED31D382}" type="sibTrans" cxnId="{1C8FD0AB-CDC2-4C68-BC2E-15FD0A494327}">
      <dgm:prSet/>
      <dgm:spPr/>
      <dgm:t>
        <a:bodyPr/>
        <a:lstStyle/>
        <a:p>
          <a:endParaRPr lang="en-IN" sz="1400">
            <a:latin typeface="+mn-lt"/>
          </a:endParaRPr>
        </a:p>
      </dgm:t>
    </dgm:pt>
    <dgm:pt modelId="{58BE8DDA-E232-4DC3-B896-EEE8181D50DE}">
      <dgm:prSet phldrT="[Text]" custT="1"/>
      <dgm:spPr>
        <a:solidFill>
          <a:srgbClr val="C00000"/>
        </a:solidFill>
      </dgm:spPr>
      <dgm:t>
        <a:bodyPr/>
        <a:lstStyle/>
        <a:p>
          <a:r>
            <a:rPr lang="en-IN" sz="1400" dirty="0">
              <a:latin typeface="+mn-lt"/>
              <a:cs typeface="Segoe UI" panose="020B0502040204020203" pitchFamily="34" charset="0"/>
            </a:rPr>
            <a:t>Outcomes</a:t>
          </a:r>
        </a:p>
      </dgm:t>
    </dgm:pt>
    <dgm:pt modelId="{59ED643A-A1C9-4513-86BA-72ED6DF7E3ED}" type="parTrans" cxnId="{345F3E14-61A3-4BD5-996D-FF91E6FC11D8}">
      <dgm:prSet/>
      <dgm:spPr/>
      <dgm:t>
        <a:bodyPr/>
        <a:lstStyle/>
        <a:p>
          <a:endParaRPr lang="en-IN" sz="1400">
            <a:latin typeface="+mn-lt"/>
          </a:endParaRPr>
        </a:p>
      </dgm:t>
    </dgm:pt>
    <dgm:pt modelId="{41264297-9423-4E82-B1D4-4EA9DFEF0E37}" type="sibTrans" cxnId="{345F3E14-61A3-4BD5-996D-FF91E6FC11D8}">
      <dgm:prSet/>
      <dgm:spPr/>
      <dgm:t>
        <a:bodyPr/>
        <a:lstStyle/>
        <a:p>
          <a:endParaRPr lang="en-IN" sz="1400">
            <a:latin typeface="+mn-lt"/>
          </a:endParaRPr>
        </a:p>
      </dgm:t>
    </dgm:pt>
    <dgm:pt modelId="{16CBB2B8-F26A-4B30-AA43-CED3B402952D}">
      <dgm:prSet phldrT="[Text]" custT="1"/>
      <dgm:spPr>
        <a:solidFill>
          <a:srgbClr val="C00000"/>
        </a:solidFill>
      </dgm:spPr>
      <dgm:t>
        <a:bodyPr/>
        <a:lstStyle/>
        <a:p>
          <a:r>
            <a:rPr lang="en-IN" sz="1400" dirty="0">
              <a:latin typeface="+mn-lt"/>
              <a:cs typeface="Segoe UI" panose="020B0502040204020203" pitchFamily="34" charset="0"/>
            </a:rPr>
            <a:t>Scope</a:t>
          </a:r>
        </a:p>
      </dgm:t>
    </dgm:pt>
    <dgm:pt modelId="{8F02EA85-692A-4965-9F06-613C48F9F6D8}" type="parTrans" cxnId="{C37A23EA-BBEF-4CE3-89EA-38474792B6C8}">
      <dgm:prSet/>
      <dgm:spPr/>
      <dgm:t>
        <a:bodyPr/>
        <a:lstStyle/>
        <a:p>
          <a:endParaRPr lang="en-IN" sz="1400">
            <a:latin typeface="+mn-lt"/>
          </a:endParaRPr>
        </a:p>
      </dgm:t>
    </dgm:pt>
    <dgm:pt modelId="{839E17D4-7A64-4029-88DE-BDA7F63F9AC2}" type="sibTrans" cxnId="{C37A23EA-BBEF-4CE3-89EA-38474792B6C8}">
      <dgm:prSet/>
      <dgm:spPr/>
      <dgm:t>
        <a:bodyPr/>
        <a:lstStyle/>
        <a:p>
          <a:endParaRPr lang="en-IN" sz="1400">
            <a:latin typeface="+mn-lt"/>
          </a:endParaRPr>
        </a:p>
      </dgm:t>
    </dgm:pt>
    <dgm:pt modelId="{43F2ED1C-C7A0-49B0-9ABA-8FB0E391EAB1}">
      <dgm:prSet phldrT="[Text]" custT="1"/>
      <dgm:spPr>
        <a:solidFill>
          <a:srgbClr val="0070C0"/>
        </a:solidFill>
      </dgm:spPr>
      <dgm:t>
        <a:bodyPr/>
        <a:lstStyle/>
        <a:p>
          <a:r>
            <a:rPr lang="en-IN" sz="1400" b="1" dirty="0">
              <a:latin typeface="+mn-lt"/>
              <a:cs typeface="Segoe UI Light" panose="020B0502040204020203" pitchFamily="34" charset="0"/>
            </a:rPr>
            <a:t>User Perspective</a:t>
          </a:r>
          <a:endParaRPr lang="en-IN" sz="1400" b="1" dirty="0">
            <a:latin typeface="+mn-lt"/>
          </a:endParaRPr>
        </a:p>
      </dgm:t>
    </dgm:pt>
    <dgm:pt modelId="{9F1B80BC-852C-4E20-9E96-D877B09637E8}" type="parTrans" cxnId="{FA618F9B-4280-4922-BC99-D58A54098C21}">
      <dgm:prSet/>
      <dgm:spPr/>
      <dgm:t>
        <a:bodyPr/>
        <a:lstStyle/>
        <a:p>
          <a:endParaRPr lang="en-IN" sz="1400">
            <a:latin typeface="+mn-lt"/>
          </a:endParaRPr>
        </a:p>
      </dgm:t>
    </dgm:pt>
    <dgm:pt modelId="{F10F5369-07C7-4ADE-916A-1B7F925E9575}" type="sibTrans" cxnId="{FA618F9B-4280-4922-BC99-D58A54098C21}">
      <dgm:prSet/>
      <dgm:spPr/>
      <dgm:t>
        <a:bodyPr/>
        <a:lstStyle/>
        <a:p>
          <a:endParaRPr lang="en-IN" sz="1400">
            <a:latin typeface="+mn-lt"/>
          </a:endParaRPr>
        </a:p>
      </dgm:t>
    </dgm:pt>
    <dgm:pt modelId="{C1E14014-61F7-4700-B9B1-0FE223B90B33}" type="pres">
      <dgm:prSet presAssocID="{DDDB36A0-8DD5-4897-9BD2-C398D087C5EE}" presName="Name0" presStyleCnt="0">
        <dgm:presLayoutVars>
          <dgm:chMax val="7"/>
          <dgm:chPref val="7"/>
          <dgm:dir/>
        </dgm:presLayoutVars>
      </dgm:prSet>
      <dgm:spPr/>
    </dgm:pt>
    <dgm:pt modelId="{879AB7CE-9E99-40A5-97AC-88CA94826973}" type="pres">
      <dgm:prSet presAssocID="{DDDB36A0-8DD5-4897-9BD2-C398D087C5EE}" presName="Name1" presStyleCnt="0"/>
      <dgm:spPr/>
    </dgm:pt>
    <dgm:pt modelId="{391037ED-FA18-4390-97AA-AF1C24AF9DE1}" type="pres">
      <dgm:prSet presAssocID="{DDDB36A0-8DD5-4897-9BD2-C398D087C5EE}" presName="cycle" presStyleCnt="0"/>
      <dgm:spPr/>
    </dgm:pt>
    <dgm:pt modelId="{3D21C38B-4C3F-4EDE-9082-8644941F4F5D}" type="pres">
      <dgm:prSet presAssocID="{DDDB36A0-8DD5-4897-9BD2-C398D087C5EE}" presName="srcNode" presStyleLbl="node1" presStyleIdx="0" presStyleCnt="3"/>
      <dgm:spPr/>
    </dgm:pt>
    <dgm:pt modelId="{64AEF804-5613-4307-8E3B-891D99BCEA38}" type="pres">
      <dgm:prSet presAssocID="{DDDB36A0-8DD5-4897-9BD2-C398D087C5EE}" presName="conn" presStyleLbl="parChTrans1D2" presStyleIdx="0" presStyleCnt="1"/>
      <dgm:spPr/>
    </dgm:pt>
    <dgm:pt modelId="{D7CF3C67-B385-47FD-9AFC-565901D80EFE}" type="pres">
      <dgm:prSet presAssocID="{DDDB36A0-8DD5-4897-9BD2-C398D087C5EE}" presName="extraNode" presStyleLbl="node1" presStyleIdx="0" presStyleCnt="3"/>
      <dgm:spPr/>
    </dgm:pt>
    <dgm:pt modelId="{9B625A74-53A5-45D3-AE3E-BE091CE73A15}" type="pres">
      <dgm:prSet presAssocID="{DDDB36A0-8DD5-4897-9BD2-C398D087C5EE}" presName="dstNode" presStyleLbl="node1" presStyleIdx="0" presStyleCnt="3"/>
      <dgm:spPr/>
    </dgm:pt>
    <dgm:pt modelId="{DB397C12-30CE-49B5-9A39-3180E626AA9D}" type="pres">
      <dgm:prSet presAssocID="{D4A5D783-1291-437E-A6B7-D49218FA1E75}" presName="text_1" presStyleLbl="node1" presStyleIdx="0" presStyleCnt="3" custScaleY="131034">
        <dgm:presLayoutVars>
          <dgm:bulletEnabled val="1"/>
        </dgm:presLayoutVars>
      </dgm:prSet>
      <dgm:spPr/>
    </dgm:pt>
    <dgm:pt modelId="{F5D955DB-C586-41DF-8412-09EBA024061E}" type="pres">
      <dgm:prSet presAssocID="{D4A5D783-1291-437E-A6B7-D49218FA1E75}" presName="accent_1" presStyleCnt="0"/>
      <dgm:spPr/>
    </dgm:pt>
    <dgm:pt modelId="{C306BCC4-1817-44B3-A7CE-61CFD329E0CB}" type="pres">
      <dgm:prSet presAssocID="{D4A5D783-1291-437E-A6B7-D49218FA1E75}" presName="accentRepeatNode" presStyleLbl="solidFgAcc1" presStyleIdx="0" presStyleCnt="3"/>
      <dgm:spPr/>
    </dgm:pt>
    <dgm:pt modelId="{0192C088-987B-45CF-86F9-9C79D923BBBF}" type="pres">
      <dgm:prSet presAssocID="{43F2ED1C-C7A0-49B0-9ABA-8FB0E391EAB1}" presName="text_2" presStyleLbl="node1" presStyleIdx="1" presStyleCnt="3" custScaleY="131034">
        <dgm:presLayoutVars>
          <dgm:bulletEnabled val="1"/>
        </dgm:presLayoutVars>
      </dgm:prSet>
      <dgm:spPr/>
    </dgm:pt>
    <dgm:pt modelId="{68ADB8EB-C245-4564-B01C-BAAB1107B842}" type="pres">
      <dgm:prSet presAssocID="{43F2ED1C-C7A0-49B0-9ABA-8FB0E391EAB1}" presName="accent_2" presStyleCnt="0"/>
      <dgm:spPr/>
    </dgm:pt>
    <dgm:pt modelId="{182C0AA8-38F4-4CBB-B0E9-AD1A8064437F}" type="pres">
      <dgm:prSet presAssocID="{43F2ED1C-C7A0-49B0-9ABA-8FB0E391EAB1}" presName="accentRepeatNode" presStyleLbl="solidFgAcc1" presStyleIdx="1" presStyleCnt="3"/>
      <dgm:spPr/>
    </dgm:pt>
    <dgm:pt modelId="{98DFFD11-E426-4198-AF44-DE64A1243F22}" type="pres">
      <dgm:prSet presAssocID="{A2C8010A-8B91-4CB6-B155-45DF8D46B741}" presName="text_3" presStyleLbl="node1" presStyleIdx="2" presStyleCnt="3" custScaleY="131034">
        <dgm:presLayoutVars>
          <dgm:bulletEnabled val="1"/>
        </dgm:presLayoutVars>
      </dgm:prSet>
      <dgm:spPr/>
    </dgm:pt>
    <dgm:pt modelId="{C24C0097-6C64-493C-9011-6411BD22A496}" type="pres">
      <dgm:prSet presAssocID="{A2C8010A-8B91-4CB6-B155-45DF8D46B741}" presName="accent_3" presStyleCnt="0"/>
      <dgm:spPr/>
    </dgm:pt>
    <dgm:pt modelId="{AC31B950-36AE-44FB-9175-293A690E1DE4}" type="pres">
      <dgm:prSet presAssocID="{A2C8010A-8B91-4CB6-B155-45DF8D46B741}" presName="accentRepeatNode" presStyleLbl="solidFgAcc1" presStyleIdx="2" presStyleCnt="3"/>
      <dgm:spPr/>
    </dgm:pt>
  </dgm:ptLst>
  <dgm:cxnLst>
    <dgm:cxn modelId="{4FD17206-B238-4F71-993E-4DA8989906AE}" type="presOf" srcId="{16CBB2B8-F26A-4B30-AA43-CED3B402952D}" destId="{DB397C12-30CE-49B5-9A39-3180E626AA9D}" srcOrd="0" destOrd="3" presId="urn:microsoft.com/office/officeart/2008/layout/VerticalCurvedList"/>
    <dgm:cxn modelId="{E5C25C0B-1E26-42E5-A831-C6523520512C}" type="presOf" srcId="{DDDB36A0-8DD5-4897-9BD2-C398D087C5EE}" destId="{C1E14014-61F7-4700-B9B1-0FE223B90B33}" srcOrd="0" destOrd="0" presId="urn:microsoft.com/office/officeart/2008/layout/VerticalCurvedList"/>
    <dgm:cxn modelId="{CE26F50B-2EE8-4347-82CF-2CF613C4441F}" type="presOf" srcId="{A2C8010A-8B91-4CB6-B155-45DF8D46B741}" destId="{98DFFD11-E426-4198-AF44-DE64A1243F22}" srcOrd="0" destOrd="0" presId="urn:microsoft.com/office/officeart/2008/layout/VerticalCurvedList"/>
    <dgm:cxn modelId="{345F3E14-61A3-4BD5-996D-FF91E6FC11D8}" srcId="{D4A5D783-1291-437E-A6B7-D49218FA1E75}" destId="{58BE8DDA-E232-4DC3-B896-EEE8181D50DE}" srcOrd="1" destOrd="0" parTransId="{59ED643A-A1C9-4513-86BA-72ED6DF7E3ED}" sibTransId="{41264297-9423-4E82-B1D4-4EA9DFEF0E37}"/>
    <dgm:cxn modelId="{FDB52315-AB04-4AD1-9F70-45D8801890A0}" type="presOf" srcId="{0B77EE7F-1347-4B3F-9593-2F67ED31D382}" destId="{64AEF804-5613-4307-8E3B-891D99BCEA38}" srcOrd="0" destOrd="0" presId="urn:microsoft.com/office/officeart/2008/layout/VerticalCurvedList"/>
    <dgm:cxn modelId="{EFB20430-80E6-4939-A049-5833F01C0CA1}" type="presOf" srcId="{43F2ED1C-C7A0-49B0-9ABA-8FB0E391EAB1}" destId="{0192C088-987B-45CF-86F9-9C79D923BBBF}" srcOrd="0" destOrd="0" presId="urn:microsoft.com/office/officeart/2008/layout/VerticalCurvedList"/>
    <dgm:cxn modelId="{D59A5635-6043-41CE-80BC-6333B597F7AA}" type="presOf" srcId="{D4A5D783-1291-437E-A6B7-D49218FA1E75}" destId="{DB397C12-30CE-49B5-9A39-3180E626AA9D}" srcOrd="0" destOrd="0" presId="urn:microsoft.com/office/officeart/2008/layout/VerticalCurvedList"/>
    <dgm:cxn modelId="{5021F037-F8C5-427C-A658-98ED1046BFE1}" srcId="{DDDB36A0-8DD5-4897-9BD2-C398D087C5EE}" destId="{A2C8010A-8B91-4CB6-B155-45DF8D46B741}" srcOrd="2" destOrd="0" parTransId="{975757CF-A6EF-45EC-BE8F-91D178484639}" sibTransId="{A02E9D73-CAAF-4AE5-8D26-3D55BD81E936}"/>
    <dgm:cxn modelId="{180E1342-A6C5-4877-BD12-6E827CAB6341}" srcId="{A2C8010A-8B91-4CB6-B155-45DF8D46B741}" destId="{BA211249-FF09-4C14-8E56-E2050260D6D4}" srcOrd="0" destOrd="0" parTransId="{77DA046F-C6F4-4CEB-8544-546B08090C88}" sibTransId="{CBE585D6-BEF8-4917-ACC1-45B1C47D6BBF}"/>
    <dgm:cxn modelId="{97C9CE55-BCEA-4D99-80B5-F18DF6AE9F3E}" type="presOf" srcId="{58BE8DDA-E232-4DC3-B896-EEE8181D50DE}" destId="{DB397C12-30CE-49B5-9A39-3180E626AA9D}" srcOrd="0" destOrd="2" presId="urn:microsoft.com/office/officeart/2008/layout/VerticalCurvedList"/>
    <dgm:cxn modelId="{D1FA667A-1180-42DB-A489-2B54FB4D9B14}" type="presOf" srcId="{F52E98E5-E9D9-491D-91BF-1E82F942A62D}" destId="{0192C088-987B-45CF-86F9-9C79D923BBBF}" srcOrd="0" destOrd="2" presId="urn:microsoft.com/office/officeart/2008/layout/VerticalCurvedList"/>
    <dgm:cxn modelId="{B3E25285-5C57-490D-ABA4-BF30010E852D}" type="presOf" srcId="{BA211249-FF09-4C14-8E56-E2050260D6D4}" destId="{98DFFD11-E426-4198-AF44-DE64A1243F22}" srcOrd="0" destOrd="1" presId="urn:microsoft.com/office/officeart/2008/layout/VerticalCurvedList"/>
    <dgm:cxn modelId="{D190778A-D217-4175-8A6B-178C00D825FD}" srcId="{DDDB36A0-8DD5-4897-9BD2-C398D087C5EE}" destId="{D4A5D783-1291-437E-A6B7-D49218FA1E75}" srcOrd="0" destOrd="0" parTransId="{EFE3CDFF-24C7-4E65-94EB-4F430F11C06D}" sibTransId="{7D03A89B-0D96-414A-938F-E4D4CD39A735}"/>
    <dgm:cxn modelId="{8F3A668E-AE27-474C-B8DD-08F3480D688A}" srcId="{A2C8010A-8B91-4CB6-B155-45DF8D46B741}" destId="{BB2BD601-77E1-4B2B-8EEF-E54362930CB2}" srcOrd="1" destOrd="0" parTransId="{66298BF4-8983-4F2B-A3F2-A94F4C125A5A}" sibTransId="{2BB60B38-F140-4941-AF96-B42E6FAA2A2B}"/>
    <dgm:cxn modelId="{32AA1297-A90D-473E-B6A4-4D2194C7D2A1}" srcId="{43F2ED1C-C7A0-49B0-9ABA-8FB0E391EAB1}" destId="{8F25882F-CBE1-452B-8065-9F1E2D415B57}" srcOrd="0" destOrd="0" parTransId="{6406EE81-27CB-448E-8B56-C22599AF50CA}" sibTransId="{25A288F2-86EC-4B1D-9E25-515D84637A0E}"/>
    <dgm:cxn modelId="{FA618F9B-4280-4922-BC99-D58A54098C21}" srcId="{DDDB36A0-8DD5-4897-9BD2-C398D087C5EE}" destId="{43F2ED1C-C7A0-49B0-9ABA-8FB0E391EAB1}" srcOrd="1" destOrd="0" parTransId="{9F1B80BC-852C-4E20-9E96-D877B09637E8}" sibTransId="{F10F5369-07C7-4ADE-916A-1B7F925E9575}"/>
    <dgm:cxn modelId="{1C8FD0AB-CDC2-4C68-BC2E-15FD0A494327}" srcId="{D4A5D783-1291-437E-A6B7-D49218FA1E75}" destId="{A301D971-E9AE-417B-8A19-8389FA063097}" srcOrd="0" destOrd="0" parTransId="{D9E9BF20-556B-40D7-BC45-5259856685A4}" sibTransId="{0B77EE7F-1347-4B3F-9593-2F67ED31D382}"/>
    <dgm:cxn modelId="{D3CFB9CB-0C38-4618-928A-C7B8C50C429C}" type="presOf" srcId="{BB2BD601-77E1-4B2B-8EEF-E54362930CB2}" destId="{98DFFD11-E426-4198-AF44-DE64A1243F22}" srcOrd="0" destOrd="2" presId="urn:microsoft.com/office/officeart/2008/layout/VerticalCurvedList"/>
    <dgm:cxn modelId="{C4C736CE-4376-4350-99B8-F278E5A16DBC}" type="presOf" srcId="{A301D971-E9AE-417B-8A19-8389FA063097}" destId="{DB397C12-30CE-49B5-9A39-3180E626AA9D}" srcOrd="0" destOrd="1" presId="urn:microsoft.com/office/officeart/2008/layout/VerticalCurvedList"/>
    <dgm:cxn modelId="{F81CB5DA-C0F8-4209-8ECD-E3D7C12767D6}" type="presOf" srcId="{8F25882F-CBE1-452B-8065-9F1E2D415B57}" destId="{0192C088-987B-45CF-86F9-9C79D923BBBF}" srcOrd="0" destOrd="1" presId="urn:microsoft.com/office/officeart/2008/layout/VerticalCurvedList"/>
    <dgm:cxn modelId="{C37A23EA-BBEF-4CE3-89EA-38474792B6C8}" srcId="{D4A5D783-1291-437E-A6B7-D49218FA1E75}" destId="{16CBB2B8-F26A-4B30-AA43-CED3B402952D}" srcOrd="2" destOrd="0" parTransId="{8F02EA85-692A-4965-9F06-613C48F9F6D8}" sibTransId="{839E17D4-7A64-4029-88DE-BDA7F63F9AC2}"/>
    <dgm:cxn modelId="{9608A1FA-A4D7-4C9F-AC94-81C97901049A}" srcId="{43F2ED1C-C7A0-49B0-9ABA-8FB0E391EAB1}" destId="{F52E98E5-E9D9-491D-91BF-1E82F942A62D}" srcOrd="1" destOrd="0" parTransId="{CC057F98-51AD-4CB1-8F63-FBB675634CC1}" sibTransId="{FBEB2A98-13DB-4EC8-92BC-E314C1E62790}"/>
    <dgm:cxn modelId="{0C60AC08-479A-4614-BA3E-F31DAC0A554B}" type="presParOf" srcId="{C1E14014-61F7-4700-B9B1-0FE223B90B33}" destId="{879AB7CE-9E99-40A5-97AC-88CA94826973}" srcOrd="0" destOrd="0" presId="urn:microsoft.com/office/officeart/2008/layout/VerticalCurvedList"/>
    <dgm:cxn modelId="{D8869CA4-43B0-4486-B852-07927A5BB745}" type="presParOf" srcId="{879AB7CE-9E99-40A5-97AC-88CA94826973}" destId="{391037ED-FA18-4390-97AA-AF1C24AF9DE1}" srcOrd="0" destOrd="0" presId="urn:microsoft.com/office/officeart/2008/layout/VerticalCurvedList"/>
    <dgm:cxn modelId="{82176E32-6C34-4005-9259-C40BB75A7673}" type="presParOf" srcId="{391037ED-FA18-4390-97AA-AF1C24AF9DE1}" destId="{3D21C38B-4C3F-4EDE-9082-8644941F4F5D}" srcOrd="0" destOrd="0" presId="urn:microsoft.com/office/officeart/2008/layout/VerticalCurvedList"/>
    <dgm:cxn modelId="{E4C1EE54-934D-47D4-B676-0CBFF298100E}" type="presParOf" srcId="{391037ED-FA18-4390-97AA-AF1C24AF9DE1}" destId="{64AEF804-5613-4307-8E3B-891D99BCEA38}" srcOrd="1" destOrd="0" presId="urn:microsoft.com/office/officeart/2008/layout/VerticalCurvedList"/>
    <dgm:cxn modelId="{0D0AB405-3101-4407-86A2-7F59B7A4CF3D}" type="presParOf" srcId="{391037ED-FA18-4390-97AA-AF1C24AF9DE1}" destId="{D7CF3C67-B385-47FD-9AFC-565901D80EFE}" srcOrd="2" destOrd="0" presId="urn:microsoft.com/office/officeart/2008/layout/VerticalCurvedList"/>
    <dgm:cxn modelId="{3F3F0E26-DBCB-4193-BCC0-C6B5577EFBB2}" type="presParOf" srcId="{391037ED-FA18-4390-97AA-AF1C24AF9DE1}" destId="{9B625A74-53A5-45D3-AE3E-BE091CE73A15}" srcOrd="3" destOrd="0" presId="urn:microsoft.com/office/officeart/2008/layout/VerticalCurvedList"/>
    <dgm:cxn modelId="{3AC5A7D8-AFA4-42BC-B90C-2889810F9736}" type="presParOf" srcId="{879AB7CE-9E99-40A5-97AC-88CA94826973}" destId="{DB397C12-30CE-49B5-9A39-3180E626AA9D}" srcOrd="1" destOrd="0" presId="urn:microsoft.com/office/officeart/2008/layout/VerticalCurvedList"/>
    <dgm:cxn modelId="{1D60D468-A20B-4337-B9B2-F6B81BD6B69E}" type="presParOf" srcId="{879AB7CE-9E99-40A5-97AC-88CA94826973}" destId="{F5D955DB-C586-41DF-8412-09EBA024061E}" srcOrd="2" destOrd="0" presId="urn:microsoft.com/office/officeart/2008/layout/VerticalCurvedList"/>
    <dgm:cxn modelId="{13CB880A-DA62-4CCE-826E-360313378612}" type="presParOf" srcId="{F5D955DB-C586-41DF-8412-09EBA024061E}" destId="{C306BCC4-1817-44B3-A7CE-61CFD329E0CB}" srcOrd="0" destOrd="0" presId="urn:microsoft.com/office/officeart/2008/layout/VerticalCurvedList"/>
    <dgm:cxn modelId="{70E533B4-FF68-4588-A13D-FAD3E8FD7DD9}" type="presParOf" srcId="{879AB7CE-9E99-40A5-97AC-88CA94826973}" destId="{0192C088-987B-45CF-86F9-9C79D923BBBF}" srcOrd="3" destOrd="0" presId="urn:microsoft.com/office/officeart/2008/layout/VerticalCurvedList"/>
    <dgm:cxn modelId="{090E51DE-59F9-412A-A38F-CABEC8D571CC}" type="presParOf" srcId="{879AB7CE-9E99-40A5-97AC-88CA94826973}" destId="{68ADB8EB-C245-4564-B01C-BAAB1107B842}" srcOrd="4" destOrd="0" presId="urn:microsoft.com/office/officeart/2008/layout/VerticalCurvedList"/>
    <dgm:cxn modelId="{24E94C2B-3ECA-4D96-846F-2E20B02B2C2B}" type="presParOf" srcId="{68ADB8EB-C245-4564-B01C-BAAB1107B842}" destId="{182C0AA8-38F4-4CBB-B0E9-AD1A8064437F}" srcOrd="0" destOrd="0" presId="urn:microsoft.com/office/officeart/2008/layout/VerticalCurvedList"/>
    <dgm:cxn modelId="{59DEBABB-546A-4AF6-8F97-9AA2A95BFB71}" type="presParOf" srcId="{879AB7CE-9E99-40A5-97AC-88CA94826973}" destId="{98DFFD11-E426-4198-AF44-DE64A1243F22}" srcOrd="5" destOrd="0" presId="urn:microsoft.com/office/officeart/2008/layout/VerticalCurvedList"/>
    <dgm:cxn modelId="{43D0C35A-B333-43AD-A343-30AD76D9DE08}" type="presParOf" srcId="{879AB7CE-9E99-40A5-97AC-88CA94826973}" destId="{C24C0097-6C64-493C-9011-6411BD22A496}" srcOrd="6" destOrd="0" presId="urn:microsoft.com/office/officeart/2008/layout/VerticalCurvedList"/>
    <dgm:cxn modelId="{B44F2B04-CBA5-441A-A3CB-C99CEA377D79}" type="presParOf" srcId="{C24C0097-6C64-493C-9011-6411BD22A496}" destId="{AC31B950-36AE-44FB-9175-293A690E1DE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CB4CA-5524-4B84-8BDE-677856CE049C}">
      <dsp:nvSpPr>
        <dsp:cNvPr id="0" name=""/>
        <dsp:cNvSpPr/>
      </dsp:nvSpPr>
      <dsp:spPr>
        <a:xfrm>
          <a:off x="2379" y="911908"/>
          <a:ext cx="2118119" cy="847247"/>
        </a:xfrm>
        <a:prstGeom prst="chevron">
          <a:avLst/>
        </a:prstGeom>
        <a:solidFill>
          <a:srgbClr val="0066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Initiate</a:t>
          </a:r>
        </a:p>
      </dsp:txBody>
      <dsp:txXfrm>
        <a:off x="426003" y="911908"/>
        <a:ext cx="1270872" cy="847247"/>
      </dsp:txXfrm>
    </dsp:sp>
    <dsp:sp modelId="{481B5EB1-1993-4A19-8117-C0E950869F2E}">
      <dsp:nvSpPr>
        <dsp:cNvPr id="0" name=""/>
        <dsp:cNvSpPr/>
      </dsp:nvSpPr>
      <dsp:spPr>
        <a:xfrm>
          <a:off x="1908687" y="911908"/>
          <a:ext cx="2118119" cy="847247"/>
        </a:xfrm>
        <a:prstGeom prst="chevron">
          <a:avLst/>
        </a:prstGeom>
        <a:solidFill>
          <a:srgbClr val="0066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Analyze</a:t>
          </a:r>
        </a:p>
      </dsp:txBody>
      <dsp:txXfrm>
        <a:off x="2332311" y="911908"/>
        <a:ext cx="1270872" cy="847247"/>
      </dsp:txXfrm>
    </dsp:sp>
    <dsp:sp modelId="{945FB996-5655-4138-8BAC-27D5EFAFFD3C}">
      <dsp:nvSpPr>
        <dsp:cNvPr id="0" name=""/>
        <dsp:cNvSpPr/>
      </dsp:nvSpPr>
      <dsp:spPr>
        <a:xfrm>
          <a:off x="3814994" y="911908"/>
          <a:ext cx="2118119" cy="847247"/>
        </a:xfrm>
        <a:prstGeom prst="chevron">
          <a:avLst/>
        </a:prstGeom>
        <a:solidFill>
          <a:srgbClr val="0066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Design</a:t>
          </a:r>
        </a:p>
      </dsp:txBody>
      <dsp:txXfrm>
        <a:off x="4238618" y="911908"/>
        <a:ext cx="1270872" cy="847247"/>
      </dsp:txXfrm>
    </dsp:sp>
    <dsp:sp modelId="{85470BBD-4D5D-4EE2-9E31-065BBE96385A}">
      <dsp:nvSpPr>
        <dsp:cNvPr id="0" name=""/>
        <dsp:cNvSpPr/>
      </dsp:nvSpPr>
      <dsp:spPr>
        <a:xfrm>
          <a:off x="5721301" y="911908"/>
          <a:ext cx="2118119" cy="847247"/>
        </a:xfrm>
        <a:prstGeom prst="chevron">
          <a:avLst/>
        </a:prstGeom>
        <a:solidFill>
          <a:srgbClr val="0066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Implement</a:t>
          </a:r>
        </a:p>
      </dsp:txBody>
      <dsp:txXfrm>
        <a:off x="6144925" y="911908"/>
        <a:ext cx="1270872" cy="847247"/>
      </dsp:txXfrm>
    </dsp:sp>
    <dsp:sp modelId="{53FFFFBE-536D-4165-A8F8-CEEAF6C9728D}">
      <dsp:nvSpPr>
        <dsp:cNvPr id="0" name=""/>
        <dsp:cNvSpPr/>
      </dsp:nvSpPr>
      <dsp:spPr>
        <a:xfrm>
          <a:off x="7627608" y="911908"/>
          <a:ext cx="2118119" cy="847247"/>
        </a:xfrm>
        <a:prstGeom prst="chevron">
          <a:avLst/>
        </a:prstGeom>
        <a:solidFill>
          <a:srgbClr val="0066F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Deploy</a:t>
          </a:r>
        </a:p>
      </dsp:txBody>
      <dsp:txXfrm>
        <a:off x="8051232" y="911908"/>
        <a:ext cx="1270872" cy="847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EF804-5613-4307-8E3B-891D99BCEA38}">
      <dsp:nvSpPr>
        <dsp:cNvPr id="0" name=""/>
        <dsp:cNvSpPr/>
      </dsp:nvSpPr>
      <dsp:spPr>
        <a:xfrm>
          <a:off x="-5466145" y="-763248"/>
          <a:ext cx="6509224" cy="6509224"/>
        </a:xfrm>
        <a:prstGeom prst="blockArc">
          <a:avLst>
            <a:gd name="adj1" fmla="val 18900000"/>
            <a:gd name="adj2" fmla="val 2700000"/>
            <a:gd name="adj3" fmla="val 332"/>
          </a:avLst>
        </a:pr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97C12-30CE-49B5-9A39-3180E626AA9D}">
      <dsp:nvSpPr>
        <dsp:cNvPr id="0" name=""/>
        <dsp:cNvSpPr/>
      </dsp:nvSpPr>
      <dsp:spPr>
        <a:xfrm>
          <a:off x="671117" y="407254"/>
          <a:ext cx="3130268" cy="1267134"/>
        </a:xfrm>
        <a:prstGeom prst="rect">
          <a:avLst/>
        </a:prstGeom>
        <a:solidFill>
          <a:srgbClr val="C00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Business Perspective</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Business Objectives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Outcomes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Scope</a:t>
          </a:r>
        </a:p>
      </dsp:txBody>
      <dsp:txXfrm>
        <a:off x="671117" y="407254"/>
        <a:ext cx="3130268" cy="1267134"/>
      </dsp:txXfrm>
    </dsp:sp>
    <dsp:sp modelId="{C306BCC4-1817-44B3-A7CE-61CFD329E0CB}">
      <dsp:nvSpPr>
        <dsp:cNvPr id="0" name=""/>
        <dsp:cNvSpPr/>
      </dsp:nvSpPr>
      <dsp:spPr>
        <a:xfrm>
          <a:off x="66724" y="436430"/>
          <a:ext cx="1208784" cy="1208784"/>
        </a:xfrm>
        <a:prstGeom prst="ellipse">
          <a:avLst/>
        </a:prstGeom>
        <a:solidFill>
          <a:schemeClr val="lt1">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2C088-987B-45CF-86F9-9C79D923BBBF}">
      <dsp:nvSpPr>
        <dsp:cNvPr id="0" name=""/>
        <dsp:cNvSpPr/>
      </dsp:nvSpPr>
      <dsp:spPr>
        <a:xfrm>
          <a:off x="1022631" y="1857796"/>
          <a:ext cx="2778753" cy="1267134"/>
        </a:xfrm>
        <a:prstGeom prst="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User Perspective</a:t>
          </a:r>
          <a:endParaRPr lang="en-IN" sz="1400" b="1" kern="1200" dirty="0">
            <a:latin typeface="+mn-lt"/>
          </a:endParaRP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Personas (user / actor)</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Scenarios</a:t>
          </a:r>
        </a:p>
      </dsp:txBody>
      <dsp:txXfrm>
        <a:off x="1022631" y="1857796"/>
        <a:ext cx="2778753" cy="1267134"/>
      </dsp:txXfrm>
    </dsp:sp>
    <dsp:sp modelId="{182C0AA8-38F4-4CBB-B0E9-AD1A8064437F}">
      <dsp:nvSpPr>
        <dsp:cNvPr id="0" name=""/>
        <dsp:cNvSpPr/>
      </dsp:nvSpPr>
      <dsp:spPr>
        <a:xfrm>
          <a:off x="418239" y="1886971"/>
          <a:ext cx="1208784" cy="1208784"/>
        </a:xfrm>
        <a:prstGeom prst="ellipse">
          <a:avLst/>
        </a:prstGeom>
        <a:solidFill>
          <a:schemeClr val="lt1">
            <a:hueOff val="0"/>
            <a:satOff val="0"/>
            <a:lumOff val="0"/>
            <a:alphaOff val="0"/>
          </a:schemeClr>
        </a:solidFill>
        <a:ln w="10795" cap="flat" cmpd="sng" algn="ctr">
          <a:solidFill>
            <a:schemeClr val="accent4">
              <a:hueOff val="17848"/>
              <a:satOff val="135"/>
              <a:lumOff val="-8038"/>
              <a:alphaOff val="0"/>
            </a:schemeClr>
          </a:solidFill>
          <a:prstDash val="solid"/>
        </a:ln>
        <a:effectLst/>
      </dsp:spPr>
      <dsp:style>
        <a:lnRef idx="2">
          <a:scrgbClr r="0" g="0" b="0"/>
        </a:lnRef>
        <a:fillRef idx="1">
          <a:scrgbClr r="0" g="0" b="0"/>
        </a:fillRef>
        <a:effectRef idx="0">
          <a:scrgbClr r="0" g="0" b="0"/>
        </a:effectRef>
        <a:fontRef idx="minor"/>
      </dsp:style>
    </dsp:sp>
    <dsp:sp modelId="{98DFFD11-E426-4198-AF44-DE64A1243F22}">
      <dsp:nvSpPr>
        <dsp:cNvPr id="0" name=""/>
        <dsp:cNvSpPr/>
      </dsp:nvSpPr>
      <dsp:spPr>
        <a:xfrm>
          <a:off x="671117" y="3308337"/>
          <a:ext cx="3130268" cy="1267134"/>
        </a:xfrm>
        <a:prstGeom prst="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7578" tIns="35560" rIns="35560" bIns="35560" numCol="1" spcCol="1270" anchor="t" anchorCtr="0">
          <a:noAutofit/>
        </a:bodyPr>
        <a:lstStyle/>
        <a:p>
          <a:pPr marL="0" lvl="0" indent="0" algn="l" defTabSz="622300">
            <a:lnSpc>
              <a:spcPct val="90000"/>
            </a:lnSpc>
            <a:spcBef>
              <a:spcPct val="0"/>
            </a:spcBef>
            <a:spcAft>
              <a:spcPct val="35000"/>
            </a:spcAft>
            <a:buNone/>
          </a:pPr>
          <a:r>
            <a:rPr lang="en-IN" sz="1400" b="1" kern="1200" dirty="0">
              <a:latin typeface="+mn-lt"/>
              <a:cs typeface="Segoe UI Light" panose="020B0502040204020203" pitchFamily="34" charset="0"/>
            </a:rPr>
            <a:t>Solution Perspective</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Non functional Requirements</a:t>
          </a:r>
        </a:p>
        <a:p>
          <a:pPr marL="114300" lvl="1" indent="-114300" algn="l" defTabSz="622300">
            <a:lnSpc>
              <a:spcPct val="90000"/>
            </a:lnSpc>
            <a:spcBef>
              <a:spcPct val="0"/>
            </a:spcBef>
            <a:spcAft>
              <a:spcPct val="15000"/>
            </a:spcAft>
            <a:buChar char="•"/>
          </a:pPr>
          <a:r>
            <a:rPr lang="en-IN" sz="1400" kern="1200" dirty="0">
              <a:latin typeface="+mn-lt"/>
              <a:cs typeface="Segoe UI" panose="020B0502040204020203" pitchFamily="34" charset="0"/>
            </a:rPr>
            <a:t>Data, Integration, Systems, Deployment Requirements</a:t>
          </a:r>
        </a:p>
      </dsp:txBody>
      <dsp:txXfrm>
        <a:off x="671117" y="3308337"/>
        <a:ext cx="3130268" cy="1267134"/>
      </dsp:txXfrm>
    </dsp:sp>
    <dsp:sp modelId="{AC31B950-36AE-44FB-9175-293A690E1DE4}">
      <dsp:nvSpPr>
        <dsp:cNvPr id="0" name=""/>
        <dsp:cNvSpPr/>
      </dsp:nvSpPr>
      <dsp:spPr>
        <a:xfrm>
          <a:off x="66724" y="3337512"/>
          <a:ext cx="1208784" cy="1208784"/>
        </a:xfrm>
        <a:prstGeom prst="ellipse">
          <a:avLst/>
        </a:prstGeom>
        <a:solidFill>
          <a:schemeClr val="lt1">
            <a:hueOff val="0"/>
            <a:satOff val="0"/>
            <a:lumOff val="0"/>
            <a:alphaOff val="0"/>
          </a:schemeClr>
        </a:solidFill>
        <a:ln w="10795" cap="flat" cmpd="sng" algn="ctr">
          <a:solidFill>
            <a:schemeClr val="accent4">
              <a:hueOff val="35696"/>
              <a:satOff val="271"/>
              <a:lumOff val="-1607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2/27/2023 10:39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2/27/2023 10:39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250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http://en.wikipedia.org/wiki/Requirement#Characteristics_of_good_requirements</a:t>
            </a:r>
          </a:p>
          <a:p>
            <a:r>
              <a:rPr lang="en-US" dirty="0"/>
              <a:t>SMART requirements</a:t>
            </a:r>
          </a:p>
          <a:p>
            <a:r>
              <a:rPr lang="en-US" dirty="0"/>
              <a:t>INVEST user-story</a:t>
            </a:r>
          </a:p>
          <a:p>
            <a:endParaRPr lang="en-US" dirty="0"/>
          </a:p>
          <a:p>
            <a:r>
              <a:rPr lang="en-US" dirty="0"/>
              <a:t>As a talking point- how does this overall discussion make for a solution that you can actually deliver?</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2/27/2023 10:39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512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 b="1" dirty="0">
                <a:solidFill>
                  <a:srgbClr val="00B0F0"/>
                </a:solidFill>
                <a:latin typeface="Segoe UI Light" panose="020B0502040204020203" pitchFamily="34" charset="0"/>
                <a:cs typeface="Segoe UI Light" panose="020B0502040204020203" pitchFamily="34" charset="0"/>
              </a:rPr>
              <a:t>Business Perspective </a:t>
            </a:r>
            <a:r>
              <a:rPr lang="en-US" sz="880" dirty="0">
                <a:latin typeface="Segoe UI Light" panose="020B0502040204020203" pitchFamily="34" charset="0"/>
                <a:cs typeface="Segoe UI Light" panose="020B0502040204020203" pitchFamily="34" charset="0"/>
              </a:rPr>
              <a:t>define the needs of the organization with regard to the solution. They define what the solution must deliver to capitalize on a business opportunity or to manage business challenges</a:t>
            </a:r>
          </a:p>
          <a:p>
            <a:endParaRPr lang="en-US" sz="880" dirty="0">
              <a:latin typeface="Segoe UI Light" panose="020B0502040204020203" pitchFamily="34" charset="0"/>
              <a:cs typeface="Segoe UI Light" panose="020B0502040204020203" pitchFamily="34" charset="0"/>
            </a:endParaRPr>
          </a:p>
          <a:p>
            <a:r>
              <a:rPr lang="en-US" sz="880" b="1" dirty="0">
                <a:solidFill>
                  <a:srgbClr val="C00000"/>
                </a:solidFill>
                <a:latin typeface="Segoe UI Light" panose="020B0502040204020203" pitchFamily="34" charset="0"/>
                <a:cs typeface="Segoe UI Light" panose="020B0502040204020203" pitchFamily="34" charset="0"/>
              </a:rPr>
              <a:t>User Perspective </a:t>
            </a:r>
            <a:r>
              <a:rPr lang="en-US" sz="880" dirty="0">
                <a:latin typeface="Segoe UI Light" panose="020B0502040204020203" pitchFamily="34" charset="0"/>
                <a:cs typeface="Segoe UI Light" panose="020B0502040204020203" pitchFamily="34" charset="0"/>
              </a:rPr>
              <a:t>address interaction of individual or groups of users with the system to achieve their goal. These have a special focus on information delivery mechanisms</a:t>
            </a:r>
          </a:p>
          <a:p>
            <a:endParaRPr lang="en-US" sz="880" dirty="0">
              <a:latin typeface="Segoe UI Light" panose="020B0502040204020203" pitchFamily="34" charset="0"/>
              <a:cs typeface="Segoe UI Light" panose="020B0502040204020203" pitchFamily="34" charset="0"/>
            </a:endParaRPr>
          </a:p>
          <a:p>
            <a:r>
              <a:rPr lang="en-US" sz="880" b="1" dirty="0">
                <a:solidFill>
                  <a:srgbClr val="7030A0"/>
                </a:solidFill>
                <a:latin typeface="Segoe UI Light" panose="020B0502040204020203" pitchFamily="34" charset="0"/>
                <a:cs typeface="Segoe UI Light" panose="020B0502040204020203" pitchFamily="34" charset="0"/>
              </a:rPr>
              <a:t>Solution Perspective </a:t>
            </a:r>
            <a:r>
              <a:rPr lang="en-US" sz="880" dirty="0">
                <a:latin typeface="Segoe UI Light" panose="020B0502040204020203" pitchFamily="34" charset="0"/>
                <a:cs typeface="Segoe UI Light" panose="020B0502040204020203" pitchFamily="34" charset="0"/>
              </a:rPr>
              <a:t>includes </a:t>
            </a:r>
          </a:p>
          <a:p>
            <a:r>
              <a:rPr lang="en-US" sz="880" b="1" dirty="0">
                <a:latin typeface="Segoe UI Light" panose="020B0502040204020203" pitchFamily="34" charset="0"/>
                <a:cs typeface="Segoe UI Light" panose="020B0502040204020203" pitchFamily="34" charset="0"/>
              </a:rPr>
              <a:t>QoS (aka NFR) </a:t>
            </a:r>
            <a:r>
              <a:rPr lang="en-US" sz="880" dirty="0">
                <a:latin typeface="Segoe UI Light" panose="020B0502040204020203" pitchFamily="34" charset="0"/>
                <a:cs typeface="Segoe UI Light" panose="020B0502040204020203" pitchFamily="34" charset="0"/>
              </a:rPr>
              <a:t>– Operability, Performance, Security, Usability etc.</a:t>
            </a:r>
          </a:p>
          <a:p>
            <a:endParaRPr lang="en-US" sz="880" dirty="0">
              <a:latin typeface="Segoe UI Light" panose="020B0502040204020203" pitchFamily="34" charset="0"/>
              <a:cs typeface="Segoe UI Light" panose="020B0502040204020203" pitchFamily="34" charset="0"/>
            </a:endParaRPr>
          </a:p>
          <a:p>
            <a:pPr marL="0" lvl="1"/>
            <a:r>
              <a:rPr lang="en-US" sz="880" b="1" dirty="0">
                <a:latin typeface="Segoe UI Light" panose="020B0502040204020203" pitchFamily="34" charset="0"/>
                <a:cs typeface="Segoe UI Light" panose="020B0502040204020203" pitchFamily="34" charset="0"/>
              </a:rPr>
              <a:t>Deployment Requirement </a:t>
            </a:r>
            <a:r>
              <a:rPr lang="en-US" sz="880" dirty="0">
                <a:latin typeface="Segoe UI Light" panose="020B0502040204020203" pitchFamily="34" charset="0"/>
                <a:cs typeface="Segoe UI Light" panose="020B0502040204020203" pitchFamily="34" charset="0"/>
              </a:rPr>
              <a:t>- describe the customer’s processes for deployment and identify any issues or constraints that may influence the solution design</a:t>
            </a:r>
          </a:p>
          <a:p>
            <a:pPr marL="0" lvl="1"/>
            <a:endParaRPr lang="en-US" sz="880" dirty="0">
              <a:latin typeface="Segoe UI Light" panose="020B0502040204020203" pitchFamily="34" charset="0"/>
              <a:cs typeface="Segoe UI Light" panose="020B0502040204020203" pitchFamily="34" charset="0"/>
            </a:endParaRPr>
          </a:p>
          <a:p>
            <a:r>
              <a:rPr lang="en-US" sz="880" b="1" dirty="0">
                <a:latin typeface="Segoe UI Light" panose="020B0502040204020203" pitchFamily="34" charset="0"/>
                <a:cs typeface="Segoe UI Light" panose="020B0502040204020203" pitchFamily="34" charset="0"/>
              </a:rPr>
              <a:t>Integration &amp; interoperability requirement </a:t>
            </a:r>
            <a:r>
              <a:rPr lang="en-US" sz="880" dirty="0">
                <a:latin typeface="Segoe UI Light" panose="020B0502040204020203" pitchFamily="34" charset="0"/>
                <a:cs typeface="Segoe UI Light" panose="020B0502040204020203" pitchFamily="34" charset="0"/>
              </a:rPr>
              <a:t>- </a:t>
            </a:r>
            <a:r>
              <a:rPr lang="en-IN" sz="880" dirty="0">
                <a:latin typeface="Segoe UI Light" panose="020B0502040204020203" pitchFamily="34" charset="0"/>
                <a:cs typeface="Segoe UI Light" panose="020B0502040204020203" pitchFamily="34" charset="0"/>
              </a:rPr>
              <a:t>any factors that may arise relating to the customer’s Production Environment &amp; other systems with which the solution must inter-operate and/or co-exist. This should include any details on interoperability standards and how they might affect the solution design. </a:t>
            </a:r>
          </a:p>
          <a:p>
            <a:endParaRPr lang="en-US" sz="88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31532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882" kern="1200" dirty="0">
                <a:solidFill>
                  <a:schemeClr val="tx1"/>
                </a:solidFill>
                <a:effectLst/>
                <a:latin typeface="Segoe UI Light" pitchFamily="34" charset="0"/>
                <a:ea typeface="+mn-ea"/>
                <a:cs typeface="+mn-cs"/>
              </a:rPr>
              <a:t>Throughout the process of collecting requirements you should always be looking out to ensure requirements are feasible.  As you perform the fit gap analysis and are doing a pass on each of the requirements it’s a good time to do a double check on the feasibility.  It’s possible that when the information was originally captured you didn’t have the benefit of other details that might make a requirement less feasible.  Determining a requirement has feasibility challenges should result in it being re-evaluated with the subject matter experts or possibly de-prioritized.</a:t>
            </a:r>
          </a:p>
          <a:p>
            <a:r>
              <a:rPr lang="en-US" altLang="zh-CN" sz="882" kern="1200" dirty="0">
                <a:solidFill>
                  <a:schemeClr val="tx1"/>
                </a:solidFill>
                <a:effectLst/>
                <a:latin typeface="Segoe UI Light" pitchFamily="34" charset="0"/>
                <a:ea typeface="+mn-ea"/>
                <a:cs typeface="+mn-cs"/>
              </a:rPr>
              <a:t> </a:t>
            </a:r>
          </a:p>
          <a:p>
            <a:r>
              <a:rPr lang="en-US" altLang="zh-CN" sz="882" b="1" kern="1200" dirty="0">
                <a:solidFill>
                  <a:schemeClr val="tx1"/>
                </a:solidFill>
                <a:effectLst/>
                <a:latin typeface="Segoe UI Light" pitchFamily="34" charset="0"/>
                <a:ea typeface="+mn-ea"/>
                <a:cs typeface="+mn-cs"/>
              </a:rPr>
              <a:t>Will the users use the feature?</a:t>
            </a:r>
          </a:p>
          <a:p>
            <a:r>
              <a:rPr lang="en-US" altLang="zh-CN" sz="882" kern="1200" dirty="0">
                <a:solidFill>
                  <a:schemeClr val="tx1"/>
                </a:solidFill>
                <a:effectLst/>
                <a:latin typeface="Segoe UI Light" pitchFamily="34" charset="0"/>
                <a:ea typeface="+mn-ea"/>
                <a:cs typeface="+mn-cs"/>
              </a:rPr>
              <a:t>Now that you have gotten to know the users more there are considerations. For example, will we be able to create a feature that not only meets a requirement, but one that users will actually use?  This could be an automated process that is too complex and actually might result in too much rework for common scenarios.  This could be a feature that while it might solve the problem, is solved by an overly complex solution.</a:t>
            </a:r>
          </a:p>
          <a:p>
            <a:r>
              <a:rPr lang="en-US" altLang="zh-CN" sz="882" b="1" kern="1200" dirty="0">
                <a:solidFill>
                  <a:schemeClr val="tx1"/>
                </a:solidFill>
                <a:effectLst/>
                <a:latin typeface="Segoe UI Light" pitchFamily="34" charset="0"/>
                <a:ea typeface="+mn-ea"/>
                <a:cs typeface="+mn-cs"/>
              </a:rPr>
              <a:t>Is it technically viable?</a:t>
            </a:r>
          </a:p>
          <a:p>
            <a:r>
              <a:rPr lang="en-US" altLang="zh-CN" sz="882" kern="1200" dirty="0">
                <a:solidFill>
                  <a:schemeClr val="tx1"/>
                </a:solidFill>
                <a:effectLst/>
                <a:latin typeface="Segoe UI Light" pitchFamily="34" charset="0"/>
                <a:ea typeface="+mn-ea"/>
                <a:cs typeface="+mn-cs"/>
              </a:rPr>
              <a:t>There is a saying that you don’t get what you don’t ask for.  That is true of requirements too, often times users envision fancy solutions to their challenge.  As you look at each requirement you should ask “Can we do this with the current technologies we have available?”.  Along with this are we building something consistent with how the platform is designed to work, or are we pushing beyond the normal limits?  For example, if the volume of requests is so high, we would overrun the API limits for protecting the platform implementing as planned would not be feasible.</a:t>
            </a:r>
          </a:p>
          <a:p>
            <a:r>
              <a:rPr lang="en-US" altLang="zh-CN" sz="882" b="1" kern="1200" dirty="0">
                <a:solidFill>
                  <a:schemeClr val="tx1"/>
                </a:solidFill>
                <a:effectLst/>
                <a:latin typeface="Segoe UI Light" pitchFamily="34" charset="0"/>
                <a:ea typeface="+mn-ea"/>
                <a:cs typeface="+mn-cs"/>
              </a:rPr>
              <a:t>Is the process feasible, or did we miss the process?</a:t>
            </a:r>
          </a:p>
          <a:p>
            <a:r>
              <a:rPr lang="en-US" altLang="zh-CN" sz="882" kern="1200" dirty="0">
                <a:solidFill>
                  <a:schemeClr val="tx1"/>
                </a:solidFill>
                <a:effectLst/>
                <a:latin typeface="Segoe UI Light" pitchFamily="34" charset="0"/>
                <a:ea typeface="+mn-ea"/>
                <a:cs typeface="+mn-cs"/>
              </a:rPr>
              <a:t>As you review the requirements, they might clearly call out a business process like resolving new cases or a sales process.  That’s great, for those we need to only validate they are reasonable and implementable.  We should look to ensure we’ve covered exceptions that occur on a regular basis. It’s also possible that ten requirements individually didn’t identify a process but now when evaluating them as a whole a business process becomes more identifiable.</a:t>
            </a:r>
          </a:p>
          <a:p>
            <a:r>
              <a:rPr lang="en-US" altLang="zh-CN" sz="882" b="1" kern="1200" dirty="0">
                <a:solidFill>
                  <a:schemeClr val="tx1"/>
                </a:solidFill>
                <a:effectLst/>
                <a:latin typeface="Segoe UI Light" pitchFamily="34" charset="0"/>
                <a:ea typeface="+mn-ea"/>
                <a:cs typeface="+mn-cs"/>
              </a:rPr>
              <a:t>Do regulatory rules/laws make a requirement not feasible?</a:t>
            </a:r>
          </a:p>
          <a:p>
            <a:r>
              <a:rPr lang="en-US" altLang="zh-CN" sz="882" kern="1200" dirty="0">
                <a:solidFill>
                  <a:schemeClr val="tx1"/>
                </a:solidFill>
                <a:effectLst/>
                <a:latin typeface="Segoe UI Light" pitchFamily="34" charset="0"/>
                <a:ea typeface="+mn-ea"/>
                <a:cs typeface="+mn-cs"/>
              </a:rPr>
              <a:t>If you’re working in a regulated industry you need to check requirements against a knowledgeable expert on what is allowed and not allowed.  It is easy when collecting ideas to get excited about a requirement only to later reflect on how it isn’t feasible because it conflicts with a regulatory rule or law.</a:t>
            </a:r>
          </a:p>
          <a:p>
            <a:r>
              <a:rPr lang="en-US" altLang="zh-CN" sz="882" kern="1200" dirty="0">
                <a:solidFill>
                  <a:schemeClr val="tx1"/>
                </a:solidFill>
                <a:effectLst/>
                <a:latin typeface="Segoe UI Light" pitchFamily="34" charset="0"/>
                <a:ea typeface="+mn-ea"/>
                <a:cs typeface="+mn-cs"/>
              </a:rPr>
              <a:t>The bottom line, as you finish collecting requirements it is the perfect time to reflect on the full set of requirements and ensure they are feasible as you work through your fit gap analysis or design the solution from the requirements.</a:t>
            </a:r>
          </a:p>
          <a:p>
            <a:endParaRPr lang="en-US" altLang="zh-CN" dirty="0"/>
          </a:p>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86108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Engage students in a discussion of their experience with bad requirements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50368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altLang="zh-CN" dirty="0"/>
              <a:t>This is not a complete list, but designed to get</a:t>
            </a:r>
            <a:r>
              <a:rPr lang="en-US" altLang="zh-CN" baseline="0" dirty="0"/>
              <a:t> them thinking about problems that might exist – use it to start a discussion</a:t>
            </a:r>
          </a:p>
          <a:p>
            <a:pPr marL="0" indent="0">
              <a:lnSpc>
                <a:spcPct val="100000"/>
              </a:lnSpc>
              <a:buNone/>
              <a:tabLst>
                <a:tab pos="0" algn="l"/>
              </a:tabLst>
              <a:defRPr/>
            </a:pPr>
            <a:endParaRPr lang="en-US" altLang="zh-CN" baseline="0" dirty="0"/>
          </a:p>
          <a:p>
            <a:pPr marL="0" indent="0">
              <a:lnSpc>
                <a:spcPct val="100000"/>
              </a:lnSpc>
              <a:buNone/>
              <a:tabLst>
                <a:tab pos="0" algn="l"/>
              </a:tabLst>
              <a:defRPr/>
            </a:pPr>
            <a:r>
              <a:rPr lang="en-US" altLang="zh-CN" baseline="0" dirty="0"/>
              <a:t>Its also not uncommon that a customer will bring over a requirement that was really a limitation of the old system not something that helps them get the job done</a:t>
            </a:r>
            <a:endParaRPr lang="en-US" altLang="zh-CN" dirty="0"/>
          </a:p>
          <a:p>
            <a:endParaRPr lang="en-US" altLang="zh-CN" dirty="0"/>
          </a:p>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52552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altLang="zh-CN" dirty="0"/>
              <a:t>This is not a complete list, but designed to get</a:t>
            </a:r>
            <a:r>
              <a:rPr lang="en-US" altLang="zh-CN" baseline="0" dirty="0"/>
              <a:t> them thinking about problems that might exist – use it to start a discussion</a:t>
            </a:r>
          </a:p>
          <a:p>
            <a:pPr marL="0" indent="0">
              <a:lnSpc>
                <a:spcPct val="100000"/>
              </a:lnSpc>
              <a:buNone/>
              <a:tabLst>
                <a:tab pos="0" algn="l"/>
              </a:tabLst>
              <a:defRPr/>
            </a:pPr>
            <a:endParaRPr lang="en-US" altLang="zh-CN" baseline="0" dirty="0"/>
          </a:p>
          <a:p>
            <a:pPr marL="0" indent="0">
              <a:lnSpc>
                <a:spcPct val="100000"/>
              </a:lnSpc>
              <a:buNone/>
              <a:tabLst>
                <a:tab pos="0" algn="l"/>
              </a:tabLst>
              <a:defRPr/>
            </a:pPr>
            <a:r>
              <a:rPr lang="en-US" altLang="zh-CN" baseline="0" dirty="0"/>
              <a:t>Its also not uncommon that a customer will bring over a requirement that was really a limitation of the old system not something that helps them get the job done</a:t>
            </a:r>
            <a:endParaRPr lang="en-US" altLang="zh-CN" dirty="0"/>
          </a:p>
          <a:p>
            <a:endParaRPr lang="en-US" altLang="zh-CN"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SA’s have to guide the team in some cases to get a good requirement.</a:t>
            </a:r>
            <a:r>
              <a:rPr lang="en-US" altLang="zh-CN" baseline="0" dirty="0"/>
              <a:t>  This starts with elevating it from design language and ending with something implementable and testable</a:t>
            </a:r>
            <a:endParaRPr lang="en-US" altLang="zh-C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Example answer is on the next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43962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has design language suggesting a specific implementation.</a:t>
            </a:r>
            <a:r>
              <a:rPr lang="en-US" baseline="0" dirty="0"/>
              <a:t>  The real business need is that the account research team needs to compile company demographics for new accounts after creation by the account managers and notify the account manager after completed.</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4675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learning path examines how to capture requirements. </a:t>
            </a:r>
            <a:r>
              <a:rPr lang="en-GB" dirty="0"/>
              <a:t>It is important to capture the customer’s needs accurately. This learning path explains how to capture requirements and identify functional and non-functional items, perform a fit-gap analysis and blueprint the solution.</a:t>
            </a:r>
          </a:p>
          <a:p>
            <a:endParaRPr lang="en-US" dirty="0"/>
          </a:p>
          <a:p>
            <a:r>
              <a:rPr lang="en-US" dirty="0"/>
              <a:t>It is a discussion heavy session</a:t>
            </a:r>
          </a:p>
          <a:p>
            <a:endParaRPr lang="en-US" dirty="0"/>
          </a:p>
          <a:p>
            <a:r>
              <a:rPr lang="en-GB" dirty="0"/>
              <a:t>Note: If you have experienced students, you can decide to skip some of the slides and focus on discussions</a:t>
            </a:r>
          </a:p>
          <a:p>
            <a:endParaRPr lang="en-GB" dirty="0"/>
          </a:p>
          <a:p>
            <a:r>
              <a:rPr lang="en-GB" dirty="0"/>
              <a:t>Timing: This learning path takes 60 minutes plus 45 minutes for the exercise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33438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This is really</a:t>
            </a:r>
            <a:r>
              <a:rPr lang="en-US" sz="900" baseline="0" dirty="0"/>
              <a:t> ok, but it just a good sanity check to make sure we are on the same page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aseline="0" dirty="0"/>
              <a:t>Could call out who is doing it and why…</a:t>
            </a:r>
            <a:endParaRPr lang="en-US" sz="9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25089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tabLst>
                <a:tab pos="0" algn="l"/>
              </a:tabLst>
              <a:defRPr/>
            </a:pPr>
            <a:r>
              <a:rPr lang="en-US" altLang="zh-CN" dirty="0"/>
              <a:t>These are example areas</a:t>
            </a:r>
            <a:r>
              <a:rPr lang="en-US" altLang="zh-CN" baseline="0" dirty="0"/>
              <a:t> to target as you break down the requirements and drive towards a clear picture of what the solution needs to look like.</a:t>
            </a:r>
          </a:p>
          <a:p>
            <a:pPr marL="0" indent="0">
              <a:lnSpc>
                <a:spcPct val="100000"/>
              </a:lnSpc>
              <a:buNone/>
              <a:tabLst>
                <a:tab pos="0" algn="l"/>
              </a:tabLst>
              <a:defRPr/>
            </a:pPr>
            <a:endParaRPr lang="en-US" altLang="zh-CN" baseline="0" dirty="0"/>
          </a:p>
          <a:p>
            <a:pPr marL="0" indent="0">
              <a:lnSpc>
                <a:spcPct val="100000"/>
              </a:lnSpc>
              <a:buNone/>
              <a:tabLst>
                <a:tab pos="0" algn="l"/>
              </a:tabLst>
              <a:defRPr/>
            </a:pPr>
            <a:r>
              <a:rPr lang="en-US" altLang="zh-CN" baseline="0" dirty="0"/>
              <a:t>Again, these are examples, not all solutions will have customers that are related, but that is useful to know also, not all will have products</a:t>
            </a:r>
            <a:endParaRPr lang="en-US" altLang="zh-CN" dirty="0"/>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This is intended to be a discussion starter,</a:t>
            </a:r>
            <a:r>
              <a:rPr lang="en-US" altLang="zh-CN" baseline="0" dirty="0"/>
              <a:t> not a complete list –  have the class help you fill out the lists</a:t>
            </a:r>
            <a:endParaRPr lang="en-US" altLang="zh-C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74723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latin typeface="Segoe UI" panose="020B0502040204020203" pitchFamily="34" charset="0"/>
              <a:cs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Example answer is on the next slide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47138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815631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01279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now what</a:t>
            </a:r>
          </a:p>
          <a:p>
            <a:endParaRPr lang="en-US" altLang="zh-CN" dirty="0"/>
          </a:p>
          <a:p>
            <a:r>
              <a:rPr lang="en-US" altLang="zh-CN" sz="882" kern="1200" dirty="0">
                <a:solidFill>
                  <a:schemeClr val="tx1"/>
                </a:solidFill>
                <a:effectLst/>
                <a:latin typeface="Segoe UI Light" pitchFamily="34" charset="0"/>
                <a:ea typeface="+mn-ea"/>
                <a:cs typeface="+mn-cs"/>
              </a:rPr>
              <a:t>Fit gap analysis is simply a process to help you identify what needs to be done and to help size and prioritize.  Some projects and methodologies do this explicitly and call it out, others accomplish the same result with different steps that might not be called fit gap.  In fact, as an architect you will probably catch yourself doing it in your head as you mentally size up a requirement for how you would solve it.</a:t>
            </a:r>
          </a:p>
          <a:p>
            <a:r>
              <a:rPr lang="en-US" altLang="zh-CN" sz="882" kern="1200" dirty="0">
                <a:solidFill>
                  <a:schemeClr val="tx1"/>
                </a:solidFill>
                <a:effectLst/>
                <a:latin typeface="Segoe UI Light" pitchFamily="34" charset="0"/>
                <a:ea typeface="+mn-ea"/>
                <a:cs typeface="+mn-cs"/>
              </a:rPr>
              <a:t> </a:t>
            </a:r>
          </a:p>
          <a:p>
            <a:r>
              <a:rPr lang="en-US" altLang="zh-CN" sz="882" kern="1200" dirty="0">
                <a:solidFill>
                  <a:schemeClr val="tx1"/>
                </a:solidFill>
                <a:effectLst/>
                <a:latin typeface="Segoe UI Light" pitchFamily="34" charset="0"/>
                <a:ea typeface="+mn-ea"/>
                <a:cs typeface="+mn-cs"/>
              </a:rPr>
              <a:t>Fit gap analysis makes sense when you are starting with some level of existing functionality. For business applications like Dynamics 365 that have a lot of built-in functionality it’s important because where there is a “fit” meaning it already solves the requirement it’s important to identify and not re-create it with custom developed feature.  That also means it’s important that who is performing the fit gap analysis has a good understanding of the app out of the box features.</a:t>
            </a:r>
          </a:p>
          <a:p>
            <a:r>
              <a:rPr lang="en-US" altLang="zh-CN" sz="882" kern="1200" dirty="0">
                <a:solidFill>
                  <a:schemeClr val="tx1"/>
                </a:solidFill>
                <a:effectLst/>
                <a:latin typeface="Segoe UI Light" pitchFamily="34" charset="0"/>
                <a:ea typeface="+mn-ea"/>
                <a:cs typeface="+mn-cs"/>
              </a:rPr>
              <a:t> </a:t>
            </a:r>
          </a:p>
          <a:p>
            <a:r>
              <a:rPr lang="en-US" altLang="zh-CN" sz="882" kern="1200" dirty="0">
                <a:solidFill>
                  <a:schemeClr val="tx1"/>
                </a:solidFill>
                <a:effectLst/>
                <a:latin typeface="Segoe UI Light" pitchFamily="34" charset="0"/>
                <a:ea typeface="+mn-ea"/>
                <a:cs typeface="+mn-cs"/>
              </a:rPr>
              <a:t>The mechanics of doing the fit gap analysis can vary greatly from doing it in your head on a small project to using a Microsoft Excel template, or perhaps leveraging Azure Dev Ops work items and capturing it inline.  The tool used should help the process and not make it more difficult, but the real value is in the output from the analysis.</a:t>
            </a:r>
          </a:p>
          <a:p>
            <a:r>
              <a:rPr lang="en-US" altLang="zh-CN" sz="882" kern="1200" dirty="0">
                <a:solidFill>
                  <a:schemeClr val="tx1"/>
                </a:solidFill>
                <a:effectLst/>
                <a:latin typeface="Segoe UI Light" pitchFamily="34" charset="0"/>
                <a:ea typeface="+mn-ea"/>
                <a:cs typeface="+mn-cs"/>
              </a:rPr>
              <a:t> </a:t>
            </a:r>
          </a:p>
          <a:p>
            <a:r>
              <a:rPr lang="en-US" altLang="zh-CN" sz="882" kern="1200" dirty="0">
                <a:solidFill>
                  <a:schemeClr val="tx1"/>
                </a:solidFill>
                <a:effectLst/>
                <a:latin typeface="Segoe UI Light" pitchFamily="34" charset="0"/>
                <a:ea typeface="+mn-ea"/>
                <a:cs typeface="+mn-cs"/>
              </a:rPr>
              <a:t>To perform a fit gap analysis, you should look at each requirement/user story and note at least the following for each:</a:t>
            </a:r>
            <a:br>
              <a:rPr lang="en-US" altLang="zh-CN" sz="882" kern="1200" dirty="0">
                <a:solidFill>
                  <a:schemeClr val="tx1"/>
                </a:solidFill>
                <a:effectLst/>
                <a:latin typeface="Segoe UI Light" pitchFamily="34" charset="0"/>
                <a:ea typeface="+mn-ea"/>
                <a:cs typeface="+mn-cs"/>
              </a:rPr>
            </a:br>
            <a:endParaRPr lang="en-US" altLang="zh-CN" sz="882" kern="1200" dirty="0">
              <a:solidFill>
                <a:schemeClr val="tx1"/>
              </a:solidFill>
              <a:effectLst/>
              <a:latin typeface="Segoe UI Light" pitchFamily="34" charset="0"/>
              <a:ea typeface="+mn-ea"/>
              <a:cs typeface="+mn-cs"/>
            </a:endParaRPr>
          </a:p>
          <a:p>
            <a:pPr lvl="0"/>
            <a:r>
              <a:rPr lang="en-US" altLang="zh-CN" sz="882" b="1" kern="1200" dirty="0">
                <a:solidFill>
                  <a:schemeClr val="tx1"/>
                </a:solidFill>
                <a:effectLst/>
                <a:latin typeface="Segoe UI Light" pitchFamily="34" charset="0"/>
                <a:ea typeface="+mn-ea"/>
                <a:cs typeface="+mn-cs"/>
              </a:rPr>
              <a:t>Severity of the gap or category</a:t>
            </a:r>
            <a:r>
              <a:rPr lang="en-US" altLang="zh-CN" sz="882" kern="1200" dirty="0">
                <a:solidFill>
                  <a:schemeClr val="tx1"/>
                </a:solidFill>
                <a:effectLst/>
                <a:latin typeface="Segoe UI Light" pitchFamily="34" charset="0"/>
                <a:ea typeface="+mn-ea"/>
                <a:cs typeface="+mn-cs"/>
              </a:rPr>
              <a:t> – This categorizes each item as either being a fit, configured, custom or other.   The exact categories is up to your own descriptions.  The goal is to broadly look at how much out of the box features you are using verses how much you have to customize.</a:t>
            </a:r>
          </a:p>
          <a:p>
            <a:r>
              <a:rPr lang="en-US" altLang="zh-CN" sz="882" kern="1200" dirty="0">
                <a:solidFill>
                  <a:schemeClr val="tx1"/>
                </a:solidFill>
                <a:effectLst/>
                <a:latin typeface="Segoe UI Light" pitchFamily="34" charset="0"/>
                <a:ea typeface="+mn-ea"/>
                <a:cs typeface="+mn-cs"/>
              </a:rPr>
              <a:t> </a:t>
            </a:r>
          </a:p>
          <a:p>
            <a:pPr lvl="0"/>
            <a:r>
              <a:rPr lang="en-US" altLang="zh-CN" sz="882" b="1" kern="1200" dirty="0">
                <a:solidFill>
                  <a:schemeClr val="tx1"/>
                </a:solidFill>
                <a:effectLst/>
                <a:latin typeface="Segoe UI Light" pitchFamily="34" charset="0"/>
                <a:ea typeface="+mn-ea"/>
                <a:cs typeface="+mn-cs"/>
              </a:rPr>
              <a:t>Level of effort </a:t>
            </a:r>
            <a:r>
              <a:rPr lang="en-US" altLang="zh-CN" sz="882" kern="1200" dirty="0">
                <a:solidFill>
                  <a:schemeClr val="tx1"/>
                </a:solidFill>
                <a:effectLst/>
                <a:latin typeface="Segoe UI Light" pitchFamily="34" charset="0"/>
                <a:ea typeface="+mn-ea"/>
                <a:cs typeface="+mn-cs"/>
              </a:rPr>
              <a:t>– This sizes the amount of work for the item, this could be low, medium high, or could be 1-10, or some teams even uses things like t-shirt sizes or planning cards.  The important thing here is to be consistent.</a:t>
            </a:r>
          </a:p>
          <a:p>
            <a:r>
              <a:rPr lang="en-US" altLang="zh-CN" sz="882" kern="1200" dirty="0">
                <a:solidFill>
                  <a:schemeClr val="tx1"/>
                </a:solidFill>
                <a:effectLst/>
                <a:latin typeface="Segoe UI Light" pitchFamily="34" charset="0"/>
                <a:ea typeface="+mn-ea"/>
                <a:cs typeface="+mn-cs"/>
              </a:rPr>
              <a:t> </a:t>
            </a:r>
          </a:p>
          <a:p>
            <a:pPr lvl="0"/>
            <a:r>
              <a:rPr lang="en-US" altLang="zh-CN" sz="882" b="1" kern="1200" dirty="0">
                <a:solidFill>
                  <a:schemeClr val="tx1"/>
                </a:solidFill>
                <a:effectLst/>
                <a:latin typeface="Segoe UI Light" pitchFamily="34" charset="0"/>
                <a:ea typeface="+mn-ea"/>
                <a:cs typeface="+mn-cs"/>
              </a:rPr>
              <a:t>Priority</a:t>
            </a:r>
            <a:r>
              <a:rPr lang="en-US" altLang="zh-CN" sz="882" kern="1200" dirty="0">
                <a:solidFill>
                  <a:schemeClr val="tx1"/>
                </a:solidFill>
                <a:effectLst/>
                <a:latin typeface="Segoe UI Light" pitchFamily="34" charset="0"/>
                <a:ea typeface="+mn-ea"/>
                <a:cs typeface="+mn-cs"/>
              </a:rPr>
              <a:t> – Often this comes from the business, but the architect often needs to have some prioritized higher to help with the architecture foundation being put in place.</a:t>
            </a:r>
          </a:p>
          <a:p>
            <a:r>
              <a:rPr lang="en-US" altLang="zh-CN" sz="882" kern="1200" dirty="0">
                <a:solidFill>
                  <a:schemeClr val="tx1"/>
                </a:solidFill>
                <a:effectLst/>
                <a:latin typeface="Segoe UI Light" pitchFamily="34" charset="0"/>
                <a:ea typeface="+mn-ea"/>
                <a:cs typeface="+mn-cs"/>
              </a:rPr>
              <a:t> </a:t>
            </a:r>
          </a:p>
          <a:p>
            <a:pPr lvl="0"/>
            <a:r>
              <a:rPr lang="en-US" altLang="zh-CN" sz="882" b="1" kern="1200" dirty="0">
                <a:solidFill>
                  <a:schemeClr val="tx1"/>
                </a:solidFill>
                <a:effectLst/>
                <a:latin typeface="Segoe UI Light" pitchFamily="34" charset="0"/>
                <a:ea typeface="+mn-ea"/>
                <a:cs typeface="+mn-cs"/>
              </a:rPr>
              <a:t>Implementation Notes</a:t>
            </a:r>
            <a:r>
              <a:rPr lang="en-US" altLang="zh-CN" sz="882" kern="1200" dirty="0">
                <a:solidFill>
                  <a:schemeClr val="tx1"/>
                </a:solidFill>
                <a:effectLst/>
                <a:latin typeface="Segoe UI Light" pitchFamily="34" charset="0"/>
                <a:ea typeface="+mn-ea"/>
                <a:cs typeface="+mn-cs"/>
              </a:rPr>
              <a:t> – This describes the work to close the gap identified and backs up your assumptions you made in the other columns.  For example, “Add a N:1 relationship to contact” might be enough to indicate it’s a configure category and what work is envisioned needs to happen.  This is not detailed design specifications, but more of a high level back up for the fit gap analysis results.</a:t>
            </a:r>
          </a:p>
          <a:p>
            <a:endParaRPr lang="en-US" altLang="zh-CN"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Logical diagrams offer a great way to communicate how the system works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ltLang="zh-CN" dirty="0"/>
              <a:t>Logical diagrams offer a great way to communicate how the system works</a:t>
            </a:r>
          </a:p>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43281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1129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Link to student courseware on Learn</a:t>
            </a:r>
          </a:p>
          <a:p>
            <a:pPr marL="0" marR="0" algn="l" defTabSz="932742" rtl="0" eaLnBrk="1" latinLnBrk="0" hangingPunct="1">
              <a:lnSpc>
                <a:spcPct val="90000"/>
              </a:lnSpc>
              <a:spcBef>
                <a:spcPts val="0"/>
              </a:spcBef>
              <a:spcAft>
                <a:spcPts val="340"/>
              </a:spcAft>
            </a:pPr>
            <a:r>
              <a:rPr lang="en-GB" sz="800" kern="1200" dirty="0">
                <a:solidFill>
                  <a:schemeClr val="tx1"/>
                </a:solidFill>
                <a:latin typeface="Segoe UI Light" pitchFamily="34" charset="0"/>
                <a:ea typeface="+mn-ea"/>
                <a:cs typeface="+mn-cs"/>
              </a:rPr>
              <a:t>Propose a solution as a Solution Architect for Microsoft Power Platform and Dynamics 365</a:t>
            </a:r>
            <a:endParaRPr lang="en-US" sz="800" kern="1200" dirty="0">
              <a:solidFill>
                <a:schemeClr val="tx1"/>
              </a:solidFill>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https://learn.microsoft.com/training/modules/propose-solution</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 b="0" dirty="0">
                <a:effectLst/>
                <a:latin typeface="Calibri" panose="020F0502020204030204" pitchFamily="34" charset="0"/>
                <a:ea typeface="Calibri" panose="020F0502020204030204" pitchFamily="34" charset="0"/>
              </a:rPr>
              <a:t>Work with requirements as a solution architect for Microsoft Power Platform and Dynamics 365</a:t>
            </a:r>
            <a:endParaRPr lang="en-US" sz="800" b="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https://learn.microsoft.com/training/modules/work-with-requirements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Perform fit gap analysis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https://learn.microsoft.com/training/modules/fit-gap-analysis</a:t>
            </a:r>
          </a:p>
          <a:p>
            <a:pPr marL="0" indent="0">
              <a:buFont typeface="Arial" panose="020B0604020202020204" pitchFamily="34" charset="0"/>
              <a:buNone/>
            </a:pPr>
            <a:endParaRPr lang="en-US" sz="88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7419942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2/27/2023 10:39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25023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Exercise can be found </a:t>
            </a:r>
            <a:r>
              <a:rPr lang="en-US" dirty="0"/>
              <a:t>here on GitHub</a:t>
            </a:r>
            <a:endParaRPr lang="en-GB" dirty="0"/>
          </a:p>
          <a:p>
            <a:r>
              <a:rPr lang="en-GB" dirty="0"/>
              <a:t>https://github.com/MicrosoftLearning/PL-600-Microsoft-Power-Platform-Solution-Architect/blob/master/Instructions/Exercises/Exercise02%5BPL-600%5D_Conceptualize_Design.md</a:t>
            </a:r>
          </a:p>
          <a:p>
            <a:r>
              <a:rPr lang="en-GB" dirty="0"/>
              <a:t>https://github.com/MicrosoftLearning/PL-600-Microsoft-Power-Platform-Solution-Architect/blob/master/Instructions/Exercises/Exercise02%5BPL-600%5D_Project_Details.md</a:t>
            </a:r>
          </a:p>
          <a:p>
            <a:r>
              <a:rPr lang="en-GB" dirty="0"/>
              <a:t>https://github.com/MicrosoftLearning/PL-600-Microsoft-Power-Platform-Solution-Architect/blob/master/Allfiles/Project%20Details.docx</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dirty="0"/>
              <a:t>Timing: 45 minutes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71309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850" dirty="0">
              <a:latin typeface="Segoe UI Light"/>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2235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Learning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1" dirty="0">
                <a:effectLst/>
                <a:latin typeface="Calibri" panose="020F0502020204030204" pitchFamily="34" charset="0"/>
                <a:ea typeface="Calibri" panose="020F0502020204030204" pitchFamily="34" charset="0"/>
              </a:rPr>
              <a:t>Learn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Learn has Knowledge checks individually through the Learn modules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https://learn.microsoft.com/en-us/training/modules/propose-solution/6-check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https://learn.microsoft.com/en-us/training/modules/work-with-requirements/6-check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0" dirty="0">
                <a:effectLst/>
                <a:latin typeface="Calibri" panose="020F0502020204030204" pitchFamily="34" charset="0"/>
                <a:ea typeface="Calibri" panose="020F0502020204030204" pitchFamily="34" charset="0"/>
              </a:rPr>
              <a:t>https://learn.microsoft.com/en-us/training/modules/fit-gap-analysis/6-check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876324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most important question that you can ask a customer during the discovery process is "Why?"</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2424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Open-ended questions are the best for gathering requirements from customer meetings.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80530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The difference between an objective and a pain point is that an objective defines desired results and pain points identify problems.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4646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As a staff accountant, I want to be prevented from closing a batch that has pending items so that I don't have to reopen it later.</a:t>
            </a:r>
          </a:p>
          <a:p>
            <a:pPr marL="0" indent="0">
              <a:buFont typeface="+mj-lt"/>
              <a:buNone/>
            </a:pPr>
            <a:endParaRPr lang="en-GB" dirty="0"/>
          </a:p>
          <a:p>
            <a:pPr marL="0" indent="0">
              <a:buFont typeface="+mj-lt"/>
              <a:buNone/>
            </a:pPr>
            <a:r>
              <a:rPr lang="en-GB" dirty="0"/>
              <a:t>The others are non-functional requirements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9010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External portal must handle 100 concurrent users who are performing case submission.</a:t>
            </a:r>
          </a:p>
          <a:p>
            <a:pPr marL="0" indent="0">
              <a:buFont typeface="+mj-lt"/>
              <a:buNone/>
            </a:pPr>
            <a:endParaRPr lang="en-GB" dirty="0"/>
          </a:p>
          <a:p>
            <a:pPr marL="0" indent="0">
              <a:buFont typeface="+mj-lt"/>
              <a:buNone/>
            </a:pPr>
            <a:r>
              <a:rPr lang="en-GB" dirty="0"/>
              <a:t>The others are functional requirements.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72837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Data model diagrams can illustrate key data relationships to support the solution architecture</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4257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work has been commissioned, we are done supporting pre-sales and now need to turn the vision into an implementation</a:t>
            </a:r>
          </a:p>
          <a:p>
            <a:endParaRPr lang="en-US" altLang="zh-CN" dirty="0"/>
          </a:p>
          <a:p>
            <a:r>
              <a:rPr lang="en-US" altLang="zh-CN" dirty="0"/>
              <a:t>These stages are only for helping us structure the conversation and don’t imply a methodology, in fact depending on the methodology used e.g. scrum/agile you may visit these stages many times during the project.</a:t>
            </a:r>
          </a:p>
          <a:p>
            <a:endParaRPr lang="zh-CN" alt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246467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b="0" i="0" dirty="0">
                <a:solidFill>
                  <a:srgbClr val="107C10"/>
                </a:solidFill>
                <a:effectLst/>
                <a:latin typeface="Segoe UI" panose="020B0502040204020203" pitchFamily="34" charset="0"/>
              </a:rPr>
              <a:t>The best way to reduce risk is to show proof of concept.</a:t>
            </a:r>
            <a:endParaRPr lang="en-GB" b="0" dirty="0"/>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3265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b="0" dirty="0"/>
              <a:t>Severity, priority, and level of effort can help you evaluate requirements in a fit gap analysis.</a:t>
            </a:r>
          </a:p>
        </p:txBody>
      </p:sp>
      <p:sp>
        <p:nvSpPr>
          <p:cNvPr id="4" name="Slide Number Placeholder 3"/>
          <p:cNvSpPr>
            <a:spLocks noGrp="1"/>
          </p:cNvSpPr>
          <p:nvPr>
            <p:ph type="sldNum" sz="quarter" idx="5"/>
          </p:nvPr>
        </p:nvSpPr>
        <p:spPr/>
        <p:txBody>
          <a:bodyPr/>
          <a:lstStyle/>
          <a:p>
            <a:pPr marL="0" marR="0" lvl="0" indent="0" algn="r" defTabSz="914280" rtl="0" eaLnBrk="1" fontAlgn="auto" latinLnBrk="0" hangingPunct="1">
              <a:lnSpc>
                <a:spcPct val="100000"/>
              </a:lnSpc>
              <a:spcBef>
                <a:spcPts val="0"/>
              </a:spcBef>
              <a:spcAft>
                <a:spcPts val="0"/>
              </a:spcAft>
              <a:buClrTx/>
              <a:buSzTx/>
              <a:buFontTx/>
              <a:buNone/>
              <a:tabLst/>
              <a:defRPr/>
            </a:pPr>
            <a:fld id="{2282D473-5E02-4CE8-AA89-DEB9A57168E5}" type="slidenum">
              <a:rPr kumimoji="0" lang="en-GB"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1428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2091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071154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endParaRPr lang="en-US" sz="900" dirty="0"/>
          </a:p>
          <a:p>
            <a:r>
              <a:rPr lang="en-US" sz="900" dirty="0"/>
              <a:t>WHY???</a:t>
            </a:r>
          </a:p>
          <a:p>
            <a:endParaRPr lang="en-US" sz="900" dirty="0"/>
          </a:p>
          <a:p>
            <a:r>
              <a:rPr lang="en-US" sz="900" dirty="0"/>
              <a:t>Knowing the reasons for a request or requirement helps bring out the root problem, not just a feature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186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Customer discovery and requirements collection is an ongoing process. Discovery is performed at the pre-sales stage, during project kick-off, and is continued though the iterations of your solution building. Knowing your customer, how they think, and what they need are vital ingredients to the success of a project.</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The most important question that you can ask during the requirements gathering process is: "Why?“</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Occasionally, however, that question must be asked in different ways. For example, when a customer says, "We need a button on this screen to do this thing," your </a:t>
            </a:r>
            <a:r>
              <a:rPr lang="en-GB" b="0" i="1" dirty="0">
                <a:solidFill>
                  <a:srgbClr val="171717"/>
                </a:solidFill>
                <a:effectLst/>
                <a:latin typeface="Segoe UI" panose="020B0502040204020203" pitchFamily="34" charset="0"/>
              </a:rPr>
              <a:t>why</a:t>
            </a:r>
            <a:r>
              <a:rPr lang="en-GB" b="0" i="0" dirty="0">
                <a:solidFill>
                  <a:srgbClr val="171717"/>
                </a:solidFill>
                <a:effectLst/>
                <a:latin typeface="Segoe UI" panose="020B0502040204020203" pitchFamily="34" charset="0"/>
              </a:rPr>
              <a:t> question might sound more like, "What do users need to have happen after completing their tasks on this screen?“</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https://learn.microsoft.com/training/modules/discover-customer-needs/1-introduction</a:t>
            </a:r>
          </a:p>
          <a:p>
            <a:pPr algn="l"/>
            <a:r>
              <a:rPr lang="en-GB" b="0" i="0" dirty="0">
                <a:solidFill>
                  <a:srgbClr val="171717"/>
                </a:solidFill>
                <a:effectLst/>
                <a:latin typeface="Segoe UI" panose="020B0502040204020203" pitchFamily="34" charset="0"/>
              </a:rPr>
              <a:t>https://learn.microsoft.com/training/modules/work-with-requirements/2-capture-sessions</a:t>
            </a:r>
          </a:p>
          <a:p>
            <a:pPr algn="l"/>
            <a:endParaRPr lang="en-GB" b="0" i="0" dirty="0">
              <a:solidFill>
                <a:srgbClr val="171717"/>
              </a:solidFill>
              <a:effectLst/>
              <a:latin typeface="Segoe UI" panose="020B0502040204020203" pitchFamily="34" charset="0"/>
            </a:endParaRPr>
          </a:p>
          <a:p>
            <a:pPr algn="l"/>
            <a:r>
              <a:rPr lang="en-GB" b="0" i="0" dirty="0">
                <a:solidFill>
                  <a:srgbClr val="171717"/>
                </a:solidFill>
                <a:effectLst/>
                <a:latin typeface="Segoe UI" panose="020B0502040204020203" pitchFamily="34" charset="0"/>
              </a:rPr>
              <a:t>Note: This Learn module is essentially the group exercise that the students will undertake at the end of this learning path.</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5036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333032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2/27/2023 10:39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panose="020B0502040204020203" pitchFamily="34" charset="0"/>
                <a:cs typeface="Segoe UI" panose="020B0502040204020203" pitchFamily="34" charset="0"/>
              </a:rPr>
              <a:t>Classroom discussion</a:t>
            </a:r>
          </a:p>
          <a:p>
            <a:endParaRPr lang="en-US" sz="900" dirty="0"/>
          </a:p>
          <a:p>
            <a:r>
              <a:rPr lang="en-US" sz="900" dirty="0"/>
              <a:t>WHY???</a:t>
            </a:r>
          </a:p>
          <a:p>
            <a:endParaRPr lang="en-US" sz="900" dirty="0"/>
          </a:p>
          <a:p>
            <a:r>
              <a:rPr lang="en-US" sz="900" dirty="0"/>
              <a:t>Knowing the reasons for a request or requirement helps bring out the root problem, not just a feature request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4783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8" name="Footer Placeholder 1">
            <a:extLst>
              <a:ext uri="{FF2B5EF4-FFF2-40B4-BE49-F238E27FC236}">
                <a16:creationId xmlns:a16="http://schemas.microsoft.com/office/drawing/2014/main" id="{27229BC1-B4CB-494C-93D1-671C1D6067F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8" name="Footer Placeholder 1">
            <a:extLst>
              <a:ext uri="{FF2B5EF4-FFF2-40B4-BE49-F238E27FC236}">
                <a16:creationId xmlns:a16="http://schemas.microsoft.com/office/drawing/2014/main" id="{7548F4AB-9D59-4DFD-A4D5-8FCD96E4388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solidFill>
                  <a:schemeClr val="tx1"/>
                </a:solidFill>
              </a:rPr>
              <a:t>Microsoft Power Platform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2" name="Footer Placeholder 1">
            <a:extLst>
              <a:ext uri="{FF2B5EF4-FFF2-40B4-BE49-F238E27FC236}">
                <a16:creationId xmlns:a16="http://schemas.microsoft.com/office/drawing/2014/main" id="{94101C08-89B0-4B9A-BD78-78845B2B36E6}"/>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13" name="Picture 12" descr="A picture containing drawing&#10;&#10;Description automatically generated">
            <a:extLst>
              <a:ext uri="{FF2B5EF4-FFF2-40B4-BE49-F238E27FC236}">
                <a16:creationId xmlns:a16="http://schemas.microsoft.com/office/drawing/2014/main" id="{B27E0390-5434-4B94-980D-B8EF963531E5}"/>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4E519415-AA00-E63A-F5F7-D94CB2583ADA}"/>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1" name="Footer Placeholder 1">
            <a:extLst>
              <a:ext uri="{FF2B5EF4-FFF2-40B4-BE49-F238E27FC236}">
                <a16:creationId xmlns:a16="http://schemas.microsoft.com/office/drawing/2014/main" id="{23715174-262F-4528-B3FC-40FC8923AFA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84444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810435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0435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84679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1392091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Knowledge Check (Yellow)">
    <p:bg>
      <p:bgPr>
        <a:solidFill>
          <a:srgbClr val="FFC00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a:xfrm>
            <a:off x="588263" y="384048"/>
            <a:ext cx="11018520" cy="553998"/>
          </a:xfrm>
          <a:prstGeom prst="rect">
            <a:avLst/>
          </a:prstGeom>
        </p:spPr>
        <p:txBody>
          <a:bodyPr/>
          <a:lstStyle>
            <a:lvl1pPr>
              <a:defRPr>
                <a:solidFill>
                  <a:schemeClr val="tx1"/>
                </a:solidFill>
              </a:defRPr>
            </a:lvl1pPr>
          </a:lstStyle>
          <a:p>
            <a:r>
              <a:rPr lang="en-US" dirty="0"/>
              <a:t>Knowledge Check</a:t>
            </a:r>
          </a:p>
        </p:txBody>
      </p:sp>
      <p:sp>
        <p:nvSpPr>
          <p:cNvPr id="4" name="Text Placeholder 3"/>
          <p:cNvSpPr>
            <a:spLocks noGrp="1"/>
          </p:cNvSpPr>
          <p:nvPr>
            <p:ph type="body" sz="quarter" idx="10"/>
          </p:nvPr>
        </p:nvSpPr>
        <p:spPr>
          <a:xfrm>
            <a:off x="586390" y="1434370"/>
            <a:ext cx="11018520" cy="1649682"/>
          </a:xfrm>
        </p:spPr>
        <p:txBody>
          <a:bodyPr wrap="square">
            <a:spAutoFit/>
          </a:bodyPr>
          <a:lstStyle>
            <a:lvl1pPr marL="0" indent="0">
              <a:buNone/>
              <a:defRPr>
                <a:solidFill>
                  <a:schemeClr val="tx1"/>
                </a:solidFill>
              </a:defRPr>
            </a:lvl1pPr>
            <a:lvl2pPr marL="0" indent="0">
              <a:buNone/>
              <a:defRPr>
                <a:solidFill>
                  <a:schemeClr val="tx1"/>
                </a:solidFill>
              </a:defRPr>
            </a:lvl2pPr>
            <a:lvl3pPr marL="0" indent="0">
              <a:buNone/>
              <a:defRPr>
                <a:solidFill>
                  <a:schemeClr val="tx1"/>
                </a:solidFill>
              </a:defRPr>
            </a:lvl3pPr>
            <a:lvl4pPr marL="0" indent="0">
              <a:buNone/>
              <a:defRPr>
                <a:solidFill>
                  <a:schemeClr val="tx1"/>
                </a:solidFill>
              </a:defRPr>
            </a:lvl4pPr>
            <a:lvl5pPr marL="0" indent="0">
              <a:buNone/>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NEW Brand Colors 2018">
            <a:extLst>
              <a:ext uri="{FF2B5EF4-FFF2-40B4-BE49-F238E27FC236}">
                <a16:creationId xmlns:a16="http://schemas.microsoft.com/office/drawing/2014/main" id="{3F91A658-6353-4E6A-AF8C-58A00608B6E4}"/>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2584522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21" r:id="rId36"/>
    <p:sldLayoutId id="2147484720" r:id="rId37"/>
    <p:sldLayoutId id="2147484726" r:id="rId38"/>
    <p:sldLayoutId id="2147484570" r:id="rId39"/>
    <p:sldLayoutId id="2147484571" r:id="rId40"/>
    <p:sldLayoutId id="2147484572" r:id="rId41"/>
    <p:sldLayoutId id="2147484688" r:id="rId42"/>
    <p:sldLayoutId id="2147484689" r:id="rId43"/>
    <p:sldLayoutId id="2147484690" r:id="rId44"/>
    <p:sldLayoutId id="2147484724" r:id="rId45"/>
    <p:sldLayoutId id="2147484725" r:id="rId46"/>
    <p:sldLayoutId id="2147484722" r:id="rId47"/>
    <p:sldLayoutId id="2147484683" r:id="rId48"/>
    <p:sldLayoutId id="2147484685" r:id="rId49"/>
    <p:sldLayoutId id="2147484673" r:id="rId50"/>
    <p:sldLayoutId id="2147484678" r:id="rId51"/>
    <p:sldLayoutId id="2147484679" r:id="rId52"/>
    <p:sldLayoutId id="2147484717" r:id="rId53"/>
    <p:sldLayoutId id="2147484718" r:id="rId54"/>
    <p:sldLayoutId id="2147484712" r:id="rId55"/>
    <p:sldLayoutId id="2147484713" r:id="rId56"/>
    <p:sldLayoutId id="2147484714" r:id="rId57"/>
    <p:sldLayoutId id="2147484715" r:id="rId58"/>
    <p:sldLayoutId id="2147484716" r:id="rId59"/>
    <p:sldLayoutId id="2147484723" r:id="rId60"/>
    <p:sldLayoutId id="2147484686" r:id="rId61"/>
    <p:sldLayoutId id="2147484674" r:id="rId62"/>
    <p:sldLayoutId id="2147484702" r:id="rId63"/>
    <p:sldLayoutId id="2147484719" r:id="rId64"/>
    <p:sldLayoutId id="2147484701" r:id="rId65"/>
    <p:sldLayoutId id="2147484699" r:id="rId66"/>
    <p:sldLayoutId id="2147484700" r:id="rId67"/>
    <p:sldLayoutId id="2147484703" r:id="rId68"/>
    <p:sldLayoutId id="2147484704" r:id="rId69"/>
    <p:sldLayoutId id="2147484705" r:id="rId70"/>
    <p:sldLayoutId id="2147484706" r:id="rId71"/>
    <p:sldLayoutId id="2147484707" r:id="rId72"/>
    <p:sldLayoutId id="2147484730" r:id="rId73"/>
    <p:sldLayoutId id="2147484710" r:id="rId74"/>
    <p:sldLayoutId id="2147484729" r:id="rId75"/>
    <p:sldLayoutId id="2147484731" r:id="rId76"/>
    <p:sldLayoutId id="2147484732" r:id="rId77"/>
    <p:sldLayoutId id="2147484733" r:id="rId78"/>
    <p:sldLayoutId id="2147484698" r:id="rId79"/>
    <p:sldLayoutId id="2147484746" r:id="rId80"/>
    <p:sldLayoutId id="2147484747" r:id="rId81"/>
    <p:sldLayoutId id="2147484748" r:id="rId82"/>
    <p:sldLayoutId id="2147484749" r:id="rId83"/>
    <p:sldLayoutId id="2147484750" r:id="rId84"/>
    <p:sldLayoutId id="2147484751" r:id="rId8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6.png"/><Relationship Id="rId4" Type="http://schemas.openxmlformats.org/officeDocument/2006/relationships/diagramLayout" Target="../diagrams/layout2.xml"/><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84.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4.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84.xml"/><Relationship Id="rId4" Type="http://schemas.openxmlformats.org/officeDocument/2006/relationships/image" Target="../media/image23.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0.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training/modules/propose-solution" TargetMode="External"/><Relationship Id="rId7" Type="http://schemas.openxmlformats.org/officeDocument/2006/relationships/image" Target="../media/image21.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hyperlink" Target="https://learn.microsoft.com/training/modules/fit-gap-analysis" TargetMode="External"/><Relationship Id="rId4" Type="http://schemas.openxmlformats.org/officeDocument/2006/relationships/hyperlink" Target="https://learn.microsoft.com/training/modules/work-with-requirement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80.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5.xml"/><Relationship Id="rId4" Type="http://schemas.openxmlformats.org/officeDocument/2006/relationships/image" Target="../media/image33.sv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6.xml"/><Relationship Id="rId5" Type="http://schemas.openxmlformats.org/officeDocument/2006/relationships/image" Target="../media/image36.emf"/><Relationship Id="rId4" Type="http://schemas.openxmlformats.org/officeDocument/2006/relationships/image" Target="../media/image35.svg"/></Relationships>
</file>

<file path=ppt/slides/_rels/slide3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notesSlide" Target="../notesSlides/notesSlide3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slideLayout" Target="../slideLayouts/slideLayout85.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s>
</file>

<file path=ppt/slides/_rels/slide36.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41" Type="http://schemas.openxmlformats.org/officeDocument/2006/relationships/tags" Target="../tags/tag83.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notesSlide" Target="../notesSlides/notesSlide35.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slideLayout" Target="../slideLayouts/slideLayout85.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s>
</file>

<file path=ppt/slides/_rels/slide37.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9" Type="http://schemas.openxmlformats.org/officeDocument/2006/relationships/tags" Target="../tags/tag123.xml"/><Relationship Id="rId21" Type="http://schemas.openxmlformats.org/officeDocument/2006/relationships/tags" Target="../tags/tag105.xml"/><Relationship Id="rId34" Type="http://schemas.openxmlformats.org/officeDocument/2006/relationships/tags" Target="../tags/tag118.xml"/><Relationship Id="rId42" Type="http://schemas.openxmlformats.org/officeDocument/2006/relationships/tags" Target="../tags/tag126.xml"/><Relationship Id="rId7" Type="http://schemas.openxmlformats.org/officeDocument/2006/relationships/tags" Target="../tags/tag91.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tags" Target="../tags/tag113.xml"/><Relationship Id="rId41" Type="http://schemas.openxmlformats.org/officeDocument/2006/relationships/tags" Target="../tags/tag125.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tags" Target="../tags/tag121.xml"/><Relationship Id="rId40" Type="http://schemas.openxmlformats.org/officeDocument/2006/relationships/tags" Target="../tags/tag124.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tags" Target="../tags/tag120.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4" Type="http://schemas.openxmlformats.org/officeDocument/2006/relationships/notesSlide" Target="../notesSlides/notesSlide36.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 Id="rId43" Type="http://schemas.openxmlformats.org/officeDocument/2006/relationships/slideLayout" Target="../slideLayouts/slideLayout85.xml"/><Relationship Id="rId8" Type="http://schemas.openxmlformats.org/officeDocument/2006/relationships/tags" Target="../tags/tag92.xml"/><Relationship Id="rId3" Type="http://schemas.openxmlformats.org/officeDocument/2006/relationships/tags" Target="../tags/tag87.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tags" Target="../tags/tag122.xml"/></Relationships>
</file>

<file path=ppt/slides/_rels/slide38.xml.rels><?xml version="1.0" encoding="UTF-8" standalone="yes"?>
<Relationships xmlns="http://schemas.openxmlformats.org/package/2006/relationships"><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39" Type="http://schemas.openxmlformats.org/officeDocument/2006/relationships/tags" Target="../tags/tag165.xml"/><Relationship Id="rId21" Type="http://schemas.openxmlformats.org/officeDocument/2006/relationships/tags" Target="../tags/tag147.xml"/><Relationship Id="rId34" Type="http://schemas.openxmlformats.org/officeDocument/2006/relationships/tags" Target="../tags/tag160.xml"/><Relationship Id="rId42" Type="http://schemas.openxmlformats.org/officeDocument/2006/relationships/tags" Target="../tags/tag168.xml"/><Relationship Id="rId7" Type="http://schemas.openxmlformats.org/officeDocument/2006/relationships/tags" Target="../tags/tag13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29" Type="http://schemas.openxmlformats.org/officeDocument/2006/relationships/tags" Target="../tags/tag155.xml"/><Relationship Id="rId41" Type="http://schemas.openxmlformats.org/officeDocument/2006/relationships/tags" Target="../tags/tag167.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tags" Target="../tags/tag158.xml"/><Relationship Id="rId37" Type="http://schemas.openxmlformats.org/officeDocument/2006/relationships/tags" Target="../tags/tag163.xml"/><Relationship Id="rId40" Type="http://schemas.openxmlformats.org/officeDocument/2006/relationships/tags" Target="../tags/tag166.xml"/><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36" Type="http://schemas.openxmlformats.org/officeDocument/2006/relationships/tags" Target="../tags/tag162.xml"/><Relationship Id="rId10" Type="http://schemas.openxmlformats.org/officeDocument/2006/relationships/tags" Target="../tags/tag136.xml"/><Relationship Id="rId19" Type="http://schemas.openxmlformats.org/officeDocument/2006/relationships/tags" Target="../tags/tag145.xml"/><Relationship Id="rId31" Type="http://schemas.openxmlformats.org/officeDocument/2006/relationships/tags" Target="../tags/tag157.xml"/><Relationship Id="rId44" Type="http://schemas.openxmlformats.org/officeDocument/2006/relationships/notesSlide" Target="../notesSlides/notesSlide37.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35" Type="http://schemas.openxmlformats.org/officeDocument/2006/relationships/tags" Target="../tags/tag161.xml"/><Relationship Id="rId43" Type="http://schemas.openxmlformats.org/officeDocument/2006/relationships/slideLayout" Target="../slideLayouts/slideLayout85.xml"/><Relationship Id="rId8" Type="http://schemas.openxmlformats.org/officeDocument/2006/relationships/tags" Target="../tags/tag134.xml"/><Relationship Id="rId3" Type="http://schemas.openxmlformats.org/officeDocument/2006/relationships/tags" Target="../tags/tag129.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33" Type="http://schemas.openxmlformats.org/officeDocument/2006/relationships/tags" Target="../tags/tag159.xml"/><Relationship Id="rId38" Type="http://schemas.openxmlformats.org/officeDocument/2006/relationships/tags" Target="../tags/tag164.xml"/></Relationships>
</file>

<file path=ppt/slides/_rels/slide39.xml.rels><?xml version="1.0" encoding="UTF-8" standalone="yes"?>
<Relationships xmlns="http://schemas.openxmlformats.org/package/2006/relationships"><Relationship Id="rId13" Type="http://schemas.openxmlformats.org/officeDocument/2006/relationships/tags" Target="../tags/tag181.xml"/><Relationship Id="rId18" Type="http://schemas.openxmlformats.org/officeDocument/2006/relationships/tags" Target="../tags/tag186.xml"/><Relationship Id="rId26" Type="http://schemas.openxmlformats.org/officeDocument/2006/relationships/tags" Target="../tags/tag194.xml"/><Relationship Id="rId39" Type="http://schemas.openxmlformats.org/officeDocument/2006/relationships/tags" Target="../tags/tag207.xml"/><Relationship Id="rId21" Type="http://schemas.openxmlformats.org/officeDocument/2006/relationships/tags" Target="../tags/tag189.xml"/><Relationship Id="rId34" Type="http://schemas.openxmlformats.org/officeDocument/2006/relationships/tags" Target="../tags/tag202.xml"/><Relationship Id="rId42" Type="http://schemas.openxmlformats.org/officeDocument/2006/relationships/tags" Target="../tags/tag210.xml"/><Relationship Id="rId7" Type="http://schemas.openxmlformats.org/officeDocument/2006/relationships/tags" Target="../tags/tag175.xml"/><Relationship Id="rId2" Type="http://schemas.openxmlformats.org/officeDocument/2006/relationships/tags" Target="../tags/tag170.xml"/><Relationship Id="rId16" Type="http://schemas.openxmlformats.org/officeDocument/2006/relationships/tags" Target="../tags/tag184.xml"/><Relationship Id="rId20" Type="http://schemas.openxmlformats.org/officeDocument/2006/relationships/tags" Target="../tags/tag188.xml"/><Relationship Id="rId29" Type="http://schemas.openxmlformats.org/officeDocument/2006/relationships/tags" Target="../tags/tag197.xml"/><Relationship Id="rId41" Type="http://schemas.openxmlformats.org/officeDocument/2006/relationships/tags" Target="../tags/tag209.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tags" Target="../tags/tag192.xml"/><Relationship Id="rId32" Type="http://schemas.openxmlformats.org/officeDocument/2006/relationships/tags" Target="../tags/tag200.xml"/><Relationship Id="rId37" Type="http://schemas.openxmlformats.org/officeDocument/2006/relationships/tags" Target="../tags/tag205.xml"/><Relationship Id="rId40" Type="http://schemas.openxmlformats.org/officeDocument/2006/relationships/tags" Target="../tags/tag208.xml"/><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tags" Target="../tags/tag191.xml"/><Relationship Id="rId28" Type="http://schemas.openxmlformats.org/officeDocument/2006/relationships/tags" Target="../tags/tag196.xml"/><Relationship Id="rId36" Type="http://schemas.openxmlformats.org/officeDocument/2006/relationships/tags" Target="../tags/tag204.xml"/><Relationship Id="rId10" Type="http://schemas.openxmlformats.org/officeDocument/2006/relationships/tags" Target="../tags/tag178.xml"/><Relationship Id="rId19" Type="http://schemas.openxmlformats.org/officeDocument/2006/relationships/tags" Target="../tags/tag187.xml"/><Relationship Id="rId31" Type="http://schemas.openxmlformats.org/officeDocument/2006/relationships/tags" Target="../tags/tag199.xml"/><Relationship Id="rId44" Type="http://schemas.openxmlformats.org/officeDocument/2006/relationships/notesSlide" Target="../notesSlides/notesSlide3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tags" Target="../tags/tag190.xml"/><Relationship Id="rId27" Type="http://schemas.openxmlformats.org/officeDocument/2006/relationships/tags" Target="../tags/tag195.xml"/><Relationship Id="rId30" Type="http://schemas.openxmlformats.org/officeDocument/2006/relationships/tags" Target="../tags/tag198.xml"/><Relationship Id="rId35" Type="http://schemas.openxmlformats.org/officeDocument/2006/relationships/tags" Target="../tags/tag203.xml"/><Relationship Id="rId43" Type="http://schemas.openxmlformats.org/officeDocument/2006/relationships/slideLayout" Target="../slideLayouts/slideLayout85.xml"/><Relationship Id="rId8" Type="http://schemas.openxmlformats.org/officeDocument/2006/relationships/tags" Target="../tags/tag176.xml"/><Relationship Id="rId3" Type="http://schemas.openxmlformats.org/officeDocument/2006/relationships/tags" Target="../tags/tag171.xml"/><Relationship Id="rId12" Type="http://schemas.openxmlformats.org/officeDocument/2006/relationships/tags" Target="../tags/tag180.xml"/><Relationship Id="rId17" Type="http://schemas.openxmlformats.org/officeDocument/2006/relationships/tags" Target="../tags/tag185.xml"/><Relationship Id="rId25" Type="http://schemas.openxmlformats.org/officeDocument/2006/relationships/tags" Target="../tags/tag193.xml"/><Relationship Id="rId33" Type="http://schemas.openxmlformats.org/officeDocument/2006/relationships/tags" Target="../tags/tag201.xml"/><Relationship Id="rId38" Type="http://schemas.openxmlformats.org/officeDocument/2006/relationships/tags" Target="../tags/tag20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tags" Target="../tags/tag236.xml"/><Relationship Id="rId39" Type="http://schemas.openxmlformats.org/officeDocument/2006/relationships/tags" Target="../tags/tag249.xml"/><Relationship Id="rId21" Type="http://schemas.openxmlformats.org/officeDocument/2006/relationships/tags" Target="../tags/tag231.xml"/><Relationship Id="rId34" Type="http://schemas.openxmlformats.org/officeDocument/2006/relationships/tags" Target="../tags/tag244.xml"/><Relationship Id="rId42" Type="http://schemas.openxmlformats.org/officeDocument/2006/relationships/tags" Target="../tags/tag252.xml"/><Relationship Id="rId7" Type="http://schemas.openxmlformats.org/officeDocument/2006/relationships/tags" Target="../tags/tag217.xml"/><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29" Type="http://schemas.openxmlformats.org/officeDocument/2006/relationships/tags" Target="../tags/tag239.xml"/><Relationship Id="rId41" Type="http://schemas.openxmlformats.org/officeDocument/2006/relationships/tags" Target="../tags/tag251.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tags" Target="../tags/tag234.xml"/><Relationship Id="rId32" Type="http://schemas.openxmlformats.org/officeDocument/2006/relationships/tags" Target="../tags/tag242.xml"/><Relationship Id="rId37" Type="http://schemas.openxmlformats.org/officeDocument/2006/relationships/tags" Target="../tags/tag247.xml"/><Relationship Id="rId40" Type="http://schemas.openxmlformats.org/officeDocument/2006/relationships/tags" Target="../tags/tag250.xml"/><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tags" Target="../tags/tag233.xml"/><Relationship Id="rId28" Type="http://schemas.openxmlformats.org/officeDocument/2006/relationships/tags" Target="../tags/tag238.xml"/><Relationship Id="rId36" Type="http://schemas.openxmlformats.org/officeDocument/2006/relationships/tags" Target="../tags/tag246.xml"/><Relationship Id="rId10" Type="http://schemas.openxmlformats.org/officeDocument/2006/relationships/tags" Target="../tags/tag220.xml"/><Relationship Id="rId19" Type="http://schemas.openxmlformats.org/officeDocument/2006/relationships/tags" Target="../tags/tag229.xml"/><Relationship Id="rId31" Type="http://schemas.openxmlformats.org/officeDocument/2006/relationships/tags" Target="../tags/tag241.xml"/><Relationship Id="rId44" Type="http://schemas.openxmlformats.org/officeDocument/2006/relationships/notesSlide" Target="../notesSlides/notesSlide39.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tags" Target="../tags/tag237.xml"/><Relationship Id="rId30" Type="http://schemas.openxmlformats.org/officeDocument/2006/relationships/tags" Target="../tags/tag240.xml"/><Relationship Id="rId35" Type="http://schemas.openxmlformats.org/officeDocument/2006/relationships/tags" Target="../tags/tag245.xml"/><Relationship Id="rId43" Type="http://schemas.openxmlformats.org/officeDocument/2006/relationships/slideLayout" Target="../slideLayouts/slideLayout85.xml"/><Relationship Id="rId8" Type="http://schemas.openxmlformats.org/officeDocument/2006/relationships/tags" Target="../tags/tag218.xml"/><Relationship Id="rId3" Type="http://schemas.openxmlformats.org/officeDocument/2006/relationships/tags" Target="../tags/tag213.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tags" Target="../tags/tag235.xml"/><Relationship Id="rId33" Type="http://schemas.openxmlformats.org/officeDocument/2006/relationships/tags" Target="../tags/tag243.xml"/><Relationship Id="rId38" Type="http://schemas.openxmlformats.org/officeDocument/2006/relationships/tags" Target="../tags/tag248.xml"/></Relationships>
</file>

<file path=ppt/slides/_rels/slide41.xml.rels><?xml version="1.0" encoding="UTF-8" standalone="yes"?>
<Relationships xmlns="http://schemas.openxmlformats.org/package/2006/relationships"><Relationship Id="rId13" Type="http://schemas.openxmlformats.org/officeDocument/2006/relationships/tags" Target="../tags/tag265.xml"/><Relationship Id="rId18" Type="http://schemas.openxmlformats.org/officeDocument/2006/relationships/tags" Target="../tags/tag270.xml"/><Relationship Id="rId26" Type="http://schemas.openxmlformats.org/officeDocument/2006/relationships/tags" Target="../tags/tag278.xml"/><Relationship Id="rId39" Type="http://schemas.openxmlformats.org/officeDocument/2006/relationships/tags" Target="../tags/tag291.xml"/><Relationship Id="rId21" Type="http://schemas.openxmlformats.org/officeDocument/2006/relationships/tags" Target="../tags/tag273.xml"/><Relationship Id="rId34" Type="http://schemas.openxmlformats.org/officeDocument/2006/relationships/tags" Target="../tags/tag286.xml"/><Relationship Id="rId42" Type="http://schemas.openxmlformats.org/officeDocument/2006/relationships/tags" Target="../tags/tag294.xml"/><Relationship Id="rId7" Type="http://schemas.openxmlformats.org/officeDocument/2006/relationships/tags" Target="../tags/tag259.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tags" Target="../tags/tag272.xml"/><Relationship Id="rId29" Type="http://schemas.openxmlformats.org/officeDocument/2006/relationships/tags" Target="../tags/tag281.xml"/><Relationship Id="rId41" Type="http://schemas.openxmlformats.org/officeDocument/2006/relationships/tags" Target="../tags/tag293.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24" Type="http://schemas.openxmlformats.org/officeDocument/2006/relationships/tags" Target="../tags/tag276.xml"/><Relationship Id="rId32" Type="http://schemas.openxmlformats.org/officeDocument/2006/relationships/tags" Target="../tags/tag284.xml"/><Relationship Id="rId37" Type="http://schemas.openxmlformats.org/officeDocument/2006/relationships/tags" Target="../tags/tag289.xml"/><Relationship Id="rId40" Type="http://schemas.openxmlformats.org/officeDocument/2006/relationships/tags" Target="../tags/tag292.xml"/><Relationship Id="rId5" Type="http://schemas.openxmlformats.org/officeDocument/2006/relationships/tags" Target="../tags/tag257.xml"/><Relationship Id="rId15" Type="http://schemas.openxmlformats.org/officeDocument/2006/relationships/tags" Target="../tags/tag267.xml"/><Relationship Id="rId23" Type="http://schemas.openxmlformats.org/officeDocument/2006/relationships/tags" Target="../tags/tag275.xml"/><Relationship Id="rId28" Type="http://schemas.openxmlformats.org/officeDocument/2006/relationships/tags" Target="../tags/tag280.xml"/><Relationship Id="rId36" Type="http://schemas.openxmlformats.org/officeDocument/2006/relationships/tags" Target="../tags/tag288.xml"/><Relationship Id="rId10" Type="http://schemas.openxmlformats.org/officeDocument/2006/relationships/tags" Target="../tags/tag262.xml"/><Relationship Id="rId19" Type="http://schemas.openxmlformats.org/officeDocument/2006/relationships/tags" Target="../tags/tag271.xml"/><Relationship Id="rId31" Type="http://schemas.openxmlformats.org/officeDocument/2006/relationships/tags" Target="../tags/tag283.xml"/><Relationship Id="rId44" Type="http://schemas.openxmlformats.org/officeDocument/2006/relationships/notesSlide" Target="../notesSlides/notesSlide40.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 Id="rId22" Type="http://schemas.openxmlformats.org/officeDocument/2006/relationships/tags" Target="../tags/tag274.xml"/><Relationship Id="rId27" Type="http://schemas.openxmlformats.org/officeDocument/2006/relationships/tags" Target="../tags/tag279.xml"/><Relationship Id="rId30" Type="http://schemas.openxmlformats.org/officeDocument/2006/relationships/tags" Target="../tags/tag282.xml"/><Relationship Id="rId35" Type="http://schemas.openxmlformats.org/officeDocument/2006/relationships/tags" Target="../tags/tag287.xml"/><Relationship Id="rId43" Type="http://schemas.openxmlformats.org/officeDocument/2006/relationships/slideLayout" Target="../slideLayouts/slideLayout85.xml"/><Relationship Id="rId8" Type="http://schemas.openxmlformats.org/officeDocument/2006/relationships/tags" Target="../tags/tag260.xml"/><Relationship Id="rId3" Type="http://schemas.openxmlformats.org/officeDocument/2006/relationships/tags" Target="../tags/tag255.xml"/><Relationship Id="rId12" Type="http://schemas.openxmlformats.org/officeDocument/2006/relationships/tags" Target="../tags/tag264.xml"/><Relationship Id="rId17" Type="http://schemas.openxmlformats.org/officeDocument/2006/relationships/tags" Target="../tags/tag269.xml"/><Relationship Id="rId25" Type="http://schemas.openxmlformats.org/officeDocument/2006/relationships/tags" Target="../tags/tag277.xml"/><Relationship Id="rId33" Type="http://schemas.openxmlformats.org/officeDocument/2006/relationships/tags" Target="../tags/tag285.xml"/><Relationship Id="rId38" Type="http://schemas.openxmlformats.org/officeDocument/2006/relationships/tags" Target="../tags/tag290.xml"/></Relationships>
</file>

<file path=ppt/slides/_rels/slide42.xml.rels><?xml version="1.0" encoding="UTF-8" standalone="yes"?>
<Relationships xmlns="http://schemas.openxmlformats.org/package/2006/relationships"><Relationship Id="rId13" Type="http://schemas.openxmlformats.org/officeDocument/2006/relationships/tags" Target="../tags/tag307.xml"/><Relationship Id="rId18" Type="http://schemas.openxmlformats.org/officeDocument/2006/relationships/tags" Target="../tags/tag312.xml"/><Relationship Id="rId26" Type="http://schemas.openxmlformats.org/officeDocument/2006/relationships/tags" Target="../tags/tag320.xml"/><Relationship Id="rId39" Type="http://schemas.openxmlformats.org/officeDocument/2006/relationships/tags" Target="../tags/tag333.xml"/><Relationship Id="rId21" Type="http://schemas.openxmlformats.org/officeDocument/2006/relationships/tags" Target="../tags/tag315.xml"/><Relationship Id="rId34" Type="http://schemas.openxmlformats.org/officeDocument/2006/relationships/tags" Target="../tags/tag328.xml"/><Relationship Id="rId42" Type="http://schemas.openxmlformats.org/officeDocument/2006/relationships/tags" Target="../tags/tag336.xml"/><Relationship Id="rId7" Type="http://schemas.openxmlformats.org/officeDocument/2006/relationships/tags" Target="../tags/tag301.xml"/><Relationship Id="rId2" Type="http://schemas.openxmlformats.org/officeDocument/2006/relationships/tags" Target="../tags/tag296.xml"/><Relationship Id="rId16" Type="http://schemas.openxmlformats.org/officeDocument/2006/relationships/tags" Target="../tags/tag310.xml"/><Relationship Id="rId20" Type="http://schemas.openxmlformats.org/officeDocument/2006/relationships/tags" Target="../tags/tag314.xml"/><Relationship Id="rId29" Type="http://schemas.openxmlformats.org/officeDocument/2006/relationships/tags" Target="../tags/tag323.xml"/><Relationship Id="rId41" Type="http://schemas.openxmlformats.org/officeDocument/2006/relationships/tags" Target="../tags/tag335.xml"/><Relationship Id="rId1" Type="http://schemas.openxmlformats.org/officeDocument/2006/relationships/tags" Target="../tags/tag295.xml"/><Relationship Id="rId6" Type="http://schemas.openxmlformats.org/officeDocument/2006/relationships/tags" Target="../tags/tag300.xml"/><Relationship Id="rId11" Type="http://schemas.openxmlformats.org/officeDocument/2006/relationships/tags" Target="../tags/tag305.xml"/><Relationship Id="rId24" Type="http://schemas.openxmlformats.org/officeDocument/2006/relationships/tags" Target="../tags/tag318.xml"/><Relationship Id="rId32" Type="http://schemas.openxmlformats.org/officeDocument/2006/relationships/tags" Target="../tags/tag326.xml"/><Relationship Id="rId37" Type="http://schemas.openxmlformats.org/officeDocument/2006/relationships/tags" Target="../tags/tag331.xml"/><Relationship Id="rId40" Type="http://schemas.openxmlformats.org/officeDocument/2006/relationships/tags" Target="../tags/tag334.xml"/><Relationship Id="rId5" Type="http://schemas.openxmlformats.org/officeDocument/2006/relationships/tags" Target="../tags/tag299.xml"/><Relationship Id="rId15" Type="http://schemas.openxmlformats.org/officeDocument/2006/relationships/tags" Target="../tags/tag309.xml"/><Relationship Id="rId23" Type="http://schemas.openxmlformats.org/officeDocument/2006/relationships/tags" Target="../tags/tag317.xml"/><Relationship Id="rId28" Type="http://schemas.openxmlformats.org/officeDocument/2006/relationships/tags" Target="../tags/tag322.xml"/><Relationship Id="rId36" Type="http://schemas.openxmlformats.org/officeDocument/2006/relationships/tags" Target="../tags/tag330.xml"/><Relationship Id="rId10" Type="http://schemas.openxmlformats.org/officeDocument/2006/relationships/tags" Target="../tags/tag304.xml"/><Relationship Id="rId19" Type="http://schemas.openxmlformats.org/officeDocument/2006/relationships/tags" Target="../tags/tag313.xml"/><Relationship Id="rId31" Type="http://schemas.openxmlformats.org/officeDocument/2006/relationships/tags" Target="../tags/tag325.xml"/><Relationship Id="rId44" Type="http://schemas.openxmlformats.org/officeDocument/2006/relationships/notesSlide" Target="../notesSlides/notesSlide41.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tags" Target="../tags/tag308.xml"/><Relationship Id="rId22" Type="http://schemas.openxmlformats.org/officeDocument/2006/relationships/tags" Target="../tags/tag316.xml"/><Relationship Id="rId27" Type="http://schemas.openxmlformats.org/officeDocument/2006/relationships/tags" Target="../tags/tag321.xml"/><Relationship Id="rId30" Type="http://schemas.openxmlformats.org/officeDocument/2006/relationships/tags" Target="../tags/tag324.xml"/><Relationship Id="rId35" Type="http://schemas.openxmlformats.org/officeDocument/2006/relationships/tags" Target="../tags/tag329.xml"/><Relationship Id="rId43" Type="http://schemas.openxmlformats.org/officeDocument/2006/relationships/slideLayout" Target="../slideLayouts/slideLayout85.xml"/><Relationship Id="rId8" Type="http://schemas.openxmlformats.org/officeDocument/2006/relationships/tags" Target="../tags/tag302.xml"/><Relationship Id="rId3" Type="http://schemas.openxmlformats.org/officeDocument/2006/relationships/tags" Target="../tags/tag297.xml"/><Relationship Id="rId12" Type="http://schemas.openxmlformats.org/officeDocument/2006/relationships/tags" Target="../tags/tag306.xml"/><Relationship Id="rId17" Type="http://schemas.openxmlformats.org/officeDocument/2006/relationships/tags" Target="../tags/tag311.xml"/><Relationship Id="rId25" Type="http://schemas.openxmlformats.org/officeDocument/2006/relationships/tags" Target="../tags/tag319.xml"/><Relationship Id="rId33" Type="http://schemas.openxmlformats.org/officeDocument/2006/relationships/tags" Target="../tags/tag327.xml"/><Relationship Id="rId38" Type="http://schemas.openxmlformats.org/officeDocument/2006/relationships/tags" Target="../tags/tag33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84.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4.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4E734AB-E0EC-44F5-BDA3-EC68CE9E8ADB}"/>
              </a:ext>
            </a:extLst>
          </p:cNvPr>
          <p:cNvSpPr>
            <a:spLocks noGrp="1"/>
          </p:cNvSpPr>
          <p:nvPr>
            <p:ph type="title"/>
          </p:nvPr>
        </p:nvSpPr>
        <p:spPr/>
        <p:txBody>
          <a:bodyPr/>
          <a:lstStyle/>
          <a:p>
            <a:r>
              <a:rPr lang="en-GB" dirty="0">
                <a:solidFill>
                  <a:schemeClr val="tx1"/>
                </a:solidFill>
              </a:rPr>
              <a:t>Conceptualizing the design from requirements</a:t>
            </a:r>
            <a:endParaRPr lang="en-US" dirty="0"/>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5E9092-2320-4288-97A5-F266B28F4C6F}"/>
              </a:ext>
            </a:extLst>
          </p:cNvPr>
          <p:cNvSpPr>
            <a:spLocks noGrp="1"/>
          </p:cNvSpPr>
          <p:nvPr>
            <p:ph type="title"/>
          </p:nvPr>
        </p:nvSpPr>
        <p:spPr/>
        <p:txBody>
          <a:bodyPr/>
          <a:lstStyle/>
          <a:p>
            <a:r>
              <a:rPr lang="en-US" dirty="0"/>
              <a:t>Good requirements are…</a:t>
            </a:r>
          </a:p>
        </p:txBody>
      </p:sp>
      <p:sp>
        <p:nvSpPr>
          <p:cNvPr id="6" name="Rectangle 5">
            <a:extLst>
              <a:ext uri="{FF2B5EF4-FFF2-40B4-BE49-F238E27FC236}">
                <a16:creationId xmlns:a16="http://schemas.microsoft.com/office/drawing/2014/main" id="{9E306EC0-6138-4725-9167-391FE1AFC55B}"/>
              </a:ext>
            </a:extLst>
          </p:cNvPr>
          <p:cNvSpPr/>
          <p:nvPr/>
        </p:nvSpPr>
        <p:spPr bwMode="auto">
          <a:xfrm>
            <a:off x="1134533" y="1667385"/>
            <a:ext cx="3369734" cy="1608666"/>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Clear</a:t>
            </a:r>
          </a:p>
        </p:txBody>
      </p:sp>
      <p:sp>
        <p:nvSpPr>
          <p:cNvPr id="11" name="Rectangle 10">
            <a:extLst>
              <a:ext uri="{FF2B5EF4-FFF2-40B4-BE49-F238E27FC236}">
                <a16:creationId xmlns:a16="http://schemas.microsoft.com/office/drawing/2014/main" id="{14E06911-34AD-4D24-82E5-C31684C5D19E}"/>
              </a:ext>
            </a:extLst>
          </p:cNvPr>
          <p:cNvSpPr/>
          <p:nvPr/>
        </p:nvSpPr>
        <p:spPr bwMode="auto">
          <a:xfrm>
            <a:off x="7188200" y="1667385"/>
            <a:ext cx="3369734" cy="1608666"/>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Actionable</a:t>
            </a:r>
          </a:p>
        </p:txBody>
      </p:sp>
      <p:sp>
        <p:nvSpPr>
          <p:cNvPr id="12" name="Rectangle 11">
            <a:extLst>
              <a:ext uri="{FF2B5EF4-FFF2-40B4-BE49-F238E27FC236}">
                <a16:creationId xmlns:a16="http://schemas.microsoft.com/office/drawing/2014/main" id="{3B6609C3-27EB-457A-A60D-611531A44059}"/>
              </a:ext>
            </a:extLst>
          </p:cNvPr>
          <p:cNvSpPr/>
          <p:nvPr/>
        </p:nvSpPr>
        <p:spPr bwMode="auto">
          <a:xfrm>
            <a:off x="1134533" y="3862744"/>
            <a:ext cx="3369734" cy="1608666"/>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Feasible</a:t>
            </a:r>
          </a:p>
        </p:txBody>
      </p:sp>
      <p:sp>
        <p:nvSpPr>
          <p:cNvPr id="10" name="Rectangle 9">
            <a:extLst>
              <a:ext uri="{FF2B5EF4-FFF2-40B4-BE49-F238E27FC236}">
                <a16:creationId xmlns:a16="http://schemas.microsoft.com/office/drawing/2014/main" id="{6FD52D86-694C-4033-BB21-BD5FCBFCE700}"/>
              </a:ext>
            </a:extLst>
          </p:cNvPr>
          <p:cNvSpPr/>
          <p:nvPr/>
        </p:nvSpPr>
        <p:spPr bwMode="auto">
          <a:xfrm>
            <a:off x="7188200" y="3862744"/>
            <a:ext cx="3369734" cy="1608666"/>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Testable</a:t>
            </a:r>
          </a:p>
        </p:txBody>
      </p:sp>
    </p:spTree>
    <p:extLst>
      <p:ext uri="{BB962C8B-B14F-4D97-AF65-F5344CB8AC3E}">
        <p14:creationId xmlns:p14="http://schemas.microsoft.com/office/powerpoint/2010/main" val="26898279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A4C7D9-89DA-4B11-A366-6C58CC3DA28B}"/>
              </a:ext>
            </a:extLst>
          </p:cNvPr>
          <p:cNvSpPr>
            <a:spLocks noGrp="1"/>
          </p:cNvSpPr>
          <p:nvPr>
            <p:ph type="title"/>
          </p:nvPr>
        </p:nvSpPr>
        <p:spPr/>
        <p:txBody>
          <a:bodyPr/>
          <a:lstStyle/>
          <a:p>
            <a:r>
              <a:rPr lang="en-US" dirty="0"/>
              <a:t>Ensure clear requirements</a:t>
            </a:r>
          </a:p>
        </p:txBody>
      </p:sp>
      <p:grpSp>
        <p:nvGrpSpPr>
          <p:cNvPr id="10" name="Group 9">
            <a:extLst>
              <a:ext uri="{FF2B5EF4-FFF2-40B4-BE49-F238E27FC236}">
                <a16:creationId xmlns:a16="http://schemas.microsoft.com/office/drawing/2014/main" id="{D98711A2-CD7E-47ED-BB97-7267488DE227}"/>
              </a:ext>
              <a:ext uri="{C183D7F6-B498-43B3-948B-1728B52AA6E4}">
                <adec:decorative xmlns:adec="http://schemas.microsoft.com/office/drawing/2017/decorative" val="1"/>
              </a:ext>
            </a:extLst>
          </p:cNvPr>
          <p:cNvGrpSpPr/>
          <p:nvPr/>
        </p:nvGrpSpPr>
        <p:grpSpPr>
          <a:xfrm>
            <a:off x="1621647" y="2462524"/>
            <a:ext cx="3927717" cy="1116387"/>
            <a:chOff x="4858603" y="2349975"/>
            <a:chExt cx="4708478" cy="1433851"/>
          </a:xfrm>
        </p:grpSpPr>
        <p:sp>
          <p:nvSpPr>
            <p:cNvPr id="11" name="Content Placeholder 21">
              <a:extLst>
                <a:ext uri="{FF2B5EF4-FFF2-40B4-BE49-F238E27FC236}">
                  <a16:creationId xmlns:a16="http://schemas.microsoft.com/office/drawing/2014/main" id="{1F8A9049-C87D-4FD8-8C85-E8209B8689E2}"/>
                </a:ext>
              </a:extLst>
            </p:cNvPr>
            <p:cNvSpPr txBox="1">
              <a:spLocks/>
            </p:cNvSpPr>
            <p:nvPr/>
          </p:nvSpPr>
          <p:spPr>
            <a:xfrm>
              <a:off x="4858603" y="2349975"/>
              <a:ext cx="4708478" cy="1433851"/>
            </a:xfrm>
            <a:prstGeom prst="rect">
              <a:avLst/>
            </a:prstGeom>
          </p:spPr>
          <p:txBody>
            <a:bodyPr vert="horz" wrap="square" lIns="0" tIns="0" rIns="0" bIns="0" rtlCol="0">
              <a:spAutoFit/>
            </a:bodyPr>
            <a:lstStyle>
              <a:lvl1pPr marL="274320" indent="-274320" algn="l" defTabSz="914363" rtl="0" eaLnBrk="1" latinLnBrk="0" hangingPunct="1">
                <a:lnSpc>
                  <a:spcPct val="100000"/>
                </a:lnSpc>
                <a:spcBef>
                  <a:spcPts val="600"/>
                </a:spcBef>
                <a:buClr>
                  <a:schemeClr val="accent6">
                    <a:lumMod val="75000"/>
                  </a:schemeClr>
                </a:buClr>
                <a:buSzPct val="115000"/>
                <a:buFont typeface="Wingdings" pitchFamily="2" charset="2"/>
                <a:buChar char="§"/>
                <a:defRPr sz="1600" kern="1200">
                  <a:solidFill>
                    <a:schemeClr val="bg2">
                      <a:lumMod val="50000"/>
                    </a:schemeClr>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600"/>
                </a:spcBef>
                <a:buClr>
                  <a:srgbClr val="FFC000"/>
                </a:buClr>
                <a:buSzPct val="75000"/>
                <a:buFont typeface="Wingdings" pitchFamily="2" charset="2"/>
                <a:buChar char="§"/>
                <a:defRPr sz="1400" kern="1200">
                  <a:solidFill>
                    <a:schemeClr val="bg2">
                      <a:lumMod val="50000"/>
                    </a:schemeClr>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600"/>
                </a:spcBef>
                <a:buClr>
                  <a:srgbClr val="5191CD"/>
                </a:buClr>
                <a:buSzPct val="100000"/>
                <a:buFont typeface="Segoe" charset="0"/>
                <a:buChar char="–"/>
                <a:defRPr sz="1200" kern="1200">
                  <a:solidFill>
                    <a:srgbClr val="595959"/>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600"/>
                </a:spcBef>
                <a:buClr>
                  <a:srgbClr val="5191CD"/>
                </a:buClr>
                <a:buSzPct val="90000"/>
                <a:buFont typeface="Segoe" charset="0"/>
                <a:buChar char="–"/>
                <a:defRPr sz="1200" kern="1200">
                  <a:solidFill>
                    <a:srgbClr val="595959"/>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600"/>
                </a:spcBef>
                <a:buClr>
                  <a:srgbClr val="5191CD"/>
                </a:buClr>
                <a:buSzPct val="100000"/>
                <a:buFont typeface="Segoe" charset="0"/>
                <a:buChar char="–"/>
                <a:defRPr sz="1200" kern="1200">
                  <a:solidFill>
                    <a:srgbClr val="595959"/>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75664" lvl="4" indent="0" defTabSz="896350">
                <a:spcBef>
                  <a:spcPts val="588"/>
                </a:spcBef>
                <a:spcAft>
                  <a:spcPts val="588"/>
                </a:spcAft>
                <a:buNone/>
              </a:pPr>
              <a:r>
                <a:rPr lang="en-US" sz="1078" dirty="0">
                  <a:solidFill>
                    <a:srgbClr val="3C3C41"/>
                  </a:solidFill>
                  <a:latin typeface="Segoe UI"/>
                </a:rPr>
                <a:t>Business need criterion</a:t>
              </a:r>
            </a:p>
            <a:p>
              <a:pPr marL="1075664" lvl="4" indent="0" defTabSz="896350">
                <a:spcBef>
                  <a:spcPts val="588"/>
                </a:spcBef>
                <a:spcAft>
                  <a:spcPts val="588"/>
                </a:spcAft>
                <a:buNone/>
              </a:pPr>
              <a:r>
                <a:rPr lang="en-US" sz="1078" dirty="0">
                  <a:solidFill>
                    <a:srgbClr val="3C3C41"/>
                  </a:solidFill>
                  <a:latin typeface="Segoe UI"/>
                </a:rPr>
                <a:t>Effective definition/description criteria</a:t>
              </a:r>
            </a:p>
            <a:p>
              <a:pPr marL="1075664" lvl="4" indent="0" defTabSz="896350">
                <a:spcBef>
                  <a:spcPts val="588"/>
                </a:spcBef>
                <a:spcAft>
                  <a:spcPts val="588"/>
                </a:spcAft>
                <a:buNone/>
              </a:pPr>
              <a:r>
                <a:rPr lang="en-US" sz="1078" dirty="0">
                  <a:solidFill>
                    <a:srgbClr val="3C3C41"/>
                  </a:solidFill>
                  <a:latin typeface="Segoe UI"/>
                </a:rPr>
                <a:t>Criteria for ability to execute</a:t>
              </a:r>
            </a:p>
            <a:p>
              <a:pPr marL="1075664" lvl="4" indent="0" defTabSz="896350">
                <a:spcBef>
                  <a:spcPts val="588"/>
                </a:spcBef>
                <a:spcAft>
                  <a:spcPts val="588"/>
                </a:spcAft>
                <a:buNone/>
              </a:pPr>
              <a:r>
                <a:rPr lang="en-US" sz="1078" dirty="0">
                  <a:solidFill>
                    <a:srgbClr val="3C3C41"/>
                  </a:solidFill>
                  <a:latin typeface="Segoe UI"/>
                </a:rPr>
                <a:t>Criterion for documentation adequacy</a:t>
              </a:r>
            </a:p>
          </p:txBody>
        </p:sp>
        <p:grpSp>
          <p:nvGrpSpPr>
            <p:cNvPr id="12" name="Group 11">
              <a:extLst>
                <a:ext uri="{FF2B5EF4-FFF2-40B4-BE49-F238E27FC236}">
                  <a16:creationId xmlns:a16="http://schemas.microsoft.com/office/drawing/2014/main" id="{D2540ED1-2B92-4176-94EE-C3DF41770015}"/>
                </a:ext>
              </a:extLst>
            </p:cNvPr>
            <p:cNvGrpSpPr/>
            <p:nvPr/>
          </p:nvGrpSpPr>
          <p:grpSpPr>
            <a:xfrm>
              <a:off x="5209450" y="2349975"/>
              <a:ext cx="590894" cy="1428904"/>
              <a:chOff x="5310034" y="1939447"/>
              <a:chExt cx="590894" cy="1428904"/>
            </a:xfrm>
          </p:grpSpPr>
          <p:sp>
            <p:nvSpPr>
              <p:cNvPr id="13" name="Snip Single Corner Rectangle 27">
                <a:extLst>
                  <a:ext uri="{FF2B5EF4-FFF2-40B4-BE49-F238E27FC236}">
                    <a16:creationId xmlns:a16="http://schemas.microsoft.com/office/drawing/2014/main" id="{40E4195F-28BA-4E14-9D34-7500FEBBE047}"/>
                  </a:ext>
                </a:extLst>
              </p:cNvPr>
              <p:cNvSpPr/>
              <p:nvPr/>
            </p:nvSpPr>
            <p:spPr>
              <a:xfrm>
                <a:off x="5310034" y="2720113"/>
                <a:ext cx="590894" cy="257905"/>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896350">
                  <a:defRPr/>
                </a:pPr>
                <a:endParaRPr lang="en-US" sz="1078" kern="0" dirty="0">
                  <a:solidFill>
                    <a:srgbClr val="000000"/>
                  </a:solidFill>
                  <a:latin typeface="Segoe UI"/>
                </a:endParaRPr>
              </a:p>
            </p:txBody>
          </p:sp>
          <p:sp>
            <p:nvSpPr>
              <p:cNvPr id="14" name="Snip Single Corner Rectangle 28">
                <a:extLst>
                  <a:ext uri="{FF2B5EF4-FFF2-40B4-BE49-F238E27FC236}">
                    <a16:creationId xmlns:a16="http://schemas.microsoft.com/office/drawing/2014/main" id="{AC42D737-BA81-4A01-B2CF-8F7370113A9D}"/>
                  </a:ext>
                </a:extLst>
              </p:cNvPr>
              <p:cNvSpPr/>
              <p:nvPr/>
            </p:nvSpPr>
            <p:spPr>
              <a:xfrm>
                <a:off x="5310034" y="3110446"/>
                <a:ext cx="590894" cy="257905"/>
              </a:xfrm>
              <a:prstGeom prst="snip1Rect">
                <a:avLst/>
              </a:prstGeom>
              <a:solidFill>
                <a:srgbClr val="00AEEF"/>
              </a:solidFill>
              <a:ln w="9525" cap="flat" cmpd="sng" algn="ctr">
                <a:noFill/>
                <a:prstDash val="solid"/>
              </a:ln>
              <a:effectLst/>
            </p:spPr>
            <p:txBody>
              <a:bodyPr lIns="179285" rIns="0" rtlCol="0" anchor="ctr"/>
              <a:lstStyle/>
              <a:p>
                <a:pPr defTabSz="896350">
                  <a:defRPr/>
                </a:pPr>
                <a:endParaRPr lang="en-US" sz="1078" kern="0" dirty="0">
                  <a:solidFill>
                    <a:srgbClr val="000000"/>
                  </a:solidFill>
                  <a:latin typeface="Segoe UI"/>
                </a:endParaRPr>
              </a:p>
            </p:txBody>
          </p:sp>
          <p:sp>
            <p:nvSpPr>
              <p:cNvPr id="15" name="Snip Single Corner Rectangle 29">
                <a:extLst>
                  <a:ext uri="{FF2B5EF4-FFF2-40B4-BE49-F238E27FC236}">
                    <a16:creationId xmlns:a16="http://schemas.microsoft.com/office/drawing/2014/main" id="{87EF3946-6D26-46FC-82B2-19DA7403E111}"/>
                  </a:ext>
                </a:extLst>
              </p:cNvPr>
              <p:cNvSpPr/>
              <p:nvPr/>
            </p:nvSpPr>
            <p:spPr>
              <a:xfrm>
                <a:off x="5310034" y="1939447"/>
                <a:ext cx="590894" cy="257905"/>
              </a:xfrm>
              <a:prstGeom prst="snip1Rect">
                <a:avLst/>
              </a:prstGeom>
              <a:solidFill>
                <a:srgbClr val="742774"/>
              </a:solidFill>
              <a:ln w="9525" cap="flat" cmpd="sng" algn="ctr">
                <a:noFill/>
                <a:prstDash val="solid"/>
              </a:ln>
              <a:effectLst/>
            </p:spPr>
            <p:txBody>
              <a:bodyPr lIns="179285" rIns="89642" rtlCol="0" anchor="ctr"/>
              <a:lstStyle/>
              <a:p>
                <a:pPr defTabSz="896350">
                  <a:defRPr/>
                </a:pPr>
                <a:endParaRPr lang="en-US" sz="1078" kern="0" dirty="0">
                  <a:solidFill>
                    <a:srgbClr val="000000"/>
                  </a:solidFill>
                  <a:latin typeface="Segoe UI"/>
                </a:endParaRPr>
              </a:p>
            </p:txBody>
          </p:sp>
          <p:sp>
            <p:nvSpPr>
              <p:cNvPr id="16" name="Snip Single Corner Rectangle 30">
                <a:extLst>
                  <a:ext uri="{FF2B5EF4-FFF2-40B4-BE49-F238E27FC236}">
                    <a16:creationId xmlns:a16="http://schemas.microsoft.com/office/drawing/2014/main" id="{51100AFF-CB8C-471E-8BA7-06995FEB02BD}"/>
                  </a:ext>
                </a:extLst>
              </p:cNvPr>
              <p:cNvSpPr/>
              <p:nvPr/>
            </p:nvSpPr>
            <p:spPr>
              <a:xfrm>
                <a:off x="5310034" y="2329780"/>
                <a:ext cx="590894" cy="257905"/>
              </a:xfrm>
              <a:prstGeom prst="snip1Rect">
                <a:avLst/>
              </a:prstGeom>
              <a:solidFill>
                <a:srgbClr val="D9D9D9"/>
              </a:solidFill>
              <a:ln w="9525" cap="flat" cmpd="sng" algn="ctr">
                <a:noFill/>
                <a:prstDash val="solid"/>
              </a:ln>
              <a:effectLst/>
            </p:spPr>
            <p:txBody>
              <a:bodyPr lIns="179285" rIns="179285" rtlCol="0" anchor="ctr"/>
              <a:lstStyle/>
              <a:p>
                <a:pPr defTabSz="896350">
                  <a:defRPr/>
                </a:pPr>
                <a:endParaRPr lang="en-US" sz="1078" kern="0" dirty="0">
                  <a:solidFill>
                    <a:srgbClr val="000000"/>
                  </a:solidFill>
                  <a:latin typeface="Segoe UI"/>
                </a:endParaRPr>
              </a:p>
            </p:txBody>
          </p:sp>
        </p:grpSp>
      </p:grpSp>
      <p:sp>
        <p:nvSpPr>
          <p:cNvPr id="6" name="Snip Single Corner Rectangle 21">
            <a:extLst>
              <a:ext uri="{FF2B5EF4-FFF2-40B4-BE49-F238E27FC236}">
                <a16:creationId xmlns:a16="http://schemas.microsoft.com/office/drawing/2014/main" id="{3CDC8A75-EFF0-48EE-B74B-7E2208CFBE94}"/>
              </a:ext>
            </a:extLst>
          </p:cNvPr>
          <p:cNvSpPr/>
          <p:nvPr/>
        </p:nvSpPr>
        <p:spPr>
          <a:xfrm>
            <a:off x="6795163" y="709088"/>
            <a:ext cx="3934850" cy="591136"/>
          </a:xfrm>
          <a:prstGeom prst="snip1Rect">
            <a:avLst/>
          </a:prstGeom>
          <a:solidFill>
            <a:srgbClr val="742774"/>
          </a:solidFill>
          <a:ln w="9525" cap="flat" cmpd="sng" algn="ctr">
            <a:noFill/>
            <a:prstDash val="solid"/>
          </a:ln>
          <a:effectLst/>
        </p:spPr>
        <p:txBody>
          <a:bodyPr lIns="179285" rIns="89642" rtlCol="0" anchor="ctr"/>
          <a:lstStyle/>
          <a:p>
            <a:pPr defTabSz="896350">
              <a:defRPr/>
            </a:pPr>
            <a:r>
              <a:rPr lang="en-US" sz="1568" b="1" kern="0" dirty="0">
                <a:solidFill>
                  <a:srgbClr val="FFFFFF"/>
                </a:solidFill>
                <a:latin typeface="Segoe UI"/>
              </a:rPr>
              <a:t>Necessity  </a:t>
            </a:r>
          </a:p>
          <a:p>
            <a:pPr defTabSz="896350">
              <a:defRPr/>
            </a:pPr>
            <a:r>
              <a:rPr lang="en-US" sz="1078" kern="0" dirty="0">
                <a:solidFill>
                  <a:srgbClr val="FFFFFF"/>
                </a:solidFill>
                <a:latin typeface="Segoe UI"/>
              </a:rPr>
              <a:t>The requirement is not optional.</a:t>
            </a:r>
          </a:p>
        </p:txBody>
      </p:sp>
      <p:sp>
        <p:nvSpPr>
          <p:cNvPr id="9" name="Snip Single Corner Rectangle 25">
            <a:extLst>
              <a:ext uri="{FF2B5EF4-FFF2-40B4-BE49-F238E27FC236}">
                <a16:creationId xmlns:a16="http://schemas.microsoft.com/office/drawing/2014/main" id="{BE617BDA-BE8E-44C0-AB70-EB2FF3C499D7}"/>
              </a:ext>
            </a:extLst>
          </p:cNvPr>
          <p:cNvSpPr/>
          <p:nvPr/>
        </p:nvSpPr>
        <p:spPr>
          <a:xfrm>
            <a:off x="6795163" y="1390549"/>
            <a:ext cx="3934850" cy="591136"/>
          </a:xfrm>
          <a:prstGeom prst="snip1Rect">
            <a:avLst/>
          </a:prstGeom>
          <a:solidFill>
            <a:srgbClr val="D9D9D9"/>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Cohesiveness</a:t>
            </a:r>
          </a:p>
          <a:p>
            <a:pPr defTabSz="896350">
              <a:defRPr/>
            </a:pPr>
            <a:r>
              <a:rPr lang="en-US" sz="1078" kern="0" dirty="0">
                <a:solidFill>
                  <a:srgbClr val="3F3F3F"/>
                </a:solidFill>
                <a:latin typeface="Segoe UI"/>
              </a:rPr>
              <a:t>The requirement is not addressing more than one thing. </a:t>
            </a:r>
          </a:p>
        </p:txBody>
      </p:sp>
      <p:sp>
        <p:nvSpPr>
          <p:cNvPr id="5" name="Snip Single Corner Rectangle 20">
            <a:extLst>
              <a:ext uri="{FF2B5EF4-FFF2-40B4-BE49-F238E27FC236}">
                <a16:creationId xmlns:a16="http://schemas.microsoft.com/office/drawing/2014/main" id="{3E660C45-862D-402F-93B4-58CC31AC606E}"/>
              </a:ext>
            </a:extLst>
          </p:cNvPr>
          <p:cNvSpPr/>
          <p:nvPr/>
        </p:nvSpPr>
        <p:spPr>
          <a:xfrm>
            <a:off x="6795163" y="2072010"/>
            <a:ext cx="3934850" cy="591136"/>
          </a:xfrm>
          <a:prstGeom prst="snip1Rect">
            <a:avLst/>
          </a:prstGeom>
          <a:solidFill>
            <a:srgbClr val="D9D9D9"/>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Consistency</a:t>
            </a:r>
          </a:p>
          <a:p>
            <a:pPr defTabSz="896350">
              <a:defRPr/>
            </a:pPr>
            <a:r>
              <a:rPr lang="en-US" sz="1078" kern="0" dirty="0">
                <a:solidFill>
                  <a:srgbClr val="3F3F3F"/>
                </a:solidFill>
                <a:latin typeface="Segoe UI"/>
              </a:rPr>
              <a:t>Requirement is not at odds with another requirement. </a:t>
            </a:r>
          </a:p>
        </p:txBody>
      </p:sp>
      <p:sp>
        <p:nvSpPr>
          <p:cNvPr id="7" name="Snip Single Corner Rectangle 22">
            <a:extLst>
              <a:ext uri="{FF2B5EF4-FFF2-40B4-BE49-F238E27FC236}">
                <a16:creationId xmlns:a16="http://schemas.microsoft.com/office/drawing/2014/main" id="{E3FBEDDE-2C88-494A-BCEB-1A39E62C42DC}"/>
              </a:ext>
            </a:extLst>
          </p:cNvPr>
          <p:cNvSpPr/>
          <p:nvPr/>
        </p:nvSpPr>
        <p:spPr>
          <a:xfrm>
            <a:off x="6795163" y="2753471"/>
            <a:ext cx="3934850" cy="591136"/>
          </a:xfrm>
          <a:prstGeom prst="snip1Rect">
            <a:avLst/>
          </a:prstGeom>
          <a:solidFill>
            <a:srgbClr val="D9D9D9"/>
          </a:solidFill>
          <a:ln w="9525" cap="flat" cmpd="sng" algn="ctr">
            <a:noFill/>
            <a:prstDash val="solid"/>
          </a:ln>
          <a:effectLst/>
        </p:spPr>
        <p:txBody>
          <a:bodyPr lIns="179285" rIns="179285" rtlCol="0" anchor="ctr"/>
          <a:lstStyle/>
          <a:p>
            <a:pPr defTabSz="896350">
              <a:defRPr/>
            </a:pPr>
            <a:r>
              <a:rPr lang="en-US" sz="1568" b="1" kern="0" dirty="0">
                <a:solidFill>
                  <a:srgbClr val="3F3F3F"/>
                </a:solidFill>
                <a:latin typeface="Segoe UI"/>
              </a:rPr>
              <a:t>Unambiguity</a:t>
            </a:r>
          </a:p>
          <a:p>
            <a:pPr defTabSz="896350">
              <a:defRPr/>
            </a:pPr>
            <a:r>
              <a:rPr lang="en-US" sz="1078" kern="0" dirty="0">
                <a:solidFill>
                  <a:srgbClr val="3F3F3F"/>
                </a:solidFill>
                <a:latin typeface="Segoe UI"/>
              </a:rPr>
              <a:t>Requirement is not subject to interpretation.  </a:t>
            </a:r>
          </a:p>
        </p:txBody>
      </p:sp>
      <p:sp>
        <p:nvSpPr>
          <p:cNvPr id="3" name="Snip Single Corner Rectangle 18">
            <a:extLst>
              <a:ext uri="{FF2B5EF4-FFF2-40B4-BE49-F238E27FC236}">
                <a16:creationId xmlns:a16="http://schemas.microsoft.com/office/drawing/2014/main" id="{90E2261A-0B34-4892-9056-5CB81E8627AB}"/>
              </a:ext>
            </a:extLst>
          </p:cNvPr>
          <p:cNvSpPr/>
          <p:nvPr/>
        </p:nvSpPr>
        <p:spPr>
          <a:xfrm>
            <a:off x="6795163" y="3430798"/>
            <a:ext cx="3934850" cy="591136"/>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896350">
              <a:defRPr/>
            </a:pPr>
            <a:r>
              <a:rPr lang="en-US" sz="1568" b="1" kern="0" dirty="0">
                <a:solidFill>
                  <a:srgbClr val="FFFFFF"/>
                </a:solidFill>
                <a:latin typeface="Segoe UI"/>
              </a:rPr>
              <a:t>Verifiability</a:t>
            </a:r>
          </a:p>
          <a:p>
            <a:pPr defTabSz="896350">
              <a:defRPr/>
            </a:pPr>
            <a:r>
              <a:rPr lang="en-US" sz="1078" kern="0" dirty="0">
                <a:solidFill>
                  <a:srgbClr val="FFFFFF"/>
                </a:solidFill>
                <a:latin typeface="Segoe UI"/>
              </a:rPr>
              <a:t>Can be tested/demonstrated/inspected/analyzed.</a:t>
            </a:r>
          </a:p>
        </p:txBody>
      </p:sp>
      <p:sp>
        <p:nvSpPr>
          <p:cNvPr id="8" name="Snip Single Corner Rectangle 23">
            <a:extLst>
              <a:ext uri="{FF2B5EF4-FFF2-40B4-BE49-F238E27FC236}">
                <a16:creationId xmlns:a16="http://schemas.microsoft.com/office/drawing/2014/main" id="{6542DCC3-AF74-4A72-91C3-C64626D07CAD}"/>
              </a:ext>
            </a:extLst>
          </p:cNvPr>
          <p:cNvSpPr/>
          <p:nvPr/>
        </p:nvSpPr>
        <p:spPr>
          <a:xfrm>
            <a:off x="6795163" y="4108124"/>
            <a:ext cx="3934850" cy="591136"/>
          </a:xfrm>
          <a:prstGeom prst="snip1Rect">
            <a:avLst/>
          </a:prstGeom>
          <a:solidFill>
            <a:srgbClr val="8CC600"/>
          </a:solidFill>
          <a:ln w="25400" cap="flat" cmpd="sng" algn="ctr">
            <a:noFill/>
            <a:prstDash val="solid"/>
          </a:ln>
          <a:effectLst/>
        </p:spPr>
        <p:txBody>
          <a:bodyPr rot="0" spcFirstLastPara="0" vertOverflow="overflow" horzOverflow="overflow" vert="horz" wrap="square" lIns="179285" tIns="44821" rIns="179285" bIns="44821" numCol="1" spcCol="0" rtlCol="0" fromWordArt="0" anchor="ctr" anchorCtr="0" forceAA="0" compatLnSpc="1">
            <a:prstTxWarp prst="textNoShape">
              <a:avLst/>
            </a:prstTxWarp>
            <a:noAutofit/>
          </a:bodyPr>
          <a:lstStyle/>
          <a:p>
            <a:pPr defTabSz="896350">
              <a:defRPr/>
            </a:pPr>
            <a:r>
              <a:rPr lang="en-US" sz="1568" b="1" kern="0" dirty="0">
                <a:solidFill>
                  <a:srgbClr val="FFFFFF"/>
                </a:solidFill>
                <a:latin typeface="Segoe UI"/>
              </a:rPr>
              <a:t>Feasibility</a:t>
            </a:r>
          </a:p>
          <a:p>
            <a:pPr defTabSz="896350">
              <a:defRPr/>
            </a:pPr>
            <a:r>
              <a:rPr lang="en-US" sz="1078" kern="0" dirty="0">
                <a:solidFill>
                  <a:srgbClr val="FFFFFF"/>
                </a:solidFill>
                <a:latin typeface="Segoe UI"/>
              </a:rPr>
              <a:t>Can be implemented within existing constraints.</a:t>
            </a:r>
          </a:p>
        </p:txBody>
      </p:sp>
      <p:sp>
        <p:nvSpPr>
          <p:cNvPr id="4" name="Snip Single Corner Rectangle 19">
            <a:extLst>
              <a:ext uri="{FF2B5EF4-FFF2-40B4-BE49-F238E27FC236}">
                <a16:creationId xmlns:a16="http://schemas.microsoft.com/office/drawing/2014/main" id="{2924A5C4-5CCB-4918-A8B1-F63E6020586C}"/>
              </a:ext>
            </a:extLst>
          </p:cNvPr>
          <p:cNvSpPr/>
          <p:nvPr/>
        </p:nvSpPr>
        <p:spPr>
          <a:xfrm>
            <a:off x="6795163" y="4785450"/>
            <a:ext cx="3934850" cy="591136"/>
          </a:xfrm>
          <a:prstGeom prst="snip1Rect">
            <a:avLst/>
          </a:prstGeom>
          <a:solidFill>
            <a:srgbClr val="00AEEF"/>
          </a:solidFill>
          <a:ln w="9525" cap="flat" cmpd="sng" algn="ctr">
            <a:noFill/>
            <a:prstDash val="solid"/>
          </a:ln>
          <a:effectLst/>
        </p:spPr>
        <p:txBody>
          <a:bodyPr lIns="179285" rIns="0" rtlCol="0" anchor="ctr"/>
          <a:lstStyle/>
          <a:p>
            <a:pPr defTabSz="896350">
              <a:defRPr/>
            </a:pPr>
            <a:r>
              <a:rPr lang="en-US" sz="1568" b="1" kern="0" dirty="0">
                <a:solidFill>
                  <a:srgbClr val="FFFFFF"/>
                </a:solidFill>
                <a:latin typeface="Segoe UI"/>
              </a:rPr>
              <a:t>Traceability</a:t>
            </a:r>
          </a:p>
          <a:p>
            <a:pPr defTabSz="896350">
              <a:defRPr/>
            </a:pPr>
            <a:r>
              <a:rPr lang="en-US" sz="1078" kern="0" dirty="0">
                <a:solidFill>
                  <a:srgbClr val="FFFFFF"/>
                </a:solidFill>
                <a:latin typeface="Segoe UI"/>
              </a:rPr>
              <a:t>Documented and appropriately linked.</a:t>
            </a:r>
          </a:p>
        </p:txBody>
      </p:sp>
    </p:spTree>
    <p:extLst>
      <p:ext uri="{BB962C8B-B14F-4D97-AF65-F5344CB8AC3E}">
        <p14:creationId xmlns:p14="http://schemas.microsoft.com/office/powerpoint/2010/main" val="40002090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EF4D0C-BACA-4ADB-A9C9-4ADB339133E5}"/>
              </a:ext>
              <a:ext uri="{C183D7F6-B498-43B3-948B-1728B52AA6E4}">
                <adec:decorative xmlns:adec="http://schemas.microsoft.com/office/drawing/2017/decorative" val="1"/>
              </a:ext>
            </a:extLst>
          </p:cNvPr>
          <p:cNvGrpSpPr/>
          <p:nvPr/>
        </p:nvGrpSpPr>
        <p:grpSpPr>
          <a:xfrm>
            <a:off x="7191915" y="937636"/>
            <a:ext cx="3868110" cy="4982727"/>
            <a:chOff x="6217634" y="1343917"/>
            <a:chExt cx="4549104" cy="5082641"/>
          </a:xfrm>
        </p:grpSpPr>
        <p:graphicFrame>
          <p:nvGraphicFramePr>
            <p:cNvPr id="4" name="Diagram 3">
              <a:extLst>
                <a:ext uri="{FF2B5EF4-FFF2-40B4-BE49-F238E27FC236}">
                  <a16:creationId xmlns:a16="http://schemas.microsoft.com/office/drawing/2014/main" id="{CD7B179F-65B7-4EBE-90CA-D5F7D3DF5E5D}"/>
                </a:ext>
              </a:extLst>
            </p:cNvPr>
            <p:cNvGraphicFramePr/>
            <p:nvPr>
              <p:extLst>
                <p:ext uri="{D42A27DB-BD31-4B8C-83A1-F6EECF244321}">
                  <p14:modId xmlns:p14="http://schemas.microsoft.com/office/powerpoint/2010/main" val="3513267630"/>
                </p:ext>
              </p:extLst>
            </p:nvPr>
          </p:nvGraphicFramePr>
          <p:xfrm>
            <a:off x="6217634" y="1343917"/>
            <a:ext cx="4549104" cy="5082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1BC82972-7519-4DAB-902C-A335BB73CC31}"/>
                </a:ext>
              </a:extLst>
            </p:cNvPr>
            <p:cNvPicPr>
              <a:picLocks noChangeAspect="1"/>
            </p:cNvPicPr>
            <p:nvPr/>
          </p:nvPicPr>
          <p:blipFill>
            <a:blip r:embed="rId8"/>
            <a:stretch>
              <a:fillRect/>
            </a:stretch>
          </p:blipFill>
          <p:spPr>
            <a:xfrm>
              <a:off x="6323526" y="1735428"/>
              <a:ext cx="1223493" cy="1334063"/>
            </a:xfrm>
            <a:prstGeom prst="ellipse">
              <a:avLst/>
            </a:prstGeom>
            <a:ln>
              <a:noFill/>
            </a:ln>
            <a:effectLst>
              <a:softEdge rad="112500"/>
            </a:effectLst>
          </p:spPr>
        </p:pic>
        <p:pic>
          <p:nvPicPr>
            <p:cNvPr id="6" name="Picture 5">
              <a:extLst>
                <a:ext uri="{FF2B5EF4-FFF2-40B4-BE49-F238E27FC236}">
                  <a16:creationId xmlns:a16="http://schemas.microsoft.com/office/drawing/2014/main" id="{53664472-13BB-4BC1-B551-77830D519DF3}"/>
                </a:ext>
              </a:extLst>
            </p:cNvPr>
            <p:cNvPicPr>
              <a:picLocks noChangeAspect="1"/>
            </p:cNvPicPr>
            <p:nvPr/>
          </p:nvPicPr>
          <p:blipFill>
            <a:blip r:embed="rId9"/>
            <a:stretch>
              <a:fillRect/>
            </a:stretch>
          </p:blipFill>
          <p:spPr>
            <a:xfrm>
              <a:off x="6735851" y="3258072"/>
              <a:ext cx="1160397" cy="1237311"/>
            </a:xfrm>
            <a:prstGeom prst="ellipse">
              <a:avLst/>
            </a:prstGeom>
            <a:ln>
              <a:noFill/>
            </a:ln>
            <a:effectLst>
              <a:softEdge rad="112500"/>
            </a:effectLst>
          </p:spPr>
        </p:pic>
        <p:pic>
          <p:nvPicPr>
            <p:cNvPr id="7" name="Picture 6">
              <a:extLst>
                <a:ext uri="{FF2B5EF4-FFF2-40B4-BE49-F238E27FC236}">
                  <a16:creationId xmlns:a16="http://schemas.microsoft.com/office/drawing/2014/main" id="{4DC07FF7-0F21-4F12-B2DC-B92022C7527B}"/>
                </a:ext>
              </a:extLst>
            </p:cNvPr>
            <p:cNvPicPr>
              <a:picLocks noChangeAspect="1"/>
            </p:cNvPicPr>
            <p:nvPr/>
          </p:nvPicPr>
          <p:blipFill>
            <a:blip r:embed="rId10"/>
            <a:stretch>
              <a:fillRect/>
            </a:stretch>
          </p:blipFill>
          <p:spPr>
            <a:xfrm>
              <a:off x="6301144" y="4801780"/>
              <a:ext cx="1268260" cy="1197009"/>
            </a:xfrm>
            <a:prstGeom prst="ellipse">
              <a:avLst/>
            </a:prstGeom>
            <a:ln>
              <a:noFill/>
            </a:ln>
            <a:effectLst>
              <a:softEdge rad="112500"/>
            </a:effectLst>
          </p:spPr>
        </p:pic>
      </p:grpSp>
      <p:sp>
        <p:nvSpPr>
          <p:cNvPr id="9" name="Title 8">
            <a:extLst>
              <a:ext uri="{FF2B5EF4-FFF2-40B4-BE49-F238E27FC236}">
                <a16:creationId xmlns:a16="http://schemas.microsoft.com/office/drawing/2014/main" id="{FE3A1A31-2353-4B29-865A-FB68C0FF1BF3}"/>
              </a:ext>
            </a:extLst>
          </p:cNvPr>
          <p:cNvSpPr>
            <a:spLocks noGrp="1"/>
          </p:cNvSpPr>
          <p:nvPr>
            <p:ph type="title"/>
          </p:nvPr>
        </p:nvSpPr>
        <p:spPr/>
        <p:txBody>
          <a:bodyPr/>
          <a:lstStyle/>
          <a:p>
            <a:r>
              <a:rPr lang="en-US" dirty="0"/>
              <a:t>Who does the requirement serve?</a:t>
            </a:r>
          </a:p>
        </p:txBody>
      </p:sp>
    </p:spTree>
    <p:extLst>
      <p:ext uri="{BB962C8B-B14F-4D97-AF65-F5344CB8AC3E}">
        <p14:creationId xmlns:p14="http://schemas.microsoft.com/office/powerpoint/2010/main" val="42521302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Is it feasible?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302875"/>
          </a:xfrm>
        </p:spPr>
        <p:txBody>
          <a:bodyPr lIns="0"/>
          <a:lstStyle/>
          <a:p>
            <a:pPr marL="342900" indent="-342900">
              <a:buFont typeface="Arial" panose="020B0604020202020204" pitchFamily="34" charset="0"/>
              <a:buChar char="•"/>
            </a:pPr>
            <a:r>
              <a:rPr lang="en-US" dirty="0">
                <a:latin typeface="+mn-lt"/>
              </a:rPr>
              <a:t>Will the users use it?</a:t>
            </a:r>
          </a:p>
          <a:p>
            <a:pPr marL="342900" indent="-342900">
              <a:buFont typeface="Arial" panose="020B0604020202020204" pitchFamily="34" charset="0"/>
              <a:buChar char="•"/>
            </a:pPr>
            <a:r>
              <a:rPr lang="en-US" dirty="0">
                <a:latin typeface="+mn-lt"/>
              </a:rPr>
              <a:t>Is it technically viable?</a:t>
            </a:r>
          </a:p>
          <a:p>
            <a:pPr marL="342900" indent="-342900">
              <a:buFont typeface="Arial" panose="020B0604020202020204" pitchFamily="34" charset="0"/>
              <a:buChar char="•"/>
            </a:pPr>
            <a:r>
              <a:rPr lang="en-US" dirty="0">
                <a:latin typeface="+mn-lt"/>
              </a:rPr>
              <a:t>Is the process feasible?</a:t>
            </a:r>
          </a:p>
          <a:p>
            <a:pPr marL="342900" indent="-342900">
              <a:buFont typeface="Arial" panose="020B0604020202020204" pitchFamily="34" charset="0"/>
              <a:buChar char="•"/>
            </a:pPr>
            <a:r>
              <a:rPr lang="en-US" dirty="0">
                <a:latin typeface="+mn-lt"/>
              </a:rPr>
              <a:t>Are we solving problems or symptoms?</a:t>
            </a:r>
          </a:p>
          <a:p>
            <a:pPr marL="342900" indent="-342900">
              <a:buFont typeface="Arial" panose="020B0604020202020204" pitchFamily="34" charset="0"/>
              <a:buChar char="•"/>
            </a:pPr>
            <a:r>
              <a:rPr lang="en-US" dirty="0">
                <a:latin typeface="+mn-lt"/>
              </a:rPr>
              <a:t>Do regulatory rules or law make it not feasible?</a:t>
            </a: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Bad requirements are..</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a:solidFill>
            <a:schemeClr val="bg1">
              <a:lumMod val="95000"/>
            </a:schemeClr>
          </a:solidFill>
        </p:spPr>
        <p:txBody>
          <a:bodyPr/>
          <a:lstStyle/>
          <a:p>
            <a:r>
              <a:rPr lang="en-US" dirty="0"/>
              <a:t>Vague</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a:solidFill>
            <a:schemeClr val="bg1">
              <a:lumMod val="95000"/>
            </a:schemeClr>
          </a:solidFill>
        </p:spPr>
        <p:txBody>
          <a:bodyPr/>
          <a:lstStyle/>
          <a:p>
            <a:r>
              <a:rPr lang="en-US" dirty="0"/>
              <a:t>Not measurable</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a:solidFill>
            <a:schemeClr val="bg1">
              <a:lumMod val="95000"/>
            </a:schemeClr>
          </a:solidFill>
        </p:spPr>
        <p:txBody>
          <a:bodyPr/>
          <a:lstStyle/>
          <a:p>
            <a:r>
              <a:rPr lang="en-US" dirty="0"/>
              <a:t>Not feasible</a:t>
            </a:r>
          </a:p>
        </p:txBody>
      </p:sp>
      <p:sp>
        <p:nvSpPr>
          <p:cNvPr id="5" name="emoticon_2" title="Icon of a face frowning">
            <a:extLst>
              <a:ext uri="{FF2B5EF4-FFF2-40B4-BE49-F238E27FC236}">
                <a16:creationId xmlns:a16="http://schemas.microsoft.com/office/drawing/2014/main" id="{2110CFC4-3E17-EDA4-E285-85F1F3F7AACC}"/>
              </a:ext>
            </a:extLst>
          </p:cNvPr>
          <p:cNvSpPr>
            <a:spLocks noChangeAspect="1" noEditPoints="1"/>
          </p:cNvSpPr>
          <p:nvPr/>
        </p:nvSpPr>
        <p:spPr bwMode="auto">
          <a:xfrm>
            <a:off x="10558406" y="248438"/>
            <a:ext cx="1096470" cy="1034965"/>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239 w 312"/>
              <a:gd name="T11" fmla="*/ 250 h 312"/>
              <a:gd name="T12" fmla="*/ 156 w 312"/>
              <a:gd name="T13" fmla="*/ 200 h 312"/>
              <a:gd name="T14" fmla="*/ 73 w 312"/>
              <a:gd name="T15" fmla="*/ 25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239" y="250"/>
                </a:moveTo>
                <a:cubicBezTo>
                  <a:pt x="223" y="220"/>
                  <a:pt x="192" y="200"/>
                  <a:pt x="156" y="200"/>
                </a:cubicBezTo>
                <a:cubicBezTo>
                  <a:pt x="120" y="200"/>
                  <a:pt x="89" y="220"/>
                  <a:pt x="73" y="25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57150" cap="flat">
            <a:solidFill>
              <a:srgbClr val="006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115778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Common requirement problems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457325"/>
            <a:ext cx="11354257" cy="2302875"/>
          </a:xfrm>
        </p:spPr>
        <p:txBody>
          <a:bodyPr lIns="0"/>
          <a:lstStyle/>
          <a:p>
            <a:pPr marL="342900" indent="-342900">
              <a:buFont typeface="Arial" panose="020B0604020202020204" pitchFamily="34" charset="0"/>
              <a:buChar char="•"/>
            </a:pPr>
            <a:r>
              <a:rPr lang="en-US" dirty="0">
                <a:latin typeface="+mn-lt"/>
              </a:rPr>
              <a:t>Rebuilding legacy systems</a:t>
            </a:r>
          </a:p>
          <a:p>
            <a:pPr marL="342900" indent="-342900">
              <a:buFont typeface="Arial" panose="020B0604020202020204" pitchFamily="34" charset="0"/>
              <a:buChar char="•"/>
            </a:pPr>
            <a:r>
              <a:rPr lang="en-US" dirty="0">
                <a:latin typeface="+mn-lt"/>
              </a:rPr>
              <a:t>Excessive dependencies</a:t>
            </a:r>
          </a:p>
          <a:p>
            <a:pPr marL="342900" indent="-342900">
              <a:buFont typeface="Arial" panose="020B0604020202020204" pitchFamily="34" charset="0"/>
              <a:buChar char="•"/>
            </a:pPr>
            <a:r>
              <a:rPr lang="en-US" dirty="0">
                <a:latin typeface="+mn-lt"/>
              </a:rPr>
              <a:t>Written for how it was done 10 years go when the system you are replacing was built</a:t>
            </a:r>
          </a:p>
          <a:p>
            <a:pPr marL="342900" indent="-342900">
              <a:buFont typeface="Arial" panose="020B0604020202020204" pitchFamily="34" charset="0"/>
              <a:buChar char="•"/>
            </a:pPr>
            <a:r>
              <a:rPr lang="en-US" dirty="0">
                <a:latin typeface="+mn-lt"/>
              </a:rPr>
              <a:t>Have non-functional requirements been provided?</a:t>
            </a:r>
          </a:p>
          <a:p>
            <a:pPr marL="685800" lvl="2" indent="-342900"/>
            <a:r>
              <a:rPr lang="en-US" sz="2000" dirty="0">
                <a:latin typeface="+mn-lt"/>
              </a:rPr>
              <a:t>How many users? Application load profile? Etc.…</a:t>
            </a:r>
          </a:p>
        </p:txBody>
      </p:sp>
    </p:spTree>
    <p:extLst>
      <p:ext uri="{BB962C8B-B14F-4D97-AF65-F5344CB8AC3E}">
        <p14:creationId xmlns:p14="http://schemas.microsoft.com/office/powerpoint/2010/main" val="296700856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Common requirement problems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4294967295"/>
          </p:nvPr>
        </p:nvSpPr>
        <p:spPr>
          <a:xfrm>
            <a:off x="419100" y="1456896"/>
            <a:ext cx="11340811" cy="2226103"/>
          </a:xfrm>
          <a:prstGeom prst="rect">
            <a:avLst/>
          </a:prstGeom>
        </p:spPr>
        <p:txBody>
          <a:bodyPr lIns="0" rIns="0">
            <a:noAutofit/>
          </a:bodyPr>
          <a:lstStyle/>
          <a:p>
            <a:pPr marL="342900" indent="-342900">
              <a:buFont typeface="Arial" panose="020B0604020202020204" pitchFamily="34" charset="0"/>
              <a:buChar char="•"/>
            </a:pPr>
            <a:r>
              <a:rPr lang="en-US" sz="2350" dirty="0">
                <a:latin typeface="+mn-lt"/>
              </a:rPr>
              <a:t>Not clear, they aren’t implementable </a:t>
            </a:r>
          </a:p>
          <a:p>
            <a:pPr marL="342900" indent="-342900">
              <a:buFont typeface="Arial" panose="020B0604020202020204" pitchFamily="34" charset="0"/>
              <a:buChar char="•"/>
            </a:pPr>
            <a:r>
              <a:rPr lang="en-US" sz="2350" dirty="0">
                <a:latin typeface="+mn-lt"/>
              </a:rPr>
              <a:t>Requirements that reference other requirements creating bottlenecks</a:t>
            </a:r>
          </a:p>
          <a:p>
            <a:pPr marL="342900" indent="-342900">
              <a:buFont typeface="Arial" panose="020B0604020202020204" pitchFamily="34" charset="0"/>
              <a:buChar char="•"/>
            </a:pPr>
            <a:r>
              <a:rPr lang="en-US" sz="2350" dirty="0">
                <a:latin typeface="+mn-lt"/>
              </a:rPr>
              <a:t>Design requirements. Pre-suppose implementation</a:t>
            </a:r>
          </a:p>
          <a:p>
            <a:pPr marL="685800" lvl="2" indent="-342900"/>
            <a:r>
              <a:rPr lang="en-US" sz="2000" dirty="0">
                <a:latin typeface="+mn-lt"/>
              </a:rPr>
              <a:t>e.g., When checked, trigger Power Automate cloud flow X</a:t>
            </a:r>
          </a:p>
          <a:p>
            <a:pPr marL="342900" indent="-342900">
              <a:buFont typeface="Arial" panose="020B0604020202020204" pitchFamily="34" charset="0"/>
              <a:buChar char="•"/>
            </a:pPr>
            <a:r>
              <a:rPr lang="en-US" sz="2350" dirty="0">
                <a:latin typeface="+mn-lt"/>
              </a:rPr>
              <a:t>Requirement crosses boundaries that are out of scope</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Building better requirements</a:t>
            </a:r>
          </a:p>
        </p:txBody>
      </p:sp>
      <p:sp>
        <p:nvSpPr>
          <p:cNvPr id="9" name="emoticon" title="Icon of a face smiling">
            <a:extLst>
              <a:ext uri="{FF2B5EF4-FFF2-40B4-BE49-F238E27FC236}">
                <a16:creationId xmlns:a16="http://schemas.microsoft.com/office/drawing/2014/main" id="{76A26D35-29AC-8D66-F319-92B03C56F925}"/>
              </a:ext>
            </a:extLst>
          </p:cNvPr>
          <p:cNvSpPr>
            <a:spLocks noChangeAspect="1" noEditPoints="1"/>
          </p:cNvSpPr>
          <p:nvPr/>
        </p:nvSpPr>
        <p:spPr bwMode="auto">
          <a:xfrm>
            <a:off x="10186486" y="408108"/>
            <a:ext cx="1371600" cy="1371600"/>
          </a:xfrm>
          <a:custGeom>
            <a:avLst/>
            <a:gdLst>
              <a:gd name="T0" fmla="*/ 312 w 312"/>
              <a:gd name="T1" fmla="*/ 156 h 312"/>
              <a:gd name="T2" fmla="*/ 156 w 312"/>
              <a:gd name="T3" fmla="*/ 312 h 312"/>
              <a:gd name="T4" fmla="*/ 0 w 312"/>
              <a:gd name="T5" fmla="*/ 156 h 312"/>
              <a:gd name="T6" fmla="*/ 156 w 312"/>
              <a:gd name="T7" fmla="*/ 0 h 312"/>
              <a:gd name="T8" fmla="*/ 312 w 312"/>
              <a:gd name="T9" fmla="*/ 156 h 312"/>
              <a:gd name="T10" fmla="*/ 73 w 312"/>
              <a:gd name="T11" fmla="*/ 200 h 312"/>
              <a:gd name="T12" fmla="*/ 156 w 312"/>
              <a:gd name="T13" fmla="*/ 250 h 312"/>
              <a:gd name="T14" fmla="*/ 239 w 312"/>
              <a:gd name="T15" fmla="*/ 200 h 312"/>
              <a:gd name="T16" fmla="*/ 94 w 312"/>
              <a:gd name="T17" fmla="*/ 100 h 312"/>
              <a:gd name="T18" fmla="*/ 80 w 312"/>
              <a:gd name="T19" fmla="*/ 114 h 312"/>
              <a:gd name="T20" fmla="*/ 94 w 312"/>
              <a:gd name="T21" fmla="*/ 128 h 312"/>
              <a:gd name="T22" fmla="*/ 108 w 312"/>
              <a:gd name="T23" fmla="*/ 114 h 312"/>
              <a:gd name="T24" fmla="*/ 94 w 312"/>
              <a:gd name="T25" fmla="*/ 100 h 312"/>
              <a:gd name="T26" fmla="*/ 220 w 312"/>
              <a:gd name="T27" fmla="*/ 100 h 312"/>
              <a:gd name="T28" fmla="*/ 206 w 312"/>
              <a:gd name="T29" fmla="*/ 114 h 312"/>
              <a:gd name="T30" fmla="*/ 220 w 312"/>
              <a:gd name="T31" fmla="*/ 128 h 312"/>
              <a:gd name="T32" fmla="*/ 234 w 312"/>
              <a:gd name="T33" fmla="*/ 114 h 312"/>
              <a:gd name="T34" fmla="*/ 220 w 312"/>
              <a:gd name="T35" fmla="*/ 1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312">
                <a:moveTo>
                  <a:pt x="312" y="156"/>
                </a:moveTo>
                <a:cubicBezTo>
                  <a:pt x="312" y="242"/>
                  <a:pt x="242" y="312"/>
                  <a:pt x="156" y="312"/>
                </a:cubicBezTo>
                <a:cubicBezTo>
                  <a:pt x="70" y="312"/>
                  <a:pt x="0" y="242"/>
                  <a:pt x="0" y="156"/>
                </a:cubicBezTo>
                <a:cubicBezTo>
                  <a:pt x="0" y="70"/>
                  <a:pt x="70" y="0"/>
                  <a:pt x="156" y="0"/>
                </a:cubicBezTo>
                <a:cubicBezTo>
                  <a:pt x="242" y="0"/>
                  <a:pt x="312" y="70"/>
                  <a:pt x="312" y="156"/>
                </a:cubicBezTo>
                <a:close/>
                <a:moveTo>
                  <a:pt x="73" y="200"/>
                </a:moveTo>
                <a:cubicBezTo>
                  <a:pt x="89" y="230"/>
                  <a:pt x="120" y="250"/>
                  <a:pt x="156" y="250"/>
                </a:cubicBezTo>
                <a:cubicBezTo>
                  <a:pt x="192" y="250"/>
                  <a:pt x="223" y="230"/>
                  <a:pt x="239" y="200"/>
                </a:cubicBezTo>
                <a:moveTo>
                  <a:pt x="94" y="100"/>
                </a:moveTo>
                <a:cubicBezTo>
                  <a:pt x="86" y="100"/>
                  <a:pt x="80" y="106"/>
                  <a:pt x="80" y="114"/>
                </a:cubicBezTo>
                <a:cubicBezTo>
                  <a:pt x="80" y="122"/>
                  <a:pt x="86" y="128"/>
                  <a:pt x="94" y="128"/>
                </a:cubicBezTo>
                <a:cubicBezTo>
                  <a:pt x="102" y="128"/>
                  <a:pt x="108" y="122"/>
                  <a:pt x="108" y="114"/>
                </a:cubicBezTo>
                <a:cubicBezTo>
                  <a:pt x="108" y="106"/>
                  <a:pt x="102" y="100"/>
                  <a:pt x="94" y="100"/>
                </a:cubicBezTo>
                <a:close/>
                <a:moveTo>
                  <a:pt x="220" y="100"/>
                </a:moveTo>
                <a:cubicBezTo>
                  <a:pt x="212" y="100"/>
                  <a:pt x="206" y="106"/>
                  <a:pt x="206" y="114"/>
                </a:cubicBezTo>
                <a:cubicBezTo>
                  <a:pt x="206" y="122"/>
                  <a:pt x="212" y="128"/>
                  <a:pt x="220" y="128"/>
                </a:cubicBezTo>
                <a:cubicBezTo>
                  <a:pt x="228" y="128"/>
                  <a:pt x="234" y="122"/>
                  <a:pt x="234" y="114"/>
                </a:cubicBezTo>
                <a:cubicBezTo>
                  <a:pt x="234" y="106"/>
                  <a:pt x="228" y="100"/>
                  <a:pt x="220" y="100"/>
                </a:cubicBezTo>
                <a:close/>
              </a:path>
            </a:pathLst>
          </a:custGeom>
          <a:noFill/>
          <a:ln w="38100" cap="flat">
            <a:solidFill>
              <a:srgbClr val="0066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Elevate the discussion</a:t>
            </a:r>
          </a:p>
          <a:p>
            <a:pPr marL="285750" lvl="1" indent="-285750">
              <a:buFont typeface="Arial" panose="020B0604020202020204" pitchFamily="34" charset="0"/>
              <a:buChar char="•"/>
            </a:pPr>
            <a:r>
              <a:rPr lang="en-US" i="1" dirty="0"/>
              <a:t>Why does there need to be a checkbox?</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Remove any design language</a:t>
            </a:r>
          </a:p>
          <a:p>
            <a:pPr marL="285750" lvl="1" indent="-285750">
              <a:buFont typeface="Arial" panose="020B0604020202020204" pitchFamily="34" charset="0"/>
              <a:buChar char="•"/>
            </a:pPr>
            <a:r>
              <a:rPr lang="en-US" i="1" dirty="0"/>
              <a:t>e.g., We don’t need to talk about plug-ins in requirements</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Make it testable</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Review the impact on other processes</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 Placeholder 4"/>
          <p:cNvSpPr>
            <a:spLocks noGrp="1"/>
          </p:cNvSpPr>
          <p:nvPr>
            <p:ph type="body" sz="quarter" idx="21"/>
          </p:nvPr>
        </p:nvSpPr>
        <p:spPr/>
        <p:txBody>
          <a:bodyPr/>
          <a:lstStyle/>
          <a:p>
            <a:pPr lvl="1"/>
            <a:r>
              <a:rPr lang="en-US" dirty="0"/>
              <a:t>Can you map it directly to a value?</a:t>
            </a:r>
          </a:p>
        </p:txBody>
      </p:sp>
    </p:spTree>
    <p:extLst>
      <p:ext uri="{BB962C8B-B14F-4D97-AF65-F5344CB8AC3E}">
        <p14:creationId xmlns:p14="http://schemas.microsoft.com/office/powerpoint/2010/main" val="237995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How can we make this better?</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
        <p:nvSpPr>
          <p:cNvPr id="2" name="Text Placeholder 2">
            <a:extLst>
              <a:ext uri="{FF2B5EF4-FFF2-40B4-BE49-F238E27FC236}">
                <a16:creationId xmlns:a16="http://schemas.microsoft.com/office/drawing/2014/main" id="{4329B844-5E10-987F-B4D9-E66B648E7372}"/>
              </a:ext>
            </a:extLst>
          </p:cNvPr>
          <p:cNvSpPr txBox="1">
            <a:spLocks/>
          </p:cNvSpPr>
          <p:nvPr/>
        </p:nvSpPr>
        <p:spPr>
          <a:xfrm>
            <a:off x="1501045" y="465893"/>
            <a:ext cx="9189910" cy="1633011"/>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latin typeface="+mn-lt"/>
              </a:rPr>
              <a:t>As an account manager when I create an account a Power Automate flow should create a task so the account research team can compile company demographics, the flow should notify me when the task is completed.</a:t>
            </a:r>
          </a:p>
        </p:txBody>
      </p:sp>
    </p:spTree>
    <p:extLst>
      <p:ext uri="{BB962C8B-B14F-4D97-AF65-F5344CB8AC3E}">
        <p14:creationId xmlns:p14="http://schemas.microsoft.com/office/powerpoint/2010/main" val="35401382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528D-BC4D-44AF-87AC-F1C2A44D75CA}"/>
              </a:ext>
            </a:extLst>
          </p:cNvPr>
          <p:cNvSpPr>
            <a:spLocks noGrp="1"/>
          </p:cNvSpPr>
          <p:nvPr>
            <p:ph type="title"/>
          </p:nvPr>
        </p:nvSpPr>
        <p:spPr>
          <a:xfrm>
            <a:off x="175126" y="202343"/>
            <a:ext cx="11800973" cy="839057"/>
          </a:xfrm>
        </p:spPr>
        <p:txBody>
          <a:bodyPr/>
          <a:lstStyle/>
          <a:p>
            <a:r>
              <a:rPr lang="en-US" dirty="0"/>
              <a:t>How can we make this better?</a:t>
            </a:r>
          </a:p>
        </p:txBody>
      </p:sp>
      <p:sp>
        <p:nvSpPr>
          <p:cNvPr id="3" name="Text Placeholder 2">
            <a:extLst>
              <a:ext uri="{FF2B5EF4-FFF2-40B4-BE49-F238E27FC236}">
                <a16:creationId xmlns:a16="http://schemas.microsoft.com/office/drawing/2014/main" id="{CC9820B1-099D-47A3-B36A-944F00942236}"/>
              </a:ext>
            </a:extLst>
          </p:cNvPr>
          <p:cNvSpPr>
            <a:spLocks noGrp="1"/>
          </p:cNvSpPr>
          <p:nvPr>
            <p:ph type="body" sz="quarter" idx="4294967295"/>
          </p:nvPr>
        </p:nvSpPr>
        <p:spPr>
          <a:xfrm>
            <a:off x="457200" y="1249609"/>
            <a:ext cx="4953000" cy="3539429"/>
          </a:xfrm>
          <a:solidFill>
            <a:schemeClr val="bg1">
              <a:lumMod val="95000"/>
            </a:schemeClr>
          </a:solidFill>
        </p:spPr>
        <p:txBody>
          <a:bodyPr/>
          <a:lstStyle/>
          <a:p>
            <a:pPr marL="0" indent="0">
              <a:buNone/>
            </a:pPr>
            <a:r>
              <a:rPr lang="en-US" sz="2800" strike="sngStrike" dirty="0"/>
              <a:t>As an account manager when I create an account a Power Automate flow should create a task so the account research team can compile company demographics, the flow should notify me when the task is completed.</a:t>
            </a:r>
          </a:p>
          <a:p>
            <a:pPr marL="0" indent="0">
              <a:buNone/>
            </a:pPr>
            <a:endParaRPr lang="en-US" dirty="0"/>
          </a:p>
        </p:txBody>
      </p:sp>
      <p:sp>
        <p:nvSpPr>
          <p:cNvPr id="7" name="Rectangle 6">
            <a:extLst>
              <a:ext uri="{FF2B5EF4-FFF2-40B4-BE49-F238E27FC236}">
                <a16:creationId xmlns:a16="http://schemas.microsoft.com/office/drawing/2014/main" id="{89A3EADC-8188-44C3-B949-43FC9A927F37}"/>
              </a:ext>
            </a:extLst>
          </p:cNvPr>
          <p:cNvSpPr/>
          <p:nvPr/>
        </p:nvSpPr>
        <p:spPr>
          <a:xfrm>
            <a:off x="5799220" y="1249608"/>
            <a:ext cx="5821280" cy="3539430"/>
          </a:xfrm>
          <a:prstGeom prst="rect">
            <a:avLst/>
          </a:prstGeom>
          <a:solidFill>
            <a:schemeClr val="bg1">
              <a:lumMod val="95000"/>
            </a:schemeClr>
          </a:solidFill>
        </p:spPr>
        <p:txBody>
          <a:bodyPr wrap="square">
            <a:noAutofit/>
          </a:bodyPr>
          <a:lstStyle/>
          <a:p>
            <a:r>
              <a:rPr lang="en-US" sz="2800" dirty="0"/>
              <a:t>As an account manager when I create an account the account research team needs to know to compile company demographics and notify me when completed so I can be more knowledgeable about the company when I contact them.</a:t>
            </a:r>
          </a:p>
        </p:txBody>
      </p:sp>
      <p:sp>
        <p:nvSpPr>
          <p:cNvPr id="4" name="Text Placeholder 2">
            <a:extLst>
              <a:ext uri="{FF2B5EF4-FFF2-40B4-BE49-F238E27FC236}">
                <a16:creationId xmlns:a16="http://schemas.microsoft.com/office/drawing/2014/main" id="{1ADD5B6B-B6BC-4CEF-A82B-48BAF4829E7C}"/>
              </a:ext>
            </a:extLst>
          </p:cNvPr>
          <p:cNvSpPr txBox="1">
            <a:spLocks/>
          </p:cNvSpPr>
          <p:nvPr/>
        </p:nvSpPr>
        <p:spPr>
          <a:xfrm>
            <a:off x="0" y="4997246"/>
            <a:ext cx="12192000" cy="611145"/>
          </a:xfrm>
          <a:prstGeom prst="rect">
            <a:avLst/>
          </a:prstGeom>
          <a:solidFill>
            <a:schemeClr val="bg1">
              <a:lumMod val="95000"/>
            </a:schemeClr>
          </a:solidFill>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Segoe UI" panose="020B0502040204020203" pitchFamily="34" charset="0"/>
                <a:cs typeface="Segoe UI" panose="020B0502040204020203" pitchFamily="34" charset="0"/>
              </a:rPr>
              <a:t>Classroom discussion</a:t>
            </a:r>
          </a:p>
        </p:txBody>
      </p:sp>
    </p:spTree>
    <p:extLst>
      <p:ext uri="{BB962C8B-B14F-4D97-AF65-F5344CB8AC3E}">
        <p14:creationId xmlns:p14="http://schemas.microsoft.com/office/powerpoint/2010/main" val="35813012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Agenda</a:t>
            </a:r>
            <a:br>
              <a:rPr lang="en-US" dirty="0"/>
            </a:br>
            <a:endParaRPr lang="en-US" dirty="0"/>
          </a:p>
        </p:txBody>
      </p:sp>
      <p:sp>
        <p:nvSpPr>
          <p:cNvPr id="6" name="Text Placeholder 5"/>
          <p:cNvSpPr>
            <a:spLocks noGrp="1"/>
          </p:cNvSpPr>
          <p:nvPr>
            <p:ph type="body" sz="quarter" idx="21"/>
          </p:nvPr>
        </p:nvSpPr>
        <p:spPr/>
        <p:txBody>
          <a:bodyPr/>
          <a:lstStyle/>
          <a:p>
            <a:pPr lvl="1"/>
            <a:r>
              <a:rPr lang="en-US" dirty="0"/>
              <a:t>How to lead the requirement collection effort</a:t>
            </a:r>
          </a:p>
        </p:txBody>
      </p:sp>
      <p:sp>
        <p:nvSpPr>
          <p:cNvPr id="2" name="Text Placeholder 1"/>
          <p:cNvSpPr>
            <a:spLocks noGrp="1"/>
          </p:cNvSpPr>
          <p:nvPr>
            <p:ph type="body" sz="quarter" idx="22"/>
          </p:nvPr>
        </p:nvSpPr>
        <p:spPr>
          <a:xfrm>
            <a:off x="4078287" y="2811542"/>
            <a:ext cx="7695069" cy="1224436"/>
          </a:xfrm>
        </p:spPr>
        <p:txBody>
          <a:bodyPr/>
          <a:lstStyle/>
          <a:p>
            <a:pPr lvl="1"/>
            <a:r>
              <a:rPr lang="en-US" dirty="0"/>
              <a:t>Using fit gap analysis</a:t>
            </a:r>
          </a:p>
        </p:txBody>
      </p:sp>
      <p:sp>
        <p:nvSpPr>
          <p:cNvPr id="3" name="Text Placeholder 2"/>
          <p:cNvSpPr>
            <a:spLocks noGrp="1"/>
          </p:cNvSpPr>
          <p:nvPr>
            <p:ph type="body" sz="quarter" idx="23"/>
          </p:nvPr>
        </p:nvSpPr>
        <p:spPr/>
        <p:txBody>
          <a:bodyPr/>
          <a:lstStyle/>
          <a:p>
            <a:pPr lvl="1"/>
            <a:r>
              <a:rPr lang="en-US" dirty="0"/>
              <a:t>Blueprinting the solution architecture</a:t>
            </a:r>
          </a:p>
        </p:txBody>
      </p:sp>
      <p:grpSp>
        <p:nvGrpSpPr>
          <p:cNvPr id="12" name="Group 11">
            <a:extLst>
              <a:ext uri="{FF2B5EF4-FFF2-40B4-BE49-F238E27FC236}">
                <a16:creationId xmlns:a16="http://schemas.microsoft.com/office/drawing/2014/main" id="{35FAEEE9-CC38-4A8E-87B1-24C3C7981CF1}"/>
              </a:ext>
              <a:ext uri="{C183D7F6-B498-43B3-948B-1728B52AA6E4}">
                <adec:decorative xmlns:adec="http://schemas.microsoft.com/office/drawing/2017/decorative" val="1"/>
              </a:ext>
            </a:extLst>
          </p:cNvPr>
          <p:cNvGrpSpPr/>
          <p:nvPr/>
        </p:nvGrpSpPr>
        <p:grpSpPr>
          <a:xfrm>
            <a:off x="3044596" y="1620001"/>
            <a:ext cx="702132" cy="702232"/>
            <a:chOff x="3031668" y="1045773"/>
            <a:chExt cx="702132" cy="702232"/>
          </a:xfrm>
        </p:grpSpPr>
        <p:grpSp>
          <p:nvGrpSpPr>
            <p:cNvPr id="11" name="Group 10">
              <a:extLst>
                <a:ext uri="{FF2B5EF4-FFF2-40B4-BE49-F238E27FC236}">
                  <a16:creationId xmlns:a16="http://schemas.microsoft.com/office/drawing/2014/main" id="{B3B4C49C-A8E9-4E4E-9B21-ECCA06D17954}"/>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79954" y="1094634"/>
                <a:ext cx="605561" cy="604510"/>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Fingerprint_E928" title="Icon of a fingerprint">
              <a:extLst>
                <a:ext uri="{FF2B5EF4-FFF2-40B4-BE49-F238E27FC236}">
                  <a16:creationId xmlns:a16="http://schemas.microsoft.com/office/drawing/2014/main" id="{6DD826A3-9A4D-423B-99E7-DF8407728970}"/>
                </a:ext>
              </a:extLst>
            </p:cNvPr>
            <p:cNvSpPr>
              <a:spLocks noChangeAspect="1" noEditPoints="1"/>
            </p:cNvSpPr>
            <p:nvPr/>
          </p:nvSpPr>
          <p:spPr bwMode="auto">
            <a:xfrm>
              <a:off x="3267017" y="1241271"/>
              <a:ext cx="231435" cy="311237"/>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4" name="Group 13">
            <a:extLst>
              <a:ext uri="{FF2B5EF4-FFF2-40B4-BE49-F238E27FC236}">
                <a16:creationId xmlns:a16="http://schemas.microsoft.com/office/drawing/2014/main" id="{29D699C0-74E3-4F9F-B35B-E2DFE5578348}"/>
              </a:ext>
              <a:ext uri="{C183D7F6-B498-43B3-948B-1728B52AA6E4}">
                <adec:decorative xmlns:adec="http://schemas.microsoft.com/office/drawing/2017/decorative" val="1"/>
              </a:ext>
            </a:extLst>
          </p:cNvPr>
          <p:cNvGrpSpPr/>
          <p:nvPr/>
        </p:nvGrpSpPr>
        <p:grpSpPr>
          <a:xfrm>
            <a:off x="3044596" y="3150973"/>
            <a:ext cx="702132" cy="702232"/>
            <a:chOff x="3031668" y="2272218"/>
            <a:chExt cx="702132" cy="702232"/>
          </a:xfrm>
        </p:grpSpPr>
        <p:grpSp>
          <p:nvGrpSpPr>
            <p:cNvPr id="13" name="Group 12">
              <a:extLst>
                <a:ext uri="{FF2B5EF4-FFF2-40B4-BE49-F238E27FC236}">
                  <a16:creationId xmlns:a16="http://schemas.microsoft.com/office/drawing/2014/main" id="{374F1A8E-E2F8-4EA1-BAF3-25B348D19A65}"/>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79954" y="2321079"/>
                <a:ext cx="605561" cy="604510"/>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 name="shield_3" title="Icon of a shield with an exclamation point inside">
              <a:extLst>
                <a:ext uri="{FF2B5EF4-FFF2-40B4-BE49-F238E27FC236}">
                  <a16:creationId xmlns:a16="http://schemas.microsoft.com/office/drawing/2014/main" id="{ED218A09-095B-40AF-93F7-49ACCC818E70}"/>
                </a:ext>
              </a:extLst>
            </p:cNvPr>
            <p:cNvSpPr>
              <a:spLocks noChangeAspect="1" noEditPoints="1"/>
            </p:cNvSpPr>
            <p:nvPr/>
          </p:nvSpPr>
          <p:spPr bwMode="auto">
            <a:xfrm>
              <a:off x="3230280" y="2468820"/>
              <a:ext cx="304909" cy="309029"/>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a:extLst>
              <a:ext uri="{FF2B5EF4-FFF2-40B4-BE49-F238E27FC236}">
                <a16:creationId xmlns:a16="http://schemas.microsoft.com/office/drawing/2014/main" id="{693DA824-D196-48CB-8CD7-BE6956D5C78B}"/>
              </a:ext>
              <a:ext uri="{C183D7F6-B498-43B3-948B-1728B52AA6E4}">
                <adec:decorative xmlns:adec="http://schemas.microsoft.com/office/drawing/2017/decorative" val="1"/>
              </a:ext>
            </a:extLst>
          </p:cNvPr>
          <p:cNvGrpSpPr/>
          <p:nvPr/>
        </p:nvGrpSpPr>
        <p:grpSpPr>
          <a:xfrm>
            <a:off x="3044596" y="4580140"/>
            <a:ext cx="702132" cy="702232"/>
            <a:chOff x="3031668" y="3498663"/>
            <a:chExt cx="702132" cy="702232"/>
          </a:xfrm>
        </p:grpSpPr>
        <p:grpSp>
          <p:nvGrpSpPr>
            <p:cNvPr id="15" name="Group 14">
              <a:extLst>
                <a:ext uri="{FF2B5EF4-FFF2-40B4-BE49-F238E27FC236}">
                  <a16:creationId xmlns:a16="http://schemas.microsoft.com/office/drawing/2014/main" id="{554DA5BE-2C40-4B82-9A2F-1BAC91475FFE}"/>
                </a:ext>
              </a:extLst>
            </p:cNvPr>
            <p:cNvGrpSpPr/>
            <p:nvPr/>
          </p:nvGrpSpPr>
          <p:grpSpPr>
            <a:xfrm>
              <a:off x="3031668" y="3498663"/>
              <a:ext cx="702132" cy="702232"/>
              <a:chOff x="3031668" y="3498663"/>
              <a:chExt cx="702132" cy="702232"/>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3031668" y="349866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3079954" y="3547524"/>
                <a:ext cx="605561" cy="604510"/>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9" name="Lock" title="Icon of a padlock">
              <a:extLst>
                <a:ext uri="{FF2B5EF4-FFF2-40B4-BE49-F238E27FC236}">
                  <a16:creationId xmlns:a16="http://schemas.microsoft.com/office/drawing/2014/main" id="{8E239B19-118F-4772-AAB5-56BD4BB4EFBE}"/>
                </a:ext>
              </a:extLst>
            </p:cNvPr>
            <p:cNvSpPr>
              <a:spLocks noChangeAspect="1" noEditPoints="1"/>
            </p:cNvSpPr>
            <p:nvPr/>
          </p:nvSpPr>
          <p:spPr bwMode="auto">
            <a:xfrm>
              <a:off x="3243555" y="3655256"/>
              <a:ext cx="278358" cy="38904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How can we make this better?</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
        <p:nvSpPr>
          <p:cNvPr id="2" name="Text Placeholder 2">
            <a:extLst>
              <a:ext uri="{FF2B5EF4-FFF2-40B4-BE49-F238E27FC236}">
                <a16:creationId xmlns:a16="http://schemas.microsoft.com/office/drawing/2014/main" id="{4329B844-5E10-987F-B4D9-E66B648E7372}"/>
              </a:ext>
            </a:extLst>
          </p:cNvPr>
          <p:cNvSpPr txBox="1">
            <a:spLocks/>
          </p:cNvSpPr>
          <p:nvPr/>
        </p:nvSpPr>
        <p:spPr>
          <a:xfrm>
            <a:off x="1501045" y="951315"/>
            <a:ext cx="9189910" cy="54675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dirty="0">
                <a:latin typeface="+mn-lt"/>
              </a:rPr>
              <a:t>Accounts shall not have a credit limit over $1M during their first year.</a:t>
            </a:r>
          </a:p>
        </p:txBody>
      </p:sp>
    </p:spTree>
    <p:extLst>
      <p:ext uri="{BB962C8B-B14F-4D97-AF65-F5344CB8AC3E}">
        <p14:creationId xmlns:p14="http://schemas.microsoft.com/office/powerpoint/2010/main" val="2260316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Areas to target for greater detail</a:t>
            </a:r>
          </a:p>
        </p:txBody>
      </p:sp>
      <p:sp>
        <p:nvSpPr>
          <p:cNvPr id="6" name="Text Placeholder 5"/>
          <p:cNvSpPr>
            <a:spLocks noGrp="1"/>
          </p:cNvSpPr>
          <p:nvPr>
            <p:ph type="body" sz="quarter" idx="11"/>
          </p:nvPr>
        </p:nvSpPr>
        <p:spPr/>
        <p:txBody>
          <a:bodyPr/>
          <a:lstStyle/>
          <a:p>
            <a:pPr lvl="1"/>
            <a:r>
              <a:rPr lang="en-US" dirty="0"/>
              <a:t>Handoffs between different teams within the organization</a:t>
            </a:r>
          </a:p>
        </p:txBody>
      </p:sp>
      <p:sp>
        <p:nvSpPr>
          <p:cNvPr id="2" name="Text Placeholder 1"/>
          <p:cNvSpPr>
            <a:spLocks noGrp="1"/>
          </p:cNvSpPr>
          <p:nvPr>
            <p:ph type="body" sz="quarter" idx="15"/>
          </p:nvPr>
        </p:nvSpPr>
        <p:spPr/>
        <p:txBody>
          <a:bodyPr/>
          <a:lstStyle/>
          <a:p>
            <a:pPr lvl="1"/>
            <a:r>
              <a:rPr lang="en-US" dirty="0"/>
              <a:t>Anything that implies integration (internal or external)</a:t>
            </a:r>
          </a:p>
        </p:txBody>
      </p:sp>
      <p:sp>
        <p:nvSpPr>
          <p:cNvPr id="3" name="Text Placeholder 2"/>
          <p:cNvSpPr>
            <a:spLocks noGrp="1"/>
          </p:cNvSpPr>
          <p:nvPr>
            <p:ph type="body" sz="quarter" idx="17"/>
          </p:nvPr>
        </p:nvSpPr>
        <p:spPr/>
        <p:txBody>
          <a:bodyPr/>
          <a:lstStyle/>
          <a:p>
            <a:pPr lvl="1"/>
            <a:r>
              <a:rPr lang="en-US" dirty="0"/>
              <a:t>Security, regulatory and compliance</a:t>
            </a:r>
          </a:p>
        </p:txBody>
      </p:sp>
      <p:sp>
        <p:nvSpPr>
          <p:cNvPr id="4" name="Text Placeholder 3"/>
          <p:cNvSpPr>
            <a:spLocks noGrp="1"/>
          </p:cNvSpPr>
          <p:nvPr>
            <p:ph type="body" sz="quarter" idx="19"/>
          </p:nvPr>
        </p:nvSpPr>
        <p:spPr/>
        <p:txBody>
          <a:bodyPr/>
          <a:lstStyle/>
          <a:p>
            <a:pPr lvl="1"/>
            <a:r>
              <a:rPr lang="en-US" dirty="0"/>
              <a:t>Service level commitments to customers </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4905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Security, Regulatory, Compliance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type="body" sz="quarter" idx="13"/>
          </p:nvPr>
        </p:nvSpPr>
        <p:spPr>
          <a:xfrm>
            <a:off x="418466" y="1456897"/>
            <a:ext cx="5394960" cy="1692771"/>
          </a:xfrm>
        </p:spPr>
        <p:txBody>
          <a:bodyPr/>
          <a:lstStyle/>
          <a:p>
            <a:r>
              <a:rPr lang="en-US" dirty="0"/>
              <a:t>Are there any specific requirements regarding storage of the data?</a:t>
            </a:r>
          </a:p>
          <a:p>
            <a:pPr lvl="1"/>
            <a:r>
              <a:rPr lang="en-US" dirty="0"/>
              <a:t>Must be housed in specific country</a:t>
            </a:r>
          </a:p>
          <a:p>
            <a:pPr lvl="1"/>
            <a:r>
              <a:rPr lang="en-US" dirty="0"/>
              <a:t>Specific laws that apply</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type="body" sz="quarter" idx="14"/>
          </p:nvPr>
        </p:nvSpPr>
        <p:spPr>
          <a:xfrm>
            <a:off x="6364951" y="1456897"/>
            <a:ext cx="5394960" cy="2000548"/>
          </a:xfrm>
        </p:spPr>
        <p:txBody>
          <a:bodyPr/>
          <a:lstStyle/>
          <a:p>
            <a:r>
              <a:rPr lang="en-US" dirty="0"/>
              <a:t>Are there regulatory requirements that define business processes?</a:t>
            </a:r>
          </a:p>
          <a:p>
            <a:pPr lvl="1"/>
            <a:r>
              <a:rPr lang="en-US" dirty="0"/>
              <a:t>Specific turn around times on processes</a:t>
            </a:r>
          </a:p>
          <a:p>
            <a:pPr lvl="1"/>
            <a:r>
              <a:rPr lang="en-US" dirty="0"/>
              <a:t>Specific parties that must be involved in the transaction</a:t>
            </a:r>
          </a:p>
        </p:txBody>
      </p:sp>
    </p:spTree>
    <p:extLst>
      <p:ext uri="{BB962C8B-B14F-4D97-AF65-F5344CB8AC3E}">
        <p14:creationId xmlns:p14="http://schemas.microsoft.com/office/powerpoint/2010/main" val="23181669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What is the difference between functional and non-functional requirements?</a:t>
            </a:r>
            <a:endParaRPr lang="en-US" dirty="0"/>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414921249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2D04DD-C2F1-4C19-9541-79F381ABE617}"/>
              </a:ext>
            </a:extLst>
          </p:cNvPr>
          <p:cNvSpPr>
            <a:spLocks noGrp="1"/>
          </p:cNvSpPr>
          <p:nvPr>
            <p:ph type="title"/>
          </p:nvPr>
        </p:nvSpPr>
        <p:spPr>
          <a:xfrm>
            <a:off x="588263" y="457199"/>
            <a:ext cx="5208017" cy="553998"/>
          </a:xfrm>
          <a:solidFill>
            <a:srgbClr val="243A5E"/>
          </a:solidFill>
        </p:spPr>
        <p:txBody>
          <a:bodyPr/>
          <a:lstStyle/>
          <a:p>
            <a:pPr algn="ctr"/>
            <a:r>
              <a:rPr lang="en-US" dirty="0">
                <a:solidFill>
                  <a:schemeClr val="bg1"/>
                </a:solidFill>
              </a:rPr>
              <a:t>Functional</a:t>
            </a:r>
          </a:p>
        </p:txBody>
      </p:sp>
      <p:sp>
        <p:nvSpPr>
          <p:cNvPr id="5" name="Text Placeholder 4">
            <a:extLst>
              <a:ext uri="{FF2B5EF4-FFF2-40B4-BE49-F238E27FC236}">
                <a16:creationId xmlns:a16="http://schemas.microsoft.com/office/drawing/2014/main" id="{A1C5A1E8-6124-4125-8C18-797AA4A5669E}"/>
              </a:ext>
            </a:extLst>
          </p:cNvPr>
          <p:cNvSpPr>
            <a:spLocks noGrp="1"/>
          </p:cNvSpPr>
          <p:nvPr>
            <p:ph type="body" sz="quarter" idx="10"/>
          </p:nvPr>
        </p:nvSpPr>
        <p:spPr>
          <a:xfrm>
            <a:off x="584200" y="1437481"/>
            <a:ext cx="5212080" cy="3980577"/>
          </a:xfrm>
        </p:spPr>
        <p:txBody>
          <a:bodyPr/>
          <a:lstStyle/>
          <a:p>
            <a:pPr lvl="0"/>
            <a:r>
              <a:rPr lang="en-US" sz="2000" dirty="0">
                <a:latin typeface="+mn-lt"/>
              </a:rPr>
              <a:t>As a sales user I need to be able to close an opportunity as lost and capture why it was lost so that we can improve our sales tactics in the future.</a:t>
            </a:r>
          </a:p>
          <a:p>
            <a:pPr lvl="0"/>
            <a:r>
              <a:rPr lang="en-US" sz="2000" dirty="0">
                <a:latin typeface="+mn-lt"/>
              </a:rPr>
              <a:t>As a sales manager I need to be able to approve a discount on a quote so I can reduce the total price and give a discount to the customer.</a:t>
            </a:r>
          </a:p>
          <a:p>
            <a:pPr lvl="0"/>
            <a:r>
              <a:rPr lang="en-US" sz="2000" dirty="0">
                <a:latin typeface="+mn-lt"/>
              </a:rPr>
              <a:t>As a staff accountant I want to be prevented from closing a batch that has pending items, so I do not have to re-open it later.</a:t>
            </a:r>
          </a:p>
        </p:txBody>
      </p:sp>
      <p:sp>
        <p:nvSpPr>
          <p:cNvPr id="6" name="Text Placeholder 5">
            <a:extLst>
              <a:ext uri="{FF2B5EF4-FFF2-40B4-BE49-F238E27FC236}">
                <a16:creationId xmlns:a16="http://schemas.microsoft.com/office/drawing/2014/main" id="{9DDFB522-58B3-46DC-A3EB-0BA49FE99925}"/>
              </a:ext>
            </a:extLst>
          </p:cNvPr>
          <p:cNvSpPr>
            <a:spLocks noGrp="1"/>
          </p:cNvSpPr>
          <p:nvPr>
            <p:ph type="body" sz="quarter" idx="11"/>
          </p:nvPr>
        </p:nvSpPr>
        <p:spPr>
          <a:xfrm>
            <a:off x="6395720" y="1437481"/>
            <a:ext cx="5212080" cy="4083169"/>
          </a:xfrm>
        </p:spPr>
        <p:txBody>
          <a:bodyPr/>
          <a:lstStyle/>
          <a:p>
            <a:r>
              <a:rPr lang="en-US" sz="2000" dirty="0">
                <a:latin typeface="+mn-lt"/>
              </a:rPr>
              <a:t>Availability</a:t>
            </a:r>
          </a:p>
          <a:p>
            <a:r>
              <a:rPr lang="en-US" sz="2000" dirty="0">
                <a:latin typeface="+mn-lt"/>
              </a:rPr>
              <a:t>Compliance / regulatory</a:t>
            </a:r>
          </a:p>
          <a:p>
            <a:r>
              <a:rPr lang="en-US" sz="2000" dirty="0">
                <a:latin typeface="+mn-lt"/>
              </a:rPr>
              <a:t>Data retention/residency</a:t>
            </a:r>
          </a:p>
          <a:p>
            <a:r>
              <a:rPr lang="en-US" sz="2000" dirty="0">
                <a:latin typeface="+mn-lt"/>
              </a:rPr>
              <a:t>Performance (response time, etc.)</a:t>
            </a:r>
          </a:p>
          <a:p>
            <a:r>
              <a:rPr lang="en-US" sz="2000" dirty="0">
                <a:latin typeface="+mn-lt"/>
              </a:rPr>
              <a:t>Privacy</a:t>
            </a:r>
          </a:p>
          <a:p>
            <a:r>
              <a:rPr lang="en-US" sz="2000" dirty="0">
                <a:latin typeface="+mn-lt"/>
              </a:rPr>
              <a:t>Recovery time</a:t>
            </a:r>
          </a:p>
          <a:p>
            <a:r>
              <a:rPr lang="en-US" sz="2000" dirty="0">
                <a:latin typeface="+mn-lt"/>
              </a:rPr>
              <a:t>Security</a:t>
            </a:r>
          </a:p>
          <a:p>
            <a:r>
              <a:rPr lang="en-US" sz="2000" dirty="0">
                <a:latin typeface="+mn-lt"/>
              </a:rPr>
              <a:t>Scalability</a:t>
            </a:r>
          </a:p>
        </p:txBody>
      </p:sp>
      <p:sp>
        <p:nvSpPr>
          <p:cNvPr id="7" name="Title 3">
            <a:extLst>
              <a:ext uri="{FF2B5EF4-FFF2-40B4-BE49-F238E27FC236}">
                <a16:creationId xmlns:a16="http://schemas.microsoft.com/office/drawing/2014/main" id="{AF6E1847-0268-45EE-8971-EE6C8E15D4E2}"/>
              </a:ext>
            </a:extLst>
          </p:cNvPr>
          <p:cNvSpPr txBox="1">
            <a:spLocks/>
          </p:cNvSpPr>
          <p:nvPr/>
        </p:nvSpPr>
        <p:spPr>
          <a:xfrm>
            <a:off x="6389914" y="457199"/>
            <a:ext cx="5208017" cy="553998"/>
          </a:xfrm>
          <a:prstGeom prst="rect">
            <a:avLst/>
          </a:prstGeom>
          <a:solidFill>
            <a:srgbClr val="243A5E"/>
          </a:solidFill>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dirty="0">
                <a:solidFill>
                  <a:schemeClr val="bg1"/>
                </a:solidFill>
              </a:rPr>
              <a:t>Non-functional</a:t>
            </a:r>
          </a:p>
        </p:txBody>
      </p:sp>
    </p:spTree>
    <p:extLst>
      <p:ext uri="{BB962C8B-B14F-4D97-AF65-F5344CB8AC3E}">
        <p14:creationId xmlns:p14="http://schemas.microsoft.com/office/powerpoint/2010/main" val="28001506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89857E-D0F4-4793-BF2D-B265A97B2A8B}"/>
              </a:ext>
            </a:extLst>
          </p:cNvPr>
          <p:cNvSpPr>
            <a:spLocks noGrp="1"/>
          </p:cNvSpPr>
          <p:nvPr>
            <p:ph type="title"/>
          </p:nvPr>
        </p:nvSpPr>
        <p:spPr/>
        <p:txBody>
          <a:bodyPr/>
          <a:lstStyle/>
          <a:p>
            <a:r>
              <a:rPr lang="en-US" dirty="0"/>
              <a:t>Tips from other Solution Architects</a:t>
            </a:r>
          </a:p>
        </p:txBody>
      </p:sp>
      <p:sp>
        <p:nvSpPr>
          <p:cNvPr id="7" name="Rectangle 6">
            <a:extLst>
              <a:ext uri="{FF2B5EF4-FFF2-40B4-BE49-F238E27FC236}">
                <a16:creationId xmlns:a16="http://schemas.microsoft.com/office/drawing/2014/main" id="{F7987A71-EDE7-4EBF-A329-941D0C4EED2B}"/>
              </a:ext>
            </a:extLst>
          </p:cNvPr>
          <p:cNvSpPr/>
          <p:nvPr/>
        </p:nvSpPr>
        <p:spPr bwMode="auto">
          <a:xfrm>
            <a:off x="1009711" y="1217195"/>
            <a:ext cx="2948285" cy="1407472"/>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t>Think about the user perspective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5633E00F-F092-4A01-B335-9A495B755E2F}"/>
              </a:ext>
            </a:extLst>
          </p:cNvPr>
          <p:cNvSpPr/>
          <p:nvPr/>
        </p:nvSpPr>
        <p:spPr bwMode="auto">
          <a:xfrm>
            <a:off x="1009711" y="4032139"/>
            <a:ext cx="2948285" cy="1407472"/>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t>Always keep focused on the desired outcome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58B0493-FAFB-4654-ADD6-D71FEC60657E}"/>
              </a:ext>
            </a:extLst>
          </p:cNvPr>
          <p:cNvSpPr/>
          <p:nvPr/>
        </p:nvSpPr>
        <p:spPr bwMode="auto">
          <a:xfrm>
            <a:off x="4934181" y="2624667"/>
            <a:ext cx="2948285" cy="1407472"/>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t>Ask the same question a different way to make sure you get the same answer</a:t>
            </a:r>
          </a:p>
        </p:txBody>
      </p:sp>
      <p:sp>
        <p:nvSpPr>
          <p:cNvPr id="11" name="Rectangle 10">
            <a:extLst>
              <a:ext uri="{FF2B5EF4-FFF2-40B4-BE49-F238E27FC236}">
                <a16:creationId xmlns:a16="http://schemas.microsoft.com/office/drawing/2014/main" id="{14AFD52D-351C-479D-81D2-CBAD9D4C8A86}"/>
              </a:ext>
            </a:extLst>
          </p:cNvPr>
          <p:cNvSpPr/>
          <p:nvPr/>
        </p:nvSpPr>
        <p:spPr bwMode="auto">
          <a:xfrm>
            <a:off x="8811626" y="1217195"/>
            <a:ext cx="2948285" cy="1407472"/>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t>Turn off the solution brain part and LISTEN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B67A4B2E-1E01-4CB2-9AB0-D9D466B3E1B4}"/>
              </a:ext>
            </a:extLst>
          </p:cNvPr>
          <p:cNvSpPr/>
          <p:nvPr/>
        </p:nvSpPr>
        <p:spPr bwMode="auto">
          <a:xfrm>
            <a:off x="8811626" y="4032139"/>
            <a:ext cx="2948285" cy="1407472"/>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t>Scenarios can help you see the big picture</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394930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Fit Gap Analysis</a:t>
            </a:r>
          </a:p>
        </p:txBody>
      </p:sp>
      <p:sp>
        <p:nvSpPr>
          <p:cNvPr id="6" name="Text Placeholder 5"/>
          <p:cNvSpPr>
            <a:spLocks noGrp="1"/>
          </p:cNvSpPr>
          <p:nvPr>
            <p:ph type="body" sz="quarter" idx="11"/>
          </p:nvPr>
        </p:nvSpPr>
        <p:spPr/>
        <p:txBody>
          <a:bodyPr/>
          <a:lstStyle/>
          <a:p>
            <a:pPr lvl="1"/>
            <a:r>
              <a:rPr lang="en-US" dirty="0"/>
              <a:t>A process for identifying and documenting gaps between customer needs (requirements) and built-in capabilities</a:t>
            </a:r>
          </a:p>
        </p:txBody>
      </p:sp>
      <p:sp>
        <p:nvSpPr>
          <p:cNvPr id="2" name="Text Placeholder 1"/>
          <p:cNvSpPr>
            <a:spLocks noGrp="1"/>
          </p:cNvSpPr>
          <p:nvPr>
            <p:ph type="body" sz="quarter" idx="15"/>
          </p:nvPr>
        </p:nvSpPr>
        <p:spPr/>
        <p:txBody>
          <a:bodyPr/>
          <a:lstStyle/>
          <a:p>
            <a:pPr lvl="1"/>
            <a:r>
              <a:rPr lang="en-US" dirty="0"/>
              <a:t>Commonly done with a spreadsheet, but can also be done inline in requirements/user stories </a:t>
            </a:r>
          </a:p>
        </p:txBody>
      </p:sp>
      <p:grpSp>
        <p:nvGrpSpPr>
          <p:cNvPr id="20" name="Group 19">
            <a:extLst>
              <a:ext uri="{FF2B5EF4-FFF2-40B4-BE49-F238E27FC236}">
                <a16:creationId xmlns:a16="http://schemas.microsoft.com/office/drawing/2014/main" id="{6EABED00-ECDB-4D42-9378-46E253ACA3AF}"/>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21" name="Group 20">
              <a:extLst>
                <a:ext uri="{FF2B5EF4-FFF2-40B4-BE49-F238E27FC236}">
                  <a16:creationId xmlns:a16="http://schemas.microsoft.com/office/drawing/2014/main" id="{291B292F-2015-4389-9008-D17FFD68DE98}"/>
                </a:ext>
              </a:extLst>
            </p:cNvPr>
            <p:cNvGrpSpPr/>
            <p:nvPr/>
          </p:nvGrpSpPr>
          <p:grpSpPr>
            <a:xfrm>
              <a:off x="418643" y="1487929"/>
              <a:ext cx="717140" cy="717242"/>
              <a:chOff x="418643" y="1487929"/>
              <a:chExt cx="717140" cy="717242"/>
            </a:xfrm>
          </p:grpSpPr>
          <p:sp>
            <p:nvSpPr>
              <p:cNvPr id="23" name="Freeform 5">
                <a:extLst>
                  <a:ext uri="{FF2B5EF4-FFF2-40B4-BE49-F238E27FC236}">
                    <a16:creationId xmlns:a16="http://schemas.microsoft.com/office/drawing/2014/main" id="{D1F836F2-32DC-45D4-B0C8-9A290884805B}"/>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4" name="Freeform 6">
                <a:extLst>
                  <a:ext uri="{FF2B5EF4-FFF2-40B4-BE49-F238E27FC236}">
                    <a16:creationId xmlns:a16="http://schemas.microsoft.com/office/drawing/2014/main" id="{95D6E2AB-262F-4970-B184-EAE7335E104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22" name="Lock" title="Icon of a padlock">
              <a:extLst>
                <a:ext uri="{FF2B5EF4-FFF2-40B4-BE49-F238E27FC236}">
                  <a16:creationId xmlns:a16="http://schemas.microsoft.com/office/drawing/2014/main" id="{A6AA3BCB-F089-4614-890A-B09F430503F8}"/>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C96E26B0-F70D-4732-9BFF-E49673E8AC72}"/>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26" name="Group 25">
              <a:extLst>
                <a:ext uri="{FF2B5EF4-FFF2-40B4-BE49-F238E27FC236}">
                  <a16:creationId xmlns:a16="http://schemas.microsoft.com/office/drawing/2014/main" id="{362FAFB6-7229-4CC2-BB5C-95000C2F325E}"/>
                </a:ext>
              </a:extLst>
            </p:cNvPr>
            <p:cNvGrpSpPr/>
            <p:nvPr/>
          </p:nvGrpSpPr>
          <p:grpSpPr>
            <a:xfrm>
              <a:off x="418643" y="2533089"/>
              <a:ext cx="717140" cy="717242"/>
              <a:chOff x="418643" y="1487929"/>
              <a:chExt cx="717140" cy="717242"/>
            </a:xfrm>
          </p:grpSpPr>
          <p:sp>
            <p:nvSpPr>
              <p:cNvPr id="28" name="Freeform 5">
                <a:extLst>
                  <a:ext uri="{FF2B5EF4-FFF2-40B4-BE49-F238E27FC236}">
                    <a16:creationId xmlns:a16="http://schemas.microsoft.com/office/drawing/2014/main" id="{5378808A-A511-4907-A661-98EDD24E4EEE}"/>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9" name="Freeform 6">
                <a:extLst>
                  <a:ext uri="{FF2B5EF4-FFF2-40B4-BE49-F238E27FC236}">
                    <a16:creationId xmlns:a16="http://schemas.microsoft.com/office/drawing/2014/main" id="{2B6BBE0B-6E7F-48CC-8D63-985B5F8BE545}"/>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 name="shield_3" title="Icon of a shield with an exclamation point inside">
              <a:extLst>
                <a:ext uri="{FF2B5EF4-FFF2-40B4-BE49-F238E27FC236}">
                  <a16:creationId xmlns:a16="http://schemas.microsoft.com/office/drawing/2014/main" id="{9ADF9CC4-5728-4DB4-ABA3-9B459F01CDB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4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Considerations for fit gap analysis of requirements</a:t>
            </a:r>
          </a:p>
        </p:txBody>
      </p:sp>
      <p:sp>
        <p:nvSpPr>
          <p:cNvPr id="6" name="Text Placeholder 5"/>
          <p:cNvSpPr>
            <a:spLocks noGrp="1"/>
          </p:cNvSpPr>
          <p:nvPr>
            <p:ph type="body" sz="quarter" idx="11"/>
          </p:nvPr>
        </p:nvSpPr>
        <p:spPr/>
        <p:txBody>
          <a:bodyPr/>
          <a:lstStyle/>
          <a:p>
            <a:pPr lvl="1"/>
            <a:r>
              <a:rPr lang="en-US" dirty="0"/>
              <a:t>Severity of the gap or category</a:t>
            </a:r>
          </a:p>
        </p:txBody>
      </p:sp>
      <p:sp>
        <p:nvSpPr>
          <p:cNvPr id="2" name="Text Placeholder 1"/>
          <p:cNvSpPr>
            <a:spLocks noGrp="1"/>
          </p:cNvSpPr>
          <p:nvPr>
            <p:ph type="body" sz="quarter" idx="15"/>
          </p:nvPr>
        </p:nvSpPr>
        <p:spPr/>
        <p:txBody>
          <a:bodyPr/>
          <a:lstStyle/>
          <a:p>
            <a:pPr lvl="1"/>
            <a:r>
              <a:rPr lang="en-US" dirty="0"/>
              <a:t>Level of effort </a:t>
            </a:r>
          </a:p>
        </p:txBody>
      </p:sp>
      <p:sp>
        <p:nvSpPr>
          <p:cNvPr id="3" name="Text Placeholder 2"/>
          <p:cNvSpPr>
            <a:spLocks noGrp="1"/>
          </p:cNvSpPr>
          <p:nvPr>
            <p:ph type="body" sz="quarter" idx="17"/>
          </p:nvPr>
        </p:nvSpPr>
        <p:spPr/>
        <p:txBody>
          <a:bodyPr/>
          <a:lstStyle/>
          <a:p>
            <a:pPr lvl="1"/>
            <a:r>
              <a:rPr lang="en-US" dirty="0"/>
              <a:t>Priority </a:t>
            </a:r>
          </a:p>
        </p:txBody>
      </p:sp>
      <p:sp>
        <p:nvSpPr>
          <p:cNvPr id="4" name="Text Placeholder 3"/>
          <p:cNvSpPr>
            <a:spLocks noGrp="1"/>
          </p:cNvSpPr>
          <p:nvPr>
            <p:ph type="body" sz="quarter" idx="19"/>
          </p:nvPr>
        </p:nvSpPr>
        <p:spPr/>
        <p:txBody>
          <a:bodyPr/>
          <a:lstStyle/>
          <a:p>
            <a:pPr lvl="1"/>
            <a:r>
              <a:rPr lang="en-US" dirty="0"/>
              <a:t>Implementation Notes </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6751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Blueprinting the solution architecture</a:t>
            </a:r>
          </a:p>
        </p:txBody>
      </p:sp>
      <p:sp>
        <p:nvSpPr>
          <p:cNvPr id="6" name="Text Placeholder 5"/>
          <p:cNvSpPr>
            <a:spLocks noGrp="1"/>
          </p:cNvSpPr>
          <p:nvPr>
            <p:ph type="body" sz="quarter" idx="11"/>
          </p:nvPr>
        </p:nvSpPr>
        <p:spPr/>
        <p:txBody>
          <a:bodyPr/>
          <a:lstStyle/>
          <a:p>
            <a:pPr lvl="1"/>
            <a:r>
              <a:rPr lang="en-US" dirty="0"/>
              <a:t>Map the requirements to implementation components</a:t>
            </a:r>
          </a:p>
        </p:txBody>
      </p:sp>
      <p:sp>
        <p:nvSpPr>
          <p:cNvPr id="2" name="Text Placeholder 1"/>
          <p:cNvSpPr>
            <a:spLocks noGrp="1"/>
          </p:cNvSpPr>
          <p:nvPr>
            <p:ph type="body" sz="quarter" idx="15"/>
          </p:nvPr>
        </p:nvSpPr>
        <p:spPr/>
        <p:txBody>
          <a:bodyPr/>
          <a:lstStyle/>
          <a:p>
            <a:pPr lvl="1"/>
            <a:r>
              <a:rPr lang="en-US" dirty="0"/>
              <a:t>Identify at a high-level how requirements will be implemented at a level to allow design/implementation teams to finish the details</a:t>
            </a:r>
          </a:p>
        </p:txBody>
      </p:sp>
      <p:sp>
        <p:nvSpPr>
          <p:cNvPr id="3" name="Text Placeholder 2"/>
          <p:cNvSpPr>
            <a:spLocks noGrp="1"/>
          </p:cNvSpPr>
          <p:nvPr>
            <p:ph type="body" sz="quarter" idx="17"/>
          </p:nvPr>
        </p:nvSpPr>
        <p:spPr/>
        <p:txBody>
          <a:bodyPr/>
          <a:lstStyle/>
          <a:p>
            <a:pPr lvl="1"/>
            <a:r>
              <a:rPr lang="en-US" dirty="0"/>
              <a:t>Use diagrams to communicate and document the solution and data architecture</a:t>
            </a:r>
          </a:p>
        </p:txBody>
      </p:sp>
      <p:sp>
        <p:nvSpPr>
          <p:cNvPr id="4" name="Text Placeholder 3"/>
          <p:cNvSpPr>
            <a:spLocks noGrp="1"/>
          </p:cNvSpPr>
          <p:nvPr>
            <p:ph type="body" sz="quarter" idx="19"/>
          </p:nvPr>
        </p:nvSpPr>
        <p:spPr/>
        <p:txBody>
          <a:bodyPr/>
          <a:lstStyle/>
          <a:p>
            <a:pPr lvl="1"/>
            <a:r>
              <a:rPr lang="en-US" dirty="0"/>
              <a:t>Identify and execute proof of concepts/prototypes to reduce risk and to help complete the design</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672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BD8E1-B38D-41E6-8E35-5672235C68DB}"/>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Blueprinting the solution architecture</a:t>
            </a:r>
          </a:p>
        </p:txBody>
      </p:sp>
      <p:sp>
        <p:nvSpPr>
          <p:cNvPr id="5" name="Text Placeholder 4">
            <a:extLst>
              <a:ext uri="{FF2B5EF4-FFF2-40B4-BE49-F238E27FC236}">
                <a16:creationId xmlns:a16="http://schemas.microsoft.com/office/drawing/2014/main" id="{8D99310B-732B-7364-9079-38F229CD697B}"/>
              </a:ext>
            </a:extLst>
          </p:cNvPr>
          <p:cNvSpPr txBox="1">
            <a:spLocks/>
          </p:cNvSpPr>
          <p:nvPr/>
        </p:nvSpPr>
        <p:spPr>
          <a:xfrm>
            <a:off x="418644" y="960977"/>
            <a:ext cx="11354712" cy="677210"/>
          </a:xfrm>
          <a:prstGeom prst="rect">
            <a:avLst/>
          </a:prstGeom>
          <a:noFill/>
        </p:spPr>
        <p:txBody>
          <a:bodyPr lIns="0" tIns="91440" rIns="0" bIns="91440" anchor="t">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18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Use logical diagrams to capture the high-level architecture topology without specific solution implementation choices</a:t>
            </a:r>
          </a:p>
        </p:txBody>
      </p:sp>
      <p:sp>
        <p:nvSpPr>
          <p:cNvPr id="6" name="Rectangle 5">
            <a:extLst>
              <a:ext uri="{FF2B5EF4-FFF2-40B4-BE49-F238E27FC236}">
                <a16:creationId xmlns:a16="http://schemas.microsoft.com/office/drawing/2014/main" id="{B53EEE39-81EF-1A8B-8C72-03A5789A8E9F}"/>
              </a:ext>
              <a:ext uri="{C183D7F6-B498-43B3-948B-1728B52AA6E4}">
                <adec:decorative xmlns:adec="http://schemas.microsoft.com/office/drawing/2017/decorative" val="1"/>
              </a:ext>
            </a:extLst>
          </p:cNvPr>
          <p:cNvSpPr/>
          <p:nvPr/>
        </p:nvSpPr>
        <p:spPr bwMode="auto">
          <a:xfrm>
            <a:off x="418642" y="1676684"/>
            <a:ext cx="11354714" cy="4056851"/>
          </a:xfrm>
          <a:prstGeom prst="rect">
            <a:avLst/>
          </a:prstGeom>
          <a:noFill/>
          <a:ln w="19050">
            <a:solidFill>
              <a:srgbClr val="00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5">
            <a:extLst>
              <a:ext uri="{FF2B5EF4-FFF2-40B4-BE49-F238E27FC236}">
                <a16:creationId xmlns:a16="http://schemas.microsoft.com/office/drawing/2014/main" id="{78C64C80-0F61-707E-8F3E-4B11AA373EFF}"/>
              </a:ext>
              <a:ext uri="{C183D7F6-B498-43B3-948B-1728B52AA6E4}">
                <adec:decorative xmlns:adec="http://schemas.microsoft.com/office/drawing/2017/decorative" val="1"/>
              </a:ext>
            </a:extLst>
          </p:cNvPr>
          <p:cNvSpPr/>
          <p:nvPr/>
        </p:nvSpPr>
        <p:spPr bwMode="auto">
          <a:xfrm>
            <a:off x="1637068" y="1772008"/>
            <a:ext cx="8584151" cy="3847817"/>
          </a:xfrm>
          <a:prstGeom prst="roundRect">
            <a:avLst>
              <a:gd name="adj" fmla="val 10276"/>
            </a:avLst>
          </a:prstGeom>
          <a:solidFill>
            <a:sysClr val="window" lastClr="FFFFFF"/>
          </a:solidFill>
          <a:ln w="25400" cap="flat" cmpd="sng" algn="ctr">
            <a:solidFill>
              <a:srgbClr val="E19004"/>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1" name="Picture 10">
            <a:extLst>
              <a:ext uri="{FF2B5EF4-FFF2-40B4-BE49-F238E27FC236}">
                <a16:creationId xmlns:a16="http://schemas.microsoft.com/office/drawing/2014/main" id="{9A1FDC80-D696-3630-DB65-ED1179F81A67}"/>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2934" y="2137360"/>
            <a:ext cx="694256" cy="65094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5CB46F2-A9EC-F18A-4DCD-124C82D4A9BC}"/>
              </a:ext>
            </a:extLst>
          </p:cNvPr>
          <p:cNvSpPr txBox="1"/>
          <p:nvPr/>
        </p:nvSpPr>
        <p:spPr>
          <a:xfrm flipH="1">
            <a:off x="1570941" y="2769978"/>
            <a:ext cx="1542984" cy="492443"/>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Healthcare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Community</a:t>
            </a:r>
          </a:p>
        </p:txBody>
      </p:sp>
      <p:pic>
        <p:nvPicPr>
          <p:cNvPr id="10" name="Picture 9">
            <a:extLst>
              <a:ext uri="{FF2B5EF4-FFF2-40B4-BE49-F238E27FC236}">
                <a16:creationId xmlns:a16="http://schemas.microsoft.com/office/drawing/2014/main" id="{2D707D4F-E31C-4EDC-C773-10F9C8640049}"/>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0721" y="3324271"/>
            <a:ext cx="694256" cy="69425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B990D15D-99C5-D341-0B98-98B83C21D26B}"/>
              </a:ext>
            </a:extLst>
          </p:cNvPr>
          <p:cNvSpPr txBox="1"/>
          <p:nvPr/>
        </p:nvSpPr>
        <p:spPr>
          <a:xfrm flipH="1">
            <a:off x="1609517" y="4004109"/>
            <a:ext cx="15429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Patients</a:t>
            </a:r>
          </a:p>
        </p:txBody>
      </p:sp>
      <p:pic>
        <p:nvPicPr>
          <p:cNvPr id="7" name="Picture 6">
            <a:extLst>
              <a:ext uri="{FF2B5EF4-FFF2-40B4-BE49-F238E27FC236}">
                <a16:creationId xmlns:a16="http://schemas.microsoft.com/office/drawing/2014/main" id="{41376E57-E842-7B5C-E660-936823A64940}"/>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2934" y="4403679"/>
            <a:ext cx="694256" cy="69425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ADD0C8C1-D3BC-6E3D-CDAD-BD24A644D483}"/>
              </a:ext>
            </a:extLst>
          </p:cNvPr>
          <p:cNvSpPr txBox="1"/>
          <p:nvPr/>
        </p:nvSpPr>
        <p:spPr>
          <a:xfrm flipH="1">
            <a:off x="1600612" y="5087446"/>
            <a:ext cx="15429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Regulators</a:t>
            </a:r>
          </a:p>
        </p:txBody>
      </p:sp>
      <p:sp>
        <p:nvSpPr>
          <p:cNvPr id="12" name="Rectangle 11">
            <a:extLst>
              <a:ext uri="{FF2B5EF4-FFF2-40B4-BE49-F238E27FC236}">
                <a16:creationId xmlns:a16="http://schemas.microsoft.com/office/drawing/2014/main" id="{749D9C8D-F1EA-DACE-A165-33001CC120A1}"/>
              </a:ext>
              <a:ext uri="{C183D7F6-B498-43B3-948B-1728B52AA6E4}">
                <adec:decorative xmlns:adec="http://schemas.microsoft.com/office/drawing/2017/decorative" val="1"/>
              </a:ext>
            </a:extLst>
          </p:cNvPr>
          <p:cNvSpPr/>
          <p:nvPr/>
        </p:nvSpPr>
        <p:spPr bwMode="auto">
          <a:xfrm>
            <a:off x="3021582" y="1934921"/>
            <a:ext cx="5761603" cy="564154"/>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9" name="TextBox 28">
            <a:extLst>
              <a:ext uri="{FF2B5EF4-FFF2-40B4-BE49-F238E27FC236}">
                <a16:creationId xmlns:a16="http://schemas.microsoft.com/office/drawing/2014/main" id="{BE45A6D5-5A50-0EB8-E8CB-FD5C5ACBE544}"/>
              </a:ext>
            </a:extLst>
          </p:cNvPr>
          <p:cNvSpPr txBox="1"/>
          <p:nvPr/>
        </p:nvSpPr>
        <p:spPr>
          <a:xfrm>
            <a:off x="4321645" y="2100143"/>
            <a:ext cx="3046347"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Integrated Processes and Systems</a:t>
            </a:r>
          </a:p>
        </p:txBody>
      </p:sp>
      <p:sp>
        <p:nvSpPr>
          <p:cNvPr id="13" name="Rectangle 12">
            <a:extLst>
              <a:ext uri="{FF2B5EF4-FFF2-40B4-BE49-F238E27FC236}">
                <a16:creationId xmlns:a16="http://schemas.microsoft.com/office/drawing/2014/main" id="{841AEAEE-F2C3-17FF-6273-83E45C21FE15}"/>
              </a:ext>
              <a:ext uri="{C183D7F6-B498-43B3-948B-1728B52AA6E4}">
                <adec:decorative xmlns:adec="http://schemas.microsoft.com/office/drawing/2017/decorative" val="1"/>
              </a:ext>
            </a:extLst>
          </p:cNvPr>
          <p:cNvSpPr/>
          <p:nvPr/>
        </p:nvSpPr>
        <p:spPr bwMode="auto">
          <a:xfrm>
            <a:off x="3021582" y="2636332"/>
            <a:ext cx="1076730" cy="2123142"/>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TextBox 17">
            <a:extLst>
              <a:ext uri="{FF2B5EF4-FFF2-40B4-BE49-F238E27FC236}">
                <a16:creationId xmlns:a16="http://schemas.microsoft.com/office/drawing/2014/main" id="{FE608E23-2C65-832D-1594-1A89C01EF36E}"/>
              </a:ext>
            </a:extLst>
          </p:cNvPr>
          <p:cNvSpPr txBox="1"/>
          <p:nvPr/>
        </p:nvSpPr>
        <p:spPr>
          <a:xfrm>
            <a:off x="3127945" y="3363411"/>
            <a:ext cx="861518" cy="738664"/>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Intake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And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Response</a:t>
            </a:r>
          </a:p>
        </p:txBody>
      </p:sp>
      <p:grpSp>
        <p:nvGrpSpPr>
          <p:cNvPr id="19" name="Group 18">
            <a:extLst>
              <a:ext uri="{FF2B5EF4-FFF2-40B4-BE49-F238E27FC236}">
                <a16:creationId xmlns:a16="http://schemas.microsoft.com/office/drawing/2014/main" id="{3977FBF8-224D-E0C6-6FFA-6FE515045A43}"/>
              </a:ext>
              <a:ext uri="{C183D7F6-B498-43B3-948B-1728B52AA6E4}">
                <adec:decorative xmlns:adec="http://schemas.microsoft.com/office/drawing/2017/decorative" val="1"/>
              </a:ext>
            </a:extLst>
          </p:cNvPr>
          <p:cNvGrpSpPr/>
          <p:nvPr/>
        </p:nvGrpSpPr>
        <p:grpSpPr>
          <a:xfrm>
            <a:off x="4187506" y="2636332"/>
            <a:ext cx="1089629" cy="2120167"/>
            <a:chOff x="3606112" y="2594430"/>
            <a:chExt cx="1226020" cy="2860334"/>
          </a:xfrm>
        </p:grpSpPr>
        <p:sp>
          <p:nvSpPr>
            <p:cNvPr id="20" name="Rectangle 19">
              <a:extLst>
                <a:ext uri="{FF2B5EF4-FFF2-40B4-BE49-F238E27FC236}">
                  <a16:creationId xmlns:a16="http://schemas.microsoft.com/office/drawing/2014/main" id="{16744AF5-83AD-155A-ADAC-545B25CBDB40}"/>
                </a:ext>
              </a:extLst>
            </p:cNvPr>
            <p:cNvSpPr/>
            <p:nvPr/>
          </p:nvSpPr>
          <p:spPr bwMode="auto">
            <a:xfrm>
              <a:off x="3606112" y="2594430"/>
              <a:ext cx="1211506" cy="859190"/>
            </a:xfrm>
            <a:prstGeom prst="rect">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20">
              <a:extLst>
                <a:ext uri="{FF2B5EF4-FFF2-40B4-BE49-F238E27FC236}">
                  <a16:creationId xmlns:a16="http://schemas.microsoft.com/office/drawing/2014/main" id="{7B6359F3-64B2-BE54-719F-B504AE304F67}"/>
                </a:ext>
              </a:extLst>
            </p:cNvPr>
            <p:cNvSpPr/>
            <p:nvPr/>
          </p:nvSpPr>
          <p:spPr bwMode="auto">
            <a:xfrm>
              <a:off x="3606112" y="3591052"/>
              <a:ext cx="1211506" cy="859190"/>
            </a:xfrm>
            <a:prstGeom prst="rect">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E35E2E78-203F-2BF9-1426-90CDA79B08F4}"/>
                </a:ext>
              </a:extLst>
            </p:cNvPr>
            <p:cNvSpPr/>
            <p:nvPr/>
          </p:nvSpPr>
          <p:spPr bwMode="auto">
            <a:xfrm>
              <a:off x="3620626" y="4595574"/>
              <a:ext cx="1211506" cy="859190"/>
            </a:xfrm>
            <a:prstGeom prst="rect">
              <a:avLst/>
            </a:prstGeom>
            <a:gradFill rotWithShape="1">
              <a:gsLst>
                <a:gs pos="0">
                  <a:srgbClr val="E19004">
                    <a:shade val="51000"/>
                    <a:satMod val="130000"/>
                  </a:srgbClr>
                </a:gs>
                <a:gs pos="80000">
                  <a:srgbClr val="E19004">
                    <a:shade val="93000"/>
                    <a:satMod val="130000"/>
                  </a:srgbClr>
                </a:gs>
                <a:gs pos="100000">
                  <a:srgbClr val="E19004">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6" name="TextBox 25">
            <a:extLst>
              <a:ext uri="{FF2B5EF4-FFF2-40B4-BE49-F238E27FC236}">
                <a16:creationId xmlns:a16="http://schemas.microsoft.com/office/drawing/2014/main" id="{07BADF3A-DBA5-8041-F4A2-DC58942FD3E6}"/>
              </a:ext>
            </a:extLst>
          </p:cNvPr>
          <p:cNvSpPr txBox="1"/>
          <p:nvPr/>
        </p:nvSpPr>
        <p:spPr>
          <a:xfrm>
            <a:off x="4376398" y="2707050"/>
            <a:ext cx="724749"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Adverse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Events</a:t>
            </a:r>
          </a:p>
        </p:txBody>
      </p:sp>
      <p:sp>
        <p:nvSpPr>
          <p:cNvPr id="27" name="TextBox 26">
            <a:extLst>
              <a:ext uri="{FF2B5EF4-FFF2-40B4-BE49-F238E27FC236}">
                <a16:creationId xmlns:a16="http://schemas.microsoft.com/office/drawing/2014/main" id="{8A7561DD-132F-FE09-2757-6AFA51C5AA71}"/>
              </a:ext>
            </a:extLst>
          </p:cNvPr>
          <p:cNvSpPr txBox="1"/>
          <p:nvPr/>
        </p:nvSpPr>
        <p:spPr>
          <a:xfrm>
            <a:off x="4246355" y="3473019"/>
            <a:ext cx="1017906"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Product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Complaints</a:t>
            </a:r>
          </a:p>
        </p:txBody>
      </p:sp>
      <p:sp>
        <p:nvSpPr>
          <p:cNvPr id="28" name="TextBox 27">
            <a:extLst>
              <a:ext uri="{FF2B5EF4-FFF2-40B4-BE49-F238E27FC236}">
                <a16:creationId xmlns:a16="http://schemas.microsoft.com/office/drawing/2014/main" id="{AF7BAF7A-F4BB-6ABA-B161-DF9F4970121D}"/>
              </a:ext>
            </a:extLst>
          </p:cNvPr>
          <p:cNvSpPr txBox="1"/>
          <p:nvPr/>
        </p:nvSpPr>
        <p:spPr>
          <a:xfrm>
            <a:off x="4341914" y="4226404"/>
            <a:ext cx="822341"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Med Info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Inquiries</a:t>
            </a:r>
          </a:p>
        </p:txBody>
      </p:sp>
      <p:sp>
        <p:nvSpPr>
          <p:cNvPr id="15" name="Rectangle 14">
            <a:extLst>
              <a:ext uri="{FF2B5EF4-FFF2-40B4-BE49-F238E27FC236}">
                <a16:creationId xmlns:a16="http://schemas.microsoft.com/office/drawing/2014/main" id="{D8D72D57-6222-5F46-618A-DC33B2D7CD34}"/>
              </a:ext>
              <a:ext uri="{C183D7F6-B498-43B3-948B-1728B52AA6E4}">
                <adec:decorative xmlns:adec="http://schemas.microsoft.com/office/drawing/2017/decorative" val="1"/>
              </a:ext>
            </a:extLst>
          </p:cNvPr>
          <p:cNvSpPr/>
          <p:nvPr/>
        </p:nvSpPr>
        <p:spPr bwMode="auto">
          <a:xfrm>
            <a:off x="5366330" y="2636332"/>
            <a:ext cx="1076730" cy="2123142"/>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TextBox 22">
            <a:extLst>
              <a:ext uri="{FF2B5EF4-FFF2-40B4-BE49-F238E27FC236}">
                <a16:creationId xmlns:a16="http://schemas.microsoft.com/office/drawing/2014/main" id="{68B8354E-BD0A-2C3A-01E0-DB35D39205B9}"/>
              </a:ext>
            </a:extLst>
          </p:cNvPr>
          <p:cNvSpPr txBox="1"/>
          <p:nvPr/>
        </p:nvSpPr>
        <p:spPr>
          <a:xfrm>
            <a:off x="5489117" y="3507560"/>
            <a:ext cx="875240"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Signal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Detection</a:t>
            </a:r>
          </a:p>
        </p:txBody>
      </p:sp>
      <p:sp>
        <p:nvSpPr>
          <p:cNvPr id="16" name="Rectangle 15">
            <a:extLst>
              <a:ext uri="{FF2B5EF4-FFF2-40B4-BE49-F238E27FC236}">
                <a16:creationId xmlns:a16="http://schemas.microsoft.com/office/drawing/2014/main" id="{A1E03C76-D3B8-9FF9-774E-5841A3ABF589}"/>
              </a:ext>
              <a:ext uri="{C183D7F6-B498-43B3-948B-1728B52AA6E4}">
                <adec:decorative xmlns:adec="http://schemas.microsoft.com/office/drawing/2017/decorative" val="1"/>
              </a:ext>
            </a:extLst>
          </p:cNvPr>
          <p:cNvSpPr/>
          <p:nvPr/>
        </p:nvSpPr>
        <p:spPr bwMode="auto">
          <a:xfrm>
            <a:off x="6532254" y="2636332"/>
            <a:ext cx="1076730" cy="2123142"/>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6C07CF2D-2AA1-57CC-E9B9-345D2DD68559}"/>
              </a:ext>
            </a:extLst>
          </p:cNvPr>
          <p:cNvSpPr txBox="1"/>
          <p:nvPr/>
        </p:nvSpPr>
        <p:spPr>
          <a:xfrm>
            <a:off x="6658049" y="3493007"/>
            <a:ext cx="854401"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Risk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Decisions</a:t>
            </a:r>
          </a:p>
        </p:txBody>
      </p:sp>
      <p:sp>
        <p:nvSpPr>
          <p:cNvPr id="17" name="Rectangle 16">
            <a:extLst>
              <a:ext uri="{FF2B5EF4-FFF2-40B4-BE49-F238E27FC236}">
                <a16:creationId xmlns:a16="http://schemas.microsoft.com/office/drawing/2014/main" id="{AD8ED6DF-4A05-FF37-F803-77F8F2BC8DF3}"/>
              </a:ext>
              <a:ext uri="{C183D7F6-B498-43B3-948B-1728B52AA6E4}">
                <adec:decorative xmlns:adec="http://schemas.microsoft.com/office/drawing/2017/decorative" val="1"/>
              </a:ext>
            </a:extLst>
          </p:cNvPr>
          <p:cNvSpPr/>
          <p:nvPr/>
        </p:nvSpPr>
        <p:spPr bwMode="auto">
          <a:xfrm>
            <a:off x="7698177" y="2644091"/>
            <a:ext cx="1076730" cy="2123142"/>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 name="TextBox 24">
            <a:extLst>
              <a:ext uri="{FF2B5EF4-FFF2-40B4-BE49-F238E27FC236}">
                <a16:creationId xmlns:a16="http://schemas.microsoft.com/office/drawing/2014/main" id="{31D07CCB-EA0B-61C0-16D8-458FE8EE344B}"/>
              </a:ext>
            </a:extLst>
          </p:cNvPr>
          <p:cNvSpPr txBox="1"/>
          <p:nvPr/>
        </p:nvSpPr>
        <p:spPr>
          <a:xfrm>
            <a:off x="7925774" y="3509541"/>
            <a:ext cx="662040" cy="492443"/>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Risk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Comm.</a:t>
            </a:r>
          </a:p>
        </p:txBody>
      </p:sp>
      <p:sp>
        <p:nvSpPr>
          <p:cNvPr id="14" name="Rectangle 13">
            <a:extLst>
              <a:ext uri="{FF2B5EF4-FFF2-40B4-BE49-F238E27FC236}">
                <a16:creationId xmlns:a16="http://schemas.microsoft.com/office/drawing/2014/main" id="{45353C4E-18AB-7198-6A4F-26294A6897E7}"/>
              </a:ext>
              <a:ext uri="{C183D7F6-B498-43B3-948B-1728B52AA6E4}">
                <adec:decorative xmlns:adec="http://schemas.microsoft.com/office/drawing/2017/decorative" val="1"/>
              </a:ext>
            </a:extLst>
          </p:cNvPr>
          <p:cNvSpPr/>
          <p:nvPr/>
        </p:nvSpPr>
        <p:spPr bwMode="auto">
          <a:xfrm>
            <a:off x="3021582" y="4866587"/>
            <a:ext cx="5761603" cy="564154"/>
          </a:xfrm>
          <a:prstGeom prst="rect">
            <a:avLst/>
          </a:prstGeom>
          <a:gradFill rotWithShape="1">
            <a:gsLst>
              <a:gs pos="0">
                <a:srgbClr val="DAB77D">
                  <a:shade val="51000"/>
                  <a:satMod val="130000"/>
                </a:srgbClr>
              </a:gs>
              <a:gs pos="80000">
                <a:srgbClr val="DAB77D">
                  <a:shade val="93000"/>
                  <a:satMod val="130000"/>
                </a:srgbClr>
              </a:gs>
              <a:gs pos="100000">
                <a:srgbClr val="DAB77D">
                  <a:shade val="94000"/>
                  <a:satMod val="13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a:extLst>
              <a:ext uri="{FF2B5EF4-FFF2-40B4-BE49-F238E27FC236}">
                <a16:creationId xmlns:a16="http://schemas.microsoft.com/office/drawing/2014/main" id="{F5871B38-E454-265E-CE27-C51D1335901E}"/>
              </a:ext>
            </a:extLst>
          </p:cNvPr>
          <p:cNvSpPr txBox="1"/>
          <p:nvPr/>
        </p:nvSpPr>
        <p:spPr>
          <a:xfrm>
            <a:off x="5389733" y="5031809"/>
            <a:ext cx="1074012"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gradFill>
                  <a:gsLst>
                    <a:gs pos="0">
                      <a:sysClr val="windowText" lastClr="000000"/>
                    </a:gs>
                    <a:gs pos="86000">
                      <a:sysClr val="windowText" lastClr="000000"/>
                    </a:gs>
                  </a:gsLst>
                  <a:lin ang="5400000" scaled="0"/>
                </a:gradFill>
                <a:effectLst/>
                <a:uLnTx/>
                <a:uFillTx/>
              </a:rPr>
              <a:t>Governance</a:t>
            </a:r>
          </a:p>
        </p:txBody>
      </p:sp>
      <p:pic>
        <p:nvPicPr>
          <p:cNvPr id="36" name="Picture 35">
            <a:extLst>
              <a:ext uri="{FF2B5EF4-FFF2-40B4-BE49-F238E27FC236}">
                <a16:creationId xmlns:a16="http://schemas.microsoft.com/office/drawing/2014/main" id="{89D3F6A3-3967-D87F-437D-2586F92B897D}"/>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8799" y="2115317"/>
            <a:ext cx="694256" cy="650946"/>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BFB4E814-1F23-DC33-1832-D2ECD1F2FED5}"/>
              </a:ext>
            </a:extLst>
          </p:cNvPr>
          <p:cNvSpPr txBox="1"/>
          <p:nvPr/>
        </p:nvSpPr>
        <p:spPr>
          <a:xfrm flipH="1">
            <a:off x="8746806" y="2747936"/>
            <a:ext cx="1542984" cy="492443"/>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Healthcare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Community</a:t>
            </a:r>
          </a:p>
        </p:txBody>
      </p:sp>
      <p:pic>
        <p:nvPicPr>
          <p:cNvPr id="35" name="Picture 34">
            <a:extLst>
              <a:ext uri="{FF2B5EF4-FFF2-40B4-BE49-F238E27FC236}">
                <a16:creationId xmlns:a16="http://schemas.microsoft.com/office/drawing/2014/main" id="{54CBD9D8-09CF-F119-078F-33F0FB9B9264}"/>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76586" y="3302228"/>
            <a:ext cx="694256" cy="69425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FD93E304-0E62-02AB-854E-64FADE147EE8}"/>
              </a:ext>
            </a:extLst>
          </p:cNvPr>
          <p:cNvSpPr txBox="1"/>
          <p:nvPr/>
        </p:nvSpPr>
        <p:spPr>
          <a:xfrm flipH="1">
            <a:off x="8785382" y="3982067"/>
            <a:ext cx="15429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Patients</a:t>
            </a:r>
          </a:p>
        </p:txBody>
      </p:sp>
      <p:pic>
        <p:nvPicPr>
          <p:cNvPr id="34" name="Picture 33">
            <a:extLst>
              <a:ext uri="{FF2B5EF4-FFF2-40B4-BE49-F238E27FC236}">
                <a16:creationId xmlns:a16="http://schemas.microsoft.com/office/drawing/2014/main" id="{97A58B70-E283-7ADF-77B8-0EA211AAA300}"/>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8799" y="4381637"/>
            <a:ext cx="694256" cy="69425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2072D448-3764-02DF-B6BD-F3E18DB4454D}"/>
              </a:ext>
            </a:extLst>
          </p:cNvPr>
          <p:cNvSpPr txBox="1"/>
          <p:nvPr/>
        </p:nvSpPr>
        <p:spPr>
          <a:xfrm flipH="1">
            <a:off x="8776477" y="5065404"/>
            <a:ext cx="154298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rPr>
              <a:t>Regulators</a:t>
            </a:r>
          </a:p>
        </p:txBody>
      </p:sp>
    </p:spTree>
    <p:extLst>
      <p:ext uri="{BB962C8B-B14F-4D97-AF65-F5344CB8AC3E}">
        <p14:creationId xmlns:p14="http://schemas.microsoft.com/office/powerpoint/2010/main" val="36964366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Microsoft Learn modules</a:t>
            </a:r>
          </a:p>
        </p:txBody>
      </p:sp>
      <p:sp>
        <p:nvSpPr>
          <p:cNvPr id="11" name="Rectangle 10">
            <a:extLst>
              <a:ext uri="{FF2B5EF4-FFF2-40B4-BE49-F238E27FC236}">
                <a16:creationId xmlns:a16="http://schemas.microsoft.com/office/drawing/2014/main" id="{159EAA45-95D0-B50D-CCC3-8BBBAF61EB1F}"/>
              </a:ext>
              <a:ext uri="{C183D7F6-B498-43B3-948B-1728B52AA6E4}">
                <adec:decorative xmlns:adec="http://schemas.microsoft.com/office/drawing/2017/decorative" val="1"/>
              </a:ext>
            </a:extLst>
          </p:cNvPr>
          <p:cNvSpPr/>
          <p:nvPr/>
        </p:nvSpPr>
        <p:spPr bwMode="auto">
          <a:xfrm>
            <a:off x="7159336" y="1456897"/>
            <a:ext cx="4614020" cy="3956767"/>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14">
            <a:extLst>
              <a:ext uri="{FF2B5EF4-FFF2-40B4-BE49-F238E27FC236}">
                <a16:creationId xmlns:a16="http://schemas.microsoft.com/office/drawing/2014/main" id="{A2A4A6A9-2136-3220-B841-75F19047E18D}"/>
              </a:ext>
            </a:extLst>
          </p:cNvPr>
          <p:cNvSpPr txBox="1">
            <a:spLocks/>
          </p:cNvSpPr>
          <p:nvPr/>
        </p:nvSpPr>
        <p:spPr>
          <a:xfrm>
            <a:off x="419101" y="1456896"/>
            <a:ext cx="6515099" cy="4960610"/>
          </a:xfrm>
          <a:prstGeom prst="rect">
            <a:avLst/>
          </a:prstGeom>
        </p:spPr>
        <p:txBody>
          <a:bodyPr lIns="0" r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GB" dirty="0"/>
              <a:t>Propose a solution as a Solution Architect for Microsoft Power Platform and Dynamics 365</a:t>
            </a:r>
          </a:p>
          <a:p>
            <a:pPr>
              <a:spcAft>
                <a:spcPts val="600"/>
              </a:spcAft>
            </a:pPr>
            <a:r>
              <a:rPr lang="en-GB" dirty="0">
                <a:latin typeface="+mn-lt"/>
                <a:hlinkClick r:id="rId3"/>
              </a:rPr>
              <a:t>https://learn.microsoft.com/training/modules/propose-solution</a:t>
            </a:r>
            <a:r>
              <a:rPr lang="en-GB" dirty="0">
                <a:latin typeface="+mn-lt"/>
              </a:rPr>
              <a:t> </a:t>
            </a:r>
          </a:p>
          <a:p>
            <a:pPr>
              <a:spcAft>
                <a:spcPts val="600"/>
              </a:spcAft>
            </a:pPr>
            <a:r>
              <a:rPr lang="en-GB" dirty="0"/>
              <a:t>Work with requirements as a solution architect for Microsoft Power Platform and Dynamics 365</a:t>
            </a:r>
          </a:p>
          <a:p>
            <a:pPr>
              <a:spcAft>
                <a:spcPts val="600"/>
              </a:spcAft>
            </a:pPr>
            <a:r>
              <a:rPr lang="en-GB" dirty="0">
                <a:latin typeface="+mn-lt"/>
                <a:hlinkClick r:id="rId4"/>
              </a:rPr>
              <a:t>https://learn.microsoft.com/training/modules/work-with-requirements</a:t>
            </a:r>
            <a:r>
              <a:rPr lang="en-GB" dirty="0">
                <a:latin typeface="+mn-lt"/>
              </a:rPr>
              <a:t> </a:t>
            </a:r>
          </a:p>
          <a:p>
            <a:pPr>
              <a:spcAft>
                <a:spcPts val="600"/>
              </a:spcAft>
            </a:pPr>
            <a:r>
              <a:rPr lang="en-GB" dirty="0"/>
              <a:t>Perform fit gap analysis</a:t>
            </a:r>
          </a:p>
          <a:p>
            <a:pPr>
              <a:spcAft>
                <a:spcPts val="600"/>
              </a:spcAft>
            </a:pPr>
            <a:r>
              <a:rPr lang="en-GB" dirty="0">
                <a:latin typeface="+mn-lt"/>
                <a:hlinkClick r:id="rId5"/>
              </a:rPr>
              <a:t>https://learn.microsoft.com/training/modules/fit-gap-analysis</a:t>
            </a:r>
            <a:r>
              <a:rPr lang="en-GB" dirty="0">
                <a:latin typeface="+mn-lt"/>
              </a:rPr>
              <a:t> </a:t>
            </a:r>
          </a:p>
        </p:txBody>
      </p:sp>
      <p:pic>
        <p:nvPicPr>
          <p:cNvPr id="9" name="Graphic 8">
            <a:extLst>
              <a:ext uri="{FF2B5EF4-FFF2-40B4-BE49-F238E27FC236}">
                <a16:creationId xmlns:a16="http://schemas.microsoft.com/office/drawing/2014/main" id="{5B74AB59-FE42-805E-9067-67819E1DF43A}"/>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83113" y="2384169"/>
            <a:ext cx="2966466" cy="2268475"/>
          </a:xfrm>
          <a:prstGeom prst="rect">
            <a:avLst/>
          </a:prstGeom>
        </p:spPr>
      </p:pic>
    </p:spTree>
    <p:extLst>
      <p:ext uri="{BB962C8B-B14F-4D97-AF65-F5344CB8AC3E}">
        <p14:creationId xmlns:p14="http://schemas.microsoft.com/office/powerpoint/2010/main" val="2051260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6A5A7E-9FC5-876F-0FB9-3860ECE2DE5E}"/>
              </a:ext>
              <a:ext uri="{C183D7F6-B498-43B3-948B-1728B52AA6E4}">
                <adec:decorative xmlns:adec="http://schemas.microsoft.com/office/drawing/2017/decorative" val="1"/>
              </a:ext>
            </a:extLst>
          </p:cNvPr>
          <p:cNvSpPr/>
          <p:nvPr/>
        </p:nvSpPr>
        <p:spPr bwMode="auto">
          <a:xfrm>
            <a:off x="418643" y="1990772"/>
            <a:ext cx="11184077" cy="3680979"/>
          </a:xfrm>
          <a:prstGeom prst="rect">
            <a:avLst/>
          </a:prstGeom>
          <a:ln w="19050">
            <a:solidFill>
              <a:srgbClr val="0066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FD38823-B829-4F42-8266-8E0C25946B30}"/>
              </a:ext>
            </a:extLst>
          </p:cNvPr>
          <p:cNvSpPr>
            <a:spLocks noGrp="1"/>
          </p:cNvSpPr>
          <p:nvPr>
            <p:ph type="title"/>
          </p:nvPr>
        </p:nvSpPr>
        <p:spPr/>
        <p:txBody>
          <a:bodyPr/>
          <a:lstStyle/>
          <a:p>
            <a:r>
              <a:rPr lang="en-US" dirty="0"/>
              <a:t>Blueprinting the solution architecture</a:t>
            </a:r>
          </a:p>
        </p:txBody>
      </p:sp>
      <p:sp>
        <p:nvSpPr>
          <p:cNvPr id="3" name="Text Placeholder 2">
            <a:extLst>
              <a:ext uri="{FF2B5EF4-FFF2-40B4-BE49-F238E27FC236}">
                <a16:creationId xmlns:a16="http://schemas.microsoft.com/office/drawing/2014/main" id="{E31C7B4F-62AF-4772-A4EF-44D3C75B5C4F}"/>
              </a:ext>
            </a:extLst>
          </p:cNvPr>
          <p:cNvSpPr>
            <a:spLocks noGrp="1"/>
          </p:cNvSpPr>
          <p:nvPr>
            <p:ph type="body" sz="quarter" idx="10"/>
          </p:nvPr>
        </p:nvSpPr>
        <p:spPr>
          <a:xfrm>
            <a:off x="418643" y="1181121"/>
            <a:ext cx="11184077" cy="749220"/>
          </a:xfrm>
        </p:spPr>
        <p:txBody>
          <a:bodyPr/>
          <a:lstStyle/>
          <a:p>
            <a:pPr marL="0" indent="0">
              <a:buNone/>
            </a:pPr>
            <a:r>
              <a:rPr lang="en-US" sz="2000" dirty="0"/>
              <a:t>High-level architecture diagrams can show how proposed solution architecture fits into overall enterprise architecture</a:t>
            </a:r>
          </a:p>
          <a:p>
            <a:endParaRPr lang="en-US" sz="2000" dirty="0"/>
          </a:p>
        </p:txBody>
      </p:sp>
      <p:pic>
        <p:nvPicPr>
          <p:cNvPr id="5" name="Picture 4" descr="A screenshot of a cell phone&#10;&#10;Description automatically generated">
            <a:extLst>
              <a:ext uri="{FF2B5EF4-FFF2-40B4-BE49-F238E27FC236}">
                <a16:creationId xmlns:a16="http://schemas.microsoft.com/office/drawing/2014/main" id="{77245D2B-5EEC-4E2F-BFF4-CCD6204D5463}"/>
              </a:ext>
            </a:extLst>
          </p:cNvPr>
          <p:cNvPicPr>
            <a:picLocks noChangeAspect="1"/>
          </p:cNvPicPr>
          <p:nvPr/>
        </p:nvPicPr>
        <p:blipFill>
          <a:blip r:embed="rId3"/>
          <a:stretch>
            <a:fillRect/>
          </a:stretch>
        </p:blipFill>
        <p:spPr>
          <a:xfrm>
            <a:off x="2880147" y="2087240"/>
            <a:ext cx="6859519" cy="3535088"/>
          </a:xfrm>
          <a:prstGeom prst="rect">
            <a:avLst/>
          </a:prstGeom>
        </p:spPr>
      </p:pic>
    </p:spTree>
    <p:extLst>
      <p:ext uri="{BB962C8B-B14F-4D97-AF65-F5344CB8AC3E}">
        <p14:creationId xmlns:p14="http://schemas.microsoft.com/office/powerpoint/2010/main" val="23935094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8D8426-6121-F94B-73BE-3AB4E8D3D150}"/>
              </a:ext>
              <a:ext uri="{C183D7F6-B498-43B3-948B-1728B52AA6E4}">
                <adec:decorative xmlns:adec="http://schemas.microsoft.com/office/drawing/2017/decorative" val="1"/>
              </a:ext>
            </a:extLst>
          </p:cNvPr>
          <p:cNvSpPr/>
          <p:nvPr/>
        </p:nvSpPr>
        <p:spPr bwMode="auto">
          <a:xfrm>
            <a:off x="418643" y="2261286"/>
            <a:ext cx="11341268" cy="3361038"/>
          </a:xfrm>
          <a:prstGeom prst="rect">
            <a:avLst/>
          </a:prstGeom>
          <a:ln w="19050">
            <a:solidFill>
              <a:srgbClr val="0066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FD38823-B829-4F42-8266-8E0C25946B30}"/>
              </a:ext>
            </a:extLst>
          </p:cNvPr>
          <p:cNvSpPr>
            <a:spLocks noGrp="1"/>
          </p:cNvSpPr>
          <p:nvPr>
            <p:ph type="title"/>
          </p:nvPr>
        </p:nvSpPr>
        <p:spPr/>
        <p:txBody>
          <a:bodyPr/>
          <a:lstStyle/>
          <a:p>
            <a:r>
              <a:rPr lang="en-US" dirty="0"/>
              <a:t>Blueprinting the solution architecture</a:t>
            </a:r>
          </a:p>
        </p:txBody>
      </p:sp>
      <p:sp>
        <p:nvSpPr>
          <p:cNvPr id="3" name="Text Placeholder 2">
            <a:extLst>
              <a:ext uri="{FF2B5EF4-FFF2-40B4-BE49-F238E27FC236}">
                <a16:creationId xmlns:a16="http://schemas.microsoft.com/office/drawing/2014/main" id="{E31C7B4F-62AF-4772-A4EF-44D3C75B5C4F}"/>
              </a:ext>
            </a:extLst>
          </p:cNvPr>
          <p:cNvSpPr>
            <a:spLocks noGrp="1"/>
          </p:cNvSpPr>
          <p:nvPr>
            <p:ph type="body" sz="quarter" idx="10"/>
          </p:nvPr>
        </p:nvSpPr>
        <p:spPr>
          <a:xfrm>
            <a:off x="418643" y="1435497"/>
            <a:ext cx="11184077" cy="680197"/>
          </a:xfrm>
        </p:spPr>
        <p:txBody>
          <a:bodyPr/>
          <a:lstStyle/>
          <a:p>
            <a:pPr marL="0" indent="0">
              <a:buNone/>
            </a:pPr>
            <a:r>
              <a:rPr lang="en-US" sz="2000" dirty="0"/>
              <a:t>Data model diagrams can illustrate key data relationships to support the solution architecture</a:t>
            </a:r>
          </a:p>
          <a:p>
            <a:endParaRPr lang="en-US" sz="2000" dirty="0"/>
          </a:p>
        </p:txBody>
      </p:sp>
      <p:pic>
        <p:nvPicPr>
          <p:cNvPr id="4" name="Picture 3" descr="Diagram of data model">
            <a:extLst>
              <a:ext uri="{FF2B5EF4-FFF2-40B4-BE49-F238E27FC236}">
                <a16:creationId xmlns:a16="http://schemas.microsoft.com/office/drawing/2014/main" id="{D3C8B429-670B-46D5-96A0-054975955008}"/>
              </a:ext>
            </a:extLst>
          </p:cNvPr>
          <p:cNvPicPr>
            <a:picLocks noChangeAspect="1"/>
          </p:cNvPicPr>
          <p:nvPr/>
        </p:nvPicPr>
        <p:blipFill rotWithShape="1">
          <a:blip r:embed="rId3"/>
          <a:srcRect t="4649" b="18162"/>
          <a:stretch/>
        </p:blipFill>
        <p:spPr>
          <a:xfrm>
            <a:off x="2549038" y="2446633"/>
            <a:ext cx="7310491" cy="2940908"/>
          </a:xfrm>
          <a:prstGeom prst="rect">
            <a:avLst/>
          </a:prstGeom>
        </p:spPr>
      </p:pic>
    </p:spTree>
    <p:extLst>
      <p:ext uri="{BB962C8B-B14F-4D97-AF65-F5344CB8AC3E}">
        <p14:creationId xmlns:p14="http://schemas.microsoft.com/office/powerpoint/2010/main" val="5024095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CF0ABD-CB4D-1417-E8D4-66E6F9487E5D}"/>
              </a:ext>
            </a:extLst>
          </p:cNvPr>
          <p:cNvSpPr>
            <a:spLocks noGrp="1"/>
          </p:cNvSpPr>
          <p:nvPr>
            <p:ph type="title"/>
          </p:nvPr>
        </p:nvSpPr>
        <p:spPr/>
        <p:txBody>
          <a:bodyPr/>
          <a:lstStyle/>
          <a:p>
            <a:r>
              <a:rPr lang="en-US" dirty="0"/>
              <a:t>Group exercise: Design from requirements</a:t>
            </a:r>
            <a:endParaRPr lang="en-GB" dirty="0"/>
          </a:p>
        </p:txBody>
      </p:sp>
      <p:sp>
        <p:nvSpPr>
          <p:cNvPr id="6" name="Text Placeholder 5">
            <a:extLst>
              <a:ext uri="{FF2B5EF4-FFF2-40B4-BE49-F238E27FC236}">
                <a16:creationId xmlns:a16="http://schemas.microsoft.com/office/drawing/2014/main" id="{5D8BC0CA-8F8F-E247-8D44-EEAE0488E0B3}"/>
              </a:ext>
            </a:extLst>
          </p:cNvPr>
          <p:cNvSpPr>
            <a:spLocks noGrp="1"/>
          </p:cNvSpPr>
          <p:nvPr>
            <p:ph type="body" sz="quarter" idx="11"/>
          </p:nvPr>
        </p:nvSpPr>
        <p:spPr/>
        <p:txBody>
          <a:bodyPr/>
          <a:lstStyle/>
          <a:p>
            <a:r>
              <a:rPr lang="en-GB" dirty="0"/>
              <a:t>During this exercise, you will be reviewing project details for Contoso. This includes a set of requirements gathered from customer workshop sessions. You will use this information to design a high-level architecture and complete a fit gap analysis.</a:t>
            </a:r>
          </a:p>
          <a:p>
            <a:endParaRPr lang="en-GB" dirty="0"/>
          </a:p>
        </p:txBody>
      </p:sp>
      <p:sp>
        <p:nvSpPr>
          <p:cNvPr id="7" name="Text Placeholder 6">
            <a:extLst>
              <a:ext uri="{FF2B5EF4-FFF2-40B4-BE49-F238E27FC236}">
                <a16:creationId xmlns:a16="http://schemas.microsoft.com/office/drawing/2014/main" id="{4148E7A5-37EC-AC47-5D76-AD0A972DC3A5}"/>
              </a:ext>
            </a:extLst>
          </p:cNvPr>
          <p:cNvSpPr>
            <a:spLocks noGrp="1"/>
          </p:cNvSpPr>
          <p:nvPr>
            <p:ph type="body" sz="quarter" idx="15"/>
          </p:nvPr>
        </p:nvSpPr>
        <p:spPr/>
        <p:txBody>
          <a:bodyPr/>
          <a:lstStyle/>
          <a:p>
            <a:endParaRPr lang="en-GB" dirty="0"/>
          </a:p>
        </p:txBody>
      </p:sp>
      <p:sp>
        <p:nvSpPr>
          <p:cNvPr id="8" name="Text Placeholder 7">
            <a:extLst>
              <a:ext uri="{FF2B5EF4-FFF2-40B4-BE49-F238E27FC236}">
                <a16:creationId xmlns:a16="http://schemas.microsoft.com/office/drawing/2014/main" id="{319D8DEF-219D-139E-35F9-2B67AD3B0EE8}"/>
              </a:ext>
            </a:extLst>
          </p:cNvPr>
          <p:cNvSpPr>
            <a:spLocks noGrp="1"/>
          </p:cNvSpPr>
          <p:nvPr>
            <p:ph type="body" sz="quarter" idx="16"/>
          </p:nvPr>
        </p:nvSpPr>
        <p:spPr/>
        <p:txBody>
          <a:bodyPr/>
          <a:lstStyle/>
          <a:p>
            <a:r>
              <a:rPr lang="en-GB" dirty="0"/>
              <a:t>Evaluate project details</a:t>
            </a:r>
          </a:p>
        </p:txBody>
      </p:sp>
      <p:sp>
        <p:nvSpPr>
          <p:cNvPr id="9" name="Text Placeholder 8">
            <a:extLst>
              <a:ext uri="{FF2B5EF4-FFF2-40B4-BE49-F238E27FC236}">
                <a16:creationId xmlns:a16="http://schemas.microsoft.com/office/drawing/2014/main" id="{F490940B-5AD8-190F-7E00-45C64982135F}"/>
              </a:ext>
            </a:extLst>
          </p:cNvPr>
          <p:cNvSpPr>
            <a:spLocks noGrp="1"/>
          </p:cNvSpPr>
          <p:nvPr>
            <p:ph type="body" sz="quarter" idx="17"/>
          </p:nvPr>
        </p:nvSpPr>
        <p:spPr/>
        <p:txBody>
          <a:bodyPr/>
          <a:lstStyle/>
          <a:p>
            <a:r>
              <a:rPr lang="en-GB" dirty="0"/>
              <a:t>Complete project workbook:</a:t>
            </a:r>
          </a:p>
          <a:p>
            <a:pPr marL="342900" indent="-342900">
              <a:buFont typeface="Arial" panose="020B0604020202020204" pitchFamily="34" charset="0"/>
              <a:buChar char="•"/>
            </a:pPr>
            <a:r>
              <a:rPr lang="en-GB" dirty="0">
                <a:latin typeface="+mn-lt"/>
              </a:rPr>
              <a:t>High-level architecture diagram</a:t>
            </a:r>
          </a:p>
          <a:p>
            <a:pPr marL="342900" indent="-342900">
              <a:buFont typeface="Arial" panose="020B0604020202020204" pitchFamily="34" charset="0"/>
              <a:buChar char="•"/>
            </a:pPr>
            <a:r>
              <a:rPr lang="en-GB" dirty="0">
                <a:latin typeface="+mn-lt"/>
              </a:rPr>
              <a:t>Dynamics 365 apps used</a:t>
            </a:r>
          </a:p>
          <a:p>
            <a:pPr marL="342900" indent="-342900">
              <a:buFont typeface="Arial" panose="020B0604020202020204" pitchFamily="34" charset="0"/>
              <a:buChar char="•"/>
            </a:pPr>
            <a:r>
              <a:rPr lang="en-GB" dirty="0">
                <a:latin typeface="+mn-lt"/>
              </a:rPr>
              <a:t>Fit gap</a:t>
            </a:r>
          </a:p>
        </p:txBody>
      </p:sp>
      <p:sp>
        <p:nvSpPr>
          <p:cNvPr id="4" name="people_11" title="Icon of two people with a chat bubble">
            <a:extLst>
              <a:ext uri="{FF2B5EF4-FFF2-40B4-BE49-F238E27FC236}">
                <a16:creationId xmlns:a16="http://schemas.microsoft.com/office/drawing/2014/main" id="{E5BE0347-3286-0453-BF6C-96BEA53B20B7}"/>
              </a:ext>
            </a:extLst>
          </p:cNvPr>
          <p:cNvSpPr>
            <a:spLocks noChangeAspect="1" noEditPoints="1"/>
          </p:cNvSpPr>
          <p:nvPr/>
        </p:nvSpPr>
        <p:spPr bwMode="auto">
          <a:xfrm>
            <a:off x="10641197" y="174253"/>
            <a:ext cx="1262788" cy="1212678"/>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solidFill>
            <a:srgbClr val="7B6507"/>
          </a:solidFill>
          <a:ln w="25400" cap="sq">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4500242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2D46B5-EF3A-486E-87A6-637A4E6FFF64}"/>
              </a:ext>
            </a:extLst>
          </p:cNvPr>
          <p:cNvSpPr>
            <a:spLocks noGrp="1"/>
          </p:cNvSpPr>
          <p:nvPr>
            <p:ph type="title"/>
          </p:nvPr>
        </p:nvSpPr>
        <p:spPr/>
        <p:txBody>
          <a:bodyPr/>
          <a:lstStyle/>
          <a:p>
            <a:r>
              <a:rPr lang="en-GB" dirty="0"/>
              <a:t>Check your knowledge</a:t>
            </a:r>
          </a:p>
        </p:txBody>
      </p:sp>
      <p:pic>
        <p:nvPicPr>
          <p:cNvPr id="8" name="Picture Placeholder 7" descr="Checkbox Checked with solid fill">
            <a:extLst>
              <a:ext uri="{FF2B5EF4-FFF2-40B4-BE49-F238E27FC236}">
                <a16:creationId xmlns:a16="http://schemas.microsoft.com/office/drawing/2014/main" id="{A9ECA876-4505-46D5-AF4A-03E22347CD65}"/>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17914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Check your knowledge</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GB" sz="2400" i="1" dirty="0">
                <a:solidFill>
                  <a:srgbClr val="C00000"/>
                </a:solidFill>
                <a:latin typeface="+mn-lt"/>
                <a:ea typeface="Times New Roman" panose="02020603050405020304" pitchFamily="18" charset="0"/>
              </a:rPr>
              <a:t>Conceptualizing the design from requirements</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lIns="91440" tIns="45720" rIns="91440" bIns="45720" anchor="t"/>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0" dirty="0"/>
              <a:t>Learning Path 2</a:t>
            </a:r>
            <a:endParaRPr lang="en-US" sz="2353" dirty="0"/>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PC or mobile device</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a:t>
            </a:r>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113862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71392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71392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None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A little</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Lots</a:t>
            </a:r>
          </a:p>
        </p:txBody>
      </p:sp>
    </p:spTree>
    <p:extLst>
      <p:ext uri="{BB962C8B-B14F-4D97-AF65-F5344CB8AC3E}">
        <p14:creationId xmlns:p14="http://schemas.microsoft.com/office/powerpoint/2010/main" val="415740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0"/>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What is the most important question that you can ask a customer during the discovery process?</a:t>
            </a:r>
          </a:p>
          <a:p>
            <a:pPr marL="0" indent="0">
              <a:buNone/>
            </a:pPr>
            <a:endParaRPr lang="en-GB" dirty="0"/>
          </a:p>
          <a:p>
            <a:pPr marL="514350" indent="-514350">
              <a:buFont typeface="+mj-lt"/>
              <a:buAutoNum type="alphaUcPeriod"/>
            </a:pPr>
            <a:r>
              <a:rPr lang="en-GB" dirty="0"/>
              <a:t>What's the budget?</a:t>
            </a:r>
          </a:p>
          <a:p>
            <a:pPr marL="514350" indent="-514350">
              <a:buFont typeface="+mj-lt"/>
              <a:buAutoNum type="alphaUcPeriod"/>
            </a:pPr>
            <a:r>
              <a:rPr lang="en-GB" dirty="0"/>
              <a:t>When?</a:t>
            </a:r>
          </a:p>
          <a:p>
            <a:pPr marL="514350" indent="-514350">
              <a:buFont typeface="+mj-lt"/>
              <a:buAutoNum type="alphaUcPeriod"/>
            </a:pPr>
            <a:r>
              <a:rPr lang="en-GB" dirty="0"/>
              <a:t>How?</a:t>
            </a:r>
          </a:p>
          <a:p>
            <a:pPr marL="514350" indent="-514350">
              <a:buFont typeface="+mj-lt"/>
              <a:buAutoNum type="alphaUcPeriod"/>
            </a:pPr>
            <a:r>
              <a:rPr lang="en-GB" dirty="0"/>
              <a:t>Why?</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8896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664960"/>
          </a:xfrm>
        </p:spPr>
        <p:txBody>
          <a:bodyPr/>
          <a:lstStyle/>
          <a:p>
            <a:pPr marL="0" indent="0">
              <a:buNone/>
            </a:pPr>
            <a:r>
              <a:rPr lang="en-GB" dirty="0"/>
              <a:t>What types of questions are the best for gathering requirements from customer meetings?</a:t>
            </a:r>
          </a:p>
          <a:p>
            <a:pPr marL="0" indent="0">
              <a:buNone/>
            </a:pPr>
            <a:endParaRPr lang="en-GB" dirty="0"/>
          </a:p>
          <a:p>
            <a:pPr marL="514350" indent="-514350">
              <a:buFont typeface="+mj-lt"/>
              <a:buAutoNum type="alphaUcPeriod"/>
            </a:pPr>
            <a:r>
              <a:rPr lang="en-GB" dirty="0"/>
              <a:t>Open-ended</a:t>
            </a:r>
          </a:p>
          <a:p>
            <a:pPr marL="514350" indent="-514350">
              <a:buFont typeface="+mj-lt"/>
              <a:buAutoNum type="alphaUcPeriod"/>
            </a:pPr>
            <a:r>
              <a:rPr lang="en-GB" dirty="0"/>
              <a:t>Yes/No</a:t>
            </a:r>
          </a:p>
          <a:p>
            <a:pPr marL="514350" indent="-514350">
              <a:buFont typeface="+mj-lt"/>
              <a:buAutoNum type="alphaUcPeriod"/>
            </a:pPr>
            <a:r>
              <a:rPr lang="en-GB" dirty="0"/>
              <a:t>Multiple choice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Answer=A</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108610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302875"/>
          </a:xfrm>
        </p:spPr>
        <p:txBody>
          <a:bodyPr/>
          <a:lstStyle/>
          <a:p>
            <a:pPr marL="0" indent="0">
              <a:buNone/>
            </a:pPr>
            <a:r>
              <a:rPr lang="en-GB" dirty="0"/>
              <a:t> What is the difference between an objective and a pain point?</a:t>
            </a:r>
          </a:p>
          <a:p>
            <a:pPr marL="0" indent="0">
              <a:buNone/>
            </a:pPr>
            <a:endParaRPr lang="en-GB" dirty="0"/>
          </a:p>
          <a:p>
            <a:pPr marL="514350" indent="-514350">
              <a:buFont typeface="+mj-lt"/>
              <a:buAutoNum type="alphaUcPeriod"/>
            </a:pPr>
            <a:r>
              <a:rPr lang="en-GB" dirty="0"/>
              <a:t>They are interchangeable.</a:t>
            </a:r>
          </a:p>
          <a:p>
            <a:pPr marL="514350" indent="-514350">
              <a:buFont typeface="+mj-lt"/>
              <a:buAutoNum type="alphaUcPeriod"/>
            </a:pPr>
            <a:r>
              <a:rPr lang="en-GB" dirty="0"/>
              <a:t>Pain points define desired results. Objectives identify problems.</a:t>
            </a:r>
          </a:p>
          <a:p>
            <a:pPr marL="514350" indent="-514350">
              <a:buFont typeface="+mj-lt"/>
              <a:buAutoNum type="alphaUcPeriod"/>
            </a:pPr>
            <a:r>
              <a:rPr lang="en-GB" dirty="0"/>
              <a:t>Objectives define desired results. Pain points identify problems.</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Answer=C</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7908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7739875" cy="3751220"/>
          </a:xfrm>
        </p:spPr>
        <p:txBody>
          <a:bodyPr/>
          <a:lstStyle/>
          <a:p>
            <a:pPr marL="0" indent="0">
              <a:buNone/>
            </a:pPr>
            <a:r>
              <a:rPr lang="en-GB" dirty="0"/>
              <a:t>Which of the following options is considered a functional requirement?</a:t>
            </a:r>
          </a:p>
          <a:p>
            <a:pPr marL="0" indent="0">
              <a:buNone/>
            </a:pPr>
            <a:endParaRPr lang="en-GB" dirty="0"/>
          </a:p>
          <a:p>
            <a:pPr marL="514350" indent="-514350">
              <a:buFont typeface="+mj-lt"/>
              <a:buAutoNum type="alphaUcPeriod"/>
            </a:pPr>
            <a:r>
              <a:rPr lang="en-GB" dirty="0"/>
              <a:t>Any credit card number that is used can't be stored in the Microsoft Dataverse environment.</a:t>
            </a:r>
          </a:p>
          <a:p>
            <a:pPr marL="514350" indent="-514350">
              <a:buFont typeface="+mj-lt"/>
              <a:buAutoNum type="alphaUcPeriod"/>
            </a:pPr>
            <a:r>
              <a:rPr lang="en-GB" dirty="0"/>
              <a:t>Average screen load time for internal users that aren't mobile will be less than three seconds.</a:t>
            </a:r>
          </a:p>
          <a:p>
            <a:pPr marL="514350" indent="-514350">
              <a:buFont typeface="+mj-lt"/>
              <a:buAutoNum type="alphaUcPeriod"/>
            </a:pPr>
            <a:r>
              <a:rPr lang="en-GB" dirty="0"/>
              <a:t>As a staff accountant, I want to be prevented from closing a batch that has pending items so that I don't have to reopen it later.</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Answer=C</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313874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7739875" cy="4475392"/>
          </a:xfrm>
        </p:spPr>
        <p:txBody>
          <a:bodyPr/>
          <a:lstStyle/>
          <a:p>
            <a:pPr marL="0" indent="0">
              <a:buNone/>
            </a:pPr>
            <a:r>
              <a:rPr lang="en-GB" dirty="0"/>
              <a:t>Which of the following options is considered a non-functional requirement?</a:t>
            </a:r>
          </a:p>
          <a:p>
            <a:pPr marL="0" indent="0">
              <a:buNone/>
            </a:pPr>
            <a:endParaRPr lang="en-GB" dirty="0"/>
          </a:p>
          <a:p>
            <a:pPr marL="514350" indent="-514350">
              <a:buFont typeface="+mj-lt"/>
              <a:buAutoNum type="alphaUcPeriod"/>
            </a:pPr>
            <a:r>
              <a:rPr lang="en-GB" dirty="0"/>
              <a:t>External portal must handle 100 concurrent users who are performing case submission.</a:t>
            </a:r>
          </a:p>
          <a:p>
            <a:pPr marL="514350" indent="-514350">
              <a:buFont typeface="+mj-lt"/>
              <a:buAutoNum type="alphaUcPeriod"/>
            </a:pPr>
            <a:r>
              <a:rPr lang="en-GB" dirty="0"/>
              <a:t>As a sales user, I need to be able to close an opportunity as lost and capture why it was lost so that we can improve our sales tactics in the future.</a:t>
            </a:r>
          </a:p>
          <a:p>
            <a:pPr marL="514350" indent="-514350">
              <a:buFont typeface="+mj-lt"/>
              <a:buAutoNum type="alphaUcPeriod"/>
            </a:pPr>
            <a:r>
              <a:rPr lang="en-GB" dirty="0"/>
              <a:t>As a sales manager, I need to approve a discount on a quote so that I can reduce the total price and give a discount to the customer.</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Answer=A</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158489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BD8E1-B38D-41E6-8E35-5672235C68DB}"/>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Where are we in the project?</a:t>
            </a:r>
          </a:p>
        </p:txBody>
      </p:sp>
      <p:sp>
        <p:nvSpPr>
          <p:cNvPr id="5" name="Text Placeholder 4">
            <a:extLst>
              <a:ext uri="{FF2B5EF4-FFF2-40B4-BE49-F238E27FC236}">
                <a16:creationId xmlns:a16="http://schemas.microsoft.com/office/drawing/2014/main" id="{8D99310B-732B-7364-9079-38F229CD697B}"/>
              </a:ext>
            </a:extLst>
          </p:cNvPr>
          <p:cNvSpPr txBox="1">
            <a:spLocks/>
          </p:cNvSpPr>
          <p:nvPr/>
        </p:nvSpPr>
        <p:spPr>
          <a:xfrm>
            <a:off x="418644" y="1456899"/>
            <a:ext cx="11354712" cy="702102"/>
          </a:xfrm>
          <a:prstGeom prst="rect">
            <a:avLst/>
          </a:prstGeom>
          <a:noFill/>
        </p:spPr>
        <p:txBody>
          <a:bodyPr lIns="0" tIns="91440" rIns="0" bIns="91440" anchor="t">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18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t>Project is a go…we are done with pre-sales</a:t>
            </a:r>
          </a:p>
        </p:txBody>
      </p:sp>
      <p:sp>
        <p:nvSpPr>
          <p:cNvPr id="6" name="Rectangle 5">
            <a:extLst>
              <a:ext uri="{FF2B5EF4-FFF2-40B4-BE49-F238E27FC236}">
                <a16:creationId xmlns:a16="http://schemas.microsoft.com/office/drawing/2014/main" id="{B53EEE39-81EF-1A8B-8C72-03A5789A8E9F}"/>
              </a:ext>
              <a:ext uri="{C183D7F6-B498-43B3-948B-1728B52AA6E4}">
                <adec:decorative xmlns:adec="http://schemas.microsoft.com/office/drawing/2017/decorative" val="1"/>
              </a:ext>
            </a:extLst>
          </p:cNvPr>
          <p:cNvSpPr/>
          <p:nvPr/>
        </p:nvSpPr>
        <p:spPr bwMode="auto">
          <a:xfrm>
            <a:off x="418642" y="2354883"/>
            <a:ext cx="11354714" cy="3169617"/>
          </a:xfrm>
          <a:prstGeom prst="rect">
            <a:avLst/>
          </a:prstGeom>
          <a:noFill/>
          <a:ln w="19050">
            <a:solidFill>
              <a:srgbClr val="0066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982B40BA-9BED-BBAE-D763-556C119BAEED}"/>
              </a:ext>
              <a:ext uri="{C183D7F6-B498-43B3-948B-1728B52AA6E4}">
                <adec:decorative xmlns:adec="http://schemas.microsoft.com/office/drawing/2017/decorative" val="1"/>
              </a:ext>
            </a:extLst>
          </p:cNvPr>
          <p:cNvSpPr/>
          <p:nvPr/>
        </p:nvSpPr>
        <p:spPr bwMode="auto">
          <a:xfrm>
            <a:off x="3256297" y="2990335"/>
            <a:ext cx="3838832" cy="194413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8" name="Diagram 7" descr="Diagram of pre-sales stages">
            <a:extLst>
              <a:ext uri="{FF2B5EF4-FFF2-40B4-BE49-F238E27FC236}">
                <a16:creationId xmlns:a16="http://schemas.microsoft.com/office/drawing/2014/main" id="{1A8BD126-9C3F-6982-7612-CF3A4A31C676}"/>
              </a:ext>
            </a:extLst>
          </p:cNvPr>
          <p:cNvGraphicFramePr/>
          <p:nvPr>
            <p:extLst>
              <p:ext uri="{D42A27DB-BD31-4B8C-83A1-F6EECF244321}">
                <p14:modId xmlns:p14="http://schemas.microsoft.com/office/powerpoint/2010/main" val="3797874375"/>
              </p:ext>
            </p:extLst>
          </p:nvPr>
        </p:nvGraphicFramePr>
        <p:xfrm>
          <a:off x="1259918" y="2619632"/>
          <a:ext cx="9748108" cy="26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478454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2741904"/>
          </a:xfrm>
        </p:spPr>
        <p:txBody>
          <a:bodyPr/>
          <a:lstStyle/>
          <a:p>
            <a:pPr marL="0" indent="0">
              <a:buNone/>
            </a:pPr>
            <a:r>
              <a:rPr lang="en-GB" dirty="0"/>
              <a:t>What be used to help illustrate key data relationships in the solution?</a:t>
            </a:r>
          </a:p>
          <a:p>
            <a:pPr marL="0" indent="0">
              <a:buNone/>
            </a:pPr>
            <a:endParaRPr lang="en-GB" dirty="0"/>
          </a:p>
          <a:p>
            <a:pPr marL="514350" indent="-514350">
              <a:buFont typeface="+mj-lt"/>
              <a:buAutoNum type="alphaUcPeriod"/>
            </a:pPr>
            <a:r>
              <a:rPr lang="en-GB" dirty="0"/>
              <a:t>Integrations</a:t>
            </a:r>
          </a:p>
          <a:p>
            <a:pPr marL="514350" indent="-514350">
              <a:buFont typeface="+mj-lt"/>
              <a:buAutoNum type="alphaUcPeriod"/>
            </a:pPr>
            <a:r>
              <a:rPr lang="en-GB" dirty="0"/>
              <a:t>Data model</a:t>
            </a:r>
          </a:p>
          <a:p>
            <a:pPr marL="514350" indent="-514350">
              <a:buFont typeface="+mj-lt"/>
              <a:buAutoNum type="alphaUcPeriod"/>
            </a:pPr>
            <a:r>
              <a:rPr lang="en-GB" dirty="0"/>
              <a:t>Security model</a:t>
            </a:r>
          </a:p>
          <a:p>
            <a:pPr marL="514350" indent="-514350">
              <a:buFont typeface="+mj-lt"/>
              <a:buAutoNum type="alphaUcPeriod"/>
            </a:pPr>
            <a:r>
              <a:rPr lang="en-GB" dirty="0"/>
              <a:t>User experience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Answer=B</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22244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905108"/>
          </a:xfrm>
        </p:spPr>
        <p:txBody>
          <a:bodyPr/>
          <a:lstStyle/>
          <a:p>
            <a:pPr marL="0" indent="0">
              <a:buNone/>
            </a:pPr>
            <a:r>
              <a:rPr lang="en-GB" dirty="0"/>
              <a:t>As part of the solution, you have proposed adding a component that you aren’t confident will solve the customer’s needs. What is the best way to reduce risk for this specific component?</a:t>
            </a:r>
          </a:p>
          <a:p>
            <a:pPr marL="0" indent="0">
              <a:buNone/>
            </a:pPr>
            <a:endParaRPr lang="en-GB" dirty="0"/>
          </a:p>
          <a:p>
            <a:pPr marL="514350" indent="-514350">
              <a:buFont typeface="+mj-lt"/>
              <a:buAutoNum type="alphaUcPeriod"/>
            </a:pPr>
            <a:r>
              <a:rPr lang="en-GB" dirty="0"/>
              <a:t>Do nothing; resolve the risk later</a:t>
            </a:r>
          </a:p>
          <a:p>
            <a:pPr marL="514350" indent="-514350">
              <a:buFont typeface="+mj-lt"/>
              <a:buAutoNum type="alphaUcPeriod"/>
            </a:pPr>
            <a:r>
              <a:rPr lang="en-GB" dirty="0"/>
              <a:t>Only demonstrate the part that the out-of-the-box app can do</a:t>
            </a:r>
          </a:p>
          <a:p>
            <a:pPr marL="514350" indent="-514350">
              <a:buFont typeface="+mj-lt"/>
              <a:buAutoNum type="alphaUcPeriod"/>
            </a:pPr>
            <a:r>
              <a:rPr lang="en-GB" dirty="0"/>
              <a:t>Reject the requirement</a:t>
            </a:r>
          </a:p>
          <a:p>
            <a:pPr marL="514350" indent="-514350">
              <a:buFont typeface="+mj-lt"/>
              <a:buAutoNum type="alphaUcPeriod"/>
            </a:pPr>
            <a:r>
              <a:rPr lang="en-GB" dirty="0"/>
              <a:t>Prototype</a:t>
            </a:r>
          </a:p>
          <a:p>
            <a:pPr marL="514350" indent="-514350">
              <a:buFont typeface="+mj-lt"/>
              <a:buAutoNum type="alphaUcPeriod"/>
            </a:pPr>
            <a:r>
              <a:rPr lang="en-GB" dirty="0"/>
              <a:t>Proof of concept</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29296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48D92E-FD91-408F-BE95-CD5DDEDB5E9B}"/>
              </a:ext>
            </a:extLst>
          </p:cNvPr>
          <p:cNvSpPr>
            <a:spLocks noGrp="1"/>
          </p:cNvSpPr>
          <p:nvPr>
            <p:ph type="title"/>
          </p:nvPr>
        </p:nvSpPr>
        <p:spPr/>
        <p:txBody>
          <a:bodyPr/>
          <a:lstStyle/>
          <a:p>
            <a:r>
              <a:rPr lang="de-DE" noProof="0" dirty="0"/>
              <a:t>Check your knowledge</a:t>
            </a:r>
          </a:p>
        </p:txBody>
      </p:sp>
      <p:sp>
        <p:nvSpPr>
          <p:cNvPr id="4" name="Text Placeholder 3">
            <a:extLst>
              <a:ext uri="{FF2B5EF4-FFF2-40B4-BE49-F238E27FC236}">
                <a16:creationId xmlns:a16="http://schemas.microsoft.com/office/drawing/2014/main" id="{A3AD9285-120A-40A2-A75C-34A87AFB8049}"/>
              </a:ext>
            </a:extLst>
          </p:cNvPr>
          <p:cNvSpPr>
            <a:spLocks noGrp="1"/>
          </p:cNvSpPr>
          <p:nvPr>
            <p:ph type="body" sz="quarter" idx="10"/>
          </p:nvPr>
        </p:nvSpPr>
        <p:spPr>
          <a:xfrm>
            <a:off x="586390" y="1434370"/>
            <a:ext cx="9194248" cy="3103991"/>
          </a:xfrm>
        </p:spPr>
        <p:txBody>
          <a:bodyPr/>
          <a:lstStyle/>
          <a:p>
            <a:pPr marL="0" indent="0">
              <a:buNone/>
            </a:pPr>
            <a:r>
              <a:rPr lang="en-GB" dirty="0"/>
              <a:t>Which of the following options can help you evaluate requirements in a fit gap analysis?</a:t>
            </a:r>
          </a:p>
          <a:p>
            <a:pPr marL="0" indent="0">
              <a:buNone/>
            </a:pPr>
            <a:endParaRPr lang="en-GB" dirty="0"/>
          </a:p>
          <a:p>
            <a:pPr marL="514350" indent="-514350">
              <a:buFont typeface="+mj-lt"/>
              <a:buAutoNum type="alphaUcPeriod"/>
            </a:pPr>
            <a:r>
              <a:rPr lang="en-GB" dirty="0"/>
              <a:t>Severity</a:t>
            </a:r>
          </a:p>
          <a:p>
            <a:pPr marL="514350" indent="-514350">
              <a:buFont typeface="+mj-lt"/>
              <a:buAutoNum type="alphaUcPeriod"/>
            </a:pPr>
            <a:r>
              <a:rPr lang="en-GB" dirty="0"/>
              <a:t>Priority</a:t>
            </a:r>
          </a:p>
          <a:p>
            <a:pPr marL="514350" indent="-514350">
              <a:buFont typeface="+mj-lt"/>
              <a:buAutoNum type="alphaUcPeriod"/>
            </a:pPr>
            <a:r>
              <a:rPr lang="en-GB" dirty="0"/>
              <a:t>Level of effort</a:t>
            </a:r>
          </a:p>
          <a:p>
            <a:pPr marL="514350" indent="-514350">
              <a:buFont typeface="+mj-lt"/>
              <a:buAutoNum type="alphaUcPeriod"/>
            </a:pPr>
            <a:r>
              <a:rPr lang="en-GB" dirty="0"/>
              <a:t>All of the above</a:t>
            </a:r>
          </a:p>
        </p:txBody>
      </p:sp>
      <p:sp>
        <p:nvSpPr>
          <p:cNvPr id="2" name="TextBox 1">
            <a:extLst>
              <a:ext uri="{FF2B5EF4-FFF2-40B4-BE49-F238E27FC236}">
                <a16:creationId xmlns:a16="http://schemas.microsoft.com/office/drawing/2014/main" id="{0054BACF-778F-4BED-AFA7-1B98DC77244E}"/>
              </a:ext>
            </a:extLst>
          </p:cNvPr>
          <p:cNvSpPr txBox="1"/>
          <p:nvPr/>
        </p:nvSpPr>
        <p:spPr>
          <a:xfrm>
            <a:off x="7180357" y="4623637"/>
            <a:ext cx="3816453" cy="677108"/>
          </a:xfrm>
          <a:prstGeom prst="rect">
            <a:avLst/>
          </a:prstGeom>
          <a:noFill/>
        </p:spPr>
        <p:txBody>
          <a:bodyPr wrap="square" lIns="0" tIns="0" rIns="0" bIns="0" rtlCol="0">
            <a:spAutoFit/>
          </a:bodyPr>
          <a:lstStyle/>
          <a:p>
            <a:pPr algn="r" defTabSz="914367">
              <a:defRPr/>
            </a:pPr>
            <a:r>
              <a:rPr lang="en-GB" sz="4400" dirty="0">
                <a:gradFill>
                  <a:gsLst>
                    <a:gs pos="2917">
                      <a:srgbClr val="1A1A1A"/>
                    </a:gs>
                    <a:gs pos="30000">
                      <a:srgbClr val="1A1A1A"/>
                    </a:gs>
                  </a:gsLst>
                  <a:lin ang="5400000" scaled="0"/>
                </a:gradFill>
              </a:rPr>
              <a:t>Answer=D</a:t>
            </a:r>
          </a:p>
        </p:txBody>
      </p:sp>
      <p:sp>
        <p:nvSpPr>
          <p:cNvPr id="6" name="Clock_Pie_Big">
            <a:extLst>
              <a:ext uri="{FF2B5EF4-FFF2-40B4-BE49-F238E27FC236}">
                <a16:creationId xmlns:a16="http://schemas.microsoft.com/office/drawing/2014/main" id="{5FCEBEAC-98EE-46C7-806A-9B9F33CA71EA}"/>
              </a:ext>
              <a:ext uri="{C183D7F6-B498-43B3-948B-1728B52AA6E4}">
                <adec:decorative xmlns:adec="http://schemas.microsoft.com/office/drawing/2017/decorative" val="1"/>
              </a:ext>
            </a:extLst>
          </p:cNvPr>
          <p:cNvSpPr>
            <a:spLocks/>
          </p:cNvSpPr>
          <p:nvPr>
            <p:custDataLst>
              <p:tags r:id="rId1"/>
            </p:custDataLst>
          </p:nvPr>
        </p:nvSpPr>
        <p:spPr bwMode="gray">
          <a:xfrm>
            <a:off x="10174171" y="1436688"/>
            <a:ext cx="1720061" cy="1720061"/>
          </a:xfrm>
          <a:prstGeom prst="pie">
            <a:avLst>
              <a:gd name="adj1" fmla="val 16188133"/>
              <a:gd name="adj2" fmla="val 1786652"/>
            </a:avLst>
          </a:prstGeom>
          <a:solidFill>
            <a:schemeClr val="accent2"/>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1" name="Group 406">
            <a:extLst>
              <a:ext uri="{FF2B5EF4-FFF2-40B4-BE49-F238E27FC236}">
                <a16:creationId xmlns:a16="http://schemas.microsoft.com/office/drawing/2014/main" id="{B42E26E5-B4D6-4202-B825-7490FC5B9995}"/>
              </a:ext>
              <a:ext uri="{C183D7F6-B498-43B3-948B-1728B52AA6E4}">
                <adec:decorative xmlns:adec="http://schemas.microsoft.com/office/drawing/2017/decorative" val="1"/>
              </a:ext>
            </a:extLst>
          </p:cNvPr>
          <p:cNvGrpSpPr/>
          <p:nvPr>
            <p:custDataLst>
              <p:tags r:id="rId2"/>
            </p:custDataLst>
          </p:nvPr>
        </p:nvGrpSpPr>
        <p:grpSpPr bwMode="gray">
          <a:xfrm>
            <a:off x="10174171" y="1436688"/>
            <a:ext cx="1720061" cy="1720061"/>
            <a:chOff x="5000736" y="-1903280"/>
            <a:chExt cx="1656230" cy="1656230"/>
          </a:xfrm>
        </p:grpSpPr>
        <p:grpSp>
          <p:nvGrpSpPr>
            <p:cNvPr id="12" name="Ticks_1minute">
              <a:extLst>
                <a:ext uri="{FF2B5EF4-FFF2-40B4-BE49-F238E27FC236}">
                  <a16:creationId xmlns:a16="http://schemas.microsoft.com/office/drawing/2014/main" id="{FF8BDCD9-67FA-4FB1-8E9D-BEAC5FD01E9B}"/>
                </a:ext>
              </a:extLst>
            </p:cNvPr>
            <p:cNvGrpSpPr/>
            <p:nvPr/>
          </p:nvGrpSpPr>
          <p:grpSpPr bwMode="gray">
            <a:xfrm rot="5400000">
              <a:off x="6462293" y="-938736"/>
              <a:ext cx="239383" cy="134955"/>
              <a:chOff x="8076251" y="4591685"/>
              <a:chExt cx="239383" cy="134955"/>
            </a:xfrm>
          </p:grpSpPr>
          <p:cxnSp>
            <p:nvCxnSpPr>
              <p:cNvPr id="42" name="Straight Connector 521">
                <a:extLst>
                  <a:ext uri="{FF2B5EF4-FFF2-40B4-BE49-F238E27FC236}">
                    <a16:creationId xmlns:a16="http://schemas.microsoft.com/office/drawing/2014/main" id="{82C7D95F-8C00-4D21-9F8E-5B8B9E44F916}"/>
                  </a:ext>
                </a:extLst>
              </p:cNvPr>
              <p:cNvCxnSpPr>
                <a:cxnSpLocks/>
              </p:cNvCxnSpPr>
              <p:nvPr>
                <p:custDataLst>
                  <p:tags r:id="rId39"/>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522">
                <a:extLst>
                  <a:ext uri="{FF2B5EF4-FFF2-40B4-BE49-F238E27FC236}">
                    <a16:creationId xmlns:a16="http://schemas.microsoft.com/office/drawing/2014/main" id="{75197285-715A-481F-8FD8-0C00B266393F}"/>
                  </a:ext>
                </a:extLst>
              </p:cNvPr>
              <p:cNvCxnSpPr>
                <a:cxnSpLocks/>
              </p:cNvCxnSpPr>
              <p:nvPr>
                <p:custDataLst>
                  <p:tags r:id="rId40"/>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523">
                <a:extLst>
                  <a:ext uri="{FF2B5EF4-FFF2-40B4-BE49-F238E27FC236}">
                    <a16:creationId xmlns:a16="http://schemas.microsoft.com/office/drawing/2014/main" id="{756C5E7B-5884-4146-9A37-70FCCD74D1B5}"/>
                  </a:ext>
                </a:extLst>
              </p:cNvPr>
              <p:cNvCxnSpPr>
                <a:cxnSpLocks/>
              </p:cNvCxnSpPr>
              <p:nvPr>
                <p:custDataLst>
                  <p:tags r:id="rId41"/>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524">
                <a:extLst>
                  <a:ext uri="{FF2B5EF4-FFF2-40B4-BE49-F238E27FC236}">
                    <a16:creationId xmlns:a16="http://schemas.microsoft.com/office/drawing/2014/main" id="{C513D679-3CFD-4A0F-BF1B-634D02586FE4}"/>
                  </a:ext>
                </a:extLst>
              </p:cNvPr>
              <p:cNvCxnSpPr>
                <a:cxnSpLocks/>
              </p:cNvCxnSpPr>
              <p:nvPr>
                <p:custDataLst>
                  <p:tags r:id="rId42"/>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Ticks_1minute">
              <a:extLst>
                <a:ext uri="{FF2B5EF4-FFF2-40B4-BE49-F238E27FC236}">
                  <a16:creationId xmlns:a16="http://schemas.microsoft.com/office/drawing/2014/main" id="{5398B19A-BD86-4F30-92F7-6B06E3C58C61}"/>
                </a:ext>
              </a:extLst>
            </p:cNvPr>
            <p:cNvGrpSpPr/>
            <p:nvPr>
              <p:custDataLst>
                <p:tags r:id="rId10"/>
              </p:custDataLst>
            </p:nvPr>
          </p:nvGrpSpPr>
          <p:grpSpPr bwMode="gray">
            <a:xfrm rot="3600000">
              <a:off x="6463345" y="-1342621"/>
              <a:ext cx="239383" cy="134955"/>
              <a:chOff x="8076251" y="4591685"/>
              <a:chExt cx="239383" cy="134955"/>
            </a:xfrm>
          </p:grpSpPr>
          <p:cxnSp>
            <p:nvCxnSpPr>
              <p:cNvPr id="38" name="Straight Connector 517">
                <a:extLst>
                  <a:ext uri="{FF2B5EF4-FFF2-40B4-BE49-F238E27FC236}">
                    <a16:creationId xmlns:a16="http://schemas.microsoft.com/office/drawing/2014/main" id="{24200C4A-8AFD-4DFE-A4C4-3B79B37B5879}"/>
                  </a:ext>
                </a:extLst>
              </p:cNvPr>
              <p:cNvCxnSpPr>
                <a:cxnSpLocks/>
              </p:cNvCxnSpPr>
              <p:nvPr>
                <p:custDataLst>
                  <p:tags r:id="rId3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518">
                <a:extLst>
                  <a:ext uri="{FF2B5EF4-FFF2-40B4-BE49-F238E27FC236}">
                    <a16:creationId xmlns:a16="http://schemas.microsoft.com/office/drawing/2014/main" id="{2BC62C86-32EA-4063-BF23-F169A295DB79}"/>
                  </a:ext>
                </a:extLst>
              </p:cNvPr>
              <p:cNvCxnSpPr>
                <a:cxnSpLocks/>
              </p:cNvCxnSpPr>
              <p:nvPr>
                <p:custDataLst>
                  <p:tags r:id="rId3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519">
                <a:extLst>
                  <a:ext uri="{FF2B5EF4-FFF2-40B4-BE49-F238E27FC236}">
                    <a16:creationId xmlns:a16="http://schemas.microsoft.com/office/drawing/2014/main" id="{EC004B43-1FDB-479F-9E5D-11F79FBF9EB5}"/>
                  </a:ext>
                </a:extLst>
              </p:cNvPr>
              <p:cNvCxnSpPr>
                <a:cxnSpLocks/>
              </p:cNvCxnSpPr>
              <p:nvPr>
                <p:custDataLst>
                  <p:tags r:id="rId3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520">
                <a:extLst>
                  <a:ext uri="{FF2B5EF4-FFF2-40B4-BE49-F238E27FC236}">
                    <a16:creationId xmlns:a16="http://schemas.microsoft.com/office/drawing/2014/main" id="{071250C6-B1AE-4955-B389-BB7EC17090E9}"/>
                  </a:ext>
                </a:extLst>
              </p:cNvPr>
              <p:cNvCxnSpPr>
                <a:cxnSpLocks/>
              </p:cNvCxnSpPr>
              <p:nvPr>
                <p:custDataLst>
                  <p:tags r:id="rId3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Ticks_1minute">
              <a:extLst>
                <a:ext uri="{FF2B5EF4-FFF2-40B4-BE49-F238E27FC236}">
                  <a16:creationId xmlns:a16="http://schemas.microsoft.com/office/drawing/2014/main" id="{AB94B157-1FC3-4A87-88D9-938240942C70}"/>
                </a:ext>
              </a:extLst>
            </p:cNvPr>
            <p:cNvGrpSpPr/>
            <p:nvPr>
              <p:custDataLst>
                <p:tags r:id="rId11"/>
              </p:custDataLst>
            </p:nvPr>
          </p:nvGrpSpPr>
          <p:grpSpPr bwMode="gray">
            <a:xfrm rot="1800000">
              <a:off x="6262314" y="-1692922"/>
              <a:ext cx="239383" cy="134955"/>
              <a:chOff x="8076251" y="4591685"/>
              <a:chExt cx="239383" cy="134955"/>
            </a:xfrm>
          </p:grpSpPr>
          <p:cxnSp>
            <p:nvCxnSpPr>
              <p:cNvPr id="34" name="Straight Connector 513">
                <a:extLst>
                  <a:ext uri="{FF2B5EF4-FFF2-40B4-BE49-F238E27FC236}">
                    <a16:creationId xmlns:a16="http://schemas.microsoft.com/office/drawing/2014/main" id="{12B5D321-0934-4BCC-B153-2BE1B0F4C85A}"/>
                  </a:ext>
                </a:extLst>
              </p:cNvPr>
              <p:cNvCxnSpPr>
                <a:cxnSpLocks/>
              </p:cNvCxnSpPr>
              <p:nvPr>
                <p:custDataLst>
                  <p:tags r:id="rId31"/>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14">
                <a:extLst>
                  <a:ext uri="{FF2B5EF4-FFF2-40B4-BE49-F238E27FC236}">
                    <a16:creationId xmlns:a16="http://schemas.microsoft.com/office/drawing/2014/main" id="{C0701020-05D7-446A-8FAE-5B62ADC9D41D}"/>
                  </a:ext>
                </a:extLst>
              </p:cNvPr>
              <p:cNvCxnSpPr>
                <a:cxnSpLocks/>
              </p:cNvCxnSpPr>
              <p:nvPr>
                <p:custDataLst>
                  <p:tags r:id="rId32"/>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515">
                <a:extLst>
                  <a:ext uri="{FF2B5EF4-FFF2-40B4-BE49-F238E27FC236}">
                    <a16:creationId xmlns:a16="http://schemas.microsoft.com/office/drawing/2014/main" id="{4502776B-5C1A-4E76-A156-CF4497BB384B}"/>
                  </a:ext>
                </a:extLst>
              </p:cNvPr>
              <p:cNvCxnSpPr>
                <a:cxnSpLocks/>
              </p:cNvCxnSpPr>
              <p:nvPr>
                <p:custDataLst>
                  <p:tags r:id="rId33"/>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516">
                <a:extLst>
                  <a:ext uri="{FF2B5EF4-FFF2-40B4-BE49-F238E27FC236}">
                    <a16:creationId xmlns:a16="http://schemas.microsoft.com/office/drawing/2014/main" id="{A3A6A229-A146-41E4-8BBF-0E83E372A3D1}"/>
                  </a:ext>
                </a:extLst>
              </p:cNvPr>
              <p:cNvCxnSpPr>
                <a:cxnSpLocks/>
              </p:cNvCxnSpPr>
              <p:nvPr>
                <p:custDataLst>
                  <p:tags r:id="rId34"/>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Oval 494">
              <a:extLst>
                <a:ext uri="{FF2B5EF4-FFF2-40B4-BE49-F238E27FC236}">
                  <a16:creationId xmlns:a16="http://schemas.microsoft.com/office/drawing/2014/main" id="{0724E1C2-04F6-4DE4-8D47-89A63FE668B1}"/>
                </a:ext>
              </a:extLst>
            </p:cNvPr>
            <p:cNvSpPr>
              <a:spLocks/>
            </p:cNvSpPr>
            <p:nvPr>
              <p:custDataLst>
                <p:tags r:id="rId12"/>
              </p:custDataLst>
            </p:nvPr>
          </p:nvSpPr>
          <p:spPr bwMode="gray">
            <a:xfrm>
              <a:off x="5000736" y="-1903280"/>
              <a:ext cx="1656230" cy="1656230"/>
            </a:xfrm>
            <a:prstGeom prst="ellipse">
              <a:avLst/>
            </a:prstGeom>
            <a:noFill/>
            <a:ln w="6350" algn="ctr">
              <a:solidFill>
                <a:schemeClr val="accent6"/>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 name="Ticks_5minutes">
              <a:extLst>
                <a:ext uri="{FF2B5EF4-FFF2-40B4-BE49-F238E27FC236}">
                  <a16:creationId xmlns:a16="http://schemas.microsoft.com/office/drawing/2014/main" id="{9725BF0F-5459-43CF-AFAD-CE072927A07E}"/>
                </a:ext>
              </a:extLst>
            </p:cNvPr>
            <p:cNvGrpSpPr/>
            <p:nvPr>
              <p:custDataLst>
                <p:tags r:id="rId13"/>
              </p:custDataLst>
            </p:nvPr>
          </p:nvGrpSpPr>
          <p:grpSpPr bwMode="gray">
            <a:xfrm>
              <a:off x="5000736" y="-1903280"/>
              <a:ext cx="1656230" cy="1656230"/>
              <a:chOff x="899490" y="2483871"/>
              <a:chExt cx="1656230" cy="1656230"/>
            </a:xfrm>
          </p:grpSpPr>
          <p:cxnSp>
            <p:nvCxnSpPr>
              <p:cNvPr id="22" name="Straight Connector 501">
                <a:extLst>
                  <a:ext uri="{FF2B5EF4-FFF2-40B4-BE49-F238E27FC236}">
                    <a16:creationId xmlns:a16="http://schemas.microsoft.com/office/drawing/2014/main" id="{2A28DD02-F6B9-439F-BB56-61363722152A}"/>
                  </a:ext>
                </a:extLst>
              </p:cNvPr>
              <p:cNvCxnSpPr>
                <a:cxnSpLocks/>
              </p:cNvCxnSpPr>
              <p:nvPr>
                <p:custDataLst>
                  <p:tags r:id="rId19"/>
                </p:custDataLst>
              </p:nvPr>
            </p:nvCxnSpPr>
            <p:spPr bwMode="gray">
              <a:xfrm rot="1800000">
                <a:off x="1352614"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502">
                <a:extLst>
                  <a:ext uri="{FF2B5EF4-FFF2-40B4-BE49-F238E27FC236}">
                    <a16:creationId xmlns:a16="http://schemas.microsoft.com/office/drawing/2014/main" id="{F809DA54-7815-4ABC-B8F4-2D556AAAA8D0}"/>
                  </a:ext>
                </a:extLst>
              </p:cNvPr>
              <p:cNvCxnSpPr>
                <a:cxnSpLocks/>
              </p:cNvCxnSpPr>
              <p:nvPr>
                <p:custDataLst>
                  <p:tags r:id="rId20"/>
                </p:custDataLst>
              </p:nvPr>
            </p:nvCxnSpPr>
            <p:spPr bwMode="gray">
              <a:xfrm rot="3600000">
                <a:off x="2382421" y="2861928"/>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503">
                <a:extLst>
                  <a:ext uri="{FF2B5EF4-FFF2-40B4-BE49-F238E27FC236}">
                    <a16:creationId xmlns:a16="http://schemas.microsoft.com/office/drawing/2014/main" id="{4C7F108F-3F55-4B8F-AD5B-8D590FCB8A8A}"/>
                  </a:ext>
                </a:extLst>
              </p:cNvPr>
              <p:cNvCxnSpPr>
                <a:cxnSpLocks/>
              </p:cNvCxnSpPr>
              <p:nvPr>
                <p:custDataLst>
                  <p:tags r:id="rId21"/>
                </p:custDataLst>
              </p:nvPr>
            </p:nvCxnSpPr>
            <p:spPr bwMode="gray">
              <a:xfrm>
                <a:off x="1727605" y="248387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504">
                <a:extLst>
                  <a:ext uri="{FF2B5EF4-FFF2-40B4-BE49-F238E27FC236}">
                    <a16:creationId xmlns:a16="http://schemas.microsoft.com/office/drawing/2014/main" id="{4633932D-5883-42F9-9B71-15E8C1306C83}"/>
                  </a:ext>
                </a:extLst>
              </p:cNvPr>
              <p:cNvCxnSpPr>
                <a:cxnSpLocks/>
              </p:cNvCxnSpPr>
              <p:nvPr>
                <p:custDataLst>
                  <p:tags r:id="rId22"/>
                </p:custDataLst>
              </p:nvPr>
            </p:nvCxnSpPr>
            <p:spPr bwMode="gray">
              <a:xfrm rot="9000000">
                <a:off x="1349547" y="2590319"/>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505">
                <a:extLst>
                  <a:ext uri="{FF2B5EF4-FFF2-40B4-BE49-F238E27FC236}">
                    <a16:creationId xmlns:a16="http://schemas.microsoft.com/office/drawing/2014/main" id="{4CC51AC8-96B7-4E5D-B8E0-D1E1B674264C}"/>
                  </a:ext>
                </a:extLst>
              </p:cNvPr>
              <p:cNvCxnSpPr>
                <a:cxnSpLocks/>
              </p:cNvCxnSpPr>
              <p:nvPr>
                <p:custDataLst>
                  <p:tags r:id="rId23"/>
                </p:custDataLst>
              </p:nvPr>
            </p:nvCxnSpPr>
            <p:spPr bwMode="gray">
              <a:xfrm rot="7200000">
                <a:off x="2382421" y="3618044"/>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506">
                <a:extLst>
                  <a:ext uri="{FF2B5EF4-FFF2-40B4-BE49-F238E27FC236}">
                    <a16:creationId xmlns:a16="http://schemas.microsoft.com/office/drawing/2014/main" id="{87368437-6E62-429A-BC02-97C1D8FCFC38}"/>
                  </a:ext>
                </a:extLst>
              </p:cNvPr>
              <p:cNvCxnSpPr>
                <a:cxnSpLocks/>
              </p:cNvCxnSpPr>
              <p:nvPr>
                <p:custDataLst>
                  <p:tags r:id="rId24"/>
                </p:custDataLst>
              </p:nvPr>
            </p:nvCxnSpPr>
            <p:spPr bwMode="gray">
              <a:xfrm rot="5400000">
                <a:off x="248372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507">
                <a:extLst>
                  <a:ext uri="{FF2B5EF4-FFF2-40B4-BE49-F238E27FC236}">
                    <a16:creationId xmlns:a16="http://schemas.microsoft.com/office/drawing/2014/main" id="{5FC19784-7414-4E0D-A15E-8EE51BFBAE7A}"/>
                  </a:ext>
                </a:extLst>
              </p:cNvPr>
              <p:cNvCxnSpPr>
                <a:cxnSpLocks/>
              </p:cNvCxnSpPr>
              <p:nvPr>
                <p:custDataLst>
                  <p:tags r:id="rId25"/>
                </p:custDataLst>
              </p:nvPr>
            </p:nvCxnSpPr>
            <p:spPr bwMode="gray">
              <a:xfrm>
                <a:off x="1727605" y="3996101"/>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508">
                <a:extLst>
                  <a:ext uri="{FF2B5EF4-FFF2-40B4-BE49-F238E27FC236}">
                    <a16:creationId xmlns:a16="http://schemas.microsoft.com/office/drawing/2014/main" id="{F0E2F0C7-7BF7-4D00-9E43-1B75806D64C1}"/>
                  </a:ext>
                </a:extLst>
              </p:cNvPr>
              <p:cNvCxnSpPr>
                <a:cxnSpLocks/>
              </p:cNvCxnSpPr>
              <p:nvPr>
                <p:custDataLst>
                  <p:tags r:id="rId26"/>
                </p:custDataLst>
              </p:nvPr>
            </p:nvCxnSpPr>
            <p:spPr bwMode="gray">
              <a:xfrm rot="1800000">
                <a:off x="2105662" y="258447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509">
                <a:extLst>
                  <a:ext uri="{FF2B5EF4-FFF2-40B4-BE49-F238E27FC236}">
                    <a16:creationId xmlns:a16="http://schemas.microsoft.com/office/drawing/2014/main" id="{CA552872-F574-4536-B418-122E1B2CDE81}"/>
                  </a:ext>
                </a:extLst>
              </p:cNvPr>
              <p:cNvCxnSpPr>
                <a:cxnSpLocks/>
              </p:cNvCxnSpPr>
              <p:nvPr>
                <p:custDataLst>
                  <p:tags r:id="rId27"/>
                </p:custDataLst>
              </p:nvPr>
            </p:nvCxnSpPr>
            <p:spPr bwMode="gray">
              <a:xfrm rot="3600000">
                <a:off x="1072790" y="3618043"/>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510">
                <a:extLst>
                  <a:ext uri="{FF2B5EF4-FFF2-40B4-BE49-F238E27FC236}">
                    <a16:creationId xmlns:a16="http://schemas.microsoft.com/office/drawing/2014/main" id="{A9B6292E-9FBB-48C7-99CE-1163E2AF6300}"/>
                  </a:ext>
                </a:extLst>
              </p:cNvPr>
              <p:cNvCxnSpPr>
                <a:cxnSpLocks/>
              </p:cNvCxnSpPr>
              <p:nvPr>
                <p:custDataLst>
                  <p:tags r:id="rId28"/>
                </p:custDataLst>
              </p:nvPr>
            </p:nvCxnSpPr>
            <p:spPr bwMode="gray">
              <a:xfrm rot="9000000">
                <a:off x="2105663" y="3894800"/>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511">
                <a:extLst>
                  <a:ext uri="{FF2B5EF4-FFF2-40B4-BE49-F238E27FC236}">
                    <a16:creationId xmlns:a16="http://schemas.microsoft.com/office/drawing/2014/main" id="{5A6BD43E-556A-456F-B03C-3EFDFA6F9C93}"/>
                  </a:ext>
                </a:extLst>
              </p:cNvPr>
              <p:cNvCxnSpPr>
                <a:cxnSpLocks/>
              </p:cNvCxnSpPr>
              <p:nvPr>
                <p:custDataLst>
                  <p:tags r:id="rId29"/>
                </p:custDataLst>
              </p:nvPr>
            </p:nvCxnSpPr>
            <p:spPr bwMode="gray">
              <a:xfrm rot="7200000">
                <a:off x="1072790" y="2865892"/>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512">
                <a:extLst>
                  <a:ext uri="{FF2B5EF4-FFF2-40B4-BE49-F238E27FC236}">
                    <a16:creationId xmlns:a16="http://schemas.microsoft.com/office/drawing/2014/main" id="{68BE0818-FB1E-4EAD-93D9-0C95D8D4547C}"/>
                  </a:ext>
                </a:extLst>
              </p:cNvPr>
              <p:cNvCxnSpPr>
                <a:cxnSpLocks/>
              </p:cNvCxnSpPr>
              <p:nvPr>
                <p:custDataLst>
                  <p:tags r:id="rId30"/>
                </p:custDataLst>
              </p:nvPr>
            </p:nvCxnSpPr>
            <p:spPr bwMode="gray">
              <a:xfrm rot="5400000">
                <a:off x="971490" y="3239986"/>
                <a:ext cx="0" cy="144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Ticks_1minute">
              <a:extLst>
                <a:ext uri="{FF2B5EF4-FFF2-40B4-BE49-F238E27FC236}">
                  <a16:creationId xmlns:a16="http://schemas.microsoft.com/office/drawing/2014/main" id="{EC917640-CFA5-4BDA-A529-2898EB638A05}"/>
                </a:ext>
              </a:extLst>
            </p:cNvPr>
            <p:cNvGrpSpPr/>
            <p:nvPr>
              <p:custDataLst>
                <p:tags r:id="rId14"/>
              </p:custDataLst>
            </p:nvPr>
          </p:nvGrpSpPr>
          <p:grpSpPr bwMode="gray">
            <a:xfrm>
              <a:off x="5913066" y="-1895776"/>
              <a:ext cx="239383" cy="134955"/>
              <a:chOff x="8076251" y="4591685"/>
              <a:chExt cx="239383" cy="134955"/>
            </a:xfrm>
          </p:grpSpPr>
          <p:cxnSp>
            <p:nvCxnSpPr>
              <p:cNvPr id="18" name="Straight Connector 497">
                <a:extLst>
                  <a:ext uri="{FF2B5EF4-FFF2-40B4-BE49-F238E27FC236}">
                    <a16:creationId xmlns:a16="http://schemas.microsoft.com/office/drawing/2014/main" id="{686C070D-FB71-4733-B6B8-03BF3E06720B}"/>
                  </a:ext>
                </a:extLst>
              </p:cNvPr>
              <p:cNvCxnSpPr>
                <a:cxnSpLocks/>
              </p:cNvCxnSpPr>
              <p:nvPr>
                <p:custDataLst>
                  <p:tags r:id="rId15"/>
                </p:custDataLst>
              </p:nvPr>
            </p:nvCxnSpPr>
            <p:spPr bwMode="gray">
              <a:xfrm rot="1440000">
                <a:off x="8315634" y="4654640"/>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498">
                <a:extLst>
                  <a:ext uri="{FF2B5EF4-FFF2-40B4-BE49-F238E27FC236}">
                    <a16:creationId xmlns:a16="http://schemas.microsoft.com/office/drawing/2014/main" id="{B5F8AA5F-A904-4E33-B94C-D3C7C9A92C1C}"/>
                  </a:ext>
                </a:extLst>
              </p:cNvPr>
              <p:cNvCxnSpPr>
                <a:cxnSpLocks/>
              </p:cNvCxnSpPr>
              <p:nvPr>
                <p:custDataLst>
                  <p:tags r:id="rId16"/>
                </p:custDataLst>
              </p:nvPr>
            </p:nvCxnSpPr>
            <p:spPr bwMode="gray">
              <a:xfrm rot="1080000">
                <a:off x="8240881" y="4627543"/>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499">
                <a:extLst>
                  <a:ext uri="{FF2B5EF4-FFF2-40B4-BE49-F238E27FC236}">
                    <a16:creationId xmlns:a16="http://schemas.microsoft.com/office/drawing/2014/main" id="{C9F07887-BD5B-4B22-8828-C3FBA63E5076}"/>
                  </a:ext>
                </a:extLst>
              </p:cNvPr>
              <p:cNvCxnSpPr>
                <a:cxnSpLocks/>
              </p:cNvCxnSpPr>
              <p:nvPr>
                <p:custDataLst>
                  <p:tags r:id="rId17"/>
                </p:custDataLst>
              </p:nvPr>
            </p:nvCxnSpPr>
            <p:spPr bwMode="gray">
              <a:xfrm rot="720000">
                <a:off x="8158143" y="4600804"/>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500">
                <a:extLst>
                  <a:ext uri="{FF2B5EF4-FFF2-40B4-BE49-F238E27FC236}">
                    <a16:creationId xmlns:a16="http://schemas.microsoft.com/office/drawing/2014/main" id="{FD28F366-D582-4CDB-AA3D-AA9B19F0E73C}"/>
                  </a:ext>
                </a:extLst>
              </p:cNvPr>
              <p:cNvCxnSpPr>
                <a:cxnSpLocks/>
              </p:cNvCxnSpPr>
              <p:nvPr>
                <p:custDataLst>
                  <p:tags r:id="rId18"/>
                </p:custDataLst>
              </p:nvPr>
            </p:nvCxnSpPr>
            <p:spPr bwMode="gray">
              <a:xfrm rot="360000">
                <a:off x="8076251" y="4591685"/>
                <a:ext cx="0" cy="72000"/>
              </a:xfrm>
              <a:prstGeom prst="line">
                <a:avLst/>
              </a:prstGeom>
              <a:solidFill>
                <a:schemeClr val="bg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6" name="Indicator_Seconds">
            <a:extLst>
              <a:ext uri="{FF2B5EF4-FFF2-40B4-BE49-F238E27FC236}">
                <a16:creationId xmlns:a16="http://schemas.microsoft.com/office/drawing/2014/main" id="{C22C1A57-8483-49A2-9964-5FD70542C482}"/>
              </a:ext>
              <a:ext uri="{C183D7F6-B498-43B3-948B-1728B52AA6E4}">
                <adec:decorative xmlns:adec="http://schemas.microsoft.com/office/drawing/2017/decorative" val="1"/>
              </a:ext>
            </a:extLst>
          </p:cNvPr>
          <p:cNvGrpSpPr/>
          <p:nvPr>
            <p:custDataLst>
              <p:tags r:id="rId3"/>
            </p:custDataLst>
          </p:nvPr>
        </p:nvGrpSpPr>
        <p:grpSpPr bwMode="gray">
          <a:xfrm>
            <a:off x="10174171" y="1436688"/>
            <a:ext cx="1720061" cy="1720061"/>
            <a:chOff x="1511575" y="2744904"/>
            <a:chExt cx="1656230" cy="1656230"/>
          </a:xfrm>
        </p:grpSpPr>
        <p:sp>
          <p:nvSpPr>
            <p:cNvPr id="47" name="Pentagon 526">
              <a:extLst>
                <a:ext uri="{FF2B5EF4-FFF2-40B4-BE49-F238E27FC236}">
                  <a16:creationId xmlns:a16="http://schemas.microsoft.com/office/drawing/2014/main" id="{90A832A1-2F6A-46AA-B2E9-C4E828E14C8E}"/>
                </a:ext>
              </a:extLst>
            </p:cNvPr>
            <p:cNvSpPr>
              <a:spLocks/>
            </p:cNvSpPr>
            <p:nvPr>
              <p:custDataLst>
                <p:tags r:id="rId8"/>
              </p:custDataLst>
            </p:nvPr>
          </p:nvSpPr>
          <p:spPr bwMode="gray">
            <a:xfrm rot="16200000">
              <a:off x="1925691" y="3122900"/>
              <a:ext cx="828000" cy="72010"/>
            </a:xfrm>
            <a:prstGeom prst="homePlate">
              <a:avLst>
                <a:gd name="adj" fmla="val 283564"/>
              </a:avLst>
            </a:prstGeom>
            <a:solidFill>
              <a:schemeClr val="accent1"/>
            </a:solidFill>
            <a:ln w="6350" algn="ctr">
              <a:noFill/>
              <a:miter lim="800000"/>
              <a:headEnd/>
              <a:tailEnd/>
            </a:ln>
          </p:spPr>
          <p:txBody>
            <a:bodyPr wrap="square" lIns="90000" tIns="72000" rIns="102097"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Oval 527">
              <a:extLst>
                <a:ext uri="{FF2B5EF4-FFF2-40B4-BE49-F238E27FC236}">
                  <a16:creationId xmlns:a16="http://schemas.microsoft.com/office/drawing/2014/main" id="{8499A298-6228-42DA-B087-6E516D0C2ABD}"/>
                </a:ext>
              </a:extLst>
            </p:cNvPr>
            <p:cNvSpPr>
              <a:spLocks/>
            </p:cNvSpPr>
            <p:nvPr>
              <p:custDataLst>
                <p:tags r:id="rId9"/>
              </p:custDataLst>
            </p:nvPr>
          </p:nvSpPr>
          <p:spPr bwMode="gray">
            <a:xfrm>
              <a:off x="1511575" y="2744904"/>
              <a:ext cx="1656230" cy="1656230"/>
            </a:xfrm>
            <a:prstGeom prst="ellipse">
              <a:avLst/>
            </a:prstGeom>
            <a:noFill/>
            <a:ln w="6350" algn="ctr">
              <a:solidFill>
                <a:schemeClr val="lt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49" name="Clock_Top">
            <a:extLst>
              <a:ext uri="{FF2B5EF4-FFF2-40B4-BE49-F238E27FC236}">
                <a16:creationId xmlns:a16="http://schemas.microsoft.com/office/drawing/2014/main" id="{5EFEDEEF-956D-4F4C-9874-D9DFCD0B5A09}"/>
              </a:ext>
              <a:ext uri="{C183D7F6-B498-43B3-948B-1728B52AA6E4}">
                <adec:decorative xmlns:adec="http://schemas.microsoft.com/office/drawing/2017/decorative" val="1"/>
              </a:ext>
            </a:extLst>
          </p:cNvPr>
          <p:cNvGrpSpPr/>
          <p:nvPr>
            <p:custDataLst>
              <p:tags r:id="rId4"/>
            </p:custDataLst>
          </p:nvPr>
        </p:nvGrpSpPr>
        <p:grpSpPr bwMode="gray">
          <a:xfrm>
            <a:off x="10174171" y="1436688"/>
            <a:ext cx="1720061" cy="1720061"/>
            <a:chOff x="3347830" y="2708900"/>
            <a:chExt cx="1656230" cy="1656230"/>
          </a:xfrm>
        </p:grpSpPr>
        <p:sp>
          <p:nvSpPr>
            <p:cNvPr id="50" name="Clock_Dot">
              <a:extLst>
                <a:ext uri="{FF2B5EF4-FFF2-40B4-BE49-F238E27FC236}">
                  <a16:creationId xmlns:a16="http://schemas.microsoft.com/office/drawing/2014/main" id="{F42FA3F7-7A7F-424C-A9D8-47C213BD3F56}"/>
                </a:ext>
              </a:extLst>
            </p:cNvPr>
            <p:cNvSpPr/>
            <p:nvPr>
              <p:custDataLst>
                <p:tags r:id="rId6"/>
              </p:custDataLst>
            </p:nvPr>
          </p:nvSpPr>
          <p:spPr bwMode="gray">
            <a:xfrm flipV="1">
              <a:off x="4067930" y="3429000"/>
              <a:ext cx="216030" cy="216030"/>
            </a:xfrm>
            <a:prstGeom prst="ellipse">
              <a:avLst/>
            </a:prstGeom>
            <a:solidFill>
              <a:schemeClr val="accent1"/>
            </a:solidFill>
            <a:ln w="6350" algn="ctr">
              <a:noFill/>
              <a:miter lim="800000"/>
              <a:headEnd/>
              <a:tailEnd/>
            </a:ln>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1" name="Clock_Glas">
              <a:extLst>
                <a:ext uri="{FF2B5EF4-FFF2-40B4-BE49-F238E27FC236}">
                  <a16:creationId xmlns:a16="http://schemas.microsoft.com/office/drawing/2014/main" id="{108D9508-6289-49AE-8727-7F311D2FB1CD}"/>
                </a:ext>
              </a:extLst>
            </p:cNvPr>
            <p:cNvSpPr>
              <a:spLocks/>
            </p:cNvSpPr>
            <p:nvPr>
              <p:custDataLst>
                <p:tags r:id="rId7"/>
              </p:custDataLst>
            </p:nvPr>
          </p:nvSpPr>
          <p:spPr bwMode="gray">
            <a:xfrm>
              <a:off x="3347830" y="2708900"/>
              <a:ext cx="1656230" cy="1656230"/>
            </a:xfrm>
            <a:prstGeom prst="ellipse">
              <a:avLst/>
            </a:prstGeom>
            <a:noFill/>
            <a:ln w="6350" algn="ctr">
              <a:solidFill>
                <a:schemeClr val="tx1"/>
              </a:solidFill>
              <a:miter lim="800000"/>
              <a:headEnd/>
              <a:tailEnd/>
            </a:ln>
            <a:extLst>
              <a:ext uri="{909E8E84-426E-40DD-AFC4-6F175D3DCCD1}">
                <a14:hiddenFill xmlns:a14="http://schemas.microsoft.com/office/drawing/2010/main">
                  <a:solidFill>
                    <a:schemeClr val="lt1"/>
                  </a:solidFill>
                </a14:hiddenFill>
              </a:ext>
            </a:extLst>
          </p:spPr>
          <p:txBody>
            <a:bodyPr wrap="square" lIns="90000" tIns="72000" rIns="90000" bIns="72000" rtlCol="0" anchor="t" anchorCtr="0">
              <a:noAutofit/>
            </a:bodyPr>
            <a:lstStyle/>
            <a:p>
              <a:pPr marL="177800" marR="0" lvl="0" indent="-177800" algn="ctr" defTabSz="914367" rtl="0" eaLnBrk="1" fontAlgn="base" latinLnBrk="0" hangingPunct="1">
                <a:lnSpc>
                  <a:spcPct val="100000"/>
                </a:lnSpc>
                <a:spcBef>
                  <a:spcPct val="40000"/>
                </a:spcBef>
                <a:spcAft>
                  <a:spcPct val="0"/>
                </a:spcAft>
                <a:buClr>
                  <a:srgbClr val="215283"/>
                </a:buClr>
                <a:buSzPct val="85000"/>
                <a:buFont typeface="Wingdings"/>
                <a:buChar char="n"/>
                <a:tabLst/>
                <a:defRPr/>
              </a:pPr>
              <a:endParaRPr kumimoji="0" lang="en-US" sz="13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52" name="Time_Over_20min">
            <a:extLst>
              <a:ext uri="{FF2B5EF4-FFF2-40B4-BE49-F238E27FC236}">
                <a16:creationId xmlns:a16="http://schemas.microsoft.com/office/drawing/2014/main" id="{D96426C7-20C3-4782-9BB7-F8EE88D091D3}"/>
              </a:ext>
            </a:extLst>
          </p:cNvPr>
          <p:cNvSpPr>
            <a:spLocks/>
          </p:cNvSpPr>
          <p:nvPr>
            <p:custDataLst>
              <p:tags r:id="rId5"/>
            </p:custDataLst>
          </p:nvPr>
        </p:nvSpPr>
        <p:spPr bwMode="gray">
          <a:xfrm>
            <a:off x="10174171" y="1436688"/>
            <a:ext cx="1720061" cy="1720061"/>
          </a:xfrm>
          <a:prstGeom prst="ellipse">
            <a:avLst/>
          </a:prstGeom>
          <a:solidFill>
            <a:srgbClr val="FF3300">
              <a:alpha val="89804"/>
            </a:srgbClr>
          </a:solidFill>
          <a:ln w="6350" algn="ctr">
            <a:solidFill>
              <a:schemeClr val="tx1">
                <a:alpha val="69804"/>
              </a:schemeClr>
            </a:solidFill>
            <a:miter lim="800000"/>
            <a:headEnd/>
            <a:tailEnd/>
          </a:ln>
        </p:spPr>
        <p:txBody>
          <a:bodyPr wrap="square" lIns="0" tIns="72000" rIns="0" bIns="72000" rtlCol="0" anchor="ctr" anchorCtr="0">
            <a:noAutofit/>
          </a:bodyPr>
          <a:lstStyle/>
          <a:p>
            <a:pPr marL="0" marR="0" lvl="0" indent="0" algn="ctr" defTabSz="914367" rtl="0" eaLnBrk="1" fontAlgn="base" latinLnBrk="0" hangingPunct="1">
              <a:lnSpc>
                <a:spcPct val="100000"/>
              </a:lnSpc>
              <a:spcBef>
                <a:spcPct val="40000"/>
              </a:spcBef>
              <a:spcAft>
                <a:spcPct val="0"/>
              </a:spcAft>
              <a:buClr>
                <a:srgbClr val="215283"/>
              </a:buClr>
              <a:buSzPct val="85000"/>
              <a:buFont typeface="Wingdings" pitchFamily="2" charset="2"/>
              <a:buNone/>
              <a:tabLst/>
              <a:defRPr/>
            </a:pPr>
            <a:r>
              <a:rPr kumimoji="0" lang="en-US" sz="1300" b="1" i="0" u="none" strike="noStrike" kern="1200" cap="none" spc="0" normalizeH="0" baseline="0" noProof="0" dirty="0">
                <a:ln>
                  <a:noFill/>
                </a:ln>
                <a:solidFill>
                  <a:srgbClr val="FFFFFF"/>
                </a:solidFill>
                <a:effectLst/>
                <a:uLnTx/>
                <a:uFillTx/>
                <a:latin typeface="Segoe UI"/>
                <a:ea typeface="+mn-ea"/>
                <a:cs typeface="+mn-cs"/>
              </a:rPr>
              <a:t>Solution</a:t>
            </a:r>
          </a:p>
        </p:txBody>
      </p:sp>
    </p:spTree>
    <p:extLst>
      <p:ext uri="{BB962C8B-B14F-4D97-AF65-F5344CB8AC3E}">
        <p14:creationId xmlns:p14="http://schemas.microsoft.com/office/powerpoint/2010/main" val="29081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7200000">
                                      <p:cBhvr>
                                        <p:cTn id="6" dur="20000" fill="hold"/>
                                        <p:tgtEl>
                                          <p:spTgt spid="46"/>
                                        </p:tgtEl>
                                        <p:attrNameLst>
                                          <p:attrName>r</p:attrName>
                                        </p:attrNameLst>
                                      </p:cBhvr>
                                    </p:animRot>
                                  </p:childTnLst>
                                </p:cTn>
                              </p:par>
                            </p:childTnLst>
                          </p:cTn>
                        </p:par>
                        <p:par>
                          <p:cTn id="7" fill="hold">
                            <p:stCondLst>
                              <p:cond delay="20000"/>
                            </p:stCondLst>
                            <p:childTnLst>
                              <p:par>
                                <p:cTn id="8" presetID="10" presetClass="entr" presetSubtype="0" fill="hold" grpId="0" nodeType="after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par>
                          <p:cTn id="11" fill="hold">
                            <p:stCondLst>
                              <p:cond delay="20500"/>
                            </p:stCondLst>
                            <p:childTnLst>
                              <p:par>
                                <p:cTn id="12" presetID="16" presetClass="entr" presetSubtype="21" fill="hold"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6" name="Text Placeholder 5"/>
          <p:cNvSpPr>
            <a:spLocks noGrp="1"/>
          </p:cNvSpPr>
          <p:nvPr>
            <p:ph type="body" sz="quarter" idx="11"/>
          </p:nvPr>
        </p:nvSpPr>
        <p:spPr/>
        <p:txBody>
          <a:bodyPr/>
          <a:lstStyle/>
          <a:p>
            <a:pPr lvl="1"/>
            <a:r>
              <a:rPr lang="en-GB" dirty="0"/>
              <a:t>Getting the requirements right early in the process and being agile along the life of a project will give you a better path to success </a:t>
            </a:r>
            <a:endParaRPr lang="en-US" dirty="0"/>
          </a:p>
        </p:txBody>
      </p:sp>
      <p:sp>
        <p:nvSpPr>
          <p:cNvPr id="2" name="Text Placeholder 1"/>
          <p:cNvSpPr>
            <a:spLocks noGrp="1"/>
          </p:cNvSpPr>
          <p:nvPr>
            <p:ph type="body" sz="quarter" idx="15"/>
          </p:nvPr>
        </p:nvSpPr>
        <p:spPr/>
        <p:txBody>
          <a:bodyPr/>
          <a:lstStyle/>
          <a:p>
            <a:pPr lvl="1"/>
            <a:r>
              <a:rPr lang="en-US" dirty="0"/>
              <a:t>Ensuring requirements are clear, actionable, and implementable is essential for being able to establish the solution architecture</a:t>
            </a:r>
          </a:p>
        </p:txBody>
      </p:sp>
      <p:sp>
        <p:nvSpPr>
          <p:cNvPr id="3" name="Text Placeholder 2"/>
          <p:cNvSpPr>
            <a:spLocks noGrp="1"/>
          </p:cNvSpPr>
          <p:nvPr>
            <p:ph type="body" sz="quarter" idx="17"/>
          </p:nvPr>
        </p:nvSpPr>
        <p:spPr/>
        <p:txBody>
          <a:bodyPr/>
          <a:lstStyle/>
          <a:p>
            <a:pPr lvl="1"/>
            <a:r>
              <a:rPr lang="en-US" dirty="0"/>
              <a:t>Identifying gaps between built-in capabilities and requirements using fit gap allows design to cover how gap will be solved</a:t>
            </a:r>
          </a:p>
        </p:txBody>
      </p:sp>
      <p:grpSp>
        <p:nvGrpSpPr>
          <p:cNvPr id="39" name="Group 38">
            <a:extLst>
              <a:ext uri="{FF2B5EF4-FFF2-40B4-BE49-F238E27FC236}">
                <a16:creationId xmlns:a16="http://schemas.microsoft.com/office/drawing/2014/main" id="{642E3BCC-8A54-4984-98E5-5497566049B3}"/>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40" name="Group 39">
              <a:extLst>
                <a:ext uri="{FF2B5EF4-FFF2-40B4-BE49-F238E27FC236}">
                  <a16:creationId xmlns:a16="http://schemas.microsoft.com/office/drawing/2014/main" id="{2F207A0D-9A3B-4EB4-B3F2-709CCE7B232B}"/>
                </a:ext>
              </a:extLst>
            </p:cNvPr>
            <p:cNvGrpSpPr/>
            <p:nvPr/>
          </p:nvGrpSpPr>
          <p:grpSpPr>
            <a:xfrm>
              <a:off x="418643" y="1487929"/>
              <a:ext cx="717140" cy="717242"/>
              <a:chOff x="418643" y="1487929"/>
              <a:chExt cx="717140" cy="717242"/>
            </a:xfrm>
          </p:grpSpPr>
          <p:sp>
            <p:nvSpPr>
              <p:cNvPr id="42" name="Freeform 5">
                <a:extLst>
                  <a:ext uri="{FF2B5EF4-FFF2-40B4-BE49-F238E27FC236}">
                    <a16:creationId xmlns:a16="http://schemas.microsoft.com/office/drawing/2014/main" id="{5B3A880B-1BE4-4C62-A83F-F9CF99051CB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3" name="Freeform 6">
                <a:extLst>
                  <a:ext uri="{FF2B5EF4-FFF2-40B4-BE49-F238E27FC236}">
                    <a16:creationId xmlns:a16="http://schemas.microsoft.com/office/drawing/2014/main" id="{C32FF67B-BCEC-4554-9A64-AC83A4E8CF92}"/>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1" name="Lock" title="Icon of a padlock">
              <a:extLst>
                <a:ext uri="{FF2B5EF4-FFF2-40B4-BE49-F238E27FC236}">
                  <a16:creationId xmlns:a16="http://schemas.microsoft.com/office/drawing/2014/main" id="{02DAC33D-72F5-4D2D-978A-0F519AA0BE67}"/>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43">
            <a:extLst>
              <a:ext uri="{FF2B5EF4-FFF2-40B4-BE49-F238E27FC236}">
                <a16:creationId xmlns:a16="http://schemas.microsoft.com/office/drawing/2014/main" id="{67057A36-5191-4CB5-A38C-B47F04E964CA}"/>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45" name="Group 44">
              <a:extLst>
                <a:ext uri="{FF2B5EF4-FFF2-40B4-BE49-F238E27FC236}">
                  <a16:creationId xmlns:a16="http://schemas.microsoft.com/office/drawing/2014/main" id="{9DF4C566-7276-4101-B9D1-A96D492B2D35}"/>
                </a:ext>
              </a:extLst>
            </p:cNvPr>
            <p:cNvGrpSpPr/>
            <p:nvPr/>
          </p:nvGrpSpPr>
          <p:grpSpPr>
            <a:xfrm>
              <a:off x="418643" y="2533089"/>
              <a:ext cx="717140" cy="717242"/>
              <a:chOff x="418643" y="1487929"/>
              <a:chExt cx="717140" cy="717242"/>
            </a:xfrm>
          </p:grpSpPr>
          <p:sp>
            <p:nvSpPr>
              <p:cNvPr id="47" name="Freeform 5">
                <a:extLst>
                  <a:ext uri="{FF2B5EF4-FFF2-40B4-BE49-F238E27FC236}">
                    <a16:creationId xmlns:a16="http://schemas.microsoft.com/office/drawing/2014/main" id="{E9D488D5-217D-4F56-8C04-BFB182B6E6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8" name="Freeform 6">
                <a:extLst>
                  <a:ext uri="{FF2B5EF4-FFF2-40B4-BE49-F238E27FC236}">
                    <a16:creationId xmlns:a16="http://schemas.microsoft.com/office/drawing/2014/main" id="{0EE865DC-FE6C-4C7D-817F-F53865097B4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46" name="shield_3" title="Icon of a shield with an exclamation point inside">
              <a:extLst>
                <a:ext uri="{FF2B5EF4-FFF2-40B4-BE49-F238E27FC236}">
                  <a16:creationId xmlns:a16="http://schemas.microsoft.com/office/drawing/2014/main" id="{644689D9-EC2F-499F-9EE7-09669E88BDE0}"/>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6F18281-FEC2-4E22-A07C-85DA516F5014}"/>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50" name="Group 49">
              <a:extLst>
                <a:ext uri="{FF2B5EF4-FFF2-40B4-BE49-F238E27FC236}">
                  <a16:creationId xmlns:a16="http://schemas.microsoft.com/office/drawing/2014/main" id="{A6CA64FE-9F8F-4FC6-A7BF-F31EF2084B6F}"/>
                </a:ext>
              </a:extLst>
            </p:cNvPr>
            <p:cNvGrpSpPr/>
            <p:nvPr/>
          </p:nvGrpSpPr>
          <p:grpSpPr>
            <a:xfrm>
              <a:off x="418643" y="3578249"/>
              <a:ext cx="717140" cy="717242"/>
              <a:chOff x="418643" y="1487929"/>
              <a:chExt cx="717140" cy="717242"/>
            </a:xfrm>
          </p:grpSpPr>
          <p:sp>
            <p:nvSpPr>
              <p:cNvPr id="52" name="Freeform 5">
                <a:extLst>
                  <a:ext uri="{FF2B5EF4-FFF2-40B4-BE49-F238E27FC236}">
                    <a16:creationId xmlns:a16="http://schemas.microsoft.com/office/drawing/2014/main" id="{CF18299F-5006-48D9-A111-C4AB338CE9CA}"/>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53" name="Freeform 6">
                <a:extLst>
                  <a:ext uri="{FF2B5EF4-FFF2-40B4-BE49-F238E27FC236}">
                    <a16:creationId xmlns:a16="http://schemas.microsoft.com/office/drawing/2014/main" id="{129BEDCB-BFE4-4324-A0EF-FCFBE310B20D}"/>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safe" title="Icon of a locked safe">
              <a:extLst>
                <a:ext uri="{FF2B5EF4-FFF2-40B4-BE49-F238E27FC236}">
                  <a16:creationId xmlns:a16="http://schemas.microsoft.com/office/drawing/2014/main" id="{AF450323-89E2-4BE7-96D5-A2C6B579D7D6}"/>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What is the most important question you can ask a client?</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979699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wrap="square" anchor="t">
            <a:normAutofit/>
          </a:bodyPr>
          <a:lstStyle/>
          <a:p>
            <a:r>
              <a:rPr lang="en-US" dirty="0"/>
              <a:t>Requirements collection</a:t>
            </a:r>
          </a:p>
        </p:txBody>
      </p:sp>
      <p:sp>
        <p:nvSpPr>
          <p:cNvPr id="14" name="Text Placeholder 2">
            <a:extLst>
              <a:ext uri="{FF2B5EF4-FFF2-40B4-BE49-F238E27FC236}">
                <a16:creationId xmlns:a16="http://schemas.microsoft.com/office/drawing/2014/main" id="{24A31085-CA61-9570-41BB-200842C58262}"/>
              </a:ext>
            </a:extLst>
          </p:cNvPr>
          <p:cNvSpPr>
            <a:spLocks noGrp="1"/>
          </p:cNvSpPr>
          <p:nvPr>
            <p:ph type="body" sz="quarter" idx="10"/>
          </p:nvPr>
        </p:nvSpPr>
        <p:spPr>
          <a:xfrm>
            <a:off x="418643" y="1083334"/>
            <a:ext cx="11341268" cy="707886"/>
          </a:xfrm>
        </p:spPr>
        <p:txBody>
          <a:bodyPr/>
          <a:lstStyle/>
          <a:p>
            <a:r>
              <a:rPr lang="en-GB" dirty="0"/>
              <a:t>The most important question that you can ask a client: </a:t>
            </a:r>
            <a:r>
              <a:rPr lang="en-GB" sz="4000" dirty="0"/>
              <a:t>"Why?"</a:t>
            </a:r>
          </a:p>
        </p:txBody>
      </p:sp>
    </p:spTree>
    <p:extLst>
      <p:ext uri="{BB962C8B-B14F-4D97-AF65-F5344CB8AC3E}">
        <p14:creationId xmlns:p14="http://schemas.microsoft.com/office/powerpoint/2010/main" val="3732232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 Architect role at this point</a:t>
            </a:r>
          </a:p>
        </p:txBody>
      </p:sp>
      <p:sp>
        <p:nvSpPr>
          <p:cNvPr id="6" name="Text Placeholder 5"/>
          <p:cNvSpPr>
            <a:spLocks noGrp="1"/>
          </p:cNvSpPr>
          <p:nvPr>
            <p:ph type="body" sz="quarter" idx="11"/>
          </p:nvPr>
        </p:nvSpPr>
        <p:spPr/>
        <p:txBody>
          <a:bodyPr/>
          <a:lstStyle/>
          <a:p>
            <a:pPr lvl="1"/>
            <a:r>
              <a:rPr lang="en-US" dirty="0"/>
              <a:t>Lead the discussions to evolve requirements to a level that a concrete solution can be designed</a:t>
            </a:r>
          </a:p>
        </p:txBody>
      </p:sp>
      <p:sp>
        <p:nvSpPr>
          <p:cNvPr id="2" name="Text Placeholder 1"/>
          <p:cNvSpPr>
            <a:spLocks noGrp="1"/>
          </p:cNvSpPr>
          <p:nvPr>
            <p:ph type="body" sz="quarter" idx="15"/>
          </p:nvPr>
        </p:nvSpPr>
        <p:spPr/>
        <p:txBody>
          <a:bodyPr/>
          <a:lstStyle/>
          <a:p>
            <a:pPr lvl="1"/>
            <a:r>
              <a:rPr lang="en-US" dirty="0"/>
              <a:t>Identify the high-level components of the solution</a:t>
            </a:r>
          </a:p>
        </p:txBody>
      </p:sp>
      <p:sp>
        <p:nvSpPr>
          <p:cNvPr id="3" name="Text Placeholder 2"/>
          <p:cNvSpPr>
            <a:spLocks noGrp="1"/>
          </p:cNvSpPr>
          <p:nvPr>
            <p:ph type="body" sz="quarter" idx="17"/>
          </p:nvPr>
        </p:nvSpPr>
        <p:spPr/>
        <p:txBody>
          <a:bodyPr/>
          <a:lstStyle/>
          <a:p>
            <a:pPr lvl="1"/>
            <a:r>
              <a:rPr lang="en-US" dirty="0"/>
              <a:t>Identify and create boundaries of what is in and out of scope and what integration is required</a:t>
            </a:r>
          </a:p>
        </p:txBody>
      </p:sp>
      <p:sp>
        <p:nvSpPr>
          <p:cNvPr id="4" name="Text Placeholder 3"/>
          <p:cNvSpPr>
            <a:spLocks noGrp="1"/>
          </p:cNvSpPr>
          <p:nvPr>
            <p:ph type="body" sz="quarter" idx="19"/>
          </p:nvPr>
        </p:nvSpPr>
        <p:spPr/>
        <p:txBody>
          <a:bodyPr/>
          <a:lstStyle/>
          <a:p>
            <a:pPr lvl="1"/>
            <a:r>
              <a:rPr lang="en-US" dirty="0"/>
              <a:t>Propose proofs of concept to mitigate risk and/or provide needed clarification of proposed approaches</a:t>
            </a:r>
          </a:p>
        </p:txBody>
      </p:sp>
      <p:grpSp>
        <p:nvGrpSpPr>
          <p:cNvPr id="57" name="Group 56">
            <a:extLst>
              <a:ext uri="{FF2B5EF4-FFF2-40B4-BE49-F238E27FC236}">
                <a16:creationId xmlns:a16="http://schemas.microsoft.com/office/drawing/2014/main" id="{0210E955-39C9-4153-959E-7644F77E58DB}"/>
              </a:ext>
              <a:ext uri="{C183D7F6-B498-43B3-948B-1728B52AA6E4}">
                <adec:decorative xmlns:adec="http://schemas.microsoft.com/office/drawing/2017/decorative" val="1"/>
              </a:ext>
            </a:extLst>
          </p:cNvPr>
          <p:cNvGrpSpPr/>
          <p:nvPr/>
        </p:nvGrpSpPr>
        <p:grpSpPr>
          <a:xfrm>
            <a:off x="418643" y="1487929"/>
            <a:ext cx="717140" cy="717242"/>
            <a:chOff x="418643" y="1487929"/>
            <a:chExt cx="717140" cy="717242"/>
          </a:xfrm>
        </p:grpSpPr>
        <p:grpSp>
          <p:nvGrpSpPr>
            <p:cNvPr id="58" name="Group 57">
              <a:extLst>
                <a:ext uri="{FF2B5EF4-FFF2-40B4-BE49-F238E27FC236}">
                  <a16:creationId xmlns:a16="http://schemas.microsoft.com/office/drawing/2014/main" id="{8D9C2DCC-A334-4EFF-BEEA-EB2850E3739B}"/>
                </a:ext>
              </a:extLst>
            </p:cNvPr>
            <p:cNvGrpSpPr/>
            <p:nvPr/>
          </p:nvGrpSpPr>
          <p:grpSpPr>
            <a:xfrm>
              <a:off x="418643" y="1487929"/>
              <a:ext cx="717140" cy="717242"/>
              <a:chOff x="418643" y="1487929"/>
              <a:chExt cx="717140" cy="717242"/>
            </a:xfrm>
          </p:grpSpPr>
          <p:sp>
            <p:nvSpPr>
              <p:cNvPr id="60" name="Freeform 5">
                <a:extLst>
                  <a:ext uri="{FF2B5EF4-FFF2-40B4-BE49-F238E27FC236}">
                    <a16:creationId xmlns:a16="http://schemas.microsoft.com/office/drawing/2014/main" id="{5C5F01B3-1AB7-4C84-A3E4-5D069805106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1" name="Freeform 6">
                <a:extLst>
                  <a:ext uri="{FF2B5EF4-FFF2-40B4-BE49-F238E27FC236}">
                    <a16:creationId xmlns:a16="http://schemas.microsoft.com/office/drawing/2014/main" id="{B726BC9E-1928-4129-ADA9-0AFFA5AF0B66}"/>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9" name="Lock" title="Icon of a padlock">
              <a:extLst>
                <a:ext uri="{FF2B5EF4-FFF2-40B4-BE49-F238E27FC236}">
                  <a16:creationId xmlns:a16="http://schemas.microsoft.com/office/drawing/2014/main" id="{163ACB87-B46E-4C95-88A9-068512EDFFCC}"/>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6F787ED6-F70D-4031-8C3B-EDD35430F661}"/>
              </a:ext>
              <a:ext uri="{C183D7F6-B498-43B3-948B-1728B52AA6E4}">
                <adec:decorative xmlns:adec="http://schemas.microsoft.com/office/drawing/2017/decorative" val="1"/>
              </a:ext>
            </a:extLst>
          </p:cNvPr>
          <p:cNvGrpSpPr/>
          <p:nvPr/>
        </p:nvGrpSpPr>
        <p:grpSpPr>
          <a:xfrm>
            <a:off x="418643" y="2533089"/>
            <a:ext cx="717140" cy="717242"/>
            <a:chOff x="418643" y="2533089"/>
            <a:chExt cx="717140" cy="717242"/>
          </a:xfrm>
        </p:grpSpPr>
        <p:grpSp>
          <p:nvGrpSpPr>
            <p:cNvPr id="63" name="Group 62">
              <a:extLst>
                <a:ext uri="{FF2B5EF4-FFF2-40B4-BE49-F238E27FC236}">
                  <a16:creationId xmlns:a16="http://schemas.microsoft.com/office/drawing/2014/main" id="{250CCF7A-1F63-4DD8-8598-0FFC6FD325ED}"/>
                </a:ext>
              </a:extLst>
            </p:cNvPr>
            <p:cNvGrpSpPr/>
            <p:nvPr/>
          </p:nvGrpSpPr>
          <p:grpSpPr>
            <a:xfrm>
              <a:off x="418643" y="2533089"/>
              <a:ext cx="717140" cy="717242"/>
              <a:chOff x="418643" y="1487929"/>
              <a:chExt cx="717140" cy="717242"/>
            </a:xfrm>
          </p:grpSpPr>
          <p:sp>
            <p:nvSpPr>
              <p:cNvPr id="65" name="Freeform 5">
                <a:extLst>
                  <a:ext uri="{FF2B5EF4-FFF2-40B4-BE49-F238E27FC236}">
                    <a16:creationId xmlns:a16="http://schemas.microsoft.com/office/drawing/2014/main" id="{2E5710F8-C83C-497D-8F1E-91021F22F1C7}"/>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6" name="Freeform 6">
                <a:extLst>
                  <a:ext uri="{FF2B5EF4-FFF2-40B4-BE49-F238E27FC236}">
                    <a16:creationId xmlns:a16="http://schemas.microsoft.com/office/drawing/2014/main" id="{34538E49-3DBC-4E4D-856C-F9E0691315F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4" name="shield_3" title="Icon of a shield with an exclamation point inside">
              <a:extLst>
                <a:ext uri="{FF2B5EF4-FFF2-40B4-BE49-F238E27FC236}">
                  <a16:creationId xmlns:a16="http://schemas.microsoft.com/office/drawing/2014/main" id="{C1EA7E14-1892-427D-98F6-2D67DB5F089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6EFCE076-1CB4-40C0-BF57-52CF56A4417B}"/>
              </a:ext>
              <a:ext uri="{C183D7F6-B498-43B3-948B-1728B52AA6E4}">
                <adec:decorative xmlns:adec="http://schemas.microsoft.com/office/drawing/2017/decorative" val="1"/>
              </a:ext>
            </a:extLst>
          </p:cNvPr>
          <p:cNvGrpSpPr/>
          <p:nvPr/>
        </p:nvGrpSpPr>
        <p:grpSpPr>
          <a:xfrm>
            <a:off x="418643" y="3578249"/>
            <a:ext cx="717140" cy="717242"/>
            <a:chOff x="418643" y="3578249"/>
            <a:chExt cx="717140" cy="717242"/>
          </a:xfrm>
        </p:grpSpPr>
        <p:grpSp>
          <p:nvGrpSpPr>
            <p:cNvPr id="68" name="Group 67">
              <a:extLst>
                <a:ext uri="{FF2B5EF4-FFF2-40B4-BE49-F238E27FC236}">
                  <a16:creationId xmlns:a16="http://schemas.microsoft.com/office/drawing/2014/main" id="{ACBAC9D5-1DD7-43AA-AF96-7E411EEEBD41}"/>
                </a:ext>
              </a:extLst>
            </p:cNvPr>
            <p:cNvGrpSpPr/>
            <p:nvPr/>
          </p:nvGrpSpPr>
          <p:grpSpPr>
            <a:xfrm>
              <a:off x="418643" y="3578249"/>
              <a:ext cx="717140" cy="717242"/>
              <a:chOff x="418643" y="1487929"/>
              <a:chExt cx="717140" cy="717242"/>
            </a:xfrm>
          </p:grpSpPr>
          <p:sp>
            <p:nvSpPr>
              <p:cNvPr id="70" name="Freeform 5">
                <a:extLst>
                  <a:ext uri="{FF2B5EF4-FFF2-40B4-BE49-F238E27FC236}">
                    <a16:creationId xmlns:a16="http://schemas.microsoft.com/office/drawing/2014/main" id="{CFD0C8E3-9C1B-4E8C-B2EC-C707E3D1A6D2}"/>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1" name="Freeform 6">
                <a:extLst>
                  <a:ext uri="{FF2B5EF4-FFF2-40B4-BE49-F238E27FC236}">
                    <a16:creationId xmlns:a16="http://schemas.microsoft.com/office/drawing/2014/main" id="{463634F8-3F9E-4591-BB81-C4EB7182F9B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69" name="safe" title="Icon of a locked safe">
              <a:extLst>
                <a:ext uri="{FF2B5EF4-FFF2-40B4-BE49-F238E27FC236}">
                  <a16:creationId xmlns:a16="http://schemas.microsoft.com/office/drawing/2014/main" id="{1C9BBB98-90AC-45C5-8DD2-AB91F6112F8E}"/>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C78AF207-5D9F-4A04-9E6D-7C210EEA9C9D}"/>
              </a:ext>
              <a:ext uri="{C183D7F6-B498-43B3-948B-1728B52AA6E4}">
                <adec:decorative xmlns:adec="http://schemas.microsoft.com/office/drawing/2017/decorative" val="1"/>
              </a:ext>
            </a:extLst>
          </p:cNvPr>
          <p:cNvGrpSpPr/>
          <p:nvPr/>
        </p:nvGrpSpPr>
        <p:grpSpPr>
          <a:xfrm>
            <a:off x="418643" y="4623409"/>
            <a:ext cx="717140" cy="717242"/>
            <a:chOff x="418643" y="4623409"/>
            <a:chExt cx="717140" cy="717242"/>
          </a:xfrm>
        </p:grpSpPr>
        <p:grpSp>
          <p:nvGrpSpPr>
            <p:cNvPr id="73" name="Group 72">
              <a:extLst>
                <a:ext uri="{FF2B5EF4-FFF2-40B4-BE49-F238E27FC236}">
                  <a16:creationId xmlns:a16="http://schemas.microsoft.com/office/drawing/2014/main" id="{3199C382-50DB-4D21-90A8-010567AE1386}"/>
                </a:ext>
              </a:extLst>
            </p:cNvPr>
            <p:cNvGrpSpPr/>
            <p:nvPr/>
          </p:nvGrpSpPr>
          <p:grpSpPr>
            <a:xfrm>
              <a:off x="418643" y="4623409"/>
              <a:ext cx="717140" cy="717242"/>
              <a:chOff x="418643" y="1487929"/>
              <a:chExt cx="717140" cy="717242"/>
            </a:xfrm>
          </p:grpSpPr>
          <p:sp>
            <p:nvSpPr>
              <p:cNvPr id="75" name="Freeform 5">
                <a:extLst>
                  <a:ext uri="{FF2B5EF4-FFF2-40B4-BE49-F238E27FC236}">
                    <a16:creationId xmlns:a16="http://schemas.microsoft.com/office/drawing/2014/main" id="{F43ED6C3-D7AA-4F24-A0CF-49A7149F8010}"/>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6" name="Freeform 6">
                <a:extLst>
                  <a:ext uri="{FF2B5EF4-FFF2-40B4-BE49-F238E27FC236}">
                    <a16:creationId xmlns:a16="http://schemas.microsoft.com/office/drawing/2014/main" id="{59928F93-052C-4096-88ED-078F898F597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5" name="key" title="Icon of a key">
              <a:extLst>
                <a:ext uri="{FF2B5EF4-FFF2-40B4-BE49-F238E27FC236}">
                  <a16:creationId xmlns:a16="http://schemas.microsoft.com/office/drawing/2014/main" id="{3CD67D2A-A02D-4382-8142-FE7BBEBC30C0}"/>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Evaluating requirements</a:t>
            </a:r>
          </a:p>
        </p:txBody>
      </p:sp>
      <p:grpSp>
        <p:nvGrpSpPr>
          <p:cNvPr id="73" name="Group 72">
            <a:extLst>
              <a:ext uri="{FF2B5EF4-FFF2-40B4-BE49-F238E27FC236}">
                <a16:creationId xmlns:a16="http://schemas.microsoft.com/office/drawing/2014/main" id="{DB2BFEBB-DEDF-46E8-B0EA-497431B6C7FC}"/>
              </a:ext>
              <a:ext uri="{C183D7F6-B498-43B3-948B-1728B52AA6E4}">
                <adec:decorative xmlns:adec="http://schemas.microsoft.com/office/drawing/2017/decorative" val="1"/>
              </a:ext>
            </a:extLst>
          </p:cNvPr>
          <p:cNvGrpSpPr/>
          <p:nvPr/>
        </p:nvGrpSpPr>
        <p:grpSpPr>
          <a:xfrm>
            <a:off x="418643" y="1422406"/>
            <a:ext cx="717140" cy="717242"/>
            <a:chOff x="418643" y="1487929"/>
            <a:chExt cx="717140" cy="717242"/>
          </a:xfrm>
        </p:grpSpPr>
        <p:grpSp>
          <p:nvGrpSpPr>
            <p:cNvPr id="74" name="Group 73">
              <a:extLst>
                <a:ext uri="{FF2B5EF4-FFF2-40B4-BE49-F238E27FC236}">
                  <a16:creationId xmlns:a16="http://schemas.microsoft.com/office/drawing/2014/main" id="{00310F9D-3289-467F-B217-01F150CB2EA0}"/>
                </a:ext>
              </a:extLst>
            </p:cNvPr>
            <p:cNvGrpSpPr/>
            <p:nvPr/>
          </p:nvGrpSpPr>
          <p:grpSpPr>
            <a:xfrm>
              <a:off x="418643" y="1487929"/>
              <a:ext cx="717140" cy="717242"/>
              <a:chOff x="418643" y="1487929"/>
              <a:chExt cx="717140" cy="717242"/>
            </a:xfrm>
          </p:grpSpPr>
          <p:sp>
            <p:nvSpPr>
              <p:cNvPr id="76" name="Freeform 5">
                <a:extLst>
                  <a:ext uri="{FF2B5EF4-FFF2-40B4-BE49-F238E27FC236}">
                    <a16:creationId xmlns:a16="http://schemas.microsoft.com/office/drawing/2014/main" id="{1D1E10E4-39F0-4B78-BDDD-8AAB513AA08C}"/>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7" name="Freeform 6">
                <a:extLst>
                  <a:ext uri="{FF2B5EF4-FFF2-40B4-BE49-F238E27FC236}">
                    <a16:creationId xmlns:a16="http://schemas.microsoft.com/office/drawing/2014/main" id="{CB76A8A0-4011-4C24-988C-9D50C8053A0F}"/>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5" name="Lock" title="Icon of a padlock">
              <a:extLst>
                <a:ext uri="{FF2B5EF4-FFF2-40B4-BE49-F238E27FC236}">
                  <a16:creationId xmlns:a16="http://schemas.microsoft.com/office/drawing/2014/main" id="{31F9D039-6E94-49DB-883E-B4EC239C21B5}"/>
                </a:ext>
              </a:extLst>
            </p:cNvPr>
            <p:cNvSpPr>
              <a:spLocks noChangeAspect="1" noEditPoints="1"/>
            </p:cNvSpPr>
            <p:nvPr/>
          </p:nvSpPr>
          <p:spPr bwMode="auto">
            <a:xfrm>
              <a:off x="633914" y="1646269"/>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sz="quarter" idx="11"/>
          </p:nvPr>
        </p:nvSpPr>
        <p:spPr/>
        <p:txBody>
          <a:bodyPr/>
          <a:lstStyle/>
          <a:p>
            <a:pPr lvl="1"/>
            <a:r>
              <a:rPr lang="en-US" dirty="0"/>
              <a:t>How complete are they?</a:t>
            </a:r>
          </a:p>
        </p:txBody>
      </p:sp>
      <p:grpSp>
        <p:nvGrpSpPr>
          <p:cNvPr id="78" name="Group 77">
            <a:extLst>
              <a:ext uri="{FF2B5EF4-FFF2-40B4-BE49-F238E27FC236}">
                <a16:creationId xmlns:a16="http://schemas.microsoft.com/office/drawing/2014/main" id="{7BDE1A74-13EA-4165-89EC-E2714C4E1232}"/>
              </a:ext>
              <a:ext uri="{C183D7F6-B498-43B3-948B-1728B52AA6E4}">
                <adec:decorative xmlns:adec="http://schemas.microsoft.com/office/drawing/2017/decorative" val="1"/>
              </a:ext>
            </a:extLst>
          </p:cNvPr>
          <p:cNvGrpSpPr/>
          <p:nvPr/>
        </p:nvGrpSpPr>
        <p:grpSpPr>
          <a:xfrm>
            <a:off x="418643" y="2277473"/>
            <a:ext cx="717140" cy="717242"/>
            <a:chOff x="418643" y="2533089"/>
            <a:chExt cx="717140" cy="717242"/>
          </a:xfrm>
        </p:grpSpPr>
        <p:grpSp>
          <p:nvGrpSpPr>
            <p:cNvPr id="79" name="Group 78">
              <a:extLst>
                <a:ext uri="{FF2B5EF4-FFF2-40B4-BE49-F238E27FC236}">
                  <a16:creationId xmlns:a16="http://schemas.microsoft.com/office/drawing/2014/main" id="{1548536A-BD8D-4865-865B-AB68621B0ADA}"/>
                </a:ext>
              </a:extLst>
            </p:cNvPr>
            <p:cNvGrpSpPr/>
            <p:nvPr/>
          </p:nvGrpSpPr>
          <p:grpSpPr>
            <a:xfrm>
              <a:off x="418643" y="2533089"/>
              <a:ext cx="717140" cy="717242"/>
              <a:chOff x="418643" y="1487929"/>
              <a:chExt cx="717140" cy="717242"/>
            </a:xfrm>
          </p:grpSpPr>
          <p:sp>
            <p:nvSpPr>
              <p:cNvPr id="81" name="Freeform 5">
                <a:extLst>
                  <a:ext uri="{FF2B5EF4-FFF2-40B4-BE49-F238E27FC236}">
                    <a16:creationId xmlns:a16="http://schemas.microsoft.com/office/drawing/2014/main" id="{086A33FC-1498-4FF8-8D0C-24E3748D8CF6}"/>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2" name="Freeform 6">
                <a:extLst>
                  <a:ext uri="{FF2B5EF4-FFF2-40B4-BE49-F238E27FC236}">
                    <a16:creationId xmlns:a16="http://schemas.microsoft.com/office/drawing/2014/main" id="{F6130A1A-2D72-4D8A-872E-C167B0C69F0E}"/>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80" name="shield_3" title="Icon of a shield with an exclamation point inside">
              <a:extLst>
                <a:ext uri="{FF2B5EF4-FFF2-40B4-BE49-F238E27FC236}">
                  <a16:creationId xmlns:a16="http://schemas.microsoft.com/office/drawing/2014/main" id="{A6AB0868-6C93-47EC-84A7-80E2C7EF838E}"/>
                </a:ext>
              </a:extLst>
            </p:cNvPr>
            <p:cNvSpPr>
              <a:spLocks noChangeAspect="1" noEditPoints="1"/>
            </p:cNvSpPr>
            <p:nvPr/>
          </p:nvSpPr>
          <p:spPr bwMode="auto">
            <a:xfrm>
              <a:off x="582030" y="2693891"/>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ext Placeholder 1"/>
          <p:cNvSpPr>
            <a:spLocks noGrp="1"/>
          </p:cNvSpPr>
          <p:nvPr>
            <p:ph type="body" sz="quarter" idx="15"/>
          </p:nvPr>
        </p:nvSpPr>
        <p:spPr/>
        <p:txBody>
          <a:bodyPr/>
          <a:lstStyle/>
          <a:p>
            <a:pPr lvl="1"/>
            <a:r>
              <a:rPr lang="en-US" dirty="0"/>
              <a:t>Look for common requirement problems</a:t>
            </a:r>
          </a:p>
        </p:txBody>
      </p:sp>
      <p:grpSp>
        <p:nvGrpSpPr>
          <p:cNvPr id="83" name="Group 82">
            <a:extLst>
              <a:ext uri="{FF2B5EF4-FFF2-40B4-BE49-F238E27FC236}">
                <a16:creationId xmlns:a16="http://schemas.microsoft.com/office/drawing/2014/main" id="{64B6B7AC-8423-4BA5-870F-7ACC3165355A}"/>
              </a:ext>
              <a:ext uri="{C183D7F6-B498-43B3-948B-1728B52AA6E4}">
                <adec:decorative xmlns:adec="http://schemas.microsoft.com/office/drawing/2017/decorative" val="1"/>
              </a:ext>
            </a:extLst>
          </p:cNvPr>
          <p:cNvGrpSpPr/>
          <p:nvPr/>
        </p:nvGrpSpPr>
        <p:grpSpPr>
          <a:xfrm>
            <a:off x="418643" y="3132540"/>
            <a:ext cx="717140" cy="717242"/>
            <a:chOff x="418643" y="3578249"/>
            <a:chExt cx="717140" cy="717242"/>
          </a:xfrm>
        </p:grpSpPr>
        <p:grpSp>
          <p:nvGrpSpPr>
            <p:cNvPr id="99" name="Group 98">
              <a:extLst>
                <a:ext uri="{FF2B5EF4-FFF2-40B4-BE49-F238E27FC236}">
                  <a16:creationId xmlns:a16="http://schemas.microsoft.com/office/drawing/2014/main" id="{BEA7C0EA-6AD6-4183-A9E8-F6863869F1B8}"/>
                </a:ext>
              </a:extLst>
            </p:cNvPr>
            <p:cNvGrpSpPr/>
            <p:nvPr/>
          </p:nvGrpSpPr>
          <p:grpSpPr>
            <a:xfrm>
              <a:off x="418643" y="3578249"/>
              <a:ext cx="717140" cy="717242"/>
              <a:chOff x="418643" y="1487929"/>
              <a:chExt cx="717140" cy="717242"/>
            </a:xfrm>
          </p:grpSpPr>
          <p:sp>
            <p:nvSpPr>
              <p:cNvPr id="101" name="Freeform 5">
                <a:extLst>
                  <a:ext uri="{FF2B5EF4-FFF2-40B4-BE49-F238E27FC236}">
                    <a16:creationId xmlns:a16="http://schemas.microsoft.com/office/drawing/2014/main" id="{E5CB0515-056D-4C3C-81C7-D59FBAAC4781}"/>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2" name="Freeform 6">
                <a:extLst>
                  <a:ext uri="{FF2B5EF4-FFF2-40B4-BE49-F238E27FC236}">
                    <a16:creationId xmlns:a16="http://schemas.microsoft.com/office/drawing/2014/main" id="{84B6D52B-66AF-4BD1-AA7A-9F868A28627B}"/>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0" name="safe" title="Icon of a locked safe">
              <a:extLst>
                <a:ext uri="{FF2B5EF4-FFF2-40B4-BE49-F238E27FC236}">
                  <a16:creationId xmlns:a16="http://schemas.microsoft.com/office/drawing/2014/main" id="{F4B9A13F-CDD3-4696-8A10-BE52722E4F49}"/>
                </a:ext>
              </a:extLst>
            </p:cNvPr>
            <p:cNvSpPr>
              <a:spLocks noChangeAspect="1" noEditPoints="1"/>
            </p:cNvSpPr>
            <p:nvPr/>
          </p:nvSpPr>
          <p:spPr bwMode="auto">
            <a:xfrm>
              <a:off x="606194" y="3755609"/>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sz="quarter" idx="17"/>
          </p:nvPr>
        </p:nvSpPr>
        <p:spPr/>
        <p:txBody>
          <a:bodyPr/>
          <a:lstStyle/>
          <a:p>
            <a:pPr lvl="1"/>
            <a:r>
              <a:rPr lang="en-US" dirty="0"/>
              <a:t>Look for gaps. What hasn’t been included?</a:t>
            </a:r>
          </a:p>
        </p:txBody>
      </p:sp>
      <p:grpSp>
        <p:nvGrpSpPr>
          <p:cNvPr id="103" name="Group 102">
            <a:extLst>
              <a:ext uri="{FF2B5EF4-FFF2-40B4-BE49-F238E27FC236}">
                <a16:creationId xmlns:a16="http://schemas.microsoft.com/office/drawing/2014/main" id="{D5985CAE-4F3F-4BF3-A239-995DB103788A}"/>
              </a:ext>
              <a:ext uri="{C183D7F6-B498-43B3-948B-1728B52AA6E4}">
                <adec:decorative xmlns:adec="http://schemas.microsoft.com/office/drawing/2017/decorative" val="1"/>
              </a:ext>
            </a:extLst>
          </p:cNvPr>
          <p:cNvGrpSpPr/>
          <p:nvPr/>
        </p:nvGrpSpPr>
        <p:grpSpPr>
          <a:xfrm>
            <a:off x="418643" y="3987607"/>
            <a:ext cx="717140" cy="717242"/>
            <a:chOff x="418643" y="4623409"/>
            <a:chExt cx="717140" cy="717242"/>
          </a:xfrm>
        </p:grpSpPr>
        <p:grpSp>
          <p:nvGrpSpPr>
            <p:cNvPr id="104" name="Group 103">
              <a:extLst>
                <a:ext uri="{FF2B5EF4-FFF2-40B4-BE49-F238E27FC236}">
                  <a16:creationId xmlns:a16="http://schemas.microsoft.com/office/drawing/2014/main" id="{BE4E2D80-12F6-476F-BDD0-1B91BC422BF6}"/>
                </a:ext>
              </a:extLst>
            </p:cNvPr>
            <p:cNvGrpSpPr/>
            <p:nvPr/>
          </p:nvGrpSpPr>
          <p:grpSpPr>
            <a:xfrm>
              <a:off x="418643" y="4623409"/>
              <a:ext cx="717140" cy="717242"/>
              <a:chOff x="418643" y="1487929"/>
              <a:chExt cx="717140" cy="717242"/>
            </a:xfrm>
          </p:grpSpPr>
          <p:sp>
            <p:nvSpPr>
              <p:cNvPr id="106" name="Freeform 5">
                <a:extLst>
                  <a:ext uri="{FF2B5EF4-FFF2-40B4-BE49-F238E27FC236}">
                    <a16:creationId xmlns:a16="http://schemas.microsoft.com/office/drawing/2014/main" id="{0D988E01-B3C1-4134-8BDF-95AC90B21458}"/>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07" name="Freeform 6">
                <a:extLst>
                  <a:ext uri="{FF2B5EF4-FFF2-40B4-BE49-F238E27FC236}">
                    <a16:creationId xmlns:a16="http://schemas.microsoft.com/office/drawing/2014/main" id="{83773E60-2588-4475-A92D-88C7194A8649}"/>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105" name="key" title="Icon of a key">
              <a:extLst>
                <a:ext uri="{FF2B5EF4-FFF2-40B4-BE49-F238E27FC236}">
                  <a16:creationId xmlns:a16="http://schemas.microsoft.com/office/drawing/2014/main" id="{0297B737-2530-4654-84D8-3C4D30A319D7}"/>
                </a:ext>
              </a:extLst>
            </p:cNvPr>
            <p:cNvSpPr>
              <a:spLocks noChangeAspect="1" noEditPoints="1"/>
            </p:cNvSpPr>
            <p:nvPr/>
          </p:nvSpPr>
          <p:spPr bwMode="auto">
            <a:xfrm>
              <a:off x="612352" y="4818014"/>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 Placeholder 3"/>
          <p:cNvSpPr>
            <a:spLocks noGrp="1"/>
          </p:cNvSpPr>
          <p:nvPr>
            <p:ph type="body" sz="quarter" idx="19"/>
          </p:nvPr>
        </p:nvSpPr>
        <p:spPr/>
        <p:txBody>
          <a:bodyPr/>
          <a:lstStyle/>
          <a:p>
            <a:pPr lvl="1"/>
            <a:r>
              <a:rPr lang="en-US" dirty="0"/>
              <a:t>Are regulatory, compliance and security requirements included and clear?</a:t>
            </a:r>
          </a:p>
        </p:txBody>
      </p:sp>
      <p:sp>
        <p:nvSpPr>
          <p:cNvPr id="5" name="Text Placeholder 4"/>
          <p:cNvSpPr>
            <a:spLocks noGrp="1"/>
          </p:cNvSpPr>
          <p:nvPr>
            <p:ph type="body" sz="quarter" idx="21"/>
          </p:nvPr>
        </p:nvSpPr>
        <p:spPr/>
        <p:txBody>
          <a:bodyPr/>
          <a:lstStyle/>
          <a:p>
            <a:pPr lvl="1"/>
            <a:r>
              <a:rPr lang="en-US" dirty="0"/>
              <a:t>Develop a plan with the team to fill in the gaps and get to a point where you have usable requirements</a:t>
            </a:r>
          </a:p>
        </p:txBody>
      </p:sp>
      <p:grpSp>
        <p:nvGrpSpPr>
          <p:cNvPr id="8" name="Group 7">
            <a:extLst>
              <a:ext uri="{FF2B5EF4-FFF2-40B4-BE49-F238E27FC236}">
                <a16:creationId xmlns:a16="http://schemas.microsoft.com/office/drawing/2014/main" id="{48E42441-B183-4D78-B06A-969B3D225BFF}"/>
              </a:ext>
              <a:ext uri="{C183D7F6-B498-43B3-948B-1728B52AA6E4}">
                <adec:decorative xmlns:adec="http://schemas.microsoft.com/office/drawing/2017/decorative" val="1"/>
              </a:ext>
            </a:extLst>
          </p:cNvPr>
          <p:cNvGrpSpPr/>
          <p:nvPr/>
        </p:nvGrpSpPr>
        <p:grpSpPr>
          <a:xfrm>
            <a:off x="418643" y="4842674"/>
            <a:ext cx="717140" cy="717242"/>
            <a:chOff x="418643" y="4842674"/>
            <a:chExt cx="717140" cy="717242"/>
          </a:xfrm>
        </p:grpSpPr>
        <p:grpSp>
          <p:nvGrpSpPr>
            <p:cNvPr id="109" name="Group 108">
              <a:extLst>
                <a:ext uri="{FF2B5EF4-FFF2-40B4-BE49-F238E27FC236}">
                  <a16:creationId xmlns:a16="http://schemas.microsoft.com/office/drawing/2014/main" id="{FA7D83DF-73C4-4102-80D1-EBABC5CA9651}"/>
                </a:ext>
              </a:extLst>
            </p:cNvPr>
            <p:cNvGrpSpPr/>
            <p:nvPr/>
          </p:nvGrpSpPr>
          <p:grpSpPr>
            <a:xfrm>
              <a:off x="418643" y="4842674"/>
              <a:ext cx="717140" cy="717242"/>
              <a:chOff x="418643" y="1487929"/>
              <a:chExt cx="717140" cy="717242"/>
            </a:xfrm>
          </p:grpSpPr>
          <p:sp>
            <p:nvSpPr>
              <p:cNvPr id="111" name="Freeform 5">
                <a:extLst>
                  <a:ext uri="{FF2B5EF4-FFF2-40B4-BE49-F238E27FC236}">
                    <a16:creationId xmlns:a16="http://schemas.microsoft.com/office/drawing/2014/main" id="{C846554C-B21D-461C-A2B2-F4AF89C66D33}"/>
                  </a:ext>
                </a:extLst>
              </p:cNvPr>
              <p:cNvSpPr>
                <a:spLocks/>
              </p:cNvSpPr>
              <p:nvPr/>
            </p:nvSpPr>
            <p:spPr bwMode="auto">
              <a:xfrm>
                <a:off x="418643" y="1487929"/>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112" name="Freeform 6">
                <a:extLst>
                  <a:ext uri="{FF2B5EF4-FFF2-40B4-BE49-F238E27FC236}">
                    <a16:creationId xmlns:a16="http://schemas.microsoft.com/office/drawing/2014/main" id="{55122121-D7E2-4658-95B9-F18893A1F391}"/>
                  </a:ext>
                </a:extLst>
              </p:cNvPr>
              <p:cNvSpPr>
                <a:spLocks noEditPoints="1"/>
              </p:cNvSpPr>
              <p:nvPr/>
            </p:nvSpPr>
            <p:spPr bwMode="auto">
              <a:xfrm>
                <a:off x="468541" y="1538995"/>
                <a:ext cx="618505" cy="617431"/>
              </a:xfrm>
              <a:prstGeom prst="ellipse">
                <a:avLst/>
              </a:prstGeom>
              <a:noFill/>
              <a:ln w="28575">
                <a:solidFill>
                  <a:srgbClr val="0066FF"/>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sp>
          <p:nvSpPr>
            <p:cNvPr id="7" name="document_6" title="Icon of a document with a padlock in the lower right corner">
              <a:extLst>
                <a:ext uri="{FF2B5EF4-FFF2-40B4-BE49-F238E27FC236}">
                  <a16:creationId xmlns:a16="http://schemas.microsoft.com/office/drawing/2014/main" id="{D93F4D5F-9A95-41F1-8F81-80164D0F7B56}"/>
                </a:ext>
              </a:extLst>
            </p:cNvPr>
            <p:cNvSpPr>
              <a:spLocks noChangeAspect="1" noEditPoints="1"/>
            </p:cNvSpPr>
            <p:nvPr/>
          </p:nvSpPr>
          <p:spPr bwMode="auto">
            <a:xfrm>
              <a:off x="630909" y="5018415"/>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503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What makes a good requirement?</a:t>
            </a:r>
          </a:p>
        </p:txBody>
      </p:sp>
      <p:pic>
        <p:nvPicPr>
          <p:cNvPr id="4" name="Picture Placeholder 12" descr="Boardroom outline">
            <a:extLst>
              <a:ext uri="{FF2B5EF4-FFF2-40B4-BE49-F238E27FC236}">
                <a16:creationId xmlns:a16="http://schemas.microsoft.com/office/drawing/2014/main" id="{C7F94E1E-F775-F3BF-3804-43B1B7738532}"/>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a:xfrm>
            <a:off x="10098361" y="2777952"/>
            <a:ext cx="1281254" cy="1281436"/>
          </a:xfrm>
        </p:spPr>
      </p:pic>
    </p:spTree>
    <p:extLst>
      <p:ext uri="{BB962C8B-B14F-4D97-AF65-F5344CB8AC3E}">
        <p14:creationId xmlns:p14="http://schemas.microsoft.com/office/powerpoint/2010/main" val="10168172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ZgQ.gP6uka4dPcIQKGrL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mdt1dDv_v0WIi87mXMYMK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3DprwEm3zkCoGfkpjHD._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1w9NeJar0qkPi.ld_ss0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VEyanQZWUm5co7qcAcIF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tUILo2x3EKt9G0WpPO2V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suUdXHYhECLrVUSXlCyt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PTeu97PzCkGe_yadMcEvk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bVe92g0eMkunRsYVh.0UP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6Gey2Y4Z0KtFm77bXHy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5hJQIbZp7Ee.qH17kfBtR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hzlRPYfhk.Pmv2X_IpAr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w5trLOJ3mUO8EdqTazXnu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cP31uLzoekuQO5Y7vT6kZ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BueEQKcupE2kYDF2OPZMp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Oyr.pSLxtE66a4L1JK5cw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Lfy1jbQWkaxsIlGMClQO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mCKZC1mSUE6L33Vr00634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Y0wzKwTWUka96bAdzAE6C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sQqCPx7VKUGrAI2ySLXo0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vhGE8IFUSE._NpkBAI3Am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xkIQ4C0fkm0TYyaGnGHb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Xayu9I1.wUuIPhsLGr7RW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hLAAmtkUkSbsfII.6EYP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fjs8lW8pQkOV1mMwhMb1p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QiLTv5hDl0SyLXelJw0cCA"/>
</p:tagLst>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14" ma:contentTypeDescription="Create a new document." ma:contentTypeScope="" ma:versionID="e4f8058ca337e38efaad71addd944c4e">
  <xsd:schema xmlns:xsd="http://www.w3.org/2001/XMLSchema" xmlns:xs="http://www.w3.org/2001/XMLSchema" xmlns:p="http://schemas.microsoft.com/office/2006/metadata/properties" xmlns:ns1="http://schemas.microsoft.com/sharepoint/v3" xmlns:ns2="bfa42b53-6da1-4d15-9850-173b2f8d2c85" xmlns:ns3="230e9df3-be65-4c73-a93b-d1236ebd677e" targetNamespace="http://schemas.microsoft.com/office/2006/metadata/properties" ma:root="true" ma:fieldsID="40827114c235e0690d72b7a57f02af3b" ns1:_="" ns2:_="" ns3:_="">
    <xsd:import namespace="http://schemas.microsoft.com/sharepoint/v3"/>
    <xsd:import namespace="bfa42b53-6da1-4d15-9850-173b2f8d2c85"/>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1:_ip_UnifiedCompliancePolicyProperties" minOccurs="0"/>
                <xsd:element ref="ns1:_ip_UnifiedCompliancePolicyUIAction" minOccurs="0"/>
                <xsd:element ref="ns2:MediaServiceDoc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ocTags" ma:index="19" nillable="true" ma:displayName="MediaServiceDocTags" ma:hidden="true" ma:internalName="MediaServiceDoc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f71a182-faec-4f93-b4cb-b9181a4a5c84}" ma:internalName="TaxCatchAll" ma:showField="CatchAllData" ma:web="80592194-1344-45f7-80fc-07d64933b5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bfa42b53-6da1-4d15-9850-173b2f8d2c85">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BF598DDA-4485-447C-9D6C-897708389242}"/>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2780</TotalTime>
  <Words>4648</Words>
  <Application>Microsoft Office PowerPoint</Application>
  <PresentationFormat>Widescreen</PresentationFormat>
  <Paragraphs>501</Paragraphs>
  <Slides>44</Slides>
  <Notes>42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Consolas</vt:lpstr>
      <vt:lpstr>Segoe</vt:lpstr>
      <vt:lpstr>Segoe UI</vt:lpstr>
      <vt:lpstr>Segoe UI Light</vt:lpstr>
      <vt:lpstr>Segoe UI Semibold</vt:lpstr>
      <vt:lpstr>Segoe UI Semilight</vt:lpstr>
      <vt:lpstr>Wingdings</vt:lpstr>
      <vt:lpstr>Microsoft Power Platform Template</vt:lpstr>
      <vt:lpstr>Conceptualizing the design from requirements</vt:lpstr>
      <vt:lpstr> Agenda </vt:lpstr>
      <vt:lpstr>Microsoft Learn modules</vt:lpstr>
      <vt:lpstr>Where are we in the project?</vt:lpstr>
      <vt:lpstr>What is the most important question you can ask a client?</vt:lpstr>
      <vt:lpstr>Requirements collection</vt:lpstr>
      <vt:lpstr>Solution Architect role at this point</vt:lpstr>
      <vt:lpstr>Evaluating requirements</vt:lpstr>
      <vt:lpstr>What makes a good requirement?</vt:lpstr>
      <vt:lpstr>Good requirements are…</vt:lpstr>
      <vt:lpstr>Ensure clear requirements</vt:lpstr>
      <vt:lpstr>Who does the requirement serve?</vt:lpstr>
      <vt:lpstr>Is it feasible?</vt:lpstr>
      <vt:lpstr>Bad requirements are..</vt:lpstr>
      <vt:lpstr>Common requirement problems</vt:lpstr>
      <vt:lpstr>Common requirement problems</vt:lpstr>
      <vt:lpstr>Building better requirements</vt:lpstr>
      <vt:lpstr>How can we make this better?</vt:lpstr>
      <vt:lpstr>How can we make this better?</vt:lpstr>
      <vt:lpstr>How can we make this better?</vt:lpstr>
      <vt:lpstr>Areas to target for greater detail</vt:lpstr>
      <vt:lpstr>Security, Regulatory, Compliance</vt:lpstr>
      <vt:lpstr>What is the difference between functional and non-functional requirements?</vt:lpstr>
      <vt:lpstr>Functional</vt:lpstr>
      <vt:lpstr>Tips from other Solution Architects</vt:lpstr>
      <vt:lpstr>Fit Gap Analysis</vt:lpstr>
      <vt:lpstr>Considerations for fit gap analysis of requirements</vt:lpstr>
      <vt:lpstr>Blueprinting the solution architecture</vt:lpstr>
      <vt:lpstr>Blueprinting the solution architecture</vt:lpstr>
      <vt:lpstr>Blueprinting the solution architecture</vt:lpstr>
      <vt:lpstr>Blueprinting the solution architecture</vt:lpstr>
      <vt:lpstr>Group exercise: Design from requirements</vt:lpstr>
      <vt:lpstr>Check your knowledge</vt:lpstr>
      <vt:lpstr>Check your knowledge</vt:lpstr>
      <vt:lpstr>Check your knowledge</vt:lpstr>
      <vt:lpstr>Check your knowledge</vt:lpstr>
      <vt:lpstr>Check your knowledge</vt:lpstr>
      <vt:lpstr>Check your knowledge</vt:lpstr>
      <vt:lpstr>Check your knowledge</vt:lpstr>
      <vt:lpstr>Check your knowledge</vt:lpstr>
      <vt:lpstr>Check your knowledge</vt:lpstr>
      <vt:lpstr>Check your knowledge</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Julian Sharp</cp:lastModifiedBy>
  <cp:revision>1047</cp:revision>
  <dcterms:created xsi:type="dcterms:W3CDTF">2020-04-30T00:33:59Z</dcterms:created>
  <dcterms:modified xsi:type="dcterms:W3CDTF">2023-02-27T10:41:20Z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0x01010033DEC03F1CA19C43BE1B21409F01EAAB</vt:lpwstr>
  </property>
</Properties>
</file>