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8"/>
  </p:notesMasterIdLst>
  <p:handoutMasterIdLst>
    <p:handoutMasterId r:id="rId39"/>
  </p:handoutMasterIdLst>
  <p:sldIdLst>
    <p:sldId id="1627" r:id="rId5"/>
    <p:sldId id="1778" r:id="rId6"/>
    <p:sldId id="1810" r:id="rId7"/>
    <p:sldId id="1798" r:id="rId8"/>
    <p:sldId id="1765" r:id="rId9"/>
    <p:sldId id="1767" r:id="rId10"/>
    <p:sldId id="1761" r:id="rId11"/>
    <p:sldId id="3106" r:id="rId12"/>
    <p:sldId id="1820" r:id="rId13"/>
    <p:sldId id="3107" r:id="rId14"/>
    <p:sldId id="1834" r:id="rId15"/>
    <p:sldId id="3108" r:id="rId16"/>
    <p:sldId id="3140" r:id="rId17"/>
    <p:sldId id="1747" r:id="rId18"/>
    <p:sldId id="3129" r:id="rId19"/>
    <p:sldId id="3130" r:id="rId20"/>
    <p:sldId id="3131" r:id="rId21"/>
    <p:sldId id="3132" r:id="rId22"/>
    <p:sldId id="3133" r:id="rId23"/>
    <p:sldId id="1793" r:id="rId24"/>
    <p:sldId id="3134" r:id="rId25"/>
    <p:sldId id="3135" r:id="rId26"/>
    <p:sldId id="1773" r:id="rId27"/>
    <p:sldId id="3136" r:id="rId28"/>
    <p:sldId id="3137" r:id="rId29"/>
    <p:sldId id="3141" r:id="rId30"/>
    <p:sldId id="3142" r:id="rId31"/>
    <p:sldId id="2142532972" r:id="rId32"/>
    <p:sldId id="2142532973" r:id="rId33"/>
    <p:sldId id="2142532969" r:id="rId34"/>
    <p:sldId id="2142532974" r:id="rId35"/>
    <p:sldId id="3138" r:id="rId36"/>
    <p:sldId id="1786"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03: Implement Project governance" id="{035FA8CD-76B5-41E4-9C05-81571918EDF9}">
          <p14:sldIdLst>
            <p14:sldId id="1627"/>
            <p14:sldId id="1778"/>
            <p14:sldId id="1810"/>
          </p14:sldIdLst>
        </p14:section>
        <p14:section name="Content" id="{2F2A0DA2-0A8A-4BE9-859C-5C6CEC69BC78}">
          <p14:sldIdLst>
            <p14:sldId id="1798"/>
            <p14:sldId id="1765"/>
            <p14:sldId id="1767"/>
            <p14:sldId id="1761"/>
            <p14:sldId id="3106"/>
            <p14:sldId id="1820"/>
            <p14:sldId id="3107"/>
            <p14:sldId id="1834"/>
            <p14:sldId id="3108"/>
            <p14:sldId id="3140"/>
            <p14:sldId id="1747"/>
            <p14:sldId id="3129"/>
            <p14:sldId id="3130"/>
            <p14:sldId id="3131"/>
            <p14:sldId id="3132"/>
            <p14:sldId id="3133"/>
            <p14:sldId id="1793"/>
            <p14:sldId id="3134"/>
            <p14:sldId id="3135"/>
            <p14:sldId id="1773"/>
            <p14:sldId id="3136"/>
            <p14:sldId id="3137"/>
            <p14:sldId id="3141"/>
          </p14:sldIdLst>
        </p14:section>
        <p14:section name="Exercise" id="{9BD18FC6-E4CC-4242-93DE-BC8DB59CF16A}">
          <p14:sldIdLst>
            <p14:sldId id="3142"/>
          </p14:sldIdLst>
        </p14:section>
        <p14:section name="CYK" id="{94D2B66F-C418-4AA1-A77E-CC1C76043652}">
          <p14:sldIdLst>
            <p14:sldId id="2142532972"/>
            <p14:sldId id="2142532973"/>
            <p14:sldId id="2142532969"/>
            <p14:sldId id="2142532974"/>
          </p14:sldIdLst>
        </p14:section>
        <p14:section name="Summary" id="{833F1AAA-2734-433B-9674-48FCFA8DFF23}">
          <p14:sldIdLst>
            <p14:sldId id="3138"/>
          </p14:sldIdLst>
        </p14:section>
        <p14:section name="End" id="{18BD4AF4-D6DF-4EF6-B4D8-F5B8748924CB}">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742774"/>
    <a:srgbClr val="0B556A"/>
    <a:srgbClr val="0066FF"/>
    <a:srgbClr val="7B6507"/>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5" autoAdjust="0"/>
    <p:restoredTop sz="73745" autoAdjust="0"/>
  </p:normalViewPr>
  <p:slideViewPr>
    <p:cSldViewPr snapToGrid="0">
      <p:cViewPr varScale="1">
        <p:scale>
          <a:sx n="81" d="100"/>
          <a:sy n="81" d="100"/>
        </p:scale>
        <p:origin x="1188" y="90"/>
      </p:cViewPr>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2/27/2023 10:31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2/27/2023 10:31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32983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Solution architect role is to provide reviews and feedback to team members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Keeping on track with actionable feedback – see next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6701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Respect the client chain of command but be prepared to shake things up if needed.</a:t>
            </a:r>
          </a:p>
          <a:p>
            <a:endParaRPr lang="en-US" altLang="zh-CN" dirty="0"/>
          </a:p>
          <a:p>
            <a:r>
              <a:rPr lang="en-US" altLang="zh-CN" dirty="0"/>
              <a:t>Work on your communication skills, don’t be too rough, don’t be too gentle.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Instructor- this is a discussion slide.  Have the students work on how to share bad news.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Occasionally, the solution architect provides feedback about an issue that might not be well-received. Bad news does not improve with time. The solution architect must acknowledge and share bad news early in the process.</a:t>
            </a:r>
            <a:endParaRPr lang="en-US" sz="900" dirty="0"/>
          </a:p>
          <a:p>
            <a:endParaRPr lang="en-US" sz="900" dirty="0"/>
          </a:p>
          <a:p>
            <a:pPr marL="0" indent="0">
              <a:buFont typeface="Arial" panose="020B0604020202020204" pitchFamily="34" charset="0"/>
              <a:buNone/>
            </a:pPr>
            <a:r>
              <a:rPr lang="en-US" sz="900" dirty="0"/>
              <a:t>Use your own examples, or offer some of these:</a:t>
            </a:r>
          </a:p>
          <a:p>
            <a:pPr marL="171450" indent="-171450">
              <a:buFont typeface="Arial" panose="020B0604020202020204" pitchFamily="34" charset="0"/>
              <a:buChar char="•"/>
            </a:pPr>
            <a:r>
              <a:rPr lang="en-US" sz="900" dirty="0"/>
              <a:t>The cost of user licenses will increase by 87% if we move ahead with that requirement as written.</a:t>
            </a:r>
          </a:p>
          <a:p>
            <a:pPr marL="171450" indent="-171450">
              <a:buFont typeface="Arial" panose="020B0604020202020204" pitchFamily="34" charset="0"/>
              <a:buChar char="•"/>
            </a:pPr>
            <a:r>
              <a:rPr lang="en-US" sz="900" dirty="0"/>
              <a:t>That feature set is being deprecated.</a:t>
            </a:r>
          </a:p>
          <a:p>
            <a:pPr marL="171450" indent="-171450">
              <a:buFont typeface="Arial" panose="020B0604020202020204" pitchFamily="34" charset="0"/>
              <a:buChar char="•"/>
            </a:pPr>
            <a:r>
              <a:rPr lang="en-US" sz="900" dirty="0"/>
              <a:t>With the added relationship the data import will now take 312 days.</a:t>
            </a:r>
          </a:p>
          <a:p>
            <a:endParaRPr lang="en-US" sz="900" dirty="0"/>
          </a:p>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2374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616"/>
                </a:solidFill>
                <a:effectLst/>
                <a:latin typeface="Segoe UI" panose="020B0502040204020203" pitchFamily="34" charset="0"/>
              </a:rPr>
              <a:t>The solution architect needs to ensure that feedback, especially bad news, is actionable. Stating that "Something is amiss" is pointless because it provides no clear call to action and the recipient is left trying to figure out what the issue might be. Instead, the solution architect should construct a clear problem statement and then provide references and the potential impact on the project.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1202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616"/>
                </a:solidFill>
                <a:effectLst/>
                <a:latin typeface="Segoe UI" panose="020B0502040204020203" pitchFamily="34" charset="0"/>
              </a:rPr>
              <a:t>Though the solution architect might have the most expertise, you need to help the project team members and customer reach the resolution to an issue. Stating, "That won’t work" will likely cause someone to feel defensive. The solution architect should always be constructive and avoid saying "No" too often. Instead, offer options or negotiate the requirements.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61616"/>
                </a:solidFill>
                <a:effectLst/>
                <a:latin typeface="Segoe UI" panose="020B0502040204020203" pitchFamily="34" charset="0"/>
              </a:rPr>
              <a:t>The solution architect will generally be the most experienced person on a project and might be the most skilled in many tasks in a project. However, a solution architect can't do everything alone. The solution architect needs to break down the work and delegate it to the most appropriate team member.</a:t>
            </a:r>
          </a:p>
          <a:p>
            <a:pPr algn="l"/>
            <a:endParaRPr lang="en-GB" b="0" i="0" dirty="0">
              <a:solidFill>
                <a:srgbClr val="161616"/>
              </a:solidFill>
              <a:effectLst/>
              <a:latin typeface="Segoe UI" panose="020B0502040204020203" pitchFamily="34" charset="0"/>
            </a:endParaRPr>
          </a:p>
          <a:p>
            <a:pPr algn="l"/>
            <a:r>
              <a:rPr lang="en-GB" b="0" i="0" dirty="0">
                <a:solidFill>
                  <a:srgbClr val="161616"/>
                </a:solidFill>
                <a:effectLst/>
                <a:latin typeface="Segoe UI" panose="020B0502040204020203" pitchFamily="34" charset="0"/>
              </a:rPr>
              <a:t>Essentially, the solution architect owns the overall vision of the project's technical solution and needs to communicate that vision to the team.</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6701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Often you won’t get to pick your full team, and will have to work with what you are assigned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616"/>
                </a:solidFill>
                <a:effectLst/>
                <a:latin typeface="Segoe UI" panose="020B0502040204020203" pitchFamily="34" charset="0"/>
              </a:rPr>
              <a:t>The solution architect for Microsoft Power Platform has a key role on a project. Typically, the solution architect will implement governance, change processes, and monitor the project progress. This learning path explains the role of the solution architect in implementing project governance.</a:t>
            </a:r>
          </a:p>
          <a:p>
            <a:endParaRPr lang="en-GB" dirty="0"/>
          </a:p>
          <a:p>
            <a:r>
              <a:rPr lang="en-GB" dirty="0"/>
              <a:t>This is a discussion heavy session</a:t>
            </a:r>
          </a:p>
          <a:p>
            <a:endParaRPr lang="en-GB" dirty="0"/>
          </a:p>
          <a:p>
            <a:r>
              <a:rPr lang="en-GB" dirty="0"/>
              <a:t>Note: If you have experienced students, you can decide to skip some of the slides and focus on discussions</a:t>
            </a:r>
          </a:p>
          <a:p>
            <a:endParaRPr lang="en-GB" dirty="0"/>
          </a:p>
          <a:p>
            <a:r>
              <a:rPr lang="en-GB" dirty="0"/>
              <a:t>Timing: This learning path takes 30 minutes plus 20 minutes for the exercise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65612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Sure the engagement manager and project manager lead the project, but often times the SA is looked at as the “real” leader and can set the tone</a:t>
            </a:r>
            <a:r>
              <a:rPr lang="en-US" altLang="zh-CN" baseline="0" dirty="0"/>
              <a:t> and pace for how the team works</a:t>
            </a:r>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0127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Having a 1-3 page document you give new team members is ideal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76784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We cover ALM in its own module later in the course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51182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sz="900" dirty="0"/>
          </a:p>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57475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Exercise can be found </a:t>
            </a:r>
            <a:r>
              <a:rPr lang="en-US" dirty="0"/>
              <a:t>here on GitHub</a:t>
            </a:r>
            <a:endParaRPr lang="en-GB" dirty="0"/>
          </a:p>
          <a:p>
            <a:r>
              <a:rPr lang="en-GB" dirty="0"/>
              <a:t>https://github.com/MicrosoftLearning/PL-600-Microsoft-Power-Platform-Solution-Architect/blob/master/Instructions/Exercises/Exercise03%5BPL-600%5D_Review_work.md</a:t>
            </a:r>
          </a:p>
          <a:p>
            <a:endParaRPr lang="en-GB" dirty="0"/>
          </a:p>
          <a:p>
            <a:r>
              <a:rPr lang="en-GB" dirty="0"/>
              <a:t>Timing: 20 minutes</a:t>
            </a:r>
          </a:p>
          <a:p>
            <a:endParaRPr lang="en-GB" dirty="0"/>
          </a:p>
          <a:p>
            <a:r>
              <a:rPr lang="en-GB" dirty="0"/>
              <a:t>Note: In a virtual delivery the instructor can decide to point out key findings rather than have student’s review each team’s work. </a:t>
            </a:r>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36974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2235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https://learn.microsoft.com/en-us/training/modules/project-governannce/6-check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7632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mn-lt"/>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dirty="0">
                <a:solidFill>
                  <a:schemeClr val="tx1"/>
                </a:solidFill>
                <a:latin typeface="+mn-lt"/>
                <a:ea typeface="+mn-ea"/>
                <a:cs typeface="+mn-cs"/>
              </a:rPr>
              <a:t>Solution Architect series: Implement project governance for Power Platform and Dynamics 365</a:t>
            </a:r>
            <a:endParaRPr lang="en-US" sz="800" kern="1200" dirty="0">
              <a:solidFill>
                <a:schemeClr val="tx1"/>
              </a:solidFill>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mn-lt"/>
                <a:ea typeface="Calibri" panose="020F0502020204030204" pitchFamily="34" charset="0"/>
              </a:rPr>
              <a:t>https://learn.microsoft.com/training/modules/project-governannce/</a:t>
            </a:r>
            <a:endParaRPr lang="en-US" sz="880" dirty="0">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741994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Feedback must be actionable with a clear statement of the problem and suggestions of what to do or where to look.</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A solution architect should have a set of probing discussion questions that can be asked to test each team member's knowledge.</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3623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altLang="zh-C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5038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Sure</a:t>
            </a:r>
            <a:r>
              <a:rPr lang="en-US" sz="900" baseline="0" dirty="0"/>
              <a:t> sounds easy, what are the classes ideas on how the solution architect can help keep a project on track.  Use these ideas to pair up with the rest of the module discussion </a:t>
            </a:r>
            <a:endParaRPr lang="en-US" sz="900" dirty="0"/>
          </a:p>
          <a:p>
            <a:endParaRPr lang="en-US" sz="900" dirty="0"/>
          </a:p>
          <a:p>
            <a:pPr algn="l"/>
            <a:r>
              <a:rPr lang="en-GB" sz="2000" b="0" i="0" dirty="0">
                <a:solidFill>
                  <a:srgbClr val="161616"/>
                </a:solidFill>
                <a:effectLst/>
                <a:latin typeface="Segoe UI" panose="020B0502040204020203" pitchFamily="34" charset="0"/>
              </a:rPr>
              <a:t>Consider the projects that you've worked on as a project team member and then answer these questions:</a:t>
            </a:r>
          </a:p>
          <a:p>
            <a:pPr marL="342900" indent="-342900" algn="l">
              <a:buFont typeface="Arial" panose="020B0604020202020204" pitchFamily="34" charset="0"/>
              <a:buChar char="•"/>
            </a:pPr>
            <a:r>
              <a:rPr lang="en-GB" sz="2000" b="0" i="0" dirty="0">
                <a:solidFill>
                  <a:srgbClr val="161616"/>
                </a:solidFill>
                <a:effectLst/>
                <a:latin typeface="Segoe UI" panose="020B0502040204020203" pitchFamily="34" charset="0"/>
              </a:rPr>
              <a:t>Did the project have a governance process?</a:t>
            </a:r>
          </a:p>
          <a:p>
            <a:pPr marL="342900" indent="-342900" algn="l">
              <a:buFont typeface="Arial" panose="020B0604020202020204" pitchFamily="34" charset="0"/>
              <a:buChar char="•"/>
            </a:pPr>
            <a:r>
              <a:rPr lang="en-GB" sz="2000" b="0" i="0" dirty="0">
                <a:solidFill>
                  <a:srgbClr val="161616"/>
                </a:solidFill>
                <a:effectLst/>
                <a:latin typeface="Segoe UI" panose="020B0502040204020203" pitchFamily="34" charset="0"/>
              </a:rPr>
              <a:t>If a governance process was established, was it followed?</a:t>
            </a:r>
          </a:p>
          <a:p>
            <a:pPr marL="342900" indent="-342900" algn="l">
              <a:buFont typeface="Arial" panose="020B0604020202020204" pitchFamily="34" charset="0"/>
              <a:buChar char="•"/>
            </a:pPr>
            <a:r>
              <a:rPr lang="en-GB" sz="2000" b="0" i="0" dirty="0">
                <a:solidFill>
                  <a:srgbClr val="161616"/>
                </a:solidFill>
                <a:effectLst/>
                <a:latin typeface="Segoe UI" panose="020B0502040204020203" pitchFamily="34" charset="0"/>
              </a:rPr>
              <a:t>Were risks documented and mitigated?</a:t>
            </a:r>
          </a:p>
          <a:p>
            <a:pPr marL="342900" indent="-342900" algn="l">
              <a:buFont typeface="Arial" panose="020B0604020202020204" pitchFamily="34" charset="0"/>
              <a:buChar char="•"/>
            </a:pPr>
            <a:r>
              <a:rPr lang="en-GB" sz="2000" b="0" i="0" dirty="0">
                <a:solidFill>
                  <a:srgbClr val="161616"/>
                </a:solidFill>
                <a:effectLst/>
                <a:latin typeface="Segoe UI" panose="020B0502040204020203" pitchFamily="34" charset="0"/>
              </a:rPr>
              <a:t>Was a change control process established?</a:t>
            </a:r>
          </a:p>
          <a:p>
            <a:pPr marL="342900" indent="-342900" algn="l">
              <a:buFont typeface="Arial" panose="020B0604020202020204" pitchFamily="34" charset="0"/>
              <a:buChar char="•"/>
            </a:pPr>
            <a:r>
              <a:rPr lang="en-GB" sz="2000" b="0" i="0" dirty="0">
                <a:solidFill>
                  <a:srgbClr val="161616"/>
                </a:solidFill>
                <a:effectLst/>
                <a:latin typeface="Segoe UI" panose="020B0502040204020203" pitchFamily="34" charset="0"/>
              </a:rPr>
              <a:t>How effective were these processes and could they have been improved?</a:t>
            </a:r>
          </a:p>
          <a:p>
            <a:endParaRPr lang="en-US" sz="900" dirty="0"/>
          </a:p>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0186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During the project the solution architect is a key member</a:t>
            </a:r>
            <a:r>
              <a:rPr lang="en-US" altLang="zh-CN" baseline="0" dirty="0"/>
              <a:t> of a governance team. As scope or requirements change they are typically involved in review and impact assessment and are on the front lines for allowing scope creep to happen and to prevent it from happening.  You may not have a seat at the governance table, but your impact will always be there.</a:t>
            </a:r>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Even a sticky note is better than nothing…It’s ok to mix and match in</a:t>
            </a:r>
            <a:r>
              <a:rPr lang="en-US" altLang="zh-CN" baseline="0" dirty="0"/>
              <a:t> order to fill in the missing pieces of a customers process</a:t>
            </a:r>
          </a:p>
          <a:p>
            <a:endParaRPr lang="en-US" altLang="zh-CN" baseline="0" dirty="0"/>
          </a:p>
          <a:p>
            <a:r>
              <a:rPr lang="en-US" altLang="zh-CN" baseline="0" dirty="0"/>
              <a:t>Most the time customer will have their own and  you will either adopt theirs or build a hybrid </a:t>
            </a:r>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These</a:t>
            </a:r>
            <a:r>
              <a:rPr lang="en-US" altLang="zh-CN" baseline="0" dirty="0"/>
              <a:t> are just some of the common areas of failure, what does the group think others are? Discuss…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ltLang="zh-CN"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baseline="0" dirty="0"/>
              <a:t>Others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altLang="zh-CN" baseline="0" dirty="0"/>
              <a:t>Organization politics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altLang="zh-CN" baseline="0" dirty="0"/>
              <a:t>Not having buy in from senior management</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altLang="zh-CN" baseline="0" dirty="0"/>
              <a:t>Not being able to have an enterprise vision</a:t>
            </a:r>
            <a:endParaRPr lang="en-US" altLang="zh-CN"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baseline="0" dirty="0"/>
              <a:t>plus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altLang="zh-CN" baseline="0" dirty="0"/>
              <a:t>Not documenting decisions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altLang="zh-CN" baseline="0" dirty="0"/>
              <a:t>No change management</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altLang="zh-CN" baseline="0" dirty="0"/>
              <a:t>Unrealistic customer expectations</a:t>
            </a:r>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1951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This is from the Sure Step project status document, it highlights the Red, Yellow Green concept.</a:t>
            </a:r>
            <a:r>
              <a:rPr lang="en-US" altLang="zh-CN" baseline="0" dirty="0"/>
              <a:t>  It provides a quick glance visual health of the project and what shape the areas are in.  Good teams raise issues early, mitigate the issue, and escalate to red without last minute surprise.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ltLang="zh-CN"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baseline="0" dirty="0"/>
              <a:t>This exact method doesn’t have to be used, but you should agree on a simple health check process </a:t>
            </a:r>
            <a:endParaRPr lang="en-US" altLang="zh-CN" dirty="0"/>
          </a:p>
          <a:p>
            <a:endParaRPr lang="en-US" altLang="zh-CN"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78407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solidFill>
                  <a:schemeClr val="tx1"/>
                </a:solidFill>
              </a:rPr>
              <a:t>Microsoft Power Platform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21E3F30F-B60F-7EBE-F720-97BEAFE4CC04}"/>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7702522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145612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47" r:id="rId80"/>
    <p:sldLayoutId id="2147484748" r:id="rId8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6.xml"/><Relationship Id="rId5" Type="http://schemas.openxmlformats.org/officeDocument/2006/relationships/image" Target="../media/image29.emf"/><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project-governannc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0.sv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3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1.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31.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3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1.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a:xfrm>
            <a:off x="428681" y="2225407"/>
            <a:ext cx="5428936" cy="2100145"/>
          </a:xfrm>
        </p:spPr>
        <p:txBody>
          <a:bodyPr/>
          <a:lstStyle/>
          <a:p>
            <a:r>
              <a:rPr lang="en-GB" dirty="0">
                <a:solidFill>
                  <a:schemeClr val="tx1"/>
                </a:solidFill>
              </a:rPr>
              <a:t>Implement project governance</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did we do?</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Establish checkpoints to look back at progress</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Push for no fault discussions</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Turn failures into goals for next checkpoint review</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How did your customer think you did? </a:t>
            </a:r>
          </a:p>
        </p:txBody>
      </p:sp>
      <p:sp>
        <p:nvSpPr>
          <p:cNvPr id="5" name="Text Placeholder 4"/>
          <p:cNvSpPr>
            <a:spLocks noGrp="1"/>
          </p:cNvSpPr>
          <p:nvPr>
            <p:ph type="body" sz="quarter" idx="21"/>
          </p:nvPr>
        </p:nvSpPr>
        <p:spPr/>
        <p:txBody>
          <a:bodyPr/>
          <a:lstStyle/>
          <a:p>
            <a:pPr lvl="1"/>
            <a:r>
              <a:rPr lang="en-US" dirty="0"/>
              <a:t>Look inside and outside your project team for feedback.</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0551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5994A8C6-A9E8-4413-B3AF-5A91C8170330}"/>
              </a:ext>
            </a:extLst>
          </p:cNvPr>
          <p:cNvSpPr>
            <a:spLocks noGrp="1"/>
          </p:cNvSpPr>
          <p:nvPr>
            <p:ph type="title"/>
          </p:nvPr>
        </p:nvSpPr>
        <p:spPr/>
        <p:txBody>
          <a:bodyPr/>
          <a:lstStyle/>
          <a:p>
            <a:r>
              <a:rPr lang="en-US" dirty="0"/>
              <a:t>Providing reviews and feedback</a:t>
            </a:r>
          </a:p>
        </p:txBody>
      </p:sp>
      <p:pic>
        <p:nvPicPr>
          <p:cNvPr id="14" name="Picture Placeholder 6" descr="Icon of a shield with an exclamation point inside">
            <a:extLst>
              <a:ext uri="{FF2B5EF4-FFF2-40B4-BE49-F238E27FC236}">
                <a16:creationId xmlns:a16="http://schemas.microsoft.com/office/drawing/2014/main" id="{4D2034D4-B241-4C66-9E85-1738E1F27398}"/>
              </a:ext>
            </a:extLst>
          </p:cNvPr>
          <p:cNvPicPr>
            <a:picLocks noGrp="1" noChangeAspect="1"/>
          </p:cNvPicPr>
          <p:nvPr>
            <p:ph type="pic" sz="quarter" idx="10"/>
          </p:nvPr>
        </p:nvPicPr>
        <p:blipFill rotWithShape="1">
          <a:blip r:embed="rId3"/>
          <a:srcRect t="1783" b="1783"/>
          <a:stretch/>
        </p:blipFill>
        <p:spPr/>
      </p:pic>
    </p:spTree>
    <p:extLst>
      <p:ext uri="{BB962C8B-B14F-4D97-AF65-F5344CB8AC3E}">
        <p14:creationId xmlns:p14="http://schemas.microsoft.com/office/powerpoint/2010/main" val="12230484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Keeping on track with actionable feedback</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Bad news does not get better with time- SPEAK UP EARLY!</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Provide feedback to others to help shape the solution</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Feedback can be to project team or customer</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This can happen as early as the RFP/SOW creation and ongoing throughout the project</a:t>
            </a:r>
          </a:p>
        </p:txBody>
      </p:sp>
      <p:sp>
        <p:nvSpPr>
          <p:cNvPr id="5" name="Text Placeholder 4"/>
          <p:cNvSpPr>
            <a:spLocks noGrp="1"/>
          </p:cNvSpPr>
          <p:nvPr>
            <p:ph type="body" sz="quarter" idx="21"/>
          </p:nvPr>
        </p:nvSpPr>
        <p:spPr/>
        <p:txBody>
          <a:bodyPr/>
          <a:lstStyle/>
          <a:p>
            <a:pPr lvl="1"/>
            <a:r>
              <a:rPr lang="en-US" dirty="0"/>
              <a:t>Responsible for keeping feedback constructive and actionable</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385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Sharing bad news</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3734114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Keep it actionable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2"/>
          </p:nvPr>
        </p:nvSpPr>
        <p:spPr>
          <a:xfrm>
            <a:off x="418643" y="1456896"/>
            <a:ext cx="5543550" cy="2569004"/>
          </a:xfrm>
        </p:spPr>
        <p:txBody>
          <a:bodyPr/>
          <a:lstStyle/>
          <a:p>
            <a:r>
              <a:rPr lang="en-US" dirty="0"/>
              <a:t>“Something is amiss here”</a:t>
            </a:r>
          </a:p>
          <a:p>
            <a:pPr lvl="1"/>
            <a:r>
              <a:rPr lang="en-US" dirty="0"/>
              <a:t>No clear call to action, team member is left trying to figure out what the problem is</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type="body" sz="quarter" idx="13"/>
          </p:nvPr>
        </p:nvSpPr>
        <p:spPr>
          <a:xfrm>
            <a:off x="6229350" y="1456896"/>
            <a:ext cx="5543550" cy="2569004"/>
          </a:xfrm>
        </p:spPr>
        <p:txBody>
          <a:bodyPr/>
          <a:lstStyle/>
          <a:p>
            <a:r>
              <a:rPr lang="en-US" dirty="0"/>
              <a:t>“Confirm that setting “X” in Microsoft docs I think it might be wrong”</a:t>
            </a:r>
          </a:p>
          <a:p>
            <a:pPr lvl="1"/>
            <a:r>
              <a:rPr lang="en-US" dirty="0"/>
              <a:t>Clear problem statement and place to look</a:t>
            </a:r>
          </a:p>
        </p:txBody>
      </p:sp>
    </p:spTree>
    <p:extLst>
      <p:ext uri="{BB962C8B-B14F-4D97-AF65-F5344CB8AC3E}">
        <p14:creationId xmlns:p14="http://schemas.microsoft.com/office/powerpoint/2010/main" val="5779979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Help people reach the same conclusion </a:t>
            </a:r>
          </a:p>
        </p:txBody>
      </p:sp>
      <p:sp>
        <p:nvSpPr>
          <p:cNvPr id="6" name="Text Placeholder 5"/>
          <p:cNvSpPr>
            <a:spLocks noGrp="1"/>
          </p:cNvSpPr>
          <p:nvPr>
            <p:ph type="body" sz="quarter" idx="11"/>
          </p:nvPr>
        </p:nvSpPr>
        <p:spPr/>
        <p:txBody>
          <a:bodyPr/>
          <a:lstStyle/>
          <a:p>
            <a:pPr lvl="1"/>
            <a:r>
              <a:rPr lang="en-US" dirty="0"/>
              <a:t>“That won’t work” – likely to put someone on the defensive </a:t>
            </a:r>
          </a:p>
        </p:txBody>
      </p:sp>
      <p:sp>
        <p:nvSpPr>
          <p:cNvPr id="2" name="Text Placeholder 1"/>
          <p:cNvSpPr>
            <a:spLocks noGrp="1"/>
          </p:cNvSpPr>
          <p:nvPr>
            <p:ph type="body" sz="quarter" idx="15"/>
          </p:nvPr>
        </p:nvSpPr>
        <p:spPr/>
        <p:txBody>
          <a:bodyPr/>
          <a:lstStyle/>
          <a:p>
            <a:pPr lvl="1"/>
            <a:r>
              <a:rPr lang="en-US" dirty="0"/>
              <a:t>“Will that cause 1,000,000 Power Automate flows to be running with that configuration?” </a:t>
            </a:r>
          </a:p>
        </p:txBody>
      </p:sp>
      <p:sp>
        <p:nvSpPr>
          <p:cNvPr id="3" name="Text Placeholder 2"/>
          <p:cNvSpPr>
            <a:spLocks noGrp="1"/>
          </p:cNvSpPr>
          <p:nvPr>
            <p:ph type="body" sz="quarter" idx="17"/>
          </p:nvPr>
        </p:nvSpPr>
        <p:spPr/>
        <p:txBody>
          <a:bodyPr/>
          <a:lstStyle/>
          <a:p>
            <a:pPr lvl="1"/>
            <a:r>
              <a:rPr lang="en-US" dirty="0"/>
              <a:t>Highlights your concern but encourages them to think through and resolve the concern</a:t>
            </a:r>
          </a:p>
        </p:txBody>
      </p:sp>
      <p:sp>
        <p:nvSpPr>
          <p:cNvPr id="4" name="Text Placeholder 3"/>
          <p:cNvSpPr>
            <a:spLocks noGrp="1"/>
          </p:cNvSpPr>
          <p:nvPr>
            <p:ph type="body" sz="quarter" idx="19"/>
          </p:nvPr>
        </p:nvSpPr>
        <p:spPr/>
        <p:txBody>
          <a:bodyPr/>
          <a:lstStyle/>
          <a:p>
            <a:pPr lvl="1"/>
            <a:r>
              <a:rPr lang="en-US" dirty="0"/>
              <a:t>Avoid saying “No”; offer options instead, negotiate requirements</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483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Fine line between review and do the work</a:t>
            </a:r>
          </a:p>
        </p:txBody>
      </p:sp>
      <p:sp>
        <p:nvSpPr>
          <p:cNvPr id="6" name="Text Placeholder 5"/>
          <p:cNvSpPr>
            <a:spLocks noGrp="1"/>
          </p:cNvSpPr>
          <p:nvPr>
            <p:ph type="body" sz="quarter" idx="11"/>
          </p:nvPr>
        </p:nvSpPr>
        <p:spPr/>
        <p:txBody>
          <a:bodyPr/>
          <a:lstStyle/>
          <a:p>
            <a:pPr lvl="1"/>
            <a:r>
              <a:rPr lang="en-US" dirty="0"/>
              <a:t>You don’t have to solve every problem</a:t>
            </a:r>
          </a:p>
        </p:txBody>
      </p:sp>
      <p:sp>
        <p:nvSpPr>
          <p:cNvPr id="2" name="Text Placeholder 1"/>
          <p:cNvSpPr>
            <a:spLocks noGrp="1"/>
          </p:cNvSpPr>
          <p:nvPr>
            <p:ph type="body" sz="quarter" idx="15"/>
          </p:nvPr>
        </p:nvSpPr>
        <p:spPr/>
        <p:txBody>
          <a:bodyPr/>
          <a:lstStyle/>
          <a:p>
            <a:pPr lvl="1"/>
            <a:r>
              <a:rPr lang="en-US" dirty="0"/>
              <a:t>Give it back with suggestions on where to look for answers</a:t>
            </a:r>
          </a:p>
        </p:txBody>
      </p:sp>
      <p:sp>
        <p:nvSpPr>
          <p:cNvPr id="3" name="Text Placeholder 2"/>
          <p:cNvSpPr>
            <a:spLocks noGrp="1"/>
          </p:cNvSpPr>
          <p:nvPr>
            <p:ph type="body" sz="quarter" idx="17"/>
          </p:nvPr>
        </p:nvSpPr>
        <p:spPr/>
        <p:txBody>
          <a:bodyPr/>
          <a:lstStyle/>
          <a:p>
            <a:pPr lvl="1"/>
            <a:r>
              <a:rPr lang="en-US" dirty="0"/>
              <a:t>Encourage POC or other tests to validate where it’s not clear a solid solution is proposed</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2977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5994A8C6-A9E8-4413-B3AF-5A91C8170330}"/>
              </a:ext>
            </a:extLst>
          </p:cNvPr>
          <p:cNvSpPr>
            <a:spLocks noGrp="1"/>
          </p:cNvSpPr>
          <p:nvPr>
            <p:ph type="title"/>
          </p:nvPr>
        </p:nvSpPr>
        <p:spPr/>
        <p:txBody>
          <a:bodyPr/>
          <a:lstStyle/>
          <a:p>
            <a:r>
              <a:rPr lang="en-US" dirty="0"/>
              <a:t>Working as a team</a:t>
            </a:r>
          </a:p>
        </p:txBody>
      </p:sp>
      <p:pic>
        <p:nvPicPr>
          <p:cNvPr id="14" name="Picture Placeholder 6" descr="Icon of a shield with an exclamation point inside">
            <a:extLst>
              <a:ext uri="{FF2B5EF4-FFF2-40B4-BE49-F238E27FC236}">
                <a16:creationId xmlns:a16="http://schemas.microsoft.com/office/drawing/2014/main" id="{4D2034D4-B241-4C66-9E85-1738E1F27398}"/>
              </a:ext>
            </a:extLst>
          </p:cNvPr>
          <p:cNvPicPr>
            <a:picLocks noGrp="1" noChangeAspect="1"/>
          </p:cNvPicPr>
          <p:nvPr>
            <p:ph type="pic" sz="quarter" idx="10"/>
          </p:nvPr>
        </p:nvPicPr>
        <p:blipFill rotWithShape="1">
          <a:blip r:embed="rId3"/>
          <a:srcRect t="1783" b="1783"/>
          <a:stretch/>
        </p:blipFill>
        <p:spPr/>
      </p:pic>
    </p:spTree>
    <p:extLst>
      <p:ext uri="{BB962C8B-B14F-4D97-AF65-F5344CB8AC3E}">
        <p14:creationId xmlns:p14="http://schemas.microsoft.com/office/powerpoint/2010/main" val="3768834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Solution Architect helps here by…</a:t>
            </a:r>
          </a:p>
        </p:txBody>
      </p:sp>
      <p:sp>
        <p:nvSpPr>
          <p:cNvPr id="6" name="Text Placeholder 5"/>
          <p:cNvSpPr>
            <a:spLocks noGrp="1"/>
          </p:cNvSpPr>
          <p:nvPr>
            <p:ph type="body" sz="quarter" idx="11"/>
          </p:nvPr>
        </p:nvSpPr>
        <p:spPr/>
        <p:txBody>
          <a:bodyPr/>
          <a:lstStyle/>
          <a:p>
            <a:pPr lvl="1"/>
            <a:r>
              <a:rPr lang="en-US" dirty="0"/>
              <a:t>Own the overall vision of the technical solution and communicate it to the team</a:t>
            </a:r>
          </a:p>
        </p:txBody>
      </p:sp>
      <p:sp>
        <p:nvSpPr>
          <p:cNvPr id="2" name="Text Placeholder 1"/>
          <p:cNvSpPr>
            <a:spLocks noGrp="1"/>
          </p:cNvSpPr>
          <p:nvPr>
            <p:ph type="body" sz="quarter" idx="15"/>
          </p:nvPr>
        </p:nvSpPr>
        <p:spPr/>
        <p:txBody>
          <a:bodyPr/>
          <a:lstStyle/>
          <a:p>
            <a:pPr lvl="1"/>
            <a:r>
              <a:rPr lang="en-US" dirty="0"/>
              <a:t>Role model and mentor other team members </a:t>
            </a:r>
          </a:p>
        </p:txBody>
      </p:sp>
      <p:sp>
        <p:nvSpPr>
          <p:cNvPr id="3" name="Text Placeholder 2"/>
          <p:cNvSpPr>
            <a:spLocks noGrp="1"/>
          </p:cNvSpPr>
          <p:nvPr>
            <p:ph type="body" sz="quarter" idx="17"/>
          </p:nvPr>
        </p:nvSpPr>
        <p:spPr/>
        <p:txBody>
          <a:bodyPr/>
          <a:lstStyle/>
          <a:p>
            <a:pPr lvl="1"/>
            <a:r>
              <a:rPr lang="en-US" dirty="0"/>
              <a:t>Solution Architect will establish the breakdown that will be used for the functional and technical design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461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Not everyone on a team is a rock star</a:t>
            </a:r>
          </a:p>
        </p:txBody>
      </p:sp>
      <p:sp>
        <p:nvSpPr>
          <p:cNvPr id="6" name="Text Placeholder 5"/>
          <p:cNvSpPr>
            <a:spLocks noGrp="1"/>
          </p:cNvSpPr>
          <p:nvPr>
            <p:ph type="body" sz="quarter" idx="11"/>
          </p:nvPr>
        </p:nvSpPr>
        <p:spPr/>
        <p:txBody>
          <a:bodyPr/>
          <a:lstStyle/>
          <a:p>
            <a:pPr lvl="1"/>
            <a:r>
              <a:rPr lang="en-US" dirty="0"/>
              <a:t>You can’t do everything alone</a:t>
            </a:r>
          </a:p>
        </p:txBody>
      </p:sp>
      <p:sp>
        <p:nvSpPr>
          <p:cNvPr id="2" name="Text Placeholder 1"/>
          <p:cNvSpPr>
            <a:spLocks noGrp="1"/>
          </p:cNvSpPr>
          <p:nvPr>
            <p:ph type="body" sz="quarter" idx="15"/>
          </p:nvPr>
        </p:nvSpPr>
        <p:spPr/>
        <p:txBody>
          <a:bodyPr/>
          <a:lstStyle/>
          <a:p>
            <a:pPr lvl="1"/>
            <a:r>
              <a:rPr lang="en-US" dirty="0"/>
              <a:t>Solution Architect is often responsible for setting the example and mentoring others</a:t>
            </a:r>
          </a:p>
        </p:txBody>
      </p:sp>
      <p:sp>
        <p:nvSpPr>
          <p:cNvPr id="3" name="Text Placeholder 2"/>
          <p:cNvSpPr>
            <a:spLocks noGrp="1"/>
          </p:cNvSpPr>
          <p:nvPr>
            <p:ph type="body" sz="quarter" idx="17"/>
          </p:nvPr>
        </p:nvSpPr>
        <p:spPr/>
        <p:txBody>
          <a:bodyPr/>
          <a:lstStyle/>
          <a:p>
            <a:pPr lvl="1"/>
            <a:r>
              <a:rPr lang="en-US" dirty="0"/>
              <a:t>You don’t always get to choose your team</a:t>
            </a:r>
          </a:p>
        </p:txBody>
      </p:sp>
      <p:sp>
        <p:nvSpPr>
          <p:cNvPr id="4" name="Text Placeholder 3"/>
          <p:cNvSpPr>
            <a:spLocks noGrp="1"/>
          </p:cNvSpPr>
          <p:nvPr>
            <p:ph type="body" sz="quarter" idx="19"/>
          </p:nvPr>
        </p:nvSpPr>
        <p:spPr/>
        <p:txBody>
          <a:bodyPr/>
          <a:lstStyle/>
          <a:p>
            <a:pPr lvl="1"/>
            <a:r>
              <a:rPr lang="en-US" dirty="0"/>
              <a:t>Learn how to assess skills of team…and weaknesses</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887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Agenda</a:t>
            </a:r>
            <a:br>
              <a:rPr lang="en-US" dirty="0"/>
            </a:br>
            <a:endParaRPr lang="en-US" dirty="0"/>
          </a:p>
        </p:txBody>
      </p:sp>
      <p:grpSp>
        <p:nvGrpSpPr>
          <p:cNvPr id="10" name="Group 9">
            <a:extLst>
              <a:ext uri="{FF2B5EF4-FFF2-40B4-BE49-F238E27FC236}">
                <a16:creationId xmlns:a16="http://schemas.microsoft.com/office/drawing/2014/main" id="{86F3FE13-B3F1-400A-81F8-EF9A5F1214E7}"/>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 name="Fingerprint_E928" descr="Icon of a fingerprint" title="Icon of a fingerprint">
            <a:extLst>
              <a:ext uri="{FF2B5EF4-FFF2-40B4-BE49-F238E27FC236}">
                <a16:creationId xmlns:a16="http://schemas.microsoft.com/office/drawing/2014/main" id="{704E665F-31DF-4B3F-9597-C785C0ABEB83}"/>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Text Placeholder 5"/>
          <p:cNvSpPr>
            <a:spLocks noGrp="1"/>
          </p:cNvSpPr>
          <p:nvPr>
            <p:ph type="body" sz="quarter" idx="21"/>
          </p:nvPr>
        </p:nvSpPr>
        <p:spPr/>
        <p:txBody>
          <a:bodyPr/>
          <a:lstStyle/>
          <a:p>
            <a:pPr lvl="1"/>
            <a:r>
              <a:rPr lang="en-US" dirty="0"/>
              <a:t>Discuss the Solution Architect’s role in project governance</a:t>
            </a:r>
          </a:p>
        </p:txBody>
      </p:sp>
      <p:grpSp>
        <p:nvGrpSpPr>
          <p:cNvPr id="13" name="Group 12">
            <a:extLst>
              <a:ext uri="{FF2B5EF4-FFF2-40B4-BE49-F238E27FC236}">
                <a16:creationId xmlns:a16="http://schemas.microsoft.com/office/drawing/2014/main" id="{83DE893A-AE24-49F9-A699-F6815013A5F7}"/>
              </a:ext>
              <a:ext uri="{C183D7F6-B498-43B3-948B-1728B52AA6E4}">
                <adec:decorative xmlns:adec="http://schemas.microsoft.com/office/drawing/2017/decorative" val="1"/>
              </a:ext>
            </a:extLst>
          </p:cNvPr>
          <p:cNvGrpSpPr/>
          <p:nvPr/>
        </p:nvGrpSpPr>
        <p:grpSpPr>
          <a:xfrm>
            <a:off x="3031668" y="3077885"/>
            <a:ext cx="702132" cy="702232"/>
            <a:chOff x="3031668" y="3077885"/>
            <a:chExt cx="702132" cy="702232"/>
          </a:xfrm>
        </p:grpSpPr>
        <p:grpSp>
          <p:nvGrpSpPr>
            <p:cNvPr id="12" name="Group 11">
              <a:extLst>
                <a:ext uri="{FF2B5EF4-FFF2-40B4-BE49-F238E27FC236}">
                  <a16:creationId xmlns:a16="http://schemas.microsoft.com/office/drawing/2014/main" id="{91CC7CCE-9301-417F-B98F-365F6027B850}"/>
                </a:ext>
              </a:extLst>
            </p:cNvPr>
            <p:cNvGrpSpPr/>
            <p:nvPr/>
          </p:nvGrpSpPr>
          <p:grpSpPr>
            <a:xfrm>
              <a:off x="3031668" y="3077885"/>
              <a:ext cx="702132" cy="702232"/>
              <a:chOff x="3031668" y="3077885"/>
              <a:chExt cx="702132" cy="702232"/>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3031668" y="3077885"/>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3080522" y="3127883"/>
                <a:ext cx="605561" cy="604510"/>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 name="shield_3" title="Icon of a shield with an exclamation point inside">
              <a:extLst>
                <a:ext uri="{FF2B5EF4-FFF2-40B4-BE49-F238E27FC236}">
                  <a16:creationId xmlns:a16="http://schemas.microsoft.com/office/drawing/2014/main" id="{C1AB70BD-C038-4AC2-A8A4-4CC9882BA365}"/>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22"/>
          </p:nvPr>
        </p:nvSpPr>
        <p:spPr/>
        <p:txBody>
          <a:bodyPr/>
          <a:lstStyle/>
          <a:p>
            <a:pPr lvl="1"/>
            <a:r>
              <a:rPr lang="en-US" dirty="0"/>
              <a:t>Discuss techniques for keeping a project on track</a:t>
            </a:r>
          </a:p>
        </p:txBody>
      </p:sp>
      <p:sp>
        <p:nvSpPr>
          <p:cNvPr id="3" name="Text Placeholder 2"/>
          <p:cNvSpPr>
            <a:spLocks noGrp="1"/>
          </p:cNvSpPr>
          <p:nvPr>
            <p:ph type="body" sz="quarter" idx="23"/>
          </p:nvPr>
        </p:nvSpPr>
        <p:spPr/>
        <p:txBody>
          <a:bodyPr/>
          <a:lstStyle/>
          <a:p>
            <a:pPr lvl="1"/>
            <a:r>
              <a:rPr lang="en-US" dirty="0"/>
              <a:t>Explore scenarios that could cause a project to fail</a:t>
            </a:r>
          </a:p>
        </p:txBody>
      </p:sp>
      <p:grpSp>
        <p:nvGrpSpPr>
          <p:cNvPr id="15" name="Group 14">
            <a:extLst>
              <a:ext uri="{FF2B5EF4-FFF2-40B4-BE49-F238E27FC236}">
                <a16:creationId xmlns:a16="http://schemas.microsoft.com/office/drawing/2014/main" id="{B2DEC982-BADE-47E1-9B87-B90CB13A92F1}"/>
              </a:ext>
              <a:ext uri="{C183D7F6-B498-43B3-948B-1728B52AA6E4}">
                <adec:decorative xmlns:adec="http://schemas.microsoft.com/office/drawing/2017/decorative" val="1"/>
              </a:ext>
            </a:extLst>
          </p:cNvPr>
          <p:cNvGrpSpPr/>
          <p:nvPr/>
        </p:nvGrpSpPr>
        <p:grpSpPr>
          <a:xfrm>
            <a:off x="3031668" y="4535768"/>
            <a:ext cx="702132" cy="702232"/>
            <a:chOff x="3031668" y="4535768"/>
            <a:chExt cx="702132" cy="702232"/>
          </a:xfrm>
        </p:grpSpPr>
        <p:grpSp>
          <p:nvGrpSpPr>
            <p:cNvPr id="14" name="Group 13">
              <a:extLst>
                <a:ext uri="{FF2B5EF4-FFF2-40B4-BE49-F238E27FC236}">
                  <a16:creationId xmlns:a16="http://schemas.microsoft.com/office/drawing/2014/main" id="{A0B01CBB-9E80-4AB9-BCE9-484AD999AF5C}"/>
                </a:ext>
              </a:extLst>
            </p:cNvPr>
            <p:cNvGrpSpPr/>
            <p:nvPr/>
          </p:nvGrpSpPr>
          <p:grpSpPr>
            <a:xfrm>
              <a:off x="3031668" y="4535768"/>
              <a:ext cx="702132" cy="702232"/>
              <a:chOff x="3031668" y="4535768"/>
              <a:chExt cx="702132" cy="702232"/>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3080522" y="4585766"/>
                <a:ext cx="605561" cy="604510"/>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9" name="Lock" title="Icon of a padlock">
              <a:extLst>
                <a:ext uri="{FF2B5EF4-FFF2-40B4-BE49-F238E27FC236}">
                  <a16:creationId xmlns:a16="http://schemas.microsoft.com/office/drawing/2014/main" id="{062187D8-628F-45D5-9A0C-474A1E444CC6}"/>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Assessing your team’s skills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796489"/>
          </a:xfrm>
        </p:spPr>
        <p:txBody>
          <a:bodyPr lIns="0"/>
          <a:lstStyle/>
          <a:p>
            <a:pPr marL="342900" indent="-342900">
              <a:buFont typeface="Arial" panose="020B0604020202020204" pitchFamily="34" charset="0"/>
              <a:buChar char="•"/>
            </a:pPr>
            <a:r>
              <a:rPr lang="en-US" dirty="0"/>
              <a:t>You don’t have to ask for a resume to learn how much Microsoft Power Platform they know</a:t>
            </a:r>
          </a:p>
          <a:p>
            <a:pPr marL="342900" indent="-342900">
              <a:buFont typeface="Arial" panose="020B0604020202020204" pitchFamily="34" charset="0"/>
              <a:buChar char="•"/>
            </a:pPr>
            <a:r>
              <a:rPr lang="en-US" dirty="0"/>
              <a:t>Have a set of probing ‘discussion’ questions to test knowledge</a:t>
            </a:r>
          </a:p>
          <a:p>
            <a:pPr marL="685800" lvl="2" indent="-342900"/>
            <a:r>
              <a:rPr lang="en-US" sz="2000" dirty="0"/>
              <a:t>e.g., Managed vs Unmanaged solutions</a:t>
            </a:r>
          </a:p>
          <a:p>
            <a:pPr marL="685800" lvl="2" indent="-342900"/>
            <a:r>
              <a:rPr lang="en-US" sz="2000" dirty="0"/>
              <a:t>e.g., Business rule vs. Power Automate cloud flow</a:t>
            </a:r>
          </a:p>
          <a:p>
            <a:pPr marL="342900" indent="-342900">
              <a:buFont typeface="Arial" panose="020B0604020202020204" pitchFamily="34" charset="0"/>
              <a:buChar char="•"/>
            </a:pPr>
            <a:r>
              <a:rPr lang="en-US" dirty="0"/>
              <a:t>Small assignments, assess results</a:t>
            </a:r>
          </a:p>
          <a:p>
            <a:pPr marL="342900" indent="-342900">
              <a:buFont typeface="Arial" panose="020B0604020202020204" pitchFamily="34" charset="0"/>
              <a:buChar char="•"/>
            </a:pPr>
            <a:r>
              <a:rPr lang="en-US" dirty="0"/>
              <a:t>Encourage them to explain a proposed solution, assess the results</a:t>
            </a:r>
          </a:p>
          <a:p>
            <a:pPr marL="342900" indent="-342900">
              <a:buFont typeface="Arial" panose="020B0604020202020204" pitchFamily="34" charset="0"/>
              <a:buChar char="•"/>
            </a:pPr>
            <a:r>
              <a:rPr lang="en-US" dirty="0"/>
              <a:t>Develop your own skills matrix as the project evolves, leverage strengths of team to succeed</a:t>
            </a: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Are you a good example?</a:t>
            </a:r>
          </a:p>
        </p:txBody>
      </p:sp>
      <p:sp>
        <p:nvSpPr>
          <p:cNvPr id="6" name="Text Placeholder 5"/>
          <p:cNvSpPr>
            <a:spLocks noGrp="1"/>
          </p:cNvSpPr>
          <p:nvPr>
            <p:ph type="body" sz="quarter" idx="11"/>
          </p:nvPr>
        </p:nvSpPr>
        <p:spPr/>
        <p:txBody>
          <a:bodyPr/>
          <a:lstStyle/>
          <a:p>
            <a:pPr lvl="1"/>
            <a:r>
              <a:rPr lang="en-US" dirty="0"/>
              <a:t>Solution Architect often looked to as the leader</a:t>
            </a:r>
          </a:p>
        </p:txBody>
      </p:sp>
      <p:sp>
        <p:nvSpPr>
          <p:cNvPr id="2" name="Text Placeholder 1"/>
          <p:cNvSpPr>
            <a:spLocks noGrp="1"/>
          </p:cNvSpPr>
          <p:nvPr>
            <p:ph type="body" sz="quarter" idx="15"/>
          </p:nvPr>
        </p:nvSpPr>
        <p:spPr/>
        <p:txBody>
          <a:bodyPr/>
          <a:lstStyle/>
          <a:p>
            <a:pPr lvl="1"/>
            <a:r>
              <a:rPr lang="en-US" dirty="0"/>
              <a:t>Solution Architect often sets the tone for the rest of the team</a:t>
            </a:r>
          </a:p>
        </p:txBody>
      </p:sp>
      <p:sp>
        <p:nvSpPr>
          <p:cNvPr id="3" name="Text Placeholder 2"/>
          <p:cNvSpPr>
            <a:spLocks noGrp="1"/>
          </p:cNvSpPr>
          <p:nvPr>
            <p:ph type="body" sz="quarter" idx="17"/>
          </p:nvPr>
        </p:nvSpPr>
        <p:spPr/>
        <p:txBody>
          <a:bodyPr/>
          <a:lstStyle/>
          <a:p>
            <a:pPr lvl="1"/>
            <a:r>
              <a:rPr lang="en-US" dirty="0"/>
              <a:t>“Oh, we don’t need to do that it’s a waste of time”</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767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Staying on the same page</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Solution Architects often bring to the table a lot prior knowledge and experience</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You also often get to see the “Big Picture”</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Don’t assume everyone else has the same</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Assumptions and generalizations can be risky </a:t>
            </a:r>
          </a:p>
        </p:txBody>
      </p:sp>
      <p:sp>
        <p:nvSpPr>
          <p:cNvPr id="5" name="Text Placeholder 4"/>
          <p:cNvSpPr>
            <a:spLocks noGrp="1"/>
          </p:cNvSpPr>
          <p:nvPr>
            <p:ph type="body" sz="quarter" idx="21"/>
          </p:nvPr>
        </p:nvSpPr>
        <p:spPr/>
        <p:txBody>
          <a:bodyPr/>
          <a:lstStyle/>
          <a:p>
            <a:pPr lvl="1"/>
            <a:r>
              <a:rPr lang="en-US" dirty="0"/>
              <a:t>Increased, clear communication can help </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3952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Tips for Breaking down the design work</a:t>
            </a:r>
          </a:p>
        </p:txBody>
      </p:sp>
      <p:sp>
        <p:nvSpPr>
          <p:cNvPr id="6" name="Text Placeholder 5"/>
          <p:cNvSpPr>
            <a:spLocks noGrp="1"/>
          </p:cNvSpPr>
          <p:nvPr>
            <p:ph type="body" sz="quarter" idx="11"/>
          </p:nvPr>
        </p:nvSpPr>
        <p:spPr>
          <a:xfrm>
            <a:off x="1389459" y="1233055"/>
            <a:ext cx="10383899" cy="1001081"/>
          </a:xfrm>
        </p:spPr>
        <p:txBody>
          <a:bodyPr/>
          <a:lstStyle/>
          <a:p>
            <a:pPr lvl="1"/>
            <a:r>
              <a:rPr lang="en-US" sz="2000" dirty="0">
                <a:latin typeface="+mj-lt"/>
              </a:rPr>
              <a:t>Look for logical functionality in the application</a:t>
            </a:r>
          </a:p>
          <a:p>
            <a:pPr marL="285750" lvl="1" indent="-285750">
              <a:buFont typeface="Arial" panose="020B0604020202020204" pitchFamily="34" charset="0"/>
              <a:buChar char="•"/>
            </a:pPr>
            <a:r>
              <a:rPr lang="en-US" dirty="0"/>
              <a:t>Customer Service</a:t>
            </a:r>
          </a:p>
          <a:p>
            <a:pPr marL="285750" lvl="1" indent="-285750">
              <a:buFont typeface="Arial" panose="020B0604020202020204" pitchFamily="34" charset="0"/>
              <a:buChar char="•"/>
            </a:pPr>
            <a:r>
              <a:rPr lang="en-US" dirty="0"/>
              <a:t>Customer Acquisition</a:t>
            </a:r>
          </a:p>
        </p:txBody>
      </p:sp>
      <p:sp>
        <p:nvSpPr>
          <p:cNvPr id="2" name="Text Placeholder 1"/>
          <p:cNvSpPr>
            <a:spLocks noGrp="1"/>
          </p:cNvSpPr>
          <p:nvPr>
            <p:ph type="body" sz="quarter" idx="15"/>
          </p:nvPr>
        </p:nvSpPr>
        <p:spPr>
          <a:xfrm>
            <a:off x="1389459" y="2499113"/>
            <a:ext cx="10383899" cy="1200051"/>
          </a:xfrm>
        </p:spPr>
        <p:txBody>
          <a:bodyPr/>
          <a:lstStyle/>
          <a:p>
            <a:pPr lvl="1"/>
            <a:r>
              <a:rPr lang="en-US" sz="2000" dirty="0">
                <a:latin typeface="+mj-lt"/>
              </a:rPr>
              <a:t>Looking at horizontal solution features</a:t>
            </a:r>
          </a:p>
          <a:p>
            <a:pPr marL="285750" lvl="1" indent="-285750">
              <a:buFont typeface="Arial" panose="020B0604020202020204" pitchFamily="34" charset="0"/>
              <a:buChar char="•"/>
            </a:pPr>
            <a:r>
              <a:rPr lang="en-US" dirty="0"/>
              <a:t>Document Management</a:t>
            </a:r>
          </a:p>
          <a:p>
            <a:pPr marL="285750" lvl="1" indent="-285750">
              <a:buFont typeface="Arial" panose="020B0604020202020204" pitchFamily="34" charset="0"/>
              <a:buChar char="•"/>
            </a:pPr>
            <a:r>
              <a:rPr lang="en-US" dirty="0"/>
              <a:t>Computer Telephony Integration (CTI )</a:t>
            </a:r>
          </a:p>
        </p:txBody>
      </p:sp>
      <p:grpSp>
        <p:nvGrpSpPr>
          <p:cNvPr id="20" name="Group 19">
            <a:extLst>
              <a:ext uri="{FF2B5EF4-FFF2-40B4-BE49-F238E27FC236}">
                <a16:creationId xmlns:a16="http://schemas.microsoft.com/office/drawing/2014/main" id="{6EABED00-ECDB-4D42-9378-46E253ACA3AF}"/>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21" name="Group 20">
              <a:extLst>
                <a:ext uri="{FF2B5EF4-FFF2-40B4-BE49-F238E27FC236}">
                  <a16:creationId xmlns:a16="http://schemas.microsoft.com/office/drawing/2014/main" id="{291B292F-2015-4389-9008-D17FFD68DE98}"/>
                </a:ext>
              </a:extLst>
            </p:cNvPr>
            <p:cNvGrpSpPr/>
            <p:nvPr/>
          </p:nvGrpSpPr>
          <p:grpSpPr>
            <a:xfrm>
              <a:off x="418643" y="1487929"/>
              <a:ext cx="717140" cy="717242"/>
              <a:chOff x="418643" y="1487929"/>
              <a:chExt cx="717140" cy="717242"/>
            </a:xfrm>
          </p:grpSpPr>
          <p:sp>
            <p:nvSpPr>
              <p:cNvPr id="23" name="Freeform 5">
                <a:extLst>
                  <a:ext uri="{FF2B5EF4-FFF2-40B4-BE49-F238E27FC236}">
                    <a16:creationId xmlns:a16="http://schemas.microsoft.com/office/drawing/2014/main" id="{D1F836F2-32DC-45D4-B0C8-9A290884805B}"/>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4" name="Freeform 6">
                <a:extLst>
                  <a:ext uri="{FF2B5EF4-FFF2-40B4-BE49-F238E27FC236}">
                    <a16:creationId xmlns:a16="http://schemas.microsoft.com/office/drawing/2014/main" id="{95D6E2AB-262F-4970-B184-EAE7335E104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22" name="Lock" title="Icon of a padlock">
              <a:extLst>
                <a:ext uri="{FF2B5EF4-FFF2-40B4-BE49-F238E27FC236}">
                  <a16:creationId xmlns:a16="http://schemas.microsoft.com/office/drawing/2014/main" id="{A6AA3BCB-F089-4614-890A-B09F430503F8}"/>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C96E26B0-F70D-4732-9BFF-E49673E8AC72}"/>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26" name="Group 25">
              <a:extLst>
                <a:ext uri="{FF2B5EF4-FFF2-40B4-BE49-F238E27FC236}">
                  <a16:creationId xmlns:a16="http://schemas.microsoft.com/office/drawing/2014/main" id="{362FAFB6-7229-4CC2-BB5C-95000C2F325E}"/>
                </a:ext>
              </a:extLst>
            </p:cNvPr>
            <p:cNvGrpSpPr/>
            <p:nvPr/>
          </p:nvGrpSpPr>
          <p:grpSpPr>
            <a:xfrm>
              <a:off x="418643" y="2533089"/>
              <a:ext cx="717140" cy="717242"/>
              <a:chOff x="418643" y="1487929"/>
              <a:chExt cx="717140" cy="717242"/>
            </a:xfrm>
          </p:grpSpPr>
          <p:sp>
            <p:nvSpPr>
              <p:cNvPr id="28" name="Freeform 5">
                <a:extLst>
                  <a:ext uri="{FF2B5EF4-FFF2-40B4-BE49-F238E27FC236}">
                    <a16:creationId xmlns:a16="http://schemas.microsoft.com/office/drawing/2014/main" id="{5378808A-A511-4907-A661-98EDD24E4EEE}"/>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9" name="Freeform 6">
                <a:extLst>
                  <a:ext uri="{FF2B5EF4-FFF2-40B4-BE49-F238E27FC236}">
                    <a16:creationId xmlns:a16="http://schemas.microsoft.com/office/drawing/2014/main" id="{2B6BBE0B-6E7F-48CC-8D63-985B5F8BE545}"/>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 name="shield_3" title="Icon of a shield with an exclamation point inside">
              <a:extLst>
                <a:ext uri="{FF2B5EF4-FFF2-40B4-BE49-F238E27FC236}">
                  <a16:creationId xmlns:a16="http://schemas.microsoft.com/office/drawing/2014/main" id="{9ADF9CC4-5728-4DB4-ABA3-9B459F01CDB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4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Establishing standards for the team</a:t>
            </a:r>
          </a:p>
        </p:txBody>
      </p:sp>
      <p:sp>
        <p:nvSpPr>
          <p:cNvPr id="6" name="Text Placeholder 5"/>
          <p:cNvSpPr>
            <a:spLocks noGrp="1"/>
          </p:cNvSpPr>
          <p:nvPr>
            <p:ph type="body" sz="quarter" idx="11"/>
          </p:nvPr>
        </p:nvSpPr>
        <p:spPr/>
        <p:txBody>
          <a:bodyPr/>
          <a:lstStyle/>
          <a:p>
            <a:pPr lvl="1"/>
            <a:r>
              <a:rPr lang="en-US" dirty="0"/>
              <a:t>Consistency across customizations</a:t>
            </a:r>
          </a:p>
        </p:txBody>
      </p:sp>
      <p:sp>
        <p:nvSpPr>
          <p:cNvPr id="2" name="Text Placeholder 1"/>
          <p:cNvSpPr>
            <a:spLocks noGrp="1"/>
          </p:cNvSpPr>
          <p:nvPr>
            <p:ph type="body" sz="quarter" idx="15"/>
          </p:nvPr>
        </p:nvSpPr>
        <p:spPr/>
        <p:txBody>
          <a:bodyPr/>
          <a:lstStyle/>
          <a:p>
            <a:pPr lvl="1"/>
            <a:r>
              <a:rPr lang="en-US" dirty="0"/>
              <a:t>Consistency across software extensions</a:t>
            </a:r>
          </a:p>
        </p:txBody>
      </p:sp>
      <p:sp>
        <p:nvSpPr>
          <p:cNvPr id="3" name="Text Placeholder 2"/>
          <p:cNvSpPr>
            <a:spLocks noGrp="1"/>
          </p:cNvSpPr>
          <p:nvPr>
            <p:ph type="body" sz="quarter" idx="17"/>
          </p:nvPr>
        </p:nvSpPr>
        <p:spPr/>
        <p:txBody>
          <a:bodyPr/>
          <a:lstStyle/>
          <a:p>
            <a:pPr lvl="1"/>
            <a:r>
              <a:rPr lang="en-US" dirty="0"/>
              <a:t>Consistency across the user experience</a:t>
            </a:r>
          </a:p>
        </p:txBody>
      </p:sp>
      <p:sp>
        <p:nvSpPr>
          <p:cNvPr id="4" name="Text Placeholder 3"/>
          <p:cNvSpPr>
            <a:spLocks noGrp="1"/>
          </p:cNvSpPr>
          <p:nvPr>
            <p:ph type="body" sz="quarter" idx="19"/>
          </p:nvPr>
        </p:nvSpPr>
        <p:spPr>
          <a:xfrm>
            <a:off x="1389459" y="4591437"/>
            <a:ext cx="10383899" cy="1116635"/>
          </a:xfrm>
        </p:spPr>
        <p:txBody>
          <a:bodyPr/>
          <a:lstStyle/>
          <a:p>
            <a:pPr lvl="1"/>
            <a:r>
              <a:rPr lang="en-US" dirty="0"/>
              <a:t>Some things in the Microsoft Power Platform that are hard to change later</a:t>
            </a:r>
          </a:p>
          <a:p>
            <a:pPr marL="285750" lvl="1" indent="-285750">
              <a:buFont typeface="Arial" panose="020B0604020202020204" pitchFamily="34" charset="0"/>
              <a:buChar char="•"/>
            </a:pPr>
            <a:r>
              <a:rPr lang="en-US" sz="1600" dirty="0"/>
              <a:t>Schema prefix</a:t>
            </a:r>
          </a:p>
          <a:p>
            <a:pPr marL="285750" lvl="1" indent="-285750">
              <a:buFont typeface="Arial" panose="020B0604020202020204" pitchFamily="34" charset="0"/>
              <a:buChar char="•"/>
            </a:pPr>
            <a:r>
              <a:rPr lang="en-US" sz="1600" dirty="0"/>
              <a:t>Table or Column Names</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729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Team working environments</a:t>
            </a:r>
          </a:p>
        </p:txBody>
      </p:sp>
      <p:sp>
        <p:nvSpPr>
          <p:cNvPr id="6" name="Text Placeholder 5"/>
          <p:cNvSpPr>
            <a:spLocks noGrp="1"/>
          </p:cNvSpPr>
          <p:nvPr>
            <p:ph type="body" sz="quarter" idx="11"/>
          </p:nvPr>
        </p:nvSpPr>
        <p:spPr/>
        <p:txBody>
          <a:bodyPr/>
          <a:lstStyle/>
          <a:p>
            <a:pPr lvl="1"/>
            <a:r>
              <a:rPr lang="en-US" dirty="0"/>
              <a:t>Multiple people working on the project some may be co-located or dispersed remotely</a:t>
            </a:r>
          </a:p>
        </p:txBody>
      </p:sp>
      <p:sp>
        <p:nvSpPr>
          <p:cNvPr id="2" name="Text Placeholder 1"/>
          <p:cNvSpPr>
            <a:spLocks noGrp="1"/>
          </p:cNvSpPr>
          <p:nvPr>
            <p:ph type="body" sz="quarter" idx="15"/>
          </p:nvPr>
        </p:nvSpPr>
        <p:spPr/>
        <p:txBody>
          <a:bodyPr/>
          <a:lstStyle/>
          <a:p>
            <a:pPr lvl="1"/>
            <a:r>
              <a:rPr lang="en-US" dirty="0"/>
              <a:t>Development environment topology needs to be determined</a:t>
            </a:r>
          </a:p>
        </p:txBody>
      </p:sp>
      <p:sp>
        <p:nvSpPr>
          <p:cNvPr id="3" name="Text Placeholder 2"/>
          <p:cNvSpPr>
            <a:spLocks noGrp="1"/>
          </p:cNvSpPr>
          <p:nvPr>
            <p:ph type="body" sz="quarter" idx="17"/>
          </p:nvPr>
        </p:nvSpPr>
        <p:spPr/>
        <p:txBody>
          <a:bodyPr/>
          <a:lstStyle/>
          <a:p>
            <a:pPr lvl="1"/>
            <a:r>
              <a:rPr lang="en-US" dirty="0"/>
              <a:t>Some type of testing environment(s) will be needed</a:t>
            </a:r>
          </a:p>
        </p:txBody>
      </p:sp>
      <p:sp>
        <p:nvSpPr>
          <p:cNvPr id="4" name="Text Placeholder 3"/>
          <p:cNvSpPr>
            <a:spLocks noGrp="1"/>
          </p:cNvSpPr>
          <p:nvPr>
            <p:ph type="body" sz="quarter" idx="19"/>
          </p:nvPr>
        </p:nvSpPr>
        <p:spPr/>
        <p:txBody>
          <a:bodyPr/>
          <a:lstStyle/>
          <a:p>
            <a:pPr lvl="1"/>
            <a:r>
              <a:rPr lang="en-US" dirty="0"/>
              <a:t>Microsoft Power Platform does not </a:t>
            </a:r>
            <a:r>
              <a:rPr lang="en-US"/>
              <a:t>provide version-controlled </a:t>
            </a:r>
            <a:r>
              <a:rPr lang="en-US" dirty="0"/>
              <a:t>tracking by default</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391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else can the Solution Architect do to help teams work better together?</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627838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Review work</a:t>
            </a:r>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During this exercise, you will be reviewing the project workbook for the Contoso project created by another team of Solution Architects. Part of this exercise is deciding how best to manage your time. Make sure you find out from your instructor the time allotted.</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dirty="0"/>
              <a:t>Review Project Workbook Details and Prepare Feedback</a:t>
            </a:r>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Share feedback with other teams</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192520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Implement Project governance</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3</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 little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Microsoft Learn module</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1" y="1456896"/>
            <a:ext cx="6515099"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dirty="0"/>
              <a:t>Solution Architect series: Implement project governance for Power Platform and Dynamics 365</a:t>
            </a:r>
          </a:p>
          <a:p>
            <a:pPr>
              <a:spcAft>
                <a:spcPts val="600"/>
              </a:spcAft>
            </a:pPr>
            <a:r>
              <a:rPr lang="en-US" sz="2400" b="0" dirty="0">
                <a:effectLst/>
                <a:latin typeface="Calibri" panose="020F0502020204030204" pitchFamily="34" charset="0"/>
                <a:ea typeface="Calibri" panose="020F0502020204030204" pitchFamily="34" charset="0"/>
                <a:hlinkClick r:id="rId3"/>
              </a:rPr>
              <a:t>https://learn.microsoft.com/training/modules/project-governannce/</a:t>
            </a:r>
            <a:r>
              <a:rPr lang="en-GB" sz="2400" b="0" dirty="0">
                <a:effectLst/>
                <a:latin typeface="+mn-lt"/>
                <a:ea typeface="Calibri" panose="020F0502020204030204" pitchFamily="34" charset="0"/>
              </a:rPr>
              <a:t> </a:t>
            </a:r>
            <a:endParaRPr lang="en-US" sz="2400" b="0" dirty="0">
              <a:effectLst/>
              <a:latin typeface="Calibri" panose="020F0502020204030204" pitchFamily="34" charset="0"/>
              <a:ea typeface="Calibri" panose="020F0502020204030204" pitchFamily="34" charset="0"/>
            </a:endParaRP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741904"/>
          </a:xfrm>
        </p:spPr>
        <p:txBody>
          <a:bodyPr/>
          <a:lstStyle/>
          <a:p>
            <a:pPr marL="0" indent="0">
              <a:buNone/>
            </a:pPr>
            <a:r>
              <a:rPr lang="en-GB" dirty="0"/>
              <a:t>Which one of the following statements is true regarding feedback?</a:t>
            </a:r>
          </a:p>
          <a:p>
            <a:pPr marL="0" indent="0">
              <a:buNone/>
            </a:pPr>
            <a:endParaRPr lang="en-GB" dirty="0"/>
          </a:p>
          <a:p>
            <a:pPr marL="514350" indent="-514350">
              <a:buFont typeface="+mj-lt"/>
              <a:buAutoNum type="alphaUcPeriod"/>
            </a:pPr>
            <a:r>
              <a:rPr lang="en-GB" dirty="0"/>
              <a:t>Feedback must always be positive.</a:t>
            </a:r>
          </a:p>
          <a:p>
            <a:pPr marL="514350" indent="-514350">
              <a:buFont typeface="+mj-lt"/>
              <a:buAutoNum type="alphaUcPeriod"/>
            </a:pPr>
            <a:r>
              <a:rPr lang="en-GB" dirty="0"/>
              <a:t>Feedback should be left until project checkpoints.</a:t>
            </a:r>
          </a:p>
          <a:p>
            <a:pPr marL="514350" indent="-514350">
              <a:buFont typeface="+mj-lt"/>
              <a:buAutoNum type="alphaUcPeriod"/>
            </a:pPr>
            <a:r>
              <a:rPr lang="en-GB" dirty="0"/>
              <a:t>Feedback must always be constructive.</a:t>
            </a:r>
          </a:p>
          <a:p>
            <a:pPr marL="514350" indent="-514350">
              <a:buFont typeface="+mj-lt"/>
              <a:buAutoNum type="alphaUcPeriod"/>
            </a:pPr>
            <a:r>
              <a:rPr lang="en-GB" dirty="0"/>
              <a:t>Feedback is provided only to team members.</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Answer=C</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dirty="0"/>
              <a:t>How should a solution architect assess the skills of the team?</a:t>
            </a:r>
          </a:p>
          <a:p>
            <a:pPr marL="0" indent="0">
              <a:buNone/>
            </a:pPr>
            <a:endParaRPr lang="en-GB" dirty="0"/>
          </a:p>
          <a:p>
            <a:pPr marL="514350" indent="-514350">
              <a:buFont typeface="+mj-lt"/>
              <a:buAutoNum type="alphaUcPeriod"/>
            </a:pPr>
            <a:r>
              <a:rPr lang="en-GB" dirty="0"/>
              <a:t>Require team members to be certified in Power Platform.</a:t>
            </a:r>
          </a:p>
          <a:p>
            <a:pPr marL="514350" indent="-514350">
              <a:buFont typeface="+mj-lt"/>
              <a:buAutoNum type="alphaUcPeriod"/>
            </a:pPr>
            <a:r>
              <a:rPr lang="en-GB" dirty="0"/>
              <a:t>Review the resumes of each team member.</a:t>
            </a:r>
          </a:p>
          <a:p>
            <a:pPr marL="514350" indent="-514350">
              <a:buFont typeface="+mj-lt"/>
              <a:buAutoNum type="alphaUcPeriod"/>
            </a:pPr>
            <a:r>
              <a:rPr lang="en-GB" dirty="0"/>
              <a:t>Ask team members to complete a test of questions about customizing Power Platform.</a:t>
            </a:r>
          </a:p>
          <a:p>
            <a:pPr marL="514350" indent="-514350">
              <a:buFont typeface="+mj-lt"/>
              <a:buAutoNum type="alphaUcPeriod"/>
            </a:pPr>
            <a:r>
              <a:rPr lang="en-GB" dirty="0"/>
              <a:t>Ask each team member probing questions.</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3104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br>
              <a:rPr lang="en-US" dirty="0"/>
            </a:br>
            <a:endParaRPr lang="en-US" dirty="0"/>
          </a:p>
        </p:txBody>
      </p:sp>
      <p:sp>
        <p:nvSpPr>
          <p:cNvPr id="6" name="Text Placeholder 5"/>
          <p:cNvSpPr>
            <a:spLocks noGrp="1"/>
          </p:cNvSpPr>
          <p:nvPr>
            <p:ph type="body" sz="quarter" idx="11"/>
          </p:nvPr>
        </p:nvSpPr>
        <p:spPr/>
        <p:txBody>
          <a:bodyPr/>
          <a:lstStyle/>
          <a:p>
            <a:pPr lvl="1"/>
            <a:r>
              <a:rPr lang="en-US" dirty="0"/>
              <a:t>Business application projects are a team effort requiring coordination and planning to succeed</a:t>
            </a:r>
          </a:p>
        </p:txBody>
      </p:sp>
      <p:sp>
        <p:nvSpPr>
          <p:cNvPr id="2" name="Text Placeholder 1"/>
          <p:cNvSpPr>
            <a:spLocks noGrp="1"/>
          </p:cNvSpPr>
          <p:nvPr>
            <p:ph type="body" sz="quarter" idx="15"/>
          </p:nvPr>
        </p:nvSpPr>
        <p:spPr/>
        <p:txBody>
          <a:bodyPr/>
          <a:lstStyle/>
          <a:p>
            <a:pPr lvl="1"/>
            <a:r>
              <a:rPr lang="en-US" dirty="0"/>
              <a:t>Solution Architects are often the glue that holds a team together</a:t>
            </a:r>
          </a:p>
        </p:txBody>
      </p:sp>
      <p:sp>
        <p:nvSpPr>
          <p:cNvPr id="3" name="Text Placeholder 2"/>
          <p:cNvSpPr>
            <a:spLocks noGrp="1"/>
          </p:cNvSpPr>
          <p:nvPr>
            <p:ph type="body" sz="quarter" idx="17"/>
          </p:nvPr>
        </p:nvSpPr>
        <p:spPr/>
        <p:txBody>
          <a:bodyPr/>
          <a:lstStyle/>
          <a:p>
            <a:pPr lvl="1"/>
            <a:r>
              <a:rPr lang="en-US" dirty="0"/>
              <a:t>Reviewing others work is an essential part of the Solution Architect’s Role on the project </a:t>
            </a:r>
          </a:p>
        </p:txBody>
      </p:sp>
      <p:sp>
        <p:nvSpPr>
          <p:cNvPr id="4" name="Text Placeholder 3"/>
          <p:cNvSpPr>
            <a:spLocks noGrp="1"/>
          </p:cNvSpPr>
          <p:nvPr>
            <p:ph type="body" sz="quarter" idx="19"/>
          </p:nvPr>
        </p:nvSpPr>
        <p:spPr/>
        <p:txBody>
          <a:bodyPr/>
          <a:lstStyle/>
          <a:p>
            <a:pPr lvl="1"/>
            <a:r>
              <a:rPr lang="en-US" dirty="0"/>
              <a:t>Up front actionable feedback will result in less headaches as the project progresses</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460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Keeping a project on track is easy, </a:t>
            </a:r>
            <a:br>
              <a:rPr lang="en-GB" dirty="0"/>
            </a:br>
            <a:r>
              <a:rPr lang="en-GB" dirty="0"/>
              <a:t>how do we do it?</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9796992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Solution Architect can help by…</a:t>
            </a:r>
          </a:p>
        </p:txBody>
      </p:sp>
      <p:sp>
        <p:nvSpPr>
          <p:cNvPr id="6" name="Text Placeholder 5"/>
          <p:cNvSpPr>
            <a:spLocks noGrp="1"/>
          </p:cNvSpPr>
          <p:nvPr>
            <p:ph type="body" sz="quarter" idx="11"/>
          </p:nvPr>
        </p:nvSpPr>
        <p:spPr/>
        <p:txBody>
          <a:bodyPr/>
          <a:lstStyle/>
          <a:p>
            <a:pPr lvl="1"/>
            <a:r>
              <a:rPr lang="en-US" dirty="0"/>
              <a:t>Being a key member of the governance team </a:t>
            </a:r>
          </a:p>
        </p:txBody>
      </p:sp>
      <p:sp>
        <p:nvSpPr>
          <p:cNvPr id="2" name="Text Placeholder 1"/>
          <p:cNvSpPr>
            <a:spLocks noGrp="1"/>
          </p:cNvSpPr>
          <p:nvPr>
            <p:ph type="body" sz="quarter" idx="15"/>
          </p:nvPr>
        </p:nvSpPr>
        <p:spPr/>
        <p:txBody>
          <a:bodyPr/>
          <a:lstStyle/>
          <a:p>
            <a:pPr lvl="1"/>
            <a:r>
              <a:rPr lang="en-US" dirty="0"/>
              <a:t>Help manage changes in scope and requirements</a:t>
            </a:r>
          </a:p>
        </p:txBody>
      </p:sp>
      <p:sp>
        <p:nvSpPr>
          <p:cNvPr id="3" name="Text Placeholder 2"/>
          <p:cNvSpPr>
            <a:spLocks noGrp="1"/>
          </p:cNvSpPr>
          <p:nvPr>
            <p:ph type="body" sz="quarter" idx="17"/>
          </p:nvPr>
        </p:nvSpPr>
        <p:spPr/>
        <p:txBody>
          <a:bodyPr/>
          <a:lstStyle/>
          <a:p>
            <a:pPr lvl="1"/>
            <a:r>
              <a:rPr lang="en-US" dirty="0"/>
              <a:t>Look out for issues in the requirements including regulatory, compliance, auditing, and security</a:t>
            </a:r>
          </a:p>
        </p:txBody>
      </p:sp>
      <p:sp>
        <p:nvSpPr>
          <p:cNvPr id="4" name="Text Placeholder 3"/>
          <p:cNvSpPr>
            <a:spLocks noGrp="1"/>
          </p:cNvSpPr>
          <p:nvPr>
            <p:ph type="body" sz="quarter" idx="19"/>
          </p:nvPr>
        </p:nvSpPr>
        <p:spPr/>
        <p:txBody>
          <a:bodyPr/>
          <a:lstStyle/>
          <a:p>
            <a:pPr lvl="1"/>
            <a:r>
              <a:rPr lang="en-US" dirty="0"/>
              <a:t>Not over-promising and helping to encourage small steps towards a big goal</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Any process is better than no process!</a:t>
            </a:r>
          </a:p>
        </p:txBody>
      </p:sp>
      <p:sp>
        <p:nvSpPr>
          <p:cNvPr id="6" name="Text Placeholder 5"/>
          <p:cNvSpPr>
            <a:spLocks noGrp="1"/>
          </p:cNvSpPr>
          <p:nvPr>
            <p:ph type="body" sz="quarter" idx="11"/>
          </p:nvPr>
        </p:nvSpPr>
        <p:spPr/>
        <p:txBody>
          <a:bodyPr/>
          <a:lstStyle/>
          <a:p>
            <a:pPr lvl="1"/>
            <a:r>
              <a:rPr lang="en-US" dirty="0"/>
              <a:t>Often customers will have their own governance process</a:t>
            </a:r>
          </a:p>
        </p:txBody>
      </p:sp>
      <p:sp>
        <p:nvSpPr>
          <p:cNvPr id="2" name="Text Placeholder 1"/>
          <p:cNvSpPr>
            <a:spLocks noGrp="1"/>
          </p:cNvSpPr>
          <p:nvPr>
            <p:ph type="body" sz="quarter" idx="15"/>
          </p:nvPr>
        </p:nvSpPr>
        <p:spPr/>
        <p:txBody>
          <a:bodyPr/>
          <a:lstStyle/>
          <a:p>
            <a:pPr lvl="1"/>
            <a:r>
              <a:rPr lang="en-US" dirty="0"/>
              <a:t>Governance should be inline with contractual terms for changes agreed to by customer</a:t>
            </a:r>
          </a:p>
        </p:txBody>
      </p:sp>
      <p:sp>
        <p:nvSpPr>
          <p:cNvPr id="3" name="Text Placeholder 2"/>
          <p:cNvSpPr>
            <a:spLocks noGrp="1"/>
          </p:cNvSpPr>
          <p:nvPr>
            <p:ph type="body" sz="quarter" idx="17"/>
          </p:nvPr>
        </p:nvSpPr>
        <p:spPr/>
        <p:txBody>
          <a:bodyPr/>
          <a:lstStyle/>
          <a:p>
            <a:pPr lvl="1"/>
            <a:r>
              <a:rPr lang="en-US" dirty="0"/>
              <a:t>If no process is in place, the Solution Architect should push for creation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Recipes for failure</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Not documenting assumptions</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Not doing risk management </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Over-promising </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Designing with incorrect assumptions or requirements</a:t>
            </a:r>
          </a:p>
        </p:txBody>
      </p:sp>
      <p:sp>
        <p:nvSpPr>
          <p:cNvPr id="5" name="Text Placeholder 4"/>
          <p:cNvSpPr>
            <a:spLocks noGrp="1"/>
          </p:cNvSpPr>
          <p:nvPr>
            <p:ph type="body" sz="quarter" idx="21"/>
          </p:nvPr>
        </p:nvSpPr>
        <p:spPr/>
        <p:txBody>
          <a:bodyPr/>
          <a:lstStyle/>
          <a:p>
            <a:pPr lvl="1"/>
            <a:r>
              <a:rPr lang="en-US" dirty="0"/>
              <a:t>Other thoughts?</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503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Recipes for success</a:t>
            </a:r>
          </a:p>
        </p:txBody>
      </p:sp>
      <p:sp>
        <p:nvSpPr>
          <p:cNvPr id="6" name="Text Placeholder 5"/>
          <p:cNvSpPr>
            <a:spLocks noGrp="1"/>
          </p:cNvSpPr>
          <p:nvPr>
            <p:ph type="body" sz="quarter" idx="11"/>
          </p:nvPr>
        </p:nvSpPr>
        <p:spPr/>
        <p:txBody>
          <a:bodyPr/>
          <a:lstStyle/>
          <a:p>
            <a:pPr lvl="1"/>
            <a:r>
              <a:rPr lang="en-US" dirty="0"/>
              <a:t>Know what done looks like, from your customer’s perspective not yours</a:t>
            </a:r>
          </a:p>
        </p:txBody>
      </p:sp>
      <p:sp>
        <p:nvSpPr>
          <p:cNvPr id="2" name="Text Placeholder 1"/>
          <p:cNvSpPr>
            <a:spLocks noGrp="1"/>
          </p:cNvSpPr>
          <p:nvPr>
            <p:ph type="body" sz="quarter" idx="15"/>
          </p:nvPr>
        </p:nvSpPr>
        <p:spPr/>
        <p:txBody>
          <a:bodyPr/>
          <a:lstStyle/>
          <a:p>
            <a:pPr lvl="1"/>
            <a:r>
              <a:rPr lang="en-US" dirty="0"/>
              <a:t>Project checkpoints – How are we doing?</a:t>
            </a:r>
          </a:p>
        </p:txBody>
      </p:sp>
      <p:sp>
        <p:nvSpPr>
          <p:cNvPr id="3" name="Text Placeholder 2"/>
          <p:cNvSpPr>
            <a:spLocks noGrp="1"/>
          </p:cNvSpPr>
          <p:nvPr>
            <p:ph type="body" sz="quarter" idx="17"/>
          </p:nvPr>
        </p:nvSpPr>
        <p:spPr/>
        <p:txBody>
          <a:bodyPr/>
          <a:lstStyle/>
          <a:p>
            <a:pPr lvl="1"/>
            <a:r>
              <a:rPr lang="en-US" dirty="0"/>
              <a:t>Be more agile, retrospectives, lessons learned</a:t>
            </a:r>
          </a:p>
        </p:txBody>
      </p:sp>
      <p:sp>
        <p:nvSpPr>
          <p:cNvPr id="4" name="Text Placeholder 3"/>
          <p:cNvSpPr>
            <a:spLocks noGrp="1"/>
          </p:cNvSpPr>
          <p:nvPr>
            <p:ph type="body" sz="quarter" idx="19"/>
          </p:nvPr>
        </p:nvSpPr>
        <p:spPr/>
        <p:txBody>
          <a:bodyPr/>
          <a:lstStyle/>
          <a:p>
            <a:pPr lvl="1"/>
            <a:r>
              <a:rPr lang="en-US" dirty="0"/>
              <a:t>Have a change control board to manage change</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243A5E"/>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2613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B2E685-42E2-EE44-3E9D-7A12F8EFE5B5}"/>
              </a:ext>
            </a:extLst>
          </p:cNvPr>
          <p:cNvSpPr>
            <a:spLocks noGrp="1"/>
          </p:cNvSpPr>
          <p:nvPr>
            <p:ph type="title" idx="4294967295"/>
          </p:nvPr>
        </p:nvSpPr>
        <p:spPr>
          <a:xfrm>
            <a:off x="317788" y="446501"/>
            <a:ext cx="11341268" cy="680196"/>
          </a:xfrm>
        </p:spPr>
        <p:txBody>
          <a:bodyPr/>
          <a:lstStyle/>
          <a:p>
            <a:r>
              <a:rPr lang="en-US" altLang="zh-CN" dirty="0"/>
              <a:t>How are we doing?</a:t>
            </a:r>
            <a:endParaRPr lang="zh-CN" altLang="en-US" dirty="0"/>
          </a:p>
        </p:txBody>
      </p:sp>
      <p:sp>
        <p:nvSpPr>
          <p:cNvPr id="3" name="Text Placeholder 4">
            <a:extLst>
              <a:ext uri="{FF2B5EF4-FFF2-40B4-BE49-F238E27FC236}">
                <a16:creationId xmlns:a16="http://schemas.microsoft.com/office/drawing/2014/main" id="{E12CB75F-AF09-C7AB-5642-831E0DCAE8A0}"/>
              </a:ext>
            </a:extLst>
          </p:cNvPr>
          <p:cNvSpPr txBox="1">
            <a:spLocks/>
          </p:cNvSpPr>
          <p:nvPr/>
        </p:nvSpPr>
        <p:spPr>
          <a:xfrm>
            <a:off x="418644" y="1456898"/>
            <a:ext cx="11354712" cy="968801"/>
          </a:xfrm>
          <a:prstGeom prst="rect">
            <a:avLst/>
          </a:prstGeom>
          <a:noFill/>
        </p:spPr>
        <p:txBody>
          <a:bodyPr lIns="0" tIns="91440" rIns="0" bIns="91440" anchor="t">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18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200" dirty="0"/>
              <a:t>Insist in a way to measure how things are going</a:t>
            </a:r>
          </a:p>
          <a:p>
            <a:pPr marL="342900" indent="-342900">
              <a:buFont typeface="Arial" panose="020B0604020202020204" pitchFamily="34" charset="0"/>
              <a:buChar char="•"/>
            </a:pPr>
            <a:r>
              <a:rPr lang="en-US" sz="2200" dirty="0"/>
              <a:t>Example, Red, Yellow, Green </a:t>
            </a:r>
          </a:p>
        </p:txBody>
      </p:sp>
      <p:sp>
        <p:nvSpPr>
          <p:cNvPr id="4" name="Rectangle 3">
            <a:extLst>
              <a:ext uri="{FF2B5EF4-FFF2-40B4-BE49-F238E27FC236}">
                <a16:creationId xmlns:a16="http://schemas.microsoft.com/office/drawing/2014/main" id="{7E1CFEEB-1F19-BFE4-212F-B765ABB1BD4D}"/>
              </a:ext>
              <a:ext uri="{C183D7F6-B498-43B3-948B-1728B52AA6E4}">
                <adec:decorative xmlns:adec="http://schemas.microsoft.com/office/drawing/2017/decorative" val="1"/>
              </a:ext>
            </a:extLst>
          </p:cNvPr>
          <p:cNvSpPr/>
          <p:nvPr/>
        </p:nvSpPr>
        <p:spPr bwMode="auto">
          <a:xfrm>
            <a:off x="418642" y="2755900"/>
            <a:ext cx="11354714" cy="2768600"/>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Diagram of project rating summary">
            <a:extLst>
              <a:ext uri="{FF2B5EF4-FFF2-40B4-BE49-F238E27FC236}">
                <a16:creationId xmlns:a16="http://schemas.microsoft.com/office/drawing/2014/main" id="{5888A00D-C4FF-0C98-CAC9-042BAE61C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942" y="2902389"/>
            <a:ext cx="6693385" cy="258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1440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C8A9C41A-9E44-4533-9330-F1BEA5FF0551}"/>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3121</TotalTime>
  <Words>2850</Words>
  <Application>Microsoft Office PowerPoint</Application>
  <PresentationFormat>Widescreen</PresentationFormat>
  <Paragraphs>307</Paragraphs>
  <Slides>33</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Segoe UI</vt:lpstr>
      <vt:lpstr>Segoe UI Light</vt:lpstr>
      <vt:lpstr>Segoe UI Semibold</vt:lpstr>
      <vt:lpstr>Wingdings</vt:lpstr>
      <vt:lpstr>Microsoft Power Platform Template</vt:lpstr>
      <vt:lpstr>Implement project governance</vt:lpstr>
      <vt:lpstr> Agenda </vt:lpstr>
      <vt:lpstr>Microsoft Learn module</vt:lpstr>
      <vt:lpstr>Keeping a project on track is easy,  how do we do it?</vt:lpstr>
      <vt:lpstr>Solution Architect can help by…</vt:lpstr>
      <vt:lpstr>Any process is better than no process!</vt:lpstr>
      <vt:lpstr>Recipes for failure</vt:lpstr>
      <vt:lpstr>Recipes for success</vt:lpstr>
      <vt:lpstr>How are we doing?</vt:lpstr>
      <vt:lpstr>How did we do?</vt:lpstr>
      <vt:lpstr>Providing reviews and feedback</vt:lpstr>
      <vt:lpstr>Keeping on track with actionable feedback</vt:lpstr>
      <vt:lpstr>Sharing bad news</vt:lpstr>
      <vt:lpstr>Keep it actionable</vt:lpstr>
      <vt:lpstr>Help people reach the same conclusion </vt:lpstr>
      <vt:lpstr>Fine line between review and do the work</vt:lpstr>
      <vt:lpstr>Working as a team</vt:lpstr>
      <vt:lpstr>Solution Architect helps here by…</vt:lpstr>
      <vt:lpstr>Not everyone on a team is a rock star</vt:lpstr>
      <vt:lpstr>Assessing your team’s skills</vt:lpstr>
      <vt:lpstr>Are you a good example?</vt:lpstr>
      <vt:lpstr>Staying on the same page</vt:lpstr>
      <vt:lpstr>Tips for Breaking down the design work</vt:lpstr>
      <vt:lpstr>Establishing standards for the team</vt:lpstr>
      <vt:lpstr>Team working environments</vt:lpstr>
      <vt:lpstr>What else can the Solution Architect do to help teams work better together?</vt:lpstr>
      <vt:lpstr>Group exercise: Review work</vt:lpstr>
      <vt:lpstr>Check your knowledge</vt:lpstr>
      <vt:lpstr>Check your knowledge</vt:lpstr>
      <vt:lpstr>Check your knowledge</vt:lpstr>
      <vt:lpstr>Check your knowledge</vt:lpstr>
      <vt:lpstr>Summary </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Julian Sharp</cp:lastModifiedBy>
  <cp:revision>1021</cp:revision>
  <dcterms:created xsi:type="dcterms:W3CDTF">2020-04-30T00:33:59Z</dcterms:created>
  <dcterms:modified xsi:type="dcterms:W3CDTF">2023-02-27T10:44:06Z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ies>
</file>