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4"/>
  </p:notesMasterIdLst>
  <p:handoutMasterIdLst>
    <p:handoutMasterId r:id="rId45"/>
  </p:handoutMasterIdLst>
  <p:sldIdLst>
    <p:sldId id="1627" r:id="rId5"/>
    <p:sldId id="1778" r:id="rId6"/>
    <p:sldId id="1810" r:id="rId7"/>
    <p:sldId id="2076136488" r:id="rId8"/>
    <p:sldId id="1798" r:id="rId9"/>
    <p:sldId id="2076136463" r:id="rId10"/>
    <p:sldId id="2076136464" r:id="rId11"/>
    <p:sldId id="2076136465" r:id="rId12"/>
    <p:sldId id="2076136466" r:id="rId13"/>
    <p:sldId id="2076136487" r:id="rId14"/>
    <p:sldId id="3749" r:id="rId15"/>
    <p:sldId id="2076136489" r:id="rId16"/>
    <p:sldId id="1767" r:id="rId17"/>
    <p:sldId id="2076136471" r:id="rId18"/>
    <p:sldId id="2076136472" r:id="rId19"/>
    <p:sldId id="2076136473" r:id="rId20"/>
    <p:sldId id="2076136475" r:id="rId21"/>
    <p:sldId id="299" r:id="rId22"/>
    <p:sldId id="2076136477" r:id="rId23"/>
    <p:sldId id="1809" r:id="rId24"/>
    <p:sldId id="1765" r:id="rId25"/>
    <p:sldId id="2076136490" r:id="rId26"/>
    <p:sldId id="2076136479" r:id="rId27"/>
    <p:sldId id="3769" r:id="rId28"/>
    <p:sldId id="3770" r:id="rId29"/>
    <p:sldId id="2076136480" r:id="rId30"/>
    <p:sldId id="2076136481" r:id="rId31"/>
    <p:sldId id="3142" r:id="rId32"/>
    <p:sldId id="2142532976" r:id="rId33"/>
    <p:sldId id="2142532977" r:id="rId34"/>
    <p:sldId id="2142532978" r:id="rId35"/>
    <p:sldId id="2142532979" r:id="rId36"/>
    <p:sldId id="2142532972" r:id="rId37"/>
    <p:sldId id="2142532973" r:id="rId38"/>
    <p:sldId id="2142532969" r:id="rId39"/>
    <p:sldId id="2142532974" r:id="rId40"/>
    <p:sldId id="2142532975" r:id="rId41"/>
    <p:sldId id="2076136486" r:id="rId42"/>
    <p:sldId id="1786"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09: Explore Power Automate architecture" id="{61DD2518-B634-49AA-BB5D-8ED8517AB0FB}">
          <p14:sldIdLst>
            <p14:sldId id="1627"/>
            <p14:sldId id="1778"/>
            <p14:sldId id="1810"/>
          </p14:sldIdLst>
        </p14:section>
        <p14:section name="Content" id="{9678E222-65CE-47A4-ABC6-43DEE294FE17}">
          <p14:sldIdLst>
            <p14:sldId id="2076136488"/>
            <p14:sldId id="1798"/>
            <p14:sldId id="2076136463"/>
            <p14:sldId id="2076136464"/>
            <p14:sldId id="2076136465"/>
            <p14:sldId id="2076136466"/>
            <p14:sldId id="2076136487"/>
            <p14:sldId id="3749"/>
            <p14:sldId id="2076136489"/>
            <p14:sldId id="1767"/>
            <p14:sldId id="2076136471"/>
            <p14:sldId id="2076136472"/>
            <p14:sldId id="2076136473"/>
            <p14:sldId id="2076136475"/>
            <p14:sldId id="299"/>
            <p14:sldId id="2076136477"/>
            <p14:sldId id="1809"/>
            <p14:sldId id="1765"/>
            <p14:sldId id="2076136490"/>
            <p14:sldId id="2076136479"/>
            <p14:sldId id="3769"/>
            <p14:sldId id="3770"/>
            <p14:sldId id="2076136480"/>
            <p14:sldId id="2076136481"/>
          </p14:sldIdLst>
        </p14:section>
        <p14:section name="Exercise" id="{985B12B0-9273-4FC3-B89F-A0F0D401FD05}">
          <p14:sldIdLst>
            <p14:sldId id="3142"/>
            <p14:sldId id="2142532976"/>
            <p14:sldId id="2142532977"/>
            <p14:sldId id="2142532978"/>
            <p14:sldId id="2142532979"/>
          </p14:sldIdLst>
        </p14:section>
        <p14:section name="CYK" id="{616A4A2F-2F78-4A28-ADAB-03157BE918B5}">
          <p14:sldIdLst>
            <p14:sldId id="2142532972"/>
            <p14:sldId id="2142532973"/>
            <p14:sldId id="2142532969"/>
            <p14:sldId id="2142532974"/>
            <p14:sldId id="2142532975"/>
          </p14:sldIdLst>
        </p14:section>
        <p14:section name="Summary" id="{1F19F982-01F2-4BCE-89C3-AADD45BF7528}">
          <p14:sldIdLst>
            <p14:sldId id="2076136486"/>
          </p14:sldIdLst>
        </p14:section>
        <p14:section name="End" id="{0F065A19-ACCF-4C11-9F3C-A08934E9BDF0}">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43A5E"/>
    <a:srgbClr val="D2D2D2"/>
    <a:srgbClr val="D9D9D9"/>
    <a:srgbClr val="00AEEF"/>
    <a:srgbClr val="00B050"/>
    <a:srgbClr val="0070C0"/>
    <a:srgbClr val="C00000"/>
    <a:srgbClr val="8CC600"/>
    <a:srgbClr val="0B556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87B20-2A2E-4283-8803-486D1C2579DC}" v="1" dt="2023-03-14T18:54:23.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88" autoAdjust="0"/>
    <p:restoredTop sz="83501" autoAdjust="0"/>
  </p:normalViewPr>
  <p:slideViewPr>
    <p:cSldViewPr snapToGrid="0">
      <p:cViewPr varScale="1">
        <p:scale>
          <a:sx n="68" d="100"/>
          <a:sy n="68" d="100"/>
        </p:scale>
        <p:origin x="132" y="66"/>
      </p:cViewPr>
      <p:guideLst/>
    </p:cSldViewPr>
  </p:slideViewPr>
  <p:outlineViewPr>
    <p:cViewPr>
      <p:scale>
        <a:sx n="33" d="100"/>
        <a:sy n="33" d="100"/>
      </p:scale>
      <p:origin x="0" y="0"/>
    </p:cViewPr>
  </p:outlineViewPr>
  <p:notesTextViewPr>
    <p:cViewPr>
      <p:scale>
        <a:sx n="1" d="1"/>
        <a:sy n="1" d="1"/>
      </p:scale>
      <p:origin x="0" y="-804"/>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harp" userId="a737e408-7ef9-4a78-9152-63fbae2c2002" providerId="ADAL" clId="{FF6EDE28-7AFA-4E37-A872-56941641EF66}"/>
    <pc:docChg chg="undo custSel delSld modSld sldOrd addSection modSection">
      <pc:chgData name="Julian Sharp" userId="a737e408-7ef9-4a78-9152-63fbae2c2002" providerId="ADAL" clId="{FF6EDE28-7AFA-4E37-A872-56941641EF66}" dt="2023-02-06T22:13:02.386" v="206" actId="20577"/>
      <pc:docMkLst>
        <pc:docMk/>
      </pc:docMkLst>
      <pc:sldChg chg="modSp mod modClrScheme chgLayout">
        <pc:chgData name="Julian Sharp" userId="a737e408-7ef9-4a78-9152-63fbae2c2002" providerId="ADAL" clId="{FF6EDE28-7AFA-4E37-A872-56941641EF66}" dt="2023-02-06T22:11:58.416" v="189" actId="700"/>
        <pc:sldMkLst>
          <pc:docMk/>
          <pc:sldMk cId="1961485359" sldId="299"/>
        </pc:sldMkLst>
        <pc:spChg chg="mod ord">
          <ac:chgData name="Julian Sharp" userId="a737e408-7ef9-4a78-9152-63fbae2c2002" providerId="ADAL" clId="{FF6EDE28-7AFA-4E37-A872-56941641EF66}" dt="2023-02-06T22:11:58.416" v="189" actId="700"/>
          <ac:spMkLst>
            <pc:docMk/>
            <pc:sldMk cId="1961485359" sldId="299"/>
            <ac:spMk id="2" creationId="{4BD31336-83A1-479E-BD8B-D0A14ACDCB82}"/>
          </ac:spMkLst>
        </pc:spChg>
      </pc:sldChg>
      <pc:sldChg chg="del">
        <pc:chgData name="Julian Sharp" userId="a737e408-7ef9-4a78-9152-63fbae2c2002" providerId="ADAL" clId="{FF6EDE28-7AFA-4E37-A872-56941641EF66}" dt="2023-02-06T22:08:08.482" v="102" actId="47"/>
        <pc:sldMkLst>
          <pc:docMk/>
          <pc:sldMk cId="1040227791" sldId="963"/>
        </pc:sldMkLst>
      </pc:sldChg>
      <pc:sldChg chg="del">
        <pc:chgData name="Julian Sharp" userId="a737e408-7ef9-4a78-9152-63fbae2c2002" providerId="ADAL" clId="{FF6EDE28-7AFA-4E37-A872-56941641EF66}" dt="2023-02-06T22:08:08.482" v="102" actId="47"/>
        <pc:sldMkLst>
          <pc:docMk/>
          <pc:sldMk cId="2656170574" sldId="1020"/>
        </pc:sldMkLst>
      </pc:sldChg>
      <pc:sldChg chg="addSp delSp modSp mod">
        <pc:chgData name="Julian Sharp" userId="a737e408-7ef9-4a78-9152-63fbae2c2002" providerId="ADAL" clId="{FF6EDE28-7AFA-4E37-A872-56941641EF66}" dt="2023-02-06T22:01:10.134" v="1" actId="478"/>
        <pc:sldMkLst>
          <pc:docMk/>
          <pc:sldMk cId="3018641981" sldId="1627"/>
        </pc:sldMkLst>
        <pc:spChg chg="add del mod">
          <ac:chgData name="Julian Sharp" userId="a737e408-7ef9-4a78-9152-63fbae2c2002" providerId="ADAL" clId="{FF6EDE28-7AFA-4E37-A872-56941641EF66}" dt="2023-02-06T22:01:10.134" v="1" actId="478"/>
          <ac:spMkLst>
            <pc:docMk/>
            <pc:sldMk cId="3018641981" sldId="1627"/>
            <ac:spMk id="3" creationId="{AA8608C4-1236-D1CF-E34F-F39FFA01E312}"/>
          </ac:spMkLst>
        </pc:spChg>
        <pc:spChg chg="del">
          <ac:chgData name="Julian Sharp" userId="a737e408-7ef9-4a78-9152-63fbae2c2002" providerId="ADAL" clId="{FF6EDE28-7AFA-4E37-A872-56941641EF66}" dt="2023-02-06T22:01:08.480" v="0" actId="478"/>
          <ac:spMkLst>
            <pc:docMk/>
            <pc:sldMk cId="3018641981" sldId="1627"/>
            <ac:spMk id="5" creationId="{58304294-793E-FB49-A26A-F2ADFBA94074}"/>
          </ac:spMkLst>
        </pc:spChg>
      </pc:sldChg>
      <pc:sldChg chg="del">
        <pc:chgData name="Julian Sharp" userId="a737e408-7ef9-4a78-9152-63fbae2c2002" providerId="ADAL" clId="{FF6EDE28-7AFA-4E37-A872-56941641EF66}" dt="2023-02-06T22:08:08.482" v="102" actId="47"/>
        <pc:sldMkLst>
          <pc:docMk/>
          <pc:sldMk cId="1950383483" sldId="1761"/>
        </pc:sldMkLst>
      </pc:sldChg>
      <pc:sldChg chg="modSp mod">
        <pc:chgData name="Julian Sharp" userId="a737e408-7ef9-4a78-9152-63fbae2c2002" providerId="ADAL" clId="{FF6EDE28-7AFA-4E37-A872-56941641EF66}" dt="2023-02-06T22:09:12.693" v="181" actId="20577"/>
        <pc:sldMkLst>
          <pc:docMk/>
          <pc:sldMk cId="1358256567" sldId="1767"/>
        </pc:sldMkLst>
        <pc:spChg chg="mod">
          <ac:chgData name="Julian Sharp" userId="a737e408-7ef9-4a78-9152-63fbae2c2002" providerId="ADAL" clId="{FF6EDE28-7AFA-4E37-A872-56941641EF66}" dt="2023-02-06T22:09:12.693" v="181" actId="20577"/>
          <ac:spMkLst>
            <pc:docMk/>
            <pc:sldMk cId="1358256567" sldId="1767"/>
            <ac:spMk id="3" creationId="{00000000-0000-0000-0000-000000000000}"/>
          </ac:spMkLst>
        </pc:spChg>
      </pc:sldChg>
      <pc:sldChg chg="modSp mod">
        <pc:chgData name="Julian Sharp" userId="a737e408-7ef9-4a78-9152-63fbae2c2002" providerId="ADAL" clId="{FF6EDE28-7AFA-4E37-A872-56941641EF66}" dt="2023-02-06T22:08:20.246" v="106" actId="20577"/>
        <pc:sldMkLst>
          <pc:docMk/>
          <pc:sldMk cId="4244671936" sldId="1778"/>
        </pc:sldMkLst>
        <pc:spChg chg="mod">
          <ac:chgData name="Julian Sharp" userId="a737e408-7ef9-4a78-9152-63fbae2c2002" providerId="ADAL" clId="{FF6EDE28-7AFA-4E37-A872-56941641EF66}" dt="2023-02-06T22:08:20.246" v="106" actId="20577"/>
          <ac:spMkLst>
            <pc:docMk/>
            <pc:sldMk cId="4244671936" sldId="1778"/>
            <ac:spMk id="3" creationId="{00000000-0000-0000-0000-000000000000}"/>
          </ac:spMkLst>
        </pc:spChg>
      </pc:sldChg>
      <pc:sldChg chg="modSp mod modClrScheme chgLayout">
        <pc:chgData name="Julian Sharp" userId="a737e408-7ef9-4a78-9152-63fbae2c2002" providerId="ADAL" clId="{FF6EDE28-7AFA-4E37-A872-56941641EF66}" dt="2023-02-06T22:12:08.073" v="190" actId="700"/>
        <pc:sldMkLst>
          <pc:docMk/>
          <pc:sldMk cId="1126911564" sldId="3749"/>
        </pc:sldMkLst>
        <pc:spChg chg="mod ord">
          <ac:chgData name="Julian Sharp" userId="a737e408-7ef9-4a78-9152-63fbae2c2002" providerId="ADAL" clId="{FF6EDE28-7AFA-4E37-A872-56941641EF66}" dt="2023-02-06T22:12:08.073" v="190" actId="700"/>
          <ac:spMkLst>
            <pc:docMk/>
            <pc:sldMk cId="1126911564" sldId="3749"/>
            <ac:spMk id="5" creationId="{E75A0CAF-4DAD-4D6F-A902-E44A2E19200D}"/>
          </ac:spMkLst>
        </pc:spChg>
        <pc:spChg chg="mod">
          <ac:chgData name="Julian Sharp" userId="a737e408-7ef9-4a78-9152-63fbae2c2002" providerId="ADAL" clId="{FF6EDE28-7AFA-4E37-A872-56941641EF66}" dt="2023-02-06T22:04:39.265" v="82" actId="1076"/>
          <ac:spMkLst>
            <pc:docMk/>
            <pc:sldMk cId="1126911564" sldId="3749"/>
            <ac:spMk id="13" creationId="{F1D28BD5-6B04-485A-B837-6967EB1227AA}"/>
          </ac:spMkLst>
        </pc:spChg>
        <pc:spChg chg="mod">
          <ac:chgData name="Julian Sharp" userId="a737e408-7ef9-4a78-9152-63fbae2c2002" providerId="ADAL" clId="{FF6EDE28-7AFA-4E37-A872-56941641EF66}" dt="2023-02-06T22:04:44.161" v="85" actId="20577"/>
          <ac:spMkLst>
            <pc:docMk/>
            <pc:sldMk cId="1126911564" sldId="3749"/>
            <ac:spMk id="17" creationId="{3D2BB265-9D0C-47B7-A91E-5D3C9947986A}"/>
          </ac:spMkLst>
        </pc:spChg>
        <pc:spChg chg="mod">
          <ac:chgData name="Julian Sharp" userId="a737e408-7ef9-4a78-9152-63fbae2c2002" providerId="ADAL" clId="{FF6EDE28-7AFA-4E37-A872-56941641EF66}" dt="2023-02-06T22:04:14.468" v="72" actId="20577"/>
          <ac:spMkLst>
            <pc:docMk/>
            <pc:sldMk cId="1126911564" sldId="3749"/>
            <ac:spMk id="18" creationId="{417DDEB9-6960-4244-8253-6ED382C87A88}"/>
          </ac:spMkLst>
        </pc:spChg>
      </pc:sldChg>
      <pc:sldChg chg="modSp mod modClrScheme chgLayout">
        <pc:chgData name="Julian Sharp" userId="a737e408-7ef9-4a78-9152-63fbae2c2002" providerId="ADAL" clId="{FF6EDE28-7AFA-4E37-A872-56941641EF66}" dt="2023-02-06T22:11:05.926" v="183" actId="1076"/>
        <pc:sldMkLst>
          <pc:docMk/>
          <pc:sldMk cId="2735077245" sldId="3769"/>
        </pc:sldMkLst>
        <pc:spChg chg="mod ord">
          <ac:chgData name="Julian Sharp" userId="a737e408-7ef9-4a78-9152-63fbae2c2002" providerId="ADAL" clId="{FF6EDE28-7AFA-4E37-A872-56941641EF66}" dt="2023-02-06T22:10:59.967" v="182" actId="700"/>
          <ac:spMkLst>
            <pc:docMk/>
            <pc:sldMk cId="2735077245" sldId="3769"/>
            <ac:spMk id="2" creationId="{0781B326-07F7-4DDB-9D9A-1CFA89153E4C}"/>
          </ac:spMkLst>
        </pc:spChg>
        <pc:spChg chg="mod ord">
          <ac:chgData name="Julian Sharp" userId="a737e408-7ef9-4a78-9152-63fbae2c2002" providerId="ADAL" clId="{FF6EDE28-7AFA-4E37-A872-56941641EF66}" dt="2023-02-06T22:11:05.926" v="183" actId="1076"/>
          <ac:spMkLst>
            <pc:docMk/>
            <pc:sldMk cId="2735077245" sldId="3769"/>
            <ac:spMk id="3" creationId="{4AFDEEB2-FDB5-4309-8115-FF16177E5287}"/>
          </ac:spMkLst>
        </pc:spChg>
      </pc:sldChg>
      <pc:sldChg chg="modSp mod modClrScheme chgLayout">
        <pc:chgData name="Julian Sharp" userId="a737e408-7ef9-4a78-9152-63fbae2c2002" providerId="ADAL" clId="{FF6EDE28-7AFA-4E37-A872-56941641EF66}" dt="2023-02-06T22:11:11.999" v="184" actId="700"/>
        <pc:sldMkLst>
          <pc:docMk/>
          <pc:sldMk cId="3368230685" sldId="3770"/>
        </pc:sldMkLst>
        <pc:spChg chg="mod ord">
          <ac:chgData name="Julian Sharp" userId="a737e408-7ef9-4a78-9152-63fbae2c2002" providerId="ADAL" clId="{FF6EDE28-7AFA-4E37-A872-56941641EF66}" dt="2023-02-06T22:11:11.999" v="184" actId="700"/>
          <ac:spMkLst>
            <pc:docMk/>
            <pc:sldMk cId="3368230685" sldId="3770"/>
            <ac:spMk id="5" creationId="{6D16E353-FDCE-4CBC-95BB-CCC663719859}"/>
          </ac:spMkLst>
        </pc:spChg>
      </pc:sldChg>
      <pc:sldChg chg="modSp mod modClrScheme chgLayout">
        <pc:chgData name="Julian Sharp" userId="a737e408-7ef9-4a78-9152-63fbae2c2002" providerId="ADAL" clId="{FF6EDE28-7AFA-4E37-A872-56941641EF66}" dt="2023-02-06T22:12:24.764" v="192" actId="700"/>
        <pc:sldMkLst>
          <pc:docMk/>
          <pc:sldMk cId="507253580" sldId="2076136462"/>
        </pc:sldMkLst>
        <pc:spChg chg="mod ord">
          <ac:chgData name="Julian Sharp" userId="a737e408-7ef9-4a78-9152-63fbae2c2002" providerId="ADAL" clId="{FF6EDE28-7AFA-4E37-A872-56941641EF66}" dt="2023-02-06T22:12:24.764" v="192" actId="700"/>
          <ac:spMkLst>
            <pc:docMk/>
            <pc:sldMk cId="507253580" sldId="2076136462"/>
            <ac:spMk id="2" creationId="{A2FECC00-841A-454C-BC48-33A135F99D9E}"/>
          </ac:spMkLst>
        </pc:spChg>
        <pc:spChg chg="mod">
          <ac:chgData name="Julian Sharp" userId="a737e408-7ef9-4a78-9152-63fbae2c2002" providerId="ADAL" clId="{FF6EDE28-7AFA-4E37-A872-56941641EF66}" dt="2023-02-06T22:02:49.256" v="37" actId="20577"/>
          <ac:spMkLst>
            <pc:docMk/>
            <pc:sldMk cId="507253580" sldId="2076136462"/>
            <ac:spMk id="5" creationId="{BCC04520-E9CC-47C9-ABF6-F8A30CB2A4DF}"/>
          </ac:spMkLst>
        </pc:spChg>
        <pc:spChg chg="mod">
          <ac:chgData name="Julian Sharp" userId="a737e408-7ef9-4a78-9152-63fbae2c2002" providerId="ADAL" clId="{FF6EDE28-7AFA-4E37-A872-56941641EF66}" dt="2023-02-06T22:03:23.049" v="50" actId="14100"/>
          <ac:spMkLst>
            <pc:docMk/>
            <pc:sldMk cId="507253580" sldId="2076136462"/>
            <ac:spMk id="6" creationId="{86727A81-0E09-4D06-A459-C91F85D20B6F}"/>
          </ac:spMkLst>
        </pc:spChg>
        <pc:spChg chg="mod">
          <ac:chgData name="Julian Sharp" userId="a737e408-7ef9-4a78-9152-63fbae2c2002" providerId="ADAL" clId="{FF6EDE28-7AFA-4E37-A872-56941641EF66}" dt="2023-02-06T22:02:10.540" v="29" actId="14100"/>
          <ac:spMkLst>
            <pc:docMk/>
            <pc:sldMk cId="507253580" sldId="2076136462"/>
            <ac:spMk id="7" creationId="{19DB3C0E-E19F-4967-8F00-4C56F3C45EFE}"/>
          </ac:spMkLst>
        </pc:spChg>
        <pc:spChg chg="mod">
          <ac:chgData name="Julian Sharp" userId="a737e408-7ef9-4a78-9152-63fbae2c2002" providerId="ADAL" clId="{FF6EDE28-7AFA-4E37-A872-56941641EF66}" dt="2023-02-06T22:02:17.886" v="31" actId="1076"/>
          <ac:spMkLst>
            <pc:docMk/>
            <pc:sldMk cId="507253580" sldId="2076136462"/>
            <ac:spMk id="8" creationId="{F5938843-862B-4F11-823F-0AA3E7131BCB}"/>
          </ac:spMkLst>
        </pc:spChg>
      </pc:sldChg>
      <pc:sldChg chg="modSp mod modClrScheme chgLayout">
        <pc:chgData name="Julian Sharp" userId="a737e408-7ef9-4a78-9152-63fbae2c2002" providerId="ADAL" clId="{FF6EDE28-7AFA-4E37-A872-56941641EF66}" dt="2023-02-06T22:13:02.386" v="206" actId="20577"/>
        <pc:sldMkLst>
          <pc:docMk/>
          <pc:sldMk cId="2503286711" sldId="2076136463"/>
        </pc:sldMkLst>
        <pc:spChg chg="mod ord">
          <ac:chgData name="Julian Sharp" userId="a737e408-7ef9-4a78-9152-63fbae2c2002" providerId="ADAL" clId="{FF6EDE28-7AFA-4E37-A872-56941641EF66}" dt="2023-02-06T22:12:24.764" v="192" actId="700"/>
          <ac:spMkLst>
            <pc:docMk/>
            <pc:sldMk cId="2503286711" sldId="2076136463"/>
            <ac:spMk id="2" creationId="{A2FECC00-841A-454C-BC48-33A135F99D9E}"/>
          </ac:spMkLst>
        </pc:spChg>
        <pc:spChg chg="mod">
          <ac:chgData name="Julian Sharp" userId="a737e408-7ef9-4a78-9152-63fbae2c2002" providerId="ADAL" clId="{FF6EDE28-7AFA-4E37-A872-56941641EF66}" dt="2023-02-06T22:03:05.531" v="43" actId="20577"/>
          <ac:spMkLst>
            <pc:docMk/>
            <pc:sldMk cId="2503286711" sldId="2076136463"/>
            <ac:spMk id="4" creationId="{32FC1BD2-25D2-4626-B5C9-CAE8054301BF}"/>
          </ac:spMkLst>
        </pc:spChg>
        <pc:spChg chg="mod">
          <ac:chgData name="Julian Sharp" userId="a737e408-7ef9-4a78-9152-63fbae2c2002" providerId="ADAL" clId="{FF6EDE28-7AFA-4E37-A872-56941641EF66}" dt="2023-02-06T22:02:53.820" v="38"/>
          <ac:spMkLst>
            <pc:docMk/>
            <pc:sldMk cId="2503286711" sldId="2076136463"/>
            <ac:spMk id="5" creationId="{BCC04520-E9CC-47C9-ABF6-F8A30CB2A4DF}"/>
          </ac:spMkLst>
        </pc:spChg>
        <pc:spChg chg="mod">
          <ac:chgData name="Julian Sharp" userId="a737e408-7ef9-4a78-9152-63fbae2c2002" providerId="ADAL" clId="{FF6EDE28-7AFA-4E37-A872-56941641EF66}" dt="2023-02-06T22:03:28.921" v="51"/>
          <ac:spMkLst>
            <pc:docMk/>
            <pc:sldMk cId="2503286711" sldId="2076136463"/>
            <ac:spMk id="7" creationId="{19DB3C0E-E19F-4967-8F00-4C56F3C45EFE}"/>
          </ac:spMkLst>
        </pc:spChg>
        <pc:spChg chg="mod">
          <ac:chgData name="Julian Sharp" userId="a737e408-7ef9-4a78-9152-63fbae2c2002" providerId="ADAL" clId="{FF6EDE28-7AFA-4E37-A872-56941641EF66}" dt="2023-02-06T22:13:02.386" v="206" actId="20577"/>
          <ac:spMkLst>
            <pc:docMk/>
            <pc:sldMk cId="2503286711" sldId="2076136463"/>
            <ac:spMk id="8" creationId="{F5938843-862B-4F11-823F-0AA3E7131BCB}"/>
          </ac:spMkLst>
        </pc:spChg>
      </pc:sldChg>
      <pc:sldChg chg="modSp mod modClrScheme chgLayout">
        <pc:chgData name="Julian Sharp" userId="a737e408-7ef9-4a78-9152-63fbae2c2002" providerId="ADAL" clId="{FF6EDE28-7AFA-4E37-A872-56941641EF66}" dt="2023-02-06T22:12:24.764" v="192" actId="700"/>
        <pc:sldMkLst>
          <pc:docMk/>
          <pc:sldMk cId="4122340925" sldId="2076136464"/>
        </pc:sldMkLst>
        <pc:spChg chg="mod ord">
          <ac:chgData name="Julian Sharp" userId="a737e408-7ef9-4a78-9152-63fbae2c2002" providerId="ADAL" clId="{FF6EDE28-7AFA-4E37-A872-56941641EF66}" dt="2023-02-06T22:12:24.764" v="192" actId="700"/>
          <ac:spMkLst>
            <pc:docMk/>
            <pc:sldMk cId="4122340925" sldId="2076136464"/>
            <ac:spMk id="2" creationId="{A2FECC00-841A-454C-BC48-33A135F99D9E}"/>
          </ac:spMkLst>
        </pc:spChg>
        <pc:spChg chg="mod">
          <ac:chgData name="Julian Sharp" userId="a737e408-7ef9-4a78-9152-63fbae2c2002" providerId="ADAL" clId="{FF6EDE28-7AFA-4E37-A872-56941641EF66}" dt="2023-02-06T22:03:08.386" v="44"/>
          <ac:spMkLst>
            <pc:docMk/>
            <pc:sldMk cId="4122340925" sldId="2076136464"/>
            <ac:spMk id="4" creationId="{32FC1BD2-25D2-4626-B5C9-CAE8054301BF}"/>
          </ac:spMkLst>
        </pc:spChg>
        <pc:spChg chg="mod">
          <ac:chgData name="Julian Sharp" userId="a737e408-7ef9-4a78-9152-63fbae2c2002" providerId="ADAL" clId="{FF6EDE28-7AFA-4E37-A872-56941641EF66}" dt="2023-02-06T22:02:55.938" v="39"/>
          <ac:spMkLst>
            <pc:docMk/>
            <pc:sldMk cId="4122340925" sldId="2076136464"/>
            <ac:spMk id="5" creationId="{BCC04520-E9CC-47C9-ABF6-F8A30CB2A4DF}"/>
          </ac:spMkLst>
        </pc:spChg>
        <pc:spChg chg="mod">
          <ac:chgData name="Julian Sharp" userId="a737e408-7ef9-4a78-9152-63fbae2c2002" providerId="ADAL" clId="{FF6EDE28-7AFA-4E37-A872-56941641EF66}" dt="2023-02-06T22:03:30.743" v="52"/>
          <ac:spMkLst>
            <pc:docMk/>
            <pc:sldMk cId="4122340925" sldId="2076136464"/>
            <ac:spMk id="7" creationId="{19DB3C0E-E19F-4967-8F00-4C56F3C45EFE}"/>
          </ac:spMkLst>
        </pc:spChg>
      </pc:sldChg>
      <pc:sldChg chg="modSp mod modClrScheme chgLayout">
        <pc:chgData name="Julian Sharp" userId="a737e408-7ef9-4a78-9152-63fbae2c2002" providerId="ADAL" clId="{FF6EDE28-7AFA-4E37-A872-56941641EF66}" dt="2023-02-06T22:12:24.764" v="192" actId="700"/>
        <pc:sldMkLst>
          <pc:docMk/>
          <pc:sldMk cId="962780747" sldId="2076136465"/>
        </pc:sldMkLst>
        <pc:spChg chg="mod ord">
          <ac:chgData name="Julian Sharp" userId="a737e408-7ef9-4a78-9152-63fbae2c2002" providerId="ADAL" clId="{FF6EDE28-7AFA-4E37-A872-56941641EF66}" dt="2023-02-06T22:12:24.764" v="192" actId="700"/>
          <ac:spMkLst>
            <pc:docMk/>
            <pc:sldMk cId="962780747" sldId="2076136465"/>
            <ac:spMk id="2" creationId="{A2FECC00-841A-454C-BC48-33A135F99D9E}"/>
          </ac:spMkLst>
        </pc:spChg>
        <pc:spChg chg="mod">
          <ac:chgData name="Julian Sharp" userId="a737e408-7ef9-4a78-9152-63fbae2c2002" providerId="ADAL" clId="{FF6EDE28-7AFA-4E37-A872-56941641EF66}" dt="2023-02-06T22:03:09.839" v="45"/>
          <ac:spMkLst>
            <pc:docMk/>
            <pc:sldMk cId="962780747" sldId="2076136465"/>
            <ac:spMk id="4" creationId="{32FC1BD2-25D2-4626-B5C9-CAE8054301BF}"/>
          </ac:spMkLst>
        </pc:spChg>
        <pc:spChg chg="mod">
          <ac:chgData name="Julian Sharp" userId="a737e408-7ef9-4a78-9152-63fbae2c2002" providerId="ADAL" clId="{FF6EDE28-7AFA-4E37-A872-56941641EF66}" dt="2023-02-06T22:02:57.713" v="40"/>
          <ac:spMkLst>
            <pc:docMk/>
            <pc:sldMk cId="962780747" sldId="2076136465"/>
            <ac:spMk id="5" creationId="{BCC04520-E9CC-47C9-ABF6-F8A30CB2A4DF}"/>
          </ac:spMkLst>
        </pc:spChg>
        <pc:spChg chg="mod">
          <ac:chgData name="Julian Sharp" userId="a737e408-7ef9-4a78-9152-63fbae2c2002" providerId="ADAL" clId="{FF6EDE28-7AFA-4E37-A872-56941641EF66}" dt="2023-02-06T22:03:32.284" v="53"/>
          <ac:spMkLst>
            <pc:docMk/>
            <pc:sldMk cId="962780747" sldId="2076136465"/>
            <ac:spMk id="7" creationId="{19DB3C0E-E19F-4967-8F00-4C56F3C45EFE}"/>
          </ac:spMkLst>
        </pc:spChg>
      </pc:sldChg>
      <pc:sldChg chg="modSp mod modClrScheme chgLayout">
        <pc:chgData name="Julian Sharp" userId="a737e408-7ef9-4a78-9152-63fbae2c2002" providerId="ADAL" clId="{FF6EDE28-7AFA-4E37-A872-56941641EF66}" dt="2023-02-06T22:12:35.258" v="193" actId="6549"/>
        <pc:sldMkLst>
          <pc:docMk/>
          <pc:sldMk cId="3749023409" sldId="2076136466"/>
        </pc:sldMkLst>
        <pc:spChg chg="mod ord">
          <ac:chgData name="Julian Sharp" userId="a737e408-7ef9-4a78-9152-63fbae2c2002" providerId="ADAL" clId="{FF6EDE28-7AFA-4E37-A872-56941641EF66}" dt="2023-02-06T22:12:24.764" v="192" actId="700"/>
          <ac:spMkLst>
            <pc:docMk/>
            <pc:sldMk cId="3749023409" sldId="2076136466"/>
            <ac:spMk id="2" creationId="{A2FECC00-841A-454C-BC48-33A135F99D9E}"/>
          </ac:spMkLst>
        </pc:spChg>
        <pc:spChg chg="mod">
          <ac:chgData name="Julian Sharp" userId="a737e408-7ef9-4a78-9152-63fbae2c2002" providerId="ADAL" clId="{FF6EDE28-7AFA-4E37-A872-56941641EF66}" dt="2023-02-06T22:03:11.344" v="46"/>
          <ac:spMkLst>
            <pc:docMk/>
            <pc:sldMk cId="3749023409" sldId="2076136466"/>
            <ac:spMk id="4" creationId="{32FC1BD2-25D2-4626-B5C9-CAE8054301BF}"/>
          </ac:spMkLst>
        </pc:spChg>
        <pc:spChg chg="mod">
          <ac:chgData name="Julian Sharp" userId="a737e408-7ef9-4a78-9152-63fbae2c2002" providerId="ADAL" clId="{FF6EDE28-7AFA-4E37-A872-56941641EF66}" dt="2023-02-06T22:02:59.365" v="41"/>
          <ac:spMkLst>
            <pc:docMk/>
            <pc:sldMk cId="3749023409" sldId="2076136466"/>
            <ac:spMk id="5" creationId="{BCC04520-E9CC-47C9-ABF6-F8A30CB2A4DF}"/>
          </ac:spMkLst>
        </pc:spChg>
        <pc:spChg chg="mod">
          <ac:chgData name="Julian Sharp" userId="a737e408-7ef9-4a78-9152-63fbae2c2002" providerId="ADAL" clId="{FF6EDE28-7AFA-4E37-A872-56941641EF66}" dt="2023-02-06T22:03:34.135" v="54"/>
          <ac:spMkLst>
            <pc:docMk/>
            <pc:sldMk cId="3749023409" sldId="2076136466"/>
            <ac:spMk id="7" creationId="{19DB3C0E-E19F-4967-8F00-4C56F3C45EFE}"/>
          </ac:spMkLst>
        </pc:spChg>
        <pc:spChg chg="mod">
          <ac:chgData name="Julian Sharp" userId="a737e408-7ef9-4a78-9152-63fbae2c2002" providerId="ADAL" clId="{FF6EDE28-7AFA-4E37-A872-56941641EF66}" dt="2023-02-06T22:12:35.258" v="193" actId="6549"/>
          <ac:spMkLst>
            <pc:docMk/>
            <pc:sldMk cId="3749023409" sldId="2076136466"/>
            <ac:spMk id="8" creationId="{F5938843-862B-4F11-823F-0AA3E7131BCB}"/>
          </ac:spMkLst>
        </pc:spChg>
      </pc:sldChg>
      <pc:sldChg chg="modSp mod modClrScheme chgLayout modNotesTx">
        <pc:chgData name="Julian Sharp" userId="a737e408-7ef9-4a78-9152-63fbae2c2002" providerId="ADAL" clId="{FF6EDE28-7AFA-4E37-A872-56941641EF66}" dt="2023-02-06T22:12:14.260" v="191" actId="700"/>
        <pc:sldMkLst>
          <pc:docMk/>
          <pc:sldMk cId="3955008384" sldId="2076136467"/>
        </pc:sldMkLst>
        <pc:spChg chg="mod ord">
          <ac:chgData name="Julian Sharp" userId="a737e408-7ef9-4a78-9152-63fbae2c2002" providerId="ADAL" clId="{FF6EDE28-7AFA-4E37-A872-56941641EF66}" dt="2023-02-06T22:12:14.260" v="191" actId="700"/>
          <ac:spMkLst>
            <pc:docMk/>
            <pc:sldMk cId="3955008384" sldId="2076136467"/>
            <ac:spMk id="2" creationId="{2AFFB0BA-C14B-4895-58C7-0B885C4A30D3}"/>
          </ac:spMkLst>
        </pc:spChg>
        <pc:spChg chg="mod">
          <ac:chgData name="Julian Sharp" userId="a737e408-7ef9-4a78-9152-63fbae2c2002" providerId="ADAL" clId="{FF6EDE28-7AFA-4E37-A872-56941641EF66}" dt="2023-02-06T22:03:56.290" v="62" actId="20577"/>
          <ac:spMkLst>
            <pc:docMk/>
            <pc:sldMk cId="3955008384" sldId="2076136467"/>
            <ac:spMk id="4" creationId="{CA49434C-A34A-1751-CC84-859A9DC6B568}"/>
          </ac:spMkLst>
        </pc:spChg>
      </pc:sldChg>
      <pc:sldChg chg="modSp mod chgLayout">
        <pc:chgData name="Julian Sharp" userId="a737e408-7ef9-4a78-9152-63fbae2c2002" providerId="ADAL" clId="{FF6EDE28-7AFA-4E37-A872-56941641EF66}" dt="2023-02-06T22:11:43.825" v="188" actId="700"/>
        <pc:sldMkLst>
          <pc:docMk/>
          <pc:sldMk cId="4229661004" sldId="2076136477"/>
        </pc:sldMkLst>
        <pc:spChg chg="mod ord">
          <ac:chgData name="Julian Sharp" userId="a737e408-7ef9-4a78-9152-63fbae2c2002" providerId="ADAL" clId="{FF6EDE28-7AFA-4E37-A872-56941641EF66}" dt="2023-02-06T22:11:43.825" v="188" actId="700"/>
          <ac:spMkLst>
            <pc:docMk/>
            <pc:sldMk cId="4229661004" sldId="2076136477"/>
            <ac:spMk id="3" creationId="{B2501DE8-7FA2-435D-8A2E-490E1519A941}"/>
          </ac:spMkLst>
        </pc:spChg>
      </pc:sldChg>
      <pc:sldChg chg="modSp mod modClrScheme chgLayout">
        <pc:chgData name="Julian Sharp" userId="a737e408-7ef9-4a78-9152-63fbae2c2002" providerId="ADAL" clId="{FF6EDE28-7AFA-4E37-A872-56941641EF66}" dt="2023-02-06T22:11:19.935" v="185" actId="700"/>
        <pc:sldMkLst>
          <pc:docMk/>
          <pc:sldMk cId="1021445700" sldId="2076136480"/>
        </pc:sldMkLst>
        <pc:spChg chg="mod ord">
          <ac:chgData name="Julian Sharp" userId="a737e408-7ef9-4a78-9152-63fbae2c2002" providerId="ADAL" clId="{FF6EDE28-7AFA-4E37-A872-56941641EF66}" dt="2023-02-06T22:11:19.935" v="185" actId="700"/>
          <ac:spMkLst>
            <pc:docMk/>
            <pc:sldMk cId="1021445700" sldId="2076136480"/>
            <ac:spMk id="2" creationId="{2AFFB0BA-C14B-4895-58C7-0B885C4A30D3}"/>
          </ac:spMkLst>
        </pc:spChg>
      </pc:sldChg>
      <pc:sldChg chg="modSp mod modClrScheme chgLayout">
        <pc:chgData name="Julian Sharp" userId="a737e408-7ef9-4a78-9152-63fbae2c2002" providerId="ADAL" clId="{FF6EDE28-7AFA-4E37-A872-56941641EF66}" dt="2023-02-06T22:11:27.334" v="186" actId="700"/>
        <pc:sldMkLst>
          <pc:docMk/>
          <pc:sldMk cId="2821146907" sldId="2076136481"/>
        </pc:sldMkLst>
        <pc:spChg chg="mod ord">
          <ac:chgData name="Julian Sharp" userId="a737e408-7ef9-4a78-9152-63fbae2c2002" providerId="ADAL" clId="{FF6EDE28-7AFA-4E37-A872-56941641EF66}" dt="2023-02-06T22:11:27.334" v="186" actId="700"/>
          <ac:spMkLst>
            <pc:docMk/>
            <pc:sldMk cId="2821146907" sldId="2076136481"/>
            <ac:spMk id="2" creationId="{A8C845C2-0ADC-B591-7012-D56BAA3BB44E}"/>
          </ac:spMkLst>
        </pc:spChg>
      </pc:sldChg>
      <pc:sldChg chg="del">
        <pc:chgData name="Julian Sharp" userId="a737e408-7ef9-4a78-9152-63fbae2c2002" providerId="ADAL" clId="{FF6EDE28-7AFA-4E37-A872-56941641EF66}" dt="2023-02-06T22:08:08.482" v="102" actId="47"/>
        <pc:sldMkLst>
          <pc:docMk/>
          <pc:sldMk cId="2696318556" sldId="2076136482"/>
        </pc:sldMkLst>
      </pc:sldChg>
      <pc:sldChg chg="del">
        <pc:chgData name="Julian Sharp" userId="a737e408-7ef9-4a78-9152-63fbae2c2002" providerId="ADAL" clId="{FF6EDE28-7AFA-4E37-A872-56941641EF66}" dt="2023-02-06T22:08:08.482" v="102" actId="47"/>
        <pc:sldMkLst>
          <pc:docMk/>
          <pc:sldMk cId="754880853" sldId="2076136483"/>
        </pc:sldMkLst>
      </pc:sldChg>
      <pc:sldChg chg="del">
        <pc:chgData name="Julian Sharp" userId="a737e408-7ef9-4a78-9152-63fbae2c2002" providerId="ADAL" clId="{FF6EDE28-7AFA-4E37-A872-56941641EF66}" dt="2023-02-06T22:08:08.482" v="102" actId="47"/>
        <pc:sldMkLst>
          <pc:docMk/>
          <pc:sldMk cId="3172182395" sldId="2076136484"/>
        </pc:sldMkLst>
      </pc:sldChg>
      <pc:sldChg chg="del">
        <pc:chgData name="Julian Sharp" userId="a737e408-7ef9-4a78-9152-63fbae2c2002" providerId="ADAL" clId="{FF6EDE28-7AFA-4E37-A872-56941641EF66}" dt="2023-02-06T22:08:08.482" v="102" actId="47"/>
        <pc:sldMkLst>
          <pc:docMk/>
          <pc:sldMk cId="506567831" sldId="2076136485"/>
        </pc:sldMkLst>
      </pc:sldChg>
      <pc:sldChg chg="modSp mod ord">
        <pc:chgData name="Julian Sharp" userId="a737e408-7ef9-4a78-9152-63fbae2c2002" providerId="ADAL" clId="{FF6EDE28-7AFA-4E37-A872-56941641EF66}" dt="2023-02-06T22:05:48.777" v="94"/>
        <pc:sldMkLst>
          <pc:docMk/>
          <pc:sldMk cId="793084192" sldId="2076136486"/>
        </pc:sldMkLst>
        <pc:spChg chg="mod">
          <ac:chgData name="Julian Sharp" userId="a737e408-7ef9-4a78-9152-63fbae2c2002" providerId="ADAL" clId="{FF6EDE28-7AFA-4E37-A872-56941641EF66}" dt="2023-02-06T22:05:48.777" v="94"/>
          <ac:spMkLst>
            <pc:docMk/>
            <pc:sldMk cId="793084192" sldId="2076136486"/>
            <ac:spMk id="17" creationId="{00000000-0000-0000-0000-000000000000}"/>
          </ac:spMkLst>
        </pc:spChg>
      </pc:sldChg>
      <pc:sldMasterChg chg="delSldLayout">
        <pc:chgData name="Julian Sharp" userId="a737e408-7ef9-4a78-9152-63fbae2c2002" providerId="ADAL" clId="{FF6EDE28-7AFA-4E37-A872-56941641EF66}" dt="2023-02-06T22:08:08.482" v="102" actId="47"/>
        <pc:sldMasterMkLst>
          <pc:docMk/>
          <pc:sldMasterMk cId="1881724970" sldId="2147484551"/>
        </pc:sldMasterMkLst>
        <pc:sldLayoutChg chg="del">
          <pc:chgData name="Julian Sharp" userId="a737e408-7ef9-4a78-9152-63fbae2c2002" providerId="ADAL" clId="{FF6EDE28-7AFA-4E37-A872-56941641EF66}" dt="2023-02-06T22:08:08.482" v="102" actId="47"/>
          <pc:sldLayoutMkLst>
            <pc:docMk/>
            <pc:sldMasterMk cId="1881724970" sldId="2147484551"/>
            <pc:sldLayoutMk cId="1865572518" sldId="214748475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FEF3-8442-4638-83EA-D8894C120F70}" type="doc">
      <dgm:prSet loTypeId="urn:microsoft.com/office/officeart/2005/8/layout/hierarchy4" loCatId="hierarchy" qsTypeId="urn:microsoft.com/office/officeart/2005/8/quickstyle/simple1" qsCatId="simple" csTypeId="urn:microsoft.com/office/officeart/2005/8/colors/accent1_2" csCatId="accent1"/>
      <dgm:spPr/>
      <dgm:t>
        <a:bodyPr/>
        <a:lstStyle/>
        <a:p>
          <a:endParaRPr lang="en-GB"/>
        </a:p>
      </dgm:t>
    </dgm:pt>
    <dgm:pt modelId="{A99A0BFE-C514-418A-A626-A1BEA266B9C5}">
      <dgm:prSet/>
      <dgm:spPr/>
      <dgm:t>
        <a:bodyPr/>
        <a:lstStyle/>
        <a:p>
          <a:r>
            <a:rPr lang="en-GB" baseline="0" dirty="0"/>
            <a:t>Business Rules</a:t>
          </a:r>
          <a:endParaRPr lang="en-GB" dirty="0"/>
        </a:p>
      </dgm:t>
    </dgm:pt>
    <dgm:pt modelId="{4623C4FA-0FC6-413D-97C9-CD0DC7DD8049}" type="parTrans" cxnId="{D8535AD9-70CD-4DE2-BF6A-ACA3A0DB46F2}">
      <dgm:prSet/>
      <dgm:spPr/>
      <dgm:t>
        <a:bodyPr/>
        <a:lstStyle/>
        <a:p>
          <a:endParaRPr lang="en-GB"/>
        </a:p>
      </dgm:t>
    </dgm:pt>
    <dgm:pt modelId="{00461760-0B3E-4B0B-AF8D-F3635FEC2200}" type="sibTrans" cxnId="{D8535AD9-70CD-4DE2-BF6A-ACA3A0DB46F2}">
      <dgm:prSet/>
      <dgm:spPr/>
      <dgm:t>
        <a:bodyPr/>
        <a:lstStyle/>
        <a:p>
          <a:endParaRPr lang="en-GB"/>
        </a:p>
      </dgm:t>
    </dgm:pt>
    <dgm:pt modelId="{F2F25E82-7083-433C-A6BA-E05BBEBA4A62}">
      <dgm:prSet/>
      <dgm:spPr/>
      <dgm:t>
        <a:bodyPr/>
        <a:lstStyle/>
        <a:p>
          <a:r>
            <a:rPr lang="en-GB" baseline="0" dirty="0"/>
            <a:t>Dataverse classic workflows</a:t>
          </a:r>
          <a:endParaRPr lang="en-GB" dirty="0"/>
        </a:p>
      </dgm:t>
    </dgm:pt>
    <dgm:pt modelId="{0A2B9950-193B-4290-845F-E183FD717D72}" type="parTrans" cxnId="{A32DF15A-579B-4D6C-88C9-7E718A2D06B9}">
      <dgm:prSet/>
      <dgm:spPr/>
      <dgm:t>
        <a:bodyPr/>
        <a:lstStyle/>
        <a:p>
          <a:endParaRPr lang="en-GB"/>
        </a:p>
      </dgm:t>
    </dgm:pt>
    <dgm:pt modelId="{B8917808-3563-4830-8C82-8F04FC93A414}" type="sibTrans" cxnId="{A32DF15A-579B-4D6C-88C9-7E718A2D06B9}">
      <dgm:prSet/>
      <dgm:spPr/>
      <dgm:t>
        <a:bodyPr/>
        <a:lstStyle/>
        <a:p>
          <a:endParaRPr lang="en-GB"/>
        </a:p>
      </dgm:t>
    </dgm:pt>
    <dgm:pt modelId="{36CC66F0-1321-425B-B4E7-919C12CBB1C1}">
      <dgm:prSet/>
      <dgm:spPr/>
      <dgm:t>
        <a:bodyPr/>
        <a:lstStyle/>
        <a:p>
          <a:r>
            <a:rPr lang="en-GB" baseline="0" dirty="0"/>
            <a:t>Power Automate</a:t>
          </a:r>
          <a:endParaRPr lang="en-GB" dirty="0"/>
        </a:p>
      </dgm:t>
    </dgm:pt>
    <dgm:pt modelId="{5A291451-1A27-4B88-BBA6-0F7E05BA4C35}" type="parTrans" cxnId="{07E229F1-4419-46F0-B8D7-6CC4071DE74E}">
      <dgm:prSet/>
      <dgm:spPr/>
      <dgm:t>
        <a:bodyPr/>
        <a:lstStyle/>
        <a:p>
          <a:endParaRPr lang="en-GB"/>
        </a:p>
      </dgm:t>
    </dgm:pt>
    <dgm:pt modelId="{32DFBCDA-2C4B-4B25-AC5A-B51E64814919}" type="sibTrans" cxnId="{07E229F1-4419-46F0-B8D7-6CC4071DE74E}">
      <dgm:prSet/>
      <dgm:spPr/>
      <dgm:t>
        <a:bodyPr/>
        <a:lstStyle/>
        <a:p>
          <a:endParaRPr lang="en-GB"/>
        </a:p>
      </dgm:t>
    </dgm:pt>
    <dgm:pt modelId="{3396D647-A3F1-490B-A025-6A98B671A487}">
      <dgm:prSet/>
      <dgm:spPr/>
      <dgm:t>
        <a:bodyPr/>
        <a:lstStyle/>
        <a:p>
          <a:r>
            <a:rPr lang="en-GB" baseline="0" dirty="0"/>
            <a:t>Dataverse Plug-ins</a:t>
          </a:r>
          <a:endParaRPr lang="en-GB" dirty="0"/>
        </a:p>
      </dgm:t>
    </dgm:pt>
    <dgm:pt modelId="{C582D4DB-25AB-4510-BB91-0271509968AE}" type="parTrans" cxnId="{0EEEA856-B1E1-40DD-B6BE-ADF44FE0AE1E}">
      <dgm:prSet/>
      <dgm:spPr/>
      <dgm:t>
        <a:bodyPr/>
        <a:lstStyle/>
        <a:p>
          <a:endParaRPr lang="en-GB"/>
        </a:p>
      </dgm:t>
    </dgm:pt>
    <dgm:pt modelId="{3107AB15-B0E8-4DB7-9BC5-AB55444F148F}" type="sibTrans" cxnId="{0EEEA856-B1E1-40DD-B6BE-ADF44FE0AE1E}">
      <dgm:prSet/>
      <dgm:spPr/>
      <dgm:t>
        <a:bodyPr/>
        <a:lstStyle/>
        <a:p>
          <a:endParaRPr lang="en-GB"/>
        </a:p>
      </dgm:t>
    </dgm:pt>
    <dgm:pt modelId="{5896DE42-C716-4EC7-AF5B-C5A755FBD424}" type="pres">
      <dgm:prSet presAssocID="{7F56FEF3-8442-4638-83EA-D8894C120F70}" presName="Name0" presStyleCnt="0">
        <dgm:presLayoutVars>
          <dgm:chPref val="1"/>
          <dgm:dir/>
          <dgm:animOne val="branch"/>
          <dgm:animLvl val="lvl"/>
          <dgm:resizeHandles/>
        </dgm:presLayoutVars>
      </dgm:prSet>
      <dgm:spPr/>
    </dgm:pt>
    <dgm:pt modelId="{C821AF6D-EBFC-4306-8ADA-37A46FE2C01E}" type="pres">
      <dgm:prSet presAssocID="{A99A0BFE-C514-418A-A626-A1BEA266B9C5}" presName="vertOne" presStyleCnt="0"/>
      <dgm:spPr/>
    </dgm:pt>
    <dgm:pt modelId="{F8A9EB05-4F52-4766-AE27-B8E6124BDE4C}" type="pres">
      <dgm:prSet presAssocID="{A99A0BFE-C514-418A-A626-A1BEA266B9C5}" presName="txOne" presStyleLbl="node0" presStyleIdx="0" presStyleCnt="4">
        <dgm:presLayoutVars>
          <dgm:chPref val="3"/>
        </dgm:presLayoutVars>
      </dgm:prSet>
      <dgm:spPr/>
    </dgm:pt>
    <dgm:pt modelId="{54BE9CB8-184F-4F28-A312-487F685C480E}" type="pres">
      <dgm:prSet presAssocID="{A99A0BFE-C514-418A-A626-A1BEA266B9C5}" presName="horzOne" presStyleCnt="0"/>
      <dgm:spPr/>
    </dgm:pt>
    <dgm:pt modelId="{1540471F-ABBF-4831-93AF-6F37FAC0426B}" type="pres">
      <dgm:prSet presAssocID="{00461760-0B3E-4B0B-AF8D-F3635FEC2200}" presName="sibSpaceOne" presStyleCnt="0"/>
      <dgm:spPr/>
    </dgm:pt>
    <dgm:pt modelId="{430AE230-1E91-4A27-893C-1D79B3C97B85}" type="pres">
      <dgm:prSet presAssocID="{F2F25E82-7083-433C-A6BA-E05BBEBA4A62}" presName="vertOne" presStyleCnt="0"/>
      <dgm:spPr/>
    </dgm:pt>
    <dgm:pt modelId="{EDBF67EE-9ECC-432C-9F3E-E23CFFCD9AB6}" type="pres">
      <dgm:prSet presAssocID="{F2F25E82-7083-433C-A6BA-E05BBEBA4A62}" presName="txOne" presStyleLbl="node0" presStyleIdx="1" presStyleCnt="4">
        <dgm:presLayoutVars>
          <dgm:chPref val="3"/>
        </dgm:presLayoutVars>
      </dgm:prSet>
      <dgm:spPr/>
    </dgm:pt>
    <dgm:pt modelId="{B0C20941-5448-47B1-994C-BAF35C0DB06F}" type="pres">
      <dgm:prSet presAssocID="{F2F25E82-7083-433C-A6BA-E05BBEBA4A62}" presName="horzOne" presStyleCnt="0"/>
      <dgm:spPr/>
    </dgm:pt>
    <dgm:pt modelId="{0DA9022A-2731-4192-8E80-832CE638BC92}" type="pres">
      <dgm:prSet presAssocID="{B8917808-3563-4830-8C82-8F04FC93A414}" presName="sibSpaceOne" presStyleCnt="0"/>
      <dgm:spPr/>
    </dgm:pt>
    <dgm:pt modelId="{88CA672B-5516-418A-A269-F7F853ED39B9}" type="pres">
      <dgm:prSet presAssocID="{36CC66F0-1321-425B-B4E7-919C12CBB1C1}" presName="vertOne" presStyleCnt="0"/>
      <dgm:spPr/>
    </dgm:pt>
    <dgm:pt modelId="{55FBBACA-61C7-47D4-A369-7E23B9654F60}" type="pres">
      <dgm:prSet presAssocID="{36CC66F0-1321-425B-B4E7-919C12CBB1C1}" presName="txOne" presStyleLbl="node0" presStyleIdx="2" presStyleCnt="4">
        <dgm:presLayoutVars>
          <dgm:chPref val="3"/>
        </dgm:presLayoutVars>
      </dgm:prSet>
      <dgm:spPr/>
    </dgm:pt>
    <dgm:pt modelId="{EB448746-137E-48DC-B0DB-A851AB24139C}" type="pres">
      <dgm:prSet presAssocID="{36CC66F0-1321-425B-B4E7-919C12CBB1C1}" presName="horzOne" presStyleCnt="0"/>
      <dgm:spPr/>
    </dgm:pt>
    <dgm:pt modelId="{BC106A52-4A40-4336-BA04-6F96C04841B7}" type="pres">
      <dgm:prSet presAssocID="{32DFBCDA-2C4B-4B25-AC5A-B51E64814919}" presName="sibSpaceOne" presStyleCnt="0"/>
      <dgm:spPr/>
    </dgm:pt>
    <dgm:pt modelId="{2BF6A0B8-A052-44C6-ABF5-0E7228B7D73C}" type="pres">
      <dgm:prSet presAssocID="{3396D647-A3F1-490B-A025-6A98B671A487}" presName="vertOne" presStyleCnt="0"/>
      <dgm:spPr/>
    </dgm:pt>
    <dgm:pt modelId="{1B169246-F691-49D2-9F78-EB7080FCF461}" type="pres">
      <dgm:prSet presAssocID="{3396D647-A3F1-490B-A025-6A98B671A487}" presName="txOne" presStyleLbl="node0" presStyleIdx="3" presStyleCnt="4">
        <dgm:presLayoutVars>
          <dgm:chPref val="3"/>
        </dgm:presLayoutVars>
      </dgm:prSet>
      <dgm:spPr/>
    </dgm:pt>
    <dgm:pt modelId="{3A7CB788-57FE-4AC6-B31C-3D71AF15DB00}" type="pres">
      <dgm:prSet presAssocID="{3396D647-A3F1-490B-A025-6A98B671A487}" presName="horzOne" presStyleCnt="0"/>
      <dgm:spPr/>
    </dgm:pt>
  </dgm:ptLst>
  <dgm:cxnLst>
    <dgm:cxn modelId="{080C2C0D-4651-4233-B54C-E33A3457333A}" type="presOf" srcId="{A99A0BFE-C514-418A-A626-A1BEA266B9C5}" destId="{F8A9EB05-4F52-4766-AE27-B8E6124BDE4C}" srcOrd="0" destOrd="0" presId="urn:microsoft.com/office/officeart/2005/8/layout/hierarchy4"/>
    <dgm:cxn modelId="{0A62B717-8778-40E4-A306-DAAE70602276}" type="presOf" srcId="{F2F25E82-7083-433C-A6BA-E05BBEBA4A62}" destId="{EDBF67EE-9ECC-432C-9F3E-E23CFFCD9AB6}" srcOrd="0" destOrd="0" presId="urn:microsoft.com/office/officeart/2005/8/layout/hierarchy4"/>
    <dgm:cxn modelId="{22151E19-A953-4E42-8EA1-52C639CFF0C1}" type="presOf" srcId="{36CC66F0-1321-425B-B4E7-919C12CBB1C1}" destId="{55FBBACA-61C7-47D4-A369-7E23B9654F60}" srcOrd="0" destOrd="0" presId="urn:microsoft.com/office/officeart/2005/8/layout/hierarchy4"/>
    <dgm:cxn modelId="{0EEEA856-B1E1-40DD-B6BE-ADF44FE0AE1E}" srcId="{7F56FEF3-8442-4638-83EA-D8894C120F70}" destId="{3396D647-A3F1-490B-A025-6A98B671A487}" srcOrd="3" destOrd="0" parTransId="{C582D4DB-25AB-4510-BB91-0271509968AE}" sibTransId="{3107AB15-B0E8-4DB7-9BC5-AB55444F148F}"/>
    <dgm:cxn modelId="{6208C55A-9B20-4E24-809A-408ABE8CDCCB}" type="presOf" srcId="{7F56FEF3-8442-4638-83EA-D8894C120F70}" destId="{5896DE42-C716-4EC7-AF5B-C5A755FBD424}" srcOrd="0" destOrd="0" presId="urn:microsoft.com/office/officeart/2005/8/layout/hierarchy4"/>
    <dgm:cxn modelId="{A32DF15A-579B-4D6C-88C9-7E718A2D06B9}" srcId="{7F56FEF3-8442-4638-83EA-D8894C120F70}" destId="{F2F25E82-7083-433C-A6BA-E05BBEBA4A62}" srcOrd="1" destOrd="0" parTransId="{0A2B9950-193B-4290-845F-E183FD717D72}" sibTransId="{B8917808-3563-4830-8C82-8F04FC93A414}"/>
    <dgm:cxn modelId="{D8535AD9-70CD-4DE2-BF6A-ACA3A0DB46F2}" srcId="{7F56FEF3-8442-4638-83EA-D8894C120F70}" destId="{A99A0BFE-C514-418A-A626-A1BEA266B9C5}" srcOrd="0" destOrd="0" parTransId="{4623C4FA-0FC6-413D-97C9-CD0DC7DD8049}" sibTransId="{00461760-0B3E-4B0B-AF8D-F3635FEC2200}"/>
    <dgm:cxn modelId="{07E229F1-4419-46F0-B8D7-6CC4071DE74E}" srcId="{7F56FEF3-8442-4638-83EA-D8894C120F70}" destId="{36CC66F0-1321-425B-B4E7-919C12CBB1C1}" srcOrd="2" destOrd="0" parTransId="{5A291451-1A27-4B88-BBA6-0F7E05BA4C35}" sibTransId="{32DFBCDA-2C4B-4B25-AC5A-B51E64814919}"/>
    <dgm:cxn modelId="{2327C9F9-BDAB-4537-AEB8-6829A075FFC9}" type="presOf" srcId="{3396D647-A3F1-490B-A025-6A98B671A487}" destId="{1B169246-F691-49D2-9F78-EB7080FCF461}" srcOrd="0" destOrd="0" presId="urn:microsoft.com/office/officeart/2005/8/layout/hierarchy4"/>
    <dgm:cxn modelId="{33C7F58A-208C-4041-8ABF-A0FE2A7870AA}" type="presParOf" srcId="{5896DE42-C716-4EC7-AF5B-C5A755FBD424}" destId="{C821AF6D-EBFC-4306-8ADA-37A46FE2C01E}" srcOrd="0" destOrd="0" presId="urn:microsoft.com/office/officeart/2005/8/layout/hierarchy4"/>
    <dgm:cxn modelId="{802B9E76-57E1-4A0A-B0C2-D288A42E1382}" type="presParOf" srcId="{C821AF6D-EBFC-4306-8ADA-37A46FE2C01E}" destId="{F8A9EB05-4F52-4766-AE27-B8E6124BDE4C}" srcOrd="0" destOrd="0" presId="urn:microsoft.com/office/officeart/2005/8/layout/hierarchy4"/>
    <dgm:cxn modelId="{A4ACB820-BAD4-4647-82F0-AF25E3C28458}" type="presParOf" srcId="{C821AF6D-EBFC-4306-8ADA-37A46FE2C01E}" destId="{54BE9CB8-184F-4F28-A312-487F685C480E}" srcOrd="1" destOrd="0" presId="urn:microsoft.com/office/officeart/2005/8/layout/hierarchy4"/>
    <dgm:cxn modelId="{56297594-E951-4D63-9D47-9B9F935BDF78}" type="presParOf" srcId="{5896DE42-C716-4EC7-AF5B-C5A755FBD424}" destId="{1540471F-ABBF-4831-93AF-6F37FAC0426B}" srcOrd="1" destOrd="0" presId="urn:microsoft.com/office/officeart/2005/8/layout/hierarchy4"/>
    <dgm:cxn modelId="{ABB524CE-3AEA-4C6E-B6C3-AD56238430EB}" type="presParOf" srcId="{5896DE42-C716-4EC7-AF5B-C5A755FBD424}" destId="{430AE230-1E91-4A27-893C-1D79B3C97B85}" srcOrd="2" destOrd="0" presId="urn:microsoft.com/office/officeart/2005/8/layout/hierarchy4"/>
    <dgm:cxn modelId="{C81DE7D8-015A-4D1A-BE23-F1BA21A6D310}" type="presParOf" srcId="{430AE230-1E91-4A27-893C-1D79B3C97B85}" destId="{EDBF67EE-9ECC-432C-9F3E-E23CFFCD9AB6}" srcOrd="0" destOrd="0" presId="urn:microsoft.com/office/officeart/2005/8/layout/hierarchy4"/>
    <dgm:cxn modelId="{1885D362-6198-44AD-9A57-33AF5AC991A0}" type="presParOf" srcId="{430AE230-1E91-4A27-893C-1D79B3C97B85}" destId="{B0C20941-5448-47B1-994C-BAF35C0DB06F}" srcOrd="1" destOrd="0" presId="urn:microsoft.com/office/officeart/2005/8/layout/hierarchy4"/>
    <dgm:cxn modelId="{CFD935E1-A9A3-4BFB-9DE4-7F263FDFB1F6}" type="presParOf" srcId="{5896DE42-C716-4EC7-AF5B-C5A755FBD424}" destId="{0DA9022A-2731-4192-8E80-832CE638BC92}" srcOrd="3" destOrd="0" presId="urn:microsoft.com/office/officeart/2005/8/layout/hierarchy4"/>
    <dgm:cxn modelId="{251A579A-3378-467D-A35F-53FFBA39102B}" type="presParOf" srcId="{5896DE42-C716-4EC7-AF5B-C5A755FBD424}" destId="{88CA672B-5516-418A-A269-F7F853ED39B9}" srcOrd="4" destOrd="0" presId="urn:microsoft.com/office/officeart/2005/8/layout/hierarchy4"/>
    <dgm:cxn modelId="{A3A86351-D7E6-488D-BC9F-02D739CDCA8A}" type="presParOf" srcId="{88CA672B-5516-418A-A269-F7F853ED39B9}" destId="{55FBBACA-61C7-47D4-A369-7E23B9654F60}" srcOrd="0" destOrd="0" presId="urn:microsoft.com/office/officeart/2005/8/layout/hierarchy4"/>
    <dgm:cxn modelId="{1C0C5BB4-BBBC-457F-BF9E-C1360AFA25BF}" type="presParOf" srcId="{88CA672B-5516-418A-A269-F7F853ED39B9}" destId="{EB448746-137E-48DC-B0DB-A851AB24139C}" srcOrd="1" destOrd="0" presId="urn:microsoft.com/office/officeart/2005/8/layout/hierarchy4"/>
    <dgm:cxn modelId="{2105FD3B-6472-4497-81FF-83950E57F8A9}" type="presParOf" srcId="{5896DE42-C716-4EC7-AF5B-C5A755FBD424}" destId="{BC106A52-4A40-4336-BA04-6F96C04841B7}" srcOrd="5" destOrd="0" presId="urn:microsoft.com/office/officeart/2005/8/layout/hierarchy4"/>
    <dgm:cxn modelId="{8997D561-16C1-482A-AC2F-426FB4EAFBFB}" type="presParOf" srcId="{5896DE42-C716-4EC7-AF5B-C5A755FBD424}" destId="{2BF6A0B8-A052-44C6-ABF5-0E7228B7D73C}" srcOrd="6" destOrd="0" presId="urn:microsoft.com/office/officeart/2005/8/layout/hierarchy4"/>
    <dgm:cxn modelId="{8395B3D7-771C-4D8A-960E-5583E9DF1CE3}" type="presParOf" srcId="{2BF6A0B8-A052-44C6-ABF5-0E7228B7D73C}" destId="{1B169246-F691-49D2-9F78-EB7080FCF461}" srcOrd="0" destOrd="0" presId="urn:microsoft.com/office/officeart/2005/8/layout/hierarchy4"/>
    <dgm:cxn modelId="{C11C5D47-F655-4EF0-81B2-AEF26A11484F}" type="presParOf" srcId="{2BF6A0B8-A052-44C6-ABF5-0E7228B7D73C}" destId="{3A7CB788-57FE-4AC6-B31C-3D71AF15DB0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9EB05-4F52-4766-AE27-B8E6124BDE4C}">
      <dsp:nvSpPr>
        <dsp:cNvPr id="0" name=""/>
        <dsp:cNvSpPr/>
      </dsp:nvSpPr>
      <dsp:spPr>
        <a:xfrm>
          <a:off x="2580" y="0"/>
          <a:ext cx="2516860" cy="26366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baseline="0"/>
            <a:t>Business Rules</a:t>
          </a:r>
          <a:endParaRPr lang="en-GB" sz="3700" kern="1200"/>
        </a:p>
      </dsp:txBody>
      <dsp:txXfrm>
        <a:off x="76296" y="73716"/>
        <a:ext cx="2369428" cy="2489261"/>
      </dsp:txXfrm>
    </dsp:sp>
    <dsp:sp modelId="{EDBF67EE-9ECC-432C-9F3E-E23CFFCD9AB6}">
      <dsp:nvSpPr>
        <dsp:cNvPr id="0" name=""/>
        <dsp:cNvSpPr/>
      </dsp:nvSpPr>
      <dsp:spPr>
        <a:xfrm>
          <a:off x="2942273" y="0"/>
          <a:ext cx="2516860" cy="26366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baseline="0"/>
            <a:t>Dataverse classic workflows</a:t>
          </a:r>
          <a:endParaRPr lang="en-GB" sz="3700" kern="1200"/>
        </a:p>
      </dsp:txBody>
      <dsp:txXfrm>
        <a:off x="3015989" y="73716"/>
        <a:ext cx="2369428" cy="2489261"/>
      </dsp:txXfrm>
    </dsp:sp>
    <dsp:sp modelId="{55FBBACA-61C7-47D4-A369-7E23B9654F60}">
      <dsp:nvSpPr>
        <dsp:cNvPr id="0" name=""/>
        <dsp:cNvSpPr/>
      </dsp:nvSpPr>
      <dsp:spPr>
        <a:xfrm>
          <a:off x="5881966" y="0"/>
          <a:ext cx="2516860" cy="26366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baseline="0"/>
            <a:t>Power Automate</a:t>
          </a:r>
          <a:endParaRPr lang="en-GB" sz="3700" kern="1200"/>
        </a:p>
      </dsp:txBody>
      <dsp:txXfrm>
        <a:off x="5955682" y="73716"/>
        <a:ext cx="2369428" cy="2489261"/>
      </dsp:txXfrm>
    </dsp:sp>
    <dsp:sp modelId="{1B169246-F691-49D2-9F78-EB7080FCF461}">
      <dsp:nvSpPr>
        <dsp:cNvPr id="0" name=""/>
        <dsp:cNvSpPr/>
      </dsp:nvSpPr>
      <dsp:spPr>
        <a:xfrm>
          <a:off x="8821659" y="0"/>
          <a:ext cx="2516860" cy="26366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baseline="0"/>
            <a:t>Dataverse Plug-ins</a:t>
          </a:r>
          <a:endParaRPr lang="en-GB" sz="3700" kern="1200"/>
        </a:p>
      </dsp:txBody>
      <dsp:txXfrm>
        <a:off x="8895375" y="73716"/>
        <a:ext cx="2369428" cy="24892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3/15/2023 4:50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3/15/2023 4:50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columns, if you don’t do this you can hit limits on data returned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1953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visit Settings on actions to enable pagination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83937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to compensate (do some undo work) for prior errors or could be used to have logic when a timeout occurs like when an approval times 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2901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b="0" i="0" u="none" strike="noStrike" kern="1200" dirty="0">
                <a:solidFill>
                  <a:schemeClr val="tx1"/>
                </a:solidFill>
                <a:effectLst/>
                <a:latin typeface="Segoe UI Light" panose="020B0502040204020203" pitchFamily="34" charset="0"/>
                <a:ea typeface="Segoe UI" pitchFamily="34" charset="0"/>
                <a:cs typeface="Segoe UI Light" panose="020B0502040204020203" pitchFamily="34" charset="0"/>
              </a:rPr>
              <a:t>all operations are considered atomic, which means that if any one of the operations fails, any completed operations will be rolled back</a:t>
            </a:r>
          </a:p>
          <a:p>
            <a:endParaRPr lang="en-US" sz="880" b="0" i="0" u="none" strike="noStrike" kern="1200" dirty="0">
              <a:solidFill>
                <a:schemeClr val="tx1"/>
              </a:solidFill>
              <a:effectLst/>
              <a:latin typeface="Segoe UI Light" panose="020B0502040204020203" pitchFamily="34" charset="0"/>
              <a:cs typeface="Segoe UI Light" panose="020B0502040204020203" pitchFamily="34" charset="0"/>
            </a:endParaRPr>
          </a:p>
          <a:p>
            <a:r>
              <a:rPr lang="en-US" sz="880" b="0" i="0" u="none" strike="noStrike" kern="1200" dirty="0">
                <a:solidFill>
                  <a:schemeClr val="tx1"/>
                </a:solidFill>
                <a:effectLst/>
                <a:latin typeface="Segoe UI Light" panose="020B0502040204020203" pitchFamily="34" charset="0"/>
                <a:cs typeface="Segoe UI Light" panose="020B0502040204020203" pitchFamily="34" charset="0"/>
              </a:rPr>
              <a:t>Flow has to be in a solution </a:t>
            </a:r>
            <a:endParaRPr lang="en-US" sz="880" dirty="0">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99951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Answers on next slides</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94349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rPr>
              <a:t>Manual – Use this when you also want your child flow to be run interactively as well as a child flow. </a:t>
            </a:r>
          </a:p>
          <a:p>
            <a:r>
              <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rPr>
              <a:t>Power Apps – This is the most general purpose way to use child flows – also allows reuse from a canvas app, but does not allow users to run manually.  Definition of parameters is done visually</a:t>
            </a:r>
          </a:p>
          <a:p>
            <a:r>
              <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rPr>
              <a:t>HTTP Request – This is the most powerful trigger for child flows, input options are defined with JSON sample or JSON schema and are not limited to the fixed parameters of the other options.</a:t>
            </a:r>
          </a:p>
          <a:p>
            <a:endPar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endParaRPr>
          </a:p>
          <a:p>
            <a:r>
              <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rPr>
              <a:t>Child flows – Identify opportunities for reuse</a:t>
            </a:r>
          </a:p>
          <a:p>
            <a:endParaRPr lang="en-US" sz="88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fld id="{8CEEC488-DFA6-44D4-AFB0-C242488D84E3}" type="slidenum">
              <a:rPr lang="en-US" smtClean="0"/>
              <a:t>24</a:t>
            </a:fld>
            <a:endParaRPr lang="en-US" dirty="0"/>
          </a:p>
        </p:txBody>
      </p:sp>
    </p:spTree>
    <p:extLst>
      <p:ext uri="{BB962C8B-B14F-4D97-AF65-F5344CB8AC3E}">
        <p14:creationId xmlns:p14="http://schemas.microsoft.com/office/powerpoint/2010/main" val="341862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880" kern="1200" dirty="0">
                <a:solidFill>
                  <a:schemeClr val="tx1"/>
                </a:solidFill>
                <a:effectLst/>
                <a:latin typeface="Segoe UI Light" panose="020B0502040204020203" pitchFamily="34" charset="0"/>
                <a:ea typeface="Segoe UI" pitchFamily="34" charset="0"/>
                <a:cs typeface="Segoe UI Light" panose="020B0502040204020203" pitchFamily="34" charset="0"/>
              </a:rPr>
              <a:t>Example – refactors out updating the primary contact on an account – could include other actions like scheduling call with new contact etc.</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25</a:t>
            </a:fld>
            <a:endParaRPr lang="en-US" dirty="0"/>
          </a:p>
        </p:txBody>
      </p:sp>
    </p:spTree>
    <p:extLst>
      <p:ext uri="{BB962C8B-B14F-4D97-AF65-F5344CB8AC3E}">
        <p14:creationId xmlns:p14="http://schemas.microsoft.com/office/powerpoint/2010/main" val="165348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 architects are responsible for a solution’s overall design. Understanding the capabilities of Power Automate is imperative when designing the automation for the solution.</a:t>
            </a:r>
          </a:p>
          <a:p>
            <a:endParaRPr lang="en-GB" dirty="0"/>
          </a:p>
          <a:p>
            <a:r>
              <a:rPr lang="en-GB" dirty="0"/>
              <a:t>This learning path focuses on Power Automate and its capabilities for building robust cloud flows</a:t>
            </a:r>
          </a:p>
          <a:p>
            <a:endParaRPr lang="en-GB" dirty="0"/>
          </a:p>
          <a:p>
            <a:r>
              <a:rPr lang="en-GB" dirty="0"/>
              <a:t>Note: If you have experienced students, you can decide to skip some of the slides and focus on discussions</a:t>
            </a:r>
          </a:p>
          <a:p>
            <a:endParaRPr lang="en-GB" dirty="0"/>
          </a:p>
          <a:p>
            <a:r>
              <a:rPr lang="en-GB" dirty="0"/>
              <a:t>Timing: This learning path takes 45 minutes plus 15 minutes for the exercise</a:t>
            </a:r>
          </a:p>
          <a:p>
            <a:endParaRPr lang="en-GB" dirty="0"/>
          </a:p>
          <a:p>
            <a:r>
              <a:rPr lang="en-GB" dirty="0"/>
              <a:t>Note: Business Process flows have been removed from this learning path</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Instant flows are Button triggers, and When a row is selected triggers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21089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principal’s with Microsoft Dataverse must be an app user in Microsoft Dataverse and have an appropriate security role ideally with minimal permissions required</a:t>
            </a:r>
          </a:p>
          <a:p>
            <a:endParaRPr lang="en-US" dirty="0"/>
          </a:p>
          <a:p>
            <a:r>
              <a:rPr lang="en-US" dirty="0"/>
              <a:t>This should be used instead of non-interactive users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11747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Exercise can be found </a:t>
            </a:r>
            <a:r>
              <a:rPr lang="en-US" dirty="0"/>
              <a:t>here on GitHub</a:t>
            </a:r>
          </a:p>
          <a:p>
            <a:r>
              <a:rPr lang="en-GB" dirty="0"/>
              <a:t>https://github.com/MicrosoftLearning/PL-600-Microsoft-Power-Platform-Solution-Architect/blob/master/Instructions/Exercises/Exercise07%5BPL-600%5D_Power_Automate_architecture.md</a:t>
            </a:r>
          </a:p>
          <a:p>
            <a:r>
              <a:rPr lang="en-US" dirty="0"/>
              <a:t>and in the next few slides</a:t>
            </a:r>
            <a:endParaRPr lang="en-GB"/>
          </a:p>
          <a:p>
            <a:endParaRPr lang="en-GB" b="0" i="0" dirty="0">
              <a:solidFill>
                <a:srgbClr val="24292F"/>
              </a:solidFill>
              <a:effectLst/>
              <a:latin typeface="-apple-system"/>
            </a:endParaRPr>
          </a:p>
          <a:p>
            <a:r>
              <a:rPr lang="en-GB" b="0" i="0" dirty="0">
                <a:solidFill>
                  <a:srgbClr val="24292F"/>
                </a:solidFill>
                <a:effectLst/>
                <a:latin typeface="-apple-system"/>
              </a:rPr>
              <a:t>See Exercise 2 for the information required https://github.com/MicrosoftLearning/PL-600-Microsoft-Power-Platform-Solution-Architect/blob/master/Instructions/Exercises/Exercise02%5BPL-600%5D_Project_Details.md</a:t>
            </a:r>
          </a:p>
          <a:p>
            <a:endParaRPr lang="en-GB" b="0" i="0" dirty="0">
              <a:solidFill>
                <a:srgbClr val="24292F"/>
              </a:solidFill>
              <a:effectLst/>
              <a:latin typeface="-apple-system"/>
            </a:endParaRPr>
          </a:p>
          <a:p>
            <a:r>
              <a:rPr lang="en-GB" b="0" i="0" dirty="0">
                <a:solidFill>
                  <a:srgbClr val="24292F"/>
                </a:solidFill>
                <a:effectLst/>
                <a:latin typeface="-apple-system"/>
              </a:rPr>
              <a:t>Discuss each scenario and address the question. Each group takes a turn leading the larger group discussion on the proposed approaches.</a:t>
            </a: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Timing: 15 minutes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36974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32068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98349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89709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20364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https://learn.microsoft.com/en-us/training/modules/power-automate-architecture/7-check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Power Automate cloud flow can access rows in one-to-many relationships and can loop through and process the data.</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Segoe UI Light" pitchFamily="34" charset="0"/>
                <a:ea typeface="+mn-ea"/>
                <a:cs typeface="+mn-cs"/>
              </a:rPr>
              <a:t>Solution Architect series: </a:t>
            </a:r>
            <a:r>
              <a:rPr lang="en-GB" sz="1600" dirty="0"/>
              <a:t>Explore Power Automate architecture</a:t>
            </a:r>
          </a:p>
          <a:p>
            <a:pPr marL="0" marR="0" algn="l" defTabSz="932742" rtl="0" eaLnBrk="1" latinLnBrk="0" hangingPunct="1">
              <a:lnSpc>
                <a:spcPct val="90000"/>
              </a:lnSpc>
              <a:spcBef>
                <a:spcPts val="0"/>
              </a:spcBef>
              <a:spcAft>
                <a:spcPts val="340"/>
              </a:spcAft>
            </a:pPr>
            <a:r>
              <a:rPr lang="en-GB" sz="1800" b="0" i="0" u="none" strike="noStrike" dirty="0">
                <a:solidFill>
                  <a:srgbClr val="000000"/>
                </a:solidFill>
                <a:effectLst/>
                <a:latin typeface="Calibri" panose="020F0502020204030204" pitchFamily="34" charset="0"/>
              </a:rPr>
              <a:t>https://learn.microsoft.com/training/modules/power-automate-architecture/</a:t>
            </a:r>
            <a:endParaRPr lang="en-GB" sz="16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Dataverse connector can perform CRUD and other advanced operations such as perform a bound action and perform an unbound action.</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0463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Power Apps – This is the most general purpose way to use child flows </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3071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Business rules vs classic workflows, vs Power Automate vs Dataverse plugins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Use this to start the discussion with the class, after the discussion use the next few slides to cover any key points not raised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186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challenging if mixing with developer created Form Scripting, rule will not trigger script, and script will not trigger rules</a:t>
            </a:r>
          </a:p>
          <a:p>
            <a:endParaRPr lang="en-US" dirty="0"/>
          </a:p>
          <a:p>
            <a:r>
              <a:rPr lang="en-US" dirty="0"/>
              <a:t>Make sure to touch on table scope vs form where it runs on model-driven client only</a:t>
            </a:r>
          </a:p>
          <a:p>
            <a:endParaRPr lang="en-US" dirty="0"/>
          </a:p>
          <a:p>
            <a:r>
              <a:rPr lang="en-US" dirty="0"/>
              <a:t>Common challenges with Form Scripting – Not all columns on form rule won’t run</a:t>
            </a:r>
          </a:p>
          <a:p>
            <a:endParaRPr lang="en-US" dirty="0"/>
          </a:p>
          <a:p>
            <a:r>
              <a:rPr lang="en-US" dirty="0"/>
              <a:t>Can only reference columns on table, can use Calculated column with N:1 relationship to access related rows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2520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Will be covering desktop flows in a later session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Will focus on cloud flows for this session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Note: Business Process Flows are not part of Power Automate – they are a Dataverse/Model-driven app feature but are included with Power Automate documentation</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3914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3/15/2023 4:50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9652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endParaRPr lang="en-US" sz="900" dirty="0"/>
          </a:p>
          <a:p>
            <a:r>
              <a:rPr lang="en-US" sz="900" dirty="0"/>
              <a:t>Push the class to talk about triggers</a:t>
            </a:r>
          </a:p>
          <a:p>
            <a:endParaRPr lang="en-US" sz="900" dirty="0"/>
          </a:p>
          <a:p>
            <a:r>
              <a:rPr lang="en-US" sz="900" dirty="0"/>
              <a:t>If they are quiet, you can encourage them with:</a:t>
            </a:r>
          </a:p>
          <a:p>
            <a:pPr marL="171450" indent="-171450">
              <a:buFont typeface="Arial" panose="020B0604020202020204" pitchFamily="34" charset="0"/>
              <a:buChar char="•"/>
            </a:pPr>
            <a:r>
              <a:rPr lang="en-US" sz="900" dirty="0"/>
              <a:t>How can you avoid indefinite loops?</a:t>
            </a:r>
          </a:p>
          <a:p>
            <a:pPr marL="171450" indent="-171450">
              <a:buFont typeface="Arial" panose="020B0604020202020204" pitchFamily="34" charset="0"/>
              <a:buChar char="•"/>
            </a:pPr>
            <a:r>
              <a:rPr lang="en-US" sz="900" dirty="0"/>
              <a:t>What are good scenarios where when a row is selected is useful and any considerations for use?</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625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Normal Microsoft Dataverse triggers do not provide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4:50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7115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00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4E519415-AA00-E63A-F5F7-D94CB2583ADA}"/>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891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779247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738664"/>
          </a:xfrm>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795530"/>
      </p:ext>
    </p:extLst>
  </p:cSld>
  <p:clrMapOvr>
    <a:masterClrMapping/>
  </p:clrMapOvr>
  <p:transition spd="slow">
    <p:push/>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759866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7506189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6" r:id="rId80"/>
    <p:sldLayoutId id="2147484748" r:id="rId81"/>
    <p:sldLayoutId id="2147484749" r:id="rId82"/>
    <p:sldLayoutId id="2147484750" r:id="rId83"/>
    <p:sldLayoutId id="2147484751" r:id="rId8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power-automate-architectur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35.sv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38.emf"/><Relationship Id="rId4" Type="http://schemas.openxmlformats.org/officeDocument/2006/relationships/image" Target="../media/image37.svg"/></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2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4.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6.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0.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4.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7.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9" Type="http://schemas.openxmlformats.org/officeDocument/2006/relationships/tags" Target="../tags/tag123.xml"/><Relationship Id="rId21" Type="http://schemas.openxmlformats.org/officeDocument/2006/relationships/tags" Target="../tags/tag105.xml"/><Relationship Id="rId34" Type="http://schemas.openxmlformats.org/officeDocument/2006/relationships/tags" Target="../tags/tag118.xml"/><Relationship Id="rId42" Type="http://schemas.openxmlformats.org/officeDocument/2006/relationships/tags" Target="../tags/tag126.xml"/><Relationship Id="rId7" Type="http://schemas.openxmlformats.org/officeDocument/2006/relationships/tags" Target="../tags/tag9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41" Type="http://schemas.openxmlformats.org/officeDocument/2006/relationships/tags" Target="../tags/tag125.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tags" Target="../tags/tag121.xml"/><Relationship Id="rId40" Type="http://schemas.openxmlformats.org/officeDocument/2006/relationships/tags" Target="../tags/tag124.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tags" Target="../tags/tag120.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4" Type="http://schemas.openxmlformats.org/officeDocument/2006/relationships/notesSlide" Target="../notesSlides/notesSlide31.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 Id="rId43" Type="http://schemas.openxmlformats.org/officeDocument/2006/relationships/slideLayout" Target="../slideLayouts/slideLayout84.xml"/><Relationship Id="rId8" Type="http://schemas.openxmlformats.org/officeDocument/2006/relationships/tags" Target="../tags/tag92.xml"/><Relationship Id="rId3" Type="http://schemas.openxmlformats.org/officeDocument/2006/relationships/tags" Target="../tags/tag87.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tags" Target="../tags/tag1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a:xfrm>
            <a:off x="428681" y="2860766"/>
            <a:ext cx="5428936" cy="1018903"/>
          </a:xfrm>
        </p:spPr>
        <p:txBody>
          <a:bodyPr/>
          <a:lstStyle/>
          <a:p>
            <a:r>
              <a:rPr lang="en-US" dirty="0">
                <a:solidFill>
                  <a:schemeClr val="tx1"/>
                </a:solidFill>
              </a:rPr>
              <a:t>Explore Power Automate architecture</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9273FC-A116-7490-2875-AEA871979DDE}"/>
              </a:ext>
            </a:extLst>
          </p:cNvPr>
          <p:cNvSpPr>
            <a:spLocks noGrp="1"/>
          </p:cNvSpPr>
          <p:nvPr>
            <p:ph type="title"/>
          </p:nvPr>
        </p:nvSpPr>
        <p:spPr/>
        <p:txBody>
          <a:bodyPr/>
          <a:lstStyle/>
          <a:p>
            <a:r>
              <a:rPr lang="en-US" dirty="0"/>
              <a:t>Power Automate</a:t>
            </a:r>
            <a:endParaRPr lang="en-GB" dirty="0"/>
          </a:p>
        </p:txBody>
      </p:sp>
      <p:sp>
        <p:nvSpPr>
          <p:cNvPr id="5" name="Text Placeholder 4">
            <a:extLst>
              <a:ext uri="{FF2B5EF4-FFF2-40B4-BE49-F238E27FC236}">
                <a16:creationId xmlns:a16="http://schemas.microsoft.com/office/drawing/2014/main" id="{63027AC1-462E-E0D1-1383-297F2EED4835}"/>
              </a:ext>
            </a:extLst>
          </p:cNvPr>
          <p:cNvSpPr>
            <a:spLocks noGrp="1"/>
          </p:cNvSpPr>
          <p:nvPr>
            <p:ph type="body" sz="quarter" idx="24"/>
          </p:nvPr>
        </p:nvSpPr>
        <p:spPr/>
        <p:txBody>
          <a:bodyPr/>
          <a:lstStyle/>
          <a:p>
            <a:r>
              <a:rPr lang="en-GB" dirty="0"/>
              <a:t>Cloud flows</a:t>
            </a:r>
          </a:p>
        </p:txBody>
      </p:sp>
      <p:sp>
        <p:nvSpPr>
          <p:cNvPr id="4" name="Text Placeholder 3">
            <a:extLst>
              <a:ext uri="{FF2B5EF4-FFF2-40B4-BE49-F238E27FC236}">
                <a16:creationId xmlns:a16="http://schemas.microsoft.com/office/drawing/2014/main" id="{BFD5844C-2426-072B-3A50-7B63897D8D5A}"/>
              </a:ext>
            </a:extLst>
          </p:cNvPr>
          <p:cNvSpPr>
            <a:spLocks noGrp="1"/>
          </p:cNvSpPr>
          <p:nvPr>
            <p:ph type="body" sz="quarter" idx="12"/>
          </p:nvPr>
        </p:nvSpPr>
        <p:spPr/>
        <p:txBody>
          <a:bodyPr/>
          <a:lstStyle/>
          <a:p>
            <a:r>
              <a:rPr lang="en-GB" dirty="0"/>
              <a:t>Data and services via connectors</a:t>
            </a:r>
          </a:p>
        </p:txBody>
      </p:sp>
      <p:sp>
        <p:nvSpPr>
          <p:cNvPr id="8" name="Text Placeholder 7">
            <a:extLst>
              <a:ext uri="{FF2B5EF4-FFF2-40B4-BE49-F238E27FC236}">
                <a16:creationId xmlns:a16="http://schemas.microsoft.com/office/drawing/2014/main" id="{32CBBBEC-9738-4C95-AD40-FDF46EC4E9C3}"/>
              </a:ext>
            </a:extLst>
          </p:cNvPr>
          <p:cNvSpPr>
            <a:spLocks noGrp="1"/>
          </p:cNvSpPr>
          <p:nvPr>
            <p:ph type="body" sz="quarter" idx="28"/>
          </p:nvPr>
        </p:nvSpPr>
        <p:spPr/>
        <p:txBody>
          <a:bodyPr/>
          <a:lstStyle/>
          <a:p>
            <a:r>
              <a:rPr lang="en-GB" dirty="0"/>
              <a:t>1,000+ public connectors</a:t>
            </a:r>
          </a:p>
        </p:txBody>
      </p:sp>
      <p:sp>
        <p:nvSpPr>
          <p:cNvPr id="10" name="Text Placeholder 9">
            <a:extLst>
              <a:ext uri="{FF2B5EF4-FFF2-40B4-BE49-F238E27FC236}">
                <a16:creationId xmlns:a16="http://schemas.microsoft.com/office/drawing/2014/main" id="{3D778B3F-830B-BD47-99AF-1F886FB35C84}"/>
              </a:ext>
            </a:extLst>
          </p:cNvPr>
          <p:cNvSpPr>
            <a:spLocks noGrp="1"/>
          </p:cNvSpPr>
          <p:nvPr>
            <p:ph type="body" sz="quarter" idx="31"/>
          </p:nvPr>
        </p:nvSpPr>
        <p:spPr/>
        <p:txBody>
          <a:bodyPr/>
          <a:lstStyle/>
          <a:p>
            <a:r>
              <a:rPr lang="en-GB" dirty="0"/>
              <a:t>Custom connectors for other REST APIs</a:t>
            </a:r>
          </a:p>
        </p:txBody>
      </p:sp>
      <p:sp>
        <p:nvSpPr>
          <p:cNvPr id="6" name="Text Placeholder 5">
            <a:extLst>
              <a:ext uri="{FF2B5EF4-FFF2-40B4-BE49-F238E27FC236}">
                <a16:creationId xmlns:a16="http://schemas.microsoft.com/office/drawing/2014/main" id="{90A89BD7-587B-8EC0-7295-8B92F2EF8409}"/>
              </a:ext>
            </a:extLst>
          </p:cNvPr>
          <p:cNvSpPr>
            <a:spLocks noGrp="1"/>
          </p:cNvSpPr>
          <p:nvPr>
            <p:ph type="body" sz="quarter" idx="26"/>
          </p:nvPr>
        </p:nvSpPr>
        <p:spPr/>
        <p:txBody>
          <a:bodyPr/>
          <a:lstStyle/>
          <a:p>
            <a:r>
              <a:rPr lang="en-GB" dirty="0"/>
              <a:t>Desktop flows</a:t>
            </a:r>
          </a:p>
        </p:txBody>
      </p:sp>
      <p:sp>
        <p:nvSpPr>
          <p:cNvPr id="7" name="Text Placeholder 6">
            <a:extLst>
              <a:ext uri="{FF2B5EF4-FFF2-40B4-BE49-F238E27FC236}">
                <a16:creationId xmlns:a16="http://schemas.microsoft.com/office/drawing/2014/main" id="{80A690B1-8F5B-8095-59F4-08390A919D15}"/>
              </a:ext>
            </a:extLst>
          </p:cNvPr>
          <p:cNvSpPr>
            <a:spLocks noGrp="1"/>
          </p:cNvSpPr>
          <p:nvPr>
            <p:ph type="body" sz="quarter" idx="27"/>
          </p:nvPr>
        </p:nvSpPr>
        <p:spPr/>
        <p:txBody>
          <a:bodyPr/>
          <a:lstStyle/>
          <a:p>
            <a:r>
              <a:rPr lang="en-GB" dirty="0"/>
              <a:t>UI Automation (Robotic Process Automation)</a:t>
            </a:r>
          </a:p>
        </p:txBody>
      </p:sp>
      <p:sp>
        <p:nvSpPr>
          <p:cNvPr id="9" name="Text Placeholder 8">
            <a:extLst>
              <a:ext uri="{FF2B5EF4-FFF2-40B4-BE49-F238E27FC236}">
                <a16:creationId xmlns:a16="http://schemas.microsoft.com/office/drawing/2014/main" id="{C0DAB78E-792E-CA4D-1DCD-D6F48ED50BE9}"/>
              </a:ext>
            </a:extLst>
          </p:cNvPr>
          <p:cNvSpPr>
            <a:spLocks noGrp="1"/>
          </p:cNvSpPr>
          <p:nvPr>
            <p:ph type="body" sz="quarter" idx="30"/>
          </p:nvPr>
        </p:nvSpPr>
        <p:spPr/>
        <p:txBody>
          <a:bodyPr/>
          <a:lstStyle/>
          <a:p>
            <a:r>
              <a:rPr lang="en-GB" dirty="0"/>
              <a:t>Record windows and web app user interactions</a:t>
            </a:r>
          </a:p>
        </p:txBody>
      </p:sp>
      <p:sp>
        <p:nvSpPr>
          <p:cNvPr id="11" name="Text Placeholder 10">
            <a:extLst>
              <a:ext uri="{FF2B5EF4-FFF2-40B4-BE49-F238E27FC236}">
                <a16:creationId xmlns:a16="http://schemas.microsoft.com/office/drawing/2014/main" id="{0099EEAE-B079-DD16-833F-ABC13A17F8CF}"/>
              </a:ext>
            </a:extLst>
          </p:cNvPr>
          <p:cNvSpPr>
            <a:spLocks noGrp="1"/>
          </p:cNvSpPr>
          <p:nvPr>
            <p:ph type="body" sz="quarter" idx="33"/>
          </p:nvPr>
        </p:nvSpPr>
        <p:spPr/>
        <p:txBody>
          <a:bodyPr/>
          <a:lstStyle/>
          <a:p>
            <a:r>
              <a:rPr lang="en-GB" dirty="0"/>
              <a:t>Replay as part of cloud flow orchestration</a:t>
            </a:r>
          </a:p>
        </p:txBody>
      </p:sp>
    </p:spTree>
    <p:extLst>
      <p:ext uri="{BB962C8B-B14F-4D97-AF65-F5344CB8AC3E}">
        <p14:creationId xmlns:p14="http://schemas.microsoft.com/office/powerpoint/2010/main" val="36628004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DBB58A-4277-421B-9003-5412098A5D34}"/>
              </a:ext>
              <a:ext uri="{C183D7F6-B498-43B3-948B-1728B52AA6E4}">
                <adec:decorative xmlns:adec="http://schemas.microsoft.com/office/drawing/2017/decorative" val="1"/>
              </a:ext>
            </a:extLst>
          </p:cNvPr>
          <p:cNvSpPr/>
          <p:nvPr/>
        </p:nvSpPr>
        <p:spPr bwMode="auto">
          <a:xfrm>
            <a:off x="492477" y="2767623"/>
            <a:ext cx="2529752" cy="1385787"/>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
        <p:nvSpPr>
          <p:cNvPr id="11" name="Rectangle 10">
            <a:extLst>
              <a:ext uri="{FF2B5EF4-FFF2-40B4-BE49-F238E27FC236}">
                <a16:creationId xmlns:a16="http://schemas.microsoft.com/office/drawing/2014/main" id="{A2A8FEB4-C1B1-4EB3-BE96-2DB0F53577CD}"/>
              </a:ext>
              <a:ext uri="{C183D7F6-B498-43B3-948B-1728B52AA6E4}">
                <adec:decorative xmlns:adec="http://schemas.microsoft.com/office/drawing/2017/decorative" val="1"/>
              </a:ext>
            </a:extLst>
          </p:cNvPr>
          <p:cNvSpPr/>
          <p:nvPr/>
        </p:nvSpPr>
        <p:spPr bwMode="auto">
          <a:xfrm>
            <a:off x="493907" y="1220756"/>
            <a:ext cx="2529752" cy="1385786"/>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
        <p:nvSpPr>
          <p:cNvPr id="5" name="Title 4">
            <a:extLst>
              <a:ext uri="{FF2B5EF4-FFF2-40B4-BE49-F238E27FC236}">
                <a16:creationId xmlns:a16="http://schemas.microsoft.com/office/drawing/2014/main" id="{E75A0CAF-4DAD-4D6F-A902-E44A2E19200D}"/>
              </a:ext>
            </a:extLst>
          </p:cNvPr>
          <p:cNvSpPr>
            <a:spLocks noGrp="1"/>
          </p:cNvSpPr>
          <p:nvPr>
            <p:ph type="title"/>
          </p:nvPr>
        </p:nvSpPr>
        <p:spPr/>
        <p:txBody>
          <a:bodyPr/>
          <a:lstStyle/>
          <a:p>
            <a:r>
              <a:rPr lang="en-US" dirty="0"/>
              <a:t>Microsoft Dataverse connectors</a:t>
            </a:r>
          </a:p>
        </p:txBody>
      </p:sp>
      <p:pic>
        <p:nvPicPr>
          <p:cNvPr id="8" name="Picture 7">
            <a:extLst>
              <a:ext uri="{FF2B5EF4-FFF2-40B4-BE49-F238E27FC236}">
                <a16:creationId xmlns:a16="http://schemas.microsoft.com/office/drawing/2014/main" id="{02D98E8F-81B7-4F3C-AA97-0F4E50A87B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219938" y="1308593"/>
            <a:ext cx="980097" cy="955897"/>
          </a:xfrm>
          <a:prstGeom prst="rect">
            <a:avLst/>
          </a:prstGeom>
        </p:spPr>
      </p:pic>
      <p:pic>
        <p:nvPicPr>
          <p:cNvPr id="9" name="Picture 8">
            <a:extLst>
              <a:ext uri="{FF2B5EF4-FFF2-40B4-BE49-F238E27FC236}">
                <a16:creationId xmlns:a16="http://schemas.microsoft.com/office/drawing/2014/main" id="{43BB2617-A590-4156-9930-85CE73389D1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34675" y="2783559"/>
            <a:ext cx="992196" cy="974047"/>
          </a:xfrm>
          <a:prstGeom prst="rect">
            <a:avLst/>
          </a:prstGeom>
        </p:spPr>
      </p:pic>
      <p:sp>
        <p:nvSpPr>
          <p:cNvPr id="10" name="TextBox 9">
            <a:extLst>
              <a:ext uri="{FF2B5EF4-FFF2-40B4-BE49-F238E27FC236}">
                <a16:creationId xmlns:a16="http://schemas.microsoft.com/office/drawing/2014/main" id="{F5FB8F38-76A6-483B-BAA0-AC61618BA925}"/>
              </a:ext>
            </a:extLst>
          </p:cNvPr>
          <p:cNvSpPr txBox="1"/>
          <p:nvPr/>
        </p:nvSpPr>
        <p:spPr>
          <a:xfrm>
            <a:off x="512106" y="2298764"/>
            <a:ext cx="2500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Dynamics 365</a:t>
            </a:r>
          </a:p>
        </p:txBody>
      </p:sp>
      <p:sp>
        <p:nvSpPr>
          <p:cNvPr id="13" name="TextBox 12">
            <a:extLst>
              <a:ext uri="{FF2B5EF4-FFF2-40B4-BE49-F238E27FC236}">
                <a16:creationId xmlns:a16="http://schemas.microsoft.com/office/drawing/2014/main" id="{F1D28BD5-6B04-485A-B837-6967EB1227AA}"/>
              </a:ext>
            </a:extLst>
          </p:cNvPr>
          <p:cNvSpPr txBox="1"/>
          <p:nvPr/>
        </p:nvSpPr>
        <p:spPr>
          <a:xfrm>
            <a:off x="512106" y="3782650"/>
            <a:ext cx="2563907" cy="246221"/>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Microsoft Dataverse (legacy)</a:t>
            </a:r>
          </a:p>
        </p:txBody>
      </p:sp>
      <p:sp>
        <p:nvSpPr>
          <p:cNvPr id="15" name="Rectangle 14">
            <a:extLst>
              <a:ext uri="{FF2B5EF4-FFF2-40B4-BE49-F238E27FC236}">
                <a16:creationId xmlns:a16="http://schemas.microsoft.com/office/drawing/2014/main" id="{EC51A18E-DADF-448B-93A4-3E79CE67CEA9}"/>
              </a:ext>
              <a:ext uri="{C183D7F6-B498-43B3-948B-1728B52AA6E4}">
                <adec:decorative xmlns:adec="http://schemas.microsoft.com/office/drawing/2017/decorative" val="1"/>
              </a:ext>
            </a:extLst>
          </p:cNvPr>
          <p:cNvSpPr/>
          <p:nvPr/>
        </p:nvSpPr>
        <p:spPr bwMode="auto">
          <a:xfrm>
            <a:off x="483283" y="4247813"/>
            <a:ext cx="2529752" cy="1640174"/>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pic>
        <p:nvPicPr>
          <p:cNvPr id="16" name="Picture 15">
            <a:extLst>
              <a:ext uri="{FF2B5EF4-FFF2-40B4-BE49-F238E27FC236}">
                <a16:creationId xmlns:a16="http://schemas.microsoft.com/office/drawing/2014/main" id="{68BA22D2-A617-4FBB-9BA1-B33F07DD8D5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225481" y="4263749"/>
            <a:ext cx="992196" cy="974047"/>
          </a:xfrm>
          <a:prstGeom prst="rect">
            <a:avLst/>
          </a:prstGeom>
        </p:spPr>
      </p:pic>
      <p:sp>
        <p:nvSpPr>
          <p:cNvPr id="17" name="TextBox 16">
            <a:extLst>
              <a:ext uri="{FF2B5EF4-FFF2-40B4-BE49-F238E27FC236}">
                <a16:creationId xmlns:a16="http://schemas.microsoft.com/office/drawing/2014/main" id="{3D2BB265-9D0C-47B7-A91E-5D3C9947986A}"/>
              </a:ext>
            </a:extLst>
          </p:cNvPr>
          <p:cNvSpPr txBox="1"/>
          <p:nvPr/>
        </p:nvSpPr>
        <p:spPr>
          <a:xfrm>
            <a:off x="662233" y="5272259"/>
            <a:ext cx="1807290" cy="246221"/>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Microsoft Dataverse</a:t>
            </a:r>
          </a:p>
        </p:txBody>
      </p:sp>
      <p:sp>
        <p:nvSpPr>
          <p:cNvPr id="18" name="TextBox 17">
            <a:extLst>
              <a:ext uri="{FF2B5EF4-FFF2-40B4-BE49-F238E27FC236}">
                <a16:creationId xmlns:a16="http://schemas.microsoft.com/office/drawing/2014/main" id="{417DDEB9-6960-4244-8253-6ED382C87A88}"/>
              </a:ext>
            </a:extLst>
          </p:cNvPr>
          <p:cNvSpPr txBox="1"/>
          <p:nvPr/>
        </p:nvSpPr>
        <p:spPr>
          <a:xfrm flipH="1">
            <a:off x="3311691" y="1220755"/>
            <a:ext cx="7488831" cy="820866"/>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Replaced by Microsoft Dataverse connectors</a:t>
            </a:r>
          </a:p>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Deprecated</a:t>
            </a:r>
          </a:p>
        </p:txBody>
      </p:sp>
      <p:sp>
        <p:nvSpPr>
          <p:cNvPr id="19" name="TextBox 18">
            <a:extLst>
              <a:ext uri="{FF2B5EF4-FFF2-40B4-BE49-F238E27FC236}">
                <a16:creationId xmlns:a16="http://schemas.microsoft.com/office/drawing/2014/main" id="{E3BE051C-D71F-45F3-B2B2-1A73FCF1CC7F}"/>
              </a:ext>
            </a:extLst>
          </p:cNvPr>
          <p:cNvSpPr txBox="1"/>
          <p:nvPr/>
        </p:nvSpPr>
        <p:spPr>
          <a:xfrm flipH="1">
            <a:off x="3311690" y="2824505"/>
            <a:ext cx="8544949" cy="1231299"/>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Use when not using solutions</a:t>
            </a:r>
          </a:p>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Use when you need to integrate across environments</a:t>
            </a:r>
          </a:p>
          <a:p>
            <a:endParaRPr lang="en-US" sz="2667" dirty="0">
              <a:gradFill>
                <a:gsLst>
                  <a:gs pos="0">
                    <a:schemeClr val="tx1"/>
                  </a:gs>
                  <a:gs pos="86000">
                    <a:schemeClr val="tx1"/>
                  </a:gs>
                </a:gsLst>
                <a:lin ang="5400000" scaled="0"/>
              </a:gradFill>
            </a:endParaRPr>
          </a:p>
        </p:txBody>
      </p:sp>
      <p:sp>
        <p:nvSpPr>
          <p:cNvPr id="20" name="TextBox 19">
            <a:extLst>
              <a:ext uri="{FF2B5EF4-FFF2-40B4-BE49-F238E27FC236}">
                <a16:creationId xmlns:a16="http://schemas.microsoft.com/office/drawing/2014/main" id="{E2BCC11F-7032-4508-A604-124D3D1A1B69}"/>
              </a:ext>
            </a:extLst>
          </p:cNvPr>
          <p:cNvSpPr txBox="1"/>
          <p:nvPr/>
        </p:nvSpPr>
        <p:spPr>
          <a:xfrm flipH="1">
            <a:off x="3311690" y="4239507"/>
            <a:ext cx="8544949" cy="1641731"/>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Use when flow is built in a solution</a:t>
            </a:r>
          </a:p>
          <a:p>
            <a:pPr marL="457200" indent="-457200">
              <a:buFont typeface="Arial" panose="020B0604020202020204" pitchFamily="34" charset="0"/>
              <a:buChar char="•"/>
            </a:pPr>
            <a:r>
              <a:rPr lang="en-US" sz="2667" dirty="0">
                <a:gradFill>
                  <a:gsLst>
                    <a:gs pos="0">
                      <a:schemeClr val="tx1"/>
                    </a:gs>
                    <a:gs pos="86000">
                      <a:schemeClr val="tx1"/>
                    </a:gs>
                  </a:gsLst>
                  <a:lin ang="5400000" scaled="0"/>
                </a:gradFill>
              </a:rPr>
              <a:t>Use when talking to Microsoft Dataverse in the same environment</a:t>
            </a:r>
          </a:p>
          <a:p>
            <a:endParaRPr lang="en-US" sz="2667"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12691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are considerations when choosing and using a trigger for a flow?</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3535858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Trigger Considerations</a:t>
            </a:r>
          </a:p>
        </p:txBody>
      </p:sp>
      <p:sp>
        <p:nvSpPr>
          <p:cNvPr id="6" name="Text Placeholder 5"/>
          <p:cNvSpPr>
            <a:spLocks noGrp="1"/>
          </p:cNvSpPr>
          <p:nvPr>
            <p:ph type="body" sz="quarter" idx="11"/>
          </p:nvPr>
        </p:nvSpPr>
        <p:spPr/>
        <p:txBody>
          <a:bodyPr/>
          <a:lstStyle/>
          <a:p>
            <a:pPr lvl="1"/>
            <a:r>
              <a:rPr lang="en-US" dirty="0"/>
              <a:t>Use filters and scoping options to reduce unnecessary execution and indefinite loops</a:t>
            </a:r>
          </a:p>
        </p:txBody>
      </p:sp>
      <p:sp>
        <p:nvSpPr>
          <p:cNvPr id="2" name="Text Placeholder 1"/>
          <p:cNvSpPr>
            <a:spLocks noGrp="1"/>
          </p:cNvSpPr>
          <p:nvPr>
            <p:ph type="body" sz="quarter" idx="15"/>
          </p:nvPr>
        </p:nvSpPr>
        <p:spPr/>
        <p:txBody>
          <a:bodyPr/>
          <a:lstStyle/>
          <a:p>
            <a:pPr lvl="1"/>
            <a:r>
              <a:rPr lang="en-US" dirty="0"/>
              <a:t>Remember update means column was included in request not that the value has changed</a:t>
            </a:r>
          </a:p>
        </p:txBody>
      </p:sp>
      <p:sp>
        <p:nvSpPr>
          <p:cNvPr id="3" name="Text Placeholder 2"/>
          <p:cNvSpPr>
            <a:spLocks noGrp="1"/>
          </p:cNvSpPr>
          <p:nvPr>
            <p:ph type="body" sz="quarter" idx="17"/>
          </p:nvPr>
        </p:nvSpPr>
        <p:spPr/>
        <p:txBody>
          <a:bodyPr/>
          <a:lstStyle/>
          <a:p>
            <a:pPr lvl="1"/>
            <a:r>
              <a:rPr lang="en-US" dirty="0"/>
              <a:t>Button and selected row triggers aren’t currently visible from apps if flow is not in a solution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data</a:t>
            </a:r>
          </a:p>
        </p:txBody>
      </p:sp>
      <p:sp>
        <p:nvSpPr>
          <p:cNvPr id="6" name="Text Placeholder 5"/>
          <p:cNvSpPr>
            <a:spLocks noGrp="1"/>
          </p:cNvSpPr>
          <p:nvPr>
            <p:ph type="body" sz="quarter" idx="11"/>
          </p:nvPr>
        </p:nvSpPr>
        <p:spPr/>
        <p:txBody>
          <a:bodyPr/>
          <a:lstStyle/>
          <a:p>
            <a:pPr lvl="1"/>
            <a:r>
              <a:rPr lang="en-US" dirty="0"/>
              <a:t>When available specify columns that are required for flow</a:t>
            </a:r>
          </a:p>
        </p:txBody>
      </p:sp>
      <p:sp>
        <p:nvSpPr>
          <p:cNvPr id="2" name="Text Placeholder 1"/>
          <p:cNvSpPr>
            <a:spLocks noGrp="1"/>
          </p:cNvSpPr>
          <p:nvPr>
            <p:ph type="body" sz="quarter" idx="15"/>
          </p:nvPr>
        </p:nvSpPr>
        <p:spPr/>
        <p:txBody>
          <a:bodyPr/>
          <a:lstStyle/>
          <a:p>
            <a:pPr lvl="1"/>
            <a:r>
              <a:rPr lang="en-US" dirty="0"/>
              <a:t>When referencing data previously retrieved earlier in the flow, the data is not updated automatically after the original step executes</a:t>
            </a:r>
          </a:p>
        </p:txBody>
      </p:sp>
      <p:sp>
        <p:nvSpPr>
          <p:cNvPr id="3" name="Text Placeholder 2"/>
          <p:cNvSpPr>
            <a:spLocks noGrp="1"/>
          </p:cNvSpPr>
          <p:nvPr>
            <p:ph type="body" sz="quarter" idx="17"/>
          </p:nvPr>
        </p:nvSpPr>
        <p:spPr>
          <a:xfrm>
            <a:off x="1389459" y="3545276"/>
            <a:ext cx="10383899" cy="2200432"/>
          </a:xfrm>
        </p:spPr>
        <p:txBody>
          <a:bodyPr/>
          <a:lstStyle/>
          <a:p>
            <a:pPr lvl="1"/>
            <a:r>
              <a:rPr lang="en-US" dirty="0"/>
              <a:t>With most Microsoft Dataverse triggers they provide all the columns and you don’t need to explicitly retrieve the row right after the trigger runs</a:t>
            </a:r>
          </a:p>
          <a:p>
            <a:pPr marL="285750" lvl="1" indent="-285750">
              <a:buFont typeface="Arial" panose="020B0604020202020204" pitchFamily="34" charset="0"/>
              <a:buChar char="•"/>
            </a:pPr>
            <a:r>
              <a:rPr lang="en-US" dirty="0"/>
              <a:t>When a row is selected doesn’t include N:1 lookup columns</a:t>
            </a:r>
          </a:p>
          <a:p>
            <a:pPr marL="285750" lvl="1" indent="-285750">
              <a:buFont typeface="Arial" panose="020B0604020202020204" pitchFamily="34" charset="0"/>
              <a:buChar char="•"/>
            </a:pPr>
            <a:r>
              <a:rPr lang="en-US" dirty="0"/>
              <a:t>Delete only includes the ID of the row no other columns</a:t>
            </a:r>
          </a:p>
          <a:p>
            <a:pPr marL="285750" lvl="1" indent="-285750">
              <a:buFont typeface="Arial" panose="020B0604020202020204" pitchFamily="34" charset="0"/>
              <a:buChar char="•"/>
            </a:pPr>
            <a:r>
              <a:rPr lang="en-US" dirty="0"/>
              <a:t>If the Microsoft Dataverse trigger doesn't provide some column values, get the row after the trigger runs</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5646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lists of data</a:t>
            </a:r>
          </a:p>
        </p:txBody>
      </p:sp>
      <p:sp>
        <p:nvSpPr>
          <p:cNvPr id="6" name="Text Placeholder 5"/>
          <p:cNvSpPr>
            <a:spLocks noGrp="1"/>
          </p:cNvSpPr>
          <p:nvPr>
            <p:ph type="body" sz="quarter" idx="11"/>
          </p:nvPr>
        </p:nvSpPr>
        <p:spPr/>
        <p:txBody>
          <a:bodyPr/>
          <a:lstStyle/>
          <a:p>
            <a:pPr lvl="1"/>
            <a:r>
              <a:rPr lang="en-US" dirty="0"/>
              <a:t>Always filter the data on the connector not after using other actions</a:t>
            </a:r>
          </a:p>
        </p:txBody>
      </p:sp>
      <p:sp>
        <p:nvSpPr>
          <p:cNvPr id="2" name="Text Placeholder 1"/>
          <p:cNvSpPr>
            <a:spLocks noGrp="1"/>
          </p:cNvSpPr>
          <p:nvPr>
            <p:ph type="body" sz="quarter" idx="15"/>
          </p:nvPr>
        </p:nvSpPr>
        <p:spPr/>
        <p:txBody>
          <a:bodyPr/>
          <a:lstStyle/>
          <a:p>
            <a:pPr lvl="1"/>
            <a:r>
              <a:rPr lang="en-US" dirty="0"/>
              <a:t>Fetch XML query filters can do more advanced criteria including related table </a:t>
            </a:r>
          </a:p>
        </p:txBody>
      </p:sp>
      <p:sp>
        <p:nvSpPr>
          <p:cNvPr id="3" name="Text Placeholder 2"/>
          <p:cNvSpPr>
            <a:spLocks noGrp="1"/>
          </p:cNvSpPr>
          <p:nvPr>
            <p:ph type="body" sz="quarter" idx="17"/>
          </p:nvPr>
        </p:nvSpPr>
        <p:spPr>
          <a:xfrm>
            <a:off x="1389459" y="3545276"/>
            <a:ext cx="10383899" cy="1613578"/>
          </a:xfrm>
        </p:spPr>
        <p:txBody>
          <a:bodyPr/>
          <a:lstStyle/>
          <a:p>
            <a:pPr lvl="1"/>
            <a:r>
              <a:rPr lang="en-US" dirty="0"/>
              <a:t>Enable pagination if you want more than one page of data</a:t>
            </a:r>
          </a:p>
          <a:p>
            <a:pPr marL="285750" lvl="1" indent="-285750">
              <a:buFont typeface="Arial" panose="020B0604020202020204" pitchFamily="34" charset="0"/>
              <a:buChar char="•"/>
            </a:pPr>
            <a:r>
              <a:rPr lang="en-US" dirty="0"/>
              <a:t>Page size is determined by the connector e.g., Microsoft Dataverse is 1024</a:t>
            </a:r>
          </a:p>
          <a:p>
            <a:pPr marL="285750" lvl="1" indent="-285750">
              <a:buFont typeface="Arial" panose="020B0604020202020204" pitchFamily="34" charset="0"/>
              <a:buChar char="•"/>
            </a:pPr>
            <a:r>
              <a:rPr lang="en-US" dirty="0"/>
              <a:t>Pagination is enabled via action settings</a:t>
            </a:r>
          </a:p>
          <a:p>
            <a:pPr marL="285750" lvl="1" indent="-285750">
              <a:buFont typeface="Arial" panose="020B0604020202020204" pitchFamily="34" charset="0"/>
              <a:buChar char="•"/>
            </a:pPr>
            <a:r>
              <a:rPr lang="en-US" dirty="0"/>
              <a:t>Limit is 100,000 rows, partition query if you need more</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8948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Updating data</a:t>
            </a:r>
          </a:p>
        </p:txBody>
      </p:sp>
      <p:sp>
        <p:nvSpPr>
          <p:cNvPr id="6" name="Text Placeholder 5"/>
          <p:cNvSpPr>
            <a:spLocks noGrp="1"/>
          </p:cNvSpPr>
          <p:nvPr>
            <p:ph type="body" sz="quarter" idx="11"/>
          </p:nvPr>
        </p:nvSpPr>
        <p:spPr/>
        <p:txBody>
          <a:bodyPr/>
          <a:lstStyle/>
          <a:p>
            <a:pPr lvl="1"/>
            <a:endParaRPr lang="en-US" dirty="0"/>
          </a:p>
          <a:p>
            <a:pPr lvl="1"/>
            <a:r>
              <a:rPr lang="en-US" dirty="0"/>
              <a:t>Include only the columns that have changed</a:t>
            </a:r>
          </a:p>
          <a:p>
            <a:pPr marL="285750" lvl="1" indent="-285750">
              <a:buFont typeface="Arial" panose="020B0604020202020204" pitchFamily="34" charset="0"/>
              <a:buChar char="•"/>
            </a:pPr>
            <a:r>
              <a:rPr lang="en-US" dirty="0"/>
              <a:t>Avoids triggering other automation and audit logging</a:t>
            </a:r>
          </a:p>
          <a:p>
            <a:pPr lvl="1"/>
            <a:endParaRPr lang="en-US" dirty="0"/>
          </a:p>
        </p:txBody>
      </p:sp>
      <p:sp>
        <p:nvSpPr>
          <p:cNvPr id="2" name="Text Placeholder 1"/>
          <p:cNvSpPr>
            <a:spLocks noGrp="1"/>
          </p:cNvSpPr>
          <p:nvPr>
            <p:ph type="body" sz="quarter" idx="15"/>
          </p:nvPr>
        </p:nvSpPr>
        <p:spPr/>
        <p:txBody>
          <a:bodyPr/>
          <a:lstStyle/>
          <a:p>
            <a:pPr lvl="1"/>
            <a:r>
              <a:rPr lang="en-US" dirty="0"/>
              <a:t>Use null expression to clear values</a:t>
            </a:r>
          </a:p>
        </p:txBody>
      </p:sp>
      <p:sp>
        <p:nvSpPr>
          <p:cNvPr id="3" name="Text Placeholder 2"/>
          <p:cNvSpPr>
            <a:spLocks noGrp="1"/>
          </p:cNvSpPr>
          <p:nvPr>
            <p:ph type="body" sz="quarter" idx="17"/>
          </p:nvPr>
        </p:nvSpPr>
        <p:spPr/>
        <p:txBody>
          <a:bodyPr/>
          <a:lstStyle/>
          <a:p>
            <a:pPr lvl="1"/>
            <a:r>
              <a:rPr lang="en-US" dirty="0"/>
              <a:t>Can provide Microsoft Dataverse primary ID and upsert will occur, ensure you provide all the required columns</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545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709907" y="883971"/>
            <a:ext cx="9144000" cy="3988784"/>
          </a:xfrm>
        </p:spPr>
        <p:txBody>
          <a:bodyPr/>
          <a:lstStyle/>
          <a:p>
            <a:r>
              <a:rPr lang="en-US" dirty="0"/>
              <a:t>Your flow did the following:</a:t>
            </a:r>
            <a:br>
              <a:rPr lang="en-US" dirty="0"/>
            </a:br>
            <a:r>
              <a:rPr lang="en-US" dirty="0"/>
              <a:t>- Created an item in a SharePoint List</a:t>
            </a:r>
            <a:br>
              <a:rPr lang="en-US" dirty="0"/>
            </a:br>
            <a:r>
              <a:rPr lang="en-US" dirty="0"/>
              <a:t>- Tried to create a row in Microsoft Dataverse and failed</a:t>
            </a:r>
            <a:br>
              <a:rPr lang="en-US" dirty="0"/>
            </a:br>
            <a:br>
              <a:rPr lang="en-US" dirty="0"/>
            </a:br>
            <a:r>
              <a:rPr lang="en-US" dirty="0"/>
              <a:t>When this failure happens you want to undo the create of the SharePoint list item, what should you do?</a:t>
            </a:r>
          </a:p>
        </p:txBody>
      </p:sp>
    </p:spTree>
    <p:extLst>
      <p:ext uri="{BB962C8B-B14F-4D97-AF65-F5344CB8AC3E}">
        <p14:creationId xmlns:p14="http://schemas.microsoft.com/office/powerpoint/2010/main" val="245594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7B8C48-91A7-5C85-D08F-8CD00595A183}"/>
              </a:ext>
              <a:ext uri="{C183D7F6-B498-43B3-948B-1728B52AA6E4}">
                <adec:decorative xmlns:adec="http://schemas.microsoft.com/office/drawing/2017/decorative" val="1"/>
              </a:ext>
            </a:extLst>
          </p:cNvPr>
          <p:cNvSpPr/>
          <p:nvPr/>
        </p:nvSpPr>
        <p:spPr bwMode="auto">
          <a:xfrm>
            <a:off x="418643" y="1473958"/>
            <a:ext cx="11341268" cy="4162567"/>
          </a:xfrm>
          <a:prstGeom prst="rect">
            <a:avLst/>
          </a:prstGeom>
          <a:ln w="19050">
            <a:solidFill>
              <a:srgbClr val="0066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4BD31336-83A1-479E-BD8B-D0A14ACDCB82}"/>
              </a:ext>
            </a:extLst>
          </p:cNvPr>
          <p:cNvSpPr>
            <a:spLocks noGrp="1"/>
          </p:cNvSpPr>
          <p:nvPr>
            <p:ph type="title"/>
          </p:nvPr>
        </p:nvSpPr>
        <p:spPr/>
        <p:txBody>
          <a:bodyPr/>
          <a:lstStyle/>
          <a:p>
            <a:r>
              <a:rPr lang="en-US" dirty="0"/>
              <a:t>Handling Errors</a:t>
            </a:r>
          </a:p>
        </p:txBody>
      </p:sp>
      <p:pic>
        <p:nvPicPr>
          <p:cNvPr id="4" name="Picture 3" descr="diagram of configure run after">
            <a:extLst>
              <a:ext uri="{FF2B5EF4-FFF2-40B4-BE49-F238E27FC236}">
                <a16:creationId xmlns:a16="http://schemas.microsoft.com/office/drawing/2014/main" id="{C71CE75F-7311-4946-A6A8-EE14FCE3DD7C}"/>
              </a:ext>
            </a:extLst>
          </p:cNvPr>
          <p:cNvPicPr>
            <a:picLocks noChangeAspect="1"/>
          </p:cNvPicPr>
          <p:nvPr/>
        </p:nvPicPr>
        <p:blipFill>
          <a:blip r:embed="rId3"/>
          <a:stretch>
            <a:fillRect/>
          </a:stretch>
        </p:blipFill>
        <p:spPr>
          <a:xfrm>
            <a:off x="886032" y="2178958"/>
            <a:ext cx="3378373" cy="2540131"/>
          </a:xfrm>
          <a:prstGeom prst="rect">
            <a:avLst/>
          </a:prstGeom>
          <a:ln>
            <a:solidFill>
              <a:schemeClr val="tx1"/>
            </a:solidFill>
          </a:ln>
        </p:spPr>
      </p:pic>
      <p:pic>
        <p:nvPicPr>
          <p:cNvPr id="5" name="Picture 4" descr="Diagram of apply to each should run after">
            <a:extLst>
              <a:ext uri="{FF2B5EF4-FFF2-40B4-BE49-F238E27FC236}">
                <a16:creationId xmlns:a16="http://schemas.microsoft.com/office/drawing/2014/main" id="{B3B646D6-C2B0-4346-8988-6164C4910554}"/>
              </a:ext>
            </a:extLst>
          </p:cNvPr>
          <p:cNvPicPr>
            <a:picLocks noChangeAspect="1"/>
          </p:cNvPicPr>
          <p:nvPr/>
        </p:nvPicPr>
        <p:blipFill>
          <a:blip r:embed="rId4"/>
          <a:stretch>
            <a:fillRect/>
          </a:stretch>
        </p:blipFill>
        <p:spPr>
          <a:xfrm>
            <a:off x="4918480" y="2228767"/>
            <a:ext cx="6611736" cy="2322275"/>
          </a:xfrm>
          <a:prstGeom prst="rect">
            <a:avLst/>
          </a:prstGeom>
          <a:ln>
            <a:solidFill>
              <a:schemeClr val="tx1"/>
            </a:solidFill>
          </a:ln>
        </p:spPr>
      </p:pic>
      <p:sp>
        <p:nvSpPr>
          <p:cNvPr id="6" name="Arrow: Right 5">
            <a:extLst>
              <a:ext uri="{FF2B5EF4-FFF2-40B4-BE49-F238E27FC236}">
                <a16:creationId xmlns:a16="http://schemas.microsoft.com/office/drawing/2014/main" id="{13A33DDE-6717-40F4-8418-6A5D770F52A7}"/>
              </a:ext>
              <a:ext uri="{C183D7F6-B498-43B3-948B-1728B52AA6E4}">
                <adec:decorative xmlns:adec="http://schemas.microsoft.com/office/drawing/2017/decorative" val="1"/>
              </a:ext>
            </a:extLst>
          </p:cNvPr>
          <p:cNvSpPr/>
          <p:nvPr/>
        </p:nvSpPr>
        <p:spPr bwMode="auto">
          <a:xfrm>
            <a:off x="4246405" y="3523107"/>
            <a:ext cx="384043" cy="384043"/>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Tree>
    <p:extLst>
      <p:ext uri="{BB962C8B-B14F-4D97-AF65-F5344CB8AC3E}">
        <p14:creationId xmlns:p14="http://schemas.microsoft.com/office/powerpoint/2010/main" val="196148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501DE8-7FA2-435D-8A2E-490E1519A941}"/>
              </a:ext>
            </a:extLst>
          </p:cNvPr>
          <p:cNvSpPr>
            <a:spLocks noGrp="1"/>
          </p:cNvSpPr>
          <p:nvPr>
            <p:ph type="title"/>
          </p:nvPr>
        </p:nvSpPr>
        <p:spPr>
          <a:xfrm>
            <a:off x="709906" y="1382569"/>
            <a:ext cx="10861409" cy="3490186"/>
          </a:xfrm>
        </p:spPr>
        <p:txBody>
          <a:bodyPr/>
          <a:lstStyle/>
          <a:p>
            <a:r>
              <a:rPr lang="en-US" dirty="0"/>
              <a:t>Your flow needs to do the following in Dataverse:</a:t>
            </a:r>
            <a:br>
              <a:rPr lang="en-US" dirty="0"/>
            </a:br>
            <a:r>
              <a:rPr lang="en-US" dirty="0"/>
              <a:t>- Update the number of cases available on an account</a:t>
            </a:r>
            <a:br>
              <a:rPr lang="en-US" dirty="0"/>
            </a:br>
            <a:r>
              <a:rPr lang="en-US" dirty="0"/>
              <a:t>- Create a case</a:t>
            </a:r>
            <a:br>
              <a:rPr lang="en-US" dirty="0"/>
            </a:br>
            <a:r>
              <a:rPr lang="en-US" dirty="0"/>
              <a:t>- Create a phone call to follow up</a:t>
            </a:r>
            <a:br>
              <a:rPr lang="en-US" dirty="0"/>
            </a:br>
            <a:br>
              <a:rPr lang="en-US" dirty="0"/>
            </a:br>
            <a:r>
              <a:rPr lang="en-US" dirty="0"/>
              <a:t>What can you do to ensure that all of these work or none of these work?</a:t>
            </a:r>
          </a:p>
        </p:txBody>
      </p:sp>
    </p:spTree>
    <p:extLst>
      <p:ext uri="{BB962C8B-B14F-4D97-AF65-F5344CB8AC3E}">
        <p14:creationId xmlns:p14="http://schemas.microsoft.com/office/powerpoint/2010/main" val="422966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Agenda</a:t>
            </a:r>
            <a:br>
              <a:rPr lang="en-US" dirty="0"/>
            </a:br>
            <a:endParaRPr lang="en-US" dirty="0"/>
          </a:p>
        </p:txBody>
      </p:sp>
      <p:grpSp>
        <p:nvGrpSpPr>
          <p:cNvPr id="10" name="Group 9">
            <a:extLst>
              <a:ext uri="{FF2B5EF4-FFF2-40B4-BE49-F238E27FC236}">
                <a16:creationId xmlns:a16="http://schemas.microsoft.com/office/drawing/2014/main" id="{86F3FE13-B3F1-400A-81F8-EF9A5F1214E7}"/>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Fingerprint_E928" title="Icon of a fingerprint">
            <a:extLst>
              <a:ext uri="{FF2B5EF4-FFF2-40B4-BE49-F238E27FC236}">
                <a16:creationId xmlns:a16="http://schemas.microsoft.com/office/drawing/2014/main" id="{704E665F-31DF-4B3F-9597-C785C0ABEB83}"/>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Text Placeholder 5"/>
          <p:cNvSpPr>
            <a:spLocks noGrp="1"/>
          </p:cNvSpPr>
          <p:nvPr>
            <p:ph type="body" sz="quarter" idx="21"/>
          </p:nvPr>
        </p:nvSpPr>
        <p:spPr/>
        <p:txBody>
          <a:bodyPr/>
          <a:lstStyle/>
          <a:p>
            <a:pPr lvl="1"/>
            <a:r>
              <a:rPr lang="en-US" dirty="0"/>
              <a:t>Discuss options for automation and custom logic</a:t>
            </a:r>
          </a:p>
        </p:txBody>
      </p:sp>
      <p:grpSp>
        <p:nvGrpSpPr>
          <p:cNvPr id="13" name="Group 12">
            <a:extLst>
              <a:ext uri="{FF2B5EF4-FFF2-40B4-BE49-F238E27FC236}">
                <a16:creationId xmlns:a16="http://schemas.microsoft.com/office/drawing/2014/main" id="{83DE893A-AE24-49F9-A699-F6815013A5F7}"/>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12" name="Group 11">
              <a:extLst>
                <a:ext uri="{FF2B5EF4-FFF2-40B4-BE49-F238E27FC236}">
                  <a16:creationId xmlns:a16="http://schemas.microsoft.com/office/drawing/2014/main" id="{91CC7CCE-9301-417F-B98F-365F6027B850}"/>
                </a:ext>
              </a:extLst>
            </p:cNvPr>
            <p:cNvGrpSpPr/>
            <p:nvPr/>
          </p:nvGrpSpPr>
          <p:grpSpPr>
            <a:xfrm>
              <a:off x="3031668" y="3077885"/>
              <a:ext cx="702132" cy="702232"/>
              <a:chOff x="3031668" y="3077885"/>
              <a:chExt cx="702132" cy="702232"/>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3031668" y="3077885"/>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3080522" y="3127883"/>
                <a:ext cx="605561" cy="604510"/>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 name="shield_3" title="Icon of a shield with an exclamation point inside">
              <a:extLst>
                <a:ext uri="{FF2B5EF4-FFF2-40B4-BE49-F238E27FC236}">
                  <a16:creationId xmlns:a16="http://schemas.microsoft.com/office/drawing/2014/main" id="{C1AB70BD-C038-4AC2-A8A4-4CC9882BA365}"/>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22"/>
          </p:nvPr>
        </p:nvSpPr>
        <p:spPr/>
        <p:txBody>
          <a:bodyPr/>
          <a:lstStyle/>
          <a:p>
            <a:pPr lvl="1"/>
            <a:r>
              <a:rPr lang="en-US" dirty="0"/>
              <a:t>Review considerations for using triggers and common actions</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Using Changesets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pPr marL="457200" indent="-457200">
              <a:buFont typeface="Arial" panose="020B0604020202020204" pitchFamily="34" charset="0"/>
              <a:buChar char="•"/>
            </a:pPr>
            <a:r>
              <a:rPr lang="en-US" sz="2400" dirty="0">
                <a:latin typeface="+mj-lt"/>
              </a:rPr>
              <a:t>Operations run in a transaction</a:t>
            </a:r>
          </a:p>
          <a:p>
            <a:pPr marL="457200" indent="-457200">
              <a:buFont typeface="Arial" panose="020B0604020202020204" pitchFamily="34" charset="0"/>
              <a:buChar char="•"/>
            </a:pPr>
            <a:r>
              <a:rPr lang="en-US" sz="2400" dirty="0">
                <a:latin typeface="+mj-lt"/>
              </a:rPr>
              <a:t>Microsoft Dataverse Connector actions only</a:t>
            </a:r>
          </a:p>
        </p:txBody>
      </p:sp>
      <p:pic>
        <p:nvPicPr>
          <p:cNvPr id="5" name="Picture 4" descr="Diagram of changeset">
            <a:extLst>
              <a:ext uri="{FF2B5EF4-FFF2-40B4-BE49-F238E27FC236}">
                <a16:creationId xmlns:a16="http://schemas.microsoft.com/office/drawing/2014/main" id="{03EE90BC-0482-55A6-7D8E-9EDFAFB2E20A}"/>
              </a:ext>
            </a:extLst>
          </p:cNvPr>
          <p:cNvPicPr>
            <a:picLocks noChangeAspect="1"/>
          </p:cNvPicPr>
          <p:nvPr/>
        </p:nvPicPr>
        <p:blipFill>
          <a:blip r:embed="rId3"/>
          <a:stretch>
            <a:fillRect/>
          </a:stretch>
        </p:blipFill>
        <p:spPr>
          <a:xfrm>
            <a:off x="5125102" y="1800186"/>
            <a:ext cx="6172004" cy="3257627"/>
          </a:xfrm>
          <a:prstGeom prst="rect">
            <a:avLst/>
          </a:prstGeom>
          <a:ln>
            <a:solidFill>
              <a:schemeClr val="tx1"/>
            </a:solidFill>
          </a:ln>
        </p:spPr>
      </p:pic>
    </p:spTree>
    <p:extLst>
      <p:ext uri="{BB962C8B-B14F-4D97-AF65-F5344CB8AC3E}">
        <p14:creationId xmlns:p14="http://schemas.microsoft.com/office/powerpoint/2010/main" val="7422544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Staying within the limits</a:t>
            </a:r>
          </a:p>
        </p:txBody>
      </p:sp>
      <p:sp>
        <p:nvSpPr>
          <p:cNvPr id="6" name="Text Placeholder 5"/>
          <p:cNvSpPr>
            <a:spLocks noGrp="1"/>
          </p:cNvSpPr>
          <p:nvPr>
            <p:ph type="body" sz="quarter" idx="11"/>
          </p:nvPr>
        </p:nvSpPr>
        <p:spPr/>
        <p:txBody>
          <a:bodyPr/>
          <a:lstStyle/>
          <a:p>
            <a:pPr lvl="1"/>
            <a:r>
              <a:rPr lang="en-US" dirty="0"/>
              <a:t>Many operations like Apply for Each only work up to 100,000 rows and might require partitioning work when working with large sets of items</a:t>
            </a:r>
          </a:p>
        </p:txBody>
      </p:sp>
      <p:sp>
        <p:nvSpPr>
          <p:cNvPr id="2" name="Text Placeholder 1"/>
          <p:cNvSpPr>
            <a:spLocks noGrp="1"/>
          </p:cNvSpPr>
          <p:nvPr>
            <p:ph type="body" sz="quarter" idx="15"/>
          </p:nvPr>
        </p:nvSpPr>
        <p:spPr/>
        <p:txBody>
          <a:bodyPr/>
          <a:lstStyle/>
          <a:p>
            <a:pPr lvl="1"/>
            <a:r>
              <a:rPr lang="en-US" dirty="0"/>
              <a:t>Do Until has default of 60 loops or 1 hour of execution</a:t>
            </a:r>
          </a:p>
        </p:txBody>
      </p:sp>
      <p:sp>
        <p:nvSpPr>
          <p:cNvPr id="3" name="Text Placeholder 2"/>
          <p:cNvSpPr>
            <a:spLocks noGrp="1"/>
          </p:cNvSpPr>
          <p:nvPr>
            <p:ph type="body" sz="quarter" idx="17"/>
          </p:nvPr>
        </p:nvSpPr>
        <p:spPr/>
        <p:txBody>
          <a:bodyPr/>
          <a:lstStyle/>
          <a:p>
            <a:pPr lvl="1"/>
            <a:r>
              <a:rPr lang="en-US" dirty="0"/>
              <a:t>Connectors have throttling limits check the docs for details</a:t>
            </a:r>
          </a:p>
        </p:txBody>
      </p:sp>
      <p:sp>
        <p:nvSpPr>
          <p:cNvPr id="4" name="Text Placeholder 3"/>
          <p:cNvSpPr>
            <a:spLocks noGrp="1"/>
          </p:cNvSpPr>
          <p:nvPr>
            <p:ph type="body" sz="quarter" idx="19"/>
          </p:nvPr>
        </p:nvSpPr>
        <p:spPr/>
        <p:txBody>
          <a:bodyPr/>
          <a:lstStyle/>
          <a:p>
            <a:pPr lvl="1"/>
            <a:r>
              <a:rPr lang="en-US" dirty="0"/>
              <a:t>Flows can execute for only up to 30 days, plan around if you have scenarios needing to run longer</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can your team do to make flows they build more maintainable?</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5192506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Building maintainable flows</a:t>
            </a:r>
          </a:p>
        </p:txBody>
      </p:sp>
      <p:sp>
        <p:nvSpPr>
          <p:cNvPr id="6" name="Text Placeholder 5"/>
          <p:cNvSpPr>
            <a:spLocks noGrp="1"/>
          </p:cNvSpPr>
          <p:nvPr>
            <p:ph type="body" sz="quarter" idx="11"/>
          </p:nvPr>
        </p:nvSpPr>
        <p:spPr/>
        <p:txBody>
          <a:bodyPr/>
          <a:lstStyle/>
          <a:p>
            <a:pPr lvl="1"/>
            <a:r>
              <a:rPr lang="en-US" dirty="0"/>
              <a:t>Use meaningful naming conventions – consider admins and users</a:t>
            </a:r>
          </a:p>
        </p:txBody>
      </p:sp>
      <p:sp>
        <p:nvSpPr>
          <p:cNvPr id="2" name="Text Placeholder 1"/>
          <p:cNvSpPr>
            <a:spLocks noGrp="1"/>
          </p:cNvSpPr>
          <p:nvPr>
            <p:ph type="body" sz="quarter" idx="15"/>
          </p:nvPr>
        </p:nvSpPr>
        <p:spPr/>
        <p:txBody>
          <a:bodyPr/>
          <a:lstStyle/>
          <a:p>
            <a:pPr lvl="1"/>
            <a:r>
              <a:rPr lang="en-US" dirty="0"/>
              <a:t>Rename each action e.g., Get List to Get Account Contacts</a:t>
            </a:r>
          </a:p>
        </p:txBody>
      </p:sp>
      <p:sp>
        <p:nvSpPr>
          <p:cNvPr id="3" name="Text Placeholder 2"/>
          <p:cNvSpPr>
            <a:spLocks noGrp="1"/>
          </p:cNvSpPr>
          <p:nvPr>
            <p:ph type="body" sz="quarter" idx="17"/>
          </p:nvPr>
        </p:nvSpPr>
        <p:spPr/>
        <p:txBody>
          <a:bodyPr/>
          <a:lstStyle/>
          <a:p>
            <a:pPr lvl="1"/>
            <a:r>
              <a:rPr lang="en-US" dirty="0"/>
              <a:t>Use comments on actions to document purpose</a:t>
            </a:r>
          </a:p>
        </p:txBody>
      </p:sp>
      <p:sp>
        <p:nvSpPr>
          <p:cNvPr id="4" name="Text Placeholder 3"/>
          <p:cNvSpPr>
            <a:spLocks noGrp="1"/>
          </p:cNvSpPr>
          <p:nvPr>
            <p:ph type="body" sz="quarter" idx="19"/>
          </p:nvPr>
        </p:nvSpPr>
        <p:spPr/>
        <p:txBody>
          <a:bodyPr/>
          <a:lstStyle/>
          <a:p>
            <a:pPr lvl="1"/>
            <a:r>
              <a:rPr lang="en-US" dirty="0"/>
              <a:t>Use child flows to prevent overly complex flows or repeated logic</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4824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B326-07F7-4DDB-9D9A-1CFA89153E4C}"/>
              </a:ext>
            </a:extLst>
          </p:cNvPr>
          <p:cNvSpPr>
            <a:spLocks noGrp="1"/>
          </p:cNvSpPr>
          <p:nvPr>
            <p:ph type="title"/>
          </p:nvPr>
        </p:nvSpPr>
        <p:spPr/>
        <p:txBody>
          <a:bodyPr wrap="square" anchor="t">
            <a:normAutofit/>
          </a:bodyPr>
          <a:lstStyle/>
          <a:p>
            <a:r>
              <a:rPr lang="en-US" sz="3200" dirty="0"/>
              <a:t>Using Child Flows</a:t>
            </a:r>
          </a:p>
        </p:txBody>
      </p:sp>
      <p:sp>
        <p:nvSpPr>
          <p:cNvPr id="3" name="Content Placeholder 2">
            <a:extLst>
              <a:ext uri="{FF2B5EF4-FFF2-40B4-BE49-F238E27FC236}">
                <a16:creationId xmlns:a16="http://schemas.microsoft.com/office/drawing/2014/main" id="{4AFDEEB2-FDB5-4309-8115-FF16177E5287}"/>
              </a:ext>
            </a:extLst>
          </p:cNvPr>
          <p:cNvSpPr>
            <a:spLocks noGrp="1"/>
          </p:cNvSpPr>
          <p:nvPr>
            <p:ph type="body" sz="quarter" idx="13"/>
          </p:nvPr>
        </p:nvSpPr>
        <p:spPr>
          <a:xfrm>
            <a:off x="418466" y="1456897"/>
            <a:ext cx="5394960" cy="4401643"/>
          </a:xfrm>
        </p:spPr>
        <p:txBody>
          <a:bodyPr wrap="square">
            <a:normAutofit/>
          </a:bodyPr>
          <a:lstStyle/>
          <a:p>
            <a:pPr marL="342900" indent="-342900">
              <a:buFont typeface="Arial" panose="020B0604020202020204" pitchFamily="34" charset="0"/>
              <a:buChar char="•"/>
            </a:pPr>
            <a:r>
              <a:rPr lang="en-US" sz="2000" dirty="0">
                <a:latin typeface="+mn-lt"/>
              </a:rPr>
              <a:t>Allows breaking out parts of a flow into a reusable child flow</a:t>
            </a:r>
          </a:p>
          <a:p>
            <a:pPr marL="342900" indent="-342900">
              <a:buFont typeface="Arial" panose="020B0604020202020204" pitchFamily="34" charset="0"/>
              <a:buChar char="•"/>
            </a:pPr>
            <a:r>
              <a:rPr lang="en-US" sz="2000" dirty="0">
                <a:latin typeface="+mn-lt"/>
              </a:rPr>
              <a:t>Trigger Support of child flows</a:t>
            </a:r>
          </a:p>
          <a:p>
            <a:pPr lvl="2"/>
            <a:r>
              <a:rPr lang="en-US" sz="1600" dirty="0">
                <a:solidFill>
                  <a:srgbClr val="000000"/>
                </a:solidFill>
              </a:rPr>
              <a:t>Manually triggered button flow</a:t>
            </a:r>
          </a:p>
          <a:p>
            <a:pPr lvl="2"/>
            <a:r>
              <a:rPr lang="en-US" sz="1600" dirty="0">
                <a:solidFill>
                  <a:srgbClr val="000000"/>
                </a:solidFill>
              </a:rPr>
              <a:t>Power Apps</a:t>
            </a:r>
          </a:p>
          <a:p>
            <a:pPr lvl="2"/>
            <a:r>
              <a:rPr lang="en-US" sz="1600" dirty="0">
                <a:solidFill>
                  <a:srgbClr val="000000"/>
                </a:solidFill>
              </a:rPr>
              <a:t>HTTP Request</a:t>
            </a:r>
          </a:p>
          <a:p>
            <a:pPr marL="342900" indent="-342900">
              <a:buFont typeface="Arial" panose="020B0604020202020204" pitchFamily="34" charset="0"/>
              <a:buChar char="•"/>
            </a:pPr>
            <a:r>
              <a:rPr lang="en-US" sz="2000" dirty="0">
                <a:latin typeface="+mn-lt"/>
              </a:rPr>
              <a:t>Respond with Power Apps or HTTP response</a:t>
            </a:r>
          </a:p>
          <a:p>
            <a:pPr marL="342900" indent="-342900">
              <a:buFont typeface="Arial" panose="020B0604020202020204" pitchFamily="34" charset="0"/>
              <a:buChar char="•"/>
            </a:pPr>
            <a:r>
              <a:rPr lang="en-US" sz="2000" dirty="0">
                <a:latin typeface="+mn-lt"/>
              </a:rPr>
              <a:t>Requires Microsoft Dataverse connector</a:t>
            </a:r>
          </a:p>
        </p:txBody>
      </p:sp>
      <p:pic>
        <p:nvPicPr>
          <p:cNvPr id="6" name="Picture 5" descr="Application&#10;&#10;Description automatically generated with low confidence">
            <a:extLst>
              <a:ext uri="{FF2B5EF4-FFF2-40B4-BE49-F238E27FC236}">
                <a16:creationId xmlns:a16="http://schemas.microsoft.com/office/drawing/2014/main" id="{FFFE1A2D-A6C8-F276-4BBA-D723F96C1BC1}"/>
              </a:ext>
            </a:extLst>
          </p:cNvPr>
          <p:cNvPicPr>
            <a:picLocks noChangeAspect="1"/>
          </p:cNvPicPr>
          <p:nvPr/>
        </p:nvPicPr>
        <p:blipFill>
          <a:blip r:embed="rId3"/>
          <a:stretch>
            <a:fillRect/>
          </a:stretch>
        </p:blipFill>
        <p:spPr>
          <a:xfrm>
            <a:off x="6378576" y="2433152"/>
            <a:ext cx="5494337" cy="1991696"/>
          </a:xfrm>
          <a:prstGeom prst="rect">
            <a:avLst/>
          </a:prstGeom>
          <a:noFill/>
          <a:ln>
            <a:solidFill>
              <a:schemeClr val="tx1"/>
            </a:solidFill>
          </a:ln>
        </p:spPr>
      </p:pic>
    </p:spTree>
    <p:extLst>
      <p:ext uri="{BB962C8B-B14F-4D97-AF65-F5344CB8AC3E}">
        <p14:creationId xmlns:p14="http://schemas.microsoft.com/office/powerpoint/2010/main" val="273507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16E353-FDCE-4CBC-95BB-CCC663719859}"/>
              </a:ext>
            </a:extLst>
          </p:cNvPr>
          <p:cNvSpPr>
            <a:spLocks noGrp="1"/>
          </p:cNvSpPr>
          <p:nvPr>
            <p:ph type="title"/>
          </p:nvPr>
        </p:nvSpPr>
        <p:spPr/>
        <p:txBody>
          <a:bodyPr/>
          <a:lstStyle/>
          <a:p>
            <a:r>
              <a:rPr lang="en-US" dirty="0"/>
              <a:t>Example – using a child flow</a:t>
            </a:r>
          </a:p>
        </p:txBody>
      </p:sp>
      <p:pic>
        <p:nvPicPr>
          <p:cNvPr id="6" name="Picture 5" descr="Diagram of parent flow">
            <a:extLst>
              <a:ext uri="{FF2B5EF4-FFF2-40B4-BE49-F238E27FC236}">
                <a16:creationId xmlns:a16="http://schemas.microsoft.com/office/drawing/2014/main" id="{80C53940-6376-40C2-8BC3-9DA454D44988}"/>
              </a:ext>
            </a:extLst>
          </p:cNvPr>
          <p:cNvPicPr>
            <a:picLocks noChangeAspect="1"/>
          </p:cNvPicPr>
          <p:nvPr/>
        </p:nvPicPr>
        <p:blipFill>
          <a:blip r:embed="rId3"/>
          <a:stretch>
            <a:fillRect/>
          </a:stretch>
        </p:blipFill>
        <p:spPr>
          <a:xfrm>
            <a:off x="623392" y="1796345"/>
            <a:ext cx="4981805" cy="3630068"/>
          </a:xfrm>
          <a:prstGeom prst="rect">
            <a:avLst/>
          </a:prstGeom>
          <a:ln>
            <a:solidFill>
              <a:schemeClr val="tx1"/>
            </a:solidFill>
          </a:ln>
        </p:spPr>
      </p:pic>
      <p:pic>
        <p:nvPicPr>
          <p:cNvPr id="7" name="Picture 6" descr="Diagram of child flow">
            <a:extLst>
              <a:ext uri="{FF2B5EF4-FFF2-40B4-BE49-F238E27FC236}">
                <a16:creationId xmlns:a16="http://schemas.microsoft.com/office/drawing/2014/main" id="{B4F9A11A-3696-4DD6-B089-6D453020D7DE}"/>
              </a:ext>
            </a:extLst>
          </p:cNvPr>
          <p:cNvPicPr>
            <a:picLocks noChangeAspect="1"/>
          </p:cNvPicPr>
          <p:nvPr/>
        </p:nvPicPr>
        <p:blipFill>
          <a:blip r:embed="rId4"/>
          <a:stretch>
            <a:fillRect/>
          </a:stretch>
        </p:blipFill>
        <p:spPr>
          <a:xfrm>
            <a:off x="7171137" y="1980560"/>
            <a:ext cx="4610637" cy="1833612"/>
          </a:xfrm>
          <a:prstGeom prst="rect">
            <a:avLst/>
          </a:prstGeom>
          <a:ln>
            <a:solidFill>
              <a:schemeClr val="tx1"/>
            </a:solidFill>
          </a:ln>
        </p:spPr>
      </p:pic>
      <p:sp>
        <p:nvSpPr>
          <p:cNvPr id="8" name="Rectangle 7">
            <a:extLst>
              <a:ext uri="{FF2B5EF4-FFF2-40B4-BE49-F238E27FC236}">
                <a16:creationId xmlns:a16="http://schemas.microsoft.com/office/drawing/2014/main" id="{22D84D8C-72D0-4DFC-AA1A-5EFB85F9FDC7}"/>
              </a:ext>
            </a:extLst>
          </p:cNvPr>
          <p:cNvSpPr/>
          <p:nvPr/>
        </p:nvSpPr>
        <p:spPr bwMode="auto">
          <a:xfrm>
            <a:off x="623391" y="1220280"/>
            <a:ext cx="4981805" cy="480053"/>
          </a:xfrm>
          <a:prstGeom prst="rect">
            <a:avLst/>
          </a:prstGeom>
          <a:solidFill>
            <a:srgbClr val="243A5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Parent flow</a:t>
            </a:r>
          </a:p>
        </p:txBody>
      </p:sp>
      <p:sp>
        <p:nvSpPr>
          <p:cNvPr id="9" name="Rectangle 8">
            <a:extLst>
              <a:ext uri="{FF2B5EF4-FFF2-40B4-BE49-F238E27FC236}">
                <a16:creationId xmlns:a16="http://schemas.microsoft.com/office/drawing/2014/main" id="{1AD57FF1-F736-4D21-A171-4A25E9FCA6F3}"/>
              </a:ext>
            </a:extLst>
          </p:cNvPr>
          <p:cNvSpPr/>
          <p:nvPr/>
        </p:nvSpPr>
        <p:spPr bwMode="auto">
          <a:xfrm>
            <a:off x="7171137" y="1220280"/>
            <a:ext cx="4610637" cy="480053"/>
          </a:xfrm>
          <a:prstGeom prst="rect">
            <a:avLst/>
          </a:prstGeom>
          <a:solidFill>
            <a:srgbClr val="243A5E"/>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Child flow</a:t>
            </a:r>
          </a:p>
        </p:txBody>
      </p:sp>
      <p:sp>
        <p:nvSpPr>
          <p:cNvPr id="10" name="Arrow: Right 9">
            <a:extLst>
              <a:ext uri="{FF2B5EF4-FFF2-40B4-BE49-F238E27FC236}">
                <a16:creationId xmlns:a16="http://schemas.microsoft.com/office/drawing/2014/main" id="{DF9B071E-87A7-4F8A-A621-303225D11FB5}"/>
              </a:ext>
              <a:ext uri="{C183D7F6-B498-43B3-948B-1728B52AA6E4}">
                <adec:decorative xmlns:adec="http://schemas.microsoft.com/office/drawing/2017/decorative" val="1"/>
              </a:ext>
            </a:extLst>
          </p:cNvPr>
          <p:cNvSpPr/>
          <p:nvPr/>
        </p:nvSpPr>
        <p:spPr bwMode="auto">
          <a:xfrm>
            <a:off x="5969795" y="1740534"/>
            <a:ext cx="1056117" cy="480053"/>
          </a:xfrm>
          <a:prstGeom prst="rightArrow">
            <a:avLst/>
          </a:prstGeom>
          <a:solidFill>
            <a:srgbClr val="0066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
        <p:nvSpPr>
          <p:cNvPr id="11" name="Arrow: Right 10">
            <a:extLst>
              <a:ext uri="{FF2B5EF4-FFF2-40B4-BE49-F238E27FC236}">
                <a16:creationId xmlns:a16="http://schemas.microsoft.com/office/drawing/2014/main" id="{FFC2E06E-BD45-4917-A448-241769369437}"/>
              </a:ext>
              <a:ext uri="{C183D7F6-B498-43B3-948B-1728B52AA6E4}">
                <adec:decorative xmlns:adec="http://schemas.microsoft.com/office/drawing/2017/decorative" val="1"/>
              </a:ext>
            </a:extLst>
          </p:cNvPr>
          <p:cNvSpPr/>
          <p:nvPr/>
        </p:nvSpPr>
        <p:spPr bwMode="auto">
          <a:xfrm rot="10800000">
            <a:off x="5911946" y="3011254"/>
            <a:ext cx="1056117" cy="480053"/>
          </a:xfrm>
          <a:prstGeom prst="rightArrow">
            <a:avLst/>
          </a:prstGeom>
          <a:solidFill>
            <a:srgbClr val="0066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Tree>
    <p:extLst>
      <p:ext uri="{BB962C8B-B14F-4D97-AF65-F5344CB8AC3E}">
        <p14:creationId xmlns:p14="http://schemas.microsoft.com/office/powerpoint/2010/main" val="336823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B0BA-C14B-4895-58C7-0B885C4A30D3}"/>
              </a:ext>
            </a:extLst>
          </p:cNvPr>
          <p:cNvSpPr>
            <a:spLocks noGrp="1"/>
          </p:cNvSpPr>
          <p:nvPr>
            <p:ph type="title"/>
          </p:nvPr>
        </p:nvSpPr>
        <p:spPr/>
        <p:txBody>
          <a:bodyPr/>
          <a:lstStyle/>
          <a:p>
            <a:r>
              <a:rPr lang="en-US" dirty="0"/>
              <a:t>Microsoft Dataverse connector user security context </a:t>
            </a:r>
          </a:p>
        </p:txBody>
      </p:sp>
      <p:sp>
        <p:nvSpPr>
          <p:cNvPr id="15" name="Text Placeholder 3">
            <a:extLst>
              <a:ext uri="{FF2B5EF4-FFF2-40B4-BE49-F238E27FC236}">
                <a16:creationId xmlns:a16="http://schemas.microsoft.com/office/drawing/2014/main" id="{2EB57C52-DC53-AB0B-3961-0378B14D18BF}"/>
              </a:ext>
            </a:extLst>
          </p:cNvPr>
          <p:cNvSpPr txBox="1">
            <a:spLocks/>
          </p:cNvSpPr>
          <p:nvPr/>
        </p:nvSpPr>
        <p:spPr>
          <a:xfrm>
            <a:off x="414759" y="1457323"/>
            <a:ext cx="3629278" cy="1047601"/>
          </a:xfrm>
          <a:prstGeom prst="rect">
            <a:avLst/>
          </a:prstGeom>
          <a:solidFill>
            <a:schemeClr val="accent2"/>
          </a:solidFill>
        </p:spPr>
        <p:txBody>
          <a:bodyPr lIns="91440" tIns="91440" rIns="9144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Instant Flows</a:t>
            </a:r>
          </a:p>
        </p:txBody>
      </p:sp>
      <p:sp>
        <p:nvSpPr>
          <p:cNvPr id="16" name="Text Placeholder 4">
            <a:extLst>
              <a:ext uri="{FF2B5EF4-FFF2-40B4-BE49-F238E27FC236}">
                <a16:creationId xmlns:a16="http://schemas.microsoft.com/office/drawing/2014/main" id="{120B10B3-72E7-A8F7-602F-64F8CD61C651}"/>
              </a:ext>
            </a:extLst>
          </p:cNvPr>
          <p:cNvSpPr txBox="1">
            <a:spLocks/>
          </p:cNvSpPr>
          <p:nvPr/>
        </p:nvSpPr>
        <p:spPr>
          <a:xfrm>
            <a:off x="436550" y="2628195"/>
            <a:ext cx="3607487" cy="77274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Co-Owner  or Run-Only</a:t>
            </a:r>
          </a:p>
        </p:txBody>
      </p:sp>
      <p:cxnSp>
        <p:nvCxnSpPr>
          <p:cNvPr id="17" name="Straight Connector 16">
            <a:extLst>
              <a:ext uri="{FF2B5EF4-FFF2-40B4-BE49-F238E27FC236}">
                <a16:creationId xmlns:a16="http://schemas.microsoft.com/office/drawing/2014/main" id="{E8F24994-9726-FF42-A6B3-D042BE36A965}"/>
              </a:ext>
              <a:ext uri="{C183D7F6-B498-43B3-948B-1728B52AA6E4}">
                <adec:decorative xmlns:adec="http://schemas.microsoft.com/office/drawing/2017/decorative" val="1"/>
              </a:ext>
            </a:extLst>
          </p:cNvPr>
          <p:cNvCxnSpPr>
            <a:cxnSpLocks/>
          </p:cNvCxnSpPr>
          <p:nvPr/>
        </p:nvCxnSpPr>
        <p:spPr>
          <a:xfrm>
            <a:off x="436550" y="338900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6C6CBB99-CE47-8D97-C72E-73A58789D22B}"/>
              </a:ext>
            </a:extLst>
          </p:cNvPr>
          <p:cNvSpPr txBox="1">
            <a:spLocks/>
          </p:cNvSpPr>
          <p:nvPr/>
        </p:nvSpPr>
        <p:spPr>
          <a:xfrm>
            <a:off x="436550" y="3520770"/>
            <a:ext cx="3607487" cy="640981"/>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Allow using existing connection or require them to use their own</a:t>
            </a:r>
          </a:p>
        </p:txBody>
      </p:sp>
      <p:cxnSp>
        <p:nvCxnSpPr>
          <p:cNvPr id="19" name="Straight Connector 18">
            <a:extLst>
              <a:ext uri="{FF2B5EF4-FFF2-40B4-BE49-F238E27FC236}">
                <a16:creationId xmlns:a16="http://schemas.microsoft.com/office/drawing/2014/main" id="{A3FF6BDE-4C8B-8C92-4766-13234BF6232C}"/>
              </a:ext>
              <a:ext uri="{C183D7F6-B498-43B3-948B-1728B52AA6E4}">
                <adec:decorative xmlns:adec="http://schemas.microsoft.com/office/drawing/2017/decorative" val="1"/>
              </a:ext>
            </a:extLst>
          </p:cNvPr>
          <p:cNvCxnSpPr>
            <a:cxnSpLocks/>
          </p:cNvCxnSpPr>
          <p:nvPr/>
        </p:nvCxnSpPr>
        <p:spPr>
          <a:xfrm>
            <a:off x="436550" y="4281581"/>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57176DD5-750A-071E-A799-7C767FAD4DFF}"/>
              </a:ext>
            </a:extLst>
          </p:cNvPr>
          <p:cNvSpPr txBox="1">
            <a:spLocks/>
          </p:cNvSpPr>
          <p:nvPr/>
        </p:nvSpPr>
        <p:spPr>
          <a:xfrm>
            <a:off x="436550" y="4269656"/>
            <a:ext cx="3607487" cy="77274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Can choose for each connection used</a:t>
            </a:r>
          </a:p>
        </p:txBody>
      </p:sp>
      <p:cxnSp>
        <p:nvCxnSpPr>
          <p:cNvPr id="24" name="Straight Connector 23">
            <a:extLst>
              <a:ext uri="{FF2B5EF4-FFF2-40B4-BE49-F238E27FC236}">
                <a16:creationId xmlns:a16="http://schemas.microsoft.com/office/drawing/2014/main" id="{DF5BD9FC-A457-9A16-2D06-5ACF7ECF3A03}"/>
              </a:ext>
              <a:ext uri="{C183D7F6-B498-43B3-948B-1728B52AA6E4}">
                <adec:decorative xmlns:adec="http://schemas.microsoft.com/office/drawing/2017/decorative" val="1"/>
              </a:ext>
            </a:extLst>
          </p:cNvPr>
          <p:cNvCxnSpPr>
            <a:cxnSpLocks/>
          </p:cNvCxnSpPr>
          <p:nvPr/>
        </p:nvCxnSpPr>
        <p:spPr>
          <a:xfrm>
            <a:off x="414759" y="5042399"/>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4E1F1E60-9EB7-C5FE-1704-2A0EAC42587C}"/>
              </a:ext>
            </a:extLst>
          </p:cNvPr>
          <p:cNvSpPr txBox="1">
            <a:spLocks/>
          </p:cNvSpPr>
          <p:nvPr/>
        </p:nvSpPr>
        <p:spPr>
          <a:xfrm>
            <a:off x="436550" y="5162231"/>
            <a:ext cx="3607487" cy="652912"/>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Settings are for all Run-only users, you can’t individually set</a:t>
            </a:r>
          </a:p>
        </p:txBody>
      </p:sp>
      <p:sp>
        <p:nvSpPr>
          <p:cNvPr id="9" name="Text Placeholder 3">
            <a:extLst>
              <a:ext uri="{FF2B5EF4-FFF2-40B4-BE49-F238E27FC236}">
                <a16:creationId xmlns:a16="http://schemas.microsoft.com/office/drawing/2014/main" id="{E843F519-6FA8-32B2-D66E-B60F6B0087DA}"/>
              </a:ext>
            </a:extLst>
          </p:cNvPr>
          <p:cNvSpPr txBox="1">
            <a:spLocks/>
          </p:cNvSpPr>
          <p:nvPr/>
        </p:nvSpPr>
        <p:spPr>
          <a:xfrm>
            <a:off x="4303152" y="1457323"/>
            <a:ext cx="3629278" cy="1047601"/>
          </a:xfrm>
          <a:prstGeom prst="rect">
            <a:avLst/>
          </a:prstGeom>
          <a:solidFill>
            <a:schemeClr val="accent2"/>
          </a:solidFill>
        </p:spPr>
        <p:txBody>
          <a:bodyPr lIns="91440" tIns="91440" rIns="9144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Scheduled Flows</a:t>
            </a:r>
          </a:p>
        </p:txBody>
      </p:sp>
      <p:sp>
        <p:nvSpPr>
          <p:cNvPr id="10" name="Text Placeholder 4">
            <a:extLst>
              <a:ext uri="{FF2B5EF4-FFF2-40B4-BE49-F238E27FC236}">
                <a16:creationId xmlns:a16="http://schemas.microsoft.com/office/drawing/2014/main" id="{C47C2B18-9EB7-DBE9-375D-5268FC80F78E}"/>
              </a:ext>
            </a:extLst>
          </p:cNvPr>
          <p:cNvSpPr txBox="1">
            <a:spLocks/>
          </p:cNvSpPr>
          <p:nvPr/>
        </p:nvSpPr>
        <p:spPr>
          <a:xfrm>
            <a:off x="4303152" y="2628195"/>
            <a:ext cx="3607487" cy="772743"/>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Co-Owner</a:t>
            </a:r>
          </a:p>
        </p:txBody>
      </p:sp>
      <p:cxnSp>
        <p:nvCxnSpPr>
          <p:cNvPr id="11" name="Straight Connector 10">
            <a:extLst>
              <a:ext uri="{FF2B5EF4-FFF2-40B4-BE49-F238E27FC236}">
                <a16:creationId xmlns:a16="http://schemas.microsoft.com/office/drawing/2014/main" id="{813D8065-458D-2192-3D97-B9BA0F64D314}"/>
              </a:ext>
              <a:ext uri="{C183D7F6-B498-43B3-948B-1728B52AA6E4}">
                <adec:decorative xmlns:adec="http://schemas.microsoft.com/office/drawing/2017/decorative" val="1"/>
              </a:ext>
            </a:extLst>
          </p:cNvPr>
          <p:cNvCxnSpPr>
            <a:cxnSpLocks/>
          </p:cNvCxnSpPr>
          <p:nvPr/>
        </p:nvCxnSpPr>
        <p:spPr>
          <a:xfrm>
            <a:off x="4303713" y="338900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3BB3A3CE-73CA-28F0-B115-5667B1FAF1C3}"/>
              </a:ext>
            </a:extLst>
          </p:cNvPr>
          <p:cNvSpPr txBox="1">
            <a:spLocks/>
          </p:cNvSpPr>
          <p:nvPr/>
        </p:nvSpPr>
        <p:spPr>
          <a:xfrm>
            <a:off x="4303152" y="3520770"/>
            <a:ext cx="3607487" cy="640981"/>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400" b="0" i="0" kern="1200" spc="0" baseline="0" dirty="0" smtClean="0">
                <a:solidFill>
                  <a:srgbClr val="000000"/>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Uses existing connection, any owner can change</a:t>
            </a:r>
          </a:p>
        </p:txBody>
      </p:sp>
      <p:sp>
        <p:nvSpPr>
          <p:cNvPr id="3" name="Text Placeholder 3">
            <a:extLst>
              <a:ext uri="{FF2B5EF4-FFF2-40B4-BE49-F238E27FC236}">
                <a16:creationId xmlns:a16="http://schemas.microsoft.com/office/drawing/2014/main" id="{5E6415A1-F51A-0BF0-A065-C86E9B5FE2F3}"/>
              </a:ext>
            </a:extLst>
          </p:cNvPr>
          <p:cNvSpPr txBox="1">
            <a:spLocks/>
          </p:cNvSpPr>
          <p:nvPr/>
        </p:nvSpPr>
        <p:spPr>
          <a:xfrm>
            <a:off x="8225180" y="1457323"/>
            <a:ext cx="3629278" cy="1047601"/>
          </a:xfrm>
          <a:prstGeom prst="rect">
            <a:avLst/>
          </a:prstGeom>
          <a:solidFill>
            <a:schemeClr val="accent2"/>
          </a:solidFill>
        </p:spPr>
        <p:txBody>
          <a:bodyPr lIns="91440" tIns="91440" rIns="9144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2000" b="1" kern="1200" spc="0" baseline="0" dirty="0" smtClean="0">
                <a:solidFill>
                  <a:schemeClr val="bg1"/>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Automated Flows</a:t>
            </a:r>
          </a:p>
        </p:txBody>
      </p:sp>
      <p:sp>
        <p:nvSpPr>
          <p:cNvPr id="4" name="Text Placeholder 4">
            <a:extLst>
              <a:ext uri="{FF2B5EF4-FFF2-40B4-BE49-F238E27FC236}">
                <a16:creationId xmlns:a16="http://schemas.microsoft.com/office/drawing/2014/main" id="{CA49434C-A34A-1751-CC84-859A9DC6B568}"/>
              </a:ext>
            </a:extLst>
          </p:cNvPr>
          <p:cNvSpPr txBox="1">
            <a:spLocks/>
          </p:cNvSpPr>
          <p:nvPr/>
        </p:nvSpPr>
        <p:spPr>
          <a:xfrm>
            <a:off x="8225180" y="2628195"/>
            <a:ext cx="3618381" cy="772743"/>
          </a:xfrm>
          <a:prstGeom prst="rect">
            <a:avLst/>
          </a:prstGeom>
        </p:spPr>
        <p:txBody>
          <a:bodyPr lIns="0" tIns="0" rIns="0" bIns="0" anchor="ctr">
            <a:noAutofit/>
          </a:bodyPr>
          <a:lstStyle>
            <a:lvl1pPr marL="0" marR="0" indent="0" algn="l" defTabSz="914367" rtl="0" eaLnBrk="1" fontAlgn="auto" latinLnBrk="0" hangingPunct="1">
              <a:lnSpc>
                <a:spcPct val="100000"/>
              </a:lnSpc>
              <a:spcBef>
                <a:spcPts val="882"/>
              </a:spcBef>
              <a:spcAft>
                <a:spcPts val="40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Co-Owner</a:t>
            </a:r>
          </a:p>
        </p:txBody>
      </p:sp>
      <p:cxnSp>
        <p:nvCxnSpPr>
          <p:cNvPr id="5" name="Straight Connector 4">
            <a:extLst>
              <a:ext uri="{FF2B5EF4-FFF2-40B4-BE49-F238E27FC236}">
                <a16:creationId xmlns:a16="http://schemas.microsoft.com/office/drawing/2014/main" id="{6AE0B420-4D6D-564D-B85D-B59048FABA51}"/>
              </a:ext>
              <a:ext uri="{C183D7F6-B498-43B3-948B-1728B52AA6E4}">
                <adec:decorative xmlns:adec="http://schemas.microsoft.com/office/drawing/2017/decorative" val="1"/>
              </a:ext>
            </a:extLst>
          </p:cNvPr>
          <p:cNvCxnSpPr>
            <a:cxnSpLocks/>
          </p:cNvCxnSpPr>
          <p:nvPr/>
        </p:nvCxnSpPr>
        <p:spPr>
          <a:xfrm>
            <a:off x="8225180" y="338900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D05DA78F-0C00-44DA-53DA-E1C80CB9A222}"/>
              </a:ext>
            </a:extLst>
          </p:cNvPr>
          <p:cNvSpPr txBox="1">
            <a:spLocks/>
          </p:cNvSpPr>
          <p:nvPr/>
        </p:nvSpPr>
        <p:spPr>
          <a:xfrm>
            <a:off x="8225180" y="3520769"/>
            <a:ext cx="3618381" cy="640981"/>
          </a:xfrm>
          <a:prstGeom prst="rect">
            <a:avLst/>
          </a:prstGeom>
        </p:spPr>
        <p:txBody>
          <a:bodyPr lIns="0" tIns="0" rIns="0" bIns="0" anchor="ctr">
            <a:noAutofit/>
          </a:bodyPr>
          <a:lstStyle>
            <a:lvl1pPr marL="0" marR="0" indent="0" algn="l" defTabSz="914367" rtl="0" eaLnBrk="1" fontAlgn="auto" latinLnBrk="0" hangingPunct="1">
              <a:lnSpc>
                <a:spcPct val="100000"/>
              </a:lnSpc>
              <a:spcBef>
                <a:spcPts val="882"/>
              </a:spcBef>
              <a:spcAft>
                <a:spcPts val="400"/>
              </a:spcAft>
              <a:buClrTx/>
              <a:buSzPct val="90000"/>
              <a:buFont typeface="Arial" panose="020B0604020202020204" pitchFamily="34" charset="0"/>
              <a:buNone/>
              <a:tabLst/>
              <a:defRPr sz="1400" b="0" i="0" kern="1200" spc="0" baseline="0">
                <a:solidFill>
                  <a:srgbClr val="000000"/>
                </a:solidFill>
                <a:latin typeface="+mn-lt"/>
                <a:ea typeface="+mn-ea"/>
                <a:cs typeface="+mn-cs"/>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Uses existing connection, any owner can change</a:t>
            </a:r>
          </a:p>
        </p:txBody>
      </p:sp>
    </p:spTree>
    <p:extLst>
      <p:ext uri="{BB962C8B-B14F-4D97-AF65-F5344CB8AC3E}">
        <p14:creationId xmlns:p14="http://schemas.microsoft.com/office/powerpoint/2010/main" val="10214457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45C2-0ADC-B591-7012-D56BAA3BB44E}"/>
              </a:ext>
            </a:extLst>
          </p:cNvPr>
          <p:cNvSpPr>
            <a:spLocks noGrp="1"/>
          </p:cNvSpPr>
          <p:nvPr>
            <p:ph type="title"/>
          </p:nvPr>
        </p:nvSpPr>
        <p:spPr/>
        <p:txBody>
          <a:bodyPr/>
          <a:lstStyle/>
          <a:p>
            <a:r>
              <a:rPr lang="en-US" dirty="0"/>
              <a:t>Using a service principal with Microsoft Dataverse Connector</a:t>
            </a:r>
          </a:p>
        </p:txBody>
      </p:sp>
      <p:sp>
        <p:nvSpPr>
          <p:cNvPr id="3" name="Text Placeholder 4">
            <a:extLst>
              <a:ext uri="{FF2B5EF4-FFF2-40B4-BE49-F238E27FC236}">
                <a16:creationId xmlns:a16="http://schemas.microsoft.com/office/drawing/2014/main" id="{785231F6-42D4-692A-EE7F-BBBC89A41E17}"/>
              </a:ext>
            </a:extLst>
          </p:cNvPr>
          <p:cNvSpPr txBox="1">
            <a:spLocks/>
          </p:cNvSpPr>
          <p:nvPr/>
        </p:nvSpPr>
        <p:spPr>
          <a:xfrm>
            <a:off x="1389459" y="14432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By default, sign in uses interactive user that requires an appropriate license, and executes in the user's context</a:t>
            </a:r>
          </a:p>
        </p:txBody>
      </p:sp>
      <p:cxnSp>
        <p:nvCxnSpPr>
          <p:cNvPr id="4" name="Straight Connector 3">
            <a:extLst>
              <a:ext uri="{FF2B5EF4-FFF2-40B4-BE49-F238E27FC236}">
                <a16:creationId xmlns:a16="http://schemas.microsoft.com/office/drawing/2014/main" id="{351F10C9-F7F4-66A1-9DB2-CAD0D0DD25F9}"/>
              </a:ext>
              <a:ext uri="{C183D7F6-B498-43B3-948B-1728B52AA6E4}">
                <adec:decorative xmlns:adec="http://schemas.microsoft.com/office/drawing/2017/decorative" val="1"/>
              </a:ext>
            </a:extLst>
          </p:cNvPr>
          <p:cNvCxnSpPr>
            <a:cxnSpLocks/>
          </p:cNvCxnSpPr>
          <p:nvPr/>
        </p:nvCxnSpPr>
        <p:spPr>
          <a:xfrm>
            <a:off x="1403101" y="19928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AA7DDF14-9B1F-5D3D-ECC5-E59CFC7CDCA8}"/>
              </a:ext>
            </a:extLst>
          </p:cNvPr>
          <p:cNvSpPr txBox="1">
            <a:spLocks/>
          </p:cNvSpPr>
          <p:nvPr/>
        </p:nvSpPr>
        <p:spPr>
          <a:xfrm>
            <a:off x="1389459" y="2154511"/>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dirty="0"/>
              <a:t>Using a service principal allows actions to be executed using a Microsoft Dataverse App User context</a:t>
            </a:r>
          </a:p>
        </p:txBody>
      </p:sp>
      <p:grpSp>
        <p:nvGrpSpPr>
          <p:cNvPr id="6" name="Group 5">
            <a:extLst>
              <a:ext uri="{FF2B5EF4-FFF2-40B4-BE49-F238E27FC236}">
                <a16:creationId xmlns:a16="http://schemas.microsoft.com/office/drawing/2014/main" id="{26B8C42E-64B2-AA15-FC19-026FDA5B7CF9}"/>
              </a:ext>
              <a:ext uri="{C183D7F6-B498-43B3-948B-1728B52AA6E4}">
                <adec:decorative xmlns:adec="http://schemas.microsoft.com/office/drawing/2017/decorative" val="1"/>
              </a:ext>
            </a:extLst>
          </p:cNvPr>
          <p:cNvGrpSpPr/>
          <p:nvPr/>
        </p:nvGrpSpPr>
        <p:grpSpPr>
          <a:xfrm>
            <a:off x="418643" y="1314275"/>
            <a:ext cx="657589" cy="657683"/>
            <a:chOff x="418643" y="1487929"/>
            <a:chExt cx="717140" cy="717242"/>
          </a:xfrm>
        </p:grpSpPr>
        <p:grpSp>
          <p:nvGrpSpPr>
            <p:cNvPr id="7" name="Group 6">
              <a:extLst>
                <a:ext uri="{FF2B5EF4-FFF2-40B4-BE49-F238E27FC236}">
                  <a16:creationId xmlns:a16="http://schemas.microsoft.com/office/drawing/2014/main" id="{553DEC44-5B1A-BAB6-C03E-A42DE8B4B240}"/>
                </a:ext>
              </a:extLst>
            </p:cNvPr>
            <p:cNvGrpSpPr/>
            <p:nvPr/>
          </p:nvGrpSpPr>
          <p:grpSpPr>
            <a:xfrm>
              <a:off x="418643" y="1487929"/>
              <a:ext cx="717140" cy="717242"/>
              <a:chOff x="418643" y="1487929"/>
              <a:chExt cx="717140" cy="717242"/>
            </a:xfrm>
          </p:grpSpPr>
          <p:sp>
            <p:nvSpPr>
              <p:cNvPr id="9" name="Freeform 5">
                <a:extLst>
                  <a:ext uri="{FF2B5EF4-FFF2-40B4-BE49-F238E27FC236}">
                    <a16:creationId xmlns:a16="http://schemas.microsoft.com/office/drawing/2014/main" id="{9D85905E-72AC-CA40-1B92-03F22A049D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 name="Freeform 6">
                <a:extLst>
                  <a:ext uri="{FF2B5EF4-FFF2-40B4-BE49-F238E27FC236}">
                    <a16:creationId xmlns:a16="http://schemas.microsoft.com/office/drawing/2014/main" id="{F20E9C48-C97C-2C86-AE2E-8BFF00AACC64}"/>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 name="Lock" title="Icon of a padlock">
              <a:extLst>
                <a:ext uri="{FF2B5EF4-FFF2-40B4-BE49-F238E27FC236}">
                  <a16:creationId xmlns:a16="http://schemas.microsoft.com/office/drawing/2014/main" id="{8DACC195-EC40-1CD2-6A60-79EEC6D63DB2}"/>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FAF26855-4D62-03E3-346D-F48CA88B67C7}"/>
              </a:ext>
              <a:ext uri="{C183D7F6-B498-43B3-948B-1728B52AA6E4}">
                <adec:decorative xmlns:adec="http://schemas.microsoft.com/office/drawing/2017/decorative" val="1"/>
              </a:ext>
            </a:extLst>
          </p:cNvPr>
          <p:cNvGrpSpPr/>
          <p:nvPr/>
        </p:nvGrpSpPr>
        <p:grpSpPr>
          <a:xfrm>
            <a:off x="418643" y="2023169"/>
            <a:ext cx="657589" cy="657683"/>
            <a:chOff x="418643" y="2533089"/>
            <a:chExt cx="717140" cy="717242"/>
          </a:xfrm>
        </p:grpSpPr>
        <p:grpSp>
          <p:nvGrpSpPr>
            <p:cNvPr id="12" name="Group 11">
              <a:extLst>
                <a:ext uri="{FF2B5EF4-FFF2-40B4-BE49-F238E27FC236}">
                  <a16:creationId xmlns:a16="http://schemas.microsoft.com/office/drawing/2014/main" id="{AEDB183A-BE0E-A265-BD7D-B0AC354F0789}"/>
                </a:ext>
              </a:extLst>
            </p:cNvPr>
            <p:cNvGrpSpPr/>
            <p:nvPr/>
          </p:nvGrpSpPr>
          <p:grpSpPr>
            <a:xfrm>
              <a:off x="418643" y="2533089"/>
              <a:ext cx="717140" cy="717242"/>
              <a:chOff x="418643" y="1487929"/>
              <a:chExt cx="717140" cy="717242"/>
            </a:xfrm>
          </p:grpSpPr>
          <p:sp>
            <p:nvSpPr>
              <p:cNvPr id="14" name="Freeform 5">
                <a:extLst>
                  <a:ext uri="{FF2B5EF4-FFF2-40B4-BE49-F238E27FC236}">
                    <a16:creationId xmlns:a16="http://schemas.microsoft.com/office/drawing/2014/main" id="{8099D2C7-0866-FC17-B6EF-76C11AB93D2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5" name="Freeform 6">
                <a:extLst>
                  <a:ext uri="{FF2B5EF4-FFF2-40B4-BE49-F238E27FC236}">
                    <a16:creationId xmlns:a16="http://schemas.microsoft.com/office/drawing/2014/main" id="{E4C26B67-6437-89DC-438D-B379D2591A35}"/>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3" name="shield_3" title="Icon of a shield with an exclamation point inside">
              <a:extLst>
                <a:ext uri="{FF2B5EF4-FFF2-40B4-BE49-F238E27FC236}">
                  <a16:creationId xmlns:a16="http://schemas.microsoft.com/office/drawing/2014/main" id="{EC2ACC7D-C2C9-8704-5A68-748195EC8453}"/>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pic>
        <p:nvPicPr>
          <p:cNvPr id="16" name="Picture 15" descr="Diagram of adding new connaction">
            <a:extLst>
              <a:ext uri="{FF2B5EF4-FFF2-40B4-BE49-F238E27FC236}">
                <a16:creationId xmlns:a16="http://schemas.microsoft.com/office/drawing/2014/main" id="{CB2DAA6C-5319-A9F8-AC24-B1A4DB4432DE}"/>
              </a:ext>
            </a:extLst>
          </p:cNvPr>
          <p:cNvPicPr>
            <a:picLocks noChangeAspect="1"/>
          </p:cNvPicPr>
          <p:nvPr/>
        </p:nvPicPr>
        <p:blipFill>
          <a:blip r:embed="rId3"/>
          <a:stretch>
            <a:fillRect/>
          </a:stretch>
        </p:blipFill>
        <p:spPr>
          <a:xfrm>
            <a:off x="390427" y="3212543"/>
            <a:ext cx="2204319" cy="2031691"/>
          </a:xfrm>
          <a:prstGeom prst="rect">
            <a:avLst/>
          </a:prstGeom>
          <a:ln>
            <a:solidFill>
              <a:schemeClr val="tx1"/>
            </a:solidFill>
          </a:ln>
        </p:spPr>
      </p:pic>
      <p:pic>
        <p:nvPicPr>
          <p:cNvPr id="17" name="Picture 16" descr="Diagram of common data service">
            <a:extLst>
              <a:ext uri="{FF2B5EF4-FFF2-40B4-BE49-F238E27FC236}">
                <a16:creationId xmlns:a16="http://schemas.microsoft.com/office/drawing/2014/main" id="{2C377F69-7216-2AC0-589F-8A23F81CC229}"/>
              </a:ext>
            </a:extLst>
          </p:cNvPr>
          <p:cNvPicPr>
            <a:picLocks noChangeAspect="1"/>
          </p:cNvPicPr>
          <p:nvPr/>
        </p:nvPicPr>
        <p:blipFill>
          <a:blip r:embed="rId4"/>
          <a:stretch>
            <a:fillRect/>
          </a:stretch>
        </p:blipFill>
        <p:spPr>
          <a:xfrm>
            <a:off x="2894941" y="3382126"/>
            <a:ext cx="4396088" cy="1634869"/>
          </a:xfrm>
          <a:prstGeom prst="rect">
            <a:avLst/>
          </a:prstGeom>
          <a:ln>
            <a:solidFill>
              <a:schemeClr val="tx1"/>
            </a:solidFill>
          </a:ln>
        </p:spPr>
      </p:pic>
      <p:pic>
        <p:nvPicPr>
          <p:cNvPr id="18" name="Picture 17" descr="Diagram of common data service">
            <a:extLst>
              <a:ext uri="{FF2B5EF4-FFF2-40B4-BE49-F238E27FC236}">
                <a16:creationId xmlns:a16="http://schemas.microsoft.com/office/drawing/2014/main" id="{2E994629-F46F-4D60-6D59-DF72C74780F1}"/>
              </a:ext>
            </a:extLst>
          </p:cNvPr>
          <p:cNvPicPr>
            <a:picLocks noChangeAspect="1"/>
          </p:cNvPicPr>
          <p:nvPr/>
        </p:nvPicPr>
        <p:blipFill>
          <a:blip r:embed="rId5"/>
          <a:stretch>
            <a:fillRect/>
          </a:stretch>
        </p:blipFill>
        <p:spPr>
          <a:xfrm>
            <a:off x="7591227" y="2540469"/>
            <a:ext cx="4506835" cy="3038479"/>
          </a:xfrm>
          <a:prstGeom prst="rect">
            <a:avLst/>
          </a:prstGeom>
          <a:ln>
            <a:solidFill>
              <a:schemeClr val="tx1"/>
            </a:solidFill>
          </a:ln>
        </p:spPr>
      </p:pic>
      <p:sp>
        <p:nvSpPr>
          <p:cNvPr id="19" name="Arrow: Right 18">
            <a:extLst>
              <a:ext uri="{FF2B5EF4-FFF2-40B4-BE49-F238E27FC236}">
                <a16:creationId xmlns:a16="http://schemas.microsoft.com/office/drawing/2014/main" id="{ACF471F4-591A-5C42-ECAB-E7FE8E4AA695}"/>
              </a:ext>
              <a:ext uri="{C183D7F6-B498-43B3-948B-1728B52AA6E4}">
                <adec:decorative xmlns:adec="http://schemas.microsoft.com/office/drawing/2017/decorative" val="1"/>
              </a:ext>
            </a:extLst>
          </p:cNvPr>
          <p:cNvSpPr/>
          <p:nvPr/>
        </p:nvSpPr>
        <p:spPr bwMode="auto">
          <a:xfrm>
            <a:off x="2594746" y="4172649"/>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
        <p:nvSpPr>
          <p:cNvPr id="20" name="Arrow: Right 19">
            <a:extLst>
              <a:ext uri="{FF2B5EF4-FFF2-40B4-BE49-F238E27FC236}">
                <a16:creationId xmlns:a16="http://schemas.microsoft.com/office/drawing/2014/main" id="{15FE124F-2EE6-8125-F812-BFEE5790E08C}"/>
              </a:ext>
              <a:ext uri="{C183D7F6-B498-43B3-948B-1728B52AA6E4}">
                <adec:decorative xmlns:adec="http://schemas.microsoft.com/office/drawing/2017/decorative" val="1"/>
              </a:ext>
            </a:extLst>
          </p:cNvPr>
          <p:cNvSpPr/>
          <p:nvPr/>
        </p:nvSpPr>
        <p:spPr bwMode="auto">
          <a:xfrm>
            <a:off x="7344162" y="4180995"/>
            <a:ext cx="291959" cy="288032"/>
          </a:xfrm>
          <a:prstGeom prst="righ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dirty="0">
              <a:solidFill>
                <a:schemeClr val="bg1"/>
              </a:solidFill>
            </a:endParaRPr>
          </a:p>
        </p:txBody>
      </p:sp>
    </p:spTree>
    <p:extLst>
      <p:ext uri="{BB962C8B-B14F-4D97-AF65-F5344CB8AC3E}">
        <p14:creationId xmlns:p14="http://schemas.microsoft.com/office/powerpoint/2010/main" val="28211469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Evaluate automation options</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Review four scenarios and determine how to architect them using Power Automate.</a:t>
            </a:r>
          </a:p>
          <a:p>
            <a:r>
              <a:rPr lang="en-GB" dirty="0"/>
              <a:t>Scenarios are based on the smart bed support requirements in exercise 2.</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dirty="0"/>
              <a:t>Evaluate needs</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Discuss pros and cons of options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192520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Scenario 1</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When working on a help request for a smart bed customer, Contoso’s support staff can request a replacement bed from the manufacturer. Each manufacturer provides a contact that can authorize the replacement. Once authorized, the support staff can inform the customer.</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dirty="0"/>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What would your design look like to implement this process?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49937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2" y="1456896"/>
            <a:ext cx="5774434"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Solution Architect series: </a:t>
            </a:r>
            <a:r>
              <a:rPr lang="en-GB" sz="2400" dirty="0"/>
              <a:t>Explore Power Automate architecture</a:t>
            </a:r>
            <a:endParaRPr lang="en-GB" dirty="0"/>
          </a:p>
          <a:p>
            <a:pPr>
              <a:spcAft>
                <a:spcPts val="600"/>
              </a:spcAft>
            </a:pPr>
            <a:r>
              <a:rPr lang="en-GB" dirty="0">
                <a:latin typeface="+mn-lt"/>
                <a:hlinkClick r:id="rId3"/>
              </a:rPr>
              <a:t>https://learn.microsoft.com/training/modules/power-automate-architecture/</a:t>
            </a:r>
            <a:r>
              <a:rPr lang="en-GB" dirty="0">
                <a:latin typeface="+mn-lt"/>
              </a:rPr>
              <a:t> </a:t>
            </a:r>
          </a:p>
          <a:p>
            <a:pPr>
              <a:spcAft>
                <a:spcPts val="600"/>
              </a:spcAft>
            </a:pPr>
            <a:endParaRPr lang="en-US" sz="2400" b="0" dirty="0">
              <a:effectLst/>
              <a:latin typeface="Calibri" panose="020F0502020204030204" pitchFamily="34" charset="0"/>
              <a:ea typeface="Calibri" panose="020F0502020204030204" pitchFamily="34" charset="0"/>
            </a:endParaRP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Scenario 2</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When a repair is required, the system needs to look up the customer’s support plan, check if they have available repair allowance / warranty, and if they do decrease the cost of the repair from their lifetime warranty allowance and prioritize the help request.</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dirty="0"/>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Your development team has proposed a plug-in – is that the best choice or how might you handle this in Power Automate?</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41262886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Scenario 3</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When a manufacturer has a defect, they issue a recall to fix the problem. They will provide Contoso a file that contains the serial numbers of the affected beds. Each serial number must be looked up to see if there is an active customer and the customer record must be tagged with the recall. For some large recalls this could exceed 200,000+ beds. The process must be designed so it can be restarted if the process fails without creating any duplication.</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dirty="0"/>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What would your design look like to implement this process?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8918571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dirty="0"/>
              <a:t>Group exercise: </a:t>
            </a:r>
            <a:r>
              <a:rPr lang="en-US" dirty="0"/>
              <a:t>Scenario 4</a:t>
            </a:r>
            <a:endParaRPr lang="en-GB" dirty="0"/>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dirty="0"/>
              <a:t>On create of a help request Contoso needs to calculate the customer deductible which is based a percentage determined by how old their bed is. The support staff needs this value displayed as soon as they create the record.</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endParaRPr lang="en-GB" dirty="0"/>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dirty="0"/>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dirty="0"/>
              <a:t>What would your design look like to implement this?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8729764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Explore Power Automate architecture</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9</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You need to perform a calculation using related rows in a one-to-many relationship. Which automation method should you use?</a:t>
            </a:r>
          </a:p>
          <a:p>
            <a:pPr marL="0" indent="0">
              <a:buNone/>
            </a:pPr>
            <a:endParaRPr lang="en-GB" dirty="0"/>
          </a:p>
          <a:p>
            <a:pPr marL="514350" indent="-514350">
              <a:buFont typeface="+mj-lt"/>
              <a:buAutoNum type="alphaUcPeriod"/>
            </a:pPr>
            <a:r>
              <a:rPr lang="en-GB" dirty="0"/>
              <a:t>Business rules</a:t>
            </a:r>
          </a:p>
          <a:p>
            <a:pPr marL="514350" indent="-514350">
              <a:buFont typeface="+mj-lt"/>
              <a:buAutoNum type="alphaUcPeriod"/>
            </a:pPr>
            <a:r>
              <a:rPr lang="en-GB" dirty="0"/>
              <a:t>Calculated column</a:t>
            </a:r>
          </a:p>
          <a:p>
            <a:pPr marL="514350" indent="-514350">
              <a:buFont typeface="+mj-lt"/>
              <a:buAutoNum type="alphaUcPeriod"/>
            </a:pPr>
            <a:r>
              <a:rPr lang="en-GB" dirty="0"/>
              <a:t>Dataverse classic workflow</a:t>
            </a:r>
          </a:p>
          <a:p>
            <a:pPr marL="514350" indent="-514350">
              <a:buFont typeface="+mj-lt"/>
              <a:buAutoNum type="alphaUcPeriod"/>
            </a:pPr>
            <a:r>
              <a:rPr lang="en-GB" dirty="0"/>
              <a:t>Power Automate cloud flow</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302875"/>
          </a:xfrm>
        </p:spPr>
        <p:txBody>
          <a:bodyPr/>
          <a:lstStyle/>
          <a:p>
            <a:pPr marL="0" indent="0">
              <a:buNone/>
            </a:pPr>
            <a:r>
              <a:rPr lang="en-GB" dirty="0"/>
              <a:t>Which connector should you use to run a Dataverse custom action?</a:t>
            </a:r>
          </a:p>
          <a:p>
            <a:pPr marL="0" indent="0">
              <a:buNone/>
            </a:pPr>
            <a:endParaRPr lang="en-GB" dirty="0"/>
          </a:p>
          <a:p>
            <a:pPr marL="514350" indent="-514350">
              <a:buFont typeface="+mj-lt"/>
              <a:buAutoNum type="alphaUcPeriod"/>
            </a:pPr>
            <a:r>
              <a:rPr lang="en-GB" dirty="0"/>
              <a:t>Dynamics 365</a:t>
            </a:r>
          </a:p>
          <a:p>
            <a:pPr marL="514350" indent="-514350">
              <a:buFont typeface="+mj-lt"/>
              <a:buAutoNum type="alphaUcPeriod"/>
            </a:pPr>
            <a:r>
              <a:rPr lang="en-GB" dirty="0"/>
              <a:t>Power Apps</a:t>
            </a:r>
          </a:p>
          <a:p>
            <a:pPr marL="514350" indent="-514350">
              <a:buFont typeface="+mj-lt"/>
              <a:buAutoNum type="alphaUcPeriod"/>
            </a:pPr>
            <a:r>
              <a:rPr lang="en-GB" dirty="0"/>
              <a:t>Microsoft Dataverse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Answer=C</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50488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302875"/>
          </a:xfrm>
        </p:spPr>
        <p:txBody>
          <a:bodyPr/>
          <a:lstStyle/>
          <a:p>
            <a:pPr marL="0" indent="0">
              <a:buNone/>
            </a:pPr>
            <a:r>
              <a:rPr lang="en-GB" dirty="0"/>
              <a:t>Which connector should you use for a child flow trigger?</a:t>
            </a:r>
          </a:p>
          <a:p>
            <a:pPr marL="0" indent="0">
              <a:buNone/>
            </a:pPr>
            <a:endParaRPr lang="en-GB" dirty="0"/>
          </a:p>
          <a:p>
            <a:pPr marL="514350" indent="-514350">
              <a:buFont typeface="+mj-lt"/>
              <a:buAutoNum type="alphaUcPeriod"/>
            </a:pPr>
            <a:r>
              <a:rPr lang="en-GB" dirty="0"/>
              <a:t>Dynamics 365</a:t>
            </a:r>
          </a:p>
          <a:p>
            <a:pPr marL="514350" indent="-514350">
              <a:buFont typeface="+mj-lt"/>
              <a:buAutoNum type="alphaUcPeriod"/>
            </a:pPr>
            <a:r>
              <a:rPr lang="en-GB" dirty="0"/>
              <a:t>Power Apps</a:t>
            </a:r>
          </a:p>
          <a:p>
            <a:pPr marL="514350" indent="-514350">
              <a:buFont typeface="+mj-lt"/>
              <a:buAutoNum type="alphaUcPeriod"/>
            </a:pPr>
            <a:r>
              <a:rPr lang="en-GB" dirty="0"/>
              <a:t>Microsoft Dataverse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Answer=B</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66180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6" name="Text Placeholder 5"/>
          <p:cNvSpPr>
            <a:spLocks noGrp="1"/>
          </p:cNvSpPr>
          <p:nvPr>
            <p:ph type="body" sz="quarter" idx="11"/>
          </p:nvPr>
        </p:nvSpPr>
        <p:spPr/>
        <p:txBody>
          <a:bodyPr/>
          <a:lstStyle/>
          <a:p>
            <a:pPr lvl="1"/>
            <a:r>
              <a:rPr lang="en-US" dirty="0"/>
              <a:t>Power Automate should be your go to tool for automation and custom logic on Microsoft Power Platform projects</a:t>
            </a:r>
          </a:p>
        </p:txBody>
      </p:sp>
      <p:sp>
        <p:nvSpPr>
          <p:cNvPr id="2" name="Text Placeholder 1"/>
          <p:cNvSpPr>
            <a:spLocks noGrp="1"/>
          </p:cNvSpPr>
          <p:nvPr>
            <p:ph type="body" sz="quarter" idx="15"/>
          </p:nvPr>
        </p:nvSpPr>
        <p:spPr/>
        <p:txBody>
          <a:bodyPr/>
          <a:lstStyle/>
          <a:p>
            <a:pPr lvl="1"/>
            <a:r>
              <a:rPr lang="en-US" dirty="0"/>
              <a:t>Solution Architects should work with their teams to ensure consistency in use and use flow reviews to improve quality</a:t>
            </a:r>
          </a:p>
        </p:txBody>
      </p:sp>
      <p:sp>
        <p:nvSpPr>
          <p:cNvPr id="3" name="Text Placeholder 2"/>
          <p:cNvSpPr>
            <a:spLocks noGrp="1"/>
          </p:cNvSpPr>
          <p:nvPr>
            <p:ph type="body" sz="quarter" idx="17"/>
          </p:nvPr>
        </p:nvSpPr>
        <p:spPr/>
        <p:txBody>
          <a:bodyPr/>
          <a:lstStyle/>
          <a:p>
            <a:pPr lvl="1"/>
            <a:r>
              <a:rPr lang="en-US" dirty="0"/>
              <a:t>Always strive to use solutions for your automation</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9308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CEBFD-DC01-55A9-FADC-8EF55DCB1108}"/>
              </a:ext>
            </a:extLst>
          </p:cNvPr>
          <p:cNvSpPr>
            <a:spLocks noGrp="1"/>
          </p:cNvSpPr>
          <p:nvPr>
            <p:ph type="title"/>
          </p:nvPr>
        </p:nvSpPr>
        <p:spPr/>
        <p:txBody>
          <a:bodyPr/>
          <a:lstStyle/>
          <a:p>
            <a:r>
              <a:rPr lang="en-US" dirty="0"/>
              <a:t>Options for automation and custom logic</a:t>
            </a:r>
            <a:endParaRPr lang="en-GB" dirty="0"/>
          </a:p>
        </p:txBody>
      </p:sp>
      <p:graphicFrame>
        <p:nvGraphicFramePr>
          <p:cNvPr id="5" name="Diagram 4">
            <a:extLst>
              <a:ext uri="{FF2B5EF4-FFF2-40B4-BE49-F238E27FC236}">
                <a16:creationId xmlns:a16="http://schemas.microsoft.com/office/drawing/2014/main" id="{CA78AB99-AE00-5C3B-2C23-976FFB9A132E}"/>
              </a:ext>
            </a:extLst>
          </p:cNvPr>
          <p:cNvGraphicFramePr/>
          <p:nvPr>
            <p:extLst>
              <p:ext uri="{D42A27DB-BD31-4B8C-83A1-F6EECF244321}">
                <p14:modId xmlns:p14="http://schemas.microsoft.com/office/powerpoint/2010/main" val="2711945286"/>
              </p:ext>
            </p:extLst>
          </p:nvPr>
        </p:nvGraphicFramePr>
        <p:xfrm>
          <a:off x="419100" y="1457325"/>
          <a:ext cx="11341100" cy="2636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8305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How do you decide when you should use options for automation and custom logic?</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794954"/>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classic workflows</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912823"/>
            <a:ext cx="2793076" cy="82068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032567" cy="4062651"/>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rPr>
              <a:t>Good for simple validation or setting of values</a:t>
            </a:r>
            <a:br>
              <a:rPr lang="en-US" sz="2400" dirty="0">
                <a:gradFill>
                  <a:gsLst>
                    <a:gs pos="2917">
                      <a:schemeClr val="tx1"/>
                    </a:gs>
                    <a:gs pos="30000">
                      <a:schemeClr val="tx1"/>
                    </a:gs>
                  </a:gsLst>
                  <a:lin ang="5400000" scaled="0"/>
                </a:gradFill>
              </a:rPr>
            </a:br>
            <a:endParaRPr lang="en-US" sz="24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rPr>
              <a:t>Optimized to run as part of the transaction for modifications that occur on the rows</a:t>
            </a:r>
          </a:p>
          <a:p>
            <a:pPr marL="342900" indent="-342900" algn="l">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rPr>
              <a:t>No ability to use related rows or connectors</a:t>
            </a:r>
          </a:p>
          <a:p>
            <a:pPr marL="342900" indent="-342900" algn="l">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rPr>
              <a:t>Can also be configured to run in model-driven apps for basic UX operations like hide/show</a:t>
            </a:r>
            <a:br>
              <a:rPr lang="en-US" sz="2400" dirty="0">
                <a:gradFill>
                  <a:gsLst>
                    <a:gs pos="2917">
                      <a:schemeClr val="tx1"/>
                    </a:gs>
                    <a:gs pos="30000">
                      <a:schemeClr val="tx1"/>
                    </a:gs>
                  </a:gsLst>
                  <a:lin ang="5400000" scaled="0"/>
                </a:gradFill>
              </a:rPr>
            </a:br>
            <a:endParaRPr lang="en-US" sz="2400"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400" dirty="0">
                <a:gradFill>
                  <a:gsLst>
                    <a:gs pos="2917">
                      <a:schemeClr val="tx1"/>
                    </a:gs>
                    <a:gs pos="30000">
                      <a:schemeClr val="tx1"/>
                    </a:gs>
                  </a:gsLst>
                  <a:lin ang="5400000" scaled="0"/>
                </a:gradFill>
              </a:rPr>
              <a:t>Available scope - single form, all forms, entity</a:t>
            </a:r>
          </a:p>
        </p:txBody>
      </p:sp>
    </p:spTree>
    <p:extLst>
      <p:ext uri="{BB962C8B-B14F-4D97-AF65-F5344CB8AC3E}">
        <p14:creationId xmlns:p14="http://schemas.microsoft.com/office/powerpoint/2010/main" val="25032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33054"/>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classic workflows</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885527"/>
            <a:ext cx="2793076" cy="82394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032567" cy="4308872"/>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Primary scenario is when real-time processing is required</a:t>
            </a:r>
          </a:p>
          <a:p>
            <a:pPr marL="457200" indent="-457200" algn="l">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GB" sz="2800" dirty="0">
                <a:gradFill>
                  <a:gsLst>
                    <a:gs pos="2917">
                      <a:schemeClr val="tx1"/>
                    </a:gs>
                    <a:gs pos="30000">
                      <a:schemeClr val="tx1"/>
                    </a:gs>
                  </a:gsLst>
                  <a:lin ang="5400000" scaled="0"/>
                </a:gradFill>
              </a:rPr>
              <a:t>Can only access related records in many-to-one relationships</a:t>
            </a:r>
          </a:p>
          <a:p>
            <a:pPr marL="457200" indent="-457200" algn="l">
              <a:buFont typeface="Arial" panose="020B0604020202020204" pitchFamily="34" charset="0"/>
              <a:buChar char="•"/>
            </a:pPr>
            <a:endParaRPr lang="en-GB"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GB" sz="2800" dirty="0">
                <a:gradFill>
                  <a:gsLst>
                    <a:gs pos="2917">
                      <a:schemeClr val="tx1"/>
                    </a:gs>
                    <a:gs pos="30000">
                      <a:schemeClr val="tx1"/>
                    </a:gs>
                  </a:gsLst>
                  <a:lin ang="5400000" scaled="0"/>
                </a:gradFill>
              </a:rPr>
              <a:t>Limited to operations on Dataverse data</a:t>
            </a:r>
          </a:p>
          <a:p>
            <a:pPr marL="457200" indent="-457200" algn="l">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Power Automate should be the first choice for background operations</a:t>
            </a:r>
          </a:p>
        </p:txBody>
      </p:sp>
    </p:spTree>
    <p:extLst>
      <p:ext uri="{BB962C8B-B14F-4D97-AF65-F5344CB8AC3E}">
        <p14:creationId xmlns:p14="http://schemas.microsoft.com/office/powerpoint/2010/main" val="41223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2216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classic workflows</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803638"/>
            <a:ext cx="2793076" cy="905591"/>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056612" y="1670858"/>
            <a:ext cx="7456515" cy="3877985"/>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Primary choice for non-real time automation</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Supports near real-time triggering from Microsoft Dataverse</a:t>
            </a:r>
          </a:p>
          <a:p>
            <a:pPr marL="457200" indent="-457200" algn="l">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Support for connectors and desktop automation</a:t>
            </a:r>
          </a:p>
          <a:p>
            <a:pPr marL="457200" indent="-457200" algn="l">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800" dirty="0">
                <a:gradFill>
                  <a:gsLst>
                    <a:gs pos="2917">
                      <a:schemeClr val="tx1"/>
                    </a:gs>
                    <a:gs pos="30000">
                      <a:schemeClr val="tx1"/>
                    </a:gs>
                  </a:gsLst>
                  <a:lin ang="5400000" scaled="0"/>
                </a:gradFill>
              </a:rPr>
              <a:t>Asynchronous</a:t>
            </a:r>
          </a:p>
        </p:txBody>
      </p:sp>
    </p:spTree>
    <p:extLst>
      <p:ext uri="{BB962C8B-B14F-4D97-AF65-F5344CB8AC3E}">
        <p14:creationId xmlns:p14="http://schemas.microsoft.com/office/powerpoint/2010/main" val="96278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CC00-841A-454C-BC48-33A135F99D9E}"/>
              </a:ext>
            </a:extLst>
          </p:cNvPr>
          <p:cNvSpPr>
            <a:spLocks noGrp="1"/>
          </p:cNvSpPr>
          <p:nvPr>
            <p:ph type="title"/>
          </p:nvPr>
        </p:nvSpPr>
        <p:spPr/>
        <p:txBody>
          <a:bodyPr/>
          <a:lstStyle/>
          <a:p>
            <a:r>
              <a:rPr lang="en-US" dirty="0"/>
              <a:t>Options for automation and custom logic</a:t>
            </a:r>
          </a:p>
        </p:txBody>
      </p:sp>
      <p:sp>
        <p:nvSpPr>
          <p:cNvPr id="4" name="Rectangle 3">
            <a:extLst>
              <a:ext uri="{FF2B5EF4-FFF2-40B4-BE49-F238E27FC236}">
                <a16:creationId xmlns:a16="http://schemas.microsoft.com/office/drawing/2014/main" id="{32FC1BD2-25D2-4626-B5C9-CAE8054301BF}"/>
              </a:ext>
            </a:extLst>
          </p:cNvPr>
          <p:cNvSpPr/>
          <p:nvPr/>
        </p:nvSpPr>
        <p:spPr bwMode="auto">
          <a:xfrm>
            <a:off x="423950" y="1670858"/>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Business rules</a:t>
            </a:r>
          </a:p>
        </p:txBody>
      </p:sp>
      <p:sp>
        <p:nvSpPr>
          <p:cNvPr id="5" name="Rectangle 4">
            <a:extLst>
              <a:ext uri="{FF2B5EF4-FFF2-40B4-BE49-F238E27FC236}">
                <a16:creationId xmlns:a16="http://schemas.microsoft.com/office/drawing/2014/main" id="{BCC04520-E9CC-47C9-ABF6-F8A30CB2A4DF}"/>
              </a:ext>
            </a:extLst>
          </p:cNvPr>
          <p:cNvSpPr/>
          <p:nvPr/>
        </p:nvSpPr>
        <p:spPr bwMode="auto">
          <a:xfrm>
            <a:off x="423950" y="2726575"/>
            <a:ext cx="2793076" cy="82216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classic workflows</a:t>
            </a:r>
          </a:p>
        </p:txBody>
      </p:sp>
      <p:sp>
        <p:nvSpPr>
          <p:cNvPr id="6" name="Rectangle 5">
            <a:extLst>
              <a:ext uri="{FF2B5EF4-FFF2-40B4-BE49-F238E27FC236}">
                <a16:creationId xmlns:a16="http://schemas.microsoft.com/office/drawing/2014/main" id="{86727A81-0E09-4D06-A459-C91F85D20B6F}"/>
              </a:ext>
            </a:extLst>
          </p:cNvPr>
          <p:cNvSpPr/>
          <p:nvPr/>
        </p:nvSpPr>
        <p:spPr bwMode="auto">
          <a:xfrm>
            <a:off x="423950" y="3819699"/>
            <a:ext cx="2793076" cy="665018"/>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19DB3C0E-E19F-4967-8F00-4C56F3C45EFE}"/>
              </a:ext>
            </a:extLst>
          </p:cNvPr>
          <p:cNvSpPr/>
          <p:nvPr/>
        </p:nvSpPr>
        <p:spPr bwMode="auto">
          <a:xfrm>
            <a:off x="423950" y="4808318"/>
            <a:ext cx="2793076" cy="851163"/>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Dataverse Plug-ins</a:t>
            </a:r>
          </a:p>
        </p:txBody>
      </p:sp>
      <p:sp>
        <p:nvSpPr>
          <p:cNvPr id="8" name="TextBox 7">
            <a:extLst>
              <a:ext uri="{FF2B5EF4-FFF2-40B4-BE49-F238E27FC236}">
                <a16:creationId xmlns:a16="http://schemas.microsoft.com/office/drawing/2014/main" id="{F5938843-862B-4F11-823F-0AA3E7131BCB}"/>
              </a:ext>
            </a:extLst>
          </p:cNvPr>
          <p:cNvSpPr txBox="1"/>
          <p:nvPr/>
        </p:nvSpPr>
        <p:spPr>
          <a:xfrm>
            <a:off x="4207687" y="1622042"/>
            <a:ext cx="7032567" cy="4062651"/>
          </a:xfrm>
          <a:prstGeom prst="rect">
            <a:avLst/>
          </a:prstGeom>
          <a:noFill/>
        </p:spPr>
        <p:txBody>
          <a:bodyPr wrap="square" lIns="0" tIns="0" rIns="0" bIns="0" rtlCol="0">
            <a:spAutoFit/>
          </a:bodyPr>
          <a:lstStyle/>
          <a:p>
            <a:pPr marL="457200" indent="-457200" algn="l">
              <a:buFont typeface="Arial" panose="020B0604020202020204" pitchFamily="34" charset="0"/>
              <a:buChar char="•"/>
            </a:pPr>
            <a:r>
              <a:rPr lang="en-US" sz="2400" dirty="0">
                <a:gradFill>
                  <a:gsLst>
                    <a:gs pos="2917">
                      <a:schemeClr val="tx1"/>
                    </a:gs>
                    <a:gs pos="30000">
                      <a:schemeClr val="tx1"/>
                    </a:gs>
                  </a:gsLst>
                  <a:lin ang="5400000" scaled="0"/>
                </a:gradFill>
              </a:rPr>
              <a:t>Custom logic is an extension of the Dataverse operation</a:t>
            </a:r>
          </a:p>
          <a:p>
            <a:pPr marL="457200" indent="-457200" algn="l">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400" dirty="0">
                <a:gradFill>
                  <a:gsLst>
                    <a:gs pos="2917">
                      <a:schemeClr val="tx1"/>
                    </a:gs>
                    <a:gs pos="30000">
                      <a:schemeClr val="tx1"/>
                    </a:gs>
                  </a:gsLst>
                  <a:lin ang="5400000" scaled="0"/>
                </a:gradFill>
              </a:rPr>
              <a:t>Ability to modify the request and response on the fly</a:t>
            </a:r>
          </a:p>
          <a:p>
            <a:pPr marL="457200" indent="-457200" algn="l">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400" dirty="0">
                <a:gradFill>
                  <a:gsLst>
                    <a:gs pos="2917">
                      <a:schemeClr val="tx1"/>
                    </a:gs>
                    <a:gs pos="30000">
                      <a:schemeClr val="tx1"/>
                    </a:gs>
                  </a:gsLst>
                  <a:lin ang="5400000" scaled="0"/>
                </a:gradFill>
              </a:rPr>
              <a:t>Able to handle complex logic</a:t>
            </a:r>
          </a:p>
          <a:p>
            <a:pPr marL="457200" indent="-457200" algn="l">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400" dirty="0">
                <a:gradFill>
                  <a:gsLst>
                    <a:gs pos="2917">
                      <a:schemeClr val="tx1"/>
                    </a:gs>
                    <a:gs pos="30000">
                      <a:schemeClr val="tx1"/>
                    </a:gs>
                  </a:gsLst>
                  <a:lin ang="5400000" scaled="0"/>
                </a:gradFill>
              </a:rPr>
              <a:t>Requires code developer skills</a:t>
            </a:r>
            <a:br>
              <a:rPr lang="en-US" sz="2400" dirty="0">
                <a:gradFill>
                  <a:gsLst>
                    <a:gs pos="2917">
                      <a:schemeClr val="tx1"/>
                    </a:gs>
                    <a:gs pos="30000">
                      <a:schemeClr val="tx1"/>
                    </a:gs>
                  </a:gsLst>
                  <a:lin ang="5400000" scaled="0"/>
                </a:gradFill>
              </a:rPr>
            </a:br>
            <a:endParaRPr lang="en-US" sz="2400" dirty="0">
              <a:gradFill>
                <a:gsLst>
                  <a:gs pos="2917">
                    <a:schemeClr val="tx1"/>
                  </a:gs>
                  <a:gs pos="30000">
                    <a:schemeClr val="tx1"/>
                  </a:gs>
                </a:gsLst>
                <a:lin ang="5400000" scaled="0"/>
              </a:gradFill>
            </a:endParaRPr>
          </a:p>
          <a:p>
            <a:pPr marL="457200" indent="-457200" algn="l">
              <a:buFont typeface="Arial" panose="020B0604020202020204" pitchFamily="34" charset="0"/>
              <a:buChar char="•"/>
            </a:pPr>
            <a:r>
              <a:rPr lang="en-US" sz="2400" dirty="0">
                <a:gradFill>
                  <a:gsLst>
                    <a:gs pos="2917">
                      <a:schemeClr val="tx1"/>
                    </a:gs>
                    <a:gs pos="30000">
                      <a:schemeClr val="tx1"/>
                    </a:gs>
                  </a:gsLst>
                  <a:lin ang="5400000" scaled="0"/>
                </a:gradFill>
              </a:rPr>
              <a:t>Can be either synchronous or asynchronous </a:t>
            </a:r>
          </a:p>
        </p:txBody>
      </p:sp>
    </p:spTree>
    <p:extLst>
      <p:ext uri="{BB962C8B-B14F-4D97-AF65-F5344CB8AC3E}">
        <p14:creationId xmlns:p14="http://schemas.microsoft.com/office/powerpoint/2010/main" val="37490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http://schemas.microsoft.com/office/2006/documentManagement/types"/>
    <ds:schemaRef ds:uri="http://purl.org/dc/terms/"/>
    <ds:schemaRef ds:uri="http://purl.org/dc/dcmitype/"/>
    <ds:schemaRef ds:uri="http://schemas.openxmlformats.org/package/2006/metadata/core-properties"/>
    <ds:schemaRef ds:uri="bfa42b53-6da1-4d15-9850-173b2f8d2c85"/>
    <ds:schemaRef ds:uri="http://schemas.microsoft.com/office/2006/metadata/properties"/>
    <ds:schemaRef ds:uri="http://schemas.microsoft.com/office/infopath/2007/PartnerControls"/>
    <ds:schemaRef ds:uri="230e9df3-be65-4c73-a93b-d1236ebd677e"/>
    <ds:schemaRef ds:uri="http://www.w3.org/XML/1998/namespace"/>
  </ds:schemaRefs>
</ds:datastoreItem>
</file>

<file path=customXml/itemProps2.xml><?xml version="1.0" encoding="utf-8"?>
<ds:datastoreItem xmlns:ds="http://schemas.openxmlformats.org/officeDocument/2006/customXml" ds:itemID="{AD6FFFE3-EA4D-4347-91B2-D7E0B679EA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a42b53-6da1-4d15-9850-173b2f8d2c8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2729</TotalTime>
  <Words>2800</Words>
  <Application>Microsoft Office PowerPoint</Application>
  <PresentationFormat>Widescreen</PresentationFormat>
  <Paragraphs>352</Paragraphs>
  <Slides>39</Slides>
  <Notes>32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-apple-system</vt:lpstr>
      <vt:lpstr>Arial</vt:lpstr>
      <vt:lpstr>Calibri</vt:lpstr>
      <vt:lpstr>Consolas</vt:lpstr>
      <vt:lpstr>Segoe UI</vt:lpstr>
      <vt:lpstr>Segoe UI Light</vt:lpstr>
      <vt:lpstr>Segoe UI Semibold</vt:lpstr>
      <vt:lpstr>Wingdings</vt:lpstr>
      <vt:lpstr>Microsoft Power Platform Template</vt:lpstr>
      <vt:lpstr>Explore Power Automate architecture</vt:lpstr>
      <vt:lpstr> Agenda </vt:lpstr>
      <vt:lpstr>Microsoft Learn module</vt:lpstr>
      <vt:lpstr>Options for automation and custom logic</vt:lpstr>
      <vt:lpstr>How do you decide when you should use options for automation and custom logic?</vt:lpstr>
      <vt:lpstr>Options for automation and custom logic</vt:lpstr>
      <vt:lpstr>Options for automation and custom logic</vt:lpstr>
      <vt:lpstr>Options for automation and custom logic</vt:lpstr>
      <vt:lpstr>Options for automation and custom logic</vt:lpstr>
      <vt:lpstr>Power Automate</vt:lpstr>
      <vt:lpstr>Microsoft Dataverse connectors</vt:lpstr>
      <vt:lpstr>What are considerations when choosing and using a trigger for a flow?</vt:lpstr>
      <vt:lpstr>Trigger Considerations</vt:lpstr>
      <vt:lpstr>Getting data</vt:lpstr>
      <vt:lpstr>Getting lists of data</vt:lpstr>
      <vt:lpstr>Updating data</vt:lpstr>
      <vt:lpstr>Your flow did the following: - Created an item in a SharePoint List - Tried to create a row in Microsoft Dataverse and failed  When this failure happens you want to undo the create of the SharePoint list item, what should you do?</vt:lpstr>
      <vt:lpstr>Handling Errors</vt:lpstr>
      <vt:lpstr>Your flow needs to do the following in Dataverse: - Update the number of cases available on an account - Create a case - Create a phone call to follow up  What can you do to ensure that all of these work or none of these work?</vt:lpstr>
      <vt:lpstr>Using Changesets</vt:lpstr>
      <vt:lpstr>Staying within the limits</vt:lpstr>
      <vt:lpstr>What can your team do to make flows they build more maintainable?</vt:lpstr>
      <vt:lpstr>Building maintainable flows</vt:lpstr>
      <vt:lpstr>Using Child Flows</vt:lpstr>
      <vt:lpstr>Example – using a child flow</vt:lpstr>
      <vt:lpstr>Microsoft Dataverse connector user security context </vt:lpstr>
      <vt:lpstr>Using a service principal with Microsoft Dataverse Connector</vt:lpstr>
      <vt:lpstr>Group exercise: Evaluate automation options</vt:lpstr>
      <vt:lpstr>Group exercise: Scenario 1</vt:lpstr>
      <vt:lpstr>Group exercise: Scenario 2</vt:lpstr>
      <vt:lpstr>Group exercise: Scenario 3</vt:lpstr>
      <vt:lpstr>Group exercise: Scenario 4</vt:lpstr>
      <vt:lpstr>Check your knowledge</vt:lpstr>
      <vt:lpstr>Check your knowledge</vt:lpstr>
      <vt:lpstr>Check your knowledge</vt:lpstr>
      <vt:lpstr>Check your knowledge</vt:lpstr>
      <vt:lpstr>Check your knowledge</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1079</cp:revision>
  <dcterms:created xsi:type="dcterms:W3CDTF">2020-04-30T00:33:59Z</dcterms:created>
  <dcterms:modified xsi:type="dcterms:W3CDTF">2023-03-15T16:50:49Z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y fmtid="{D5CDD505-2E9C-101B-9397-08002B2CF9AE}" pid="10" name="MediaServiceImageTags">
    <vt:lpwstr/>
  </property>
</Properties>
</file>