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31.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43"/>
  </p:notesMasterIdLst>
  <p:handoutMasterIdLst>
    <p:handoutMasterId r:id="rId44"/>
  </p:handoutMasterIdLst>
  <p:sldIdLst>
    <p:sldId id="1837" r:id="rId5"/>
    <p:sldId id="1780" r:id="rId6"/>
    <p:sldId id="1810" r:id="rId7"/>
    <p:sldId id="1840" r:id="rId8"/>
    <p:sldId id="1798" r:id="rId9"/>
    <p:sldId id="340" r:id="rId10"/>
    <p:sldId id="8616" r:id="rId11"/>
    <p:sldId id="8618" r:id="rId12"/>
    <p:sldId id="8617" r:id="rId13"/>
    <p:sldId id="8643" r:id="rId14"/>
    <p:sldId id="1843" r:id="rId15"/>
    <p:sldId id="8621" r:id="rId16"/>
    <p:sldId id="8644" r:id="rId17"/>
    <p:sldId id="8620" r:id="rId18"/>
    <p:sldId id="8624" r:id="rId19"/>
    <p:sldId id="8626" r:id="rId20"/>
    <p:sldId id="8627" r:id="rId21"/>
    <p:sldId id="8629" r:id="rId22"/>
    <p:sldId id="8630" r:id="rId23"/>
    <p:sldId id="8631" r:id="rId24"/>
    <p:sldId id="8632" r:id="rId25"/>
    <p:sldId id="8633" r:id="rId26"/>
    <p:sldId id="8635" r:id="rId27"/>
    <p:sldId id="8636" r:id="rId28"/>
    <p:sldId id="8637" r:id="rId29"/>
    <p:sldId id="922" r:id="rId30"/>
    <p:sldId id="8638" r:id="rId31"/>
    <p:sldId id="3142" r:id="rId32"/>
    <p:sldId id="2142532976" r:id="rId33"/>
    <p:sldId id="2142532977" r:id="rId34"/>
    <p:sldId id="2142532978" r:id="rId35"/>
    <p:sldId id="2142532979" r:id="rId36"/>
    <p:sldId id="2142532972" r:id="rId37"/>
    <p:sldId id="2142532973" r:id="rId38"/>
    <p:sldId id="2142532969" r:id="rId39"/>
    <p:sldId id="2142532980" r:id="rId40"/>
    <p:sldId id="1841" r:id="rId41"/>
    <p:sldId id="8642" r:id="rId4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P11: Implement integrations with Power Platform" id="{FEA62481-3EFC-4FBE-9C9D-0312A866ECD9}">
          <p14:sldIdLst>
            <p14:sldId id="1837"/>
            <p14:sldId id="1780"/>
            <p14:sldId id="1810"/>
          </p14:sldIdLst>
        </p14:section>
        <p14:section name="Content" id="{17FD6D21-39F8-4CBF-822B-201F15FE5DE0}">
          <p14:sldIdLst>
            <p14:sldId id="1840"/>
            <p14:sldId id="1798"/>
            <p14:sldId id="340"/>
            <p14:sldId id="8616"/>
            <p14:sldId id="8618"/>
            <p14:sldId id="8617"/>
            <p14:sldId id="8643"/>
            <p14:sldId id="1843"/>
            <p14:sldId id="8621"/>
            <p14:sldId id="8644"/>
            <p14:sldId id="8620"/>
            <p14:sldId id="8624"/>
            <p14:sldId id="8626"/>
            <p14:sldId id="8627"/>
            <p14:sldId id="8629"/>
            <p14:sldId id="8630"/>
            <p14:sldId id="8631"/>
            <p14:sldId id="8632"/>
            <p14:sldId id="8633"/>
            <p14:sldId id="8635"/>
            <p14:sldId id="8636"/>
            <p14:sldId id="8637"/>
            <p14:sldId id="922"/>
            <p14:sldId id="8638"/>
          </p14:sldIdLst>
        </p14:section>
        <p14:section name="Exercise" id="{18B42176-A60B-4F86-B194-7867011E026C}">
          <p14:sldIdLst>
            <p14:sldId id="3142"/>
            <p14:sldId id="2142532976"/>
            <p14:sldId id="2142532977"/>
            <p14:sldId id="2142532978"/>
            <p14:sldId id="2142532979"/>
          </p14:sldIdLst>
        </p14:section>
        <p14:section name="CYK" id="{DEE990CE-A18C-4357-B58F-A15AF9D55D72}">
          <p14:sldIdLst>
            <p14:sldId id="2142532972"/>
            <p14:sldId id="2142532973"/>
            <p14:sldId id="2142532969"/>
            <p14:sldId id="2142532980"/>
          </p14:sldIdLst>
        </p14:section>
        <p14:section name="Summary" id="{1D16D22C-5EDC-409A-975A-FFA189BD2FB3}">
          <p14:sldIdLst>
            <p14:sldId id="1841"/>
          </p14:sldIdLst>
        </p14:section>
        <p14:section name="End" id="{07B69C25-1413-4234-96D1-7F1FA7D11A6B}">
          <p14:sldIdLst>
            <p14:sldId id="864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3B01"/>
    <a:srgbClr val="7B6507"/>
    <a:srgbClr val="002050"/>
    <a:srgbClr val="243A5E"/>
    <a:srgbClr val="0078D4"/>
    <a:srgbClr val="107C10"/>
    <a:srgbClr val="0B7234"/>
    <a:srgbClr val="066854"/>
    <a:srgbClr val="034A5C"/>
    <a:srgbClr val="353535"/>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3D07B8-8952-4AA1-8AEF-364BADE4A1C7}" v="1" dt="2023-03-15T16:56:29.1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n Sharp" userId="a737e408-7ef9-4a78-9152-63fbae2c2002" providerId="ADAL" clId="{653D07B8-8952-4AA1-8AEF-364BADE4A1C7}"/>
    <pc:docChg chg="modSld">
      <pc:chgData name="Julian Sharp" userId="a737e408-7ef9-4a78-9152-63fbae2c2002" providerId="ADAL" clId="{653D07B8-8952-4AA1-8AEF-364BADE4A1C7}" dt="2023-03-15T16:56:29.187" v="0"/>
      <pc:docMkLst>
        <pc:docMk/>
      </pc:docMkLst>
      <pc:sldChg chg="modNotesTx">
        <pc:chgData name="Julian Sharp" userId="a737e408-7ef9-4a78-9152-63fbae2c2002" providerId="ADAL" clId="{653D07B8-8952-4AA1-8AEF-364BADE4A1C7}" dt="2023-03-15T16:56:29.187" v="0"/>
        <pc:sldMkLst>
          <pc:docMk/>
          <pc:sldMk cId="119252080" sldId="3142"/>
        </pc:sldMkLst>
      </pc:sldChg>
    </pc:docChg>
  </pc:docChgLst>
  <pc:docChgLst>
    <pc:chgData name="Hakim Martin" userId="a10c6df9-0616-4c52-a0ed-0c948603bfe8" providerId="ADAL" clId="{DB75CAE6-FFBF-49FF-8C05-68DFF432BA0D}"/>
    <pc:docChg chg="modSld">
      <pc:chgData name="Hakim Martin" userId="a10c6df9-0616-4c52-a0ed-0c948603bfe8" providerId="ADAL" clId="{DB75CAE6-FFBF-49FF-8C05-68DFF432BA0D}" dt="2023-03-14T18:55:22.137" v="4" actId="2"/>
      <pc:docMkLst>
        <pc:docMk/>
      </pc:docMkLst>
      <pc:sldChg chg="modSp mod">
        <pc:chgData name="Hakim Martin" userId="a10c6df9-0616-4c52-a0ed-0c948603bfe8" providerId="ADAL" clId="{DB75CAE6-FFBF-49FF-8C05-68DFF432BA0D}" dt="2023-03-14T18:55:17.929" v="2" actId="2"/>
        <pc:sldMkLst>
          <pc:docMk/>
          <pc:sldMk cId="3475600675" sldId="922"/>
        </pc:sldMkLst>
        <pc:spChg chg="mod">
          <ac:chgData name="Hakim Martin" userId="a10c6df9-0616-4c52-a0ed-0c948603bfe8" providerId="ADAL" clId="{DB75CAE6-FFBF-49FF-8C05-68DFF432BA0D}" dt="2023-03-14T18:55:17.929" v="2" actId="2"/>
          <ac:spMkLst>
            <pc:docMk/>
            <pc:sldMk cId="3475600675" sldId="922"/>
            <ac:spMk id="4" creationId="{00000000-0000-0000-0000-000000000000}"/>
          </ac:spMkLst>
        </pc:spChg>
      </pc:sldChg>
      <pc:sldChg chg="modSp mod">
        <pc:chgData name="Hakim Martin" userId="a10c6df9-0616-4c52-a0ed-0c948603bfe8" providerId="ADAL" clId="{DB75CAE6-FFBF-49FF-8C05-68DFF432BA0D}" dt="2023-03-14T18:55:16.911" v="1" actId="2"/>
        <pc:sldMkLst>
          <pc:docMk/>
          <pc:sldMk cId="3876565894" sldId="8631"/>
        </pc:sldMkLst>
        <pc:spChg chg="mod">
          <ac:chgData name="Hakim Martin" userId="a10c6df9-0616-4c52-a0ed-0c948603bfe8" providerId="ADAL" clId="{DB75CAE6-FFBF-49FF-8C05-68DFF432BA0D}" dt="2023-03-14T18:55:16.911" v="1" actId="2"/>
          <ac:spMkLst>
            <pc:docMk/>
            <pc:sldMk cId="3876565894" sldId="8631"/>
            <ac:spMk id="9" creationId="{AF9ED612-58D5-46DB-A220-90831426D90E}"/>
          </ac:spMkLst>
        </pc:spChg>
      </pc:sldChg>
      <pc:sldChg chg="modNotesTx">
        <pc:chgData name="Hakim Martin" userId="a10c6df9-0616-4c52-a0ed-0c948603bfe8" providerId="ADAL" clId="{DB75CAE6-FFBF-49FF-8C05-68DFF432BA0D}" dt="2023-03-14T18:55:20.782" v="3" actId="2"/>
        <pc:sldMkLst>
          <pc:docMk/>
          <pc:sldMk cId="3230814027" sldId="2142532978"/>
        </pc:sldMkLst>
      </pc:sldChg>
      <pc:sldChg chg="modSp mod">
        <pc:chgData name="Hakim Martin" userId="a10c6df9-0616-4c52-a0ed-0c948603bfe8" providerId="ADAL" clId="{DB75CAE6-FFBF-49FF-8C05-68DFF432BA0D}" dt="2023-03-14T18:55:22.137" v="4" actId="2"/>
        <pc:sldMkLst>
          <pc:docMk/>
          <pc:sldMk cId="4292029149" sldId="2142532979"/>
        </pc:sldMkLst>
        <pc:spChg chg="mod">
          <ac:chgData name="Hakim Martin" userId="a10c6df9-0616-4c52-a0ed-0c948603bfe8" providerId="ADAL" clId="{DB75CAE6-FFBF-49FF-8C05-68DFF432BA0D}" dt="2023-03-14T18:55:22.137" v="4" actId="2"/>
          <ac:spMkLst>
            <pc:docMk/>
            <pc:sldMk cId="4292029149" sldId="2142532979"/>
            <ac:spMk id="24" creationId="{2D043821-074E-73E6-90DB-41E1BB9DD06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D74D00-31E0-4BA2-8A0F-1F3BFF05BDF9}" type="doc">
      <dgm:prSet loTypeId="urn:microsoft.com/office/officeart/2005/8/layout/vList5" loCatId="list" qsTypeId="urn:microsoft.com/office/officeart/2005/8/quickstyle/simple1#2" qsCatId="simple" csTypeId="urn:microsoft.com/office/officeart/2005/8/colors/accent1_2" csCatId="accent1" phldr="1"/>
      <dgm:spPr/>
      <dgm:t>
        <a:bodyPr/>
        <a:lstStyle/>
        <a:p>
          <a:endParaRPr lang="en-GB"/>
        </a:p>
      </dgm:t>
    </dgm:pt>
    <dgm:pt modelId="{D80954DF-0560-481C-BDC2-4A6B5F31F4AF}">
      <dgm:prSet phldrT="[Text]" custT="1"/>
      <dgm:spPr>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dgm:spPr>
      <dgm:t>
        <a:bodyPr/>
        <a:lstStyle/>
        <a:p>
          <a:r>
            <a:rPr lang="en-GB" sz="2400"/>
            <a:t>Usability</a:t>
          </a:r>
        </a:p>
      </dgm:t>
    </dgm:pt>
    <dgm:pt modelId="{D497D81A-3701-424E-8D81-67D1F6431F18}" type="parTrans" cxnId="{339E40F2-70F9-47B9-B907-D55DDE7F906A}">
      <dgm:prSet/>
      <dgm:spPr/>
      <dgm:t>
        <a:bodyPr/>
        <a:lstStyle/>
        <a:p>
          <a:endParaRPr lang="en-GB"/>
        </a:p>
      </dgm:t>
    </dgm:pt>
    <dgm:pt modelId="{6396ADAD-DFF0-44F7-8743-0060ABF520AD}" type="sibTrans" cxnId="{339E40F2-70F9-47B9-B907-D55DDE7F906A}">
      <dgm:prSet/>
      <dgm:spPr/>
      <dgm:t>
        <a:bodyPr/>
        <a:lstStyle/>
        <a:p>
          <a:endParaRPr lang="en-GB"/>
        </a:p>
      </dgm:t>
    </dgm:pt>
    <dgm:pt modelId="{C22C317D-DFC0-4C4E-8305-F1A6A99CE226}">
      <dgm:prSet phldrT="[Text]" custT="1"/>
      <dgm:spPr>
        <a:gradFill flip="none" rotWithShape="0">
          <a:gsLst>
            <a:gs pos="0">
              <a:srgbClr val="1095DA">
                <a:tint val="66000"/>
                <a:satMod val="160000"/>
              </a:srgbClr>
            </a:gs>
            <a:gs pos="50000">
              <a:srgbClr val="1095DA">
                <a:tint val="44500"/>
                <a:satMod val="160000"/>
              </a:srgbClr>
            </a:gs>
            <a:gs pos="100000">
              <a:srgbClr val="1095DA">
                <a:tint val="23500"/>
                <a:satMod val="160000"/>
              </a:srgbClr>
            </a:gs>
          </a:gsLst>
          <a:lin ang="2700000" scaled="1"/>
          <a:tileRect/>
        </a:gradFill>
        <a:ln>
          <a:solidFill>
            <a:srgbClr val="1095DA">
              <a:alpha val="90000"/>
            </a:srgbClr>
          </a:solidFill>
        </a:ln>
      </dgm:spPr>
      <dgm:t>
        <a:bodyPr/>
        <a:lstStyle/>
        <a:p>
          <a:pPr algn="l"/>
          <a:r>
            <a:rPr lang="en-GB" sz="1800"/>
            <a:t>Access from a common source</a:t>
          </a:r>
        </a:p>
      </dgm:t>
    </dgm:pt>
    <dgm:pt modelId="{CEC5511E-563D-4F1D-B822-EE0CDD5BB46B}" type="parTrans" cxnId="{98E325DB-E440-4021-8D7B-D1A6745150E0}">
      <dgm:prSet/>
      <dgm:spPr/>
      <dgm:t>
        <a:bodyPr/>
        <a:lstStyle/>
        <a:p>
          <a:endParaRPr lang="en-GB"/>
        </a:p>
      </dgm:t>
    </dgm:pt>
    <dgm:pt modelId="{E1082399-BF25-4189-B8CC-C5BAD5FACBF1}" type="sibTrans" cxnId="{98E325DB-E440-4021-8D7B-D1A6745150E0}">
      <dgm:prSet/>
      <dgm:spPr/>
      <dgm:t>
        <a:bodyPr/>
        <a:lstStyle/>
        <a:p>
          <a:endParaRPr lang="en-GB"/>
        </a:p>
      </dgm:t>
    </dgm:pt>
    <dgm:pt modelId="{979E2ED0-DB7D-4403-80FB-5FE4280DEFE0}">
      <dgm:prSet phldrT="[Text]" custT="1"/>
      <dgm:spPr>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dgm:spPr>
      <dgm:t>
        <a:bodyPr/>
        <a:lstStyle/>
        <a:p>
          <a:r>
            <a:rPr lang="en-GB" sz="2400"/>
            <a:t>Real-time</a:t>
          </a:r>
        </a:p>
      </dgm:t>
    </dgm:pt>
    <dgm:pt modelId="{2D27ABDA-54B6-42BF-A01C-44849136E9A1}" type="parTrans" cxnId="{95807B43-A310-40FA-95B3-41EEAECE05A7}">
      <dgm:prSet/>
      <dgm:spPr/>
      <dgm:t>
        <a:bodyPr/>
        <a:lstStyle/>
        <a:p>
          <a:endParaRPr lang="en-GB"/>
        </a:p>
      </dgm:t>
    </dgm:pt>
    <dgm:pt modelId="{A8DFDB76-3D09-436F-9B7C-1C333A7B734C}" type="sibTrans" cxnId="{95807B43-A310-40FA-95B3-41EEAECE05A7}">
      <dgm:prSet/>
      <dgm:spPr/>
      <dgm:t>
        <a:bodyPr/>
        <a:lstStyle/>
        <a:p>
          <a:endParaRPr lang="en-GB"/>
        </a:p>
      </dgm:t>
    </dgm:pt>
    <dgm:pt modelId="{19DEEDEF-5F48-430C-A45A-BE176AE7EA6A}">
      <dgm:prSet phldrT="[Text]" custT="1"/>
      <dgm:spPr>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dgm:spPr>
      <dgm:t>
        <a:bodyPr/>
        <a:lstStyle/>
        <a:p>
          <a:r>
            <a:rPr lang="en-GB" sz="2400"/>
            <a:t>Cost</a:t>
          </a:r>
        </a:p>
      </dgm:t>
    </dgm:pt>
    <dgm:pt modelId="{C584A256-4081-41DE-B29F-9F2778DE1D0D}" type="parTrans" cxnId="{1B2A271A-6D6B-49FA-A284-9177B8FEE733}">
      <dgm:prSet/>
      <dgm:spPr/>
      <dgm:t>
        <a:bodyPr/>
        <a:lstStyle/>
        <a:p>
          <a:endParaRPr lang="en-GB"/>
        </a:p>
      </dgm:t>
    </dgm:pt>
    <dgm:pt modelId="{73D409A6-150A-4508-B924-B8A091AF5374}" type="sibTrans" cxnId="{1B2A271A-6D6B-49FA-A284-9177B8FEE733}">
      <dgm:prSet/>
      <dgm:spPr/>
      <dgm:t>
        <a:bodyPr/>
        <a:lstStyle/>
        <a:p>
          <a:endParaRPr lang="en-GB"/>
        </a:p>
      </dgm:t>
    </dgm:pt>
    <dgm:pt modelId="{CBB982D6-8B89-48D1-84AE-BA68D3ECBB49}">
      <dgm:prSet phldrT="[Text]" custT="1"/>
      <dgm:spPr>
        <a:gradFill flip="none" rotWithShape="0">
          <a:gsLst>
            <a:gs pos="0">
              <a:srgbClr val="1095DA">
                <a:tint val="66000"/>
                <a:satMod val="160000"/>
              </a:srgbClr>
            </a:gs>
            <a:gs pos="50000">
              <a:srgbClr val="1095DA">
                <a:tint val="44500"/>
                <a:satMod val="160000"/>
              </a:srgbClr>
            </a:gs>
            <a:gs pos="100000">
              <a:srgbClr val="1095DA">
                <a:tint val="23500"/>
                <a:satMod val="160000"/>
              </a:srgbClr>
            </a:gs>
          </a:gsLst>
          <a:lin ang="2700000" scaled="1"/>
          <a:tileRect/>
        </a:gradFill>
        <a:ln>
          <a:solidFill>
            <a:srgbClr val="1095DA">
              <a:alpha val="90000"/>
            </a:srgbClr>
          </a:solidFill>
        </a:ln>
      </dgm:spPr>
      <dgm:t>
        <a:bodyPr/>
        <a:lstStyle/>
        <a:p>
          <a:pPr marL="57150" lvl="1" indent="0" algn="l" defTabSz="400050">
            <a:lnSpc>
              <a:spcPct val="90000"/>
            </a:lnSpc>
            <a:spcBef>
              <a:spcPct val="0"/>
            </a:spcBef>
            <a:spcAft>
              <a:spcPct val="15000"/>
            </a:spcAft>
          </a:pPr>
          <a:r>
            <a:rPr lang="en-GB" sz="1800" kern="1200">
              <a:solidFill>
                <a:srgbClr val="000000">
                  <a:hueOff val="0"/>
                  <a:satOff val="0"/>
                  <a:lumOff val="0"/>
                  <a:alphaOff val="0"/>
                </a:srgbClr>
              </a:solidFill>
              <a:latin typeface="Segoe UI"/>
              <a:ea typeface="+mn-ea"/>
              <a:cs typeface="+mn-cs"/>
            </a:rPr>
            <a:t>Single source services = savings</a:t>
          </a:r>
          <a:endParaRPr lang="en-GB" sz="900" kern="1200"/>
        </a:p>
      </dgm:t>
    </dgm:pt>
    <dgm:pt modelId="{95E5FA93-33C0-4263-9F38-34AAA6E97D15}" type="parTrans" cxnId="{B6ECD6EF-CAFF-4CAE-8AB6-B85DAA7E2CEE}">
      <dgm:prSet/>
      <dgm:spPr/>
      <dgm:t>
        <a:bodyPr/>
        <a:lstStyle/>
        <a:p>
          <a:endParaRPr lang="en-GB"/>
        </a:p>
      </dgm:t>
    </dgm:pt>
    <dgm:pt modelId="{0AD27308-811C-4F99-98E2-C066C105AFEE}" type="sibTrans" cxnId="{B6ECD6EF-CAFF-4CAE-8AB6-B85DAA7E2CEE}">
      <dgm:prSet/>
      <dgm:spPr/>
      <dgm:t>
        <a:bodyPr/>
        <a:lstStyle/>
        <a:p>
          <a:endParaRPr lang="en-GB"/>
        </a:p>
      </dgm:t>
    </dgm:pt>
    <dgm:pt modelId="{0680218F-854C-4F24-A9B0-1AD39D6E80BF}">
      <dgm:prSet custT="1"/>
      <dgm:spPr>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dgm:spPr>
      <dgm:t>
        <a:bodyPr/>
        <a:lstStyle/>
        <a:p>
          <a:r>
            <a:rPr lang="en-GB" sz="2400"/>
            <a:t>Duplication</a:t>
          </a:r>
        </a:p>
      </dgm:t>
    </dgm:pt>
    <dgm:pt modelId="{20A06CF4-6175-4115-AFB7-6048949B758C}" type="parTrans" cxnId="{FE50888A-7E55-41B9-8C7F-12B94AEE24D3}">
      <dgm:prSet/>
      <dgm:spPr/>
      <dgm:t>
        <a:bodyPr/>
        <a:lstStyle/>
        <a:p>
          <a:endParaRPr lang="en-GB"/>
        </a:p>
      </dgm:t>
    </dgm:pt>
    <dgm:pt modelId="{A2D40386-E865-447B-AC84-02C6D7C17543}" type="sibTrans" cxnId="{FE50888A-7E55-41B9-8C7F-12B94AEE24D3}">
      <dgm:prSet/>
      <dgm:spPr/>
      <dgm:t>
        <a:bodyPr/>
        <a:lstStyle/>
        <a:p>
          <a:endParaRPr lang="en-GB"/>
        </a:p>
      </dgm:t>
    </dgm:pt>
    <dgm:pt modelId="{1B6A6C20-A43E-4689-B1AC-43CD9CCE89B1}">
      <dgm:prSet custT="1"/>
      <dgm:spPr>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dgm:spPr>
      <dgm:t>
        <a:bodyPr/>
        <a:lstStyle/>
        <a:p>
          <a:r>
            <a:rPr lang="en-GB" sz="2400"/>
            <a:t>Reuse</a:t>
          </a:r>
        </a:p>
      </dgm:t>
    </dgm:pt>
    <dgm:pt modelId="{90D9A7D8-E619-4F78-89D8-D30CF82A6FE3}" type="parTrans" cxnId="{25ECAEC0-E89A-40F8-B74C-7F22504F3FFF}">
      <dgm:prSet/>
      <dgm:spPr/>
      <dgm:t>
        <a:bodyPr/>
        <a:lstStyle/>
        <a:p>
          <a:endParaRPr lang="en-GB"/>
        </a:p>
      </dgm:t>
    </dgm:pt>
    <dgm:pt modelId="{BACA9A9A-5A16-4312-8802-32A4A814EA95}" type="sibTrans" cxnId="{25ECAEC0-E89A-40F8-B74C-7F22504F3FFF}">
      <dgm:prSet/>
      <dgm:spPr/>
      <dgm:t>
        <a:bodyPr/>
        <a:lstStyle/>
        <a:p>
          <a:endParaRPr lang="en-GB"/>
        </a:p>
      </dgm:t>
    </dgm:pt>
    <dgm:pt modelId="{6493EE45-15F8-4D74-AFFF-3A30227D484C}">
      <dgm:prSet custT="1"/>
      <dgm:spPr>
        <a:gradFill flip="none" rotWithShape="0">
          <a:gsLst>
            <a:gs pos="0">
              <a:srgbClr val="1095DA">
                <a:tint val="66000"/>
                <a:satMod val="160000"/>
              </a:srgbClr>
            </a:gs>
            <a:gs pos="50000">
              <a:srgbClr val="1095DA">
                <a:tint val="44500"/>
                <a:satMod val="160000"/>
              </a:srgbClr>
            </a:gs>
            <a:gs pos="100000">
              <a:srgbClr val="1095DA">
                <a:tint val="23500"/>
                <a:satMod val="160000"/>
              </a:srgbClr>
            </a:gs>
          </a:gsLst>
          <a:lin ang="2700000" scaled="1"/>
          <a:tileRect/>
        </a:gradFill>
        <a:ln>
          <a:solidFill>
            <a:srgbClr val="1095DA">
              <a:alpha val="90000"/>
            </a:srgbClr>
          </a:solidFill>
        </a:ln>
      </dgm:spPr>
      <dgm:t>
        <a:bodyPr/>
        <a:lstStyle/>
        <a:p>
          <a:pPr algn="l"/>
          <a:r>
            <a:rPr lang="en-GB" sz="1800"/>
            <a:t>Single, seamless, user interface</a:t>
          </a:r>
        </a:p>
      </dgm:t>
    </dgm:pt>
    <dgm:pt modelId="{6C4535F7-41ED-477C-AD2B-B84AA4F379F5}" type="parTrans" cxnId="{D9A6B195-DBF5-44B9-BA66-AC49B0525F22}">
      <dgm:prSet/>
      <dgm:spPr/>
      <dgm:t>
        <a:bodyPr/>
        <a:lstStyle/>
        <a:p>
          <a:endParaRPr lang="en-GB"/>
        </a:p>
      </dgm:t>
    </dgm:pt>
    <dgm:pt modelId="{B88BDDAD-7D2E-496A-A45E-79B8FFABE318}" type="sibTrans" cxnId="{D9A6B195-DBF5-44B9-BA66-AC49B0525F22}">
      <dgm:prSet/>
      <dgm:spPr/>
      <dgm:t>
        <a:bodyPr/>
        <a:lstStyle/>
        <a:p>
          <a:endParaRPr lang="en-GB"/>
        </a:p>
      </dgm:t>
    </dgm:pt>
    <dgm:pt modelId="{70A59212-1FAE-4FFD-971B-B064B57FAFBD}">
      <dgm:prSet custT="1"/>
      <dgm:spPr>
        <a:gradFill flip="none" rotWithShape="0">
          <a:gsLst>
            <a:gs pos="0">
              <a:srgbClr val="1095DA">
                <a:tint val="66000"/>
                <a:satMod val="160000"/>
              </a:srgbClr>
            </a:gs>
            <a:gs pos="50000">
              <a:srgbClr val="1095DA">
                <a:tint val="44500"/>
                <a:satMod val="160000"/>
              </a:srgbClr>
            </a:gs>
            <a:gs pos="100000">
              <a:srgbClr val="1095DA">
                <a:tint val="23500"/>
                <a:satMod val="160000"/>
              </a:srgbClr>
            </a:gs>
          </a:gsLst>
          <a:lin ang="2700000" scaled="1"/>
          <a:tileRect/>
        </a:gradFill>
        <a:ln>
          <a:solidFill>
            <a:srgbClr val="1095DA">
              <a:alpha val="90000"/>
            </a:srgbClr>
          </a:solidFill>
        </a:ln>
      </dgm:spPr>
      <dgm:t>
        <a:bodyPr/>
        <a:lstStyle/>
        <a:p>
          <a:pPr algn="l"/>
          <a:r>
            <a:rPr lang="en-GB" sz="1800"/>
            <a:t>Reusing rather than reimplementing</a:t>
          </a:r>
        </a:p>
      </dgm:t>
    </dgm:pt>
    <dgm:pt modelId="{D266506E-379D-45BC-893F-F83DA94FE3DE}" type="parTrans" cxnId="{E20F27A4-5BF2-479E-AFEE-CD47193C3AEE}">
      <dgm:prSet/>
      <dgm:spPr/>
      <dgm:t>
        <a:bodyPr/>
        <a:lstStyle/>
        <a:p>
          <a:endParaRPr lang="en-US"/>
        </a:p>
      </dgm:t>
    </dgm:pt>
    <dgm:pt modelId="{CBCA704E-E2F7-478B-963F-56DE1A53FD8F}" type="sibTrans" cxnId="{E20F27A4-5BF2-479E-AFEE-CD47193C3AEE}">
      <dgm:prSet/>
      <dgm:spPr/>
      <dgm:t>
        <a:bodyPr/>
        <a:lstStyle/>
        <a:p>
          <a:endParaRPr lang="en-US"/>
        </a:p>
      </dgm:t>
    </dgm:pt>
    <dgm:pt modelId="{021316C5-58B1-4474-AD6B-A96402423926}">
      <dgm:prSet phldrT="[Text]" custT="1"/>
      <dgm:spPr>
        <a:gradFill flip="none" rotWithShape="0">
          <a:gsLst>
            <a:gs pos="0">
              <a:srgbClr val="1095DA">
                <a:tint val="66000"/>
                <a:satMod val="160000"/>
              </a:srgbClr>
            </a:gs>
            <a:gs pos="50000">
              <a:srgbClr val="1095DA">
                <a:tint val="44500"/>
                <a:satMod val="160000"/>
              </a:srgbClr>
            </a:gs>
            <a:gs pos="100000">
              <a:srgbClr val="1095DA">
                <a:tint val="23500"/>
                <a:satMod val="160000"/>
              </a:srgbClr>
            </a:gs>
          </a:gsLst>
          <a:lin ang="2700000" scaled="1"/>
          <a:tileRect/>
        </a:gradFill>
        <a:ln>
          <a:solidFill>
            <a:srgbClr val="1095DA">
              <a:alpha val="90000"/>
            </a:srgbClr>
          </a:solidFill>
        </a:ln>
      </dgm:spPr>
      <dgm:t>
        <a:bodyPr/>
        <a:lstStyle/>
        <a:p>
          <a:pPr algn="l"/>
          <a:r>
            <a:rPr lang="en-GB" sz="1800"/>
            <a:t>Greater consistency and customer satisfaction</a:t>
          </a:r>
        </a:p>
      </dgm:t>
    </dgm:pt>
    <dgm:pt modelId="{AF199FC5-0475-4E82-BB51-29825E516D54}" type="parTrans" cxnId="{3FA13E48-1B85-4E35-80A9-EEEC155CD70E}">
      <dgm:prSet/>
      <dgm:spPr/>
      <dgm:t>
        <a:bodyPr/>
        <a:lstStyle/>
        <a:p>
          <a:endParaRPr lang="en-GB"/>
        </a:p>
      </dgm:t>
    </dgm:pt>
    <dgm:pt modelId="{9EF12115-6C7D-4BEB-9EF8-2550F92DA103}" type="sibTrans" cxnId="{3FA13E48-1B85-4E35-80A9-EEEC155CD70E}">
      <dgm:prSet/>
      <dgm:spPr/>
      <dgm:t>
        <a:bodyPr/>
        <a:lstStyle/>
        <a:p>
          <a:endParaRPr lang="en-GB"/>
        </a:p>
      </dgm:t>
    </dgm:pt>
    <dgm:pt modelId="{3EE8B3DF-7B5C-482B-8087-0B65D89697F9}">
      <dgm:prSet phldrT="[Text]" custT="1"/>
      <dgm:spPr>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dgm:spPr>
      <dgm:t>
        <a:bodyPr/>
        <a:lstStyle/>
        <a:p>
          <a:r>
            <a:rPr lang="en-GB" sz="2400"/>
            <a:t>Volume</a:t>
          </a:r>
        </a:p>
      </dgm:t>
    </dgm:pt>
    <dgm:pt modelId="{D6FD45D5-4D03-4B99-9B05-34FD5FAFE244}" type="parTrans" cxnId="{F5DEBAC1-FC2C-454B-9ADB-6B28ADF32AA7}">
      <dgm:prSet/>
      <dgm:spPr/>
      <dgm:t>
        <a:bodyPr/>
        <a:lstStyle/>
        <a:p>
          <a:endParaRPr lang="en-US"/>
        </a:p>
      </dgm:t>
    </dgm:pt>
    <dgm:pt modelId="{FB0527FB-10E6-4173-A805-79A8E1420305}" type="sibTrans" cxnId="{F5DEBAC1-FC2C-454B-9ADB-6B28ADF32AA7}">
      <dgm:prSet/>
      <dgm:spPr/>
      <dgm:t>
        <a:bodyPr/>
        <a:lstStyle/>
        <a:p>
          <a:endParaRPr lang="en-US"/>
        </a:p>
      </dgm:t>
    </dgm:pt>
    <dgm:pt modelId="{6D6B44E2-C63D-4A1A-8DF6-DD7AAD596E01}">
      <dgm:prSet phldrT="[Text]" custT="1"/>
      <dgm:spPr>
        <a:gradFill flip="none" rotWithShape="0">
          <a:gsLst>
            <a:gs pos="0">
              <a:srgbClr val="1095DA">
                <a:tint val="66000"/>
                <a:satMod val="160000"/>
              </a:srgbClr>
            </a:gs>
            <a:gs pos="50000">
              <a:srgbClr val="1095DA">
                <a:tint val="44500"/>
                <a:satMod val="160000"/>
              </a:srgbClr>
            </a:gs>
            <a:gs pos="100000">
              <a:srgbClr val="1095DA">
                <a:tint val="23500"/>
                <a:satMod val="160000"/>
              </a:srgbClr>
            </a:gs>
          </a:gsLst>
          <a:lin ang="2700000" scaled="1"/>
          <a:tileRect/>
        </a:gradFill>
        <a:ln>
          <a:solidFill>
            <a:srgbClr val="1095DA">
              <a:alpha val="90000"/>
            </a:srgbClr>
          </a:solidFill>
        </a:ln>
      </dgm:spPr>
      <dgm:t>
        <a:bodyPr/>
        <a:lstStyle/>
        <a:p>
          <a:pPr algn="l"/>
          <a:r>
            <a:rPr lang="en-GB" sz="1800"/>
            <a:t>Up-to-date and accurate</a:t>
          </a:r>
        </a:p>
      </dgm:t>
    </dgm:pt>
    <dgm:pt modelId="{31DC8394-647B-4B06-BB0B-F1B31A7DD9C5}" type="sibTrans" cxnId="{DD6342D0-1CB4-429F-9A6D-48DDA4A11485}">
      <dgm:prSet/>
      <dgm:spPr/>
      <dgm:t>
        <a:bodyPr/>
        <a:lstStyle/>
        <a:p>
          <a:endParaRPr lang="en-GB"/>
        </a:p>
      </dgm:t>
    </dgm:pt>
    <dgm:pt modelId="{E6BA3F15-C7EE-4DE6-AF51-A2B3583E927B}" type="parTrans" cxnId="{DD6342D0-1CB4-429F-9A6D-48DDA4A11485}">
      <dgm:prSet/>
      <dgm:spPr/>
      <dgm:t>
        <a:bodyPr/>
        <a:lstStyle/>
        <a:p>
          <a:endParaRPr lang="en-GB"/>
        </a:p>
      </dgm:t>
    </dgm:pt>
    <dgm:pt modelId="{8D935F6C-E15D-4228-A41F-AA3F1A4901C4}" type="pres">
      <dgm:prSet presAssocID="{8CD74D00-31E0-4BA2-8A0F-1F3BFF05BDF9}" presName="Name0" presStyleCnt="0">
        <dgm:presLayoutVars>
          <dgm:dir/>
          <dgm:animLvl val="lvl"/>
          <dgm:resizeHandles val="exact"/>
        </dgm:presLayoutVars>
      </dgm:prSet>
      <dgm:spPr/>
    </dgm:pt>
    <dgm:pt modelId="{10719C3F-79D8-40FB-98C1-5F78B10CB866}" type="pres">
      <dgm:prSet presAssocID="{D80954DF-0560-481C-BDC2-4A6B5F31F4AF}" presName="linNode" presStyleCnt="0"/>
      <dgm:spPr/>
    </dgm:pt>
    <dgm:pt modelId="{8F44497B-1AAA-4F70-94A5-9DB07D9CEEFB}" type="pres">
      <dgm:prSet presAssocID="{D80954DF-0560-481C-BDC2-4A6B5F31F4AF}" presName="parentText" presStyleLbl="node1" presStyleIdx="0" presStyleCnt="6">
        <dgm:presLayoutVars>
          <dgm:chMax val="1"/>
          <dgm:bulletEnabled val="1"/>
        </dgm:presLayoutVars>
      </dgm:prSet>
      <dgm:spPr/>
    </dgm:pt>
    <dgm:pt modelId="{9DE6E8FF-FA01-45E1-883E-99192A2D8352}" type="pres">
      <dgm:prSet presAssocID="{D80954DF-0560-481C-BDC2-4A6B5F31F4AF}" presName="descendantText" presStyleLbl="alignAccFollowNode1" presStyleIdx="0" presStyleCnt="6" custScaleX="123478">
        <dgm:presLayoutVars>
          <dgm:bulletEnabled val="1"/>
        </dgm:presLayoutVars>
      </dgm:prSet>
      <dgm:spPr/>
    </dgm:pt>
    <dgm:pt modelId="{1FE4C1A0-E2F3-46EB-9475-8B9E4754E9C4}" type="pres">
      <dgm:prSet presAssocID="{6396ADAD-DFF0-44F7-8743-0060ABF520AD}" presName="sp" presStyleCnt="0"/>
      <dgm:spPr/>
    </dgm:pt>
    <dgm:pt modelId="{616B2D97-D897-44DA-A5B9-72BA25D2FB0E}" type="pres">
      <dgm:prSet presAssocID="{3EE8B3DF-7B5C-482B-8087-0B65D89697F9}" presName="linNode" presStyleCnt="0"/>
      <dgm:spPr/>
    </dgm:pt>
    <dgm:pt modelId="{CE51D81C-CB2D-49CD-95DB-D6ABE56A62F5}" type="pres">
      <dgm:prSet presAssocID="{3EE8B3DF-7B5C-482B-8087-0B65D89697F9}" presName="parentText" presStyleLbl="node1" presStyleIdx="1" presStyleCnt="6">
        <dgm:presLayoutVars>
          <dgm:chMax val="1"/>
          <dgm:bulletEnabled val="1"/>
        </dgm:presLayoutVars>
      </dgm:prSet>
      <dgm:spPr/>
    </dgm:pt>
    <dgm:pt modelId="{7BD482B3-A3A7-42F9-8762-08F0633032DE}" type="pres">
      <dgm:prSet presAssocID="{3EE8B3DF-7B5C-482B-8087-0B65D89697F9}" presName="descendantText" presStyleLbl="alignAccFollowNode1" presStyleIdx="1" presStyleCnt="6" custScaleX="123478">
        <dgm:presLayoutVars>
          <dgm:bulletEnabled val="1"/>
        </dgm:presLayoutVars>
      </dgm:prSet>
      <dgm:spPr/>
    </dgm:pt>
    <dgm:pt modelId="{FB494452-01DC-48FB-83AB-A8840573B9E8}" type="pres">
      <dgm:prSet presAssocID="{FB0527FB-10E6-4173-A805-79A8E1420305}" presName="sp" presStyleCnt="0"/>
      <dgm:spPr/>
    </dgm:pt>
    <dgm:pt modelId="{2B6B0C49-55DA-41EC-B0D3-F3E2C2476B90}" type="pres">
      <dgm:prSet presAssocID="{979E2ED0-DB7D-4403-80FB-5FE4280DEFE0}" presName="linNode" presStyleCnt="0"/>
      <dgm:spPr/>
    </dgm:pt>
    <dgm:pt modelId="{728B6A77-584F-40F6-8644-6D29028FD759}" type="pres">
      <dgm:prSet presAssocID="{979E2ED0-DB7D-4403-80FB-5FE4280DEFE0}" presName="parentText" presStyleLbl="node1" presStyleIdx="2" presStyleCnt="6">
        <dgm:presLayoutVars>
          <dgm:chMax val="1"/>
          <dgm:bulletEnabled val="1"/>
        </dgm:presLayoutVars>
      </dgm:prSet>
      <dgm:spPr/>
    </dgm:pt>
    <dgm:pt modelId="{A49FF395-AAA7-4AE9-ABDE-066CF8B06D48}" type="pres">
      <dgm:prSet presAssocID="{979E2ED0-DB7D-4403-80FB-5FE4280DEFE0}" presName="descendantText" presStyleLbl="alignAccFollowNode1" presStyleIdx="2" presStyleCnt="6" custScaleX="123478">
        <dgm:presLayoutVars>
          <dgm:bulletEnabled val="1"/>
        </dgm:presLayoutVars>
      </dgm:prSet>
      <dgm:spPr/>
    </dgm:pt>
    <dgm:pt modelId="{28E89712-6636-4B3D-A7BF-82768C1981F8}" type="pres">
      <dgm:prSet presAssocID="{A8DFDB76-3D09-436F-9B7C-1C333A7B734C}" presName="sp" presStyleCnt="0"/>
      <dgm:spPr/>
    </dgm:pt>
    <dgm:pt modelId="{1DEFC2A1-2E54-486F-BCD5-76AE5773B9B6}" type="pres">
      <dgm:prSet presAssocID="{19DEEDEF-5F48-430C-A45A-BE176AE7EA6A}" presName="linNode" presStyleCnt="0"/>
      <dgm:spPr/>
    </dgm:pt>
    <dgm:pt modelId="{BF787983-D36C-405B-A917-A53F88996993}" type="pres">
      <dgm:prSet presAssocID="{19DEEDEF-5F48-430C-A45A-BE176AE7EA6A}" presName="parentText" presStyleLbl="node1" presStyleIdx="3" presStyleCnt="6">
        <dgm:presLayoutVars>
          <dgm:chMax val="1"/>
          <dgm:bulletEnabled val="1"/>
        </dgm:presLayoutVars>
      </dgm:prSet>
      <dgm:spPr/>
    </dgm:pt>
    <dgm:pt modelId="{7BE9E5CA-69C6-46BD-9CA8-4DF6A9B4A400}" type="pres">
      <dgm:prSet presAssocID="{19DEEDEF-5F48-430C-A45A-BE176AE7EA6A}" presName="descendantText" presStyleLbl="alignAccFollowNode1" presStyleIdx="3" presStyleCnt="6" custScaleX="123478">
        <dgm:presLayoutVars>
          <dgm:bulletEnabled val="1"/>
        </dgm:presLayoutVars>
      </dgm:prSet>
      <dgm:spPr/>
    </dgm:pt>
    <dgm:pt modelId="{895C1722-7009-4402-AB84-18696AC32636}" type="pres">
      <dgm:prSet presAssocID="{73D409A6-150A-4508-B924-B8A091AF5374}" presName="sp" presStyleCnt="0"/>
      <dgm:spPr/>
    </dgm:pt>
    <dgm:pt modelId="{E284BC86-7C95-49E0-A2A1-376A01D6429D}" type="pres">
      <dgm:prSet presAssocID="{0680218F-854C-4F24-A9B0-1AD39D6E80BF}" presName="linNode" presStyleCnt="0"/>
      <dgm:spPr/>
    </dgm:pt>
    <dgm:pt modelId="{F281D8F0-09D7-418B-AF27-9E7B81A55644}" type="pres">
      <dgm:prSet presAssocID="{0680218F-854C-4F24-A9B0-1AD39D6E80BF}" presName="parentText" presStyleLbl="node1" presStyleIdx="4" presStyleCnt="6">
        <dgm:presLayoutVars>
          <dgm:chMax val="1"/>
          <dgm:bulletEnabled val="1"/>
        </dgm:presLayoutVars>
      </dgm:prSet>
      <dgm:spPr/>
    </dgm:pt>
    <dgm:pt modelId="{FE65A51D-DC7F-4651-829C-DEBD123C2F2A}" type="pres">
      <dgm:prSet presAssocID="{0680218F-854C-4F24-A9B0-1AD39D6E80BF}" presName="descendantText" presStyleLbl="alignAccFollowNode1" presStyleIdx="4" presStyleCnt="6" custScaleX="123478" custLinFactNeighborX="1010" custLinFactNeighborY="1806">
        <dgm:presLayoutVars>
          <dgm:bulletEnabled val="1"/>
        </dgm:presLayoutVars>
      </dgm:prSet>
      <dgm:spPr/>
    </dgm:pt>
    <dgm:pt modelId="{4F254CE7-39D2-4E43-89E9-CA40FB3FCFD9}" type="pres">
      <dgm:prSet presAssocID="{A2D40386-E865-447B-AC84-02C6D7C17543}" presName="sp" presStyleCnt="0"/>
      <dgm:spPr/>
    </dgm:pt>
    <dgm:pt modelId="{22569275-2D4A-4451-A6A2-CF2E40C2F6B4}" type="pres">
      <dgm:prSet presAssocID="{1B6A6C20-A43E-4689-B1AC-43CD9CCE89B1}" presName="linNode" presStyleCnt="0"/>
      <dgm:spPr/>
    </dgm:pt>
    <dgm:pt modelId="{95D72D97-B417-4F0A-BD25-E1252CF917E4}" type="pres">
      <dgm:prSet presAssocID="{1B6A6C20-A43E-4689-B1AC-43CD9CCE89B1}" presName="parentText" presStyleLbl="node1" presStyleIdx="5" presStyleCnt="6">
        <dgm:presLayoutVars>
          <dgm:chMax val="1"/>
          <dgm:bulletEnabled val="1"/>
        </dgm:presLayoutVars>
      </dgm:prSet>
      <dgm:spPr/>
    </dgm:pt>
    <dgm:pt modelId="{8D9D9782-058C-4808-A594-ECDF41B9CE59}" type="pres">
      <dgm:prSet presAssocID="{1B6A6C20-A43E-4689-B1AC-43CD9CCE89B1}" presName="descendantText" presStyleLbl="alignAccFollowNode1" presStyleIdx="5" presStyleCnt="6" custScaleX="123478">
        <dgm:presLayoutVars>
          <dgm:bulletEnabled val="1"/>
        </dgm:presLayoutVars>
      </dgm:prSet>
      <dgm:spPr/>
    </dgm:pt>
  </dgm:ptLst>
  <dgm:cxnLst>
    <dgm:cxn modelId="{CD97020B-01CE-4487-9F42-70D669676BA3}" type="presOf" srcId="{6D6B44E2-C63D-4A1A-8DF6-DD7AAD596E01}" destId="{A49FF395-AAA7-4AE9-ABDE-066CF8B06D48}" srcOrd="0" destOrd="0" presId="urn:microsoft.com/office/officeart/2005/8/layout/vList5"/>
    <dgm:cxn modelId="{F3AAA90C-A2CB-4E8B-A7CF-80DC1C77A404}" type="presOf" srcId="{1B6A6C20-A43E-4689-B1AC-43CD9CCE89B1}" destId="{95D72D97-B417-4F0A-BD25-E1252CF917E4}" srcOrd="0" destOrd="0" presId="urn:microsoft.com/office/officeart/2005/8/layout/vList5"/>
    <dgm:cxn modelId="{1B2A271A-6D6B-49FA-A284-9177B8FEE733}" srcId="{8CD74D00-31E0-4BA2-8A0F-1F3BFF05BDF9}" destId="{19DEEDEF-5F48-430C-A45A-BE176AE7EA6A}" srcOrd="3" destOrd="0" parTransId="{C584A256-4081-41DE-B29F-9F2778DE1D0D}" sibTransId="{73D409A6-150A-4508-B924-B8A091AF5374}"/>
    <dgm:cxn modelId="{FB288325-A8DF-475D-9833-8A1D6861F0C7}" type="presOf" srcId="{19DEEDEF-5F48-430C-A45A-BE176AE7EA6A}" destId="{BF787983-D36C-405B-A917-A53F88996993}" srcOrd="0" destOrd="0" presId="urn:microsoft.com/office/officeart/2005/8/layout/vList5"/>
    <dgm:cxn modelId="{95807B43-A310-40FA-95B3-41EEAECE05A7}" srcId="{8CD74D00-31E0-4BA2-8A0F-1F3BFF05BDF9}" destId="{979E2ED0-DB7D-4403-80FB-5FE4280DEFE0}" srcOrd="2" destOrd="0" parTransId="{2D27ABDA-54B6-42BF-A01C-44849136E9A1}" sibTransId="{A8DFDB76-3D09-436F-9B7C-1C333A7B734C}"/>
    <dgm:cxn modelId="{FBB80346-E1B4-4862-99B0-B7F710281C30}" type="presOf" srcId="{CBB982D6-8B89-48D1-84AE-BA68D3ECBB49}" destId="{7BE9E5CA-69C6-46BD-9CA8-4DF6A9B4A400}" srcOrd="0" destOrd="0" presId="urn:microsoft.com/office/officeart/2005/8/layout/vList5"/>
    <dgm:cxn modelId="{3FA13E48-1B85-4E35-80A9-EEEC155CD70E}" srcId="{D80954DF-0560-481C-BDC2-4A6B5F31F4AF}" destId="{021316C5-58B1-4474-AD6B-A96402423926}" srcOrd="0" destOrd="0" parTransId="{AF199FC5-0475-4E82-BB51-29825E516D54}" sibTransId="{9EF12115-6C7D-4BEB-9EF8-2550F92DA103}"/>
    <dgm:cxn modelId="{E703684E-D9FF-47FF-9C3B-D7731D9A7C93}" type="presOf" srcId="{021316C5-58B1-4474-AD6B-A96402423926}" destId="{9DE6E8FF-FA01-45E1-883E-99192A2D8352}" srcOrd="0" destOrd="0" presId="urn:microsoft.com/office/officeart/2005/8/layout/vList5"/>
    <dgm:cxn modelId="{37794C6E-DF78-4C0A-A2A3-4B29F2E946E0}" type="presOf" srcId="{8CD74D00-31E0-4BA2-8A0F-1F3BFF05BDF9}" destId="{8D935F6C-E15D-4228-A41F-AA3F1A4901C4}" srcOrd="0" destOrd="0" presId="urn:microsoft.com/office/officeart/2005/8/layout/vList5"/>
    <dgm:cxn modelId="{B97A3C76-2EAD-4475-9B85-6B9C4E6BFEFB}" type="presOf" srcId="{C22C317D-DFC0-4C4E-8305-F1A6A99CE226}" destId="{7BD482B3-A3A7-42F9-8762-08F0633032DE}" srcOrd="0" destOrd="0" presId="urn:microsoft.com/office/officeart/2005/8/layout/vList5"/>
    <dgm:cxn modelId="{FE50888A-7E55-41B9-8C7F-12B94AEE24D3}" srcId="{8CD74D00-31E0-4BA2-8A0F-1F3BFF05BDF9}" destId="{0680218F-854C-4F24-A9B0-1AD39D6E80BF}" srcOrd="4" destOrd="0" parTransId="{20A06CF4-6175-4115-AFB7-6048949B758C}" sibTransId="{A2D40386-E865-447B-AC84-02C6D7C17543}"/>
    <dgm:cxn modelId="{D9A6B195-DBF5-44B9-BA66-AC49B0525F22}" srcId="{0680218F-854C-4F24-A9B0-1AD39D6E80BF}" destId="{6493EE45-15F8-4D74-AFFF-3A30227D484C}" srcOrd="0" destOrd="0" parTransId="{6C4535F7-41ED-477C-AD2B-B84AA4F379F5}" sibTransId="{B88BDDAD-7D2E-496A-A45E-79B8FFABE318}"/>
    <dgm:cxn modelId="{E20F27A4-5BF2-479E-AFEE-CD47193C3AEE}" srcId="{1B6A6C20-A43E-4689-B1AC-43CD9CCE89B1}" destId="{70A59212-1FAE-4FFD-971B-B064B57FAFBD}" srcOrd="0" destOrd="0" parTransId="{D266506E-379D-45BC-893F-F83DA94FE3DE}" sibTransId="{CBCA704E-E2F7-478B-963F-56DE1A53FD8F}"/>
    <dgm:cxn modelId="{3754D8A6-4FA8-4028-8611-974990182B6E}" type="presOf" srcId="{6493EE45-15F8-4D74-AFFF-3A30227D484C}" destId="{FE65A51D-DC7F-4651-829C-DEBD123C2F2A}" srcOrd="0" destOrd="0" presId="urn:microsoft.com/office/officeart/2005/8/layout/vList5"/>
    <dgm:cxn modelId="{4FED26BD-94E7-4068-B921-370D9ABA0CEF}" type="presOf" srcId="{0680218F-854C-4F24-A9B0-1AD39D6E80BF}" destId="{F281D8F0-09D7-418B-AF27-9E7B81A55644}" srcOrd="0" destOrd="0" presId="urn:microsoft.com/office/officeart/2005/8/layout/vList5"/>
    <dgm:cxn modelId="{9988E9BD-694F-478C-9186-89539C2C87D8}" type="presOf" srcId="{D80954DF-0560-481C-BDC2-4A6B5F31F4AF}" destId="{8F44497B-1AAA-4F70-94A5-9DB07D9CEEFB}" srcOrd="0" destOrd="0" presId="urn:microsoft.com/office/officeart/2005/8/layout/vList5"/>
    <dgm:cxn modelId="{25ECAEC0-E89A-40F8-B74C-7F22504F3FFF}" srcId="{8CD74D00-31E0-4BA2-8A0F-1F3BFF05BDF9}" destId="{1B6A6C20-A43E-4689-B1AC-43CD9CCE89B1}" srcOrd="5" destOrd="0" parTransId="{90D9A7D8-E619-4F78-89D8-D30CF82A6FE3}" sibTransId="{BACA9A9A-5A16-4312-8802-32A4A814EA95}"/>
    <dgm:cxn modelId="{F5DEBAC1-FC2C-454B-9ADB-6B28ADF32AA7}" srcId="{8CD74D00-31E0-4BA2-8A0F-1F3BFF05BDF9}" destId="{3EE8B3DF-7B5C-482B-8087-0B65D89697F9}" srcOrd="1" destOrd="0" parTransId="{D6FD45D5-4D03-4B99-9B05-34FD5FAFE244}" sibTransId="{FB0527FB-10E6-4173-A805-79A8E1420305}"/>
    <dgm:cxn modelId="{DD6342D0-1CB4-429F-9A6D-48DDA4A11485}" srcId="{979E2ED0-DB7D-4403-80FB-5FE4280DEFE0}" destId="{6D6B44E2-C63D-4A1A-8DF6-DD7AAD596E01}" srcOrd="0" destOrd="0" parTransId="{E6BA3F15-C7EE-4DE6-AF51-A2B3583E927B}" sibTransId="{31DC8394-647B-4B06-BB0B-F1B31A7DD9C5}"/>
    <dgm:cxn modelId="{98E325DB-E440-4021-8D7B-D1A6745150E0}" srcId="{3EE8B3DF-7B5C-482B-8087-0B65D89697F9}" destId="{C22C317D-DFC0-4C4E-8305-F1A6A99CE226}" srcOrd="0" destOrd="0" parTransId="{CEC5511E-563D-4F1D-B822-EE0CDD5BB46B}" sibTransId="{E1082399-BF25-4189-B8CC-C5BAD5FACBF1}"/>
    <dgm:cxn modelId="{0CC4A3EC-0F6D-4A9B-B4AE-86080AF689D0}" type="presOf" srcId="{70A59212-1FAE-4FFD-971B-B064B57FAFBD}" destId="{8D9D9782-058C-4808-A594-ECDF41B9CE59}" srcOrd="0" destOrd="0" presId="urn:microsoft.com/office/officeart/2005/8/layout/vList5"/>
    <dgm:cxn modelId="{E0BA48EF-204D-48B4-9636-91C7F502C0C9}" type="presOf" srcId="{979E2ED0-DB7D-4403-80FB-5FE4280DEFE0}" destId="{728B6A77-584F-40F6-8644-6D29028FD759}" srcOrd="0" destOrd="0" presId="urn:microsoft.com/office/officeart/2005/8/layout/vList5"/>
    <dgm:cxn modelId="{B6ECD6EF-CAFF-4CAE-8AB6-B85DAA7E2CEE}" srcId="{19DEEDEF-5F48-430C-A45A-BE176AE7EA6A}" destId="{CBB982D6-8B89-48D1-84AE-BA68D3ECBB49}" srcOrd="0" destOrd="0" parTransId="{95E5FA93-33C0-4263-9F38-34AAA6E97D15}" sibTransId="{0AD27308-811C-4F99-98E2-C066C105AFEE}"/>
    <dgm:cxn modelId="{339E40F2-70F9-47B9-B907-D55DDE7F906A}" srcId="{8CD74D00-31E0-4BA2-8A0F-1F3BFF05BDF9}" destId="{D80954DF-0560-481C-BDC2-4A6B5F31F4AF}" srcOrd="0" destOrd="0" parTransId="{D497D81A-3701-424E-8D81-67D1F6431F18}" sibTransId="{6396ADAD-DFF0-44F7-8743-0060ABF520AD}"/>
    <dgm:cxn modelId="{66A791F8-86A3-463F-9655-B91B097B1DD5}" type="presOf" srcId="{3EE8B3DF-7B5C-482B-8087-0B65D89697F9}" destId="{CE51D81C-CB2D-49CD-95DB-D6ABE56A62F5}" srcOrd="0" destOrd="0" presId="urn:microsoft.com/office/officeart/2005/8/layout/vList5"/>
    <dgm:cxn modelId="{57A11F39-7294-4558-8E28-D68002942A31}" type="presParOf" srcId="{8D935F6C-E15D-4228-A41F-AA3F1A4901C4}" destId="{10719C3F-79D8-40FB-98C1-5F78B10CB866}" srcOrd="0" destOrd="0" presId="urn:microsoft.com/office/officeart/2005/8/layout/vList5"/>
    <dgm:cxn modelId="{7C45929B-0915-4F3B-AF78-EC8B222D4519}" type="presParOf" srcId="{10719C3F-79D8-40FB-98C1-5F78B10CB866}" destId="{8F44497B-1AAA-4F70-94A5-9DB07D9CEEFB}" srcOrd="0" destOrd="0" presId="urn:microsoft.com/office/officeart/2005/8/layout/vList5"/>
    <dgm:cxn modelId="{090EC1D0-6F52-4574-9E31-DDFBBE7DFCCB}" type="presParOf" srcId="{10719C3F-79D8-40FB-98C1-5F78B10CB866}" destId="{9DE6E8FF-FA01-45E1-883E-99192A2D8352}" srcOrd="1" destOrd="0" presId="urn:microsoft.com/office/officeart/2005/8/layout/vList5"/>
    <dgm:cxn modelId="{CF0A241E-DC8F-4F4C-93E2-3195676ACD98}" type="presParOf" srcId="{8D935F6C-E15D-4228-A41F-AA3F1A4901C4}" destId="{1FE4C1A0-E2F3-46EB-9475-8B9E4754E9C4}" srcOrd="1" destOrd="0" presId="urn:microsoft.com/office/officeart/2005/8/layout/vList5"/>
    <dgm:cxn modelId="{9BC2A9BF-DB45-4596-B44F-13CF807E4514}" type="presParOf" srcId="{8D935F6C-E15D-4228-A41F-AA3F1A4901C4}" destId="{616B2D97-D897-44DA-A5B9-72BA25D2FB0E}" srcOrd="2" destOrd="0" presId="urn:microsoft.com/office/officeart/2005/8/layout/vList5"/>
    <dgm:cxn modelId="{586F39A4-4C5B-45F5-8753-2D08C953A229}" type="presParOf" srcId="{616B2D97-D897-44DA-A5B9-72BA25D2FB0E}" destId="{CE51D81C-CB2D-49CD-95DB-D6ABE56A62F5}" srcOrd="0" destOrd="0" presId="urn:microsoft.com/office/officeart/2005/8/layout/vList5"/>
    <dgm:cxn modelId="{2AC50819-00A7-41AE-A2DC-E0FEA0BB2E6B}" type="presParOf" srcId="{616B2D97-D897-44DA-A5B9-72BA25D2FB0E}" destId="{7BD482B3-A3A7-42F9-8762-08F0633032DE}" srcOrd="1" destOrd="0" presId="urn:microsoft.com/office/officeart/2005/8/layout/vList5"/>
    <dgm:cxn modelId="{BB58EC9C-AF50-4DD4-9531-703A44A0F693}" type="presParOf" srcId="{8D935F6C-E15D-4228-A41F-AA3F1A4901C4}" destId="{FB494452-01DC-48FB-83AB-A8840573B9E8}" srcOrd="3" destOrd="0" presId="urn:microsoft.com/office/officeart/2005/8/layout/vList5"/>
    <dgm:cxn modelId="{7B3C3D53-D065-41B7-BDA7-7637168283EE}" type="presParOf" srcId="{8D935F6C-E15D-4228-A41F-AA3F1A4901C4}" destId="{2B6B0C49-55DA-41EC-B0D3-F3E2C2476B90}" srcOrd="4" destOrd="0" presId="urn:microsoft.com/office/officeart/2005/8/layout/vList5"/>
    <dgm:cxn modelId="{115F29D2-96F7-47E9-95FF-724927C7E7A3}" type="presParOf" srcId="{2B6B0C49-55DA-41EC-B0D3-F3E2C2476B90}" destId="{728B6A77-584F-40F6-8644-6D29028FD759}" srcOrd="0" destOrd="0" presId="urn:microsoft.com/office/officeart/2005/8/layout/vList5"/>
    <dgm:cxn modelId="{31680583-5E4C-41AD-A558-2F4AEF1168F6}" type="presParOf" srcId="{2B6B0C49-55DA-41EC-B0D3-F3E2C2476B90}" destId="{A49FF395-AAA7-4AE9-ABDE-066CF8B06D48}" srcOrd="1" destOrd="0" presId="urn:microsoft.com/office/officeart/2005/8/layout/vList5"/>
    <dgm:cxn modelId="{DADC6FDE-C6CB-4445-93E7-F1D959A535B3}" type="presParOf" srcId="{8D935F6C-E15D-4228-A41F-AA3F1A4901C4}" destId="{28E89712-6636-4B3D-A7BF-82768C1981F8}" srcOrd="5" destOrd="0" presId="urn:microsoft.com/office/officeart/2005/8/layout/vList5"/>
    <dgm:cxn modelId="{B8D2D16A-4F56-4B75-AD12-05BC2050AFA7}" type="presParOf" srcId="{8D935F6C-E15D-4228-A41F-AA3F1A4901C4}" destId="{1DEFC2A1-2E54-486F-BCD5-76AE5773B9B6}" srcOrd="6" destOrd="0" presId="urn:microsoft.com/office/officeart/2005/8/layout/vList5"/>
    <dgm:cxn modelId="{F6F125F9-024F-4B5D-9588-59202FCD11E8}" type="presParOf" srcId="{1DEFC2A1-2E54-486F-BCD5-76AE5773B9B6}" destId="{BF787983-D36C-405B-A917-A53F88996993}" srcOrd="0" destOrd="0" presId="urn:microsoft.com/office/officeart/2005/8/layout/vList5"/>
    <dgm:cxn modelId="{D49A13EF-21FD-49EF-B7FF-2E68AD084A94}" type="presParOf" srcId="{1DEFC2A1-2E54-486F-BCD5-76AE5773B9B6}" destId="{7BE9E5CA-69C6-46BD-9CA8-4DF6A9B4A400}" srcOrd="1" destOrd="0" presId="urn:microsoft.com/office/officeart/2005/8/layout/vList5"/>
    <dgm:cxn modelId="{25E86712-3AF2-48A8-8EF3-9683259C73D0}" type="presParOf" srcId="{8D935F6C-E15D-4228-A41F-AA3F1A4901C4}" destId="{895C1722-7009-4402-AB84-18696AC32636}" srcOrd="7" destOrd="0" presId="urn:microsoft.com/office/officeart/2005/8/layout/vList5"/>
    <dgm:cxn modelId="{27990619-7F02-4A2C-8AA9-1874D135378F}" type="presParOf" srcId="{8D935F6C-E15D-4228-A41F-AA3F1A4901C4}" destId="{E284BC86-7C95-49E0-A2A1-376A01D6429D}" srcOrd="8" destOrd="0" presId="urn:microsoft.com/office/officeart/2005/8/layout/vList5"/>
    <dgm:cxn modelId="{45ED1915-0924-4BD7-A7AE-222557537C07}" type="presParOf" srcId="{E284BC86-7C95-49E0-A2A1-376A01D6429D}" destId="{F281D8F0-09D7-418B-AF27-9E7B81A55644}" srcOrd="0" destOrd="0" presId="urn:microsoft.com/office/officeart/2005/8/layout/vList5"/>
    <dgm:cxn modelId="{0DE69A44-1BFD-4F90-B748-8D3396B2189D}" type="presParOf" srcId="{E284BC86-7C95-49E0-A2A1-376A01D6429D}" destId="{FE65A51D-DC7F-4651-829C-DEBD123C2F2A}" srcOrd="1" destOrd="0" presId="urn:microsoft.com/office/officeart/2005/8/layout/vList5"/>
    <dgm:cxn modelId="{C35E0568-C926-4DA5-A267-FFAB162509B0}" type="presParOf" srcId="{8D935F6C-E15D-4228-A41F-AA3F1A4901C4}" destId="{4F254CE7-39D2-4E43-89E9-CA40FB3FCFD9}" srcOrd="9" destOrd="0" presId="urn:microsoft.com/office/officeart/2005/8/layout/vList5"/>
    <dgm:cxn modelId="{0BA769F7-8833-4178-AAF9-AB95B8957065}" type="presParOf" srcId="{8D935F6C-E15D-4228-A41F-AA3F1A4901C4}" destId="{22569275-2D4A-4451-A6A2-CF2E40C2F6B4}" srcOrd="10" destOrd="0" presId="urn:microsoft.com/office/officeart/2005/8/layout/vList5"/>
    <dgm:cxn modelId="{F92565EA-398F-4542-8A65-29A00B189997}" type="presParOf" srcId="{22569275-2D4A-4451-A6A2-CF2E40C2F6B4}" destId="{95D72D97-B417-4F0A-BD25-E1252CF917E4}" srcOrd="0" destOrd="0" presId="urn:microsoft.com/office/officeart/2005/8/layout/vList5"/>
    <dgm:cxn modelId="{D47D07F4-2ADE-4FF0-BD88-ADC218710FEC}" type="presParOf" srcId="{22569275-2D4A-4451-A6A2-CF2E40C2F6B4}" destId="{8D9D9782-058C-4808-A594-ECDF41B9CE5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135056-AE12-4403-90AD-3516CCDB67BD}" type="doc">
      <dgm:prSet loTypeId="urn:microsoft.com/office/officeart/2005/8/layout/venn2" loCatId="relationship" qsTypeId="urn:microsoft.com/office/officeart/2005/8/quickstyle/simple1" qsCatId="simple" csTypeId="urn:microsoft.com/office/officeart/2005/8/colors/colorful1" csCatId="colorful" phldr="1"/>
      <dgm:spPr/>
      <dgm:t>
        <a:bodyPr/>
        <a:lstStyle/>
        <a:p>
          <a:endParaRPr lang="en-AU"/>
        </a:p>
      </dgm:t>
    </dgm:pt>
    <dgm:pt modelId="{B2C16E24-2B08-449D-AF43-D23794BE4EE8}">
      <dgm:prSet phldrT="[Text]" custT="1"/>
      <dgm:spPr>
        <a:solidFill>
          <a:srgbClr val="002050"/>
        </a:solidFill>
      </dgm:spPr>
      <dgm:t>
        <a:bodyPr lIns="36000" rIns="36000"/>
        <a:lstStyle/>
        <a:p>
          <a:r>
            <a:rPr lang="en-AU" sz="2000"/>
            <a:t>Process Integration</a:t>
          </a:r>
        </a:p>
      </dgm:t>
    </dgm:pt>
    <dgm:pt modelId="{32B524FA-75D2-4873-8516-B1801EABAFEF}" type="parTrans" cxnId="{D1356E51-3861-4858-9849-5BFC973B0E3C}">
      <dgm:prSet/>
      <dgm:spPr/>
      <dgm:t>
        <a:bodyPr/>
        <a:lstStyle/>
        <a:p>
          <a:endParaRPr lang="en-AU" sz="2000"/>
        </a:p>
      </dgm:t>
    </dgm:pt>
    <dgm:pt modelId="{FB91D639-0AC1-41D2-8DA4-21C4FA7AD767}" type="sibTrans" cxnId="{D1356E51-3861-4858-9849-5BFC973B0E3C}">
      <dgm:prSet/>
      <dgm:spPr/>
      <dgm:t>
        <a:bodyPr/>
        <a:lstStyle/>
        <a:p>
          <a:endParaRPr lang="en-AU" sz="2000"/>
        </a:p>
      </dgm:t>
    </dgm:pt>
    <dgm:pt modelId="{EF1F1CD2-B34C-4D4B-945C-8CFAA04E1EE1}">
      <dgm:prSet phldrT="[Text]" custT="1"/>
      <dgm:spPr>
        <a:solidFill>
          <a:srgbClr val="353535"/>
        </a:solidFill>
      </dgm:spPr>
      <dgm:t>
        <a:bodyPr lIns="0" rIns="0" bIns="108000"/>
        <a:lstStyle/>
        <a:p>
          <a:r>
            <a:rPr lang="en-AU" sz="2000"/>
            <a:t>Application Integration</a:t>
          </a:r>
        </a:p>
      </dgm:t>
    </dgm:pt>
    <dgm:pt modelId="{F0508909-F01E-4E2E-B65D-9521F1619852}" type="parTrans" cxnId="{07D7ACEA-BE3D-4F07-9D9B-50EEA93A3448}">
      <dgm:prSet/>
      <dgm:spPr/>
      <dgm:t>
        <a:bodyPr/>
        <a:lstStyle/>
        <a:p>
          <a:endParaRPr lang="en-AU" sz="2000"/>
        </a:p>
      </dgm:t>
    </dgm:pt>
    <dgm:pt modelId="{749AD3FB-3241-436B-9BDC-9A943D042F91}" type="sibTrans" cxnId="{07D7ACEA-BE3D-4F07-9D9B-50EEA93A3448}">
      <dgm:prSet/>
      <dgm:spPr/>
      <dgm:t>
        <a:bodyPr/>
        <a:lstStyle/>
        <a:p>
          <a:endParaRPr lang="en-AU" sz="2000"/>
        </a:p>
      </dgm:t>
    </dgm:pt>
    <dgm:pt modelId="{72E42934-884A-4ACC-BABE-43C343411274}">
      <dgm:prSet phldrT="[Text]" custT="1"/>
      <dgm:spPr>
        <a:solidFill>
          <a:srgbClr val="D73B01"/>
        </a:solidFill>
      </dgm:spPr>
      <dgm:t>
        <a:bodyPr lIns="36000" tIns="108000" rIns="36000"/>
        <a:lstStyle/>
        <a:p>
          <a:r>
            <a:rPr lang="en-AU" sz="2000"/>
            <a:t>Data Integration</a:t>
          </a:r>
        </a:p>
      </dgm:t>
    </dgm:pt>
    <dgm:pt modelId="{F2B13751-9D88-42AC-A87A-5E7A4F457DAB}" type="parTrans" cxnId="{32D40EF9-D05F-43BC-8620-8AF777448FC1}">
      <dgm:prSet/>
      <dgm:spPr/>
      <dgm:t>
        <a:bodyPr/>
        <a:lstStyle/>
        <a:p>
          <a:endParaRPr lang="en-AU" sz="2000"/>
        </a:p>
      </dgm:t>
    </dgm:pt>
    <dgm:pt modelId="{BE5DB4D1-D06A-4D7C-A13F-24597F46F2B2}" type="sibTrans" cxnId="{32D40EF9-D05F-43BC-8620-8AF777448FC1}">
      <dgm:prSet/>
      <dgm:spPr/>
      <dgm:t>
        <a:bodyPr/>
        <a:lstStyle/>
        <a:p>
          <a:endParaRPr lang="en-AU" sz="2000"/>
        </a:p>
      </dgm:t>
    </dgm:pt>
    <dgm:pt modelId="{4B708B7A-23DA-4444-AF26-522CC5602FEC}" type="pres">
      <dgm:prSet presAssocID="{4C135056-AE12-4403-90AD-3516CCDB67BD}" presName="Name0" presStyleCnt="0">
        <dgm:presLayoutVars>
          <dgm:chMax val="7"/>
          <dgm:resizeHandles val="exact"/>
        </dgm:presLayoutVars>
      </dgm:prSet>
      <dgm:spPr/>
    </dgm:pt>
    <dgm:pt modelId="{0D800CD8-046B-4F95-AC5D-01AB24746E45}" type="pres">
      <dgm:prSet presAssocID="{4C135056-AE12-4403-90AD-3516CCDB67BD}" presName="comp1" presStyleCnt="0"/>
      <dgm:spPr/>
    </dgm:pt>
    <dgm:pt modelId="{559D216A-6340-47B3-9879-1C852AE27AE4}" type="pres">
      <dgm:prSet presAssocID="{4C135056-AE12-4403-90AD-3516CCDB67BD}" presName="circle1" presStyleLbl="node1" presStyleIdx="0" presStyleCnt="3"/>
      <dgm:spPr/>
    </dgm:pt>
    <dgm:pt modelId="{EEBA505F-4D77-4AA2-BE6C-DC019AF11598}" type="pres">
      <dgm:prSet presAssocID="{4C135056-AE12-4403-90AD-3516CCDB67BD}" presName="c1text" presStyleLbl="node1" presStyleIdx="0" presStyleCnt="3">
        <dgm:presLayoutVars>
          <dgm:bulletEnabled val="1"/>
        </dgm:presLayoutVars>
      </dgm:prSet>
      <dgm:spPr/>
    </dgm:pt>
    <dgm:pt modelId="{BCF8E05D-46ED-4750-98CE-FA9E60123772}" type="pres">
      <dgm:prSet presAssocID="{4C135056-AE12-4403-90AD-3516CCDB67BD}" presName="comp2" presStyleCnt="0"/>
      <dgm:spPr/>
    </dgm:pt>
    <dgm:pt modelId="{0BD980A3-6776-4CF6-82EB-1B683D99FC31}" type="pres">
      <dgm:prSet presAssocID="{4C135056-AE12-4403-90AD-3516CCDB67BD}" presName="circle2" presStyleLbl="node1" presStyleIdx="1" presStyleCnt="3"/>
      <dgm:spPr/>
    </dgm:pt>
    <dgm:pt modelId="{7B8812FE-34E0-463C-922A-5B499D38A38D}" type="pres">
      <dgm:prSet presAssocID="{4C135056-AE12-4403-90AD-3516CCDB67BD}" presName="c2text" presStyleLbl="node1" presStyleIdx="1" presStyleCnt="3">
        <dgm:presLayoutVars>
          <dgm:bulletEnabled val="1"/>
        </dgm:presLayoutVars>
      </dgm:prSet>
      <dgm:spPr/>
    </dgm:pt>
    <dgm:pt modelId="{392592C0-B097-428A-BB92-C808CC570577}" type="pres">
      <dgm:prSet presAssocID="{4C135056-AE12-4403-90AD-3516CCDB67BD}" presName="comp3" presStyleCnt="0"/>
      <dgm:spPr/>
    </dgm:pt>
    <dgm:pt modelId="{3048736F-6D45-4851-AC3E-F494FAAA138B}" type="pres">
      <dgm:prSet presAssocID="{4C135056-AE12-4403-90AD-3516CCDB67BD}" presName="circle3" presStyleLbl="node1" presStyleIdx="2" presStyleCnt="3"/>
      <dgm:spPr/>
    </dgm:pt>
    <dgm:pt modelId="{177457CE-039B-4851-A21F-9335E89A84C1}" type="pres">
      <dgm:prSet presAssocID="{4C135056-AE12-4403-90AD-3516CCDB67BD}" presName="c3text" presStyleLbl="node1" presStyleIdx="2" presStyleCnt="3">
        <dgm:presLayoutVars>
          <dgm:bulletEnabled val="1"/>
        </dgm:presLayoutVars>
      </dgm:prSet>
      <dgm:spPr/>
    </dgm:pt>
  </dgm:ptLst>
  <dgm:cxnLst>
    <dgm:cxn modelId="{24E8AD18-468F-4573-8939-12840A2BD3B1}" type="presOf" srcId="{B2C16E24-2B08-449D-AF43-D23794BE4EE8}" destId="{559D216A-6340-47B3-9879-1C852AE27AE4}" srcOrd="0" destOrd="0" presId="urn:microsoft.com/office/officeart/2005/8/layout/venn2"/>
    <dgm:cxn modelId="{5486024A-CD63-463A-8C68-683EFE9436C1}" type="presOf" srcId="{72E42934-884A-4ACC-BABE-43C343411274}" destId="{3048736F-6D45-4851-AC3E-F494FAAA138B}" srcOrd="0" destOrd="0" presId="urn:microsoft.com/office/officeart/2005/8/layout/venn2"/>
    <dgm:cxn modelId="{D1356E51-3861-4858-9849-5BFC973B0E3C}" srcId="{4C135056-AE12-4403-90AD-3516CCDB67BD}" destId="{B2C16E24-2B08-449D-AF43-D23794BE4EE8}" srcOrd="0" destOrd="0" parTransId="{32B524FA-75D2-4873-8516-B1801EABAFEF}" sibTransId="{FB91D639-0AC1-41D2-8DA4-21C4FA7AD767}"/>
    <dgm:cxn modelId="{D33E4E57-A483-46C0-B71C-9E1DC732E516}" type="presOf" srcId="{B2C16E24-2B08-449D-AF43-D23794BE4EE8}" destId="{EEBA505F-4D77-4AA2-BE6C-DC019AF11598}" srcOrd="1" destOrd="0" presId="urn:microsoft.com/office/officeart/2005/8/layout/venn2"/>
    <dgm:cxn modelId="{A2D76183-00BA-4B31-8E04-340D929822A3}" type="presOf" srcId="{EF1F1CD2-B34C-4D4B-945C-8CFAA04E1EE1}" destId="{0BD980A3-6776-4CF6-82EB-1B683D99FC31}" srcOrd="0" destOrd="0" presId="urn:microsoft.com/office/officeart/2005/8/layout/venn2"/>
    <dgm:cxn modelId="{25A7B392-F284-4147-AF36-44E57914C99D}" type="presOf" srcId="{72E42934-884A-4ACC-BABE-43C343411274}" destId="{177457CE-039B-4851-A21F-9335E89A84C1}" srcOrd="1" destOrd="0" presId="urn:microsoft.com/office/officeart/2005/8/layout/venn2"/>
    <dgm:cxn modelId="{58715CC2-45F2-4C1D-AF8E-EF2BA39270D1}" type="presOf" srcId="{4C135056-AE12-4403-90AD-3516CCDB67BD}" destId="{4B708B7A-23DA-4444-AF26-522CC5602FEC}" srcOrd="0" destOrd="0" presId="urn:microsoft.com/office/officeart/2005/8/layout/venn2"/>
    <dgm:cxn modelId="{07D7ACEA-BE3D-4F07-9D9B-50EEA93A3448}" srcId="{4C135056-AE12-4403-90AD-3516CCDB67BD}" destId="{EF1F1CD2-B34C-4D4B-945C-8CFAA04E1EE1}" srcOrd="1" destOrd="0" parTransId="{F0508909-F01E-4E2E-B65D-9521F1619852}" sibTransId="{749AD3FB-3241-436B-9BDC-9A943D042F91}"/>
    <dgm:cxn modelId="{99FD03EF-833F-4468-A3B5-180495DA9967}" type="presOf" srcId="{EF1F1CD2-B34C-4D4B-945C-8CFAA04E1EE1}" destId="{7B8812FE-34E0-463C-922A-5B499D38A38D}" srcOrd="1" destOrd="0" presId="urn:microsoft.com/office/officeart/2005/8/layout/venn2"/>
    <dgm:cxn modelId="{32D40EF9-D05F-43BC-8620-8AF777448FC1}" srcId="{4C135056-AE12-4403-90AD-3516CCDB67BD}" destId="{72E42934-884A-4ACC-BABE-43C343411274}" srcOrd="2" destOrd="0" parTransId="{F2B13751-9D88-42AC-A87A-5E7A4F457DAB}" sibTransId="{BE5DB4D1-D06A-4D7C-A13F-24597F46F2B2}"/>
    <dgm:cxn modelId="{F46FBB17-3658-4032-B282-50D309EBAFDD}" type="presParOf" srcId="{4B708B7A-23DA-4444-AF26-522CC5602FEC}" destId="{0D800CD8-046B-4F95-AC5D-01AB24746E45}" srcOrd="0" destOrd="0" presId="urn:microsoft.com/office/officeart/2005/8/layout/venn2"/>
    <dgm:cxn modelId="{604E97BC-0642-4567-B38B-43997282A59F}" type="presParOf" srcId="{0D800CD8-046B-4F95-AC5D-01AB24746E45}" destId="{559D216A-6340-47B3-9879-1C852AE27AE4}" srcOrd="0" destOrd="0" presId="urn:microsoft.com/office/officeart/2005/8/layout/venn2"/>
    <dgm:cxn modelId="{800CD149-FA47-4E68-A108-1674D7D8DABA}" type="presParOf" srcId="{0D800CD8-046B-4F95-AC5D-01AB24746E45}" destId="{EEBA505F-4D77-4AA2-BE6C-DC019AF11598}" srcOrd="1" destOrd="0" presId="urn:microsoft.com/office/officeart/2005/8/layout/venn2"/>
    <dgm:cxn modelId="{AFC2041D-EB90-4C82-B600-2246F31E65E5}" type="presParOf" srcId="{4B708B7A-23DA-4444-AF26-522CC5602FEC}" destId="{BCF8E05D-46ED-4750-98CE-FA9E60123772}" srcOrd="1" destOrd="0" presId="urn:microsoft.com/office/officeart/2005/8/layout/venn2"/>
    <dgm:cxn modelId="{02AB15AC-78CF-432B-A34B-C37342FDE0D9}" type="presParOf" srcId="{BCF8E05D-46ED-4750-98CE-FA9E60123772}" destId="{0BD980A3-6776-4CF6-82EB-1B683D99FC31}" srcOrd="0" destOrd="0" presId="urn:microsoft.com/office/officeart/2005/8/layout/venn2"/>
    <dgm:cxn modelId="{69EF0F29-07D7-4C33-9105-EBBA8E698FC4}" type="presParOf" srcId="{BCF8E05D-46ED-4750-98CE-FA9E60123772}" destId="{7B8812FE-34E0-463C-922A-5B499D38A38D}" srcOrd="1" destOrd="0" presId="urn:microsoft.com/office/officeart/2005/8/layout/venn2"/>
    <dgm:cxn modelId="{C4091A29-3B1D-41CC-9F57-EA1CF945E4C8}" type="presParOf" srcId="{4B708B7A-23DA-4444-AF26-522CC5602FEC}" destId="{392592C0-B097-428A-BB92-C808CC570577}" srcOrd="2" destOrd="0" presId="urn:microsoft.com/office/officeart/2005/8/layout/venn2"/>
    <dgm:cxn modelId="{136B7B3D-BD57-48B7-B7BE-448B279AFA1A}" type="presParOf" srcId="{392592C0-B097-428A-BB92-C808CC570577}" destId="{3048736F-6D45-4851-AC3E-F494FAAA138B}" srcOrd="0" destOrd="0" presId="urn:microsoft.com/office/officeart/2005/8/layout/venn2"/>
    <dgm:cxn modelId="{1449B2A3-F04E-405B-848E-41FF4D05EA3E}" type="presParOf" srcId="{392592C0-B097-428A-BB92-C808CC570577}" destId="{177457CE-039B-4851-A21F-9335E89A84C1}"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79517C-5D55-4560-B9C9-4F7EC79EBB04}"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GB"/>
        </a:p>
      </dgm:t>
    </dgm:pt>
    <dgm:pt modelId="{7E6253D3-8B31-444E-A870-26DB67E32DFF}">
      <dgm:prSet/>
      <dgm:spPr/>
      <dgm:t>
        <a:bodyPr/>
        <a:lstStyle/>
        <a:p>
          <a:r>
            <a:rPr lang="en-US" baseline="0"/>
            <a:t>Security boundaries</a:t>
          </a:r>
          <a:endParaRPr lang="en-GB"/>
        </a:p>
      </dgm:t>
    </dgm:pt>
    <dgm:pt modelId="{8F87109C-C4C2-40E7-BD49-E4A82E9FEE6C}" type="parTrans" cxnId="{6C60714F-8D11-465E-A1D6-9C8DFC752348}">
      <dgm:prSet/>
      <dgm:spPr/>
      <dgm:t>
        <a:bodyPr/>
        <a:lstStyle/>
        <a:p>
          <a:endParaRPr lang="en-GB"/>
        </a:p>
      </dgm:t>
    </dgm:pt>
    <dgm:pt modelId="{479476D7-C03E-4C81-A6E9-73A1F56E1000}" type="sibTrans" cxnId="{6C60714F-8D11-465E-A1D6-9C8DFC752348}">
      <dgm:prSet/>
      <dgm:spPr/>
      <dgm:t>
        <a:bodyPr/>
        <a:lstStyle/>
        <a:p>
          <a:endParaRPr lang="en-GB"/>
        </a:p>
      </dgm:t>
    </dgm:pt>
    <dgm:pt modelId="{E3355AE6-11D0-4759-AC30-6F5A6A6C4496}">
      <dgm:prSet/>
      <dgm:spPr/>
      <dgm:t>
        <a:bodyPr/>
        <a:lstStyle/>
        <a:p>
          <a:r>
            <a:rPr lang="en-US" baseline="0"/>
            <a:t>No real time connection to work with other system or data</a:t>
          </a:r>
          <a:endParaRPr lang="en-GB"/>
        </a:p>
      </dgm:t>
    </dgm:pt>
    <dgm:pt modelId="{7409EF9F-6F1B-48D4-A6C1-39CF70A9FB0E}" type="parTrans" cxnId="{5FEB82D5-BBAF-4E96-9EA9-6FD843A9F53B}">
      <dgm:prSet/>
      <dgm:spPr/>
      <dgm:t>
        <a:bodyPr/>
        <a:lstStyle/>
        <a:p>
          <a:endParaRPr lang="en-GB"/>
        </a:p>
      </dgm:t>
    </dgm:pt>
    <dgm:pt modelId="{587EF47B-1DBD-4A64-8BF7-6CA02AAE3F24}" type="sibTrans" cxnId="{5FEB82D5-BBAF-4E96-9EA9-6FD843A9F53B}">
      <dgm:prSet/>
      <dgm:spPr/>
      <dgm:t>
        <a:bodyPr/>
        <a:lstStyle/>
        <a:p>
          <a:endParaRPr lang="en-GB"/>
        </a:p>
      </dgm:t>
    </dgm:pt>
    <dgm:pt modelId="{1D44A2C6-AD46-4923-85A4-B6202FB081D1}">
      <dgm:prSet/>
      <dgm:spPr/>
      <dgm:t>
        <a:bodyPr/>
        <a:lstStyle/>
        <a:p>
          <a:r>
            <a:rPr lang="en-US" baseline="0"/>
            <a:t>Incompatible technologies</a:t>
          </a:r>
          <a:endParaRPr lang="en-GB"/>
        </a:p>
      </dgm:t>
    </dgm:pt>
    <dgm:pt modelId="{162582EF-D10E-45E8-8129-515944581C44}" type="parTrans" cxnId="{AA3FC6DD-CC6C-4566-A7E1-C82C4A416E28}">
      <dgm:prSet/>
      <dgm:spPr/>
      <dgm:t>
        <a:bodyPr/>
        <a:lstStyle/>
        <a:p>
          <a:endParaRPr lang="en-GB"/>
        </a:p>
      </dgm:t>
    </dgm:pt>
    <dgm:pt modelId="{A9321EDB-6036-4A64-BE7D-C191BB0BF5E5}" type="sibTrans" cxnId="{AA3FC6DD-CC6C-4566-A7E1-C82C4A416E28}">
      <dgm:prSet/>
      <dgm:spPr/>
      <dgm:t>
        <a:bodyPr/>
        <a:lstStyle/>
        <a:p>
          <a:endParaRPr lang="en-GB"/>
        </a:p>
      </dgm:t>
    </dgm:pt>
    <dgm:pt modelId="{B67BD068-9F32-4F62-A656-859CE617FCA6}">
      <dgm:prSet/>
      <dgm:spPr/>
      <dgm:t>
        <a:bodyPr/>
        <a:lstStyle/>
        <a:p>
          <a:r>
            <a:rPr lang="en-US" baseline="0"/>
            <a:t>Company policies</a:t>
          </a:r>
          <a:endParaRPr lang="en-GB"/>
        </a:p>
      </dgm:t>
    </dgm:pt>
    <dgm:pt modelId="{B81A2561-4AA4-4F63-B565-99ABC6D06D29}" type="parTrans" cxnId="{0AD03EAF-6937-4A5D-BE45-FFC18E4854F9}">
      <dgm:prSet/>
      <dgm:spPr/>
      <dgm:t>
        <a:bodyPr/>
        <a:lstStyle/>
        <a:p>
          <a:endParaRPr lang="en-GB"/>
        </a:p>
      </dgm:t>
    </dgm:pt>
    <dgm:pt modelId="{07D16EDB-E12E-41BB-93A8-D29044E2A264}" type="sibTrans" cxnId="{0AD03EAF-6937-4A5D-BE45-FFC18E4854F9}">
      <dgm:prSet/>
      <dgm:spPr/>
      <dgm:t>
        <a:bodyPr/>
        <a:lstStyle/>
        <a:p>
          <a:endParaRPr lang="en-GB"/>
        </a:p>
      </dgm:t>
    </dgm:pt>
    <dgm:pt modelId="{AA393680-A036-4AEA-8E47-66A1A9129713}">
      <dgm:prSet/>
      <dgm:spPr/>
      <dgm:t>
        <a:bodyPr/>
        <a:lstStyle/>
        <a:p>
          <a:r>
            <a:rPr lang="en-US" baseline="0"/>
            <a:t>Regulatory requirements or restrictions</a:t>
          </a:r>
          <a:endParaRPr lang="en-GB"/>
        </a:p>
      </dgm:t>
    </dgm:pt>
    <dgm:pt modelId="{A7BF2C4C-24FE-4A2E-A879-6590CE1B1A0F}" type="parTrans" cxnId="{B122E233-F10A-49AC-B6E8-86CF75167AC3}">
      <dgm:prSet/>
      <dgm:spPr/>
      <dgm:t>
        <a:bodyPr/>
        <a:lstStyle/>
        <a:p>
          <a:endParaRPr lang="en-GB"/>
        </a:p>
      </dgm:t>
    </dgm:pt>
    <dgm:pt modelId="{058AF026-367F-468F-B7E8-2432534772AB}" type="sibTrans" cxnId="{B122E233-F10A-49AC-B6E8-86CF75167AC3}">
      <dgm:prSet/>
      <dgm:spPr/>
      <dgm:t>
        <a:bodyPr/>
        <a:lstStyle/>
        <a:p>
          <a:endParaRPr lang="en-GB"/>
        </a:p>
      </dgm:t>
    </dgm:pt>
    <dgm:pt modelId="{29AD0B91-E45C-4AF8-B935-497144D2F871}">
      <dgm:prSet/>
      <dgm:spPr/>
      <dgm:t>
        <a:bodyPr/>
        <a:lstStyle/>
        <a:p>
          <a:r>
            <a:rPr lang="en-US" baseline="0"/>
            <a:t>Legacy systems</a:t>
          </a:r>
          <a:endParaRPr lang="en-GB"/>
        </a:p>
      </dgm:t>
    </dgm:pt>
    <dgm:pt modelId="{9ECDA028-98DF-41BB-A2B9-3F3E85A32B62}" type="parTrans" cxnId="{2AF0EFC7-B647-410C-9EC7-56FF1DC10766}">
      <dgm:prSet/>
      <dgm:spPr/>
      <dgm:t>
        <a:bodyPr/>
        <a:lstStyle/>
        <a:p>
          <a:endParaRPr lang="en-GB"/>
        </a:p>
      </dgm:t>
    </dgm:pt>
    <dgm:pt modelId="{8B5DBC9B-6A7B-4723-829C-B785684E05EC}" type="sibTrans" cxnId="{2AF0EFC7-B647-410C-9EC7-56FF1DC10766}">
      <dgm:prSet/>
      <dgm:spPr/>
      <dgm:t>
        <a:bodyPr/>
        <a:lstStyle/>
        <a:p>
          <a:endParaRPr lang="en-GB"/>
        </a:p>
      </dgm:t>
    </dgm:pt>
    <dgm:pt modelId="{7B3589DB-B4D2-43DA-AB91-2104B420FC03}">
      <dgm:prSet/>
      <dgm:spPr/>
      <dgm:t>
        <a:bodyPr/>
        <a:lstStyle/>
        <a:p>
          <a:r>
            <a:rPr lang="en-US" baseline="0"/>
            <a:t>Too much data/missing data</a:t>
          </a:r>
          <a:endParaRPr lang="en-GB"/>
        </a:p>
      </dgm:t>
    </dgm:pt>
    <dgm:pt modelId="{782B855F-1E73-4654-BAF6-E747684CF691}" type="parTrans" cxnId="{7072F38C-EBF4-405F-BA78-8FC409F9F857}">
      <dgm:prSet/>
      <dgm:spPr/>
      <dgm:t>
        <a:bodyPr/>
        <a:lstStyle/>
        <a:p>
          <a:endParaRPr lang="en-GB"/>
        </a:p>
      </dgm:t>
    </dgm:pt>
    <dgm:pt modelId="{70E9ACDE-0B3B-4CD9-AEAE-730A5F410B4C}" type="sibTrans" cxnId="{7072F38C-EBF4-405F-BA78-8FC409F9F857}">
      <dgm:prSet/>
      <dgm:spPr/>
      <dgm:t>
        <a:bodyPr/>
        <a:lstStyle/>
        <a:p>
          <a:endParaRPr lang="en-GB"/>
        </a:p>
      </dgm:t>
    </dgm:pt>
    <dgm:pt modelId="{BD59E34D-991F-448B-90AF-4787CAA71AF9}">
      <dgm:prSet/>
      <dgm:spPr/>
      <dgm:t>
        <a:bodyPr/>
        <a:lstStyle/>
        <a:p>
          <a:r>
            <a:rPr lang="en-US" baseline="0"/>
            <a:t>Loss of knowledge of other systems</a:t>
          </a:r>
          <a:endParaRPr lang="en-GB"/>
        </a:p>
      </dgm:t>
    </dgm:pt>
    <dgm:pt modelId="{AE9B03C4-D9F0-4CAF-A737-0899F9B9FF99}" type="parTrans" cxnId="{1A532B3B-74A6-4E4D-B2FC-B4B411DDDAAE}">
      <dgm:prSet/>
      <dgm:spPr/>
      <dgm:t>
        <a:bodyPr/>
        <a:lstStyle/>
        <a:p>
          <a:endParaRPr lang="en-GB"/>
        </a:p>
      </dgm:t>
    </dgm:pt>
    <dgm:pt modelId="{27E51932-7595-4330-9997-896C09E21683}" type="sibTrans" cxnId="{1A532B3B-74A6-4E4D-B2FC-B4B411DDDAAE}">
      <dgm:prSet/>
      <dgm:spPr/>
      <dgm:t>
        <a:bodyPr/>
        <a:lstStyle/>
        <a:p>
          <a:endParaRPr lang="en-GB"/>
        </a:p>
      </dgm:t>
    </dgm:pt>
    <dgm:pt modelId="{E8288EB9-3723-4961-B45B-953DD7E984A8}">
      <dgm:prSet/>
      <dgm:spPr/>
      <dgm:t>
        <a:bodyPr/>
        <a:lstStyle/>
        <a:p>
          <a:r>
            <a:rPr lang="en-US" baseline="0"/>
            <a:t>Lack of skills for the other systems</a:t>
          </a:r>
          <a:endParaRPr lang="en-GB"/>
        </a:p>
      </dgm:t>
    </dgm:pt>
    <dgm:pt modelId="{3137FC96-4067-4223-9C00-DBCA983AECAD}" type="parTrans" cxnId="{9939F987-8103-40ED-AF82-1F13F0F316CE}">
      <dgm:prSet/>
      <dgm:spPr/>
      <dgm:t>
        <a:bodyPr/>
        <a:lstStyle/>
        <a:p>
          <a:endParaRPr lang="en-GB"/>
        </a:p>
      </dgm:t>
    </dgm:pt>
    <dgm:pt modelId="{186EDA2D-B98E-449D-B808-04CC97EA3AB8}" type="sibTrans" cxnId="{9939F987-8103-40ED-AF82-1F13F0F316CE}">
      <dgm:prSet/>
      <dgm:spPr/>
      <dgm:t>
        <a:bodyPr/>
        <a:lstStyle/>
        <a:p>
          <a:endParaRPr lang="en-GB"/>
        </a:p>
      </dgm:t>
    </dgm:pt>
    <dgm:pt modelId="{A37D9B53-E61F-48E8-A8AD-DAA79BD4196C}" type="pres">
      <dgm:prSet presAssocID="{3479517C-5D55-4560-B9C9-4F7EC79EBB04}" presName="diagram" presStyleCnt="0">
        <dgm:presLayoutVars>
          <dgm:dir/>
          <dgm:resizeHandles val="exact"/>
        </dgm:presLayoutVars>
      </dgm:prSet>
      <dgm:spPr/>
    </dgm:pt>
    <dgm:pt modelId="{47AC45ED-998C-4E80-BEFB-7981574E4CD9}" type="pres">
      <dgm:prSet presAssocID="{7E6253D3-8B31-444E-A870-26DB67E32DFF}" presName="node" presStyleLbl="node1" presStyleIdx="0" presStyleCnt="9">
        <dgm:presLayoutVars>
          <dgm:bulletEnabled val="1"/>
        </dgm:presLayoutVars>
      </dgm:prSet>
      <dgm:spPr/>
    </dgm:pt>
    <dgm:pt modelId="{305CC181-A8B9-4795-8FCC-ABF112717B4A}" type="pres">
      <dgm:prSet presAssocID="{479476D7-C03E-4C81-A6E9-73A1F56E1000}" presName="sibTrans" presStyleCnt="0"/>
      <dgm:spPr/>
    </dgm:pt>
    <dgm:pt modelId="{02683289-19E3-433D-9C93-CCA9399597B3}" type="pres">
      <dgm:prSet presAssocID="{E3355AE6-11D0-4759-AC30-6F5A6A6C4496}" presName="node" presStyleLbl="node1" presStyleIdx="1" presStyleCnt="9">
        <dgm:presLayoutVars>
          <dgm:bulletEnabled val="1"/>
        </dgm:presLayoutVars>
      </dgm:prSet>
      <dgm:spPr/>
    </dgm:pt>
    <dgm:pt modelId="{30BB79C5-7BB5-453E-88C5-0A1B66210573}" type="pres">
      <dgm:prSet presAssocID="{587EF47B-1DBD-4A64-8BF7-6CA02AAE3F24}" presName="sibTrans" presStyleCnt="0"/>
      <dgm:spPr/>
    </dgm:pt>
    <dgm:pt modelId="{C0B2D1EA-214A-4C71-956B-66D0E3DAE761}" type="pres">
      <dgm:prSet presAssocID="{1D44A2C6-AD46-4923-85A4-B6202FB081D1}" presName="node" presStyleLbl="node1" presStyleIdx="2" presStyleCnt="9">
        <dgm:presLayoutVars>
          <dgm:bulletEnabled val="1"/>
        </dgm:presLayoutVars>
      </dgm:prSet>
      <dgm:spPr/>
    </dgm:pt>
    <dgm:pt modelId="{DFFDB8D1-9B58-40E6-8F03-407C62B5D7C7}" type="pres">
      <dgm:prSet presAssocID="{A9321EDB-6036-4A64-BE7D-C191BB0BF5E5}" presName="sibTrans" presStyleCnt="0"/>
      <dgm:spPr/>
    </dgm:pt>
    <dgm:pt modelId="{C2C283B3-0F81-4258-9380-C45E1BD49884}" type="pres">
      <dgm:prSet presAssocID="{B67BD068-9F32-4F62-A656-859CE617FCA6}" presName="node" presStyleLbl="node1" presStyleIdx="3" presStyleCnt="9">
        <dgm:presLayoutVars>
          <dgm:bulletEnabled val="1"/>
        </dgm:presLayoutVars>
      </dgm:prSet>
      <dgm:spPr/>
    </dgm:pt>
    <dgm:pt modelId="{310B1664-1A20-41A3-A88D-D59D66522D3E}" type="pres">
      <dgm:prSet presAssocID="{07D16EDB-E12E-41BB-93A8-D29044E2A264}" presName="sibTrans" presStyleCnt="0"/>
      <dgm:spPr/>
    </dgm:pt>
    <dgm:pt modelId="{A3183CCE-6A47-44A4-947F-F73163203457}" type="pres">
      <dgm:prSet presAssocID="{AA393680-A036-4AEA-8E47-66A1A9129713}" presName="node" presStyleLbl="node1" presStyleIdx="4" presStyleCnt="9">
        <dgm:presLayoutVars>
          <dgm:bulletEnabled val="1"/>
        </dgm:presLayoutVars>
      </dgm:prSet>
      <dgm:spPr/>
    </dgm:pt>
    <dgm:pt modelId="{1D399A77-07D8-4142-91E3-00468FEFA46C}" type="pres">
      <dgm:prSet presAssocID="{058AF026-367F-468F-B7E8-2432534772AB}" presName="sibTrans" presStyleCnt="0"/>
      <dgm:spPr/>
    </dgm:pt>
    <dgm:pt modelId="{0DA67301-542B-48E7-AEEB-744A569B534D}" type="pres">
      <dgm:prSet presAssocID="{29AD0B91-E45C-4AF8-B935-497144D2F871}" presName="node" presStyleLbl="node1" presStyleIdx="5" presStyleCnt="9">
        <dgm:presLayoutVars>
          <dgm:bulletEnabled val="1"/>
        </dgm:presLayoutVars>
      </dgm:prSet>
      <dgm:spPr/>
    </dgm:pt>
    <dgm:pt modelId="{7B5B8E62-8ECD-4D4A-9D0F-F4911A2B10E7}" type="pres">
      <dgm:prSet presAssocID="{8B5DBC9B-6A7B-4723-829C-B785684E05EC}" presName="sibTrans" presStyleCnt="0"/>
      <dgm:spPr/>
    </dgm:pt>
    <dgm:pt modelId="{A90C9B56-4DA0-4A34-B9C5-27DF9663EF33}" type="pres">
      <dgm:prSet presAssocID="{7B3589DB-B4D2-43DA-AB91-2104B420FC03}" presName="node" presStyleLbl="node1" presStyleIdx="6" presStyleCnt="9">
        <dgm:presLayoutVars>
          <dgm:bulletEnabled val="1"/>
        </dgm:presLayoutVars>
      </dgm:prSet>
      <dgm:spPr/>
    </dgm:pt>
    <dgm:pt modelId="{25BC3731-CFD2-419D-BE27-9DC46CE305AE}" type="pres">
      <dgm:prSet presAssocID="{70E9ACDE-0B3B-4CD9-AEAE-730A5F410B4C}" presName="sibTrans" presStyleCnt="0"/>
      <dgm:spPr/>
    </dgm:pt>
    <dgm:pt modelId="{3A5A556F-F415-41F4-AAB6-2FCADC80A361}" type="pres">
      <dgm:prSet presAssocID="{BD59E34D-991F-448B-90AF-4787CAA71AF9}" presName="node" presStyleLbl="node1" presStyleIdx="7" presStyleCnt="9">
        <dgm:presLayoutVars>
          <dgm:bulletEnabled val="1"/>
        </dgm:presLayoutVars>
      </dgm:prSet>
      <dgm:spPr/>
    </dgm:pt>
    <dgm:pt modelId="{AD6DF40A-18F5-488A-BFCC-4C1CFB5C2C0C}" type="pres">
      <dgm:prSet presAssocID="{27E51932-7595-4330-9997-896C09E21683}" presName="sibTrans" presStyleCnt="0"/>
      <dgm:spPr/>
    </dgm:pt>
    <dgm:pt modelId="{7B5E4CB2-8141-4E35-84EA-0BF26164C930}" type="pres">
      <dgm:prSet presAssocID="{E8288EB9-3723-4961-B45B-953DD7E984A8}" presName="node" presStyleLbl="node1" presStyleIdx="8" presStyleCnt="9">
        <dgm:presLayoutVars>
          <dgm:bulletEnabled val="1"/>
        </dgm:presLayoutVars>
      </dgm:prSet>
      <dgm:spPr/>
    </dgm:pt>
  </dgm:ptLst>
  <dgm:cxnLst>
    <dgm:cxn modelId="{B122E233-F10A-49AC-B6E8-86CF75167AC3}" srcId="{3479517C-5D55-4560-B9C9-4F7EC79EBB04}" destId="{AA393680-A036-4AEA-8E47-66A1A9129713}" srcOrd="4" destOrd="0" parTransId="{A7BF2C4C-24FE-4A2E-A879-6590CE1B1A0F}" sibTransId="{058AF026-367F-468F-B7E8-2432534772AB}"/>
    <dgm:cxn modelId="{1A532B3B-74A6-4E4D-B2FC-B4B411DDDAAE}" srcId="{3479517C-5D55-4560-B9C9-4F7EC79EBB04}" destId="{BD59E34D-991F-448B-90AF-4787CAA71AF9}" srcOrd="7" destOrd="0" parTransId="{AE9B03C4-D9F0-4CAF-A737-0899F9B9FF99}" sibTransId="{27E51932-7595-4330-9997-896C09E21683}"/>
    <dgm:cxn modelId="{9ECEB65B-D03C-4022-B069-7D1FB4ED40AC}" type="presOf" srcId="{B67BD068-9F32-4F62-A656-859CE617FCA6}" destId="{C2C283B3-0F81-4258-9380-C45E1BD49884}" srcOrd="0" destOrd="0" presId="urn:microsoft.com/office/officeart/2005/8/layout/default"/>
    <dgm:cxn modelId="{EACA4A44-832E-49E0-9741-0609CE28F7E5}" type="presOf" srcId="{29AD0B91-E45C-4AF8-B935-497144D2F871}" destId="{0DA67301-542B-48E7-AEEB-744A569B534D}" srcOrd="0" destOrd="0" presId="urn:microsoft.com/office/officeart/2005/8/layout/default"/>
    <dgm:cxn modelId="{6C60714F-8D11-465E-A1D6-9C8DFC752348}" srcId="{3479517C-5D55-4560-B9C9-4F7EC79EBB04}" destId="{7E6253D3-8B31-444E-A870-26DB67E32DFF}" srcOrd="0" destOrd="0" parTransId="{8F87109C-C4C2-40E7-BD49-E4A82E9FEE6C}" sibTransId="{479476D7-C03E-4C81-A6E9-73A1F56E1000}"/>
    <dgm:cxn modelId="{18A50553-624E-4450-A567-F58C27617443}" type="presOf" srcId="{7B3589DB-B4D2-43DA-AB91-2104B420FC03}" destId="{A90C9B56-4DA0-4A34-B9C5-27DF9663EF33}" srcOrd="0" destOrd="0" presId="urn:microsoft.com/office/officeart/2005/8/layout/default"/>
    <dgm:cxn modelId="{EFA1AF73-8D6C-411F-917A-0F7F79760896}" type="presOf" srcId="{7E6253D3-8B31-444E-A870-26DB67E32DFF}" destId="{47AC45ED-998C-4E80-BEFB-7981574E4CD9}" srcOrd="0" destOrd="0" presId="urn:microsoft.com/office/officeart/2005/8/layout/default"/>
    <dgm:cxn modelId="{9939F987-8103-40ED-AF82-1F13F0F316CE}" srcId="{3479517C-5D55-4560-B9C9-4F7EC79EBB04}" destId="{E8288EB9-3723-4961-B45B-953DD7E984A8}" srcOrd="8" destOrd="0" parTransId="{3137FC96-4067-4223-9C00-DBCA983AECAD}" sibTransId="{186EDA2D-B98E-449D-B808-04CC97EA3AB8}"/>
    <dgm:cxn modelId="{7072F38C-EBF4-405F-BA78-8FC409F9F857}" srcId="{3479517C-5D55-4560-B9C9-4F7EC79EBB04}" destId="{7B3589DB-B4D2-43DA-AB91-2104B420FC03}" srcOrd="6" destOrd="0" parTransId="{782B855F-1E73-4654-BAF6-E747684CF691}" sibTransId="{70E9ACDE-0B3B-4CD9-AEAE-730A5F410B4C}"/>
    <dgm:cxn modelId="{E9B02F94-E208-4B3F-A43B-805DB03B785D}" type="presOf" srcId="{AA393680-A036-4AEA-8E47-66A1A9129713}" destId="{A3183CCE-6A47-44A4-947F-F73163203457}" srcOrd="0" destOrd="0" presId="urn:microsoft.com/office/officeart/2005/8/layout/default"/>
    <dgm:cxn modelId="{89910D97-8067-4B28-BF1C-868C980AF732}" type="presOf" srcId="{3479517C-5D55-4560-B9C9-4F7EC79EBB04}" destId="{A37D9B53-E61F-48E8-A8AD-DAA79BD4196C}" srcOrd="0" destOrd="0" presId="urn:microsoft.com/office/officeart/2005/8/layout/default"/>
    <dgm:cxn modelId="{94776098-84E1-44A4-A165-61A28EC2D0F0}" type="presOf" srcId="{E8288EB9-3723-4961-B45B-953DD7E984A8}" destId="{7B5E4CB2-8141-4E35-84EA-0BF26164C930}" srcOrd="0" destOrd="0" presId="urn:microsoft.com/office/officeart/2005/8/layout/default"/>
    <dgm:cxn modelId="{1BDACCAB-78F9-4F8E-B16C-542218E886D1}" type="presOf" srcId="{BD59E34D-991F-448B-90AF-4787CAA71AF9}" destId="{3A5A556F-F415-41F4-AAB6-2FCADC80A361}" srcOrd="0" destOrd="0" presId="urn:microsoft.com/office/officeart/2005/8/layout/default"/>
    <dgm:cxn modelId="{0AD03EAF-6937-4A5D-BE45-FFC18E4854F9}" srcId="{3479517C-5D55-4560-B9C9-4F7EC79EBB04}" destId="{B67BD068-9F32-4F62-A656-859CE617FCA6}" srcOrd="3" destOrd="0" parTransId="{B81A2561-4AA4-4F63-B565-99ABC6D06D29}" sibTransId="{07D16EDB-E12E-41BB-93A8-D29044E2A264}"/>
    <dgm:cxn modelId="{2AF0EFC7-B647-410C-9EC7-56FF1DC10766}" srcId="{3479517C-5D55-4560-B9C9-4F7EC79EBB04}" destId="{29AD0B91-E45C-4AF8-B935-497144D2F871}" srcOrd="5" destOrd="0" parTransId="{9ECDA028-98DF-41BB-A2B9-3F3E85A32B62}" sibTransId="{8B5DBC9B-6A7B-4723-829C-B785684E05EC}"/>
    <dgm:cxn modelId="{843CF6D1-4342-4E58-A987-6E0F9AD84C9F}" type="presOf" srcId="{E3355AE6-11D0-4759-AC30-6F5A6A6C4496}" destId="{02683289-19E3-433D-9C93-CCA9399597B3}" srcOrd="0" destOrd="0" presId="urn:microsoft.com/office/officeart/2005/8/layout/default"/>
    <dgm:cxn modelId="{5FEB82D5-BBAF-4E96-9EA9-6FD843A9F53B}" srcId="{3479517C-5D55-4560-B9C9-4F7EC79EBB04}" destId="{E3355AE6-11D0-4759-AC30-6F5A6A6C4496}" srcOrd="1" destOrd="0" parTransId="{7409EF9F-6F1B-48D4-A6C1-39CF70A9FB0E}" sibTransId="{587EF47B-1DBD-4A64-8BF7-6CA02AAE3F24}"/>
    <dgm:cxn modelId="{AA3FC6DD-CC6C-4566-A7E1-C82C4A416E28}" srcId="{3479517C-5D55-4560-B9C9-4F7EC79EBB04}" destId="{1D44A2C6-AD46-4923-85A4-B6202FB081D1}" srcOrd="2" destOrd="0" parTransId="{162582EF-D10E-45E8-8129-515944581C44}" sibTransId="{A9321EDB-6036-4A64-BE7D-C191BB0BF5E5}"/>
    <dgm:cxn modelId="{BEDCAFE6-E283-4950-98FF-3375DAEC6419}" type="presOf" srcId="{1D44A2C6-AD46-4923-85A4-B6202FB081D1}" destId="{C0B2D1EA-214A-4C71-956B-66D0E3DAE761}" srcOrd="0" destOrd="0" presId="urn:microsoft.com/office/officeart/2005/8/layout/default"/>
    <dgm:cxn modelId="{414A5123-67B0-4A58-AD7D-86A58C3456BB}" type="presParOf" srcId="{A37D9B53-E61F-48E8-A8AD-DAA79BD4196C}" destId="{47AC45ED-998C-4E80-BEFB-7981574E4CD9}" srcOrd="0" destOrd="0" presId="urn:microsoft.com/office/officeart/2005/8/layout/default"/>
    <dgm:cxn modelId="{7B678A92-0305-4F24-AAD0-29323EDB0CEC}" type="presParOf" srcId="{A37D9B53-E61F-48E8-A8AD-DAA79BD4196C}" destId="{305CC181-A8B9-4795-8FCC-ABF112717B4A}" srcOrd="1" destOrd="0" presId="urn:microsoft.com/office/officeart/2005/8/layout/default"/>
    <dgm:cxn modelId="{D0209BA5-C04D-4C54-B86B-69A3DFC31048}" type="presParOf" srcId="{A37D9B53-E61F-48E8-A8AD-DAA79BD4196C}" destId="{02683289-19E3-433D-9C93-CCA9399597B3}" srcOrd="2" destOrd="0" presId="urn:microsoft.com/office/officeart/2005/8/layout/default"/>
    <dgm:cxn modelId="{2C46E009-B0B7-4224-B9F9-D976C05A0CE8}" type="presParOf" srcId="{A37D9B53-E61F-48E8-A8AD-DAA79BD4196C}" destId="{30BB79C5-7BB5-453E-88C5-0A1B66210573}" srcOrd="3" destOrd="0" presId="urn:microsoft.com/office/officeart/2005/8/layout/default"/>
    <dgm:cxn modelId="{3561D7C8-2C1F-402D-A25D-300BDA90CB43}" type="presParOf" srcId="{A37D9B53-E61F-48E8-A8AD-DAA79BD4196C}" destId="{C0B2D1EA-214A-4C71-956B-66D0E3DAE761}" srcOrd="4" destOrd="0" presId="urn:microsoft.com/office/officeart/2005/8/layout/default"/>
    <dgm:cxn modelId="{93E7D3F7-28D8-4F98-8A4E-7747DC42A41F}" type="presParOf" srcId="{A37D9B53-E61F-48E8-A8AD-DAA79BD4196C}" destId="{DFFDB8D1-9B58-40E6-8F03-407C62B5D7C7}" srcOrd="5" destOrd="0" presId="urn:microsoft.com/office/officeart/2005/8/layout/default"/>
    <dgm:cxn modelId="{D47A9BCE-C624-4967-B21C-43E24DC06496}" type="presParOf" srcId="{A37D9B53-E61F-48E8-A8AD-DAA79BD4196C}" destId="{C2C283B3-0F81-4258-9380-C45E1BD49884}" srcOrd="6" destOrd="0" presId="urn:microsoft.com/office/officeart/2005/8/layout/default"/>
    <dgm:cxn modelId="{1984757E-AD00-4D6A-BE85-C2F89C9BCB94}" type="presParOf" srcId="{A37D9B53-E61F-48E8-A8AD-DAA79BD4196C}" destId="{310B1664-1A20-41A3-A88D-D59D66522D3E}" srcOrd="7" destOrd="0" presId="urn:microsoft.com/office/officeart/2005/8/layout/default"/>
    <dgm:cxn modelId="{B825EA11-59E6-422D-95F4-B0B59A77BAB2}" type="presParOf" srcId="{A37D9B53-E61F-48E8-A8AD-DAA79BD4196C}" destId="{A3183CCE-6A47-44A4-947F-F73163203457}" srcOrd="8" destOrd="0" presId="urn:microsoft.com/office/officeart/2005/8/layout/default"/>
    <dgm:cxn modelId="{195B284A-E49E-4D04-84A3-5A6516A6711B}" type="presParOf" srcId="{A37D9B53-E61F-48E8-A8AD-DAA79BD4196C}" destId="{1D399A77-07D8-4142-91E3-00468FEFA46C}" srcOrd="9" destOrd="0" presId="urn:microsoft.com/office/officeart/2005/8/layout/default"/>
    <dgm:cxn modelId="{26BA2268-1146-47B5-924C-A1B278AFC4C7}" type="presParOf" srcId="{A37D9B53-E61F-48E8-A8AD-DAA79BD4196C}" destId="{0DA67301-542B-48E7-AEEB-744A569B534D}" srcOrd="10" destOrd="0" presId="urn:microsoft.com/office/officeart/2005/8/layout/default"/>
    <dgm:cxn modelId="{CD252AD8-A61D-4EE4-A7B3-EB22D807523B}" type="presParOf" srcId="{A37D9B53-E61F-48E8-A8AD-DAA79BD4196C}" destId="{7B5B8E62-8ECD-4D4A-9D0F-F4911A2B10E7}" srcOrd="11" destOrd="0" presId="urn:microsoft.com/office/officeart/2005/8/layout/default"/>
    <dgm:cxn modelId="{547566AB-C330-4888-A3F8-1F867719A118}" type="presParOf" srcId="{A37D9B53-E61F-48E8-A8AD-DAA79BD4196C}" destId="{A90C9B56-4DA0-4A34-B9C5-27DF9663EF33}" srcOrd="12" destOrd="0" presId="urn:microsoft.com/office/officeart/2005/8/layout/default"/>
    <dgm:cxn modelId="{52E36557-F592-4633-AF7A-44529E35D078}" type="presParOf" srcId="{A37D9B53-E61F-48E8-A8AD-DAA79BD4196C}" destId="{25BC3731-CFD2-419D-BE27-9DC46CE305AE}" srcOrd="13" destOrd="0" presId="urn:microsoft.com/office/officeart/2005/8/layout/default"/>
    <dgm:cxn modelId="{7118A73D-FC3D-4E9C-A255-5E947565B233}" type="presParOf" srcId="{A37D9B53-E61F-48E8-A8AD-DAA79BD4196C}" destId="{3A5A556F-F415-41F4-AAB6-2FCADC80A361}" srcOrd="14" destOrd="0" presId="urn:microsoft.com/office/officeart/2005/8/layout/default"/>
    <dgm:cxn modelId="{EE8208C4-1A35-4330-8653-02EFC40CAC16}" type="presParOf" srcId="{A37D9B53-E61F-48E8-A8AD-DAA79BD4196C}" destId="{AD6DF40A-18F5-488A-BFCC-4C1CFB5C2C0C}" srcOrd="15" destOrd="0" presId="urn:microsoft.com/office/officeart/2005/8/layout/default"/>
    <dgm:cxn modelId="{E5FAAFDD-35BA-41F7-8F1E-C841E90C06C5}" type="presParOf" srcId="{A37D9B53-E61F-48E8-A8AD-DAA79BD4196C}" destId="{7B5E4CB2-8141-4E35-84EA-0BF26164C930}"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98468DF-03E5-463C-8A1F-5989F355832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GB"/>
        </a:p>
      </dgm:t>
    </dgm:pt>
    <dgm:pt modelId="{24CDFFD7-F6D4-435E-BAE2-D3060A66AA0A}">
      <dgm:prSet/>
      <dgm:spPr/>
      <dgm:t>
        <a:bodyPr/>
        <a:lstStyle/>
        <a:p>
          <a:r>
            <a:rPr lang="en-US" baseline="0"/>
            <a:t>Volume of data being moved/accessed</a:t>
          </a:r>
          <a:endParaRPr lang="en-GB"/>
        </a:p>
      </dgm:t>
    </dgm:pt>
    <dgm:pt modelId="{B01B106F-5214-4E80-8DE5-1263DE9A3197}" type="parTrans" cxnId="{B0CE5E20-E711-4904-9ECE-D99F7467C2C5}">
      <dgm:prSet/>
      <dgm:spPr/>
      <dgm:t>
        <a:bodyPr/>
        <a:lstStyle/>
        <a:p>
          <a:endParaRPr lang="en-GB"/>
        </a:p>
      </dgm:t>
    </dgm:pt>
    <dgm:pt modelId="{B40F30E7-8499-4F43-949C-13FD2FF2C41C}" type="sibTrans" cxnId="{B0CE5E20-E711-4904-9ECE-D99F7467C2C5}">
      <dgm:prSet/>
      <dgm:spPr/>
      <dgm:t>
        <a:bodyPr/>
        <a:lstStyle/>
        <a:p>
          <a:endParaRPr lang="en-GB"/>
        </a:p>
      </dgm:t>
    </dgm:pt>
    <dgm:pt modelId="{3E53486A-72D1-4D12-9F83-7F2570F656A2}">
      <dgm:prSet/>
      <dgm:spPr/>
      <dgm:t>
        <a:bodyPr/>
        <a:lstStyle/>
        <a:p>
          <a:r>
            <a:rPr lang="en-US" baseline="0"/>
            <a:t>Quality of data</a:t>
          </a:r>
          <a:endParaRPr lang="en-GB"/>
        </a:p>
      </dgm:t>
    </dgm:pt>
    <dgm:pt modelId="{EF23110A-9724-48CC-AB4C-8D6AFECDF52D}" type="parTrans" cxnId="{62C850D6-5B3B-42FE-A98E-CBCB1BA3184E}">
      <dgm:prSet/>
      <dgm:spPr/>
      <dgm:t>
        <a:bodyPr/>
        <a:lstStyle/>
        <a:p>
          <a:endParaRPr lang="en-GB"/>
        </a:p>
      </dgm:t>
    </dgm:pt>
    <dgm:pt modelId="{1E7D665D-F9F8-4E61-B299-3DD190C592FD}" type="sibTrans" cxnId="{62C850D6-5B3B-42FE-A98E-CBCB1BA3184E}">
      <dgm:prSet/>
      <dgm:spPr/>
      <dgm:t>
        <a:bodyPr/>
        <a:lstStyle/>
        <a:p>
          <a:endParaRPr lang="en-GB"/>
        </a:p>
      </dgm:t>
    </dgm:pt>
    <dgm:pt modelId="{B61EE660-BB8D-49A9-A98A-88C9064CFD10}">
      <dgm:prSet/>
      <dgm:spPr/>
      <dgm:t>
        <a:bodyPr/>
        <a:lstStyle/>
        <a:p>
          <a:r>
            <a:rPr lang="en-US" baseline="0"/>
            <a:t>Latency to access or work with other system</a:t>
          </a:r>
          <a:endParaRPr lang="en-GB"/>
        </a:p>
      </dgm:t>
    </dgm:pt>
    <dgm:pt modelId="{0448B9EE-C94E-45FC-B22B-8B14207AED6C}" type="parTrans" cxnId="{8EDE9D06-9649-4FAE-919F-276420192396}">
      <dgm:prSet/>
      <dgm:spPr/>
      <dgm:t>
        <a:bodyPr/>
        <a:lstStyle/>
        <a:p>
          <a:endParaRPr lang="en-GB"/>
        </a:p>
      </dgm:t>
    </dgm:pt>
    <dgm:pt modelId="{E846E150-8E45-45A8-BA75-AB19E3A425E7}" type="sibTrans" cxnId="{8EDE9D06-9649-4FAE-919F-276420192396}">
      <dgm:prSet/>
      <dgm:spPr/>
      <dgm:t>
        <a:bodyPr/>
        <a:lstStyle/>
        <a:p>
          <a:endParaRPr lang="en-GB"/>
        </a:p>
      </dgm:t>
    </dgm:pt>
    <dgm:pt modelId="{684BE168-B20E-464F-AFDC-717C9D9B5061}">
      <dgm:prSet/>
      <dgm:spPr/>
      <dgm:t>
        <a:bodyPr/>
        <a:lstStyle/>
        <a:p>
          <a:r>
            <a:rPr lang="en-US" baseline="0"/>
            <a:t>Security requirements</a:t>
          </a:r>
          <a:endParaRPr lang="en-GB"/>
        </a:p>
      </dgm:t>
    </dgm:pt>
    <dgm:pt modelId="{74C43EC5-D2CF-4310-BA99-DDD8F061BB60}" type="parTrans" cxnId="{36C3DFF3-E559-48AE-AA66-19812B1BE510}">
      <dgm:prSet/>
      <dgm:spPr/>
      <dgm:t>
        <a:bodyPr/>
        <a:lstStyle/>
        <a:p>
          <a:endParaRPr lang="en-GB"/>
        </a:p>
      </dgm:t>
    </dgm:pt>
    <dgm:pt modelId="{BA4964A2-D3F4-4198-A949-6D3F1DAC4D73}" type="sibTrans" cxnId="{36C3DFF3-E559-48AE-AA66-19812B1BE510}">
      <dgm:prSet/>
      <dgm:spPr/>
      <dgm:t>
        <a:bodyPr/>
        <a:lstStyle/>
        <a:p>
          <a:endParaRPr lang="en-GB"/>
        </a:p>
      </dgm:t>
    </dgm:pt>
    <dgm:pt modelId="{A2499AC5-7F47-41DF-9826-85F33DBB4B61}">
      <dgm:prSet/>
      <dgm:spPr/>
      <dgm:t>
        <a:bodyPr/>
        <a:lstStyle/>
        <a:p>
          <a:r>
            <a:rPr lang="en-US" baseline="0"/>
            <a:t>Reliability requirements</a:t>
          </a:r>
          <a:endParaRPr lang="en-GB"/>
        </a:p>
      </dgm:t>
    </dgm:pt>
    <dgm:pt modelId="{98809A20-132B-4F78-A154-6757BFAB4B7A}" type="parTrans" cxnId="{56132CA1-3F93-434F-B3F4-AD8934A1F23D}">
      <dgm:prSet/>
      <dgm:spPr/>
      <dgm:t>
        <a:bodyPr/>
        <a:lstStyle/>
        <a:p>
          <a:endParaRPr lang="en-GB"/>
        </a:p>
      </dgm:t>
    </dgm:pt>
    <dgm:pt modelId="{19263A5E-FB19-417D-85F6-D8530BCD9556}" type="sibTrans" cxnId="{56132CA1-3F93-434F-B3F4-AD8934A1F23D}">
      <dgm:prSet/>
      <dgm:spPr/>
      <dgm:t>
        <a:bodyPr/>
        <a:lstStyle/>
        <a:p>
          <a:endParaRPr lang="en-GB"/>
        </a:p>
      </dgm:t>
    </dgm:pt>
    <dgm:pt modelId="{7F12E33F-2C0C-41CD-BA57-AE209D27770A}">
      <dgm:prSet/>
      <dgm:spPr/>
      <dgm:t>
        <a:bodyPr/>
        <a:lstStyle/>
        <a:p>
          <a:r>
            <a:rPr lang="en-US" baseline="0"/>
            <a:t>Impact of duplication of data or functionality</a:t>
          </a:r>
          <a:endParaRPr lang="en-GB"/>
        </a:p>
      </dgm:t>
    </dgm:pt>
    <dgm:pt modelId="{F77A4CF9-2446-4E65-8B27-739CBC3801AD}" type="parTrans" cxnId="{5B00ACC9-1D3D-4B6A-B04C-5AA8F4AC2F86}">
      <dgm:prSet/>
      <dgm:spPr/>
      <dgm:t>
        <a:bodyPr/>
        <a:lstStyle/>
        <a:p>
          <a:endParaRPr lang="en-GB"/>
        </a:p>
      </dgm:t>
    </dgm:pt>
    <dgm:pt modelId="{F1F86125-8CC1-4E25-9813-1744850CDB4B}" type="sibTrans" cxnId="{5B00ACC9-1D3D-4B6A-B04C-5AA8F4AC2F86}">
      <dgm:prSet/>
      <dgm:spPr/>
      <dgm:t>
        <a:bodyPr/>
        <a:lstStyle/>
        <a:p>
          <a:endParaRPr lang="en-GB"/>
        </a:p>
      </dgm:t>
    </dgm:pt>
    <dgm:pt modelId="{BEC22DB8-68F8-48A1-B5E9-B15272460376}">
      <dgm:prSet/>
      <dgm:spPr/>
      <dgm:t>
        <a:bodyPr/>
        <a:lstStyle/>
        <a:p>
          <a:r>
            <a:rPr lang="en-US" baseline="0"/>
            <a:t>Fit with existing Microsoft Power Platform capability</a:t>
          </a:r>
          <a:endParaRPr lang="en-GB"/>
        </a:p>
      </dgm:t>
    </dgm:pt>
    <dgm:pt modelId="{FD3F20A9-0943-4EEF-8A38-EA43ADB1FC08}" type="parTrans" cxnId="{C76BF44A-D684-4FF0-A858-ED05F9FA0ABC}">
      <dgm:prSet/>
      <dgm:spPr/>
      <dgm:t>
        <a:bodyPr/>
        <a:lstStyle/>
        <a:p>
          <a:endParaRPr lang="en-GB"/>
        </a:p>
      </dgm:t>
    </dgm:pt>
    <dgm:pt modelId="{D60EA771-B65E-43EB-B927-105BDF50BD64}" type="sibTrans" cxnId="{C76BF44A-D684-4FF0-A858-ED05F9FA0ABC}">
      <dgm:prSet/>
      <dgm:spPr/>
      <dgm:t>
        <a:bodyPr/>
        <a:lstStyle/>
        <a:p>
          <a:endParaRPr lang="en-GB"/>
        </a:p>
      </dgm:t>
    </dgm:pt>
    <dgm:pt modelId="{3C88F1BA-F44E-4927-9C88-27E01EE8DC2C}">
      <dgm:prSet/>
      <dgm:spPr/>
      <dgm:t>
        <a:bodyPr/>
        <a:lstStyle/>
        <a:p>
          <a:r>
            <a:rPr lang="en-US" baseline="0"/>
            <a:t>Cost/Time/Resources</a:t>
          </a:r>
          <a:endParaRPr lang="en-GB"/>
        </a:p>
      </dgm:t>
    </dgm:pt>
    <dgm:pt modelId="{9F2843E7-37F8-4ECF-BFFD-96DA37C2ECDE}" type="parTrans" cxnId="{70A4E5BB-D275-4297-B0A3-42D6B175C962}">
      <dgm:prSet/>
      <dgm:spPr/>
      <dgm:t>
        <a:bodyPr/>
        <a:lstStyle/>
        <a:p>
          <a:endParaRPr lang="en-GB"/>
        </a:p>
      </dgm:t>
    </dgm:pt>
    <dgm:pt modelId="{2E5B1FA5-EDE6-4491-A4E2-AE76BC86449A}" type="sibTrans" cxnId="{70A4E5BB-D275-4297-B0A3-42D6B175C962}">
      <dgm:prSet/>
      <dgm:spPr/>
      <dgm:t>
        <a:bodyPr/>
        <a:lstStyle/>
        <a:p>
          <a:endParaRPr lang="en-GB"/>
        </a:p>
      </dgm:t>
    </dgm:pt>
    <dgm:pt modelId="{4BB78A11-602B-4A00-95E4-A909E684CA29}">
      <dgm:prSet/>
      <dgm:spPr/>
      <dgm:t>
        <a:bodyPr/>
        <a:lstStyle/>
        <a:p>
          <a:r>
            <a:rPr lang="en-US" baseline="0"/>
            <a:t>Internal politics</a:t>
          </a:r>
          <a:endParaRPr lang="en-GB"/>
        </a:p>
      </dgm:t>
    </dgm:pt>
    <dgm:pt modelId="{9C43A896-2F00-45FA-820F-10FCF071B816}" type="parTrans" cxnId="{A06D33E4-DB08-432C-B76E-42E921E50158}">
      <dgm:prSet/>
      <dgm:spPr/>
      <dgm:t>
        <a:bodyPr/>
        <a:lstStyle/>
        <a:p>
          <a:endParaRPr lang="en-GB"/>
        </a:p>
      </dgm:t>
    </dgm:pt>
    <dgm:pt modelId="{410E82DA-2012-47FA-A4C1-9E96CA0FE57A}" type="sibTrans" cxnId="{A06D33E4-DB08-432C-B76E-42E921E50158}">
      <dgm:prSet/>
      <dgm:spPr/>
      <dgm:t>
        <a:bodyPr/>
        <a:lstStyle/>
        <a:p>
          <a:endParaRPr lang="en-GB"/>
        </a:p>
      </dgm:t>
    </dgm:pt>
    <dgm:pt modelId="{3EBD13A7-0821-4E28-B6AC-95555A7E9481}" type="pres">
      <dgm:prSet presAssocID="{798468DF-03E5-463C-8A1F-5989F3558326}" presName="vert0" presStyleCnt="0">
        <dgm:presLayoutVars>
          <dgm:dir/>
          <dgm:animOne val="branch"/>
          <dgm:animLvl val="lvl"/>
        </dgm:presLayoutVars>
      </dgm:prSet>
      <dgm:spPr/>
    </dgm:pt>
    <dgm:pt modelId="{AC489734-0A43-45B7-B558-10AF30E8648A}" type="pres">
      <dgm:prSet presAssocID="{24CDFFD7-F6D4-435E-BAE2-D3060A66AA0A}" presName="thickLine" presStyleLbl="alignNode1" presStyleIdx="0" presStyleCnt="9"/>
      <dgm:spPr/>
    </dgm:pt>
    <dgm:pt modelId="{47BE1BA2-0616-45D4-A7E5-38F2A61A0433}" type="pres">
      <dgm:prSet presAssocID="{24CDFFD7-F6D4-435E-BAE2-D3060A66AA0A}" presName="horz1" presStyleCnt="0"/>
      <dgm:spPr/>
    </dgm:pt>
    <dgm:pt modelId="{E5C62306-04B4-4047-95E9-9B9D66CB4EBD}" type="pres">
      <dgm:prSet presAssocID="{24CDFFD7-F6D4-435E-BAE2-D3060A66AA0A}" presName="tx1" presStyleLbl="revTx" presStyleIdx="0" presStyleCnt="9"/>
      <dgm:spPr/>
    </dgm:pt>
    <dgm:pt modelId="{25465555-C3F5-4BBF-8A14-35B4A9828DEB}" type="pres">
      <dgm:prSet presAssocID="{24CDFFD7-F6D4-435E-BAE2-D3060A66AA0A}" presName="vert1" presStyleCnt="0"/>
      <dgm:spPr/>
    </dgm:pt>
    <dgm:pt modelId="{DA51A722-3CD0-4141-850B-B8A76099DD72}" type="pres">
      <dgm:prSet presAssocID="{3E53486A-72D1-4D12-9F83-7F2570F656A2}" presName="thickLine" presStyleLbl="alignNode1" presStyleIdx="1" presStyleCnt="9"/>
      <dgm:spPr/>
    </dgm:pt>
    <dgm:pt modelId="{772A4A74-FF9E-4B2B-8F44-64221A6F0E15}" type="pres">
      <dgm:prSet presAssocID="{3E53486A-72D1-4D12-9F83-7F2570F656A2}" presName="horz1" presStyleCnt="0"/>
      <dgm:spPr/>
    </dgm:pt>
    <dgm:pt modelId="{F2FCE18E-2A7D-4D67-B30C-581D1B5F5E6C}" type="pres">
      <dgm:prSet presAssocID="{3E53486A-72D1-4D12-9F83-7F2570F656A2}" presName="tx1" presStyleLbl="revTx" presStyleIdx="1" presStyleCnt="9"/>
      <dgm:spPr/>
    </dgm:pt>
    <dgm:pt modelId="{EFCE95F7-5115-4440-A24D-0162AD71788A}" type="pres">
      <dgm:prSet presAssocID="{3E53486A-72D1-4D12-9F83-7F2570F656A2}" presName="vert1" presStyleCnt="0"/>
      <dgm:spPr/>
    </dgm:pt>
    <dgm:pt modelId="{B4C78D09-D214-4E33-BC00-B4AF2B75E04F}" type="pres">
      <dgm:prSet presAssocID="{B61EE660-BB8D-49A9-A98A-88C9064CFD10}" presName="thickLine" presStyleLbl="alignNode1" presStyleIdx="2" presStyleCnt="9"/>
      <dgm:spPr/>
    </dgm:pt>
    <dgm:pt modelId="{C727EA67-446F-4F0B-A10B-8075CCB73767}" type="pres">
      <dgm:prSet presAssocID="{B61EE660-BB8D-49A9-A98A-88C9064CFD10}" presName="horz1" presStyleCnt="0"/>
      <dgm:spPr/>
    </dgm:pt>
    <dgm:pt modelId="{ED2DC710-9441-4E76-B89B-8F368EEC2D6F}" type="pres">
      <dgm:prSet presAssocID="{B61EE660-BB8D-49A9-A98A-88C9064CFD10}" presName="tx1" presStyleLbl="revTx" presStyleIdx="2" presStyleCnt="9"/>
      <dgm:spPr/>
    </dgm:pt>
    <dgm:pt modelId="{E6E554D4-B3B1-43C7-B996-942F73B9FC72}" type="pres">
      <dgm:prSet presAssocID="{B61EE660-BB8D-49A9-A98A-88C9064CFD10}" presName="vert1" presStyleCnt="0"/>
      <dgm:spPr/>
    </dgm:pt>
    <dgm:pt modelId="{30C3647B-455A-499C-94BA-90E77E9601D7}" type="pres">
      <dgm:prSet presAssocID="{684BE168-B20E-464F-AFDC-717C9D9B5061}" presName="thickLine" presStyleLbl="alignNode1" presStyleIdx="3" presStyleCnt="9"/>
      <dgm:spPr/>
    </dgm:pt>
    <dgm:pt modelId="{1DD9E48D-FF91-4C31-AE42-ECBD186A6599}" type="pres">
      <dgm:prSet presAssocID="{684BE168-B20E-464F-AFDC-717C9D9B5061}" presName="horz1" presStyleCnt="0"/>
      <dgm:spPr/>
    </dgm:pt>
    <dgm:pt modelId="{5B2D4C8F-0F19-4CAA-9678-0B3879BEEE20}" type="pres">
      <dgm:prSet presAssocID="{684BE168-B20E-464F-AFDC-717C9D9B5061}" presName="tx1" presStyleLbl="revTx" presStyleIdx="3" presStyleCnt="9"/>
      <dgm:spPr/>
    </dgm:pt>
    <dgm:pt modelId="{2200B2AA-2748-4984-8695-D84BB1F71182}" type="pres">
      <dgm:prSet presAssocID="{684BE168-B20E-464F-AFDC-717C9D9B5061}" presName="vert1" presStyleCnt="0"/>
      <dgm:spPr/>
    </dgm:pt>
    <dgm:pt modelId="{EE2A0938-8D59-4971-9485-6A2688E13030}" type="pres">
      <dgm:prSet presAssocID="{A2499AC5-7F47-41DF-9826-85F33DBB4B61}" presName="thickLine" presStyleLbl="alignNode1" presStyleIdx="4" presStyleCnt="9"/>
      <dgm:spPr/>
    </dgm:pt>
    <dgm:pt modelId="{B8DB7D63-68E9-496D-8775-C929FFC9CF3C}" type="pres">
      <dgm:prSet presAssocID="{A2499AC5-7F47-41DF-9826-85F33DBB4B61}" presName="horz1" presStyleCnt="0"/>
      <dgm:spPr/>
    </dgm:pt>
    <dgm:pt modelId="{E81440B1-EA2D-4582-AE28-4E220728858F}" type="pres">
      <dgm:prSet presAssocID="{A2499AC5-7F47-41DF-9826-85F33DBB4B61}" presName="tx1" presStyleLbl="revTx" presStyleIdx="4" presStyleCnt="9"/>
      <dgm:spPr/>
    </dgm:pt>
    <dgm:pt modelId="{620E46A5-2CB0-4DDE-ACB1-70A9995BD064}" type="pres">
      <dgm:prSet presAssocID="{A2499AC5-7F47-41DF-9826-85F33DBB4B61}" presName="vert1" presStyleCnt="0"/>
      <dgm:spPr/>
    </dgm:pt>
    <dgm:pt modelId="{143E8874-C836-468E-853E-697E0B60A7C8}" type="pres">
      <dgm:prSet presAssocID="{7F12E33F-2C0C-41CD-BA57-AE209D27770A}" presName="thickLine" presStyleLbl="alignNode1" presStyleIdx="5" presStyleCnt="9"/>
      <dgm:spPr/>
    </dgm:pt>
    <dgm:pt modelId="{369C9CAB-DE0C-4479-9A8B-A3CA3DA16C2F}" type="pres">
      <dgm:prSet presAssocID="{7F12E33F-2C0C-41CD-BA57-AE209D27770A}" presName="horz1" presStyleCnt="0"/>
      <dgm:spPr/>
    </dgm:pt>
    <dgm:pt modelId="{DEF05E34-1EF4-4317-ADD5-E0F887E430F7}" type="pres">
      <dgm:prSet presAssocID="{7F12E33F-2C0C-41CD-BA57-AE209D27770A}" presName="tx1" presStyleLbl="revTx" presStyleIdx="5" presStyleCnt="9"/>
      <dgm:spPr/>
    </dgm:pt>
    <dgm:pt modelId="{187A6111-83DA-4BEA-BE22-53B02C1331FF}" type="pres">
      <dgm:prSet presAssocID="{7F12E33F-2C0C-41CD-BA57-AE209D27770A}" presName="vert1" presStyleCnt="0"/>
      <dgm:spPr/>
    </dgm:pt>
    <dgm:pt modelId="{88535CD5-9531-4029-9592-D23219096595}" type="pres">
      <dgm:prSet presAssocID="{BEC22DB8-68F8-48A1-B5E9-B15272460376}" presName="thickLine" presStyleLbl="alignNode1" presStyleIdx="6" presStyleCnt="9"/>
      <dgm:spPr/>
    </dgm:pt>
    <dgm:pt modelId="{759E017B-A519-47E7-A6EB-6890435FA782}" type="pres">
      <dgm:prSet presAssocID="{BEC22DB8-68F8-48A1-B5E9-B15272460376}" presName="horz1" presStyleCnt="0"/>
      <dgm:spPr/>
    </dgm:pt>
    <dgm:pt modelId="{48D47AF6-8B18-470B-B8D6-CEE84AD8ECA5}" type="pres">
      <dgm:prSet presAssocID="{BEC22DB8-68F8-48A1-B5E9-B15272460376}" presName="tx1" presStyleLbl="revTx" presStyleIdx="6" presStyleCnt="9"/>
      <dgm:spPr/>
    </dgm:pt>
    <dgm:pt modelId="{32EF1B0A-5EF5-47CC-8A5F-FAEB02D8E100}" type="pres">
      <dgm:prSet presAssocID="{BEC22DB8-68F8-48A1-B5E9-B15272460376}" presName="vert1" presStyleCnt="0"/>
      <dgm:spPr/>
    </dgm:pt>
    <dgm:pt modelId="{133CE424-C5E5-41B6-8D42-753AB1D9CB96}" type="pres">
      <dgm:prSet presAssocID="{3C88F1BA-F44E-4927-9C88-27E01EE8DC2C}" presName="thickLine" presStyleLbl="alignNode1" presStyleIdx="7" presStyleCnt="9"/>
      <dgm:spPr/>
    </dgm:pt>
    <dgm:pt modelId="{4F435FEF-6331-4A2D-92A5-D59F30EED37A}" type="pres">
      <dgm:prSet presAssocID="{3C88F1BA-F44E-4927-9C88-27E01EE8DC2C}" presName="horz1" presStyleCnt="0"/>
      <dgm:spPr/>
    </dgm:pt>
    <dgm:pt modelId="{8FAF5115-AC5C-4EF9-9DBD-6B7819FC9216}" type="pres">
      <dgm:prSet presAssocID="{3C88F1BA-F44E-4927-9C88-27E01EE8DC2C}" presName="tx1" presStyleLbl="revTx" presStyleIdx="7" presStyleCnt="9"/>
      <dgm:spPr/>
    </dgm:pt>
    <dgm:pt modelId="{E2223F9F-CEDA-48B1-BCB6-685E7D60AE9B}" type="pres">
      <dgm:prSet presAssocID="{3C88F1BA-F44E-4927-9C88-27E01EE8DC2C}" presName="vert1" presStyleCnt="0"/>
      <dgm:spPr/>
    </dgm:pt>
    <dgm:pt modelId="{FBD9FEEF-700B-4377-BE21-792E8981C247}" type="pres">
      <dgm:prSet presAssocID="{4BB78A11-602B-4A00-95E4-A909E684CA29}" presName="thickLine" presStyleLbl="alignNode1" presStyleIdx="8" presStyleCnt="9"/>
      <dgm:spPr/>
    </dgm:pt>
    <dgm:pt modelId="{53C312DB-D85E-4706-9A86-5E9D34659938}" type="pres">
      <dgm:prSet presAssocID="{4BB78A11-602B-4A00-95E4-A909E684CA29}" presName="horz1" presStyleCnt="0"/>
      <dgm:spPr/>
    </dgm:pt>
    <dgm:pt modelId="{04CC064B-247E-41C4-B378-DA030AB7412B}" type="pres">
      <dgm:prSet presAssocID="{4BB78A11-602B-4A00-95E4-A909E684CA29}" presName="tx1" presStyleLbl="revTx" presStyleIdx="8" presStyleCnt="9"/>
      <dgm:spPr/>
    </dgm:pt>
    <dgm:pt modelId="{E033E762-3742-4FA5-8969-37A4606159B2}" type="pres">
      <dgm:prSet presAssocID="{4BB78A11-602B-4A00-95E4-A909E684CA29}" presName="vert1" presStyleCnt="0"/>
      <dgm:spPr/>
    </dgm:pt>
  </dgm:ptLst>
  <dgm:cxnLst>
    <dgm:cxn modelId="{8EDE9D06-9649-4FAE-919F-276420192396}" srcId="{798468DF-03E5-463C-8A1F-5989F3558326}" destId="{B61EE660-BB8D-49A9-A98A-88C9064CFD10}" srcOrd="2" destOrd="0" parTransId="{0448B9EE-C94E-45FC-B22B-8B14207AED6C}" sibTransId="{E846E150-8E45-45A8-BA75-AB19E3A425E7}"/>
    <dgm:cxn modelId="{E3F27318-AD36-424D-A98E-AEDF3A54A490}" type="presOf" srcId="{24CDFFD7-F6D4-435E-BAE2-D3060A66AA0A}" destId="{E5C62306-04B4-4047-95E9-9B9D66CB4EBD}" srcOrd="0" destOrd="0" presId="urn:microsoft.com/office/officeart/2008/layout/LinedList"/>
    <dgm:cxn modelId="{B0CE5E20-E711-4904-9ECE-D99F7467C2C5}" srcId="{798468DF-03E5-463C-8A1F-5989F3558326}" destId="{24CDFFD7-F6D4-435E-BAE2-D3060A66AA0A}" srcOrd="0" destOrd="0" parTransId="{B01B106F-5214-4E80-8DE5-1263DE9A3197}" sibTransId="{B40F30E7-8499-4F43-949C-13FD2FF2C41C}"/>
    <dgm:cxn modelId="{598ECF35-7C9C-4448-A9EF-C09969AA6219}" type="presOf" srcId="{A2499AC5-7F47-41DF-9826-85F33DBB4B61}" destId="{E81440B1-EA2D-4582-AE28-4E220728858F}" srcOrd="0" destOrd="0" presId="urn:microsoft.com/office/officeart/2008/layout/LinedList"/>
    <dgm:cxn modelId="{63D8F535-3369-44F4-BC2E-5E3CBFA9F890}" type="presOf" srcId="{B61EE660-BB8D-49A9-A98A-88C9064CFD10}" destId="{ED2DC710-9441-4E76-B89B-8F368EEC2D6F}" srcOrd="0" destOrd="0" presId="urn:microsoft.com/office/officeart/2008/layout/LinedList"/>
    <dgm:cxn modelId="{0636A267-1F3A-4F14-AD6F-9719ED4A7B8E}" type="presOf" srcId="{798468DF-03E5-463C-8A1F-5989F3558326}" destId="{3EBD13A7-0821-4E28-B6AC-95555A7E9481}" srcOrd="0" destOrd="0" presId="urn:microsoft.com/office/officeart/2008/layout/LinedList"/>
    <dgm:cxn modelId="{C76BF44A-D684-4FF0-A858-ED05F9FA0ABC}" srcId="{798468DF-03E5-463C-8A1F-5989F3558326}" destId="{BEC22DB8-68F8-48A1-B5E9-B15272460376}" srcOrd="6" destOrd="0" parTransId="{FD3F20A9-0943-4EEF-8A38-EA43ADB1FC08}" sibTransId="{D60EA771-B65E-43EB-B927-105BDF50BD64}"/>
    <dgm:cxn modelId="{8A605CA0-FE2A-4BC6-A5E3-B06C1D7A2575}" type="presOf" srcId="{684BE168-B20E-464F-AFDC-717C9D9B5061}" destId="{5B2D4C8F-0F19-4CAA-9678-0B3879BEEE20}" srcOrd="0" destOrd="0" presId="urn:microsoft.com/office/officeart/2008/layout/LinedList"/>
    <dgm:cxn modelId="{56132CA1-3F93-434F-B3F4-AD8934A1F23D}" srcId="{798468DF-03E5-463C-8A1F-5989F3558326}" destId="{A2499AC5-7F47-41DF-9826-85F33DBB4B61}" srcOrd="4" destOrd="0" parTransId="{98809A20-132B-4F78-A154-6757BFAB4B7A}" sibTransId="{19263A5E-FB19-417D-85F6-D8530BCD9556}"/>
    <dgm:cxn modelId="{99F9FAA8-497A-4F52-ABDD-BE991D160039}" type="presOf" srcId="{BEC22DB8-68F8-48A1-B5E9-B15272460376}" destId="{48D47AF6-8B18-470B-B8D6-CEE84AD8ECA5}" srcOrd="0" destOrd="0" presId="urn:microsoft.com/office/officeart/2008/layout/LinedList"/>
    <dgm:cxn modelId="{EC320AB8-61A4-4C99-A98F-458BB5DFDC56}" type="presOf" srcId="{3C88F1BA-F44E-4927-9C88-27E01EE8DC2C}" destId="{8FAF5115-AC5C-4EF9-9DBD-6B7819FC9216}" srcOrd="0" destOrd="0" presId="urn:microsoft.com/office/officeart/2008/layout/LinedList"/>
    <dgm:cxn modelId="{70A4E5BB-D275-4297-B0A3-42D6B175C962}" srcId="{798468DF-03E5-463C-8A1F-5989F3558326}" destId="{3C88F1BA-F44E-4927-9C88-27E01EE8DC2C}" srcOrd="7" destOrd="0" parTransId="{9F2843E7-37F8-4ECF-BFFD-96DA37C2ECDE}" sibTransId="{2E5B1FA5-EDE6-4491-A4E2-AE76BC86449A}"/>
    <dgm:cxn modelId="{E404C6BF-D73D-4A98-86F8-1D1CD1729B6D}" type="presOf" srcId="{4BB78A11-602B-4A00-95E4-A909E684CA29}" destId="{04CC064B-247E-41C4-B378-DA030AB7412B}" srcOrd="0" destOrd="0" presId="urn:microsoft.com/office/officeart/2008/layout/LinedList"/>
    <dgm:cxn modelId="{5B00ACC9-1D3D-4B6A-B04C-5AA8F4AC2F86}" srcId="{798468DF-03E5-463C-8A1F-5989F3558326}" destId="{7F12E33F-2C0C-41CD-BA57-AE209D27770A}" srcOrd="5" destOrd="0" parTransId="{F77A4CF9-2446-4E65-8B27-739CBC3801AD}" sibTransId="{F1F86125-8CC1-4E25-9813-1744850CDB4B}"/>
    <dgm:cxn modelId="{62C850D6-5B3B-42FE-A98E-CBCB1BA3184E}" srcId="{798468DF-03E5-463C-8A1F-5989F3558326}" destId="{3E53486A-72D1-4D12-9F83-7F2570F656A2}" srcOrd="1" destOrd="0" parTransId="{EF23110A-9724-48CC-AB4C-8D6AFECDF52D}" sibTransId="{1E7D665D-F9F8-4E61-B299-3DD190C592FD}"/>
    <dgm:cxn modelId="{729643D7-55B7-495E-838F-2BC9D4467346}" type="presOf" srcId="{7F12E33F-2C0C-41CD-BA57-AE209D27770A}" destId="{DEF05E34-1EF4-4317-ADD5-E0F887E430F7}" srcOrd="0" destOrd="0" presId="urn:microsoft.com/office/officeart/2008/layout/LinedList"/>
    <dgm:cxn modelId="{A06D33E4-DB08-432C-B76E-42E921E50158}" srcId="{798468DF-03E5-463C-8A1F-5989F3558326}" destId="{4BB78A11-602B-4A00-95E4-A909E684CA29}" srcOrd="8" destOrd="0" parTransId="{9C43A896-2F00-45FA-820F-10FCF071B816}" sibTransId="{410E82DA-2012-47FA-A4C1-9E96CA0FE57A}"/>
    <dgm:cxn modelId="{36C3DFF3-E559-48AE-AA66-19812B1BE510}" srcId="{798468DF-03E5-463C-8A1F-5989F3558326}" destId="{684BE168-B20E-464F-AFDC-717C9D9B5061}" srcOrd="3" destOrd="0" parTransId="{74C43EC5-D2CF-4310-BA99-DDD8F061BB60}" sibTransId="{BA4964A2-D3F4-4198-A949-6D3F1DAC4D73}"/>
    <dgm:cxn modelId="{73D99FF9-0FA0-4D46-BC1E-421930025B08}" type="presOf" srcId="{3E53486A-72D1-4D12-9F83-7F2570F656A2}" destId="{F2FCE18E-2A7D-4D67-B30C-581D1B5F5E6C}" srcOrd="0" destOrd="0" presId="urn:microsoft.com/office/officeart/2008/layout/LinedList"/>
    <dgm:cxn modelId="{809549A8-0810-4636-9BEB-164462737D69}" type="presParOf" srcId="{3EBD13A7-0821-4E28-B6AC-95555A7E9481}" destId="{AC489734-0A43-45B7-B558-10AF30E8648A}" srcOrd="0" destOrd="0" presId="urn:microsoft.com/office/officeart/2008/layout/LinedList"/>
    <dgm:cxn modelId="{AD84DFE5-849E-4A3C-970D-DD7AD1B83A7B}" type="presParOf" srcId="{3EBD13A7-0821-4E28-B6AC-95555A7E9481}" destId="{47BE1BA2-0616-45D4-A7E5-38F2A61A0433}" srcOrd="1" destOrd="0" presId="urn:microsoft.com/office/officeart/2008/layout/LinedList"/>
    <dgm:cxn modelId="{A02AA252-DD9E-4BA6-9425-FBFC43E9D429}" type="presParOf" srcId="{47BE1BA2-0616-45D4-A7E5-38F2A61A0433}" destId="{E5C62306-04B4-4047-95E9-9B9D66CB4EBD}" srcOrd="0" destOrd="0" presId="urn:microsoft.com/office/officeart/2008/layout/LinedList"/>
    <dgm:cxn modelId="{BC2026A3-21C2-4C42-9614-7D28BAF117F4}" type="presParOf" srcId="{47BE1BA2-0616-45D4-A7E5-38F2A61A0433}" destId="{25465555-C3F5-4BBF-8A14-35B4A9828DEB}" srcOrd="1" destOrd="0" presId="urn:microsoft.com/office/officeart/2008/layout/LinedList"/>
    <dgm:cxn modelId="{E91A13AE-A881-4B99-BE3D-172A947DAB98}" type="presParOf" srcId="{3EBD13A7-0821-4E28-B6AC-95555A7E9481}" destId="{DA51A722-3CD0-4141-850B-B8A76099DD72}" srcOrd="2" destOrd="0" presId="urn:microsoft.com/office/officeart/2008/layout/LinedList"/>
    <dgm:cxn modelId="{BFF58B34-9E31-4FCC-BE19-138D29F4E016}" type="presParOf" srcId="{3EBD13A7-0821-4E28-B6AC-95555A7E9481}" destId="{772A4A74-FF9E-4B2B-8F44-64221A6F0E15}" srcOrd="3" destOrd="0" presId="urn:microsoft.com/office/officeart/2008/layout/LinedList"/>
    <dgm:cxn modelId="{370698F9-E5CB-4621-82BB-DB344640CA59}" type="presParOf" srcId="{772A4A74-FF9E-4B2B-8F44-64221A6F0E15}" destId="{F2FCE18E-2A7D-4D67-B30C-581D1B5F5E6C}" srcOrd="0" destOrd="0" presId="urn:microsoft.com/office/officeart/2008/layout/LinedList"/>
    <dgm:cxn modelId="{8B09C970-B102-418D-A870-6D38584A17E5}" type="presParOf" srcId="{772A4A74-FF9E-4B2B-8F44-64221A6F0E15}" destId="{EFCE95F7-5115-4440-A24D-0162AD71788A}" srcOrd="1" destOrd="0" presId="urn:microsoft.com/office/officeart/2008/layout/LinedList"/>
    <dgm:cxn modelId="{E5DB6086-0537-4298-B34B-D67F1EA2835B}" type="presParOf" srcId="{3EBD13A7-0821-4E28-B6AC-95555A7E9481}" destId="{B4C78D09-D214-4E33-BC00-B4AF2B75E04F}" srcOrd="4" destOrd="0" presId="urn:microsoft.com/office/officeart/2008/layout/LinedList"/>
    <dgm:cxn modelId="{70C87480-0563-4926-9977-DB37151D8784}" type="presParOf" srcId="{3EBD13A7-0821-4E28-B6AC-95555A7E9481}" destId="{C727EA67-446F-4F0B-A10B-8075CCB73767}" srcOrd="5" destOrd="0" presId="urn:microsoft.com/office/officeart/2008/layout/LinedList"/>
    <dgm:cxn modelId="{64610DFD-4E1D-48B0-B8C5-5E60E5B3A7F0}" type="presParOf" srcId="{C727EA67-446F-4F0B-A10B-8075CCB73767}" destId="{ED2DC710-9441-4E76-B89B-8F368EEC2D6F}" srcOrd="0" destOrd="0" presId="urn:microsoft.com/office/officeart/2008/layout/LinedList"/>
    <dgm:cxn modelId="{4DD41019-1DFE-433E-B728-3E02F81BB0DA}" type="presParOf" srcId="{C727EA67-446F-4F0B-A10B-8075CCB73767}" destId="{E6E554D4-B3B1-43C7-B996-942F73B9FC72}" srcOrd="1" destOrd="0" presId="urn:microsoft.com/office/officeart/2008/layout/LinedList"/>
    <dgm:cxn modelId="{73E31239-6D9F-4685-81FB-ADB1A6138195}" type="presParOf" srcId="{3EBD13A7-0821-4E28-B6AC-95555A7E9481}" destId="{30C3647B-455A-499C-94BA-90E77E9601D7}" srcOrd="6" destOrd="0" presId="urn:microsoft.com/office/officeart/2008/layout/LinedList"/>
    <dgm:cxn modelId="{3EB5CA09-9836-4DB1-A1E5-E529B681E772}" type="presParOf" srcId="{3EBD13A7-0821-4E28-B6AC-95555A7E9481}" destId="{1DD9E48D-FF91-4C31-AE42-ECBD186A6599}" srcOrd="7" destOrd="0" presId="urn:microsoft.com/office/officeart/2008/layout/LinedList"/>
    <dgm:cxn modelId="{E3A501A2-FD0B-44E3-9690-C291E3DA7141}" type="presParOf" srcId="{1DD9E48D-FF91-4C31-AE42-ECBD186A6599}" destId="{5B2D4C8F-0F19-4CAA-9678-0B3879BEEE20}" srcOrd="0" destOrd="0" presId="urn:microsoft.com/office/officeart/2008/layout/LinedList"/>
    <dgm:cxn modelId="{86533E33-BEF3-40E4-8BDA-6117F873984A}" type="presParOf" srcId="{1DD9E48D-FF91-4C31-AE42-ECBD186A6599}" destId="{2200B2AA-2748-4984-8695-D84BB1F71182}" srcOrd="1" destOrd="0" presId="urn:microsoft.com/office/officeart/2008/layout/LinedList"/>
    <dgm:cxn modelId="{BDEBA83C-6D44-420F-8239-ADD359DC020E}" type="presParOf" srcId="{3EBD13A7-0821-4E28-B6AC-95555A7E9481}" destId="{EE2A0938-8D59-4971-9485-6A2688E13030}" srcOrd="8" destOrd="0" presId="urn:microsoft.com/office/officeart/2008/layout/LinedList"/>
    <dgm:cxn modelId="{4C311A5B-EFD9-4EDE-99B3-AF7363AA7911}" type="presParOf" srcId="{3EBD13A7-0821-4E28-B6AC-95555A7E9481}" destId="{B8DB7D63-68E9-496D-8775-C929FFC9CF3C}" srcOrd="9" destOrd="0" presId="urn:microsoft.com/office/officeart/2008/layout/LinedList"/>
    <dgm:cxn modelId="{B39AE909-4640-48A1-979C-3462DE0E8539}" type="presParOf" srcId="{B8DB7D63-68E9-496D-8775-C929FFC9CF3C}" destId="{E81440B1-EA2D-4582-AE28-4E220728858F}" srcOrd="0" destOrd="0" presId="urn:microsoft.com/office/officeart/2008/layout/LinedList"/>
    <dgm:cxn modelId="{4AC794B8-CD10-4C6B-8BDF-5D9DEF0CC7FF}" type="presParOf" srcId="{B8DB7D63-68E9-496D-8775-C929FFC9CF3C}" destId="{620E46A5-2CB0-4DDE-ACB1-70A9995BD064}" srcOrd="1" destOrd="0" presId="urn:microsoft.com/office/officeart/2008/layout/LinedList"/>
    <dgm:cxn modelId="{229B270B-B6B0-4DEA-9D3C-5214DA6DDC59}" type="presParOf" srcId="{3EBD13A7-0821-4E28-B6AC-95555A7E9481}" destId="{143E8874-C836-468E-853E-697E0B60A7C8}" srcOrd="10" destOrd="0" presId="urn:microsoft.com/office/officeart/2008/layout/LinedList"/>
    <dgm:cxn modelId="{1093A73D-359F-40F9-97FE-1FCA8CD363B3}" type="presParOf" srcId="{3EBD13A7-0821-4E28-B6AC-95555A7E9481}" destId="{369C9CAB-DE0C-4479-9A8B-A3CA3DA16C2F}" srcOrd="11" destOrd="0" presId="urn:microsoft.com/office/officeart/2008/layout/LinedList"/>
    <dgm:cxn modelId="{DEA1EC0B-7368-426D-B368-4088904C5672}" type="presParOf" srcId="{369C9CAB-DE0C-4479-9A8B-A3CA3DA16C2F}" destId="{DEF05E34-1EF4-4317-ADD5-E0F887E430F7}" srcOrd="0" destOrd="0" presId="urn:microsoft.com/office/officeart/2008/layout/LinedList"/>
    <dgm:cxn modelId="{17F36136-C4E0-4B06-A3BD-772D46AED6F3}" type="presParOf" srcId="{369C9CAB-DE0C-4479-9A8B-A3CA3DA16C2F}" destId="{187A6111-83DA-4BEA-BE22-53B02C1331FF}" srcOrd="1" destOrd="0" presId="urn:microsoft.com/office/officeart/2008/layout/LinedList"/>
    <dgm:cxn modelId="{AA0DCD95-5C39-4270-B74D-65BE4B9E54C9}" type="presParOf" srcId="{3EBD13A7-0821-4E28-B6AC-95555A7E9481}" destId="{88535CD5-9531-4029-9592-D23219096595}" srcOrd="12" destOrd="0" presId="urn:microsoft.com/office/officeart/2008/layout/LinedList"/>
    <dgm:cxn modelId="{C2C5986F-B685-4E04-87C9-0D44AD296836}" type="presParOf" srcId="{3EBD13A7-0821-4E28-B6AC-95555A7E9481}" destId="{759E017B-A519-47E7-A6EB-6890435FA782}" srcOrd="13" destOrd="0" presId="urn:microsoft.com/office/officeart/2008/layout/LinedList"/>
    <dgm:cxn modelId="{12333218-04AF-466A-A764-7771798FA3EC}" type="presParOf" srcId="{759E017B-A519-47E7-A6EB-6890435FA782}" destId="{48D47AF6-8B18-470B-B8D6-CEE84AD8ECA5}" srcOrd="0" destOrd="0" presId="urn:microsoft.com/office/officeart/2008/layout/LinedList"/>
    <dgm:cxn modelId="{9611E2CF-1964-4973-B807-3BE8E920C226}" type="presParOf" srcId="{759E017B-A519-47E7-A6EB-6890435FA782}" destId="{32EF1B0A-5EF5-47CC-8A5F-FAEB02D8E100}" srcOrd="1" destOrd="0" presId="urn:microsoft.com/office/officeart/2008/layout/LinedList"/>
    <dgm:cxn modelId="{BFBF3C42-51A9-4E9B-9E3D-CA963C2ED31D}" type="presParOf" srcId="{3EBD13A7-0821-4E28-B6AC-95555A7E9481}" destId="{133CE424-C5E5-41B6-8D42-753AB1D9CB96}" srcOrd="14" destOrd="0" presId="urn:microsoft.com/office/officeart/2008/layout/LinedList"/>
    <dgm:cxn modelId="{37F0509F-FF11-4F32-A196-5EB0B679CB2A}" type="presParOf" srcId="{3EBD13A7-0821-4E28-B6AC-95555A7E9481}" destId="{4F435FEF-6331-4A2D-92A5-D59F30EED37A}" srcOrd="15" destOrd="0" presId="urn:microsoft.com/office/officeart/2008/layout/LinedList"/>
    <dgm:cxn modelId="{4E46B4E3-69F6-4B08-9761-9CE93880BAB9}" type="presParOf" srcId="{4F435FEF-6331-4A2D-92A5-D59F30EED37A}" destId="{8FAF5115-AC5C-4EF9-9DBD-6B7819FC9216}" srcOrd="0" destOrd="0" presId="urn:microsoft.com/office/officeart/2008/layout/LinedList"/>
    <dgm:cxn modelId="{FBA9972E-DE82-4ACD-9B0A-A5B5D004E5A5}" type="presParOf" srcId="{4F435FEF-6331-4A2D-92A5-D59F30EED37A}" destId="{E2223F9F-CEDA-48B1-BCB6-685E7D60AE9B}" srcOrd="1" destOrd="0" presId="urn:microsoft.com/office/officeart/2008/layout/LinedList"/>
    <dgm:cxn modelId="{D3B673F7-A533-426B-95CA-14F1382D60FA}" type="presParOf" srcId="{3EBD13A7-0821-4E28-B6AC-95555A7E9481}" destId="{FBD9FEEF-700B-4377-BE21-792E8981C247}" srcOrd="16" destOrd="0" presId="urn:microsoft.com/office/officeart/2008/layout/LinedList"/>
    <dgm:cxn modelId="{F55C012D-FB3E-4437-800D-8B2C85EB46A7}" type="presParOf" srcId="{3EBD13A7-0821-4E28-B6AC-95555A7E9481}" destId="{53C312DB-D85E-4706-9A86-5E9D34659938}" srcOrd="17" destOrd="0" presId="urn:microsoft.com/office/officeart/2008/layout/LinedList"/>
    <dgm:cxn modelId="{1EDB6CA8-9E8E-4F09-BC70-7164682D5648}" type="presParOf" srcId="{53C312DB-D85E-4706-9A86-5E9D34659938}" destId="{04CC064B-247E-41C4-B378-DA030AB7412B}" srcOrd="0" destOrd="0" presId="urn:microsoft.com/office/officeart/2008/layout/LinedList"/>
    <dgm:cxn modelId="{EDA0B654-382D-4184-B93E-132A3ABE574A}" type="presParOf" srcId="{53C312DB-D85E-4706-9A86-5E9D34659938}" destId="{E033E762-3742-4FA5-8969-37A4606159B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C0303F-64FA-4A68-B771-AA38F5D8FF6A}"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AU"/>
        </a:p>
      </dgm:t>
    </dgm:pt>
    <dgm:pt modelId="{4C307841-D681-4E91-AD8D-EB7437A6DF20}">
      <dgm:prSet phldrT="[Text]"/>
      <dgm:spPr>
        <a:solidFill>
          <a:srgbClr val="002050"/>
        </a:solidFill>
      </dgm:spPr>
      <dgm:t>
        <a:bodyPr/>
        <a:lstStyle/>
        <a:p>
          <a:r>
            <a:rPr lang="en-US"/>
            <a:t>Identify Integration Opportunities</a:t>
          </a:r>
          <a:endParaRPr lang="en-AU"/>
        </a:p>
      </dgm:t>
    </dgm:pt>
    <dgm:pt modelId="{1CB48D46-BCCF-48B9-BB48-41D85D3F37AC}" type="parTrans" cxnId="{AAACEE57-915E-47BD-93DA-9C174CFFA907}">
      <dgm:prSet/>
      <dgm:spPr/>
      <dgm:t>
        <a:bodyPr/>
        <a:lstStyle/>
        <a:p>
          <a:endParaRPr lang="en-AU"/>
        </a:p>
      </dgm:t>
    </dgm:pt>
    <dgm:pt modelId="{C8F9B723-8D90-431B-97FB-8EC214E6064D}" type="sibTrans" cxnId="{AAACEE57-915E-47BD-93DA-9C174CFFA907}">
      <dgm:prSet/>
      <dgm:spPr/>
      <dgm:t>
        <a:bodyPr/>
        <a:lstStyle/>
        <a:p>
          <a:endParaRPr lang="en-AU"/>
        </a:p>
      </dgm:t>
    </dgm:pt>
    <dgm:pt modelId="{D030E2D4-49D2-4130-A8B6-E13A047F021B}">
      <dgm:prSet/>
      <dgm:spPr>
        <a:solidFill>
          <a:srgbClr val="034A5C"/>
        </a:solidFill>
      </dgm:spPr>
      <dgm:t>
        <a:bodyPr/>
        <a:lstStyle/>
        <a:p>
          <a:r>
            <a:rPr lang="en-US"/>
            <a:t>Research Evaluate Options</a:t>
          </a:r>
        </a:p>
      </dgm:t>
    </dgm:pt>
    <dgm:pt modelId="{688348E7-B901-4CAD-B220-93BF7A6D3B7D}" type="parTrans" cxnId="{342C3C39-2095-4345-BCEF-C192EFD33192}">
      <dgm:prSet/>
      <dgm:spPr/>
      <dgm:t>
        <a:bodyPr/>
        <a:lstStyle/>
        <a:p>
          <a:endParaRPr lang="en-AU"/>
        </a:p>
      </dgm:t>
    </dgm:pt>
    <dgm:pt modelId="{B393EF6E-4495-44F3-A041-F305B3391F95}" type="sibTrans" cxnId="{342C3C39-2095-4345-BCEF-C192EFD33192}">
      <dgm:prSet/>
      <dgm:spPr/>
      <dgm:t>
        <a:bodyPr/>
        <a:lstStyle/>
        <a:p>
          <a:endParaRPr lang="en-AU"/>
        </a:p>
      </dgm:t>
    </dgm:pt>
    <dgm:pt modelId="{68C4A1CE-B384-4806-BDFC-25B4CA264DEE}">
      <dgm:prSet/>
      <dgm:spPr>
        <a:solidFill>
          <a:srgbClr val="066854"/>
        </a:solidFill>
      </dgm:spPr>
      <dgm:t>
        <a:bodyPr/>
        <a:lstStyle/>
        <a:p>
          <a:r>
            <a:rPr lang="en-US"/>
            <a:t>Prototype / Proofs of Concept</a:t>
          </a:r>
        </a:p>
      </dgm:t>
    </dgm:pt>
    <dgm:pt modelId="{BDD9C979-1B6B-4D5E-B7DA-CAFA582B4DE7}" type="parTrans" cxnId="{C1999F52-F42B-4537-85DA-B51B0BF9AA81}">
      <dgm:prSet/>
      <dgm:spPr/>
      <dgm:t>
        <a:bodyPr/>
        <a:lstStyle/>
        <a:p>
          <a:endParaRPr lang="en-AU"/>
        </a:p>
      </dgm:t>
    </dgm:pt>
    <dgm:pt modelId="{308757E2-99B4-45CB-888E-D205F8519941}" type="sibTrans" cxnId="{C1999F52-F42B-4537-85DA-B51B0BF9AA81}">
      <dgm:prSet/>
      <dgm:spPr/>
      <dgm:t>
        <a:bodyPr/>
        <a:lstStyle/>
        <a:p>
          <a:endParaRPr lang="en-AU"/>
        </a:p>
      </dgm:t>
    </dgm:pt>
    <dgm:pt modelId="{E73A4E61-473C-40B6-80E5-FBEC9E78E43E}">
      <dgm:prSet/>
      <dgm:spPr>
        <a:solidFill>
          <a:srgbClr val="0B7234"/>
        </a:solidFill>
      </dgm:spPr>
      <dgm:t>
        <a:bodyPr/>
        <a:lstStyle/>
        <a:p>
          <a:r>
            <a:rPr lang="en-US"/>
            <a:t>Develop/Configure/Procure Integration</a:t>
          </a:r>
        </a:p>
      </dgm:t>
    </dgm:pt>
    <dgm:pt modelId="{6FC5EE65-3C0E-407A-9C79-2EE98B4321C7}" type="parTrans" cxnId="{9606697D-1327-4C78-8062-37EEE1554E9B}">
      <dgm:prSet/>
      <dgm:spPr/>
      <dgm:t>
        <a:bodyPr/>
        <a:lstStyle/>
        <a:p>
          <a:endParaRPr lang="en-AU"/>
        </a:p>
      </dgm:t>
    </dgm:pt>
    <dgm:pt modelId="{FDDC3243-B138-47C3-A0FF-10065B6F3539}" type="sibTrans" cxnId="{9606697D-1327-4C78-8062-37EEE1554E9B}">
      <dgm:prSet/>
      <dgm:spPr/>
      <dgm:t>
        <a:bodyPr/>
        <a:lstStyle/>
        <a:p>
          <a:endParaRPr lang="en-AU"/>
        </a:p>
      </dgm:t>
    </dgm:pt>
    <dgm:pt modelId="{CC798670-443E-4437-B956-936929A80189}">
      <dgm:prSet/>
      <dgm:spPr>
        <a:solidFill>
          <a:srgbClr val="107C10"/>
        </a:solidFill>
      </dgm:spPr>
      <dgm:t>
        <a:bodyPr/>
        <a:lstStyle/>
        <a:p>
          <a:r>
            <a:rPr lang="en-US"/>
            <a:t>Test/Verify/Deploy the Integration</a:t>
          </a:r>
        </a:p>
      </dgm:t>
    </dgm:pt>
    <dgm:pt modelId="{F50DEDE5-025A-4451-AF84-C4654F3EC6D4}" type="parTrans" cxnId="{6D8C2B5E-3D47-41E0-9021-7A4A51CA1440}">
      <dgm:prSet/>
      <dgm:spPr/>
      <dgm:t>
        <a:bodyPr/>
        <a:lstStyle/>
        <a:p>
          <a:endParaRPr lang="en-AU"/>
        </a:p>
      </dgm:t>
    </dgm:pt>
    <dgm:pt modelId="{B83C3209-9CBD-4218-A492-B5738BE05ECD}" type="sibTrans" cxnId="{6D8C2B5E-3D47-41E0-9021-7A4A51CA1440}">
      <dgm:prSet/>
      <dgm:spPr/>
      <dgm:t>
        <a:bodyPr/>
        <a:lstStyle/>
        <a:p>
          <a:endParaRPr lang="en-AU"/>
        </a:p>
      </dgm:t>
    </dgm:pt>
    <dgm:pt modelId="{914291E8-BA55-4E3D-8F03-9DE0D5CC491D}" type="pres">
      <dgm:prSet presAssocID="{C6C0303F-64FA-4A68-B771-AA38F5D8FF6A}" presName="outerComposite" presStyleCnt="0">
        <dgm:presLayoutVars>
          <dgm:chMax val="5"/>
          <dgm:dir/>
          <dgm:resizeHandles val="exact"/>
        </dgm:presLayoutVars>
      </dgm:prSet>
      <dgm:spPr/>
    </dgm:pt>
    <dgm:pt modelId="{88194964-EC91-4854-A0BE-8CD019BFF225}" type="pres">
      <dgm:prSet presAssocID="{C6C0303F-64FA-4A68-B771-AA38F5D8FF6A}" presName="dummyMaxCanvas" presStyleCnt="0">
        <dgm:presLayoutVars/>
      </dgm:prSet>
      <dgm:spPr/>
    </dgm:pt>
    <dgm:pt modelId="{1B0B4E12-D84A-4F95-8B04-F410834816E5}" type="pres">
      <dgm:prSet presAssocID="{C6C0303F-64FA-4A68-B771-AA38F5D8FF6A}" presName="FiveNodes_1" presStyleLbl="node1" presStyleIdx="0" presStyleCnt="5">
        <dgm:presLayoutVars>
          <dgm:bulletEnabled val="1"/>
        </dgm:presLayoutVars>
      </dgm:prSet>
      <dgm:spPr/>
    </dgm:pt>
    <dgm:pt modelId="{053D7BE1-4656-4E63-AEE3-D4712C7288CD}" type="pres">
      <dgm:prSet presAssocID="{C6C0303F-64FA-4A68-B771-AA38F5D8FF6A}" presName="FiveNodes_2" presStyleLbl="node1" presStyleIdx="1" presStyleCnt="5">
        <dgm:presLayoutVars>
          <dgm:bulletEnabled val="1"/>
        </dgm:presLayoutVars>
      </dgm:prSet>
      <dgm:spPr/>
    </dgm:pt>
    <dgm:pt modelId="{CC3A9CEF-AA8B-4DBA-8610-63810EB61396}" type="pres">
      <dgm:prSet presAssocID="{C6C0303F-64FA-4A68-B771-AA38F5D8FF6A}" presName="FiveNodes_3" presStyleLbl="node1" presStyleIdx="2" presStyleCnt="5">
        <dgm:presLayoutVars>
          <dgm:bulletEnabled val="1"/>
        </dgm:presLayoutVars>
      </dgm:prSet>
      <dgm:spPr/>
    </dgm:pt>
    <dgm:pt modelId="{B6F5830A-4CCE-4426-AD59-5A715A075D6B}" type="pres">
      <dgm:prSet presAssocID="{C6C0303F-64FA-4A68-B771-AA38F5D8FF6A}" presName="FiveNodes_4" presStyleLbl="node1" presStyleIdx="3" presStyleCnt="5">
        <dgm:presLayoutVars>
          <dgm:bulletEnabled val="1"/>
        </dgm:presLayoutVars>
      </dgm:prSet>
      <dgm:spPr/>
    </dgm:pt>
    <dgm:pt modelId="{9769EDAE-C9EF-42E9-B9EA-1198396EF56B}" type="pres">
      <dgm:prSet presAssocID="{C6C0303F-64FA-4A68-B771-AA38F5D8FF6A}" presName="FiveNodes_5" presStyleLbl="node1" presStyleIdx="4" presStyleCnt="5">
        <dgm:presLayoutVars>
          <dgm:bulletEnabled val="1"/>
        </dgm:presLayoutVars>
      </dgm:prSet>
      <dgm:spPr/>
    </dgm:pt>
    <dgm:pt modelId="{908F388E-57DD-4976-98C4-7C7CFD44F1A4}" type="pres">
      <dgm:prSet presAssocID="{C6C0303F-64FA-4A68-B771-AA38F5D8FF6A}" presName="FiveConn_1-2" presStyleLbl="fgAccFollowNode1" presStyleIdx="0" presStyleCnt="4">
        <dgm:presLayoutVars>
          <dgm:bulletEnabled val="1"/>
        </dgm:presLayoutVars>
      </dgm:prSet>
      <dgm:spPr/>
    </dgm:pt>
    <dgm:pt modelId="{CFEDAA7C-6BA3-457A-B023-DBCA2B537731}" type="pres">
      <dgm:prSet presAssocID="{C6C0303F-64FA-4A68-B771-AA38F5D8FF6A}" presName="FiveConn_2-3" presStyleLbl="fgAccFollowNode1" presStyleIdx="1" presStyleCnt="4">
        <dgm:presLayoutVars>
          <dgm:bulletEnabled val="1"/>
        </dgm:presLayoutVars>
      </dgm:prSet>
      <dgm:spPr/>
    </dgm:pt>
    <dgm:pt modelId="{2DE07715-1142-4F34-BD96-5CA6990600C6}" type="pres">
      <dgm:prSet presAssocID="{C6C0303F-64FA-4A68-B771-AA38F5D8FF6A}" presName="FiveConn_3-4" presStyleLbl="fgAccFollowNode1" presStyleIdx="2" presStyleCnt="4">
        <dgm:presLayoutVars>
          <dgm:bulletEnabled val="1"/>
        </dgm:presLayoutVars>
      </dgm:prSet>
      <dgm:spPr/>
    </dgm:pt>
    <dgm:pt modelId="{C22E3CA4-70C5-4CF0-866E-F193111BAFEE}" type="pres">
      <dgm:prSet presAssocID="{C6C0303F-64FA-4A68-B771-AA38F5D8FF6A}" presName="FiveConn_4-5" presStyleLbl="fgAccFollowNode1" presStyleIdx="3" presStyleCnt="4">
        <dgm:presLayoutVars>
          <dgm:bulletEnabled val="1"/>
        </dgm:presLayoutVars>
      </dgm:prSet>
      <dgm:spPr/>
    </dgm:pt>
    <dgm:pt modelId="{446F081A-83D5-4ABC-9E88-518D86E56993}" type="pres">
      <dgm:prSet presAssocID="{C6C0303F-64FA-4A68-B771-AA38F5D8FF6A}" presName="FiveNodes_1_text" presStyleLbl="node1" presStyleIdx="4" presStyleCnt="5">
        <dgm:presLayoutVars>
          <dgm:bulletEnabled val="1"/>
        </dgm:presLayoutVars>
      </dgm:prSet>
      <dgm:spPr/>
    </dgm:pt>
    <dgm:pt modelId="{4BF8A2FA-E5CE-4CFF-9CAB-7864BC6E26A8}" type="pres">
      <dgm:prSet presAssocID="{C6C0303F-64FA-4A68-B771-AA38F5D8FF6A}" presName="FiveNodes_2_text" presStyleLbl="node1" presStyleIdx="4" presStyleCnt="5">
        <dgm:presLayoutVars>
          <dgm:bulletEnabled val="1"/>
        </dgm:presLayoutVars>
      </dgm:prSet>
      <dgm:spPr/>
    </dgm:pt>
    <dgm:pt modelId="{7628BE59-0D2C-4F6A-A441-BB9E2F094B68}" type="pres">
      <dgm:prSet presAssocID="{C6C0303F-64FA-4A68-B771-AA38F5D8FF6A}" presName="FiveNodes_3_text" presStyleLbl="node1" presStyleIdx="4" presStyleCnt="5">
        <dgm:presLayoutVars>
          <dgm:bulletEnabled val="1"/>
        </dgm:presLayoutVars>
      </dgm:prSet>
      <dgm:spPr/>
    </dgm:pt>
    <dgm:pt modelId="{A3768412-6786-4A34-8432-2300CA6214FF}" type="pres">
      <dgm:prSet presAssocID="{C6C0303F-64FA-4A68-B771-AA38F5D8FF6A}" presName="FiveNodes_4_text" presStyleLbl="node1" presStyleIdx="4" presStyleCnt="5">
        <dgm:presLayoutVars>
          <dgm:bulletEnabled val="1"/>
        </dgm:presLayoutVars>
      </dgm:prSet>
      <dgm:spPr/>
    </dgm:pt>
    <dgm:pt modelId="{AFA27C10-B11E-47D6-99E7-D1DFFB7F3D98}" type="pres">
      <dgm:prSet presAssocID="{C6C0303F-64FA-4A68-B771-AA38F5D8FF6A}" presName="FiveNodes_5_text" presStyleLbl="node1" presStyleIdx="4" presStyleCnt="5">
        <dgm:presLayoutVars>
          <dgm:bulletEnabled val="1"/>
        </dgm:presLayoutVars>
      </dgm:prSet>
      <dgm:spPr/>
    </dgm:pt>
  </dgm:ptLst>
  <dgm:cxnLst>
    <dgm:cxn modelId="{8E638306-83DD-4576-A683-51DB5F1C5500}" type="presOf" srcId="{C6C0303F-64FA-4A68-B771-AA38F5D8FF6A}" destId="{914291E8-BA55-4E3D-8F03-9DE0D5CC491D}" srcOrd="0" destOrd="0" presId="urn:microsoft.com/office/officeart/2005/8/layout/vProcess5"/>
    <dgm:cxn modelId="{342C3C39-2095-4345-BCEF-C192EFD33192}" srcId="{C6C0303F-64FA-4A68-B771-AA38F5D8FF6A}" destId="{D030E2D4-49D2-4130-A8B6-E13A047F021B}" srcOrd="1" destOrd="0" parTransId="{688348E7-B901-4CAD-B220-93BF7A6D3B7D}" sibTransId="{B393EF6E-4495-44F3-A041-F305B3391F95}"/>
    <dgm:cxn modelId="{6D8C2B5E-3D47-41E0-9021-7A4A51CA1440}" srcId="{C6C0303F-64FA-4A68-B771-AA38F5D8FF6A}" destId="{CC798670-443E-4437-B956-936929A80189}" srcOrd="4" destOrd="0" parTransId="{F50DEDE5-025A-4451-AF84-C4654F3EC6D4}" sibTransId="{B83C3209-9CBD-4218-A492-B5738BE05ECD}"/>
    <dgm:cxn modelId="{3B2C2663-0C86-4999-84C2-01AE68CCD94B}" type="presOf" srcId="{FDDC3243-B138-47C3-A0FF-10065B6F3539}" destId="{C22E3CA4-70C5-4CF0-866E-F193111BAFEE}" srcOrd="0" destOrd="0" presId="urn:microsoft.com/office/officeart/2005/8/layout/vProcess5"/>
    <dgm:cxn modelId="{8F5FD967-2A58-46E8-95EC-53DC41E9FADE}" type="presOf" srcId="{308757E2-99B4-45CB-888E-D205F8519941}" destId="{2DE07715-1142-4F34-BD96-5CA6990600C6}" srcOrd="0" destOrd="0" presId="urn:microsoft.com/office/officeart/2005/8/layout/vProcess5"/>
    <dgm:cxn modelId="{3010566E-B8C6-458F-8264-7570B5084646}" type="presOf" srcId="{D030E2D4-49D2-4130-A8B6-E13A047F021B}" destId="{053D7BE1-4656-4E63-AEE3-D4712C7288CD}" srcOrd="0" destOrd="0" presId="urn:microsoft.com/office/officeart/2005/8/layout/vProcess5"/>
    <dgm:cxn modelId="{6C8A5F6F-FA6F-41CB-844A-36DC71E588C4}" type="presOf" srcId="{E73A4E61-473C-40B6-80E5-FBEC9E78E43E}" destId="{A3768412-6786-4A34-8432-2300CA6214FF}" srcOrd="1" destOrd="0" presId="urn:microsoft.com/office/officeart/2005/8/layout/vProcess5"/>
    <dgm:cxn modelId="{C1999F52-F42B-4537-85DA-B51B0BF9AA81}" srcId="{C6C0303F-64FA-4A68-B771-AA38F5D8FF6A}" destId="{68C4A1CE-B384-4806-BDFC-25B4CA264DEE}" srcOrd="2" destOrd="0" parTransId="{BDD9C979-1B6B-4D5E-B7DA-CAFA582B4DE7}" sibTransId="{308757E2-99B4-45CB-888E-D205F8519941}"/>
    <dgm:cxn modelId="{AAACEE57-915E-47BD-93DA-9C174CFFA907}" srcId="{C6C0303F-64FA-4A68-B771-AA38F5D8FF6A}" destId="{4C307841-D681-4E91-AD8D-EB7437A6DF20}" srcOrd="0" destOrd="0" parTransId="{1CB48D46-BCCF-48B9-BB48-41D85D3F37AC}" sibTransId="{C8F9B723-8D90-431B-97FB-8EC214E6064D}"/>
    <dgm:cxn modelId="{9606697D-1327-4C78-8062-37EEE1554E9B}" srcId="{C6C0303F-64FA-4A68-B771-AA38F5D8FF6A}" destId="{E73A4E61-473C-40B6-80E5-FBEC9E78E43E}" srcOrd="3" destOrd="0" parTransId="{6FC5EE65-3C0E-407A-9C79-2EE98B4321C7}" sibTransId="{FDDC3243-B138-47C3-A0FF-10065B6F3539}"/>
    <dgm:cxn modelId="{81CB248E-14B2-4643-ADF3-36B474B75A6D}" type="presOf" srcId="{E73A4E61-473C-40B6-80E5-FBEC9E78E43E}" destId="{B6F5830A-4CCE-4426-AD59-5A715A075D6B}" srcOrd="0" destOrd="0" presId="urn:microsoft.com/office/officeart/2005/8/layout/vProcess5"/>
    <dgm:cxn modelId="{124E278E-E1D6-455E-AC1E-1606CC014D8E}" type="presOf" srcId="{CC798670-443E-4437-B956-936929A80189}" destId="{9769EDAE-C9EF-42E9-B9EA-1198396EF56B}" srcOrd="0" destOrd="0" presId="urn:microsoft.com/office/officeart/2005/8/layout/vProcess5"/>
    <dgm:cxn modelId="{38C9778E-1F30-409B-99CD-4209CAB18B17}" type="presOf" srcId="{C8F9B723-8D90-431B-97FB-8EC214E6064D}" destId="{908F388E-57DD-4976-98C4-7C7CFD44F1A4}" srcOrd="0" destOrd="0" presId="urn:microsoft.com/office/officeart/2005/8/layout/vProcess5"/>
    <dgm:cxn modelId="{AFCB82A1-E0A4-40BD-A4CB-AB0A6EC1C2A9}" type="presOf" srcId="{68C4A1CE-B384-4806-BDFC-25B4CA264DEE}" destId="{7628BE59-0D2C-4F6A-A441-BB9E2F094B68}" srcOrd="1" destOrd="0" presId="urn:microsoft.com/office/officeart/2005/8/layout/vProcess5"/>
    <dgm:cxn modelId="{036F94A8-1D2F-4A94-96E4-160321321557}" type="presOf" srcId="{D030E2D4-49D2-4130-A8B6-E13A047F021B}" destId="{4BF8A2FA-E5CE-4CFF-9CAB-7864BC6E26A8}" srcOrd="1" destOrd="0" presId="urn:microsoft.com/office/officeart/2005/8/layout/vProcess5"/>
    <dgm:cxn modelId="{AE1225B1-30FE-485E-8672-2F698DAECCD7}" type="presOf" srcId="{4C307841-D681-4E91-AD8D-EB7437A6DF20}" destId="{446F081A-83D5-4ABC-9E88-518D86E56993}" srcOrd="1" destOrd="0" presId="urn:microsoft.com/office/officeart/2005/8/layout/vProcess5"/>
    <dgm:cxn modelId="{71E0EFB3-1A03-4FE7-B3B3-B32D20FAD35F}" type="presOf" srcId="{4C307841-D681-4E91-AD8D-EB7437A6DF20}" destId="{1B0B4E12-D84A-4F95-8B04-F410834816E5}" srcOrd="0" destOrd="0" presId="urn:microsoft.com/office/officeart/2005/8/layout/vProcess5"/>
    <dgm:cxn modelId="{32A227B4-9105-4C64-9718-6C0A6F2BFB76}" type="presOf" srcId="{B393EF6E-4495-44F3-A041-F305B3391F95}" destId="{CFEDAA7C-6BA3-457A-B023-DBCA2B537731}" srcOrd="0" destOrd="0" presId="urn:microsoft.com/office/officeart/2005/8/layout/vProcess5"/>
    <dgm:cxn modelId="{E23E26B8-8AFB-4832-9A11-49ED8F9553C0}" type="presOf" srcId="{CC798670-443E-4437-B956-936929A80189}" destId="{AFA27C10-B11E-47D6-99E7-D1DFFB7F3D98}" srcOrd="1" destOrd="0" presId="urn:microsoft.com/office/officeart/2005/8/layout/vProcess5"/>
    <dgm:cxn modelId="{660AB1C5-83C6-4A55-A7F0-58B22815F4DE}" type="presOf" srcId="{68C4A1CE-B384-4806-BDFC-25B4CA264DEE}" destId="{CC3A9CEF-AA8B-4DBA-8610-63810EB61396}" srcOrd="0" destOrd="0" presId="urn:microsoft.com/office/officeart/2005/8/layout/vProcess5"/>
    <dgm:cxn modelId="{E45B4423-1C81-48DE-A8D2-9C5E1CA07D45}" type="presParOf" srcId="{914291E8-BA55-4E3D-8F03-9DE0D5CC491D}" destId="{88194964-EC91-4854-A0BE-8CD019BFF225}" srcOrd="0" destOrd="0" presId="urn:microsoft.com/office/officeart/2005/8/layout/vProcess5"/>
    <dgm:cxn modelId="{3B137771-2E18-42B8-8067-08DC441B1480}" type="presParOf" srcId="{914291E8-BA55-4E3D-8F03-9DE0D5CC491D}" destId="{1B0B4E12-D84A-4F95-8B04-F410834816E5}" srcOrd="1" destOrd="0" presId="urn:microsoft.com/office/officeart/2005/8/layout/vProcess5"/>
    <dgm:cxn modelId="{644BAF24-F735-431C-9E02-31B33118FA10}" type="presParOf" srcId="{914291E8-BA55-4E3D-8F03-9DE0D5CC491D}" destId="{053D7BE1-4656-4E63-AEE3-D4712C7288CD}" srcOrd="2" destOrd="0" presId="urn:microsoft.com/office/officeart/2005/8/layout/vProcess5"/>
    <dgm:cxn modelId="{50933C38-7CB2-4829-B321-CEBC94827E97}" type="presParOf" srcId="{914291E8-BA55-4E3D-8F03-9DE0D5CC491D}" destId="{CC3A9CEF-AA8B-4DBA-8610-63810EB61396}" srcOrd="3" destOrd="0" presId="urn:microsoft.com/office/officeart/2005/8/layout/vProcess5"/>
    <dgm:cxn modelId="{77507B4B-197D-48F7-AA26-50519C0ACC34}" type="presParOf" srcId="{914291E8-BA55-4E3D-8F03-9DE0D5CC491D}" destId="{B6F5830A-4CCE-4426-AD59-5A715A075D6B}" srcOrd="4" destOrd="0" presId="urn:microsoft.com/office/officeart/2005/8/layout/vProcess5"/>
    <dgm:cxn modelId="{3F7003F0-8669-4CF7-926D-6D49C063C2ED}" type="presParOf" srcId="{914291E8-BA55-4E3D-8F03-9DE0D5CC491D}" destId="{9769EDAE-C9EF-42E9-B9EA-1198396EF56B}" srcOrd="5" destOrd="0" presId="urn:microsoft.com/office/officeart/2005/8/layout/vProcess5"/>
    <dgm:cxn modelId="{55F99BD7-FAD6-424C-B2E8-0B474D85269C}" type="presParOf" srcId="{914291E8-BA55-4E3D-8F03-9DE0D5CC491D}" destId="{908F388E-57DD-4976-98C4-7C7CFD44F1A4}" srcOrd="6" destOrd="0" presId="urn:microsoft.com/office/officeart/2005/8/layout/vProcess5"/>
    <dgm:cxn modelId="{A7FF69E6-DC5B-4D1F-8C4B-2BBD7DAD6648}" type="presParOf" srcId="{914291E8-BA55-4E3D-8F03-9DE0D5CC491D}" destId="{CFEDAA7C-6BA3-457A-B023-DBCA2B537731}" srcOrd="7" destOrd="0" presId="urn:microsoft.com/office/officeart/2005/8/layout/vProcess5"/>
    <dgm:cxn modelId="{5749E5B2-8BB7-47F6-8D93-C3401544E7FD}" type="presParOf" srcId="{914291E8-BA55-4E3D-8F03-9DE0D5CC491D}" destId="{2DE07715-1142-4F34-BD96-5CA6990600C6}" srcOrd="8" destOrd="0" presId="urn:microsoft.com/office/officeart/2005/8/layout/vProcess5"/>
    <dgm:cxn modelId="{7966AF3C-B414-4088-8506-233E00078581}" type="presParOf" srcId="{914291E8-BA55-4E3D-8F03-9DE0D5CC491D}" destId="{C22E3CA4-70C5-4CF0-866E-F193111BAFEE}" srcOrd="9" destOrd="0" presId="urn:microsoft.com/office/officeart/2005/8/layout/vProcess5"/>
    <dgm:cxn modelId="{DCA38DA7-C271-46F0-90DE-1589BF199304}" type="presParOf" srcId="{914291E8-BA55-4E3D-8F03-9DE0D5CC491D}" destId="{446F081A-83D5-4ABC-9E88-518D86E56993}" srcOrd="10" destOrd="0" presId="urn:microsoft.com/office/officeart/2005/8/layout/vProcess5"/>
    <dgm:cxn modelId="{8CEF8E3B-FA38-4128-AB47-C5EE3010CD0C}" type="presParOf" srcId="{914291E8-BA55-4E3D-8F03-9DE0D5CC491D}" destId="{4BF8A2FA-E5CE-4CFF-9CAB-7864BC6E26A8}" srcOrd="11" destOrd="0" presId="urn:microsoft.com/office/officeart/2005/8/layout/vProcess5"/>
    <dgm:cxn modelId="{5D49D4D0-117E-4F70-B4EC-4E7199FFFC79}" type="presParOf" srcId="{914291E8-BA55-4E3D-8F03-9DE0D5CC491D}" destId="{7628BE59-0D2C-4F6A-A441-BB9E2F094B68}" srcOrd="12" destOrd="0" presId="urn:microsoft.com/office/officeart/2005/8/layout/vProcess5"/>
    <dgm:cxn modelId="{94F778A1-43F3-43EE-81C4-BB5F9670DA80}" type="presParOf" srcId="{914291E8-BA55-4E3D-8F03-9DE0D5CC491D}" destId="{A3768412-6786-4A34-8432-2300CA6214FF}" srcOrd="13" destOrd="0" presId="urn:microsoft.com/office/officeart/2005/8/layout/vProcess5"/>
    <dgm:cxn modelId="{DE3A51FD-2F99-411E-B642-4B439FFCB6E8}" type="presParOf" srcId="{914291E8-BA55-4E3D-8F03-9DE0D5CC491D}" destId="{AFA27C10-B11E-47D6-99E7-D1DFFB7F3D98}"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E6E8FF-FA01-45E1-883E-99192A2D8352}">
      <dsp:nvSpPr>
        <dsp:cNvPr id="0" name=""/>
        <dsp:cNvSpPr/>
      </dsp:nvSpPr>
      <dsp:spPr>
        <a:xfrm rot="5400000">
          <a:off x="4882503" y="-2370366"/>
          <a:ext cx="503169" cy="5371856"/>
        </a:xfrm>
        <a:prstGeom prst="round2SameRect">
          <a:avLst/>
        </a:prstGeom>
        <a:gradFill flip="none" rotWithShape="0">
          <a:gsLst>
            <a:gs pos="0">
              <a:srgbClr val="1095DA">
                <a:tint val="66000"/>
                <a:satMod val="160000"/>
              </a:srgbClr>
            </a:gs>
            <a:gs pos="50000">
              <a:srgbClr val="1095DA">
                <a:tint val="44500"/>
                <a:satMod val="160000"/>
              </a:srgbClr>
            </a:gs>
            <a:gs pos="100000">
              <a:srgbClr val="1095DA">
                <a:tint val="23500"/>
                <a:satMod val="160000"/>
              </a:srgbClr>
            </a:gs>
          </a:gsLst>
          <a:lin ang="2700000" scaled="1"/>
          <a:tileRect/>
        </a:gradFill>
        <a:ln w="10795" cap="flat" cmpd="sng" algn="ctr">
          <a:solidFill>
            <a:srgbClr val="1095DA">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GB" sz="1800" kern="1200"/>
            <a:t>Greater consistency and customer satisfaction</a:t>
          </a:r>
        </a:p>
      </dsp:txBody>
      <dsp:txXfrm rot="-5400000">
        <a:off x="2448160" y="88540"/>
        <a:ext cx="5347293" cy="454043"/>
      </dsp:txXfrm>
    </dsp:sp>
    <dsp:sp modelId="{8F44497B-1AAA-4F70-94A5-9DB07D9CEEFB}">
      <dsp:nvSpPr>
        <dsp:cNvPr id="0" name=""/>
        <dsp:cNvSpPr/>
      </dsp:nvSpPr>
      <dsp:spPr>
        <a:xfrm>
          <a:off x="1028" y="1080"/>
          <a:ext cx="2447131" cy="628962"/>
        </a:xfrm>
        <a:prstGeom prst="roundRect">
          <a:avLst/>
        </a:prstGeom>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GB" sz="2400" kern="1200"/>
            <a:t>Usability</a:t>
          </a:r>
        </a:p>
      </dsp:txBody>
      <dsp:txXfrm>
        <a:off x="31731" y="31783"/>
        <a:ext cx="2385725" cy="567556"/>
      </dsp:txXfrm>
    </dsp:sp>
    <dsp:sp modelId="{7BD482B3-A3A7-42F9-8762-08F0633032DE}">
      <dsp:nvSpPr>
        <dsp:cNvPr id="0" name=""/>
        <dsp:cNvSpPr/>
      </dsp:nvSpPr>
      <dsp:spPr>
        <a:xfrm rot="5400000">
          <a:off x="4882503" y="-1709956"/>
          <a:ext cx="503169" cy="5371856"/>
        </a:xfrm>
        <a:prstGeom prst="round2SameRect">
          <a:avLst/>
        </a:prstGeom>
        <a:gradFill flip="none" rotWithShape="0">
          <a:gsLst>
            <a:gs pos="0">
              <a:srgbClr val="1095DA">
                <a:tint val="66000"/>
                <a:satMod val="160000"/>
              </a:srgbClr>
            </a:gs>
            <a:gs pos="50000">
              <a:srgbClr val="1095DA">
                <a:tint val="44500"/>
                <a:satMod val="160000"/>
              </a:srgbClr>
            </a:gs>
            <a:gs pos="100000">
              <a:srgbClr val="1095DA">
                <a:tint val="23500"/>
                <a:satMod val="160000"/>
              </a:srgbClr>
            </a:gs>
          </a:gsLst>
          <a:lin ang="2700000" scaled="1"/>
          <a:tileRect/>
        </a:gradFill>
        <a:ln w="10795" cap="flat" cmpd="sng" algn="ctr">
          <a:solidFill>
            <a:srgbClr val="1095DA">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GB" sz="1800" kern="1200"/>
            <a:t>Access from a common source</a:t>
          </a:r>
        </a:p>
      </dsp:txBody>
      <dsp:txXfrm rot="-5400000">
        <a:off x="2448160" y="748950"/>
        <a:ext cx="5347293" cy="454043"/>
      </dsp:txXfrm>
    </dsp:sp>
    <dsp:sp modelId="{CE51D81C-CB2D-49CD-95DB-D6ABE56A62F5}">
      <dsp:nvSpPr>
        <dsp:cNvPr id="0" name=""/>
        <dsp:cNvSpPr/>
      </dsp:nvSpPr>
      <dsp:spPr>
        <a:xfrm>
          <a:off x="1028" y="661490"/>
          <a:ext cx="2447131" cy="628962"/>
        </a:xfrm>
        <a:prstGeom prst="roundRect">
          <a:avLst/>
        </a:prstGeom>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GB" sz="2400" kern="1200"/>
            <a:t>Volume</a:t>
          </a:r>
        </a:p>
      </dsp:txBody>
      <dsp:txXfrm>
        <a:off x="31731" y="692193"/>
        <a:ext cx="2385725" cy="567556"/>
      </dsp:txXfrm>
    </dsp:sp>
    <dsp:sp modelId="{A49FF395-AAA7-4AE9-ABDE-066CF8B06D48}">
      <dsp:nvSpPr>
        <dsp:cNvPr id="0" name=""/>
        <dsp:cNvSpPr/>
      </dsp:nvSpPr>
      <dsp:spPr>
        <a:xfrm rot="5400000">
          <a:off x="4882503" y="-1049545"/>
          <a:ext cx="503169" cy="5371856"/>
        </a:xfrm>
        <a:prstGeom prst="round2SameRect">
          <a:avLst/>
        </a:prstGeom>
        <a:gradFill flip="none" rotWithShape="0">
          <a:gsLst>
            <a:gs pos="0">
              <a:srgbClr val="1095DA">
                <a:tint val="66000"/>
                <a:satMod val="160000"/>
              </a:srgbClr>
            </a:gs>
            <a:gs pos="50000">
              <a:srgbClr val="1095DA">
                <a:tint val="44500"/>
                <a:satMod val="160000"/>
              </a:srgbClr>
            </a:gs>
            <a:gs pos="100000">
              <a:srgbClr val="1095DA">
                <a:tint val="23500"/>
                <a:satMod val="160000"/>
              </a:srgbClr>
            </a:gs>
          </a:gsLst>
          <a:lin ang="2700000" scaled="1"/>
          <a:tileRect/>
        </a:gradFill>
        <a:ln w="10795" cap="flat" cmpd="sng" algn="ctr">
          <a:solidFill>
            <a:srgbClr val="1095DA">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GB" sz="1800" kern="1200"/>
            <a:t>Up-to-date and accurate</a:t>
          </a:r>
        </a:p>
      </dsp:txBody>
      <dsp:txXfrm rot="-5400000">
        <a:off x="2448160" y="1409361"/>
        <a:ext cx="5347293" cy="454043"/>
      </dsp:txXfrm>
    </dsp:sp>
    <dsp:sp modelId="{728B6A77-584F-40F6-8644-6D29028FD759}">
      <dsp:nvSpPr>
        <dsp:cNvPr id="0" name=""/>
        <dsp:cNvSpPr/>
      </dsp:nvSpPr>
      <dsp:spPr>
        <a:xfrm>
          <a:off x="1028" y="1321901"/>
          <a:ext cx="2447131" cy="628962"/>
        </a:xfrm>
        <a:prstGeom prst="roundRect">
          <a:avLst/>
        </a:prstGeom>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GB" sz="2400" kern="1200"/>
            <a:t>Real-time</a:t>
          </a:r>
        </a:p>
      </dsp:txBody>
      <dsp:txXfrm>
        <a:off x="31731" y="1352604"/>
        <a:ext cx="2385725" cy="567556"/>
      </dsp:txXfrm>
    </dsp:sp>
    <dsp:sp modelId="{7BE9E5CA-69C6-46BD-9CA8-4DF6A9B4A400}">
      <dsp:nvSpPr>
        <dsp:cNvPr id="0" name=""/>
        <dsp:cNvSpPr/>
      </dsp:nvSpPr>
      <dsp:spPr>
        <a:xfrm rot="5400000">
          <a:off x="4882503" y="-389135"/>
          <a:ext cx="503169" cy="5371856"/>
        </a:xfrm>
        <a:prstGeom prst="round2SameRect">
          <a:avLst/>
        </a:prstGeom>
        <a:gradFill flip="none" rotWithShape="0">
          <a:gsLst>
            <a:gs pos="0">
              <a:srgbClr val="1095DA">
                <a:tint val="66000"/>
                <a:satMod val="160000"/>
              </a:srgbClr>
            </a:gs>
            <a:gs pos="50000">
              <a:srgbClr val="1095DA">
                <a:tint val="44500"/>
                <a:satMod val="160000"/>
              </a:srgbClr>
            </a:gs>
            <a:gs pos="100000">
              <a:srgbClr val="1095DA">
                <a:tint val="23500"/>
                <a:satMod val="160000"/>
              </a:srgbClr>
            </a:gs>
          </a:gsLst>
          <a:lin ang="2700000" scaled="1"/>
          <a:tileRect/>
        </a:gradFill>
        <a:ln w="10795" cap="flat" cmpd="sng" algn="ctr">
          <a:solidFill>
            <a:srgbClr val="1095DA">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0" algn="l" defTabSz="400050">
            <a:lnSpc>
              <a:spcPct val="90000"/>
            </a:lnSpc>
            <a:spcBef>
              <a:spcPct val="0"/>
            </a:spcBef>
            <a:spcAft>
              <a:spcPct val="15000"/>
            </a:spcAft>
            <a:buChar char="•"/>
          </a:pPr>
          <a:r>
            <a:rPr lang="en-GB" sz="1800" kern="1200">
              <a:solidFill>
                <a:srgbClr val="000000">
                  <a:hueOff val="0"/>
                  <a:satOff val="0"/>
                  <a:lumOff val="0"/>
                  <a:alphaOff val="0"/>
                </a:srgbClr>
              </a:solidFill>
              <a:latin typeface="Segoe UI"/>
              <a:ea typeface="+mn-ea"/>
              <a:cs typeface="+mn-cs"/>
            </a:rPr>
            <a:t>Single source services = savings</a:t>
          </a:r>
          <a:endParaRPr lang="en-GB" sz="900" kern="1200"/>
        </a:p>
      </dsp:txBody>
      <dsp:txXfrm rot="-5400000">
        <a:off x="2448160" y="2069771"/>
        <a:ext cx="5347293" cy="454043"/>
      </dsp:txXfrm>
    </dsp:sp>
    <dsp:sp modelId="{BF787983-D36C-405B-A917-A53F88996993}">
      <dsp:nvSpPr>
        <dsp:cNvPr id="0" name=""/>
        <dsp:cNvSpPr/>
      </dsp:nvSpPr>
      <dsp:spPr>
        <a:xfrm>
          <a:off x="1028" y="1982311"/>
          <a:ext cx="2447131" cy="628962"/>
        </a:xfrm>
        <a:prstGeom prst="roundRect">
          <a:avLst/>
        </a:prstGeom>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GB" sz="2400" kern="1200"/>
            <a:t>Cost</a:t>
          </a:r>
        </a:p>
      </dsp:txBody>
      <dsp:txXfrm>
        <a:off x="31731" y="2013014"/>
        <a:ext cx="2385725" cy="567556"/>
      </dsp:txXfrm>
    </dsp:sp>
    <dsp:sp modelId="{FE65A51D-DC7F-4651-829C-DEBD123C2F2A}">
      <dsp:nvSpPr>
        <dsp:cNvPr id="0" name=""/>
        <dsp:cNvSpPr/>
      </dsp:nvSpPr>
      <dsp:spPr>
        <a:xfrm rot="5400000">
          <a:off x="4883531" y="280362"/>
          <a:ext cx="503169" cy="5371856"/>
        </a:xfrm>
        <a:prstGeom prst="round2SameRect">
          <a:avLst/>
        </a:prstGeom>
        <a:gradFill flip="none" rotWithShape="0">
          <a:gsLst>
            <a:gs pos="0">
              <a:srgbClr val="1095DA">
                <a:tint val="66000"/>
                <a:satMod val="160000"/>
              </a:srgbClr>
            </a:gs>
            <a:gs pos="50000">
              <a:srgbClr val="1095DA">
                <a:tint val="44500"/>
                <a:satMod val="160000"/>
              </a:srgbClr>
            </a:gs>
            <a:gs pos="100000">
              <a:srgbClr val="1095DA">
                <a:tint val="23500"/>
                <a:satMod val="160000"/>
              </a:srgbClr>
            </a:gs>
          </a:gsLst>
          <a:lin ang="2700000" scaled="1"/>
          <a:tileRect/>
        </a:gradFill>
        <a:ln w="10795" cap="flat" cmpd="sng" algn="ctr">
          <a:solidFill>
            <a:srgbClr val="1095DA">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GB" sz="1800" kern="1200"/>
            <a:t>Single, seamless, user interface</a:t>
          </a:r>
        </a:p>
      </dsp:txBody>
      <dsp:txXfrm rot="-5400000">
        <a:off x="2449188" y="2739269"/>
        <a:ext cx="5347293" cy="454043"/>
      </dsp:txXfrm>
    </dsp:sp>
    <dsp:sp modelId="{F281D8F0-09D7-418B-AF27-9E7B81A55644}">
      <dsp:nvSpPr>
        <dsp:cNvPr id="0" name=""/>
        <dsp:cNvSpPr/>
      </dsp:nvSpPr>
      <dsp:spPr>
        <a:xfrm>
          <a:off x="1028" y="2642721"/>
          <a:ext cx="2447131" cy="628962"/>
        </a:xfrm>
        <a:prstGeom prst="roundRect">
          <a:avLst/>
        </a:prstGeom>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GB" sz="2400" kern="1200"/>
            <a:t>Duplication</a:t>
          </a:r>
        </a:p>
      </dsp:txBody>
      <dsp:txXfrm>
        <a:off x="31731" y="2673424"/>
        <a:ext cx="2385725" cy="567556"/>
      </dsp:txXfrm>
    </dsp:sp>
    <dsp:sp modelId="{8D9D9782-058C-4808-A594-ECDF41B9CE59}">
      <dsp:nvSpPr>
        <dsp:cNvPr id="0" name=""/>
        <dsp:cNvSpPr/>
      </dsp:nvSpPr>
      <dsp:spPr>
        <a:xfrm rot="5400000">
          <a:off x="4882503" y="931685"/>
          <a:ext cx="503169" cy="5371856"/>
        </a:xfrm>
        <a:prstGeom prst="round2SameRect">
          <a:avLst/>
        </a:prstGeom>
        <a:gradFill flip="none" rotWithShape="0">
          <a:gsLst>
            <a:gs pos="0">
              <a:srgbClr val="1095DA">
                <a:tint val="66000"/>
                <a:satMod val="160000"/>
              </a:srgbClr>
            </a:gs>
            <a:gs pos="50000">
              <a:srgbClr val="1095DA">
                <a:tint val="44500"/>
                <a:satMod val="160000"/>
              </a:srgbClr>
            </a:gs>
            <a:gs pos="100000">
              <a:srgbClr val="1095DA">
                <a:tint val="23500"/>
                <a:satMod val="160000"/>
              </a:srgbClr>
            </a:gs>
          </a:gsLst>
          <a:lin ang="2700000" scaled="1"/>
          <a:tileRect/>
        </a:gradFill>
        <a:ln w="10795" cap="flat" cmpd="sng" algn="ctr">
          <a:solidFill>
            <a:srgbClr val="1095DA">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GB" sz="1800" kern="1200"/>
            <a:t>Reusing rather than reimplementing</a:t>
          </a:r>
        </a:p>
      </dsp:txBody>
      <dsp:txXfrm rot="-5400000">
        <a:off x="2448160" y="3390592"/>
        <a:ext cx="5347293" cy="454043"/>
      </dsp:txXfrm>
    </dsp:sp>
    <dsp:sp modelId="{95D72D97-B417-4F0A-BD25-E1252CF917E4}">
      <dsp:nvSpPr>
        <dsp:cNvPr id="0" name=""/>
        <dsp:cNvSpPr/>
      </dsp:nvSpPr>
      <dsp:spPr>
        <a:xfrm>
          <a:off x="1028" y="3303132"/>
          <a:ext cx="2447131" cy="628962"/>
        </a:xfrm>
        <a:prstGeom prst="roundRect">
          <a:avLst/>
        </a:prstGeom>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GB" sz="2400" kern="1200"/>
            <a:t>Reuse</a:t>
          </a:r>
        </a:p>
      </dsp:txBody>
      <dsp:txXfrm>
        <a:off x="31731" y="3333835"/>
        <a:ext cx="2385725" cy="5675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9D216A-6340-47B3-9879-1C852AE27AE4}">
      <dsp:nvSpPr>
        <dsp:cNvPr id="0" name=""/>
        <dsp:cNvSpPr/>
      </dsp:nvSpPr>
      <dsp:spPr>
        <a:xfrm>
          <a:off x="150521" y="0"/>
          <a:ext cx="3980631" cy="3980631"/>
        </a:xfrm>
        <a:prstGeom prst="ellipse">
          <a:avLst/>
        </a:prstGeom>
        <a:solidFill>
          <a:srgbClr val="002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0" tIns="142240" rIns="36000" bIns="142240" numCol="1" spcCol="1270" anchor="ctr" anchorCtr="0">
          <a:noAutofit/>
        </a:bodyPr>
        <a:lstStyle/>
        <a:p>
          <a:pPr marL="0" lvl="0" indent="0" algn="ctr" defTabSz="889000">
            <a:lnSpc>
              <a:spcPct val="90000"/>
            </a:lnSpc>
            <a:spcBef>
              <a:spcPct val="0"/>
            </a:spcBef>
            <a:spcAft>
              <a:spcPct val="35000"/>
            </a:spcAft>
            <a:buNone/>
          </a:pPr>
          <a:r>
            <a:rPr lang="en-AU" sz="2000" kern="1200"/>
            <a:t>Process Integration</a:t>
          </a:r>
        </a:p>
      </dsp:txBody>
      <dsp:txXfrm>
        <a:off x="1445221" y="199031"/>
        <a:ext cx="1391230" cy="597094"/>
      </dsp:txXfrm>
    </dsp:sp>
    <dsp:sp modelId="{0BD980A3-6776-4CF6-82EB-1B683D99FC31}">
      <dsp:nvSpPr>
        <dsp:cNvPr id="0" name=""/>
        <dsp:cNvSpPr/>
      </dsp:nvSpPr>
      <dsp:spPr>
        <a:xfrm>
          <a:off x="648100" y="995157"/>
          <a:ext cx="2985473" cy="2985473"/>
        </a:xfrm>
        <a:prstGeom prst="ellipse">
          <a:avLst/>
        </a:prstGeom>
        <a:solidFill>
          <a:srgbClr val="35353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42240" rIns="0" bIns="108000" numCol="1" spcCol="1270" anchor="ctr" anchorCtr="0">
          <a:noAutofit/>
        </a:bodyPr>
        <a:lstStyle/>
        <a:p>
          <a:pPr marL="0" lvl="0" indent="0" algn="ctr" defTabSz="889000">
            <a:lnSpc>
              <a:spcPct val="90000"/>
            </a:lnSpc>
            <a:spcBef>
              <a:spcPct val="0"/>
            </a:spcBef>
            <a:spcAft>
              <a:spcPct val="35000"/>
            </a:spcAft>
            <a:buNone/>
          </a:pPr>
          <a:r>
            <a:rPr lang="en-AU" sz="2000" kern="1200"/>
            <a:t>Application Integration</a:t>
          </a:r>
        </a:p>
      </dsp:txBody>
      <dsp:txXfrm>
        <a:off x="1445221" y="1181749"/>
        <a:ext cx="1391230" cy="559776"/>
      </dsp:txXfrm>
    </dsp:sp>
    <dsp:sp modelId="{3048736F-6D45-4851-AC3E-F494FAAA138B}">
      <dsp:nvSpPr>
        <dsp:cNvPr id="0" name=""/>
        <dsp:cNvSpPr/>
      </dsp:nvSpPr>
      <dsp:spPr>
        <a:xfrm>
          <a:off x="1145679" y="1990315"/>
          <a:ext cx="1990315" cy="1990315"/>
        </a:xfrm>
        <a:prstGeom prst="ellipse">
          <a:avLst/>
        </a:prstGeom>
        <a:solidFill>
          <a:srgbClr val="D73B01"/>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0" tIns="108000" rIns="36000" bIns="142240" numCol="1" spcCol="1270" anchor="ctr" anchorCtr="0">
          <a:noAutofit/>
        </a:bodyPr>
        <a:lstStyle/>
        <a:p>
          <a:pPr marL="0" lvl="0" indent="0" algn="ctr" defTabSz="889000">
            <a:lnSpc>
              <a:spcPct val="90000"/>
            </a:lnSpc>
            <a:spcBef>
              <a:spcPct val="0"/>
            </a:spcBef>
            <a:spcAft>
              <a:spcPct val="35000"/>
            </a:spcAft>
            <a:buNone/>
          </a:pPr>
          <a:r>
            <a:rPr lang="en-AU" sz="2000" kern="1200"/>
            <a:t>Data Integration</a:t>
          </a:r>
        </a:p>
      </dsp:txBody>
      <dsp:txXfrm>
        <a:off x="1437154" y="2487894"/>
        <a:ext cx="1407365" cy="9951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AC45ED-998C-4E80-BEFB-7981574E4CD9}">
      <dsp:nvSpPr>
        <dsp:cNvPr id="0" name=""/>
        <dsp:cNvSpPr/>
      </dsp:nvSpPr>
      <dsp:spPr>
        <a:xfrm>
          <a:off x="205723" y="679"/>
          <a:ext cx="2541779" cy="15250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Security boundaries</a:t>
          </a:r>
          <a:endParaRPr lang="en-GB" sz="2200" kern="1200"/>
        </a:p>
      </dsp:txBody>
      <dsp:txXfrm>
        <a:off x="205723" y="679"/>
        <a:ext cx="2541779" cy="1525067"/>
      </dsp:txXfrm>
    </dsp:sp>
    <dsp:sp modelId="{02683289-19E3-433D-9C93-CCA9399597B3}">
      <dsp:nvSpPr>
        <dsp:cNvPr id="0" name=""/>
        <dsp:cNvSpPr/>
      </dsp:nvSpPr>
      <dsp:spPr>
        <a:xfrm>
          <a:off x="3001681" y="679"/>
          <a:ext cx="2541779" cy="15250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No real time connection to work with other system or data</a:t>
          </a:r>
          <a:endParaRPr lang="en-GB" sz="2200" kern="1200"/>
        </a:p>
      </dsp:txBody>
      <dsp:txXfrm>
        <a:off x="3001681" y="679"/>
        <a:ext cx="2541779" cy="1525067"/>
      </dsp:txXfrm>
    </dsp:sp>
    <dsp:sp modelId="{C0B2D1EA-214A-4C71-956B-66D0E3DAE761}">
      <dsp:nvSpPr>
        <dsp:cNvPr id="0" name=""/>
        <dsp:cNvSpPr/>
      </dsp:nvSpPr>
      <dsp:spPr>
        <a:xfrm>
          <a:off x="5797638" y="679"/>
          <a:ext cx="2541779" cy="15250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Incompatible technologies</a:t>
          </a:r>
          <a:endParaRPr lang="en-GB" sz="2200" kern="1200"/>
        </a:p>
      </dsp:txBody>
      <dsp:txXfrm>
        <a:off x="5797638" y="679"/>
        <a:ext cx="2541779" cy="1525067"/>
      </dsp:txXfrm>
    </dsp:sp>
    <dsp:sp modelId="{C2C283B3-0F81-4258-9380-C45E1BD49884}">
      <dsp:nvSpPr>
        <dsp:cNvPr id="0" name=""/>
        <dsp:cNvSpPr/>
      </dsp:nvSpPr>
      <dsp:spPr>
        <a:xfrm>
          <a:off x="8593596" y="679"/>
          <a:ext cx="2541779" cy="15250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Company policies</a:t>
          </a:r>
          <a:endParaRPr lang="en-GB" sz="2200" kern="1200"/>
        </a:p>
      </dsp:txBody>
      <dsp:txXfrm>
        <a:off x="8593596" y="679"/>
        <a:ext cx="2541779" cy="1525067"/>
      </dsp:txXfrm>
    </dsp:sp>
    <dsp:sp modelId="{A3183CCE-6A47-44A4-947F-F73163203457}">
      <dsp:nvSpPr>
        <dsp:cNvPr id="0" name=""/>
        <dsp:cNvSpPr/>
      </dsp:nvSpPr>
      <dsp:spPr>
        <a:xfrm>
          <a:off x="205723" y="1779925"/>
          <a:ext cx="2541779" cy="15250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Regulatory requirements or restrictions</a:t>
          </a:r>
          <a:endParaRPr lang="en-GB" sz="2200" kern="1200"/>
        </a:p>
      </dsp:txBody>
      <dsp:txXfrm>
        <a:off x="205723" y="1779925"/>
        <a:ext cx="2541779" cy="1525067"/>
      </dsp:txXfrm>
    </dsp:sp>
    <dsp:sp modelId="{0DA67301-542B-48E7-AEEB-744A569B534D}">
      <dsp:nvSpPr>
        <dsp:cNvPr id="0" name=""/>
        <dsp:cNvSpPr/>
      </dsp:nvSpPr>
      <dsp:spPr>
        <a:xfrm>
          <a:off x="3001681" y="1779925"/>
          <a:ext cx="2541779" cy="15250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Legacy systems</a:t>
          </a:r>
          <a:endParaRPr lang="en-GB" sz="2200" kern="1200"/>
        </a:p>
      </dsp:txBody>
      <dsp:txXfrm>
        <a:off x="3001681" y="1779925"/>
        <a:ext cx="2541779" cy="1525067"/>
      </dsp:txXfrm>
    </dsp:sp>
    <dsp:sp modelId="{A90C9B56-4DA0-4A34-B9C5-27DF9663EF33}">
      <dsp:nvSpPr>
        <dsp:cNvPr id="0" name=""/>
        <dsp:cNvSpPr/>
      </dsp:nvSpPr>
      <dsp:spPr>
        <a:xfrm>
          <a:off x="5797638" y="1779925"/>
          <a:ext cx="2541779" cy="15250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Too much data/missing data</a:t>
          </a:r>
          <a:endParaRPr lang="en-GB" sz="2200" kern="1200"/>
        </a:p>
      </dsp:txBody>
      <dsp:txXfrm>
        <a:off x="5797638" y="1779925"/>
        <a:ext cx="2541779" cy="1525067"/>
      </dsp:txXfrm>
    </dsp:sp>
    <dsp:sp modelId="{3A5A556F-F415-41F4-AAB6-2FCADC80A361}">
      <dsp:nvSpPr>
        <dsp:cNvPr id="0" name=""/>
        <dsp:cNvSpPr/>
      </dsp:nvSpPr>
      <dsp:spPr>
        <a:xfrm>
          <a:off x="8593596" y="1779925"/>
          <a:ext cx="2541779" cy="15250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Loss of knowledge of other systems</a:t>
          </a:r>
          <a:endParaRPr lang="en-GB" sz="2200" kern="1200"/>
        </a:p>
      </dsp:txBody>
      <dsp:txXfrm>
        <a:off x="8593596" y="1779925"/>
        <a:ext cx="2541779" cy="1525067"/>
      </dsp:txXfrm>
    </dsp:sp>
    <dsp:sp modelId="{7B5E4CB2-8141-4E35-84EA-0BF26164C930}">
      <dsp:nvSpPr>
        <dsp:cNvPr id="0" name=""/>
        <dsp:cNvSpPr/>
      </dsp:nvSpPr>
      <dsp:spPr>
        <a:xfrm>
          <a:off x="4399660" y="3559170"/>
          <a:ext cx="2541779" cy="15250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Lack of skills for the other systems</a:t>
          </a:r>
          <a:endParaRPr lang="en-GB" sz="2200" kern="1200"/>
        </a:p>
      </dsp:txBody>
      <dsp:txXfrm>
        <a:off x="4399660" y="3559170"/>
        <a:ext cx="2541779" cy="15250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89734-0A43-45B7-B558-10AF30E8648A}">
      <dsp:nvSpPr>
        <dsp:cNvPr id="0" name=""/>
        <dsp:cNvSpPr/>
      </dsp:nvSpPr>
      <dsp:spPr>
        <a:xfrm>
          <a:off x="0" y="511"/>
          <a:ext cx="11341100"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C62306-04B4-4047-95E9-9B9D66CB4EBD}">
      <dsp:nvSpPr>
        <dsp:cNvPr id="0" name=""/>
        <dsp:cNvSpPr/>
      </dsp:nvSpPr>
      <dsp:spPr>
        <a:xfrm>
          <a:off x="0" y="511"/>
          <a:ext cx="11341100" cy="465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a:t>Volume of data being moved/accessed</a:t>
          </a:r>
          <a:endParaRPr lang="en-GB" sz="2000" kern="1200"/>
        </a:p>
      </dsp:txBody>
      <dsp:txXfrm>
        <a:off x="0" y="511"/>
        <a:ext cx="11341100" cy="465623"/>
      </dsp:txXfrm>
    </dsp:sp>
    <dsp:sp modelId="{DA51A722-3CD0-4141-850B-B8A76099DD72}">
      <dsp:nvSpPr>
        <dsp:cNvPr id="0" name=""/>
        <dsp:cNvSpPr/>
      </dsp:nvSpPr>
      <dsp:spPr>
        <a:xfrm>
          <a:off x="0" y="466135"/>
          <a:ext cx="11341100"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FCE18E-2A7D-4D67-B30C-581D1B5F5E6C}">
      <dsp:nvSpPr>
        <dsp:cNvPr id="0" name=""/>
        <dsp:cNvSpPr/>
      </dsp:nvSpPr>
      <dsp:spPr>
        <a:xfrm>
          <a:off x="0" y="466135"/>
          <a:ext cx="11341100" cy="465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a:t>Quality of data</a:t>
          </a:r>
          <a:endParaRPr lang="en-GB" sz="2000" kern="1200"/>
        </a:p>
      </dsp:txBody>
      <dsp:txXfrm>
        <a:off x="0" y="466135"/>
        <a:ext cx="11341100" cy="465623"/>
      </dsp:txXfrm>
    </dsp:sp>
    <dsp:sp modelId="{B4C78D09-D214-4E33-BC00-B4AF2B75E04F}">
      <dsp:nvSpPr>
        <dsp:cNvPr id="0" name=""/>
        <dsp:cNvSpPr/>
      </dsp:nvSpPr>
      <dsp:spPr>
        <a:xfrm>
          <a:off x="0" y="931758"/>
          <a:ext cx="11341100"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2DC710-9441-4E76-B89B-8F368EEC2D6F}">
      <dsp:nvSpPr>
        <dsp:cNvPr id="0" name=""/>
        <dsp:cNvSpPr/>
      </dsp:nvSpPr>
      <dsp:spPr>
        <a:xfrm>
          <a:off x="0" y="931758"/>
          <a:ext cx="11341100" cy="465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a:t>Latency to access or work with other system</a:t>
          </a:r>
          <a:endParaRPr lang="en-GB" sz="2000" kern="1200"/>
        </a:p>
      </dsp:txBody>
      <dsp:txXfrm>
        <a:off x="0" y="931758"/>
        <a:ext cx="11341100" cy="465623"/>
      </dsp:txXfrm>
    </dsp:sp>
    <dsp:sp modelId="{30C3647B-455A-499C-94BA-90E77E9601D7}">
      <dsp:nvSpPr>
        <dsp:cNvPr id="0" name=""/>
        <dsp:cNvSpPr/>
      </dsp:nvSpPr>
      <dsp:spPr>
        <a:xfrm>
          <a:off x="0" y="1397381"/>
          <a:ext cx="11341100"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2D4C8F-0F19-4CAA-9678-0B3879BEEE20}">
      <dsp:nvSpPr>
        <dsp:cNvPr id="0" name=""/>
        <dsp:cNvSpPr/>
      </dsp:nvSpPr>
      <dsp:spPr>
        <a:xfrm>
          <a:off x="0" y="1397381"/>
          <a:ext cx="11341100" cy="465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a:t>Security requirements</a:t>
          </a:r>
          <a:endParaRPr lang="en-GB" sz="2000" kern="1200"/>
        </a:p>
      </dsp:txBody>
      <dsp:txXfrm>
        <a:off x="0" y="1397381"/>
        <a:ext cx="11341100" cy="465623"/>
      </dsp:txXfrm>
    </dsp:sp>
    <dsp:sp modelId="{EE2A0938-8D59-4971-9485-6A2688E13030}">
      <dsp:nvSpPr>
        <dsp:cNvPr id="0" name=""/>
        <dsp:cNvSpPr/>
      </dsp:nvSpPr>
      <dsp:spPr>
        <a:xfrm>
          <a:off x="0" y="1863005"/>
          <a:ext cx="11341100"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1440B1-EA2D-4582-AE28-4E220728858F}">
      <dsp:nvSpPr>
        <dsp:cNvPr id="0" name=""/>
        <dsp:cNvSpPr/>
      </dsp:nvSpPr>
      <dsp:spPr>
        <a:xfrm>
          <a:off x="0" y="1863005"/>
          <a:ext cx="11341100" cy="465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a:t>Reliability requirements</a:t>
          </a:r>
          <a:endParaRPr lang="en-GB" sz="2000" kern="1200"/>
        </a:p>
      </dsp:txBody>
      <dsp:txXfrm>
        <a:off x="0" y="1863005"/>
        <a:ext cx="11341100" cy="465623"/>
      </dsp:txXfrm>
    </dsp:sp>
    <dsp:sp modelId="{143E8874-C836-468E-853E-697E0B60A7C8}">
      <dsp:nvSpPr>
        <dsp:cNvPr id="0" name=""/>
        <dsp:cNvSpPr/>
      </dsp:nvSpPr>
      <dsp:spPr>
        <a:xfrm>
          <a:off x="0" y="2328628"/>
          <a:ext cx="11341100"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F05E34-1EF4-4317-ADD5-E0F887E430F7}">
      <dsp:nvSpPr>
        <dsp:cNvPr id="0" name=""/>
        <dsp:cNvSpPr/>
      </dsp:nvSpPr>
      <dsp:spPr>
        <a:xfrm>
          <a:off x="0" y="2328628"/>
          <a:ext cx="11341100" cy="465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a:t>Impact of duplication of data or functionality</a:t>
          </a:r>
          <a:endParaRPr lang="en-GB" sz="2000" kern="1200"/>
        </a:p>
      </dsp:txBody>
      <dsp:txXfrm>
        <a:off x="0" y="2328628"/>
        <a:ext cx="11341100" cy="465623"/>
      </dsp:txXfrm>
    </dsp:sp>
    <dsp:sp modelId="{88535CD5-9531-4029-9592-D23219096595}">
      <dsp:nvSpPr>
        <dsp:cNvPr id="0" name=""/>
        <dsp:cNvSpPr/>
      </dsp:nvSpPr>
      <dsp:spPr>
        <a:xfrm>
          <a:off x="0" y="2794252"/>
          <a:ext cx="11341100"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D47AF6-8B18-470B-B8D6-CEE84AD8ECA5}">
      <dsp:nvSpPr>
        <dsp:cNvPr id="0" name=""/>
        <dsp:cNvSpPr/>
      </dsp:nvSpPr>
      <dsp:spPr>
        <a:xfrm>
          <a:off x="0" y="2794252"/>
          <a:ext cx="11341100" cy="465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a:t>Fit with existing Microsoft Power Platform capability</a:t>
          </a:r>
          <a:endParaRPr lang="en-GB" sz="2000" kern="1200"/>
        </a:p>
      </dsp:txBody>
      <dsp:txXfrm>
        <a:off x="0" y="2794252"/>
        <a:ext cx="11341100" cy="465623"/>
      </dsp:txXfrm>
    </dsp:sp>
    <dsp:sp modelId="{133CE424-C5E5-41B6-8D42-753AB1D9CB96}">
      <dsp:nvSpPr>
        <dsp:cNvPr id="0" name=""/>
        <dsp:cNvSpPr/>
      </dsp:nvSpPr>
      <dsp:spPr>
        <a:xfrm>
          <a:off x="0" y="3259875"/>
          <a:ext cx="11341100"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AF5115-AC5C-4EF9-9DBD-6B7819FC9216}">
      <dsp:nvSpPr>
        <dsp:cNvPr id="0" name=""/>
        <dsp:cNvSpPr/>
      </dsp:nvSpPr>
      <dsp:spPr>
        <a:xfrm>
          <a:off x="0" y="3259875"/>
          <a:ext cx="11341100" cy="465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a:t>Cost/Time/Resources</a:t>
          </a:r>
          <a:endParaRPr lang="en-GB" sz="2000" kern="1200"/>
        </a:p>
      </dsp:txBody>
      <dsp:txXfrm>
        <a:off x="0" y="3259875"/>
        <a:ext cx="11341100" cy="465623"/>
      </dsp:txXfrm>
    </dsp:sp>
    <dsp:sp modelId="{FBD9FEEF-700B-4377-BE21-792E8981C247}">
      <dsp:nvSpPr>
        <dsp:cNvPr id="0" name=""/>
        <dsp:cNvSpPr/>
      </dsp:nvSpPr>
      <dsp:spPr>
        <a:xfrm>
          <a:off x="0" y="3725498"/>
          <a:ext cx="11341100"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CC064B-247E-41C4-B378-DA030AB7412B}">
      <dsp:nvSpPr>
        <dsp:cNvPr id="0" name=""/>
        <dsp:cNvSpPr/>
      </dsp:nvSpPr>
      <dsp:spPr>
        <a:xfrm>
          <a:off x="0" y="3725498"/>
          <a:ext cx="11341100" cy="465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a:t>Internal politics</a:t>
          </a:r>
          <a:endParaRPr lang="en-GB" sz="2000" kern="1200"/>
        </a:p>
      </dsp:txBody>
      <dsp:txXfrm>
        <a:off x="0" y="3725498"/>
        <a:ext cx="11341100" cy="4656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0B4E12-D84A-4F95-8B04-F410834816E5}">
      <dsp:nvSpPr>
        <dsp:cNvPr id="0" name=""/>
        <dsp:cNvSpPr/>
      </dsp:nvSpPr>
      <dsp:spPr>
        <a:xfrm>
          <a:off x="0" y="0"/>
          <a:ext cx="5518124" cy="569803"/>
        </a:xfrm>
        <a:prstGeom prst="roundRect">
          <a:avLst>
            <a:gd name="adj" fmla="val 10000"/>
          </a:avLst>
        </a:prstGeom>
        <a:solidFill>
          <a:srgbClr val="002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Identify Integration Opportunities</a:t>
          </a:r>
          <a:endParaRPr lang="en-AU" sz="2000" kern="1200"/>
        </a:p>
      </dsp:txBody>
      <dsp:txXfrm>
        <a:off x="16689" y="16689"/>
        <a:ext cx="4836595" cy="536425"/>
      </dsp:txXfrm>
    </dsp:sp>
    <dsp:sp modelId="{053D7BE1-4656-4E63-AEE3-D4712C7288CD}">
      <dsp:nvSpPr>
        <dsp:cNvPr id="0" name=""/>
        <dsp:cNvSpPr/>
      </dsp:nvSpPr>
      <dsp:spPr>
        <a:xfrm>
          <a:off x="412067" y="648942"/>
          <a:ext cx="5518124" cy="569803"/>
        </a:xfrm>
        <a:prstGeom prst="roundRect">
          <a:avLst>
            <a:gd name="adj" fmla="val 10000"/>
          </a:avLst>
        </a:prstGeom>
        <a:solidFill>
          <a:srgbClr val="034A5C"/>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Research Evaluate Options</a:t>
          </a:r>
        </a:p>
      </dsp:txBody>
      <dsp:txXfrm>
        <a:off x="428756" y="665631"/>
        <a:ext cx="4702306" cy="536425"/>
      </dsp:txXfrm>
    </dsp:sp>
    <dsp:sp modelId="{CC3A9CEF-AA8B-4DBA-8610-63810EB61396}">
      <dsp:nvSpPr>
        <dsp:cNvPr id="0" name=""/>
        <dsp:cNvSpPr/>
      </dsp:nvSpPr>
      <dsp:spPr>
        <a:xfrm>
          <a:off x="824135" y="1297885"/>
          <a:ext cx="5518124" cy="569803"/>
        </a:xfrm>
        <a:prstGeom prst="roundRect">
          <a:avLst>
            <a:gd name="adj" fmla="val 10000"/>
          </a:avLst>
        </a:prstGeom>
        <a:solidFill>
          <a:srgbClr val="06685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Prototype / Proofs of Concept</a:t>
          </a:r>
        </a:p>
      </dsp:txBody>
      <dsp:txXfrm>
        <a:off x="840824" y="1314574"/>
        <a:ext cx="4702306" cy="536425"/>
      </dsp:txXfrm>
    </dsp:sp>
    <dsp:sp modelId="{B6F5830A-4CCE-4426-AD59-5A715A075D6B}">
      <dsp:nvSpPr>
        <dsp:cNvPr id="0" name=""/>
        <dsp:cNvSpPr/>
      </dsp:nvSpPr>
      <dsp:spPr>
        <a:xfrm>
          <a:off x="1236203" y="1946828"/>
          <a:ext cx="5518124" cy="569803"/>
        </a:xfrm>
        <a:prstGeom prst="roundRect">
          <a:avLst>
            <a:gd name="adj" fmla="val 10000"/>
          </a:avLst>
        </a:prstGeom>
        <a:solidFill>
          <a:srgbClr val="0B723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Develop/Configure/Procure Integration</a:t>
          </a:r>
        </a:p>
      </dsp:txBody>
      <dsp:txXfrm>
        <a:off x="1252892" y="1963517"/>
        <a:ext cx="4702306" cy="536425"/>
      </dsp:txXfrm>
    </dsp:sp>
    <dsp:sp modelId="{9769EDAE-C9EF-42E9-B9EA-1198396EF56B}">
      <dsp:nvSpPr>
        <dsp:cNvPr id="0" name=""/>
        <dsp:cNvSpPr/>
      </dsp:nvSpPr>
      <dsp:spPr>
        <a:xfrm>
          <a:off x="1648271" y="2595770"/>
          <a:ext cx="5518124" cy="569803"/>
        </a:xfrm>
        <a:prstGeom prst="roundRect">
          <a:avLst>
            <a:gd name="adj" fmla="val 10000"/>
          </a:avLst>
        </a:prstGeom>
        <a:solidFill>
          <a:srgbClr val="107C1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Test/Verify/Deploy the Integration</a:t>
          </a:r>
        </a:p>
      </dsp:txBody>
      <dsp:txXfrm>
        <a:off x="1664960" y="2612459"/>
        <a:ext cx="4702306" cy="536425"/>
      </dsp:txXfrm>
    </dsp:sp>
    <dsp:sp modelId="{908F388E-57DD-4976-98C4-7C7CFD44F1A4}">
      <dsp:nvSpPr>
        <dsp:cNvPr id="0" name=""/>
        <dsp:cNvSpPr/>
      </dsp:nvSpPr>
      <dsp:spPr>
        <a:xfrm>
          <a:off x="5147752" y="416272"/>
          <a:ext cx="370372" cy="370372"/>
        </a:xfrm>
        <a:prstGeom prst="downArrow">
          <a:avLst>
            <a:gd name="adj1" fmla="val 55000"/>
            <a:gd name="adj2" fmla="val 45000"/>
          </a:avLst>
        </a:prstGeom>
        <a:solidFill>
          <a:schemeClr val="accent2">
            <a:tint val="40000"/>
            <a:alpha val="90000"/>
            <a:hueOff val="0"/>
            <a:satOff val="0"/>
            <a:lumOff val="0"/>
            <a:alphaOff val="0"/>
          </a:schemeClr>
        </a:solidFill>
        <a:ln w="1079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AU" sz="1500" kern="1200"/>
        </a:p>
      </dsp:txBody>
      <dsp:txXfrm>
        <a:off x="5231086" y="416272"/>
        <a:ext cx="203704" cy="278705"/>
      </dsp:txXfrm>
    </dsp:sp>
    <dsp:sp modelId="{CFEDAA7C-6BA3-457A-B023-DBCA2B537731}">
      <dsp:nvSpPr>
        <dsp:cNvPr id="0" name=""/>
        <dsp:cNvSpPr/>
      </dsp:nvSpPr>
      <dsp:spPr>
        <a:xfrm>
          <a:off x="5559820" y="1065215"/>
          <a:ext cx="370372" cy="370372"/>
        </a:xfrm>
        <a:prstGeom prst="downArrow">
          <a:avLst>
            <a:gd name="adj1" fmla="val 55000"/>
            <a:gd name="adj2" fmla="val 45000"/>
          </a:avLst>
        </a:prstGeom>
        <a:solidFill>
          <a:schemeClr val="accent2">
            <a:tint val="40000"/>
            <a:alpha val="90000"/>
            <a:hueOff val="-524702"/>
            <a:satOff val="22803"/>
            <a:lumOff val="2693"/>
            <a:alphaOff val="0"/>
          </a:schemeClr>
        </a:solidFill>
        <a:ln w="10795" cap="flat" cmpd="sng" algn="ctr">
          <a:solidFill>
            <a:schemeClr val="accent2">
              <a:tint val="40000"/>
              <a:alpha val="90000"/>
              <a:hueOff val="-524702"/>
              <a:satOff val="22803"/>
              <a:lumOff val="26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AU" sz="1500" kern="1200"/>
        </a:p>
      </dsp:txBody>
      <dsp:txXfrm>
        <a:off x="5643154" y="1065215"/>
        <a:ext cx="203704" cy="278705"/>
      </dsp:txXfrm>
    </dsp:sp>
    <dsp:sp modelId="{2DE07715-1142-4F34-BD96-5CA6990600C6}">
      <dsp:nvSpPr>
        <dsp:cNvPr id="0" name=""/>
        <dsp:cNvSpPr/>
      </dsp:nvSpPr>
      <dsp:spPr>
        <a:xfrm>
          <a:off x="5971888" y="1704661"/>
          <a:ext cx="370372" cy="370372"/>
        </a:xfrm>
        <a:prstGeom prst="downArrow">
          <a:avLst>
            <a:gd name="adj1" fmla="val 55000"/>
            <a:gd name="adj2" fmla="val 45000"/>
          </a:avLst>
        </a:prstGeom>
        <a:solidFill>
          <a:schemeClr val="accent2">
            <a:tint val="40000"/>
            <a:alpha val="90000"/>
            <a:hueOff val="-1049404"/>
            <a:satOff val="45605"/>
            <a:lumOff val="5387"/>
            <a:alphaOff val="0"/>
          </a:schemeClr>
        </a:solidFill>
        <a:ln w="10795" cap="flat" cmpd="sng" algn="ctr">
          <a:solidFill>
            <a:schemeClr val="accent2">
              <a:tint val="40000"/>
              <a:alpha val="90000"/>
              <a:hueOff val="-1049404"/>
              <a:satOff val="45605"/>
              <a:lumOff val="538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AU" sz="1500" kern="1200"/>
        </a:p>
      </dsp:txBody>
      <dsp:txXfrm>
        <a:off x="6055222" y="1704661"/>
        <a:ext cx="203704" cy="278705"/>
      </dsp:txXfrm>
    </dsp:sp>
    <dsp:sp modelId="{C22E3CA4-70C5-4CF0-866E-F193111BAFEE}">
      <dsp:nvSpPr>
        <dsp:cNvPr id="0" name=""/>
        <dsp:cNvSpPr/>
      </dsp:nvSpPr>
      <dsp:spPr>
        <a:xfrm>
          <a:off x="6383956" y="2359935"/>
          <a:ext cx="370372" cy="370372"/>
        </a:xfrm>
        <a:prstGeom prst="downArrow">
          <a:avLst>
            <a:gd name="adj1" fmla="val 55000"/>
            <a:gd name="adj2" fmla="val 45000"/>
          </a:avLst>
        </a:prstGeom>
        <a:solidFill>
          <a:schemeClr val="accent2">
            <a:tint val="40000"/>
            <a:alpha val="90000"/>
            <a:hueOff val="-1574106"/>
            <a:satOff val="68408"/>
            <a:lumOff val="8080"/>
            <a:alphaOff val="0"/>
          </a:schemeClr>
        </a:solidFill>
        <a:ln w="10795" cap="flat" cmpd="sng" algn="ctr">
          <a:solidFill>
            <a:schemeClr val="accent2">
              <a:tint val="40000"/>
              <a:alpha val="90000"/>
              <a:hueOff val="-1574106"/>
              <a:satOff val="68408"/>
              <a:lumOff val="808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AU" sz="1500" kern="1200"/>
        </a:p>
      </dsp:txBody>
      <dsp:txXfrm>
        <a:off x="6467290" y="2359935"/>
        <a:ext cx="203704" cy="27870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3/15/2023 9:56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3/15/2023 9:56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952421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a:latin typeface="Segoe UI" panose="020B0502040204020203" pitchFamily="34" charset="0"/>
                <a:cs typeface="Segoe UI" panose="020B0502040204020203" pitchFamily="34" charset="0"/>
              </a:rPr>
              <a:t>Classroom discussion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sz="8800"/>
          </a:p>
          <a:p>
            <a:pPr marL="0" marR="0" lvl="0" indent="0" algn="l" defTabSz="914367" rtl="0" eaLnBrk="1" fontAlgn="auto" latinLnBrk="0" hangingPunct="1">
              <a:lnSpc>
                <a:spcPct val="90000"/>
              </a:lnSpc>
              <a:spcBef>
                <a:spcPts val="0"/>
              </a:spcBef>
              <a:spcAft>
                <a:spcPts val="333"/>
              </a:spcAft>
              <a:buClrTx/>
              <a:buSzTx/>
              <a:buFontTx/>
              <a:buNone/>
              <a:tabLst/>
              <a:defRPr/>
            </a:pPr>
            <a:r>
              <a:rPr lang="en-GB" sz="8800"/>
              <a:t>Integrations can be expensive, complex, and occasionally challenging.</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sz="3200"/>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a:latin typeface="Segoe UI" panose="020B0502040204020203" pitchFamily="34" charset="0"/>
                <a:cs typeface="Segoe UI" panose="020B0502040204020203" pitchFamily="34" charset="0"/>
              </a:rPr>
              <a:t>Answers on following slides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377454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 as real are the perceived challenges</a:t>
            </a:r>
          </a:p>
          <a:p>
            <a:r>
              <a:rPr lang="en-US"/>
              <a:t>Expensive and Complex</a:t>
            </a:r>
          </a:p>
          <a:p>
            <a:r>
              <a:rPr lang="en-US"/>
              <a:t>Brittle - tightly coupled systems are hard to change</a:t>
            </a:r>
          </a:p>
          <a:p>
            <a:r>
              <a:rPr lang="en-US"/>
              <a:t>Loss of knowledge and/or particular skills can</a:t>
            </a:r>
            <a:r>
              <a:rPr lang="en-US" baseline="0"/>
              <a:t> also be a challenge</a:t>
            </a: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982529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a:t>Factors that will influence your design integrations include these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aseline="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632265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a:latin typeface="Segoe UI" panose="020B0502040204020203" pitchFamily="34" charset="0"/>
                <a:cs typeface="Segoe UI" panose="020B0502040204020203" pitchFamily="34" charset="0"/>
              </a:rPr>
              <a:t>Classroom discussion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sz="9600"/>
          </a:p>
          <a:p>
            <a:pPr marL="0" marR="0" lvl="0" indent="0" algn="l" defTabSz="914367" rtl="0" eaLnBrk="1" fontAlgn="auto" latinLnBrk="0" hangingPunct="1">
              <a:lnSpc>
                <a:spcPct val="90000"/>
              </a:lnSpc>
              <a:spcBef>
                <a:spcPts val="0"/>
              </a:spcBef>
              <a:spcAft>
                <a:spcPts val="333"/>
              </a:spcAft>
              <a:buClrTx/>
              <a:buSzTx/>
              <a:buFontTx/>
              <a:buNone/>
              <a:tabLst/>
              <a:defRPr/>
            </a:pPr>
            <a:r>
              <a:rPr lang="en-GB" sz="9600"/>
              <a:t>Consider the projects that you've worked on that experienced issues with integrations and what might have caused the integrations to fail.</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sz="8800"/>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a:latin typeface="Segoe UI" panose="020B0502040204020203" pitchFamily="34" charset="0"/>
                <a:cs typeface="Segoe UI" panose="020B0502040204020203" pitchFamily="34" charset="0"/>
              </a:rPr>
              <a:t>Answers on following slides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126158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Systems that are too tightly coupled then become hard to change independently.</a:t>
            </a:r>
          </a:p>
          <a:p>
            <a:endParaRPr lang="en-US"/>
          </a:p>
          <a:p>
            <a:r>
              <a:rPr lang="en-US"/>
              <a:t>Multiple partners/parties involved in building and not coordinated</a:t>
            </a:r>
          </a:p>
          <a:p>
            <a:endParaRPr lang="en-US"/>
          </a:p>
          <a:p>
            <a:r>
              <a:rPr lang="en-US"/>
              <a:t>Who is building integration doesn’t know the platform</a:t>
            </a:r>
          </a:p>
          <a:p>
            <a:endParaRPr lang="en-US"/>
          </a:p>
          <a:p>
            <a:r>
              <a:rPr lang="en-US"/>
              <a:t>Not being clear what the system of record is</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779862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43750"/>
              </a:spcBef>
              <a:spcAft>
                <a:spcPct val="43750"/>
              </a:spcAft>
            </a:pPr>
            <a:r>
              <a:rPr lang="en-GB"/>
              <a:t>The solution architect needs to ensure that integrations are designed to be resilient:</a:t>
            </a:r>
          </a:p>
          <a:p>
            <a:pPr marL="171450" indent="-171450">
              <a:buFont typeface="Arial" panose="020B0604020202020204" pitchFamily="34" charset="0"/>
              <a:buChar char="•"/>
            </a:pPr>
            <a:r>
              <a:rPr lang="en-GB"/>
              <a:t>Expect transient errors with your integrations.</a:t>
            </a:r>
          </a:p>
          <a:p>
            <a:pPr marL="171450" indent="-171450">
              <a:buFont typeface="Arial" panose="020B0604020202020204" pitchFamily="34" charset="0"/>
              <a:buChar char="•"/>
            </a:pPr>
            <a:r>
              <a:rPr lang="en-GB"/>
              <a:t>Include escalating retry logic with the circuit breaker pattern to eventually fail.</a:t>
            </a:r>
          </a:p>
          <a:p>
            <a:pPr marL="171450" indent="-171450">
              <a:buFont typeface="Arial" panose="020B0604020202020204" pitchFamily="34" charset="0"/>
              <a:buChar char="•"/>
            </a:pPr>
            <a:r>
              <a:rPr lang="en-GB"/>
              <a:t>Use queuing or other loosely coupled techniques to increase resiliency.</a:t>
            </a:r>
          </a:p>
          <a:p>
            <a:pPr marL="171450" indent="-171450">
              <a:buFont typeface="Arial" panose="020B0604020202020204" pitchFamily="34" charset="0"/>
              <a:buChar char="•"/>
            </a:pPr>
            <a:r>
              <a:rPr lang="en-GB"/>
              <a:t>Include in your designs how to handle common expected failures.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447791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a:t>Every situation is unique, and you'll encounter various integration scenarios on projects.</a:t>
            </a:r>
          </a:p>
          <a:p>
            <a:pPr marL="0" indent="0">
              <a:buNone/>
            </a:pPr>
            <a:endParaRPr lang="en-US"/>
          </a:p>
          <a:p>
            <a:pPr marL="0" indent="0">
              <a:buNone/>
            </a:pPr>
            <a:r>
              <a:rPr lang="en-US"/>
              <a:t>This</a:t>
            </a:r>
            <a:r>
              <a:rPr lang="en-US" baseline="0"/>
              <a:t> talks to how every situation is unique and while in the course we will talk about specific integration scenarios the ones you encounter in real projects may vary widely.  While it’s good to be introduced to a technology and how to integrate, it is more important that you develop skills to evaluate real project needs that certainly won’t be as cookie cutter.  Using the principals, ideas and concepts though you can navigate though a complex integration challenge.</a:t>
            </a:r>
          </a:p>
          <a:p>
            <a:pPr marL="0" indent="0">
              <a:buNone/>
            </a:pPr>
            <a:endParaRPr lang="en-US" baseline="0"/>
          </a:p>
          <a:p>
            <a:pPr marL="0" indent="0">
              <a:buNone/>
            </a:pPr>
            <a:r>
              <a:rPr lang="en-US" baseline="0"/>
              <a:t>In some cases it also is still cheaper to hire staff then to build the integration, as technologist, we often overlook non technical solutions that are still viable.</a:t>
            </a:r>
          </a:p>
          <a:p>
            <a:pPr marL="0" indent="0">
              <a:buNone/>
            </a:pPr>
            <a:endParaRPr lang="en-US" baseline="0"/>
          </a:p>
          <a:p>
            <a:pPr marL="0" indent="0">
              <a:buNone/>
            </a:pPr>
            <a:r>
              <a:rPr lang="en-US" baseline="0"/>
              <a:t>Do we really need the integration? Does it need to be real-time?</a:t>
            </a:r>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8212996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7618288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a:t>When evaluating integrations, solution architects should categorize each piece of data because it will guide them toward the appropriate integration solution.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a:p>
          <a:p>
            <a:pPr>
              <a:spcBef>
                <a:spcPct val="43750"/>
              </a:spcBef>
              <a:spcAft>
                <a:spcPct val="43750"/>
              </a:spcAft>
            </a:pPr>
            <a:r>
              <a:rPr lang="en-GB"/>
              <a:t>Ways that you can categorize data include:</a:t>
            </a:r>
          </a:p>
          <a:p>
            <a:r>
              <a:rPr lang="en-GB" b="1"/>
              <a:t>Volatility</a:t>
            </a:r>
            <a:r>
              <a:rPr lang="en-GB"/>
              <a:t> - Determine if the data is highly volatile, that is, if it is rapidly changing.</a:t>
            </a:r>
          </a:p>
          <a:p>
            <a:r>
              <a:rPr lang="en-GB" b="1"/>
              <a:t>Volume</a:t>
            </a:r>
            <a:r>
              <a:rPr lang="en-GB"/>
              <a:t> - Assess how large the volume of data is.</a:t>
            </a:r>
          </a:p>
          <a:p>
            <a:r>
              <a:rPr lang="en-GB" b="1"/>
              <a:t>Time sensitive</a:t>
            </a:r>
            <a:r>
              <a:rPr lang="en-GB"/>
              <a:t> - Decide if the data needs to be real-time.</a:t>
            </a:r>
          </a:p>
          <a:p>
            <a:r>
              <a:rPr lang="en-GB" b="1"/>
              <a:t>Batch</a:t>
            </a:r>
            <a:r>
              <a:rPr lang="en-GB"/>
              <a:t> - Evaluate whether the data must be processed in batch or if it must be processed on a transaction-by-transaction basis.</a:t>
            </a:r>
          </a:p>
          <a:p>
            <a:r>
              <a:rPr lang="en-GB" b="1"/>
              <a:t>Regulated</a:t>
            </a:r>
            <a:r>
              <a:rPr lang="en-GB"/>
              <a:t> - Assess if the data contains personal information or if restrictions are in place on where the data can be stored.</a:t>
            </a:r>
          </a:p>
          <a:p>
            <a:r>
              <a:rPr lang="en-GB" b="1"/>
              <a:t>Licensed</a:t>
            </a:r>
            <a:r>
              <a:rPr lang="en-GB"/>
              <a:t> - Determine if the data is licensed and if limitations are on data use.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8026557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623298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a:solidFill>
                  <a:srgbClr val="161616"/>
                </a:solidFill>
                <a:effectLst/>
                <a:latin typeface="Segoe UI" panose="020B0502040204020203" pitchFamily="34" charset="0"/>
              </a:rPr>
              <a:t>Solution architects for Microsoft Power Platform lead the design of integrations. </a:t>
            </a:r>
          </a:p>
          <a:p>
            <a:r>
              <a:rPr lang="en-GB" b="0" i="0">
                <a:solidFill>
                  <a:srgbClr val="161616"/>
                </a:solidFill>
                <a:effectLst/>
                <a:latin typeface="Segoe UI" panose="020B0502040204020203" pitchFamily="34" charset="0"/>
              </a:rPr>
              <a:t>This learning path explores the issues that occur during integration with Power Platform solutions.</a:t>
            </a:r>
            <a:endParaRPr lang="en-GB"/>
          </a:p>
          <a:p>
            <a:endParaRPr lang="en-GB"/>
          </a:p>
          <a:p>
            <a:r>
              <a:rPr lang="en-GB"/>
              <a:t>This is a discussion heavy session</a:t>
            </a:r>
          </a:p>
          <a:p>
            <a:endParaRPr lang="en-GB"/>
          </a:p>
          <a:p>
            <a:r>
              <a:rPr lang="en-GB"/>
              <a:t>Timing: This learning path takes 60 minutes plus 30 minutes for the exercise</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3/15/2023 9:56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3343806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Could also use Azure API Management in front of Azure Function to add more management</a:t>
            </a:r>
          </a:p>
          <a:p>
            <a:r>
              <a:rPr lang="en-US"/>
              <a:t>Consider the rate and API limits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8308410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3382191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a:t>The Dataverse platform supports outbound integration with Azure. Dataverse can send messages to Azure services by using the Event Framework, as shown in the following diagram.</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a:p>
          <a:p>
            <a:pPr marL="0" marR="0" lvl="0" indent="0" algn="l" defTabSz="914367" rtl="0" eaLnBrk="1" fontAlgn="auto" latinLnBrk="0" hangingPunct="1">
              <a:lnSpc>
                <a:spcPct val="90000"/>
              </a:lnSpc>
              <a:spcBef>
                <a:spcPts val="0"/>
              </a:spcBef>
              <a:spcAft>
                <a:spcPts val="333"/>
              </a:spcAft>
              <a:buClrTx/>
              <a:buSzTx/>
              <a:buFontTx/>
              <a:buNone/>
              <a:tabLst/>
              <a:defRPr/>
            </a:pPr>
            <a:r>
              <a:rPr lang="en-GB"/>
              <a:t>Microsoft Azure Relay is a service that was previously part of Azure Service Bus but has been separated into its own service.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4153222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0" b="0" i="0" u="none" strike="noStrike" kern="1200">
                <a:solidFill>
                  <a:schemeClr val="tx1"/>
                </a:solidFill>
                <a:effectLst/>
                <a:latin typeface="Segoe UI Light" panose="020B0502040204020203" pitchFamily="34" charset="0"/>
                <a:ea typeface="+mn-ea"/>
                <a:cs typeface="Segoe UI Light" panose="020B0502040204020203" pitchFamily="34" charset="0"/>
              </a:rPr>
              <a:t>A consumer group is a view (state, position, or offset) of an entire event hub. Consumer groups enable multiple consuming applications to each have a separate view of the event stream, and to read the stream independently at their own pace and with their own offsets.</a:t>
            </a:r>
            <a:endParaRPr lang="en-US" sz="88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6160510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a:solidFill>
                  <a:srgbClr val="24292F"/>
                </a:solidFill>
                <a:effectLst/>
                <a:latin typeface="-apple-system"/>
              </a:rPr>
              <a:t>Discuss each scenario and address the question. </a:t>
            </a:r>
          </a:p>
          <a:p>
            <a:endParaRPr lang="en-GB" b="0" i="0">
              <a:solidFill>
                <a:srgbClr val="24292F"/>
              </a:solidFill>
              <a:effectLst/>
              <a:latin typeface="-apple-system"/>
            </a:endParaRPr>
          </a:p>
          <a:p>
            <a:r>
              <a:rPr lang="en-GB"/>
              <a:t>Timing: 30 minutes</a:t>
            </a:r>
          </a:p>
          <a:p>
            <a:endParaRPr lang="en-GB"/>
          </a:p>
          <a:p>
            <a:pPr marL="0" marR="0" lvl="0" indent="0" algn="l" defTabSz="914367" rtl="0" eaLnBrk="1" fontAlgn="auto" latinLnBrk="0" hangingPunct="1">
              <a:lnSpc>
                <a:spcPct val="90000"/>
              </a:lnSpc>
              <a:spcBef>
                <a:spcPts val="0"/>
              </a:spcBef>
              <a:spcAft>
                <a:spcPts val="333"/>
              </a:spcAft>
              <a:buClrTx/>
              <a:buSzTx/>
              <a:buFontTx/>
              <a:buNone/>
              <a:tabLst/>
              <a:defRPr/>
            </a:pPr>
            <a:r>
              <a:rPr lang="en-GB"/>
              <a:t>Exercise can be found </a:t>
            </a:r>
            <a:r>
              <a:rPr lang="en-US"/>
              <a:t>here on GitHub</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a:t>https://github.com/MicrosoftLearning/PL-600-Microsoft-Power-Platform-Solution-Architect/blob/master/Instructions/Exercises/Exercise09%5BPL-600%5D_Evaluate_integration.md</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a:t>and in the next few slides</a:t>
            </a:r>
            <a:endParaRPr lang="en-GB"/>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36369748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Instructor notes:</a:t>
            </a:r>
          </a:p>
          <a:p>
            <a:pPr marL="171450" indent="-171450">
              <a:buFont typeface="Arial" panose="020B0604020202020204" pitchFamily="34" charset="0"/>
              <a:buChar char="•"/>
            </a:pPr>
            <a:r>
              <a:rPr lang="en-US"/>
              <a:t>There are currently 555,000 properties on the data</a:t>
            </a:r>
          </a:p>
          <a:p>
            <a:pPr marL="171450" indent="-171450">
              <a:buFont typeface="Arial" panose="020B0604020202020204" pitchFamily="34" charset="0"/>
              <a:buChar char="•"/>
            </a:pPr>
            <a:r>
              <a:rPr lang="en-US"/>
              <a:t>Approximately 1K records are changed or new each week </a:t>
            </a:r>
          </a:p>
          <a:p>
            <a:pPr marL="171450" indent="-171450">
              <a:buFont typeface="Arial" panose="020B0604020202020204" pitchFamily="34" charset="0"/>
              <a:buChar char="•"/>
            </a:pPr>
            <a:r>
              <a:rPr lang="en-US"/>
              <a:t>They provide an updated file once a week</a:t>
            </a:r>
          </a:p>
          <a:p>
            <a:pPr marL="171450" indent="-171450">
              <a:buFont typeface="Arial" panose="020B0604020202020204" pitchFamily="34" charset="0"/>
              <a:buChar char="•"/>
            </a:pPr>
            <a:r>
              <a:rPr lang="en-US"/>
              <a:t>The file is in JSON format and can be downloaded for a provided URL</a:t>
            </a:r>
          </a:p>
          <a:p>
            <a:pPr marL="171450" indent="-171450">
              <a:buFont typeface="Arial" panose="020B0604020202020204" pitchFamily="34" charset="0"/>
              <a:buChar char="•"/>
            </a:pPr>
            <a:r>
              <a:rPr lang="en-US"/>
              <a:t>Each property is identified by a County and Parcel ID in that county this is a unique key</a:t>
            </a:r>
          </a:p>
          <a:p>
            <a:pPr marL="171450" indent="-171450">
              <a:buFont typeface="Arial" panose="020B0604020202020204" pitchFamily="34" charset="0"/>
              <a:buChar char="•"/>
            </a:pPr>
            <a:r>
              <a:rPr lang="en-US"/>
              <a:t>There are 20 columns in the data</a:t>
            </a:r>
          </a:p>
          <a:p>
            <a:pPr marL="0" indent="0">
              <a:buFont typeface="Arial" panose="020B0604020202020204" pitchFamily="34" charset="0"/>
              <a:buNone/>
            </a:pPr>
            <a:endParaRPr lang="en-US"/>
          </a:p>
          <a:p>
            <a:pPr marL="0" indent="0">
              <a:buFont typeface="Arial" panose="020B0604020202020204" pitchFamily="34" charset="0"/>
              <a:buNone/>
            </a:pPr>
            <a:r>
              <a:rPr lang="en-US" b="1"/>
              <a:t>Answer</a:t>
            </a:r>
          </a:p>
          <a:p>
            <a:pPr marL="0" indent="0">
              <a:buFont typeface="Arial" panose="020B0604020202020204" pitchFamily="34" charset="0"/>
              <a:buNone/>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37320685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Instructor notes:</a:t>
            </a:r>
          </a:p>
          <a:p>
            <a:pPr marL="171450" indent="-171450">
              <a:buFont typeface="Arial" panose="020B0604020202020204" pitchFamily="34" charset="0"/>
              <a:buChar char="•"/>
            </a:pPr>
            <a:r>
              <a:rPr lang="en-US"/>
              <a:t>The data can only be stored locally for 24 hours</a:t>
            </a:r>
          </a:p>
          <a:p>
            <a:pPr marL="171450" indent="-171450">
              <a:buFont typeface="Arial" panose="020B0604020202020204" pitchFamily="34" charset="0"/>
              <a:buChar char="•"/>
            </a:pPr>
            <a:r>
              <a:rPr lang="en-US"/>
              <a:t>They provide a REST API using OAuth to access the data</a:t>
            </a:r>
          </a:p>
          <a:p>
            <a:pPr marL="171450" indent="-171450">
              <a:buFont typeface="Arial" panose="020B0604020202020204" pitchFamily="34" charset="0"/>
              <a:buChar char="•"/>
            </a:pPr>
            <a:r>
              <a:rPr lang="en-US"/>
              <a:t>They have downtime each weekend for 2 hours</a:t>
            </a:r>
          </a:p>
          <a:p>
            <a:pPr marL="171450" indent="-171450">
              <a:buFont typeface="Arial" panose="020B0604020202020204" pitchFamily="34" charset="0"/>
              <a:buChar char="•"/>
            </a:pPr>
            <a:r>
              <a:rPr lang="en-US"/>
              <a:t>App is a model-driven application</a:t>
            </a:r>
          </a:p>
          <a:p>
            <a:pPr marL="171450" indent="-171450">
              <a:buFont typeface="Arial" panose="020B0604020202020204" pitchFamily="34" charset="0"/>
              <a:buChar char="•"/>
            </a:pPr>
            <a:r>
              <a:rPr lang="en-US"/>
              <a:t>Data is updated all the time</a:t>
            </a:r>
          </a:p>
          <a:p>
            <a:pPr marL="0" indent="0">
              <a:buFont typeface="Arial" panose="020B0604020202020204" pitchFamily="34" charset="0"/>
              <a:buNone/>
            </a:pPr>
            <a:endParaRPr lang="en-US"/>
          </a:p>
          <a:p>
            <a:pPr marL="0" indent="0">
              <a:buFont typeface="Arial" panose="020B0604020202020204" pitchFamily="34" charset="0"/>
              <a:buNone/>
            </a:pPr>
            <a:r>
              <a:rPr lang="en-US" b="1"/>
              <a:t>Answer</a:t>
            </a:r>
          </a:p>
          <a:p>
            <a:pPr marL="0" indent="0">
              <a:buFont typeface="Arial" panose="020B0604020202020204" pitchFamily="34" charset="0"/>
              <a:buNone/>
            </a:pPr>
            <a:r>
              <a:rPr lang="en-US"/>
              <a:t>Custom Connector with Embedded Canvas Apps</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5699982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Instructor notes:</a:t>
            </a:r>
          </a:p>
          <a:p>
            <a:pPr marL="171450" indent="-171450">
              <a:buFont typeface="Arial" panose="020B0604020202020204" pitchFamily="34" charset="0"/>
              <a:buChar char="•"/>
            </a:pPr>
            <a:r>
              <a:rPr lang="en-US"/>
              <a:t>The 3</a:t>
            </a:r>
            <a:r>
              <a:rPr lang="en-US" baseline="30000"/>
              <a:t>rd</a:t>
            </a:r>
            <a:r>
              <a:rPr lang="en-US"/>
              <a:t> party has provided a JSON schema for the data they need</a:t>
            </a:r>
          </a:p>
          <a:p>
            <a:pPr marL="171450" indent="-171450">
              <a:buFont typeface="Arial" panose="020B0604020202020204" pitchFamily="34" charset="0"/>
              <a:buChar char="•"/>
            </a:pPr>
            <a:r>
              <a:rPr lang="en-US"/>
              <a:t>The 3</a:t>
            </a:r>
            <a:r>
              <a:rPr lang="en-US" baseline="30000"/>
              <a:t>rd</a:t>
            </a:r>
            <a:r>
              <a:rPr lang="en-US"/>
              <a:t> party has provided a webhook url to post the data to</a:t>
            </a:r>
          </a:p>
          <a:p>
            <a:pPr marL="0" indent="0">
              <a:buFont typeface="Wingdings" panose="05000000000000000000" pitchFamily="2" charset="2"/>
              <a:buNone/>
            </a:pPr>
            <a:endParaRPr lang="en-US"/>
          </a:p>
          <a:p>
            <a:pPr marL="0" indent="0">
              <a:buFont typeface="Arial" panose="020B0604020202020204" pitchFamily="34" charset="0"/>
              <a:buNone/>
            </a:pPr>
            <a:r>
              <a:rPr lang="en-US" b="1"/>
              <a:t>Possible Answers</a:t>
            </a:r>
          </a:p>
          <a:p>
            <a:pPr marL="171450" lvl="0" indent="-171450">
              <a:buFont typeface="Arial" panose="020B0604020202020204" pitchFamily="34" charset="0"/>
              <a:buChar char="•"/>
            </a:pPr>
            <a:r>
              <a:rPr lang="en-US"/>
              <a:t>Power Automate trigger on create/update use HTTP  to post to webhook</a:t>
            </a:r>
          </a:p>
          <a:p>
            <a:pPr marL="171450" lvl="0" indent="-171450">
              <a:buFont typeface="Arial" panose="020B0604020202020204" pitchFamily="34" charset="0"/>
              <a:buChar char="•"/>
            </a:pPr>
            <a:r>
              <a:rPr lang="en-US"/>
              <a:t>Publish to Azure Service Bus Queue , Azure Function that publishes to webhook in proper format</a:t>
            </a:r>
          </a:p>
          <a:p>
            <a:pPr marL="0" indent="0">
              <a:buFont typeface="Wingdings" panose="05000000000000000000" pitchFamily="2" charset="2"/>
              <a:buNone/>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1817512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Instructor notes:</a:t>
            </a:r>
          </a:p>
          <a:p>
            <a:pPr marL="171450" indent="-171450">
              <a:buFont typeface="Arial" panose="020B0604020202020204" pitchFamily="34" charset="0"/>
              <a:buChar char="•"/>
            </a:pPr>
            <a:r>
              <a:rPr lang="en-US"/>
              <a:t>They are on the same internal network</a:t>
            </a:r>
          </a:p>
          <a:p>
            <a:pPr marL="171450" indent="-171450">
              <a:buFont typeface="Arial" panose="020B0604020202020204" pitchFamily="34" charset="0"/>
              <a:buChar char="•"/>
            </a:pPr>
            <a:r>
              <a:rPr lang="en-US"/>
              <a:t>They would send about 25 leads a week</a:t>
            </a:r>
          </a:p>
          <a:p>
            <a:pPr marL="0" indent="0">
              <a:buFont typeface="Wingdings" panose="05000000000000000000" pitchFamily="2" charset="2"/>
              <a:buNone/>
            </a:pPr>
            <a:endParaRPr lang="en-US"/>
          </a:p>
          <a:p>
            <a:pPr marL="0" indent="0">
              <a:buFont typeface="Arial" panose="020B0604020202020204" pitchFamily="34" charset="0"/>
              <a:buNone/>
            </a:pPr>
            <a:r>
              <a:rPr lang="en-US" b="1"/>
              <a:t>Possible solution</a:t>
            </a:r>
          </a:p>
          <a:p>
            <a:pPr marL="171450" indent="-171450">
              <a:buFont typeface="Arial" panose="020B0604020202020204" pitchFamily="34" charset="0"/>
              <a:buChar char="•"/>
            </a:pPr>
            <a:r>
              <a:rPr lang="en-US"/>
              <a:t>Push back to do via e-mail, to queue with someone keying it</a:t>
            </a:r>
          </a:p>
          <a:p>
            <a:pPr marL="171450" indent="-171450">
              <a:buFont typeface="Arial" panose="020B0604020202020204" pitchFamily="34" charset="0"/>
              <a:buChar char="•"/>
            </a:pPr>
            <a:r>
              <a:rPr lang="en-US"/>
              <a:t>Could just give them a license</a:t>
            </a:r>
          </a:p>
          <a:p>
            <a:pPr marL="0" indent="0">
              <a:buFont typeface="Wingdings" panose="05000000000000000000" pitchFamily="2" charset="2"/>
              <a:buNone/>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37107924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850">
              <a:latin typeface="Segoe UI Light"/>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262235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defTabSz="932742" rtl="0" eaLnBrk="1" latinLnBrk="0" hangingPunct="1">
              <a:lnSpc>
                <a:spcPct val="90000"/>
              </a:lnSpc>
              <a:spcBef>
                <a:spcPts val="0"/>
              </a:spcBef>
              <a:spcAft>
                <a:spcPts val="340"/>
              </a:spcAft>
            </a:pPr>
            <a:r>
              <a:rPr lang="en-US" sz="800" kern="1200">
                <a:solidFill>
                  <a:schemeClr val="tx1"/>
                </a:solidFill>
                <a:latin typeface="Segoe UI Light" pitchFamily="34" charset="0"/>
                <a:ea typeface="+mn-ea"/>
                <a:cs typeface="+mn-cs"/>
              </a:rPr>
              <a:t>Link to student courseware on Learn</a:t>
            </a:r>
          </a:p>
          <a:p>
            <a:pPr marL="0" marR="0" algn="l" defTabSz="932742" rtl="0" eaLnBrk="1" latinLnBrk="0" hangingPunct="1">
              <a:lnSpc>
                <a:spcPct val="90000"/>
              </a:lnSpc>
              <a:spcBef>
                <a:spcPts val="0"/>
              </a:spcBef>
              <a:spcAft>
                <a:spcPts val="340"/>
              </a:spcAft>
            </a:pPr>
            <a:r>
              <a:rPr lang="en-GB" sz="800" kern="1200">
                <a:solidFill>
                  <a:schemeClr val="tx1"/>
                </a:solidFill>
                <a:latin typeface="Segoe UI Light" pitchFamily="34" charset="0"/>
                <a:ea typeface="+mn-ea"/>
                <a:cs typeface="+mn-cs"/>
              </a:rPr>
              <a:t>Solution Architect series: </a:t>
            </a:r>
            <a:r>
              <a:rPr lang="en-GB" sz="1600"/>
              <a:t> Implement integrations with Power Platform</a:t>
            </a:r>
          </a:p>
          <a:p>
            <a:pPr marL="0" marR="0" algn="l" defTabSz="932742" rtl="0" eaLnBrk="1" latinLnBrk="0" hangingPunct="1">
              <a:lnSpc>
                <a:spcPct val="90000"/>
              </a:lnSpc>
              <a:spcBef>
                <a:spcPts val="0"/>
              </a:spcBef>
              <a:spcAft>
                <a:spcPts val="340"/>
              </a:spcAft>
            </a:pPr>
            <a:r>
              <a:rPr lang="en-GB" sz="1600"/>
              <a:t>https://learn.microsoft.com/training/modules/integrations/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7419942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Microsoft Learning recommends using polling to be completed for every 7 – 10 slides and preferably at the end of each section. This helps break classes up and adds more interactivity especially for remote classes.</a:t>
            </a:r>
          </a:p>
          <a:p>
            <a:endParaRPr lang="en-US"/>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a:effectLst/>
                <a:latin typeface="Calibri" panose="020F0502020204030204" pitchFamily="34" charset="0"/>
                <a:ea typeface="Times New Roman" panose="02020603050405020304" pitchFamily="18" charset="0"/>
              </a:rPr>
              <a:t>In order to promote interactivity, WWL suggests the use of Mentimeter, Kahoot or a similar polling technology. Please feel free to adjust this slide as needed and populate with the instructions based on the polling tool of your choice.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1">
                <a:effectLst/>
                <a:latin typeface="Calibri" panose="020F0502020204030204" pitchFamily="34" charset="0"/>
                <a:ea typeface="Calibri" panose="020F0502020204030204" pitchFamily="34" charset="0"/>
              </a:rPr>
              <a:t>Learn note: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0">
                <a:effectLst/>
                <a:latin typeface="Calibri" panose="020F0502020204030204" pitchFamily="34" charset="0"/>
                <a:ea typeface="Calibri" panose="020F0502020204030204" pitchFamily="34" charset="0"/>
              </a:rPr>
              <a:t>Learn has Knowledge checks individually through the Learn modules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0">
                <a:effectLst/>
                <a:latin typeface="Calibri" panose="020F0502020204030204" pitchFamily="34" charset="0"/>
                <a:ea typeface="Calibri" panose="020F0502020204030204" pitchFamily="34" charset="0"/>
              </a:rPr>
              <a:t>https://learn.microsoft.com/en-us/training/modules/integrations/5-check</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18763240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a:t>Alternate keys allow data to be pushed into Dataverse without knowing the unique ID (GUID) of the row. Alternate keys remove the need for a query to be run to find the GUID of the row.</a:t>
            </a:r>
          </a:p>
        </p:txBody>
      </p:sp>
      <p:sp>
        <p:nvSpPr>
          <p:cNvPr id="4" name="Slide Number Placeholder 3"/>
          <p:cNvSpPr>
            <a:spLocks noGrp="1"/>
          </p:cNvSpPr>
          <p:nvPr>
            <p:ph type="sldNum" sz="quarter" idx="5"/>
          </p:nvPr>
        </p:nvSpPr>
        <p:spPr/>
        <p:txBody>
          <a:bodyPr/>
          <a:lstStyle/>
          <a:p>
            <a:pPr marL="0" marR="0" lvl="0" indent="0" algn="r" defTabSz="914280" rtl="0" eaLnBrk="1" fontAlgn="auto" latinLnBrk="0" hangingPunct="1">
              <a:lnSpc>
                <a:spcPct val="100000"/>
              </a:lnSpc>
              <a:spcBef>
                <a:spcPts val="0"/>
              </a:spcBef>
              <a:spcAft>
                <a:spcPts val="0"/>
              </a:spcAft>
              <a:buClrTx/>
              <a:buSzTx/>
              <a:buFontTx/>
              <a:buNone/>
              <a:tabLst/>
              <a:defRPr/>
            </a:pPr>
            <a:fld id="{2282D473-5E02-4CE8-AA89-DEB9A57168E5}" type="slidenum">
              <a:rPr kumimoji="0" lang="en-GB"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14280" rtl="0" eaLnBrk="1" fontAlgn="auto" latinLnBrk="0" hangingPunct="1">
                <a:lnSpc>
                  <a:spcPct val="100000"/>
                </a:lnSpc>
                <a:spcBef>
                  <a:spcPts val="0"/>
                </a:spcBef>
                <a:spcAft>
                  <a:spcPts val="0"/>
                </a:spcAft>
                <a:buClrTx/>
                <a:buSzTx/>
                <a:buFontTx/>
                <a:buNone/>
                <a:tabLst/>
                <a:defRPr/>
              </a:pPr>
              <a:t>35</a:t>
            </a:fld>
            <a:endParaRPr kumimoji="0" lang="en-GB"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524243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a:t>Azure Relay allows messages to be posted and a response posted in return with the success or failure of the transaction.</a:t>
            </a:r>
          </a:p>
        </p:txBody>
      </p:sp>
      <p:sp>
        <p:nvSpPr>
          <p:cNvPr id="4" name="Slide Number Placeholder 3"/>
          <p:cNvSpPr>
            <a:spLocks noGrp="1"/>
          </p:cNvSpPr>
          <p:nvPr>
            <p:ph type="sldNum" sz="quarter" idx="5"/>
          </p:nvPr>
        </p:nvSpPr>
        <p:spPr/>
        <p:txBody>
          <a:bodyPr/>
          <a:lstStyle/>
          <a:p>
            <a:pPr marL="0" marR="0" lvl="0" indent="0" algn="r" defTabSz="914280" rtl="0" eaLnBrk="1" fontAlgn="auto" latinLnBrk="0" hangingPunct="1">
              <a:lnSpc>
                <a:spcPct val="100000"/>
              </a:lnSpc>
              <a:spcBef>
                <a:spcPts val="0"/>
              </a:spcBef>
              <a:spcAft>
                <a:spcPts val="0"/>
              </a:spcAft>
              <a:buClrTx/>
              <a:buSzTx/>
              <a:buFontTx/>
              <a:buNone/>
              <a:tabLst/>
              <a:defRPr/>
            </a:pPr>
            <a:fld id="{2282D473-5E02-4CE8-AA89-DEB9A57168E5}" type="slidenum">
              <a:rPr kumimoji="0" lang="en-GB"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14280" rtl="0" eaLnBrk="1" fontAlgn="auto" latinLnBrk="0" hangingPunct="1">
                <a:lnSpc>
                  <a:spcPct val="100000"/>
                </a:lnSpc>
                <a:spcBef>
                  <a:spcPts val="0"/>
                </a:spcBef>
                <a:spcAft>
                  <a:spcPts val="0"/>
                </a:spcAft>
                <a:buClrTx/>
                <a:buSzTx/>
                <a:buFontTx/>
                <a:buNone/>
                <a:tabLst/>
                <a:defRPr/>
              </a:pPr>
              <a:t>36</a:t>
            </a:fld>
            <a:endParaRPr kumimoji="0" lang="en-GB"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364105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1868948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a:t>Solution architects lead the identification of integrations in and out of Microsoft Power Platform.</a:t>
            </a:r>
          </a:p>
          <a:p>
            <a:pPr marL="381000" indent="-365760">
              <a:spcBef>
                <a:spcPct val="20000"/>
              </a:spcBef>
              <a:spcAft>
                <a:spcPct val="20000"/>
              </a:spcAft>
              <a:buChar char="•"/>
            </a:pPr>
            <a:r>
              <a:rPr lang="en-GB" sz="900">
                <a:solidFill>
                  <a:srgbClr val="2A446F"/>
                </a:solidFill>
              </a:rPr>
              <a:t>Learn about integration and why it's needed.</a:t>
            </a:r>
          </a:p>
          <a:p>
            <a:pPr marL="381000" indent="-365760">
              <a:spcBef>
                <a:spcPct val="20000"/>
              </a:spcBef>
              <a:spcAft>
                <a:spcPct val="20000"/>
              </a:spcAft>
              <a:buChar char="•"/>
            </a:pPr>
            <a:r>
              <a:rPr lang="en-GB" sz="900">
                <a:solidFill>
                  <a:srgbClr val="2A446F"/>
                </a:solidFill>
              </a:rPr>
              <a:t>Discover Microsoft Power Platform features that enable integration.</a:t>
            </a:r>
          </a:p>
          <a:p>
            <a:pPr marL="381000" indent="-365760">
              <a:spcBef>
                <a:spcPct val="20000"/>
              </a:spcBef>
              <a:spcAft>
                <a:spcPct val="20000"/>
              </a:spcAft>
              <a:buChar char="•"/>
            </a:pPr>
            <a:r>
              <a:rPr lang="en-GB" sz="900">
                <a:solidFill>
                  <a:srgbClr val="2A446F"/>
                </a:solidFill>
              </a:rPr>
              <a:t>Use the capabilities of Microsoft Azure.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a:p>
          <a:p>
            <a:endParaRPr lang="en-GB"/>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4045654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a:latin typeface="Segoe UI" panose="020B0502040204020203" pitchFamily="34" charset="0"/>
                <a:cs typeface="Segoe UI" panose="020B0502040204020203" pitchFamily="34" charset="0"/>
              </a:rPr>
              <a:t>Classroom discussion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sz="3200"/>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a:latin typeface="Segoe UI" panose="020B0502040204020203" pitchFamily="34" charset="0"/>
                <a:cs typeface="Segoe UI" panose="020B0502040204020203" pitchFamily="34" charset="0"/>
              </a:rPr>
              <a:t>Answers on following slides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701869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a:t>Use this</a:t>
            </a:r>
            <a:r>
              <a:rPr lang="en-US" baseline="0"/>
              <a:t> slide to start the discussion of how the business app you are building  is often just a part of an overall big picture.  While it could be the users focus, connecting from there to a variety of other enterprise systems, or it could just be a participant in a larger business process flow that spans multiple enterprise systems</a:t>
            </a:r>
            <a:endParaRPr lang="en-US"/>
          </a:p>
        </p:txBody>
      </p:sp>
      <p:sp>
        <p:nvSpPr>
          <p:cNvPr id="4" name="Header Placeholder 3"/>
          <p:cNvSpPr>
            <a:spLocks noGrp="1"/>
          </p:cNvSpPr>
          <p:nvPr>
            <p:ph type="hdr" sz="quarter" idx="10"/>
          </p:nvPr>
        </p:nvSpPr>
        <p:spPr/>
        <p:txBody>
          <a:bodyPr/>
          <a:lstStyle/>
          <a:p>
            <a:r>
              <a:rPr lang="en-US">
                <a:solidFill>
                  <a:prstClr val="black"/>
                </a:solidFill>
              </a:rPr>
              <a:t>Microsoft Dynamics</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C1EBA5B-AD8F-41E4-90DF-89526395033D}" type="datetime1">
              <a:rPr lang="en-US" smtClean="0">
                <a:solidFill>
                  <a:prstClr val="black"/>
                </a:solidFill>
              </a:rPr>
              <a:t>3/15/2023</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4146375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sz="900"/>
              <a:t>Integration is the connecting of one or more parts or components of systems to create a more unified experience or to ensure a more consistent outcome of a process.</a:t>
            </a:r>
          </a:p>
          <a:p>
            <a:endParaRPr lang="en-US"/>
          </a:p>
          <a:p>
            <a:r>
              <a:rPr lang="en-US"/>
              <a:t>This allows for things like data integrity,</a:t>
            </a:r>
            <a:r>
              <a:rPr lang="en-US" baseline="0"/>
              <a:t> better user adoption, higher ROI…</a:t>
            </a:r>
          </a:p>
          <a:p>
            <a:endParaRPr lang="en-US" baseline="0"/>
          </a:p>
          <a:p>
            <a:r>
              <a:rPr lang="en-US" baseline="0"/>
              <a:t>Different parts can be connected or disconnected and integration is the process of determining how best to get them to work in a coordinated way</a:t>
            </a: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685879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880" u="none"/>
              <a:t>Here are six common variables involved in determining</a:t>
            </a:r>
            <a:r>
              <a:rPr lang="en-US" sz="880" u="none" baseline="0"/>
              <a:t> the necessity of integration. Each variable defines an inherent problem, which allows for rectification through integration.</a:t>
            </a:r>
          </a:p>
          <a:p>
            <a:pPr marL="0" indent="0">
              <a:buNone/>
            </a:pPr>
            <a:endParaRPr lang="en-US" sz="880" u="none" baseline="0"/>
          </a:p>
          <a:p>
            <a:pPr marL="0" lvl="0" indent="0">
              <a:buNone/>
            </a:pPr>
            <a:r>
              <a:rPr lang="en-GB" sz="880" u="none"/>
              <a:t>From a user perspective, a common problem in enterprises is the variety of different systems they need to interact with to perform a</a:t>
            </a:r>
            <a:r>
              <a:rPr lang="en-GB" sz="880" u="none" baseline="0"/>
              <a:t> job. Through integration, </a:t>
            </a:r>
            <a:r>
              <a:rPr lang="en-GB" sz="880" u="none"/>
              <a:t>the tasks a particular user needs to perform can be provided in a single, seamless, user interface.</a:t>
            </a:r>
            <a:r>
              <a:rPr lang="en-GB" sz="880" u="none" baseline="0"/>
              <a:t> T</a:t>
            </a:r>
            <a:r>
              <a:rPr lang="en-GB" sz="880" u="none"/>
              <a:t>raining costs and time to perform a task can be significantly decreased. This can also lead to greater consistency and customer satisfaction.</a:t>
            </a:r>
          </a:p>
          <a:p>
            <a:endParaRPr lang="en-US" sz="880" u="none" baseline="0"/>
          </a:p>
          <a:p>
            <a:pPr marL="0" lvl="0" indent="0">
              <a:buNone/>
            </a:pPr>
            <a:r>
              <a:rPr lang="en-GB" sz="880" u="none"/>
              <a:t>Where data volumes are large, or are changing regularly, it can be problematic to duplicate. Through integration, rather than by copying or migration,</a:t>
            </a:r>
            <a:r>
              <a:rPr lang="en-GB" sz="880" u="none" baseline="0"/>
              <a:t> the </a:t>
            </a:r>
            <a:r>
              <a:rPr lang="en-GB" sz="880" u="none"/>
              <a:t>data can be accessed from a common place.</a:t>
            </a:r>
          </a:p>
          <a:p>
            <a:pPr marL="0" lvl="0" indent="0">
              <a:buNone/>
            </a:pPr>
            <a:endParaRPr lang="en-GB" sz="880" u="none"/>
          </a:p>
          <a:p>
            <a:pPr marL="0" lvl="0" indent="0">
              <a:buNone/>
            </a:pPr>
            <a:r>
              <a:rPr lang="en-GB" sz="880" u="none"/>
              <a:t>It is important to have access to up-to-date information about customers. Because customer data can</a:t>
            </a:r>
            <a:r>
              <a:rPr lang="en-GB" sz="880" u="none" baseline="0"/>
              <a:t> be</a:t>
            </a:r>
            <a:r>
              <a:rPr lang="en-GB" sz="880" u="none"/>
              <a:t> managed by different teams or as part of a regulated process, it may not be possible to use the same system to support both business needs. Integration can make it possible to access up-to-date data in real-time, ensuring accuracy every time.</a:t>
            </a:r>
          </a:p>
          <a:p>
            <a:pPr marL="0" lvl="0" indent="0">
              <a:buNone/>
            </a:pPr>
            <a:endParaRPr lang="en-GB" sz="880" u="none"/>
          </a:p>
          <a:p>
            <a:pPr marL="0" lvl="0" indent="0">
              <a:buNone/>
            </a:pPr>
            <a:r>
              <a:rPr lang="en-GB" sz="880" u="none"/>
              <a:t>Some functionality is cheaper to access externally rather than reproduce. One example is address lookup.</a:t>
            </a:r>
            <a:r>
              <a:rPr lang="en-GB" sz="880" u="none" baseline="0"/>
              <a:t> I</a:t>
            </a:r>
            <a:r>
              <a:rPr lang="en-GB" sz="880" u="none"/>
              <a:t>ntegration to an external provider can be cheaper than replicating the capability from the raw mail service source data within the system.</a:t>
            </a:r>
          </a:p>
          <a:p>
            <a:pPr lvl="0"/>
            <a:endParaRPr lang="en-GB" sz="880" u="none"/>
          </a:p>
          <a:p>
            <a:pPr marL="0" lvl="0" indent="0">
              <a:buNone/>
            </a:pPr>
            <a:r>
              <a:rPr lang="en-GB" sz="880" u="none"/>
              <a:t>Consistency of data is critical. </a:t>
            </a:r>
            <a:r>
              <a:rPr lang="en-GB" sz="880" u="none" baseline="0"/>
              <a:t>One example is a</a:t>
            </a:r>
            <a:r>
              <a:rPr lang="en-GB" sz="880" u="none"/>
              <a:t>llocation of service resources to tasks.</a:t>
            </a:r>
            <a:r>
              <a:rPr lang="en-GB" sz="880" u="none" baseline="0"/>
              <a:t> D</a:t>
            </a:r>
            <a:r>
              <a:rPr lang="en-GB" sz="880" u="none"/>
              <a:t>uplication may end up in double-booking,</a:t>
            </a:r>
            <a:r>
              <a:rPr lang="en-GB" sz="880" u="none" baseline="0"/>
              <a:t> resulting in</a:t>
            </a:r>
            <a:r>
              <a:rPr lang="en-GB" sz="880" u="none"/>
              <a:t> an inability to deliver the service required. Although</a:t>
            </a:r>
            <a:r>
              <a:rPr lang="en-GB" sz="880" u="none" baseline="0"/>
              <a:t> </a:t>
            </a:r>
            <a:r>
              <a:rPr lang="en-GB" sz="880" u="none"/>
              <a:t>this capability may</a:t>
            </a:r>
            <a:r>
              <a:rPr lang="en-GB" sz="880" u="none" baseline="0"/>
              <a:t> be</a:t>
            </a:r>
            <a:r>
              <a:rPr lang="en-GB" sz="880" u="none"/>
              <a:t> required across multiple business areas, it is not uncommon for a single system to manage the allocation and offer that consistent service to other systems, an ability that integration can provide.</a:t>
            </a:r>
          </a:p>
          <a:p>
            <a:pPr marL="0" lvl="0" indent="0">
              <a:buNone/>
            </a:pPr>
            <a:endParaRPr lang="en-GB" sz="880" u="none"/>
          </a:p>
          <a:p>
            <a:pPr marL="0" lvl="0" indent="0">
              <a:buNone/>
            </a:pPr>
            <a:r>
              <a:rPr lang="en-GB" sz="880" u="none"/>
              <a:t>Reimplementing common functionality is expensive, particularly when ongoing maintenance and regression testing of enhancements are considered. An approach where common functionality is reused, rather than being re-implemented, can often be cheaper and lead to greater consistency. Integration can provide this vital undertaking.</a:t>
            </a:r>
          </a:p>
          <a:p>
            <a:endParaRPr lang="en-US" sz="88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665096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Data Integration </a:t>
            </a:r>
            <a:r>
              <a:rPr lang="en-US"/>
              <a:t>– simply</a:t>
            </a:r>
            <a:r>
              <a:rPr lang="en-US" baseline="0"/>
              <a:t> combining data from different sources and presenting the user a unified view.</a:t>
            </a:r>
          </a:p>
          <a:p>
            <a:endParaRPr lang="en-US" baseline="0"/>
          </a:p>
          <a:p>
            <a:r>
              <a:rPr lang="en-US" b="1"/>
              <a:t>Application</a:t>
            </a:r>
            <a:r>
              <a:rPr lang="en-US" b="1" baseline="0"/>
              <a:t> Integration </a:t>
            </a:r>
            <a:r>
              <a:rPr lang="en-US" baseline="0"/>
              <a:t>– a higher level integration connecting at the application layer.</a:t>
            </a:r>
          </a:p>
          <a:p>
            <a:endParaRPr lang="en-US" baseline="0"/>
          </a:p>
          <a:p>
            <a:r>
              <a:rPr lang="en-US" b="1" baseline="0"/>
              <a:t>Process Integration </a:t>
            </a:r>
            <a:r>
              <a:rPr lang="en-US" baseline="0"/>
              <a:t>- </a:t>
            </a:r>
            <a:r>
              <a:rPr lang="en-US"/>
              <a:t>You have multiple disparate systems, and each of those systems is part of an overall business function.</a:t>
            </a:r>
          </a:p>
          <a:p>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4858627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58B568D-E7FA-4EF3-9455-8439CBE68146}"/>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a:t>Microsoft 365 title</a:t>
            </a:r>
          </a:p>
        </p:txBody>
      </p:sp>
      <p:sp>
        <p:nvSpPr>
          <p:cNvPr id="7" name="Text Placeholder 10">
            <a:extLst>
              <a:ext uri="{FF2B5EF4-FFF2-40B4-BE49-F238E27FC236}">
                <a16:creationId xmlns:a16="http://schemas.microsoft.com/office/drawing/2014/main" id="{9912B6F5-D84A-4211-A17A-97183D60E4EA}"/>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8" name="Footer Placeholder 1">
            <a:extLst>
              <a:ext uri="{FF2B5EF4-FFF2-40B4-BE49-F238E27FC236}">
                <a16:creationId xmlns:a16="http://schemas.microsoft.com/office/drawing/2014/main" id="{27229BC1-B4CB-494C-93D1-671C1D6067F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9" name="Picture 8" descr="A picture containing drawing&#10;&#10;Description automatically generated">
            <a:extLst>
              <a:ext uri="{FF2B5EF4-FFF2-40B4-BE49-F238E27FC236}">
                <a16:creationId xmlns:a16="http://schemas.microsoft.com/office/drawing/2014/main" id="{9BB19D23-ABB6-4427-94A8-1A1FDC00DE95}"/>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7" name="Text Placeholder 7">
            <a:extLst>
              <a:ext uri="{FF2B5EF4-FFF2-40B4-BE49-F238E27FC236}">
                <a16:creationId xmlns:a16="http://schemas.microsoft.com/office/drawing/2014/main" id="{C0B1A91E-225D-4756-9B92-DAD3143DB6B9}"/>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sp>
        <p:nvSpPr>
          <p:cNvPr id="9" name="Text Placeholder 7">
            <a:extLst>
              <a:ext uri="{FF2B5EF4-FFF2-40B4-BE49-F238E27FC236}">
                <a16:creationId xmlns:a16="http://schemas.microsoft.com/office/drawing/2014/main" id="{C9DAAED3-44A7-4D08-AB0E-B2C785F4E8C5}"/>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rgbClr val="F2C81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5E6E9A-BEA8-46BC-982F-F80D539BE89D}"/>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Microsoft 365 title</a:t>
            </a:r>
          </a:p>
        </p:txBody>
      </p:sp>
      <p:sp>
        <p:nvSpPr>
          <p:cNvPr id="7" name="Text Placeholder 10">
            <a:extLst>
              <a:ext uri="{FF2B5EF4-FFF2-40B4-BE49-F238E27FC236}">
                <a16:creationId xmlns:a16="http://schemas.microsoft.com/office/drawing/2014/main" id="{75353EDC-B21D-4C4C-A422-01FB9164147D}"/>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8" name="Footer Placeholder 1">
            <a:extLst>
              <a:ext uri="{FF2B5EF4-FFF2-40B4-BE49-F238E27FC236}">
                <a16:creationId xmlns:a16="http://schemas.microsoft.com/office/drawing/2014/main" id="{7548F4AB-9D59-4DFD-A4D5-8FCD96E4388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tx1"/>
                </a:solidFill>
              </a:rPr>
              <a:t>© Copyright Microsoft Corporation. All rights reserved.</a:t>
            </a:r>
          </a:p>
        </p:txBody>
      </p:sp>
      <p:pic>
        <p:nvPicPr>
          <p:cNvPr id="9" name="Picture 8" descr="A picture containing drawing&#10;&#10;Description automatically generated">
            <a:extLst>
              <a:ext uri="{FF2B5EF4-FFF2-40B4-BE49-F238E27FC236}">
                <a16:creationId xmlns:a16="http://schemas.microsoft.com/office/drawing/2014/main" id="{4AEE6368-B502-4AB2-9D80-C0C698E97B36}"/>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a:xfrm>
            <a:off x="418643" y="440494"/>
            <a:ext cx="11341268" cy="680196"/>
          </a:xfrm>
          <a:prstGeom prst="rect">
            <a:avLst/>
          </a:prstGeom>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Tree>
    <p:extLst>
      <p:ext uri="{BB962C8B-B14F-4D97-AF65-F5344CB8AC3E}">
        <p14:creationId xmlns:p14="http://schemas.microsoft.com/office/powerpoint/2010/main" val="8266418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74277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Tree>
    <p:extLst>
      <p:ext uri="{BB962C8B-B14F-4D97-AF65-F5344CB8AC3E}">
        <p14:creationId xmlns:p14="http://schemas.microsoft.com/office/powerpoint/2010/main" val="244967300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Tree>
    <p:extLst>
      <p:ext uri="{BB962C8B-B14F-4D97-AF65-F5344CB8AC3E}">
        <p14:creationId xmlns:p14="http://schemas.microsoft.com/office/powerpoint/2010/main" val="230637097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Tree>
    <p:extLst>
      <p:ext uri="{BB962C8B-B14F-4D97-AF65-F5344CB8AC3E}">
        <p14:creationId xmlns:p14="http://schemas.microsoft.com/office/powerpoint/2010/main" val="40066221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rgbClr val="0066FF"/>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5252337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a:prstGeom prst="rect">
            <a:avLst/>
          </a:prstGeo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a:prstGeom prst="rect">
            <a:avLst/>
          </a:prstGeo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2">
    <p:bg>
      <p:bgPr>
        <a:solidFill>
          <a:srgbClr val="742774"/>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10495737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Slide 2">
    <p:bg>
      <p:bgPr>
        <a:solidFill>
          <a:srgbClr val="0B556A"/>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7334555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Slide 2">
    <p:bg>
      <p:bgPr>
        <a:solidFill>
          <a:srgbClr val="243A5E"/>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grpSp>
        <p:nvGrpSpPr>
          <p:cNvPr id="6" name="Group 5">
            <a:extLst>
              <a:ext uri="{FF2B5EF4-FFF2-40B4-BE49-F238E27FC236}">
                <a16:creationId xmlns:a16="http://schemas.microsoft.com/office/drawing/2014/main" id="{3BA98C89-1B1D-4DA0-8048-B416D55420AC}"/>
              </a:ext>
            </a:extLst>
          </p:cNvPr>
          <p:cNvGrpSpPr/>
          <p:nvPr userDrawn="1"/>
        </p:nvGrpSpPr>
        <p:grpSpPr>
          <a:xfrm rot="5400000">
            <a:off x="10578004" y="3897806"/>
            <a:ext cx="4029834" cy="569755"/>
            <a:chOff x="465139" y="4279900"/>
            <a:chExt cx="11082523" cy="1498600"/>
          </a:xfrm>
        </p:grpSpPr>
        <p:sp>
          <p:nvSpPr>
            <p:cNvPr id="7" name="Rectangle 6">
              <a:extLst>
                <a:ext uri="{FF2B5EF4-FFF2-40B4-BE49-F238E27FC236}">
                  <a16:creationId xmlns:a16="http://schemas.microsoft.com/office/drawing/2014/main" id="{0D9E8B20-D5DA-46E9-B70C-34C747E1A55A}"/>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8" name="Rectangle 7">
              <a:extLst>
                <a:ext uri="{FF2B5EF4-FFF2-40B4-BE49-F238E27FC236}">
                  <a16:creationId xmlns:a16="http://schemas.microsoft.com/office/drawing/2014/main" id="{5DACB95E-47E3-420B-BF30-FAE8D890E9BB}"/>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9" name="Rectangle 8">
              <a:extLst>
                <a:ext uri="{FF2B5EF4-FFF2-40B4-BE49-F238E27FC236}">
                  <a16:creationId xmlns:a16="http://schemas.microsoft.com/office/drawing/2014/main" id="{E78E38EC-1637-48D0-BD32-1D1A7CB00C44}"/>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#F2C811</a:t>
              </a:r>
            </a:p>
          </p:txBody>
        </p:sp>
        <p:sp>
          <p:nvSpPr>
            <p:cNvPr id="10" name="Rectangle 9">
              <a:extLst>
                <a:ext uri="{FF2B5EF4-FFF2-40B4-BE49-F238E27FC236}">
                  <a16:creationId xmlns:a16="http://schemas.microsoft.com/office/drawing/2014/main" id="{05B2AEC0-46D6-422D-A40F-7B6AEE6726A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#0B556A</a:t>
              </a:r>
            </a:p>
          </p:txBody>
        </p:sp>
      </p:grpSp>
      <p:grpSp>
        <p:nvGrpSpPr>
          <p:cNvPr id="11" name="Group 10">
            <a:extLst>
              <a:ext uri="{FF2B5EF4-FFF2-40B4-BE49-F238E27FC236}">
                <a16:creationId xmlns:a16="http://schemas.microsoft.com/office/drawing/2014/main" id="{19F80950-C12E-4741-8339-95DA2C4FB36D}"/>
              </a:ext>
            </a:extLst>
          </p:cNvPr>
          <p:cNvGrpSpPr/>
          <p:nvPr userDrawn="1"/>
        </p:nvGrpSpPr>
        <p:grpSpPr>
          <a:xfrm rot="5400000">
            <a:off x="11534945" y="773099"/>
            <a:ext cx="2115953" cy="569757"/>
            <a:chOff x="465140" y="7280835"/>
            <a:chExt cx="7676186" cy="942415"/>
          </a:xfrm>
        </p:grpSpPr>
        <p:sp>
          <p:nvSpPr>
            <p:cNvPr id="12" name="Rectangle 11">
              <a:extLst>
                <a:ext uri="{FF2B5EF4-FFF2-40B4-BE49-F238E27FC236}">
                  <a16:creationId xmlns:a16="http://schemas.microsoft.com/office/drawing/2014/main" id="{4F8910A4-D544-48B4-AB30-987185195143}"/>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13" name="Rectangle 12">
              <a:extLst>
                <a:ext uri="{FF2B5EF4-FFF2-40B4-BE49-F238E27FC236}">
                  <a16:creationId xmlns:a16="http://schemas.microsoft.com/office/drawing/2014/main" id="{F1724F72-1479-4EC6-85E1-406BD28688EA}"/>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14" name="Rectangle 13">
              <a:extLst>
                <a:ext uri="{FF2B5EF4-FFF2-40B4-BE49-F238E27FC236}">
                  <a16:creationId xmlns:a16="http://schemas.microsoft.com/office/drawing/2014/main" id="{E41FB731-EB81-440B-B8AF-CF5A7346596F}"/>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15" name="Rectangle 14">
            <a:extLst>
              <a:ext uri="{FF2B5EF4-FFF2-40B4-BE49-F238E27FC236}">
                <a16:creationId xmlns:a16="http://schemas.microsoft.com/office/drawing/2014/main" id="{03F20490-6E03-4C32-83BC-D572E0EF04F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29272385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a:xfrm>
            <a:off x="418643" y="440494"/>
            <a:ext cx="11341268" cy="680196"/>
          </a:xfrm>
          <a:prstGeom prst="rect">
            <a:avLst/>
          </a:prstGeom>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70C016C-3966-4D15-8745-40EA49065478}"/>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a:solidFill>
                  <a:schemeClr val="tx1"/>
                </a:solidFill>
              </a:rPr>
              <a:t>Microsoft Power Platform title</a:t>
            </a:r>
            <a:endParaRPr lang="en-US"/>
          </a:p>
        </p:txBody>
      </p:sp>
      <p:sp>
        <p:nvSpPr>
          <p:cNvPr id="11" name="Text Placeholder 10">
            <a:extLst>
              <a:ext uri="{FF2B5EF4-FFF2-40B4-BE49-F238E27FC236}">
                <a16:creationId xmlns:a16="http://schemas.microsoft.com/office/drawing/2014/main" id="{DC9BFBBC-EDC3-4F65-A012-A923F5E7D59F}"/>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2" name="Footer Placeholder 1">
            <a:extLst>
              <a:ext uri="{FF2B5EF4-FFF2-40B4-BE49-F238E27FC236}">
                <a16:creationId xmlns:a16="http://schemas.microsoft.com/office/drawing/2014/main" id="{94101C08-89B0-4B9A-BD78-78845B2B36E6}"/>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pic>
        <p:nvPicPr>
          <p:cNvPr id="13" name="Picture 12" descr="A picture containing drawing&#10;&#10;Description automatically generated">
            <a:extLst>
              <a:ext uri="{FF2B5EF4-FFF2-40B4-BE49-F238E27FC236}">
                <a16:creationId xmlns:a16="http://schemas.microsoft.com/office/drawing/2014/main" id="{B27E0390-5434-4B94-980D-B8EF963531E5}"/>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4" name="Picture 13" descr="A person explaining on the charts from a big monitor behind him">
            <a:extLst>
              <a:ext uri="{FF2B5EF4-FFF2-40B4-BE49-F238E27FC236}">
                <a16:creationId xmlns:a16="http://schemas.microsoft.com/office/drawing/2014/main" id="{8BD5C35B-468A-47EB-BC30-68A8D9428B78}"/>
              </a:ext>
            </a:extLst>
          </p:cNvPr>
          <p:cNvPicPr>
            <a:picLocks noChangeAspect="1"/>
          </p:cNvPicPr>
          <p:nvPr userDrawn="1"/>
        </p:nvPicPr>
        <p:blipFill rotWithShape="1">
          <a:blip r:embed="rId3"/>
          <a:srcRect l="39159" r="2959"/>
          <a:stretch/>
        </p:blipFill>
        <p:spPr>
          <a:xfrm>
            <a:off x="6228994" y="0"/>
            <a:ext cx="5963006"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a:xfrm>
            <a:off x="418643" y="440494"/>
            <a:ext cx="11341268" cy="680196"/>
          </a:xfrm>
          <a:prstGeom prst="rect">
            <a:avLst/>
          </a:prstGeom>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a:xfrm>
            <a:off x="418643" y="440494"/>
            <a:ext cx="11341268" cy="680196"/>
          </a:xfrm>
          <a:prstGeom prst="rect">
            <a:avLst/>
          </a:prstGeom>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a:xfrm>
            <a:off x="418643" y="440494"/>
            <a:ext cx="11341268" cy="680196"/>
          </a:xfrm>
          <a:prstGeom prst="rect">
            <a:avLst/>
          </a:prstGeom>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5" name="Text Placeholder 5">
            <a:extLst>
              <a:ext uri="{FF2B5EF4-FFF2-40B4-BE49-F238E27FC236}">
                <a16:creationId xmlns:a16="http://schemas.microsoft.com/office/drawing/2014/main" id="{233ACFF6-545B-4ABE-A808-056C023054F8}"/>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2"/>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A close up of a logo&#10;&#10;Description automatically generated">
            <a:extLst>
              <a:ext uri="{FF2B5EF4-FFF2-40B4-BE49-F238E27FC236}">
                <a16:creationId xmlns:a16="http://schemas.microsoft.com/office/drawing/2014/main" id="{5510C6D3-5ECC-B78E-F459-52CB56A0A523}"/>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DBC2998-71A9-43F2-9A9A-CB58B56A1E37}"/>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solidFill>
                  <a:schemeClr val="tx1"/>
                </a:solidFill>
              </a:rPr>
              <a:t>Microsoft Power Platform title</a:t>
            </a:r>
            <a:endParaRPr lang="en-US"/>
          </a:p>
        </p:txBody>
      </p:sp>
      <p:sp>
        <p:nvSpPr>
          <p:cNvPr id="10" name="Text Placeholder 10">
            <a:extLst>
              <a:ext uri="{FF2B5EF4-FFF2-40B4-BE49-F238E27FC236}">
                <a16:creationId xmlns:a16="http://schemas.microsoft.com/office/drawing/2014/main" id="{C06B8F6B-A6DD-4FB9-BA5A-AB66B2FD576E}"/>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1" name="Footer Placeholder 1">
            <a:extLst>
              <a:ext uri="{FF2B5EF4-FFF2-40B4-BE49-F238E27FC236}">
                <a16:creationId xmlns:a16="http://schemas.microsoft.com/office/drawing/2014/main" id="{23715174-262F-4528-B3FC-40FC8923AFA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12" name="Picture 11" descr="A picture containing drawing&#10;&#10;Description automatically generated">
            <a:extLst>
              <a:ext uri="{FF2B5EF4-FFF2-40B4-BE49-F238E27FC236}">
                <a16:creationId xmlns:a16="http://schemas.microsoft.com/office/drawing/2014/main" id="{9B73BE13-DA50-45CC-B851-5F03BEB08259}"/>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3" name="Picture 12">
            <a:extLst>
              <a:ext uri="{FF2B5EF4-FFF2-40B4-BE49-F238E27FC236}">
                <a16:creationId xmlns:a16="http://schemas.microsoft.com/office/drawing/2014/main" id="{D34AE86A-332D-481D-B10D-2B4302CADF28}"/>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4" name="Oval 13">
            <a:extLst>
              <a:ext uri="{FF2B5EF4-FFF2-40B4-BE49-F238E27FC236}">
                <a16:creationId xmlns:a16="http://schemas.microsoft.com/office/drawing/2014/main" id="{9E40B7DA-EF5E-4458-A7D9-CEB3F0FBA948}"/>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954090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8112910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9077" y="228601"/>
            <a:ext cx="11296417" cy="553998"/>
          </a:xfrm>
        </p:spPr>
        <p:txBody>
          <a:bodyPr/>
          <a:lstStyle>
            <a:lvl1pPr>
              <a:defRPr/>
            </a:lvl1pPr>
          </a:lstStyle>
          <a:p>
            <a:r>
              <a:rPr lang="en-US"/>
              <a:t>Click to edit Master title style</a:t>
            </a:r>
          </a:p>
        </p:txBody>
      </p:sp>
      <p:sp>
        <p:nvSpPr>
          <p:cNvPr id="3" name="Content Placeholder 2"/>
          <p:cNvSpPr>
            <a:spLocks noGrp="1"/>
          </p:cNvSpPr>
          <p:nvPr>
            <p:ph idx="1"/>
          </p:nvPr>
        </p:nvSpPr>
        <p:spPr>
          <a:xfrm>
            <a:off x="489077" y="1444752"/>
            <a:ext cx="11296417" cy="1628138"/>
          </a:xfrm>
        </p:spPr>
        <p:txBody>
          <a:bodyPr/>
          <a:lstStyle>
            <a:lvl1pPr>
              <a:lnSpc>
                <a:spcPct val="100000"/>
              </a:lnSpc>
              <a:spcBef>
                <a:spcPts val="1800"/>
              </a:spcBef>
              <a:defRPr/>
            </a:lvl1pPr>
            <a:lvl2pPr marL="1146175" indent="-393700" defTabSz="1250950">
              <a:lnSpc>
                <a:spcPct val="100000"/>
              </a:lnSpc>
              <a:spcBef>
                <a:spcPts val="600"/>
              </a:spcBef>
              <a:defRPr/>
            </a:lvl2pPr>
            <a:lvl3pPr marL="1662113" indent="-344488">
              <a:lnSpc>
                <a:spcPct val="100000"/>
              </a:lnSpc>
              <a:defRPr/>
            </a:lvl3pPr>
            <a:lvl4pPr marL="2119313" indent="-344488">
              <a:lnSpc>
                <a:spcPct val="100000"/>
              </a:lnSpc>
              <a:defRPr/>
            </a:lvl4pPr>
            <a:lvl5pPr marL="2574925" indent="-334963">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979995"/>
      </p:ext>
    </p:extLst>
  </p:cSld>
  <p:clrMapOvr>
    <a:masterClrMapping/>
  </p:clrMapOvr>
  <p:transition spd="slow">
    <p:push/>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Section slide_Power Automate Blu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14042842"/>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userDrawn="1">
  <p:cSld name="Knowledge Check (Yellow)">
    <p:bg>
      <p:bgPr>
        <a:solidFill>
          <a:srgbClr val="FFC000"/>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hasCustomPrompt="1"/>
          </p:nvPr>
        </p:nvSpPr>
        <p:spPr>
          <a:xfrm>
            <a:off x="588263" y="384048"/>
            <a:ext cx="11018520" cy="553998"/>
          </a:xfrm>
          <a:prstGeom prst="rect">
            <a:avLst/>
          </a:prstGeom>
        </p:spPr>
        <p:txBody>
          <a:bodyPr/>
          <a:lstStyle>
            <a:lvl1pPr>
              <a:defRPr>
                <a:solidFill>
                  <a:schemeClr val="tx1"/>
                </a:solidFill>
              </a:defRPr>
            </a:lvl1pPr>
          </a:lstStyle>
          <a:p>
            <a:r>
              <a:rPr lang="en-US"/>
              <a:t>Knowledge Check</a:t>
            </a:r>
          </a:p>
        </p:txBody>
      </p:sp>
      <p:sp>
        <p:nvSpPr>
          <p:cNvPr id="4" name="Text Placeholder 3"/>
          <p:cNvSpPr>
            <a:spLocks noGrp="1"/>
          </p:cNvSpPr>
          <p:nvPr>
            <p:ph type="body" sz="quarter" idx="10"/>
          </p:nvPr>
        </p:nvSpPr>
        <p:spPr>
          <a:xfrm>
            <a:off x="586390" y="1434370"/>
            <a:ext cx="11018520" cy="1649682"/>
          </a:xfrm>
        </p:spPr>
        <p:txBody>
          <a:bodyPr wrap="square">
            <a:spAutoFit/>
          </a:bodyPr>
          <a:lstStyle>
            <a:lvl1pPr marL="0" indent="0">
              <a:buNone/>
              <a:defRPr>
                <a:solidFill>
                  <a:schemeClr val="tx1"/>
                </a:solidFill>
              </a:defRPr>
            </a:lvl1pPr>
            <a:lvl2pPr marL="0" indent="0">
              <a:buNone/>
              <a:defRPr>
                <a:solidFill>
                  <a:schemeClr val="tx1"/>
                </a:solidFill>
              </a:defRPr>
            </a:lvl2pPr>
            <a:lvl3pPr marL="0" indent="0">
              <a:buNone/>
              <a:defRPr>
                <a:solidFill>
                  <a:schemeClr val="tx1"/>
                </a:solidFill>
              </a:defRPr>
            </a:lvl3pPr>
            <a:lvl4pPr marL="0" indent="0">
              <a:buNone/>
              <a:defRPr>
                <a:solidFill>
                  <a:schemeClr val="tx1"/>
                </a:solidFill>
              </a:defRPr>
            </a:lvl4pPr>
            <a:lvl5pPr marL="0" indent="0">
              <a:buNone/>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NEW Brand Colors 2018">
            <a:extLst>
              <a:ext uri="{FF2B5EF4-FFF2-40B4-BE49-F238E27FC236}">
                <a16:creationId xmlns:a16="http://schemas.microsoft.com/office/drawing/2014/main" id="{3F91A658-6353-4E6A-AF8C-58A00608B6E4}"/>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Tree>
    <p:extLst>
      <p:ext uri="{BB962C8B-B14F-4D97-AF65-F5344CB8AC3E}">
        <p14:creationId xmlns:p14="http://schemas.microsoft.com/office/powerpoint/2010/main" val="316964023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61" Type="http://schemas.openxmlformats.org/officeDocument/2006/relationships/slideLayout" Target="../slideLayouts/slideLayout61.xml"/><Relationship Id="rId82"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25" name="Title Placeholder 1">
            <a:extLst>
              <a:ext uri="{FF2B5EF4-FFF2-40B4-BE49-F238E27FC236}">
                <a16:creationId xmlns:a16="http://schemas.microsoft.com/office/drawing/2014/main" id="{4119EF2D-4543-40EE-91DF-6710C0B9D024}"/>
              </a:ext>
            </a:extLst>
          </p:cNvPr>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26" name="Text Placeholder 3">
            <a:extLst>
              <a:ext uri="{FF2B5EF4-FFF2-40B4-BE49-F238E27FC236}">
                <a16:creationId xmlns:a16="http://schemas.microsoft.com/office/drawing/2014/main" id="{8F604C27-E921-4960-8BA2-2AC1D3C8F01C}"/>
              </a:ext>
            </a:extLst>
          </p:cNvPr>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grpSp>
        <p:nvGrpSpPr>
          <p:cNvPr id="47" name="Group 46">
            <a:extLst>
              <a:ext uri="{FF2B5EF4-FFF2-40B4-BE49-F238E27FC236}">
                <a16:creationId xmlns:a16="http://schemas.microsoft.com/office/drawing/2014/main" id="{B12B7D7E-F93E-479E-B096-FFB15AC1823B}"/>
              </a:ext>
            </a:extLst>
          </p:cNvPr>
          <p:cNvGrpSpPr/>
          <p:nvPr userDrawn="1"/>
        </p:nvGrpSpPr>
        <p:grpSpPr>
          <a:xfrm rot="5400000">
            <a:off x="10578004" y="3897806"/>
            <a:ext cx="4029834" cy="569755"/>
            <a:chOff x="465139" y="4279900"/>
            <a:chExt cx="11082523" cy="1498600"/>
          </a:xfrm>
        </p:grpSpPr>
        <p:sp>
          <p:nvSpPr>
            <p:cNvPr id="48" name="Rectangle 47">
              <a:extLst>
                <a:ext uri="{FF2B5EF4-FFF2-40B4-BE49-F238E27FC236}">
                  <a16:creationId xmlns:a16="http://schemas.microsoft.com/office/drawing/2014/main" id="{6CD4D496-D198-47C6-A152-0C9949828E94}"/>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49" name="Rectangle 48">
              <a:extLst>
                <a:ext uri="{FF2B5EF4-FFF2-40B4-BE49-F238E27FC236}">
                  <a16:creationId xmlns:a16="http://schemas.microsoft.com/office/drawing/2014/main" id="{01106147-4BEB-40C1-B5EB-8A552CED821D}"/>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50" name="Rectangle 49">
              <a:extLst>
                <a:ext uri="{FF2B5EF4-FFF2-40B4-BE49-F238E27FC236}">
                  <a16:creationId xmlns:a16="http://schemas.microsoft.com/office/drawing/2014/main" id="{2A8F9152-B15A-4A8B-96AC-F5FCB735139D}"/>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#F2C811</a:t>
              </a:r>
            </a:p>
          </p:txBody>
        </p:sp>
        <p:sp>
          <p:nvSpPr>
            <p:cNvPr id="51" name="Rectangle 50">
              <a:extLst>
                <a:ext uri="{FF2B5EF4-FFF2-40B4-BE49-F238E27FC236}">
                  <a16:creationId xmlns:a16="http://schemas.microsoft.com/office/drawing/2014/main" id="{65B48024-461B-4D03-A197-8E1A06219E2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#0B556A</a:t>
              </a:r>
            </a:p>
          </p:txBody>
        </p:sp>
      </p:grpSp>
      <p:grpSp>
        <p:nvGrpSpPr>
          <p:cNvPr id="52" name="Group 51">
            <a:extLst>
              <a:ext uri="{FF2B5EF4-FFF2-40B4-BE49-F238E27FC236}">
                <a16:creationId xmlns:a16="http://schemas.microsoft.com/office/drawing/2014/main" id="{FB1CD805-6DCC-4B62-A049-D5C8186B7FB8}"/>
              </a:ext>
            </a:extLst>
          </p:cNvPr>
          <p:cNvGrpSpPr/>
          <p:nvPr userDrawn="1"/>
        </p:nvGrpSpPr>
        <p:grpSpPr>
          <a:xfrm rot="5400000">
            <a:off x="11534945" y="773099"/>
            <a:ext cx="2115953" cy="569757"/>
            <a:chOff x="465140" y="7280835"/>
            <a:chExt cx="7676186" cy="942415"/>
          </a:xfrm>
        </p:grpSpPr>
        <p:sp>
          <p:nvSpPr>
            <p:cNvPr id="53" name="Rectangle 52">
              <a:extLst>
                <a:ext uri="{FF2B5EF4-FFF2-40B4-BE49-F238E27FC236}">
                  <a16:creationId xmlns:a16="http://schemas.microsoft.com/office/drawing/2014/main" id="{E7B2D146-AE44-4E40-856A-FD223C2B5D2C}"/>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54" name="Rectangle 53">
              <a:extLst>
                <a:ext uri="{FF2B5EF4-FFF2-40B4-BE49-F238E27FC236}">
                  <a16:creationId xmlns:a16="http://schemas.microsoft.com/office/drawing/2014/main" id="{BB8B66E2-1A0E-4F21-A5EF-5D8E6F4EBDF2}"/>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55" name="Rectangle 54">
              <a:extLst>
                <a:ext uri="{FF2B5EF4-FFF2-40B4-BE49-F238E27FC236}">
                  <a16:creationId xmlns:a16="http://schemas.microsoft.com/office/drawing/2014/main" id="{8DA49CB1-DC7A-42FA-B190-283CC9C65D5B}"/>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56" name="Rectangle 55">
            <a:extLst>
              <a:ext uri="{FF2B5EF4-FFF2-40B4-BE49-F238E27FC236}">
                <a16:creationId xmlns:a16="http://schemas.microsoft.com/office/drawing/2014/main" id="{A16F1C43-3BF3-4751-8283-6B7655E876B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34" r:id="rId3"/>
    <p:sldLayoutId id="2147484735" r:id="rId4"/>
    <p:sldLayoutId id="2147484736" r:id="rId5"/>
    <p:sldLayoutId id="2147484737" r:id="rId6"/>
    <p:sldLayoutId id="2147484583" r:id="rId7"/>
    <p:sldLayoutId id="2147484669" r:id="rId8"/>
    <p:sldLayoutId id="2147484562" r:id="rId9"/>
    <p:sldLayoutId id="2147484728" r:id="rId10"/>
    <p:sldLayoutId id="2147484680" r:id="rId11"/>
    <p:sldLayoutId id="2147484610" r:id="rId12"/>
    <p:sldLayoutId id="2147484684" r:id="rId13"/>
    <p:sldLayoutId id="2147484670" r:id="rId14"/>
    <p:sldLayoutId id="2147484671" r:id="rId15"/>
    <p:sldLayoutId id="2147484682" r:id="rId16"/>
    <p:sldLayoutId id="2147484677" r:id="rId17"/>
    <p:sldLayoutId id="2147484727" r:id="rId18"/>
    <p:sldLayoutId id="2147484691" r:id="rId19"/>
    <p:sldLayoutId id="2147484692" r:id="rId20"/>
    <p:sldLayoutId id="2147484693" r:id="rId21"/>
    <p:sldLayoutId id="2147484694" r:id="rId22"/>
    <p:sldLayoutId id="2147484695" r:id="rId23"/>
    <p:sldLayoutId id="2147484560" r:id="rId24"/>
    <p:sldLayoutId id="2147484580" r:id="rId25"/>
    <p:sldLayoutId id="2147484742" r:id="rId26"/>
    <p:sldLayoutId id="2147484743" r:id="rId27"/>
    <p:sldLayoutId id="2147484744" r:id="rId28"/>
    <p:sldLayoutId id="2147484745" r:id="rId29"/>
    <p:sldLayoutId id="2147484566" r:id="rId30"/>
    <p:sldLayoutId id="2147484696" r:id="rId31"/>
    <p:sldLayoutId id="2147484697" r:id="rId32"/>
    <p:sldLayoutId id="2147484675" r:id="rId33"/>
    <p:sldLayoutId id="2147484676" r:id="rId34"/>
    <p:sldLayoutId id="2147484711" r:id="rId35"/>
    <p:sldLayoutId id="2147484721" r:id="rId36"/>
    <p:sldLayoutId id="2147484720" r:id="rId37"/>
    <p:sldLayoutId id="2147484726" r:id="rId38"/>
    <p:sldLayoutId id="2147484570" r:id="rId39"/>
    <p:sldLayoutId id="2147484571" r:id="rId40"/>
    <p:sldLayoutId id="2147484572" r:id="rId41"/>
    <p:sldLayoutId id="2147484688" r:id="rId42"/>
    <p:sldLayoutId id="2147484689" r:id="rId43"/>
    <p:sldLayoutId id="2147484690" r:id="rId44"/>
    <p:sldLayoutId id="2147484724" r:id="rId45"/>
    <p:sldLayoutId id="2147484725" r:id="rId46"/>
    <p:sldLayoutId id="2147484722" r:id="rId47"/>
    <p:sldLayoutId id="2147484683" r:id="rId48"/>
    <p:sldLayoutId id="2147484685" r:id="rId49"/>
    <p:sldLayoutId id="2147484673" r:id="rId50"/>
    <p:sldLayoutId id="2147484678" r:id="rId51"/>
    <p:sldLayoutId id="2147484679" r:id="rId52"/>
    <p:sldLayoutId id="2147484717" r:id="rId53"/>
    <p:sldLayoutId id="2147484718" r:id="rId54"/>
    <p:sldLayoutId id="2147484712" r:id="rId55"/>
    <p:sldLayoutId id="2147484713" r:id="rId56"/>
    <p:sldLayoutId id="2147484714" r:id="rId57"/>
    <p:sldLayoutId id="2147484715" r:id="rId58"/>
    <p:sldLayoutId id="2147484716" r:id="rId59"/>
    <p:sldLayoutId id="2147484723" r:id="rId60"/>
    <p:sldLayoutId id="2147484686" r:id="rId61"/>
    <p:sldLayoutId id="2147484674" r:id="rId62"/>
    <p:sldLayoutId id="2147484702" r:id="rId63"/>
    <p:sldLayoutId id="2147484719" r:id="rId64"/>
    <p:sldLayoutId id="2147484701" r:id="rId65"/>
    <p:sldLayoutId id="2147484699" r:id="rId66"/>
    <p:sldLayoutId id="2147484700" r:id="rId67"/>
    <p:sldLayoutId id="2147484703" r:id="rId68"/>
    <p:sldLayoutId id="2147484704" r:id="rId69"/>
    <p:sldLayoutId id="2147484705" r:id="rId70"/>
    <p:sldLayoutId id="2147484706" r:id="rId71"/>
    <p:sldLayoutId id="2147484707" r:id="rId72"/>
    <p:sldLayoutId id="2147484730" r:id="rId73"/>
    <p:sldLayoutId id="2147484710" r:id="rId74"/>
    <p:sldLayoutId id="2147484729" r:id="rId75"/>
    <p:sldLayoutId id="2147484731" r:id="rId76"/>
    <p:sldLayoutId id="2147484732" r:id="rId77"/>
    <p:sldLayoutId id="2147484733" r:id="rId78"/>
    <p:sldLayoutId id="2147484698" r:id="rId79"/>
    <p:sldLayoutId id="2147484747" r:id="rId80"/>
    <p:sldLayoutId id="2147484748" r:id="rId81"/>
    <p:sldLayoutId id="2147484749" r:id="rId82"/>
    <p:sldLayoutId id="2147484750" r:id="rId83"/>
    <p:sldLayoutId id="2147484751" r:id="rId8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83.xml"/><Relationship Id="rId4" Type="http://schemas.openxmlformats.org/officeDocument/2006/relationships/image" Target="../media/image22.sv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83.xml"/><Relationship Id="rId4" Type="http://schemas.openxmlformats.org/officeDocument/2006/relationships/image" Target="../media/image22.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0.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3" Type="http://schemas.openxmlformats.org/officeDocument/2006/relationships/hyperlink" Target="https://learn.microsoft.com/training/modules/integrations/"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20.svg"/><Relationship Id="rId4" Type="http://schemas.openxmlformats.org/officeDocument/2006/relationships/image" Target="../media/image19.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5.xml"/><Relationship Id="rId4" Type="http://schemas.openxmlformats.org/officeDocument/2006/relationships/image" Target="../media/image32.sv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16.xml"/><Relationship Id="rId5" Type="http://schemas.openxmlformats.org/officeDocument/2006/relationships/image" Target="../media/image35.emf"/><Relationship Id="rId4" Type="http://schemas.openxmlformats.org/officeDocument/2006/relationships/image" Target="../media/image34.svg"/></Relationships>
</file>

<file path=ppt/slides/_rels/slide35.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41" Type="http://schemas.openxmlformats.org/officeDocument/2006/relationships/tags" Target="../tags/tag41.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notesSlide" Target="../notesSlides/notesSlide3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slideLayout" Target="../slideLayouts/slideLayout84.xml"/><Relationship Id="rId8" Type="http://schemas.openxmlformats.org/officeDocument/2006/relationships/tags" Target="../tags/tag8.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s>
</file>

<file path=ppt/slides/_rels/slide36.xml.rels><?xml version="1.0" encoding="UTF-8" standalone="yes"?>
<Relationships xmlns="http://schemas.openxmlformats.org/package/2006/relationships"><Relationship Id="rId13" Type="http://schemas.openxmlformats.org/officeDocument/2006/relationships/tags" Target="../tags/tag55.xml"/><Relationship Id="rId18" Type="http://schemas.openxmlformats.org/officeDocument/2006/relationships/tags" Target="../tags/tag60.xml"/><Relationship Id="rId26" Type="http://schemas.openxmlformats.org/officeDocument/2006/relationships/tags" Target="../tags/tag68.xml"/><Relationship Id="rId39" Type="http://schemas.openxmlformats.org/officeDocument/2006/relationships/tags" Target="../tags/tag81.xml"/><Relationship Id="rId21" Type="http://schemas.openxmlformats.org/officeDocument/2006/relationships/tags" Target="../tags/tag63.xml"/><Relationship Id="rId34" Type="http://schemas.openxmlformats.org/officeDocument/2006/relationships/tags" Target="../tags/tag76.xml"/><Relationship Id="rId42" Type="http://schemas.openxmlformats.org/officeDocument/2006/relationships/tags" Target="../tags/tag84.xml"/><Relationship Id="rId7" Type="http://schemas.openxmlformats.org/officeDocument/2006/relationships/tags" Target="../tags/tag49.xml"/><Relationship Id="rId2" Type="http://schemas.openxmlformats.org/officeDocument/2006/relationships/tags" Target="../tags/tag44.xml"/><Relationship Id="rId16" Type="http://schemas.openxmlformats.org/officeDocument/2006/relationships/tags" Target="../tags/tag58.xml"/><Relationship Id="rId20" Type="http://schemas.openxmlformats.org/officeDocument/2006/relationships/tags" Target="../tags/tag62.xml"/><Relationship Id="rId29" Type="http://schemas.openxmlformats.org/officeDocument/2006/relationships/tags" Target="../tags/tag71.xml"/><Relationship Id="rId41" Type="http://schemas.openxmlformats.org/officeDocument/2006/relationships/tags" Target="../tags/tag83.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tags" Target="../tags/tag66.xml"/><Relationship Id="rId32" Type="http://schemas.openxmlformats.org/officeDocument/2006/relationships/tags" Target="../tags/tag74.xml"/><Relationship Id="rId37" Type="http://schemas.openxmlformats.org/officeDocument/2006/relationships/tags" Target="../tags/tag79.xml"/><Relationship Id="rId40" Type="http://schemas.openxmlformats.org/officeDocument/2006/relationships/tags" Target="../tags/tag82.xml"/><Relationship Id="rId5" Type="http://schemas.openxmlformats.org/officeDocument/2006/relationships/tags" Target="../tags/tag47.xml"/><Relationship Id="rId15" Type="http://schemas.openxmlformats.org/officeDocument/2006/relationships/tags" Target="../tags/tag57.xml"/><Relationship Id="rId23" Type="http://schemas.openxmlformats.org/officeDocument/2006/relationships/tags" Target="../tags/tag65.xml"/><Relationship Id="rId28" Type="http://schemas.openxmlformats.org/officeDocument/2006/relationships/tags" Target="../tags/tag70.xml"/><Relationship Id="rId36" Type="http://schemas.openxmlformats.org/officeDocument/2006/relationships/tags" Target="../tags/tag78.xml"/><Relationship Id="rId10" Type="http://schemas.openxmlformats.org/officeDocument/2006/relationships/tags" Target="../tags/tag52.xml"/><Relationship Id="rId19" Type="http://schemas.openxmlformats.org/officeDocument/2006/relationships/tags" Target="../tags/tag61.xml"/><Relationship Id="rId31" Type="http://schemas.openxmlformats.org/officeDocument/2006/relationships/tags" Target="../tags/tag73.xml"/><Relationship Id="rId44" Type="http://schemas.openxmlformats.org/officeDocument/2006/relationships/notesSlide" Target="../notesSlides/notesSlide32.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tags" Target="../tags/tag56.xml"/><Relationship Id="rId22" Type="http://schemas.openxmlformats.org/officeDocument/2006/relationships/tags" Target="../tags/tag64.xml"/><Relationship Id="rId27" Type="http://schemas.openxmlformats.org/officeDocument/2006/relationships/tags" Target="../tags/tag69.xml"/><Relationship Id="rId30" Type="http://schemas.openxmlformats.org/officeDocument/2006/relationships/tags" Target="../tags/tag72.xml"/><Relationship Id="rId35" Type="http://schemas.openxmlformats.org/officeDocument/2006/relationships/tags" Target="../tags/tag77.xml"/><Relationship Id="rId43" Type="http://schemas.openxmlformats.org/officeDocument/2006/relationships/slideLayout" Target="../slideLayouts/slideLayout84.xml"/><Relationship Id="rId8" Type="http://schemas.openxmlformats.org/officeDocument/2006/relationships/tags" Target="../tags/tag50.xml"/><Relationship Id="rId3" Type="http://schemas.openxmlformats.org/officeDocument/2006/relationships/tags" Target="../tags/tag45.xml"/><Relationship Id="rId12" Type="http://schemas.openxmlformats.org/officeDocument/2006/relationships/tags" Target="../tags/tag54.xml"/><Relationship Id="rId17" Type="http://schemas.openxmlformats.org/officeDocument/2006/relationships/tags" Target="../tags/tag59.xml"/><Relationship Id="rId25" Type="http://schemas.openxmlformats.org/officeDocument/2006/relationships/tags" Target="../tags/tag67.xml"/><Relationship Id="rId33" Type="http://schemas.openxmlformats.org/officeDocument/2006/relationships/tags" Target="../tags/tag75.xml"/><Relationship Id="rId38" Type="http://schemas.openxmlformats.org/officeDocument/2006/relationships/tags" Target="../tags/tag8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83.xml"/><Relationship Id="rId4" Type="http://schemas.openxmlformats.org/officeDocument/2006/relationships/image" Target="../media/image22.sv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74E734AB-E0EC-44F5-BDA3-EC68CE9E8ADB}"/>
              </a:ext>
            </a:extLst>
          </p:cNvPr>
          <p:cNvSpPr>
            <a:spLocks noGrp="1"/>
          </p:cNvSpPr>
          <p:nvPr>
            <p:ph type="title"/>
          </p:nvPr>
        </p:nvSpPr>
        <p:spPr/>
        <p:txBody>
          <a:bodyPr/>
          <a:lstStyle/>
          <a:p>
            <a:r>
              <a:rPr lang="en-GB"/>
              <a:t>Implement integrations with Power Platform</a:t>
            </a:r>
            <a:endParaRPr lang="en-US"/>
          </a:p>
        </p:txBody>
      </p:sp>
    </p:spTree>
    <p:extLst>
      <p:ext uri="{BB962C8B-B14F-4D97-AF65-F5344CB8AC3E}">
        <p14:creationId xmlns:p14="http://schemas.microsoft.com/office/powerpoint/2010/main" val="75576489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t>What are common integration challenges?</a:t>
            </a:r>
            <a:endParaRPr lang="en-GB"/>
          </a:p>
        </p:txBody>
      </p:sp>
      <p:pic>
        <p:nvPicPr>
          <p:cNvPr id="4" name="Picture Placeholder 12" descr="Boardroom outline">
            <a:extLst>
              <a:ext uri="{FF2B5EF4-FFF2-40B4-BE49-F238E27FC236}">
                <a16:creationId xmlns:a16="http://schemas.microsoft.com/office/drawing/2014/main" id="{C7F94E1E-F775-F3BF-3804-43B1B7738532}"/>
              </a:ext>
            </a:extLst>
          </p:cNvPr>
          <p:cNvPicPr>
            <a:picLocks noGrp="1" noChangeAspect="1"/>
          </p:cNvPicPr>
          <p:nvPr>
            <p:ph type="pic" sz="quarter" idx="10"/>
          </p:nvPr>
        </p:nvPicPr>
        <p:blipFill rotWithShape="1">
          <a:blip r:embed="rId3">
            <a:extLst>
              <a:ext uri="{96DAC541-7B7A-43D3-8B79-37D633B846F1}">
                <asvg:svgBlip xmlns:asvg="http://schemas.microsoft.com/office/drawing/2016/SVG/main" r:embed="rId4"/>
              </a:ext>
            </a:extLst>
          </a:blip>
          <a:srcRect/>
          <a:stretch/>
        </p:blipFill>
        <p:spPr>
          <a:xfrm>
            <a:off x="10098361" y="2777952"/>
            <a:ext cx="1281254" cy="1281436"/>
          </a:xfrm>
        </p:spPr>
      </p:pic>
    </p:spTree>
    <p:extLst>
      <p:ext uri="{BB962C8B-B14F-4D97-AF65-F5344CB8AC3E}">
        <p14:creationId xmlns:p14="http://schemas.microsoft.com/office/powerpoint/2010/main" val="159499239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a:t>Common integration challenges faced by a solution architect</a:t>
            </a:r>
          </a:p>
        </p:txBody>
      </p:sp>
      <p:graphicFrame>
        <p:nvGraphicFramePr>
          <p:cNvPr id="2" name="Diagram 1">
            <a:extLst>
              <a:ext uri="{FF2B5EF4-FFF2-40B4-BE49-F238E27FC236}">
                <a16:creationId xmlns:a16="http://schemas.microsoft.com/office/drawing/2014/main" id="{31F07E72-6DA5-9EA3-C702-9ABDB444D7D3}"/>
              </a:ext>
            </a:extLst>
          </p:cNvPr>
          <p:cNvGraphicFramePr/>
          <p:nvPr/>
        </p:nvGraphicFramePr>
        <p:xfrm>
          <a:off x="419100" y="1457326"/>
          <a:ext cx="11341100" cy="50849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336508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a:t>Integration influencers</a:t>
            </a:r>
          </a:p>
        </p:txBody>
      </p:sp>
      <p:graphicFrame>
        <p:nvGraphicFramePr>
          <p:cNvPr id="2" name="Diagram 1">
            <a:extLst>
              <a:ext uri="{FF2B5EF4-FFF2-40B4-BE49-F238E27FC236}">
                <a16:creationId xmlns:a16="http://schemas.microsoft.com/office/drawing/2014/main" id="{8614FB5E-6B5B-C8C3-BE57-9EE80943123F}"/>
              </a:ext>
            </a:extLst>
          </p:cNvPr>
          <p:cNvGraphicFramePr/>
          <p:nvPr>
            <p:extLst>
              <p:ext uri="{D42A27DB-BD31-4B8C-83A1-F6EECF244321}">
                <p14:modId xmlns:p14="http://schemas.microsoft.com/office/powerpoint/2010/main" val="3056138061"/>
              </p:ext>
            </p:extLst>
          </p:nvPr>
        </p:nvGraphicFramePr>
        <p:xfrm>
          <a:off x="419100" y="1457326"/>
          <a:ext cx="11341100" cy="4191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831413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t>What are some things you have seen cause integrations to fail?</a:t>
            </a:r>
            <a:endParaRPr lang="en-GB"/>
          </a:p>
        </p:txBody>
      </p:sp>
      <p:pic>
        <p:nvPicPr>
          <p:cNvPr id="4" name="Picture Placeholder 12" descr="Boardroom outline">
            <a:extLst>
              <a:ext uri="{FF2B5EF4-FFF2-40B4-BE49-F238E27FC236}">
                <a16:creationId xmlns:a16="http://schemas.microsoft.com/office/drawing/2014/main" id="{C7F94E1E-F775-F3BF-3804-43B1B7738532}"/>
              </a:ext>
            </a:extLst>
          </p:cNvPr>
          <p:cNvPicPr>
            <a:picLocks noGrp="1" noChangeAspect="1"/>
          </p:cNvPicPr>
          <p:nvPr>
            <p:ph type="pic" sz="quarter" idx="10"/>
          </p:nvPr>
        </p:nvPicPr>
        <p:blipFill rotWithShape="1">
          <a:blip r:embed="rId3">
            <a:extLst>
              <a:ext uri="{96DAC541-7B7A-43D3-8B79-37D633B846F1}">
                <asvg:svgBlip xmlns:asvg="http://schemas.microsoft.com/office/drawing/2016/SVG/main" r:embed="rId4"/>
              </a:ext>
            </a:extLst>
          </a:blip>
          <a:srcRect/>
          <a:stretch/>
        </p:blipFill>
        <p:spPr>
          <a:xfrm>
            <a:off x="10098361" y="2777952"/>
            <a:ext cx="1281254" cy="1281436"/>
          </a:xfrm>
        </p:spPr>
      </p:pic>
    </p:spTree>
    <p:extLst>
      <p:ext uri="{BB962C8B-B14F-4D97-AF65-F5344CB8AC3E}">
        <p14:creationId xmlns:p14="http://schemas.microsoft.com/office/powerpoint/2010/main" val="387516411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a:t>Causes of failure</a:t>
            </a:r>
          </a:p>
        </p:txBody>
      </p:sp>
      <p:grpSp>
        <p:nvGrpSpPr>
          <p:cNvPr id="7" name="Group 6">
            <a:extLst>
              <a:ext uri="{FF2B5EF4-FFF2-40B4-BE49-F238E27FC236}">
                <a16:creationId xmlns:a16="http://schemas.microsoft.com/office/drawing/2014/main" id="{E1F71328-72D0-A9AE-8432-1D6A88290356}"/>
              </a:ext>
              <a:ext uri="{C183D7F6-B498-43B3-948B-1728B52AA6E4}">
                <adec:decorative xmlns:adec="http://schemas.microsoft.com/office/drawing/2017/decorative" val="1"/>
              </a:ext>
            </a:extLst>
          </p:cNvPr>
          <p:cNvGrpSpPr/>
          <p:nvPr/>
        </p:nvGrpSpPr>
        <p:grpSpPr>
          <a:xfrm>
            <a:off x="418643" y="1327923"/>
            <a:ext cx="657589" cy="657683"/>
            <a:chOff x="418643" y="1487929"/>
            <a:chExt cx="717140" cy="717242"/>
          </a:xfrm>
        </p:grpSpPr>
        <p:grpSp>
          <p:nvGrpSpPr>
            <p:cNvPr id="10" name="Group 9">
              <a:extLst>
                <a:ext uri="{FF2B5EF4-FFF2-40B4-BE49-F238E27FC236}">
                  <a16:creationId xmlns:a16="http://schemas.microsoft.com/office/drawing/2014/main" id="{95A993C3-928E-85AD-434F-4B0FD514AEA3}"/>
                </a:ext>
              </a:extLst>
            </p:cNvPr>
            <p:cNvGrpSpPr/>
            <p:nvPr/>
          </p:nvGrpSpPr>
          <p:grpSpPr>
            <a:xfrm>
              <a:off x="418643" y="1487929"/>
              <a:ext cx="717140" cy="717242"/>
              <a:chOff x="418643" y="1487929"/>
              <a:chExt cx="717140" cy="717242"/>
            </a:xfrm>
          </p:grpSpPr>
          <p:sp>
            <p:nvSpPr>
              <p:cNvPr id="12" name="Freeform 5">
                <a:extLst>
                  <a:ext uri="{FF2B5EF4-FFF2-40B4-BE49-F238E27FC236}">
                    <a16:creationId xmlns:a16="http://schemas.microsoft.com/office/drawing/2014/main" id="{0ED2F836-44AD-9151-F379-80DEF9C9937C}"/>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3" name="Freeform 6">
                <a:extLst>
                  <a:ext uri="{FF2B5EF4-FFF2-40B4-BE49-F238E27FC236}">
                    <a16:creationId xmlns:a16="http://schemas.microsoft.com/office/drawing/2014/main" id="{E6D6E690-7BCB-2B5C-B20A-620CD0804A6E}"/>
                  </a:ext>
                </a:extLst>
              </p:cNvPr>
              <p:cNvSpPr>
                <a:spLocks noEditPoints="1"/>
              </p:cNvSpPr>
              <p:nvPr/>
            </p:nvSpPr>
            <p:spPr bwMode="auto">
              <a:xfrm>
                <a:off x="468540" y="1538996"/>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1" name="Lock" title="Icon of a padlock">
              <a:extLst>
                <a:ext uri="{FF2B5EF4-FFF2-40B4-BE49-F238E27FC236}">
                  <a16:creationId xmlns:a16="http://schemas.microsoft.com/office/drawing/2014/main" id="{3E6901E7-0740-A3C4-7E7C-FA9BE8C401E3}"/>
                </a:ext>
              </a:extLst>
            </p:cNvPr>
            <p:cNvSpPr>
              <a:spLocks noChangeAspect="1" noEditPoints="1"/>
            </p:cNvSpPr>
            <p:nvPr/>
          </p:nvSpPr>
          <p:spPr bwMode="auto">
            <a:xfrm>
              <a:off x="640382" y="1655660"/>
              <a:ext cx="274821" cy="38410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9" name="Content Placeholder 8">
            <a:extLst>
              <a:ext uri="{FF2B5EF4-FFF2-40B4-BE49-F238E27FC236}">
                <a16:creationId xmlns:a16="http://schemas.microsoft.com/office/drawing/2014/main" id="{AF9ED612-58D5-46DB-A220-90831426D90E}"/>
              </a:ext>
            </a:extLst>
          </p:cNvPr>
          <p:cNvSpPr>
            <a:spLocks noGrp="1"/>
          </p:cNvSpPr>
          <p:nvPr>
            <p:ph type="body" sz="quarter" idx="11"/>
          </p:nvPr>
        </p:nvSpPr>
        <p:spPr/>
        <p:txBody>
          <a:bodyPr lIns="0"/>
          <a:lstStyle/>
          <a:p>
            <a:pPr>
              <a:spcBef>
                <a:spcPts val="1800"/>
              </a:spcBef>
              <a:spcAft>
                <a:spcPts val="0"/>
              </a:spcAft>
            </a:pPr>
            <a:r>
              <a:rPr lang="en-US" sz="2000"/>
              <a:t>Underestimating complexity of integrating</a:t>
            </a:r>
            <a:endParaRPr lang="en-US" sz="2000">
              <a:latin typeface="+mn-lt"/>
            </a:endParaRPr>
          </a:p>
        </p:txBody>
      </p:sp>
      <p:grpSp>
        <p:nvGrpSpPr>
          <p:cNvPr id="14" name="Group 13">
            <a:extLst>
              <a:ext uri="{FF2B5EF4-FFF2-40B4-BE49-F238E27FC236}">
                <a16:creationId xmlns:a16="http://schemas.microsoft.com/office/drawing/2014/main" id="{22FF73B0-ABE1-8400-3CC8-C1627FA29A39}"/>
              </a:ext>
              <a:ext uri="{C183D7F6-B498-43B3-948B-1728B52AA6E4}">
                <adec:decorative xmlns:adec="http://schemas.microsoft.com/office/drawing/2017/decorative" val="1"/>
              </a:ext>
            </a:extLst>
          </p:cNvPr>
          <p:cNvGrpSpPr/>
          <p:nvPr/>
        </p:nvGrpSpPr>
        <p:grpSpPr>
          <a:xfrm>
            <a:off x="418643" y="2036817"/>
            <a:ext cx="657589" cy="657683"/>
            <a:chOff x="418643" y="2533089"/>
            <a:chExt cx="717140" cy="717242"/>
          </a:xfrm>
        </p:grpSpPr>
        <p:grpSp>
          <p:nvGrpSpPr>
            <p:cNvPr id="15" name="Group 14">
              <a:extLst>
                <a:ext uri="{FF2B5EF4-FFF2-40B4-BE49-F238E27FC236}">
                  <a16:creationId xmlns:a16="http://schemas.microsoft.com/office/drawing/2014/main" id="{0873C2B0-D74C-419A-E566-72443D64112A}"/>
                </a:ext>
              </a:extLst>
            </p:cNvPr>
            <p:cNvGrpSpPr/>
            <p:nvPr/>
          </p:nvGrpSpPr>
          <p:grpSpPr>
            <a:xfrm>
              <a:off x="418643" y="2533089"/>
              <a:ext cx="717140" cy="717242"/>
              <a:chOff x="418643" y="1487929"/>
              <a:chExt cx="717140" cy="717242"/>
            </a:xfrm>
          </p:grpSpPr>
          <p:sp>
            <p:nvSpPr>
              <p:cNvPr id="17" name="Freeform 5">
                <a:extLst>
                  <a:ext uri="{FF2B5EF4-FFF2-40B4-BE49-F238E27FC236}">
                    <a16:creationId xmlns:a16="http://schemas.microsoft.com/office/drawing/2014/main" id="{4DB462ED-CF8A-5B8A-F0DF-722F12E9A1E5}"/>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8" name="Freeform 6">
                <a:extLst>
                  <a:ext uri="{FF2B5EF4-FFF2-40B4-BE49-F238E27FC236}">
                    <a16:creationId xmlns:a16="http://schemas.microsoft.com/office/drawing/2014/main" id="{82529520-A82E-CF29-E20B-734FBE26B3B6}"/>
                  </a:ext>
                </a:extLst>
              </p:cNvPr>
              <p:cNvSpPr>
                <a:spLocks noEditPoints="1"/>
              </p:cNvSpPr>
              <p:nvPr/>
            </p:nvSpPr>
            <p:spPr bwMode="auto">
              <a:xfrm>
                <a:off x="468540" y="1538996"/>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6" name="shield_3" title="Icon of a shield with an exclamation point inside">
              <a:extLst>
                <a:ext uri="{FF2B5EF4-FFF2-40B4-BE49-F238E27FC236}">
                  <a16:creationId xmlns:a16="http://schemas.microsoft.com/office/drawing/2014/main" id="{87E1F594-9B18-F494-321D-53BB91D7171A}"/>
                </a:ext>
              </a:extLst>
            </p:cNvPr>
            <p:cNvSpPr>
              <a:spLocks noChangeAspect="1" noEditPoints="1"/>
            </p:cNvSpPr>
            <p:nvPr/>
          </p:nvSpPr>
          <p:spPr bwMode="auto">
            <a:xfrm>
              <a:off x="601122" y="2725146"/>
              <a:ext cx="353341" cy="358113"/>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ext Placeholder 1">
            <a:extLst>
              <a:ext uri="{FF2B5EF4-FFF2-40B4-BE49-F238E27FC236}">
                <a16:creationId xmlns:a16="http://schemas.microsoft.com/office/drawing/2014/main" id="{0AA33DEA-9393-4A64-571B-8244776F1A6F}"/>
              </a:ext>
            </a:extLst>
          </p:cNvPr>
          <p:cNvSpPr>
            <a:spLocks noGrp="1"/>
          </p:cNvSpPr>
          <p:nvPr>
            <p:ph type="body" sz="quarter" idx="15"/>
          </p:nvPr>
        </p:nvSpPr>
        <p:spPr/>
        <p:txBody>
          <a:bodyPr/>
          <a:lstStyle/>
          <a:p>
            <a:r>
              <a:rPr lang="en-US" sz="2000"/>
              <a:t>Poor user experience using the integrated solution</a:t>
            </a:r>
          </a:p>
        </p:txBody>
      </p:sp>
      <p:grpSp>
        <p:nvGrpSpPr>
          <p:cNvPr id="19" name="Group 18">
            <a:extLst>
              <a:ext uri="{FF2B5EF4-FFF2-40B4-BE49-F238E27FC236}">
                <a16:creationId xmlns:a16="http://schemas.microsoft.com/office/drawing/2014/main" id="{182C46D6-AF6B-20BE-5A83-3EFB0E25B4BF}"/>
              </a:ext>
              <a:ext uri="{C183D7F6-B498-43B3-948B-1728B52AA6E4}">
                <adec:decorative xmlns:adec="http://schemas.microsoft.com/office/drawing/2017/decorative" val="1"/>
              </a:ext>
            </a:extLst>
          </p:cNvPr>
          <p:cNvGrpSpPr/>
          <p:nvPr/>
        </p:nvGrpSpPr>
        <p:grpSpPr>
          <a:xfrm>
            <a:off x="418643" y="2745711"/>
            <a:ext cx="657589" cy="657683"/>
            <a:chOff x="418643" y="3578249"/>
            <a:chExt cx="717140" cy="717242"/>
          </a:xfrm>
        </p:grpSpPr>
        <p:grpSp>
          <p:nvGrpSpPr>
            <p:cNvPr id="20" name="Group 19">
              <a:extLst>
                <a:ext uri="{FF2B5EF4-FFF2-40B4-BE49-F238E27FC236}">
                  <a16:creationId xmlns:a16="http://schemas.microsoft.com/office/drawing/2014/main" id="{6F37C54E-22E6-7C20-DE3C-40198CD76BD7}"/>
                </a:ext>
              </a:extLst>
            </p:cNvPr>
            <p:cNvGrpSpPr/>
            <p:nvPr/>
          </p:nvGrpSpPr>
          <p:grpSpPr>
            <a:xfrm>
              <a:off x="418643" y="3578249"/>
              <a:ext cx="717140" cy="717242"/>
              <a:chOff x="418643" y="1487929"/>
              <a:chExt cx="717140" cy="717242"/>
            </a:xfrm>
          </p:grpSpPr>
          <p:sp>
            <p:nvSpPr>
              <p:cNvPr id="22" name="Freeform 5">
                <a:extLst>
                  <a:ext uri="{FF2B5EF4-FFF2-40B4-BE49-F238E27FC236}">
                    <a16:creationId xmlns:a16="http://schemas.microsoft.com/office/drawing/2014/main" id="{6442C7FE-2024-C492-13C2-E5D008E0D902}"/>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3" name="Freeform 6">
                <a:extLst>
                  <a:ext uri="{FF2B5EF4-FFF2-40B4-BE49-F238E27FC236}">
                    <a16:creationId xmlns:a16="http://schemas.microsoft.com/office/drawing/2014/main" id="{4C1A8F60-C001-149F-A6EB-0726B8170FCB}"/>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21" name="safe" title="Icon of a locked safe">
              <a:extLst>
                <a:ext uri="{FF2B5EF4-FFF2-40B4-BE49-F238E27FC236}">
                  <a16:creationId xmlns:a16="http://schemas.microsoft.com/office/drawing/2014/main" id="{B6F02591-DEC7-6D10-0236-1463815F5288}"/>
                </a:ext>
              </a:extLst>
            </p:cNvPr>
            <p:cNvSpPr>
              <a:spLocks noChangeAspect="1" noEditPoints="1"/>
            </p:cNvSpPr>
            <p:nvPr/>
          </p:nvSpPr>
          <p:spPr bwMode="auto">
            <a:xfrm>
              <a:off x="620172" y="3770424"/>
              <a:ext cx="314081" cy="33289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 name="Text Placeholder 2">
            <a:extLst>
              <a:ext uri="{FF2B5EF4-FFF2-40B4-BE49-F238E27FC236}">
                <a16:creationId xmlns:a16="http://schemas.microsoft.com/office/drawing/2014/main" id="{96CD73D1-807F-7B63-4BD6-AAD1B100FD73}"/>
              </a:ext>
            </a:extLst>
          </p:cNvPr>
          <p:cNvSpPr>
            <a:spLocks noGrp="1"/>
          </p:cNvSpPr>
          <p:nvPr>
            <p:ph type="body" sz="quarter" idx="17"/>
          </p:nvPr>
        </p:nvSpPr>
        <p:spPr/>
        <p:txBody>
          <a:bodyPr/>
          <a:lstStyle/>
          <a:p>
            <a:r>
              <a:rPr lang="en-US" sz="2000"/>
              <a:t>Increasing cohesion of components to creating a fragile system</a:t>
            </a:r>
          </a:p>
        </p:txBody>
      </p:sp>
      <p:grpSp>
        <p:nvGrpSpPr>
          <p:cNvPr id="24" name="Group 23">
            <a:extLst>
              <a:ext uri="{FF2B5EF4-FFF2-40B4-BE49-F238E27FC236}">
                <a16:creationId xmlns:a16="http://schemas.microsoft.com/office/drawing/2014/main" id="{20D7D0C5-62BB-67B2-214F-CD7FB8FB5843}"/>
              </a:ext>
              <a:ext uri="{C183D7F6-B498-43B3-948B-1728B52AA6E4}">
                <adec:decorative xmlns:adec="http://schemas.microsoft.com/office/drawing/2017/decorative" val="1"/>
              </a:ext>
            </a:extLst>
          </p:cNvPr>
          <p:cNvGrpSpPr/>
          <p:nvPr/>
        </p:nvGrpSpPr>
        <p:grpSpPr>
          <a:xfrm>
            <a:off x="418643" y="3454605"/>
            <a:ext cx="657589" cy="657683"/>
            <a:chOff x="418643" y="4623409"/>
            <a:chExt cx="717140" cy="717242"/>
          </a:xfrm>
        </p:grpSpPr>
        <p:grpSp>
          <p:nvGrpSpPr>
            <p:cNvPr id="25" name="Group 24">
              <a:extLst>
                <a:ext uri="{FF2B5EF4-FFF2-40B4-BE49-F238E27FC236}">
                  <a16:creationId xmlns:a16="http://schemas.microsoft.com/office/drawing/2014/main" id="{C354F7E5-0E49-F89D-FD2A-D333455E7279}"/>
                </a:ext>
              </a:extLst>
            </p:cNvPr>
            <p:cNvGrpSpPr/>
            <p:nvPr/>
          </p:nvGrpSpPr>
          <p:grpSpPr>
            <a:xfrm>
              <a:off x="418643" y="4623409"/>
              <a:ext cx="717140" cy="717242"/>
              <a:chOff x="418643" y="1487929"/>
              <a:chExt cx="717140" cy="717242"/>
            </a:xfrm>
          </p:grpSpPr>
          <p:sp>
            <p:nvSpPr>
              <p:cNvPr id="27" name="Freeform 5">
                <a:extLst>
                  <a:ext uri="{FF2B5EF4-FFF2-40B4-BE49-F238E27FC236}">
                    <a16:creationId xmlns:a16="http://schemas.microsoft.com/office/drawing/2014/main" id="{53022DDB-F7BA-61C3-4F55-D546C517F050}"/>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8" name="Freeform 6">
                <a:extLst>
                  <a:ext uri="{FF2B5EF4-FFF2-40B4-BE49-F238E27FC236}">
                    <a16:creationId xmlns:a16="http://schemas.microsoft.com/office/drawing/2014/main" id="{C596F016-8FC1-FE0D-7BA8-449B48689A71}"/>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26" name="key" title="Icon of a key">
              <a:extLst>
                <a:ext uri="{FF2B5EF4-FFF2-40B4-BE49-F238E27FC236}">
                  <a16:creationId xmlns:a16="http://schemas.microsoft.com/office/drawing/2014/main" id="{B391B22A-AA06-A495-6134-6D0A3E31F1B4}"/>
                </a:ext>
              </a:extLst>
            </p:cNvPr>
            <p:cNvSpPr>
              <a:spLocks noChangeAspect="1" noEditPoints="1"/>
            </p:cNvSpPr>
            <p:nvPr/>
          </p:nvSpPr>
          <p:spPr bwMode="auto">
            <a:xfrm>
              <a:off x="619363" y="4824989"/>
              <a:ext cx="315700" cy="314081"/>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 name="Text Placeholder 3">
            <a:extLst>
              <a:ext uri="{FF2B5EF4-FFF2-40B4-BE49-F238E27FC236}">
                <a16:creationId xmlns:a16="http://schemas.microsoft.com/office/drawing/2014/main" id="{A70671D1-A2E3-E466-1147-6CC921023120}"/>
              </a:ext>
            </a:extLst>
          </p:cNvPr>
          <p:cNvSpPr>
            <a:spLocks noGrp="1"/>
          </p:cNvSpPr>
          <p:nvPr>
            <p:ph type="body" sz="quarter" idx="19"/>
          </p:nvPr>
        </p:nvSpPr>
        <p:spPr/>
        <p:txBody>
          <a:bodyPr/>
          <a:lstStyle/>
          <a:p>
            <a:r>
              <a:rPr lang="en-US" sz="2000"/>
              <a:t>Not knowing what Microsoft Power Platform does or doesn’t do well</a:t>
            </a:r>
          </a:p>
        </p:txBody>
      </p:sp>
      <p:grpSp>
        <p:nvGrpSpPr>
          <p:cNvPr id="29" name="Group 28">
            <a:extLst>
              <a:ext uri="{FF2B5EF4-FFF2-40B4-BE49-F238E27FC236}">
                <a16:creationId xmlns:a16="http://schemas.microsoft.com/office/drawing/2014/main" id="{D5A4DEE6-3117-975C-A2C4-7E3882AAB0FD}"/>
              </a:ext>
              <a:ext uri="{C183D7F6-B498-43B3-948B-1728B52AA6E4}">
                <adec:decorative xmlns:adec="http://schemas.microsoft.com/office/drawing/2017/decorative" val="1"/>
              </a:ext>
            </a:extLst>
          </p:cNvPr>
          <p:cNvGrpSpPr/>
          <p:nvPr/>
        </p:nvGrpSpPr>
        <p:grpSpPr>
          <a:xfrm>
            <a:off x="418643" y="4163499"/>
            <a:ext cx="657589" cy="657683"/>
            <a:chOff x="418643" y="4842674"/>
            <a:chExt cx="717140" cy="717242"/>
          </a:xfrm>
        </p:grpSpPr>
        <p:grpSp>
          <p:nvGrpSpPr>
            <p:cNvPr id="30" name="Group 29">
              <a:extLst>
                <a:ext uri="{FF2B5EF4-FFF2-40B4-BE49-F238E27FC236}">
                  <a16:creationId xmlns:a16="http://schemas.microsoft.com/office/drawing/2014/main" id="{F482586A-7A32-50F7-8D65-90BF8B7A0F03}"/>
                </a:ext>
              </a:extLst>
            </p:cNvPr>
            <p:cNvGrpSpPr/>
            <p:nvPr/>
          </p:nvGrpSpPr>
          <p:grpSpPr>
            <a:xfrm>
              <a:off x="418643" y="4842674"/>
              <a:ext cx="717140" cy="717242"/>
              <a:chOff x="418643" y="1487929"/>
              <a:chExt cx="717140" cy="717242"/>
            </a:xfrm>
          </p:grpSpPr>
          <p:sp>
            <p:nvSpPr>
              <p:cNvPr id="32" name="Freeform 5">
                <a:extLst>
                  <a:ext uri="{FF2B5EF4-FFF2-40B4-BE49-F238E27FC236}">
                    <a16:creationId xmlns:a16="http://schemas.microsoft.com/office/drawing/2014/main" id="{1545BB65-D542-7F16-4862-80110242D33E}"/>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3" name="Freeform 6">
                <a:extLst>
                  <a:ext uri="{FF2B5EF4-FFF2-40B4-BE49-F238E27FC236}">
                    <a16:creationId xmlns:a16="http://schemas.microsoft.com/office/drawing/2014/main" id="{EC73B5E8-D4DF-4B1D-A474-250CD2E9C230}"/>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31" name="document_6" title="Icon of a document with a padlock in the lower right corner">
              <a:extLst>
                <a:ext uri="{FF2B5EF4-FFF2-40B4-BE49-F238E27FC236}">
                  <a16:creationId xmlns:a16="http://schemas.microsoft.com/office/drawing/2014/main" id="{AC8396A5-4B70-5BF1-FC26-F737F5BD5D00}"/>
                </a:ext>
              </a:extLst>
            </p:cNvPr>
            <p:cNvSpPr>
              <a:spLocks noChangeAspect="1" noEditPoints="1"/>
            </p:cNvSpPr>
            <p:nvPr/>
          </p:nvSpPr>
          <p:spPr bwMode="auto">
            <a:xfrm>
              <a:off x="639802" y="5029531"/>
              <a:ext cx="274821" cy="343526"/>
            </a:xfrm>
            <a:custGeom>
              <a:avLst/>
              <a:gdLst>
                <a:gd name="T0" fmla="*/ 99 w 265"/>
                <a:gd name="T1" fmla="*/ 332 h 332"/>
                <a:gd name="T2" fmla="*/ 0 w 265"/>
                <a:gd name="T3" fmla="*/ 332 h 332"/>
                <a:gd name="T4" fmla="*/ 0 w 265"/>
                <a:gd name="T5" fmla="*/ 49 h 332"/>
                <a:gd name="T6" fmla="*/ 49 w 265"/>
                <a:gd name="T7" fmla="*/ 0 h 332"/>
                <a:gd name="T8" fmla="*/ 241 w 265"/>
                <a:gd name="T9" fmla="*/ 0 h 332"/>
                <a:gd name="T10" fmla="*/ 241 w 265"/>
                <a:gd name="T11" fmla="*/ 127 h 332"/>
                <a:gd name="T12" fmla="*/ 265 w 265"/>
                <a:gd name="T13" fmla="*/ 219 h 332"/>
                <a:gd name="T14" fmla="*/ 132 w 265"/>
                <a:gd name="T15" fmla="*/ 219 h 332"/>
                <a:gd name="T16" fmla="*/ 132 w 265"/>
                <a:gd name="T17" fmla="*/ 332 h 332"/>
                <a:gd name="T18" fmla="*/ 265 w 265"/>
                <a:gd name="T19" fmla="*/ 332 h 332"/>
                <a:gd name="T20" fmla="*/ 265 w 265"/>
                <a:gd name="T21" fmla="*/ 219 h 332"/>
                <a:gd name="T22" fmla="*/ 245 w 265"/>
                <a:gd name="T23" fmla="*/ 219 h 332"/>
                <a:gd name="T24" fmla="*/ 245 w 265"/>
                <a:gd name="T25" fmla="*/ 198 h 332"/>
                <a:gd name="T26" fmla="*/ 201 w 265"/>
                <a:gd name="T27" fmla="*/ 153 h 332"/>
                <a:gd name="T28" fmla="*/ 157 w 265"/>
                <a:gd name="T29" fmla="*/ 198 h 332"/>
                <a:gd name="T30" fmla="*/ 157 w 265"/>
                <a:gd name="T31" fmla="*/ 21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5" h="332">
                  <a:moveTo>
                    <a:pt x="99" y="332"/>
                  </a:moveTo>
                  <a:cubicBezTo>
                    <a:pt x="0" y="332"/>
                    <a:pt x="0" y="332"/>
                    <a:pt x="0" y="332"/>
                  </a:cubicBezTo>
                  <a:cubicBezTo>
                    <a:pt x="0" y="49"/>
                    <a:pt x="0" y="49"/>
                    <a:pt x="0" y="49"/>
                  </a:cubicBezTo>
                  <a:cubicBezTo>
                    <a:pt x="49" y="0"/>
                    <a:pt x="49" y="0"/>
                    <a:pt x="49" y="0"/>
                  </a:cubicBezTo>
                  <a:cubicBezTo>
                    <a:pt x="241" y="0"/>
                    <a:pt x="241" y="0"/>
                    <a:pt x="241" y="0"/>
                  </a:cubicBezTo>
                  <a:cubicBezTo>
                    <a:pt x="241" y="127"/>
                    <a:pt x="241" y="127"/>
                    <a:pt x="241" y="127"/>
                  </a:cubicBezTo>
                  <a:moveTo>
                    <a:pt x="265" y="219"/>
                  </a:moveTo>
                  <a:cubicBezTo>
                    <a:pt x="132" y="219"/>
                    <a:pt x="132" y="219"/>
                    <a:pt x="132" y="219"/>
                  </a:cubicBezTo>
                  <a:cubicBezTo>
                    <a:pt x="132" y="332"/>
                    <a:pt x="132" y="332"/>
                    <a:pt x="132" y="332"/>
                  </a:cubicBezTo>
                  <a:cubicBezTo>
                    <a:pt x="265" y="332"/>
                    <a:pt x="265" y="332"/>
                    <a:pt x="265" y="332"/>
                  </a:cubicBezTo>
                  <a:lnTo>
                    <a:pt x="265" y="219"/>
                  </a:lnTo>
                  <a:close/>
                  <a:moveTo>
                    <a:pt x="245" y="219"/>
                  </a:moveTo>
                  <a:cubicBezTo>
                    <a:pt x="245" y="198"/>
                    <a:pt x="245" y="198"/>
                    <a:pt x="245" y="198"/>
                  </a:cubicBezTo>
                  <a:cubicBezTo>
                    <a:pt x="245" y="173"/>
                    <a:pt x="226" y="153"/>
                    <a:pt x="201" y="153"/>
                  </a:cubicBezTo>
                  <a:cubicBezTo>
                    <a:pt x="177" y="153"/>
                    <a:pt x="157" y="173"/>
                    <a:pt x="157" y="198"/>
                  </a:cubicBezTo>
                  <a:cubicBezTo>
                    <a:pt x="157" y="219"/>
                    <a:pt x="157" y="219"/>
                    <a:pt x="157" y="21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 name="Text Placeholder 4">
            <a:extLst>
              <a:ext uri="{FF2B5EF4-FFF2-40B4-BE49-F238E27FC236}">
                <a16:creationId xmlns:a16="http://schemas.microsoft.com/office/drawing/2014/main" id="{AED0AE41-56C7-66CC-91EB-22D49D4275D1}"/>
              </a:ext>
            </a:extLst>
          </p:cNvPr>
          <p:cNvSpPr>
            <a:spLocks noGrp="1"/>
          </p:cNvSpPr>
          <p:nvPr>
            <p:ph type="body" sz="quarter" idx="21"/>
          </p:nvPr>
        </p:nvSpPr>
        <p:spPr/>
        <p:txBody>
          <a:bodyPr/>
          <a:lstStyle/>
          <a:p>
            <a:r>
              <a:rPr lang="en-US" sz="2000"/>
              <a:t>Not knowing what the other product does or doesn’t do well</a:t>
            </a:r>
          </a:p>
        </p:txBody>
      </p:sp>
      <p:grpSp>
        <p:nvGrpSpPr>
          <p:cNvPr id="34" name="Group 33">
            <a:extLst>
              <a:ext uri="{FF2B5EF4-FFF2-40B4-BE49-F238E27FC236}">
                <a16:creationId xmlns:a16="http://schemas.microsoft.com/office/drawing/2014/main" id="{04D92D58-4CA7-0710-51A6-3F249A5F01A8}"/>
              </a:ext>
              <a:ext uri="{C183D7F6-B498-43B3-948B-1728B52AA6E4}">
                <adec:decorative xmlns:adec="http://schemas.microsoft.com/office/drawing/2017/decorative" val="1"/>
              </a:ext>
            </a:extLst>
          </p:cNvPr>
          <p:cNvGrpSpPr/>
          <p:nvPr/>
        </p:nvGrpSpPr>
        <p:grpSpPr>
          <a:xfrm>
            <a:off x="418644" y="4872395"/>
            <a:ext cx="657589" cy="657683"/>
            <a:chOff x="418644" y="4872395"/>
            <a:chExt cx="657589" cy="657683"/>
          </a:xfrm>
        </p:grpSpPr>
        <p:grpSp>
          <p:nvGrpSpPr>
            <p:cNvPr id="35" name="Group 34">
              <a:extLst>
                <a:ext uri="{FF2B5EF4-FFF2-40B4-BE49-F238E27FC236}">
                  <a16:creationId xmlns:a16="http://schemas.microsoft.com/office/drawing/2014/main" id="{BA46D268-E202-9212-5B05-1D24C7236511}"/>
                </a:ext>
              </a:extLst>
            </p:cNvPr>
            <p:cNvGrpSpPr/>
            <p:nvPr/>
          </p:nvGrpSpPr>
          <p:grpSpPr>
            <a:xfrm>
              <a:off x="418644" y="4872395"/>
              <a:ext cx="657589" cy="657683"/>
              <a:chOff x="418643" y="1487929"/>
              <a:chExt cx="717140" cy="717242"/>
            </a:xfrm>
          </p:grpSpPr>
          <p:sp>
            <p:nvSpPr>
              <p:cNvPr id="37" name="Freeform 5">
                <a:extLst>
                  <a:ext uri="{FF2B5EF4-FFF2-40B4-BE49-F238E27FC236}">
                    <a16:creationId xmlns:a16="http://schemas.microsoft.com/office/drawing/2014/main" id="{0A25EC0C-1F4B-3D87-B874-A02AB5AB6E3F}"/>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8" name="Freeform 6">
                <a:extLst>
                  <a:ext uri="{FF2B5EF4-FFF2-40B4-BE49-F238E27FC236}">
                    <a16:creationId xmlns:a16="http://schemas.microsoft.com/office/drawing/2014/main" id="{EC476B5E-222B-9A8A-E74F-FB4927D8CE63}"/>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36" name="Fingerprint_E928" title="Icon of a fingerprint">
              <a:extLst>
                <a:ext uri="{FF2B5EF4-FFF2-40B4-BE49-F238E27FC236}">
                  <a16:creationId xmlns:a16="http://schemas.microsoft.com/office/drawing/2014/main" id="{9B07E66F-49D6-0C2C-74C5-40C812A4CCD7}"/>
                </a:ext>
              </a:extLst>
            </p:cNvPr>
            <p:cNvSpPr>
              <a:spLocks noChangeAspect="1" noEditPoints="1"/>
            </p:cNvSpPr>
            <p:nvPr/>
          </p:nvSpPr>
          <p:spPr bwMode="auto">
            <a:xfrm>
              <a:off x="631721" y="5045618"/>
              <a:ext cx="231435" cy="311237"/>
            </a:xfrm>
            <a:custGeom>
              <a:avLst/>
              <a:gdLst>
                <a:gd name="T0" fmla="*/ 1116 w 2414"/>
                <a:gd name="T1" fmla="*/ 1998 h 3246"/>
                <a:gd name="T2" fmla="*/ 117 w 2414"/>
                <a:gd name="T3" fmla="*/ 2996 h 3246"/>
                <a:gd name="T4" fmla="*/ 2115 w 2414"/>
                <a:gd name="T5" fmla="*/ 250 h 3246"/>
                <a:gd name="T6" fmla="*/ 1116 w 2414"/>
                <a:gd name="T7" fmla="*/ 0 h 3246"/>
                <a:gd name="T8" fmla="*/ 117 w 2414"/>
                <a:gd name="T9" fmla="*/ 250 h 3246"/>
                <a:gd name="T10" fmla="*/ 2414 w 2414"/>
                <a:gd name="T11" fmla="*/ 1248 h 3246"/>
                <a:gd name="T12" fmla="*/ 1116 w 2414"/>
                <a:gd name="T13" fmla="*/ 499 h 3246"/>
                <a:gd name="T14" fmla="*/ 0 w 2414"/>
                <a:gd name="T15" fmla="*/ 999 h 3246"/>
                <a:gd name="T16" fmla="*/ 1677 w 2414"/>
                <a:gd name="T17" fmla="*/ 3246 h 3246"/>
                <a:gd name="T18" fmla="*/ 2115 w 2414"/>
                <a:gd name="T19" fmla="*/ 1998 h 3246"/>
                <a:gd name="T20" fmla="*/ 1116 w 2414"/>
                <a:gd name="T21" fmla="*/ 999 h 3246"/>
                <a:gd name="T22" fmla="*/ 117 w 2414"/>
                <a:gd name="T23" fmla="*/ 1998 h 3246"/>
                <a:gd name="T24" fmla="*/ 946 w 2414"/>
                <a:gd name="T25" fmla="*/ 3246 h 3246"/>
                <a:gd name="T26" fmla="*/ 1616 w 2414"/>
                <a:gd name="T27" fmla="*/ 1998 h 3246"/>
                <a:gd name="T28" fmla="*/ 1116 w 2414"/>
                <a:gd name="T29" fmla="*/ 1498 h 3246"/>
                <a:gd name="T30" fmla="*/ 617 w 2414"/>
                <a:gd name="T31" fmla="*/ 1998 h 3246"/>
                <a:gd name="T32" fmla="*/ 117 w 2414"/>
                <a:gd name="T33" fmla="*/ 2497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3246">
                  <a:moveTo>
                    <a:pt x="1116" y="1998"/>
                  </a:moveTo>
                  <a:cubicBezTo>
                    <a:pt x="1116" y="2550"/>
                    <a:pt x="669" y="2996"/>
                    <a:pt x="117" y="2996"/>
                  </a:cubicBezTo>
                  <a:moveTo>
                    <a:pt x="2115" y="250"/>
                  </a:moveTo>
                  <a:cubicBezTo>
                    <a:pt x="1819" y="91"/>
                    <a:pt x="1479" y="0"/>
                    <a:pt x="1116" y="0"/>
                  </a:cubicBezTo>
                  <a:cubicBezTo>
                    <a:pt x="754" y="0"/>
                    <a:pt x="413" y="91"/>
                    <a:pt x="117" y="250"/>
                  </a:cubicBezTo>
                  <a:moveTo>
                    <a:pt x="2414" y="1248"/>
                  </a:moveTo>
                  <a:cubicBezTo>
                    <a:pt x="2155" y="801"/>
                    <a:pt x="1671" y="499"/>
                    <a:pt x="1116" y="499"/>
                  </a:cubicBezTo>
                  <a:cubicBezTo>
                    <a:pt x="673" y="499"/>
                    <a:pt x="274" y="692"/>
                    <a:pt x="0" y="999"/>
                  </a:cubicBezTo>
                  <a:moveTo>
                    <a:pt x="1677" y="3246"/>
                  </a:moveTo>
                  <a:cubicBezTo>
                    <a:pt x="1951" y="2904"/>
                    <a:pt x="2115" y="2470"/>
                    <a:pt x="2115" y="1998"/>
                  </a:cubicBezTo>
                  <a:cubicBezTo>
                    <a:pt x="2115" y="1446"/>
                    <a:pt x="1668" y="999"/>
                    <a:pt x="1116" y="999"/>
                  </a:cubicBezTo>
                  <a:cubicBezTo>
                    <a:pt x="565" y="999"/>
                    <a:pt x="117" y="1446"/>
                    <a:pt x="117" y="1998"/>
                  </a:cubicBezTo>
                  <a:moveTo>
                    <a:pt x="946" y="3246"/>
                  </a:moveTo>
                  <a:cubicBezTo>
                    <a:pt x="1350" y="2978"/>
                    <a:pt x="1616" y="2519"/>
                    <a:pt x="1616" y="1998"/>
                  </a:cubicBezTo>
                  <a:cubicBezTo>
                    <a:pt x="1616" y="1722"/>
                    <a:pt x="1392" y="1498"/>
                    <a:pt x="1116" y="1498"/>
                  </a:cubicBezTo>
                  <a:cubicBezTo>
                    <a:pt x="840" y="1498"/>
                    <a:pt x="617" y="1722"/>
                    <a:pt x="617" y="1998"/>
                  </a:cubicBezTo>
                  <a:cubicBezTo>
                    <a:pt x="617" y="2274"/>
                    <a:pt x="393" y="2497"/>
                    <a:pt x="117" y="249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sp>
        <p:nvSpPr>
          <p:cNvPr id="6" name="Text Placeholder 5">
            <a:extLst>
              <a:ext uri="{FF2B5EF4-FFF2-40B4-BE49-F238E27FC236}">
                <a16:creationId xmlns:a16="http://schemas.microsoft.com/office/drawing/2014/main" id="{5557D7A2-0C78-0C31-7009-BEDA42B67091}"/>
              </a:ext>
            </a:extLst>
          </p:cNvPr>
          <p:cNvSpPr>
            <a:spLocks noGrp="1"/>
          </p:cNvSpPr>
          <p:nvPr>
            <p:ph type="body" sz="quarter" idx="30"/>
          </p:nvPr>
        </p:nvSpPr>
        <p:spPr/>
        <p:txBody>
          <a:bodyPr/>
          <a:lstStyle/>
          <a:p>
            <a:r>
              <a:rPr lang="en-US" sz="2000"/>
              <a:t>Source data poor quality/full of duplicates and dirty data</a:t>
            </a:r>
          </a:p>
        </p:txBody>
      </p:sp>
    </p:spTree>
    <p:extLst>
      <p:ext uri="{BB962C8B-B14F-4D97-AF65-F5344CB8AC3E}">
        <p14:creationId xmlns:p14="http://schemas.microsoft.com/office/powerpoint/2010/main" val="39221004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a:t>Design integrations for resilience</a:t>
            </a:r>
          </a:p>
        </p:txBody>
      </p:sp>
      <p:grpSp>
        <p:nvGrpSpPr>
          <p:cNvPr id="39" name="Group 38">
            <a:extLst>
              <a:ext uri="{FF2B5EF4-FFF2-40B4-BE49-F238E27FC236}">
                <a16:creationId xmlns:a16="http://schemas.microsoft.com/office/drawing/2014/main" id="{7921AB39-FE3A-538B-1AFD-8EA6AEC80A3D}"/>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40" name="Group 39">
              <a:extLst>
                <a:ext uri="{FF2B5EF4-FFF2-40B4-BE49-F238E27FC236}">
                  <a16:creationId xmlns:a16="http://schemas.microsoft.com/office/drawing/2014/main" id="{220ADD2B-D066-1364-4584-F87C28DDA587}"/>
                </a:ext>
              </a:extLst>
            </p:cNvPr>
            <p:cNvGrpSpPr/>
            <p:nvPr/>
          </p:nvGrpSpPr>
          <p:grpSpPr>
            <a:xfrm>
              <a:off x="418643" y="1487929"/>
              <a:ext cx="717140" cy="717242"/>
              <a:chOff x="418643" y="1487929"/>
              <a:chExt cx="717140" cy="717242"/>
            </a:xfrm>
          </p:grpSpPr>
          <p:sp>
            <p:nvSpPr>
              <p:cNvPr id="42" name="Freeform 5">
                <a:extLst>
                  <a:ext uri="{FF2B5EF4-FFF2-40B4-BE49-F238E27FC236}">
                    <a16:creationId xmlns:a16="http://schemas.microsoft.com/office/drawing/2014/main" id="{46821969-7B17-9DC4-AE87-60474D6E3840}"/>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3" name="Freeform 6">
                <a:extLst>
                  <a:ext uri="{FF2B5EF4-FFF2-40B4-BE49-F238E27FC236}">
                    <a16:creationId xmlns:a16="http://schemas.microsoft.com/office/drawing/2014/main" id="{A88C8F54-E635-9619-C039-DFACEFBE775F}"/>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41" name="Lock" title="Icon of a padlock">
              <a:extLst>
                <a:ext uri="{FF2B5EF4-FFF2-40B4-BE49-F238E27FC236}">
                  <a16:creationId xmlns:a16="http://schemas.microsoft.com/office/drawing/2014/main" id="{E751E600-3C75-0AA0-4A79-7FA39A6D3260}"/>
                </a:ext>
              </a:extLst>
            </p:cNvPr>
            <p:cNvSpPr>
              <a:spLocks noChangeAspect="1" noEditPoints="1"/>
            </p:cNvSpPr>
            <p:nvPr/>
          </p:nvSpPr>
          <p:spPr bwMode="auto">
            <a:xfrm>
              <a:off x="651213" y="1670447"/>
              <a:ext cx="252000" cy="352207"/>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9" name="Content Placeholder 8">
            <a:extLst>
              <a:ext uri="{FF2B5EF4-FFF2-40B4-BE49-F238E27FC236}">
                <a16:creationId xmlns:a16="http://schemas.microsoft.com/office/drawing/2014/main" id="{AF9ED612-58D5-46DB-A220-90831426D90E}"/>
              </a:ext>
            </a:extLst>
          </p:cNvPr>
          <p:cNvSpPr>
            <a:spLocks noGrp="1"/>
          </p:cNvSpPr>
          <p:nvPr>
            <p:ph type="body" sz="quarter" idx="11"/>
          </p:nvPr>
        </p:nvSpPr>
        <p:spPr/>
        <p:txBody>
          <a:bodyPr lIns="0"/>
          <a:lstStyle/>
          <a:p>
            <a:pPr>
              <a:lnSpc>
                <a:spcPct val="100000"/>
              </a:lnSpc>
              <a:spcBef>
                <a:spcPts val="0"/>
              </a:spcBef>
              <a:spcAft>
                <a:spcPts val="0"/>
              </a:spcAft>
            </a:pPr>
            <a:r>
              <a:rPr lang="en-US" sz="2200"/>
              <a:t>Expect transient errors with your integrations</a:t>
            </a:r>
          </a:p>
        </p:txBody>
      </p:sp>
      <p:grpSp>
        <p:nvGrpSpPr>
          <p:cNvPr id="44" name="Group 43">
            <a:extLst>
              <a:ext uri="{FF2B5EF4-FFF2-40B4-BE49-F238E27FC236}">
                <a16:creationId xmlns:a16="http://schemas.microsoft.com/office/drawing/2014/main" id="{AB24E714-CEBE-8EA8-D309-235F8AFF7E95}"/>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45" name="Group 44">
              <a:extLst>
                <a:ext uri="{FF2B5EF4-FFF2-40B4-BE49-F238E27FC236}">
                  <a16:creationId xmlns:a16="http://schemas.microsoft.com/office/drawing/2014/main" id="{B8E8C898-E2C5-66A2-5149-F9B7FF636F55}"/>
                </a:ext>
              </a:extLst>
            </p:cNvPr>
            <p:cNvGrpSpPr/>
            <p:nvPr/>
          </p:nvGrpSpPr>
          <p:grpSpPr>
            <a:xfrm>
              <a:off x="418643" y="2533089"/>
              <a:ext cx="717140" cy="717242"/>
              <a:chOff x="418643" y="1487929"/>
              <a:chExt cx="717140" cy="717242"/>
            </a:xfrm>
          </p:grpSpPr>
          <p:sp>
            <p:nvSpPr>
              <p:cNvPr id="47" name="Freeform 5">
                <a:extLst>
                  <a:ext uri="{FF2B5EF4-FFF2-40B4-BE49-F238E27FC236}">
                    <a16:creationId xmlns:a16="http://schemas.microsoft.com/office/drawing/2014/main" id="{0796EABC-1DF2-E413-99C0-B43A4F6CB4E5}"/>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8" name="Freeform 6">
                <a:extLst>
                  <a:ext uri="{FF2B5EF4-FFF2-40B4-BE49-F238E27FC236}">
                    <a16:creationId xmlns:a16="http://schemas.microsoft.com/office/drawing/2014/main" id="{4F1A4FA7-D850-390C-8894-EABCABDE6EB0}"/>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46" name="shield_3" title="Icon of a shield with an exclamation point inside">
              <a:extLst>
                <a:ext uri="{FF2B5EF4-FFF2-40B4-BE49-F238E27FC236}">
                  <a16:creationId xmlns:a16="http://schemas.microsoft.com/office/drawing/2014/main" id="{5FA647B3-03BA-C979-B2C6-31A3F0BC7D26}"/>
                </a:ext>
              </a:extLst>
            </p:cNvPr>
            <p:cNvSpPr>
              <a:spLocks noChangeAspect="1" noEditPoints="1"/>
            </p:cNvSpPr>
            <p:nvPr/>
          </p:nvSpPr>
          <p:spPr bwMode="auto">
            <a:xfrm>
              <a:off x="600192" y="2712870"/>
              <a:ext cx="355203" cy="360000"/>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ext Placeholder 1">
            <a:extLst>
              <a:ext uri="{FF2B5EF4-FFF2-40B4-BE49-F238E27FC236}">
                <a16:creationId xmlns:a16="http://schemas.microsoft.com/office/drawing/2014/main" id="{0AA33DEA-9393-4A64-571B-8244776F1A6F}"/>
              </a:ext>
            </a:extLst>
          </p:cNvPr>
          <p:cNvSpPr>
            <a:spLocks noGrp="1"/>
          </p:cNvSpPr>
          <p:nvPr>
            <p:ph type="body" sz="quarter" idx="15"/>
          </p:nvPr>
        </p:nvSpPr>
        <p:spPr/>
        <p:txBody>
          <a:bodyPr/>
          <a:lstStyle/>
          <a:p>
            <a:pPr>
              <a:lnSpc>
                <a:spcPct val="100000"/>
              </a:lnSpc>
              <a:spcBef>
                <a:spcPts val="0"/>
              </a:spcBef>
              <a:spcAft>
                <a:spcPts val="0"/>
              </a:spcAft>
            </a:pPr>
            <a:r>
              <a:rPr lang="en-US" sz="2200"/>
              <a:t>Include escalating retry logic with circuit breaker to eventually fail</a:t>
            </a:r>
          </a:p>
        </p:txBody>
      </p:sp>
      <p:grpSp>
        <p:nvGrpSpPr>
          <p:cNvPr id="49" name="Group 48">
            <a:extLst>
              <a:ext uri="{FF2B5EF4-FFF2-40B4-BE49-F238E27FC236}">
                <a16:creationId xmlns:a16="http://schemas.microsoft.com/office/drawing/2014/main" id="{2989A580-2A6D-657B-C5EF-247113FED1A0}"/>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50" name="Group 49">
              <a:extLst>
                <a:ext uri="{FF2B5EF4-FFF2-40B4-BE49-F238E27FC236}">
                  <a16:creationId xmlns:a16="http://schemas.microsoft.com/office/drawing/2014/main" id="{40D00BA9-7928-566B-5410-C21736C28035}"/>
                </a:ext>
              </a:extLst>
            </p:cNvPr>
            <p:cNvGrpSpPr/>
            <p:nvPr/>
          </p:nvGrpSpPr>
          <p:grpSpPr>
            <a:xfrm>
              <a:off x="418643" y="3578249"/>
              <a:ext cx="717140" cy="717242"/>
              <a:chOff x="418643" y="1487929"/>
              <a:chExt cx="717140" cy="717242"/>
            </a:xfrm>
          </p:grpSpPr>
          <p:sp>
            <p:nvSpPr>
              <p:cNvPr id="52" name="Freeform 5">
                <a:extLst>
                  <a:ext uri="{FF2B5EF4-FFF2-40B4-BE49-F238E27FC236}">
                    <a16:creationId xmlns:a16="http://schemas.microsoft.com/office/drawing/2014/main" id="{6210F6B6-E430-0174-51B3-5AFAF8B4CEA1}"/>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3" name="Freeform 6">
                <a:extLst>
                  <a:ext uri="{FF2B5EF4-FFF2-40B4-BE49-F238E27FC236}">
                    <a16:creationId xmlns:a16="http://schemas.microsoft.com/office/drawing/2014/main" id="{1FF7926B-7A3D-532C-8998-FA30598577F6}"/>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51" name="safe" title="Icon of a locked safe">
              <a:extLst>
                <a:ext uri="{FF2B5EF4-FFF2-40B4-BE49-F238E27FC236}">
                  <a16:creationId xmlns:a16="http://schemas.microsoft.com/office/drawing/2014/main" id="{217FE321-E8AA-DB2D-D0CB-7FB55E4CE9CD}"/>
                </a:ext>
              </a:extLst>
            </p:cNvPr>
            <p:cNvSpPr>
              <a:spLocks noChangeAspect="1" noEditPoints="1"/>
            </p:cNvSpPr>
            <p:nvPr/>
          </p:nvSpPr>
          <p:spPr bwMode="auto">
            <a:xfrm>
              <a:off x="624367" y="3774870"/>
              <a:ext cx="305692" cy="324000"/>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 name="Text Placeholder 2">
            <a:extLst>
              <a:ext uri="{FF2B5EF4-FFF2-40B4-BE49-F238E27FC236}">
                <a16:creationId xmlns:a16="http://schemas.microsoft.com/office/drawing/2014/main" id="{96CD73D1-807F-7B63-4BD6-AAD1B100FD73}"/>
              </a:ext>
            </a:extLst>
          </p:cNvPr>
          <p:cNvSpPr>
            <a:spLocks noGrp="1"/>
          </p:cNvSpPr>
          <p:nvPr>
            <p:ph type="body" sz="quarter" idx="17"/>
          </p:nvPr>
        </p:nvSpPr>
        <p:spPr/>
        <p:txBody>
          <a:bodyPr/>
          <a:lstStyle/>
          <a:p>
            <a:pPr>
              <a:lnSpc>
                <a:spcPct val="100000"/>
              </a:lnSpc>
              <a:spcBef>
                <a:spcPts val="0"/>
              </a:spcBef>
            </a:pPr>
            <a:r>
              <a:rPr lang="en-US" sz="2200"/>
              <a:t>Use queuing or other loosely coupled techniques to increase resiliency </a:t>
            </a:r>
          </a:p>
        </p:txBody>
      </p:sp>
      <p:grpSp>
        <p:nvGrpSpPr>
          <p:cNvPr id="54" name="Group 53">
            <a:extLst>
              <a:ext uri="{FF2B5EF4-FFF2-40B4-BE49-F238E27FC236}">
                <a16:creationId xmlns:a16="http://schemas.microsoft.com/office/drawing/2014/main" id="{41F48067-D329-0AA6-2EB3-BFBA0B109D6C}"/>
              </a:ext>
              <a:ext uri="{C183D7F6-B498-43B3-948B-1728B52AA6E4}">
                <adec:decorative xmlns:adec="http://schemas.microsoft.com/office/drawing/2017/decorative" val="1"/>
              </a:ext>
            </a:extLst>
          </p:cNvPr>
          <p:cNvGrpSpPr/>
          <p:nvPr/>
        </p:nvGrpSpPr>
        <p:grpSpPr>
          <a:xfrm>
            <a:off x="418643" y="4623409"/>
            <a:ext cx="717140" cy="717242"/>
            <a:chOff x="418643" y="4623409"/>
            <a:chExt cx="717140" cy="717242"/>
          </a:xfrm>
        </p:grpSpPr>
        <p:grpSp>
          <p:nvGrpSpPr>
            <p:cNvPr id="55" name="Group 54">
              <a:extLst>
                <a:ext uri="{FF2B5EF4-FFF2-40B4-BE49-F238E27FC236}">
                  <a16:creationId xmlns:a16="http://schemas.microsoft.com/office/drawing/2014/main" id="{21FEE464-0C2C-D5C4-5F85-C3DAD95841E5}"/>
                </a:ext>
              </a:extLst>
            </p:cNvPr>
            <p:cNvGrpSpPr/>
            <p:nvPr/>
          </p:nvGrpSpPr>
          <p:grpSpPr>
            <a:xfrm>
              <a:off x="418643" y="4623409"/>
              <a:ext cx="717140" cy="717242"/>
              <a:chOff x="418643" y="1487929"/>
              <a:chExt cx="717140" cy="717242"/>
            </a:xfrm>
          </p:grpSpPr>
          <p:sp>
            <p:nvSpPr>
              <p:cNvPr id="57" name="Freeform 5">
                <a:extLst>
                  <a:ext uri="{FF2B5EF4-FFF2-40B4-BE49-F238E27FC236}">
                    <a16:creationId xmlns:a16="http://schemas.microsoft.com/office/drawing/2014/main" id="{A7DCB489-9992-A746-1189-36D0DC530BAB}"/>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8" name="Freeform 6">
                <a:extLst>
                  <a:ext uri="{FF2B5EF4-FFF2-40B4-BE49-F238E27FC236}">
                    <a16:creationId xmlns:a16="http://schemas.microsoft.com/office/drawing/2014/main" id="{BD991D02-F94B-03D3-72E1-DA458DB10CDD}"/>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56" name="key" title="Icon of a key">
              <a:extLst>
                <a:ext uri="{FF2B5EF4-FFF2-40B4-BE49-F238E27FC236}">
                  <a16:creationId xmlns:a16="http://schemas.microsoft.com/office/drawing/2014/main" id="{66000E31-6BDC-1F9B-B345-948F436672CF}"/>
                </a:ext>
              </a:extLst>
            </p:cNvPr>
            <p:cNvSpPr>
              <a:spLocks noChangeAspect="1" noEditPoints="1"/>
            </p:cNvSpPr>
            <p:nvPr/>
          </p:nvSpPr>
          <p:spPr bwMode="auto">
            <a:xfrm>
              <a:off x="615213" y="4820861"/>
              <a:ext cx="324000" cy="322338"/>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 name="Text Placeholder 3">
            <a:extLst>
              <a:ext uri="{FF2B5EF4-FFF2-40B4-BE49-F238E27FC236}">
                <a16:creationId xmlns:a16="http://schemas.microsoft.com/office/drawing/2014/main" id="{A70671D1-A2E3-E466-1147-6CC921023120}"/>
              </a:ext>
            </a:extLst>
          </p:cNvPr>
          <p:cNvSpPr>
            <a:spLocks noGrp="1"/>
          </p:cNvSpPr>
          <p:nvPr>
            <p:ph type="body" sz="quarter" idx="19"/>
          </p:nvPr>
        </p:nvSpPr>
        <p:spPr/>
        <p:txBody>
          <a:bodyPr/>
          <a:lstStyle/>
          <a:p>
            <a:pPr>
              <a:lnSpc>
                <a:spcPct val="100000"/>
              </a:lnSpc>
              <a:spcBef>
                <a:spcPts val="0"/>
              </a:spcBef>
            </a:pPr>
            <a:r>
              <a:rPr lang="en-US" sz="2200"/>
              <a:t>Include in your designs how to handle common expected failures</a:t>
            </a:r>
          </a:p>
        </p:txBody>
      </p:sp>
    </p:spTree>
    <p:extLst>
      <p:ext uri="{BB962C8B-B14F-4D97-AF65-F5344CB8AC3E}">
        <p14:creationId xmlns:p14="http://schemas.microsoft.com/office/powerpoint/2010/main" val="5158278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a:t>Finding the perfect balance</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type="body" sz="quarter" idx="4294967295"/>
          </p:nvPr>
        </p:nvSpPr>
        <p:spPr>
          <a:xfrm>
            <a:off x="418643" y="1458000"/>
            <a:ext cx="3346533" cy="1962621"/>
          </a:xfrm>
          <a:noFill/>
        </p:spPr>
        <p:txBody>
          <a:bodyPr lIns="0" tIns="108000" rIns="0" bIns="144000"/>
          <a:lstStyle/>
          <a:p>
            <a:pPr marL="342900" indent="-342900">
              <a:spcBef>
                <a:spcPts val="1800"/>
              </a:spcBef>
              <a:spcAft>
                <a:spcPts val="0"/>
              </a:spcAft>
              <a:buFont typeface="Arial" panose="020B0604020202020204" pitchFamily="34" charset="0"/>
              <a:buChar char="•"/>
            </a:pPr>
            <a:r>
              <a:rPr lang="en-US" sz="2400">
                <a:latin typeface="+mn-lt"/>
              </a:rPr>
              <a:t>No single right answer or solution</a:t>
            </a:r>
          </a:p>
          <a:p>
            <a:pPr marL="342900" indent="-342900">
              <a:spcBef>
                <a:spcPts val="1800"/>
              </a:spcBef>
              <a:spcAft>
                <a:spcPts val="0"/>
              </a:spcAft>
              <a:buFont typeface="Arial" panose="020B0604020202020204" pitchFamily="34" charset="0"/>
              <a:buChar char="•"/>
            </a:pPr>
            <a:r>
              <a:rPr lang="en-US" sz="2400">
                <a:latin typeface="+mn-lt"/>
              </a:rPr>
              <a:t>Each situation is unique</a:t>
            </a:r>
          </a:p>
        </p:txBody>
      </p:sp>
      <p:sp>
        <p:nvSpPr>
          <p:cNvPr id="4" name="Rectangle 3">
            <a:extLst>
              <a:ext uri="{FF2B5EF4-FFF2-40B4-BE49-F238E27FC236}">
                <a16:creationId xmlns:a16="http://schemas.microsoft.com/office/drawing/2014/main" id="{29622801-2400-D24F-7991-CF378F354110}"/>
              </a:ext>
              <a:ext uri="{C183D7F6-B498-43B3-948B-1728B52AA6E4}">
                <adec:decorative xmlns:adec="http://schemas.microsoft.com/office/drawing/2017/decorative" val="1"/>
              </a:ext>
            </a:extLst>
          </p:cNvPr>
          <p:cNvSpPr/>
          <p:nvPr/>
        </p:nvSpPr>
        <p:spPr bwMode="auto">
          <a:xfrm>
            <a:off x="4098665" y="1458000"/>
            <a:ext cx="7674692" cy="4066501"/>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 name="Diagram 1" descr="Diagram of the process.">
            <a:extLst>
              <a:ext uri="{FF2B5EF4-FFF2-40B4-BE49-F238E27FC236}">
                <a16:creationId xmlns:a16="http://schemas.microsoft.com/office/drawing/2014/main" id="{02596762-68FA-2890-206C-68D53C707F6D}"/>
              </a:ext>
            </a:extLst>
          </p:cNvPr>
          <p:cNvGraphicFramePr/>
          <p:nvPr>
            <p:extLst>
              <p:ext uri="{D42A27DB-BD31-4B8C-83A1-F6EECF244321}">
                <p14:modId xmlns:p14="http://schemas.microsoft.com/office/powerpoint/2010/main" val="3427230056"/>
              </p:ext>
            </p:extLst>
          </p:nvPr>
        </p:nvGraphicFramePr>
        <p:xfrm>
          <a:off x="4367604" y="1846213"/>
          <a:ext cx="7166396" cy="31655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438365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sz="3200"/>
              <a:t>Integration Toolset</a:t>
            </a:r>
            <a:endParaRPr lang="en-US"/>
          </a:p>
        </p:txBody>
      </p:sp>
      <p:sp>
        <p:nvSpPr>
          <p:cNvPr id="4" name="Rectangle 3">
            <a:extLst>
              <a:ext uri="{FF2B5EF4-FFF2-40B4-BE49-F238E27FC236}">
                <a16:creationId xmlns:a16="http://schemas.microsoft.com/office/drawing/2014/main" id="{29622801-2400-D24F-7991-CF378F354110}"/>
              </a:ext>
              <a:ext uri="{C183D7F6-B498-43B3-948B-1728B52AA6E4}">
                <adec:decorative xmlns:adec="http://schemas.microsoft.com/office/drawing/2017/decorative" val="1"/>
              </a:ext>
            </a:extLst>
          </p:cNvPr>
          <p:cNvSpPr/>
          <p:nvPr/>
        </p:nvSpPr>
        <p:spPr bwMode="auto">
          <a:xfrm>
            <a:off x="418643" y="1458000"/>
            <a:ext cx="11354714" cy="4066501"/>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descr="App Builders.">
            <a:extLst>
              <a:ext uri="{FF2B5EF4-FFF2-40B4-BE49-F238E27FC236}">
                <a16:creationId xmlns:a16="http://schemas.microsoft.com/office/drawing/2014/main" id="{C87D68A0-DDE8-12D1-D416-ADCF391E7253}"/>
              </a:ext>
            </a:extLst>
          </p:cNvPr>
          <p:cNvGrpSpPr/>
          <p:nvPr/>
        </p:nvGrpSpPr>
        <p:grpSpPr>
          <a:xfrm>
            <a:off x="1719636" y="1606573"/>
            <a:ext cx="4376364" cy="811874"/>
            <a:chOff x="1719636" y="1606573"/>
            <a:chExt cx="4376364" cy="811874"/>
          </a:xfrm>
        </p:grpSpPr>
        <p:sp>
          <p:nvSpPr>
            <p:cNvPr id="7" name="Rectangle 6">
              <a:extLst>
                <a:ext uri="{FF2B5EF4-FFF2-40B4-BE49-F238E27FC236}">
                  <a16:creationId xmlns:a16="http://schemas.microsoft.com/office/drawing/2014/main" id="{FCE8EF00-CA49-E522-AF96-1CB5EBE962D7}"/>
                </a:ext>
              </a:extLst>
            </p:cNvPr>
            <p:cNvSpPr/>
            <p:nvPr/>
          </p:nvSpPr>
          <p:spPr bwMode="auto">
            <a:xfrm>
              <a:off x="1719636" y="1606573"/>
              <a:ext cx="4376364" cy="811874"/>
            </a:xfrm>
            <a:prstGeom prst="rect">
              <a:avLst/>
            </a:prstGeom>
            <a:solidFill>
              <a:srgbClr val="D73B0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216000" tIns="252000" rIns="91410" bIns="36000" numCol="1" rtlCol="0" anchor="t" anchorCtr="0" compatLnSpc="1">
              <a:prstTxWarp prst="textNoShape">
                <a:avLst/>
              </a:prstTxWarp>
            </a:bodyPr>
            <a:lstStyle/>
            <a:p>
              <a:pPr marL="696646" indent="-6346" defTabSz="914102">
                <a:buClr>
                  <a:srgbClr val="FFFFFF"/>
                </a:buClr>
              </a:pPr>
              <a:r>
                <a:rPr lang="en-US" sz="2400">
                  <a:solidFill>
                    <a:srgbClr val="FFFFFF"/>
                  </a:solidFill>
                  <a:ea typeface="Segoe UI" pitchFamily="34" charset="0"/>
                  <a:cs typeface="Segoe UI" pitchFamily="34" charset="0"/>
                </a:rPr>
                <a:t>App Builders</a:t>
              </a:r>
            </a:p>
          </p:txBody>
        </p:sp>
        <p:pic>
          <p:nvPicPr>
            <p:cNvPr id="13" name="Picture 7">
              <a:extLst>
                <a:ext uri="{FF2B5EF4-FFF2-40B4-BE49-F238E27FC236}">
                  <a16:creationId xmlns:a16="http://schemas.microsoft.com/office/drawing/2014/main" id="{2D39F40A-5353-3696-2A3C-FBCC2EA13CC8}"/>
                </a:ext>
                <a:ext uri="{C183D7F6-B498-43B3-948B-1728B52AA6E4}">
                  <adec:decorative xmlns:adec="http://schemas.microsoft.com/office/drawing/2017/decorative" val="1"/>
                </a:ext>
              </a:extLst>
            </p:cNvPr>
            <p:cNvPicPr>
              <a:picLocks noChangeAspect="1" noChangeArrowheads="1"/>
            </p:cNvPicPr>
            <p:nvPr/>
          </p:nvPicPr>
          <p:blipFill>
            <a:blip r:embed="rId3" cstate="email">
              <a:lum bright="100000"/>
              <a:extLst>
                <a:ext uri="{28A0092B-C50C-407E-A947-70E740481C1C}">
                  <a14:useLocalDpi xmlns:a14="http://schemas.microsoft.com/office/drawing/2010/main"/>
                </a:ext>
              </a:extLst>
            </a:blip>
            <a:stretch>
              <a:fillRect/>
            </a:stretch>
          </p:blipFill>
          <p:spPr bwMode="auto">
            <a:xfrm>
              <a:off x="1836199" y="1699665"/>
              <a:ext cx="696784" cy="696784"/>
            </a:xfrm>
            <a:prstGeom prst="rect">
              <a:avLst/>
            </a:prstGeom>
            <a:noFill/>
          </p:spPr>
        </p:pic>
      </p:grpSp>
      <p:grpSp>
        <p:nvGrpSpPr>
          <p:cNvPr id="3" name="Group 2" descr="Code Developers.">
            <a:extLst>
              <a:ext uri="{FF2B5EF4-FFF2-40B4-BE49-F238E27FC236}">
                <a16:creationId xmlns:a16="http://schemas.microsoft.com/office/drawing/2014/main" id="{70683BB1-3437-3D57-D4C6-5A357BDD1701}"/>
              </a:ext>
            </a:extLst>
          </p:cNvPr>
          <p:cNvGrpSpPr/>
          <p:nvPr/>
        </p:nvGrpSpPr>
        <p:grpSpPr>
          <a:xfrm>
            <a:off x="6201123" y="1604861"/>
            <a:ext cx="4278050" cy="813586"/>
            <a:chOff x="6201123" y="1604861"/>
            <a:chExt cx="4278050" cy="813586"/>
          </a:xfrm>
        </p:grpSpPr>
        <p:sp>
          <p:nvSpPr>
            <p:cNvPr id="5" name="Rectangle 4">
              <a:extLst>
                <a:ext uri="{FF2B5EF4-FFF2-40B4-BE49-F238E27FC236}">
                  <a16:creationId xmlns:a16="http://schemas.microsoft.com/office/drawing/2014/main" id="{67F5D8DE-58FF-8A93-5879-7608799844A9}"/>
                </a:ext>
              </a:extLst>
            </p:cNvPr>
            <p:cNvSpPr/>
            <p:nvPr/>
          </p:nvSpPr>
          <p:spPr bwMode="auto">
            <a:xfrm>
              <a:off x="6201123" y="1604861"/>
              <a:ext cx="4278050" cy="813586"/>
            </a:xfrm>
            <a:prstGeom prst="rect">
              <a:avLst/>
            </a:prstGeom>
            <a:solidFill>
              <a:srgbClr val="0078D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216000" tIns="252000" rIns="91410" bIns="45705" numCol="1" rtlCol="0" anchor="t" anchorCtr="0" compatLnSpc="1">
              <a:prstTxWarp prst="textNoShape">
                <a:avLst/>
              </a:prstTxWarp>
            </a:bodyPr>
            <a:lstStyle/>
            <a:p>
              <a:pPr marL="696646" indent="-6346" defTabSz="914102">
                <a:buClr>
                  <a:srgbClr val="FFFFFF"/>
                </a:buClr>
              </a:pPr>
              <a:r>
                <a:rPr lang="en-US" sz="2400">
                  <a:solidFill>
                    <a:srgbClr val="FFFFFF"/>
                  </a:solidFill>
                  <a:ea typeface="Segoe UI" pitchFamily="34" charset="0"/>
                  <a:cs typeface="Segoe UI" pitchFamily="34" charset="0"/>
                </a:rPr>
                <a:t>Code Developers</a:t>
              </a:r>
            </a:p>
          </p:txBody>
        </p:sp>
        <p:sp>
          <p:nvSpPr>
            <p:cNvPr id="6" name="Freeform 11">
              <a:extLst>
                <a:ext uri="{FF2B5EF4-FFF2-40B4-BE49-F238E27FC236}">
                  <a16:creationId xmlns:a16="http://schemas.microsoft.com/office/drawing/2014/main" id="{40CA3F8E-7568-2B78-092A-710AAB2CCD5D}"/>
                </a:ext>
                <a:ext uri="{C183D7F6-B498-43B3-948B-1728B52AA6E4}">
                  <adec:decorative xmlns:adec="http://schemas.microsoft.com/office/drawing/2017/decorative" val="1"/>
                </a:ext>
              </a:extLst>
            </p:cNvPr>
            <p:cNvSpPr>
              <a:spLocks noEditPoints="1"/>
            </p:cNvSpPr>
            <p:nvPr/>
          </p:nvSpPr>
          <p:spPr bwMode="black">
            <a:xfrm>
              <a:off x="6442359" y="1770708"/>
              <a:ext cx="518337" cy="452875"/>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rgbClr val="FFFFFF"/>
            </a:solidFill>
            <a:ln>
              <a:noFill/>
            </a:ln>
          </p:spPr>
          <p:txBody>
            <a:bodyPr vert="horz" wrap="square" lIns="82281" tIns="41141" rIns="82281" bIns="41141" numCol="1" anchor="t" anchorCtr="0" compatLnSpc="1">
              <a:prstTxWarp prst="textNoShape">
                <a:avLst/>
              </a:prstTxWarp>
            </a:bodyPr>
            <a:lstStyle/>
            <a:p>
              <a:pPr defTabSz="914102"/>
              <a:endParaRPr lang="en-US" sz="2400">
                <a:solidFill>
                  <a:srgbClr val="292929"/>
                </a:solidFill>
                <a:ea typeface="Segoe UI" pitchFamily="34" charset="0"/>
                <a:cs typeface="Segoe UI" pitchFamily="34" charset="0"/>
              </a:endParaRPr>
            </a:p>
          </p:txBody>
        </p:sp>
      </p:grpSp>
      <p:sp>
        <p:nvSpPr>
          <p:cNvPr id="12" name="Rectangle 11">
            <a:extLst>
              <a:ext uri="{FF2B5EF4-FFF2-40B4-BE49-F238E27FC236}">
                <a16:creationId xmlns:a16="http://schemas.microsoft.com/office/drawing/2014/main" id="{A36330F7-3E07-0862-AA80-65AECAA539C4}"/>
              </a:ext>
            </a:extLst>
          </p:cNvPr>
          <p:cNvSpPr/>
          <p:nvPr/>
        </p:nvSpPr>
        <p:spPr bwMode="auto">
          <a:xfrm>
            <a:off x="1719636" y="2515509"/>
            <a:ext cx="2824237" cy="2860608"/>
          </a:xfrm>
          <a:prstGeom prst="rect">
            <a:avLst/>
          </a:prstGeom>
          <a:solidFill>
            <a:srgbClr val="D73B0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0000" tIns="144000" rIns="144000" bIns="45705" numCol="1" rtlCol="0" anchor="t" anchorCtr="0" compatLnSpc="1">
            <a:prstTxWarp prst="textNoShape">
              <a:avLst/>
            </a:prstTxWarp>
          </a:bodyPr>
          <a:lstStyle/>
          <a:p>
            <a:pPr marL="236446" lvl="1" indent="-234860" defTabSz="914102">
              <a:lnSpc>
                <a:spcPct val="90000"/>
              </a:lnSpc>
              <a:spcAft>
                <a:spcPts val="600"/>
              </a:spcAft>
              <a:buClr>
                <a:srgbClr val="FFFFFF"/>
              </a:buClr>
              <a:buSzPct val="90000"/>
              <a:buFont typeface="Wingdings" pitchFamily="2" charset="2"/>
              <a:buChar char="§"/>
            </a:pPr>
            <a:r>
              <a:rPr lang="en-US">
                <a:solidFill>
                  <a:srgbClr val="FFFFFF"/>
                </a:solidFill>
                <a:ea typeface="Segoe UI" pitchFamily="34" charset="0"/>
                <a:cs typeface="Segoe UI" pitchFamily="34" charset="0"/>
              </a:rPr>
              <a:t>Business Processes</a:t>
            </a:r>
          </a:p>
          <a:p>
            <a:pPr marL="236446" lvl="1" indent="-234860" defTabSz="914102">
              <a:lnSpc>
                <a:spcPct val="90000"/>
              </a:lnSpc>
              <a:spcAft>
                <a:spcPts val="600"/>
              </a:spcAft>
              <a:buClr>
                <a:srgbClr val="FFFFFF"/>
              </a:buClr>
              <a:buSzPct val="90000"/>
              <a:buFont typeface="Wingdings" pitchFamily="2" charset="2"/>
              <a:buChar char="§"/>
            </a:pPr>
            <a:r>
              <a:rPr lang="en-US">
                <a:solidFill>
                  <a:srgbClr val="FFFFFF"/>
                </a:solidFill>
                <a:ea typeface="Segoe UI" pitchFamily="34" charset="0"/>
                <a:cs typeface="Segoe UI" pitchFamily="34" charset="0"/>
              </a:rPr>
              <a:t>Data synchronization</a:t>
            </a:r>
          </a:p>
          <a:p>
            <a:pPr marL="236446" lvl="1" indent="-234860" defTabSz="914102">
              <a:lnSpc>
                <a:spcPct val="90000"/>
              </a:lnSpc>
              <a:spcAft>
                <a:spcPts val="600"/>
              </a:spcAft>
              <a:buClr>
                <a:srgbClr val="FFFFFF"/>
              </a:buClr>
              <a:buSzPct val="90000"/>
              <a:buFont typeface="Wingdings" pitchFamily="2" charset="2"/>
              <a:buChar char="§"/>
            </a:pPr>
            <a:r>
              <a:rPr lang="en-US">
                <a:solidFill>
                  <a:srgbClr val="FFFFFF"/>
                </a:solidFill>
                <a:ea typeface="Segoe UI" pitchFamily="34" charset="0"/>
                <a:cs typeface="Segoe UI" pitchFamily="34" charset="0"/>
              </a:rPr>
              <a:t>Canvas apps</a:t>
            </a:r>
          </a:p>
          <a:p>
            <a:pPr marL="236446" lvl="1" indent="-234860" defTabSz="914102">
              <a:lnSpc>
                <a:spcPct val="90000"/>
              </a:lnSpc>
              <a:spcAft>
                <a:spcPts val="600"/>
              </a:spcAft>
              <a:buClr>
                <a:srgbClr val="FFFFFF"/>
              </a:buClr>
              <a:buSzPct val="90000"/>
              <a:buFont typeface="Wingdings" pitchFamily="2" charset="2"/>
              <a:buChar char="§"/>
            </a:pPr>
            <a:r>
              <a:rPr lang="en-US">
                <a:solidFill>
                  <a:srgbClr val="FFFFFF"/>
                </a:solidFill>
                <a:ea typeface="Segoe UI" pitchFamily="34" charset="0"/>
                <a:cs typeface="Segoe UI" pitchFamily="34" charset="0"/>
              </a:rPr>
              <a:t>Embedded canvas apps</a:t>
            </a:r>
          </a:p>
        </p:txBody>
      </p:sp>
      <p:sp>
        <p:nvSpPr>
          <p:cNvPr id="11" name="Rectangle 10">
            <a:extLst>
              <a:ext uri="{FF2B5EF4-FFF2-40B4-BE49-F238E27FC236}">
                <a16:creationId xmlns:a16="http://schemas.microsoft.com/office/drawing/2014/main" id="{8850590B-E6A2-2F81-1BFA-12B386FD23E0}"/>
              </a:ext>
            </a:extLst>
          </p:cNvPr>
          <p:cNvSpPr/>
          <p:nvPr/>
        </p:nvSpPr>
        <p:spPr bwMode="auto">
          <a:xfrm>
            <a:off x="4632601" y="2515509"/>
            <a:ext cx="3137042" cy="2860610"/>
          </a:xfrm>
          <a:prstGeom prst="rect">
            <a:avLst/>
          </a:prstGeom>
          <a:gradFill flip="none" rotWithShape="1">
            <a:gsLst>
              <a:gs pos="0">
                <a:schemeClr val="accent1"/>
              </a:gs>
              <a:gs pos="100000">
                <a:srgbClr val="D73B01"/>
              </a:gs>
            </a:gsLst>
            <a:lin ang="10800000" scaled="0"/>
            <a:tileRect/>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0000" tIns="144000" rIns="144000" bIns="45705" numCol="1" rtlCol="0" anchor="t" anchorCtr="0" compatLnSpc="1">
            <a:prstTxWarp prst="textNoShape">
              <a:avLst/>
            </a:prstTxWarp>
          </a:bodyPr>
          <a:lstStyle/>
          <a:p>
            <a:pPr marL="236446" lvl="1" indent="-234860" defTabSz="914102">
              <a:lnSpc>
                <a:spcPct val="90000"/>
              </a:lnSpc>
              <a:spcAft>
                <a:spcPts val="600"/>
              </a:spcAft>
              <a:buClr>
                <a:srgbClr val="FFFFFF"/>
              </a:buClr>
              <a:buSzPct val="90000"/>
              <a:buFont typeface="Wingdings" pitchFamily="2" charset="2"/>
              <a:buChar char="§"/>
            </a:pPr>
            <a:r>
              <a:rPr lang="en-US">
                <a:solidFill>
                  <a:srgbClr val="FFFFFF"/>
                </a:solidFill>
                <a:ea typeface="Segoe UI" pitchFamily="34" charset="0"/>
                <a:cs typeface="Segoe UI" pitchFamily="34" charset="0"/>
              </a:rPr>
              <a:t>Power Automate flows</a:t>
            </a:r>
          </a:p>
          <a:p>
            <a:pPr marL="236446" lvl="1" indent="-234860" defTabSz="914102">
              <a:lnSpc>
                <a:spcPct val="90000"/>
              </a:lnSpc>
              <a:spcAft>
                <a:spcPts val="600"/>
              </a:spcAft>
              <a:buClr>
                <a:srgbClr val="FFFFFF"/>
              </a:buClr>
              <a:buSzPct val="90000"/>
              <a:buFont typeface="Wingdings" pitchFamily="2" charset="2"/>
              <a:buChar char="§"/>
            </a:pPr>
            <a:r>
              <a:rPr lang="en-US">
                <a:solidFill>
                  <a:srgbClr val="FFFFFF"/>
                </a:solidFill>
                <a:ea typeface="Segoe UI" pitchFamily="34" charset="0"/>
                <a:cs typeface="Segoe UI" pitchFamily="34" charset="0"/>
              </a:rPr>
              <a:t>Custom Connectors</a:t>
            </a:r>
          </a:p>
          <a:p>
            <a:pPr marL="236446" lvl="1" indent="-234860" defTabSz="914102">
              <a:lnSpc>
                <a:spcPct val="90000"/>
              </a:lnSpc>
              <a:spcAft>
                <a:spcPts val="600"/>
              </a:spcAft>
              <a:buClr>
                <a:srgbClr val="FFFFFF"/>
              </a:buClr>
              <a:buSzPct val="90000"/>
              <a:buFont typeface="Wingdings" pitchFamily="2" charset="2"/>
              <a:buChar char="§"/>
            </a:pPr>
            <a:r>
              <a:rPr lang="en-US">
                <a:solidFill>
                  <a:srgbClr val="FFFFFF"/>
                </a:solidFill>
                <a:ea typeface="Segoe UI" pitchFamily="34" charset="0"/>
                <a:cs typeface="Segoe UI" pitchFamily="34" charset="0"/>
              </a:rPr>
              <a:t>ETL Tools</a:t>
            </a:r>
          </a:p>
          <a:p>
            <a:pPr marL="236446" lvl="1" indent="-234860" defTabSz="914102">
              <a:lnSpc>
                <a:spcPct val="90000"/>
              </a:lnSpc>
              <a:spcAft>
                <a:spcPts val="600"/>
              </a:spcAft>
              <a:buClr>
                <a:srgbClr val="FFFFFF"/>
              </a:buClr>
              <a:buSzPct val="90000"/>
              <a:buFont typeface="Wingdings" pitchFamily="2" charset="2"/>
              <a:buChar char="§"/>
            </a:pPr>
            <a:endParaRPr lang="en-US">
              <a:solidFill>
                <a:srgbClr val="FFFFFF"/>
              </a:solidFill>
              <a:ea typeface="Segoe UI" pitchFamily="34" charset="0"/>
              <a:cs typeface="Segoe UI" pitchFamily="34" charset="0"/>
            </a:endParaRPr>
          </a:p>
        </p:txBody>
      </p:sp>
      <p:sp>
        <p:nvSpPr>
          <p:cNvPr id="10" name="Rectangle 9">
            <a:extLst>
              <a:ext uri="{FF2B5EF4-FFF2-40B4-BE49-F238E27FC236}">
                <a16:creationId xmlns:a16="http://schemas.microsoft.com/office/drawing/2014/main" id="{73F2FF3A-593A-E6DB-DDCE-CFD5531315AE}"/>
              </a:ext>
            </a:extLst>
          </p:cNvPr>
          <p:cNvSpPr/>
          <p:nvPr/>
        </p:nvSpPr>
        <p:spPr bwMode="auto">
          <a:xfrm>
            <a:off x="7912592" y="2515509"/>
            <a:ext cx="2545945" cy="2860610"/>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0000" tIns="144000" rIns="144000" bIns="45705" numCol="1" rtlCol="0" anchor="t" anchorCtr="0" compatLnSpc="1">
            <a:prstTxWarp prst="textNoShape">
              <a:avLst/>
            </a:prstTxWarp>
          </a:bodyPr>
          <a:lstStyle/>
          <a:p>
            <a:pPr marL="236446" lvl="1" indent="-234860" defTabSz="914102">
              <a:lnSpc>
                <a:spcPct val="90000"/>
              </a:lnSpc>
              <a:spcAft>
                <a:spcPts val="600"/>
              </a:spcAft>
              <a:buClr>
                <a:srgbClr val="FFFFFF"/>
              </a:buClr>
              <a:buSzPct val="90000"/>
              <a:buFont typeface="Wingdings" pitchFamily="2" charset="2"/>
              <a:buChar char="§"/>
            </a:pPr>
            <a:r>
              <a:rPr lang="en-US">
                <a:solidFill>
                  <a:srgbClr val="FFFFFF"/>
                </a:solidFill>
                <a:ea typeface="Segoe UI" pitchFamily="34" charset="0"/>
                <a:cs typeface="Segoe UI" pitchFamily="34" charset="0"/>
              </a:rPr>
              <a:t>External Processes</a:t>
            </a:r>
          </a:p>
          <a:p>
            <a:pPr marL="236446" lvl="1" indent="-234860" defTabSz="914102">
              <a:lnSpc>
                <a:spcPct val="90000"/>
              </a:lnSpc>
              <a:spcAft>
                <a:spcPts val="600"/>
              </a:spcAft>
              <a:buClr>
                <a:srgbClr val="FFFFFF"/>
              </a:buClr>
              <a:buSzPct val="90000"/>
              <a:buFont typeface="Wingdings" pitchFamily="2" charset="2"/>
              <a:buChar char="§"/>
            </a:pPr>
            <a:r>
              <a:rPr lang="en-US">
                <a:solidFill>
                  <a:srgbClr val="FFFFFF"/>
                </a:solidFill>
                <a:ea typeface="Segoe UI" pitchFamily="34" charset="0"/>
                <a:cs typeface="Segoe UI" pitchFamily="34" charset="0"/>
              </a:rPr>
              <a:t>Custom APIs</a:t>
            </a:r>
          </a:p>
          <a:p>
            <a:pPr marL="236446" lvl="1" indent="-234860" defTabSz="914102">
              <a:lnSpc>
                <a:spcPct val="90000"/>
              </a:lnSpc>
              <a:spcAft>
                <a:spcPts val="600"/>
              </a:spcAft>
              <a:buClr>
                <a:srgbClr val="FFFFFF"/>
              </a:buClr>
              <a:buSzPct val="90000"/>
              <a:buFont typeface="Wingdings" pitchFamily="2" charset="2"/>
              <a:buChar char="§"/>
            </a:pPr>
            <a:r>
              <a:rPr lang="en-US">
                <a:solidFill>
                  <a:srgbClr val="FFFFFF"/>
                </a:solidFill>
                <a:ea typeface="Segoe UI" pitchFamily="34" charset="0"/>
                <a:cs typeface="Segoe UI" pitchFamily="34" charset="0"/>
              </a:rPr>
              <a:t>Plug-ins</a:t>
            </a:r>
          </a:p>
          <a:p>
            <a:pPr marL="236446" lvl="1" indent="-234860" defTabSz="914102">
              <a:lnSpc>
                <a:spcPct val="90000"/>
              </a:lnSpc>
              <a:spcAft>
                <a:spcPts val="600"/>
              </a:spcAft>
              <a:buClr>
                <a:srgbClr val="FFFFFF"/>
              </a:buClr>
              <a:buSzPct val="90000"/>
              <a:buFont typeface="Wingdings" pitchFamily="2" charset="2"/>
              <a:buChar char="§"/>
            </a:pPr>
            <a:r>
              <a:rPr lang="en-US">
                <a:solidFill>
                  <a:srgbClr val="FFFFFF"/>
                </a:solidFill>
                <a:ea typeface="Segoe UI" pitchFamily="34" charset="0"/>
                <a:cs typeface="Segoe UI" pitchFamily="34" charset="0"/>
              </a:rPr>
              <a:t>Custom UI (PCF)</a:t>
            </a:r>
          </a:p>
          <a:p>
            <a:pPr marL="236446" lvl="1" indent="-234860" defTabSz="914102">
              <a:lnSpc>
                <a:spcPct val="90000"/>
              </a:lnSpc>
              <a:spcAft>
                <a:spcPts val="600"/>
              </a:spcAft>
              <a:buClr>
                <a:srgbClr val="FFFFFF"/>
              </a:buClr>
              <a:buSzPct val="90000"/>
              <a:buFont typeface="Wingdings" pitchFamily="2" charset="2"/>
              <a:buChar char="§"/>
            </a:pPr>
            <a:r>
              <a:rPr lang="en-US">
                <a:solidFill>
                  <a:srgbClr val="FFFFFF"/>
                </a:solidFill>
                <a:ea typeface="Segoe UI" pitchFamily="34" charset="0"/>
                <a:cs typeface="Segoe UI" pitchFamily="34" charset="0"/>
              </a:rPr>
              <a:t>External Clients</a:t>
            </a:r>
          </a:p>
          <a:p>
            <a:pPr marL="236446" lvl="1" indent="-234860" defTabSz="914102">
              <a:lnSpc>
                <a:spcPct val="90000"/>
              </a:lnSpc>
              <a:spcAft>
                <a:spcPts val="600"/>
              </a:spcAft>
              <a:buClr>
                <a:srgbClr val="FFFFFF"/>
              </a:buClr>
              <a:buSzPct val="90000"/>
              <a:buFont typeface="Wingdings" pitchFamily="2" charset="2"/>
              <a:buChar char="§"/>
            </a:pPr>
            <a:r>
              <a:rPr lang="en-US">
                <a:solidFill>
                  <a:srgbClr val="FFFFFF"/>
                </a:solidFill>
                <a:ea typeface="Segoe UI" pitchFamily="34" charset="0"/>
                <a:cs typeface="Segoe UI" pitchFamily="34" charset="0"/>
              </a:rPr>
              <a:t>Azure Logic Apps</a:t>
            </a:r>
          </a:p>
          <a:p>
            <a:pPr marL="236446" lvl="1" indent="-234860" defTabSz="914102">
              <a:lnSpc>
                <a:spcPct val="90000"/>
              </a:lnSpc>
              <a:spcAft>
                <a:spcPts val="600"/>
              </a:spcAft>
              <a:buClr>
                <a:srgbClr val="FFFFFF"/>
              </a:buClr>
              <a:buSzPct val="90000"/>
              <a:buFont typeface="Wingdings" pitchFamily="2" charset="2"/>
              <a:buChar char="§"/>
            </a:pPr>
            <a:r>
              <a:rPr lang="en-US">
                <a:solidFill>
                  <a:srgbClr val="FFFFFF"/>
                </a:solidFill>
                <a:ea typeface="Segoe UI" pitchFamily="34" charset="0"/>
                <a:cs typeface="Segoe UI" pitchFamily="34" charset="0"/>
              </a:rPr>
              <a:t>Azure Service Bus</a:t>
            </a:r>
          </a:p>
          <a:p>
            <a:pPr marL="236446" lvl="1" indent="-234860" defTabSz="914102">
              <a:lnSpc>
                <a:spcPct val="90000"/>
              </a:lnSpc>
              <a:spcAft>
                <a:spcPts val="600"/>
              </a:spcAft>
              <a:buClr>
                <a:srgbClr val="FFFFFF"/>
              </a:buClr>
              <a:buSzPct val="90000"/>
              <a:buFont typeface="Wingdings" pitchFamily="2" charset="2"/>
              <a:buChar char="§"/>
            </a:pPr>
            <a:r>
              <a:rPr lang="en-US">
                <a:solidFill>
                  <a:srgbClr val="FFFFFF"/>
                </a:solidFill>
                <a:ea typeface="Segoe UI" pitchFamily="34" charset="0"/>
                <a:cs typeface="Segoe UI" pitchFamily="34" charset="0"/>
              </a:rPr>
              <a:t>Virtual Entities</a:t>
            </a:r>
          </a:p>
        </p:txBody>
      </p:sp>
    </p:spTree>
    <p:extLst>
      <p:ext uri="{BB962C8B-B14F-4D97-AF65-F5344CB8AC3E}">
        <p14:creationId xmlns:p14="http://schemas.microsoft.com/office/powerpoint/2010/main" val="42704645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a:t>Data integration</a:t>
            </a:r>
          </a:p>
        </p:txBody>
      </p:sp>
      <p:sp>
        <p:nvSpPr>
          <p:cNvPr id="39" name="Text Placeholder 38">
            <a:extLst>
              <a:ext uri="{FF2B5EF4-FFF2-40B4-BE49-F238E27FC236}">
                <a16:creationId xmlns:a16="http://schemas.microsoft.com/office/drawing/2014/main" id="{3DAB695C-C690-DFC3-5245-C55FD6EC80FE}"/>
              </a:ext>
            </a:extLst>
          </p:cNvPr>
          <p:cNvSpPr>
            <a:spLocks noGrp="1"/>
          </p:cNvSpPr>
          <p:nvPr>
            <p:ph type="body" sz="quarter" idx="31"/>
          </p:nvPr>
        </p:nvSpPr>
        <p:spPr>
          <a:xfrm>
            <a:off x="418643" y="1168400"/>
            <a:ext cx="11341267" cy="615553"/>
          </a:xfrm>
        </p:spPr>
        <p:txBody>
          <a:bodyPr/>
          <a:lstStyle/>
          <a:p>
            <a:r>
              <a:rPr lang="en-GB"/>
              <a:t>When evaluating integrations, solution architects should categorize each piece of data because it will guide them toward the appropriate integration solution</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type="body" sz="quarter" idx="11"/>
          </p:nvPr>
        </p:nvSpPr>
        <p:spPr/>
        <p:txBody>
          <a:bodyPr lIns="0"/>
          <a:lstStyle/>
          <a:p>
            <a:pPr marL="342900" lvl="1" indent="-342900"/>
            <a:r>
              <a:rPr lang="en-GB" sz="2000"/>
              <a:t>High volatility / rapidly changing</a:t>
            </a:r>
          </a:p>
        </p:txBody>
      </p:sp>
      <p:sp>
        <p:nvSpPr>
          <p:cNvPr id="2" name="Text Placeholder 1">
            <a:extLst>
              <a:ext uri="{FF2B5EF4-FFF2-40B4-BE49-F238E27FC236}">
                <a16:creationId xmlns:a16="http://schemas.microsoft.com/office/drawing/2014/main" id="{0AA33DEA-9393-4A64-571B-8244776F1A6F}"/>
              </a:ext>
            </a:extLst>
          </p:cNvPr>
          <p:cNvSpPr>
            <a:spLocks noGrp="1"/>
          </p:cNvSpPr>
          <p:nvPr>
            <p:ph type="body" sz="quarter" idx="15"/>
          </p:nvPr>
        </p:nvSpPr>
        <p:spPr/>
        <p:txBody>
          <a:bodyPr/>
          <a:lstStyle/>
          <a:p>
            <a:pPr marL="342900" lvl="1" indent="-342900"/>
            <a:r>
              <a:rPr lang="en-GB" sz="2000"/>
              <a:t>High volume</a:t>
            </a:r>
          </a:p>
        </p:txBody>
      </p:sp>
      <p:sp>
        <p:nvSpPr>
          <p:cNvPr id="3" name="Text Placeholder 2">
            <a:extLst>
              <a:ext uri="{FF2B5EF4-FFF2-40B4-BE49-F238E27FC236}">
                <a16:creationId xmlns:a16="http://schemas.microsoft.com/office/drawing/2014/main" id="{96CD73D1-807F-7B63-4BD6-AAD1B100FD73}"/>
              </a:ext>
            </a:extLst>
          </p:cNvPr>
          <p:cNvSpPr>
            <a:spLocks noGrp="1"/>
          </p:cNvSpPr>
          <p:nvPr>
            <p:ph type="body" sz="quarter" idx="17"/>
          </p:nvPr>
        </p:nvSpPr>
        <p:spPr/>
        <p:txBody>
          <a:bodyPr/>
          <a:lstStyle/>
          <a:p>
            <a:pPr marL="342900" lvl="1" indent="-342900"/>
            <a:r>
              <a:rPr lang="en-GB" sz="2000"/>
              <a:t>Time sensitive</a:t>
            </a:r>
          </a:p>
        </p:txBody>
      </p:sp>
      <p:sp>
        <p:nvSpPr>
          <p:cNvPr id="4" name="Text Placeholder 3">
            <a:extLst>
              <a:ext uri="{FF2B5EF4-FFF2-40B4-BE49-F238E27FC236}">
                <a16:creationId xmlns:a16="http://schemas.microsoft.com/office/drawing/2014/main" id="{A70671D1-A2E3-E466-1147-6CC921023120}"/>
              </a:ext>
            </a:extLst>
          </p:cNvPr>
          <p:cNvSpPr>
            <a:spLocks noGrp="1"/>
          </p:cNvSpPr>
          <p:nvPr>
            <p:ph type="body" sz="quarter" idx="19"/>
          </p:nvPr>
        </p:nvSpPr>
        <p:spPr/>
        <p:txBody>
          <a:bodyPr/>
          <a:lstStyle/>
          <a:p>
            <a:pPr marL="342900" lvl="1" indent="-342900"/>
            <a:r>
              <a:rPr lang="en-GB" sz="2000"/>
              <a:t>Batch processed</a:t>
            </a:r>
          </a:p>
        </p:txBody>
      </p:sp>
      <p:sp>
        <p:nvSpPr>
          <p:cNvPr id="5" name="Text Placeholder 4">
            <a:extLst>
              <a:ext uri="{FF2B5EF4-FFF2-40B4-BE49-F238E27FC236}">
                <a16:creationId xmlns:a16="http://schemas.microsoft.com/office/drawing/2014/main" id="{AED0AE41-56C7-66CC-91EB-22D49D4275D1}"/>
              </a:ext>
            </a:extLst>
          </p:cNvPr>
          <p:cNvSpPr>
            <a:spLocks noGrp="1"/>
          </p:cNvSpPr>
          <p:nvPr>
            <p:ph type="body" sz="quarter" idx="21"/>
          </p:nvPr>
        </p:nvSpPr>
        <p:spPr/>
        <p:txBody>
          <a:bodyPr/>
          <a:lstStyle/>
          <a:p>
            <a:pPr marL="342900" lvl="1" indent="-342900"/>
            <a:r>
              <a:rPr lang="en-GB" sz="2000"/>
              <a:t>Regulated/ PII / Sovereign</a:t>
            </a:r>
          </a:p>
        </p:txBody>
      </p:sp>
      <p:sp>
        <p:nvSpPr>
          <p:cNvPr id="6" name="Text Placeholder 5">
            <a:extLst>
              <a:ext uri="{FF2B5EF4-FFF2-40B4-BE49-F238E27FC236}">
                <a16:creationId xmlns:a16="http://schemas.microsoft.com/office/drawing/2014/main" id="{5557D7A2-0C78-0C31-7009-BEDA42B67091}"/>
              </a:ext>
            </a:extLst>
          </p:cNvPr>
          <p:cNvSpPr>
            <a:spLocks noGrp="1"/>
          </p:cNvSpPr>
          <p:nvPr>
            <p:ph type="body" sz="quarter" idx="30"/>
          </p:nvPr>
        </p:nvSpPr>
        <p:spPr/>
        <p:txBody>
          <a:bodyPr/>
          <a:lstStyle/>
          <a:p>
            <a:pPr marL="342900" lvl="1" indent="-342900"/>
            <a:r>
              <a:rPr lang="en-GB" sz="2000"/>
              <a:t>Licensed </a:t>
            </a:r>
          </a:p>
        </p:txBody>
      </p:sp>
    </p:spTree>
    <p:extLst>
      <p:ext uri="{BB962C8B-B14F-4D97-AF65-F5344CB8AC3E}">
        <p14:creationId xmlns:p14="http://schemas.microsoft.com/office/powerpoint/2010/main" val="33026987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GB"/>
              <a:t>Data Integration (server-side)</a:t>
            </a:r>
            <a:endParaRPr lang="en-US"/>
          </a:p>
        </p:txBody>
      </p:sp>
      <p:sp>
        <p:nvSpPr>
          <p:cNvPr id="4" name="Rectangle 3">
            <a:extLst>
              <a:ext uri="{FF2B5EF4-FFF2-40B4-BE49-F238E27FC236}">
                <a16:creationId xmlns:a16="http://schemas.microsoft.com/office/drawing/2014/main" id="{29622801-2400-D24F-7991-CF378F354110}"/>
              </a:ext>
              <a:ext uri="{C183D7F6-B498-43B3-948B-1728B52AA6E4}">
                <adec:decorative xmlns:adec="http://schemas.microsoft.com/office/drawing/2017/decorative" val="1"/>
              </a:ext>
            </a:extLst>
          </p:cNvPr>
          <p:cNvSpPr/>
          <p:nvPr/>
        </p:nvSpPr>
        <p:spPr bwMode="auto">
          <a:xfrm>
            <a:off x="418643" y="1333498"/>
            <a:ext cx="11354714" cy="4298375"/>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3" name="Rounded Rectangle 3">
            <a:extLst>
              <a:ext uri="{FF2B5EF4-FFF2-40B4-BE49-F238E27FC236}">
                <a16:creationId xmlns:a16="http://schemas.microsoft.com/office/drawing/2014/main" id="{172FEF9E-9F64-491E-F323-5D9F797B9C49}"/>
              </a:ext>
            </a:extLst>
          </p:cNvPr>
          <p:cNvSpPr/>
          <p:nvPr/>
        </p:nvSpPr>
        <p:spPr bwMode="auto">
          <a:xfrm>
            <a:off x="649588" y="1988713"/>
            <a:ext cx="10853148" cy="1664808"/>
          </a:xfrm>
          <a:prstGeom prst="roundRect">
            <a:avLst>
              <a:gd name="adj" fmla="val 6481"/>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48000" tIns="143407" rIns="179259" bIns="143407" numCol="1" spcCol="0" rtlCol="0" fromWordArt="0" anchor="ctr" anchorCtr="0" forceAA="0" compatLnSpc="1">
            <a:prstTxWarp prst="textNoShape">
              <a:avLst/>
            </a:prstTxWarp>
            <a:noAutofit/>
          </a:bodyPr>
          <a:lstStyle/>
          <a:p>
            <a:pPr defTabSz="913927" fontAlgn="base">
              <a:lnSpc>
                <a:spcPct val="90000"/>
              </a:lnSpc>
              <a:spcBef>
                <a:spcPct val="0"/>
              </a:spcBef>
              <a:spcAft>
                <a:spcPct val="0"/>
              </a:spcAft>
            </a:pPr>
            <a:r>
              <a:rPr lang="en-GB" sz="2353">
                <a:solidFill>
                  <a:schemeClr val="bg1"/>
                </a:solidFill>
              </a:rPr>
              <a:t>Inbound</a:t>
            </a:r>
          </a:p>
        </p:txBody>
      </p:sp>
      <p:sp>
        <p:nvSpPr>
          <p:cNvPr id="15" name="Rounded Rectangle 7">
            <a:extLst>
              <a:ext uri="{FF2B5EF4-FFF2-40B4-BE49-F238E27FC236}">
                <a16:creationId xmlns:a16="http://schemas.microsoft.com/office/drawing/2014/main" id="{8C1951EC-566D-63E2-CB1D-CCB8DB501A9B}"/>
              </a:ext>
            </a:extLst>
          </p:cNvPr>
          <p:cNvSpPr/>
          <p:nvPr/>
        </p:nvSpPr>
        <p:spPr bwMode="auto">
          <a:xfrm>
            <a:off x="649588" y="3787781"/>
            <a:ext cx="10853148" cy="1664809"/>
          </a:xfrm>
          <a:prstGeom prst="roundRect">
            <a:avLst>
              <a:gd name="adj" fmla="val 6481"/>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48000" tIns="143407" rIns="179259" bIns="143407" numCol="1" spcCol="0" rtlCol="0" fromWordArt="0" anchor="ctr" anchorCtr="0" forceAA="0" compatLnSpc="1">
            <a:prstTxWarp prst="textNoShape">
              <a:avLst/>
            </a:prstTxWarp>
            <a:noAutofit/>
          </a:bodyPr>
          <a:lstStyle/>
          <a:p>
            <a:pPr defTabSz="913927" fontAlgn="base">
              <a:lnSpc>
                <a:spcPct val="90000"/>
              </a:lnSpc>
              <a:spcBef>
                <a:spcPct val="0"/>
              </a:spcBef>
              <a:spcAft>
                <a:spcPct val="0"/>
              </a:spcAft>
            </a:pPr>
            <a:r>
              <a:rPr lang="en-GB" sz="2353">
                <a:solidFill>
                  <a:schemeClr val="bg1"/>
                </a:solidFill>
              </a:rPr>
              <a:t>Outbound</a:t>
            </a:r>
          </a:p>
        </p:txBody>
      </p:sp>
      <p:sp>
        <p:nvSpPr>
          <p:cNvPr id="17" name="Rounded Rectangle 8">
            <a:extLst>
              <a:ext uri="{FF2B5EF4-FFF2-40B4-BE49-F238E27FC236}">
                <a16:creationId xmlns:a16="http://schemas.microsoft.com/office/drawing/2014/main" id="{42723BB0-64A2-03C0-501E-D12A06B958C1}"/>
              </a:ext>
            </a:extLst>
          </p:cNvPr>
          <p:cNvSpPr/>
          <p:nvPr/>
        </p:nvSpPr>
        <p:spPr bwMode="auto">
          <a:xfrm>
            <a:off x="3145559" y="1395844"/>
            <a:ext cx="3960000" cy="4191004"/>
          </a:xfrm>
          <a:prstGeom prst="flowChartAlternateProcess">
            <a:avLst/>
          </a:prstGeom>
          <a:solidFill>
            <a:srgbClr val="EBEBEB">
              <a:alpha val="59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0" rIns="179259" bIns="143407" numCol="1" spcCol="0" rtlCol="0" fromWordArt="0" anchor="t" anchorCtr="0" forceAA="0" compatLnSpc="1">
            <a:prstTxWarp prst="textNoShape">
              <a:avLst/>
            </a:prstTxWarp>
            <a:noAutofit/>
          </a:bodyPr>
          <a:lstStyle/>
          <a:p>
            <a:pPr algn="ctr" defTabSz="913927" fontAlgn="base">
              <a:lnSpc>
                <a:spcPct val="80000"/>
              </a:lnSpc>
              <a:spcBef>
                <a:spcPct val="0"/>
              </a:spcBef>
              <a:spcAft>
                <a:spcPct val="0"/>
              </a:spcAft>
            </a:pPr>
            <a:r>
              <a:rPr lang="en-GB" sz="2200">
                <a:solidFill>
                  <a:schemeClr val="tx1"/>
                </a:solidFill>
                <a:cs typeface="Segoe UI" pitchFamily="34" charset="0"/>
              </a:rPr>
              <a:t>Event Based</a:t>
            </a:r>
          </a:p>
        </p:txBody>
      </p:sp>
      <p:sp>
        <p:nvSpPr>
          <p:cNvPr id="19" name="TextBox 18">
            <a:extLst>
              <a:ext uri="{FF2B5EF4-FFF2-40B4-BE49-F238E27FC236}">
                <a16:creationId xmlns:a16="http://schemas.microsoft.com/office/drawing/2014/main" id="{B8CE1534-0AC5-326B-5F6A-6E202B5278CD}"/>
              </a:ext>
            </a:extLst>
          </p:cNvPr>
          <p:cNvSpPr txBox="1"/>
          <p:nvPr/>
        </p:nvSpPr>
        <p:spPr>
          <a:xfrm>
            <a:off x="3145559" y="1988713"/>
            <a:ext cx="3960000" cy="1664809"/>
          </a:xfrm>
          <a:prstGeom prst="rect">
            <a:avLst/>
          </a:prstGeom>
          <a:noFill/>
        </p:spPr>
        <p:txBody>
          <a:bodyPr wrap="square" lIns="216000" tIns="72000" rIns="179259" bIns="143407" rtlCol="0">
            <a:noAutofit/>
          </a:bodyPr>
          <a:lstStyle/>
          <a:p>
            <a:pPr marL="288000" indent="-288000">
              <a:lnSpc>
                <a:spcPct val="90000"/>
              </a:lnSpc>
              <a:spcBef>
                <a:spcPts val="196"/>
              </a:spcBef>
              <a:buFont typeface="Arial" panose="020B0604020202020204" pitchFamily="34" charset="0"/>
              <a:buChar char="•"/>
            </a:pPr>
            <a:r>
              <a:rPr lang="en-GB" sz="1800"/>
              <a:t>Near real-time</a:t>
            </a:r>
          </a:p>
          <a:p>
            <a:pPr marL="288000" indent="-288000">
              <a:lnSpc>
                <a:spcPct val="90000"/>
              </a:lnSpc>
              <a:spcBef>
                <a:spcPts val="196"/>
              </a:spcBef>
              <a:buFont typeface="Arial" panose="020B0604020202020204" pitchFamily="34" charset="0"/>
              <a:buChar char="•"/>
            </a:pPr>
            <a:r>
              <a:rPr lang="en-GB" sz="1800"/>
              <a:t>Well placed for 24x7 workloads</a:t>
            </a:r>
          </a:p>
          <a:p>
            <a:pPr marL="288000" indent="-288000">
              <a:lnSpc>
                <a:spcPct val="90000"/>
              </a:lnSpc>
              <a:spcBef>
                <a:spcPts val="196"/>
              </a:spcBef>
              <a:buFont typeface="Arial" panose="020B0604020202020204" pitchFamily="34" charset="0"/>
              <a:buChar char="•"/>
            </a:pPr>
            <a:r>
              <a:rPr lang="en-GB" sz="1800"/>
              <a:t>Can smooth intensive processing*</a:t>
            </a:r>
          </a:p>
          <a:p>
            <a:pPr marL="288000" indent="-288000">
              <a:lnSpc>
                <a:spcPct val="90000"/>
              </a:lnSpc>
              <a:spcBef>
                <a:spcPts val="196"/>
              </a:spcBef>
              <a:buFont typeface="Arial" panose="020B0604020202020204" pitchFamily="34" charset="0"/>
              <a:buChar char="•"/>
            </a:pPr>
            <a:r>
              <a:rPr lang="en-GB" sz="1800"/>
              <a:t>Spikes may require rate levelling</a:t>
            </a:r>
          </a:p>
        </p:txBody>
      </p:sp>
      <p:sp>
        <p:nvSpPr>
          <p:cNvPr id="21" name="TextBox 20">
            <a:extLst>
              <a:ext uri="{FF2B5EF4-FFF2-40B4-BE49-F238E27FC236}">
                <a16:creationId xmlns:a16="http://schemas.microsoft.com/office/drawing/2014/main" id="{BA169200-2567-A400-52A4-3F3151C8E59C}"/>
              </a:ext>
            </a:extLst>
          </p:cNvPr>
          <p:cNvSpPr txBox="1"/>
          <p:nvPr/>
        </p:nvSpPr>
        <p:spPr>
          <a:xfrm>
            <a:off x="3145559" y="3787781"/>
            <a:ext cx="3960000" cy="1664809"/>
          </a:xfrm>
          <a:prstGeom prst="rect">
            <a:avLst/>
          </a:prstGeom>
          <a:noFill/>
        </p:spPr>
        <p:txBody>
          <a:bodyPr wrap="square" lIns="216000" tIns="108000" rIns="179259" bIns="143407" rtlCol="0">
            <a:noAutofit/>
          </a:bodyPr>
          <a:lstStyle/>
          <a:p>
            <a:pPr marL="288000" indent="-288000">
              <a:spcBef>
                <a:spcPts val="196"/>
              </a:spcBef>
              <a:buFont typeface="Arial" panose="020B0604020202020204" pitchFamily="34" charset="0"/>
              <a:buChar char="•"/>
            </a:pPr>
            <a:r>
              <a:rPr lang="en-GB" sz="1800"/>
              <a:t>As above</a:t>
            </a:r>
          </a:p>
          <a:p>
            <a:pPr marL="288000" indent="-288000">
              <a:spcBef>
                <a:spcPts val="196"/>
              </a:spcBef>
              <a:buFont typeface="Arial" panose="020B0604020202020204" pitchFamily="34" charset="0"/>
              <a:buChar char="•"/>
            </a:pPr>
            <a:r>
              <a:rPr lang="en-GB" sz="1800"/>
              <a:t>Can broker event-&gt;batch processing through staging area</a:t>
            </a:r>
          </a:p>
          <a:p>
            <a:pPr marL="288000" indent="-288000">
              <a:spcBef>
                <a:spcPts val="196"/>
              </a:spcBef>
              <a:buFont typeface="Arial" panose="020B0604020202020204" pitchFamily="34" charset="0"/>
              <a:buChar char="•"/>
            </a:pPr>
            <a:r>
              <a:rPr lang="en-GB" sz="1800"/>
              <a:t>Should be asynchronous</a:t>
            </a:r>
          </a:p>
        </p:txBody>
      </p:sp>
      <p:sp>
        <p:nvSpPr>
          <p:cNvPr id="18" name="Rounded Rectangle 6">
            <a:extLst>
              <a:ext uri="{FF2B5EF4-FFF2-40B4-BE49-F238E27FC236}">
                <a16:creationId xmlns:a16="http://schemas.microsoft.com/office/drawing/2014/main" id="{FEB69FAA-5DBC-6C28-03A8-17723E23024C}"/>
              </a:ext>
            </a:extLst>
          </p:cNvPr>
          <p:cNvSpPr/>
          <p:nvPr/>
        </p:nvSpPr>
        <p:spPr bwMode="auto">
          <a:xfrm>
            <a:off x="7272617" y="1395844"/>
            <a:ext cx="3960000" cy="4191004"/>
          </a:xfrm>
          <a:prstGeom prst="flowChartAlternateProcess">
            <a:avLst/>
          </a:prstGeom>
          <a:solidFill>
            <a:srgbClr val="EBEBEB">
              <a:alpha val="59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0" rIns="179259" bIns="143407" numCol="1" spcCol="0" rtlCol="0" fromWordArt="0" anchor="t" anchorCtr="0" forceAA="0" compatLnSpc="1">
            <a:prstTxWarp prst="textNoShape">
              <a:avLst/>
            </a:prstTxWarp>
            <a:noAutofit/>
          </a:bodyPr>
          <a:lstStyle/>
          <a:p>
            <a:pPr algn="ctr" defTabSz="913927" fontAlgn="base">
              <a:lnSpc>
                <a:spcPct val="80000"/>
              </a:lnSpc>
              <a:spcBef>
                <a:spcPct val="0"/>
              </a:spcBef>
              <a:spcAft>
                <a:spcPct val="0"/>
              </a:spcAft>
            </a:pPr>
            <a:r>
              <a:rPr lang="en-GB" sz="2200" kern="0">
                <a:solidFill>
                  <a:schemeClr val="tx1"/>
                </a:solidFill>
                <a:cs typeface="Segoe UI" pitchFamily="34" charset="0"/>
              </a:rPr>
              <a:t>Batch Based</a:t>
            </a:r>
          </a:p>
        </p:txBody>
      </p:sp>
      <p:sp>
        <p:nvSpPr>
          <p:cNvPr id="20" name="TextBox 19">
            <a:extLst>
              <a:ext uri="{FF2B5EF4-FFF2-40B4-BE49-F238E27FC236}">
                <a16:creationId xmlns:a16="http://schemas.microsoft.com/office/drawing/2014/main" id="{CFFF174B-ACDB-13B1-EDA3-A90603DCA766}"/>
              </a:ext>
            </a:extLst>
          </p:cNvPr>
          <p:cNvSpPr txBox="1"/>
          <p:nvPr/>
        </p:nvSpPr>
        <p:spPr>
          <a:xfrm>
            <a:off x="7275901" y="1988713"/>
            <a:ext cx="3960000" cy="1664809"/>
          </a:xfrm>
          <a:prstGeom prst="rect">
            <a:avLst/>
          </a:prstGeom>
          <a:noFill/>
        </p:spPr>
        <p:txBody>
          <a:bodyPr wrap="square" lIns="216000" tIns="72000" rIns="179259" bIns="143407" rtlCol="0">
            <a:noAutofit/>
          </a:bodyPr>
          <a:lstStyle/>
          <a:p>
            <a:pPr marL="288000" indent="-288000">
              <a:lnSpc>
                <a:spcPct val="90000"/>
              </a:lnSpc>
              <a:spcBef>
                <a:spcPts val="196"/>
              </a:spcBef>
              <a:buFont typeface="Arial" panose="020B0604020202020204" pitchFamily="34" charset="0"/>
              <a:buChar char="•"/>
            </a:pPr>
            <a:r>
              <a:rPr lang="en-GB" sz="1800"/>
              <a:t>Processed in intervals</a:t>
            </a:r>
          </a:p>
          <a:p>
            <a:pPr marL="288000" indent="-288000">
              <a:lnSpc>
                <a:spcPct val="90000"/>
              </a:lnSpc>
              <a:spcBef>
                <a:spcPts val="196"/>
              </a:spcBef>
              <a:buFont typeface="Arial" panose="020B0604020202020204" pitchFamily="34" charset="0"/>
              <a:buChar char="•"/>
            </a:pPr>
            <a:r>
              <a:rPr lang="en-GB" sz="1800"/>
              <a:t>Often used for “dark hours” processing</a:t>
            </a:r>
          </a:p>
          <a:p>
            <a:pPr marL="288000" indent="-288000">
              <a:lnSpc>
                <a:spcPct val="90000"/>
              </a:lnSpc>
              <a:spcBef>
                <a:spcPts val="196"/>
              </a:spcBef>
              <a:buFont typeface="Arial" panose="020B0604020202020204" pitchFamily="34" charset="0"/>
              <a:buChar char="•"/>
            </a:pPr>
            <a:r>
              <a:rPr lang="en-GB" sz="1800"/>
              <a:t>Often time limited</a:t>
            </a:r>
          </a:p>
          <a:p>
            <a:pPr marL="288000" indent="-288000">
              <a:lnSpc>
                <a:spcPct val="90000"/>
              </a:lnSpc>
              <a:spcBef>
                <a:spcPts val="196"/>
              </a:spcBef>
              <a:buFont typeface="Arial" panose="020B0604020202020204" pitchFamily="34" charset="0"/>
              <a:buChar char="•"/>
            </a:pPr>
            <a:r>
              <a:rPr lang="en-GB" sz="1800"/>
              <a:t>Can reduce impact to daytime operations</a:t>
            </a:r>
          </a:p>
        </p:txBody>
      </p:sp>
      <p:sp>
        <p:nvSpPr>
          <p:cNvPr id="22" name="TextBox 21">
            <a:extLst>
              <a:ext uri="{FF2B5EF4-FFF2-40B4-BE49-F238E27FC236}">
                <a16:creationId xmlns:a16="http://schemas.microsoft.com/office/drawing/2014/main" id="{7AFAD60E-B43A-5F11-F659-E87DBC05AF05}"/>
              </a:ext>
            </a:extLst>
          </p:cNvPr>
          <p:cNvSpPr txBox="1"/>
          <p:nvPr/>
        </p:nvSpPr>
        <p:spPr>
          <a:xfrm>
            <a:off x="7275901" y="3787781"/>
            <a:ext cx="3960000" cy="1664809"/>
          </a:xfrm>
          <a:prstGeom prst="rect">
            <a:avLst/>
          </a:prstGeom>
          <a:noFill/>
        </p:spPr>
        <p:txBody>
          <a:bodyPr wrap="square" lIns="216000" tIns="108000" rIns="179259" bIns="143407" rtlCol="0">
            <a:noAutofit/>
          </a:bodyPr>
          <a:lstStyle/>
          <a:p>
            <a:pPr marL="288000" indent="-288000">
              <a:spcBef>
                <a:spcPts val="196"/>
              </a:spcBef>
              <a:buFont typeface="Arial" panose="020B0604020202020204" pitchFamily="34" charset="0"/>
              <a:buChar char="•"/>
            </a:pPr>
            <a:r>
              <a:rPr lang="en-GB" sz="1800"/>
              <a:t>As above</a:t>
            </a:r>
          </a:p>
          <a:p>
            <a:pPr marL="288000" indent="-288000">
              <a:spcBef>
                <a:spcPts val="196"/>
              </a:spcBef>
              <a:buFont typeface="Arial" panose="020B0604020202020204" pitchFamily="34" charset="0"/>
              <a:buChar char="•"/>
            </a:pPr>
            <a:r>
              <a:rPr lang="en-GB" sz="1800"/>
              <a:t>Pull model</a:t>
            </a:r>
          </a:p>
          <a:p>
            <a:pPr marL="288000" indent="-288000">
              <a:spcBef>
                <a:spcPts val="196"/>
              </a:spcBef>
              <a:buFont typeface="Arial" panose="020B0604020202020204" pitchFamily="34" charset="0"/>
              <a:buChar char="•"/>
            </a:pPr>
            <a:r>
              <a:rPr lang="en-GB" sz="1800"/>
              <a:t>Multiple concurrent “pulls” may have detrimental performance impact</a:t>
            </a:r>
          </a:p>
        </p:txBody>
      </p:sp>
    </p:spTree>
    <p:extLst>
      <p:ext uri="{BB962C8B-B14F-4D97-AF65-F5344CB8AC3E}">
        <p14:creationId xmlns:p14="http://schemas.microsoft.com/office/powerpoint/2010/main" val="14596055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br>
              <a:rPr lang="en-US"/>
            </a:br>
            <a:r>
              <a:rPr lang="en-US"/>
              <a:t>Agenda</a:t>
            </a:r>
            <a:br>
              <a:rPr lang="en-US"/>
            </a:br>
            <a:endParaRPr lang="en-US"/>
          </a:p>
        </p:txBody>
      </p:sp>
      <p:sp>
        <p:nvSpPr>
          <p:cNvPr id="6" name="Text Placeholder 5"/>
          <p:cNvSpPr>
            <a:spLocks noGrp="1"/>
          </p:cNvSpPr>
          <p:nvPr>
            <p:ph type="body" sz="quarter" idx="11"/>
          </p:nvPr>
        </p:nvSpPr>
        <p:spPr/>
        <p:txBody>
          <a:bodyPr/>
          <a:lstStyle/>
          <a:p>
            <a:pPr lvl="1"/>
            <a:r>
              <a:rPr lang="en-US" sz="1800"/>
              <a:t>Solution Architect’s role with integrations</a:t>
            </a:r>
          </a:p>
        </p:txBody>
      </p:sp>
      <p:sp>
        <p:nvSpPr>
          <p:cNvPr id="2" name="Text Placeholder 1"/>
          <p:cNvSpPr>
            <a:spLocks noGrp="1"/>
          </p:cNvSpPr>
          <p:nvPr>
            <p:ph type="body" sz="quarter" idx="15"/>
          </p:nvPr>
        </p:nvSpPr>
        <p:spPr/>
        <p:txBody>
          <a:bodyPr/>
          <a:lstStyle/>
          <a:p>
            <a:pPr lvl="1"/>
            <a:r>
              <a:rPr lang="en-US" sz="1800"/>
              <a:t>What is integration and why do we need it</a:t>
            </a:r>
          </a:p>
        </p:txBody>
      </p:sp>
      <p:sp>
        <p:nvSpPr>
          <p:cNvPr id="3" name="Text Placeholder 2"/>
          <p:cNvSpPr>
            <a:spLocks noGrp="1"/>
          </p:cNvSpPr>
          <p:nvPr>
            <p:ph type="body" sz="quarter" idx="17"/>
          </p:nvPr>
        </p:nvSpPr>
        <p:spPr/>
        <p:txBody>
          <a:bodyPr/>
          <a:lstStyle/>
          <a:p>
            <a:pPr lvl="1"/>
            <a:r>
              <a:rPr lang="en-US" sz="1800"/>
              <a:t>Platform features that enable integration</a:t>
            </a:r>
          </a:p>
        </p:txBody>
      </p:sp>
      <p:sp>
        <p:nvSpPr>
          <p:cNvPr id="4" name="Text Placeholder 3">
            <a:extLst>
              <a:ext uri="{FF2B5EF4-FFF2-40B4-BE49-F238E27FC236}">
                <a16:creationId xmlns:a16="http://schemas.microsoft.com/office/drawing/2014/main" id="{5314F318-BBD2-4B03-8429-65A4F541D189}"/>
              </a:ext>
            </a:extLst>
          </p:cNvPr>
          <p:cNvSpPr>
            <a:spLocks noGrp="1"/>
          </p:cNvSpPr>
          <p:nvPr>
            <p:ph type="body" sz="quarter" idx="21"/>
          </p:nvPr>
        </p:nvSpPr>
        <p:spPr/>
        <p:txBody>
          <a:bodyPr/>
          <a:lstStyle/>
          <a:p>
            <a:pPr lvl="1"/>
            <a:r>
              <a:rPr lang="en-US" sz="1800"/>
              <a:t>Microsoft Dataverse event publishing</a:t>
            </a:r>
          </a:p>
        </p:txBody>
      </p:sp>
      <p:grpSp>
        <p:nvGrpSpPr>
          <p:cNvPr id="12" name="Group 11">
            <a:extLst>
              <a:ext uri="{FF2B5EF4-FFF2-40B4-BE49-F238E27FC236}">
                <a16:creationId xmlns:a16="http://schemas.microsoft.com/office/drawing/2014/main" id="{35FAEEE9-CC38-4A8E-87B1-24C3C7981CF1}"/>
              </a:ext>
              <a:ext uri="{C183D7F6-B498-43B3-948B-1728B52AA6E4}">
                <adec:decorative xmlns:adec="http://schemas.microsoft.com/office/drawing/2017/decorative" val="1"/>
              </a:ext>
            </a:extLst>
          </p:cNvPr>
          <p:cNvGrpSpPr/>
          <p:nvPr/>
        </p:nvGrpSpPr>
        <p:grpSpPr>
          <a:xfrm>
            <a:off x="3031668" y="1045773"/>
            <a:ext cx="702132" cy="702232"/>
            <a:chOff x="3031668" y="1045773"/>
            <a:chExt cx="702132" cy="702232"/>
          </a:xfrm>
        </p:grpSpPr>
        <p:grpSp>
          <p:nvGrpSpPr>
            <p:cNvPr id="11" name="Group 10">
              <a:extLst>
                <a:ext uri="{FF2B5EF4-FFF2-40B4-BE49-F238E27FC236}">
                  <a16:creationId xmlns:a16="http://schemas.microsoft.com/office/drawing/2014/main" id="{B3B4C49C-A8E9-4E4E-9B21-ECCA06D17954}"/>
                </a:ext>
              </a:extLst>
            </p:cNvPr>
            <p:cNvGrpSpPr/>
            <p:nvPr/>
          </p:nvGrpSpPr>
          <p:grpSpPr>
            <a:xfrm>
              <a:off x="3031668" y="1045773"/>
              <a:ext cx="702132" cy="702232"/>
              <a:chOff x="3031668" y="1045773"/>
              <a:chExt cx="702132" cy="702232"/>
            </a:xfrm>
          </p:grpSpPr>
          <p:sp>
            <p:nvSpPr>
              <p:cNvPr id="39" name="Freeform 5">
                <a:extLst>
                  <a:ext uri="{FF2B5EF4-FFF2-40B4-BE49-F238E27FC236}">
                    <a16:creationId xmlns:a16="http://schemas.microsoft.com/office/drawing/2014/main" id="{0ACE14DD-2FF6-43F0-A08C-5CD4C0B7BF1C}"/>
                  </a:ext>
                </a:extLst>
              </p:cNvPr>
              <p:cNvSpPr>
                <a:spLocks/>
              </p:cNvSpPr>
              <p:nvPr/>
            </p:nvSpPr>
            <p:spPr bwMode="auto">
              <a:xfrm>
                <a:off x="3031668" y="1045773"/>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0" name="Freeform 6">
                <a:extLst>
                  <a:ext uri="{FF2B5EF4-FFF2-40B4-BE49-F238E27FC236}">
                    <a16:creationId xmlns:a16="http://schemas.microsoft.com/office/drawing/2014/main" id="{F37E8C3B-2DF2-4F1B-8FD6-36506ADCCE3D}"/>
                  </a:ext>
                </a:extLst>
              </p:cNvPr>
              <p:cNvSpPr>
                <a:spLocks noEditPoints="1"/>
              </p:cNvSpPr>
              <p:nvPr/>
            </p:nvSpPr>
            <p:spPr bwMode="auto">
              <a:xfrm>
                <a:off x="3079954" y="1094634"/>
                <a:ext cx="605561" cy="604510"/>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7" name="Fingerprint_E928" title="Icon of a fingerprint">
              <a:extLst>
                <a:ext uri="{FF2B5EF4-FFF2-40B4-BE49-F238E27FC236}">
                  <a16:creationId xmlns:a16="http://schemas.microsoft.com/office/drawing/2014/main" id="{6DD826A3-9A4D-423B-99E7-DF8407728970}"/>
                </a:ext>
              </a:extLst>
            </p:cNvPr>
            <p:cNvSpPr>
              <a:spLocks noChangeAspect="1" noEditPoints="1"/>
            </p:cNvSpPr>
            <p:nvPr/>
          </p:nvSpPr>
          <p:spPr bwMode="auto">
            <a:xfrm>
              <a:off x="3267017" y="1241271"/>
              <a:ext cx="231435" cy="311237"/>
            </a:xfrm>
            <a:custGeom>
              <a:avLst/>
              <a:gdLst>
                <a:gd name="T0" fmla="*/ 1116 w 2414"/>
                <a:gd name="T1" fmla="*/ 1998 h 3246"/>
                <a:gd name="T2" fmla="*/ 117 w 2414"/>
                <a:gd name="T3" fmla="*/ 2996 h 3246"/>
                <a:gd name="T4" fmla="*/ 2115 w 2414"/>
                <a:gd name="T5" fmla="*/ 250 h 3246"/>
                <a:gd name="T6" fmla="*/ 1116 w 2414"/>
                <a:gd name="T7" fmla="*/ 0 h 3246"/>
                <a:gd name="T8" fmla="*/ 117 w 2414"/>
                <a:gd name="T9" fmla="*/ 250 h 3246"/>
                <a:gd name="T10" fmla="*/ 2414 w 2414"/>
                <a:gd name="T11" fmla="*/ 1248 h 3246"/>
                <a:gd name="T12" fmla="*/ 1116 w 2414"/>
                <a:gd name="T13" fmla="*/ 499 h 3246"/>
                <a:gd name="T14" fmla="*/ 0 w 2414"/>
                <a:gd name="T15" fmla="*/ 999 h 3246"/>
                <a:gd name="T16" fmla="*/ 1677 w 2414"/>
                <a:gd name="T17" fmla="*/ 3246 h 3246"/>
                <a:gd name="T18" fmla="*/ 2115 w 2414"/>
                <a:gd name="T19" fmla="*/ 1998 h 3246"/>
                <a:gd name="T20" fmla="*/ 1116 w 2414"/>
                <a:gd name="T21" fmla="*/ 999 h 3246"/>
                <a:gd name="T22" fmla="*/ 117 w 2414"/>
                <a:gd name="T23" fmla="*/ 1998 h 3246"/>
                <a:gd name="T24" fmla="*/ 946 w 2414"/>
                <a:gd name="T25" fmla="*/ 3246 h 3246"/>
                <a:gd name="T26" fmla="*/ 1616 w 2414"/>
                <a:gd name="T27" fmla="*/ 1998 h 3246"/>
                <a:gd name="T28" fmla="*/ 1116 w 2414"/>
                <a:gd name="T29" fmla="*/ 1498 h 3246"/>
                <a:gd name="T30" fmla="*/ 617 w 2414"/>
                <a:gd name="T31" fmla="*/ 1998 h 3246"/>
                <a:gd name="T32" fmla="*/ 117 w 2414"/>
                <a:gd name="T33" fmla="*/ 2497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3246">
                  <a:moveTo>
                    <a:pt x="1116" y="1998"/>
                  </a:moveTo>
                  <a:cubicBezTo>
                    <a:pt x="1116" y="2550"/>
                    <a:pt x="669" y="2996"/>
                    <a:pt x="117" y="2996"/>
                  </a:cubicBezTo>
                  <a:moveTo>
                    <a:pt x="2115" y="250"/>
                  </a:moveTo>
                  <a:cubicBezTo>
                    <a:pt x="1819" y="91"/>
                    <a:pt x="1479" y="0"/>
                    <a:pt x="1116" y="0"/>
                  </a:cubicBezTo>
                  <a:cubicBezTo>
                    <a:pt x="754" y="0"/>
                    <a:pt x="413" y="91"/>
                    <a:pt x="117" y="250"/>
                  </a:cubicBezTo>
                  <a:moveTo>
                    <a:pt x="2414" y="1248"/>
                  </a:moveTo>
                  <a:cubicBezTo>
                    <a:pt x="2155" y="801"/>
                    <a:pt x="1671" y="499"/>
                    <a:pt x="1116" y="499"/>
                  </a:cubicBezTo>
                  <a:cubicBezTo>
                    <a:pt x="673" y="499"/>
                    <a:pt x="274" y="692"/>
                    <a:pt x="0" y="999"/>
                  </a:cubicBezTo>
                  <a:moveTo>
                    <a:pt x="1677" y="3246"/>
                  </a:moveTo>
                  <a:cubicBezTo>
                    <a:pt x="1951" y="2904"/>
                    <a:pt x="2115" y="2470"/>
                    <a:pt x="2115" y="1998"/>
                  </a:cubicBezTo>
                  <a:cubicBezTo>
                    <a:pt x="2115" y="1446"/>
                    <a:pt x="1668" y="999"/>
                    <a:pt x="1116" y="999"/>
                  </a:cubicBezTo>
                  <a:cubicBezTo>
                    <a:pt x="565" y="999"/>
                    <a:pt x="117" y="1446"/>
                    <a:pt x="117" y="1998"/>
                  </a:cubicBezTo>
                  <a:moveTo>
                    <a:pt x="946" y="3246"/>
                  </a:moveTo>
                  <a:cubicBezTo>
                    <a:pt x="1350" y="2978"/>
                    <a:pt x="1616" y="2519"/>
                    <a:pt x="1616" y="1998"/>
                  </a:cubicBezTo>
                  <a:cubicBezTo>
                    <a:pt x="1616" y="1722"/>
                    <a:pt x="1392" y="1498"/>
                    <a:pt x="1116" y="1498"/>
                  </a:cubicBezTo>
                  <a:cubicBezTo>
                    <a:pt x="840" y="1498"/>
                    <a:pt x="617" y="1722"/>
                    <a:pt x="617" y="1998"/>
                  </a:cubicBezTo>
                  <a:cubicBezTo>
                    <a:pt x="617" y="2274"/>
                    <a:pt x="393" y="2497"/>
                    <a:pt x="117" y="249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grpSp>
        <p:nvGrpSpPr>
          <p:cNvPr id="14" name="Group 13">
            <a:extLst>
              <a:ext uri="{FF2B5EF4-FFF2-40B4-BE49-F238E27FC236}">
                <a16:creationId xmlns:a16="http://schemas.microsoft.com/office/drawing/2014/main" id="{29D699C0-74E3-4F9F-B35B-E2DFE5578348}"/>
              </a:ext>
              <a:ext uri="{C183D7F6-B498-43B3-948B-1728B52AA6E4}">
                <adec:decorative xmlns:adec="http://schemas.microsoft.com/office/drawing/2017/decorative" val="1"/>
              </a:ext>
            </a:extLst>
          </p:cNvPr>
          <p:cNvGrpSpPr/>
          <p:nvPr/>
        </p:nvGrpSpPr>
        <p:grpSpPr>
          <a:xfrm>
            <a:off x="3031668" y="2272218"/>
            <a:ext cx="702132" cy="702232"/>
            <a:chOff x="3031668" y="2272218"/>
            <a:chExt cx="702132" cy="702232"/>
          </a:xfrm>
        </p:grpSpPr>
        <p:grpSp>
          <p:nvGrpSpPr>
            <p:cNvPr id="13" name="Group 12">
              <a:extLst>
                <a:ext uri="{FF2B5EF4-FFF2-40B4-BE49-F238E27FC236}">
                  <a16:creationId xmlns:a16="http://schemas.microsoft.com/office/drawing/2014/main" id="{374F1A8E-E2F8-4EA1-BAF3-25B348D19A65}"/>
                </a:ext>
              </a:extLst>
            </p:cNvPr>
            <p:cNvGrpSpPr/>
            <p:nvPr/>
          </p:nvGrpSpPr>
          <p:grpSpPr>
            <a:xfrm>
              <a:off x="3031668" y="2272218"/>
              <a:ext cx="702132" cy="702232"/>
              <a:chOff x="3031668" y="2272218"/>
              <a:chExt cx="702132" cy="702232"/>
            </a:xfrm>
          </p:grpSpPr>
          <p:sp>
            <p:nvSpPr>
              <p:cNvPr id="55" name="Freeform 5">
                <a:extLst>
                  <a:ext uri="{FF2B5EF4-FFF2-40B4-BE49-F238E27FC236}">
                    <a16:creationId xmlns:a16="http://schemas.microsoft.com/office/drawing/2014/main" id="{C38D0AF8-061C-4F9F-9491-28BBF70A89E9}"/>
                  </a:ext>
                </a:extLst>
              </p:cNvPr>
              <p:cNvSpPr>
                <a:spLocks/>
              </p:cNvSpPr>
              <p:nvPr/>
            </p:nvSpPr>
            <p:spPr bwMode="auto">
              <a:xfrm>
                <a:off x="3031668" y="2272218"/>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6" name="Freeform 6">
                <a:extLst>
                  <a:ext uri="{FF2B5EF4-FFF2-40B4-BE49-F238E27FC236}">
                    <a16:creationId xmlns:a16="http://schemas.microsoft.com/office/drawing/2014/main" id="{34FEA54E-4069-4201-BAA1-B8D61035BBB0}"/>
                  </a:ext>
                </a:extLst>
              </p:cNvPr>
              <p:cNvSpPr>
                <a:spLocks noEditPoints="1"/>
              </p:cNvSpPr>
              <p:nvPr/>
            </p:nvSpPr>
            <p:spPr bwMode="auto">
              <a:xfrm>
                <a:off x="3079954" y="2321079"/>
                <a:ext cx="605561" cy="604510"/>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8" name="shield_3" title="Icon of a shield with an exclamation point inside">
              <a:extLst>
                <a:ext uri="{FF2B5EF4-FFF2-40B4-BE49-F238E27FC236}">
                  <a16:creationId xmlns:a16="http://schemas.microsoft.com/office/drawing/2014/main" id="{ED218A09-095B-40AF-93F7-49ACCC818E70}"/>
                </a:ext>
              </a:extLst>
            </p:cNvPr>
            <p:cNvSpPr>
              <a:spLocks noChangeAspect="1" noEditPoints="1"/>
            </p:cNvSpPr>
            <p:nvPr/>
          </p:nvSpPr>
          <p:spPr bwMode="auto">
            <a:xfrm>
              <a:off x="3230280" y="2468820"/>
              <a:ext cx="304909" cy="309029"/>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6" name="Group 15">
            <a:extLst>
              <a:ext uri="{FF2B5EF4-FFF2-40B4-BE49-F238E27FC236}">
                <a16:creationId xmlns:a16="http://schemas.microsoft.com/office/drawing/2014/main" id="{693DA824-D196-48CB-8CD7-BE6956D5C78B}"/>
              </a:ext>
              <a:ext uri="{C183D7F6-B498-43B3-948B-1728B52AA6E4}">
                <adec:decorative xmlns:adec="http://schemas.microsoft.com/office/drawing/2017/decorative" val="1"/>
              </a:ext>
            </a:extLst>
          </p:cNvPr>
          <p:cNvGrpSpPr/>
          <p:nvPr/>
        </p:nvGrpSpPr>
        <p:grpSpPr>
          <a:xfrm>
            <a:off x="3031668" y="3498663"/>
            <a:ext cx="702132" cy="702232"/>
            <a:chOff x="3031668" y="3498663"/>
            <a:chExt cx="702132" cy="702232"/>
          </a:xfrm>
        </p:grpSpPr>
        <p:grpSp>
          <p:nvGrpSpPr>
            <p:cNvPr id="15" name="Group 14">
              <a:extLst>
                <a:ext uri="{FF2B5EF4-FFF2-40B4-BE49-F238E27FC236}">
                  <a16:creationId xmlns:a16="http://schemas.microsoft.com/office/drawing/2014/main" id="{554DA5BE-2C40-4B82-9A2F-1BAC91475FFE}"/>
                </a:ext>
              </a:extLst>
            </p:cNvPr>
            <p:cNvGrpSpPr/>
            <p:nvPr/>
          </p:nvGrpSpPr>
          <p:grpSpPr>
            <a:xfrm>
              <a:off x="3031668" y="3498663"/>
              <a:ext cx="702132" cy="702232"/>
              <a:chOff x="3031668" y="3498663"/>
              <a:chExt cx="702132" cy="702232"/>
            </a:xfrm>
          </p:grpSpPr>
          <p:sp>
            <p:nvSpPr>
              <p:cNvPr id="62" name="Freeform 5">
                <a:extLst>
                  <a:ext uri="{FF2B5EF4-FFF2-40B4-BE49-F238E27FC236}">
                    <a16:creationId xmlns:a16="http://schemas.microsoft.com/office/drawing/2014/main" id="{5006225B-4396-4525-AB55-9913674500E5}"/>
                  </a:ext>
                </a:extLst>
              </p:cNvPr>
              <p:cNvSpPr>
                <a:spLocks/>
              </p:cNvSpPr>
              <p:nvPr/>
            </p:nvSpPr>
            <p:spPr bwMode="auto">
              <a:xfrm>
                <a:off x="3031668" y="3498663"/>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3" name="Freeform 6">
                <a:extLst>
                  <a:ext uri="{FF2B5EF4-FFF2-40B4-BE49-F238E27FC236}">
                    <a16:creationId xmlns:a16="http://schemas.microsoft.com/office/drawing/2014/main" id="{AB3EFC98-34E6-4B81-BA39-77E612CE99DB}"/>
                  </a:ext>
                </a:extLst>
              </p:cNvPr>
              <p:cNvSpPr>
                <a:spLocks noEditPoints="1"/>
              </p:cNvSpPr>
              <p:nvPr/>
            </p:nvSpPr>
            <p:spPr bwMode="auto">
              <a:xfrm>
                <a:off x="3079954" y="3547524"/>
                <a:ext cx="605561" cy="604510"/>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9" name="Lock" title="Icon of a padlock">
              <a:extLst>
                <a:ext uri="{FF2B5EF4-FFF2-40B4-BE49-F238E27FC236}">
                  <a16:creationId xmlns:a16="http://schemas.microsoft.com/office/drawing/2014/main" id="{8E239B19-118F-4772-AAB5-56BD4BB4EFBE}"/>
                </a:ext>
              </a:extLst>
            </p:cNvPr>
            <p:cNvSpPr>
              <a:spLocks noChangeAspect="1" noEditPoints="1"/>
            </p:cNvSpPr>
            <p:nvPr/>
          </p:nvSpPr>
          <p:spPr bwMode="auto">
            <a:xfrm>
              <a:off x="3243555" y="3655256"/>
              <a:ext cx="278358" cy="389046"/>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9" name="Group 18">
            <a:extLst>
              <a:ext uri="{FF2B5EF4-FFF2-40B4-BE49-F238E27FC236}">
                <a16:creationId xmlns:a16="http://schemas.microsoft.com/office/drawing/2014/main" id="{B4B85900-0252-48DB-A179-F5B3CBA1FE7C}"/>
              </a:ext>
              <a:ext uri="{C183D7F6-B498-43B3-948B-1728B52AA6E4}">
                <adec:decorative xmlns:adec="http://schemas.microsoft.com/office/drawing/2017/decorative" val="1"/>
              </a:ext>
            </a:extLst>
          </p:cNvPr>
          <p:cNvGrpSpPr/>
          <p:nvPr/>
        </p:nvGrpSpPr>
        <p:grpSpPr>
          <a:xfrm>
            <a:off x="3031668" y="4725108"/>
            <a:ext cx="702132" cy="702232"/>
            <a:chOff x="3031668" y="4725108"/>
            <a:chExt cx="702132" cy="702232"/>
          </a:xfrm>
        </p:grpSpPr>
        <p:grpSp>
          <p:nvGrpSpPr>
            <p:cNvPr id="18" name="Group 17">
              <a:extLst>
                <a:ext uri="{FF2B5EF4-FFF2-40B4-BE49-F238E27FC236}">
                  <a16:creationId xmlns:a16="http://schemas.microsoft.com/office/drawing/2014/main" id="{9E0BC0EF-3F41-4C42-9015-E0C9225B8E5A}"/>
                </a:ext>
              </a:extLst>
            </p:cNvPr>
            <p:cNvGrpSpPr/>
            <p:nvPr/>
          </p:nvGrpSpPr>
          <p:grpSpPr>
            <a:xfrm>
              <a:off x="3031668" y="4725108"/>
              <a:ext cx="702132" cy="702232"/>
              <a:chOff x="3031668" y="4725108"/>
              <a:chExt cx="702132" cy="702232"/>
            </a:xfrm>
          </p:grpSpPr>
          <p:sp>
            <p:nvSpPr>
              <p:cNvPr id="25" name="Freeform 5">
                <a:extLst>
                  <a:ext uri="{FF2B5EF4-FFF2-40B4-BE49-F238E27FC236}">
                    <a16:creationId xmlns:a16="http://schemas.microsoft.com/office/drawing/2014/main" id="{176F770A-F08D-4439-952C-9F4034E2A163}"/>
                  </a:ext>
                </a:extLst>
              </p:cNvPr>
              <p:cNvSpPr>
                <a:spLocks/>
              </p:cNvSpPr>
              <p:nvPr/>
            </p:nvSpPr>
            <p:spPr bwMode="auto">
              <a:xfrm>
                <a:off x="3031668" y="4725108"/>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6" name="Freeform 6">
                <a:extLst>
                  <a:ext uri="{FF2B5EF4-FFF2-40B4-BE49-F238E27FC236}">
                    <a16:creationId xmlns:a16="http://schemas.microsoft.com/office/drawing/2014/main" id="{B4A5B2AA-4B40-4633-8696-F894CB71F10E}"/>
                  </a:ext>
                </a:extLst>
              </p:cNvPr>
              <p:cNvSpPr>
                <a:spLocks noEditPoints="1"/>
              </p:cNvSpPr>
              <p:nvPr/>
            </p:nvSpPr>
            <p:spPr bwMode="auto">
              <a:xfrm>
                <a:off x="3079954" y="4773969"/>
                <a:ext cx="605561" cy="604510"/>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0" name="safe" title="Icon of a locked safe">
              <a:extLst>
                <a:ext uri="{FF2B5EF4-FFF2-40B4-BE49-F238E27FC236}">
                  <a16:creationId xmlns:a16="http://schemas.microsoft.com/office/drawing/2014/main" id="{EB6C770F-4994-40C8-812F-5F1DF104C0FB}"/>
                </a:ext>
              </a:extLst>
            </p:cNvPr>
            <p:cNvSpPr>
              <a:spLocks noChangeAspect="1" noEditPoints="1"/>
            </p:cNvSpPr>
            <p:nvPr/>
          </p:nvSpPr>
          <p:spPr bwMode="auto">
            <a:xfrm>
              <a:off x="3235909" y="4920606"/>
              <a:ext cx="293650" cy="311237"/>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39365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GB"/>
              <a:t>Data Integration: Inbound</a:t>
            </a:r>
            <a:endParaRPr lang="en-US"/>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type="body" sz="quarter" idx="10"/>
          </p:nvPr>
        </p:nvSpPr>
        <p:spPr>
          <a:xfrm>
            <a:off x="419099" y="1224000"/>
            <a:ext cx="11478491" cy="4437112"/>
          </a:xfrm>
        </p:spPr>
        <p:txBody>
          <a:bodyPr lIns="0"/>
          <a:lstStyle/>
          <a:p>
            <a:pPr marL="342900" indent="-342900">
              <a:spcBef>
                <a:spcPts val="0"/>
              </a:spcBef>
              <a:spcAft>
                <a:spcPts val="0"/>
              </a:spcAft>
              <a:buFont typeface="Arial" panose="020B0604020202020204" pitchFamily="34" charset="0"/>
              <a:buChar char="•"/>
            </a:pPr>
            <a:r>
              <a:rPr lang="en-GB" sz="2200"/>
              <a:t>General push pattern is to use Microsoft Dataverse Web API</a:t>
            </a:r>
          </a:p>
          <a:p>
            <a:pPr marL="627750" lvl="1" indent="-285750">
              <a:spcBef>
                <a:spcPts val="400"/>
              </a:spcBef>
              <a:spcAft>
                <a:spcPts val="0"/>
              </a:spcAft>
              <a:buFont typeface="Courier New" panose="02070309020205020404" pitchFamily="49" charset="0"/>
              <a:buChar char="o"/>
            </a:pPr>
            <a:r>
              <a:rPr lang="en-GB" sz="1800"/>
              <a:t>For batch, often abstracted by 3</a:t>
            </a:r>
            <a:r>
              <a:rPr lang="en-GB" sz="1800" baseline="30000"/>
              <a:t>rd</a:t>
            </a:r>
            <a:r>
              <a:rPr lang="en-GB" sz="1800"/>
              <a:t> party tooling (KingswaySoft, Scribe, SSIS Adaptors)</a:t>
            </a:r>
          </a:p>
          <a:p>
            <a:pPr marL="627750" lvl="1" indent="-285750">
              <a:spcBef>
                <a:spcPts val="400"/>
              </a:spcBef>
              <a:spcAft>
                <a:spcPts val="0"/>
              </a:spcAft>
              <a:buFont typeface="Courier New" panose="02070309020205020404" pitchFamily="49" charset="0"/>
              <a:buChar char="o"/>
            </a:pPr>
            <a:r>
              <a:rPr lang="en-GB" sz="1800"/>
              <a:t>For event-based, Power Automate and Azure Logic Apps are a good approach and often used between Microsoft Dataverse environments</a:t>
            </a:r>
          </a:p>
          <a:p>
            <a:pPr marL="627750" lvl="1" indent="-285750">
              <a:spcBef>
                <a:spcPts val="400"/>
              </a:spcBef>
              <a:spcAft>
                <a:spcPts val="0"/>
              </a:spcAft>
              <a:buFont typeface="Courier New" panose="02070309020205020404" pitchFamily="49" charset="0"/>
              <a:buChar char="o"/>
            </a:pPr>
            <a:r>
              <a:rPr lang="en-GB" sz="1800"/>
              <a:t>Azure Functions can abstract the need to implement business logic within your enterprise integration layer</a:t>
            </a:r>
            <a:endParaRPr lang="en-GB" sz="1568"/>
          </a:p>
          <a:p>
            <a:pPr marL="342900" indent="-342900">
              <a:spcBef>
                <a:spcPts val="1400"/>
              </a:spcBef>
              <a:spcAft>
                <a:spcPts val="0"/>
              </a:spcAft>
              <a:buFont typeface="Arial" panose="020B0604020202020204" pitchFamily="34" charset="0"/>
              <a:buChar char="•"/>
            </a:pPr>
            <a:r>
              <a:rPr lang="en-GB" sz="2200"/>
              <a:t>Performance vs Throughput</a:t>
            </a:r>
          </a:p>
          <a:p>
            <a:pPr marL="627750" lvl="1" indent="-285750">
              <a:spcBef>
                <a:spcPts val="400"/>
              </a:spcBef>
              <a:spcAft>
                <a:spcPts val="0"/>
              </a:spcAft>
              <a:buFont typeface="Courier New" panose="02070309020205020404" pitchFamily="49" charset="0"/>
              <a:buChar char="o"/>
            </a:pPr>
            <a:r>
              <a:rPr lang="en-GB" sz="1800"/>
              <a:t>Design for multiple threads to overcome latency effects</a:t>
            </a:r>
          </a:p>
          <a:p>
            <a:pPr marL="627750" lvl="1" indent="-285750">
              <a:spcBef>
                <a:spcPts val="400"/>
              </a:spcBef>
              <a:spcAft>
                <a:spcPts val="0"/>
              </a:spcAft>
              <a:buFont typeface="Courier New" panose="02070309020205020404" pitchFamily="49" charset="0"/>
              <a:buChar char="o"/>
            </a:pPr>
            <a:r>
              <a:rPr lang="en-GB" sz="1800"/>
              <a:t>In batch scenarios, use ExecuteMultiple to overcome latency effects</a:t>
            </a:r>
          </a:p>
          <a:p>
            <a:pPr marL="627750" lvl="1" indent="-285750">
              <a:spcBef>
                <a:spcPts val="400"/>
              </a:spcBef>
              <a:spcAft>
                <a:spcPts val="0"/>
              </a:spcAft>
              <a:buFont typeface="Courier New" panose="02070309020205020404" pitchFamily="49" charset="0"/>
              <a:buChar char="o"/>
            </a:pPr>
            <a:r>
              <a:rPr lang="en-GB" sz="1800"/>
              <a:t>Remember to consider the sum of the whole (e.g. don’t authenticate on every request)</a:t>
            </a:r>
            <a:endParaRPr lang="en-GB" sz="1568"/>
          </a:p>
          <a:p>
            <a:pPr marL="342900" indent="-342900">
              <a:spcBef>
                <a:spcPts val="1400"/>
              </a:spcBef>
              <a:spcAft>
                <a:spcPts val="0"/>
              </a:spcAft>
              <a:buFont typeface="Arial" panose="020B0604020202020204" pitchFamily="34" charset="0"/>
              <a:buChar char="•"/>
            </a:pPr>
            <a:r>
              <a:rPr lang="en-GB" sz="2200"/>
              <a:t>Pull pattern can be effective for data augmentation</a:t>
            </a:r>
          </a:p>
          <a:p>
            <a:pPr marL="627750" lvl="1" indent="-285750">
              <a:spcBef>
                <a:spcPts val="400"/>
              </a:spcBef>
              <a:spcAft>
                <a:spcPts val="0"/>
              </a:spcAft>
              <a:buFont typeface="Courier New" panose="02070309020205020404" pitchFamily="49" charset="0"/>
              <a:buChar char="o"/>
            </a:pPr>
            <a:r>
              <a:rPr lang="en-GB" sz="1800"/>
              <a:t>Pull data from external system on-demand when row(s) retrieved</a:t>
            </a:r>
          </a:p>
          <a:p>
            <a:pPr marL="627750" lvl="1" indent="-285750">
              <a:spcBef>
                <a:spcPts val="400"/>
              </a:spcBef>
              <a:spcAft>
                <a:spcPts val="0"/>
              </a:spcAft>
              <a:buFont typeface="Courier New" panose="02070309020205020404" pitchFamily="49" charset="0"/>
              <a:buChar char="o"/>
            </a:pPr>
            <a:r>
              <a:rPr lang="en-GB" sz="1800"/>
              <a:t>Virtual entities can be a good fit for this pattern</a:t>
            </a:r>
            <a:endParaRPr lang="en-US" sz="1800"/>
          </a:p>
        </p:txBody>
      </p:sp>
    </p:spTree>
    <p:extLst>
      <p:ext uri="{BB962C8B-B14F-4D97-AF65-F5344CB8AC3E}">
        <p14:creationId xmlns:p14="http://schemas.microsoft.com/office/powerpoint/2010/main" val="387656589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GB" sz="3200"/>
              <a:t>Data Integration: Outbound</a:t>
            </a:r>
            <a:endParaRPr lang="en-US"/>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type="body" sz="quarter" idx="4294967295"/>
          </p:nvPr>
        </p:nvSpPr>
        <p:spPr>
          <a:xfrm>
            <a:off x="418643" y="1458000"/>
            <a:ext cx="4424218" cy="4066501"/>
          </a:xfrm>
          <a:noFill/>
        </p:spPr>
        <p:txBody>
          <a:bodyPr lIns="0" tIns="72000" rIns="0" bIns="144000"/>
          <a:lstStyle/>
          <a:p>
            <a:pPr marL="342900" indent="-342900">
              <a:buFont typeface="Arial" panose="020B0604020202020204" pitchFamily="34" charset="0"/>
              <a:buChar char="•"/>
            </a:pPr>
            <a:r>
              <a:rPr lang="en-GB" sz="2200"/>
              <a:t>Event-based push model</a:t>
            </a:r>
          </a:p>
          <a:p>
            <a:pPr marL="630000" indent="-288000">
              <a:buFont typeface="Courier New" panose="02070309020205020404" pitchFamily="49" charset="0"/>
              <a:buChar char="o"/>
            </a:pPr>
            <a:r>
              <a:rPr lang="en-GB" sz="1800">
                <a:latin typeface="+mn-lt"/>
              </a:rPr>
              <a:t>Microsoft Dataverse to Azure Service Bus</a:t>
            </a:r>
          </a:p>
          <a:p>
            <a:pPr marL="630000" indent="-288000">
              <a:buFont typeface="Courier New" panose="02070309020205020404" pitchFamily="49" charset="0"/>
              <a:buChar char="o"/>
            </a:pPr>
            <a:r>
              <a:rPr lang="en-GB" sz="1800">
                <a:latin typeface="+mn-lt"/>
              </a:rPr>
              <a:t>Use Azure Event Hub as listener if you require multiple subscribers</a:t>
            </a:r>
          </a:p>
          <a:p>
            <a:pPr marL="342900" indent="-342900">
              <a:spcBef>
                <a:spcPts val="1200"/>
              </a:spcBef>
              <a:spcAft>
                <a:spcPts val="0"/>
              </a:spcAft>
              <a:buFont typeface="Arial" panose="020B0604020202020204" pitchFamily="34" charset="0"/>
              <a:buChar char="•"/>
            </a:pPr>
            <a:r>
              <a:rPr lang="en-GB" sz="2200"/>
              <a:t>Event-based pull model</a:t>
            </a:r>
          </a:p>
          <a:p>
            <a:pPr marL="342900" indent="-342900">
              <a:spcBef>
                <a:spcPts val="1200"/>
              </a:spcBef>
              <a:spcAft>
                <a:spcPts val="0"/>
              </a:spcAft>
              <a:buFont typeface="Arial" panose="020B0604020202020204" pitchFamily="34" charset="0"/>
              <a:buChar char="•"/>
            </a:pPr>
            <a:r>
              <a:rPr lang="en-GB" sz="2200"/>
              <a:t>Power Automate is a good option</a:t>
            </a:r>
          </a:p>
          <a:p>
            <a:pPr marL="342900" indent="-342900">
              <a:spcBef>
                <a:spcPts val="1200"/>
              </a:spcBef>
              <a:spcAft>
                <a:spcPts val="0"/>
              </a:spcAft>
              <a:buFont typeface="Arial" panose="020B0604020202020204" pitchFamily="34" charset="0"/>
              <a:buChar char="•"/>
            </a:pPr>
            <a:r>
              <a:rPr lang="en-GB" sz="2200"/>
              <a:t>Power Automate is covered under process integration</a:t>
            </a:r>
          </a:p>
        </p:txBody>
      </p:sp>
      <p:sp>
        <p:nvSpPr>
          <p:cNvPr id="4" name="Rectangle 3">
            <a:extLst>
              <a:ext uri="{FF2B5EF4-FFF2-40B4-BE49-F238E27FC236}">
                <a16:creationId xmlns:a16="http://schemas.microsoft.com/office/drawing/2014/main" id="{29622801-2400-D24F-7991-CF378F354110}"/>
              </a:ext>
              <a:ext uri="{C183D7F6-B498-43B3-948B-1728B52AA6E4}">
                <adec:decorative xmlns:adec="http://schemas.microsoft.com/office/drawing/2017/decorative" val="1"/>
              </a:ext>
            </a:extLst>
          </p:cNvPr>
          <p:cNvSpPr/>
          <p:nvPr/>
        </p:nvSpPr>
        <p:spPr bwMode="auto">
          <a:xfrm>
            <a:off x="4935681" y="1458000"/>
            <a:ext cx="6837675" cy="4066501"/>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pic>
        <p:nvPicPr>
          <p:cNvPr id="2" name="New picture" descr="Diagram of integration with Azure Service Bus.">
            <a:extLst>
              <a:ext uri="{FF2B5EF4-FFF2-40B4-BE49-F238E27FC236}">
                <a16:creationId xmlns:a16="http://schemas.microsoft.com/office/drawing/2014/main" id="{86385768-ED36-2306-AEFC-025444DD76FE}"/>
              </a:ext>
            </a:extLst>
          </p:cNvPr>
          <p:cNvPicPr/>
          <p:nvPr/>
        </p:nvPicPr>
        <p:blipFill>
          <a:blip r:embed="rId3"/>
          <a:stretch>
            <a:fillRect/>
          </a:stretch>
        </p:blipFill>
        <p:spPr>
          <a:xfrm>
            <a:off x="5923280" y="1507527"/>
            <a:ext cx="5181600" cy="4016974"/>
          </a:xfrm>
          <a:prstGeom prst="rect">
            <a:avLst/>
          </a:prstGeom>
        </p:spPr>
      </p:pic>
    </p:spTree>
    <p:extLst>
      <p:ext uri="{BB962C8B-B14F-4D97-AF65-F5344CB8AC3E}">
        <p14:creationId xmlns:p14="http://schemas.microsoft.com/office/powerpoint/2010/main" val="198525573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a:t>Publishing Events from Microsoft Dataverse for Apps</a:t>
            </a:r>
          </a:p>
        </p:txBody>
      </p:sp>
      <p:pic>
        <p:nvPicPr>
          <p:cNvPr id="3" name="New picture" descr="Diagram of integrations with Azure.">
            <a:extLst>
              <a:ext uri="{FF2B5EF4-FFF2-40B4-BE49-F238E27FC236}">
                <a16:creationId xmlns:a16="http://schemas.microsoft.com/office/drawing/2014/main" id="{5CD6F10A-A8EE-0F0A-6696-EA6B9D7A52D4}"/>
              </a:ext>
            </a:extLst>
          </p:cNvPr>
          <p:cNvPicPr/>
          <p:nvPr/>
        </p:nvPicPr>
        <p:blipFill>
          <a:blip r:embed="rId3"/>
          <a:stretch>
            <a:fillRect/>
          </a:stretch>
        </p:blipFill>
        <p:spPr>
          <a:xfrm>
            <a:off x="3060883" y="1156250"/>
            <a:ext cx="5493838" cy="4298375"/>
          </a:xfrm>
          <a:prstGeom prst="rect">
            <a:avLst/>
          </a:prstGeom>
        </p:spPr>
      </p:pic>
    </p:spTree>
    <p:extLst>
      <p:ext uri="{BB962C8B-B14F-4D97-AF65-F5344CB8AC3E}">
        <p14:creationId xmlns:p14="http://schemas.microsoft.com/office/powerpoint/2010/main" val="184284134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a:t>Service Bus use scenarios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type="body" sz="quarter" idx="11"/>
          </p:nvPr>
        </p:nvSpPr>
        <p:spPr/>
        <p:txBody>
          <a:bodyPr lIns="0"/>
          <a:lstStyle/>
          <a:p>
            <a:pPr>
              <a:lnSpc>
                <a:spcPct val="100000"/>
              </a:lnSpc>
              <a:spcBef>
                <a:spcPts val="0"/>
              </a:spcBef>
              <a:spcAft>
                <a:spcPts val="0"/>
              </a:spcAft>
            </a:pPr>
            <a:r>
              <a:rPr lang="en-US" sz="2200"/>
              <a:t>Build reliable and elastic cloud apps with messaging</a:t>
            </a:r>
          </a:p>
        </p:txBody>
      </p:sp>
      <p:sp>
        <p:nvSpPr>
          <p:cNvPr id="7" name="Text Placeholder 6">
            <a:extLst>
              <a:ext uri="{FF2B5EF4-FFF2-40B4-BE49-F238E27FC236}">
                <a16:creationId xmlns:a16="http://schemas.microsoft.com/office/drawing/2014/main" id="{629283E8-F84D-78D8-1DB9-DDCF40D98A8B}"/>
              </a:ext>
            </a:extLst>
          </p:cNvPr>
          <p:cNvSpPr>
            <a:spLocks noGrp="1"/>
          </p:cNvSpPr>
          <p:nvPr>
            <p:ph type="body" sz="quarter" idx="15"/>
          </p:nvPr>
        </p:nvSpPr>
        <p:spPr/>
        <p:txBody>
          <a:bodyPr/>
          <a:lstStyle/>
          <a:p>
            <a:pPr>
              <a:lnSpc>
                <a:spcPct val="100000"/>
              </a:lnSpc>
              <a:spcBef>
                <a:spcPts val="0"/>
              </a:spcBef>
              <a:spcAft>
                <a:spcPts val="0"/>
              </a:spcAft>
            </a:pPr>
            <a:r>
              <a:rPr lang="en-US" sz="2200"/>
              <a:t>Protect your application from temporary peaks</a:t>
            </a:r>
          </a:p>
        </p:txBody>
      </p:sp>
      <p:sp>
        <p:nvSpPr>
          <p:cNvPr id="10" name="Text Placeholder 9">
            <a:extLst>
              <a:ext uri="{FF2B5EF4-FFF2-40B4-BE49-F238E27FC236}">
                <a16:creationId xmlns:a16="http://schemas.microsoft.com/office/drawing/2014/main" id="{EEC42065-8A89-2283-701D-430BF4D61D58}"/>
              </a:ext>
            </a:extLst>
          </p:cNvPr>
          <p:cNvSpPr>
            <a:spLocks noGrp="1"/>
          </p:cNvSpPr>
          <p:nvPr>
            <p:ph type="body" sz="quarter" idx="17"/>
          </p:nvPr>
        </p:nvSpPr>
        <p:spPr/>
        <p:txBody>
          <a:bodyPr/>
          <a:lstStyle/>
          <a:p>
            <a:pPr>
              <a:lnSpc>
                <a:spcPct val="100000"/>
              </a:lnSpc>
              <a:spcBef>
                <a:spcPts val="0"/>
              </a:spcBef>
            </a:pPr>
            <a:r>
              <a:rPr lang="en-US" sz="2200"/>
              <a:t>Distribute messages to multiple independent backend systems</a:t>
            </a:r>
          </a:p>
        </p:txBody>
      </p:sp>
      <p:sp>
        <p:nvSpPr>
          <p:cNvPr id="11" name="Text Placeholder 10">
            <a:extLst>
              <a:ext uri="{FF2B5EF4-FFF2-40B4-BE49-F238E27FC236}">
                <a16:creationId xmlns:a16="http://schemas.microsoft.com/office/drawing/2014/main" id="{D4AF10D3-9C9B-C6EC-4FBA-04DD489BE823}"/>
              </a:ext>
            </a:extLst>
          </p:cNvPr>
          <p:cNvSpPr>
            <a:spLocks noGrp="1"/>
          </p:cNvSpPr>
          <p:nvPr>
            <p:ph type="body" sz="quarter" idx="19"/>
          </p:nvPr>
        </p:nvSpPr>
        <p:spPr/>
        <p:txBody>
          <a:bodyPr/>
          <a:lstStyle/>
          <a:p>
            <a:pPr>
              <a:lnSpc>
                <a:spcPct val="100000"/>
              </a:lnSpc>
              <a:spcBef>
                <a:spcPts val="0"/>
              </a:spcBef>
            </a:pPr>
            <a:r>
              <a:rPr lang="en-US" sz="2200"/>
              <a:t>Decouple your applications from each other</a:t>
            </a:r>
          </a:p>
        </p:txBody>
      </p:sp>
      <p:sp>
        <p:nvSpPr>
          <p:cNvPr id="12" name="Text Placeholder 11">
            <a:extLst>
              <a:ext uri="{FF2B5EF4-FFF2-40B4-BE49-F238E27FC236}">
                <a16:creationId xmlns:a16="http://schemas.microsoft.com/office/drawing/2014/main" id="{0092E7E4-9C68-C632-9C6A-F72CF4F0836E}"/>
              </a:ext>
            </a:extLst>
          </p:cNvPr>
          <p:cNvSpPr>
            <a:spLocks noGrp="1"/>
          </p:cNvSpPr>
          <p:nvPr>
            <p:ph type="body" sz="quarter" idx="21"/>
          </p:nvPr>
        </p:nvSpPr>
        <p:spPr/>
        <p:txBody>
          <a:bodyPr/>
          <a:lstStyle/>
          <a:p>
            <a:pPr>
              <a:lnSpc>
                <a:spcPct val="100000"/>
              </a:lnSpc>
              <a:spcBef>
                <a:spcPts val="0"/>
              </a:spcBef>
            </a:pPr>
            <a:r>
              <a:rPr lang="en-US" sz="2200"/>
              <a:t>Ordered messaging scaled out to multiple readers</a:t>
            </a:r>
          </a:p>
        </p:txBody>
      </p:sp>
      <p:grpSp>
        <p:nvGrpSpPr>
          <p:cNvPr id="13" name="Group 12">
            <a:extLst>
              <a:ext uri="{FF2B5EF4-FFF2-40B4-BE49-F238E27FC236}">
                <a16:creationId xmlns:a16="http://schemas.microsoft.com/office/drawing/2014/main" id="{7AA85177-A0E7-A35D-8182-64C3DD63E7D1}"/>
              </a:ext>
              <a:ext uri="{C183D7F6-B498-43B3-948B-1728B52AA6E4}">
                <adec:decorative xmlns:adec="http://schemas.microsoft.com/office/drawing/2017/decorative" val="1"/>
              </a:ext>
            </a:extLst>
          </p:cNvPr>
          <p:cNvGrpSpPr/>
          <p:nvPr/>
        </p:nvGrpSpPr>
        <p:grpSpPr>
          <a:xfrm>
            <a:off x="418643" y="1422406"/>
            <a:ext cx="717140" cy="717242"/>
            <a:chOff x="418643" y="1487929"/>
            <a:chExt cx="717140" cy="717242"/>
          </a:xfrm>
        </p:grpSpPr>
        <p:grpSp>
          <p:nvGrpSpPr>
            <p:cNvPr id="14" name="Group 13">
              <a:extLst>
                <a:ext uri="{FF2B5EF4-FFF2-40B4-BE49-F238E27FC236}">
                  <a16:creationId xmlns:a16="http://schemas.microsoft.com/office/drawing/2014/main" id="{98DA0BB9-8A5C-A773-82A2-C6020EB92B62}"/>
                </a:ext>
              </a:extLst>
            </p:cNvPr>
            <p:cNvGrpSpPr/>
            <p:nvPr/>
          </p:nvGrpSpPr>
          <p:grpSpPr>
            <a:xfrm>
              <a:off x="418643" y="1487929"/>
              <a:ext cx="717140" cy="717242"/>
              <a:chOff x="418643" y="1487929"/>
              <a:chExt cx="717140" cy="717242"/>
            </a:xfrm>
          </p:grpSpPr>
          <p:sp>
            <p:nvSpPr>
              <p:cNvPr id="16" name="Freeform 5">
                <a:extLst>
                  <a:ext uri="{FF2B5EF4-FFF2-40B4-BE49-F238E27FC236}">
                    <a16:creationId xmlns:a16="http://schemas.microsoft.com/office/drawing/2014/main" id="{F7BC9D4C-B50D-9A28-8C94-0FF65DF7CBEF}"/>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7" name="Freeform 6">
                <a:extLst>
                  <a:ext uri="{FF2B5EF4-FFF2-40B4-BE49-F238E27FC236}">
                    <a16:creationId xmlns:a16="http://schemas.microsoft.com/office/drawing/2014/main" id="{2AC0BE71-2B1E-3C1A-3781-88ABAF017562}"/>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5" name="Lock" title="Icon of a padlock">
              <a:extLst>
                <a:ext uri="{FF2B5EF4-FFF2-40B4-BE49-F238E27FC236}">
                  <a16:creationId xmlns:a16="http://schemas.microsoft.com/office/drawing/2014/main" id="{C286F8EE-C604-1190-4896-BB78EC6BA491}"/>
                </a:ext>
              </a:extLst>
            </p:cNvPr>
            <p:cNvSpPr>
              <a:spLocks noChangeAspect="1" noEditPoints="1"/>
            </p:cNvSpPr>
            <p:nvPr/>
          </p:nvSpPr>
          <p:spPr bwMode="auto">
            <a:xfrm>
              <a:off x="649005" y="1667710"/>
              <a:ext cx="257576" cy="360000"/>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8" name="Group 17">
            <a:extLst>
              <a:ext uri="{FF2B5EF4-FFF2-40B4-BE49-F238E27FC236}">
                <a16:creationId xmlns:a16="http://schemas.microsoft.com/office/drawing/2014/main" id="{5835A52E-6CD4-4A50-29EF-EE5099E7D693}"/>
              </a:ext>
              <a:ext uri="{C183D7F6-B498-43B3-948B-1728B52AA6E4}">
                <adec:decorative xmlns:adec="http://schemas.microsoft.com/office/drawing/2017/decorative" val="1"/>
              </a:ext>
            </a:extLst>
          </p:cNvPr>
          <p:cNvGrpSpPr/>
          <p:nvPr/>
        </p:nvGrpSpPr>
        <p:grpSpPr>
          <a:xfrm>
            <a:off x="418643" y="2277473"/>
            <a:ext cx="717140" cy="717242"/>
            <a:chOff x="418643" y="2533089"/>
            <a:chExt cx="717140" cy="717242"/>
          </a:xfrm>
        </p:grpSpPr>
        <p:grpSp>
          <p:nvGrpSpPr>
            <p:cNvPr id="19" name="Group 18">
              <a:extLst>
                <a:ext uri="{FF2B5EF4-FFF2-40B4-BE49-F238E27FC236}">
                  <a16:creationId xmlns:a16="http://schemas.microsoft.com/office/drawing/2014/main" id="{6FE24D01-EEA1-3565-2A5B-AB9C7D3477A3}"/>
                </a:ext>
              </a:extLst>
            </p:cNvPr>
            <p:cNvGrpSpPr/>
            <p:nvPr/>
          </p:nvGrpSpPr>
          <p:grpSpPr>
            <a:xfrm>
              <a:off x="418643" y="2533089"/>
              <a:ext cx="717140" cy="717242"/>
              <a:chOff x="418643" y="1487929"/>
              <a:chExt cx="717140" cy="717242"/>
            </a:xfrm>
          </p:grpSpPr>
          <p:sp>
            <p:nvSpPr>
              <p:cNvPr id="21" name="Freeform 5">
                <a:extLst>
                  <a:ext uri="{FF2B5EF4-FFF2-40B4-BE49-F238E27FC236}">
                    <a16:creationId xmlns:a16="http://schemas.microsoft.com/office/drawing/2014/main" id="{A99AE543-0DAA-3117-2F31-61892262B79C}"/>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2" name="Freeform 6">
                <a:extLst>
                  <a:ext uri="{FF2B5EF4-FFF2-40B4-BE49-F238E27FC236}">
                    <a16:creationId xmlns:a16="http://schemas.microsoft.com/office/drawing/2014/main" id="{39F89ED2-DB08-E247-BAAA-563202A037F7}"/>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20" name="shield_3" title="Icon of a shield with an exclamation point inside">
              <a:extLst>
                <a:ext uri="{FF2B5EF4-FFF2-40B4-BE49-F238E27FC236}">
                  <a16:creationId xmlns:a16="http://schemas.microsoft.com/office/drawing/2014/main" id="{DC944D4B-60DE-445F-6AFC-50D6E22C0CBC}"/>
                </a:ext>
              </a:extLst>
            </p:cNvPr>
            <p:cNvSpPr>
              <a:spLocks noChangeAspect="1" noEditPoints="1"/>
            </p:cNvSpPr>
            <p:nvPr/>
          </p:nvSpPr>
          <p:spPr bwMode="auto">
            <a:xfrm>
              <a:off x="597793" y="2720830"/>
              <a:ext cx="360000" cy="364862"/>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0C919ECA-678F-0B50-591A-ED4C0E7F9916}"/>
              </a:ext>
              <a:ext uri="{C183D7F6-B498-43B3-948B-1728B52AA6E4}">
                <adec:decorative xmlns:adec="http://schemas.microsoft.com/office/drawing/2017/decorative" val="1"/>
              </a:ext>
            </a:extLst>
          </p:cNvPr>
          <p:cNvGrpSpPr/>
          <p:nvPr/>
        </p:nvGrpSpPr>
        <p:grpSpPr>
          <a:xfrm>
            <a:off x="418643" y="3132540"/>
            <a:ext cx="717140" cy="717242"/>
            <a:chOff x="418643" y="3578249"/>
            <a:chExt cx="717140" cy="717242"/>
          </a:xfrm>
        </p:grpSpPr>
        <p:grpSp>
          <p:nvGrpSpPr>
            <p:cNvPr id="24" name="Group 23">
              <a:extLst>
                <a:ext uri="{FF2B5EF4-FFF2-40B4-BE49-F238E27FC236}">
                  <a16:creationId xmlns:a16="http://schemas.microsoft.com/office/drawing/2014/main" id="{F660A53E-28AE-6D06-C059-1EB8F8553825}"/>
                </a:ext>
              </a:extLst>
            </p:cNvPr>
            <p:cNvGrpSpPr/>
            <p:nvPr/>
          </p:nvGrpSpPr>
          <p:grpSpPr>
            <a:xfrm>
              <a:off x="418643" y="3578249"/>
              <a:ext cx="717140" cy="717242"/>
              <a:chOff x="418643" y="1487929"/>
              <a:chExt cx="717140" cy="717242"/>
            </a:xfrm>
          </p:grpSpPr>
          <p:sp>
            <p:nvSpPr>
              <p:cNvPr id="26" name="Freeform 5">
                <a:extLst>
                  <a:ext uri="{FF2B5EF4-FFF2-40B4-BE49-F238E27FC236}">
                    <a16:creationId xmlns:a16="http://schemas.microsoft.com/office/drawing/2014/main" id="{0BB41921-C6BF-3067-3226-444CA8252491}"/>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7" name="Freeform 6">
                <a:extLst>
                  <a:ext uri="{FF2B5EF4-FFF2-40B4-BE49-F238E27FC236}">
                    <a16:creationId xmlns:a16="http://schemas.microsoft.com/office/drawing/2014/main" id="{61D6DD04-6D05-774B-9AC2-C3E6F1DB21E3}"/>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25" name="safe" title="Icon of a locked safe">
              <a:extLst>
                <a:ext uri="{FF2B5EF4-FFF2-40B4-BE49-F238E27FC236}">
                  <a16:creationId xmlns:a16="http://schemas.microsoft.com/office/drawing/2014/main" id="{23E06439-BECA-78D8-4D86-D013478C5C19}"/>
                </a:ext>
              </a:extLst>
            </p:cNvPr>
            <p:cNvSpPr>
              <a:spLocks noChangeAspect="1" noEditPoints="1"/>
            </p:cNvSpPr>
            <p:nvPr/>
          </p:nvSpPr>
          <p:spPr bwMode="auto">
            <a:xfrm>
              <a:off x="615793" y="3766328"/>
              <a:ext cx="324000" cy="343404"/>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8" name="Group 27">
            <a:extLst>
              <a:ext uri="{FF2B5EF4-FFF2-40B4-BE49-F238E27FC236}">
                <a16:creationId xmlns:a16="http://schemas.microsoft.com/office/drawing/2014/main" id="{AE54213A-DEDE-D4F0-B526-D16D4C81F171}"/>
              </a:ext>
              <a:ext uri="{C183D7F6-B498-43B3-948B-1728B52AA6E4}">
                <adec:decorative xmlns:adec="http://schemas.microsoft.com/office/drawing/2017/decorative" val="1"/>
              </a:ext>
            </a:extLst>
          </p:cNvPr>
          <p:cNvGrpSpPr/>
          <p:nvPr/>
        </p:nvGrpSpPr>
        <p:grpSpPr>
          <a:xfrm>
            <a:off x="418643" y="3987607"/>
            <a:ext cx="717140" cy="717242"/>
            <a:chOff x="418643" y="4623409"/>
            <a:chExt cx="717140" cy="717242"/>
          </a:xfrm>
        </p:grpSpPr>
        <p:grpSp>
          <p:nvGrpSpPr>
            <p:cNvPr id="29" name="Group 28">
              <a:extLst>
                <a:ext uri="{FF2B5EF4-FFF2-40B4-BE49-F238E27FC236}">
                  <a16:creationId xmlns:a16="http://schemas.microsoft.com/office/drawing/2014/main" id="{50814616-2930-C36A-AAC9-7EAABFBBFDD4}"/>
                </a:ext>
              </a:extLst>
            </p:cNvPr>
            <p:cNvGrpSpPr/>
            <p:nvPr/>
          </p:nvGrpSpPr>
          <p:grpSpPr>
            <a:xfrm>
              <a:off x="418643" y="4623409"/>
              <a:ext cx="717140" cy="717242"/>
              <a:chOff x="418643" y="1487929"/>
              <a:chExt cx="717140" cy="717242"/>
            </a:xfrm>
          </p:grpSpPr>
          <p:sp>
            <p:nvSpPr>
              <p:cNvPr id="31" name="Freeform 5">
                <a:extLst>
                  <a:ext uri="{FF2B5EF4-FFF2-40B4-BE49-F238E27FC236}">
                    <a16:creationId xmlns:a16="http://schemas.microsoft.com/office/drawing/2014/main" id="{2561EE56-49E9-BD1D-50B4-1423F1D56BA3}"/>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2" name="Freeform 6">
                <a:extLst>
                  <a:ext uri="{FF2B5EF4-FFF2-40B4-BE49-F238E27FC236}">
                    <a16:creationId xmlns:a16="http://schemas.microsoft.com/office/drawing/2014/main" id="{E6DB8DE3-C2AE-E2EA-041A-99008D6C94FE}"/>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30" name="key" title="Icon of a key">
              <a:extLst>
                <a:ext uri="{FF2B5EF4-FFF2-40B4-BE49-F238E27FC236}">
                  <a16:creationId xmlns:a16="http://schemas.microsoft.com/office/drawing/2014/main" id="{A78881B9-CE75-DA6B-3DDE-0301D7CEBFE9}"/>
                </a:ext>
              </a:extLst>
            </p:cNvPr>
            <p:cNvSpPr>
              <a:spLocks noChangeAspect="1" noEditPoints="1"/>
            </p:cNvSpPr>
            <p:nvPr/>
          </p:nvSpPr>
          <p:spPr bwMode="auto">
            <a:xfrm>
              <a:off x="615213" y="4820861"/>
              <a:ext cx="324000" cy="322338"/>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3" name="Group 32">
            <a:extLst>
              <a:ext uri="{FF2B5EF4-FFF2-40B4-BE49-F238E27FC236}">
                <a16:creationId xmlns:a16="http://schemas.microsoft.com/office/drawing/2014/main" id="{8D62F051-DA26-6D21-3551-8CD5BC412874}"/>
              </a:ext>
              <a:ext uri="{C183D7F6-B498-43B3-948B-1728B52AA6E4}">
                <adec:decorative xmlns:adec="http://schemas.microsoft.com/office/drawing/2017/decorative" val="1"/>
              </a:ext>
            </a:extLst>
          </p:cNvPr>
          <p:cNvGrpSpPr/>
          <p:nvPr/>
        </p:nvGrpSpPr>
        <p:grpSpPr>
          <a:xfrm>
            <a:off x="418643" y="4842674"/>
            <a:ext cx="717140" cy="717242"/>
            <a:chOff x="418643" y="4842674"/>
            <a:chExt cx="717140" cy="717242"/>
          </a:xfrm>
        </p:grpSpPr>
        <p:grpSp>
          <p:nvGrpSpPr>
            <p:cNvPr id="34" name="Group 33">
              <a:extLst>
                <a:ext uri="{FF2B5EF4-FFF2-40B4-BE49-F238E27FC236}">
                  <a16:creationId xmlns:a16="http://schemas.microsoft.com/office/drawing/2014/main" id="{BE51AE0E-B81E-FE46-F651-71435BC4B354}"/>
                </a:ext>
              </a:extLst>
            </p:cNvPr>
            <p:cNvGrpSpPr/>
            <p:nvPr/>
          </p:nvGrpSpPr>
          <p:grpSpPr>
            <a:xfrm>
              <a:off x="418643" y="4842674"/>
              <a:ext cx="717140" cy="717242"/>
              <a:chOff x="418643" y="1487929"/>
              <a:chExt cx="717140" cy="717242"/>
            </a:xfrm>
          </p:grpSpPr>
          <p:sp>
            <p:nvSpPr>
              <p:cNvPr id="36" name="Freeform 5">
                <a:extLst>
                  <a:ext uri="{FF2B5EF4-FFF2-40B4-BE49-F238E27FC236}">
                    <a16:creationId xmlns:a16="http://schemas.microsoft.com/office/drawing/2014/main" id="{2880D242-15E5-DC12-678F-1B0373FB7A21}"/>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7" name="Freeform 6">
                <a:extLst>
                  <a:ext uri="{FF2B5EF4-FFF2-40B4-BE49-F238E27FC236}">
                    <a16:creationId xmlns:a16="http://schemas.microsoft.com/office/drawing/2014/main" id="{B96621FD-7DBC-3A68-0519-BAF16CA99187}"/>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35" name="document_6" title="Icon of a document with a padlock in the lower right corner">
              <a:extLst>
                <a:ext uri="{FF2B5EF4-FFF2-40B4-BE49-F238E27FC236}">
                  <a16:creationId xmlns:a16="http://schemas.microsoft.com/office/drawing/2014/main" id="{5C3A6143-46E8-5C8C-3A70-615599A32FC1}"/>
                </a:ext>
              </a:extLst>
            </p:cNvPr>
            <p:cNvSpPr>
              <a:spLocks noChangeAspect="1" noEditPoints="1"/>
            </p:cNvSpPr>
            <p:nvPr/>
          </p:nvSpPr>
          <p:spPr bwMode="auto">
            <a:xfrm>
              <a:off x="658004" y="5039295"/>
              <a:ext cx="259200" cy="324000"/>
            </a:xfrm>
            <a:custGeom>
              <a:avLst/>
              <a:gdLst>
                <a:gd name="T0" fmla="*/ 99 w 265"/>
                <a:gd name="T1" fmla="*/ 332 h 332"/>
                <a:gd name="T2" fmla="*/ 0 w 265"/>
                <a:gd name="T3" fmla="*/ 332 h 332"/>
                <a:gd name="T4" fmla="*/ 0 w 265"/>
                <a:gd name="T5" fmla="*/ 49 h 332"/>
                <a:gd name="T6" fmla="*/ 49 w 265"/>
                <a:gd name="T7" fmla="*/ 0 h 332"/>
                <a:gd name="T8" fmla="*/ 241 w 265"/>
                <a:gd name="T9" fmla="*/ 0 h 332"/>
                <a:gd name="T10" fmla="*/ 241 w 265"/>
                <a:gd name="T11" fmla="*/ 127 h 332"/>
                <a:gd name="T12" fmla="*/ 265 w 265"/>
                <a:gd name="T13" fmla="*/ 219 h 332"/>
                <a:gd name="T14" fmla="*/ 132 w 265"/>
                <a:gd name="T15" fmla="*/ 219 h 332"/>
                <a:gd name="T16" fmla="*/ 132 w 265"/>
                <a:gd name="T17" fmla="*/ 332 h 332"/>
                <a:gd name="T18" fmla="*/ 265 w 265"/>
                <a:gd name="T19" fmla="*/ 332 h 332"/>
                <a:gd name="T20" fmla="*/ 265 w 265"/>
                <a:gd name="T21" fmla="*/ 219 h 332"/>
                <a:gd name="T22" fmla="*/ 245 w 265"/>
                <a:gd name="T23" fmla="*/ 219 h 332"/>
                <a:gd name="T24" fmla="*/ 245 w 265"/>
                <a:gd name="T25" fmla="*/ 198 h 332"/>
                <a:gd name="T26" fmla="*/ 201 w 265"/>
                <a:gd name="T27" fmla="*/ 153 h 332"/>
                <a:gd name="T28" fmla="*/ 157 w 265"/>
                <a:gd name="T29" fmla="*/ 198 h 332"/>
                <a:gd name="T30" fmla="*/ 157 w 265"/>
                <a:gd name="T31" fmla="*/ 21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5" h="332">
                  <a:moveTo>
                    <a:pt x="99" y="332"/>
                  </a:moveTo>
                  <a:cubicBezTo>
                    <a:pt x="0" y="332"/>
                    <a:pt x="0" y="332"/>
                    <a:pt x="0" y="332"/>
                  </a:cubicBezTo>
                  <a:cubicBezTo>
                    <a:pt x="0" y="49"/>
                    <a:pt x="0" y="49"/>
                    <a:pt x="0" y="49"/>
                  </a:cubicBezTo>
                  <a:cubicBezTo>
                    <a:pt x="49" y="0"/>
                    <a:pt x="49" y="0"/>
                    <a:pt x="49" y="0"/>
                  </a:cubicBezTo>
                  <a:cubicBezTo>
                    <a:pt x="241" y="0"/>
                    <a:pt x="241" y="0"/>
                    <a:pt x="241" y="0"/>
                  </a:cubicBezTo>
                  <a:cubicBezTo>
                    <a:pt x="241" y="127"/>
                    <a:pt x="241" y="127"/>
                    <a:pt x="241" y="127"/>
                  </a:cubicBezTo>
                  <a:moveTo>
                    <a:pt x="265" y="219"/>
                  </a:moveTo>
                  <a:cubicBezTo>
                    <a:pt x="132" y="219"/>
                    <a:pt x="132" y="219"/>
                    <a:pt x="132" y="219"/>
                  </a:cubicBezTo>
                  <a:cubicBezTo>
                    <a:pt x="132" y="332"/>
                    <a:pt x="132" y="332"/>
                    <a:pt x="132" y="332"/>
                  </a:cubicBezTo>
                  <a:cubicBezTo>
                    <a:pt x="265" y="332"/>
                    <a:pt x="265" y="332"/>
                    <a:pt x="265" y="332"/>
                  </a:cubicBezTo>
                  <a:lnTo>
                    <a:pt x="265" y="219"/>
                  </a:lnTo>
                  <a:close/>
                  <a:moveTo>
                    <a:pt x="245" y="219"/>
                  </a:moveTo>
                  <a:cubicBezTo>
                    <a:pt x="245" y="198"/>
                    <a:pt x="245" y="198"/>
                    <a:pt x="245" y="198"/>
                  </a:cubicBezTo>
                  <a:cubicBezTo>
                    <a:pt x="245" y="173"/>
                    <a:pt x="226" y="153"/>
                    <a:pt x="201" y="153"/>
                  </a:cubicBezTo>
                  <a:cubicBezTo>
                    <a:pt x="177" y="153"/>
                    <a:pt x="157" y="173"/>
                    <a:pt x="157" y="198"/>
                  </a:cubicBezTo>
                  <a:cubicBezTo>
                    <a:pt x="157" y="219"/>
                    <a:pt x="157" y="219"/>
                    <a:pt x="157" y="21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5216101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a:t>Event Hubs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type="body" sz="quarter" idx="4294967295"/>
          </p:nvPr>
        </p:nvSpPr>
        <p:spPr>
          <a:xfrm>
            <a:off x="418643" y="1458000"/>
            <a:ext cx="4424218" cy="3295875"/>
          </a:xfrm>
          <a:noFill/>
        </p:spPr>
        <p:txBody>
          <a:bodyPr lIns="0" tIns="72000" rIns="0" bIns="144000"/>
          <a:lstStyle/>
          <a:p>
            <a:pPr marL="342900" indent="-342900">
              <a:spcBef>
                <a:spcPts val="1200"/>
              </a:spcBef>
              <a:spcAft>
                <a:spcPts val="0"/>
              </a:spcAft>
              <a:buFont typeface="Arial" panose="020B0604020202020204" pitchFamily="34" charset="0"/>
              <a:buChar char="•"/>
            </a:pPr>
            <a:r>
              <a:rPr lang="en-US" sz="2000">
                <a:latin typeface="+mn-lt"/>
              </a:rPr>
              <a:t>Hyper-scale telemetry ingestion service designed for collecting, transforming and storing millions of events</a:t>
            </a:r>
          </a:p>
          <a:p>
            <a:pPr marL="342900" indent="-342900">
              <a:spcBef>
                <a:spcPts val="1200"/>
              </a:spcBef>
              <a:spcAft>
                <a:spcPts val="0"/>
              </a:spcAft>
              <a:buFont typeface="Arial" panose="020B0604020202020204" pitchFamily="34" charset="0"/>
              <a:buChar char="•"/>
            </a:pPr>
            <a:r>
              <a:rPr lang="en-US" sz="2000">
                <a:latin typeface="+mn-lt"/>
              </a:rPr>
              <a:t>Multiple applications can read data using publish and subscribe semantics</a:t>
            </a:r>
          </a:p>
          <a:p>
            <a:pPr marL="342900" indent="-342900">
              <a:spcBef>
                <a:spcPts val="1200"/>
              </a:spcBef>
              <a:spcAft>
                <a:spcPts val="0"/>
              </a:spcAft>
              <a:buFont typeface="Arial" panose="020B0604020202020204" pitchFamily="34" charset="0"/>
              <a:buChar char="•"/>
            </a:pPr>
            <a:r>
              <a:rPr lang="en-US" sz="2000">
                <a:latin typeface="+mn-lt"/>
              </a:rPr>
              <a:t>For example, publish to stream analytics, which in turn populates a Power BI dataset for visualization</a:t>
            </a:r>
            <a:endParaRPr lang="en-GB" sz="2000">
              <a:latin typeface="+mn-lt"/>
            </a:endParaRPr>
          </a:p>
        </p:txBody>
      </p:sp>
      <p:sp>
        <p:nvSpPr>
          <p:cNvPr id="4" name="Rectangle 3">
            <a:extLst>
              <a:ext uri="{FF2B5EF4-FFF2-40B4-BE49-F238E27FC236}">
                <a16:creationId xmlns:a16="http://schemas.microsoft.com/office/drawing/2014/main" id="{29622801-2400-D24F-7991-CF378F354110}"/>
              </a:ext>
              <a:ext uri="{C183D7F6-B498-43B3-948B-1728B52AA6E4}">
                <adec:decorative xmlns:adec="http://schemas.microsoft.com/office/drawing/2017/decorative" val="1"/>
              </a:ext>
            </a:extLst>
          </p:cNvPr>
          <p:cNvSpPr/>
          <p:nvPr/>
        </p:nvSpPr>
        <p:spPr bwMode="auto">
          <a:xfrm>
            <a:off x="5075916" y="1458000"/>
            <a:ext cx="6697440" cy="4066501"/>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1" descr="Diagram for Event Hubs.">
            <a:extLst>
              <a:ext uri="{FF2B5EF4-FFF2-40B4-BE49-F238E27FC236}">
                <a16:creationId xmlns:a16="http://schemas.microsoft.com/office/drawing/2014/main" id="{A8CDBE06-242B-C3FE-09FF-E75F40D1C6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7017" y="2158450"/>
            <a:ext cx="6368967" cy="2541099"/>
          </a:xfrm>
          <a:prstGeom prst="rect">
            <a:avLst/>
          </a:prstGeom>
        </p:spPr>
      </p:pic>
    </p:spTree>
    <p:extLst>
      <p:ext uri="{BB962C8B-B14F-4D97-AF65-F5344CB8AC3E}">
        <p14:creationId xmlns:p14="http://schemas.microsoft.com/office/powerpoint/2010/main" val="356565151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a:t>Webhooks vs Service Bus/Event Hubs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type="body" sz="quarter" idx="11"/>
          </p:nvPr>
        </p:nvSpPr>
        <p:spPr/>
        <p:txBody>
          <a:bodyPr lIns="0"/>
          <a:lstStyle/>
          <a:p>
            <a:pPr>
              <a:lnSpc>
                <a:spcPct val="100000"/>
              </a:lnSpc>
              <a:spcBef>
                <a:spcPts val="0"/>
              </a:spcBef>
              <a:spcAft>
                <a:spcPts val="0"/>
              </a:spcAft>
            </a:pPr>
            <a:r>
              <a:rPr lang="en-US" sz="2000"/>
              <a:t>Azure Service Bus and Event Hubs is designed for high scale processing with full queuing support</a:t>
            </a:r>
          </a:p>
        </p:txBody>
      </p:sp>
      <p:sp>
        <p:nvSpPr>
          <p:cNvPr id="7" name="Text Placeholder 6">
            <a:extLst>
              <a:ext uri="{FF2B5EF4-FFF2-40B4-BE49-F238E27FC236}">
                <a16:creationId xmlns:a16="http://schemas.microsoft.com/office/drawing/2014/main" id="{629283E8-F84D-78D8-1DB9-DDCF40D98A8B}"/>
              </a:ext>
            </a:extLst>
          </p:cNvPr>
          <p:cNvSpPr>
            <a:spLocks noGrp="1"/>
          </p:cNvSpPr>
          <p:nvPr>
            <p:ph type="body" sz="quarter" idx="15"/>
          </p:nvPr>
        </p:nvSpPr>
        <p:spPr/>
        <p:txBody>
          <a:bodyPr/>
          <a:lstStyle/>
          <a:p>
            <a:pPr>
              <a:lnSpc>
                <a:spcPct val="100000"/>
              </a:lnSpc>
              <a:spcBef>
                <a:spcPts val="0"/>
              </a:spcBef>
              <a:spcAft>
                <a:spcPts val="0"/>
              </a:spcAft>
            </a:pPr>
            <a:r>
              <a:rPr lang="en-US" sz="2000"/>
              <a:t>Webhooks can only scale to the point your target web host can handle the volume </a:t>
            </a:r>
          </a:p>
        </p:txBody>
      </p:sp>
      <p:sp>
        <p:nvSpPr>
          <p:cNvPr id="10" name="Text Placeholder 9">
            <a:extLst>
              <a:ext uri="{FF2B5EF4-FFF2-40B4-BE49-F238E27FC236}">
                <a16:creationId xmlns:a16="http://schemas.microsoft.com/office/drawing/2014/main" id="{EEC42065-8A89-2283-701D-430BF4D61D58}"/>
              </a:ext>
            </a:extLst>
          </p:cNvPr>
          <p:cNvSpPr>
            <a:spLocks noGrp="1"/>
          </p:cNvSpPr>
          <p:nvPr>
            <p:ph type="body" sz="quarter" idx="17"/>
          </p:nvPr>
        </p:nvSpPr>
        <p:spPr/>
        <p:txBody>
          <a:bodyPr/>
          <a:lstStyle/>
          <a:p>
            <a:pPr>
              <a:lnSpc>
                <a:spcPct val="100000"/>
              </a:lnSpc>
              <a:spcBef>
                <a:spcPts val="0"/>
              </a:spcBef>
            </a:pPr>
            <a:r>
              <a:rPr lang="en-US" sz="2000"/>
              <a:t>Webhooks can be synchronous or asynchronous – publishing to Azure can only be asynchronous </a:t>
            </a:r>
          </a:p>
        </p:txBody>
      </p:sp>
      <p:sp>
        <p:nvSpPr>
          <p:cNvPr id="11" name="Text Placeholder 10">
            <a:extLst>
              <a:ext uri="{FF2B5EF4-FFF2-40B4-BE49-F238E27FC236}">
                <a16:creationId xmlns:a16="http://schemas.microsoft.com/office/drawing/2014/main" id="{D4AF10D3-9C9B-C6EC-4FBA-04DD489BE823}"/>
              </a:ext>
            </a:extLst>
          </p:cNvPr>
          <p:cNvSpPr>
            <a:spLocks noGrp="1"/>
          </p:cNvSpPr>
          <p:nvPr>
            <p:ph type="body" sz="quarter" idx="19"/>
          </p:nvPr>
        </p:nvSpPr>
        <p:spPr/>
        <p:txBody>
          <a:bodyPr/>
          <a:lstStyle/>
          <a:p>
            <a:pPr>
              <a:lnSpc>
                <a:spcPct val="100000"/>
              </a:lnSpc>
              <a:spcBef>
                <a:spcPts val="0"/>
              </a:spcBef>
            </a:pPr>
            <a:r>
              <a:rPr lang="en-US" sz="2000"/>
              <a:t>Webhooks can only publish JSON, no option for other formats</a:t>
            </a:r>
          </a:p>
        </p:txBody>
      </p:sp>
      <p:sp>
        <p:nvSpPr>
          <p:cNvPr id="12" name="Text Placeholder 11">
            <a:extLst>
              <a:ext uri="{FF2B5EF4-FFF2-40B4-BE49-F238E27FC236}">
                <a16:creationId xmlns:a16="http://schemas.microsoft.com/office/drawing/2014/main" id="{0092E7E4-9C68-C632-9C6A-F72CF4F0836E}"/>
              </a:ext>
            </a:extLst>
          </p:cNvPr>
          <p:cNvSpPr>
            <a:spLocks noGrp="1"/>
          </p:cNvSpPr>
          <p:nvPr>
            <p:ph type="body" sz="quarter" idx="21"/>
          </p:nvPr>
        </p:nvSpPr>
        <p:spPr/>
        <p:txBody>
          <a:bodyPr/>
          <a:lstStyle/>
          <a:p>
            <a:pPr>
              <a:lnSpc>
                <a:spcPct val="100000"/>
              </a:lnSpc>
              <a:spcBef>
                <a:spcPts val="0"/>
              </a:spcBef>
            </a:pPr>
            <a:r>
              <a:rPr lang="en-US" sz="2000"/>
              <a:t>Both Webhooks and Azure publishing can be done programmatically </a:t>
            </a:r>
          </a:p>
        </p:txBody>
      </p:sp>
      <p:grpSp>
        <p:nvGrpSpPr>
          <p:cNvPr id="13" name="Group 12">
            <a:extLst>
              <a:ext uri="{FF2B5EF4-FFF2-40B4-BE49-F238E27FC236}">
                <a16:creationId xmlns:a16="http://schemas.microsoft.com/office/drawing/2014/main" id="{7AA85177-A0E7-A35D-8182-64C3DD63E7D1}"/>
              </a:ext>
              <a:ext uri="{C183D7F6-B498-43B3-948B-1728B52AA6E4}">
                <adec:decorative xmlns:adec="http://schemas.microsoft.com/office/drawing/2017/decorative" val="1"/>
              </a:ext>
            </a:extLst>
          </p:cNvPr>
          <p:cNvGrpSpPr/>
          <p:nvPr/>
        </p:nvGrpSpPr>
        <p:grpSpPr>
          <a:xfrm>
            <a:off x="418643" y="1422406"/>
            <a:ext cx="717140" cy="717242"/>
            <a:chOff x="418643" y="1487929"/>
            <a:chExt cx="717140" cy="717242"/>
          </a:xfrm>
        </p:grpSpPr>
        <p:grpSp>
          <p:nvGrpSpPr>
            <p:cNvPr id="14" name="Group 13">
              <a:extLst>
                <a:ext uri="{FF2B5EF4-FFF2-40B4-BE49-F238E27FC236}">
                  <a16:creationId xmlns:a16="http://schemas.microsoft.com/office/drawing/2014/main" id="{98DA0BB9-8A5C-A773-82A2-C6020EB92B62}"/>
                </a:ext>
              </a:extLst>
            </p:cNvPr>
            <p:cNvGrpSpPr/>
            <p:nvPr/>
          </p:nvGrpSpPr>
          <p:grpSpPr>
            <a:xfrm>
              <a:off x="418643" y="1487929"/>
              <a:ext cx="717140" cy="717242"/>
              <a:chOff x="418643" y="1487929"/>
              <a:chExt cx="717140" cy="717242"/>
            </a:xfrm>
          </p:grpSpPr>
          <p:sp>
            <p:nvSpPr>
              <p:cNvPr id="16" name="Freeform 5">
                <a:extLst>
                  <a:ext uri="{FF2B5EF4-FFF2-40B4-BE49-F238E27FC236}">
                    <a16:creationId xmlns:a16="http://schemas.microsoft.com/office/drawing/2014/main" id="{F7BC9D4C-B50D-9A28-8C94-0FF65DF7CBEF}"/>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7" name="Freeform 6">
                <a:extLst>
                  <a:ext uri="{FF2B5EF4-FFF2-40B4-BE49-F238E27FC236}">
                    <a16:creationId xmlns:a16="http://schemas.microsoft.com/office/drawing/2014/main" id="{2AC0BE71-2B1E-3C1A-3781-88ABAF017562}"/>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5" name="Lock" title="Icon of a padlock">
              <a:extLst>
                <a:ext uri="{FF2B5EF4-FFF2-40B4-BE49-F238E27FC236}">
                  <a16:creationId xmlns:a16="http://schemas.microsoft.com/office/drawing/2014/main" id="{C286F8EE-C604-1190-4896-BB78EC6BA491}"/>
                </a:ext>
              </a:extLst>
            </p:cNvPr>
            <p:cNvSpPr>
              <a:spLocks noChangeAspect="1" noEditPoints="1"/>
            </p:cNvSpPr>
            <p:nvPr/>
          </p:nvSpPr>
          <p:spPr bwMode="auto">
            <a:xfrm>
              <a:off x="649005" y="1667710"/>
              <a:ext cx="257576" cy="360000"/>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8" name="Group 17">
            <a:extLst>
              <a:ext uri="{FF2B5EF4-FFF2-40B4-BE49-F238E27FC236}">
                <a16:creationId xmlns:a16="http://schemas.microsoft.com/office/drawing/2014/main" id="{5835A52E-6CD4-4A50-29EF-EE5099E7D693}"/>
              </a:ext>
              <a:ext uri="{C183D7F6-B498-43B3-948B-1728B52AA6E4}">
                <adec:decorative xmlns:adec="http://schemas.microsoft.com/office/drawing/2017/decorative" val="1"/>
              </a:ext>
            </a:extLst>
          </p:cNvPr>
          <p:cNvGrpSpPr/>
          <p:nvPr/>
        </p:nvGrpSpPr>
        <p:grpSpPr>
          <a:xfrm>
            <a:off x="418643" y="2277473"/>
            <a:ext cx="717140" cy="717242"/>
            <a:chOff x="418643" y="2533089"/>
            <a:chExt cx="717140" cy="717242"/>
          </a:xfrm>
        </p:grpSpPr>
        <p:grpSp>
          <p:nvGrpSpPr>
            <p:cNvPr id="19" name="Group 18">
              <a:extLst>
                <a:ext uri="{FF2B5EF4-FFF2-40B4-BE49-F238E27FC236}">
                  <a16:creationId xmlns:a16="http://schemas.microsoft.com/office/drawing/2014/main" id="{6FE24D01-EEA1-3565-2A5B-AB9C7D3477A3}"/>
                </a:ext>
              </a:extLst>
            </p:cNvPr>
            <p:cNvGrpSpPr/>
            <p:nvPr/>
          </p:nvGrpSpPr>
          <p:grpSpPr>
            <a:xfrm>
              <a:off x="418643" y="2533089"/>
              <a:ext cx="717140" cy="717242"/>
              <a:chOff x="418643" y="1487929"/>
              <a:chExt cx="717140" cy="717242"/>
            </a:xfrm>
          </p:grpSpPr>
          <p:sp>
            <p:nvSpPr>
              <p:cNvPr id="21" name="Freeform 5">
                <a:extLst>
                  <a:ext uri="{FF2B5EF4-FFF2-40B4-BE49-F238E27FC236}">
                    <a16:creationId xmlns:a16="http://schemas.microsoft.com/office/drawing/2014/main" id="{A99AE543-0DAA-3117-2F31-61892262B79C}"/>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2" name="Freeform 6">
                <a:extLst>
                  <a:ext uri="{FF2B5EF4-FFF2-40B4-BE49-F238E27FC236}">
                    <a16:creationId xmlns:a16="http://schemas.microsoft.com/office/drawing/2014/main" id="{39F89ED2-DB08-E247-BAAA-563202A037F7}"/>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20" name="shield_3" title="Icon of a shield with an exclamation point inside">
              <a:extLst>
                <a:ext uri="{FF2B5EF4-FFF2-40B4-BE49-F238E27FC236}">
                  <a16:creationId xmlns:a16="http://schemas.microsoft.com/office/drawing/2014/main" id="{DC944D4B-60DE-445F-6AFC-50D6E22C0CBC}"/>
                </a:ext>
              </a:extLst>
            </p:cNvPr>
            <p:cNvSpPr>
              <a:spLocks noChangeAspect="1" noEditPoints="1"/>
            </p:cNvSpPr>
            <p:nvPr/>
          </p:nvSpPr>
          <p:spPr bwMode="auto">
            <a:xfrm>
              <a:off x="597793" y="2720830"/>
              <a:ext cx="360000" cy="364862"/>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0C919ECA-678F-0B50-591A-ED4C0E7F9916}"/>
              </a:ext>
              <a:ext uri="{C183D7F6-B498-43B3-948B-1728B52AA6E4}">
                <adec:decorative xmlns:adec="http://schemas.microsoft.com/office/drawing/2017/decorative" val="1"/>
              </a:ext>
            </a:extLst>
          </p:cNvPr>
          <p:cNvGrpSpPr/>
          <p:nvPr/>
        </p:nvGrpSpPr>
        <p:grpSpPr>
          <a:xfrm>
            <a:off x="418643" y="3132540"/>
            <a:ext cx="717140" cy="717242"/>
            <a:chOff x="418643" y="3578249"/>
            <a:chExt cx="717140" cy="717242"/>
          </a:xfrm>
        </p:grpSpPr>
        <p:grpSp>
          <p:nvGrpSpPr>
            <p:cNvPr id="24" name="Group 23">
              <a:extLst>
                <a:ext uri="{FF2B5EF4-FFF2-40B4-BE49-F238E27FC236}">
                  <a16:creationId xmlns:a16="http://schemas.microsoft.com/office/drawing/2014/main" id="{F660A53E-28AE-6D06-C059-1EB8F8553825}"/>
                </a:ext>
              </a:extLst>
            </p:cNvPr>
            <p:cNvGrpSpPr/>
            <p:nvPr/>
          </p:nvGrpSpPr>
          <p:grpSpPr>
            <a:xfrm>
              <a:off x="418643" y="3578249"/>
              <a:ext cx="717140" cy="717242"/>
              <a:chOff x="418643" y="1487929"/>
              <a:chExt cx="717140" cy="717242"/>
            </a:xfrm>
          </p:grpSpPr>
          <p:sp>
            <p:nvSpPr>
              <p:cNvPr id="26" name="Freeform 5">
                <a:extLst>
                  <a:ext uri="{FF2B5EF4-FFF2-40B4-BE49-F238E27FC236}">
                    <a16:creationId xmlns:a16="http://schemas.microsoft.com/office/drawing/2014/main" id="{0BB41921-C6BF-3067-3226-444CA8252491}"/>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7" name="Freeform 6">
                <a:extLst>
                  <a:ext uri="{FF2B5EF4-FFF2-40B4-BE49-F238E27FC236}">
                    <a16:creationId xmlns:a16="http://schemas.microsoft.com/office/drawing/2014/main" id="{61D6DD04-6D05-774B-9AC2-C3E6F1DB21E3}"/>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25" name="safe" title="Icon of a locked safe">
              <a:extLst>
                <a:ext uri="{FF2B5EF4-FFF2-40B4-BE49-F238E27FC236}">
                  <a16:creationId xmlns:a16="http://schemas.microsoft.com/office/drawing/2014/main" id="{23E06439-BECA-78D8-4D86-D013478C5C19}"/>
                </a:ext>
              </a:extLst>
            </p:cNvPr>
            <p:cNvSpPr>
              <a:spLocks noChangeAspect="1" noEditPoints="1"/>
            </p:cNvSpPr>
            <p:nvPr/>
          </p:nvSpPr>
          <p:spPr bwMode="auto">
            <a:xfrm>
              <a:off x="615793" y="3766328"/>
              <a:ext cx="324000" cy="343404"/>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8" name="Group 27">
            <a:extLst>
              <a:ext uri="{FF2B5EF4-FFF2-40B4-BE49-F238E27FC236}">
                <a16:creationId xmlns:a16="http://schemas.microsoft.com/office/drawing/2014/main" id="{AE54213A-DEDE-D4F0-B526-D16D4C81F171}"/>
              </a:ext>
              <a:ext uri="{C183D7F6-B498-43B3-948B-1728B52AA6E4}">
                <adec:decorative xmlns:adec="http://schemas.microsoft.com/office/drawing/2017/decorative" val="1"/>
              </a:ext>
            </a:extLst>
          </p:cNvPr>
          <p:cNvGrpSpPr/>
          <p:nvPr/>
        </p:nvGrpSpPr>
        <p:grpSpPr>
          <a:xfrm>
            <a:off x="418643" y="3987607"/>
            <a:ext cx="717140" cy="717242"/>
            <a:chOff x="418643" y="4623409"/>
            <a:chExt cx="717140" cy="717242"/>
          </a:xfrm>
        </p:grpSpPr>
        <p:grpSp>
          <p:nvGrpSpPr>
            <p:cNvPr id="29" name="Group 28">
              <a:extLst>
                <a:ext uri="{FF2B5EF4-FFF2-40B4-BE49-F238E27FC236}">
                  <a16:creationId xmlns:a16="http://schemas.microsoft.com/office/drawing/2014/main" id="{50814616-2930-C36A-AAC9-7EAABFBBFDD4}"/>
                </a:ext>
              </a:extLst>
            </p:cNvPr>
            <p:cNvGrpSpPr/>
            <p:nvPr/>
          </p:nvGrpSpPr>
          <p:grpSpPr>
            <a:xfrm>
              <a:off x="418643" y="4623409"/>
              <a:ext cx="717140" cy="717242"/>
              <a:chOff x="418643" y="1487929"/>
              <a:chExt cx="717140" cy="717242"/>
            </a:xfrm>
          </p:grpSpPr>
          <p:sp>
            <p:nvSpPr>
              <p:cNvPr id="31" name="Freeform 5">
                <a:extLst>
                  <a:ext uri="{FF2B5EF4-FFF2-40B4-BE49-F238E27FC236}">
                    <a16:creationId xmlns:a16="http://schemas.microsoft.com/office/drawing/2014/main" id="{2561EE56-49E9-BD1D-50B4-1423F1D56BA3}"/>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2" name="Freeform 6">
                <a:extLst>
                  <a:ext uri="{FF2B5EF4-FFF2-40B4-BE49-F238E27FC236}">
                    <a16:creationId xmlns:a16="http://schemas.microsoft.com/office/drawing/2014/main" id="{E6DB8DE3-C2AE-E2EA-041A-99008D6C94FE}"/>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30" name="key" title="Icon of a key">
              <a:extLst>
                <a:ext uri="{FF2B5EF4-FFF2-40B4-BE49-F238E27FC236}">
                  <a16:creationId xmlns:a16="http://schemas.microsoft.com/office/drawing/2014/main" id="{A78881B9-CE75-DA6B-3DDE-0301D7CEBFE9}"/>
                </a:ext>
              </a:extLst>
            </p:cNvPr>
            <p:cNvSpPr>
              <a:spLocks noChangeAspect="1" noEditPoints="1"/>
            </p:cNvSpPr>
            <p:nvPr/>
          </p:nvSpPr>
          <p:spPr bwMode="auto">
            <a:xfrm>
              <a:off x="615213" y="4820861"/>
              <a:ext cx="324000" cy="322338"/>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3" name="Group 32">
            <a:extLst>
              <a:ext uri="{FF2B5EF4-FFF2-40B4-BE49-F238E27FC236}">
                <a16:creationId xmlns:a16="http://schemas.microsoft.com/office/drawing/2014/main" id="{8D62F051-DA26-6D21-3551-8CD5BC412874}"/>
              </a:ext>
              <a:ext uri="{C183D7F6-B498-43B3-948B-1728B52AA6E4}">
                <adec:decorative xmlns:adec="http://schemas.microsoft.com/office/drawing/2017/decorative" val="1"/>
              </a:ext>
            </a:extLst>
          </p:cNvPr>
          <p:cNvGrpSpPr/>
          <p:nvPr/>
        </p:nvGrpSpPr>
        <p:grpSpPr>
          <a:xfrm>
            <a:off x="418643" y="4842674"/>
            <a:ext cx="717140" cy="717242"/>
            <a:chOff x="418643" y="4842674"/>
            <a:chExt cx="717140" cy="717242"/>
          </a:xfrm>
        </p:grpSpPr>
        <p:grpSp>
          <p:nvGrpSpPr>
            <p:cNvPr id="34" name="Group 33">
              <a:extLst>
                <a:ext uri="{FF2B5EF4-FFF2-40B4-BE49-F238E27FC236}">
                  <a16:creationId xmlns:a16="http://schemas.microsoft.com/office/drawing/2014/main" id="{BE51AE0E-B81E-FE46-F651-71435BC4B354}"/>
                </a:ext>
              </a:extLst>
            </p:cNvPr>
            <p:cNvGrpSpPr/>
            <p:nvPr/>
          </p:nvGrpSpPr>
          <p:grpSpPr>
            <a:xfrm>
              <a:off x="418643" y="4842674"/>
              <a:ext cx="717140" cy="717242"/>
              <a:chOff x="418643" y="1487929"/>
              <a:chExt cx="717140" cy="717242"/>
            </a:xfrm>
          </p:grpSpPr>
          <p:sp>
            <p:nvSpPr>
              <p:cNvPr id="36" name="Freeform 5">
                <a:extLst>
                  <a:ext uri="{FF2B5EF4-FFF2-40B4-BE49-F238E27FC236}">
                    <a16:creationId xmlns:a16="http://schemas.microsoft.com/office/drawing/2014/main" id="{2880D242-15E5-DC12-678F-1B0373FB7A21}"/>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7" name="Freeform 6">
                <a:extLst>
                  <a:ext uri="{FF2B5EF4-FFF2-40B4-BE49-F238E27FC236}">
                    <a16:creationId xmlns:a16="http://schemas.microsoft.com/office/drawing/2014/main" id="{B96621FD-7DBC-3A68-0519-BAF16CA99187}"/>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35" name="document_6" title="Icon of a document with a padlock in the lower right corner">
              <a:extLst>
                <a:ext uri="{FF2B5EF4-FFF2-40B4-BE49-F238E27FC236}">
                  <a16:creationId xmlns:a16="http://schemas.microsoft.com/office/drawing/2014/main" id="{5C3A6143-46E8-5C8C-3A70-615599A32FC1}"/>
                </a:ext>
              </a:extLst>
            </p:cNvPr>
            <p:cNvSpPr>
              <a:spLocks noChangeAspect="1" noEditPoints="1"/>
            </p:cNvSpPr>
            <p:nvPr/>
          </p:nvSpPr>
          <p:spPr bwMode="auto">
            <a:xfrm>
              <a:off x="658004" y="5039295"/>
              <a:ext cx="259200" cy="324000"/>
            </a:xfrm>
            <a:custGeom>
              <a:avLst/>
              <a:gdLst>
                <a:gd name="T0" fmla="*/ 99 w 265"/>
                <a:gd name="T1" fmla="*/ 332 h 332"/>
                <a:gd name="T2" fmla="*/ 0 w 265"/>
                <a:gd name="T3" fmla="*/ 332 h 332"/>
                <a:gd name="T4" fmla="*/ 0 w 265"/>
                <a:gd name="T5" fmla="*/ 49 h 332"/>
                <a:gd name="T6" fmla="*/ 49 w 265"/>
                <a:gd name="T7" fmla="*/ 0 h 332"/>
                <a:gd name="T8" fmla="*/ 241 w 265"/>
                <a:gd name="T9" fmla="*/ 0 h 332"/>
                <a:gd name="T10" fmla="*/ 241 w 265"/>
                <a:gd name="T11" fmla="*/ 127 h 332"/>
                <a:gd name="T12" fmla="*/ 265 w 265"/>
                <a:gd name="T13" fmla="*/ 219 h 332"/>
                <a:gd name="T14" fmla="*/ 132 w 265"/>
                <a:gd name="T15" fmla="*/ 219 h 332"/>
                <a:gd name="T16" fmla="*/ 132 w 265"/>
                <a:gd name="T17" fmla="*/ 332 h 332"/>
                <a:gd name="T18" fmla="*/ 265 w 265"/>
                <a:gd name="T19" fmla="*/ 332 h 332"/>
                <a:gd name="T20" fmla="*/ 265 w 265"/>
                <a:gd name="T21" fmla="*/ 219 h 332"/>
                <a:gd name="T22" fmla="*/ 245 w 265"/>
                <a:gd name="T23" fmla="*/ 219 h 332"/>
                <a:gd name="T24" fmla="*/ 245 w 265"/>
                <a:gd name="T25" fmla="*/ 198 h 332"/>
                <a:gd name="T26" fmla="*/ 201 w 265"/>
                <a:gd name="T27" fmla="*/ 153 h 332"/>
                <a:gd name="T28" fmla="*/ 157 w 265"/>
                <a:gd name="T29" fmla="*/ 198 h 332"/>
                <a:gd name="T30" fmla="*/ 157 w 265"/>
                <a:gd name="T31" fmla="*/ 21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5" h="332">
                  <a:moveTo>
                    <a:pt x="99" y="332"/>
                  </a:moveTo>
                  <a:cubicBezTo>
                    <a:pt x="0" y="332"/>
                    <a:pt x="0" y="332"/>
                    <a:pt x="0" y="332"/>
                  </a:cubicBezTo>
                  <a:cubicBezTo>
                    <a:pt x="0" y="49"/>
                    <a:pt x="0" y="49"/>
                    <a:pt x="0" y="49"/>
                  </a:cubicBezTo>
                  <a:cubicBezTo>
                    <a:pt x="49" y="0"/>
                    <a:pt x="49" y="0"/>
                    <a:pt x="49" y="0"/>
                  </a:cubicBezTo>
                  <a:cubicBezTo>
                    <a:pt x="241" y="0"/>
                    <a:pt x="241" y="0"/>
                    <a:pt x="241" y="0"/>
                  </a:cubicBezTo>
                  <a:cubicBezTo>
                    <a:pt x="241" y="127"/>
                    <a:pt x="241" y="127"/>
                    <a:pt x="241" y="127"/>
                  </a:cubicBezTo>
                  <a:moveTo>
                    <a:pt x="265" y="219"/>
                  </a:moveTo>
                  <a:cubicBezTo>
                    <a:pt x="132" y="219"/>
                    <a:pt x="132" y="219"/>
                    <a:pt x="132" y="219"/>
                  </a:cubicBezTo>
                  <a:cubicBezTo>
                    <a:pt x="132" y="332"/>
                    <a:pt x="132" y="332"/>
                    <a:pt x="132" y="332"/>
                  </a:cubicBezTo>
                  <a:cubicBezTo>
                    <a:pt x="265" y="332"/>
                    <a:pt x="265" y="332"/>
                    <a:pt x="265" y="332"/>
                  </a:cubicBezTo>
                  <a:lnTo>
                    <a:pt x="265" y="219"/>
                  </a:lnTo>
                  <a:close/>
                  <a:moveTo>
                    <a:pt x="245" y="219"/>
                  </a:moveTo>
                  <a:cubicBezTo>
                    <a:pt x="245" y="198"/>
                    <a:pt x="245" y="198"/>
                    <a:pt x="245" y="198"/>
                  </a:cubicBezTo>
                  <a:cubicBezTo>
                    <a:pt x="245" y="173"/>
                    <a:pt x="226" y="153"/>
                    <a:pt x="201" y="153"/>
                  </a:cubicBezTo>
                  <a:cubicBezTo>
                    <a:pt x="177" y="153"/>
                    <a:pt x="157" y="173"/>
                    <a:pt x="157" y="198"/>
                  </a:cubicBezTo>
                  <a:cubicBezTo>
                    <a:pt x="157" y="219"/>
                    <a:pt x="157" y="219"/>
                    <a:pt x="157" y="21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6351287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Publishing Events</a:t>
            </a:r>
          </a:p>
        </p:txBody>
      </p:sp>
      <p:sp>
        <p:nvSpPr>
          <p:cNvPr id="3" name="Text Placeholder 2"/>
          <p:cNvSpPr>
            <a:spLocks noGrp="1"/>
          </p:cNvSpPr>
          <p:nvPr>
            <p:ph idx="4294967295"/>
          </p:nvPr>
        </p:nvSpPr>
        <p:spPr>
          <a:xfrm>
            <a:off x="418643" y="1444625"/>
            <a:ext cx="11773357" cy="1316194"/>
          </a:xfrm>
          <a:prstGeom prst="rect">
            <a:avLst/>
          </a:prstGeom>
        </p:spPr>
        <p:txBody>
          <a:bodyPr/>
          <a:lstStyle/>
          <a:p>
            <a:pPr marL="0" indent="0">
              <a:spcBef>
                <a:spcPts val="1799"/>
              </a:spcBef>
              <a:buNone/>
            </a:pPr>
            <a:r>
              <a:rPr lang="en-US" sz="2400"/>
              <a:t>Async Service</a:t>
            </a:r>
          </a:p>
          <a:p>
            <a:pPr marL="342900" lvl="1" indent="-342900">
              <a:buFont typeface="Arial" panose="020B0604020202020204" pitchFamily="34" charset="0"/>
              <a:buChar char="•"/>
            </a:pPr>
            <a:r>
              <a:rPr lang="en-US"/>
              <a:t>Manages Azure message jobs</a:t>
            </a:r>
          </a:p>
          <a:p>
            <a:pPr marL="342900" lvl="1" indent="-342900">
              <a:buFont typeface="Arial" panose="020B0604020202020204" pitchFamily="34" charset="0"/>
              <a:buChar char="•"/>
            </a:pPr>
            <a:r>
              <a:rPr lang="en-US"/>
              <a:t>View via web tools</a:t>
            </a:r>
          </a:p>
        </p:txBody>
      </p:sp>
      <p:sp>
        <p:nvSpPr>
          <p:cNvPr id="5" name="Rectangle 4"/>
          <p:cNvSpPr/>
          <p:nvPr/>
        </p:nvSpPr>
        <p:spPr bwMode="auto">
          <a:xfrm>
            <a:off x="418643" y="3007441"/>
            <a:ext cx="3816000" cy="551090"/>
          </a:xfrm>
          <a:prstGeom prst="rect">
            <a:avLst/>
          </a:prstGeom>
          <a:solidFill>
            <a:srgbClr val="0078D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12" tIns="72000" rIns="91412" bIns="108000" numCol="1" rtlCol="0" anchor="ctr" anchorCtr="0" compatLnSpc="1">
            <a:prstTxWarp prst="textNoShape">
              <a:avLst/>
            </a:prstTxWarp>
            <a:spAutoFit/>
          </a:bodyPr>
          <a:lstStyle/>
          <a:p>
            <a:pPr algn="ctr" defTabSz="913825" fontAlgn="base">
              <a:spcBef>
                <a:spcPct val="0"/>
              </a:spcBef>
              <a:spcAft>
                <a:spcPct val="0"/>
              </a:spcAft>
            </a:pPr>
            <a:r>
              <a:rPr lang="en-US" sz="2400">
                <a:solidFill>
                  <a:schemeClr val="bg1"/>
                </a:solidFill>
                <a:latin typeface="+mj-lt"/>
                <a:ea typeface="Segoe UI" pitchFamily="34" charset="0"/>
                <a:cs typeface="Segoe UI" pitchFamily="34" charset="0"/>
              </a:rPr>
              <a:t>Out of the Box</a:t>
            </a:r>
          </a:p>
        </p:txBody>
      </p:sp>
      <p:sp>
        <p:nvSpPr>
          <p:cNvPr id="4" name="Rectangle 3"/>
          <p:cNvSpPr/>
          <p:nvPr/>
        </p:nvSpPr>
        <p:spPr bwMode="auto">
          <a:xfrm>
            <a:off x="418644" y="3554917"/>
            <a:ext cx="3816000" cy="1965448"/>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0000" tIns="108000" rIns="180000" bIns="144000" numCol="1" rtlCol="0" anchor="t" anchorCtr="0" compatLnSpc="1">
            <a:prstTxWarp prst="textNoShape">
              <a:avLst/>
            </a:prstTxWarp>
          </a:bodyPr>
          <a:lstStyle/>
          <a:p>
            <a:pPr marL="290426" indent="-290426" defTabSz="913825" fontAlgn="base">
              <a:spcBef>
                <a:spcPts val="600"/>
              </a:spcBef>
              <a:spcAft>
                <a:spcPct val="0"/>
              </a:spcAft>
              <a:buClr>
                <a:schemeClr val="accent1"/>
              </a:buClr>
              <a:buFont typeface="Wingdings" pitchFamily="2" charset="2"/>
              <a:buChar char="§"/>
            </a:pPr>
            <a:r>
              <a:rPr lang="en-US" sz="1999">
                <a:solidFill>
                  <a:schemeClr val="tx1"/>
                </a:solidFill>
                <a:latin typeface="Segoe UI" pitchFamily="34" charset="0"/>
                <a:ea typeface="Segoe UI" pitchFamily="34" charset="0"/>
                <a:cs typeface="Segoe UI" pitchFamily="34" charset="0"/>
              </a:rPr>
              <a:t>Register Provided </a:t>
            </a:r>
            <a:r>
              <a:rPr lang="en-US" sz="1999" i="1">
                <a:solidFill>
                  <a:schemeClr val="tx1"/>
                </a:solidFill>
                <a:latin typeface="Segoe UI" pitchFamily="34" charset="0"/>
                <a:ea typeface="Segoe UI" pitchFamily="34" charset="0"/>
                <a:cs typeface="Segoe UI" pitchFamily="34" charset="0"/>
              </a:rPr>
              <a:t>‘ServiceBusPlugin’</a:t>
            </a:r>
          </a:p>
          <a:p>
            <a:pPr marL="290426" indent="-290426" defTabSz="913825" fontAlgn="base">
              <a:spcBef>
                <a:spcPts val="600"/>
              </a:spcBef>
              <a:spcAft>
                <a:spcPct val="0"/>
              </a:spcAft>
              <a:buClr>
                <a:schemeClr val="accent1"/>
              </a:buClr>
              <a:buFont typeface="Wingdings" pitchFamily="2" charset="2"/>
              <a:buChar char="§"/>
            </a:pPr>
            <a:r>
              <a:rPr lang="en-US" sz="1999">
                <a:solidFill>
                  <a:schemeClr val="tx1"/>
                </a:solidFill>
                <a:latin typeface="Segoe UI" pitchFamily="34" charset="0"/>
                <a:ea typeface="Segoe UI" pitchFamily="34" charset="0"/>
                <a:cs typeface="Segoe UI" pitchFamily="34" charset="0"/>
              </a:rPr>
              <a:t>Hands Context to Async Service</a:t>
            </a:r>
          </a:p>
          <a:p>
            <a:pPr marL="290426" indent="-290426" defTabSz="913825" fontAlgn="base">
              <a:spcBef>
                <a:spcPts val="600"/>
              </a:spcBef>
              <a:spcAft>
                <a:spcPct val="0"/>
              </a:spcAft>
              <a:buClr>
                <a:schemeClr val="accent1"/>
              </a:buClr>
              <a:buFont typeface="Wingdings" pitchFamily="2" charset="2"/>
              <a:buChar char="§"/>
            </a:pPr>
            <a:r>
              <a:rPr lang="en-US" sz="1999">
                <a:solidFill>
                  <a:schemeClr val="tx1"/>
                </a:solidFill>
                <a:latin typeface="Segoe UI" pitchFamily="34" charset="0"/>
                <a:ea typeface="Segoe UI" pitchFamily="34" charset="0"/>
                <a:cs typeface="Segoe UI" pitchFamily="34" charset="0"/>
              </a:rPr>
              <a:t>Just register via plug-in tool</a:t>
            </a:r>
          </a:p>
        </p:txBody>
      </p:sp>
      <p:sp>
        <p:nvSpPr>
          <p:cNvPr id="7" name="Rectangle 6"/>
          <p:cNvSpPr/>
          <p:nvPr/>
        </p:nvSpPr>
        <p:spPr bwMode="auto">
          <a:xfrm>
            <a:off x="4397274" y="3005135"/>
            <a:ext cx="3600000" cy="551090"/>
          </a:xfrm>
          <a:prstGeom prst="rect">
            <a:avLst/>
          </a:prstGeom>
          <a:solidFill>
            <a:srgbClr val="0078D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12" tIns="72000" rIns="91412" bIns="108000" numCol="1" rtlCol="0" anchor="ctr" anchorCtr="0" compatLnSpc="1">
            <a:prstTxWarp prst="textNoShape">
              <a:avLst/>
            </a:prstTxWarp>
            <a:spAutoFit/>
          </a:bodyPr>
          <a:lstStyle/>
          <a:p>
            <a:pPr algn="ctr" defTabSz="913825" fontAlgn="base">
              <a:spcBef>
                <a:spcPct val="0"/>
              </a:spcBef>
              <a:spcAft>
                <a:spcPct val="0"/>
              </a:spcAft>
            </a:pPr>
            <a:r>
              <a:rPr lang="en-US" sz="2400">
                <a:solidFill>
                  <a:schemeClr val="bg1"/>
                </a:solidFill>
                <a:latin typeface="+mj-lt"/>
                <a:ea typeface="Segoe UI" pitchFamily="34" charset="0"/>
                <a:cs typeface="Segoe UI" pitchFamily="34" charset="0"/>
              </a:rPr>
              <a:t>Custom Plug-in</a:t>
            </a:r>
          </a:p>
        </p:txBody>
      </p:sp>
      <p:sp>
        <p:nvSpPr>
          <p:cNvPr id="6" name="Rectangle 5"/>
          <p:cNvSpPr/>
          <p:nvPr/>
        </p:nvSpPr>
        <p:spPr bwMode="auto">
          <a:xfrm>
            <a:off x="4397275" y="3552611"/>
            <a:ext cx="3600000" cy="1965448"/>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0000" tIns="108000" rIns="180000" bIns="144000" numCol="1" rtlCol="0" anchor="t" anchorCtr="0" compatLnSpc="1">
            <a:prstTxWarp prst="textNoShape">
              <a:avLst/>
            </a:prstTxWarp>
          </a:bodyPr>
          <a:lstStyle/>
          <a:p>
            <a:pPr marL="290426" indent="-290426" defTabSz="913825" fontAlgn="base">
              <a:spcBef>
                <a:spcPts val="600"/>
              </a:spcBef>
              <a:spcAft>
                <a:spcPct val="0"/>
              </a:spcAft>
              <a:buClr>
                <a:schemeClr val="accent1"/>
              </a:buClr>
              <a:buFont typeface="Wingdings" pitchFamily="2" charset="2"/>
              <a:buChar char="§"/>
            </a:pPr>
            <a:r>
              <a:rPr lang="en-US" sz="1999">
                <a:solidFill>
                  <a:schemeClr val="tx1"/>
                </a:solidFill>
                <a:latin typeface="Segoe UI" pitchFamily="34" charset="0"/>
                <a:ea typeface="Segoe UI" pitchFamily="34" charset="0"/>
                <a:cs typeface="Segoe UI" pitchFamily="34" charset="0"/>
              </a:rPr>
              <a:t>Custom code</a:t>
            </a:r>
          </a:p>
          <a:p>
            <a:pPr marL="290426" indent="-290426" defTabSz="913825" fontAlgn="base">
              <a:spcBef>
                <a:spcPts val="600"/>
              </a:spcBef>
              <a:spcAft>
                <a:spcPct val="0"/>
              </a:spcAft>
              <a:buClr>
                <a:schemeClr val="accent1"/>
              </a:buClr>
              <a:buFont typeface="Wingdings" pitchFamily="2" charset="2"/>
              <a:buChar char="§"/>
            </a:pPr>
            <a:r>
              <a:rPr lang="en-US" sz="1999">
                <a:solidFill>
                  <a:schemeClr val="tx1"/>
                </a:solidFill>
                <a:latin typeface="Segoe UI" pitchFamily="34" charset="0"/>
                <a:ea typeface="Segoe UI" pitchFamily="34" charset="0"/>
                <a:cs typeface="Segoe UI" pitchFamily="34" charset="0"/>
              </a:rPr>
              <a:t>Hands context to Async Service</a:t>
            </a:r>
          </a:p>
        </p:txBody>
      </p:sp>
      <p:sp>
        <p:nvSpPr>
          <p:cNvPr id="9" name="Rectangle 8"/>
          <p:cNvSpPr/>
          <p:nvPr/>
        </p:nvSpPr>
        <p:spPr bwMode="auto">
          <a:xfrm>
            <a:off x="8159910" y="3005135"/>
            <a:ext cx="3600000" cy="551090"/>
          </a:xfrm>
          <a:prstGeom prst="rect">
            <a:avLst/>
          </a:prstGeom>
          <a:solidFill>
            <a:srgbClr val="0078D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12" tIns="72000" rIns="91412" bIns="108000" numCol="1" rtlCol="0" anchor="ctr" anchorCtr="0" compatLnSpc="1">
            <a:prstTxWarp prst="textNoShape">
              <a:avLst/>
            </a:prstTxWarp>
            <a:spAutoFit/>
          </a:bodyPr>
          <a:lstStyle/>
          <a:p>
            <a:pPr algn="ctr" defTabSz="913825" fontAlgn="base">
              <a:spcBef>
                <a:spcPct val="0"/>
              </a:spcBef>
              <a:spcAft>
                <a:spcPct val="0"/>
              </a:spcAft>
            </a:pPr>
            <a:r>
              <a:rPr lang="en-US" sz="2400">
                <a:solidFill>
                  <a:schemeClr val="bg1"/>
                </a:solidFill>
                <a:latin typeface="+mj-lt"/>
                <a:ea typeface="Segoe UI" pitchFamily="34" charset="0"/>
                <a:cs typeface="Segoe UI" pitchFamily="34" charset="0"/>
              </a:rPr>
              <a:t>Custom WF Activity</a:t>
            </a:r>
          </a:p>
        </p:txBody>
      </p:sp>
      <p:sp>
        <p:nvSpPr>
          <p:cNvPr id="8" name="Rectangle 7"/>
          <p:cNvSpPr/>
          <p:nvPr/>
        </p:nvSpPr>
        <p:spPr bwMode="auto">
          <a:xfrm>
            <a:off x="8159911" y="3552611"/>
            <a:ext cx="3600000" cy="1965448"/>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0000" tIns="108000" rIns="180000" bIns="144000" numCol="1" rtlCol="0" anchor="t" anchorCtr="0" compatLnSpc="1">
            <a:prstTxWarp prst="textNoShape">
              <a:avLst/>
            </a:prstTxWarp>
          </a:bodyPr>
          <a:lstStyle/>
          <a:p>
            <a:pPr marL="290426" indent="-290426" defTabSz="913825" fontAlgn="base">
              <a:spcBef>
                <a:spcPts val="600"/>
              </a:spcBef>
              <a:spcAft>
                <a:spcPct val="0"/>
              </a:spcAft>
              <a:buClr>
                <a:schemeClr val="accent1"/>
              </a:buClr>
              <a:buFont typeface="Wingdings" pitchFamily="2" charset="2"/>
              <a:buChar char="§"/>
            </a:pPr>
            <a:r>
              <a:rPr lang="en-US" sz="1999">
                <a:solidFill>
                  <a:schemeClr val="tx1"/>
                </a:solidFill>
                <a:latin typeface="Segoe UI" pitchFamily="34" charset="0"/>
                <a:ea typeface="Segoe UI" pitchFamily="34" charset="0"/>
                <a:cs typeface="Segoe UI" pitchFamily="34" charset="0"/>
              </a:rPr>
              <a:t>Custom code</a:t>
            </a:r>
          </a:p>
          <a:p>
            <a:pPr marL="290426" indent="-290426" defTabSz="913825" fontAlgn="base">
              <a:spcBef>
                <a:spcPts val="600"/>
              </a:spcBef>
              <a:spcAft>
                <a:spcPct val="0"/>
              </a:spcAft>
              <a:buClr>
                <a:schemeClr val="accent1"/>
              </a:buClr>
              <a:buFont typeface="Wingdings" pitchFamily="2" charset="2"/>
              <a:buChar char="§"/>
            </a:pPr>
            <a:r>
              <a:rPr lang="en-US" sz="1999">
                <a:solidFill>
                  <a:schemeClr val="tx1"/>
                </a:solidFill>
                <a:latin typeface="Segoe UI" pitchFamily="34" charset="0"/>
                <a:ea typeface="Segoe UI" pitchFamily="34" charset="0"/>
                <a:cs typeface="Segoe UI" pitchFamily="34" charset="0"/>
              </a:rPr>
              <a:t>Hands context to Async Service</a:t>
            </a:r>
          </a:p>
        </p:txBody>
      </p:sp>
    </p:spTree>
    <p:extLst>
      <p:ext uri="{BB962C8B-B14F-4D97-AF65-F5344CB8AC3E}">
        <p14:creationId xmlns:p14="http://schemas.microsoft.com/office/powerpoint/2010/main" val="34756006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Process Integration</a:t>
            </a:r>
          </a:p>
        </p:txBody>
      </p:sp>
      <p:sp>
        <p:nvSpPr>
          <p:cNvPr id="3" name="Text Placeholder 2"/>
          <p:cNvSpPr>
            <a:spLocks noGrp="1"/>
          </p:cNvSpPr>
          <p:nvPr>
            <p:ph idx="4294967295"/>
          </p:nvPr>
        </p:nvSpPr>
        <p:spPr>
          <a:xfrm>
            <a:off x="418643" y="1444625"/>
            <a:ext cx="11773357" cy="553998"/>
          </a:xfrm>
          <a:prstGeom prst="rect">
            <a:avLst/>
          </a:prstGeom>
        </p:spPr>
        <p:txBody>
          <a:bodyPr/>
          <a:lstStyle/>
          <a:p>
            <a:pPr marL="342900" indent="-342900">
              <a:spcBef>
                <a:spcPts val="1799"/>
              </a:spcBef>
              <a:buFont typeface="Arial" panose="020B0604020202020204" pitchFamily="34" charset="0"/>
              <a:buChar char="•"/>
            </a:pPr>
            <a:r>
              <a:rPr lang="en-US" sz="2400"/>
              <a:t>Use Power Automate or Logic Apps</a:t>
            </a:r>
            <a:endParaRPr lang="en-US"/>
          </a:p>
        </p:txBody>
      </p:sp>
      <p:sp>
        <p:nvSpPr>
          <p:cNvPr id="7" name="Rectangle 6"/>
          <p:cNvSpPr/>
          <p:nvPr/>
        </p:nvSpPr>
        <p:spPr bwMode="auto">
          <a:xfrm>
            <a:off x="418643" y="2528179"/>
            <a:ext cx="5580000" cy="551090"/>
          </a:xfrm>
          <a:prstGeom prst="rect">
            <a:avLst/>
          </a:prstGeom>
          <a:solidFill>
            <a:srgbClr val="0078D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12" tIns="72000" rIns="91412" bIns="108000" numCol="1" rtlCol="0" anchor="ctr" anchorCtr="0" compatLnSpc="1">
            <a:prstTxWarp prst="textNoShape">
              <a:avLst/>
            </a:prstTxWarp>
            <a:spAutoFit/>
          </a:bodyPr>
          <a:lstStyle/>
          <a:p>
            <a:pPr algn="ctr" defTabSz="913825" fontAlgn="base">
              <a:spcBef>
                <a:spcPct val="0"/>
              </a:spcBef>
              <a:spcAft>
                <a:spcPct val="0"/>
              </a:spcAft>
            </a:pPr>
            <a:r>
              <a:rPr lang="en-US" sz="2400">
                <a:solidFill>
                  <a:schemeClr val="bg1"/>
                </a:solidFill>
                <a:latin typeface="+mj-lt"/>
                <a:ea typeface="Segoe UI" pitchFamily="34" charset="0"/>
                <a:cs typeface="Segoe UI" pitchFamily="34" charset="0"/>
              </a:rPr>
              <a:t>Power Automate</a:t>
            </a:r>
          </a:p>
        </p:txBody>
      </p:sp>
      <p:sp>
        <p:nvSpPr>
          <p:cNvPr id="6" name="Rectangle 5"/>
          <p:cNvSpPr/>
          <p:nvPr/>
        </p:nvSpPr>
        <p:spPr bwMode="auto">
          <a:xfrm>
            <a:off x="418644" y="3075655"/>
            <a:ext cx="5580000" cy="1965448"/>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0000" tIns="144000" rIns="180000" bIns="180000" numCol="1" rtlCol="0" anchor="t" anchorCtr="0" compatLnSpc="1">
            <a:prstTxWarp prst="textNoShape">
              <a:avLst/>
            </a:prstTxWarp>
          </a:bodyPr>
          <a:lstStyle/>
          <a:p>
            <a:pPr marL="290426" indent="-290426" defTabSz="913825" fontAlgn="base">
              <a:spcBef>
                <a:spcPts val="1200"/>
              </a:spcBef>
              <a:spcAft>
                <a:spcPct val="0"/>
              </a:spcAft>
              <a:buClr>
                <a:schemeClr val="accent1"/>
              </a:buClr>
              <a:buFont typeface="Wingdings" pitchFamily="2" charset="2"/>
              <a:buChar char="§"/>
            </a:pPr>
            <a:r>
              <a:rPr lang="en-US" sz="1999">
                <a:solidFill>
                  <a:schemeClr val="tx1"/>
                </a:solidFill>
                <a:latin typeface="Segoe UI" pitchFamily="34" charset="0"/>
                <a:ea typeface="Segoe UI" pitchFamily="34" charset="0"/>
                <a:cs typeface="Segoe UI" pitchFamily="34" charset="0"/>
              </a:rPr>
              <a:t>Microsoft Dataverse Connector has more capability</a:t>
            </a:r>
          </a:p>
          <a:p>
            <a:pPr marL="290426" indent="-290426" defTabSz="913825" fontAlgn="base">
              <a:spcBef>
                <a:spcPts val="1200"/>
              </a:spcBef>
              <a:spcAft>
                <a:spcPct val="0"/>
              </a:spcAft>
              <a:buClr>
                <a:schemeClr val="accent1"/>
              </a:buClr>
              <a:buFont typeface="Wingdings" pitchFamily="2" charset="2"/>
              <a:buChar char="§"/>
            </a:pPr>
            <a:r>
              <a:rPr lang="en-US" sz="1999">
                <a:solidFill>
                  <a:schemeClr val="tx1"/>
                </a:solidFill>
                <a:latin typeface="Segoe UI" pitchFamily="34" charset="0"/>
                <a:ea typeface="Segoe UI" pitchFamily="34" charset="0"/>
                <a:cs typeface="Segoe UI" pitchFamily="34" charset="0"/>
              </a:rPr>
              <a:t>Packaged as part of a solution</a:t>
            </a:r>
          </a:p>
          <a:p>
            <a:pPr marL="290426" indent="-290426" defTabSz="913825" fontAlgn="base">
              <a:spcBef>
                <a:spcPts val="1200"/>
              </a:spcBef>
              <a:spcAft>
                <a:spcPct val="0"/>
              </a:spcAft>
              <a:buClr>
                <a:schemeClr val="accent1"/>
              </a:buClr>
              <a:buFont typeface="Wingdings" pitchFamily="2" charset="2"/>
              <a:buChar char="§"/>
            </a:pPr>
            <a:r>
              <a:rPr lang="en-US" sz="1999">
                <a:solidFill>
                  <a:schemeClr val="tx1"/>
                </a:solidFill>
                <a:latin typeface="Segoe UI" pitchFamily="34" charset="0"/>
                <a:ea typeface="Segoe UI" pitchFamily="34" charset="0"/>
                <a:cs typeface="Segoe UI" pitchFamily="34" charset="0"/>
              </a:rPr>
              <a:t>Can do UI automation</a:t>
            </a:r>
          </a:p>
        </p:txBody>
      </p:sp>
      <p:sp>
        <p:nvSpPr>
          <p:cNvPr id="9" name="Rectangle 8"/>
          <p:cNvSpPr/>
          <p:nvPr/>
        </p:nvSpPr>
        <p:spPr bwMode="auto">
          <a:xfrm>
            <a:off x="6179911" y="2528179"/>
            <a:ext cx="5580000" cy="551090"/>
          </a:xfrm>
          <a:prstGeom prst="rect">
            <a:avLst/>
          </a:prstGeom>
          <a:solidFill>
            <a:srgbClr val="0078D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12" tIns="72000" rIns="91412" bIns="108000" numCol="1" rtlCol="0" anchor="ctr" anchorCtr="0" compatLnSpc="1">
            <a:prstTxWarp prst="textNoShape">
              <a:avLst/>
            </a:prstTxWarp>
            <a:spAutoFit/>
          </a:bodyPr>
          <a:lstStyle/>
          <a:p>
            <a:pPr algn="ctr" defTabSz="913825" fontAlgn="base">
              <a:spcBef>
                <a:spcPct val="0"/>
              </a:spcBef>
              <a:spcAft>
                <a:spcPct val="0"/>
              </a:spcAft>
            </a:pPr>
            <a:r>
              <a:rPr lang="en-US" sz="2400">
                <a:solidFill>
                  <a:schemeClr val="bg1"/>
                </a:solidFill>
                <a:latin typeface="+mj-lt"/>
                <a:ea typeface="Segoe UI" pitchFamily="34" charset="0"/>
                <a:cs typeface="Segoe UI" pitchFamily="34" charset="0"/>
              </a:rPr>
              <a:t>Azure Logic Apps</a:t>
            </a:r>
          </a:p>
        </p:txBody>
      </p:sp>
      <p:sp>
        <p:nvSpPr>
          <p:cNvPr id="8" name="Rectangle 7"/>
          <p:cNvSpPr/>
          <p:nvPr/>
        </p:nvSpPr>
        <p:spPr bwMode="auto">
          <a:xfrm>
            <a:off x="6179912" y="3075655"/>
            <a:ext cx="5580000" cy="1965448"/>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0000" tIns="144000" rIns="180000" bIns="180000" numCol="1" rtlCol="0" anchor="t" anchorCtr="0" compatLnSpc="1">
            <a:prstTxWarp prst="textNoShape">
              <a:avLst/>
            </a:prstTxWarp>
          </a:bodyPr>
          <a:lstStyle/>
          <a:p>
            <a:pPr marL="290426" indent="-290426" defTabSz="913825" fontAlgn="base">
              <a:spcBef>
                <a:spcPts val="1200"/>
              </a:spcBef>
              <a:spcAft>
                <a:spcPct val="0"/>
              </a:spcAft>
              <a:buClr>
                <a:schemeClr val="accent1"/>
              </a:buClr>
              <a:buFont typeface="Wingdings" pitchFamily="2" charset="2"/>
              <a:buChar char="§"/>
            </a:pPr>
            <a:r>
              <a:rPr lang="en-US" sz="1999">
                <a:solidFill>
                  <a:schemeClr val="tx1"/>
                </a:solidFill>
                <a:latin typeface="Segoe UI" pitchFamily="34" charset="0"/>
                <a:ea typeface="Segoe UI" pitchFamily="34" charset="0"/>
                <a:cs typeface="Segoe UI" pitchFamily="34" charset="0"/>
              </a:rPr>
              <a:t>Access to SOAP APIs</a:t>
            </a:r>
          </a:p>
          <a:p>
            <a:pPr marL="290426" indent="-290426" defTabSz="913825" fontAlgn="base">
              <a:spcBef>
                <a:spcPts val="1200"/>
              </a:spcBef>
              <a:spcAft>
                <a:spcPct val="0"/>
              </a:spcAft>
              <a:buClr>
                <a:schemeClr val="accent1"/>
              </a:buClr>
              <a:buFont typeface="Wingdings" pitchFamily="2" charset="2"/>
              <a:buChar char="§"/>
            </a:pPr>
            <a:r>
              <a:rPr lang="en-US" sz="1999">
                <a:solidFill>
                  <a:schemeClr val="tx1"/>
                </a:solidFill>
                <a:latin typeface="Segoe UI" pitchFamily="34" charset="0"/>
                <a:ea typeface="Segoe UI" pitchFamily="34" charset="0"/>
                <a:cs typeface="Segoe UI" pitchFamily="34" charset="0"/>
              </a:rPr>
              <a:t>Enterprise Integration including EDI</a:t>
            </a:r>
          </a:p>
          <a:p>
            <a:pPr marL="290426" indent="-290426" defTabSz="913825" fontAlgn="base">
              <a:spcBef>
                <a:spcPts val="1200"/>
              </a:spcBef>
              <a:spcAft>
                <a:spcPct val="0"/>
              </a:spcAft>
              <a:buClr>
                <a:schemeClr val="accent1"/>
              </a:buClr>
              <a:buFont typeface="Wingdings" pitchFamily="2" charset="2"/>
              <a:buChar char="§"/>
            </a:pPr>
            <a:r>
              <a:rPr lang="en-US" sz="1999">
                <a:solidFill>
                  <a:schemeClr val="tx1"/>
                </a:solidFill>
                <a:latin typeface="Segoe UI" pitchFamily="34" charset="0"/>
                <a:ea typeface="Segoe UI" pitchFamily="34" charset="0"/>
                <a:cs typeface="Segoe UI" pitchFamily="34" charset="0"/>
              </a:rPr>
              <a:t>Good for ISV backend processing</a:t>
            </a:r>
          </a:p>
        </p:txBody>
      </p:sp>
    </p:spTree>
    <p:extLst>
      <p:ext uri="{BB962C8B-B14F-4D97-AF65-F5344CB8AC3E}">
        <p14:creationId xmlns:p14="http://schemas.microsoft.com/office/powerpoint/2010/main" val="39344156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611EB991-BF36-48BE-1421-47161435AAA0}"/>
              </a:ext>
            </a:extLst>
          </p:cNvPr>
          <p:cNvSpPr>
            <a:spLocks noGrp="1"/>
          </p:cNvSpPr>
          <p:nvPr>
            <p:ph type="title"/>
          </p:nvPr>
        </p:nvSpPr>
        <p:spPr/>
        <p:txBody>
          <a:bodyPr/>
          <a:lstStyle/>
          <a:p>
            <a:r>
              <a:rPr lang="en-GB"/>
              <a:t>Group exercise: </a:t>
            </a:r>
            <a:r>
              <a:rPr lang="en-US"/>
              <a:t>Evaluate integration options</a:t>
            </a:r>
            <a:endParaRPr lang="en-GB"/>
          </a:p>
        </p:txBody>
      </p:sp>
      <p:sp>
        <p:nvSpPr>
          <p:cNvPr id="24" name="Text Placeholder 23">
            <a:extLst>
              <a:ext uri="{FF2B5EF4-FFF2-40B4-BE49-F238E27FC236}">
                <a16:creationId xmlns:a16="http://schemas.microsoft.com/office/drawing/2014/main" id="{2D043821-074E-73E6-90DB-41E1BB9DD06B}"/>
              </a:ext>
            </a:extLst>
          </p:cNvPr>
          <p:cNvSpPr>
            <a:spLocks noGrp="1"/>
          </p:cNvSpPr>
          <p:nvPr>
            <p:ph type="body" sz="quarter" idx="11"/>
          </p:nvPr>
        </p:nvSpPr>
        <p:spPr/>
        <p:txBody>
          <a:bodyPr/>
          <a:lstStyle/>
          <a:p>
            <a:r>
              <a:rPr lang="en-GB"/>
              <a:t>Review four scenarios and determine how to design the integrations</a:t>
            </a:r>
          </a:p>
        </p:txBody>
      </p:sp>
      <p:sp>
        <p:nvSpPr>
          <p:cNvPr id="25" name="Text Placeholder 24">
            <a:extLst>
              <a:ext uri="{FF2B5EF4-FFF2-40B4-BE49-F238E27FC236}">
                <a16:creationId xmlns:a16="http://schemas.microsoft.com/office/drawing/2014/main" id="{1FAD2BFD-8444-FCB4-AD4A-EC75A1F88714}"/>
              </a:ext>
            </a:extLst>
          </p:cNvPr>
          <p:cNvSpPr>
            <a:spLocks noGrp="1"/>
          </p:cNvSpPr>
          <p:nvPr>
            <p:ph type="body" sz="quarter" idx="15"/>
          </p:nvPr>
        </p:nvSpPr>
        <p:spPr/>
        <p:txBody>
          <a:bodyPr/>
          <a:lstStyle/>
          <a:p>
            <a:r>
              <a:rPr lang="en-GB"/>
              <a:t>You can ask questions of your instructor</a:t>
            </a:r>
          </a:p>
        </p:txBody>
      </p:sp>
      <p:sp>
        <p:nvSpPr>
          <p:cNvPr id="26" name="Text Placeholder 25">
            <a:extLst>
              <a:ext uri="{FF2B5EF4-FFF2-40B4-BE49-F238E27FC236}">
                <a16:creationId xmlns:a16="http://schemas.microsoft.com/office/drawing/2014/main" id="{9DAEDA35-B6DF-FDF3-560A-759D63523058}"/>
              </a:ext>
            </a:extLst>
          </p:cNvPr>
          <p:cNvSpPr>
            <a:spLocks noGrp="1"/>
          </p:cNvSpPr>
          <p:nvPr>
            <p:ph type="body" sz="quarter" idx="16"/>
          </p:nvPr>
        </p:nvSpPr>
        <p:spPr/>
        <p:txBody>
          <a:bodyPr/>
          <a:lstStyle/>
          <a:p>
            <a:r>
              <a:rPr lang="en-GB"/>
              <a:t>Evaluate requirements</a:t>
            </a:r>
          </a:p>
        </p:txBody>
      </p:sp>
      <p:sp>
        <p:nvSpPr>
          <p:cNvPr id="27" name="Text Placeholder 26">
            <a:extLst>
              <a:ext uri="{FF2B5EF4-FFF2-40B4-BE49-F238E27FC236}">
                <a16:creationId xmlns:a16="http://schemas.microsoft.com/office/drawing/2014/main" id="{6BD1ACB7-1917-7CF9-C8BD-9B96A991C068}"/>
              </a:ext>
            </a:extLst>
          </p:cNvPr>
          <p:cNvSpPr>
            <a:spLocks noGrp="1"/>
          </p:cNvSpPr>
          <p:nvPr>
            <p:ph type="body" sz="quarter" idx="17"/>
          </p:nvPr>
        </p:nvSpPr>
        <p:spPr/>
        <p:txBody>
          <a:bodyPr/>
          <a:lstStyle/>
          <a:p>
            <a:r>
              <a:rPr lang="en-GB"/>
              <a:t>Discuss pros and cons of options</a:t>
            </a:r>
          </a:p>
        </p:txBody>
      </p:sp>
      <p:sp>
        <p:nvSpPr>
          <p:cNvPr id="30" name="people_11" title="Icon of two people with a chat bubble">
            <a:extLst>
              <a:ext uri="{FF2B5EF4-FFF2-40B4-BE49-F238E27FC236}">
                <a16:creationId xmlns:a16="http://schemas.microsoft.com/office/drawing/2014/main" id="{4025AF44-35FF-D61D-9189-1FB43D3A4CD6}"/>
              </a:ext>
            </a:extLst>
          </p:cNvPr>
          <p:cNvSpPr>
            <a:spLocks noChangeAspect="1" noEditPoints="1"/>
          </p:cNvSpPr>
          <p:nvPr/>
        </p:nvSpPr>
        <p:spPr bwMode="auto">
          <a:xfrm>
            <a:off x="10641197" y="174253"/>
            <a:ext cx="1262788" cy="1212678"/>
          </a:xfrm>
          <a:custGeom>
            <a:avLst/>
            <a:gdLst>
              <a:gd name="T0" fmla="*/ 72 w 348"/>
              <a:gd name="T1" fmla="*/ 196 h 334"/>
              <a:gd name="T2" fmla="*/ 128 w 348"/>
              <a:gd name="T3" fmla="*/ 140 h 334"/>
              <a:gd name="T4" fmla="*/ 184 w 348"/>
              <a:gd name="T5" fmla="*/ 196 h 334"/>
              <a:gd name="T6" fmla="*/ 128 w 348"/>
              <a:gd name="T7" fmla="*/ 252 h 334"/>
              <a:gd name="T8" fmla="*/ 72 w 348"/>
              <a:gd name="T9" fmla="*/ 196 h 334"/>
              <a:gd name="T10" fmla="*/ 210 w 348"/>
              <a:gd name="T11" fmla="*/ 334 h 334"/>
              <a:gd name="T12" fmla="*/ 128 w 348"/>
              <a:gd name="T13" fmla="*/ 252 h 334"/>
              <a:gd name="T14" fmla="*/ 47 w 348"/>
              <a:gd name="T15" fmla="*/ 334 h 334"/>
              <a:gd name="T16" fmla="*/ 265 w 348"/>
              <a:gd name="T17" fmla="*/ 118 h 334"/>
              <a:gd name="T18" fmla="*/ 321 w 348"/>
              <a:gd name="T19" fmla="*/ 62 h 334"/>
              <a:gd name="T20" fmla="*/ 265 w 348"/>
              <a:gd name="T21" fmla="*/ 6 h 334"/>
              <a:gd name="T22" fmla="*/ 209 w 348"/>
              <a:gd name="T23" fmla="*/ 62 h 334"/>
              <a:gd name="T24" fmla="*/ 265 w 348"/>
              <a:gd name="T25" fmla="*/ 118 h 334"/>
              <a:gd name="T26" fmla="*/ 348 w 348"/>
              <a:gd name="T27" fmla="*/ 200 h 334"/>
              <a:gd name="T28" fmla="*/ 266 w 348"/>
              <a:gd name="T29" fmla="*/ 118 h 334"/>
              <a:gd name="T30" fmla="*/ 184 w 348"/>
              <a:gd name="T31" fmla="*/ 200 h 334"/>
              <a:gd name="T32" fmla="*/ 141 w 348"/>
              <a:gd name="T33" fmla="*/ 71 h 334"/>
              <a:gd name="T34" fmla="*/ 141 w 348"/>
              <a:gd name="T35" fmla="*/ 31 h 334"/>
              <a:gd name="T36" fmla="*/ 110 w 348"/>
              <a:gd name="T37" fmla="*/ 0 h 334"/>
              <a:gd name="T38" fmla="*/ 29 w 348"/>
              <a:gd name="T39" fmla="*/ 0 h 334"/>
              <a:gd name="T40" fmla="*/ 29 w 348"/>
              <a:gd name="T41" fmla="*/ 0 h 334"/>
              <a:gd name="T42" fmla="*/ 0 w 348"/>
              <a:gd name="T43" fmla="*/ 31 h 334"/>
              <a:gd name="T44" fmla="*/ 0 w 348"/>
              <a:gd name="T45" fmla="*/ 71 h 334"/>
              <a:gd name="T46" fmla="*/ 0 w 348"/>
              <a:gd name="T47" fmla="*/ 71 h 334"/>
              <a:gd name="T48" fmla="*/ 29 w 348"/>
              <a:gd name="T49" fmla="*/ 102 h 334"/>
              <a:gd name="T50" fmla="*/ 29 w 348"/>
              <a:gd name="T51" fmla="*/ 102 h 334"/>
              <a:gd name="T52" fmla="*/ 110 w 348"/>
              <a:gd name="T53" fmla="*/ 102 h 334"/>
              <a:gd name="T54" fmla="*/ 179 w 348"/>
              <a:gd name="T55" fmla="*/ 102 h 334"/>
              <a:gd name="T56" fmla="*/ 141 w 348"/>
              <a:gd name="T57" fmla="*/ 7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8" h="334">
                <a:moveTo>
                  <a:pt x="72" y="196"/>
                </a:moveTo>
                <a:cubicBezTo>
                  <a:pt x="72" y="165"/>
                  <a:pt x="97" y="140"/>
                  <a:pt x="128" y="140"/>
                </a:cubicBezTo>
                <a:cubicBezTo>
                  <a:pt x="159" y="140"/>
                  <a:pt x="184" y="165"/>
                  <a:pt x="184" y="196"/>
                </a:cubicBezTo>
                <a:cubicBezTo>
                  <a:pt x="184" y="227"/>
                  <a:pt x="159" y="252"/>
                  <a:pt x="128" y="252"/>
                </a:cubicBezTo>
                <a:cubicBezTo>
                  <a:pt x="97" y="252"/>
                  <a:pt x="72" y="227"/>
                  <a:pt x="72" y="196"/>
                </a:cubicBezTo>
                <a:close/>
                <a:moveTo>
                  <a:pt x="210" y="334"/>
                </a:moveTo>
                <a:cubicBezTo>
                  <a:pt x="210" y="289"/>
                  <a:pt x="173" y="252"/>
                  <a:pt x="128" y="252"/>
                </a:cubicBezTo>
                <a:cubicBezTo>
                  <a:pt x="83" y="252"/>
                  <a:pt x="47" y="289"/>
                  <a:pt x="47" y="334"/>
                </a:cubicBezTo>
                <a:moveTo>
                  <a:pt x="265" y="118"/>
                </a:moveTo>
                <a:cubicBezTo>
                  <a:pt x="296" y="118"/>
                  <a:pt x="321" y="93"/>
                  <a:pt x="321" y="62"/>
                </a:cubicBezTo>
                <a:cubicBezTo>
                  <a:pt x="321" y="31"/>
                  <a:pt x="296" y="6"/>
                  <a:pt x="265" y="6"/>
                </a:cubicBezTo>
                <a:cubicBezTo>
                  <a:pt x="234" y="6"/>
                  <a:pt x="209" y="31"/>
                  <a:pt x="209" y="62"/>
                </a:cubicBezTo>
                <a:cubicBezTo>
                  <a:pt x="209" y="93"/>
                  <a:pt x="234" y="118"/>
                  <a:pt x="265" y="118"/>
                </a:cubicBezTo>
                <a:close/>
                <a:moveTo>
                  <a:pt x="348" y="200"/>
                </a:moveTo>
                <a:cubicBezTo>
                  <a:pt x="348" y="155"/>
                  <a:pt x="311" y="118"/>
                  <a:pt x="266" y="118"/>
                </a:cubicBezTo>
                <a:cubicBezTo>
                  <a:pt x="221" y="118"/>
                  <a:pt x="184" y="155"/>
                  <a:pt x="184" y="200"/>
                </a:cubicBezTo>
                <a:moveTo>
                  <a:pt x="141" y="71"/>
                </a:moveTo>
                <a:cubicBezTo>
                  <a:pt x="141" y="31"/>
                  <a:pt x="141" y="31"/>
                  <a:pt x="141" y="31"/>
                </a:cubicBezTo>
                <a:cubicBezTo>
                  <a:pt x="141" y="14"/>
                  <a:pt x="127" y="0"/>
                  <a:pt x="110" y="0"/>
                </a:cubicBezTo>
                <a:cubicBezTo>
                  <a:pt x="29" y="0"/>
                  <a:pt x="29" y="0"/>
                  <a:pt x="29" y="0"/>
                </a:cubicBezTo>
                <a:cubicBezTo>
                  <a:pt x="29" y="0"/>
                  <a:pt x="29" y="0"/>
                  <a:pt x="29" y="0"/>
                </a:cubicBezTo>
                <a:cubicBezTo>
                  <a:pt x="13" y="1"/>
                  <a:pt x="0" y="15"/>
                  <a:pt x="0" y="31"/>
                </a:cubicBezTo>
                <a:cubicBezTo>
                  <a:pt x="0" y="71"/>
                  <a:pt x="0" y="71"/>
                  <a:pt x="0" y="71"/>
                </a:cubicBezTo>
                <a:cubicBezTo>
                  <a:pt x="0" y="71"/>
                  <a:pt x="0" y="71"/>
                  <a:pt x="0" y="71"/>
                </a:cubicBezTo>
                <a:cubicBezTo>
                  <a:pt x="0" y="88"/>
                  <a:pt x="13" y="101"/>
                  <a:pt x="29" y="102"/>
                </a:cubicBezTo>
                <a:cubicBezTo>
                  <a:pt x="29" y="102"/>
                  <a:pt x="29" y="102"/>
                  <a:pt x="29" y="102"/>
                </a:cubicBezTo>
                <a:cubicBezTo>
                  <a:pt x="110" y="102"/>
                  <a:pt x="110" y="102"/>
                  <a:pt x="110" y="102"/>
                </a:cubicBezTo>
                <a:cubicBezTo>
                  <a:pt x="179" y="102"/>
                  <a:pt x="179" y="102"/>
                  <a:pt x="179" y="102"/>
                </a:cubicBezTo>
                <a:lnTo>
                  <a:pt x="141" y="71"/>
                </a:lnTo>
                <a:close/>
              </a:path>
            </a:pathLst>
          </a:custGeom>
          <a:solidFill>
            <a:srgbClr val="7B6507"/>
          </a:solidFill>
          <a:ln w="25400" cap="sq">
            <a:no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11925208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611EB991-BF36-48BE-1421-47161435AAA0}"/>
              </a:ext>
            </a:extLst>
          </p:cNvPr>
          <p:cNvSpPr>
            <a:spLocks noGrp="1"/>
          </p:cNvSpPr>
          <p:nvPr>
            <p:ph type="title"/>
          </p:nvPr>
        </p:nvSpPr>
        <p:spPr/>
        <p:txBody>
          <a:bodyPr/>
          <a:lstStyle/>
          <a:p>
            <a:r>
              <a:rPr lang="en-GB"/>
              <a:t>Scenario 1: </a:t>
            </a:r>
            <a:r>
              <a:rPr lang="en-US"/>
              <a:t>Property Environmental Hazard data</a:t>
            </a:r>
            <a:endParaRPr lang="en-GB"/>
          </a:p>
        </p:txBody>
      </p:sp>
      <p:sp>
        <p:nvSpPr>
          <p:cNvPr id="24" name="Text Placeholder 23">
            <a:extLst>
              <a:ext uri="{FF2B5EF4-FFF2-40B4-BE49-F238E27FC236}">
                <a16:creationId xmlns:a16="http://schemas.microsoft.com/office/drawing/2014/main" id="{2D043821-074E-73E6-90DB-41E1BB9DD06B}"/>
              </a:ext>
            </a:extLst>
          </p:cNvPr>
          <p:cNvSpPr>
            <a:spLocks noGrp="1"/>
          </p:cNvSpPr>
          <p:nvPr>
            <p:ph type="body" sz="quarter" idx="11"/>
          </p:nvPr>
        </p:nvSpPr>
        <p:spPr/>
        <p:txBody>
          <a:bodyPr/>
          <a:lstStyle/>
          <a:p>
            <a:r>
              <a:rPr lang="en-GB"/>
              <a:t>Your client has licensed property environment hazard data and would like an indicator on each property if a hazard exists and what the hazard is, and the date last reported.</a:t>
            </a:r>
          </a:p>
        </p:txBody>
      </p:sp>
      <p:sp>
        <p:nvSpPr>
          <p:cNvPr id="25" name="Text Placeholder 24">
            <a:extLst>
              <a:ext uri="{FF2B5EF4-FFF2-40B4-BE49-F238E27FC236}">
                <a16:creationId xmlns:a16="http://schemas.microsoft.com/office/drawing/2014/main" id="{1FAD2BFD-8444-FCB4-AD4A-EC75A1F88714}"/>
              </a:ext>
            </a:extLst>
          </p:cNvPr>
          <p:cNvSpPr>
            <a:spLocks noGrp="1"/>
          </p:cNvSpPr>
          <p:nvPr>
            <p:ph type="body" sz="quarter" idx="15"/>
          </p:nvPr>
        </p:nvSpPr>
        <p:spPr/>
        <p:txBody>
          <a:bodyPr/>
          <a:lstStyle/>
          <a:p>
            <a:r>
              <a:rPr lang="en-GB"/>
              <a:t>You can ask questions of your instructor</a:t>
            </a:r>
          </a:p>
        </p:txBody>
      </p:sp>
      <p:sp>
        <p:nvSpPr>
          <p:cNvPr id="26" name="Text Placeholder 25">
            <a:extLst>
              <a:ext uri="{FF2B5EF4-FFF2-40B4-BE49-F238E27FC236}">
                <a16:creationId xmlns:a16="http://schemas.microsoft.com/office/drawing/2014/main" id="{9DAEDA35-B6DF-FDF3-560A-759D63523058}"/>
              </a:ext>
            </a:extLst>
          </p:cNvPr>
          <p:cNvSpPr>
            <a:spLocks noGrp="1"/>
          </p:cNvSpPr>
          <p:nvPr>
            <p:ph type="body" sz="quarter" idx="16"/>
          </p:nvPr>
        </p:nvSpPr>
        <p:spPr/>
        <p:txBody>
          <a:bodyPr/>
          <a:lstStyle/>
          <a:p>
            <a:r>
              <a:rPr lang="en-GB"/>
              <a:t>You are meeting with the data provider contact what questions do you have?</a:t>
            </a:r>
          </a:p>
          <a:p>
            <a:endParaRPr lang="en-GB"/>
          </a:p>
        </p:txBody>
      </p:sp>
      <p:sp>
        <p:nvSpPr>
          <p:cNvPr id="27" name="Text Placeholder 26">
            <a:extLst>
              <a:ext uri="{FF2B5EF4-FFF2-40B4-BE49-F238E27FC236}">
                <a16:creationId xmlns:a16="http://schemas.microsoft.com/office/drawing/2014/main" id="{6BD1ACB7-1917-7CF9-C8BD-9B96A991C068}"/>
              </a:ext>
            </a:extLst>
          </p:cNvPr>
          <p:cNvSpPr>
            <a:spLocks noGrp="1"/>
          </p:cNvSpPr>
          <p:nvPr>
            <p:ph type="body" sz="quarter" idx="17"/>
          </p:nvPr>
        </p:nvSpPr>
        <p:spPr/>
        <p:txBody>
          <a:bodyPr/>
          <a:lstStyle/>
          <a:p>
            <a:r>
              <a:rPr lang="en-GB"/>
              <a:t>How would you design this integration?</a:t>
            </a:r>
          </a:p>
        </p:txBody>
      </p:sp>
      <p:sp>
        <p:nvSpPr>
          <p:cNvPr id="30" name="people_11" title="Icon of two people with a chat bubble">
            <a:extLst>
              <a:ext uri="{FF2B5EF4-FFF2-40B4-BE49-F238E27FC236}">
                <a16:creationId xmlns:a16="http://schemas.microsoft.com/office/drawing/2014/main" id="{4025AF44-35FF-D61D-9189-1FB43D3A4CD6}"/>
              </a:ext>
            </a:extLst>
          </p:cNvPr>
          <p:cNvSpPr>
            <a:spLocks noChangeAspect="1" noEditPoints="1"/>
          </p:cNvSpPr>
          <p:nvPr/>
        </p:nvSpPr>
        <p:spPr bwMode="auto">
          <a:xfrm>
            <a:off x="10641197" y="174253"/>
            <a:ext cx="1262788" cy="1212678"/>
          </a:xfrm>
          <a:custGeom>
            <a:avLst/>
            <a:gdLst>
              <a:gd name="T0" fmla="*/ 72 w 348"/>
              <a:gd name="T1" fmla="*/ 196 h 334"/>
              <a:gd name="T2" fmla="*/ 128 w 348"/>
              <a:gd name="T3" fmla="*/ 140 h 334"/>
              <a:gd name="T4" fmla="*/ 184 w 348"/>
              <a:gd name="T5" fmla="*/ 196 h 334"/>
              <a:gd name="T6" fmla="*/ 128 w 348"/>
              <a:gd name="T7" fmla="*/ 252 h 334"/>
              <a:gd name="T8" fmla="*/ 72 w 348"/>
              <a:gd name="T9" fmla="*/ 196 h 334"/>
              <a:gd name="T10" fmla="*/ 210 w 348"/>
              <a:gd name="T11" fmla="*/ 334 h 334"/>
              <a:gd name="T12" fmla="*/ 128 w 348"/>
              <a:gd name="T13" fmla="*/ 252 h 334"/>
              <a:gd name="T14" fmla="*/ 47 w 348"/>
              <a:gd name="T15" fmla="*/ 334 h 334"/>
              <a:gd name="T16" fmla="*/ 265 w 348"/>
              <a:gd name="T17" fmla="*/ 118 h 334"/>
              <a:gd name="T18" fmla="*/ 321 w 348"/>
              <a:gd name="T19" fmla="*/ 62 h 334"/>
              <a:gd name="T20" fmla="*/ 265 w 348"/>
              <a:gd name="T21" fmla="*/ 6 h 334"/>
              <a:gd name="T22" fmla="*/ 209 w 348"/>
              <a:gd name="T23" fmla="*/ 62 h 334"/>
              <a:gd name="T24" fmla="*/ 265 w 348"/>
              <a:gd name="T25" fmla="*/ 118 h 334"/>
              <a:gd name="T26" fmla="*/ 348 w 348"/>
              <a:gd name="T27" fmla="*/ 200 h 334"/>
              <a:gd name="T28" fmla="*/ 266 w 348"/>
              <a:gd name="T29" fmla="*/ 118 h 334"/>
              <a:gd name="T30" fmla="*/ 184 w 348"/>
              <a:gd name="T31" fmla="*/ 200 h 334"/>
              <a:gd name="T32" fmla="*/ 141 w 348"/>
              <a:gd name="T33" fmla="*/ 71 h 334"/>
              <a:gd name="T34" fmla="*/ 141 w 348"/>
              <a:gd name="T35" fmla="*/ 31 h 334"/>
              <a:gd name="T36" fmla="*/ 110 w 348"/>
              <a:gd name="T37" fmla="*/ 0 h 334"/>
              <a:gd name="T38" fmla="*/ 29 w 348"/>
              <a:gd name="T39" fmla="*/ 0 h 334"/>
              <a:gd name="T40" fmla="*/ 29 w 348"/>
              <a:gd name="T41" fmla="*/ 0 h 334"/>
              <a:gd name="T42" fmla="*/ 0 w 348"/>
              <a:gd name="T43" fmla="*/ 31 h 334"/>
              <a:gd name="T44" fmla="*/ 0 w 348"/>
              <a:gd name="T45" fmla="*/ 71 h 334"/>
              <a:gd name="T46" fmla="*/ 0 w 348"/>
              <a:gd name="T47" fmla="*/ 71 h 334"/>
              <a:gd name="T48" fmla="*/ 29 w 348"/>
              <a:gd name="T49" fmla="*/ 102 h 334"/>
              <a:gd name="T50" fmla="*/ 29 w 348"/>
              <a:gd name="T51" fmla="*/ 102 h 334"/>
              <a:gd name="T52" fmla="*/ 110 w 348"/>
              <a:gd name="T53" fmla="*/ 102 h 334"/>
              <a:gd name="T54" fmla="*/ 179 w 348"/>
              <a:gd name="T55" fmla="*/ 102 h 334"/>
              <a:gd name="T56" fmla="*/ 141 w 348"/>
              <a:gd name="T57" fmla="*/ 7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8" h="334">
                <a:moveTo>
                  <a:pt x="72" y="196"/>
                </a:moveTo>
                <a:cubicBezTo>
                  <a:pt x="72" y="165"/>
                  <a:pt x="97" y="140"/>
                  <a:pt x="128" y="140"/>
                </a:cubicBezTo>
                <a:cubicBezTo>
                  <a:pt x="159" y="140"/>
                  <a:pt x="184" y="165"/>
                  <a:pt x="184" y="196"/>
                </a:cubicBezTo>
                <a:cubicBezTo>
                  <a:pt x="184" y="227"/>
                  <a:pt x="159" y="252"/>
                  <a:pt x="128" y="252"/>
                </a:cubicBezTo>
                <a:cubicBezTo>
                  <a:pt x="97" y="252"/>
                  <a:pt x="72" y="227"/>
                  <a:pt x="72" y="196"/>
                </a:cubicBezTo>
                <a:close/>
                <a:moveTo>
                  <a:pt x="210" y="334"/>
                </a:moveTo>
                <a:cubicBezTo>
                  <a:pt x="210" y="289"/>
                  <a:pt x="173" y="252"/>
                  <a:pt x="128" y="252"/>
                </a:cubicBezTo>
                <a:cubicBezTo>
                  <a:pt x="83" y="252"/>
                  <a:pt x="47" y="289"/>
                  <a:pt x="47" y="334"/>
                </a:cubicBezTo>
                <a:moveTo>
                  <a:pt x="265" y="118"/>
                </a:moveTo>
                <a:cubicBezTo>
                  <a:pt x="296" y="118"/>
                  <a:pt x="321" y="93"/>
                  <a:pt x="321" y="62"/>
                </a:cubicBezTo>
                <a:cubicBezTo>
                  <a:pt x="321" y="31"/>
                  <a:pt x="296" y="6"/>
                  <a:pt x="265" y="6"/>
                </a:cubicBezTo>
                <a:cubicBezTo>
                  <a:pt x="234" y="6"/>
                  <a:pt x="209" y="31"/>
                  <a:pt x="209" y="62"/>
                </a:cubicBezTo>
                <a:cubicBezTo>
                  <a:pt x="209" y="93"/>
                  <a:pt x="234" y="118"/>
                  <a:pt x="265" y="118"/>
                </a:cubicBezTo>
                <a:close/>
                <a:moveTo>
                  <a:pt x="348" y="200"/>
                </a:moveTo>
                <a:cubicBezTo>
                  <a:pt x="348" y="155"/>
                  <a:pt x="311" y="118"/>
                  <a:pt x="266" y="118"/>
                </a:cubicBezTo>
                <a:cubicBezTo>
                  <a:pt x="221" y="118"/>
                  <a:pt x="184" y="155"/>
                  <a:pt x="184" y="200"/>
                </a:cubicBezTo>
                <a:moveTo>
                  <a:pt x="141" y="71"/>
                </a:moveTo>
                <a:cubicBezTo>
                  <a:pt x="141" y="31"/>
                  <a:pt x="141" y="31"/>
                  <a:pt x="141" y="31"/>
                </a:cubicBezTo>
                <a:cubicBezTo>
                  <a:pt x="141" y="14"/>
                  <a:pt x="127" y="0"/>
                  <a:pt x="110" y="0"/>
                </a:cubicBezTo>
                <a:cubicBezTo>
                  <a:pt x="29" y="0"/>
                  <a:pt x="29" y="0"/>
                  <a:pt x="29" y="0"/>
                </a:cubicBezTo>
                <a:cubicBezTo>
                  <a:pt x="29" y="0"/>
                  <a:pt x="29" y="0"/>
                  <a:pt x="29" y="0"/>
                </a:cubicBezTo>
                <a:cubicBezTo>
                  <a:pt x="13" y="1"/>
                  <a:pt x="0" y="15"/>
                  <a:pt x="0" y="31"/>
                </a:cubicBezTo>
                <a:cubicBezTo>
                  <a:pt x="0" y="71"/>
                  <a:pt x="0" y="71"/>
                  <a:pt x="0" y="71"/>
                </a:cubicBezTo>
                <a:cubicBezTo>
                  <a:pt x="0" y="71"/>
                  <a:pt x="0" y="71"/>
                  <a:pt x="0" y="71"/>
                </a:cubicBezTo>
                <a:cubicBezTo>
                  <a:pt x="0" y="88"/>
                  <a:pt x="13" y="101"/>
                  <a:pt x="29" y="102"/>
                </a:cubicBezTo>
                <a:cubicBezTo>
                  <a:pt x="29" y="102"/>
                  <a:pt x="29" y="102"/>
                  <a:pt x="29" y="102"/>
                </a:cubicBezTo>
                <a:cubicBezTo>
                  <a:pt x="110" y="102"/>
                  <a:pt x="110" y="102"/>
                  <a:pt x="110" y="102"/>
                </a:cubicBezTo>
                <a:cubicBezTo>
                  <a:pt x="179" y="102"/>
                  <a:pt x="179" y="102"/>
                  <a:pt x="179" y="102"/>
                </a:cubicBezTo>
                <a:lnTo>
                  <a:pt x="141" y="71"/>
                </a:lnTo>
                <a:close/>
              </a:path>
            </a:pathLst>
          </a:custGeom>
          <a:solidFill>
            <a:srgbClr val="7B6507"/>
          </a:solidFill>
          <a:ln w="25400" cap="sq">
            <a:no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214993729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a:t>Microsoft Learn module</a:t>
            </a:r>
          </a:p>
        </p:txBody>
      </p:sp>
      <p:sp>
        <p:nvSpPr>
          <p:cNvPr id="11" name="Rectangle 10">
            <a:extLst>
              <a:ext uri="{FF2B5EF4-FFF2-40B4-BE49-F238E27FC236}">
                <a16:creationId xmlns:a16="http://schemas.microsoft.com/office/drawing/2014/main" id="{159EAA45-95D0-B50D-CCC3-8BBBAF61EB1F}"/>
              </a:ext>
              <a:ext uri="{C183D7F6-B498-43B3-948B-1728B52AA6E4}">
                <adec:decorative xmlns:adec="http://schemas.microsoft.com/office/drawing/2017/decorative" val="1"/>
              </a:ext>
            </a:extLst>
          </p:cNvPr>
          <p:cNvSpPr/>
          <p:nvPr/>
        </p:nvSpPr>
        <p:spPr bwMode="auto">
          <a:xfrm>
            <a:off x="7159336" y="1456897"/>
            <a:ext cx="4614020" cy="3956767"/>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14">
            <a:extLst>
              <a:ext uri="{FF2B5EF4-FFF2-40B4-BE49-F238E27FC236}">
                <a16:creationId xmlns:a16="http://schemas.microsoft.com/office/drawing/2014/main" id="{A2A4A6A9-2136-3220-B841-75F19047E18D}"/>
              </a:ext>
            </a:extLst>
          </p:cNvPr>
          <p:cNvSpPr txBox="1">
            <a:spLocks/>
          </p:cNvSpPr>
          <p:nvPr/>
        </p:nvSpPr>
        <p:spPr>
          <a:xfrm>
            <a:off x="419102" y="1456896"/>
            <a:ext cx="5774434" cy="4960610"/>
          </a:xfrm>
          <a:prstGeom prst="rect">
            <a:avLst/>
          </a:prstGeom>
        </p:spPr>
        <p:txBody>
          <a:bodyPr lIns="0" rIns="0"/>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600"/>
              </a:spcAft>
            </a:pPr>
            <a:r>
              <a:rPr lang="en-GB"/>
              <a:t>Solution Architect series: </a:t>
            </a:r>
            <a:r>
              <a:rPr lang="en-GB" sz="2400"/>
              <a:t>Implement integrations with Power Platform</a:t>
            </a:r>
            <a:endParaRPr lang="en-GB"/>
          </a:p>
          <a:p>
            <a:pPr>
              <a:spcAft>
                <a:spcPts val="600"/>
              </a:spcAft>
            </a:pPr>
            <a:r>
              <a:rPr lang="en-GB">
                <a:latin typeface="+mn-lt"/>
                <a:hlinkClick r:id="rId3"/>
              </a:rPr>
              <a:t>https://learn.microsoft.com/training/modules/integrations/</a:t>
            </a:r>
            <a:r>
              <a:rPr lang="en-GB">
                <a:latin typeface="+mn-lt"/>
              </a:rPr>
              <a:t> </a:t>
            </a:r>
          </a:p>
          <a:p>
            <a:pPr>
              <a:spcAft>
                <a:spcPts val="600"/>
              </a:spcAft>
            </a:pPr>
            <a:endParaRPr lang="en-US" sz="2400" b="0">
              <a:effectLst/>
              <a:latin typeface="Calibri" panose="020F0502020204030204" pitchFamily="34" charset="0"/>
              <a:ea typeface="Calibri" panose="020F0502020204030204" pitchFamily="34" charset="0"/>
            </a:endParaRPr>
          </a:p>
        </p:txBody>
      </p:sp>
      <p:pic>
        <p:nvPicPr>
          <p:cNvPr id="9" name="Graphic 8">
            <a:extLst>
              <a:ext uri="{FF2B5EF4-FFF2-40B4-BE49-F238E27FC236}">
                <a16:creationId xmlns:a16="http://schemas.microsoft.com/office/drawing/2014/main" id="{5B74AB59-FE42-805E-9067-67819E1DF43A}"/>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83113" y="2384169"/>
            <a:ext cx="2966466" cy="2268475"/>
          </a:xfrm>
          <a:prstGeom prst="rect">
            <a:avLst/>
          </a:prstGeom>
        </p:spPr>
      </p:pic>
    </p:spTree>
    <p:extLst>
      <p:ext uri="{BB962C8B-B14F-4D97-AF65-F5344CB8AC3E}">
        <p14:creationId xmlns:p14="http://schemas.microsoft.com/office/powerpoint/2010/main" val="20512602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611EB991-BF36-48BE-1421-47161435AAA0}"/>
              </a:ext>
            </a:extLst>
          </p:cNvPr>
          <p:cNvSpPr>
            <a:spLocks noGrp="1"/>
          </p:cNvSpPr>
          <p:nvPr>
            <p:ph type="title"/>
          </p:nvPr>
        </p:nvSpPr>
        <p:spPr/>
        <p:txBody>
          <a:bodyPr/>
          <a:lstStyle/>
          <a:p>
            <a:r>
              <a:rPr lang="en-GB"/>
              <a:t>Scenario 2: </a:t>
            </a:r>
            <a:r>
              <a:rPr lang="en-US"/>
              <a:t>Access to Property Tax Authority </a:t>
            </a:r>
            <a:endParaRPr lang="en-GB"/>
          </a:p>
        </p:txBody>
      </p:sp>
      <p:sp>
        <p:nvSpPr>
          <p:cNvPr id="24" name="Text Placeholder 23">
            <a:extLst>
              <a:ext uri="{FF2B5EF4-FFF2-40B4-BE49-F238E27FC236}">
                <a16:creationId xmlns:a16="http://schemas.microsoft.com/office/drawing/2014/main" id="{2D043821-074E-73E6-90DB-41E1BB9DD06B}"/>
              </a:ext>
            </a:extLst>
          </p:cNvPr>
          <p:cNvSpPr>
            <a:spLocks noGrp="1"/>
          </p:cNvSpPr>
          <p:nvPr>
            <p:ph type="body" sz="quarter" idx="11"/>
          </p:nvPr>
        </p:nvSpPr>
        <p:spPr/>
        <p:txBody>
          <a:bodyPr/>
          <a:lstStyle/>
          <a:p>
            <a:r>
              <a:rPr lang="en-GB"/>
              <a:t>You need to be able to show the current property tax amount and the amount of the last payment in the app when the user views a property.</a:t>
            </a:r>
          </a:p>
          <a:p>
            <a:r>
              <a:rPr lang="en-US">
                <a:latin typeface="+mn-lt"/>
              </a:rPr>
              <a:t>Any problems with the transmission must be reported to Contoso’s manager.</a:t>
            </a:r>
          </a:p>
        </p:txBody>
      </p:sp>
      <p:sp>
        <p:nvSpPr>
          <p:cNvPr id="25" name="Text Placeholder 24">
            <a:extLst>
              <a:ext uri="{FF2B5EF4-FFF2-40B4-BE49-F238E27FC236}">
                <a16:creationId xmlns:a16="http://schemas.microsoft.com/office/drawing/2014/main" id="{1FAD2BFD-8444-FCB4-AD4A-EC75A1F88714}"/>
              </a:ext>
            </a:extLst>
          </p:cNvPr>
          <p:cNvSpPr>
            <a:spLocks noGrp="1"/>
          </p:cNvSpPr>
          <p:nvPr>
            <p:ph type="body" sz="quarter" idx="15"/>
          </p:nvPr>
        </p:nvSpPr>
        <p:spPr/>
        <p:txBody>
          <a:bodyPr/>
          <a:lstStyle/>
          <a:p>
            <a:r>
              <a:rPr lang="en-GB"/>
              <a:t>You can ask questions of your instructor</a:t>
            </a:r>
          </a:p>
        </p:txBody>
      </p:sp>
      <p:sp>
        <p:nvSpPr>
          <p:cNvPr id="26" name="Text Placeholder 25">
            <a:extLst>
              <a:ext uri="{FF2B5EF4-FFF2-40B4-BE49-F238E27FC236}">
                <a16:creationId xmlns:a16="http://schemas.microsoft.com/office/drawing/2014/main" id="{9DAEDA35-B6DF-FDF3-560A-759D63523058}"/>
              </a:ext>
            </a:extLst>
          </p:cNvPr>
          <p:cNvSpPr>
            <a:spLocks noGrp="1"/>
          </p:cNvSpPr>
          <p:nvPr>
            <p:ph type="body" sz="quarter" idx="16"/>
          </p:nvPr>
        </p:nvSpPr>
        <p:spPr/>
        <p:txBody>
          <a:bodyPr/>
          <a:lstStyle/>
          <a:p>
            <a:endParaRPr lang="en-GB"/>
          </a:p>
        </p:txBody>
      </p:sp>
      <p:sp>
        <p:nvSpPr>
          <p:cNvPr id="27" name="Text Placeholder 26">
            <a:extLst>
              <a:ext uri="{FF2B5EF4-FFF2-40B4-BE49-F238E27FC236}">
                <a16:creationId xmlns:a16="http://schemas.microsoft.com/office/drawing/2014/main" id="{6BD1ACB7-1917-7CF9-C8BD-9B96A991C068}"/>
              </a:ext>
            </a:extLst>
          </p:cNvPr>
          <p:cNvSpPr>
            <a:spLocks noGrp="1"/>
          </p:cNvSpPr>
          <p:nvPr>
            <p:ph type="body" sz="quarter" idx="17"/>
          </p:nvPr>
        </p:nvSpPr>
        <p:spPr/>
        <p:txBody>
          <a:bodyPr/>
          <a:lstStyle/>
          <a:p>
            <a:r>
              <a:rPr lang="en-GB"/>
              <a:t>How would you design this integration?</a:t>
            </a:r>
          </a:p>
        </p:txBody>
      </p:sp>
      <p:sp>
        <p:nvSpPr>
          <p:cNvPr id="30" name="people_11" title="Icon of two people with a chat bubble">
            <a:extLst>
              <a:ext uri="{FF2B5EF4-FFF2-40B4-BE49-F238E27FC236}">
                <a16:creationId xmlns:a16="http://schemas.microsoft.com/office/drawing/2014/main" id="{4025AF44-35FF-D61D-9189-1FB43D3A4CD6}"/>
              </a:ext>
            </a:extLst>
          </p:cNvPr>
          <p:cNvSpPr>
            <a:spLocks noChangeAspect="1" noEditPoints="1"/>
          </p:cNvSpPr>
          <p:nvPr/>
        </p:nvSpPr>
        <p:spPr bwMode="auto">
          <a:xfrm>
            <a:off x="10641197" y="174253"/>
            <a:ext cx="1262788" cy="1212678"/>
          </a:xfrm>
          <a:custGeom>
            <a:avLst/>
            <a:gdLst>
              <a:gd name="T0" fmla="*/ 72 w 348"/>
              <a:gd name="T1" fmla="*/ 196 h 334"/>
              <a:gd name="T2" fmla="*/ 128 w 348"/>
              <a:gd name="T3" fmla="*/ 140 h 334"/>
              <a:gd name="T4" fmla="*/ 184 w 348"/>
              <a:gd name="T5" fmla="*/ 196 h 334"/>
              <a:gd name="T6" fmla="*/ 128 w 348"/>
              <a:gd name="T7" fmla="*/ 252 h 334"/>
              <a:gd name="T8" fmla="*/ 72 w 348"/>
              <a:gd name="T9" fmla="*/ 196 h 334"/>
              <a:gd name="T10" fmla="*/ 210 w 348"/>
              <a:gd name="T11" fmla="*/ 334 h 334"/>
              <a:gd name="T12" fmla="*/ 128 w 348"/>
              <a:gd name="T13" fmla="*/ 252 h 334"/>
              <a:gd name="T14" fmla="*/ 47 w 348"/>
              <a:gd name="T15" fmla="*/ 334 h 334"/>
              <a:gd name="T16" fmla="*/ 265 w 348"/>
              <a:gd name="T17" fmla="*/ 118 h 334"/>
              <a:gd name="T18" fmla="*/ 321 w 348"/>
              <a:gd name="T19" fmla="*/ 62 h 334"/>
              <a:gd name="T20" fmla="*/ 265 w 348"/>
              <a:gd name="T21" fmla="*/ 6 h 334"/>
              <a:gd name="T22" fmla="*/ 209 w 348"/>
              <a:gd name="T23" fmla="*/ 62 h 334"/>
              <a:gd name="T24" fmla="*/ 265 w 348"/>
              <a:gd name="T25" fmla="*/ 118 h 334"/>
              <a:gd name="T26" fmla="*/ 348 w 348"/>
              <a:gd name="T27" fmla="*/ 200 h 334"/>
              <a:gd name="T28" fmla="*/ 266 w 348"/>
              <a:gd name="T29" fmla="*/ 118 h 334"/>
              <a:gd name="T30" fmla="*/ 184 w 348"/>
              <a:gd name="T31" fmla="*/ 200 h 334"/>
              <a:gd name="T32" fmla="*/ 141 w 348"/>
              <a:gd name="T33" fmla="*/ 71 h 334"/>
              <a:gd name="T34" fmla="*/ 141 w 348"/>
              <a:gd name="T35" fmla="*/ 31 h 334"/>
              <a:gd name="T36" fmla="*/ 110 w 348"/>
              <a:gd name="T37" fmla="*/ 0 h 334"/>
              <a:gd name="T38" fmla="*/ 29 w 348"/>
              <a:gd name="T39" fmla="*/ 0 h 334"/>
              <a:gd name="T40" fmla="*/ 29 w 348"/>
              <a:gd name="T41" fmla="*/ 0 h 334"/>
              <a:gd name="T42" fmla="*/ 0 w 348"/>
              <a:gd name="T43" fmla="*/ 31 h 334"/>
              <a:gd name="T44" fmla="*/ 0 w 348"/>
              <a:gd name="T45" fmla="*/ 71 h 334"/>
              <a:gd name="T46" fmla="*/ 0 w 348"/>
              <a:gd name="T47" fmla="*/ 71 h 334"/>
              <a:gd name="T48" fmla="*/ 29 w 348"/>
              <a:gd name="T49" fmla="*/ 102 h 334"/>
              <a:gd name="T50" fmla="*/ 29 w 348"/>
              <a:gd name="T51" fmla="*/ 102 h 334"/>
              <a:gd name="T52" fmla="*/ 110 w 348"/>
              <a:gd name="T53" fmla="*/ 102 h 334"/>
              <a:gd name="T54" fmla="*/ 179 w 348"/>
              <a:gd name="T55" fmla="*/ 102 h 334"/>
              <a:gd name="T56" fmla="*/ 141 w 348"/>
              <a:gd name="T57" fmla="*/ 7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8" h="334">
                <a:moveTo>
                  <a:pt x="72" y="196"/>
                </a:moveTo>
                <a:cubicBezTo>
                  <a:pt x="72" y="165"/>
                  <a:pt x="97" y="140"/>
                  <a:pt x="128" y="140"/>
                </a:cubicBezTo>
                <a:cubicBezTo>
                  <a:pt x="159" y="140"/>
                  <a:pt x="184" y="165"/>
                  <a:pt x="184" y="196"/>
                </a:cubicBezTo>
                <a:cubicBezTo>
                  <a:pt x="184" y="227"/>
                  <a:pt x="159" y="252"/>
                  <a:pt x="128" y="252"/>
                </a:cubicBezTo>
                <a:cubicBezTo>
                  <a:pt x="97" y="252"/>
                  <a:pt x="72" y="227"/>
                  <a:pt x="72" y="196"/>
                </a:cubicBezTo>
                <a:close/>
                <a:moveTo>
                  <a:pt x="210" y="334"/>
                </a:moveTo>
                <a:cubicBezTo>
                  <a:pt x="210" y="289"/>
                  <a:pt x="173" y="252"/>
                  <a:pt x="128" y="252"/>
                </a:cubicBezTo>
                <a:cubicBezTo>
                  <a:pt x="83" y="252"/>
                  <a:pt x="47" y="289"/>
                  <a:pt x="47" y="334"/>
                </a:cubicBezTo>
                <a:moveTo>
                  <a:pt x="265" y="118"/>
                </a:moveTo>
                <a:cubicBezTo>
                  <a:pt x="296" y="118"/>
                  <a:pt x="321" y="93"/>
                  <a:pt x="321" y="62"/>
                </a:cubicBezTo>
                <a:cubicBezTo>
                  <a:pt x="321" y="31"/>
                  <a:pt x="296" y="6"/>
                  <a:pt x="265" y="6"/>
                </a:cubicBezTo>
                <a:cubicBezTo>
                  <a:pt x="234" y="6"/>
                  <a:pt x="209" y="31"/>
                  <a:pt x="209" y="62"/>
                </a:cubicBezTo>
                <a:cubicBezTo>
                  <a:pt x="209" y="93"/>
                  <a:pt x="234" y="118"/>
                  <a:pt x="265" y="118"/>
                </a:cubicBezTo>
                <a:close/>
                <a:moveTo>
                  <a:pt x="348" y="200"/>
                </a:moveTo>
                <a:cubicBezTo>
                  <a:pt x="348" y="155"/>
                  <a:pt x="311" y="118"/>
                  <a:pt x="266" y="118"/>
                </a:cubicBezTo>
                <a:cubicBezTo>
                  <a:pt x="221" y="118"/>
                  <a:pt x="184" y="155"/>
                  <a:pt x="184" y="200"/>
                </a:cubicBezTo>
                <a:moveTo>
                  <a:pt x="141" y="71"/>
                </a:moveTo>
                <a:cubicBezTo>
                  <a:pt x="141" y="31"/>
                  <a:pt x="141" y="31"/>
                  <a:pt x="141" y="31"/>
                </a:cubicBezTo>
                <a:cubicBezTo>
                  <a:pt x="141" y="14"/>
                  <a:pt x="127" y="0"/>
                  <a:pt x="110" y="0"/>
                </a:cubicBezTo>
                <a:cubicBezTo>
                  <a:pt x="29" y="0"/>
                  <a:pt x="29" y="0"/>
                  <a:pt x="29" y="0"/>
                </a:cubicBezTo>
                <a:cubicBezTo>
                  <a:pt x="29" y="0"/>
                  <a:pt x="29" y="0"/>
                  <a:pt x="29" y="0"/>
                </a:cubicBezTo>
                <a:cubicBezTo>
                  <a:pt x="13" y="1"/>
                  <a:pt x="0" y="15"/>
                  <a:pt x="0" y="31"/>
                </a:cubicBezTo>
                <a:cubicBezTo>
                  <a:pt x="0" y="71"/>
                  <a:pt x="0" y="71"/>
                  <a:pt x="0" y="71"/>
                </a:cubicBezTo>
                <a:cubicBezTo>
                  <a:pt x="0" y="71"/>
                  <a:pt x="0" y="71"/>
                  <a:pt x="0" y="71"/>
                </a:cubicBezTo>
                <a:cubicBezTo>
                  <a:pt x="0" y="88"/>
                  <a:pt x="13" y="101"/>
                  <a:pt x="29" y="102"/>
                </a:cubicBezTo>
                <a:cubicBezTo>
                  <a:pt x="29" y="102"/>
                  <a:pt x="29" y="102"/>
                  <a:pt x="29" y="102"/>
                </a:cubicBezTo>
                <a:cubicBezTo>
                  <a:pt x="110" y="102"/>
                  <a:pt x="110" y="102"/>
                  <a:pt x="110" y="102"/>
                </a:cubicBezTo>
                <a:cubicBezTo>
                  <a:pt x="179" y="102"/>
                  <a:pt x="179" y="102"/>
                  <a:pt x="179" y="102"/>
                </a:cubicBezTo>
                <a:lnTo>
                  <a:pt x="141" y="71"/>
                </a:lnTo>
                <a:close/>
              </a:path>
            </a:pathLst>
          </a:custGeom>
          <a:solidFill>
            <a:srgbClr val="7B6507"/>
          </a:solidFill>
          <a:ln w="25400" cap="sq">
            <a:no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32993721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611EB991-BF36-48BE-1421-47161435AAA0}"/>
              </a:ext>
            </a:extLst>
          </p:cNvPr>
          <p:cNvSpPr>
            <a:spLocks noGrp="1"/>
          </p:cNvSpPr>
          <p:nvPr>
            <p:ph type="title"/>
          </p:nvPr>
        </p:nvSpPr>
        <p:spPr/>
        <p:txBody>
          <a:bodyPr/>
          <a:lstStyle/>
          <a:p>
            <a:r>
              <a:rPr lang="en-GB"/>
              <a:t>Scenario 3: </a:t>
            </a:r>
            <a:r>
              <a:rPr lang="en-US"/>
              <a:t>Outsourced customer support</a:t>
            </a:r>
            <a:endParaRPr lang="en-GB"/>
          </a:p>
        </p:txBody>
      </p:sp>
      <p:sp>
        <p:nvSpPr>
          <p:cNvPr id="24" name="Text Placeholder 23">
            <a:extLst>
              <a:ext uri="{FF2B5EF4-FFF2-40B4-BE49-F238E27FC236}">
                <a16:creationId xmlns:a16="http://schemas.microsoft.com/office/drawing/2014/main" id="{2D043821-074E-73E6-90DB-41E1BB9DD06B}"/>
              </a:ext>
            </a:extLst>
          </p:cNvPr>
          <p:cNvSpPr>
            <a:spLocks noGrp="1"/>
          </p:cNvSpPr>
          <p:nvPr>
            <p:ph type="body" sz="quarter" idx="11"/>
          </p:nvPr>
        </p:nvSpPr>
        <p:spPr/>
        <p:txBody>
          <a:bodyPr/>
          <a:lstStyle/>
          <a:p>
            <a:r>
              <a:rPr lang="en-GB"/>
              <a:t>Contoso has outsourced support to a 3rd party firm. New and changed customers needs to be transmitted to the 3rd party.</a:t>
            </a:r>
          </a:p>
          <a:p>
            <a:r>
              <a:rPr lang="en-US">
                <a:latin typeface="+mn-lt"/>
              </a:rPr>
              <a:t>Any problems with the transmission must be reported to Contoso’s manager</a:t>
            </a:r>
          </a:p>
        </p:txBody>
      </p:sp>
      <p:sp>
        <p:nvSpPr>
          <p:cNvPr id="25" name="Text Placeholder 24">
            <a:extLst>
              <a:ext uri="{FF2B5EF4-FFF2-40B4-BE49-F238E27FC236}">
                <a16:creationId xmlns:a16="http://schemas.microsoft.com/office/drawing/2014/main" id="{1FAD2BFD-8444-FCB4-AD4A-EC75A1F88714}"/>
              </a:ext>
            </a:extLst>
          </p:cNvPr>
          <p:cNvSpPr>
            <a:spLocks noGrp="1"/>
          </p:cNvSpPr>
          <p:nvPr>
            <p:ph type="body" sz="quarter" idx="15"/>
          </p:nvPr>
        </p:nvSpPr>
        <p:spPr/>
        <p:txBody>
          <a:bodyPr/>
          <a:lstStyle/>
          <a:p>
            <a:r>
              <a:rPr lang="en-GB"/>
              <a:t>You can ask questions of your instructor</a:t>
            </a:r>
          </a:p>
        </p:txBody>
      </p:sp>
      <p:sp>
        <p:nvSpPr>
          <p:cNvPr id="26" name="Text Placeholder 25">
            <a:extLst>
              <a:ext uri="{FF2B5EF4-FFF2-40B4-BE49-F238E27FC236}">
                <a16:creationId xmlns:a16="http://schemas.microsoft.com/office/drawing/2014/main" id="{9DAEDA35-B6DF-FDF3-560A-759D63523058}"/>
              </a:ext>
            </a:extLst>
          </p:cNvPr>
          <p:cNvSpPr>
            <a:spLocks noGrp="1"/>
          </p:cNvSpPr>
          <p:nvPr>
            <p:ph type="body" sz="quarter" idx="16"/>
          </p:nvPr>
        </p:nvSpPr>
        <p:spPr/>
        <p:txBody>
          <a:bodyPr/>
          <a:lstStyle/>
          <a:p>
            <a:endParaRPr lang="en-GB"/>
          </a:p>
        </p:txBody>
      </p:sp>
      <p:sp>
        <p:nvSpPr>
          <p:cNvPr id="27" name="Text Placeholder 26">
            <a:extLst>
              <a:ext uri="{FF2B5EF4-FFF2-40B4-BE49-F238E27FC236}">
                <a16:creationId xmlns:a16="http://schemas.microsoft.com/office/drawing/2014/main" id="{6BD1ACB7-1917-7CF9-C8BD-9B96A991C068}"/>
              </a:ext>
            </a:extLst>
          </p:cNvPr>
          <p:cNvSpPr>
            <a:spLocks noGrp="1"/>
          </p:cNvSpPr>
          <p:nvPr>
            <p:ph type="body" sz="quarter" idx="17"/>
          </p:nvPr>
        </p:nvSpPr>
        <p:spPr/>
        <p:txBody>
          <a:bodyPr/>
          <a:lstStyle/>
          <a:p>
            <a:r>
              <a:rPr lang="en-GB"/>
              <a:t>How would you design this integration?</a:t>
            </a:r>
          </a:p>
        </p:txBody>
      </p:sp>
      <p:sp>
        <p:nvSpPr>
          <p:cNvPr id="30" name="people_11" title="Icon of two people with a chat bubble">
            <a:extLst>
              <a:ext uri="{FF2B5EF4-FFF2-40B4-BE49-F238E27FC236}">
                <a16:creationId xmlns:a16="http://schemas.microsoft.com/office/drawing/2014/main" id="{4025AF44-35FF-D61D-9189-1FB43D3A4CD6}"/>
              </a:ext>
            </a:extLst>
          </p:cNvPr>
          <p:cNvSpPr>
            <a:spLocks noChangeAspect="1" noEditPoints="1"/>
          </p:cNvSpPr>
          <p:nvPr/>
        </p:nvSpPr>
        <p:spPr bwMode="auto">
          <a:xfrm>
            <a:off x="10641197" y="174253"/>
            <a:ext cx="1262788" cy="1212678"/>
          </a:xfrm>
          <a:custGeom>
            <a:avLst/>
            <a:gdLst>
              <a:gd name="T0" fmla="*/ 72 w 348"/>
              <a:gd name="T1" fmla="*/ 196 h 334"/>
              <a:gd name="T2" fmla="*/ 128 w 348"/>
              <a:gd name="T3" fmla="*/ 140 h 334"/>
              <a:gd name="T4" fmla="*/ 184 w 348"/>
              <a:gd name="T5" fmla="*/ 196 h 334"/>
              <a:gd name="T6" fmla="*/ 128 w 348"/>
              <a:gd name="T7" fmla="*/ 252 h 334"/>
              <a:gd name="T8" fmla="*/ 72 w 348"/>
              <a:gd name="T9" fmla="*/ 196 h 334"/>
              <a:gd name="T10" fmla="*/ 210 w 348"/>
              <a:gd name="T11" fmla="*/ 334 h 334"/>
              <a:gd name="T12" fmla="*/ 128 w 348"/>
              <a:gd name="T13" fmla="*/ 252 h 334"/>
              <a:gd name="T14" fmla="*/ 47 w 348"/>
              <a:gd name="T15" fmla="*/ 334 h 334"/>
              <a:gd name="T16" fmla="*/ 265 w 348"/>
              <a:gd name="T17" fmla="*/ 118 h 334"/>
              <a:gd name="T18" fmla="*/ 321 w 348"/>
              <a:gd name="T19" fmla="*/ 62 h 334"/>
              <a:gd name="T20" fmla="*/ 265 w 348"/>
              <a:gd name="T21" fmla="*/ 6 h 334"/>
              <a:gd name="T22" fmla="*/ 209 w 348"/>
              <a:gd name="T23" fmla="*/ 62 h 334"/>
              <a:gd name="T24" fmla="*/ 265 w 348"/>
              <a:gd name="T25" fmla="*/ 118 h 334"/>
              <a:gd name="T26" fmla="*/ 348 w 348"/>
              <a:gd name="T27" fmla="*/ 200 h 334"/>
              <a:gd name="T28" fmla="*/ 266 w 348"/>
              <a:gd name="T29" fmla="*/ 118 h 334"/>
              <a:gd name="T30" fmla="*/ 184 w 348"/>
              <a:gd name="T31" fmla="*/ 200 h 334"/>
              <a:gd name="T32" fmla="*/ 141 w 348"/>
              <a:gd name="T33" fmla="*/ 71 h 334"/>
              <a:gd name="T34" fmla="*/ 141 w 348"/>
              <a:gd name="T35" fmla="*/ 31 h 334"/>
              <a:gd name="T36" fmla="*/ 110 w 348"/>
              <a:gd name="T37" fmla="*/ 0 h 334"/>
              <a:gd name="T38" fmla="*/ 29 w 348"/>
              <a:gd name="T39" fmla="*/ 0 h 334"/>
              <a:gd name="T40" fmla="*/ 29 w 348"/>
              <a:gd name="T41" fmla="*/ 0 h 334"/>
              <a:gd name="T42" fmla="*/ 0 w 348"/>
              <a:gd name="T43" fmla="*/ 31 h 334"/>
              <a:gd name="T44" fmla="*/ 0 w 348"/>
              <a:gd name="T45" fmla="*/ 71 h 334"/>
              <a:gd name="T46" fmla="*/ 0 w 348"/>
              <a:gd name="T47" fmla="*/ 71 h 334"/>
              <a:gd name="T48" fmla="*/ 29 w 348"/>
              <a:gd name="T49" fmla="*/ 102 h 334"/>
              <a:gd name="T50" fmla="*/ 29 w 348"/>
              <a:gd name="T51" fmla="*/ 102 h 334"/>
              <a:gd name="T52" fmla="*/ 110 w 348"/>
              <a:gd name="T53" fmla="*/ 102 h 334"/>
              <a:gd name="T54" fmla="*/ 179 w 348"/>
              <a:gd name="T55" fmla="*/ 102 h 334"/>
              <a:gd name="T56" fmla="*/ 141 w 348"/>
              <a:gd name="T57" fmla="*/ 7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8" h="334">
                <a:moveTo>
                  <a:pt x="72" y="196"/>
                </a:moveTo>
                <a:cubicBezTo>
                  <a:pt x="72" y="165"/>
                  <a:pt x="97" y="140"/>
                  <a:pt x="128" y="140"/>
                </a:cubicBezTo>
                <a:cubicBezTo>
                  <a:pt x="159" y="140"/>
                  <a:pt x="184" y="165"/>
                  <a:pt x="184" y="196"/>
                </a:cubicBezTo>
                <a:cubicBezTo>
                  <a:pt x="184" y="227"/>
                  <a:pt x="159" y="252"/>
                  <a:pt x="128" y="252"/>
                </a:cubicBezTo>
                <a:cubicBezTo>
                  <a:pt x="97" y="252"/>
                  <a:pt x="72" y="227"/>
                  <a:pt x="72" y="196"/>
                </a:cubicBezTo>
                <a:close/>
                <a:moveTo>
                  <a:pt x="210" y="334"/>
                </a:moveTo>
                <a:cubicBezTo>
                  <a:pt x="210" y="289"/>
                  <a:pt x="173" y="252"/>
                  <a:pt x="128" y="252"/>
                </a:cubicBezTo>
                <a:cubicBezTo>
                  <a:pt x="83" y="252"/>
                  <a:pt x="47" y="289"/>
                  <a:pt x="47" y="334"/>
                </a:cubicBezTo>
                <a:moveTo>
                  <a:pt x="265" y="118"/>
                </a:moveTo>
                <a:cubicBezTo>
                  <a:pt x="296" y="118"/>
                  <a:pt x="321" y="93"/>
                  <a:pt x="321" y="62"/>
                </a:cubicBezTo>
                <a:cubicBezTo>
                  <a:pt x="321" y="31"/>
                  <a:pt x="296" y="6"/>
                  <a:pt x="265" y="6"/>
                </a:cubicBezTo>
                <a:cubicBezTo>
                  <a:pt x="234" y="6"/>
                  <a:pt x="209" y="31"/>
                  <a:pt x="209" y="62"/>
                </a:cubicBezTo>
                <a:cubicBezTo>
                  <a:pt x="209" y="93"/>
                  <a:pt x="234" y="118"/>
                  <a:pt x="265" y="118"/>
                </a:cubicBezTo>
                <a:close/>
                <a:moveTo>
                  <a:pt x="348" y="200"/>
                </a:moveTo>
                <a:cubicBezTo>
                  <a:pt x="348" y="155"/>
                  <a:pt x="311" y="118"/>
                  <a:pt x="266" y="118"/>
                </a:cubicBezTo>
                <a:cubicBezTo>
                  <a:pt x="221" y="118"/>
                  <a:pt x="184" y="155"/>
                  <a:pt x="184" y="200"/>
                </a:cubicBezTo>
                <a:moveTo>
                  <a:pt x="141" y="71"/>
                </a:moveTo>
                <a:cubicBezTo>
                  <a:pt x="141" y="31"/>
                  <a:pt x="141" y="31"/>
                  <a:pt x="141" y="31"/>
                </a:cubicBezTo>
                <a:cubicBezTo>
                  <a:pt x="141" y="14"/>
                  <a:pt x="127" y="0"/>
                  <a:pt x="110" y="0"/>
                </a:cubicBezTo>
                <a:cubicBezTo>
                  <a:pt x="29" y="0"/>
                  <a:pt x="29" y="0"/>
                  <a:pt x="29" y="0"/>
                </a:cubicBezTo>
                <a:cubicBezTo>
                  <a:pt x="29" y="0"/>
                  <a:pt x="29" y="0"/>
                  <a:pt x="29" y="0"/>
                </a:cubicBezTo>
                <a:cubicBezTo>
                  <a:pt x="13" y="1"/>
                  <a:pt x="0" y="15"/>
                  <a:pt x="0" y="31"/>
                </a:cubicBezTo>
                <a:cubicBezTo>
                  <a:pt x="0" y="71"/>
                  <a:pt x="0" y="71"/>
                  <a:pt x="0" y="71"/>
                </a:cubicBezTo>
                <a:cubicBezTo>
                  <a:pt x="0" y="71"/>
                  <a:pt x="0" y="71"/>
                  <a:pt x="0" y="71"/>
                </a:cubicBezTo>
                <a:cubicBezTo>
                  <a:pt x="0" y="88"/>
                  <a:pt x="13" y="101"/>
                  <a:pt x="29" y="102"/>
                </a:cubicBezTo>
                <a:cubicBezTo>
                  <a:pt x="29" y="102"/>
                  <a:pt x="29" y="102"/>
                  <a:pt x="29" y="102"/>
                </a:cubicBezTo>
                <a:cubicBezTo>
                  <a:pt x="110" y="102"/>
                  <a:pt x="110" y="102"/>
                  <a:pt x="110" y="102"/>
                </a:cubicBezTo>
                <a:cubicBezTo>
                  <a:pt x="179" y="102"/>
                  <a:pt x="179" y="102"/>
                  <a:pt x="179" y="102"/>
                </a:cubicBezTo>
                <a:lnTo>
                  <a:pt x="141" y="71"/>
                </a:lnTo>
                <a:close/>
              </a:path>
            </a:pathLst>
          </a:custGeom>
          <a:solidFill>
            <a:srgbClr val="7B6507"/>
          </a:solidFill>
          <a:ln w="25400" cap="sq">
            <a:no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323081402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611EB991-BF36-48BE-1421-47161435AAA0}"/>
              </a:ext>
            </a:extLst>
          </p:cNvPr>
          <p:cNvSpPr>
            <a:spLocks noGrp="1"/>
          </p:cNvSpPr>
          <p:nvPr>
            <p:ph type="title"/>
          </p:nvPr>
        </p:nvSpPr>
        <p:spPr/>
        <p:txBody>
          <a:bodyPr/>
          <a:lstStyle/>
          <a:p>
            <a:r>
              <a:rPr lang="en-GB"/>
              <a:t>Scenario 4: </a:t>
            </a:r>
            <a:r>
              <a:rPr lang="en-US"/>
              <a:t>Customer Referral</a:t>
            </a:r>
            <a:endParaRPr lang="en-GB"/>
          </a:p>
        </p:txBody>
      </p:sp>
      <p:sp>
        <p:nvSpPr>
          <p:cNvPr id="24" name="Text Placeholder 23">
            <a:extLst>
              <a:ext uri="{FF2B5EF4-FFF2-40B4-BE49-F238E27FC236}">
                <a16:creationId xmlns:a16="http://schemas.microsoft.com/office/drawing/2014/main" id="{2D043821-074E-73E6-90DB-41E1BB9DD06B}"/>
              </a:ext>
            </a:extLst>
          </p:cNvPr>
          <p:cNvSpPr>
            <a:spLocks noGrp="1"/>
          </p:cNvSpPr>
          <p:nvPr>
            <p:ph type="body" sz="quarter" idx="11"/>
          </p:nvPr>
        </p:nvSpPr>
        <p:spPr>
          <a:xfrm>
            <a:off x="1568744" y="1456896"/>
            <a:ext cx="10204614" cy="1212678"/>
          </a:xfrm>
        </p:spPr>
        <p:txBody>
          <a:bodyPr/>
          <a:lstStyle/>
          <a:p>
            <a:r>
              <a:rPr lang="en-GB"/>
              <a:t>Another division at Woodgrove wants to send customer referrals to you.</a:t>
            </a:r>
          </a:p>
          <a:p>
            <a:r>
              <a:rPr lang="en-GB"/>
              <a:t>They have asked for API access to send the referral automatically from their system.</a:t>
            </a:r>
          </a:p>
        </p:txBody>
      </p:sp>
      <p:sp>
        <p:nvSpPr>
          <p:cNvPr id="25" name="Text Placeholder 24">
            <a:extLst>
              <a:ext uri="{FF2B5EF4-FFF2-40B4-BE49-F238E27FC236}">
                <a16:creationId xmlns:a16="http://schemas.microsoft.com/office/drawing/2014/main" id="{1FAD2BFD-8444-FCB4-AD4A-EC75A1F88714}"/>
              </a:ext>
            </a:extLst>
          </p:cNvPr>
          <p:cNvSpPr>
            <a:spLocks noGrp="1"/>
          </p:cNvSpPr>
          <p:nvPr>
            <p:ph type="body" sz="quarter" idx="15"/>
          </p:nvPr>
        </p:nvSpPr>
        <p:spPr/>
        <p:txBody>
          <a:bodyPr/>
          <a:lstStyle/>
          <a:p>
            <a:r>
              <a:rPr lang="en-GB"/>
              <a:t>You can ask questions of your instructor</a:t>
            </a:r>
          </a:p>
        </p:txBody>
      </p:sp>
      <p:sp>
        <p:nvSpPr>
          <p:cNvPr id="26" name="Text Placeholder 25">
            <a:extLst>
              <a:ext uri="{FF2B5EF4-FFF2-40B4-BE49-F238E27FC236}">
                <a16:creationId xmlns:a16="http://schemas.microsoft.com/office/drawing/2014/main" id="{9DAEDA35-B6DF-FDF3-560A-759D63523058}"/>
              </a:ext>
            </a:extLst>
          </p:cNvPr>
          <p:cNvSpPr>
            <a:spLocks noGrp="1"/>
          </p:cNvSpPr>
          <p:nvPr>
            <p:ph type="body" sz="quarter" idx="16"/>
          </p:nvPr>
        </p:nvSpPr>
        <p:spPr/>
        <p:txBody>
          <a:bodyPr/>
          <a:lstStyle/>
          <a:p>
            <a:r>
              <a:rPr lang="en-GB"/>
              <a:t>The referral creation process:</a:t>
            </a:r>
          </a:p>
          <a:p>
            <a:pPr marL="342900" indent="-342900">
              <a:buFont typeface="Arial" panose="020B0604020202020204" pitchFamily="34" charset="0"/>
              <a:buChar char="•"/>
            </a:pPr>
            <a:r>
              <a:rPr lang="en-GB" sz="1400">
                <a:latin typeface="+mn-lt"/>
              </a:rPr>
              <a:t>Create Account if name doesn’t exist</a:t>
            </a:r>
          </a:p>
          <a:p>
            <a:pPr marL="342900" indent="-342900">
              <a:buFont typeface="Arial" panose="020B0604020202020204" pitchFamily="34" charset="0"/>
              <a:buChar char="•"/>
            </a:pPr>
            <a:r>
              <a:rPr lang="en-GB" sz="1400">
                <a:latin typeface="+mn-lt"/>
              </a:rPr>
              <a:t>Create an Opportunity </a:t>
            </a:r>
          </a:p>
          <a:p>
            <a:pPr marL="342900" indent="-342900">
              <a:buFont typeface="Arial" panose="020B0604020202020204" pitchFamily="34" charset="0"/>
              <a:buChar char="•"/>
            </a:pPr>
            <a:r>
              <a:rPr lang="en-GB" sz="1400">
                <a:latin typeface="+mn-lt"/>
              </a:rPr>
              <a:t>Assign the opportunity to the sales team based on region</a:t>
            </a:r>
          </a:p>
          <a:p>
            <a:pPr marL="342900" indent="-342900">
              <a:buFont typeface="Arial" panose="020B0604020202020204" pitchFamily="34" charset="0"/>
              <a:buChar char="•"/>
            </a:pPr>
            <a:r>
              <a:rPr lang="en-GB" sz="1400">
                <a:latin typeface="+mn-lt"/>
              </a:rPr>
              <a:t>Create a task for the account research team to research the company </a:t>
            </a:r>
          </a:p>
        </p:txBody>
      </p:sp>
      <p:sp>
        <p:nvSpPr>
          <p:cNvPr id="27" name="Text Placeholder 26">
            <a:extLst>
              <a:ext uri="{FF2B5EF4-FFF2-40B4-BE49-F238E27FC236}">
                <a16:creationId xmlns:a16="http://schemas.microsoft.com/office/drawing/2014/main" id="{6BD1ACB7-1917-7CF9-C8BD-9B96A991C068}"/>
              </a:ext>
            </a:extLst>
          </p:cNvPr>
          <p:cNvSpPr>
            <a:spLocks noGrp="1"/>
          </p:cNvSpPr>
          <p:nvPr>
            <p:ph type="body" sz="quarter" idx="17"/>
          </p:nvPr>
        </p:nvSpPr>
        <p:spPr/>
        <p:txBody>
          <a:bodyPr/>
          <a:lstStyle/>
          <a:p>
            <a:r>
              <a:rPr lang="en-GB"/>
              <a:t>How would you enable this to happen?</a:t>
            </a:r>
          </a:p>
        </p:txBody>
      </p:sp>
      <p:sp>
        <p:nvSpPr>
          <p:cNvPr id="30" name="people_11" title="Icon of two people with a chat bubble">
            <a:extLst>
              <a:ext uri="{FF2B5EF4-FFF2-40B4-BE49-F238E27FC236}">
                <a16:creationId xmlns:a16="http://schemas.microsoft.com/office/drawing/2014/main" id="{4025AF44-35FF-D61D-9189-1FB43D3A4CD6}"/>
              </a:ext>
            </a:extLst>
          </p:cNvPr>
          <p:cNvSpPr>
            <a:spLocks noChangeAspect="1" noEditPoints="1"/>
          </p:cNvSpPr>
          <p:nvPr/>
        </p:nvSpPr>
        <p:spPr bwMode="auto">
          <a:xfrm>
            <a:off x="10641197" y="174253"/>
            <a:ext cx="1262788" cy="1212678"/>
          </a:xfrm>
          <a:custGeom>
            <a:avLst/>
            <a:gdLst>
              <a:gd name="T0" fmla="*/ 72 w 348"/>
              <a:gd name="T1" fmla="*/ 196 h 334"/>
              <a:gd name="T2" fmla="*/ 128 w 348"/>
              <a:gd name="T3" fmla="*/ 140 h 334"/>
              <a:gd name="T4" fmla="*/ 184 w 348"/>
              <a:gd name="T5" fmla="*/ 196 h 334"/>
              <a:gd name="T6" fmla="*/ 128 w 348"/>
              <a:gd name="T7" fmla="*/ 252 h 334"/>
              <a:gd name="T8" fmla="*/ 72 w 348"/>
              <a:gd name="T9" fmla="*/ 196 h 334"/>
              <a:gd name="T10" fmla="*/ 210 w 348"/>
              <a:gd name="T11" fmla="*/ 334 h 334"/>
              <a:gd name="T12" fmla="*/ 128 w 348"/>
              <a:gd name="T13" fmla="*/ 252 h 334"/>
              <a:gd name="T14" fmla="*/ 47 w 348"/>
              <a:gd name="T15" fmla="*/ 334 h 334"/>
              <a:gd name="T16" fmla="*/ 265 w 348"/>
              <a:gd name="T17" fmla="*/ 118 h 334"/>
              <a:gd name="T18" fmla="*/ 321 w 348"/>
              <a:gd name="T19" fmla="*/ 62 h 334"/>
              <a:gd name="T20" fmla="*/ 265 w 348"/>
              <a:gd name="T21" fmla="*/ 6 h 334"/>
              <a:gd name="T22" fmla="*/ 209 w 348"/>
              <a:gd name="T23" fmla="*/ 62 h 334"/>
              <a:gd name="T24" fmla="*/ 265 w 348"/>
              <a:gd name="T25" fmla="*/ 118 h 334"/>
              <a:gd name="T26" fmla="*/ 348 w 348"/>
              <a:gd name="T27" fmla="*/ 200 h 334"/>
              <a:gd name="T28" fmla="*/ 266 w 348"/>
              <a:gd name="T29" fmla="*/ 118 h 334"/>
              <a:gd name="T30" fmla="*/ 184 w 348"/>
              <a:gd name="T31" fmla="*/ 200 h 334"/>
              <a:gd name="T32" fmla="*/ 141 w 348"/>
              <a:gd name="T33" fmla="*/ 71 h 334"/>
              <a:gd name="T34" fmla="*/ 141 w 348"/>
              <a:gd name="T35" fmla="*/ 31 h 334"/>
              <a:gd name="T36" fmla="*/ 110 w 348"/>
              <a:gd name="T37" fmla="*/ 0 h 334"/>
              <a:gd name="T38" fmla="*/ 29 w 348"/>
              <a:gd name="T39" fmla="*/ 0 h 334"/>
              <a:gd name="T40" fmla="*/ 29 w 348"/>
              <a:gd name="T41" fmla="*/ 0 h 334"/>
              <a:gd name="T42" fmla="*/ 0 w 348"/>
              <a:gd name="T43" fmla="*/ 31 h 334"/>
              <a:gd name="T44" fmla="*/ 0 w 348"/>
              <a:gd name="T45" fmla="*/ 71 h 334"/>
              <a:gd name="T46" fmla="*/ 0 w 348"/>
              <a:gd name="T47" fmla="*/ 71 h 334"/>
              <a:gd name="T48" fmla="*/ 29 w 348"/>
              <a:gd name="T49" fmla="*/ 102 h 334"/>
              <a:gd name="T50" fmla="*/ 29 w 348"/>
              <a:gd name="T51" fmla="*/ 102 h 334"/>
              <a:gd name="T52" fmla="*/ 110 w 348"/>
              <a:gd name="T53" fmla="*/ 102 h 334"/>
              <a:gd name="T54" fmla="*/ 179 w 348"/>
              <a:gd name="T55" fmla="*/ 102 h 334"/>
              <a:gd name="T56" fmla="*/ 141 w 348"/>
              <a:gd name="T57" fmla="*/ 7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8" h="334">
                <a:moveTo>
                  <a:pt x="72" y="196"/>
                </a:moveTo>
                <a:cubicBezTo>
                  <a:pt x="72" y="165"/>
                  <a:pt x="97" y="140"/>
                  <a:pt x="128" y="140"/>
                </a:cubicBezTo>
                <a:cubicBezTo>
                  <a:pt x="159" y="140"/>
                  <a:pt x="184" y="165"/>
                  <a:pt x="184" y="196"/>
                </a:cubicBezTo>
                <a:cubicBezTo>
                  <a:pt x="184" y="227"/>
                  <a:pt x="159" y="252"/>
                  <a:pt x="128" y="252"/>
                </a:cubicBezTo>
                <a:cubicBezTo>
                  <a:pt x="97" y="252"/>
                  <a:pt x="72" y="227"/>
                  <a:pt x="72" y="196"/>
                </a:cubicBezTo>
                <a:close/>
                <a:moveTo>
                  <a:pt x="210" y="334"/>
                </a:moveTo>
                <a:cubicBezTo>
                  <a:pt x="210" y="289"/>
                  <a:pt x="173" y="252"/>
                  <a:pt x="128" y="252"/>
                </a:cubicBezTo>
                <a:cubicBezTo>
                  <a:pt x="83" y="252"/>
                  <a:pt x="47" y="289"/>
                  <a:pt x="47" y="334"/>
                </a:cubicBezTo>
                <a:moveTo>
                  <a:pt x="265" y="118"/>
                </a:moveTo>
                <a:cubicBezTo>
                  <a:pt x="296" y="118"/>
                  <a:pt x="321" y="93"/>
                  <a:pt x="321" y="62"/>
                </a:cubicBezTo>
                <a:cubicBezTo>
                  <a:pt x="321" y="31"/>
                  <a:pt x="296" y="6"/>
                  <a:pt x="265" y="6"/>
                </a:cubicBezTo>
                <a:cubicBezTo>
                  <a:pt x="234" y="6"/>
                  <a:pt x="209" y="31"/>
                  <a:pt x="209" y="62"/>
                </a:cubicBezTo>
                <a:cubicBezTo>
                  <a:pt x="209" y="93"/>
                  <a:pt x="234" y="118"/>
                  <a:pt x="265" y="118"/>
                </a:cubicBezTo>
                <a:close/>
                <a:moveTo>
                  <a:pt x="348" y="200"/>
                </a:moveTo>
                <a:cubicBezTo>
                  <a:pt x="348" y="155"/>
                  <a:pt x="311" y="118"/>
                  <a:pt x="266" y="118"/>
                </a:cubicBezTo>
                <a:cubicBezTo>
                  <a:pt x="221" y="118"/>
                  <a:pt x="184" y="155"/>
                  <a:pt x="184" y="200"/>
                </a:cubicBezTo>
                <a:moveTo>
                  <a:pt x="141" y="71"/>
                </a:moveTo>
                <a:cubicBezTo>
                  <a:pt x="141" y="31"/>
                  <a:pt x="141" y="31"/>
                  <a:pt x="141" y="31"/>
                </a:cubicBezTo>
                <a:cubicBezTo>
                  <a:pt x="141" y="14"/>
                  <a:pt x="127" y="0"/>
                  <a:pt x="110" y="0"/>
                </a:cubicBezTo>
                <a:cubicBezTo>
                  <a:pt x="29" y="0"/>
                  <a:pt x="29" y="0"/>
                  <a:pt x="29" y="0"/>
                </a:cubicBezTo>
                <a:cubicBezTo>
                  <a:pt x="29" y="0"/>
                  <a:pt x="29" y="0"/>
                  <a:pt x="29" y="0"/>
                </a:cubicBezTo>
                <a:cubicBezTo>
                  <a:pt x="13" y="1"/>
                  <a:pt x="0" y="15"/>
                  <a:pt x="0" y="31"/>
                </a:cubicBezTo>
                <a:cubicBezTo>
                  <a:pt x="0" y="71"/>
                  <a:pt x="0" y="71"/>
                  <a:pt x="0" y="71"/>
                </a:cubicBezTo>
                <a:cubicBezTo>
                  <a:pt x="0" y="71"/>
                  <a:pt x="0" y="71"/>
                  <a:pt x="0" y="71"/>
                </a:cubicBezTo>
                <a:cubicBezTo>
                  <a:pt x="0" y="88"/>
                  <a:pt x="13" y="101"/>
                  <a:pt x="29" y="102"/>
                </a:cubicBezTo>
                <a:cubicBezTo>
                  <a:pt x="29" y="102"/>
                  <a:pt x="29" y="102"/>
                  <a:pt x="29" y="102"/>
                </a:cubicBezTo>
                <a:cubicBezTo>
                  <a:pt x="110" y="102"/>
                  <a:pt x="110" y="102"/>
                  <a:pt x="110" y="102"/>
                </a:cubicBezTo>
                <a:cubicBezTo>
                  <a:pt x="179" y="102"/>
                  <a:pt x="179" y="102"/>
                  <a:pt x="179" y="102"/>
                </a:cubicBezTo>
                <a:lnTo>
                  <a:pt x="141" y="71"/>
                </a:lnTo>
                <a:close/>
              </a:path>
            </a:pathLst>
          </a:custGeom>
          <a:solidFill>
            <a:srgbClr val="7B6507"/>
          </a:solidFill>
          <a:ln w="25400" cap="sq">
            <a:no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429202914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2D46B5-EF3A-486E-87A6-637A4E6FFF64}"/>
              </a:ext>
            </a:extLst>
          </p:cNvPr>
          <p:cNvSpPr>
            <a:spLocks noGrp="1"/>
          </p:cNvSpPr>
          <p:nvPr>
            <p:ph type="title"/>
          </p:nvPr>
        </p:nvSpPr>
        <p:spPr/>
        <p:txBody>
          <a:bodyPr/>
          <a:lstStyle/>
          <a:p>
            <a:r>
              <a:rPr lang="en-GB"/>
              <a:t>Check your knowledge</a:t>
            </a:r>
          </a:p>
        </p:txBody>
      </p:sp>
      <p:pic>
        <p:nvPicPr>
          <p:cNvPr id="8" name="Picture Placeholder 7" descr="Checkbox Checked with solid fill">
            <a:extLst>
              <a:ext uri="{FF2B5EF4-FFF2-40B4-BE49-F238E27FC236}">
                <a16:creationId xmlns:a16="http://schemas.microsoft.com/office/drawing/2014/main" id="{A9ECA876-4505-46D5-AF4A-03E22347CD65}"/>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17914729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id="{470F02D6-55D5-4FF6-9EF6-8C4133929151}"/>
              </a:ext>
            </a:extLst>
          </p:cNvPr>
          <p:cNvSpPr>
            <a:spLocks noGrp="1"/>
          </p:cNvSpPr>
          <p:nvPr>
            <p:ph type="title"/>
          </p:nvPr>
        </p:nvSpPr>
        <p:spPr/>
        <p:txBody>
          <a:bodyPr/>
          <a:lstStyle/>
          <a:p>
            <a:r>
              <a:rPr lang="en-US"/>
              <a:t>Check your knowledge</a:t>
            </a:r>
            <a:endParaRPr lang="en-US" i="1">
              <a:solidFill>
                <a:srgbClr val="C00000"/>
              </a:solidFill>
            </a:endParaRPr>
          </a:p>
        </p:txBody>
      </p:sp>
      <p:sp>
        <p:nvSpPr>
          <p:cNvPr id="10" name="Title 3">
            <a:extLst>
              <a:ext uri="{FF2B5EF4-FFF2-40B4-BE49-F238E27FC236}">
                <a16:creationId xmlns:a16="http://schemas.microsoft.com/office/drawing/2014/main" id="{6A8A87D5-154D-4D17-9FFD-289667452587}"/>
              </a:ext>
            </a:extLst>
          </p:cNvPr>
          <p:cNvSpPr txBox="1">
            <a:spLocks/>
          </p:cNvSpPr>
          <p:nvPr/>
        </p:nvSpPr>
        <p:spPr>
          <a:xfrm>
            <a:off x="418643" y="1762098"/>
            <a:ext cx="5495992" cy="876303"/>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en-GB" sz="2400" i="1">
                <a:solidFill>
                  <a:srgbClr val="C00000"/>
                </a:solidFill>
                <a:latin typeface="+mn-lt"/>
                <a:ea typeface="Times New Roman" panose="02020603050405020304" pitchFamily="18" charset="0"/>
              </a:rPr>
              <a:t>Implement integrations with Power Platform</a:t>
            </a:r>
          </a:p>
        </p:txBody>
      </p:sp>
      <p:sp>
        <p:nvSpPr>
          <p:cNvPr id="17" name="Text Placeholder 4">
            <a:extLst>
              <a:ext uri="{FF2B5EF4-FFF2-40B4-BE49-F238E27FC236}">
                <a16:creationId xmlns:a16="http://schemas.microsoft.com/office/drawing/2014/main" id="{7B7984B9-B462-4088-8ED4-2D32C4AF5D71}"/>
              </a:ext>
            </a:extLst>
          </p:cNvPr>
          <p:cNvSpPr txBox="1">
            <a:spLocks/>
          </p:cNvSpPr>
          <p:nvPr/>
        </p:nvSpPr>
        <p:spPr>
          <a:xfrm>
            <a:off x="418643" y="2874947"/>
            <a:ext cx="5495993" cy="461254"/>
          </a:xfrm>
          <a:prstGeom prst="rect">
            <a:avLst/>
          </a:prstGeom>
        </p:spPr>
        <p:txBody>
          <a:bodyPr lIns="91440" tIns="45720" rIns="91440" bIns="45720" anchor="t"/>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350"/>
              <a:t>Learning Path 11</a:t>
            </a:r>
            <a:endParaRPr lang="en-US" sz="2353"/>
          </a:p>
        </p:txBody>
      </p:sp>
      <p:sp>
        <p:nvSpPr>
          <p:cNvPr id="16" name="Text Placeholder 4">
            <a:extLst>
              <a:ext uri="{FF2B5EF4-FFF2-40B4-BE49-F238E27FC236}">
                <a16:creationId xmlns:a16="http://schemas.microsoft.com/office/drawing/2014/main" id="{C848FFA0-B199-4B33-AE03-9A331313BA1D}"/>
              </a:ext>
            </a:extLst>
          </p:cNvPr>
          <p:cNvSpPr txBox="1">
            <a:spLocks/>
          </p:cNvSpPr>
          <p:nvPr/>
        </p:nvSpPr>
        <p:spPr>
          <a:xfrm>
            <a:off x="418643" y="3630663"/>
            <a:ext cx="5413394" cy="1405955"/>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8193" indent="-448193">
              <a:buFont typeface="+mj-lt"/>
              <a:buAutoNum type="arabicPeriod"/>
            </a:pPr>
            <a:r>
              <a:rPr lang="en-US" sz="1961"/>
              <a:t>Use your PC or mobile device</a:t>
            </a:r>
          </a:p>
          <a:p>
            <a:pPr marL="448193" indent="-448193">
              <a:buFont typeface="+mj-lt"/>
              <a:buAutoNum type="arabicPeriod"/>
            </a:pPr>
            <a:r>
              <a:rPr lang="en-US" sz="1961"/>
              <a:t>Go to </a:t>
            </a:r>
            <a:r>
              <a:rPr lang="en-US" sz="1961" i="1"/>
              <a:t>(</a:t>
            </a:r>
            <a:r>
              <a:rPr lang="en-US" sz="1961" b="1" i="1">
                <a:solidFill>
                  <a:srgbClr val="0777D3"/>
                </a:solidFill>
              </a:rPr>
              <a:t>insert polling app link of your choice</a:t>
            </a:r>
            <a:r>
              <a:rPr lang="en-US" sz="1961" i="1"/>
              <a:t>)</a:t>
            </a:r>
          </a:p>
          <a:p>
            <a:pPr marL="448193" indent="-448193">
              <a:buFont typeface="+mj-lt"/>
              <a:buAutoNum type="arabicPeriod"/>
            </a:pPr>
            <a:r>
              <a:rPr lang="en-US" sz="1961"/>
              <a:t>Enter code: </a:t>
            </a:r>
            <a:r>
              <a:rPr lang="en-US" sz="1961" b="1">
                <a:solidFill>
                  <a:srgbClr val="0777D3"/>
                </a:solidFill>
              </a:rPr>
              <a:t>123-45-678</a:t>
            </a:r>
          </a:p>
          <a:p>
            <a:pPr marL="448193" indent="-448193">
              <a:buFont typeface="+mj-lt"/>
              <a:buAutoNum type="arabicPeriod"/>
            </a:pPr>
            <a:r>
              <a:rPr lang="en-US" sz="1961"/>
              <a:t>Please participate</a:t>
            </a:r>
          </a:p>
          <a:p>
            <a:pPr marL="448193" indent="-448193">
              <a:buFont typeface="+mj-lt"/>
              <a:buAutoNum type="arabicPeriod"/>
            </a:pPr>
            <a:endParaRPr lang="en-US" sz="1961"/>
          </a:p>
        </p:txBody>
      </p:sp>
      <p:pic>
        <p:nvPicPr>
          <p:cNvPr id="6" name="Graphic 5" descr="Icon of a computer monitor with some pseudo text and sample quiz questions being displayed.">
            <a:extLst>
              <a:ext uri="{FF2B5EF4-FFF2-40B4-BE49-F238E27FC236}">
                <a16:creationId xmlns:a16="http://schemas.microsoft.com/office/drawing/2014/main" id="{57D604B5-314A-42DC-8473-178D0D294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4644" y="1138621"/>
            <a:ext cx="4657986" cy="4285347"/>
          </a:xfrm>
          <a:prstGeom prst="rect">
            <a:avLst/>
          </a:prstGeom>
        </p:spPr>
      </p:pic>
      <p:pic>
        <p:nvPicPr>
          <p:cNvPr id="11" name="Picture 10" descr="A page displayed on a computer screen with lines on it and one of them has Check mark.  This represents the need to take a knowledge check.">
            <a:extLst>
              <a:ext uri="{FF2B5EF4-FFF2-40B4-BE49-F238E27FC236}">
                <a16:creationId xmlns:a16="http://schemas.microsoft.com/office/drawing/2014/main" id="{E508C814-1FA1-41D2-8120-0784BFAB60C0}"/>
              </a:ext>
            </a:extLst>
          </p:cNvPr>
          <p:cNvPicPr>
            <a:picLocks noChangeAspect="1"/>
          </p:cNvPicPr>
          <p:nvPr/>
        </p:nvPicPr>
        <p:blipFill>
          <a:blip r:embed="rId5"/>
          <a:stretch>
            <a:fillRect/>
          </a:stretch>
        </p:blipFill>
        <p:spPr>
          <a:xfrm>
            <a:off x="7339716" y="1713921"/>
            <a:ext cx="1583442" cy="2302847"/>
          </a:xfrm>
          <a:prstGeom prst="rect">
            <a:avLst/>
          </a:prstGeom>
        </p:spPr>
      </p:pic>
      <p:sp>
        <p:nvSpPr>
          <p:cNvPr id="12" name="TextBox 11">
            <a:extLst>
              <a:ext uri="{FF2B5EF4-FFF2-40B4-BE49-F238E27FC236}">
                <a16:creationId xmlns:a16="http://schemas.microsoft.com/office/drawing/2014/main" id="{7D499B12-E135-4D51-B2C6-1AA1C6D8AFE6}"/>
              </a:ext>
            </a:extLst>
          </p:cNvPr>
          <p:cNvSpPr txBox="1"/>
          <p:nvPr/>
        </p:nvSpPr>
        <p:spPr>
          <a:xfrm>
            <a:off x="8873356" y="1713921"/>
            <a:ext cx="2608347" cy="2220706"/>
          </a:xfrm>
          <a:prstGeom prst="rect">
            <a:avLst/>
          </a:prstGeom>
          <a:noFill/>
        </p:spPr>
        <p:txBody>
          <a:bodyPr wrap="square" lIns="179285" tIns="143428" rIns="179285" bIns="143428" rtlCol="0">
            <a:spAutoFit/>
          </a:bodyPr>
          <a:lstStyle/>
          <a:p>
            <a:pPr>
              <a:lnSpc>
                <a:spcPct val="90000"/>
              </a:lnSpc>
              <a:spcAft>
                <a:spcPts val="588"/>
              </a:spcAft>
            </a:pPr>
            <a:r>
              <a:rPr lang="en-US" sz="2353">
                <a:solidFill>
                  <a:schemeClr val="bg1"/>
                </a:solidFill>
                <a:effectLst>
                  <a:outerShdw blurRad="38100" dist="38100" dir="2700000" algn="tl">
                    <a:srgbClr val="000000">
                      <a:alpha val="43137"/>
                    </a:srgbClr>
                  </a:outerShdw>
                </a:effectLst>
              </a:rPr>
              <a:t>Which one?</a:t>
            </a:r>
          </a:p>
          <a:p>
            <a:pPr>
              <a:lnSpc>
                <a:spcPct val="90000"/>
              </a:lnSpc>
              <a:spcAft>
                <a:spcPts val="588"/>
              </a:spcAft>
            </a:pPr>
            <a:endParaRPr lang="en-US" sz="2353">
              <a:solidFill>
                <a:schemeClr val="bg1"/>
              </a:solidFill>
              <a:effectLst>
                <a:outerShdw blurRad="38100" dist="38100" dir="2700000" algn="tl">
                  <a:srgbClr val="000000">
                    <a:alpha val="43137"/>
                  </a:srgbClr>
                </a:outerShdw>
              </a:effectLst>
            </a:endParaRPr>
          </a:p>
          <a:p>
            <a:pPr>
              <a:lnSpc>
                <a:spcPct val="90000"/>
              </a:lnSpc>
              <a:spcAft>
                <a:spcPts val="588"/>
              </a:spcAft>
            </a:pPr>
            <a:r>
              <a:rPr lang="en-US" sz="2353">
                <a:solidFill>
                  <a:schemeClr val="bg1"/>
                </a:solidFill>
                <a:effectLst>
                  <a:outerShdw blurRad="38100" dist="38100" dir="2700000" algn="tl">
                    <a:srgbClr val="000000">
                      <a:alpha val="43137"/>
                    </a:srgbClr>
                  </a:outerShdw>
                </a:effectLst>
              </a:rPr>
              <a:t>A). None</a:t>
            </a:r>
          </a:p>
          <a:p>
            <a:pPr>
              <a:lnSpc>
                <a:spcPct val="90000"/>
              </a:lnSpc>
              <a:spcAft>
                <a:spcPts val="588"/>
              </a:spcAft>
            </a:pPr>
            <a:r>
              <a:rPr lang="en-US" sz="2353">
                <a:solidFill>
                  <a:schemeClr val="bg1"/>
                </a:solidFill>
                <a:effectLst>
                  <a:outerShdw blurRad="38100" dist="38100" dir="2700000" algn="tl">
                    <a:srgbClr val="000000">
                      <a:alpha val="43137"/>
                    </a:srgbClr>
                  </a:outerShdw>
                </a:effectLst>
              </a:rPr>
              <a:t>B). A little</a:t>
            </a:r>
          </a:p>
          <a:p>
            <a:pPr>
              <a:lnSpc>
                <a:spcPct val="90000"/>
              </a:lnSpc>
              <a:spcAft>
                <a:spcPts val="588"/>
              </a:spcAft>
            </a:pPr>
            <a:r>
              <a:rPr lang="en-US" sz="2353">
                <a:solidFill>
                  <a:schemeClr val="bg1"/>
                </a:solidFill>
                <a:effectLst>
                  <a:outerShdw blurRad="38100" dist="38100" dir="2700000" algn="tl">
                    <a:srgbClr val="000000">
                      <a:alpha val="43137"/>
                    </a:srgbClr>
                  </a:outerShdw>
                </a:effectLst>
              </a:rPr>
              <a:t>C). Lots</a:t>
            </a:r>
          </a:p>
        </p:txBody>
      </p:sp>
    </p:spTree>
    <p:extLst>
      <p:ext uri="{BB962C8B-B14F-4D97-AF65-F5344CB8AC3E}">
        <p14:creationId xmlns:p14="http://schemas.microsoft.com/office/powerpoint/2010/main" val="41574088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wd">
                                    <p:tmPct val="1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10"/>
                            </p:stCondLst>
                            <p:childTnLst>
                              <p:par>
                                <p:cTn id="9" presetID="10" presetClass="entr" presetSubtype="0" fill="hold" nodeType="afterEffect">
                                  <p:stCondLst>
                                    <p:cond delay="0"/>
                                  </p:stCondLst>
                                  <p:iterate type="wd">
                                    <p:tmPct val="1000"/>
                                  </p:iterate>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fade">
                                      <p:cBhvr>
                                        <p:cTn id="11" dur="500"/>
                                        <p:tgtEl>
                                          <p:spTgt spid="12">
                                            <p:txEl>
                                              <p:pRg st="2" end="2"/>
                                            </p:txEl>
                                          </p:spTgt>
                                        </p:tgtEl>
                                      </p:cBhvr>
                                    </p:animEffect>
                                  </p:childTnLst>
                                </p:cTn>
                              </p:par>
                            </p:childTnLst>
                          </p:cTn>
                        </p:par>
                        <p:par>
                          <p:cTn id="12" fill="hold">
                            <p:stCondLst>
                              <p:cond delay="1020"/>
                            </p:stCondLst>
                            <p:childTnLst>
                              <p:par>
                                <p:cTn id="13" presetID="10" presetClass="entr" presetSubtype="0" fill="hold" nodeType="afterEffect">
                                  <p:stCondLst>
                                    <p:cond delay="0"/>
                                  </p:stCondLst>
                                  <p:iterate type="wd">
                                    <p:tmPct val="1000"/>
                                  </p:iterate>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fade">
                                      <p:cBhvr>
                                        <p:cTn id="15" dur="500"/>
                                        <p:tgtEl>
                                          <p:spTgt spid="12">
                                            <p:txEl>
                                              <p:pRg st="3" end="3"/>
                                            </p:txEl>
                                          </p:spTgt>
                                        </p:tgtEl>
                                      </p:cBhvr>
                                    </p:animEffect>
                                  </p:childTnLst>
                                </p:cTn>
                              </p:par>
                            </p:childTnLst>
                          </p:cTn>
                        </p:par>
                        <p:par>
                          <p:cTn id="16" fill="hold">
                            <p:stCondLst>
                              <p:cond delay="1535"/>
                            </p:stCondLst>
                            <p:childTnLst>
                              <p:par>
                                <p:cTn id="17" presetID="10" presetClass="entr" presetSubtype="0" fill="hold" nodeType="afterEffect">
                                  <p:stCondLst>
                                    <p:cond delay="0"/>
                                  </p:stCondLst>
                                  <p:iterate type="wd">
                                    <p:tmPct val="1000"/>
                                  </p:iterate>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48D92E-FD91-408F-BE95-CD5DDEDB5E9B}"/>
              </a:ext>
            </a:extLst>
          </p:cNvPr>
          <p:cNvSpPr>
            <a:spLocks noGrp="1"/>
          </p:cNvSpPr>
          <p:nvPr>
            <p:ph type="title"/>
          </p:nvPr>
        </p:nvSpPr>
        <p:spPr/>
        <p:txBody>
          <a:bodyPr/>
          <a:lstStyle/>
          <a:p>
            <a:r>
              <a:rPr lang="de-DE" noProof="0"/>
              <a:t>Check your knowledge</a:t>
            </a:r>
          </a:p>
        </p:txBody>
      </p:sp>
      <p:sp>
        <p:nvSpPr>
          <p:cNvPr id="4" name="Text Placeholder 3">
            <a:extLst>
              <a:ext uri="{FF2B5EF4-FFF2-40B4-BE49-F238E27FC236}">
                <a16:creationId xmlns:a16="http://schemas.microsoft.com/office/drawing/2014/main" id="{A3AD9285-120A-40A2-A75C-34A87AFB8049}"/>
              </a:ext>
            </a:extLst>
          </p:cNvPr>
          <p:cNvSpPr>
            <a:spLocks noGrp="1"/>
          </p:cNvSpPr>
          <p:nvPr>
            <p:ph type="body" sz="quarter" idx="10"/>
          </p:nvPr>
        </p:nvSpPr>
        <p:spPr>
          <a:xfrm>
            <a:off x="586390" y="1434370"/>
            <a:ext cx="9194248" cy="3103991"/>
          </a:xfrm>
        </p:spPr>
        <p:txBody>
          <a:bodyPr/>
          <a:lstStyle/>
          <a:p>
            <a:pPr marL="0" indent="0">
              <a:buNone/>
            </a:pPr>
            <a:r>
              <a:rPr lang="en-GB"/>
              <a:t>You need to allow an external system to push data into Dataverse. What should you use to make this integration efficient?</a:t>
            </a:r>
          </a:p>
          <a:p>
            <a:pPr marL="0" indent="0">
              <a:buNone/>
            </a:pPr>
            <a:endParaRPr lang="en-GB"/>
          </a:p>
          <a:p>
            <a:pPr marL="514350" indent="-514350">
              <a:buFont typeface="+mj-lt"/>
              <a:buAutoNum type="alphaUcPeriod"/>
            </a:pPr>
            <a:r>
              <a:rPr lang="en-GB"/>
              <a:t>Alternate keys</a:t>
            </a:r>
          </a:p>
          <a:p>
            <a:pPr marL="514350" indent="-514350">
              <a:buFont typeface="+mj-lt"/>
              <a:buAutoNum type="alphaUcPeriod"/>
            </a:pPr>
            <a:r>
              <a:rPr lang="en-GB"/>
              <a:t>Azure Service Bus</a:t>
            </a:r>
          </a:p>
          <a:p>
            <a:pPr marL="514350" indent="-514350">
              <a:buFont typeface="+mj-lt"/>
              <a:buAutoNum type="alphaUcPeriod"/>
            </a:pPr>
            <a:r>
              <a:rPr lang="en-GB"/>
              <a:t>Azure Functions</a:t>
            </a:r>
          </a:p>
          <a:p>
            <a:pPr marL="514350" indent="-514350">
              <a:buFont typeface="+mj-lt"/>
              <a:buAutoNum type="alphaUcPeriod"/>
            </a:pPr>
            <a:r>
              <a:rPr lang="en-GB"/>
              <a:t>Change tracking</a:t>
            </a:r>
          </a:p>
        </p:txBody>
      </p:sp>
      <p:sp>
        <p:nvSpPr>
          <p:cNvPr id="2" name="TextBox 1">
            <a:extLst>
              <a:ext uri="{FF2B5EF4-FFF2-40B4-BE49-F238E27FC236}">
                <a16:creationId xmlns:a16="http://schemas.microsoft.com/office/drawing/2014/main" id="{0054BACF-778F-4BED-AFA7-1B98DC77244E}"/>
              </a:ext>
            </a:extLst>
          </p:cNvPr>
          <p:cNvSpPr txBox="1"/>
          <p:nvPr/>
        </p:nvSpPr>
        <p:spPr>
          <a:xfrm>
            <a:off x="7180357" y="4623637"/>
            <a:ext cx="3816453" cy="677108"/>
          </a:xfrm>
          <a:prstGeom prst="rect">
            <a:avLst/>
          </a:prstGeom>
          <a:noFill/>
        </p:spPr>
        <p:txBody>
          <a:bodyPr wrap="square" lIns="0" tIns="0" rIns="0" bIns="0" rtlCol="0">
            <a:spAutoFit/>
          </a:bodyPr>
          <a:lstStyle/>
          <a:p>
            <a:pPr algn="r" defTabSz="914367">
              <a:defRPr/>
            </a:pPr>
            <a:r>
              <a:rPr lang="en-GB" sz="4400">
                <a:gradFill>
                  <a:gsLst>
                    <a:gs pos="2917">
                      <a:srgbClr val="1A1A1A"/>
                    </a:gs>
                    <a:gs pos="30000">
                      <a:srgbClr val="1A1A1A"/>
                    </a:gs>
                  </a:gsLst>
                  <a:lin ang="5400000" scaled="0"/>
                </a:gradFill>
              </a:rPr>
              <a:t>Answer=A</a:t>
            </a:r>
          </a:p>
        </p:txBody>
      </p:sp>
      <p:sp>
        <p:nvSpPr>
          <p:cNvPr id="6" name="Clock_Pie_Big">
            <a:extLst>
              <a:ext uri="{FF2B5EF4-FFF2-40B4-BE49-F238E27FC236}">
                <a16:creationId xmlns:a16="http://schemas.microsoft.com/office/drawing/2014/main" id="{5FCEBEAC-98EE-46C7-806A-9B9F33CA71EA}"/>
              </a:ext>
              <a:ext uri="{C183D7F6-B498-43B3-948B-1728B52AA6E4}">
                <adec:decorative xmlns:adec="http://schemas.microsoft.com/office/drawing/2017/decorative" val="1"/>
              </a:ext>
            </a:extLst>
          </p:cNvPr>
          <p:cNvSpPr>
            <a:spLocks/>
          </p:cNvSpPr>
          <p:nvPr>
            <p:custDataLst>
              <p:tags r:id="rId1"/>
            </p:custDataLst>
          </p:nvPr>
        </p:nvSpPr>
        <p:spPr bwMode="gray">
          <a:xfrm>
            <a:off x="10174171" y="1436688"/>
            <a:ext cx="1720061" cy="1720061"/>
          </a:xfrm>
          <a:prstGeom prst="pie">
            <a:avLst>
              <a:gd name="adj1" fmla="val 16188133"/>
              <a:gd name="adj2" fmla="val 1786652"/>
            </a:avLst>
          </a:prstGeom>
          <a:solidFill>
            <a:schemeClr val="accent2"/>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a:ln>
                <a:noFill/>
              </a:ln>
              <a:solidFill>
                <a:srgbClr val="1A1A1A"/>
              </a:solidFill>
              <a:effectLst/>
              <a:uLnTx/>
              <a:uFillTx/>
              <a:latin typeface="Segoe UI"/>
              <a:ea typeface="+mn-ea"/>
              <a:cs typeface="+mn-cs"/>
            </a:endParaRPr>
          </a:p>
        </p:txBody>
      </p:sp>
      <p:grpSp>
        <p:nvGrpSpPr>
          <p:cNvPr id="11" name="Group 406">
            <a:extLst>
              <a:ext uri="{FF2B5EF4-FFF2-40B4-BE49-F238E27FC236}">
                <a16:creationId xmlns:a16="http://schemas.microsoft.com/office/drawing/2014/main" id="{B42E26E5-B4D6-4202-B825-7490FC5B9995}"/>
              </a:ext>
              <a:ext uri="{C183D7F6-B498-43B3-948B-1728B52AA6E4}">
                <adec:decorative xmlns:adec="http://schemas.microsoft.com/office/drawing/2017/decorative" val="1"/>
              </a:ext>
            </a:extLst>
          </p:cNvPr>
          <p:cNvGrpSpPr/>
          <p:nvPr>
            <p:custDataLst>
              <p:tags r:id="rId2"/>
            </p:custDataLst>
          </p:nvPr>
        </p:nvGrpSpPr>
        <p:grpSpPr bwMode="gray">
          <a:xfrm>
            <a:off x="10174171" y="1436688"/>
            <a:ext cx="1720061" cy="1720061"/>
            <a:chOff x="5000736" y="-1903280"/>
            <a:chExt cx="1656230" cy="1656230"/>
          </a:xfrm>
        </p:grpSpPr>
        <p:grpSp>
          <p:nvGrpSpPr>
            <p:cNvPr id="12" name="Ticks_1minute">
              <a:extLst>
                <a:ext uri="{FF2B5EF4-FFF2-40B4-BE49-F238E27FC236}">
                  <a16:creationId xmlns:a16="http://schemas.microsoft.com/office/drawing/2014/main" id="{FF8BDCD9-67FA-4FB1-8E9D-BEAC5FD01E9B}"/>
                </a:ext>
              </a:extLst>
            </p:cNvPr>
            <p:cNvGrpSpPr/>
            <p:nvPr/>
          </p:nvGrpSpPr>
          <p:grpSpPr bwMode="gray">
            <a:xfrm rot="5400000">
              <a:off x="6462293" y="-938736"/>
              <a:ext cx="239383" cy="134955"/>
              <a:chOff x="8076251" y="4591685"/>
              <a:chExt cx="239383" cy="134955"/>
            </a:xfrm>
          </p:grpSpPr>
          <p:cxnSp>
            <p:nvCxnSpPr>
              <p:cNvPr id="42" name="Straight Connector 521">
                <a:extLst>
                  <a:ext uri="{FF2B5EF4-FFF2-40B4-BE49-F238E27FC236}">
                    <a16:creationId xmlns:a16="http://schemas.microsoft.com/office/drawing/2014/main" id="{82C7D95F-8C00-4D21-9F8E-5B8B9E44F916}"/>
                  </a:ext>
                </a:extLst>
              </p:cNvPr>
              <p:cNvCxnSpPr>
                <a:cxnSpLocks/>
              </p:cNvCxnSpPr>
              <p:nvPr>
                <p:custDataLst>
                  <p:tags r:id="rId39"/>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522">
                <a:extLst>
                  <a:ext uri="{FF2B5EF4-FFF2-40B4-BE49-F238E27FC236}">
                    <a16:creationId xmlns:a16="http://schemas.microsoft.com/office/drawing/2014/main" id="{75197285-715A-481F-8FD8-0C00B266393F}"/>
                  </a:ext>
                </a:extLst>
              </p:cNvPr>
              <p:cNvCxnSpPr>
                <a:cxnSpLocks/>
              </p:cNvCxnSpPr>
              <p:nvPr>
                <p:custDataLst>
                  <p:tags r:id="rId40"/>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523">
                <a:extLst>
                  <a:ext uri="{FF2B5EF4-FFF2-40B4-BE49-F238E27FC236}">
                    <a16:creationId xmlns:a16="http://schemas.microsoft.com/office/drawing/2014/main" id="{756C5E7B-5884-4146-9A37-70FCCD74D1B5}"/>
                  </a:ext>
                </a:extLst>
              </p:cNvPr>
              <p:cNvCxnSpPr>
                <a:cxnSpLocks/>
              </p:cNvCxnSpPr>
              <p:nvPr>
                <p:custDataLst>
                  <p:tags r:id="rId41"/>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524">
                <a:extLst>
                  <a:ext uri="{FF2B5EF4-FFF2-40B4-BE49-F238E27FC236}">
                    <a16:creationId xmlns:a16="http://schemas.microsoft.com/office/drawing/2014/main" id="{C513D679-3CFD-4A0F-BF1B-634D02586FE4}"/>
                  </a:ext>
                </a:extLst>
              </p:cNvPr>
              <p:cNvCxnSpPr>
                <a:cxnSpLocks/>
              </p:cNvCxnSpPr>
              <p:nvPr>
                <p:custDataLst>
                  <p:tags r:id="rId42"/>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 name="Ticks_1minute">
              <a:extLst>
                <a:ext uri="{FF2B5EF4-FFF2-40B4-BE49-F238E27FC236}">
                  <a16:creationId xmlns:a16="http://schemas.microsoft.com/office/drawing/2014/main" id="{5398B19A-BD86-4F30-92F7-6B06E3C58C61}"/>
                </a:ext>
              </a:extLst>
            </p:cNvPr>
            <p:cNvGrpSpPr/>
            <p:nvPr>
              <p:custDataLst>
                <p:tags r:id="rId10"/>
              </p:custDataLst>
            </p:nvPr>
          </p:nvGrpSpPr>
          <p:grpSpPr bwMode="gray">
            <a:xfrm rot="3600000">
              <a:off x="6463345" y="-1342621"/>
              <a:ext cx="239383" cy="134955"/>
              <a:chOff x="8076251" y="4591685"/>
              <a:chExt cx="239383" cy="134955"/>
            </a:xfrm>
          </p:grpSpPr>
          <p:cxnSp>
            <p:nvCxnSpPr>
              <p:cNvPr id="38" name="Straight Connector 517">
                <a:extLst>
                  <a:ext uri="{FF2B5EF4-FFF2-40B4-BE49-F238E27FC236}">
                    <a16:creationId xmlns:a16="http://schemas.microsoft.com/office/drawing/2014/main" id="{24200C4A-8AFD-4DFE-A4C4-3B79B37B5879}"/>
                  </a:ext>
                </a:extLst>
              </p:cNvPr>
              <p:cNvCxnSpPr>
                <a:cxnSpLocks/>
              </p:cNvCxnSpPr>
              <p:nvPr>
                <p:custDataLst>
                  <p:tags r:id="rId3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518">
                <a:extLst>
                  <a:ext uri="{FF2B5EF4-FFF2-40B4-BE49-F238E27FC236}">
                    <a16:creationId xmlns:a16="http://schemas.microsoft.com/office/drawing/2014/main" id="{2BC62C86-32EA-4063-BF23-F169A295DB79}"/>
                  </a:ext>
                </a:extLst>
              </p:cNvPr>
              <p:cNvCxnSpPr>
                <a:cxnSpLocks/>
              </p:cNvCxnSpPr>
              <p:nvPr>
                <p:custDataLst>
                  <p:tags r:id="rId3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519">
                <a:extLst>
                  <a:ext uri="{FF2B5EF4-FFF2-40B4-BE49-F238E27FC236}">
                    <a16:creationId xmlns:a16="http://schemas.microsoft.com/office/drawing/2014/main" id="{EC004B43-1FDB-479F-9E5D-11F79FBF9EB5}"/>
                  </a:ext>
                </a:extLst>
              </p:cNvPr>
              <p:cNvCxnSpPr>
                <a:cxnSpLocks/>
              </p:cNvCxnSpPr>
              <p:nvPr>
                <p:custDataLst>
                  <p:tags r:id="rId3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520">
                <a:extLst>
                  <a:ext uri="{FF2B5EF4-FFF2-40B4-BE49-F238E27FC236}">
                    <a16:creationId xmlns:a16="http://schemas.microsoft.com/office/drawing/2014/main" id="{071250C6-B1AE-4955-B389-BB7EC17090E9}"/>
                  </a:ext>
                </a:extLst>
              </p:cNvPr>
              <p:cNvCxnSpPr>
                <a:cxnSpLocks/>
              </p:cNvCxnSpPr>
              <p:nvPr>
                <p:custDataLst>
                  <p:tags r:id="rId3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 name="Ticks_1minute">
              <a:extLst>
                <a:ext uri="{FF2B5EF4-FFF2-40B4-BE49-F238E27FC236}">
                  <a16:creationId xmlns:a16="http://schemas.microsoft.com/office/drawing/2014/main" id="{AB94B157-1FC3-4A87-88D9-938240942C70}"/>
                </a:ext>
              </a:extLst>
            </p:cNvPr>
            <p:cNvGrpSpPr/>
            <p:nvPr>
              <p:custDataLst>
                <p:tags r:id="rId11"/>
              </p:custDataLst>
            </p:nvPr>
          </p:nvGrpSpPr>
          <p:grpSpPr bwMode="gray">
            <a:xfrm rot="1800000">
              <a:off x="6262314" y="-1692922"/>
              <a:ext cx="239383" cy="134955"/>
              <a:chOff x="8076251" y="4591685"/>
              <a:chExt cx="239383" cy="134955"/>
            </a:xfrm>
          </p:grpSpPr>
          <p:cxnSp>
            <p:nvCxnSpPr>
              <p:cNvPr id="34" name="Straight Connector 513">
                <a:extLst>
                  <a:ext uri="{FF2B5EF4-FFF2-40B4-BE49-F238E27FC236}">
                    <a16:creationId xmlns:a16="http://schemas.microsoft.com/office/drawing/2014/main" id="{12B5D321-0934-4BCC-B153-2BE1B0F4C85A}"/>
                  </a:ext>
                </a:extLst>
              </p:cNvPr>
              <p:cNvCxnSpPr>
                <a:cxnSpLocks/>
              </p:cNvCxnSpPr>
              <p:nvPr>
                <p:custDataLst>
                  <p:tags r:id="rId31"/>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514">
                <a:extLst>
                  <a:ext uri="{FF2B5EF4-FFF2-40B4-BE49-F238E27FC236}">
                    <a16:creationId xmlns:a16="http://schemas.microsoft.com/office/drawing/2014/main" id="{C0701020-05D7-446A-8FAE-5B62ADC9D41D}"/>
                  </a:ext>
                </a:extLst>
              </p:cNvPr>
              <p:cNvCxnSpPr>
                <a:cxnSpLocks/>
              </p:cNvCxnSpPr>
              <p:nvPr>
                <p:custDataLst>
                  <p:tags r:id="rId32"/>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515">
                <a:extLst>
                  <a:ext uri="{FF2B5EF4-FFF2-40B4-BE49-F238E27FC236}">
                    <a16:creationId xmlns:a16="http://schemas.microsoft.com/office/drawing/2014/main" id="{4502776B-5C1A-4E76-A156-CF4497BB384B}"/>
                  </a:ext>
                </a:extLst>
              </p:cNvPr>
              <p:cNvCxnSpPr>
                <a:cxnSpLocks/>
              </p:cNvCxnSpPr>
              <p:nvPr>
                <p:custDataLst>
                  <p:tags r:id="rId33"/>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516">
                <a:extLst>
                  <a:ext uri="{FF2B5EF4-FFF2-40B4-BE49-F238E27FC236}">
                    <a16:creationId xmlns:a16="http://schemas.microsoft.com/office/drawing/2014/main" id="{A3A6A229-A146-41E4-8BBF-0E83E372A3D1}"/>
                  </a:ext>
                </a:extLst>
              </p:cNvPr>
              <p:cNvCxnSpPr>
                <a:cxnSpLocks/>
              </p:cNvCxnSpPr>
              <p:nvPr>
                <p:custDataLst>
                  <p:tags r:id="rId34"/>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 name="Oval 494">
              <a:extLst>
                <a:ext uri="{FF2B5EF4-FFF2-40B4-BE49-F238E27FC236}">
                  <a16:creationId xmlns:a16="http://schemas.microsoft.com/office/drawing/2014/main" id="{0724E1C2-04F6-4DE4-8D47-89A63FE668B1}"/>
                </a:ext>
              </a:extLst>
            </p:cNvPr>
            <p:cNvSpPr>
              <a:spLocks/>
            </p:cNvSpPr>
            <p:nvPr>
              <p:custDataLst>
                <p:tags r:id="rId12"/>
              </p:custDataLst>
            </p:nvPr>
          </p:nvSpPr>
          <p:spPr bwMode="gray">
            <a:xfrm>
              <a:off x="5000736" y="-1903280"/>
              <a:ext cx="1656230" cy="1656230"/>
            </a:xfrm>
            <a:prstGeom prst="ellipse">
              <a:avLst/>
            </a:prstGeom>
            <a:noFill/>
            <a:ln w="6350" algn="ctr">
              <a:solidFill>
                <a:schemeClr val="accent6"/>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a:ln>
                  <a:noFill/>
                </a:ln>
                <a:solidFill>
                  <a:srgbClr val="1A1A1A"/>
                </a:solidFill>
                <a:effectLst/>
                <a:uLnTx/>
                <a:uFillTx/>
                <a:latin typeface="Segoe UI"/>
                <a:ea typeface="+mn-ea"/>
                <a:cs typeface="+mn-cs"/>
              </a:endParaRPr>
            </a:p>
          </p:txBody>
        </p:sp>
        <p:grpSp>
          <p:nvGrpSpPr>
            <p:cNvPr id="16" name="Ticks_5minutes">
              <a:extLst>
                <a:ext uri="{FF2B5EF4-FFF2-40B4-BE49-F238E27FC236}">
                  <a16:creationId xmlns:a16="http://schemas.microsoft.com/office/drawing/2014/main" id="{9725BF0F-5459-43CF-AFAD-CE072927A07E}"/>
                </a:ext>
              </a:extLst>
            </p:cNvPr>
            <p:cNvGrpSpPr/>
            <p:nvPr>
              <p:custDataLst>
                <p:tags r:id="rId13"/>
              </p:custDataLst>
            </p:nvPr>
          </p:nvGrpSpPr>
          <p:grpSpPr bwMode="gray">
            <a:xfrm>
              <a:off x="5000736" y="-1903280"/>
              <a:ext cx="1656230" cy="1656230"/>
              <a:chOff x="899490" y="2483871"/>
              <a:chExt cx="1656230" cy="1656230"/>
            </a:xfrm>
          </p:grpSpPr>
          <p:cxnSp>
            <p:nvCxnSpPr>
              <p:cNvPr id="22" name="Straight Connector 501">
                <a:extLst>
                  <a:ext uri="{FF2B5EF4-FFF2-40B4-BE49-F238E27FC236}">
                    <a16:creationId xmlns:a16="http://schemas.microsoft.com/office/drawing/2014/main" id="{2A28DD02-F6B9-439F-BB56-61363722152A}"/>
                  </a:ext>
                </a:extLst>
              </p:cNvPr>
              <p:cNvCxnSpPr>
                <a:cxnSpLocks/>
              </p:cNvCxnSpPr>
              <p:nvPr>
                <p:custDataLst>
                  <p:tags r:id="rId19"/>
                </p:custDataLst>
              </p:nvPr>
            </p:nvCxnSpPr>
            <p:spPr bwMode="gray">
              <a:xfrm rot="1800000">
                <a:off x="1352614"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502">
                <a:extLst>
                  <a:ext uri="{FF2B5EF4-FFF2-40B4-BE49-F238E27FC236}">
                    <a16:creationId xmlns:a16="http://schemas.microsoft.com/office/drawing/2014/main" id="{F809DA54-7815-4ABC-B8F4-2D556AAAA8D0}"/>
                  </a:ext>
                </a:extLst>
              </p:cNvPr>
              <p:cNvCxnSpPr>
                <a:cxnSpLocks/>
              </p:cNvCxnSpPr>
              <p:nvPr>
                <p:custDataLst>
                  <p:tags r:id="rId20"/>
                </p:custDataLst>
              </p:nvPr>
            </p:nvCxnSpPr>
            <p:spPr bwMode="gray">
              <a:xfrm rot="3600000">
                <a:off x="2382421" y="2861928"/>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503">
                <a:extLst>
                  <a:ext uri="{FF2B5EF4-FFF2-40B4-BE49-F238E27FC236}">
                    <a16:creationId xmlns:a16="http://schemas.microsoft.com/office/drawing/2014/main" id="{4C7F108F-3F55-4B8F-AD5B-8D590FCB8A8A}"/>
                  </a:ext>
                </a:extLst>
              </p:cNvPr>
              <p:cNvCxnSpPr>
                <a:cxnSpLocks/>
              </p:cNvCxnSpPr>
              <p:nvPr>
                <p:custDataLst>
                  <p:tags r:id="rId21"/>
                </p:custDataLst>
              </p:nvPr>
            </p:nvCxnSpPr>
            <p:spPr bwMode="gray">
              <a:xfrm>
                <a:off x="1727605" y="248387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504">
                <a:extLst>
                  <a:ext uri="{FF2B5EF4-FFF2-40B4-BE49-F238E27FC236}">
                    <a16:creationId xmlns:a16="http://schemas.microsoft.com/office/drawing/2014/main" id="{4633932D-5883-42F9-9B71-15E8C1306C83}"/>
                  </a:ext>
                </a:extLst>
              </p:cNvPr>
              <p:cNvCxnSpPr>
                <a:cxnSpLocks/>
              </p:cNvCxnSpPr>
              <p:nvPr>
                <p:custDataLst>
                  <p:tags r:id="rId22"/>
                </p:custDataLst>
              </p:nvPr>
            </p:nvCxnSpPr>
            <p:spPr bwMode="gray">
              <a:xfrm rot="9000000">
                <a:off x="1349547" y="2590319"/>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505">
                <a:extLst>
                  <a:ext uri="{FF2B5EF4-FFF2-40B4-BE49-F238E27FC236}">
                    <a16:creationId xmlns:a16="http://schemas.microsoft.com/office/drawing/2014/main" id="{4CC51AC8-96B7-4E5D-B8E0-D1E1B674264C}"/>
                  </a:ext>
                </a:extLst>
              </p:cNvPr>
              <p:cNvCxnSpPr>
                <a:cxnSpLocks/>
              </p:cNvCxnSpPr>
              <p:nvPr>
                <p:custDataLst>
                  <p:tags r:id="rId23"/>
                </p:custDataLst>
              </p:nvPr>
            </p:nvCxnSpPr>
            <p:spPr bwMode="gray">
              <a:xfrm rot="7200000">
                <a:off x="2382421" y="3618044"/>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506">
                <a:extLst>
                  <a:ext uri="{FF2B5EF4-FFF2-40B4-BE49-F238E27FC236}">
                    <a16:creationId xmlns:a16="http://schemas.microsoft.com/office/drawing/2014/main" id="{87368437-6E62-429A-BC02-97C1D8FCFC38}"/>
                  </a:ext>
                </a:extLst>
              </p:cNvPr>
              <p:cNvCxnSpPr>
                <a:cxnSpLocks/>
              </p:cNvCxnSpPr>
              <p:nvPr>
                <p:custDataLst>
                  <p:tags r:id="rId24"/>
                </p:custDataLst>
              </p:nvPr>
            </p:nvCxnSpPr>
            <p:spPr bwMode="gray">
              <a:xfrm rot="5400000">
                <a:off x="248372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507">
                <a:extLst>
                  <a:ext uri="{FF2B5EF4-FFF2-40B4-BE49-F238E27FC236}">
                    <a16:creationId xmlns:a16="http://schemas.microsoft.com/office/drawing/2014/main" id="{5FC19784-7414-4E0D-A15E-8EE51BFBAE7A}"/>
                  </a:ext>
                </a:extLst>
              </p:cNvPr>
              <p:cNvCxnSpPr>
                <a:cxnSpLocks/>
              </p:cNvCxnSpPr>
              <p:nvPr>
                <p:custDataLst>
                  <p:tags r:id="rId25"/>
                </p:custDataLst>
              </p:nvPr>
            </p:nvCxnSpPr>
            <p:spPr bwMode="gray">
              <a:xfrm>
                <a:off x="1727605" y="399610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508">
                <a:extLst>
                  <a:ext uri="{FF2B5EF4-FFF2-40B4-BE49-F238E27FC236}">
                    <a16:creationId xmlns:a16="http://schemas.microsoft.com/office/drawing/2014/main" id="{F0E2F0C7-7BF7-4D00-9E43-1B75806D64C1}"/>
                  </a:ext>
                </a:extLst>
              </p:cNvPr>
              <p:cNvCxnSpPr>
                <a:cxnSpLocks/>
              </p:cNvCxnSpPr>
              <p:nvPr>
                <p:custDataLst>
                  <p:tags r:id="rId26"/>
                </p:custDataLst>
              </p:nvPr>
            </p:nvCxnSpPr>
            <p:spPr bwMode="gray">
              <a:xfrm rot="1800000">
                <a:off x="2105662" y="258447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509">
                <a:extLst>
                  <a:ext uri="{FF2B5EF4-FFF2-40B4-BE49-F238E27FC236}">
                    <a16:creationId xmlns:a16="http://schemas.microsoft.com/office/drawing/2014/main" id="{CA552872-F574-4536-B418-122E1B2CDE81}"/>
                  </a:ext>
                </a:extLst>
              </p:cNvPr>
              <p:cNvCxnSpPr>
                <a:cxnSpLocks/>
              </p:cNvCxnSpPr>
              <p:nvPr>
                <p:custDataLst>
                  <p:tags r:id="rId27"/>
                </p:custDataLst>
              </p:nvPr>
            </p:nvCxnSpPr>
            <p:spPr bwMode="gray">
              <a:xfrm rot="3600000">
                <a:off x="1072790" y="361804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510">
                <a:extLst>
                  <a:ext uri="{FF2B5EF4-FFF2-40B4-BE49-F238E27FC236}">
                    <a16:creationId xmlns:a16="http://schemas.microsoft.com/office/drawing/2014/main" id="{A9B6292E-9FBB-48C7-99CE-1163E2AF6300}"/>
                  </a:ext>
                </a:extLst>
              </p:cNvPr>
              <p:cNvCxnSpPr>
                <a:cxnSpLocks/>
              </p:cNvCxnSpPr>
              <p:nvPr>
                <p:custDataLst>
                  <p:tags r:id="rId28"/>
                </p:custDataLst>
              </p:nvPr>
            </p:nvCxnSpPr>
            <p:spPr bwMode="gray">
              <a:xfrm rot="9000000">
                <a:off x="2105663"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511">
                <a:extLst>
                  <a:ext uri="{FF2B5EF4-FFF2-40B4-BE49-F238E27FC236}">
                    <a16:creationId xmlns:a16="http://schemas.microsoft.com/office/drawing/2014/main" id="{5A6BD43E-556A-456F-B03C-3EFDFA6F9C93}"/>
                  </a:ext>
                </a:extLst>
              </p:cNvPr>
              <p:cNvCxnSpPr>
                <a:cxnSpLocks/>
              </p:cNvCxnSpPr>
              <p:nvPr>
                <p:custDataLst>
                  <p:tags r:id="rId29"/>
                </p:custDataLst>
              </p:nvPr>
            </p:nvCxnSpPr>
            <p:spPr bwMode="gray">
              <a:xfrm rot="7200000">
                <a:off x="1072790" y="2865892"/>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512">
                <a:extLst>
                  <a:ext uri="{FF2B5EF4-FFF2-40B4-BE49-F238E27FC236}">
                    <a16:creationId xmlns:a16="http://schemas.microsoft.com/office/drawing/2014/main" id="{68BE0818-FB1E-4EAD-93D9-0C95D8D4547C}"/>
                  </a:ext>
                </a:extLst>
              </p:cNvPr>
              <p:cNvCxnSpPr>
                <a:cxnSpLocks/>
              </p:cNvCxnSpPr>
              <p:nvPr>
                <p:custDataLst>
                  <p:tags r:id="rId30"/>
                </p:custDataLst>
              </p:nvPr>
            </p:nvCxnSpPr>
            <p:spPr bwMode="gray">
              <a:xfrm rot="5400000">
                <a:off x="97149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 name="Ticks_1minute">
              <a:extLst>
                <a:ext uri="{FF2B5EF4-FFF2-40B4-BE49-F238E27FC236}">
                  <a16:creationId xmlns:a16="http://schemas.microsoft.com/office/drawing/2014/main" id="{EC917640-CFA5-4BDA-A529-2898EB638A05}"/>
                </a:ext>
              </a:extLst>
            </p:cNvPr>
            <p:cNvGrpSpPr/>
            <p:nvPr>
              <p:custDataLst>
                <p:tags r:id="rId14"/>
              </p:custDataLst>
            </p:nvPr>
          </p:nvGrpSpPr>
          <p:grpSpPr bwMode="gray">
            <a:xfrm>
              <a:off x="5913066" y="-1895776"/>
              <a:ext cx="239383" cy="134955"/>
              <a:chOff x="8076251" y="4591685"/>
              <a:chExt cx="239383" cy="134955"/>
            </a:xfrm>
          </p:grpSpPr>
          <p:cxnSp>
            <p:nvCxnSpPr>
              <p:cNvPr id="18" name="Straight Connector 497">
                <a:extLst>
                  <a:ext uri="{FF2B5EF4-FFF2-40B4-BE49-F238E27FC236}">
                    <a16:creationId xmlns:a16="http://schemas.microsoft.com/office/drawing/2014/main" id="{686C070D-FB71-4733-B6B8-03BF3E06720B}"/>
                  </a:ext>
                </a:extLst>
              </p:cNvPr>
              <p:cNvCxnSpPr>
                <a:cxnSpLocks/>
              </p:cNvCxnSpPr>
              <p:nvPr>
                <p:custDataLst>
                  <p:tags r:id="rId1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498">
                <a:extLst>
                  <a:ext uri="{FF2B5EF4-FFF2-40B4-BE49-F238E27FC236}">
                    <a16:creationId xmlns:a16="http://schemas.microsoft.com/office/drawing/2014/main" id="{B5F8AA5F-A904-4E33-B94C-D3C7C9A92C1C}"/>
                  </a:ext>
                </a:extLst>
              </p:cNvPr>
              <p:cNvCxnSpPr>
                <a:cxnSpLocks/>
              </p:cNvCxnSpPr>
              <p:nvPr>
                <p:custDataLst>
                  <p:tags r:id="rId1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499">
                <a:extLst>
                  <a:ext uri="{FF2B5EF4-FFF2-40B4-BE49-F238E27FC236}">
                    <a16:creationId xmlns:a16="http://schemas.microsoft.com/office/drawing/2014/main" id="{C9F07887-BD5B-4B22-8828-C3FBA63E5076}"/>
                  </a:ext>
                </a:extLst>
              </p:cNvPr>
              <p:cNvCxnSpPr>
                <a:cxnSpLocks/>
              </p:cNvCxnSpPr>
              <p:nvPr>
                <p:custDataLst>
                  <p:tags r:id="rId1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500">
                <a:extLst>
                  <a:ext uri="{FF2B5EF4-FFF2-40B4-BE49-F238E27FC236}">
                    <a16:creationId xmlns:a16="http://schemas.microsoft.com/office/drawing/2014/main" id="{FD28F366-D582-4CDB-AA3D-AA9B19F0E73C}"/>
                  </a:ext>
                </a:extLst>
              </p:cNvPr>
              <p:cNvCxnSpPr>
                <a:cxnSpLocks/>
              </p:cNvCxnSpPr>
              <p:nvPr>
                <p:custDataLst>
                  <p:tags r:id="rId1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46" name="Indicator_Seconds">
            <a:extLst>
              <a:ext uri="{FF2B5EF4-FFF2-40B4-BE49-F238E27FC236}">
                <a16:creationId xmlns:a16="http://schemas.microsoft.com/office/drawing/2014/main" id="{C22C1A57-8483-49A2-9964-5FD70542C482}"/>
              </a:ext>
              <a:ext uri="{C183D7F6-B498-43B3-948B-1728B52AA6E4}">
                <adec:decorative xmlns:adec="http://schemas.microsoft.com/office/drawing/2017/decorative" val="1"/>
              </a:ext>
            </a:extLst>
          </p:cNvPr>
          <p:cNvGrpSpPr/>
          <p:nvPr>
            <p:custDataLst>
              <p:tags r:id="rId3"/>
            </p:custDataLst>
          </p:nvPr>
        </p:nvGrpSpPr>
        <p:grpSpPr bwMode="gray">
          <a:xfrm>
            <a:off x="10174171" y="1436688"/>
            <a:ext cx="1720061" cy="1720061"/>
            <a:chOff x="1511575" y="2744904"/>
            <a:chExt cx="1656230" cy="1656230"/>
          </a:xfrm>
        </p:grpSpPr>
        <p:sp>
          <p:nvSpPr>
            <p:cNvPr id="47" name="Pentagon 526">
              <a:extLst>
                <a:ext uri="{FF2B5EF4-FFF2-40B4-BE49-F238E27FC236}">
                  <a16:creationId xmlns:a16="http://schemas.microsoft.com/office/drawing/2014/main" id="{90A832A1-2F6A-46AA-B2E9-C4E828E14C8E}"/>
                </a:ext>
              </a:extLst>
            </p:cNvPr>
            <p:cNvSpPr>
              <a:spLocks/>
            </p:cNvSpPr>
            <p:nvPr>
              <p:custDataLst>
                <p:tags r:id="rId8"/>
              </p:custDataLst>
            </p:nvPr>
          </p:nvSpPr>
          <p:spPr bwMode="gray">
            <a:xfrm rot="16200000">
              <a:off x="1925691" y="3122900"/>
              <a:ext cx="828000" cy="72010"/>
            </a:xfrm>
            <a:prstGeom prst="homePlate">
              <a:avLst>
                <a:gd name="adj" fmla="val 283564"/>
              </a:avLst>
            </a:prstGeom>
            <a:solidFill>
              <a:schemeClr val="accent1"/>
            </a:solidFill>
            <a:ln w="6350" algn="ctr">
              <a:noFill/>
              <a:miter lim="800000"/>
              <a:headEnd/>
              <a:tailEnd/>
            </a:ln>
          </p:spPr>
          <p:txBody>
            <a:bodyPr wrap="square" lIns="90000" tIns="72000" rIns="102097"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a:ln>
                  <a:noFill/>
                </a:ln>
                <a:solidFill>
                  <a:srgbClr val="1A1A1A"/>
                </a:solidFill>
                <a:effectLst/>
                <a:uLnTx/>
                <a:uFillTx/>
                <a:latin typeface="Segoe UI"/>
                <a:ea typeface="+mn-ea"/>
                <a:cs typeface="+mn-cs"/>
              </a:endParaRPr>
            </a:p>
          </p:txBody>
        </p:sp>
        <p:sp>
          <p:nvSpPr>
            <p:cNvPr id="48" name="Oval 527">
              <a:extLst>
                <a:ext uri="{FF2B5EF4-FFF2-40B4-BE49-F238E27FC236}">
                  <a16:creationId xmlns:a16="http://schemas.microsoft.com/office/drawing/2014/main" id="{8499A298-6228-42DA-B087-6E516D0C2ABD}"/>
                </a:ext>
              </a:extLst>
            </p:cNvPr>
            <p:cNvSpPr>
              <a:spLocks/>
            </p:cNvSpPr>
            <p:nvPr>
              <p:custDataLst>
                <p:tags r:id="rId9"/>
              </p:custDataLst>
            </p:nvPr>
          </p:nvSpPr>
          <p:spPr bwMode="gray">
            <a:xfrm>
              <a:off x="1511575" y="2744904"/>
              <a:ext cx="1656230" cy="1656230"/>
            </a:xfrm>
            <a:prstGeom prst="ellipse">
              <a:avLst/>
            </a:prstGeom>
            <a:noFill/>
            <a:ln w="6350" algn="ctr">
              <a:solidFill>
                <a:schemeClr val="lt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49" name="Clock_Top">
            <a:extLst>
              <a:ext uri="{FF2B5EF4-FFF2-40B4-BE49-F238E27FC236}">
                <a16:creationId xmlns:a16="http://schemas.microsoft.com/office/drawing/2014/main" id="{5EFEDEEF-956D-4F4C-9874-D9DFCD0B5A09}"/>
              </a:ext>
              <a:ext uri="{C183D7F6-B498-43B3-948B-1728B52AA6E4}">
                <adec:decorative xmlns:adec="http://schemas.microsoft.com/office/drawing/2017/decorative" val="1"/>
              </a:ext>
            </a:extLst>
          </p:cNvPr>
          <p:cNvGrpSpPr/>
          <p:nvPr>
            <p:custDataLst>
              <p:tags r:id="rId4"/>
            </p:custDataLst>
          </p:nvPr>
        </p:nvGrpSpPr>
        <p:grpSpPr bwMode="gray">
          <a:xfrm>
            <a:off x="10174171" y="1436688"/>
            <a:ext cx="1720061" cy="1720061"/>
            <a:chOff x="3347830" y="2708900"/>
            <a:chExt cx="1656230" cy="1656230"/>
          </a:xfrm>
        </p:grpSpPr>
        <p:sp>
          <p:nvSpPr>
            <p:cNvPr id="50" name="Clock_Dot">
              <a:extLst>
                <a:ext uri="{FF2B5EF4-FFF2-40B4-BE49-F238E27FC236}">
                  <a16:creationId xmlns:a16="http://schemas.microsoft.com/office/drawing/2014/main" id="{F42FA3F7-7A7F-424C-A9D8-47C213BD3F56}"/>
                </a:ext>
              </a:extLst>
            </p:cNvPr>
            <p:cNvSpPr/>
            <p:nvPr>
              <p:custDataLst>
                <p:tags r:id="rId6"/>
              </p:custDataLst>
            </p:nvPr>
          </p:nvSpPr>
          <p:spPr bwMode="gray">
            <a:xfrm flipV="1">
              <a:off x="4067930" y="3429000"/>
              <a:ext cx="216030" cy="216030"/>
            </a:xfrm>
            <a:prstGeom prst="ellipse">
              <a:avLst/>
            </a:prstGeom>
            <a:solidFill>
              <a:schemeClr val="accent1"/>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a:ln>
                  <a:noFill/>
                </a:ln>
                <a:solidFill>
                  <a:srgbClr val="1A1A1A"/>
                </a:solidFill>
                <a:effectLst/>
                <a:uLnTx/>
                <a:uFillTx/>
                <a:latin typeface="Segoe UI"/>
                <a:ea typeface="+mn-ea"/>
                <a:cs typeface="+mn-cs"/>
              </a:endParaRPr>
            </a:p>
          </p:txBody>
        </p:sp>
        <p:sp>
          <p:nvSpPr>
            <p:cNvPr id="51" name="Clock_Glas">
              <a:extLst>
                <a:ext uri="{FF2B5EF4-FFF2-40B4-BE49-F238E27FC236}">
                  <a16:creationId xmlns:a16="http://schemas.microsoft.com/office/drawing/2014/main" id="{108D9508-6289-49AE-8727-7F311D2FB1CD}"/>
                </a:ext>
              </a:extLst>
            </p:cNvPr>
            <p:cNvSpPr>
              <a:spLocks/>
            </p:cNvSpPr>
            <p:nvPr>
              <p:custDataLst>
                <p:tags r:id="rId7"/>
              </p:custDataLst>
            </p:nvPr>
          </p:nvSpPr>
          <p:spPr bwMode="gray">
            <a:xfrm>
              <a:off x="3347830" y="2708900"/>
              <a:ext cx="1656230" cy="1656230"/>
            </a:xfrm>
            <a:prstGeom prst="ellipse">
              <a:avLst/>
            </a:prstGeom>
            <a:noFill/>
            <a:ln w="6350" algn="ctr">
              <a:solidFill>
                <a:schemeClr val="tx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a:ln>
                  <a:noFill/>
                </a:ln>
                <a:solidFill>
                  <a:srgbClr val="1A1A1A"/>
                </a:solidFill>
                <a:effectLst/>
                <a:uLnTx/>
                <a:uFillTx/>
                <a:latin typeface="Segoe UI"/>
                <a:ea typeface="+mn-ea"/>
                <a:cs typeface="+mn-cs"/>
              </a:endParaRPr>
            </a:p>
          </p:txBody>
        </p:sp>
      </p:grpSp>
      <p:sp>
        <p:nvSpPr>
          <p:cNvPr id="52" name="Time_Over_20min">
            <a:extLst>
              <a:ext uri="{FF2B5EF4-FFF2-40B4-BE49-F238E27FC236}">
                <a16:creationId xmlns:a16="http://schemas.microsoft.com/office/drawing/2014/main" id="{D96426C7-20C3-4782-9BB7-F8EE88D091D3}"/>
              </a:ext>
            </a:extLst>
          </p:cNvPr>
          <p:cNvSpPr>
            <a:spLocks/>
          </p:cNvSpPr>
          <p:nvPr>
            <p:custDataLst>
              <p:tags r:id="rId5"/>
            </p:custDataLst>
          </p:nvPr>
        </p:nvSpPr>
        <p:spPr bwMode="gray">
          <a:xfrm>
            <a:off x="10174171" y="1436688"/>
            <a:ext cx="1720061" cy="1720061"/>
          </a:xfrm>
          <a:prstGeom prst="ellipse">
            <a:avLst/>
          </a:prstGeom>
          <a:solidFill>
            <a:srgbClr val="FF3300">
              <a:alpha val="89804"/>
            </a:srgbClr>
          </a:solidFill>
          <a:ln w="6350" algn="ctr">
            <a:solidFill>
              <a:schemeClr val="tx1">
                <a:alpha val="69804"/>
              </a:schemeClr>
            </a:solidFill>
            <a:miter lim="800000"/>
            <a:headEnd/>
            <a:tailEnd/>
          </a:ln>
        </p:spPr>
        <p:txBody>
          <a:bodyPr wrap="square" lIns="0" tIns="72000" rIns="0" bIns="72000" rtlCol="0" anchor="ctr" anchorCtr="0">
            <a:noAutofit/>
          </a:bodyPr>
          <a:lstStyle/>
          <a:p>
            <a:pPr marL="0" marR="0" lvl="0" indent="0" algn="ctr" defTabSz="914367" rtl="0" eaLnBrk="1" fontAlgn="base" latinLnBrk="0" hangingPunct="1">
              <a:lnSpc>
                <a:spcPct val="100000"/>
              </a:lnSpc>
              <a:spcBef>
                <a:spcPct val="40000"/>
              </a:spcBef>
              <a:spcAft>
                <a:spcPct val="0"/>
              </a:spcAft>
              <a:buClr>
                <a:srgbClr val="215283"/>
              </a:buClr>
              <a:buSzPct val="85000"/>
              <a:buFont typeface="Wingdings" pitchFamily="2" charset="2"/>
              <a:buNone/>
              <a:tabLst/>
              <a:defRPr/>
            </a:pPr>
            <a:r>
              <a:rPr kumimoji="0" lang="en-US" sz="1300" b="1" i="0" u="none" strike="noStrike" kern="1200" cap="none" spc="0" normalizeH="0" baseline="0" noProof="0">
                <a:ln>
                  <a:noFill/>
                </a:ln>
                <a:solidFill>
                  <a:srgbClr val="FFFFFF"/>
                </a:solidFill>
                <a:effectLst/>
                <a:uLnTx/>
                <a:uFillTx/>
                <a:latin typeface="Segoe UI"/>
                <a:ea typeface="+mn-ea"/>
                <a:cs typeface="+mn-cs"/>
              </a:rPr>
              <a:t>Solution</a:t>
            </a:r>
          </a:p>
        </p:txBody>
      </p:sp>
    </p:spTree>
    <p:extLst>
      <p:ext uri="{BB962C8B-B14F-4D97-AF65-F5344CB8AC3E}">
        <p14:creationId xmlns:p14="http://schemas.microsoft.com/office/powerpoint/2010/main" val="38896368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7200000">
                                      <p:cBhvr>
                                        <p:cTn id="6" dur="20000" fill="hold"/>
                                        <p:tgtEl>
                                          <p:spTgt spid="46"/>
                                        </p:tgtEl>
                                        <p:attrNameLst>
                                          <p:attrName>r</p:attrName>
                                        </p:attrNameLst>
                                      </p:cBhvr>
                                    </p:animRot>
                                  </p:childTnLst>
                                </p:cTn>
                              </p:par>
                            </p:childTnLst>
                          </p:cTn>
                        </p:par>
                        <p:par>
                          <p:cTn id="7" fill="hold">
                            <p:stCondLst>
                              <p:cond delay="20000"/>
                            </p:stCondLst>
                            <p:childTnLst>
                              <p:par>
                                <p:cTn id="8" presetID="10" presetClass="entr" presetSubtype="0" fill="hold" grpId="0" nodeType="after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childTnLst>
                          </p:cTn>
                        </p:par>
                        <p:par>
                          <p:cTn id="11" fill="hold">
                            <p:stCondLst>
                              <p:cond delay="20500"/>
                            </p:stCondLst>
                            <p:childTnLst>
                              <p:par>
                                <p:cTn id="12" presetID="16" presetClass="entr" presetSubtype="21" fill="hold" nodeType="after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barn(inVertical)">
                                      <p:cBhvr>
                                        <p:cTn id="1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48D92E-FD91-408F-BE95-CD5DDEDB5E9B}"/>
              </a:ext>
            </a:extLst>
          </p:cNvPr>
          <p:cNvSpPr>
            <a:spLocks noGrp="1"/>
          </p:cNvSpPr>
          <p:nvPr>
            <p:ph type="title"/>
          </p:nvPr>
        </p:nvSpPr>
        <p:spPr/>
        <p:txBody>
          <a:bodyPr/>
          <a:lstStyle/>
          <a:p>
            <a:r>
              <a:rPr lang="de-DE" noProof="0"/>
              <a:t>Check your knowledge</a:t>
            </a:r>
          </a:p>
        </p:txBody>
      </p:sp>
      <p:sp>
        <p:nvSpPr>
          <p:cNvPr id="4" name="Text Placeholder 3">
            <a:extLst>
              <a:ext uri="{FF2B5EF4-FFF2-40B4-BE49-F238E27FC236}">
                <a16:creationId xmlns:a16="http://schemas.microsoft.com/office/drawing/2014/main" id="{A3AD9285-120A-40A2-A75C-34A87AFB8049}"/>
              </a:ext>
            </a:extLst>
          </p:cNvPr>
          <p:cNvSpPr>
            <a:spLocks noGrp="1"/>
          </p:cNvSpPr>
          <p:nvPr>
            <p:ph type="body" sz="quarter" idx="10"/>
          </p:nvPr>
        </p:nvSpPr>
        <p:spPr>
          <a:xfrm>
            <a:off x="586390" y="1434370"/>
            <a:ext cx="9194248" cy="3103991"/>
          </a:xfrm>
        </p:spPr>
        <p:txBody>
          <a:bodyPr/>
          <a:lstStyle/>
          <a:p>
            <a:pPr marL="0" indent="0">
              <a:buNone/>
            </a:pPr>
            <a:r>
              <a:rPr lang="en-GB"/>
              <a:t>You need to integrate with another system. You must ensure that the other system processes the data successfully. What should you use?</a:t>
            </a:r>
          </a:p>
          <a:p>
            <a:pPr marL="0" indent="0">
              <a:buNone/>
            </a:pPr>
            <a:endParaRPr lang="en-GB"/>
          </a:p>
          <a:p>
            <a:pPr marL="514350" indent="-514350">
              <a:buFont typeface="+mj-lt"/>
              <a:buAutoNum type="alphaUcPeriod"/>
            </a:pPr>
            <a:r>
              <a:rPr lang="en-GB"/>
              <a:t>Azure Event Hub</a:t>
            </a:r>
          </a:p>
          <a:p>
            <a:pPr marL="514350" indent="-514350">
              <a:buFont typeface="+mj-lt"/>
              <a:buAutoNum type="alphaUcPeriod"/>
            </a:pPr>
            <a:r>
              <a:rPr lang="en-GB"/>
              <a:t>Azure Relay</a:t>
            </a:r>
          </a:p>
          <a:p>
            <a:pPr marL="514350" indent="-514350">
              <a:buFont typeface="+mj-lt"/>
              <a:buAutoNum type="alphaUcPeriod"/>
            </a:pPr>
            <a:r>
              <a:rPr lang="en-GB"/>
              <a:t>Azure Service Bus queue</a:t>
            </a:r>
          </a:p>
          <a:p>
            <a:pPr marL="514350" indent="-514350">
              <a:buFont typeface="+mj-lt"/>
              <a:buAutoNum type="alphaUcPeriod"/>
            </a:pPr>
            <a:r>
              <a:rPr lang="en-GB"/>
              <a:t>Webhook</a:t>
            </a:r>
          </a:p>
        </p:txBody>
      </p:sp>
      <p:sp>
        <p:nvSpPr>
          <p:cNvPr id="2" name="TextBox 1">
            <a:extLst>
              <a:ext uri="{FF2B5EF4-FFF2-40B4-BE49-F238E27FC236}">
                <a16:creationId xmlns:a16="http://schemas.microsoft.com/office/drawing/2014/main" id="{0054BACF-778F-4BED-AFA7-1B98DC77244E}"/>
              </a:ext>
            </a:extLst>
          </p:cNvPr>
          <p:cNvSpPr txBox="1"/>
          <p:nvPr/>
        </p:nvSpPr>
        <p:spPr>
          <a:xfrm>
            <a:off x="7180357" y="4623637"/>
            <a:ext cx="3816453" cy="677108"/>
          </a:xfrm>
          <a:prstGeom prst="rect">
            <a:avLst/>
          </a:prstGeom>
          <a:noFill/>
        </p:spPr>
        <p:txBody>
          <a:bodyPr wrap="square" lIns="0" tIns="0" rIns="0" bIns="0" rtlCol="0">
            <a:spAutoFit/>
          </a:bodyPr>
          <a:lstStyle/>
          <a:p>
            <a:pPr algn="r" defTabSz="914367">
              <a:defRPr/>
            </a:pPr>
            <a:r>
              <a:rPr lang="en-GB" sz="4400">
                <a:gradFill>
                  <a:gsLst>
                    <a:gs pos="2917">
                      <a:srgbClr val="1A1A1A"/>
                    </a:gs>
                    <a:gs pos="30000">
                      <a:srgbClr val="1A1A1A"/>
                    </a:gs>
                  </a:gsLst>
                  <a:lin ang="5400000" scaled="0"/>
                </a:gradFill>
              </a:rPr>
              <a:t>Answer=B</a:t>
            </a:r>
          </a:p>
        </p:txBody>
      </p:sp>
      <p:sp>
        <p:nvSpPr>
          <p:cNvPr id="6" name="Clock_Pie_Big">
            <a:extLst>
              <a:ext uri="{FF2B5EF4-FFF2-40B4-BE49-F238E27FC236}">
                <a16:creationId xmlns:a16="http://schemas.microsoft.com/office/drawing/2014/main" id="{5FCEBEAC-98EE-46C7-806A-9B9F33CA71EA}"/>
              </a:ext>
              <a:ext uri="{C183D7F6-B498-43B3-948B-1728B52AA6E4}">
                <adec:decorative xmlns:adec="http://schemas.microsoft.com/office/drawing/2017/decorative" val="1"/>
              </a:ext>
            </a:extLst>
          </p:cNvPr>
          <p:cNvSpPr>
            <a:spLocks/>
          </p:cNvSpPr>
          <p:nvPr>
            <p:custDataLst>
              <p:tags r:id="rId1"/>
            </p:custDataLst>
          </p:nvPr>
        </p:nvSpPr>
        <p:spPr bwMode="gray">
          <a:xfrm>
            <a:off x="10174171" y="1436688"/>
            <a:ext cx="1720061" cy="1720061"/>
          </a:xfrm>
          <a:prstGeom prst="pie">
            <a:avLst>
              <a:gd name="adj1" fmla="val 16188133"/>
              <a:gd name="adj2" fmla="val 1786652"/>
            </a:avLst>
          </a:prstGeom>
          <a:solidFill>
            <a:schemeClr val="accent2"/>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a:ln>
                <a:noFill/>
              </a:ln>
              <a:solidFill>
                <a:srgbClr val="1A1A1A"/>
              </a:solidFill>
              <a:effectLst/>
              <a:uLnTx/>
              <a:uFillTx/>
              <a:latin typeface="Segoe UI"/>
              <a:ea typeface="+mn-ea"/>
              <a:cs typeface="+mn-cs"/>
            </a:endParaRPr>
          </a:p>
        </p:txBody>
      </p:sp>
      <p:grpSp>
        <p:nvGrpSpPr>
          <p:cNvPr id="11" name="Group 406">
            <a:extLst>
              <a:ext uri="{FF2B5EF4-FFF2-40B4-BE49-F238E27FC236}">
                <a16:creationId xmlns:a16="http://schemas.microsoft.com/office/drawing/2014/main" id="{B42E26E5-B4D6-4202-B825-7490FC5B9995}"/>
              </a:ext>
              <a:ext uri="{C183D7F6-B498-43B3-948B-1728B52AA6E4}">
                <adec:decorative xmlns:adec="http://schemas.microsoft.com/office/drawing/2017/decorative" val="1"/>
              </a:ext>
            </a:extLst>
          </p:cNvPr>
          <p:cNvGrpSpPr/>
          <p:nvPr>
            <p:custDataLst>
              <p:tags r:id="rId2"/>
            </p:custDataLst>
          </p:nvPr>
        </p:nvGrpSpPr>
        <p:grpSpPr bwMode="gray">
          <a:xfrm>
            <a:off x="10174171" y="1436688"/>
            <a:ext cx="1720061" cy="1720061"/>
            <a:chOff x="5000736" y="-1903280"/>
            <a:chExt cx="1656230" cy="1656230"/>
          </a:xfrm>
        </p:grpSpPr>
        <p:grpSp>
          <p:nvGrpSpPr>
            <p:cNvPr id="12" name="Ticks_1minute">
              <a:extLst>
                <a:ext uri="{FF2B5EF4-FFF2-40B4-BE49-F238E27FC236}">
                  <a16:creationId xmlns:a16="http://schemas.microsoft.com/office/drawing/2014/main" id="{FF8BDCD9-67FA-4FB1-8E9D-BEAC5FD01E9B}"/>
                </a:ext>
              </a:extLst>
            </p:cNvPr>
            <p:cNvGrpSpPr/>
            <p:nvPr/>
          </p:nvGrpSpPr>
          <p:grpSpPr bwMode="gray">
            <a:xfrm rot="5400000">
              <a:off x="6462293" y="-938736"/>
              <a:ext cx="239383" cy="134955"/>
              <a:chOff x="8076251" y="4591685"/>
              <a:chExt cx="239383" cy="134955"/>
            </a:xfrm>
          </p:grpSpPr>
          <p:cxnSp>
            <p:nvCxnSpPr>
              <p:cNvPr id="42" name="Straight Connector 521">
                <a:extLst>
                  <a:ext uri="{FF2B5EF4-FFF2-40B4-BE49-F238E27FC236}">
                    <a16:creationId xmlns:a16="http://schemas.microsoft.com/office/drawing/2014/main" id="{82C7D95F-8C00-4D21-9F8E-5B8B9E44F916}"/>
                  </a:ext>
                </a:extLst>
              </p:cNvPr>
              <p:cNvCxnSpPr>
                <a:cxnSpLocks/>
              </p:cNvCxnSpPr>
              <p:nvPr>
                <p:custDataLst>
                  <p:tags r:id="rId39"/>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522">
                <a:extLst>
                  <a:ext uri="{FF2B5EF4-FFF2-40B4-BE49-F238E27FC236}">
                    <a16:creationId xmlns:a16="http://schemas.microsoft.com/office/drawing/2014/main" id="{75197285-715A-481F-8FD8-0C00B266393F}"/>
                  </a:ext>
                </a:extLst>
              </p:cNvPr>
              <p:cNvCxnSpPr>
                <a:cxnSpLocks/>
              </p:cNvCxnSpPr>
              <p:nvPr>
                <p:custDataLst>
                  <p:tags r:id="rId40"/>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523">
                <a:extLst>
                  <a:ext uri="{FF2B5EF4-FFF2-40B4-BE49-F238E27FC236}">
                    <a16:creationId xmlns:a16="http://schemas.microsoft.com/office/drawing/2014/main" id="{756C5E7B-5884-4146-9A37-70FCCD74D1B5}"/>
                  </a:ext>
                </a:extLst>
              </p:cNvPr>
              <p:cNvCxnSpPr>
                <a:cxnSpLocks/>
              </p:cNvCxnSpPr>
              <p:nvPr>
                <p:custDataLst>
                  <p:tags r:id="rId41"/>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524">
                <a:extLst>
                  <a:ext uri="{FF2B5EF4-FFF2-40B4-BE49-F238E27FC236}">
                    <a16:creationId xmlns:a16="http://schemas.microsoft.com/office/drawing/2014/main" id="{C513D679-3CFD-4A0F-BF1B-634D02586FE4}"/>
                  </a:ext>
                </a:extLst>
              </p:cNvPr>
              <p:cNvCxnSpPr>
                <a:cxnSpLocks/>
              </p:cNvCxnSpPr>
              <p:nvPr>
                <p:custDataLst>
                  <p:tags r:id="rId42"/>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 name="Ticks_1minute">
              <a:extLst>
                <a:ext uri="{FF2B5EF4-FFF2-40B4-BE49-F238E27FC236}">
                  <a16:creationId xmlns:a16="http://schemas.microsoft.com/office/drawing/2014/main" id="{5398B19A-BD86-4F30-92F7-6B06E3C58C61}"/>
                </a:ext>
              </a:extLst>
            </p:cNvPr>
            <p:cNvGrpSpPr/>
            <p:nvPr>
              <p:custDataLst>
                <p:tags r:id="rId10"/>
              </p:custDataLst>
            </p:nvPr>
          </p:nvGrpSpPr>
          <p:grpSpPr bwMode="gray">
            <a:xfrm rot="3600000">
              <a:off x="6463345" y="-1342621"/>
              <a:ext cx="239383" cy="134955"/>
              <a:chOff x="8076251" y="4591685"/>
              <a:chExt cx="239383" cy="134955"/>
            </a:xfrm>
          </p:grpSpPr>
          <p:cxnSp>
            <p:nvCxnSpPr>
              <p:cNvPr id="38" name="Straight Connector 517">
                <a:extLst>
                  <a:ext uri="{FF2B5EF4-FFF2-40B4-BE49-F238E27FC236}">
                    <a16:creationId xmlns:a16="http://schemas.microsoft.com/office/drawing/2014/main" id="{24200C4A-8AFD-4DFE-A4C4-3B79B37B5879}"/>
                  </a:ext>
                </a:extLst>
              </p:cNvPr>
              <p:cNvCxnSpPr>
                <a:cxnSpLocks/>
              </p:cNvCxnSpPr>
              <p:nvPr>
                <p:custDataLst>
                  <p:tags r:id="rId3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518">
                <a:extLst>
                  <a:ext uri="{FF2B5EF4-FFF2-40B4-BE49-F238E27FC236}">
                    <a16:creationId xmlns:a16="http://schemas.microsoft.com/office/drawing/2014/main" id="{2BC62C86-32EA-4063-BF23-F169A295DB79}"/>
                  </a:ext>
                </a:extLst>
              </p:cNvPr>
              <p:cNvCxnSpPr>
                <a:cxnSpLocks/>
              </p:cNvCxnSpPr>
              <p:nvPr>
                <p:custDataLst>
                  <p:tags r:id="rId3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519">
                <a:extLst>
                  <a:ext uri="{FF2B5EF4-FFF2-40B4-BE49-F238E27FC236}">
                    <a16:creationId xmlns:a16="http://schemas.microsoft.com/office/drawing/2014/main" id="{EC004B43-1FDB-479F-9E5D-11F79FBF9EB5}"/>
                  </a:ext>
                </a:extLst>
              </p:cNvPr>
              <p:cNvCxnSpPr>
                <a:cxnSpLocks/>
              </p:cNvCxnSpPr>
              <p:nvPr>
                <p:custDataLst>
                  <p:tags r:id="rId3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520">
                <a:extLst>
                  <a:ext uri="{FF2B5EF4-FFF2-40B4-BE49-F238E27FC236}">
                    <a16:creationId xmlns:a16="http://schemas.microsoft.com/office/drawing/2014/main" id="{071250C6-B1AE-4955-B389-BB7EC17090E9}"/>
                  </a:ext>
                </a:extLst>
              </p:cNvPr>
              <p:cNvCxnSpPr>
                <a:cxnSpLocks/>
              </p:cNvCxnSpPr>
              <p:nvPr>
                <p:custDataLst>
                  <p:tags r:id="rId3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 name="Ticks_1minute">
              <a:extLst>
                <a:ext uri="{FF2B5EF4-FFF2-40B4-BE49-F238E27FC236}">
                  <a16:creationId xmlns:a16="http://schemas.microsoft.com/office/drawing/2014/main" id="{AB94B157-1FC3-4A87-88D9-938240942C70}"/>
                </a:ext>
              </a:extLst>
            </p:cNvPr>
            <p:cNvGrpSpPr/>
            <p:nvPr>
              <p:custDataLst>
                <p:tags r:id="rId11"/>
              </p:custDataLst>
            </p:nvPr>
          </p:nvGrpSpPr>
          <p:grpSpPr bwMode="gray">
            <a:xfrm rot="1800000">
              <a:off x="6262314" y="-1692922"/>
              <a:ext cx="239383" cy="134955"/>
              <a:chOff x="8076251" y="4591685"/>
              <a:chExt cx="239383" cy="134955"/>
            </a:xfrm>
          </p:grpSpPr>
          <p:cxnSp>
            <p:nvCxnSpPr>
              <p:cNvPr id="34" name="Straight Connector 513">
                <a:extLst>
                  <a:ext uri="{FF2B5EF4-FFF2-40B4-BE49-F238E27FC236}">
                    <a16:creationId xmlns:a16="http://schemas.microsoft.com/office/drawing/2014/main" id="{12B5D321-0934-4BCC-B153-2BE1B0F4C85A}"/>
                  </a:ext>
                </a:extLst>
              </p:cNvPr>
              <p:cNvCxnSpPr>
                <a:cxnSpLocks/>
              </p:cNvCxnSpPr>
              <p:nvPr>
                <p:custDataLst>
                  <p:tags r:id="rId31"/>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514">
                <a:extLst>
                  <a:ext uri="{FF2B5EF4-FFF2-40B4-BE49-F238E27FC236}">
                    <a16:creationId xmlns:a16="http://schemas.microsoft.com/office/drawing/2014/main" id="{C0701020-05D7-446A-8FAE-5B62ADC9D41D}"/>
                  </a:ext>
                </a:extLst>
              </p:cNvPr>
              <p:cNvCxnSpPr>
                <a:cxnSpLocks/>
              </p:cNvCxnSpPr>
              <p:nvPr>
                <p:custDataLst>
                  <p:tags r:id="rId32"/>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515">
                <a:extLst>
                  <a:ext uri="{FF2B5EF4-FFF2-40B4-BE49-F238E27FC236}">
                    <a16:creationId xmlns:a16="http://schemas.microsoft.com/office/drawing/2014/main" id="{4502776B-5C1A-4E76-A156-CF4497BB384B}"/>
                  </a:ext>
                </a:extLst>
              </p:cNvPr>
              <p:cNvCxnSpPr>
                <a:cxnSpLocks/>
              </p:cNvCxnSpPr>
              <p:nvPr>
                <p:custDataLst>
                  <p:tags r:id="rId33"/>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516">
                <a:extLst>
                  <a:ext uri="{FF2B5EF4-FFF2-40B4-BE49-F238E27FC236}">
                    <a16:creationId xmlns:a16="http://schemas.microsoft.com/office/drawing/2014/main" id="{A3A6A229-A146-41E4-8BBF-0E83E372A3D1}"/>
                  </a:ext>
                </a:extLst>
              </p:cNvPr>
              <p:cNvCxnSpPr>
                <a:cxnSpLocks/>
              </p:cNvCxnSpPr>
              <p:nvPr>
                <p:custDataLst>
                  <p:tags r:id="rId34"/>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 name="Oval 494">
              <a:extLst>
                <a:ext uri="{FF2B5EF4-FFF2-40B4-BE49-F238E27FC236}">
                  <a16:creationId xmlns:a16="http://schemas.microsoft.com/office/drawing/2014/main" id="{0724E1C2-04F6-4DE4-8D47-89A63FE668B1}"/>
                </a:ext>
              </a:extLst>
            </p:cNvPr>
            <p:cNvSpPr>
              <a:spLocks/>
            </p:cNvSpPr>
            <p:nvPr>
              <p:custDataLst>
                <p:tags r:id="rId12"/>
              </p:custDataLst>
            </p:nvPr>
          </p:nvSpPr>
          <p:spPr bwMode="gray">
            <a:xfrm>
              <a:off x="5000736" y="-1903280"/>
              <a:ext cx="1656230" cy="1656230"/>
            </a:xfrm>
            <a:prstGeom prst="ellipse">
              <a:avLst/>
            </a:prstGeom>
            <a:noFill/>
            <a:ln w="6350" algn="ctr">
              <a:solidFill>
                <a:schemeClr val="accent6"/>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a:ln>
                  <a:noFill/>
                </a:ln>
                <a:solidFill>
                  <a:srgbClr val="1A1A1A"/>
                </a:solidFill>
                <a:effectLst/>
                <a:uLnTx/>
                <a:uFillTx/>
                <a:latin typeface="Segoe UI"/>
                <a:ea typeface="+mn-ea"/>
                <a:cs typeface="+mn-cs"/>
              </a:endParaRPr>
            </a:p>
          </p:txBody>
        </p:sp>
        <p:grpSp>
          <p:nvGrpSpPr>
            <p:cNvPr id="16" name="Ticks_5minutes">
              <a:extLst>
                <a:ext uri="{FF2B5EF4-FFF2-40B4-BE49-F238E27FC236}">
                  <a16:creationId xmlns:a16="http://schemas.microsoft.com/office/drawing/2014/main" id="{9725BF0F-5459-43CF-AFAD-CE072927A07E}"/>
                </a:ext>
              </a:extLst>
            </p:cNvPr>
            <p:cNvGrpSpPr/>
            <p:nvPr>
              <p:custDataLst>
                <p:tags r:id="rId13"/>
              </p:custDataLst>
            </p:nvPr>
          </p:nvGrpSpPr>
          <p:grpSpPr bwMode="gray">
            <a:xfrm>
              <a:off x="5000736" y="-1903280"/>
              <a:ext cx="1656230" cy="1656230"/>
              <a:chOff x="899490" y="2483871"/>
              <a:chExt cx="1656230" cy="1656230"/>
            </a:xfrm>
          </p:grpSpPr>
          <p:cxnSp>
            <p:nvCxnSpPr>
              <p:cNvPr id="22" name="Straight Connector 501">
                <a:extLst>
                  <a:ext uri="{FF2B5EF4-FFF2-40B4-BE49-F238E27FC236}">
                    <a16:creationId xmlns:a16="http://schemas.microsoft.com/office/drawing/2014/main" id="{2A28DD02-F6B9-439F-BB56-61363722152A}"/>
                  </a:ext>
                </a:extLst>
              </p:cNvPr>
              <p:cNvCxnSpPr>
                <a:cxnSpLocks/>
              </p:cNvCxnSpPr>
              <p:nvPr>
                <p:custDataLst>
                  <p:tags r:id="rId19"/>
                </p:custDataLst>
              </p:nvPr>
            </p:nvCxnSpPr>
            <p:spPr bwMode="gray">
              <a:xfrm rot="1800000">
                <a:off x="1352614"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502">
                <a:extLst>
                  <a:ext uri="{FF2B5EF4-FFF2-40B4-BE49-F238E27FC236}">
                    <a16:creationId xmlns:a16="http://schemas.microsoft.com/office/drawing/2014/main" id="{F809DA54-7815-4ABC-B8F4-2D556AAAA8D0}"/>
                  </a:ext>
                </a:extLst>
              </p:cNvPr>
              <p:cNvCxnSpPr>
                <a:cxnSpLocks/>
              </p:cNvCxnSpPr>
              <p:nvPr>
                <p:custDataLst>
                  <p:tags r:id="rId20"/>
                </p:custDataLst>
              </p:nvPr>
            </p:nvCxnSpPr>
            <p:spPr bwMode="gray">
              <a:xfrm rot="3600000">
                <a:off x="2382421" y="2861928"/>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503">
                <a:extLst>
                  <a:ext uri="{FF2B5EF4-FFF2-40B4-BE49-F238E27FC236}">
                    <a16:creationId xmlns:a16="http://schemas.microsoft.com/office/drawing/2014/main" id="{4C7F108F-3F55-4B8F-AD5B-8D590FCB8A8A}"/>
                  </a:ext>
                </a:extLst>
              </p:cNvPr>
              <p:cNvCxnSpPr>
                <a:cxnSpLocks/>
              </p:cNvCxnSpPr>
              <p:nvPr>
                <p:custDataLst>
                  <p:tags r:id="rId21"/>
                </p:custDataLst>
              </p:nvPr>
            </p:nvCxnSpPr>
            <p:spPr bwMode="gray">
              <a:xfrm>
                <a:off x="1727605" y="248387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504">
                <a:extLst>
                  <a:ext uri="{FF2B5EF4-FFF2-40B4-BE49-F238E27FC236}">
                    <a16:creationId xmlns:a16="http://schemas.microsoft.com/office/drawing/2014/main" id="{4633932D-5883-42F9-9B71-15E8C1306C83}"/>
                  </a:ext>
                </a:extLst>
              </p:cNvPr>
              <p:cNvCxnSpPr>
                <a:cxnSpLocks/>
              </p:cNvCxnSpPr>
              <p:nvPr>
                <p:custDataLst>
                  <p:tags r:id="rId22"/>
                </p:custDataLst>
              </p:nvPr>
            </p:nvCxnSpPr>
            <p:spPr bwMode="gray">
              <a:xfrm rot="9000000">
                <a:off x="1349547" y="2590319"/>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505">
                <a:extLst>
                  <a:ext uri="{FF2B5EF4-FFF2-40B4-BE49-F238E27FC236}">
                    <a16:creationId xmlns:a16="http://schemas.microsoft.com/office/drawing/2014/main" id="{4CC51AC8-96B7-4E5D-B8E0-D1E1B674264C}"/>
                  </a:ext>
                </a:extLst>
              </p:cNvPr>
              <p:cNvCxnSpPr>
                <a:cxnSpLocks/>
              </p:cNvCxnSpPr>
              <p:nvPr>
                <p:custDataLst>
                  <p:tags r:id="rId23"/>
                </p:custDataLst>
              </p:nvPr>
            </p:nvCxnSpPr>
            <p:spPr bwMode="gray">
              <a:xfrm rot="7200000">
                <a:off x="2382421" y="3618044"/>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506">
                <a:extLst>
                  <a:ext uri="{FF2B5EF4-FFF2-40B4-BE49-F238E27FC236}">
                    <a16:creationId xmlns:a16="http://schemas.microsoft.com/office/drawing/2014/main" id="{87368437-6E62-429A-BC02-97C1D8FCFC38}"/>
                  </a:ext>
                </a:extLst>
              </p:cNvPr>
              <p:cNvCxnSpPr>
                <a:cxnSpLocks/>
              </p:cNvCxnSpPr>
              <p:nvPr>
                <p:custDataLst>
                  <p:tags r:id="rId24"/>
                </p:custDataLst>
              </p:nvPr>
            </p:nvCxnSpPr>
            <p:spPr bwMode="gray">
              <a:xfrm rot="5400000">
                <a:off x="248372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507">
                <a:extLst>
                  <a:ext uri="{FF2B5EF4-FFF2-40B4-BE49-F238E27FC236}">
                    <a16:creationId xmlns:a16="http://schemas.microsoft.com/office/drawing/2014/main" id="{5FC19784-7414-4E0D-A15E-8EE51BFBAE7A}"/>
                  </a:ext>
                </a:extLst>
              </p:cNvPr>
              <p:cNvCxnSpPr>
                <a:cxnSpLocks/>
              </p:cNvCxnSpPr>
              <p:nvPr>
                <p:custDataLst>
                  <p:tags r:id="rId25"/>
                </p:custDataLst>
              </p:nvPr>
            </p:nvCxnSpPr>
            <p:spPr bwMode="gray">
              <a:xfrm>
                <a:off x="1727605" y="399610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508">
                <a:extLst>
                  <a:ext uri="{FF2B5EF4-FFF2-40B4-BE49-F238E27FC236}">
                    <a16:creationId xmlns:a16="http://schemas.microsoft.com/office/drawing/2014/main" id="{F0E2F0C7-7BF7-4D00-9E43-1B75806D64C1}"/>
                  </a:ext>
                </a:extLst>
              </p:cNvPr>
              <p:cNvCxnSpPr>
                <a:cxnSpLocks/>
              </p:cNvCxnSpPr>
              <p:nvPr>
                <p:custDataLst>
                  <p:tags r:id="rId26"/>
                </p:custDataLst>
              </p:nvPr>
            </p:nvCxnSpPr>
            <p:spPr bwMode="gray">
              <a:xfrm rot="1800000">
                <a:off x="2105662" y="258447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509">
                <a:extLst>
                  <a:ext uri="{FF2B5EF4-FFF2-40B4-BE49-F238E27FC236}">
                    <a16:creationId xmlns:a16="http://schemas.microsoft.com/office/drawing/2014/main" id="{CA552872-F574-4536-B418-122E1B2CDE81}"/>
                  </a:ext>
                </a:extLst>
              </p:cNvPr>
              <p:cNvCxnSpPr>
                <a:cxnSpLocks/>
              </p:cNvCxnSpPr>
              <p:nvPr>
                <p:custDataLst>
                  <p:tags r:id="rId27"/>
                </p:custDataLst>
              </p:nvPr>
            </p:nvCxnSpPr>
            <p:spPr bwMode="gray">
              <a:xfrm rot="3600000">
                <a:off x="1072790" y="361804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510">
                <a:extLst>
                  <a:ext uri="{FF2B5EF4-FFF2-40B4-BE49-F238E27FC236}">
                    <a16:creationId xmlns:a16="http://schemas.microsoft.com/office/drawing/2014/main" id="{A9B6292E-9FBB-48C7-99CE-1163E2AF6300}"/>
                  </a:ext>
                </a:extLst>
              </p:cNvPr>
              <p:cNvCxnSpPr>
                <a:cxnSpLocks/>
              </p:cNvCxnSpPr>
              <p:nvPr>
                <p:custDataLst>
                  <p:tags r:id="rId28"/>
                </p:custDataLst>
              </p:nvPr>
            </p:nvCxnSpPr>
            <p:spPr bwMode="gray">
              <a:xfrm rot="9000000">
                <a:off x="2105663"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511">
                <a:extLst>
                  <a:ext uri="{FF2B5EF4-FFF2-40B4-BE49-F238E27FC236}">
                    <a16:creationId xmlns:a16="http://schemas.microsoft.com/office/drawing/2014/main" id="{5A6BD43E-556A-456F-B03C-3EFDFA6F9C93}"/>
                  </a:ext>
                </a:extLst>
              </p:cNvPr>
              <p:cNvCxnSpPr>
                <a:cxnSpLocks/>
              </p:cNvCxnSpPr>
              <p:nvPr>
                <p:custDataLst>
                  <p:tags r:id="rId29"/>
                </p:custDataLst>
              </p:nvPr>
            </p:nvCxnSpPr>
            <p:spPr bwMode="gray">
              <a:xfrm rot="7200000">
                <a:off x="1072790" y="2865892"/>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512">
                <a:extLst>
                  <a:ext uri="{FF2B5EF4-FFF2-40B4-BE49-F238E27FC236}">
                    <a16:creationId xmlns:a16="http://schemas.microsoft.com/office/drawing/2014/main" id="{68BE0818-FB1E-4EAD-93D9-0C95D8D4547C}"/>
                  </a:ext>
                </a:extLst>
              </p:cNvPr>
              <p:cNvCxnSpPr>
                <a:cxnSpLocks/>
              </p:cNvCxnSpPr>
              <p:nvPr>
                <p:custDataLst>
                  <p:tags r:id="rId30"/>
                </p:custDataLst>
              </p:nvPr>
            </p:nvCxnSpPr>
            <p:spPr bwMode="gray">
              <a:xfrm rot="5400000">
                <a:off x="97149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 name="Ticks_1minute">
              <a:extLst>
                <a:ext uri="{FF2B5EF4-FFF2-40B4-BE49-F238E27FC236}">
                  <a16:creationId xmlns:a16="http://schemas.microsoft.com/office/drawing/2014/main" id="{EC917640-CFA5-4BDA-A529-2898EB638A05}"/>
                </a:ext>
              </a:extLst>
            </p:cNvPr>
            <p:cNvGrpSpPr/>
            <p:nvPr>
              <p:custDataLst>
                <p:tags r:id="rId14"/>
              </p:custDataLst>
            </p:nvPr>
          </p:nvGrpSpPr>
          <p:grpSpPr bwMode="gray">
            <a:xfrm>
              <a:off x="5913066" y="-1895776"/>
              <a:ext cx="239383" cy="134955"/>
              <a:chOff x="8076251" y="4591685"/>
              <a:chExt cx="239383" cy="134955"/>
            </a:xfrm>
          </p:grpSpPr>
          <p:cxnSp>
            <p:nvCxnSpPr>
              <p:cNvPr id="18" name="Straight Connector 497">
                <a:extLst>
                  <a:ext uri="{FF2B5EF4-FFF2-40B4-BE49-F238E27FC236}">
                    <a16:creationId xmlns:a16="http://schemas.microsoft.com/office/drawing/2014/main" id="{686C070D-FB71-4733-B6B8-03BF3E06720B}"/>
                  </a:ext>
                </a:extLst>
              </p:cNvPr>
              <p:cNvCxnSpPr>
                <a:cxnSpLocks/>
              </p:cNvCxnSpPr>
              <p:nvPr>
                <p:custDataLst>
                  <p:tags r:id="rId1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498">
                <a:extLst>
                  <a:ext uri="{FF2B5EF4-FFF2-40B4-BE49-F238E27FC236}">
                    <a16:creationId xmlns:a16="http://schemas.microsoft.com/office/drawing/2014/main" id="{B5F8AA5F-A904-4E33-B94C-D3C7C9A92C1C}"/>
                  </a:ext>
                </a:extLst>
              </p:cNvPr>
              <p:cNvCxnSpPr>
                <a:cxnSpLocks/>
              </p:cNvCxnSpPr>
              <p:nvPr>
                <p:custDataLst>
                  <p:tags r:id="rId1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499">
                <a:extLst>
                  <a:ext uri="{FF2B5EF4-FFF2-40B4-BE49-F238E27FC236}">
                    <a16:creationId xmlns:a16="http://schemas.microsoft.com/office/drawing/2014/main" id="{C9F07887-BD5B-4B22-8828-C3FBA63E5076}"/>
                  </a:ext>
                </a:extLst>
              </p:cNvPr>
              <p:cNvCxnSpPr>
                <a:cxnSpLocks/>
              </p:cNvCxnSpPr>
              <p:nvPr>
                <p:custDataLst>
                  <p:tags r:id="rId1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500">
                <a:extLst>
                  <a:ext uri="{FF2B5EF4-FFF2-40B4-BE49-F238E27FC236}">
                    <a16:creationId xmlns:a16="http://schemas.microsoft.com/office/drawing/2014/main" id="{FD28F366-D582-4CDB-AA3D-AA9B19F0E73C}"/>
                  </a:ext>
                </a:extLst>
              </p:cNvPr>
              <p:cNvCxnSpPr>
                <a:cxnSpLocks/>
              </p:cNvCxnSpPr>
              <p:nvPr>
                <p:custDataLst>
                  <p:tags r:id="rId1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46" name="Indicator_Seconds">
            <a:extLst>
              <a:ext uri="{FF2B5EF4-FFF2-40B4-BE49-F238E27FC236}">
                <a16:creationId xmlns:a16="http://schemas.microsoft.com/office/drawing/2014/main" id="{C22C1A57-8483-49A2-9964-5FD70542C482}"/>
              </a:ext>
              <a:ext uri="{C183D7F6-B498-43B3-948B-1728B52AA6E4}">
                <adec:decorative xmlns:adec="http://schemas.microsoft.com/office/drawing/2017/decorative" val="1"/>
              </a:ext>
            </a:extLst>
          </p:cNvPr>
          <p:cNvGrpSpPr/>
          <p:nvPr>
            <p:custDataLst>
              <p:tags r:id="rId3"/>
            </p:custDataLst>
          </p:nvPr>
        </p:nvGrpSpPr>
        <p:grpSpPr bwMode="gray">
          <a:xfrm>
            <a:off x="10174171" y="1436688"/>
            <a:ext cx="1720061" cy="1720061"/>
            <a:chOff x="1511575" y="2744904"/>
            <a:chExt cx="1656230" cy="1656230"/>
          </a:xfrm>
        </p:grpSpPr>
        <p:sp>
          <p:nvSpPr>
            <p:cNvPr id="47" name="Pentagon 526">
              <a:extLst>
                <a:ext uri="{FF2B5EF4-FFF2-40B4-BE49-F238E27FC236}">
                  <a16:creationId xmlns:a16="http://schemas.microsoft.com/office/drawing/2014/main" id="{90A832A1-2F6A-46AA-B2E9-C4E828E14C8E}"/>
                </a:ext>
              </a:extLst>
            </p:cNvPr>
            <p:cNvSpPr>
              <a:spLocks/>
            </p:cNvSpPr>
            <p:nvPr>
              <p:custDataLst>
                <p:tags r:id="rId8"/>
              </p:custDataLst>
            </p:nvPr>
          </p:nvSpPr>
          <p:spPr bwMode="gray">
            <a:xfrm rot="16200000">
              <a:off x="1925691" y="3122900"/>
              <a:ext cx="828000" cy="72010"/>
            </a:xfrm>
            <a:prstGeom prst="homePlate">
              <a:avLst>
                <a:gd name="adj" fmla="val 283564"/>
              </a:avLst>
            </a:prstGeom>
            <a:solidFill>
              <a:schemeClr val="accent1"/>
            </a:solidFill>
            <a:ln w="6350" algn="ctr">
              <a:noFill/>
              <a:miter lim="800000"/>
              <a:headEnd/>
              <a:tailEnd/>
            </a:ln>
          </p:spPr>
          <p:txBody>
            <a:bodyPr wrap="square" lIns="90000" tIns="72000" rIns="102097"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a:ln>
                  <a:noFill/>
                </a:ln>
                <a:solidFill>
                  <a:srgbClr val="1A1A1A"/>
                </a:solidFill>
                <a:effectLst/>
                <a:uLnTx/>
                <a:uFillTx/>
                <a:latin typeface="Segoe UI"/>
                <a:ea typeface="+mn-ea"/>
                <a:cs typeface="+mn-cs"/>
              </a:endParaRPr>
            </a:p>
          </p:txBody>
        </p:sp>
        <p:sp>
          <p:nvSpPr>
            <p:cNvPr id="48" name="Oval 527">
              <a:extLst>
                <a:ext uri="{FF2B5EF4-FFF2-40B4-BE49-F238E27FC236}">
                  <a16:creationId xmlns:a16="http://schemas.microsoft.com/office/drawing/2014/main" id="{8499A298-6228-42DA-B087-6E516D0C2ABD}"/>
                </a:ext>
              </a:extLst>
            </p:cNvPr>
            <p:cNvSpPr>
              <a:spLocks/>
            </p:cNvSpPr>
            <p:nvPr>
              <p:custDataLst>
                <p:tags r:id="rId9"/>
              </p:custDataLst>
            </p:nvPr>
          </p:nvSpPr>
          <p:spPr bwMode="gray">
            <a:xfrm>
              <a:off x="1511575" y="2744904"/>
              <a:ext cx="1656230" cy="1656230"/>
            </a:xfrm>
            <a:prstGeom prst="ellipse">
              <a:avLst/>
            </a:prstGeom>
            <a:noFill/>
            <a:ln w="6350" algn="ctr">
              <a:solidFill>
                <a:schemeClr val="lt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49" name="Clock_Top">
            <a:extLst>
              <a:ext uri="{FF2B5EF4-FFF2-40B4-BE49-F238E27FC236}">
                <a16:creationId xmlns:a16="http://schemas.microsoft.com/office/drawing/2014/main" id="{5EFEDEEF-956D-4F4C-9874-D9DFCD0B5A09}"/>
              </a:ext>
              <a:ext uri="{C183D7F6-B498-43B3-948B-1728B52AA6E4}">
                <adec:decorative xmlns:adec="http://schemas.microsoft.com/office/drawing/2017/decorative" val="1"/>
              </a:ext>
            </a:extLst>
          </p:cNvPr>
          <p:cNvGrpSpPr/>
          <p:nvPr>
            <p:custDataLst>
              <p:tags r:id="rId4"/>
            </p:custDataLst>
          </p:nvPr>
        </p:nvGrpSpPr>
        <p:grpSpPr bwMode="gray">
          <a:xfrm>
            <a:off x="10174171" y="1436688"/>
            <a:ext cx="1720061" cy="1720061"/>
            <a:chOff x="3347830" y="2708900"/>
            <a:chExt cx="1656230" cy="1656230"/>
          </a:xfrm>
        </p:grpSpPr>
        <p:sp>
          <p:nvSpPr>
            <p:cNvPr id="50" name="Clock_Dot">
              <a:extLst>
                <a:ext uri="{FF2B5EF4-FFF2-40B4-BE49-F238E27FC236}">
                  <a16:creationId xmlns:a16="http://schemas.microsoft.com/office/drawing/2014/main" id="{F42FA3F7-7A7F-424C-A9D8-47C213BD3F56}"/>
                </a:ext>
              </a:extLst>
            </p:cNvPr>
            <p:cNvSpPr/>
            <p:nvPr>
              <p:custDataLst>
                <p:tags r:id="rId6"/>
              </p:custDataLst>
            </p:nvPr>
          </p:nvSpPr>
          <p:spPr bwMode="gray">
            <a:xfrm flipV="1">
              <a:off x="4067930" y="3429000"/>
              <a:ext cx="216030" cy="216030"/>
            </a:xfrm>
            <a:prstGeom prst="ellipse">
              <a:avLst/>
            </a:prstGeom>
            <a:solidFill>
              <a:schemeClr val="accent1"/>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a:ln>
                  <a:noFill/>
                </a:ln>
                <a:solidFill>
                  <a:srgbClr val="1A1A1A"/>
                </a:solidFill>
                <a:effectLst/>
                <a:uLnTx/>
                <a:uFillTx/>
                <a:latin typeface="Segoe UI"/>
                <a:ea typeface="+mn-ea"/>
                <a:cs typeface="+mn-cs"/>
              </a:endParaRPr>
            </a:p>
          </p:txBody>
        </p:sp>
        <p:sp>
          <p:nvSpPr>
            <p:cNvPr id="51" name="Clock_Glas">
              <a:extLst>
                <a:ext uri="{FF2B5EF4-FFF2-40B4-BE49-F238E27FC236}">
                  <a16:creationId xmlns:a16="http://schemas.microsoft.com/office/drawing/2014/main" id="{108D9508-6289-49AE-8727-7F311D2FB1CD}"/>
                </a:ext>
              </a:extLst>
            </p:cNvPr>
            <p:cNvSpPr>
              <a:spLocks/>
            </p:cNvSpPr>
            <p:nvPr>
              <p:custDataLst>
                <p:tags r:id="rId7"/>
              </p:custDataLst>
            </p:nvPr>
          </p:nvSpPr>
          <p:spPr bwMode="gray">
            <a:xfrm>
              <a:off x="3347830" y="2708900"/>
              <a:ext cx="1656230" cy="1656230"/>
            </a:xfrm>
            <a:prstGeom prst="ellipse">
              <a:avLst/>
            </a:prstGeom>
            <a:noFill/>
            <a:ln w="6350" algn="ctr">
              <a:solidFill>
                <a:schemeClr val="tx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a:ln>
                  <a:noFill/>
                </a:ln>
                <a:solidFill>
                  <a:srgbClr val="1A1A1A"/>
                </a:solidFill>
                <a:effectLst/>
                <a:uLnTx/>
                <a:uFillTx/>
                <a:latin typeface="Segoe UI"/>
                <a:ea typeface="+mn-ea"/>
                <a:cs typeface="+mn-cs"/>
              </a:endParaRPr>
            </a:p>
          </p:txBody>
        </p:sp>
      </p:grpSp>
      <p:sp>
        <p:nvSpPr>
          <p:cNvPr id="52" name="Time_Over_20min">
            <a:extLst>
              <a:ext uri="{FF2B5EF4-FFF2-40B4-BE49-F238E27FC236}">
                <a16:creationId xmlns:a16="http://schemas.microsoft.com/office/drawing/2014/main" id="{D96426C7-20C3-4782-9BB7-F8EE88D091D3}"/>
              </a:ext>
            </a:extLst>
          </p:cNvPr>
          <p:cNvSpPr>
            <a:spLocks/>
          </p:cNvSpPr>
          <p:nvPr>
            <p:custDataLst>
              <p:tags r:id="rId5"/>
            </p:custDataLst>
          </p:nvPr>
        </p:nvSpPr>
        <p:spPr bwMode="gray">
          <a:xfrm>
            <a:off x="10174171" y="1436688"/>
            <a:ext cx="1720061" cy="1720061"/>
          </a:xfrm>
          <a:prstGeom prst="ellipse">
            <a:avLst/>
          </a:prstGeom>
          <a:solidFill>
            <a:srgbClr val="FF3300">
              <a:alpha val="89804"/>
            </a:srgbClr>
          </a:solidFill>
          <a:ln w="6350" algn="ctr">
            <a:solidFill>
              <a:schemeClr val="tx1">
                <a:alpha val="69804"/>
              </a:schemeClr>
            </a:solidFill>
            <a:miter lim="800000"/>
            <a:headEnd/>
            <a:tailEnd/>
          </a:ln>
        </p:spPr>
        <p:txBody>
          <a:bodyPr wrap="square" lIns="0" tIns="72000" rIns="0" bIns="72000" rtlCol="0" anchor="ctr" anchorCtr="0">
            <a:noAutofit/>
          </a:bodyPr>
          <a:lstStyle/>
          <a:p>
            <a:pPr marL="0" marR="0" lvl="0" indent="0" algn="ctr" defTabSz="914367" rtl="0" eaLnBrk="1" fontAlgn="base" latinLnBrk="0" hangingPunct="1">
              <a:lnSpc>
                <a:spcPct val="100000"/>
              </a:lnSpc>
              <a:spcBef>
                <a:spcPct val="40000"/>
              </a:spcBef>
              <a:spcAft>
                <a:spcPct val="0"/>
              </a:spcAft>
              <a:buClr>
                <a:srgbClr val="215283"/>
              </a:buClr>
              <a:buSzPct val="85000"/>
              <a:buFont typeface="Wingdings" pitchFamily="2" charset="2"/>
              <a:buNone/>
              <a:tabLst/>
              <a:defRPr/>
            </a:pPr>
            <a:r>
              <a:rPr kumimoji="0" lang="en-US" sz="1300" b="1" i="0" u="none" strike="noStrike" kern="1200" cap="none" spc="0" normalizeH="0" baseline="0" noProof="0">
                <a:ln>
                  <a:noFill/>
                </a:ln>
                <a:solidFill>
                  <a:srgbClr val="FFFFFF"/>
                </a:solidFill>
                <a:effectLst/>
                <a:uLnTx/>
                <a:uFillTx/>
                <a:latin typeface="Segoe UI"/>
                <a:ea typeface="+mn-ea"/>
                <a:cs typeface="+mn-cs"/>
              </a:rPr>
              <a:t>Solution</a:t>
            </a:r>
          </a:p>
        </p:txBody>
      </p:sp>
    </p:spTree>
    <p:extLst>
      <p:ext uri="{BB962C8B-B14F-4D97-AF65-F5344CB8AC3E}">
        <p14:creationId xmlns:p14="http://schemas.microsoft.com/office/powerpoint/2010/main" val="28109993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7200000">
                                      <p:cBhvr>
                                        <p:cTn id="6" dur="20000" fill="hold"/>
                                        <p:tgtEl>
                                          <p:spTgt spid="46"/>
                                        </p:tgtEl>
                                        <p:attrNameLst>
                                          <p:attrName>r</p:attrName>
                                        </p:attrNameLst>
                                      </p:cBhvr>
                                    </p:animRot>
                                  </p:childTnLst>
                                </p:cTn>
                              </p:par>
                            </p:childTnLst>
                          </p:cTn>
                        </p:par>
                        <p:par>
                          <p:cTn id="7" fill="hold">
                            <p:stCondLst>
                              <p:cond delay="20000"/>
                            </p:stCondLst>
                            <p:childTnLst>
                              <p:par>
                                <p:cTn id="8" presetID="10" presetClass="entr" presetSubtype="0" fill="hold" grpId="0" nodeType="after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childTnLst>
                          </p:cTn>
                        </p:par>
                        <p:par>
                          <p:cTn id="11" fill="hold">
                            <p:stCondLst>
                              <p:cond delay="20500"/>
                            </p:stCondLst>
                            <p:childTnLst>
                              <p:par>
                                <p:cTn id="12" presetID="16" presetClass="entr" presetSubtype="21" fill="hold" nodeType="after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barn(inVertical)">
                                      <p:cBhvr>
                                        <p:cTn id="1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a:t>Summary</a:t>
            </a:r>
          </a:p>
        </p:txBody>
      </p:sp>
      <p:grpSp>
        <p:nvGrpSpPr>
          <p:cNvPr id="4" name="Group 3">
            <a:extLst>
              <a:ext uri="{FF2B5EF4-FFF2-40B4-BE49-F238E27FC236}">
                <a16:creationId xmlns:a16="http://schemas.microsoft.com/office/drawing/2014/main" id="{EDB9A81B-A463-ED76-0B86-2AA2A8CA1116}"/>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5" name="Group 4">
              <a:extLst>
                <a:ext uri="{FF2B5EF4-FFF2-40B4-BE49-F238E27FC236}">
                  <a16:creationId xmlns:a16="http://schemas.microsoft.com/office/drawing/2014/main" id="{02AF5C92-F26A-A328-C6FB-5E32C98BC36A}"/>
                </a:ext>
              </a:extLst>
            </p:cNvPr>
            <p:cNvGrpSpPr/>
            <p:nvPr/>
          </p:nvGrpSpPr>
          <p:grpSpPr>
            <a:xfrm>
              <a:off x="418643" y="1487929"/>
              <a:ext cx="717140" cy="717242"/>
              <a:chOff x="418643" y="1487929"/>
              <a:chExt cx="717140" cy="717242"/>
            </a:xfrm>
          </p:grpSpPr>
          <p:sp>
            <p:nvSpPr>
              <p:cNvPr id="7" name="Freeform 5">
                <a:extLst>
                  <a:ext uri="{FF2B5EF4-FFF2-40B4-BE49-F238E27FC236}">
                    <a16:creationId xmlns:a16="http://schemas.microsoft.com/office/drawing/2014/main" id="{D741554E-D6EA-C442-473A-83902460AC43}"/>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Freeform 6">
                <a:extLst>
                  <a:ext uri="{FF2B5EF4-FFF2-40B4-BE49-F238E27FC236}">
                    <a16:creationId xmlns:a16="http://schemas.microsoft.com/office/drawing/2014/main" id="{A12B44E1-89AC-ACD8-F2E1-C01CB5946B93}"/>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6" name="Lock" title="Icon of a padlock">
              <a:extLst>
                <a:ext uri="{FF2B5EF4-FFF2-40B4-BE49-F238E27FC236}">
                  <a16:creationId xmlns:a16="http://schemas.microsoft.com/office/drawing/2014/main" id="{27457374-F020-4C8E-18DF-80265338224E}"/>
                </a:ext>
              </a:extLst>
            </p:cNvPr>
            <p:cNvSpPr>
              <a:spLocks noChangeAspect="1" noEditPoints="1"/>
            </p:cNvSpPr>
            <p:nvPr/>
          </p:nvSpPr>
          <p:spPr bwMode="auto">
            <a:xfrm>
              <a:off x="648425" y="1666550"/>
              <a:ext cx="257576" cy="360000"/>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AA185E1C-174B-427E-8173-3D6B22758871}"/>
              </a:ext>
            </a:extLst>
          </p:cNvPr>
          <p:cNvSpPr>
            <a:spLocks noGrp="1"/>
          </p:cNvSpPr>
          <p:nvPr>
            <p:ph type="body" sz="quarter" idx="11"/>
          </p:nvPr>
        </p:nvSpPr>
        <p:spPr>
          <a:prstGeom prst="rect">
            <a:avLst/>
          </a:prstGeom>
        </p:spPr>
        <p:txBody>
          <a:bodyPr lIns="0" rIns="0">
            <a:normAutofit/>
          </a:bodyPr>
          <a:lstStyle/>
          <a:p>
            <a:pPr>
              <a:lnSpc>
                <a:spcPct val="100000"/>
              </a:lnSpc>
              <a:spcBef>
                <a:spcPts val="0"/>
              </a:spcBef>
              <a:spcAft>
                <a:spcPts val="0"/>
              </a:spcAft>
            </a:pPr>
            <a:r>
              <a:rPr lang="en-US" sz="2000"/>
              <a:t>Integrations helps use build a more complete solution that provide a better user experience/value than if the solutions were used individually</a:t>
            </a:r>
          </a:p>
        </p:txBody>
      </p:sp>
      <p:grpSp>
        <p:nvGrpSpPr>
          <p:cNvPr id="9" name="Group 8">
            <a:extLst>
              <a:ext uri="{FF2B5EF4-FFF2-40B4-BE49-F238E27FC236}">
                <a16:creationId xmlns:a16="http://schemas.microsoft.com/office/drawing/2014/main" id="{6B768156-0E30-EF80-E58C-35349FB7B210}"/>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10" name="Group 9">
              <a:extLst>
                <a:ext uri="{FF2B5EF4-FFF2-40B4-BE49-F238E27FC236}">
                  <a16:creationId xmlns:a16="http://schemas.microsoft.com/office/drawing/2014/main" id="{CCA7E0ED-1B1A-B05D-8413-B01558F79F16}"/>
                </a:ext>
              </a:extLst>
            </p:cNvPr>
            <p:cNvGrpSpPr/>
            <p:nvPr/>
          </p:nvGrpSpPr>
          <p:grpSpPr>
            <a:xfrm>
              <a:off x="418643" y="2533089"/>
              <a:ext cx="717140" cy="717242"/>
              <a:chOff x="418643" y="1487929"/>
              <a:chExt cx="717140" cy="717242"/>
            </a:xfrm>
          </p:grpSpPr>
          <p:sp>
            <p:nvSpPr>
              <p:cNvPr id="12" name="Freeform 5">
                <a:extLst>
                  <a:ext uri="{FF2B5EF4-FFF2-40B4-BE49-F238E27FC236}">
                    <a16:creationId xmlns:a16="http://schemas.microsoft.com/office/drawing/2014/main" id="{D8BBA48A-CFEA-88D0-BD3B-C9AC20C3AB3C}"/>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3" name="Freeform 6">
                <a:extLst>
                  <a:ext uri="{FF2B5EF4-FFF2-40B4-BE49-F238E27FC236}">
                    <a16:creationId xmlns:a16="http://schemas.microsoft.com/office/drawing/2014/main" id="{3ADCE6FB-75FF-C418-B31C-F0397188BEF1}"/>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1" name="shield_3" title="Icon of a shield with an exclamation point inside">
              <a:extLst>
                <a:ext uri="{FF2B5EF4-FFF2-40B4-BE49-F238E27FC236}">
                  <a16:creationId xmlns:a16="http://schemas.microsoft.com/office/drawing/2014/main" id="{57798FD0-969B-500F-9075-ED5FB4FA62F7}"/>
                </a:ext>
              </a:extLst>
            </p:cNvPr>
            <p:cNvSpPr>
              <a:spLocks noChangeAspect="1" noEditPoints="1"/>
            </p:cNvSpPr>
            <p:nvPr/>
          </p:nvSpPr>
          <p:spPr bwMode="auto">
            <a:xfrm>
              <a:off x="600192" y="2723261"/>
              <a:ext cx="355203" cy="360000"/>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ext Placeholder 1">
            <a:extLst>
              <a:ext uri="{FF2B5EF4-FFF2-40B4-BE49-F238E27FC236}">
                <a16:creationId xmlns:a16="http://schemas.microsoft.com/office/drawing/2014/main" id="{CD575F50-F98D-8C87-A6E7-C2E962E4057B}"/>
              </a:ext>
            </a:extLst>
          </p:cNvPr>
          <p:cNvSpPr>
            <a:spLocks noGrp="1"/>
          </p:cNvSpPr>
          <p:nvPr>
            <p:ph type="body" sz="quarter" idx="15"/>
          </p:nvPr>
        </p:nvSpPr>
        <p:spPr/>
        <p:txBody>
          <a:bodyPr/>
          <a:lstStyle/>
          <a:p>
            <a:pPr>
              <a:lnSpc>
                <a:spcPct val="100000"/>
              </a:lnSpc>
              <a:spcBef>
                <a:spcPts val="0"/>
              </a:spcBef>
              <a:spcAft>
                <a:spcPts val="0"/>
              </a:spcAft>
            </a:pPr>
            <a:r>
              <a:rPr lang="en-US" sz="2000"/>
              <a:t>The Solution Architect must balance the integration techniques used to ensure a good user experience and availability of the solution</a:t>
            </a:r>
          </a:p>
        </p:txBody>
      </p:sp>
    </p:spTree>
    <p:extLst>
      <p:ext uri="{BB962C8B-B14F-4D97-AF65-F5344CB8AC3E}">
        <p14:creationId xmlns:p14="http://schemas.microsoft.com/office/powerpoint/2010/main" val="81262866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111873716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a:t>Solution Architect role with integration</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type="body" sz="quarter" idx="11"/>
          </p:nvPr>
        </p:nvSpPr>
        <p:spPr/>
        <p:txBody>
          <a:bodyPr lIns="0"/>
          <a:lstStyle/>
          <a:p>
            <a:pPr>
              <a:lnSpc>
                <a:spcPct val="100000"/>
              </a:lnSpc>
              <a:spcBef>
                <a:spcPts val="0"/>
              </a:spcBef>
              <a:spcAft>
                <a:spcPts val="0"/>
              </a:spcAft>
            </a:pPr>
            <a:r>
              <a:rPr lang="en-US" sz="2000"/>
              <a:t>Identify where integration is required</a:t>
            </a:r>
          </a:p>
        </p:txBody>
      </p:sp>
      <p:sp>
        <p:nvSpPr>
          <p:cNvPr id="7" name="Text Placeholder 6">
            <a:extLst>
              <a:ext uri="{FF2B5EF4-FFF2-40B4-BE49-F238E27FC236}">
                <a16:creationId xmlns:a16="http://schemas.microsoft.com/office/drawing/2014/main" id="{629283E8-F84D-78D8-1DB9-DDCF40D98A8B}"/>
              </a:ext>
            </a:extLst>
          </p:cNvPr>
          <p:cNvSpPr>
            <a:spLocks noGrp="1"/>
          </p:cNvSpPr>
          <p:nvPr>
            <p:ph type="body" sz="quarter" idx="15"/>
          </p:nvPr>
        </p:nvSpPr>
        <p:spPr/>
        <p:txBody>
          <a:bodyPr/>
          <a:lstStyle/>
          <a:p>
            <a:pPr>
              <a:lnSpc>
                <a:spcPct val="100000"/>
              </a:lnSpc>
              <a:spcBef>
                <a:spcPts val="0"/>
              </a:spcBef>
              <a:spcAft>
                <a:spcPts val="0"/>
              </a:spcAft>
            </a:pPr>
            <a:r>
              <a:rPr lang="en-US" sz="2000"/>
              <a:t>Lead the design how the integration will be implemented and included as part of the overall architecture</a:t>
            </a:r>
          </a:p>
        </p:txBody>
      </p:sp>
      <p:sp>
        <p:nvSpPr>
          <p:cNvPr id="10" name="Text Placeholder 9">
            <a:extLst>
              <a:ext uri="{FF2B5EF4-FFF2-40B4-BE49-F238E27FC236}">
                <a16:creationId xmlns:a16="http://schemas.microsoft.com/office/drawing/2014/main" id="{EEC42065-8A89-2283-701D-430BF4D61D58}"/>
              </a:ext>
            </a:extLst>
          </p:cNvPr>
          <p:cNvSpPr>
            <a:spLocks noGrp="1"/>
          </p:cNvSpPr>
          <p:nvPr>
            <p:ph type="body" sz="quarter" idx="17"/>
          </p:nvPr>
        </p:nvSpPr>
        <p:spPr/>
        <p:txBody>
          <a:bodyPr/>
          <a:lstStyle/>
          <a:p>
            <a:pPr>
              <a:lnSpc>
                <a:spcPct val="100000"/>
              </a:lnSpc>
              <a:spcBef>
                <a:spcPts val="0"/>
              </a:spcBef>
            </a:pPr>
            <a:r>
              <a:rPr lang="en-US" sz="2000"/>
              <a:t>Lead the evaluation efforts of 3rd party integration tools when required</a:t>
            </a:r>
          </a:p>
        </p:txBody>
      </p:sp>
      <p:sp>
        <p:nvSpPr>
          <p:cNvPr id="11" name="Text Placeholder 10">
            <a:extLst>
              <a:ext uri="{FF2B5EF4-FFF2-40B4-BE49-F238E27FC236}">
                <a16:creationId xmlns:a16="http://schemas.microsoft.com/office/drawing/2014/main" id="{D4AF10D3-9C9B-C6EC-4FBA-04DD489BE823}"/>
              </a:ext>
            </a:extLst>
          </p:cNvPr>
          <p:cNvSpPr>
            <a:spLocks noGrp="1"/>
          </p:cNvSpPr>
          <p:nvPr>
            <p:ph type="body" sz="quarter" idx="19"/>
          </p:nvPr>
        </p:nvSpPr>
        <p:spPr/>
        <p:txBody>
          <a:bodyPr/>
          <a:lstStyle/>
          <a:p>
            <a:pPr>
              <a:lnSpc>
                <a:spcPct val="100000"/>
              </a:lnSpc>
              <a:spcBef>
                <a:spcPts val="0"/>
              </a:spcBef>
            </a:pPr>
            <a:r>
              <a:rPr lang="en-US" sz="2000"/>
              <a:t>Ensure that the integration doesn’t make the solution too fragile</a:t>
            </a:r>
          </a:p>
        </p:txBody>
      </p:sp>
      <p:sp>
        <p:nvSpPr>
          <p:cNvPr id="12" name="Text Placeholder 11">
            <a:extLst>
              <a:ext uri="{FF2B5EF4-FFF2-40B4-BE49-F238E27FC236}">
                <a16:creationId xmlns:a16="http://schemas.microsoft.com/office/drawing/2014/main" id="{0092E7E4-9C68-C632-9C6A-F72CF4F0836E}"/>
              </a:ext>
            </a:extLst>
          </p:cNvPr>
          <p:cNvSpPr>
            <a:spLocks noGrp="1"/>
          </p:cNvSpPr>
          <p:nvPr>
            <p:ph type="body" sz="quarter" idx="21"/>
          </p:nvPr>
        </p:nvSpPr>
        <p:spPr/>
        <p:txBody>
          <a:bodyPr/>
          <a:lstStyle/>
          <a:p>
            <a:pPr>
              <a:lnSpc>
                <a:spcPct val="100000"/>
              </a:lnSpc>
              <a:spcBef>
                <a:spcPts val="0"/>
              </a:spcBef>
            </a:pPr>
            <a:r>
              <a:rPr lang="en-US" sz="2000"/>
              <a:t>Consider integrations as part of overall disaster recovery plan</a:t>
            </a:r>
          </a:p>
        </p:txBody>
      </p:sp>
      <p:grpSp>
        <p:nvGrpSpPr>
          <p:cNvPr id="13" name="Group 12">
            <a:extLst>
              <a:ext uri="{FF2B5EF4-FFF2-40B4-BE49-F238E27FC236}">
                <a16:creationId xmlns:a16="http://schemas.microsoft.com/office/drawing/2014/main" id="{7AA85177-A0E7-A35D-8182-64C3DD63E7D1}"/>
              </a:ext>
              <a:ext uri="{C183D7F6-B498-43B3-948B-1728B52AA6E4}">
                <adec:decorative xmlns:adec="http://schemas.microsoft.com/office/drawing/2017/decorative" val="1"/>
              </a:ext>
            </a:extLst>
          </p:cNvPr>
          <p:cNvGrpSpPr/>
          <p:nvPr/>
        </p:nvGrpSpPr>
        <p:grpSpPr>
          <a:xfrm>
            <a:off x="418643" y="1422406"/>
            <a:ext cx="717140" cy="717242"/>
            <a:chOff x="418643" y="1487929"/>
            <a:chExt cx="717140" cy="717242"/>
          </a:xfrm>
        </p:grpSpPr>
        <p:grpSp>
          <p:nvGrpSpPr>
            <p:cNvPr id="14" name="Group 13">
              <a:extLst>
                <a:ext uri="{FF2B5EF4-FFF2-40B4-BE49-F238E27FC236}">
                  <a16:creationId xmlns:a16="http://schemas.microsoft.com/office/drawing/2014/main" id="{98DA0BB9-8A5C-A773-82A2-C6020EB92B62}"/>
                </a:ext>
              </a:extLst>
            </p:cNvPr>
            <p:cNvGrpSpPr/>
            <p:nvPr/>
          </p:nvGrpSpPr>
          <p:grpSpPr>
            <a:xfrm>
              <a:off x="418643" y="1487929"/>
              <a:ext cx="717140" cy="717242"/>
              <a:chOff x="418643" y="1487929"/>
              <a:chExt cx="717140" cy="717242"/>
            </a:xfrm>
          </p:grpSpPr>
          <p:sp>
            <p:nvSpPr>
              <p:cNvPr id="16" name="Freeform 5">
                <a:extLst>
                  <a:ext uri="{FF2B5EF4-FFF2-40B4-BE49-F238E27FC236}">
                    <a16:creationId xmlns:a16="http://schemas.microsoft.com/office/drawing/2014/main" id="{F7BC9D4C-B50D-9A28-8C94-0FF65DF7CBEF}"/>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7" name="Freeform 6">
                <a:extLst>
                  <a:ext uri="{FF2B5EF4-FFF2-40B4-BE49-F238E27FC236}">
                    <a16:creationId xmlns:a16="http://schemas.microsoft.com/office/drawing/2014/main" id="{2AC0BE71-2B1E-3C1A-3781-88ABAF017562}"/>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5" name="Lock" title="Icon of a padlock">
              <a:extLst>
                <a:ext uri="{FF2B5EF4-FFF2-40B4-BE49-F238E27FC236}">
                  <a16:creationId xmlns:a16="http://schemas.microsoft.com/office/drawing/2014/main" id="{C286F8EE-C604-1190-4896-BB78EC6BA491}"/>
                </a:ext>
              </a:extLst>
            </p:cNvPr>
            <p:cNvSpPr>
              <a:spLocks noChangeAspect="1" noEditPoints="1"/>
            </p:cNvSpPr>
            <p:nvPr/>
          </p:nvSpPr>
          <p:spPr bwMode="auto">
            <a:xfrm>
              <a:off x="649005" y="1667710"/>
              <a:ext cx="257576" cy="360000"/>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8" name="Group 17">
            <a:extLst>
              <a:ext uri="{FF2B5EF4-FFF2-40B4-BE49-F238E27FC236}">
                <a16:creationId xmlns:a16="http://schemas.microsoft.com/office/drawing/2014/main" id="{5835A52E-6CD4-4A50-29EF-EE5099E7D693}"/>
              </a:ext>
              <a:ext uri="{C183D7F6-B498-43B3-948B-1728B52AA6E4}">
                <adec:decorative xmlns:adec="http://schemas.microsoft.com/office/drawing/2017/decorative" val="1"/>
              </a:ext>
            </a:extLst>
          </p:cNvPr>
          <p:cNvGrpSpPr/>
          <p:nvPr/>
        </p:nvGrpSpPr>
        <p:grpSpPr>
          <a:xfrm>
            <a:off x="418643" y="2277473"/>
            <a:ext cx="717140" cy="717242"/>
            <a:chOff x="418643" y="2533089"/>
            <a:chExt cx="717140" cy="717242"/>
          </a:xfrm>
        </p:grpSpPr>
        <p:grpSp>
          <p:nvGrpSpPr>
            <p:cNvPr id="19" name="Group 18">
              <a:extLst>
                <a:ext uri="{FF2B5EF4-FFF2-40B4-BE49-F238E27FC236}">
                  <a16:creationId xmlns:a16="http://schemas.microsoft.com/office/drawing/2014/main" id="{6FE24D01-EEA1-3565-2A5B-AB9C7D3477A3}"/>
                </a:ext>
              </a:extLst>
            </p:cNvPr>
            <p:cNvGrpSpPr/>
            <p:nvPr/>
          </p:nvGrpSpPr>
          <p:grpSpPr>
            <a:xfrm>
              <a:off x="418643" y="2533089"/>
              <a:ext cx="717140" cy="717242"/>
              <a:chOff x="418643" y="1487929"/>
              <a:chExt cx="717140" cy="717242"/>
            </a:xfrm>
          </p:grpSpPr>
          <p:sp>
            <p:nvSpPr>
              <p:cNvPr id="21" name="Freeform 5">
                <a:extLst>
                  <a:ext uri="{FF2B5EF4-FFF2-40B4-BE49-F238E27FC236}">
                    <a16:creationId xmlns:a16="http://schemas.microsoft.com/office/drawing/2014/main" id="{A99AE543-0DAA-3117-2F31-61892262B79C}"/>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2" name="Freeform 6">
                <a:extLst>
                  <a:ext uri="{FF2B5EF4-FFF2-40B4-BE49-F238E27FC236}">
                    <a16:creationId xmlns:a16="http://schemas.microsoft.com/office/drawing/2014/main" id="{39F89ED2-DB08-E247-BAAA-563202A037F7}"/>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20" name="shield_3" title="Icon of a shield with an exclamation point inside">
              <a:extLst>
                <a:ext uri="{FF2B5EF4-FFF2-40B4-BE49-F238E27FC236}">
                  <a16:creationId xmlns:a16="http://schemas.microsoft.com/office/drawing/2014/main" id="{DC944D4B-60DE-445F-6AFC-50D6E22C0CBC}"/>
                </a:ext>
              </a:extLst>
            </p:cNvPr>
            <p:cNvSpPr>
              <a:spLocks noChangeAspect="1" noEditPoints="1"/>
            </p:cNvSpPr>
            <p:nvPr/>
          </p:nvSpPr>
          <p:spPr bwMode="auto">
            <a:xfrm>
              <a:off x="597793" y="2720830"/>
              <a:ext cx="360000" cy="364862"/>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0C919ECA-678F-0B50-591A-ED4C0E7F9916}"/>
              </a:ext>
              <a:ext uri="{C183D7F6-B498-43B3-948B-1728B52AA6E4}">
                <adec:decorative xmlns:adec="http://schemas.microsoft.com/office/drawing/2017/decorative" val="1"/>
              </a:ext>
            </a:extLst>
          </p:cNvPr>
          <p:cNvGrpSpPr/>
          <p:nvPr/>
        </p:nvGrpSpPr>
        <p:grpSpPr>
          <a:xfrm>
            <a:off x="418643" y="3132540"/>
            <a:ext cx="717140" cy="717242"/>
            <a:chOff x="418643" y="3578249"/>
            <a:chExt cx="717140" cy="717242"/>
          </a:xfrm>
        </p:grpSpPr>
        <p:grpSp>
          <p:nvGrpSpPr>
            <p:cNvPr id="24" name="Group 23">
              <a:extLst>
                <a:ext uri="{FF2B5EF4-FFF2-40B4-BE49-F238E27FC236}">
                  <a16:creationId xmlns:a16="http://schemas.microsoft.com/office/drawing/2014/main" id="{F660A53E-28AE-6D06-C059-1EB8F8553825}"/>
                </a:ext>
              </a:extLst>
            </p:cNvPr>
            <p:cNvGrpSpPr/>
            <p:nvPr/>
          </p:nvGrpSpPr>
          <p:grpSpPr>
            <a:xfrm>
              <a:off x="418643" y="3578249"/>
              <a:ext cx="717140" cy="717242"/>
              <a:chOff x="418643" y="1487929"/>
              <a:chExt cx="717140" cy="717242"/>
            </a:xfrm>
          </p:grpSpPr>
          <p:sp>
            <p:nvSpPr>
              <p:cNvPr id="26" name="Freeform 5">
                <a:extLst>
                  <a:ext uri="{FF2B5EF4-FFF2-40B4-BE49-F238E27FC236}">
                    <a16:creationId xmlns:a16="http://schemas.microsoft.com/office/drawing/2014/main" id="{0BB41921-C6BF-3067-3226-444CA8252491}"/>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7" name="Freeform 6">
                <a:extLst>
                  <a:ext uri="{FF2B5EF4-FFF2-40B4-BE49-F238E27FC236}">
                    <a16:creationId xmlns:a16="http://schemas.microsoft.com/office/drawing/2014/main" id="{61D6DD04-6D05-774B-9AC2-C3E6F1DB21E3}"/>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25" name="safe" title="Icon of a locked safe">
              <a:extLst>
                <a:ext uri="{FF2B5EF4-FFF2-40B4-BE49-F238E27FC236}">
                  <a16:creationId xmlns:a16="http://schemas.microsoft.com/office/drawing/2014/main" id="{23E06439-BECA-78D8-4D86-D013478C5C19}"/>
                </a:ext>
              </a:extLst>
            </p:cNvPr>
            <p:cNvSpPr>
              <a:spLocks noChangeAspect="1" noEditPoints="1"/>
            </p:cNvSpPr>
            <p:nvPr/>
          </p:nvSpPr>
          <p:spPr bwMode="auto">
            <a:xfrm>
              <a:off x="615793" y="3766328"/>
              <a:ext cx="324000" cy="343404"/>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8" name="Group 27">
            <a:extLst>
              <a:ext uri="{FF2B5EF4-FFF2-40B4-BE49-F238E27FC236}">
                <a16:creationId xmlns:a16="http://schemas.microsoft.com/office/drawing/2014/main" id="{AE54213A-DEDE-D4F0-B526-D16D4C81F171}"/>
              </a:ext>
              <a:ext uri="{C183D7F6-B498-43B3-948B-1728B52AA6E4}">
                <adec:decorative xmlns:adec="http://schemas.microsoft.com/office/drawing/2017/decorative" val="1"/>
              </a:ext>
            </a:extLst>
          </p:cNvPr>
          <p:cNvGrpSpPr/>
          <p:nvPr/>
        </p:nvGrpSpPr>
        <p:grpSpPr>
          <a:xfrm>
            <a:off x="418643" y="3987607"/>
            <a:ext cx="717140" cy="717242"/>
            <a:chOff x="418643" y="4623409"/>
            <a:chExt cx="717140" cy="717242"/>
          </a:xfrm>
        </p:grpSpPr>
        <p:grpSp>
          <p:nvGrpSpPr>
            <p:cNvPr id="29" name="Group 28">
              <a:extLst>
                <a:ext uri="{FF2B5EF4-FFF2-40B4-BE49-F238E27FC236}">
                  <a16:creationId xmlns:a16="http://schemas.microsoft.com/office/drawing/2014/main" id="{50814616-2930-C36A-AAC9-7EAABFBBFDD4}"/>
                </a:ext>
              </a:extLst>
            </p:cNvPr>
            <p:cNvGrpSpPr/>
            <p:nvPr/>
          </p:nvGrpSpPr>
          <p:grpSpPr>
            <a:xfrm>
              <a:off x="418643" y="4623409"/>
              <a:ext cx="717140" cy="717242"/>
              <a:chOff x="418643" y="1487929"/>
              <a:chExt cx="717140" cy="717242"/>
            </a:xfrm>
          </p:grpSpPr>
          <p:sp>
            <p:nvSpPr>
              <p:cNvPr id="31" name="Freeform 5">
                <a:extLst>
                  <a:ext uri="{FF2B5EF4-FFF2-40B4-BE49-F238E27FC236}">
                    <a16:creationId xmlns:a16="http://schemas.microsoft.com/office/drawing/2014/main" id="{2561EE56-49E9-BD1D-50B4-1423F1D56BA3}"/>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2" name="Freeform 6">
                <a:extLst>
                  <a:ext uri="{FF2B5EF4-FFF2-40B4-BE49-F238E27FC236}">
                    <a16:creationId xmlns:a16="http://schemas.microsoft.com/office/drawing/2014/main" id="{E6DB8DE3-C2AE-E2EA-041A-99008D6C94FE}"/>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30" name="key" title="Icon of a key">
              <a:extLst>
                <a:ext uri="{FF2B5EF4-FFF2-40B4-BE49-F238E27FC236}">
                  <a16:creationId xmlns:a16="http://schemas.microsoft.com/office/drawing/2014/main" id="{A78881B9-CE75-DA6B-3DDE-0301D7CEBFE9}"/>
                </a:ext>
              </a:extLst>
            </p:cNvPr>
            <p:cNvSpPr>
              <a:spLocks noChangeAspect="1" noEditPoints="1"/>
            </p:cNvSpPr>
            <p:nvPr/>
          </p:nvSpPr>
          <p:spPr bwMode="auto">
            <a:xfrm>
              <a:off x="615213" y="4820861"/>
              <a:ext cx="324000" cy="322338"/>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3" name="Group 32">
            <a:extLst>
              <a:ext uri="{FF2B5EF4-FFF2-40B4-BE49-F238E27FC236}">
                <a16:creationId xmlns:a16="http://schemas.microsoft.com/office/drawing/2014/main" id="{8D62F051-DA26-6D21-3551-8CD5BC412874}"/>
              </a:ext>
              <a:ext uri="{C183D7F6-B498-43B3-948B-1728B52AA6E4}">
                <adec:decorative xmlns:adec="http://schemas.microsoft.com/office/drawing/2017/decorative" val="1"/>
              </a:ext>
            </a:extLst>
          </p:cNvPr>
          <p:cNvGrpSpPr/>
          <p:nvPr/>
        </p:nvGrpSpPr>
        <p:grpSpPr>
          <a:xfrm>
            <a:off x="418643" y="4842674"/>
            <a:ext cx="717140" cy="717242"/>
            <a:chOff x="418643" y="4842674"/>
            <a:chExt cx="717140" cy="717242"/>
          </a:xfrm>
        </p:grpSpPr>
        <p:grpSp>
          <p:nvGrpSpPr>
            <p:cNvPr id="34" name="Group 33">
              <a:extLst>
                <a:ext uri="{FF2B5EF4-FFF2-40B4-BE49-F238E27FC236}">
                  <a16:creationId xmlns:a16="http://schemas.microsoft.com/office/drawing/2014/main" id="{BE51AE0E-B81E-FE46-F651-71435BC4B354}"/>
                </a:ext>
              </a:extLst>
            </p:cNvPr>
            <p:cNvGrpSpPr/>
            <p:nvPr/>
          </p:nvGrpSpPr>
          <p:grpSpPr>
            <a:xfrm>
              <a:off x="418643" y="4842674"/>
              <a:ext cx="717140" cy="717242"/>
              <a:chOff x="418643" y="1487929"/>
              <a:chExt cx="717140" cy="717242"/>
            </a:xfrm>
          </p:grpSpPr>
          <p:sp>
            <p:nvSpPr>
              <p:cNvPr id="36" name="Freeform 5">
                <a:extLst>
                  <a:ext uri="{FF2B5EF4-FFF2-40B4-BE49-F238E27FC236}">
                    <a16:creationId xmlns:a16="http://schemas.microsoft.com/office/drawing/2014/main" id="{2880D242-15E5-DC12-678F-1B0373FB7A21}"/>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7" name="Freeform 6">
                <a:extLst>
                  <a:ext uri="{FF2B5EF4-FFF2-40B4-BE49-F238E27FC236}">
                    <a16:creationId xmlns:a16="http://schemas.microsoft.com/office/drawing/2014/main" id="{B96621FD-7DBC-3A68-0519-BAF16CA99187}"/>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35" name="document_6" title="Icon of a document with a padlock in the lower right corner">
              <a:extLst>
                <a:ext uri="{FF2B5EF4-FFF2-40B4-BE49-F238E27FC236}">
                  <a16:creationId xmlns:a16="http://schemas.microsoft.com/office/drawing/2014/main" id="{5C3A6143-46E8-5C8C-3A70-615599A32FC1}"/>
                </a:ext>
              </a:extLst>
            </p:cNvPr>
            <p:cNvSpPr>
              <a:spLocks noChangeAspect="1" noEditPoints="1"/>
            </p:cNvSpPr>
            <p:nvPr/>
          </p:nvSpPr>
          <p:spPr bwMode="auto">
            <a:xfrm>
              <a:off x="658004" y="5039295"/>
              <a:ext cx="259200" cy="324000"/>
            </a:xfrm>
            <a:custGeom>
              <a:avLst/>
              <a:gdLst>
                <a:gd name="T0" fmla="*/ 99 w 265"/>
                <a:gd name="T1" fmla="*/ 332 h 332"/>
                <a:gd name="T2" fmla="*/ 0 w 265"/>
                <a:gd name="T3" fmla="*/ 332 h 332"/>
                <a:gd name="T4" fmla="*/ 0 w 265"/>
                <a:gd name="T5" fmla="*/ 49 h 332"/>
                <a:gd name="T6" fmla="*/ 49 w 265"/>
                <a:gd name="T7" fmla="*/ 0 h 332"/>
                <a:gd name="T8" fmla="*/ 241 w 265"/>
                <a:gd name="T9" fmla="*/ 0 h 332"/>
                <a:gd name="T10" fmla="*/ 241 w 265"/>
                <a:gd name="T11" fmla="*/ 127 h 332"/>
                <a:gd name="T12" fmla="*/ 265 w 265"/>
                <a:gd name="T13" fmla="*/ 219 h 332"/>
                <a:gd name="T14" fmla="*/ 132 w 265"/>
                <a:gd name="T15" fmla="*/ 219 h 332"/>
                <a:gd name="T16" fmla="*/ 132 w 265"/>
                <a:gd name="T17" fmla="*/ 332 h 332"/>
                <a:gd name="T18" fmla="*/ 265 w 265"/>
                <a:gd name="T19" fmla="*/ 332 h 332"/>
                <a:gd name="T20" fmla="*/ 265 w 265"/>
                <a:gd name="T21" fmla="*/ 219 h 332"/>
                <a:gd name="T22" fmla="*/ 245 w 265"/>
                <a:gd name="T23" fmla="*/ 219 h 332"/>
                <a:gd name="T24" fmla="*/ 245 w 265"/>
                <a:gd name="T25" fmla="*/ 198 h 332"/>
                <a:gd name="T26" fmla="*/ 201 w 265"/>
                <a:gd name="T27" fmla="*/ 153 h 332"/>
                <a:gd name="T28" fmla="*/ 157 w 265"/>
                <a:gd name="T29" fmla="*/ 198 h 332"/>
                <a:gd name="T30" fmla="*/ 157 w 265"/>
                <a:gd name="T31" fmla="*/ 21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5" h="332">
                  <a:moveTo>
                    <a:pt x="99" y="332"/>
                  </a:moveTo>
                  <a:cubicBezTo>
                    <a:pt x="0" y="332"/>
                    <a:pt x="0" y="332"/>
                    <a:pt x="0" y="332"/>
                  </a:cubicBezTo>
                  <a:cubicBezTo>
                    <a:pt x="0" y="49"/>
                    <a:pt x="0" y="49"/>
                    <a:pt x="0" y="49"/>
                  </a:cubicBezTo>
                  <a:cubicBezTo>
                    <a:pt x="49" y="0"/>
                    <a:pt x="49" y="0"/>
                    <a:pt x="49" y="0"/>
                  </a:cubicBezTo>
                  <a:cubicBezTo>
                    <a:pt x="241" y="0"/>
                    <a:pt x="241" y="0"/>
                    <a:pt x="241" y="0"/>
                  </a:cubicBezTo>
                  <a:cubicBezTo>
                    <a:pt x="241" y="127"/>
                    <a:pt x="241" y="127"/>
                    <a:pt x="241" y="127"/>
                  </a:cubicBezTo>
                  <a:moveTo>
                    <a:pt x="265" y="219"/>
                  </a:moveTo>
                  <a:cubicBezTo>
                    <a:pt x="132" y="219"/>
                    <a:pt x="132" y="219"/>
                    <a:pt x="132" y="219"/>
                  </a:cubicBezTo>
                  <a:cubicBezTo>
                    <a:pt x="132" y="332"/>
                    <a:pt x="132" y="332"/>
                    <a:pt x="132" y="332"/>
                  </a:cubicBezTo>
                  <a:cubicBezTo>
                    <a:pt x="265" y="332"/>
                    <a:pt x="265" y="332"/>
                    <a:pt x="265" y="332"/>
                  </a:cubicBezTo>
                  <a:lnTo>
                    <a:pt x="265" y="219"/>
                  </a:lnTo>
                  <a:close/>
                  <a:moveTo>
                    <a:pt x="245" y="219"/>
                  </a:moveTo>
                  <a:cubicBezTo>
                    <a:pt x="245" y="198"/>
                    <a:pt x="245" y="198"/>
                    <a:pt x="245" y="198"/>
                  </a:cubicBezTo>
                  <a:cubicBezTo>
                    <a:pt x="245" y="173"/>
                    <a:pt x="226" y="153"/>
                    <a:pt x="201" y="153"/>
                  </a:cubicBezTo>
                  <a:cubicBezTo>
                    <a:pt x="177" y="153"/>
                    <a:pt x="157" y="173"/>
                    <a:pt x="157" y="198"/>
                  </a:cubicBezTo>
                  <a:cubicBezTo>
                    <a:pt x="157" y="219"/>
                    <a:pt x="157" y="219"/>
                    <a:pt x="157" y="21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0845318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t>What is integration and why do we do it?</a:t>
            </a:r>
            <a:endParaRPr lang="en-GB"/>
          </a:p>
        </p:txBody>
      </p:sp>
      <p:pic>
        <p:nvPicPr>
          <p:cNvPr id="4" name="Picture Placeholder 12" descr="Boardroom outline">
            <a:extLst>
              <a:ext uri="{FF2B5EF4-FFF2-40B4-BE49-F238E27FC236}">
                <a16:creationId xmlns:a16="http://schemas.microsoft.com/office/drawing/2014/main" id="{C7F94E1E-F775-F3BF-3804-43B1B7738532}"/>
              </a:ext>
            </a:extLst>
          </p:cNvPr>
          <p:cNvPicPr>
            <a:picLocks noGrp="1" noChangeAspect="1"/>
          </p:cNvPicPr>
          <p:nvPr>
            <p:ph type="pic" sz="quarter" idx="10"/>
          </p:nvPr>
        </p:nvPicPr>
        <p:blipFill rotWithShape="1">
          <a:blip r:embed="rId3">
            <a:extLst>
              <a:ext uri="{96DAC541-7B7A-43D3-8B79-37D633B846F1}">
                <asvg:svgBlip xmlns:asvg="http://schemas.microsoft.com/office/drawing/2016/SVG/main" r:embed="rId4"/>
              </a:ext>
            </a:extLst>
          </a:blip>
          <a:srcRect/>
          <a:stretch/>
        </p:blipFill>
        <p:spPr>
          <a:xfrm>
            <a:off x="10098361" y="2777952"/>
            <a:ext cx="1281254" cy="1281436"/>
          </a:xfrm>
        </p:spPr>
      </p:pic>
    </p:spTree>
    <p:extLst>
      <p:ext uri="{BB962C8B-B14F-4D97-AF65-F5344CB8AC3E}">
        <p14:creationId xmlns:p14="http://schemas.microsoft.com/office/powerpoint/2010/main" val="19796992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Your app is just part of the picture…</a:t>
            </a:r>
          </a:p>
        </p:txBody>
      </p:sp>
      <p:grpSp>
        <p:nvGrpSpPr>
          <p:cNvPr id="4" name="Group 3">
            <a:extLst>
              <a:ext uri="{C183D7F6-B498-43B3-948B-1728B52AA6E4}">
                <adec:decorative xmlns:adec="http://schemas.microsoft.com/office/drawing/2017/decorative" val="1"/>
              </a:ext>
            </a:extLst>
          </p:cNvPr>
          <p:cNvGrpSpPr/>
          <p:nvPr/>
        </p:nvGrpSpPr>
        <p:grpSpPr>
          <a:xfrm>
            <a:off x="-29891" y="1271224"/>
            <a:ext cx="12221891" cy="5702218"/>
            <a:chOff x="-7978" y="1248194"/>
            <a:chExt cx="12457094" cy="5796929"/>
          </a:xfrm>
        </p:grpSpPr>
        <p:sp>
          <p:nvSpPr>
            <p:cNvPr id="34" name="Rectangle 33"/>
            <p:cNvSpPr/>
            <p:nvPr/>
          </p:nvSpPr>
          <p:spPr bwMode="auto">
            <a:xfrm>
              <a:off x="8117" y="1248194"/>
              <a:ext cx="12440999" cy="5796929"/>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42" tIns="46621" rIns="93242" bIns="46621" numCol="1" rtlCol="0" anchor="ctr" anchorCtr="0" compatLnSpc="1">
              <a:prstTxWarp prst="textNoShape">
                <a:avLst/>
              </a:prstTxWarp>
            </a:bodyPr>
            <a:lstStyle/>
            <a:p>
              <a:pPr algn="ctr" defTabSz="913655" fontAlgn="base">
                <a:spcBef>
                  <a:spcPct val="0"/>
                </a:spcBef>
                <a:spcAft>
                  <a:spcPct val="0"/>
                </a:spcAft>
              </a:pPr>
              <a:r>
                <a:rPr lang="en-US">
                  <a:gradFill>
                    <a:gsLst>
                      <a:gs pos="0">
                        <a:srgbClr val="FFFFFF"/>
                      </a:gs>
                      <a:gs pos="100000">
                        <a:srgbClr val="FFFFFF"/>
                      </a:gs>
                    </a:gsLst>
                    <a:lin ang="5400000" scaled="0"/>
                  </a:gradFill>
                </a:rPr>
                <a:t> </a:t>
              </a:r>
            </a:p>
          </p:txBody>
        </p:sp>
        <p:sp>
          <p:nvSpPr>
            <p:cNvPr id="82" name="Flowchart: Punched Tape 26"/>
            <p:cNvSpPr/>
            <p:nvPr/>
          </p:nvSpPr>
          <p:spPr bwMode="auto">
            <a:xfrm>
              <a:off x="-7978" y="1574400"/>
              <a:ext cx="12451029" cy="5043207"/>
            </a:xfrm>
            <a:custGeom>
              <a:avLst/>
              <a:gdLst>
                <a:gd name="connsiteX0" fmla="*/ 0 w 10000"/>
                <a:gd name="connsiteY0" fmla="*/ 1000 h 10000"/>
                <a:gd name="connsiteX1" fmla="*/ 2500 w 10000"/>
                <a:gd name="connsiteY1" fmla="*/ 2000 h 10000"/>
                <a:gd name="connsiteX2" fmla="*/ 5000 w 10000"/>
                <a:gd name="connsiteY2" fmla="*/ 1000 h 10000"/>
                <a:gd name="connsiteX3" fmla="*/ 7500 w 10000"/>
                <a:gd name="connsiteY3" fmla="*/ 0 h 10000"/>
                <a:gd name="connsiteX4" fmla="*/ 10000 w 10000"/>
                <a:gd name="connsiteY4" fmla="*/ 1000 h 10000"/>
                <a:gd name="connsiteX5" fmla="*/ 10000 w 10000"/>
                <a:gd name="connsiteY5" fmla="*/ 9000 h 10000"/>
                <a:gd name="connsiteX6" fmla="*/ 7500 w 10000"/>
                <a:gd name="connsiteY6" fmla="*/ 8000 h 10000"/>
                <a:gd name="connsiteX7" fmla="*/ 5000 w 10000"/>
                <a:gd name="connsiteY7" fmla="*/ 9000 h 10000"/>
                <a:gd name="connsiteX8" fmla="*/ 2500 w 10000"/>
                <a:gd name="connsiteY8" fmla="*/ 10000 h 10000"/>
                <a:gd name="connsiteX9" fmla="*/ 0 w 10000"/>
                <a:gd name="connsiteY9" fmla="*/ 9000 h 10000"/>
                <a:gd name="connsiteX10" fmla="*/ 0 w 10000"/>
                <a:gd name="connsiteY10" fmla="*/ 1000 h 10000"/>
                <a:gd name="connsiteX0" fmla="*/ 0 w 10000"/>
                <a:gd name="connsiteY0" fmla="*/ 1000 h 10000"/>
                <a:gd name="connsiteX1" fmla="*/ 2706 w 10000"/>
                <a:gd name="connsiteY1" fmla="*/ 3801 h 10000"/>
                <a:gd name="connsiteX2" fmla="*/ 5000 w 10000"/>
                <a:gd name="connsiteY2" fmla="*/ 1000 h 10000"/>
                <a:gd name="connsiteX3" fmla="*/ 7500 w 10000"/>
                <a:gd name="connsiteY3" fmla="*/ 0 h 10000"/>
                <a:gd name="connsiteX4" fmla="*/ 10000 w 10000"/>
                <a:gd name="connsiteY4" fmla="*/ 1000 h 10000"/>
                <a:gd name="connsiteX5" fmla="*/ 10000 w 10000"/>
                <a:gd name="connsiteY5" fmla="*/ 9000 h 10000"/>
                <a:gd name="connsiteX6" fmla="*/ 7500 w 10000"/>
                <a:gd name="connsiteY6" fmla="*/ 8000 h 10000"/>
                <a:gd name="connsiteX7" fmla="*/ 5000 w 10000"/>
                <a:gd name="connsiteY7" fmla="*/ 9000 h 10000"/>
                <a:gd name="connsiteX8" fmla="*/ 2500 w 10000"/>
                <a:gd name="connsiteY8" fmla="*/ 10000 h 10000"/>
                <a:gd name="connsiteX9" fmla="*/ 0 w 10000"/>
                <a:gd name="connsiteY9" fmla="*/ 9000 h 10000"/>
                <a:gd name="connsiteX10" fmla="*/ 0 w 10000"/>
                <a:gd name="connsiteY10" fmla="*/ 1000 h 10000"/>
                <a:gd name="connsiteX0" fmla="*/ 0 w 10000"/>
                <a:gd name="connsiteY0" fmla="*/ 1005 h 10005"/>
                <a:gd name="connsiteX1" fmla="*/ 2706 w 10000"/>
                <a:gd name="connsiteY1" fmla="*/ 3806 h 10005"/>
                <a:gd name="connsiteX2" fmla="*/ 5000 w 10000"/>
                <a:gd name="connsiteY2" fmla="*/ 1005 h 10005"/>
                <a:gd name="connsiteX3" fmla="*/ 7500 w 10000"/>
                <a:gd name="connsiteY3" fmla="*/ 5 h 10005"/>
                <a:gd name="connsiteX4" fmla="*/ 10000 w 10000"/>
                <a:gd name="connsiteY4" fmla="*/ 1005 h 10005"/>
                <a:gd name="connsiteX5" fmla="*/ 10000 w 10000"/>
                <a:gd name="connsiteY5" fmla="*/ 9005 h 10005"/>
                <a:gd name="connsiteX6" fmla="*/ 7500 w 10000"/>
                <a:gd name="connsiteY6" fmla="*/ 8005 h 10005"/>
                <a:gd name="connsiteX7" fmla="*/ 5000 w 10000"/>
                <a:gd name="connsiteY7" fmla="*/ 9005 h 10005"/>
                <a:gd name="connsiteX8" fmla="*/ 2500 w 10000"/>
                <a:gd name="connsiteY8" fmla="*/ 10005 h 10005"/>
                <a:gd name="connsiteX9" fmla="*/ 0 w 10000"/>
                <a:gd name="connsiteY9" fmla="*/ 9005 h 10005"/>
                <a:gd name="connsiteX10" fmla="*/ 0 w 10000"/>
                <a:gd name="connsiteY10" fmla="*/ 1005 h 10005"/>
                <a:gd name="connsiteX0" fmla="*/ 0 w 10000"/>
                <a:gd name="connsiteY0" fmla="*/ 1000 h 10000"/>
                <a:gd name="connsiteX1" fmla="*/ 2706 w 10000"/>
                <a:gd name="connsiteY1" fmla="*/ 3801 h 10000"/>
                <a:gd name="connsiteX2" fmla="*/ 7500 w 10000"/>
                <a:gd name="connsiteY2" fmla="*/ 0 h 10000"/>
                <a:gd name="connsiteX3" fmla="*/ 10000 w 10000"/>
                <a:gd name="connsiteY3" fmla="*/ 1000 h 10000"/>
                <a:gd name="connsiteX4" fmla="*/ 10000 w 10000"/>
                <a:gd name="connsiteY4" fmla="*/ 9000 h 10000"/>
                <a:gd name="connsiteX5" fmla="*/ 7500 w 10000"/>
                <a:gd name="connsiteY5" fmla="*/ 8000 h 10000"/>
                <a:gd name="connsiteX6" fmla="*/ 5000 w 10000"/>
                <a:gd name="connsiteY6" fmla="*/ 9000 h 10000"/>
                <a:gd name="connsiteX7" fmla="*/ 2500 w 10000"/>
                <a:gd name="connsiteY7" fmla="*/ 10000 h 10000"/>
                <a:gd name="connsiteX8" fmla="*/ 0 w 10000"/>
                <a:gd name="connsiteY8" fmla="*/ 9000 h 10000"/>
                <a:gd name="connsiteX9" fmla="*/ 0 w 10000"/>
                <a:gd name="connsiteY9" fmla="*/ 1000 h 10000"/>
                <a:gd name="connsiteX0" fmla="*/ 0 w 10000"/>
                <a:gd name="connsiteY0" fmla="*/ 1015 h 10015"/>
                <a:gd name="connsiteX1" fmla="*/ 2706 w 10000"/>
                <a:gd name="connsiteY1" fmla="*/ 3816 h 10015"/>
                <a:gd name="connsiteX2" fmla="*/ 7500 w 10000"/>
                <a:gd name="connsiteY2" fmla="*/ 15 h 10015"/>
                <a:gd name="connsiteX3" fmla="*/ 10000 w 10000"/>
                <a:gd name="connsiteY3" fmla="*/ 1015 h 10015"/>
                <a:gd name="connsiteX4" fmla="*/ 10000 w 10000"/>
                <a:gd name="connsiteY4" fmla="*/ 9015 h 10015"/>
                <a:gd name="connsiteX5" fmla="*/ 7500 w 10000"/>
                <a:gd name="connsiteY5" fmla="*/ 8015 h 10015"/>
                <a:gd name="connsiteX6" fmla="*/ 5000 w 10000"/>
                <a:gd name="connsiteY6" fmla="*/ 9015 h 10015"/>
                <a:gd name="connsiteX7" fmla="*/ 2500 w 10000"/>
                <a:gd name="connsiteY7" fmla="*/ 10015 h 10015"/>
                <a:gd name="connsiteX8" fmla="*/ 0 w 10000"/>
                <a:gd name="connsiteY8" fmla="*/ 9015 h 10015"/>
                <a:gd name="connsiteX9" fmla="*/ 0 w 10000"/>
                <a:gd name="connsiteY9" fmla="*/ 1015 h 10015"/>
                <a:gd name="connsiteX0" fmla="*/ 0 w 10000"/>
                <a:gd name="connsiteY0" fmla="*/ 1015 h 10015"/>
                <a:gd name="connsiteX1" fmla="*/ 2706 w 10000"/>
                <a:gd name="connsiteY1" fmla="*/ 3816 h 10015"/>
                <a:gd name="connsiteX2" fmla="*/ 7500 w 10000"/>
                <a:gd name="connsiteY2" fmla="*/ 15 h 10015"/>
                <a:gd name="connsiteX3" fmla="*/ 10000 w 10000"/>
                <a:gd name="connsiteY3" fmla="*/ 1015 h 10015"/>
                <a:gd name="connsiteX4" fmla="*/ 10000 w 10000"/>
                <a:gd name="connsiteY4" fmla="*/ 9015 h 10015"/>
                <a:gd name="connsiteX5" fmla="*/ 7500 w 10000"/>
                <a:gd name="connsiteY5" fmla="*/ 8015 h 10015"/>
                <a:gd name="connsiteX6" fmla="*/ 2500 w 10000"/>
                <a:gd name="connsiteY6" fmla="*/ 10015 h 10015"/>
                <a:gd name="connsiteX7" fmla="*/ 0 w 10000"/>
                <a:gd name="connsiteY7" fmla="*/ 9015 h 10015"/>
                <a:gd name="connsiteX8" fmla="*/ 0 w 10000"/>
                <a:gd name="connsiteY8" fmla="*/ 1015 h 10015"/>
                <a:gd name="connsiteX0" fmla="*/ 0 w 10000"/>
                <a:gd name="connsiteY0" fmla="*/ 1015 h 10015"/>
                <a:gd name="connsiteX1" fmla="*/ 2706 w 10000"/>
                <a:gd name="connsiteY1" fmla="*/ 3816 h 10015"/>
                <a:gd name="connsiteX2" fmla="*/ 7500 w 10000"/>
                <a:gd name="connsiteY2" fmla="*/ 15 h 10015"/>
                <a:gd name="connsiteX3" fmla="*/ 10000 w 10000"/>
                <a:gd name="connsiteY3" fmla="*/ 1015 h 10015"/>
                <a:gd name="connsiteX4" fmla="*/ 10000 w 10000"/>
                <a:gd name="connsiteY4" fmla="*/ 6677 h 10015"/>
                <a:gd name="connsiteX5" fmla="*/ 7500 w 10000"/>
                <a:gd name="connsiteY5" fmla="*/ 8015 h 10015"/>
                <a:gd name="connsiteX6" fmla="*/ 2500 w 10000"/>
                <a:gd name="connsiteY6" fmla="*/ 10015 h 10015"/>
                <a:gd name="connsiteX7" fmla="*/ 0 w 10000"/>
                <a:gd name="connsiteY7" fmla="*/ 9015 h 10015"/>
                <a:gd name="connsiteX8" fmla="*/ 0 w 10000"/>
                <a:gd name="connsiteY8" fmla="*/ 1015 h 10015"/>
                <a:gd name="connsiteX0" fmla="*/ 0 w 10000"/>
                <a:gd name="connsiteY0" fmla="*/ 1015 h 10015"/>
                <a:gd name="connsiteX1" fmla="*/ 2706 w 10000"/>
                <a:gd name="connsiteY1" fmla="*/ 3816 h 10015"/>
                <a:gd name="connsiteX2" fmla="*/ 7500 w 10000"/>
                <a:gd name="connsiteY2" fmla="*/ 15 h 10015"/>
                <a:gd name="connsiteX3" fmla="*/ 10000 w 10000"/>
                <a:gd name="connsiteY3" fmla="*/ 1015 h 10015"/>
                <a:gd name="connsiteX4" fmla="*/ 10000 w 10000"/>
                <a:gd name="connsiteY4" fmla="*/ 6677 h 10015"/>
                <a:gd name="connsiteX5" fmla="*/ 6044 w 10000"/>
                <a:gd name="connsiteY5" fmla="*/ 6182 h 10015"/>
                <a:gd name="connsiteX6" fmla="*/ 2500 w 10000"/>
                <a:gd name="connsiteY6" fmla="*/ 10015 h 10015"/>
                <a:gd name="connsiteX7" fmla="*/ 0 w 10000"/>
                <a:gd name="connsiteY7" fmla="*/ 9015 h 10015"/>
                <a:gd name="connsiteX8" fmla="*/ 0 w 10000"/>
                <a:gd name="connsiteY8" fmla="*/ 1015 h 10015"/>
                <a:gd name="connsiteX0" fmla="*/ 0 w 10029"/>
                <a:gd name="connsiteY0" fmla="*/ 1015 h 10015"/>
                <a:gd name="connsiteX1" fmla="*/ 2706 w 10029"/>
                <a:gd name="connsiteY1" fmla="*/ 3816 h 10015"/>
                <a:gd name="connsiteX2" fmla="*/ 7500 w 10029"/>
                <a:gd name="connsiteY2" fmla="*/ 15 h 10015"/>
                <a:gd name="connsiteX3" fmla="*/ 10000 w 10029"/>
                <a:gd name="connsiteY3" fmla="*/ 1015 h 10015"/>
                <a:gd name="connsiteX4" fmla="*/ 10029 w 10029"/>
                <a:gd name="connsiteY4" fmla="*/ 7435 h 10015"/>
                <a:gd name="connsiteX5" fmla="*/ 6044 w 10029"/>
                <a:gd name="connsiteY5" fmla="*/ 6182 h 10015"/>
                <a:gd name="connsiteX6" fmla="*/ 2500 w 10029"/>
                <a:gd name="connsiteY6" fmla="*/ 10015 h 10015"/>
                <a:gd name="connsiteX7" fmla="*/ 0 w 10029"/>
                <a:gd name="connsiteY7" fmla="*/ 9015 h 10015"/>
                <a:gd name="connsiteX8" fmla="*/ 0 w 10029"/>
                <a:gd name="connsiteY8" fmla="*/ 1015 h 10015"/>
                <a:gd name="connsiteX0" fmla="*/ 0 w 10029"/>
                <a:gd name="connsiteY0" fmla="*/ 1067 h 10067"/>
                <a:gd name="connsiteX1" fmla="*/ 2868 w 10029"/>
                <a:gd name="connsiteY1" fmla="*/ 2857 h 10067"/>
                <a:gd name="connsiteX2" fmla="*/ 7500 w 10029"/>
                <a:gd name="connsiteY2" fmla="*/ 67 h 10067"/>
                <a:gd name="connsiteX3" fmla="*/ 10000 w 10029"/>
                <a:gd name="connsiteY3" fmla="*/ 1067 h 10067"/>
                <a:gd name="connsiteX4" fmla="*/ 10029 w 10029"/>
                <a:gd name="connsiteY4" fmla="*/ 7487 h 10067"/>
                <a:gd name="connsiteX5" fmla="*/ 6044 w 10029"/>
                <a:gd name="connsiteY5" fmla="*/ 6234 h 10067"/>
                <a:gd name="connsiteX6" fmla="*/ 2500 w 10029"/>
                <a:gd name="connsiteY6" fmla="*/ 10067 h 10067"/>
                <a:gd name="connsiteX7" fmla="*/ 0 w 10029"/>
                <a:gd name="connsiteY7" fmla="*/ 9067 h 10067"/>
                <a:gd name="connsiteX8" fmla="*/ 0 w 10029"/>
                <a:gd name="connsiteY8" fmla="*/ 1067 h 10067"/>
                <a:gd name="connsiteX0" fmla="*/ 0 w 10029"/>
                <a:gd name="connsiteY0" fmla="*/ 952 h 9952"/>
                <a:gd name="connsiteX1" fmla="*/ 2868 w 10029"/>
                <a:gd name="connsiteY1" fmla="*/ 2742 h 9952"/>
                <a:gd name="connsiteX2" fmla="*/ 6617 w 10029"/>
                <a:gd name="connsiteY2" fmla="*/ 78 h 9952"/>
                <a:gd name="connsiteX3" fmla="*/ 10000 w 10029"/>
                <a:gd name="connsiteY3" fmla="*/ 952 h 9952"/>
                <a:gd name="connsiteX4" fmla="*/ 10029 w 10029"/>
                <a:gd name="connsiteY4" fmla="*/ 7372 h 9952"/>
                <a:gd name="connsiteX5" fmla="*/ 6044 w 10029"/>
                <a:gd name="connsiteY5" fmla="*/ 6119 h 9952"/>
                <a:gd name="connsiteX6" fmla="*/ 2500 w 10029"/>
                <a:gd name="connsiteY6" fmla="*/ 9952 h 9952"/>
                <a:gd name="connsiteX7" fmla="*/ 0 w 10029"/>
                <a:gd name="connsiteY7" fmla="*/ 8952 h 9952"/>
                <a:gd name="connsiteX8" fmla="*/ 0 w 10029"/>
                <a:gd name="connsiteY8" fmla="*/ 952 h 9952"/>
                <a:gd name="connsiteX0" fmla="*/ 0 w 10000"/>
                <a:gd name="connsiteY0" fmla="*/ 889 h 9932"/>
                <a:gd name="connsiteX1" fmla="*/ 2860 w 10000"/>
                <a:gd name="connsiteY1" fmla="*/ 2687 h 9932"/>
                <a:gd name="connsiteX2" fmla="*/ 6598 w 10000"/>
                <a:gd name="connsiteY2" fmla="*/ 10 h 9932"/>
                <a:gd name="connsiteX3" fmla="*/ 9971 w 10000"/>
                <a:gd name="connsiteY3" fmla="*/ 889 h 9932"/>
                <a:gd name="connsiteX4" fmla="*/ 10000 w 10000"/>
                <a:gd name="connsiteY4" fmla="*/ 7340 h 9932"/>
                <a:gd name="connsiteX5" fmla="*/ 6027 w 10000"/>
                <a:gd name="connsiteY5" fmla="*/ 6081 h 9932"/>
                <a:gd name="connsiteX6" fmla="*/ 2493 w 10000"/>
                <a:gd name="connsiteY6" fmla="*/ 9932 h 9932"/>
                <a:gd name="connsiteX7" fmla="*/ 0 w 10000"/>
                <a:gd name="connsiteY7" fmla="*/ 8927 h 9932"/>
                <a:gd name="connsiteX8" fmla="*/ 0 w 10000"/>
                <a:gd name="connsiteY8" fmla="*/ 889 h 9932"/>
                <a:gd name="connsiteX0" fmla="*/ 0 w 10000"/>
                <a:gd name="connsiteY0" fmla="*/ 1083 h 10188"/>
                <a:gd name="connsiteX1" fmla="*/ 2860 w 10000"/>
                <a:gd name="connsiteY1" fmla="*/ 2893 h 10188"/>
                <a:gd name="connsiteX2" fmla="*/ 6569 w 10000"/>
                <a:gd name="connsiteY2" fmla="*/ 6 h 10188"/>
                <a:gd name="connsiteX3" fmla="*/ 9971 w 10000"/>
                <a:gd name="connsiteY3" fmla="*/ 1083 h 10188"/>
                <a:gd name="connsiteX4" fmla="*/ 10000 w 10000"/>
                <a:gd name="connsiteY4" fmla="*/ 7578 h 10188"/>
                <a:gd name="connsiteX5" fmla="*/ 6027 w 10000"/>
                <a:gd name="connsiteY5" fmla="*/ 6311 h 10188"/>
                <a:gd name="connsiteX6" fmla="*/ 2493 w 10000"/>
                <a:gd name="connsiteY6" fmla="*/ 10188 h 10188"/>
                <a:gd name="connsiteX7" fmla="*/ 0 w 10000"/>
                <a:gd name="connsiteY7" fmla="*/ 9176 h 10188"/>
                <a:gd name="connsiteX8" fmla="*/ 0 w 10000"/>
                <a:gd name="connsiteY8" fmla="*/ 1083 h 10188"/>
                <a:gd name="connsiteX0" fmla="*/ 0 w 10000"/>
                <a:gd name="connsiteY0" fmla="*/ 1091 h 10196"/>
                <a:gd name="connsiteX1" fmla="*/ 2860 w 10000"/>
                <a:gd name="connsiteY1" fmla="*/ 2901 h 10196"/>
                <a:gd name="connsiteX2" fmla="*/ 6569 w 10000"/>
                <a:gd name="connsiteY2" fmla="*/ 14 h 10196"/>
                <a:gd name="connsiteX3" fmla="*/ 9971 w 10000"/>
                <a:gd name="connsiteY3" fmla="*/ 1091 h 10196"/>
                <a:gd name="connsiteX4" fmla="*/ 10000 w 10000"/>
                <a:gd name="connsiteY4" fmla="*/ 7586 h 10196"/>
                <a:gd name="connsiteX5" fmla="*/ 6027 w 10000"/>
                <a:gd name="connsiteY5" fmla="*/ 6319 h 10196"/>
                <a:gd name="connsiteX6" fmla="*/ 2493 w 10000"/>
                <a:gd name="connsiteY6" fmla="*/ 10196 h 10196"/>
                <a:gd name="connsiteX7" fmla="*/ 0 w 10000"/>
                <a:gd name="connsiteY7" fmla="*/ 9184 h 10196"/>
                <a:gd name="connsiteX8" fmla="*/ 0 w 10000"/>
                <a:gd name="connsiteY8" fmla="*/ 1091 h 10196"/>
                <a:gd name="connsiteX0" fmla="*/ 0 w 10000"/>
                <a:gd name="connsiteY0" fmla="*/ 1171 h 10276"/>
                <a:gd name="connsiteX1" fmla="*/ 2860 w 10000"/>
                <a:gd name="connsiteY1" fmla="*/ 2981 h 10276"/>
                <a:gd name="connsiteX2" fmla="*/ 6569 w 10000"/>
                <a:gd name="connsiteY2" fmla="*/ 94 h 10276"/>
                <a:gd name="connsiteX3" fmla="*/ 9971 w 10000"/>
                <a:gd name="connsiteY3" fmla="*/ 1171 h 10276"/>
                <a:gd name="connsiteX4" fmla="*/ 10000 w 10000"/>
                <a:gd name="connsiteY4" fmla="*/ 7666 h 10276"/>
                <a:gd name="connsiteX5" fmla="*/ 6027 w 10000"/>
                <a:gd name="connsiteY5" fmla="*/ 6399 h 10276"/>
                <a:gd name="connsiteX6" fmla="*/ 2493 w 10000"/>
                <a:gd name="connsiteY6" fmla="*/ 10276 h 10276"/>
                <a:gd name="connsiteX7" fmla="*/ 0 w 10000"/>
                <a:gd name="connsiteY7" fmla="*/ 9264 h 10276"/>
                <a:gd name="connsiteX8" fmla="*/ 0 w 10000"/>
                <a:gd name="connsiteY8" fmla="*/ 1171 h 10276"/>
                <a:gd name="connsiteX0" fmla="*/ 0 w 10000"/>
                <a:gd name="connsiteY0" fmla="*/ 20 h 10276"/>
                <a:gd name="connsiteX1" fmla="*/ 2860 w 10000"/>
                <a:gd name="connsiteY1" fmla="*/ 2981 h 10276"/>
                <a:gd name="connsiteX2" fmla="*/ 6569 w 10000"/>
                <a:gd name="connsiteY2" fmla="*/ 94 h 10276"/>
                <a:gd name="connsiteX3" fmla="*/ 9971 w 10000"/>
                <a:gd name="connsiteY3" fmla="*/ 1171 h 10276"/>
                <a:gd name="connsiteX4" fmla="*/ 10000 w 10000"/>
                <a:gd name="connsiteY4" fmla="*/ 7666 h 10276"/>
                <a:gd name="connsiteX5" fmla="*/ 6027 w 10000"/>
                <a:gd name="connsiteY5" fmla="*/ 6399 h 10276"/>
                <a:gd name="connsiteX6" fmla="*/ 2493 w 10000"/>
                <a:gd name="connsiteY6" fmla="*/ 10276 h 10276"/>
                <a:gd name="connsiteX7" fmla="*/ 0 w 10000"/>
                <a:gd name="connsiteY7" fmla="*/ 9264 h 10276"/>
                <a:gd name="connsiteX8" fmla="*/ 0 w 10000"/>
                <a:gd name="connsiteY8" fmla="*/ 20 h 10276"/>
                <a:gd name="connsiteX0" fmla="*/ 0 w 10000"/>
                <a:gd name="connsiteY0" fmla="*/ 0 h 10256"/>
                <a:gd name="connsiteX1" fmla="*/ 2831 w 10000"/>
                <a:gd name="connsiteY1" fmla="*/ 2545 h 10256"/>
                <a:gd name="connsiteX2" fmla="*/ 6569 w 10000"/>
                <a:gd name="connsiteY2" fmla="*/ 74 h 10256"/>
                <a:gd name="connsiteX3" fmla="*/ 9971 w 10000"/>
                <a:gd name="connsiteY3" fmla="*/ 1151 h 10256"/>
                <a:gd name="connsiteX4" fmla="*/ 10000 w 10000"/>
                <a:gd name="connsiteY4" fmla="*/ 7646 h 10256"/>
                <a:gd name="connsiteX5" fmla="*/ 6027 w 10000"/>
                <a:gd name="connsiteY5" fmla="*/ 6379 h 10256"/>
                <a:gd name="connsiteX6" fmla="*/ 2493 w 10000"/>
                <a:gd name="connsiteY6" fmla="*/ 10256 h 10256"/>
                <a:gd name="connsiteX7" fmla="*/ 0 w 10000"/>
                <a:gd name="connsiteY7" fmla="*/ 9244 h 10256"/>
                <a:gd name="connsiteX8" fmla="*/ 0 w 10000"/>
                <a:gd name="connsiteY8" fmla="*/ 0 h 10256"/>
                <a:gd name="connsiteX0" fmla="*/ 0 w 10000"/>
                <a:gd name="connsiteY0" fmla="*/ 0 h 10064"/>
                <a:gd name="connsiteX1" fmla="*/ 2831 w 10000"/>
                <a:gd name="connsiteY1" fmla="*/ 2545 h 10064"/>
                <a:gd name="connsiteX2" fmla="*/ 6569 w 10000"/>
                <a:gd name="connsiteY2" fmla="*/ 74 h 10064"/>
                <a:gd name="connsiteX3" fmla="*/ 9971 w 10000"/>
                <a:gd name="connsiteY3" fmla="*/ 1151 h 10064"/>
                <a:gd name="connsiteX4" fmla="*/ 10000 w 10000"/>
                <a:gd name="connsiteY4" fmla="*/ 7646 h 10064"/>
                <a:gd name="connsiteX5" fmla="*/ 6027 w 10000"/>
                <a:gd name="connsiteY5" fmla="*/ 6379 h 10064"/>
                <a:gd name="connsiteX6" fmla="*/ 1699 w 10000"/>
                <a:gd name="connsiteY6" fmla="*/ 10064 h 10064"/>
                <a:gd name="connsiteX7" fmla="*/ 0 w 10000"/>
                <a:gd name="connsiteY7" fmla="*/ 9244 h 10064"/>
                <a:gd name="connsiteX8" fmla="*/ 0 w 10000"/>
                <a:gd name="connsiteY8" fmla="*/ 0 h 10064"/>
                <a:gd name="connsiteX0" fmla="*/ 0 w 10000"/>
                <a:gd name="connsiteY0" fmla="*/ 0 h 10064"/>
                <a:gd name="connsiteX1" fmla="*/ 2831 w 10000"/>
                <a:gd name="connsiteY1" fmla="*/ 2545 h 10064"/>
                <a:gd name="connsiteX2" fmla="*/ 6569 w 10000"/>
                <a:gd name="connsiteY2" fmla="*/ 74 h 10064"/>
                <a:gd name="connsiteX3" fmla="*/ 9971 w 10000"/>
                <a:gd name="connsiteY3" fmla="*/ 1151 h 10064"/>
                <a:gd name="connsiteX4" fmla="*/ 10000 w 10000"/>
                <a:gd name="connsiteY4" fmla="*/ 7646 h 10064"/>
                <a:gd name="connsiteX5" fmla="*/ 5703 w 10000"/>
                <a:gd name="connsiteY5" fmla="*/ 6475 h 10064"/>
                <a:gd name="connsiteX6" fmla="*/ 1699 w 10000"/>
                <a:gd name="connsiteY6" fmla="*/ 10064 h 10064"/>
                <a:gd name="connsiteX7" fmla="*/ 0 w 10000"/>
                <a:gd name="connsiteY7" fmla="*/ 9244 h 10064"/>
                <a:gd name="connsiteX8" fmla="*/ 0 w 10000"/>
                <a:gd name="connsiteY8" fmla="*/ 0 h 10064"/>
                <a:gd name="connsiteX0" fmla="*/ 0 w 10000"/>
                <a:gd name="connsiteY0" fmla="*/ 0 h 10064"/>
                <a:gd name="connsiteX1" fmla="*/ 2831 w 10000"/>
                <a:gd name="connsiteY1" fmla="*/ 2545 h 10064"/>
                <a:gd name="connsiteX2" fmla="*/ 6569 w 10000"/>
                <a:gd name="connsiteY2" fmla="*/ 74 h 10064"/>
                <a:gd name="connsiteX3" fmla="*/ 9971 w 10000"/>
                <a:gd name="connsiteY3" fmla="*/ 1151 h 10064"/>
                <a:gd name="connsiteX4" fmla="*/ 10000 w 10000"/>
                <a:gd name="connsiteY4" fmla="*/ 7646 h 10064"/>
                <a:gd name="connsiteX5" fmla="*/ 5703 w 10000"/>
                <a:gd name="connsiteY5" fmla="*/ 6475 h 10064"/>
                <a:gd name="connsiteX6" fmla="*/ 1699 w 10000"/>
                <a:gd name="connsiteY6" fmla="*/ 10064 h 10064"/>
                <a:gd name="connsiteX7" fmla="*/ 0 w 10000"/>
                <a:gd name="connsiteY7" fmla="*/ 9244 h 10064"/>
                <a:gd name="connsiteX8" fmla="*/ 0 w 10000"/>
                <a:gd name="connsiteY8" fmla="*/ 0 h 10064"/>
                <a:gd name="connsiteX0" fmla="*/ 0 w 10000"/>
                <a:gd name="connsiteY0" fmla="*/ 0 h 10064"/>
                <a:gd name="connsiteX1" fmla="*/ 2831 w 10000"/>
                <a:gd name="connsiteY1" fmla="*/ 2545 h 10064"/>
                <a:gd name="connsiteX2" fmla="*/ 6569 w 10000"/>
                <a:gd name="connsiteY2" fmla="*/ 74 h 10064"/>
                <a:gd name="connsiteX3" fmla="*/ 9971 w 10000"/>
                <a:gd name="connsiteY3" fmla="*/ 1151 h 10064"/>
                <a:gd name="connsiteX4" fmla="*/ 10000 w 10000"/>
                <a:gd name="connsiteY4" fmla="*/ 7646 h 10064"/>
                <a:gd name="connsiteX5" fmla="*/ 5218 w 10000"/>
                <a:gd name="connsiteY5" fmla="*/ 6923 h 10064"/>
                <a:gd name="connsiteX6" fmla="*/ 1699 w 10000"/>
                <a:gd name="connsiteY6" fmla="*/ 10064 h 10064"/>
                <a:gd name="connsiteX7" fmla="*/ 0 w 10000"/>
                <a:gd name="connsiteY7" fmla="*/ 9244 h 10064"/>
                <a:gd name="connsiteX8" fmla="*/ 0 w 10000"/>
                <a:gd name="connsiteY8" fmla="*/ 0 h 10064"/>
                <a:gd name="connsiteX0" fmla="*/ 0 w 10000"/>
                <a:gd name="connsiteY0" fmla="*/ 0 h 10064"/>
                <a:gd name="connsiteX1" fmla="*/ 2831 w 10000"/>
                <a:gd name="connsiteY1" fmla="*/ 2545 h 10064"/>
                <a:gd name="connsiteX2" fmla="*/ 6569 w 10000"/>
                <a:gd name="connsiteY2" fmla="*/ 74 h 10064"/>
                <a:gd name="connsiteX3" fmla="*/ 9971 w 10000"/>
                <a:gd name="connsiteY3" fmla="*/ 1151 h 10064"/>
                <a:gd name="connsiteX4" fmla="*/ 10000 w 10000"/>
                <a:gd name="connsiteY4" fmla="*/ 7646 h 10064"/>
                <a:gd name="connsiteX5" fmla="*/ 5218 w 10000"/>
                <a:gd name="connsiteY5" fmla="*/ 6923 h 10064"/>
                <a:gd name="connsiteX6" fmla="*/ 1699 w 10000"/>
                <a:gd name="connsiteY6" fmla="*/ 10064 h 10064"/>
                <a:gd name="connsiteX7" fmla="*/ 0 w 10000"/>
                <a:gd name="connsiteY7" fmla="*/ 9244 h 10064"/>
                <a:gd name="connsiteX8" fmla="*/ 0 w 10000"/>
                <a:gd name="connsiteY8" fmla="*/ 0 h 10064"/>
                <a:gd name="connsiteX0" fmla="*/ 0 w 10000"/>
                <a:gd name="connsiteY0" fmla="*/ 0 h 10064"/>
                <a:gd name="connsiteX1" fmla="*/ 2831 w 10000"/>
                <a:gd name="connsiteY1" fmla="*/ 2545 h 10064"/>
                <a:gd name="connsiteX2" fmla="*/ 6569 w 10000"/>
                <a:gd name="connsiteY2" fmla="*/ 74 h 10064"/>
                <a:gd name="connsiteX3" fmla="*/ 9971 w 10000"/>
                <a:gd name="connsiteY3" fmla="*/ 1151 h 10064"/>
                <a:gd name="connsiteX4" fmla="*/ 10000 w 10000"/>
                <a:gd name="connsiteY4" fmla="*/ 7646 h 10064"/>
                <a:gd name="connsiteX5" fmla="*/ 5218 w 10000"/>
                <a:gd name="connsiteY5" fmla="*/ 6923 h 10064"/>
                <a:gd name="connsiteX6" fmla="*/ 1699 w 10000"/>
                <a:gd name="connsiteY6" fmla="*/ 10064 h 10064"/>
                <a:gd name="connsiteX7" fmla="*/ 0 w 10000"/>
                <a:gd name="connsiteY7" fmla="*/ 9244 h 10064"/>
                <a:gd name="connsiteX8" fmla="*/ 0 w 10000"/>
                <a:gd name="connsiteY8" fmla="*/ 0 h 10064"/>
                <a:gd name="connsiteX0" fmla="*/ 0 w 10000"/>
                <a:gd name="connsiteY0" fmla="*/ 0 h 10064"/>
                <a:gd name="connsiteX1" fmla="*/ 2846 w 10000"/>
                <a:gd name="connsiteY1" fmla="*/ 1906 h 10064"/>
                <a:gd name="connsiteX2" fmla="*/ 6569 w 10000"/>
                <a:gd name="connsiteY2" fmla="*/ 74 h 10064"/>
                <a:gd name="connsiteX3" fmla="*/ 9971 w 10000"/>
                <a:gd name="connsiteY3" fmla="*/ 1151 h 10064"/>
                <a:gd name="connsiteX4" fmla="*/ 10000 w 10000"/>
                <a:gd name="connsiteY4" fmla="*/ 7646 h 10064"/>
                <a:gd name="connsiteX5" fmla="*/ 5218 w 10000"/>
                <a:gd name="connsiteY5" fmla="*/ 6923 h 10064"/>
                <a:gd name="connsiteX6" fmla="*/ 1699 w 10000"/>
                <a:gd name="connsiteY6" fmla="*/ 10064 h 10064"/>
                <a:gd name="connsiteX7" fmla="*/ 0 w 10000"/>
                <a:gd name="connsiteY7" fmla="*/ 9244 h 10064"/>
                <a:gd name="connsiteX8" fmla="*/ 0 w 10000"/>
                <a:gd name="connsiteY8" fmla="*/ 0 h 10064"/>
                <a:gd name="connsiteX0" fmla="*/ 0 w 10000"/>
                <a:gd name="connsiteY0" fmla="*/ 0 h 10064"/>
                <a:gd name="connsiteX1" fmla="*/ 2846 w 10000"/>
                <a:gd name="connsiteY1" fmla="*/ 1906 h 10064"/>
                <a:gd name="connsiteX2" fmla="*/ 6569 w 10000"/>
                <a:gd name="connsiteY2" fmla="*/ 74 h 10064"/>
                <a:gd name="connsiteX3" fmla="*/ 9971 w 10000"/>
                <a:gd name="connsiteY3" fmla="*/ 1151 h 10064"/>
                <a:gd name="connsiteX4" fmla="*/ 10000 w 10000"/>
                <a:gd name="connsiteY4" fmla="*/ 7646 h 10064"/>
                <a:gd name="connsiteX5" fmla="*/ 5218 w 10000"/>
                <a:gd name="connsiteY5" fmla="*/ 6923 h 10064"/>
                <a:gd name="connsiteX6" fmla="*/ 1699 w 10000"/>
                <a:gd name="connsiteY6" fmla="*/ 10064 h 10064"/>
                <a:gd name="connsiteX7" fmla="*/ 0 w 10000"/>
                <a:gd name="connsiteY7" fmla="*/ 9244 h 10064"/>
                <a:gd name="connsiteX8" fmla="*/ 0 w 10000"/>
                <a:gd name="connsiteY8" fmla="*/ 0 h 10064"/>
                <a:gd name="connsiteX0" fmla="*/ 0 w 10000"/>
                <a:gd name="connsiteY0" fmla="*/ 0 h 10064"/>
                <a:gd name="connsiteX1" fmla="*/ 2831 w 10000"/>
                <a:gd name="connsiteY1" fmla="*/ 1650 h 10064"/>
                <a:gd name="connsiteX2" fmla="*/ 6569 w 10000"/>
                <a:gd name="connsiteY2" fmla="*/ 74 h 10064"/>
                <a:gd name="connsiteX3" fmla="*/ 9971 w 10000"/>
                <a:gd name="connsiteY3" fmla="*/ 1151 h 10064"/>
                <a:gd name="connsiteX4" fmla="*/ 10000 w 10000"/>
                <a:gd name="connsiteY4" fmla="*/ 7646 h 10064"/>
                <a:gd name="connsiteX5" fmla="*/ 5218 w 10000"/>
                <a:gd name="connsiteY5" fmla="*/ 6923 h 10064"/>
                <a:gd name="connsiteX6" fmla="*/ 1699 w 10000"/>
                <a:gd name="connsiteY6" fmla="*/ 10064 h 10064"/>
                <a:gd name="connsiteX7" fmla="*/ 0 w 10000"/>
                <a:gd name="connsiteY7" fmla="*/ 9244 h 10064"/>
                <a:gd name="connsiteX8" fmla="*/ 0 w 10000"/>
                <a:gd name="connsiteY8" fmla="*/ 0 h 10064"/>
                <a:gd name="connsiteX0" fmla="*/ 0 w 10016"/>
                <a:gd name="connsiteY0" fmla="*/ 0 h 10064"/>
                <a:gd name="connsiteX1" fmla="*/ 2831 w 10016"/>
                <a:gd name="connsiteY1" fmla="*/ 1650 h 10064"/>
                <a:gd name="connsiteX2" fmla="*/ 6569 w 10016"/>
                <a:gd name="connsiteY2" fmla="*/ 74 h 10064"/>
                <a:gd name="connsiteX3" fmla="*/ 10015 w 10016"/>
                <a:gd name="connsiteY3" fmla="*/ 1151 h 10064"/>
                <a:gd name="connsiteX4" fmla="*/ 10000 w 10016"/>
                <a:gd name="connsiteY4" fmla="*/ 7646 h 10064"/>
                <a:gd name="connsiteX5" fmla="*/ 5218 w 10016"/>
                <a:gd name="connsiteY5" fmla="*/ 6923 h 10064"/>
                <a:gd name="connsiteX6" fmla="*/ 1699 w 10016"/>
                <a:gd name="connsiteY6" fmla="*/ 10064 h 10064"/>
                <a:gd name="connsiteX7" fmla="*/ 0 w 10016"/>
                <a:gd name="connsiteY7" fmla="*/ 9244 h 10064"/>
                <a:gd name="connsiteX8" fmla="*/ 0 w 10016"/>
                <a:gd name="connsiteY8" fmla="*/ 0 h 10064"/>
                <a:gd name="connsiteX0" fmla="*/ 15 w 10031"/>
                <a:gd name="connsiteY0" fmla="*/ 0 h 10064"/>
                <a:gd name="connsiteX1" fmla="*/ 2846 w 10031"/>
                <a:gd name="connsiteY1" fmla="*/ 1650 h 10064"/>
                <a:gd name="connsiteX2" fmla="*/ 6584 w 10031"/>
                <a:gd name="connsiteY2" fmla="*/ 74 h 10064"/>
                <a:gd name="connsiteX3" fmla="*/ 10030 w 10031"/>
                <a:gd name="connsiteY3" fmla="*/ 1151 h 10064"/>
                <a:gd name="connsiteX4" fmla="*/ 10015 w 10031"/>
                <a:gd name="connsiteY4" fmla="*/ 7646 h 10064"/>
                <a:gd name="connsiteX5" fmla="*/ 5233 w 10031"/>
                <a:gd name="connsiteY5" fmla="*/ 6923 h 10064"/>
                <a:gd name="connsiteX6" fmla="*/ 1714 w 10031"/>
                <a:gd name="connsiteY6" fmla="*/ 10064 h 10064"/>
                <a:gd name="connsiteX7" fmla="*/ 0 w 10031"/>
                <a:gd name="connsiteY7" fmla="*/ 8701 h 10064"/>
                <a:gd name="connsiteX8" fmla="*/ 15 w 10031"/>
                <a:gd name="connsiteY8" fmla="*/ 0 h 10064"/>
                <a:gd name="connsiteX0" fmla="*/ 15 w 10031"/>
                <a:gd name="connsiteY0" fmla="*/ 0 h 8983"/>
                <a:gd name="connsiteX1" fmla="*/ 2846 w 10031"/>
                <a:gd name="connsiteY1" fmla="*/ 1650 h 8983"/>
                <a:gd name="connsiteX2" fmla="*/ 6584 w 10031"/>
                <a:gd name="connsiteY2" fmla="*/ 74 h 8983"/>
                <a:gd name="connsiteX3" fmla="*/ 10030 w 10031"/>
                <a:gd name="connsiteY3" fmla="*/ 1151 h 8983"/>
                <a:gd name="connsiteX4" fmla="*/ 10015 w 10031"/>
                <a:gd name="connsiteY4" fmla="*/ 7646 h 8983"/>
                <a:gd name="connsiteX5" fmla="*/ 5233 w 10031"/>
                <a:gd name="connsiteY5" fmla="*/ 6923 h 8983"/>
                <a:gd name="connsiteX6" fmla="*/ 2097 w 10031"/>
                <a:gd name="connsiteY6" fmla="*/ 8817 h 8983"/>
                <a:gd name="connsiteX7" fmla="*/ 0 w 10031"/>
                <a:gd name="connsiteY7" fmla="*/ 8701 h 8983"/>
                <a:gd name="connsiteX8" fmla="*/ 15 w 10031"/>
                <a:gd name="connsiteY8" fmla="*/ 0 h 8983"/>
                <a:gd name="connsiteX0" fmla="*/ 15 w 10000"/>
                <a:gd name="connsiteY0" fmla="*/ 0 h 9815"/>
                <a:gd name="connsiteX1" fmla="*/ 2837 w 10000"/>
                <a:gd name="connsiteY1" fmla="*/ 1837 h 9815"/>
                <a:gd name="connsiteX2" fmla="*/ 6564 w 10000"/>
                <a:gd name="connsiteY2" fmla="*/ 82 h 9815"/>
                <a:gd name="connsiteX3" fmla="*/ 9999 w 10000"/>
                <a:gd name="connsiteY3" fmla="*/ 1281 h 9815"/>
                <a:gd name="connsiteX4" fmla="*/ 9984 w 10000"/>
                <a:gd name="connsiteY4" fmla="*/ 8512 h 9815"/>
                <a:gd name="connsiteX5" fmla="*/ 5217 w 10000"/>
                <a:gd name="connsiteY5" fmla="*/ 7707 h 9815"/>
                <a:gd name="connsiteX6" fmla="*/ 2091 w 10000"/>
                <a:gd name="connsiteY6" fmla="*/ 9815 h 9815"/>
                <a:gd name="connsiteX7" fmla="*/ 0 w 10000"/>
                <a:gd name="connsiteY7" fmla="*/ 9686 h 9815"/>
                <a:gd name="connsiteX8" fmla="*/ 15 w 10000"/>
                <a:gd name="connsiteY8" fmla="*/ 0 h 9815"/>
                <a:gd name="connsiteX0" fmla="*/ 15 w 10000"/>
                <a:gd name="connsiteY0" fmla="*/ 0 h 10014"/>
                <a:gd name="connsiteX1" fmla="*/ 2837 w 10000"/>
                <a:gd name="connsiteY1" fmla="*/ 1872 h 10014"/>
                <a:gd name="connsiteX2" fmla="*/ 6564 w 10000"/>
                <a:gd name="connsiteY2" fmla="*/ 84 h 10014"/>
                <a:gd name="connsiteX3" fmla="*/ 9999 w 10000"/>
                <a:gd name="connsiteY3" fmla="*/ 1305 h 10014"/>
                <a:gd name="connsiteX4" fmla="*/ 9984 w 10000"/>
                <a:gd name="connsiteY4" fmla="*/ 8672 h 10014"/>
                <a:gd name="connsiteX5" fmla="*/ 5217 w 10000"/>
                <a:gd name="connsiteY5" fmla="*/ 7852 h 10014"/>
                <a:gd name="connsiteX6" fmla="*/ 2091 w 10000"/>
                <a:gd name="connsiteY6" fmla="*/ 10000 h 10014"/>
                <a:gd name="connsiteX7" fmla="*/ 0 w 10000"/>
                <a:gd name="connsiteY7" fmla="*/ 10014 h 10014"/>
                <a:gd name="connsiteX8" fmla="*/ 15 w 10000"/>
                <a:gd name="connsiteY8" fmla="*/ 0 h 10014"/>
                <a:gd name="connsiteX0" fmla="*/ 15 w 10000"/>
                <a:gd name="connsiteY0" fmla="*/ 0 h 10014"/>
                <a:gd name="connsiteX1" fmla="*/ 2837 w 10000"/>
                <a:gd name="connsiteY1" fmla="*/ 1872 h 10014"/>
                <a:gd name="connsiteX2" fmla="*/ 6212 w 10000"/>
                <a:gd name="connsiteY2" fmla="*/ 120 h 10014"/>
                <a:gd name="connsiteX3" fmla="*/ 9999 w 10000"/>
                <a:gd name="connsiteY3" fmla="*/ 1305 h 10014"/>
                <a:gd name="connsiteX4" fmla="*/ 9984 w 10000"/>
                <a:gd name="connsiteY4" fmla="*/ 8672 h 10014"/>
                <a:gd name="connsiteX5" fmla="*/ 5217 w 10000"/>
                <a:gd name="connsiteY5" fmla="*/ 7852 h 10014"/>
                <a:gd name="connsiteX6" fmla="*/ 2091 w 10000"/>
                <a:gd name="connsiteY6" fmla="*/ 10000 h 10014"/>
                <a:gd name="connsiteX7" fmla="*/ 0 w 10000"/>
                <a:gd name="connsiteY7" fmla="*/ 10014 h 10014"/>
                <a:gd name="connsiteX8" fmla="*/ 15 w 10000"/>
                <a:gd name="connsiteY8" fmla="*/ 0 h 10014"/>
                <a:gd name="connsiteX0" fmla="*/ 15 w 10000"/>
                <a:gd name="connsiteY0" fmla="*/ 0 h 10014"/>
                <a:gd name="connsiteX1" fmla="*/ 2837 w 10000"/>
                <a:gd name="connsiteY1" fmla="*/ 1872 h 10014"/>
                <a:gd name="connsiteX2" fmla="*/ 6212 w 10000"/>
                <a:gd name="connsiteY2" fmla="*/ 120 h 10014"/>
                <a:gd name="connsiteX3" fmla="*/ 9999 w 10000"/>
                <a:gd name="connsiteY3" fmla="*/ 1305 h 10014"/>
                <a:gd name="connsiteX4" fmla="*/ 9984 w 10000"/>
                <a:gd name="connsiteY4" fmla="*/ 8672 h 10014"/>
                <a:gd name="connsiteX5" fmla="*/ 5217 w 10000"/>
                <a:gd name="connsiteY5" fmla="*/ 7852 h 10014"/>
                <a:gd name="connsiteX6" fmla="*/ 2091 w 10000"/>
                <a:gd name="connsiteY6" fmla="*/ 10000 h 10014"/>
                <a:gd name="connsiteX7" fmla="*/ 0 w 10000"/>
                <a:gd name="connsiteY7" fmla="*/ 10014 h 10014"/>
                <a:gd name="connsiteX8" fmla="*/ 15 w 10000"/>
                <a:gd name="connsiteY8" fmla="*/ 0 h 10014"/>
                <a:gd name="connsiteX0" fmla="*/ 15 w 10000"/>
                <a:gd name="connsiteY0" fmla="*/ 0 h 10014"/>
                <a:gd name="connsiteX1" fmla="*/ 2837 w 10000"/>
                <a:gd name="connsiteY1" fmla="*/ 1872 h 10014"/>
                <a:gd name="connsiteX2" fmla="*/ 6212 w 10000"/>
                <a:gd name="connsiteY2" fmla="*/ 120 h 10014"/>
                <a:gd name="connsiteX3" fmla="*/ 9999 w 10000"/>
                <a:gd name="connsiteY3" fmla="*/ 1305 h 10014"/>
                <a:gd name="connsiteX4" fmla="*/ 9984 w 10000"/>
                <a:gd name="connsiteY4" fmla="*/ 8672 h 10014"/>
                <a:gd name="connsiteX5" fmla="*/ 5217 w 10000"/>
                <a:gd name="connsiteY5" fmla="*/ 7852 h 10014"/>
                <a:gd name="connsiteX6" fmla="*/ 2091 w 10000"/>
                <a:gd name="connsiteY6" fmla="*/ 10000 h 10014"/>
                <a:gd name="connsiteX7" fmla="*/ 0 w 10000"/>
                <a:gd name="connsiteY7" fmla="*/ 10014 h 10014"/>
                <a:gd name="connsiteX8" fmla="*/ 15 w 10000"/>
                <a:gd name="connsiteY8" fmla="*/ 0 h 10014"/>
                <a:gd name="connsiteX0" fmla="*/ 15 w 10000"/>
                <a:gd name="connsiteY0" fmla="*/ 0 h 10014"/>
                <a:gd name="connsiteX1" fmla="*/ 2837 w 10000"/>
                <a:gd name="connsiteY1" fmla="*/ 1872 h 10014"/>
                <a:gd name="connsiteX2" fmla="*/ 6212 w 10000"/>
                <a:gd name="connsiteY2" fmla="*/ 120 h 10014"/>
                <a:gd name="connsiteX3" fmla="*/ 9999 w 10000"/>
                <a:gd name="connsiteY3" fmla="*/ 1305 h 10014"/>
                <a:gd name="connsiteX4" fmla="*/ 9984 w 10000"/>
                <a:gd name="connsiteY4" fmla="*/ 8672 h 10014"/>
                <a:gd name="connsiteX5" fmla="*/ 5422 w 10000"/>
                <a:gd name="connsiteY5" fmla="*/ 7634 h 10014"/>
                <a:gd name="connsiteX6" fmla="*/ 2091 w 10000"/>
                <a:gd name="connsiteY6" fmla="*/ 10000 h 10014"/>
                <a:gd name="connsiteX7" fmla="*/ 0 w 10000"/>
                <a:gd name="connsiteY7" fmla="*/ 10014 h 10014"/>
                <a:gd name="connsiteX8" fmla="*/ 15 w 10000"/>
                <a:gd name="connsiteY8" fmla="*/ 0 h 10014"/>
                <a:gd name="connsiteX0" fmla="*/ 15 w 10000"/>
                <a:gd name="connsiteY0" fmla="*/ 0 h 10014"/>
                <a:gd name="connsiteX1" fmla="*/ 2837 w 10000"/>
                <a:gd name="connsiteY1" fmla="*/ 1872 h 10014"/>
                <a:gd name="connsiteX2" fmla="*/ 6212 w 10000"/>
                <a:gd name="connsiteY2" fmla="*/ 120 h 10014"/>
                <a:gd name="connsiteX3" fmla="*/ 9999 w 10000"/>
                <a:gd name="connsiteY3" fmla="*/ 1305 h 10014"/>
                <a:gd name="connsiteX4" fmla="*/ 9984 w 10000"/>
                <a:gd name="connsiteY4" fmla="*/ 8672 h 10014"/>
                <a:gd name="connsiteX5" fmla="*/ 5422 w 10000"/>
                <a:gd name="connsiteY5" fmla="*/ 7634 h 10014"/>
                <a:gd name="connsiteX6" fmla="*/ 2091 w 10000"/>
                <a:gd name="connsiteY6" fmla="*/ 10000 h 10014"/>
                <a:gd name="connsiteX7" fmla="*/ 0 w 10000"/>
                <a:gd name="connsiteY7" fmla="*/ 10014 h 10014"/>
                <a:gd name="connsiteX8" fmla="*/ 15 w 10000"/>
                <a:gd name="connsiteY8" fmla="*/ 0 h 10014"/>
                <a:gd name="connsiteX0" fmla="*/ 15 w 10000"/>
                <a:gd name="connsiteY0" fmla="*/ 0 h 10014"/>
                <a:gd name="connsiteX1" fmla="*/ 2837 w 10000"/>
                <a:gd name="connsiteY1" fmla="*/ 1872 h 10014"/>
                <a:gd name="connsiteX2" fmla="*/ 6212 w 10000"/>
                <a:gd name="connsiteY2" fmla="*/ 120 h 10014"/>
                <a:gd name="connsiteX3" fmla="*/ 9999 w 10000"/>
                <a:gd name="connsiteY3" fmla="*/ 1305 h 10014"/>
                <a:gd name="connsiteX4" fmla="*/ 9984 w 10000"/>
                <a:gd name="connsiteY4" fmla="*/ 8672 h 10014"/>
                <a:gd name="connsiteX5" fmla="*/ 5422 w 10000"/>
                <a:gd name="connsiteY5" fmla="*/ 7634 h 10014"/>
                <a:gd name="connsiteX6" fmla="*/ 2091 w 10000"/>
                <a:gd name="connsiteY6" fmla="*/ 10000 h 10014"/>
                <a:gd name="connsiteX7" fmla="*/ 0 w 10000"/>
                <a:gd name="connsiteY7" fmla="*/ 10014 h 10014"/>
                <a:gd name="connsiteX8" fmla="*/ 15 w 10000"/>
                <a:gd name="connsiteY8" fmla="*/ 0 h 10014"/>
                <a:gd name="connsiteX0" fmla="*/ 15 w 10000"/>
                <a:gd name="connsiteY0" fmla="*/ 0 h 10014"/>
                <a:gd name="connsiteX1" fmla="*/ 2837 w 10000"/>
                <a:gd name="connsiteY1" fmla="*/ 1872 h 10014"/>
                <a:gd name="connsiteX2" fmla="*/ 6212 w 10000"/>
                <a:gd name="connsiteY2" fmla="*/ 120 h 10014"/>
                <a:gd name="connsiteX3" fmla="*/ 9999 w 10000"/>
                <a:gd name="connsiteY3" fmla="*/ 1305 h 10014"/>
                <a:gd name="connsiteX4" fmla="*/ 9984 w 10000"/>
                <a:gd name="connsiteY4" fmla="*/ 8672 h 10014"/>
                <a:gd name="connsiteX5" fmla="*/ 5422 w 10000"/>
                <a:gd name="connsiteY5" fmla="*/ 7634 h 10014"/>
                <a:gd name="connsiteX6" fmla="*/ 1680 w 10000"/>
                <a:gd name="connsiteY6" fmla="*/ 10000 h 10014"/>
                <a:gd name="connsiteX7" fmla="*/ 0 w 10000"/>
                <a:gd name="connsiteY7" fmla="*/ 10014 h 10014"/>
                <a:gd name="connsiteX8" fmla="*/ 15 w 10000"/>
                <a:gd name="connsiteY8" fmla="*/ 0 h 10014"/>
                <a:gd name="connsiteX0" fmla="*/ 15 w 10000"/>
                <a:gd name="connsiteY0" fmla="*/ 0 h 10014"/>
                <a:gd name="connsiteX1" fmla="*/ 2837 w 10000"/>
                <a:gd name="connsiteY1" fmla="*/ 1872 h 10014"/>
                <a:gd name="connsiteX2" fmla="*/ 6212 w 10000"/>
                <a:gd name="connsiteY2" fmla="*/ 120 h 10014"/>
                <a:gd name="connsiteX3" fmla="*/ 9999 w 10000"/>
                <a:gd name="connsiteY3" fmla="*/ 1305 h 10014"/>
                <a:gd name="connsiteX4" fmla="*/ 9984 w 10000"/>
                <a:gd name="connsiteY4" fmla="*/ 8672 h 10014"/>
                <a:gd name="connsiteX5" fmla="*/ 5422 w 10000"/>
                <a:gd name="connsiteY5" fmla="*/ 7634 h 10014"/>
                <a:gd name="connsiteX6" fmla="*/ 1680 w 10000"/>
                <a:gd name="connsiteY6" fmla="*/ 10000 h 10014"/>
                <a:gd name="connsiteX7" fmla="*/ 0 w 10000"/>
                <a:gd name="connsiteY7" fmla="*/ 10014 h 10014"/>
                <a:gd name="connsiteX8" fmla="*/ 15 w 10000"/>
                <a:gd name="connsiteY8" fmla="*/ 0 h 10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14">
                  <a:moveTo>
                    <a:pt x="15" y="0"/>
                  </a:moveTo>
                  <a:cubicBezTo>
                    <a:pt x="338" y="488"/>
                    <a:pt x="1804" y="1852"/>
                    <a:pt x="2837" y="1872"/>
                  </a:cubicBezTo>
                  <a:cubicBezTo>
                    <a:pt x="3870" y="1892"/>
                    <a:pt x="4915" y="359"/>
                    <a:pt x="6212" y="120"/>
                  </a:cubicBezTo>
                  <a:cubicBezTo>
                    <a:pt x="7509" y="-119"/>
                    <a:pt x="9356" y="272"/>
                    <a:pt x="9999" y="1305"/>
                  </a:cubicBezTo>
                  <a:cubicBezTo>
                    <a:pt x="10009" y="3761"/>
                    <a:pt x="9974" y="6217"/>
                    <a:pt x="9984" y="8672"/>
                  </a:cubicBezTo>
                  <a:cubicBezTo>
                    <a:pt x="8533" y="7675"/>
                    <a:pt x="6879" y="7304"/>
                    <a:pt x="5422" y="7634"/>
                  </a:cubicBezTo>
                  <a:cubicBezTo>
                    <a:pt x="3965" y="7964"/>
                    <a:pt x="2922" y="9808"/>
                    <a:pt x="1680" y="10000"/>
                  </a:cubicBezTo>
                  <a:lnTo>
                    <a:pt x="0" y="10014"/>
                  </a:lnTo>
                  <a:cubicBezTo>
                    <a:pt x="5" y="6725"/>
                    <a:pt x="10" y="3289"/>
                    <a:pt x="15" y="0"/>
                  </a:cubicBezTo>
                  <a:close/>
                </a:path>
              </a:pathLst>
            </a:custGeom>
            <a:gradFill flip="none" rotWithShape="1">
              <a:gsLst>
                <a:gs pos="0">
                  <a:schemeClr val="bg1">
                    <a:alpha val="5000"/>
                  </a:schemeClr>
                </a:gs>
                <a:gs pos="50000">
                  <a:schemeClr val="bg1">
                    <a:alpha val="10000"/>
                  </a:schemeClr>
                </a:gs>
                <a:gs pos="100000">
                  <a:schemeClr val="bg1">
                    <a:alpha val="15000"/>
                  </a:scheme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gradFill>
                  <a:gsLst>
                    <a:gs pos="0">
                      <a:srgbClr val="FFFFFF"/>
                    </a:gs>
                    <a:gs pos="100000">
                      <a:srgbClr val="FFFFFF"/>
                    </a:gs>
                  </a:gsLst>
                  <a:lin ang="5400000" scaled="0"/>
                </a:gradFill>
              </a:endParaRPr>
            </a:p>
          </p:txBody>
        </p:sp>
      </p:grpSp>
      <p:grpSp>
        <p:nvGrpSpPr>
          <p:cNvPr id="71" name="Group 70" descr="identity"/>
          <p:cNvGrpSpPr/>
          <p:nvPr/>
        </p:nvGrpSpPr>
        <p:grpSpPr>
          <a:xfrm>
            <a:off x="3640878" y="1405712"/>
            <a:ext cx="1295677" cy="1266816"/>
            <a:chOff x="3013020" y="1333351"/>
            <a:chExt cx="1636196" cy="1599749"/>
          </a:xfrm>
        </p:grpSpPr>
        <p:grpSp>
          <p:nvGrpSpPr>
            <p:cNvPr id="55" name="Group 54"/>
            <p:cNvGrpSpPr/>
            <p:nvPr/>
          </p:nvGrpSpPr>
          <p:grpSpPr>
            <a:xfrm>
              <a:off x="3013020" y="1333351"/>
              <a:ext cx="1636196" cy="1599749"/>
              <a:chOff x="8858302" y="1379208"/>
              <a:chExt cx="1636196" cy="1599749"/>
            </a:xfrm>
          </p:grpSpPr>
          <p:sp>
            <p:nvSpPr>
              <p:cNvPr id="56" name="Oval 55"/>
              <p:cNvSpPr/>
              <p:nvPr/>
            </p:nvSpPr>
            <p:spPr bwMode="auto">
              <a:xfrm>
                <a:off x="9080274" y="1379208"/>
                <a:ext cx="1175100" cy="1175100"/>
              </a:xfrm>
              <a:prstGeom prst="ellipse">
                <a:avLst/>
              </a:prstGeom>
              <a:solidFill>
                <a:srgbClr val="00AEEF">
                  <a:alpha val="49804"/>
                </a:srgbClr>
              </a:solidFill>
              <a:ln>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a:gradFill>
                    <a:gsLst>
                      <a:gs pos="0">
                        <a:srgbClr val="FFFFFF"/>
                      </a:gs>
                      <a:gs pos="100000">
                        <a:srgbClr val="FFFFFF"/>
                      </a:gs>
                    </a:gsLst>
                    <a:lin ang="5400000" scaled="0"/>
                  </a:gradFill>
                </a:endParaRPr>
              </a:p>
            </p:txBody>
          </p:sp>
          <p:sp>
            <p:nvSpPr>
              <p:cNvPr id="58" name="TextBox 57"/>
              <p:cNvSpPr txBox="1"/>
              <p:nvPr/>
            </p:nvSpPr>
            <p:spPr>
              <a:xfrm>
                <a:off x="8858302" y="2681224"/>
                <a:ext cx="1636196" cy="297733"/>
              </a:xfrm>
              <a:prstGeom prst="rect">
                <a:avLst/>
              </a:prstGeom>
              <a:noFill/>
            </p:spPr>
            <p:txBody>
              <a:bodyPr wrap="square" lIns="0" tIns="0" rIns="0" bIns="0" rtlCol="0">
                <a:spAutoFit/>
              </a:bodyPr>
              <a:lstStyle/>
              <a:p>
                <a:pPr algn="ctr" defTabSz="913956">
                  <a:lnSpc>
                    <a:spcPts val="1800"/>
                  </a:lnSpc>
                </a:pPr>
                <a:r>
                  <a:rPr lang="en-US" sz="2157" b="1">
                    <a:solidFill>
                      <a:prstClr val="white"/>
                    </a:solidFill>
                    <a:ea typeface="Segoe UI" pitchFamily="34" charset="0"/>
                    <a:cs typeface="Segoe UI" pitchFamily="34" charset="0"/>
                  </a:rPr>
                  <a:t>identity</a:t>
                </a:r>
              </a:p>
            </p:txBody>
          </p:sp>
        </p:grpSp>
        <p:sp>
          <p:nvSpPr>
            <p:cNvPr id="63" name="Freeform 35"/>
            <p:cNvSpPr>
              <a:spLocks noEditPoints="1"/>
            </p:cNvSpPr>
            <p:nvPr/>
          </p:nvSpPr>
          <p:spPr bwMode="auto">
            <a:xfrm>
              <a:off x="3511510" y="1607873"/>
              <a:ext cx="629413" cy="670189"/>
            </a:xfrm>
            <a:custGeom>
              <a:avLst/>
              <a:gdLst>
                <a:gd name="T0" fmla="*/ 189 w 296"/>
                <a:gd name="T1" fmla="*/ 136 h 300"/>
                <a:gd name="T2" fmla="*/ 202 w 296"/>
                <a:gd name="T3" fmla="*/ 132 h 300"/>
                <a:gd name="T4" fmla="*/ 206 w 296"/>
                <a:gd name="T5" fmla="*/ 128 h 300"/>
                <a:gd name="T6" fmla="*/ 210 w 296"/>
                <a:gd name="T7" fmla="*/ 116 h 300"/>
                <a:gd name="T8" fmla="*/ 214 w 296"/>
                <a:gd name="T9" fmla="*/ 120 h 300"/>
                <a:gd name="T10" fmla="*/ 227 w 296"/>
                <a:gd name="T11" fmla="*/ 99 h 300"/>
                <a:gd name="T12" fmla="*/ 185 w 296"/>
                <a:gd name="T13" fmla="*/ 205 h 300"/>
                <a:gd name="T14" fmla="*/ 189 w 296"/>
                <a:gd name="T15" fmla="*/ 210 h 300"/>
                <a:gd name="T16" fmla="*/ 202 w 296"/>
                <a:gd name="T17" fmla="*/ 214 h 300"/>
                <a:gd name="T18" fmla="*/ 197 w 296"/>
                <a:gd name="T19" fmla="*/ 218 h 300"/>
                <a:gd name="T20" fmla="*/ 218 w 296"/>
                <a:gd name="T21" fmla="*/ 230 h 300"/>
                <a:gd name="T22" fmla="*/ 222 w 296"/>
                <a:gd name="T23" fmla="*/ 243 h 300"/>
                <a:gd name="T24" fmla="*/ 227 w 296"/>
                <a:gd name="T25" fmla="*/ 247 h 300"/>
                <a:gd name="T26" fmla="*/ 111 w 296"/>
                <a:gd name="T27" fmla="*/ 205 h 300"/>
                <a:gd name="T28" fmla="*/ 107 w 296"/>
                <a:gd name="T29" fmla="*/ 201 h 300"/>
                <a:gd name="T30" fmla="*/ 94 w 296"/>
                <a:gd name="T31" fmla="*/ 222 h 300"/>
                <a:gd name="T32" fmla="*/ 82 w 296"/>
                <a:gd name="T33" fmla="*/ 226 h 300"/>
                <a:gd name="T34" fmla="*/ 77 w 296"/>
                <a:gd name="T35" fmla="*/ 230 h 300"/>
                <a:gd name="T36" fmla="*/ 73 w 296"/>
                <a:gd name="T37" fmla="*/ 243 h 300"/>
                <a:gd name="T38" fmla="*/ 69 w 296"/>
                <a:gd name="T39" fmla="*/ 239 h 300"/>
                <a:gd name="T40" fmla="*/ 102 w 296"/>
                <a:gd name="T41" fmla="*/ 141 h 300"/>
                <a:gd name="T42" fmla="*/ 98 w 296"/>
                <a:gd name="T43" fmla="*/ 128 h 300"/>
                <a:gd name="T44" fmla="*/ 94 w 296"/>
                <a:gd name="T45" fmla="*/ 124 h 300"/>
                <a:gd name="T46" fmla="*/ 82 w 296"/>
                <a:gd name="T47" fmla="*/ 120 h 300"/>
                <a:gd name="T48" fmla="*/ 86 w 296"/>
                <a:gd name="T49" fmla="*/ 116 h 300"/>
                <a:gd name="T50" fmla="*/ 65 w 296"/>
                <a:gd name="T51" fmla="*/ 103 h 300"/>
                <a:gd name="T52" fmla="*/ 72 w 296"/>
                <a:gd name="T53" fmla="*/ 64 h 300"/>
                <a:gd name="T54" fmla="*/ 5 w 296"/>
                <a:gd name="T55" fmla="*/ 89 h 300"/>
                <a:gd name="T56" fmla="*/ 23 w 296"/>
                <a:gd name="T57" fmla="*/ 48 h 300"/>
                <a:gd name="T58" fmla="*/ 72 w 296"/>
                <a:gd name="T59" fmla="*/ 64 h 300"/>
                <a:gd name="T60" fmla="*/ 36 w 296"/>
                <a:gd name="T61" fmla="*/ 0 h 300"/>
                <a:gd name="T62" fmla="*/ 296 w 296"/>
                <a:gd name="T63" fmla="*/ 64 h 300"/>
                <a:gd name="T64" fmla="*/ 229 w 296"/>
                <a:gd name="T65" fmla="*/ 89 h 300"/>
                <a:gd name="T66" fmla="*/ 247 w 296"/>
                <a:gd name="T67" fmla="*/ 48 h 300"/>
                <a:gd name="T68" fmla="*/ 296 w 296"/>
                <a:gd name="T69" fmla="*/ 64 h 300"/>
                <a:gd name="T70" fmla="*/ 260 w 296"/>
                <a:gd name="T71" fmla="*/ 0 h 300"/>
                <a:gd name="T72" fmla="*/ 296 w 296"/>
                <a:gd name="T73" fmla="*/ 275 h 300"/>
                <a:gd name="T74" fmla="*/ 229 w 296"/>
                <a:gd name="T75" fmla="*/ 300 h 300"/>
                <a:gd name="T76" fmla="*/ 247 w 296"/>
                <a:gd name="T77" fmla="*/ 259 h 300"/>
                <a:gd name="T78" fmla="*/ 296 w 296"/>
                <a:gd name="T79" fmla="*/ 275 h 300"/>
                <a:gd name="T80" fmla="*/ 260 w 296"/>
                <a:gd name="T81" fmla="*/ 211 h 300"/>
                <a:gd name="T82" fmla="*/ 72 w 296"/>
                <a:gd name="T83" fmla="*/ 275 h 300"/>
                <a:gd name="T84" fmla="*/ 5 w 296"/>
                <a:gd name="T85" fmla="*/ 300 h 300"/>
                <a:gd name="T86" fmla="*/ 23 w 296"/>
                <a:gd name="T87" fmla="*/ 259 h 300"/>
                <a:gd name="T88" fmla="*/ 72 w 296"/>
                <a:gd name="T89" fmla="*/ 275 h 300"/>
                <a:gd name="T90" fmla="*/ 36 w 296"/>
                <a:gd name="T91" fmla="*/ 211 h 300"/>
                <a:gd name="T92" fmla="*/ 125 w 296"/>
                <a:gd name="T93" fmla="*/ 116 h 300"/>
                <a:gd name="T94" fmla="*/ 147 w 296"/>
                <a:gd name="T95" fmla="*/ 145 h 300"/>
                <a:gd name="T96" fmla="*/ 150 w 296"/>
                <a:gd name="T97" fmla="*/ 176 h 300"/>
                <a:gd name="T98" fmla="*/ 190 w 296"/>
                <a:gd name="T99" fmla="*/ 164 h 300"/>
                <a:gd name="T100" fmla="*/ 110 w 296"/>
                <a:gd name="T101" fmla="*/ 194 h 300"/>
                <a:gd name="T102" fmla="*/ 131 w 296"/>
                <a:gd name="T103" fmla="*/ 145 h 300"/>
                <a:gd name="T104" fmla="*/ 145 w 296"/>
                <a:gd name="T105" fmla="*/ 156 h 300"/>
                <a:gd name="T106" fmla="*/ 144 w 296"/>
                <a:gd name="T107" fmla="*/ 150 h 300"/>
                <a:gd name="T108" fmla="*/ 147 w 296"/>
                <a:gd name="T109" fmla="*/ 150 h 300"/>
                <a:gd name="T110" fmla="*/ 149 w 296"/>
                <a:gd name="T111" fmla="*/ 15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6" h="300">
                  <a:moveTo>
                    <a:pt x="189" y="145"/>
                  </a:moveTo>
                  <a:cubicBezTo>
                    <a:pt x="185" y="141"/>
                    <a:pt x="185" y="141"/>
                    <a:pt x="185" y="141"/>
                  </a:cubicBezTo>
                  <a:cubicBezTo>
                    <a:pt x="189" y="136"/>
                    <a:pt x="189" y="136"/>
                    <a:pt x="189" y="136"/>
                  </a:cubicBezTo>
                  <a:cubicBezTo>
                    <a:pt x="193" y="141"/>
                    <a:pt x="193" y="141"/>
                    <a:pt x="193" y="141"/>
                  </a:cubicBezTo>
                  <a:cubicBezTo>
                    <a:pt x="189" y="145"/>
                    <a:pt x="189" y="145"/>
                    <a:pt x="189" y="145"/>
                  </a:cubicBezTo>
                  <a:close/>
                  <a:moveTo>
                    <a:pt x="202" y="132"/>
                  </a:moveTo>
                  <a:cubicBezTo>
                    <a:pt x="197" y="128"/>
                    <a:pt x="197" y="128"/>
                    <a:pt x="197" y="128"/>
                  </a:cubicBezTo>
                  <a:cubicBezTo>
                    <a:pt x="202" y="124"/>
                    <a:pt x="202" y="124"/>
                    <a:pt x="202" y="124"/>
                  </a:cubicBezTo>
                  <a:cubicBezTo>
                    <a:pt x="206" y="128"/>
                    <a:pt x="206" y="128"/>
                    <a:pt x="206" y="128"/>
                  </a:cubicBezTo>
                  <a:cubicBezTo>
                    <a:pt x="202" y="132"/>
                    <a:pt x="202" y="132"/>
                    <a:pt x="202" y="132"/>
                  </a:cubicBezTo>
                  <a:close/>
                  <a:moveTo>
                    <a:pt x="214" y="120"/>
                  </a:moveTo>
                  <a:cubicBezTo>
                    <a:pt x="210" y="116"/>
                    <a:pt x="210" y="116"/>
                    <a:pt x="210" y="116"/>
                  </a:cubicBezTo>
                  <a:cubicBezTo>
                    <a:pt x="214" y="111"/>
                    <a:pt x="214" y="111"/>
                    <a:pt x="214" y="111"/>
                  </a:cubicBezTo>
                  <a:cubicBezTo>
                    <a:pt x="218" y="116"/>
                    <a:pt x="218" y="116"/>
                    <a:pt x="218" y="116"/>
                  </a:cubicBezTo>
                  <a:cubicBezTo>
                    <a:pt x="214" y="120"/>
                    <a:pt x="214" y="120"/>
                    <a:pt x="214" y="120"/>
                  </a:cubicBezTo>
                  <a:close/>
                  <a:moveTo>
                    <a:pt x="227" y="107"/>
                  </a:moveTo>
                  <a:cubicBezTo>
                    <a:pt x="222" y="103"/>
                    <a:pt x="222" y="103"/>
                    <a:pt x="222" y="103"/>
                  </a:cubicBezTo>
                  <a:cubicBezTo>
                    <a:pt x="227" y="99"/>
                    <a:pt x="227" y="99"/>
                    <a:pt x="227" y="99"/>
                  </a:cubicBezTo>
                  <a:cubicBezTo>
                    <a:pt x="231" y="103"/>
                    <a:pt x="231" y="103"/>
                    <a:pt x="231" y="103"/>
                  </a:cubicBezTo>
                  <a:cubicBezTo>
                    <a:pt x="227" y="107"/>
                    <a:pt x="227" y="107"/>
                    <a:pt x="227" y="107"/>
                  </a:cubicBezTo>
                  <a:close/>
                  <a:moveTo>
                    <a:pt x="185" y="205"/>
                  </a:moveTo>
                  <a:cubicBezTo>
                    <a:pt x="189" y="201"/>
                    <a:pt x="189" y="201"/>
                    <a:pt x="189" y="201"/>
                  </a:cubicBezTo>
                  <a:cubicBezTo>
                    <a:pt x="193" y="205"/>
                    <a:pt x="193" y="205"/>
                    <a:pt x="193" y="205"/>
                  </a:cubicBezTo>
                  <a:cubicBezTo>
                    <a:pt x="189" y="210"/>
                    <a:pt x="189" y="210"/>
                    <a:pt x="189" y="210"/>
                  </a:cubicBezTo>
                  <a:cubicBezTo>
                    <a:pt x="185" y="205"/>
                    <a:pt x="185" y="205"/>
                    <a:pt x="185" y="205"/>
                  </a:cubicBezTo>
                  <a:close/>
                  <a:moveTo>
                    <a:pt x="197" y="218"/>
                  </a:moveTo>
                  <a:cubicBezTo>
                    <a:pt x="202" y="214"/>
                    <a:pt x="202" y="214"/>
                    <a:pt x="202" y="214"/>
                  </a:cubicBezTo>
                  <a:cubicBezTo>
                    <a:pt x="206" y="218"/>
                    <a:pt x="206" y="218"/>
                    <a:pt x="206" y="218"/>
                  </a:cubicBezTo>
                  <a:cubicBezTo>
                    <a:pt x="202" y="222"/>
                    <a:pt x="202" y="222"/>
                    <a:pt x="202" y="222"/>
                  </a:cubicBezTo>
                  <a:cubicBezTo>
                    <a:pt x="197" y="218"/>
                    <a:pt x="197" y="218"/>
                    <a:pt x="197" y="218"/>
                  </a:cubicBezTo>
                  <a:close/>
                  <a:moveTo>
                    <a:pt x="210" y="230"/>
                  </a:moveTo>
                  <a:cubicBezTo>
                    <a:pt x="214" y="226"/>
                    <a:pt x="214" y="226"/>
                    <a:pt x="214" y="226"/>
                  </a:cubicBezTo>
                  <a:cubicBezTo>
                    <a:pt x="218" y="230"/>
                    <a:pt x="218" y="230"/>
                    <a:pt x="218" y="230"/>
                  </a:cubicBezTo>
                  <a:cubicBezTo>
                    <a:pt x="214" y="235"/>
                    <a:pt x="214" y="235"/>
                    <a:pt x="214" y="235"/>
                  </a:cubicBezTo>
                  <a:cubicBezTo>
                    <a:pt x="210" y="230"/>
                    <a:pt x="210" y="230"/>
                    <a:pt x="210" y="230"/>
                  </a:cubicBezTo>
                  <a:close/>
                  <a:moveTo>
                    <a:pt x="222" y="243"/>
                  </a:moveTo>
                  <a:cubicBezTo>
                    <a:pt x="227" y="239"/>
                    <a:pt x="227" y="239"/>
                    <a:pt x="227" y="239"/>
                  </a:cubicBezTo>
                  <a:cubicBezTo>
                    <a:pt x="231" y="243"/>
                    <a:pt x="231" y="243"/>
                    <a:pt x="231" y="243"/>
                  </a:cubicBezTo>
                  <a:cubicBezTo>
                    <a:pt x="227" y="247"/>
                    <a:pt x="227" y="247"/>
                    <a:pt x="227" y="247"/>
                  </a:cubicBezTo>
                  <a:cubicBezTo>
                    <a:pt x="222" y="243"/>
                    <a:pt x="222" y="243"/>
                    <a:pt x="222" y="243"/>
                  </a:cubicBezTo>
                  <a:close/>
                  <a:moveTo>
                    <a:pt x="107" y="201"/>
                  </a:moveTo>
                  <a:cubicBezTo>
                    <a:pt x="111" y="205"/>
                    <a:pt x="111" y="205"/>
                    <a:pt x="111" y="205"/>
                  </a:cubicBezTo>
                  <a:cubicBezTo>
                    <a:pt x="107" y="210"/>
                    <a:pt x="107" y="210"/>
                    <a:pt x="107" y="210"/>
                  </a:cubicBezTo>
                  <a:cubicBezTo>
                    <a:pt x="102" y="205"/>
                    <a:pt x="102" y="205"/>
                    <a:pt x="102" y="205"/>
                  </a:cubicBezTo>
                  <a:cubicBezTo>
                    <a:pt x="107" y="201"/>
                    <a:pt x="107" y="201"/>
                    <a:pt x="107" y="201"/>
                  </a:cubicBezTo>
                  <a:close/>
                  <a:moveTo>
                    <a:pt x="94" y="214"/>
                  </a:moveTo>
                  <a:cubicBezTo>
                    <a:pt x="98" y="218"/>
                    <a:pt x="98" y="218"/>
                    <a:pt x="98" y="218"/>
                  </a:cubicBezTo>
                  <a:cubicBezTo>
                    <a:pt x="94" y="222"/>
                    <a:pt x="94" y="222"/>
                    <a:pt x="94" y="222"/>
                  </a:cubicBezTo>
                  <a:cubicBezTo>
                    <a:pt x="90" y="218"/>
                    <a:pt x="90" y="218"/>
                    <a:pt x="90" y="218"/>
                  </a:cubicBezTo>
                  <a:cubicBezTo>
                    <a:pt x="94" y="214"/>
                    <a:pt x="94" y="214"/>
                    <a:pt x="94" y="214"/>
                  </a:cubicBezTo>
                  <a:close/>
                  <a:moveTo>
                    <a:pt x="82" y="226"/>
                  </a:moveTo>
                  <a:cubicBezTo>
                    <a:pt x="86" y="230"/>
                    <a:pt x="86" y="230"/>
                    <a:pt x="86" y="230"/>
                  </a:cubicBezTo>
                  <a:cubicBezTo>
                    <a:pt x="82" y="235"/>
                    <a:pt x="82" y="235"/>
                    <a:pt x="82" y="235"/>
                  </a:cubicBezTo>
                  <a:cubicBezTo>
                    <a:pt x="77" y="230"/>
                    <a:pt x="77" y="230"/>
                    <a:pt x="77" y="230"/>
                  </a:cubicBezTo>
                  <a:cubicBezTo>
                    <a:pt x="82" y="226"/>
                    <a:pt x="82" y="226"/>
                    <a:pt x="82" y="226"/>
                  </a:cubicBezTo>
                  <a:close/>
                  <a:moveTo>
                    <a:pt x="69" y="239"/>
                  </a:moveTo>
                  <a:cubicBezTo>
                    <a:pt x="73" y="243"/>
                    <a:pt x="73" y="243"/>
                    <a:pt x="73" y="243"/>
                  </a:cubicBezTo>
                  <a:cubicBezTo>
                    <a:pt x="69" y="247"/>
                    <a:pt x="69" y="247"/>
                    <a:pt x="69" y="247"/>
                  </a:cubicBezTo>
                  <a:cubicBezTo>
                    <a:pt x="65" y="243"/>
                    <a:pt x="65" y="243"/>
                    <a:pt x="65" y="243"/>
                  </a:cubicBezTo>
                  <a:cubicBezTo>
                    <a:pt x="69" y="239"/>
                    <a:pt x="69" y="239"/>
                    <a:pt x="69" y="239"/>
                  </a:cubicBezTo>
                  <a:close/>
                  <a:moveTo>
                    <a:pt x="111" y="141"/>
                  </a:moveTo>
                  <a:cubicBezTo>
                    <a:pt x="107" y="145"/>
                    <a:pt x="107" y="145"/>
                    <a:pt x="107" y="145"/>
                  </a:cubicBezTo>
                  <a:cubicBezTo>
                    <a:pt x="102" y="141"/>
                    <a:pt x="102" y="141"/>
                    <a:pt x="102" y="141"/>
                  </a:cubicBezTo>
                  <a:cubicBezTo>
                    <a:pt x="107" y="136"/>
                    <a:pt x="107" y="136"/>
                    <a:pt x="107" y="136"/>
                  </a:cubicBezTo>
                  <a:cubicBezTo>
                    <a:pt x="111" y="141"/>
                    <a:pt x="111" y="141"/>
                    <a:pt x="111" y="141"/>
                  </a:cubicBezTo>
                  <a:close/>
                  <a:moveTo>
                    <a:pt x="98" y="128"/>
                  </a:moveTo>
                  <a:cubicBezTo>
                    <a:pt x="94" y="132"/>
                    <a:pt x="94" y="132"/>
                    <a:pt x="94" y="132"/>
                  </a:cubicBezTo>
                  <a:cubicBezTo>
                    <a:pt x="90" y="128"/>
                    <a:pt x="90" y="128"/>
                    <a:pt x="90" y="128"/>
                  </a:cubicBezTo>
                  <a:cubicBezTo>
                    <a:pt x="94" y="124"/>
                    <a:pt x="94" y="124"/>
                    <a:pt x="94" y="124"/>
                  </a:cubicBezTo>
                  <a:cubicBezTo>
                    <a:pt x="98" y="128"/>
                    <a:pt x="98" y="128"/>
                    <a:pt x="98" y="128"/>
                  </a:cubicBezTo>
                  <a:close/>
                  <a:moveTo>
                    <a:pt x="86" y="116"/>
                  </a:moveTo>
                  <a:cubicBezTo>
                    <a:pt x="82" y="120"/>
                    <a:pt x="82" y="120"/>
                    <a:pt x="82" y="120"/>
                  </a:cubicBezTo>
                  <a:cubicBezTo>
                    <a:pt x="77" y="116"/>
                    <a:pt x="77" y="116"/>
                    <a:pt x="77" y="116"/>
                  </a:cubicBezTo>
                  <a:cubicBezTo>
                    <a:pt x="82" y="111"/>
                    <a:pt x="82" y="111"/>
                    <a:pt x="82" y="111"/>
                  </a:cubicBezTo>
                  <a:cubicBezTo>
                    <a:pt x="86" y="116"/>
                    <a:pt x="86" y="116"/>
                    <a:pt x="86" y="116"/>
                  </a:cubicBezTo>
                  <a:close/>
                  <a:moveTo>
                    <a:pt x="73" y="103"/>
                  </a:moveTo>
                  <a:cubicBezTo>
                    <a:pt x="69" y="107"/>
                    <a:pt x="69" y="107"/>
                    <a:pt x="69" y="107"/>
                  </a:cubicBezTo>
                  <a:cubicBezTo>
                    <a:pt x="65" y="103"/>
                    <a:pt x="65" y="103"/>
                    <a:pt x="65" y="103"/>
                  </a:cubicBezTo>
                  <a:cubicBezTo>
                    <a:pt x="69" y="99"/>
                    <a:pt x="69" y="99"/>
                    <a:pt x="69" y="99"/>
                  </a:cubicBezTo>
                  <a:cubicBezTo>
                    <a:pt x="73" y="103"/>
                    <a:pt x="73" y="103"/>
                    <a:pt x="73" y="103"/>
                  </a:cubicBezTo>
                  <a:close/>
                  <a:moveTo>
                    <a:pt x="72" y="64"/>
                  </a:moveTo>
                  <a:cubicBezTo>
                    <a:pt x="72" y="74"/>
                    <a:pt x="72" y="74"/>
                    <a:pt x="72" y="74"/>
                  </a:cubicBezTo>
                  <a:cubicBezTo>
                    <a:pt x="72" y="89"/>
                    <a:pt x="72" y="89"/>
                    <a:pt x="67" y="89"/>
                  </a:cubicBezTo>
                  <a:cubicBezTo>
                    <a:pt x="5" y="89"/>
                    <a:pt x="5" y="89"/>
                    <a:pt x="5" y="89"/>
                  </a:cubicBezTo>
                  <a:cubicBezTo>
                    <a:pt x="0" y="89"/>
                    <a:pt x="0" y="89"/>
                    <a:pt x="0" y="74"/>
                  </a:cubicBezTo>
                  <a:cubicBezTo>
                    <a:pt x="0" y="64"/>
                    <a:pt x="0" y="64"/>
                    <a:pt x="0" y="64"/>
                  </a:cubicBezTo>
                  <a:cubicBezTo>
                    <a:pt x="0" y="53"/>
                    <a:pt x="12" y="51"/>
                    <a:pt x="23" y="48"/>
                  </a:cubicBezTo>
                  <a:cubicBezTo>
                    <a:pt x="27" y="52"/>
                    <a:pt x="32" y="54"/>
                    <a:pt x="36" y="54"/>
                  </a:cubicBezTo>
                  <a:cubicBezTo>
                    <a:pt x="40" y="54"/>
                    <a:pt x="45" y="52"/>
                    <a:pt x="49" y="48"/>
                  </a:cubicBezTo>
                  <a:cubicBezTo>
                    <a:pt x="59" y="51"/>
                    <a:pt x="72" y="53"/>
                    <a:pt x="72" y="64"/>
                  </a:cubicBezTo>
                  <a:close/>
                  <a:moveTo>
                    <a:pt x="36" y="48"/>
                  </a:moveTo>
                  <a:cubicBezTo>
                    <a:pt x="42" y="48"/>
                    <a:pt x="54" y="37"/>
                    <a:pt x="54" y="24"/>
                  </a:cubicBezTo>
                  <a:cubicBezTo>
                    <a:pt x="54" y="11"/>
                    <a:pt x="49" y="0"/>
                    <a:pt x="36" y="0"/>
                  </a:cubicBezTo>
                  <a:cubicBezTo>
                    <a:pt x="23" y="0"/>
                    <a:pt x="18" y="11"/>
                    <a:pt x="18" y="24"/>
                  </a:cubicBezTo>
                  <a:cubicBezTo>
                    <a:pt x="18" y="37"/>
                    <a:pt x="30" y="48"/>
                    <a:pt x="36" y="48"/>
                  </a:cubicBezTo>
                  <a:close/>
                  <a:moveTo>
                    <a:pt x="296" y="64"/>
                  </a:moveTo>
                  <a:cubicBezTo>
                    <a:pt x="296" y="74"/>
                    <a:pt x="296" y="74"/>
                    <a:pt x="296" y="74"/>
                  </a:cubicBezTo>
                  <a:cubicBezTo>
                    <a:pt x="296" y="89"/>
                    <a:pt x="296" y="89"/>
                    <a:pt x="290" y="89"/>
                  </a:cubicBezTo>
                  <a:cubicBezTo>
                    <a:pt x="229" y="89"/>
                    <a:pt x="229" y="89"/>
                    <a:pt x="229" y="89"/>
                  </a:cubicBezTo>
                  <a:cubicBezTo>
                    <a:pt x="224" y="89"/>
                    <a:pt x="224" y="89"/>
                    <a:pt x="224" y="74"/>
                  </a:cubicBezTo>
                  <a:cubicBezTo>
                    <a:pt x="224" y="64"/>
                    <a:pt x="224" y="64"/>
                    <a:pt x="224" y="64"/>
                  </a:cubicBezTo>
                  <a:cubicBezTo>
                    <a:pt x="224" y="53"/>
                    <a:pt x="236" y="51"/>
                    <a:pt x="247" y="48"/>
                  </a:cubicBezTo>
                  <a:cubicBezTo>
                    <a:pt x="251" y="52"/>
                    <a:pt x="256" y="54"/>
                    <a:pt x="260" y="54"/>
                  </a:cubicBezTo>
                  <a:cubicBezTo>
                    <a:pt x="263" y="54"/>
                    <a:pt x="268" y="52"/>
                    <a:pt x="273" y="48"/>
                  </a:cubicBezTo>
                  <a:cubicBezTo>
                    <a:pt x="283" y="51"/>
                    <a:pt x="296" y="53"/>
                    <a:pt x="296" y="64"/>
                  </a:cubicBezTo>
                  <a:close/>
                  <a:moveTo>
                    <a:pt x="260" y="48"/>
                  </a:moveTo>
                  <a:cubicBezTo>
                    <a:pt x="266" y="48"/>
                    <a:pt x="278" y="37"/>
                    <a:pt x="278" y="24"/>
                  </a:cubicBezTo>
                  <a:cubicBezTo>
                    <a:pt x="278" y="11"/>
                    <a:pt x="273" y="0"/>
                    <a:pt x="260" y="0"/>
                  </a:cubicBezTo>
                  <a:cubicBezTo>
                    <a:pt x="246" y="0"/>
                    <a:pt x="241" y="11"/>
                    <a:pt x="241" y="24"/>
                  </a:cubicBezTo>
                  <a:cubicBezTo>
                    <a:pt x="241" y="37"/>
                    <a:pt x="254" y="48"/>
                    <a:pt x="260" y="48"/>
                  </a:cubicBezTo>
                  <a:close/>
                  <a:moveTo>
                    <a:pt x="296" y="275"/>
                  </a:moveTo>
                  <a:cubicBezTo>
                    <a:pt x="296" y="285"/>
                    <a:pt x="296" y="285"/>
                    <a:pt x="296" y="285"/>
                  </a:cubicBezTo>
                  <a:cubicBezTo>
                    <a:pt x="296" y="300"/>
                    <a:pt x="296" y="300"/>
                    <a:pt x="290" y="300"/>
                  </a:cubicBezTo>
                  <a:cubicBezTo>
                    <a:pt x="229" y="300"/>
                    <a:pt x="229" y="300"/>
                    <a:pt x="229" y="300"/>
                  </a:cubicBezTo>
                  <a:cubicBezTo>
                    <a:pt x="224" y="300"/>
                    <a:pt x="224" y="300"/>
                    <a:pt x="224" y="285"/>
                  </a:cubicBezTo>
                  <a:cubicBezTo>
                    <a:pt x="224" y="275"/>
                    <a:pt x="224" y="275"/>
                    <a:pt x="224" y="275"/>
                  </a:cubicBezTo>
                  <a:cubicBezTo>
                    <a:pt x="224" y="264"/>
                    <a:pt x="236" y="263"/>
                    <a:pt x="247" y="259"/>
                  </a:cubicBezTo>
                  <a:cubicBezTo>
                    <a:pt x="251" y="263"/>
                    <a:pt x="256" y="265"/>
                    <a:pt x="260" y="265"/>
                  </a:cubicBezTo>
                  <a:cubicBezTo>
                    <a:pt x="264" y="265"/>
                    <a:pt x="268" y="263"/>
                    <a:pt x="273" y="259"/>
                  </a:cubicBezTo>
                  <a:cubicBezTo>
                    <a:pt x="283" y="263"/>
                    <a:pt x="296" y="264"/>
                    <a:pt x="296" y="275"/>
                  </a:cubicBezTo>
                  <a:close/>
                  <a:moveTo>
                    <a:pt x="260" y="259"/>
                  </a:moveTo>
                  <a:cubicBezTo>
                    <a:pt x="266" y="259"/>
                    <a:pt x="278" y="248"/>
                    <a:pt x="278" y="235"/>
                  </a:cubicBezTo>
                  <a:cubicBezTo>
                    <a:pt x="278" y="222"/>
                    <a:pt x="273" y="211"/>
                    <a:pt x="260" y="211"/>
                  </a:cubicBezTo>
                  <a:cubicBezTo>
                    <a:pt x="246" y="211"/>
                    <a:pt x="241" y="222"/>
                    <a:pt x="241" y="235"/>
                  </a:cubicBezTo>
                  <a:cubicBezTo>
                    <a:pt x="241" y="248"/>
                    <a:pt x="254" y="259"/>
                    <a:pt x="260" y="259"/>
                  </a:cubicBezTo>
                  <a:close/>
                  <a:moveTo>
                    <a:pt x="72" y="275"/>
                  </a:moveTo>
                  <a:cubicBezTo>
                    <a:pt x="72" y="285"/>
                    <a:pt x="72" y="285"/>
                    <a:pt x="72" y="285"/>
                  </a:cubicBezTo>
                  <a:cubicBezTo>
                    <a:pt x="72" y="300"/>
                    <a:pt x="72" y="300"/>
                    <a:pt x="67" y="300"/>
                  </a:cubicBezTo>
                  <a:cubicBezTo>
                    <a:pt x="5" y="300"/>
                    <a:pt x="5" y="300"/>
                    <a:pt x="5" y="300"/>
                  </a:cubicBezTo>
                  <a:cubicBezTo>
                    <a:pt x="0" y="300"/>
                    <a:pt x="0" y="300"/>
                    <a:pt x="0" y="285"/>
                  </a:cubicBezTo>
                  <a:cubicBezTo>
                    <a:pt x="0" y="275"/>
                    <a:pt x="0" y="275"/>
                    <a:pt x="0" y="275"/>
                  </a:cubicBezTo>
                  <a:cubicBezTo>
                    <a:pt x="0" y="264"/>
                    <a:pt x="12" y="263"/>
                    <a:pt x="23" y="259"/>
                  </a:cubicBezTo>
                  <a:cubicBezTo>
                    <a:pt x="27" y="263"/>
                    <a:pt x="32" y="265"/>
                    <a:pt x="36" y="265"/>
                  </a:cubicBezTo>
                  <a:cubicBezTo>
                    <a:pt x="40" y="265"/>
                    <a:pt x="45" y="263"/>
                    <a:pt x="49" y="259"/>
                  </a:cubicBezTo>
                  <a:cubicBezTo>
                    <a:pt x="59" y="263"/>
                    <a:pt x="72" y="264"/>
                    <a:pt x="72" y="275"/>
                  </a:cubicBezTo>
                  <a:close/>
                  <a:moveTo>
                    <a:pt x="36" y="259"/>
                  </a:moveTo>
                  <a:cubicBezTo>
                    <a:pt x="42" y="259"/>
                    <a:pt x="54" y="248"/>
                    <a:pt x="54" y="235"/>
                  </a:cubicBezTo>
                  <a:cubicBezTo>
                    <a:pt x="54" y="222"/>
                    <a:pt x="49" y="211"/>
                    <a:pt x="36" y="211"/>
                  </a:cubicBezTo>
                  <a:cubicBezTo>
                    <a:pt x="23" y="211"/>
                    <a:pt x="18" y="222"/>
                    <a:pt x="18" y="235"/>
                  </a:cubicBezTo>
                  <a:cubicBezTo>
                    <a:pt x="18" y="248"/>
                    <a:pt x="30" y="259"/>
                    <a:pt x="36" y="259"/>
                  </a:cubicBezTo>
                  <a:close/>
                  <a:moveTo>
                    <a:pt x="125" y="116"/>
                  </a:moveTo>
                  <a:cubicBezTo>
                    <a:pt x="125" y="100"/>
                    <a:pt x="131" y="87"/>
                    <a:pt x="147" y="87"/>
                  </a:cubicBezTo>
                  <a:cubicBezTo>
                    <a:pt x="163" y="87"/>
                    <a:pt x="169" y="100"/>
                    <a:pt x="169" y="116"/>
                  </a:cubicBezTo>
                  <a:cubicBezTo>
                    <a:pt x="169" y="132"/>
                    <a:pt x="154" y="145"/>
                    <a:pt x="147" y="145"/>
                  </a:cubicBezTo>
                  <a:cubicBezTo>
                    <a:pt x="140" y="145"/>
                    <a:pt x="125" y="132"/>
                    <a:pt x="125" y="116"/>
                  </a:cubicBezTo>
                  <a:close/>
                  <a:moveTo>
                    <a:pt x="148" y="156"/>
                  </a:moveTo>
                  <a:cubicBezTo>
                    <a:pt x="150" y="176"/>
                    <a:pt x="150" y="176"/>
                    <a:pt x="150" y="176"/>
                  </a:cubicBezTo>
                  <a:cubicBezTo>
                    <a:pt x="153" y="168"/>
                    <a:pt x="155" y="159"/>
                    <a:pt x="159" y="151"/>
                  </a:cubicBezTo>
                  <a:cubicBezTo>
                    <a:pt x="159" y="150"/>
                    <a:pt x="159" y="150"/>
                    <a:pt x="162" y="145"/>
                  </a:cubicBezTo>
                  <a:cubicBezTo>
                    <a:pt x="174" y="149"/>
                    <a:pt x="190" y="151"/>
                    <a:pt x="190" y="164"/>
                  </a:cubicBezTo>
                  <a:cubicBezTo>
                    <a:pt x="190" y="176"/>
                    <a:pt x="190" y="176"/>
                    <a:pt x="190" y="176"/>
                  </a:cubicBezTo>
                  <a:cubicBezTo>
                    <a:pt x="190" y="194"/>
                    <a:pt x="190" y="194"/>
                    <a:pt x="183" y="194"/>
                  </a:cubicBezTo>
                  <a:cubicBezTo>
                    <a:pt x="110" y="194"/>
                    <a:pt x="110" y="194"/>
                    <a:pt x="110" y="194"/>
                  </a:cubicBezTo>
                  <a:cubicBezTo>
                    <a:pt x="104" y="194"/>
                    <a:pt x="104" y="194"/>
                    <a:pt x="104" y="176"/>
                  </a:cubicBezTo>
                  <a:cubicBezTo>
                    <a:pt x="104" y="164"/>
                    <a:pt x="104" y="164"/>
                    <a:pt x="104" y="164"/>
                  </a:cubicBezTo>
                  <a:cubicBezTo>
                    <a:pt x="104" y="151"/>
                    <a:pt x="118" y="149"/>
                    <a:pt x="131" y="145"/>
                  </a:cubicBezTo>
                  <a:cubicBezTo>
                    <a:pt x="134" y="150"/>
                    <a:pt x="134" y="150"/>
                    <a:pt x="135" y="151"/>
                  </a:cubicBezTo>
                  <a:cubicBezTo>
                    <a:pt x="138" y="159"/>
                    <a:pt x="141" y="168"/>
                    <a:pt x="143" y="176"/>
                  </a:cubicBezTo>
                  <a:cubicBezTo>
                    <a:pt x="145" y="156"/>
                    <a:pt x="145" y="156"/>
                    <a:pt x="145" y="156"/>
                  </a:cubicBezTo>
                  <a:cubicBezTo>
                    <a:pt x="145" y="155"/>
                    <a:pt x="145" y="155"/>
                    <a:pt x="145" y="155"/>
                  </a:cubicBezTo>
                  <a:cubicBezTo>
                    <a:pt x="141" y="149"/>
                    <a:pt x="141" y="149"/>
                    <a:pt x="141" y="149"/>
                  </a:cubicBezTo>
                  <a:cubicBezTo>
                    <a:pt x="144" y="150"/>
                    <a:pt x="144" y="150"/>
                    <a:pt x="144" y="150"/>
                  </a:cubicBezTo>
                  <a:cubicBezTo>
                    <a:pt x="145" y="150"/>
                    <a:pt x="145" y="150"/>
                    <a:pt x="146" y="150"/>
                  </a:cubicBezTo>
                  <a:cubicBezTo>
                    <a:pt x="146" y="150"/>
                    <a:pt x="146" y="150"/>
                    <a:pt x="147" y="150"/>
                  </a:cubicBezTo>
                  <a:cubicBezTo>
                    <a:pt x="147" y="150"/>
                    <a:pt x="147" y="150"/>
                    <a:pt x="147" y="150"/>
                  </a:cubicBezTo>
                  <a:cubicBezTo>
                    <a:pt x="149" y="150"/>
                    <a:pt x="149" y="150"/>
                    <a:pt x="149" y="150"/>
                  </a:cubicBezTo>
                  <a:cubicBezTo>
                    <a:pt x="152" y="149"/>
                    <a:pt x="152" y="149"/>
                    <a:pt x="152" y="149"/>
                  </a:cubicBezTo>
                  <a:cubicBezTo>
                    <a:pt x="149" y="155"/>
                    <a:pt x="149" y="155"/>
                    <a:pt x="149" y="155"/>
                  </a:cubicBezTo>
                  <a:lnTo>
                    <a:pt x="148" y="156"/>
                  </a:ln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endParaRPr lang="en-US" sz="1765">
                <a:gradFill>
                  <a:gsLst>
                    <a:gs pos="0">
                      <a:srgbClr val="FFFFFF"/>
                    </a:gs>
                    <a:gs pos="100000">
                      <a:srgbClr val="FFFFFF"/>
                    </a:gs>
                  </a:gsLst>
                  <a:lin ang="5400000" scaled="0"/>
                </a:gradFill>
              </a:endParaRPr>
            </a:p>
          </p:txBody>
        </p:sp>
      </p:grpSp>
      <p:sp>
        <p:nvSpPr>
          <p:cNvPr id="47" name="TextBox 46"/>
          <p:cNvSpPr txBox="1"/>
          <p:nvPr/>
        </p:nvSpPr>
        <p:spPr>
          <a:xfrm>
            <a:off x="1962341" y="1335022"/>
            <a:ext cx="1216635" cy="615553"/>
          </a:xfrm>
          <a:prstGeom prst="rect">
            <a:avLst/>
          </a:prstGeom>
          <a:noFill/>
        </p:spPr>
        <p:txBody>
          <a:bodyPr wrap="square" lIns="0" tIns="0" rIns="0" bIns="0" rtlCol="0">
            <a:spAutoFit/>
          </a:bodyPr>
          <a:lstStyle/>
          <a:p>
            <a:r>
              <a:rPr lang="en-US" sz="2000">
                <a:solidFill>
                  <a:srgbClr val="FFFFFF"/>
                </a:solidFill>
              </a:rPr>
              <a:t>Active </a:t>
            </a:r>
          </a:p>
          <a:p>
            <a:r>
              <a:rPr lang="en-US" sz="2000">
                <a:solidFill>
                  <a:srgbClr val="FFFFFF"/>
                </a:solidFill>
              </a:rPr>
              <a:t>Directory</a:t>
            </a:r>
          </a:p>
        </p:txBody>
      </p:sp>
      <p:sp>
        <p:nvSpPr>
          <p:cNvPr id="48" name="TextBox 47"/>
          <p:cNvSpPr txBox="1"/>
          <p:nvPr/>
        </p:nvSpPr>
        <p:spPr>
          <a:xfrm>
            <a:off x="1962341" y="2141408"/>
            <a:ext cx="1846364" cy="307777"/>
          </a:xfrm>
          <a:prstGeom prst="rect">
            <a:avLst/>
          </a:prstGeom>
          <a:noFill/>
        </p:spPr>
        <p:txBody>
          <a:bodyPr wrap="square" lIns="0" tIns="0" rIns="0" bIns="0" rtlCol="0">
            <a:spAutoFit/>
          </a:bodyPr>
          <a:lstStyle/>
          <a:p>
            <a:r>
              <a:rPr lang="en-US" sz="2000">
                <a:solidFill>
                  <a:srgbClr val="FFFFFF"/>
                </a:solidFill>
              </a:rPr>
              <a:t>Enterprise SSO</a:t>
            </a:r>
          </a:p>
        </p:txBody>
      </p:sp>
      <p:sp>
        <p:nvSpPr>
          <p:cNvPr id="3" name="TextBox 2"/>
          <p:cNvSpPr txBox="1"/>
          <p:nvPr/>
        </p:nvSpPr>
        <p:spPr>
          <a:xfrm>
            <a:off x="5157562" y="1348521"/>
            <a:ext cx="416512" cy="307777"/>
          </a:xfrm>
          <a:prstGeom prst="rect">
            <a:avLst/>
          </a:prstGeom>
          <a:noFill/>
        </p:spPr>
        <p:txBody>
          <a:bodyPr wrap="square" lIns="0" tIns="0" rIns="0" bIns="0" rtlCol="0">
            <a:spAutoFit/>
          </a:bodyPr>
          <a:lstStyle/>
          <a:p>
            <a:r>
              <a:rPr lang="en-US" sz="2000">
                <a:solidFill>
                  <a:srgbClr val="FFFFFF"/>
                </a:solidFill>
              </a:rPr>
              <a:t>HR</a:t>
            </a:r>
          </a:p>
        </p:txBody>
      </p:sp>
      <p:sp>
        <p:nvSpPr>
          <p:cNvPr id="57" name="TextBox 56"/>
          <p:cNvSpPr txBox="1"/>
          <p:nvPr/>
        </p:nvSpPr>
        <p:spPr>
          <a:xfrm>
            <a:off x="5161798" y="1889547"/>
            <a:ext cx="804362" cy="307777"/>
          </a:xfrm>
          <a:prstGeom prst="rect">
            <a:avLst/>
          </a:prstGeom>
          <a:noFill/>
        </p:spPr>
        <p:txBody>
          <a:bodyPr wrap="square" lIns="0" tIns="0" rIns="0" bIns="0" rtlCol="0">
            <a:spAutoFit/>
          </a:bodyPr>
          <a:lstStyle/>
          <a:p>
            <a:r>
              <a:rPr lang="en-US" sz="2000">
                <a:solidFill>
                  <a:srgbClr val="FFFFFF"/>
                </a:solidFill>
              </a:rPr>
              <a:t>LDAP</a:t>
            </a:r>
          </a:p>
        </p:txBody>
      </p:sp>
      <p:cxnSp>
        <p:nvCxnSpPr>
          <p:cNvPr id="64" name="Straight Connector 63">
            <a:extLst>
              <a:ext uri="{C183D7F6-B498-43B3-948B-1728B52AA6E4}">
                <adec:decorative xmlns:adec="http://schemas.microsoft.com/office/drawing/2017/decorative" val="1"/>
              </a:ext>
            </a:extLst>
          </p:cNvPr>
          <p:cNvCxnSpPr>
            <a:cxnSpLocks/>
            <a:stCxn id="56" idx="5"/>
            <a:endCxn id="5" idx="1"/>
          </p:cNvCxnSpPr>
          <p:nvPr/>
        </p:nvCxnSpPr>
        <p:spPr>
          <a:xfrm>
            <a:off x="4610922" y="2199980"/>
            <a:ext cx="857234" cy="62802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53" name="Group 52" descr="corporate apps"/>
          <p:cNvGrpSpPr/>
          <p:nvPr/>
        </p:nvGrpSpPr>
        <p:grpSpPr>
          <a:xfrm>
            <a:off x="7554051" y="1461765"/>
            <a:ext cx="1438519" cy="1412046"/>
            <a:chOff x="8765621" y="1500189"/>
            <a:chExt cx="1816577" cy="1783146"/>
          </a:xfrm>
        </p:grpSpPr>
        <p:sp>
          <p:nvSpPr>
            <p:cNvPr id="6" name="Oval 5"/>
            <p:cNvSpPr/>
            <p:nvPr/>
          </p:nvSpPr>
          <p:spPr bwMode="auto">
            <a:xfrm>
              <a:off x="9080274" y="1500189"/>
              <a:ext cx="1065912" cy="1064934"/>
            </a:xfrm>
            <a:prstGeom prst="ellipse">
              <a:avLst/>
            </a:prstGeom>
            <a:solidFill>
              <a:srgbClr val="00AEEF">
                <a:alpha val="50196"/>
              </a:srgbClr>
            </a:solidFill>
            <a:ln>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a:gradFill>
                  <a:gsLst>
                    <a:gs pos="0">
                      <a:srgbClr val="FFFFFF"/>
                    </a:gs>
                    <a:gs pos="100000">
                      <a:srgbClr val="FFFFFF"/>
                    </a:gs>
                  </a:gsLst>
                  <a:lin ang="5400000" scaled="0"/>
                </a:gradFill>
              </a:endParaRPr>
            </a:p>
          </p:txBody>
        </p:sp>
        <p:pic>
          <p:nvPicPr>
            <p:cNvPr id="44" name="Picture 2" descr="\\MAGNUM\Projects\Microsoft\Cloud Power FY12\Design\ICONS_PNG\Devices.png"/>
            <p:cNvPicPr>
              <a:picLocks noChangeAspect="1" noChangeArrowheads="1"/>
            </p:cNvPicPr>
            <p:nvPr/>
          </p:nvPicPr>
          <p:blipFill>
            <a:blip r:embed="rId3" cstate="screen">
              <a:lum bright="100000"/>
              <a:extLst>
                <a:ext uri="{28A0092B-C50C-407E-A947-70E740481C1C}">
                  <a14:useLocalDpi xmlns:a14="http://schemas.microsoft.com/office/drawing/2010/main"/>
                </a:ext>
              </a:extLst>
            </a:blip>
            <a:srcRect/>
            <a:stretch>
              <a:fillRect/>
            </a:stretch>
          </p:blipFill>
          <p:spPr bwMode="auto">
            <a:xfrm>
              <a:off x="9199425" y="1583060"/>
              <a:ext cx="827609" cy="862440"/>
            </a:xfrm>
            <a:prstGeom prst="rect">
              <a:avLst/>
            </a:prstGeom>
            <a:noFill/>
            <a:ln>
              <a:noFill/>
            </a:ln>
          </p:spPr>
        </p:pic>
        <p:sp>
          <p:nvSpPr>
            <p:cNvPr id="45" name="TextBox 44"/>
            <p:cNvSpPr txBox="1"/>
            <p:nvPr/>
          </p:nvSpPr>
          <p:spPr>
            <a:xfrm>
              <a:off x="8765621" y="2694104"/>
              <a:ext cx="1816577" cy="589231"/>
            </a:xfrm>
            <a:prstGeom prst="rect">
              <a:avLst/>
            </a:prstGeom>
            <a:noFill/>
          </p:spPr>
          <p:txBody>
            <a:bodyPr wrap="square" lIns="0" tIns="0" rIns="0" bIns="0" rtlCol="0">
              <a:spAutoFit/>
            </a:bodyPr>
            <a:lstStyle/>
            <a:p>
              <a:pPr algn="ctr" defTabSz="913956">
                <a:lnSpc>
                  <a:spcPts val="1800"/>
                </a:lnSpc>
              </a:pPr>
              <a:r>
                <a:rPr lang="en-US" sz="2157" b="1">
                  <a:solidFill>
                    <a:prstClr val="white"/>
                  </a:solidFill>
                  <a:ea typeface="Segoe UI" pitchFamily="34" charset="0"/>
                  <a:cs typeface="Segoe UI" pitchFamily="34" charset="0"/>
                </a:rPr>
                <a:t>corporate apps</a:t>
              </a:r>
            </a:p>
          </p:txBody>
        </p:sp>
      </p:grpSp>
      <p:sp>
        <p:nvSpPr>
          <p:cNvPr id="49" name="TextBox 48"/>
          <p:cNvSpPr txBox="1"/>
          <p:nvPr/>
        </p:nvSpPr>
        <p:spPr>
          <a:xfrm>
            <a:off x="8996347" y="1349044"/>
            <a:ext cx="1063187" cy="307777"/>
          </a:xfrm>
          <a:prstGeom prst="rect">
            <a:avLst/>
          </a:prstGeom>
          <a:noFill/>
        </p:spPr>
        <p:txBody>
          <a:bodyPr wrap="square" lIns="0" tIns="0" rIns="0" bIns="0" rtlCol="0">
            <a:spAutoFit/>
          </a:bodyPr>
          <a:lstStyle/>
          <a:p>
            <a:r>
              <a:rPr lang="en-US" sz="2000">
                <a:solidFill>
                  <a:srgbClr val="FFFFFF"/>
                </a:solidFill>
              </a:rPr>
              <a:t>Intranet</a:t>
            </a:r>
          </a:p>
        </p:txBody>
      </p:sp>
      <p:sp>
        <p:nvSpPr>
          <p:cNvPr id="50" name="TextBox 49"/>
          <p:cNvSpPr txBox="1"/>
          <p:nvPr/>
        </p:nvSpPr>
        <p:spPr>
          <a:xfrm>
            <a:off x="8996347" y="1916408"/>
            <a:ext cx="921180" cy="307777"/>
          </a:xfrm>
          <a:prstGeom prst="rect">
            <a:avLst/>
          </a:prstGeom>
          <a:noFill/>
        </p:spPr>
        <p:txBody>
          <a:bodyPr wrap="square" lIns="0" tIns="0" rIns="0" bIns="0" rtlCol="0">
            <a:spAutoFit/>
          </a:bodyPr>
          <a:lstStyle/>
          <a:p>
            <a:r>
              <a:rPr lang="en-US" sz="2000">
                <a:solidFill>
                  <a:srgbClr val="FFFFFF"/>
                </a:solidFill>
              </a:rPr>
              <a:t>Legacy</a:t>
            </a:r>
          </a:p>
        </p:txBody>
      </p:sp>
      <p:cxnSp>
        <p:nvCxnSpPr>
          <p:cNvPr id="12" name="Straight Connector 11">
            <a:extLst>
              <a:ext uri="{C183D7F6-B498-43B3-948B-1728B52AA6E4}">
                <adec:decorative xmlns:adec="http://schemas.microsoft.com/office/drawing/2017/decorative" val="1"/>
              </a:ext>
            </a:extLst>
          </p:cNvPr>
          <p:cNvCxnSpPr>
            <a:cxnSpLocks/>
            <a:stCxn id="6" idx="3"/>
            <a:endCxn id="5" idx="7"/>
          </p:cNvCxnSpPr>
          <p:nvPr/>
        </p:nvCxnSpPr>
        <p:spPr>
          <a:xfrm flipH="1">
            <a:off x="6763581" y="2181571"/>
            <a:ext cx="1163252" cy="6464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76" name="Group 75" descr="business processes"/>
          <p:cNvGrpSpPr/>
          <p:nvPr/>
        </p:nvGrpSpPr>
        <p:grpSpPr>
          <a:xfrm>
            <a:off x="9241259" y="2914433"/>
            <a:ext cx="1439031" cy="1486261"/>
            <a:chOff x="8967438" y="3007041"/>
            <a:chExt cx="1817224" cy="1876868"/>
          </a:xfrm>
        </p:grpSpPr>
        <p:grpSp>
          <p:nvGrpSpPr>
            <p:cNvPr id="22" name="Group 21"/>
            <p:cNvGrpSpPr/>
            <p:nvPr/>
          </p:nvGrpSpPr>
          <p:grpSpPr>
            <a:xfrm>
              <a:off x="8967438" y="3007041"/>
              <a:ext cx="1817224" cy="1876868"/>
              <a:chOff x="4672692" y="4610784"/>
              <a:chExt cx="1441799" cy="1489118"/>
            </a:xfrm>
          </p:grpSpPr>
          <p:sp>
            <p:nvSpPr>
              <p:cNvPr id="24" name="TextBox 23"/>
              <p:cNvSpPr txBox="1"/>
              <p:nvPr/>
            </p:nvSpPr>
            <p:spPr>
              <a:xfrm>
                <a:off x="4672692" y="5632402"/>
                <a:ext cx="1441799" cy="467500"/>
              </a:xfrm>
              <a:prstGeom prst="rect">
                <a:avLst/>
              </a:prstGeom>
              <a:noFill/>
            </p:spPr>
            <p:txBody>
              <a:bodyPr wrap="square" lIns="0" tIns="0" rIns="0" bIns="0" rtlCol="0">
                <a:spAutoFit/>
              </a:bodyPr>
              <a:lstStyle/>
              <a:p>
                <a:pPr algn="ctr" defTabSz="913956">
                  <a:lnSpc>
                    <a:spcPts val="1800"/>
                  </a:lnSpc>
                </a:pPr>
                <a:r>
                  <a:rPr lang="en-US" sz="2157" b="1">
                    <a:solidFill>
                      <a:prstClr val="white"/>
                    </a:solidFill>
                    <a:ea typeface="Segoe UI" pitchFamily="34" charset="0"/>
                    <a:cs typeface="Segoe UI" pitchFamily="34" charset="0"/>
                  </a:rPr>
                  <a:t>business processes</a:t>
                </a:r>
              </a:p>
            </p:txBody>
          </p:sp>
          <p:sp>
            <p:nvSpPr>
              <p:cNvPr id="25" name="Oval 24"/>
              <p:cNvSpPr/>
              <p:nvPr/>
            </p:nvSpPr>
            <p:spPr bwMode="auto">
              <a:xfrm>
                <a:off x="4898081" y="4610784"/>
                <a:ext cx="922952" cy="922950"/>
              </a:xfrm>
              <a:prstGeom prst="ellipse">
                <a:avLst/>
              </a:prstGeom>
              <a:solidFill>
                <a:srgbClr val="00AEEF">
                  <a:alpha val="50196"/>
                </a:srgbClr>
              </a:solidFill>
              <a:ln>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2157">
                  <a:gradFill>
                    <a:gsLst>
                      <a:gs pos="0">
                        <a:srgbClr val="FFFFFF"/>
                      </a:gs>
                      <a:gs pos="100000">
                        <a:srgbClr val="FFFFFF"/>
                      </a:gs>
                    </a:gsLst>
                    <a:lin ang="5400000" scaled="0"/>
                  </a:gradFill>
                </a:endParaRPr>
              </a:p>
            </p:txBody>
          </p:sp>
        </p:grpSp>
        <p:pic>
          <p:nvPicPr>
            <p:cNvPr id="73" name="Picture 7" descr="\\MAGNUM\Projects\Microsoft\Cloud Power FY12\Design\ICONS_PNG\Gears.png"/>
            <p:cNvPicPr>
              <a:picLocks noChangeAspect="1" noChangeArrowheads="1"/>
            </p:cNvPicPr>
            <p:nvPr/>
          </p:nvPicPr>
          <p:blipFill>
            <a:blip r:embed="rId4" cstate="screen">
              <a:lum bright="100000"/>
              <a:extLst>
                <a:ext uri="{28A0092B-C50C-407E-A947-70E740481C1C}">
                  <a14:useLocalDpi xmlns:a14="http://schemas.microsoft.com/office/drawing/2010/main"/>
                </a:ext>
              </a:extLst>
            </a:blip>
            <a:srcRect/>
            <a:stretch>
              <a:fillRect/>
            </a:stretch>
          </p:blipFill>
          <p:spPr bwMode="auto">
            <a:xfrm>
              <a:off x="9315752" y="3123686"/>
              <a:ext cx="1010634" cy="1010632"/>
            </a:xfrm>
            <a:prstGeom prst="rect">
              <a:avLst/>
            </a:prstGeom>
            <a:noFill/>
          </p:spPr>
        </p:pic>
      </p:grpSp>
      <p:sp>
        <p:nvSpPr>
          <p:cNvPr id="52" name="TextBox 51"/>
          <p:cNvSpPr txBox="1"/>
          <p:nvPr/>
        </p:nvSpPr>
        <p:spPr>
          <a:xfrm>
            <a:off x="10765354" y="2648574"/>
            <a:ext cx="512887" cy="307777"/>
          </a:xfrm>
          <a:prstGeom prst="rect">
            <a:avLst/>
          </a:prstGeom>
          <a:noFill/>
        </p:spPr>
        <p:txBody>
          <a:bodyPr wrap="square" lIns="0" tIns="0" rIns="0" bIns="0" rtlCol="0">
            <a:spAutoFit/>
          </a:bodyPr>
          <a:lstStyle/>
          <a:p>
            <a:r>
              <a:rPr lang="en-US" sz="2000">
                <a:solidFill>
                  <a:srgbClr val="FFFFFF"/>
                </a:solidFill>
              </a:rPr>
              <a:t>ESB</a:t>
            </a:r>
          </a:p>
        </p:txBody>
      </p:sp>
      <p:sp>
        <p:nvSpPr>
          <p:cNvPr id="51" name="TextBox 50"/>
          <p:cNvSpPr txBox="1"/>
          <p:nvPr/>
        </p:nvSpPr>
        <p:spPr>
          <a:xfrm>
            <a:off x="11196792" y="3295725"/>
            <a:ext cx="490884" cy="307777"/>
          </a:xfrm>
          <a:prstGeom prst="rect">
            <a:avLst/>
          </a:prstGeom>
          <a:noFill/>
        </p:spPr>
        <p:txBody>
          <a:bodyPr wrap="square" lIns="0" tIns="0" rIns="0" bIns="0" rtlCol="0">
            <a:spAutoFit/>
          </a:bodyPr>
          <a:lstStyle/>
          <a:p>
            <a:r>
              <a:rPr lang="en-US" sz="2000">
                <a:solidFill>
                  <a:srgbClr val="FFFFFF"/>
                </a:solidFill>
              </a:rPr>
              <a:t>ERP</a:t>
            </a:r>
          </a:p>
        </p:txBody>
      </p:sp>
      <p:sp>
        <p:nvSpPr>
          <p:cNvPr id="77" name="TextBox 76"/>
          <p:cNvSpPr txBox="1"/>
          <p:nvPr/>
        </p:nvSpPr>
        <p:spPr>
          <a:xfrm>
            <a:off x="8460586" y="3541949"/>
            <a:ext cx="721561" cy="307777"/>
          </a:xfrm>
          <a:prstGeom prst="rect">
            <a:avLst/>
          </a:prstGeom>
          <a:noFill/>
        </p:spPr>
        <p:txBody>
          <a:bodyPr wrap="square" lIns="0" tIns="0" rIns="0" bIns="0" rtlCol="0">
            <a:spAutoFit/>
          </a:bodyPr>
          <a:lstStyle/>
          <a:p>
            <a:r>
              <a:rPr lang="en-US" sz="2000">
                <a:solidFill>
                  <a:srgbClr val="FFFFFF"/>
                </a:solidFill>
              </a:rPr>
              <a:t>Rules</a:t>
            </a:r>
          </a:p>
        </p:txBody>
      </p:sp>
      <p:sp>
        <p:nvSpPr>
          <p:cNvPr id="54" name="TextBox 53"/>
          <p:cNvSpPr txBox="1"/>
          <p:nvPr/>
        </p:nvSpPr>
        <p:spPr>
          <a:xfrm>
            <a:off x="10823461" y="4107280"/>
            <a:ext cx="1119401" cy="615553"/>
          </a:xfrm>
          <a:prstGeom prst="rect">
            <a:avLst/>
          </a:prstGeom>
          <a:noFill/>
        </p:spPr>
        <p:txBody>
          <a:bodyPr wrap="square" lIns="0" tIns="0" rIns="0" bIns="0" rtlCol="0">
            <a:spAutoFit/>
          </a:bodyPr>
          <a:lstStyle/>
          <a:p>
            <a:r>
              <a:rPr lang="en-US" sz="2000">
                <a:solidFill>
                  <a:srgbClr val="FFFFFF"/>
                </a:solidFill>
              </a:rPr>
              <a:t>Customer</a:t>
            </a:r>
          </a:p>
          <a:p>
            <a:r>
              <a:rPr lang="en-US" sz="2000">
                <a:solidFill>
                  <a:srgbClr val="FFFFFF"/>
                </a:solidFill>
              </a:rPr>
              <a:t>portal</a:t>
            </a:r>
          </a:p>
        </p:txBody>
      </p:sp>
      <p:cxnSp>
        <p:nvCxnSpPr>
          <p:cNvPr id="13" name="Straight Connector 12">
            <a:extLst>
              <a:ext uri="{C183D7F6-B498-43B3-948B-1728B52AA6E4}">
                <adec:decorative xmlns:adec="http://schemas.microsoft.com/office/drawing/2017/decorative" val="1"/>
              </a:ext>
            </a:extLst>
          </p:cNvPr>
          <p:cNvCxnSpPr>
            <a:cxnSpLocks/>
            <a:endCxn id="25" idx="2"/>
          </p:cNvCxnSpPr>
          <p:nvPr/>
        </p:nvCxnSpPr>
        <p:spPr>
          <a:xfrm>
            <a:off x="7031872" y="3369385"/>
            <a:ext cx="2434347" cy="5639"/>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75" name="Group 74" descr="data"/>
          <p:cNvGrpSpPr/>
          <p:nvPr/>
        </p:nvGrpSpPr>
        <p:grpSpPr>
          <a:xfrm>
            <a:off x="7136146" y="4386860"/>
            <a:ext cx="1421290" cy="1237214"/>
            <a:chOff x="8416415" y="4822911"/>
            <a:chExt cx="1704318" cy="1483584"/>
          </a:xfrm>
        </p:grpSpPr>
        <p:grpSp>
          <p:nvGrpSpPr>
            <p:cNvPr id="18" name="Group 17"/>
            <p:cNvGrpSpPr/>
            <p:nvPr/>
          </p:nvGrpSpPr>
          <p:grpSpPr>
            <a:xfrm>
              <a:off x="8416415" y="4822911"/>
              <a:ext cx="1704318" cy="1483584"/>
              <a:chOff x="4680317" y="4639032"/>
              <a:chExt cx="1352216" cy="1177085"/>
            </a:xfrm>
          </p:grpSpPr>
          <p:sp>
            <p:nvSpPr>
              <p:cNvPr id="20" name="TextBox 19"/>
              <p:cNvSpPr txBox="1"/>
              <p:nvPr/>
            </p:nvSpPr>
            <p:spPr>
              <a:xfrm>
                <a:off x="4680317" y="5638721"/>
                <a:ext cx="1352216" cy="177396"/>
              </a:xfrm>
              <a:prstGeom prst="rect">
                <a:avLst/>
              </a:prstGeom>
              <a:noFill/>
            </p:spPr>
            <p:txBody>
              <a:bodyPr wrap="square" lIns="0" tIns="0" rIns="0" bIns="0" rtlCol="0">
                <a:spAutoFit/>
              </a:bodyPr>
              <a:lstStyle/>
              <a:p>
                <a:pPr algn="ctr" defTabSz="913956">
                  <a:lnSpc>
                    <a:spcPts val="1800"/>
                  </a:lnSpc>
                </a:pPr>
                <a:r>
                  <a:rPr lang="en-US" sz="2157" b="1">
                    <a:solidFill>
                      <a:prstClr val="white"/>
                    </a:solidFill>
                    <a:ea typeface="Segoe UI" pitchFamily="34" charset="0"/>
                    <a:cs typeface="Segoe UI" pitchFamily="34" charset="0"/>
                  </a:rPr>
                  <a:t>data</a:t>
                </a:r>
              </a:p>
            </p:txBody>
          </p:sp>
          <p:sp>
            <p:nvSpPr>
              <p:cNvPr id="21" name="Oval 20"/>
              <p:cNvSpPr/>
              <p:nvPr/>
            </p:nvSpPr>
            <p:spPr bwMode="auto">
              <a:xfrm>
                <a:off x="4926330" y="4639032"/>
                <a:ext cx="866453" cy="866452"/>
              </a:xfrm>
              <a:prstGeom prst="ellipse">
                <a:avLst/>
              </a:prstGeom>
              <a:solidFill>
                <a:srgbClr val="00AEEF">
                  <a:alpha val="50196"/>
                </a:srgbClr>
              </a:solidFill>
              <a:ln>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2157">
                  <a:gradFill>
                    <a:gsLst>
                      <a:gs pos="0">
                        <a:srgbClr val="FFFFFF"/>
                      </a:gs>
                      <a:gs pos="100000">
                        <a:srgbClr val="FFFFFF"/>
                      </a:gs>
                    </a:gsLst>
                    <a:lin ang="5400000" scaled="0"/>
                  </a:gradFill>
                </a:endParaRPr>
              </a:p>
            </p:txBody>
          </p:sp>
        </p:grpSp>
        <p:pic>
          <p:nvPicPr>
            <p:cNvPr id="74" name="Picture 73"/>
            <p:cNvPicPr>
              <a:picLocks noChangeAspect="1"/>
            </p:cNvPicPr>
            <p:nvPr/>
          </p:nvPicPr>
          <p:blipFill>
            <a:blip r:embed="rId5" cstate="screen">
              <a:biLevel thresh="25000"/>
              <a:extLst>
                <a:ext uri="{28A0092B-C50C-407E-A947-70E740481C1C}">
                  <a14:useLocalDpi xmlns:a14="http://schemas.microsoft.com/office/drawing/2010/main"/>
                </a:ext>
              </a:extLst>
            </a:blip>
            <a:stretch>
              <a:fillRect/>
            </a:stretch>
          </p:blipFill>
          <p:spPr>
            <a:xfrm>
              <a:off x="9019711" y="5177958"/>
              <a:ext cx="505619" cy="466849"/>
            </a:xfrm>
            <a:prstGeom prst="rect">
              <a:avLst/>
            </a:prstGeom>
          </p:spPr>
        </p:pic>
      </p:grpSp>
      <p:sp>
        <p:nvSpPr>
          <p:cNvPr id="59" name="TextBox 58"/>
          <p:cNvSpPr txBox="1"/>
          <p:nvPr/>
        </p:nvSpPr>
        <p:spPr>
          <a:xfrm>
            <a:off x="8630434" y="4780980"/>
            <a:ext cx="1252787" cy="553998"/>
          </a:xfrm>
          <a:prstGeom prst="rect">
            <a:avLst/>
          </a:prstGeom>
          <a:noFill/>
        </p:spPr>
        <p:txBody>
          <a:bodyPr wrap="square" lIns="0" tIns="0" rIns="0" bIns="0" rtlCol="0">
            <a:spAutoFit/>
          </a:bodyPr>
          <a:lstStyle/>
          <a:p>
            <a:pPr>
              <a:lnSpc>
                <a:spcPct val="90000"/>
              </a:lnSpc>
            </a:pPr>
            <a:r>
              <a:rPr lang="en-US" sz="2000">
                <a:solidFill>
                  <a:srgbClr val="FFFFFF"/>
                </a:solidFill>
              </a:rPr>
              <a:t>Data </a:t>
            </a:r>
          </a:p>
          <a:p>
            <a:pPr>
              <a:lnSpc>
                <a:spcPct val="90000"/>
              </a:lnSpc>
            </a:pPr>
            <a:r>
              <a:rPr lang="en-US" sz="2000">
                <a:solidFill>
                  <a:srgbClr val="FFFFFF"/>
                </a:solidFill>
              </a:rPr>
              <a:t>warehouse</a:t>
            </a:r>
          </a:p>
        </p:txBody>
      </p:sp>
      <p:sp>
        <p:nvSpPr>
          <p:cNvPr id="60" name="TextBox 59"/>
          <p:cNvSpPr txBox="1"/>
          <p:nvPr/>
        </p:nvSpPr>
        <p:spPr>
          <a:xfrm>
            <a:off x="6404634" y="4940941"/>
            <a:ext cx="984142" cy="615553"/>
          </a:xfrm>
          <a:prstGeom prst="rect">
            <a:avLst/>
          </a:prstGeom>
          <a:noFill/>
        </p:spPr>
        <p:txBody>
          <a:bodyPr wrap="square" lIns="0" tIns="0" rIns="0" bIns="0" rtlCol="0">
            <a:spAutoFit/>
          </a:bodyPr>
          <a:lstStyle/>
          <a:p>
            <a:r>
              <a:rPr lang="en-US" sz="2000">
                <a:solidFill>
                  <a:srgbClr val="FFFFFF"/>
                </a:solidFill>
              </a:rPr>
              <a:t>Master </a:t>
            </a:r>
          </a:p>
          <a:p>
            <a:r>
              <a:rPr lang="en-US" sz="2000">
                <a:solidFill>
                  <a:srgbClr val="FFFFFF"/>
                </a:solidFill>
              </a:rPr>
              <a:t>data</a:t>
            </a:r>
          </a:p>
        </p:txBody>
      </p:sp>
      <p:cxnSp>
        <p:nvCxnSpPr>
          <p:cNvPr id="15" name="Straight Connector 14">
            <a:extLst>
              <a:ext uri="{C183D7F6-B498-43B3-948B-1728B52AA6E4}">
                <adec:decorative xmlns:adec="http://schemas.microsoft.com/office/drawing/2017/decorative" val="1"/>
              </a:ext>
            </a:extLst>
          </p:cNvPr>
          <p:cNvCxnSpPr>
            <a:cxnSpLocks/>
          </p:cNvCxnSpPr>
          <p:nvPr/>
        </p:nvCxnSpPr>
        <p:spPr>
          <a:xfrm flipH="1" flipV="1">
            <a:off x="6763581" y="3995831"/>
            <a:ext cx="764516" cy="48186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95" name="Group 94" descr="social "/>
          <p:cNvGrpSpPr/>
          <p:nvPr/>
        </p:nvGrpSpPr>
        <p:grpSpPr>
          <a:xfrm>
            <a:off x="4108376" y="4464759"/>
            <a:ext cx="872384" cy="1152860"/>
            <a:chOff x="807563" y="4720587"/>
            <a:chExt cx="1101656" cy="1455845"/>
          </a:xfrm>
        </p:grpSpPr>
        <p:grpSp>
          <p:nvGrpSpPr>
            <p:cNvPr id="26" name="Group 25"/>
            <p:cNvGrpSpPr/>
            <p:nvPr/>
          </p:nvGrpSpPr>
          <p:grpSpPr>
            <a:xfrm>
              <a:off x="807563" y="4720587"/>
              <a:ext cx="1101656" cy="1455845"/>
              <a:chOff x="4929282" y="4634460"/>
              <a:chExt cx="874062" cy="1155076"/>
            </a:xfrm>
          </p:grpSpPr>
          <p:sp>
            <p:nvSpPr>
              <p:cNvPr id="28" name="TextBox 27"/>
              <p:cNvSpPr txBox="1"/>
              <p:nvPr/>
            </p:nvSpPr>
            <p:spPr>
              <a:xfrm>
                <a:off x="5001505" y="5601508"/>
                <a:ext cx="731520" cy="188028"/>
              </a:xfrm>
              <a:prstGeom prst="rect">
                <a:avLst/>
              </a:prstGeom>
              <a:noFill/>
            </p:spPr>
            <p:txBody>
              <a:bodyPr wrap="square" lIns="0" tIns="0" rIns="0" bIns="0" rtlCol="0">
                <a:spAutoFit/>
              </a:bodyPr>
              <a:lstStyle/>
              <a:p>
                <a:pPr algn="ctr" defTabSz="913956">
                  <a:lnSpc>
                    <a:spcPts val="1800"/>
                  </a:lnSpc>
                </a:pPr>
                <a:r>
                  <a:rPr lang="en-US" sz="2157" b="1">
                    <a:solidFill>
                      <a:prstClr val="white"/>
                    </a:solidFill>
                    <a:ea typeface="Segoe UI" pitchFamily="34" charset="0"/>
                    <a:cs typeface="Segoe UI" pitchFamily="34" charset="0"/>
                  </a:rPr>
                  <a:t>social </a:t>
                </a:r>
              </a:p>
            </p:txBody>
          </p:sp>
          <p:sp>
            <p:nvSpPr>
              <p:cNvPr id="29" name="Oval 28"/>
              <p:cNvSpPr/>
              <p:nvPr/>
            </p:nvSpPr>
            <p:spPr bwMode="auto">
              <a:xfrm>
                <a:off x="4929282" y="4634460"/>
                <a:ext cx="874062" cy="874061"/>
              </a:xfrm>
              <a:prstGeom prst="ellipse">
                <a:avLst/>
              </a:prstGeom>
              <a:solidFill>
                <a:srgbClr val="00AEEF">
                  <a:alpha val="50196"/>
                </a:srgbClr>
              </a:solidFill>
              <a:ln>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2157">
                  <a:gradFill>
                    <a:gsLst>
                      <a:gs pos="0">
                        <a:srgbClr val="FFFFFF"/>
                      </a:gs>
                      <a:gs pos="100000">
                        <a:srgbClr val="FFFFFF"/>
                      </a:gs>
                    </a:gsLst>
                    <a:lin ang="5400000" scaled="0"/>
                  </a:gradFill>
                </a:endParaRPr>
              </a:p>
            </p:txBody>
          </p:sp>
        </p:grpSp>
        <p:grpSp>
          <p:nvGrpSpPr>
            <p:cNvPr id="81" name="Group 80"/>
            <p:cNvGrpSpPr/>
            <p:nvPr/>
          </p:nvGrpSpPr>
          <p:grpSpPr>
            <a:xfrm>
              <a:off x="1126756" y="5059007"/>
              <a:ext cx="443281" cy="426752"/>
              <a:chOff x="624984" y="4857800"/>
              <a:chExt cx="276968" cy="266639"/>
            </a:xfrm>
          </p:grpSpPr>
          <p:sp>
            <p:nvSpPr>
              <p:cNvPr id="78" name="Oval 16"/>
              <p:cNvSpPr>
                <a:spLocks noChangeArrowheads="1"/>
              </p:cNvSpPr>
              <p:nvPr/>
            </p:nvSpPr>
            <p:spPr bwMode="black">
              <a:xfrm flipH="1">
                <a:off x="624984" y="4864499"/>
                <a:ext cx="112930" cy="11049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568">
                  <a:solidFill>
                    <a:srgbClr val="505050"/>
                  </a:solidFill>
                </a:endParaRPr>
              </a:p>
            </p:txBody>
          </p:sp>
          <p:sp>
            <p:nvSpPr>
              <p:cNvPr id="79" name="Freeform 18"/>
              <p:cNvSpPr>
                <a:spLocks/>
              </p:cNvSpPr>
              <p:nvPr/>
            </p:nvSpPr>
            <p:spPr bwMode="black">
              <a:xfrm flipH="1">
                <a:off x="626834" y="4968299"/>
                <a:ext cx="200632" cy="156140"/>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568">
                  <a:solidFill>
                    <a:srgbClr val="505050"/>
                  </a:solidFill>
                </a:endParaRPr>
              </a:p>
            </p:txBody>
          </p:sp>
          <p:sp>
            <p:nvSpPr>
              <p:cNvPr id="80" name="Freeform 19"/>
              <p:cNvSpPr>
                <a:spLocks/>
              </p:cNvSpPr>
              <p:nvPr/>
            </p:nvSpPr>
            <p:spPr bwMode="black">
              <a:xfrm flipH="1">
                <a:off x="768600" y="4857800"/>
                <a:ext cx="133352" cy="135722"/>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568">
                  <a:solidFill>
                    <a:srgbClr val="505050"/>
                  </a:solidFill>
                </a:endParaRPr>
              </a:p>
            </p:txBody>
          </p:sp>
        </p:grpSp>
      </p:grpSp>
      <p:sp>
        <p:nvSpPr>
          <p:cNvPr id="72" name="TextBox 71"/>
          <p:cNvSpPr txBox="1"/>
          <p:nvPr/>
        </p:nvSpPr>
        <p:spPr>
          <a:xfrm>
            <a:off x="5120444" y="4483133"/>
            <a:ext cx="1379811" cy="307777"/>
          </a:xfrm>
          <a:prstGeom prst="rect">
            <a:avLst/>
          </a:prstGeom>
          <a:noFill/>
        </p:spPr>
        <p:txBody>
          <a:bodyPr wrap="square" lIns="0" tIns="0" rIns="0" bIns="0" rtlCol="0">
            <a:spAutoFit/>
          </a:bodyPr>
          <a:lstStyle/>
          <a:p>
            <a:r>
              <a:rPr lang="en-US" sz="2000">
                <a:solidFill>
                  <a:srgbClr val="FFFFFF"/>
                </a:solidFill>
              </a:rPr>
              <a:t>Campaigns</a:t>
            </a:r>
          </a:p>
        </p:txBody>
      </p:sp>
      <p:sp>
        <p:nvSpPr>
          <p:cNvPr id="69" name="TextBox 68"/>
          <p:cNvSpPr txBox="1"/>
          <p:nvPr/>
        </p:nvSpPr>
        <p:spPr>
          <a:xfrm>
            <a:off x="2777087" y="4990084"/>
            <a:ext cx="1308969" cy="553998"/>
          </a:xfrm>
          <a:prstGeom prst="rect">
            <a:avLst/>
          </a:prstGeom>
          <a:noFill/>
        </p:spPr>
        <p:txBody>
          <a:bodyPr wrap="square" lIns="0" tIns="0" rIns="0" bIns="0" rtlCol="0">
            <a:spAutoFit/>
          </a:bodyPr>
          <a:lstStyle/>
          <a:p>
            <a:pPr>
              <a:lnSpc>
                <a:spcPct val="90000"/>
              </a:lnSpc>
            </a:pPr>
            <a:r>
              <a:rPr lang="en-US" sz="2000">
                <a:solidFill>
                  <a:srgbClr val="FFFFFF"/>
                </a:solidFill>
              </a:rPr>
              <a:t>Listen and</a:t>
            </a:r>
          </a:p>
          <a:p>
            <a:pPr>
              <a:lnSpc>
                <a:spcPct val="90000"/>
              </a:lnSpc>
            </a:pPr>
            <a:r>
              <a:rPr lang="en-US" sz="2000">
                <a:solidFill>
                  <a:srgbClr val="FFFFFF"/>
                </a:solidFill>
              </a:rPr>
              <a:t>respond</a:t>
            </a:r>
          </a:p>
        </p:txBody>
      </p:sp>
      <p:cxnSp>
        <p:nvCxnSpPr>
          <p:cNvPr id="14" name="Straight Connector 13">
            <a:extLst>
              <a:ext uri="{C183D7F6-B498-43B3-948B-1728B52AA6E4}">
                <adec:decorative xmlns:adec="http://schemas.microsoft.com/office/drawing/2017/decorative" val="1"/>
              </a:ext>
            </a:extLst>
          </p:cNvPr>
          <p:cNvCxnSpPr>
            <a:cxnSpLocks/>
          </p:cNvCxnSpPr>
          <p:nvPr/>
        </p:nvCxnSpPr>
        <p:spPr>
          <a:xfrm flipV="1">
            <a:off x="4853002" y="3995831"/>
            <a:ext cx="615154" cy="554156"/>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87" name="Group 86" descr="collaboration"/>
          <p:cNvGrpSpPr/>
          <p:nvPr/>
        </p:nvGrpSpPr>
        <p:grpSpPr>
          <a:xfrm>
            <a:off x="1337504" y="2881004"/>
            <a:ext cx="1976439" cy="1258477"/>
            <a:chOff x="1040147" y="2567070"/>
            <a:chExt cx="2495868" cy="1589218"/>
          </a:xfrm>
        </p:grpSpPr>
        <p:grpSp>
          <p:nvGrpSpPr>
            <p:cNvPr id="84" name="Group 83"/>
            <p:cNvGrpSpPr/>
            <p:nvPr/>
          </p:nvGrpSpPr>
          <p:grpSpPr>
            <a:xfrm>
              <a:off x="1040147" y="2567070"/>
              <a:ext cx="2495868" cy="1589218"/>
              <a:chOff x="4263875" y="4499161"/>
              <a:chExt cx="1980240" cy="1260895"/>
            </a:xfrm>
          </p:grpSpPr>
          <p:sp>
            <p:nvSpPr>
              <p:cNvPr id="85" name="TextBox 84"/>
              <p:cNvSpPr txBox="1"/>
              <p:nvPr/>
            </p:nvSpPr>
            <p:spPr>
              <a:xfrm>
                <a:off x="4263875" y="5523833"/>
                <a:ext cx="1980240" cy="236223"/>
              </a:xfrm>
              <a:prstGeom prst="rect">
                <a:avLst/>
              </a:prstGeom>
              <a:noFill/>
            </p:spPr>
            <p:txBody>
              <a:bodyPr wrap="square" lIns="0" tIns="0" rIns="0" bIns="0" rtlCol="0">
                <a:spAutoFit/>
              </a:bodyPr>
              <a:lstStyle/>
              <a:p>
                <a:pPr algn="ctr" defTabSz="913956">
                  <a:lnSpc>
                    <a:spcPts val="1800"/>
                  </a:lnSpc>
                </a:pPr>
                <a:r>
                  <a:rPr lang="en-US" sz="2157" b="1">
                    <a:solidFill>
                      <a:prstClr val="white"/>
                    </a:solidFill>
                    <a:ea typeface="Segoe UI" pitchFamily="34" charset="0"/>
                    <a:cs typeface="Segoe UI" pitchFamily="34" charset="0"/>
                  </a:rPr>
                  <a:t>collaboration</a:t>
                </a:r>
              </a:p>
            </p:txBody>
          </p:sp>
          <p:sp>
            <p:nvSpPr>
              <p:cNvPr id="86" name="Oval 85"/>
              <p:cNvSpPr/>
              <p:nvPr/>
            </p:nvSpPr>
            <p:spPr bwMode="auto">
              <a:xfrm>
                <a:off x="4820821" y="4499161"/>
                <a:ext cx="932333" cy="932332"/>
              </a:xfrm>
              <a:prstGeom prst="ellipse">
                <a:avLst/>
              </a:prstGeom>
              <a:solidFill>
                <a:srgbClr val="0067A0"/>
              </a:solidFill>
              <a:ln>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2157">
                  <a:gradFill>
                    <a:gsLst>
                      <a:gs pos="0">
                        <a:srgbClr val="FFFFFF"/>
                      </a:gs>
                      <a:gs pos="100000">
                        <a:srgbClr val="FFFFFF"/>
                      </a:gs>
                    </a:gsLst>
                    <a:lin ang="5400000" scaled="0"/>
                  </a:gradFill>
                </a:endParaRPr>
              </a:p>
            </p:txBody>
          </p:sp>
        </p:grpSp>
        <p:pic>
          <p:nvPicPr>
            <p:cNvPr id="83" name="Picture 6" descr="\\MAGNUM\Projects\Microsoft\Cloud Power FY12\Design\ICONS_PNG\Professionals.png"/>
            <p:cNvPicPr>
              <a:picLocks noChangeAspect="1" noChangeArrowheads="1"/>
            </p:cNvPicPr>
            <p:nvPr/>
          </p:nvPicPr>
          <p:blipFill>
            <a:blip r:embed="rId6" cstate="screen">
              <a:lum bright="100000"/>
              <a:extLst>
                <a:ext uri="{28A0092B-C50C-407E-A947-70E740481C1C}">
                  <a14:useLocalDpi xmlns:a14="http://schemas.microsoft.com/office/drawing/2010/main"/>
                </a:ext>
              </a:extLst>
            </a:blip>
            <a:srcRect/>
            <a:stretch>
              <a:fillRect/>
            </a:stretch>
          </p:blipFill>
          <p:spPr bwMode="auto">
            <a:xfrm>
              <a:off x="1870961" y="2718961"/>
              <a:ext cx="886968" cy="886968"/>
            </a:xfrm>
            <a:prstGeom prst="rect">
              <a:avLst/>
            </a:prstGeom>
            <a:noFill/>
          </p:spPr>
        </p:pic>
      </p:grpSp>
      <p:sp>
        <p:nvSpPr>
          <p:cNvPr id="62" name="TextBox 61"/>
          <p:cNvSpPr txBox="1"/>
          <p:nvPr/>
        </p:nvSpPr>
        <p:spPr>
          <a:xfrm>
            <a:off x="508213" y="2647867"/>
            <a:ext cx="1194050" cy="307777"/>
          </a:xfrm>
          <a:prstGeom prst="rect">
            <a:avLst/>
          </a:prstGeom>
          <a:noFill/>
        </p:spPr>
        <p:txBody>
          <a:bodyPr wrap="square" lIns="0" tIns="0" rIns="0" bIns="0" rtlCol="0">
            <a:spAutoFit/>
          </a:bodyPr>
          <a:lstStyle/>
          <a:p>
            <a:r>
              <a:rPr lang="en-US" sz="2000">
                <a:solidFill>
                  <a:srgbClr val="FFFFFF"/>
                </a:solidFill>
              </a:rPr>
              <a:t>Presence</a:t>
            </a:r>
          </a:p>
        </p:txBody>
      </p:sp>
      <p:sp>
        <p:nvSpPr>
          <p:cNvPr id="67" name="TextBox 66"/>
          <p:cNvSpPr txBox="1"/>
          <p:nvPr/>
        </p:nvSpPr>
        <p:spPr>
          <a:xfrm>
            <a:off x="3214864" y="2861251"/>
            <a:ext cx="940570" cy="307777"/>
          </a:xfrm>
          <a:prstGeom prst="rect">
            <a:avLst/>
          </a:prstGeom>
          <a:noFill/>
        </p:spPr>
        <p:txBody>
          <a:bodyPr wrap="square" lIns="0" tIns="0" rIns="0" bIns="0" rtlCol="0">
            <a:spAutoFit/>
          </a:bodyPr>
          <a:lstStyle/>
          <a:p>
            <a:r>
              <a:rPr lang="en-US" sz="2000">
                <a:solidFill>
                  <a:srgbClr val="FFFFFF"/>
                </a:solidFill>
              </a:rPr>
              <a:t>Video</a:t>
            </a:r>
          </a:p>
        </p:txBody>
      </p:sp>
      <p:sp>
        <p:nvSpPr>
          <p:cNvPr id="66" name="TextBox 65"/>
          <p:cNvSpPr txBox="1"/>
          <p:nvPr/>
        </p:nvSpPr>
        <p:spPr>
          <a:xfrm>
            <a:off x="508213" y="3305446"/>
            <a:ext cx="845956" cy="307777"/>
          </a:xfrm>
          <a:prstGeom prst="rect">
            <a:avLst/>
          </a:prstGeom>
          <a:noFill/>
        </p:spPr>
        <p:txBody>
          <a:bodyPr wrap="square" lIns="0" tIns="0" rIns="0" bIns="0" rtlCol="0">
            <a:spAutoFit/>
          </a:bodyPr>
          <a:lstStyle/>
          <a:p>
            <a:r>
              <a:rPr lang="en-US" sz="2000">
                <a:solidFill>
                  <a:srgbClr val="FFFFFF"/>
                </a:solidFill>
              </a:rPr>
              <a:t>Voice</a:t>
            </a:r>
          </a:p>
        </p:txBody>
      </p:sp>
      <p:sp>
        <p:nvSpPr>
          <p:cNvPr id="65" name="TextBox 64"/>
          <p:cNvSpPr txBox="1"/>
          <p:nvPr/>
        </p:nvSpPr>
        <p:spPr>
          <a:xfrm>
            <a:off x="3214864" y="3541882"/>
            <a:ext cx="1686851" cy="307777"/>
          </a:xfrm>
          <a:prstGeom prst="rect">
            <a:avLst/>
          </a:prstGeom>
          <a:noFill/>
        </p:spPr>
        <p:txBody>
          <a:bodyPr wrap="square" lIns="0" tIns="0" rIns="0" bIns="0" rtlCol="0">
            <a:spAutoFit/>
          </a:bodyPr>
          <a:lstStyle/>
          <a:p>
            <a:r>
              <a:rPr lang="en-US" sz="2000">
                <a:solidFill>
                  <a:srgbClr val="FFFFFF"/>
                </a:solidFill>
              </a:rPr>
              <a:t>Documents</a:t>
            </a:r>
          </a:p>
        </p:txBody>
      </p:sp>
      <p:sp>
        <p:nvSpPr>
          <p:cNvPr id="61" name="TextBox 60"/>
          <p:cNvSpPr txBox="1"/>
          <p:nvPr/>
        </p:nvSpPr>
        <p:spPr>
          <a:xfrm>
            <a:off x="508213" y="4010484"/>
            <a:ext cx="477030" cy="307777"/>
          </a:xfrm>
          <a:prstGeom prst="rect">
            <a:avLst/>
          </a:prstGeom>
          <a:noFill/>
        </p:spPr>
        <p:txBody>
          <a:bodyPr wrap="square" lIns="0" tIns="0" rIns="0" bIns="0" rtlCol="0">
            <a:spAutoFit/>
          </a:bodyPr>
          <a:lstStyle/>
          <a:p>
            <a:r>
              <a:rPr lang="en-US" sz="2000">
                <a:solidFill>
                  <a:srgbClr val="FFFFFF"/>
                </a:solidFill>
              </a:rPr>
              <a:t>IM</a:t>
            </a:r>
          </a:p>
        </p:txBody>
      </p:sp>
      <p:sp>
        <p:nvSpPr>
          <p:cNvPr id="68" name="TextBox 67"/>
          <p:cNvSpPr txBox="1"/>
          <p:nvPr/>
        </p:nvSpPr>
        <p:spPr>
          <a:xfrm>
            <a:off x="1723528" y="4377754"/>
            <a:ext cx="1145817" cy="615553"/>
          </a:xfrm>
          <a:prstGeom prst="rect">
            <a:avLst/>
          </a:prstGeom>
          <a:noFill/>
        </p:spPr>
        <p:txBody>
          <a:bodyPr wrap="square" lIns="0" tIns="0" rIns="0" bIns="0" rtlCol="0">
            <a:spAutoFit/>
          </a:bodyPr>
          <a:lstStyle/>
          <a:p>
            <a:r>
              <a:rPr lang="en-US" sz="2000">
                <a:solidFill>
                  <a:srgbClr val="FFFFFF"/>
                </a:solidFill>
              </a:rPr>
              <a:t>Enterprise</a:t>
            </a:r>
          </a:p>
          <a:p>
            <a:r>
              <a:rPr lang="en-US" sz="2000">
                <a:solidFill>
                  <a:srgbClr val="FFFFFF"/>
                </a:solidFill>
              </a:rPr>
              <a:t>social</a:t>
            </a:r>
          </a:p>
        </p:txBody>
      </p:sp>
      <p:cxnSp>
        <p:nvCxnSpPr>
          <p:cNvPr id="89" name="Straight Connector 88">
            <a:extLst>
              <a:ext uri="{C183D7F6-B498-43B3-948B-1728B52AA6E4}">
                <adec:decorative xmlns:adec="http://schemas.microsoft.com/office/drawing/2017/decorative" val="1"/>
              </a:ext>
            </a:extLst>
          </p:cNvPr>
          <p:cNvCxnSpPr>
            <a:cxnSpLocks/>
            <a:stCxn id="86" idx="6"/>
          </p:cNvCxnSpPr>
          <p:nvPr/>
        </p:nvCxnSpPr>
        <p:spPr>
          <a:xfrm>
            <a:off x="2823926" y="3346276"/>
            <a:ext cx="2375939" cy="23109"/>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0D015515-D4FE-4805-9010-B1E1A1484249}"/>
              </a:ext>
            </a:extLst>
          </p:cNvPr>
          <p:cNvSpPr/>
          <p:nvPr/>
        </p:nvSpPr>
        <p:spPr bwMode="auto">
          <a:xfrm>
            <a:off x="5199865" y="2559711"/>
            <a:ext cx="1832007" cy="1832007"/>
          </a:xfrm>
          <a:prstGeom prst="ellipse">
            <a:avLst/>
          </a:prstGeom>
          <a:solidFill>
            <a:srgbClr val="D73B0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800">
                <a:gradFill>
                  <a:gsLst>
                    <a:gs pos="0">
                      <a:srgbClr val="FFFFFF"/>
                    </a:gs>
                    <a:gs pos="100000">
                      <a:srgbClr val="FFFFFF"/>
                    </a:gs>
                  </a:gsLst>
                  <a:lin ang="5400000" scaled="0"/>
                </a:gradFill>
                <a:ea typeface="Segoe UI" pitchFamily="34" charset="0"/>
                <a:cs typeface="Segoe UI" pitchFamily="34" charset="0"/>
              </a:rPr>
              <a:t>Your </a:t>
            </a:r>
            <a:br>
              <a:rPr lang="en-US" sz="2800">
                <a:gradFill>
                  <a:gsLst>
                    <a:gs pos="0">
                      <a:srgbClr val="FFFFFF"/>
                    </a:gs>
                    <a:gs pos="100000">
                      <a:srgbClr val="FFFFFF"/>
                    </a:gs>
                  </a:gsLst>
                  <a:lin ang="5400000" scaled="0"/>
                </a:gradFill>
                <a:ea typeface="Segoe UI" pitchFamily="34" charset="0"/>
                <a:cs typeface="Segoe UI" pitchFamily="34" charset="0"/>
              </a:rPr>
            </a:br>
            <a:r>
              <a:rPr lang="en-US" sz="2800">
                <a:gradFill>
                  <a:gsLst>
                    <a:gs pos="0">
                      <a:srgbClr val="FFFFFF"/>
                    </a:gs>
                    <a:gs pos="100000">
                      <a:srgbClr val="FFFFFF"/>
                    </a:gs>
                  </a:gsLst>
                  <a:lin ang="5400000" scaled="0"/>
                </a:gradFill>
                <a:ea typeface="Segoe UI" pitchFamily="34" charset="0"/>
                <a:cs typeface="Segoe UI" pitchFamily="34" charset="0"/>
              </a:rPr>
              <a:t>App</a:t>
            </a:r>
          </a:p>
        </p:txBody>
      </p:sp>
    </p:spTree>
    <p:extLst>
      <p:ext uri="{BB962C8B-B14F-4D97-AF65-F5344CB8AC3E}">
        <p14:creationId xmlns:p14="http://schemas.microsoft.com/office/powerpoint/2010/main" val="34717604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00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par>
                          <p:cTn id="8" fill="hold">
                            <p:stCondLst>
                              <p:cond delay="2500"/>
                            </p:stCondLst>
                            <p:childTnLst>
                              <p:par>
                                <p:cTn id="9" presetID="10" presetClass="entr" presetSubtype="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par>
                          <p:cTn id="12" fill="hold">
                            <p:stCondLst>
                              <p:cond delay="3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3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500"/>
                                        <p:tgtEl>
                                          <p:spTgt spid="49"/>
                                        </p:tgtEl>
                                      </p:cBhvr>
                                    </p:animEffect>
                                  </p:childTnLst>
                                </p:cTn>
                              </p:par>
                            </p:childTnLst>
                          </p:cTn>
                        </p:par>
                        <p:par>
                          <p:cTn id="24" fill="hold">
                            <p:stCondLst>
                              <p:cond delay="4500"/>
                            </p:stCondLst>
                            <p:childTnLst>
                              <p:par>
                                <p:cTn id="25" presetID="10" presetClass="entr" presetSubtype="0" fill="hold" grpId="0"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childTnLst>
                          </p:cTn>
                        </p:par>
                        <p:par>
                          <p:cTn id="28" fill="hold">
                            <p:stCondLst>
                              <p:cond delay="5000"/>
                            </p:stCondLst>
                            <p:childTnLst>
                              <p:par>
                                <p:cTn id="29" presetID="10" presetClass="entr" presetSubtype="0" fill="hold" grpId="0" nodeType="after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fade">
                                      <p:cBhvr>
                                        <p:cTn id="31" dur="500"/>
                                        <p:tgtEl>
                                          <p:spTgt spid="52"/>
                                        </p:tgtEl>
                                      </p:cBhvr>
                                    </p:animEffect>
                                  </p:childTnLst>
                                </p:cTn>
                              </p:par>
                            </p:childTnLst>
                          </p:cTn>
                        </p:par>
                        <p:par>
                          <p:cTn id="32" fill="hold">
                            <p:stCondLst>
                              <p:cond delay="5500"/>
                            </p:stCondLst>
                            <p:childTnLst>
                              <p:par>
                                <p:cTn id="33" presetID="10" presetClass="entr" presetSubtype="0" fill="hold" grpId="0" nodeType="after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fade">
                                      <p:cBhvr>
                                        <p:cTn id="35" dur="500"/>
                                        <p:tgtEl>
                                          <p:spTgt spid="51"/>
                                        </p:tgtEl>
                                      </p:cBhvr>
                                    </p:animEffect>
                                  </p:childTnLst>
                                </p:cTn>
                              </p:par>
                            </p:childTnLst>
                          </p:cTn>
                        </p:par>
                        <p:par>
                          <p:cTn id="36" fill="hold">
                            <p:stCondLst>
                              <p:cond delay="6000"/>
                            </p:stCondLst>
                            <p:childTnLst>
                              <p:par>
                                <p:cTn id="37" presetID="10" presetClass="entr" presetSubtype="0" fill="hold" grpId="0" nodeType="after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childTnLst>
                                </p:cTn>
                              </p:par>
                            </p:childTnLst>
                          </p:cTn>
                        </p:par>
                        <p:par>
                          <p:cTn id="40" fill="hold">
                            <p:stCondLst>
                              <p:cond delay="6500"/>
                            </p:stCondLst>
                            <p:childTnLst>
                              <p:par>
                                <p:cTn id="41" presetID="10" presetClass="entr" presetSubtype="0" fill="hold" grpId="0" nodeType="after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fade">
                                      <p:cBhvr>
                                        <p:cTn id="43" dur="500"/>
                                        <p:tgtEl>
                                          <p:spTgt spid="59"/>
                                        </p:tgtEl>
                                      </p:cBhvr>
                                    </p:animEffect>
                                  </p:childTnLst>
                                </p:cTn>
                              </p:par>
                            </p:childTnLst>
                          </p:cTn>
                        </p:par>
                        <p:par>
                          <p:cTn id="44" fill="hold">
                            <p:stCondLst>
                              <p:cond delay="7000"/>
                            </p:stCondLst>
                            <p:childTnLst>
                              <p:par>
                                <p:cTn id="45" presetID="10" presetClass="entr" presetSubtype="0" fill="hold" grpId="0" nodeType="afterEffect">
                                  <p:stCondLst>
                                    <p:cond delay="0"/>
                                  </p:stCondLst>
                                  <p:childTnLst>
                                    <p:set>
                                      <p:cBhvr>
                                        <p:cTn id="46" dur="1" fill="hold">
                                          <p:stCondLst>
                                            <p:cond delay="0"/>
                                          </p:stCondLst>
                                        </p:cTn>
                                        <p:tgtEl>
                                          <p:spTgt spid="77"/>
                                        </p:tgtEl>
                                        <p:attrNameLst>
                                          <p:attrName>style.visibility</p:attrName>
                                        </p:attrNameLst>
                                      </p:cBhvr>
                                      <p:to>
                                        <p:strVal val="visible"/>
                                      </p:to>
                                    </p:set>
                                    <p:animEffect transition="in" filter="fade">
                                      <p:cBhvr>
                                        <p:cTn id="47" dur="500"/>
                                        <p:tgtEl>
                                          <p:spTgt spid="77"/>
                                        </p:tgtEl>
                                      </p:cBhvr>
                                    </p:animEffect>
                                  </p:childTnLst>
                                </p:cTn>
                              </p:par>
                            </p:childTnLst>
                          </p:cTn>
                        </p:par>
                        <p:par>
                          <p:cTn id="48" fill="hold">
                            <p:stCondLst>
                              <p:cond delay="7500"/>
                            </p:stCondLst>
                            <p:childTnLst>
                              <p:par>
                                <p:cTn id="49" presetID="10" presetClass="entr" presetSubtype="0" fill="hold" grpId="0" nodeType="after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fade">
                                      <p:cBhvr>
                                        <p:cTn id="51" dur="500"/>
                                        <p:tgtEl>
                                          <p:spTgt spid="60"/>
                                        </p:tgtEl>
                                      </p:cBhvr>
                                    </p:animEffect>
                                  </p:childTnLst>
                                </p:cTn>
                              </p:par>
                            </p:childTnLst>
                          </p:cTn>
                        </p:par>
                        <p:par>
                          <p:cTn id="52" fill="hold">
                            <p:stCondLst>
                              <p:cond delay="8000"/>
                            </p:stCondLst>
                            <p:childTnLst>
                              <p:par>
                                <p:cTn id="53" presetID="10" presetClass="entr" presetSubtype="0" fill="hold" grpId="0" nodeType="afterEffect">
                                  <p:stCondLst>
                                    <p:cond delay="0"/>
                                  </p:stCondLst>
                                  <p:childTnLst>
                                    <p:set>
                                      <p:cBhvr>
                                        <p:cTn id="54" dur="1" fill="hold">
                                          <p:stCondLst>
                                            <p:cond delay="0"/>
                                          </p:stCondLst>
                                        </p:cTn>
                                        <p:tgtEl>
                                          <p:spTgt spid="72"/>
                                        </p:tgtEl>
                                        <p:attrNameLst>
                                          <p:attrName>style.visibility</p:attrName>
                                        </p:attrNameLst>
                                      </p:cBhvr>
                                      <p:to>
                                        <p:strVal val="visible"/>
                                      </p:to>
                                    </p:set>
                                    <p:animEffect transition="in" filter="fade">
                                      <p:cBhvr>
                                        <p:cTn id="55" dur="500"/>
                                        <p:tgtEl>
                                          <p:spTgt spid="72"/>
                                        </p:tgtEl>
                                      </p:cBhvr>
                                    </p:animEffect>
                                  </p:childTnLst>
                                </p:cTn>
                              </p:par>
                            </p:childTnLst>
                          </p:cTn>
                        </p:par>
                        <p:par>
                          <p:cTn id="56" fill="hold">
                            <p:stCondLst>
                              <p:cond delay="8500"/>
                            </p:stCondLst>
                            <p:childTnLst>
                              <p:par>
                                <p:cTn id="57" presetID="10" presetClass="entr" presetSubtype="0" fill="hold" grpId="0" nodeType="afterEffect">
                                  <p:stCondLst>
                                    <p:cond delay="0"/>
                                  </p:stCondLst>
                                  <p:childTnLst>
                                    <p:set>
                                      <p:cBhvr>
                                        <p:cTn id="58" dur="1" fill="hold">
                                          <p:stCondLst>
                                            <p:cond delay="0"/>
                                          </p:stCondLst>
                                        </p:cTn>
                                        <p:tgtEl>
                                          <p:spTgt spid="69"/>
                                        </p:tgtEl>
                                        <p:attrNameLst>
                                          <p:attrName>style.visibility</p:attrName>
                                        </p:attrNameLst>
                                      </p:cBhvr>
                                      <p:to>
                                        <p:strVal val="visible"/>
                                      </p:to>
                                    </p:set>
                                    <p:animEffect transition="in" filter="fade">
                                      <p:cBhvr>
                                        <p:cTn id="59" dur="500"/>
                                        <p:tgtEl>
                                          <p:spTgt spid="69"/>
                                        </p:tgtEl>
                                      </p:cBhvr>
                                    </p:animEffect>
                                  </p:childTnLst>
                                </p:cTn>
                              </p:par>
                            </p:childTnLst>
                          </p:cTn>
                        </p:par>
                        <p:par>
                          <p:cTn id="60" fill="hold">
                            <p:stCondLst>
                              <p:cond delay="9000"/>
                            </p:stCondLst>
                            <p:childTnLst>
                              <p:par>
                                <p:cTn id="61" presetID="10" presetClass="entr" presetSubtype="0" fill="hold" grpId="0" nodeType="afterEffect">
                                  <p:stCondLst>
                                    <p:cond delay="0"/>
                                  </p:stCondLst>
                                  <p:childTnLst>
                                    <p:set>
                                      <p:cBhvr>
                                        <p:cTn id="62" dur="1" fill="hold">
                                          <p:stCondLst>
                                            <p:cond delay="0"/>
                                          </p:stCondLst>
                                        </p:cTn>
                                        <p:tgtEl>
                                          <p:spTgt spid="68"/>
                                        </p:tgtEl>
                                        <p:attrNameLst>
                                          <p:attrName>style.visibility</p:attrName>
                                        </p:attrNameLst>
                                      </p:cBhvr>
                                      <p:to>
                                        <p:strVal val="visible"/>
                                      </p:to>
                                    </p:set>
                                    <p:animEffect transition="in" filter="fade">
                                      <p:cBhvr>
                                        <p:cTn id="63" dur="500"/>
                                        <p:tgtEl>
                                          <p:spTgt spid="68"/>
                                        </p:tgtEl>
                                      </p:cBhvr>
                                    </p:animEffect>
                                  </p:childTnLst>
                                </p:cTn>
                              </p:par>
                            </p:childTnLst>
                          </p:cTn>
                        </p:par>
                        <p:par>
                          <p:cTn id="64" fill="hold">
                            <p:stCondLst>
                              <p:cond delay="9500"/>
                            </p:stCondLst>
                            <p:childTnLst>
                              <p:par>
                                <p:cTn id="65" presetID="10" presetClass="entr" presetSubtype="0" fill="hold" grpId="0" nodeType="afterEffect">
                                  <p:stCondLst>
                                    <p:cond delay="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par>
                          <p:cTn id="68" fill="hold">
                            <p:stCondLst>
                              <p:cond delay="10000"/>
                            </p:stCondLst>
                            <p:childTnLst>
                              <p:par>
                                <p:cTn id="69" presetID="10" presetClass="entr" presetSubtype="0" fill="hold" grpId="0" nodeType="afterEffect">
                                  <p:stCondLst>
                                    <p:cond delay="0"/>
                                  </p:stCondLst>
                                  <p:childTnLst>
                                    <p:set>
                                      <p:cBhvr>
                                        <p:cTn id="70" dur="1" fill="hold">
                                          <p:stCondLst>
                                            <p:cond delay="0"/>
                                          </p:stCondLst>
                                        </p:cTn>
                                        <p:tgtEl>
                                          <p:spTgt spid="61"/>
                                        </p:tgtEl>
                                        <p:attrNameLst>
                                          <p:attrName>style.visibility</p:attrName>
                                        </p:attrNameLst>
                                      </p:cBhvr>
                                      <p:to>
                                        <p:strVal val="visible"/>
                                      </p:to>
                                    </p:set>
                                    <p:animEffect transition="in" filter="fade">
                                      <p:cBhvr>
                                        <p:cTn id="71" dur="500"/>
                                        <p:tgtEl>
                                          <p:spTgt spid="61"/>
                                        </p:tgtEl>
                                      </p:cBhvr>
                                    </p:animEffect>
                                  </p:childTnLst>
                                </p:cTn>
                              </p:par>
                            </p:childTnLst>
                          </p:cTn>
                        </p:par>
                        <p:par>
                          <p:cTn id="72" fill="hold">
                            <p:stCondLst>
                              <p:cond delay="10500"/>
                            </p:stCondLst>
                            <p:childTnLst>
                              <p:par>
                                <p:cTn id="73" presetID="10" presetClass="entr" presetSubtype="0" fill="hold" grpId="0" nodeType="afterEffect">
                                  <p:stCondLst>
                                    <p:cond delay="0"/>
                                  </p:stCondLst>
                                  <p:childTnLst>
                                    <p:set>
                                      <p:cBhvr>
                                        <p:cTn id="74" dur="1" fill="hold">
                                          <p:stCondLst>
                                            <p:cond delay="0"/>
                                          </p:stCondLst>
                                        </p:cTn>
                                        <p:tgtEl>
                                          <p:spTgt spid="66"/>
                                        </p:tgtEl>
                                        <p:attrNameLst>
                                          <p:attrName>style.visibility</p:attrName>
                                        </p:attrNameLst>
                                      </p:cBhvr>
                                      <p:to>
                                        <p:strVal val="visible"/>
                                      </p:to>
                                    </p:set>
                                    <p:animEffect transition="in" filter="fade">
                                      <p:cBhvr>
                                        <p:cTn id="75" dur="500"/>
                                        <p:tgtEl>
                                          <p:spTgt spid="66"/>
                                        </p:tgtEl>
                                      </p:cBhvr>
                                    </p:animEffect>
                                  </p:childTnLst>
                                </p:cTn>
                              </p:par>
                            </p:childTnLst>
                          </p:cTn>
                        </p:par>
                        <p:par>
                          <p:cTn id="76" fill="hold">
                            <p:stCondLst>
                              <p:cond delay="11000"/>
                            </p:stCondLst>
                            <p:childTnLst>
                              <p:par>
                                <p:cTn id="77" presetID="10" presetClass="entr" presetSubtype="0" fill="hold" grpId="0" nodeType="after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fade">
                                      <p:cBhvr>
                                        <p:cTn id="79" dur="500"/>
                                        <p:tgtEl>
                                          <p:spTgt spid="62"/>
                                        </p:tgtEl>
                                      </p:cBhvr>
                                    </p:animEffect>
                                  </p:childTnLst>
                                </p:cTn>
                              </p:par>
                            </p:childTnLst>
                          </p:cTn>
                        </p:par>
                        <p:par>
                          <p:cTn id="80" fill="hold">
                            <p:stCondLst>
                              <p:cond delay="11500"/>
                            </p:stCondLst>
                            <p:childTnLst>
                              <p:par>
                                <p:cTn id="81" presetID="10" presetClass="entr" presetSubtype="0" fill="hold" grpId="0" nodeType="afterEffect">
                                  <p:stCondLst>
                                    <p:cond delay="0"/>
                                  </p:stCondLst>
                                  <p:childTnLst>
                                    <p:set>
                                      <p:cBhvr>
                                        <p:cTn id="82" dur="1" fill="hold">
                                          <p:stCondLst>
                                            <p:cond delay="0"/>
                                          </p:stCondLst>
                                        </p:cTn>
                                        <p:tgtEl>
                                          <p:spTgt spid="67"/>
                                        </p:tgtEl>
                                        <p:attrNameLst>
                                          <p:attrName>style.visibility</p:attrName>
                                        </p:attrNameLst>
                                      </p:cBhvr>
                                      <p:to>
                                        <p:strVal val="visible"/>
                                      </p:to>
                                    </p:set>
                                    <p:animEffect transition="in" filter="fade">
                                      <p:cBhvr>
                                        <p:cTn id="83"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3" grpId="0"/>
      <p:bldP spid="57" grpId="0"/>
      <p:bldP spid="49" grpId="0"/>
      <p:bldP spid="50" grpId="0"/>
      <p:bldP spid="52" grpId="0"/>
      <p:bldP spid="51" grpId="0"/>
      <p:bldP spid="77" grpId="0"/>
      <p:bldP spid="54" grpId="0"/>
      <p:bldP spid="59" grpId="0"/>
      <p:bldP spid="60" grpId="0"/>
      <p:bldP spid="72" grpId="0"/>
      <p:bldP spid="69" grpId="0"/>
      <p:bldP spid="62" grpId="0"/>
      <p:bldP spid="67" grpId="0"/>
      <p:bldP spid="66" grpId="0"/>
      <p:bldP spid="65" grpId="0"/>
      <p:bldP spid="61" grpId="0"/>
      <p:bldP spid="6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a:t>What is Integration?</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type="body" sz="quarter" idx="11"/>
          </p:nvPr>
        </p:nvSpPr>
        <p:spPr/>
        <p:txBody>
          <a:bodyPr lIns="0"/>
          <a:lstStyle/>
          <a:p>
            <a:pPr>
              <a:lnSpc>
                <a:spcPct val="100000"/>
              </a:lnSpc>
              <a:spcBef>
                <a:spcPts val="0"/>
              </a:spcBef>
              <a:spcAft>
                <a:spcPts val="0"/>
              </a:spcAft>
            </a:pPr>
            <a:r>
              <a:rPr lang="en-US" sz="2000"/>
              <a:t>Connecting one or more parts/components of systems to create a more unified experience or to ensure a more consistent outcome of a process</a:t>
            </a:r>
          </a:p>
        </p:txBody>
      </p:sp>
      <p:sp>
        <p:nvSpPr>
          <p:cNvPr id="2" name="Text Placeholder 1">
            <a:extLst>
              <a:ext uri="{FF2B5EF4-FFF2-40B4-BE49-F238E27FC236}">
                <a16:creationId xmlns:a16="http://schemas.microsoft.com/office/drawing/2014/main" id="{350D5237-ABEE-FD86-D031-FB62AB0A5C48}"/>
              </a:ext>
            </a:extLst>
          </p:cNvPr>
          <p:cNvSpPr>
            <a:spLocks noGrp="1"/>
          </p:cNvSpPr>
          <p:nvPr>
            <p:ph type="body" sz="quarter" idx="15"/>
          </p:nvPr>
        </p:nvSpPr>
        <p:spPr/>
        <p:txBody>
          <a:bodyPr/>
          <a:lstStyle/>
          <a:p>
            <a:pPr>
              <a:lnSpc>
                <a:spcPct val="100000"/>
              </a:lnSpc>
              <a:spcBef>
                <a:spcPts val="0"/>
              </a:spcBef>
              <a:spcAft>
                <a:spcPts val="0"/>
              </a:spcAft>
            </a:pPr>
            <a:r>
              <a:rPr lang="en-US" sz="2000"/>
              <a:t>Results in a system that acts as one, not as individual parts executing on their own agenda</a:t>
            </a:r>
          </a:p>
        </p:txBody>
      </p:sp>
      <p:sp>
        <p:nvSpPr>
          <p:cNvPr id="3" name="Text Placeholder 2">
            <a:extLst>
              <a:ext uri="{FF2B5EF4-FFF2-40B4-BE49-F238E27FC236}">
                <a16:creationId xmlns:a16="http://schemas.microsoft.com/office/drawing/2014/main" id="{46088269-5D60-EBCD-F016-4C6CBC7B649D}"/>
              </a:ext>
            </a:extLst>
          </p:cNvPr>
          <p:cNvSpPr>
            <a:spLocks noGrp="1"/>
          </p:cNvSpPr>
          <p:nvPr>
            <p:ph type="body" sz="quarter" idx="17"/>
          </p:nvPr>
        </p:nvSpPr>
        <p:spPr/>
        <p:txBody>
          <a:bodyPr/>
          <a:lstStyle/>
          <a:p>
            <a:pPr>
              <a:lnSpc>
                <a:spcPct val="100000"/>
              </a:lnSpc>
              <a:spcBef>
                <a:spcPts val="0"/>
              </a:spcBef>
            </a:pPr>
            <a:r>
              <a:rPr lang="en-US" sz="2000"/>
              <a:t>Often thought of as stitching together pieces to create a greater whole</a:t>
            </a:r>
          </a:p>
        </p:txBody>
      </p:sp>
      <p:grpSp>
        <p:nvGrpSpPr>
          <p:cNvPr id="4" name="Group 3">
            <a:extLst>
              <a:ext uri="{FF2B5EF4-FFF2-40B4-BE49-F238E27FC236}">
                <a16:creationId xmlns:a16="http://schemas.microsoft.com/office/drawing/2014/main" id="{97A03B17-BE6D-E812-491F-FFD645BF76F4}"/>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5" name="Group 4">
              <a:extLst>
                <a:ext uri="{FF2B5EF4-FFF2-40B4-BE49-F238E27FC236}">
                  <a16:creationId xmlns:a16="http://schemas.microsoft.com/office/drawing/2014/main" id="{8C341B84-2FD0-EF4D-6CBC-C3CDE28552B1}"/>
                </a:ext>
              </a:extLst>
            </p:cNvPr>
            <p:cNvGrpSpPr/>
            <p:nvPr/>
          </p:nvGrpSpPr>
          <p:grpSpPr>
            <a:xfrm>
              <a:off x="418643" y="1487929"/>
              <a:ext cx="717140" cy="717242"/>
              <a:chOff x="418643" y="1487929"/>
              <a:chExt cx="717140" cy="717242"/>
            </a:xfrm>
          </p:grpSpPr>
          <p:sp>
            <p:nvSpPr>
              <p:cNvPr id="7" name="Freeform 5">
                <a:extLst>
                  <a:ext uri="{FF2B5EF4-FFF2-40B4-BE49-F238E27FC236}">
                    <a16:creationId xmlns:a16="http://schemas.microsoft.com/office/drawing/2014/main" id="{725FC3FF-2DDB-6FC6-738A-1336328DA42D}"/>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0" name="Freeform 6">
                <a:extLst>
                  <a:ext uri="{FF2B5EF4-FFF2-40B4-BE49-F238E27FC236}">
                    <a16:creationId xmlns:a16="http://schemas.microsoft.com/office/drawing/2014/main" id="{E833FC92-7EB4-95B8-1A0D-B8A197291B9E}"/>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6" name="Lock" title="Icon of a padlock">
              <a:extLst>
                <a:ext uri="{FF2B5EF4-FFF2-40B4-BE49-F238E27FC236}">
                  <a16:creationId xmlns:a16="http://schemas.microsoft.com/office/drawing/2014/main" id="{8AB42E96-EAF1-0D1A-02D3-8A8C1A84461B}"/>
                </a:ext>
              </a:extLst>
            </p:cNvPr>
            <p:cNvSpPr>
              <a:spLocks noChangeAspect="1" noEditPoints="1"/>
            </p:cNvSpPr>
            <p:nvPr/>
          </p:nvSpPr>
          <p:spPr bwMode="auto">
            <a:xfrm>
              <a:off x="649005" y="1667710"/>
              <a:ext cx="257576" cy="360000"/>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 name="Group 10">
            <a:extLst>
              <a:ext uri="{FF2B5EF4-FFF2-40B4-BE49-F238E27FC236}">
                <a16:creationId xmlns:a16="http://schemas.microsoft.com/office/drawing/2014/main" id="{6C2E6C30-EC3D-1E4A-549B-E17A37D61409}"/>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12" name="Group 11">
              <a:extLst>
                <a:ext uri="{FF2B5EF4-FFF2-40B4-BE49-F238E27FC236}">
                  <a16:creationId xmlns:a16="http://schemas.microsoft.com/office/drawing/2014/main" id="{0204334A-D5F6-24E5-948C-5DE1D186A91A}"/>
                </a:ext>
              </a:extLst>
            </p:cNvPr>
            <p:cNvGrpSpPr/>
            <p:nvPr/>
          </p:nvGrpSpPr>
          <p:grpSpPr>
            <a:xfrm>
              <a:off x="418643" y="2533089"/>
              <a:ext cx="717140" cy="717242"/>
              <a:chOff x="418643" y="1487929"/>
              <a:chExt cx="717140" cy="717242"/>
            </a:xfrm>
          </p:grpSpPr>
          <p:sp>
            <p:nvSpPr>
              <p:cNvPr id="14" name="Freeform 5">
                <a:extLst>
                  <a:ext uri="{FF2B5EF4-FFF2-40B4-BE49-F238E27FC236}">
                    <a16:creationId xmlns:a16="http://schemas.microsoft.com/office/drawing/2014/main" id="{22057EB2-BB42-9458-0C25-BEB4ABEBCAAA}"/>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5" name="Freeform 6">
                <a:extLst>
                  <a:ext uri="{FF2B5EF4-FFF2-40B4-BE49-F238E27FC236}">
                    <a16:creationId xmlns:a16="http://schemas.microsoft.com/office/drawing/2014/main" id="{B6C33DDA-18A2-0757-0FB2-E0B6DC25BD76}"/>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3" name="shield_3" title="Icon of a shield with an exclamation point inside">
              <a:extLst>
                <a:ext uri="{FF2B5EF4-FFF2-40B4-BE49-F238E27FC236}">
                  <a16:creationId xmlns:a16="http://schemas.microsoft.com/office/drawing/2014/main" id="{A89ACB5B-DE99-50D3-8AFC-E6B4C2DA73F4}"/>
                </a:ext>
              </a:extLst>
            </p:cNvPr>
            <p:cNvSpPr>
              <a:spLocks noChangeAspect="1" noEditPoints="1"/>
            </p:cNvSpPr>
            <p:nvPr/>
          </p:nvSpPr>
          <p:spPr bwMode="auto">
            <a:xfrm>
              <a:off x="599612" y="2722101"/>
              <a:ext cx="355203" cy="360000"/>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6" name="Group 15">
            <a:extLst>
              <a:ext uri="{FF2B5EF4-FFF2-40B4-BE49-F238E27FC236}">
                <a16:creationId xmlns:a16="http://schemas.microsoft.com/office/drawing/2014/main" id="{5F040650-E0FE-A829-B917-DCA2023AA67F}"/>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17" name="Group 16">
              <a:extLst>
                <a:ext uri="{FF2B5EF4-FFF2-40B4-BE49-F238E27FC236}">
                  <a16:creationId xmlns:a16="http://schemas.microsoft.com/office/drawing/2014/main" id="{F82D53CC-D6D0-0298-2E9B-1B1D2D676DFA}"/>
                </a:ext>
              </a:extLst>
            </p:cNvPr>
            <p:cNvGrpSpPr/>
            <p:nvPr/>
          </p:nvGrpSpPr>
          <p:grpSpPr>
            <a:xfrm>
              <a:off x="418643" y="3578249"/>
              <a:ext cx="717140" cy="717242"/>
              <a:chOff x="418643" y="1487929"/>
              <a:chExt cx="717140" cy="717242"/>
            </a:xfrm>
          </p:grpSpPr>
          <p:sp>
            <p:nvSpPr>
              <p:cNvPr id="19" name="Freeform 5">
                <a:extLst>
                  <a:ext uri="{FF2B5EF4-FFF2-40B4-BE49-F238E27FC236}">
                    <a16:creationId xmlns:a16="http://schemas.microsoft.com/office/drawing/2014/main" id="{3BCE75A0-95AD-0AD4-2511-93FC47ED7A0C}"/>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0" name="Freeform 6">
                <a:extLst>
                  <a:ext uri="{FF2B5EF4-FFF2-40B4-BE49-F238E27FC236}">
                    <a16:creationId xmlns:a16="http://schemas.microsoft.com/office/drawing/2014/main" id="{39D27A70-6055-2CEA-EFA9-85231EAE1A2E}"/>
                  </a:ext>
                </a:extLst>
              </p:cNvPr>
              <p:cNvSpPr>
                <a:spLocks noEditPoints="1"/>
              </p:cNvSpPr>
              <p:nvPr/>
            </p:nvSpPr>
            <p:spPr bwMode="auto">
              <a:xfrm>
                <a:off x="468541" y="1538995"/>
                <a:ext cx="618505" cy="617431"/>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8" name="safe" title="Icon of a locked safe">
              <a:extLst>
                <a:ext uri="{FF2B5EF4-FFF2-40B4-BE49-F238E27FC236}">
                  <a16:creationId xmlns:a16="http://schemas.microsoft.com/office/drawing/2014/main" id="{9D458625-8FDC-5745-BBD9-E9689FD3FC48}"/>
                </a:ext>
              </a:extLst>
            </p:cNvPr>
            <p:cNvSpPr>
              <a:spLocks noChangeAspect="1" noEditPoints="1"/>
            </p:cNvSpPr>
            <p:nvPr/>
          </p:nvSpPr>
          <p:spPr bwMode="auto">
            <a:xfrm>
              <a:off x="624947" y="3776030"/>
              <a:ext cx="305692" cy="324000"/>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967369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GB"/>
              <a:t>Why Integration Is Needed</a:t>
            </a:r>
            <a:endParaRPr lang="en-US"/>
          </a:p>
        </p:txBody>
      </p:sp>
      <p:graphicFrame>
        <p:nvGraphicFramePr>
          <p:cNvPr id="2" name="Content Placeholder 6" descr="Diagram for Why Integration Is Needed.">
            <a:extLst>
              <a:ext uri="{FF2B5EF4-FFF2-40B4-BE49-F238E27FC236}">
                <a16:creationId xmlns:a16="http://schemas.microsoft.com/office/drawing/2014/main" id="{9CAFBC1E-03C2-4DD5-71F4-E7BC138A1137}"/>
              </a:ext>
            </a:extLst>
          </p:cNvPr>
          <p:cNvGraphicFramePr>
            <a:graphicFrameLocks/>
          </p:cNvGraphicFramePr>
          <p:nvPr>
            <p:extLst>
              <p:ext uri="{D42A27DB-BD31-4B8C-83A1-F6EECF244321}">
                <p14:modId xmlns:p14="http://schemas.microsoft.com/office/powerpoint/2010/main" val="1192074173"/>
              </p:ext>
            </p:extLst>
          </p:nvPr>
        </p:nvGraphicFramePr>
        <p:xfrm>
          <a:off x="2185476" y="1462412"/>
          <a:ext cx="7821045" cy="3933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E26611AD-7F0D-304F-5DB0-79BB3C626EBD}"/>
              </a:ext>
              <a:ext uri="{C183D7F6-B498-43B3-948B-1728B52AA6E4}">
                <adec:decorative xmlns:adec="http://schemas.microsoft.com/office/drawing/2017/decorative" val="1"/>
              </a:ext>
            </a:extLst>
          </p:cNvPr>
          <p:cNvSpPr/>
          <p:nvPr/>
        </p:nvSpPr>
        <p:spPr bwMode="auto">
          <a:xfrm>
            <a:off x="418643" y="1278082"/>
            <a:ext cx="11354713" cy="4333009"/>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6142331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a:t>Types of Integration</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type="body" sz="quarter" idx="4294967295"/>
          </p:nvPr>
        </p:nvSpPr>
        <p:spPr>
          <a:xfrm>
            <a:off x="418643" y="1753877"/>
            <a:ext cx="5578475" cy="3293209"/>
          </a:xfrm>
          <a:noFill/>
        </p:spPr>
        <p:txBody>
          <a:bodyPr lIns="0"/>
          <a:lstStyle/>
          <a:p>
            <a:pPr marL="342900" lvl="0" indent="-342900">
              <a:buFont typeface="Arial" panose="020B0604020202020204" pitchFamily="34" charset="0"/>
              <a:buChar char="•"/>
            </a:pPr>
            <a:r>
              <a:rPr lang="en-US" sz="2350" b="1">
                <a:latin typeface="+mn-lt"/>
              </a:rPr>
              <a:t>Data</a:t>
            </a:r>
            <a:r>
              <a:rPr lang="en-US" sz="2350">
                <a:latin typeface="+mn-lt"/>
              </a:rPr>
              <a:t> integration of heterogeneous data sources </a:t>
            </a:r>
            <a:br>
              <a:rPr lang="en-US" sz="2350">
                <a:latin typeface="+mn-lt"/>
              </a:rPr>
            </a:br>
            <a:endParaRPr lang="en-US" sz="2350">
              <a:latin typeface="+mn-lt"/>
            </a:endParaRPr>
          </a:p>
          <a:p>
            <a:pPr marL="342900" lvl="0" indent="-342900">
              <a:buFont typeface="Arial" panose="020B0604020202020204" pitchFamily="34" charset="0"/>
              <a:buChar char="•"/>
            </a:pPr>
            <a:r>
              <a:rPr lang="en-US" sz="2350" b="1">
                <a:latin typeface="+mn-lt"/>
              </a:rPr>
              <a:t>Application</a:t>
            </a:r>
            <a:r>
              <a:rPr lang="en-US" sz="2350">
                <a:latin typeface="+mn-lt"/>
              </a:rPr>
              <a:t> integration of heterogeneous applications </a:t>
            </a:r>
            <a:br>
              <a:rPr lang="en-US" sz="2350">
                <a:latin typeface="+mn-lt"/>
              </a:rPr>
            </a:br>
            <a:endParaRPr lang="en-US" sz="2350">
              <a:latin typeface="+mn-lt"/>
            </a:endParaRPr>
          </a:p>
          <a:p>
            <a:pPr marL="342900" lvl="0" indent="-342900">
              <a:buFont typeface="Arial" panose="020B0604020202020204" pitchFamily="34" charset="0"/>
              <a:buChar char="•"/>
            </a:pPr>
            <a:r>
              <a:rPr lang="en-US" sz="2350" b="1">
                <a:latin typeface="+mn-lt"/>
              </a:rPr>
              <a:t>Process</a:t>
            </a:r>
            <a:r>
              <a:rPr lang="en-US" sz="2350">
                <a:latin typeface="+mn-lt"/>
              </a:rPr>
              <a:t> integration of business processes </a:t>
            </a:r>
          </a:p>
        </p:txBody>
      </p:sp>
      <p:graphicFrame>
        <p:nvGraphicFramePr>
          <p:cNvPr id="3" name="Diagram 2" descr="Diagram for Types of Integration.">
            <a:extLst>
              <a:ext uri="{FF2B5EF4-FFF2-40B4-BE49-F238E27FC236}">
                <a16:creationId xmlns:a16="http://schemas.microsoft.com/office/drawing/2014/main" id="{6FA8AFBE-1069-8E10-7FFC-BCFBF882AF1C}"/>
              </a:ext>
            </a:extLst>
          </p:cNvPr>
          <p:cNvGraphicFramePr/>
          <p:nvPr>
            <p:extLst>
              <p:ext uri="{D42A27DB-BD31-4B8C-83A1-F6EECF244321}">
                <p14:modId xmlns:p14="http://schemas.microsoft.com/office/powerpoint/2010/main" val="185537612"/>
              </p:ext>
            </p:extLst>
          </p:nvPr>
        </p:nvGraphicFramePr>
        <p:xfrm>
          <a:off x="6860762" y="1410975"/>
          <a:ext cx="4281674" cy="39806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29622801-2400-D24F-7991-CF378F354110}"/>
              </a:ext>
              <a:ext uri="{C183D7F6-B498-43B3-948B-1728B52AA6E4}">
                <adec:decorative xmlns:adec="http://schemas.microsoft.com/office/drawing/2017/decorative" val="1"/>
              </a:ext>
            </a:extLst>
          </p:cNvPr>
          <p:cNvSpPr/>
          <p:nvPr/>
        </p:nvSpPr>
        <p:spPr bwMode="auto">
          <a:xfrm>
            <a:off x="6229842" y="1278082"/>
            <a:ext cx="5543514" cy="4246419"/>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2428268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ghzlRPYfhk.Pmv2X_IpArg"/>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vhGE8IFUSE._NpkBAI3Am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XxkIQ4C0fkm0TYyaGnGHb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Xayu9I1.wUuIPhsLGr7RW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shLAAmtkUkSbsfII.6EYP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js8lW8pQkOV1mMwhMb1p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bZgQ.gP6uka4dPcIQKGrL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w5trLOJ3mUO8EdqTazXnu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mdt1dDv_v0WIi87mXMYMK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3DprwEm3zkCoGfkpjHD._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W1w9NeJar0qkPi.ld_ss0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gVEyanQZWUm5co7qcAcIF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XtUILo2x3EKt9G0WpPO2V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2suUdXHYhECLrVUSXlCyt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PTeu97PzCkGe_yadMcEvk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bVe92g0eMkunRsYVh.0UP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G6Gey2Y4Z0KtFm77bXHyV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P31uLzoekuQO5Y7vT6kZ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5hJQIbZp7Ee.qH17kfBtR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BueEQKcupE2kYDF2OPZMp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ghzlRPYfhk.Pmv2X_IpAr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w5trLOJ3mUO8EdqTazXnu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cP31uLzoekuQO5Y7vT6kZ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BueEQKcupE2kYDF2OPZMp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Oyr.pSLxtE66a4L1JK5cw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VLfy1jbQWkaxsIlGMClQO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mCKZC1mSUE6L33Vr00634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Oyr.pSLxtE66a4L1JK5cw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Y0wzKwTWUka96bAdzAE6C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sQqCPx7VKUGrAI2ySLXo0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vhGE8IFUSE._NpkBAI3Am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xkIQ4C0fkm0TYyaGnGHb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ayu9I1.wUuIPhsLGr7RW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shLAAmtkUkSbsfII.6EYP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fjs8lW8pQkOV1mMwhMb1p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VLfy1jbQWkaxsIlGMClQO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bZgQ.gP6uka4dPcIQKGrL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mdt1dDv_v0WIi87mXMYMK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3DprwEm3zkCoGfkpjHD._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W1w9NeJar0qkPi.ld_ss0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gVEyanQZWUm5co7qcAcIF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XtUILo2x3EKt9G0WpPO2V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2suUdXHYhECLrVUSXlCyt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PTeu97PzCkGe_yadMcEvk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mCKZC1mSUE6L33Vr00634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bVe92g0eMkunRsYVh.0UP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G6Gey2Y4Z0KtFm77bXHyV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5hJQIbZp7Ee.qH17kfBtR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Y0wzKwTWUka96bAdzAE6C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sQqCPx7VKUGrAI2ySLXo0A"/>
</p:tagLst>
</file>

<file path=ppt/theme/theme1.xml><?xml version="1.0" encoding="utf-8"?>
<a:theme xmlns:a="http://schemas.openxmlformats.org/drawingml/2006/main" name="Microsoft Power Platform Template">
  <a:themeElements>
    <a:clrScheme name="Dynamics365">
      <a:dk1>
        <a:srgbClr val="000000"/>
      </a:dk1>
      <a:lt1>
        <a:srgbClr val="FFFFFF"/>
      </a:lt1>
      <a:dk2>
        <a:srgbClr val="243A5E"/>
      </a:dk2>
      <a:lt2>
        <a:srgbClr val="E6E6E6"/>
      </a:lt2>
      <a:accent1>
        <a:srgbClr val="0078D4"/>
      </a:accent1>
      <a:accent2>
        <a:srgbClr val="243A5E"/>
      </a:accent2>
      <a:accent3>
        <a:srgbClr val="4CCBED"/>
      </a:accent3>
      <a:accent4>
        <a:srgbClr val="1392B4"/>
      </a:accent4>
      <a:accent5>
        <a:srgbClr val="0B556A"/>
      </a:accent5>
      <a:accent6>
        <a:srgbClr val="737373"/>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DEC03F1CA19C43BE1B21409F01EAAB" ma:contentTypeVersion="14" ma:contentTypeDescription="Create a new document." ma:contentTypeScope="" ma:versionID="e4f8058ca337e38efaad71addd944c4e">
  <xsd:schema xmlns:xsd="http://www.w3.org/2001/XMLSchema" xmlns:xs="http://www.w3.org/2001/XMLSchema" xmlns:p="http://schemas.microsoft.com/office/2006/metadata/properties" xmlns:ns1="http://schemas.microsoft.com/sharepoint/v3" xmlns:ns2="bfa42b53-6da1-4d15-9850-173b2f8d2c85" xmlns:ns3="230e9df3-be65-4c73-a93b-d1236ebd677e" targetNamespace="http://schemas.microsoft.com/office/2006/metadata/properties" ma:root="true" ma:fieldsID="40827114c235e0690d72b7a57f02af3b" ns1:_="" ns2:_="" ns3:_="">
    <xsd:import namespace="http://schemas.microsoft.com/sharepoint/v3"/>
    <xsd:import namespace="bfa42b53-6da1-4d15-9850-173b2f8d2c85"/>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SearchProperties" minOccurs="0"/>
                <xsd:element ref="ns1:_ip_UnifiedCompliancePolicyProperties" minOccurs="0"/>
                <xsd:element ref="ns1:_ip_UnifiedCompliancePolicyUIAction" minOccurs="0"/>
                <xsd:element ref="ns2:MediaServiceDocTag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hidden="true" ma:internalName="_ip_UnifiedCompliancePolicyProperties">
      <xsd:simpleType>
        <xsd:restriction base="dms:Note"/>
      </xsd:simpleType>
    </xsd:element>
    <xsd:element name="_ip_UnifiedCompliancePolicyUIAction" ma:index="1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a42b53-6da1-4d15-9850-173b2f8d2c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16" nillable="true" ma:displayName="MediaServiceSearchProperties" ma:hidden="true" ma:internalName="MediaServiceSearchProperties" ma:readOnly="true">
      <xsd:simpleType>
        <xsd:restriction base="dms:Note"/>
      </xsd:simpleType>
    </xsd:element>
    <xsd:element name="MediaServiceDocTags" ma:index="19" nillable="true" ma:displayName="MediaServiceDocTags" ma:hidden="true" ma:internalName="MediaServiceDocTag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0f71a182-faec-4f93-b4cb-b9181a4a5c84}" ma:internalName="TaxCatchAll" ma:showField="CatchAllData" ma:web="80592194-1344-45f7-80fc-07d64933b55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bfa42b53-6da1-4d15-9850-173b2f8d2c85">
      <Terms xmlns="http://schemas.microsoft.com/office/infopath/2007/PartnerControls"/>
    </lcf76f155ced4ddcb4097134ff3c332f>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CA65B9-96C3-40DE-B838-54E17B056103}">
  <ds:schemaRefs>
    <ds:schemaRef ds:uri="230e9df3-be65-4c73-a93b-d1236ebd677e"/>
    <ds:schemaRef ds:uri="bfa42b53-6da1-4d15-9850-173b2f8d2c8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990F116-B58F-4255-B05B-DA3808E0E5C6}">
  <ds:schemaRefs>
    <ds:schemaRef ds:uri="230e9df3-be65-4c73-a93b-d1236ebd677e"/>
    <ds:schemaRef ds:uri="bfa42b53-6da1-4d15-9850-173b2f8d2c8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38</Slides>
  <Notes>33</Notes>
  <HiddenSlides>1</HiddenSlide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Microsoft Power Platform Template</vt:lpstr>
      <vt:lpstr>Implement integrations with Power Platform</vt:lpstr>
      <vt:lpstr> Agenda </vt:lpstr>
      <vt:lpstr>Microsoft Learn module</vt:lpstr>
      <vt:lpstr>Solution Architect role with integration</vt:lpstr>
      <vt:lpstr>What is integration and why do we do it?</vt:lpstr>
      <vt:lpstr>Your app is just part of the picture…</vt:lpstr>
      <vt:lpstr>What is Integration?</vt:lpstr>
      <vt:lpstr>Why Integration Is Needed</vt:lpstr>
      <vt:lpstr>Types of Integration</vt:lpstr>
      <vt:lpstr>What are common integration challenges?</vt:lpstr>
      <vt:lpstr>Common integration challenges faced by a solution architect</vt:lpstr>
      <vt:lpstr>Integration influencers</vt:lpstr>
      <vt:lpstr>What are some things you have seen cause integrations to fail?</vt:lpstr>
      <vt:lpstr>Causes of failure</vt:lpstr>
      <vt:lpstr>Design integrations for resilience</vt:lpstr>
      <vt:lpstr>Finding the perfect balance</vt:lpstr>
      <vt:lpstr>Integration Toolset</vt:lpstr>
      <vt:lpstr>Data integration</vt:lpstr>
      <vt:lpstr>Data Integration (server-side)</vt:lpstr>
      <vt:lpstr>Data Integration: Inbound</vt:lpstr>
      <vt:lpstr>Data Integration: Outbound</vt:lpstr>
      <vt:lpstr>Publishing Events from Microsoft Dataverse for Apps</vt:lpstr>
      <vt:lpstr>Service Bus use scenarios</vt:lpstr>
      <vt:lpstr>Event Hubs</vt:lpstr>
      <vt:lpstr>Webhooks vs Service Bus/Event Hubs</vt:lpstr>
      <vt:lpstr>Publishing Events</vt:lpstr>
      <vt:lpstr>Process Integration</vt:lpstr>
      <vt:lpstr>Group exercise: Evaluate integration options</vt:lpstr>
      <vt:lpstr>Scenario 1: Property Environmental Hazard data</vt:lpstr>
      <vt:lpstr>Scenario 2: Access to Property Tax Authority </vt:lpstr>
      <vt:lpstr>Scenario 3: Outsourced customer support</vt:lpstr>
      <vt:lpstr>Scenario 4: Customer Referral</vt:lpstr>
      <vt:lpstr>Check your knowledge</vt:lpstr>
      <vt:lpstr>Check your knowledge</vt:lpstr>
      <vt:lpstr>Check your knowledge</vt:lpstr>
      <vt:lpstr>Check your knowledge</vt:lpstr>
      <vt:lpstr>Summary</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 Platform Template</dc:title>
  <dc:creator>Celene Abramson</dc:creator>
  <cp:revision>1</cp:revision>
  <dcterms:created xsi:type="dcterms:W3CDTF">2020-04-30T00:33:59Z</dcterms:created>
  <dcterms:modified xsi:type="dcterms:W3CDTF">2023-03-15T16:56:35Z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0x01010033DEC03F1CA19C43BE1B21409F01EAAB</vt:lpwstr>
  </property>
  <property fmtid="{D5CDD505-2E9C-101B-9397-08002B2CF9AE}" pid="10" name="MediaServiceImageTags">
    <vt:lpwstr/>
  </property>
</Properties>
</file>