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4"/>
  </p:notesMasterIdLst>
  <p:handoutMasterIdLst>
    <p:handoutMasterId r:id="rId35"/>
  </p:handoutMasterIdLst>
  <p:sldIdLst>
    <p:sldId id="1837" r:id="rId5"/>
    <p:sldId id="1838" r:id="rId6"/>
    <p:sldId id="1810" r:id="rId7"/>
    <p:sldId id="1841" r:id="rId8"/>
    <p:sldId id="1842" r:id="rId9"/>
    <p:sldId id="1798" r:id="rId10"/>
    <p:sldId id="8627" r:id="rId11"/>
    <p:sldId id="8629" r:id="rId12"/>
    <p:sldId id="8630" r:id="rId13"/>
    <p:sldId id="8645" r:id="rId14"/>
    <p:sldId id="8632" r:id="rId15"/>
    <p:sldId id="8633" r:id="rId16"/>
    <p:sldId id="3108" r:id="rId17"/>
    <p:sldId id="2142532975" r:id="rId18"/>
    <p:sldId id="8646" r:id="rId19"/>
    <p:sldId id="8636" r:id="rId20"/>
    <p:sldId id="8637" r:id="rId21"/>
    <p:sldId id="8638" r:id="rId22"/>
    <p:sldId id="8639" r:id="rId23"/>
    <p:sldId id="8647" r:id="rId24"/>
    <p:sldId id="8641" r:id="rId25"/>
    <p:sldId id="8642" r:id="rId26"/>
    <p:sldId id="2142532972" r:id="rId27"/>
    <p:sldId id="2142532973" r:id="rId28"/>
    <p:sldId id="2142532969" r:id="rId29"/>
    <p:sldId id="2142532974" r:id="rId30"/>
    <p:sldId id="8643" r:id="rId31"/>
    <p:sldId id="8644" r:id="rId32"/>
    <p:sldId id="1786"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15: Testing and go-live" id="{7431C519-E1ED-4127-A249-9268CF091590}">
          <p14:sldIdLst>
            <p14:sldId id="1837"/>
            <p14:sldId id="1838"/>
            <p14:sldId id="1810"/>
          </p14:sldIdLst>
        </p14:section>
        <p14:section name="Content" id="{6490DB5F-A77D-4932-9274-DEC3194A9127}">
          <p14:sldIdLst>
            <p14:sldId id="1841"/>
            <p14:sldId id="1842"/>
            <p14:sldId id="1798"/>
            <p14:sldId id="8627"/>
            <p14:sldId id="8629"/>
            <p14:sldId id="8630"/>
            <p14:sldId id="8645"/>
            <p14:sldId id="8632"/>
            <p14:sldId id="8633"/>
            <p14:sldId id="3108"/>
            <p14:sldId id="2142532975"/>
            <p14:sldId id="8646"/>
            <p14:sldId id="8636"/>
            <p14:sldId id="8637"/>
            <p14:sldId id="8638"/>
            <p14:sldId id="8639"/>
            <p14:sldId id="8647"/>
            <p14:sldId id="8641"/>
            <p14:sldId id="8642"/>
          </p14:sldIdLst>
        </p14:section>
        <p14:section name="CYK" id="{B9F47238-7734-454E-BEC7-99154CDAC9B6}">
          <p14:sldIdLst>
            <p14:sldId id="2142532972"/>
            <p14:sldId id="2142532973"/>
            <p14:sldId id="2142532969"/>
            <p14:sldId id="2142532974"/>
          </p14:sldIdLst>
        </p14:section>
        <p14:section name="Summary" id="{53EAA35E-750E-4C60-B6D6-305D425AAB78}">
          <p14:sldIdLst>
            <p14:sldId id="8643"/>
          </p14:sldIdLst>
        </p14:section>
        <p14:section name="Feedback" id="{98EEDC67-434F-4F26-8C93-B8FDBFB5314D}">
          <p14:sldIdLst>
            <p14:sldId id="8644"/>
          </p14:sldIdLst>
        </p14:section>
        <p14:section name="End" id="{F2FA33BD-D919-4A4B-973F-C494E92201B8}">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0066FF"/>
    <a:srgbClr val="243A5E"/>
    <a:srgbClr val="0B556A"/>
    <a:srgbClr val="7B6507"/>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35" autoAdjust="0"/>
  </p:normalViewPr>
  <p:slideViewPr>
    <p:cSldViewPr snapToGrid="0">
      <p:cViewPr varScale="1">
        <p:scale>
          <a:sx n="95" d="100"/>
          <a:sy n="95" d="100"/>
        </p:scale>
        <p:origin x="88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3/3/2023 2:16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3/3/2023 2:15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7490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b="0" i="0" u="none" strike="noStrike" dirty="0">
                <a:solidFill>
                  <a:srgbClr val="000000"/>
                </a:solidFill>
                <a:effectLst/>
                <a:latin typeface="Calibri" panose="020F0502020204030204" pitchFamily="34" charset="0"/>
              </a:rPr>
              <a:t>Resolve conflicts - includes migration, interfaces, integration and automation</a:t>
            </a:r>
            <a:r>
              <a:rPr lang="en-GB" dirty="0"/>
              <a:t> </a:t>
            </a:r>
            <a:endParaRPr lang="en-US"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6802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Answers on following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589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parallel run old system and new and slowly move users?</a:t>
            </a:r>
          </a:p>
          <a:p>
            <a:r>
              <a:rPr lang="en-US" dirty="0"/>
              <a:t>Can you deploy the mobile devices to users early?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4393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Answers on following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0887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https://learn.microsoft.com/en-gb/training/modules/project-test-process/5-check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User acceptance testing (UAT) is performed by users to ensure that the system works as expected in daily activities. UAT is critical to ensure go-live sign-out and acceptance of the new system.</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deployment plan should be started as early in the project as possible. The deployment plan is important because it helps guide toward a successful deployment.</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417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15231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 feedback link to students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95655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Proper testing is important to help ensure the project's success. The solution architect plays a key role in ensuring a project is properly tested.</a:t>
            </a:r>
          </a:p>
          <a:p>
            <a:endParaRPr lang="en-GB" b="0" i="0" dirty="0">
              <a:solidFill>
                <a:srgbClr val="161616"/>
              </a:solidFill>
              <a:effectLst/>
              <a:latin typeface="Segoe UI" panose="020B0502040204020203" pitchFamily="34" charset="0"/>
            </a:endParaRPr>
          </a:p>
          <a:p>
            <a:r>
              <a:rPr lang="en-GB" dirty="0"/>
              <a:t>Timing: This learning path takes 30 minutes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3/3/2023 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2574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Segoe UI Light" pitchFamily="34" charset="0"/>
                <a:ea typeface="+mn-ea"/>
                <a:cs typeface="+mn-cs"/>
              </a:rPr>
              <a:t>Solution Architect series: </a:t>
            </a:r>
            <a:r>
              <a:rPr lang="en-GB" sz="1600" dirty="0"/>
              <a:t>Testing and go-live</a:t>
            </a:r>
          </a:p>
          <a:p>
            <a:pPr marL="0" marR="0" algn="l" defTabSz="932742" rtl="0" eaLnBrk="1" latinLnBrk="0" hangingPunct="1">
              <a:lnSpc>
                <a:spcPct val="90000"/>
              </a:lnSpc>
              <a:spcBef>
                <a:spcPts val="0"/>
              </a:spcBef>
              <a:spcAft>
                <a:spcPts val="340"/>
              </a:spcAft>
            </a:pPr>
            <a:r>
              <a:rPr lang="en-GB" sz="1600" dirty="0"/>
              <a:t>https://learn.microsoft.com/training/modules/project-test-process/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4199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Answers on following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0186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We’ll cover unit and integration in more detail on the coming slides, don’t spend too much time here on those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7175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Answers on following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581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Volume now and future</a:t>
            </a:r>
          </a:p>
          <a:p>
            <a:endParaRPr lang="en-US" dirty="0"/>
          </a:p>
          <a:p>
            <a:r>
              <a:rPr lang="en-US" dirty="0"/>
              <a:t>Network traffic for offices – latency and bandwidth</a:t>
            </a:r>
          </a:p>
          <a:p>
            <a:endParaRPr lang="en-US" dirty="0"/>
          </a:p>
          <a:p>
            <a:r>
              <a:rPr lang="en-US" dirty="0"/>
              <a:t>Azure app insights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1366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0" i="0" dirty="0">
                <a:solidFill>
                  <a:srgbClr val="161616"/>
                </a:solidFill>
                <a:effectLst/>
                <a:latin typeface="Segoe UI" panose="020B0502040204020203" pitchFamily="34" charset="0"/>
              </a:rPr>
              <a:t>Data is important when you are deploying Microsoft Power Platform solutions. Your users can't help customers when no data is in the system. Typically, when you are replacing another business application with a solution based on Microsoft Dataverse, some data is migrated into the new system during the deployment so that users can see relevant business data when they start using the application.</a:t>
            </a:r>
            <a:endParaRPr lang="en-GB" sz="900" dirty="0"/>
          </a:p>
          <a:p>
            <a:endParaRPr lang="en-GB" sz="900" dirty="0"/>
          </a:p>
          <a:p>
            <a:pPr algn="l"/>
            <a:r>
              <a:rPr lang="en-GB" sz="2000" b="0" i="0" dirty="0">
                <a:solidFill>
                  <a:srgbClr val="161616"/>
                </a:solidFill>
                <a:effectLst/>
                <a:latin typeface="Segoe UI" panose="020B0502040204020203" pitchFamily="34" charset="0"/>
              </a:rPr>
              <a:t>Don't underestimate the amount of effort that is required for data migration.</a:t>
            </a:r>
          </a:p>
          <a:p>
            <a:pPr algn="l"/>
            <a:r>
              <a:rPr lang="en-GB" sz="2000" b="0" i="0" dirty="0">
                <a:solidFill>
                  <a:srgbClr val="161616"/>
                </a:solidFill>
                <a:effectLst/>
                <a:latin typeface="Segoe UI" panose="020B0502040204020203" pitchFamily="34" charset="0"/>
              </a:rPr>
              <a:t>Data migration planning should take place immediately after the project has started. Data migration might identify data elements and business processes that have not been captured in the requirements analysis. It is crucial that these omissions are raised with the customer so that decisions regarding what to do with this newly identified data can be taken without jeopardizing the project.</a:t>
            </a:r>
          </a:p>
          <a:p>
            <a:endParaRPr lang="en-GB" sz="900" dirty="0"/>
          </a:p>
          <a:p>
            <a:r>
              <a:rPr lang="en-US" dirty="0"/>
              <a:t>https://learn.microsoft.com/en-us/training/modules/project-test-process/3-migrate-data</a:t>
            </a:r>
          </a:p>
          <a:p>
            <a:endParaRPr lang="en-US" dirty="0"/>
          </a:p>
          <a:p>
            <a:r>
              <a:rPr lang="en-US" dirty="0"/>
              <a:t>https://learn.microsoft.com/en-us/power-platform/admin/manage-configuration-data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66255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size of the project you might either own (on smaller) or larger working with dedicated planning team and you’re an advisor</a:t>
            </a:r>
          </a:p>
          <a:p>
            <a:endParaRPr lang="en-US" dirty="0"/>
          </a:p>
          <a:p>
            <a:r>
              <a:rPr lang="en-GB" sz="1800" b="0" i="0" u="none" strike="noStrike" dirty="0">
                <a:solidFill>
                  <a:srgbClr val="000000"/>
                </a:solidFill>
                <a:effectLst/>
                <a:latin typeface="Calibri" panose="020F0502020204030204" pitchFamily="34" charset="0"/>
              </a:rPr>
              <a:t>Solution architect should either create a communication plan</a:t>
            </a:r>
            <a:r>
              <a:rPr lang="en-GB" dirty="0"/>
              <a:t> or ensure one is in place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3/3/2023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57901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A2C8DBA8-E8F9-6DD9-C72F-289818732EEE}"/>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06430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40206232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7" r:id="rId80"/>
    <p:sldLayoutId id="2147484748" r:id="rId8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7.emf"/><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1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1.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26.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17.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1.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project-test-process/"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a:xfrm>
            <a:off x="428681" y="2343908"/>
            <a:ext cx="5428936" cy="1793104"/>
          </a:xfrm>
        </p:spPr>
        <p:txBody>
          <a:bodyPr/>
          <a:lstStyle/>
          <a:p>
            <a:r>
              <a:rPr lang="en-US" sz="4400" dirty="0"/>
              <a:t>Testing and go-live</a:t>
            </a:r>
            <a:endParaRPr lang="en-US" dirty="0"/>
          </a:p>
        </p:txBody>
      </p:sp>
    </p:spTree>
    <p:extLst>
      <p:ext uri="{BB962C8B-B14F-4D97-AF65-F5344CB8AC3E}">
        <p14:creationId xmlns:p14="http://schemas.microsoft.com/office/powerpoint/2010/main" val="3587638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should be performance tested?</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40181415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3CB59-2AD4-6EFA-DD18-95249234AB16}"/>
              </a:ext>
            </a:extLst>
          </p:cNvPr>
          <p:cNvSpPr>
            <a:spLocks noGrp="1"/>
          </p:cNvSpPr>
          <p:nvPr>
            <p:ph type="title"/>
          </p:nvPr>
        </p:nvSpPr>
        <p:spPr/>
        <p:txBody>
          <a:bodyPr/>
          <a:lstStyle/>
          <a:p>
            <a:r>
              <a:rPr lang="en-US" dirty="0"/>
              <a:t>Performance testing</a:t>
            </a:r>
          </a:p>
        </p:txBody>
      </p:sp>
      <p:sp>
        <p:nvSpPr>
          <p:cNvPr id="8" name="Text Placeholder 7">
            <a:extLst>
              <a:ext uri="{FF2B5EF4-FFF2-40B4-BE49-F238E27FC236}">
                <a16:creationId xmlns:a16="http://schemas.microsoft.com/office/drawing/2014/main" id="{70B87768-C071-5ED3-E8F2-CDDEDB6E1828}"/>
              </a:ext>
            </a:extLst>
          </p:cNvPr>
          <p:cNvSpPr>
            <a:spLocks noGrp="1"/>
          </p:cNvSpPr>
          <p:nvPr>
            <p:ph type="body" sz="quarter" idx="11"/>
          </p:nvPr>
        </p:nvSpPr>
        <p:spPr/>
        <p:txBody>
          <a:bodyPr/>
          <a:lstStyle/>
          <a:p>
            <a:pPr>
              <a:lnSpc>
                <a:spcPct val="100000"/>
              </a:lnSpc>
              <a:spcBef>
                <a:spcPts val="0"/>
              </a:spcBef>
              <a:spcAft>
                <a:spcPts val="0"/>
              </a:spcAft>
            </a:pPr>
            <a:r>
              <a:rPr lang="en-US" sz="2000" dirty="0"/>
              <a:t>Identify potential hotspots</a:t>
            </a:r>
          </a:p>
        </p:txBody>
      </p:sp>
      <p:sp>
        <p:nvSpPr>
          <p:cNvPr id="9" name="Text Placeholder 8">
            <a:extLst>
              <a:ext uri="{FF2B5EF4-FFF2-40B4-BE49-F238E27FC236}">
                <a16:creationId xmlns:a16="http://schemas.microsoft.com/office/drawing/2014/main" id="{8D072993-8FBC-EA25-F436-8457ABA023FC}"/>
              </a:ext>
            </a:extLst>
          </p:cNvPr>
          <p:cNvSpPr>
            <a:spLocks noGrp="1"/>
          </p:cNvSpPr>
          <p:nvPr>
            <p:ph type="body" sz="quarter" idx="15"/>
          </p:nvPr>
        </p:nvSpPr>
        <p:spPr/>
        <p:txBody>
          <a:bodyPr/>
          <a:lstStyle/>
          <a:p>
            <a:pPr>
              <a:lnSpc>
                <a:spcPct val="100000"/>
              </a:lnSpc>
              <a:spcBef>
                <a:spcPts val="0"/>
              </a:spcBef>
              <a:spcAft>
                <a:spcPts val="0"/>
              </a:spcAft>
            </a:pPr>
            <a:r>
              <a:rPr lang="en-US" sz="2000" dirty="0"/>
              <a:t>Make sure you know what peak volume might be and always plan for a little higher</a:t>
            </a:r>
          </a:p>
        </p:txBody>
      </p:sp>
      <p:sp>
        <p:nvSpPr>
          <p:cNvPr id="10" name="Text Placeholder 9">
            <a:extLst>
              <a:ext uri="{FF2B5EF4-FFF2-40B4-BE49-F238E27FC236}">
                <a16:creationId xmlns:a16="http://schemas.microsoft.com/office/drawing/2014/main" id="{7E7F771A-E706-9D24-D4D4-27410696E7B9}"/>
              </a:ext>
            </a:extLst>
          </p:cNvPr>
          <p:cNvSpPr>
            <a:spLocks noGrp="1"/>
          </p:cNvSpPr>
          <p:nvPr>
            <p:ph type="body" sz="quarter" idx="17"/>
          </p:nvPr>
        </p:nvSpPr>
        <p:spPr/>
        <p:txBody>
          <a:bodyPr/>
          <a:lstStyle/>
          <a:p>
            <a:pPr>
              <a:lnSpc>
                <a:spcPct val="100000"/>
              </a:lnSpc>
              <a:spcBef>
                <a:spcPts val="0"/>
              </a:spcBef>
            </a:pPr>
            <a:r>
              <a:rPr lang="en-US" sz="2000" dirty="0"/>
              <a:t>Any contractual performance SLA must be tested to ensure compliance</a:t>
            </a:r>
          </a:p>
        </p:txBody>
      </p:sp>
      <p:grpSp>
        <p:nvGrpSpPr>
          <p:cNvPr id="11" name="Group 10">
            <a:extLst>
              <a:ext uri="{FF2B5EF4-FFF2-40B4-BE49-F238E27FC236}">
                <a16:creationId xmlns:a16="http://schemas.microsoft.com/office/drawing/2014/main" id="{E9AE460D-C05C-A716-1AD4-47F4BE1A89F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16FF69D0-64B9-B44F-044E-99974A6EB9D5}"/>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E4F32484-6C38-6959-4601-245D8425D13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9B712EF-CF12-A9A6-B0EA-E265CF17FD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7460E158-FC4A-9487-2D29-827159814FF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0C27AA4D-F1CE-79CF-3877-1109C3851D08}"/>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98F9B61F-9836-8128-1A0A-91454E26FFAA}"/>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DF30AC11-7B93-CE21-AECE-8FABDA23920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EC34EFE-9053-432E-A421-9615FCE1725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7C2DA5C-FEEF-C370-E4F8-E4DFED8EA332}"/>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D37FDE5E-BB22-2FD9-7782-E10D6EF02162}"/>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1965920E-F5EA-5858-E274-AD734A3957F7}"/>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307C48D5-40F2-6E6A-F7EF-AAC5D8A07D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303FA6A-A31F-990A-B16B-31B25D5F567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8B1F4FD8-BFEA-0771-CC81-D97C381EB43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81014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28E2F8-B9E4-88EA-265A-ED1368B21896}"/>
              </a:ext>
            </a:extLst>
          </p:cNvPr>
          <p:cNvSpPr>
            <a:spLocks noGrp="1"/>
          </p:cNvSpPr>
          <p:nvPr>
            <p:ph type="title"/>
          </p:nvPr>
        </p:nvSpPr>
        <p:spPr/>
        <p:txBody>
          <a:bodyPr/>
          <a:lstStyle/>
          <a:p>
            <a:r>
              <a:rPr lang="en-US" dirty="0"/>
              <a:t>Data Migration</a:t>
            </a:r>
          </a:p>
        </p:txBody>
      </p:sp>
      <p:sp>
        <p:nvSpPr>
          <p:cNvPr id="7" name="Text Placeholder 6">
            <a:extLst>
              <a:ext uri="{FF2B5EF4-FFF2-40B4-BE49-F238E27FC236}">
                <a16:creationId xmlns:a16="http://schemas.microsoft.com/office/drawing/2014/main" id="{4BEF2753-2E74-DCCC-27AF-D050F2FBFD9A}"/>
              </a:ext>
            </a:extLst>
          </p:cNvPr>
          <p:cNvSpPr>
            <a:spLocks noGrp="1"/>
          </p:cNvSpPr>
          <p:nvPr>
            <p:ph type="body" sz="quarter" idx="11"/>
          </p:nvPr>
        </p:nvSpPr>
        <p:spPr/>
        <p:txBody>
          <a:bodyPr/>
          <a:lstStyle/>
          <a:p>
            <a:r>
              <a:rPr lang="en-GB" sz="1800" dirty="0"/>
              <a:t>Design high-level data migration strategy (direction, systems, tables, and columns)</a:t>
            </a:r>
            <a:endParaRPr lang="en-US" sz="1800" dirty="0"/>
          </a:p>
        </p:txBody>
      </p:sp>
      <p:sp>
        <p:nvSpPr>
          <p:cNvPr id="8" name="Text Placeholder 7">
            <a:extLst>
              <a:ext uri="{FF2B5EF4-FFF2-40B4-BE49-F238E27FC236}">
                <a16:creationId xmlns:a16="http://schemas.microsoft.com/office/drawing/2014/main" id="{40173D03-C17B-E402-F447-191267EBB891}"/>
              </a:ext>
            </a:extLst>
          </p:cNvPr>
          <p:cNvSpPr>
            <a:spLocks noGrp="1"/>
          </p:cNvSpPr>
          <p:nvPr>
            <p:ph type="body" sz="quarter" idx="15"/>
          </p:nvPr>
        </p:nvSpPr>
        <p:spPr/>
        <p:txBody>
          <a:bodyPr/>
          <a:lstStyle/>
          <a:p>
            <a:r>
              <a:rPr lang="en-US" sz="1800" dirty="0"/>
              <a:t>Data migration approach and tools</a:t>
            </a:r>
          </a:p>
        </p:txBody>
      </p:sp>
      <p:sp>
        <p:nvSpPr>
          <p:cNvPr id="9" name="Text Placeholder 8">
            <a:extLst>
              <a:ext uri="{FF2B5EF4-FFF2-40B4-BE49-F238E27FC236}">
                <a16:creationId xmlns:a16="http://schemas.microsoft.com/office/drawing/2014/main" id="{ED3613E7-5A0C-CB47-BB08-186855CCC317}"/>
              </a:ext>
            </a:extLst>
          </p:cNvPr>
          <p:cNvSpPr>
            <a:spLocks noGrp="1"/>
          </p:cNvSpPr>
          <p:nvPr>
            <p:ph type="body" sz="quarter" idx="17"/>
          </p:nvPr>
        </p:nvSpPr>
        <p:spPr/>
        <p:txBody>
          <a:bodyPr/>
          <a:lstStyle/>
          <a:p>
            <a:r>
              <a:rPr lang="en-US" sz="1800" dirty="0"/>
              <a:t>Create sample data</a:t>
            </a:r>
          </a:p>
        </p:txBody>
      </p:sp>
      <p:sp>
        <p:nvSpPr>
          <p:cNvPr id="10" name="Text Placeholder 9">
            <a:extLst>
              <a:ext uri="{FF2B5EF4-FFF2-40B4-BE49-F238E27FC236}">
                <a16:creationId xmlns:a16="http://schemas.microsoft.com/office/drawing/2014/main" id="{8CA3C1B8-73BD-E92E-658E-2811A8151DF5}"/>
              </a:ext>
            </a:extLst>
          </p:cNvPr>
          <p:cNvSpPr>
            <a:spLocks noGrp="1"/>
          </p:cNvSpPr>
          <p:nvPr>
            <p:ph type="body" sz="quarter" idx="19"/>
          </p:nvPr>
        </p:nvSpPr>
        <p:spPr/>
        <p:txBody>
          <a:bodyPr/>
          <a:lstStyle/>
          <a:p>
            <a:r>
              <a:rPr lang="en-US" sz="1800" dirty="0"/>
              <a:t>Test data migration</a:t>
            </a:r>
          </a:p>
        </p:txBody>
      </p:sp>
      <p:sp>
        <p:nvSpPr>
          <p:cNvPr id="11" name="Text Placeholder 10">
            <a:extLst>
              <a:ext uri="{FF2B5EF4-FFF2-40B4-BE49-F238E27FC236}">
                <a16:creationId xmlns:a16="http://schemas.microsoft.com/office/drawing/2014/main" id="{A7D36BDB-ECEC-1FFF-BC34-A1EF5A97A972}"/>
              </a:ext>
            </a:extLst>
          </p:cNvPr>
          <p:cNvSpPr>
            <a:spLocks noGrp="1"/>
          </p:cNvSpPr>
          <p:nvPr>
            <p:ph type="body" sz="quarter" idx="21"/>
          </p:nvPr>
        </p:nvSpPr>
        <p:spPr/>
        <p:txBody>
          <a:bodyPr/>
          <a:lstStyle/>
          <a:p>
            <a:r>
              <a:rPr lang="en-US" sz="1800" dirty="0"/>
              <a:t>Move configuration data across environments</a:t>
            </a:r>
          </a:p>
        </p:txBody>
      </p:sp>
      <p:grpSp>
        <p:nvGrpSpPr>
          <p:cNvPr id="12" name="Group 11">
            <a:extLst>
              <a:ext uri="{FF2B5EF4-FFF2-40B4-BE49-F238E27FC236}">
                <a16:creationId xmlns:a16="http://schemas.microsoft.com/office/drawing/2014/main" id="{14B4B1C6-D7D8-C59B-4A8F-F26B84A09F11}"/>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13" name="Group 12">
              <a:extLst>
                <a:ext uri="{FF2B5EF4-FFF2-40B4-BE49-F238E27FC236}">
                  <a16:creationId xmlns:a16="http://schemas.microsoft.com/office/drawing/2014/main" id="{15D937AF-368E-5953-E50A-1EA4709E93D4}"/>
                </a:ext>
              </a:extLst>
            </p:cNvPr>
            <p:cNvGrpSpPr/>
            <p:nvPr/>
          </p:nvGrpSpPr>
          <p:grpSpPr>
            <a:xfrm>
              <a:off x="418643" y="1487929"/>
              <a:ext cx="717140" cy="717242"/>
              <a:chOff x="418643" y="1487929"/>
              <a:chExt cx="717140" cy="717242"/>
            </a:xfrm>
          </p:grpSpPr>
          <p:sp>
            <p:nvSpPr>
              <p:cNvPr id="15" name="Freeform 5">
                <a:extLst>
                  <a:ext uri="{FF2B5EF4-FFF2-40B4-BE49-F238E27FC236}">
                    <a16:creationId xmlns:a16="http://schemas.microsoft.com/office/drawing/2014/main" id="{90677293-8C4C-3F04-E2EF-FF89498299C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6" name="Freeform 6">
                <a:extLst>
                  <a:ext uri="{FF2B5EF4-FFF2-40B4-BE49-F238E27FC236}">
                    <a16:creationId xmlns:a16="http://schemas.microsoft.com/office/drawing/2014/main" id="{7FDCC95A-5321-A6CD-6EB4-F0502C11A05F}"/>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4" name="Lock" title="Icon of a padlock">
              <a:extLst>
                <a:ext uri="{FF2B5EF4-FFF2-40B4-BE49-F238E27FC236}">
                  <a16:creationId xmlns:a16="http://schemas.microsoft.com/office/drawing/2014/main" id="{ECAB3D7D-AA6B-7D6F-3FC7-E3874978A66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70E0E7B9-4EE5-1093-786E-8037E1405DB5}"/>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18" name="Group 17">
              <a:extLst>
                <a:ext uri="{FF2B5EF4-FFF2-40B4-BE49-F238E27FC236}">
                  <a16:creationId xmlns:a16="http://schemas.microsoft.com/office/drawing/2014/main" id="{7D955078-B0AC-777F-D8AD-84D2C0618AD9}"/>
                </a:ext>
              </a:extLst>
            </p:cNvPr>
            <p:cNvGrpSpPr/>
            <p:nvPr/>
          </p:nvGrpSpPr>
          <p:grpSpPr>
            <a:xfrm>
              <a:off x="418643" y="2533089"/>
              <a:ext cx="717140" cy="717242"/>
              <a:chOff x="418643" y="1487929"/>
              <a:chExt cx="717140" cy="717242"/>
            </a:xfrm>
          </p:grpSpPr>
          <p:sp>
            <p:nvSpPr>
              <p:cNvPr id="20" name="Freeform 5">
                <a:extLst>
                  <a:ext uri="{FF2B5EF4-FFF2-40B4-BE49-F238E27FC236}">
                    <a16:creationId xmlns:a16="http://schemas.microsoft.com/office/drawing/2014/main" id="{02C6AAED-D449-3983-5357-8A99473300D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2294D1FD-2B77-6F26-0CEE-07659BD77A06}"/>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9" name="shield_3" title="Icon of a shield with an exclamation point inside">
              <a:extLst>
                <a:ext uri="{FF2B5EF4-FFF2-40B4-BE49-F238E27FC236}">
                  <a16:creationId xmlns:a16="http://schemas.microsoft.com/office/drawing/2014/main" id="{A3A6BC8D-1D58-D0C9-438D-653C499592C5}"/>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B3EA26AC-438B-7CC8-9BAF-E663711C3FD5}"/>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23" name="Group 22">
              <a:extLst>
                <a:ext uri="{FF2B5EF4-FFF2-40B4-BE49-F238E27FC236}">
                  <a16:creationId xmlns:a16="http://schemas.microsoft.com/office/drawing/2014/main" id="{746BDC62-31E2-7A02-B5C4-5F4D716EDC9A}"/>
                </a:ext>
              </a:extLst>
            </p:cNvPr>
            <p:cNvGrpSpPr/>
            <p:nvPr/>
          </p:nvGrpSpPr>
          <p:grpSpPr>
            <a:xfrm>
              <a:off x="418643" y="3578249"/>
              <a:ext cx="717140" cy="717242"/>
              <a:chOff x="418643" y="1487929"/>
              <a:chExt cx="717140" cy="717242"/>
            </a:xfrm>
          </p:grpSpPr>
          <p:sp>
            <p:nvSpPr>
              <p:cNvPr id="25" name="Freeform 5">
                <a:extLst>
                  <a:ext uri="{FF2B5EF4-FFF2-40B4-BE49-F238E27FC236}">
                    <a16:creationId xmlns:a16="http://schemas.microsoft.com/office/drawing/2014/main" id="{99F7965D-1454-D9A8-F534-78576C0AC8D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664AE29F-132C-1326-4A27-E9A32797E1F5}"/>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4" name="safe" title="Icon of a locked safe">
              <a:extLst>
                <a:ext uri="{FF2B5EF4-FFF2-40B4-BE49-F238E27FC236}">
                  <a16:creationId xmlns:a16="http://schemas.microsoft.com/office/drawing/2014/main" id="{F77B0F9F-FAD8-7553-B5DF-F70BA2D2BD8C}"/>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E4B25479-9D08-9B91-665C-33A503CA62D7}"/>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28" name="Group 27">
              <a:extLst>
                <a:ext uri="{FF2B5EF4-FFF2-40B4-BE49-F238E27FC236}">
                  <a16:creationId xmlns:a16="http://schemas.microsoft.com/office/drawing/2014/main" id="{6ED680CF-FE25-D2EB-2DBE-40D8D746C541}"/>
                </a:ext>
              </a:extLst>
            </p:cNvPr>
            <p:cNvGrpSpPr/>
            <p:nvPr/>
          </p:nvGrpSpPr>
          <p:grpSpPr>
            <a:xfrm>
              <a:off x="418643" y="4623409"/>
              <a:ext cx="717140" cy="717242"/>
              <a:chOff x="418643" y="1487929"/>
              <a:chExt cx="717140" cy="717242"/>
            </a:xfrm>
          </p:grpSpPr>
          <p:sp>
            <p:nvSpPr>
              <p:cNvPr id="30" name="Freeform 5">
                <a:extLst>
                  <a:ext uri="{FF2B5EF4-FFF2-40B4-BE49-F238E27FC236}">
                    <a16:creationId xmlns:a16="http://schemas.microsoft.com/office/drawing/2014/main" id="{EE148972-6B7A-9E93-27B5-54A061C7392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23B96777-4CCA-821D-0B7B-ADC27363A6BE}"/>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9" name="key" title="Icon of a key">
              <a:extLst>
                <a:ext uri="{FF2B5EF4-FFF2-40B4-BE49-F238E27FC236}">
                  <a16:creationId xmlns:a16="http://schemas.microsoft.com/office/drawing/2014/main" id="{C45B25AE-AF23-8599-447C-B3C2EF9C993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0EFD1E1C-CB3C-73A5-697D-0361A05E6084}"/>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33" name="Group 32">
              <a:extLst>
                <a:ext uri="{FF2B5EF4-FFF2-40B4-BE49-F238E27FC236}">
                  <a16:creationId xmlns:a16="http://schemas.microsoft.com/office/drawing/2014/main" id="{993009A2-7215-C72C-7066-4DFB7081A310}"/>
                </a:ext>
              </a:extLst>
            </p:cNvPr>
            <p:cNvGrpSpPr/>
            <p:nvPr/>
          </p:nvGrpSpPr>
          <p:grpSpPr>
            <a:xfrm>
              <a:off x="418643" y="4842674"/>
              <a:ext cx="717140" cy="717242"/>
              <a:chOff x="418643" y="1487929"/>
              <a:chExt cx="717140" cy="717242"/>
            </a:xfrm>
          </p:grpSpPr>
          <p:sp>
            <p:nvSpPr>
              <p:cNvPr id="35" name="Freeform 5">
                <a:extLst>
                  <a:ext uri="{FF2B5EF4-FFF2-40B4-BE49-F238E27FC236}">
                    <a16:creationId xmlns:a16="http://schemas.microsoft.com/office/drawing/2014/main" id="{867BADC5-F8D9-8C69-3AB3-BDCFBD93678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BB13C041-AFBD-32AD-40C1-74A01C8CE20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4" name="document_6" title="Icon of a document with a padlock in the lower right corner">
              <a:extLst>
                <a:ext uri="{FF2B5EF4-FFF2-40B4-BE49-F238E27FC236}">
                  <a16:creationId xmlns:a16="http://schemas.microsoft.com/office/drawing/2014/main" id="{3DAF6E07-03B8-6D9F-D41C-A91F91DA46BA}"/>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644142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Building the deployment plan</a:t>
            </a:r>
          </a:p>
        </p:txBody>
      </p:sp>
      <p:grpSp>
        <p:nvGrpSpPr>
          <p:cNvPr id="102" name="Group 101">
            <a:extLst>
              <a:ext uri="{FF2B5EF4-FFF2-40B4-BE49-F238E27FC236}">
                <a16:creationId xmlns:a16="http://schemas.microsoft.com/office/drawing/2014/main" id="{5359CB08-43FA-4641-BB0A-F3D53A9C9240}"/>
              </a:ext>
              <a:ext uri="{C183D7F6-B498-43B3-948B-1728B52AA6E4}">
                <adec:decorative xmlns:adec="http://schemas.microsoft.com/office/drawing/2017/decorative" val="1"/>
              </a:ext>
            </a:extLst>
          </p:cNvPr>
          <p:cNvGrpSpPr/>
          <p:nvPr/>
        </p:nvGrpSpPr>
        <p:grpSpPr>
          <a:xfrm>
            <a:off x="418643" y="1327923"/>
            <a:ext cx="657589" cy="657683"/>
            <a:chOff x="418643" y="1487929"/>
            <a:chExt cx="717140" cy="717242"/>
          </a:xfrm>
        </p:grpSpPr>
        <p:grpSp>
          <p:nvGrpSpPr>
            <p:cNvPr id="103" name="Group 102">
              <a:extLst>
                <a:ext uri="{FF2B5EF4-FFF2-40B4-BE49-F238E27FC236}">
                  <a16:creationId xmlns:a16="http://schemas.microsoft.com/office/drawing/2014/main" id="{EC82AB55-2A44-448D-8524-A79A33A3F797}"/>
                </a:ext>
              </a:extLst>
            </p:cNvPr>
            <p:cNvGrpSpPr/>
            <p:nvPr/>
          </p:nvGrpSpPr>
          <p:grpSpPr>
            <a:xfrm>
              <a:off x="418643" y="1487929"/>
              <a:ext cx="717140" cy="717242"/>
              <a:chOff x="418643" y="1487929"/>
              <a:chExt cx="717140" cy="717242"/>
            </a:xfrm>
          </p:grpSpPr>
          <p:sp>
            <p:nvSpPr>
              <p:cNvPr id="116" name="Freeform 5">
                <a:extLst>
                  <a:ext uri="{FF2B5EF4-FFF2-40B4-BE49-F238E27FC236}">
                    <a16:creationId xmlns:a16="http://schemas.microsoft.com/office/drawing/2014/main" id="{C15E2F4F-2F6F-467C-A278-295E221986C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7" name="Freeform 6">
                <a:extLst>
                  <a:ext uri="{FF2B5EF4-FFF2-40B4-BE49-F238E27FC236}">
                    <a16:creationId xmlns:a16="http://schemas.microsoft.com/office/drawing/2014/main" id="{AF36F865-8825-43C1-85DF-0D9DFB29720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15" name="Lock" title="Icon of a padlock">
              <a:extLst>
                <a:ext uri="{FF2B5EF4-FFF2-40B4-BE49-F238E27FC236}">
                  <a16:creationId xmlns:a16="http://schemas.microsoft.com/office/drawing/2014/main" id="{E63CB80E-924E-4FAB-8C0A-33B1638AE05D}"/>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r>
              <a:rPr lang="en-US" sz="1800" dirty="0"/>
              <a:t>Ensuring the sequence of events of go live are in place</a:t>
            </a:r>
          </a:p>
        </p:txBody>
      </p:sp>
      <p:grpSp>
        <p:nvGrpSpPr>
          <p:cNvPr id="118" name="Group 117">
            <a:extLst>
              <a:ext uri="{FF2B5EF4-FFF2-40B4-BE49-F238E27FC236}">
                <a16:creationId xmlns:a16="http://schemas.microsoft.com/office/drawing/2014/main" id="{4656E87D-A0EB-46C4-8C24-33DDA90C6479}"/>
              </a:ext>
              <a:ext uri="{C183D7F6-B498-43B3-948B-1728B52AA6E4}">
                <adec:decorative xmlns:adec="http://schemas.microsoft.com/office/drawing/2017/decorative" val="1"/>
              </a:ext>
            </a:extLst>
          </p:cNvPr>
          <p:cNvGrpSpPr/>
          <p:nvPr/>
        </p:nvGrpSpPr>
        <p:grpSpPr>
          <a:xfrm>
            <a:off x="418643" y="2036817"/>
            <a:ext cx="657589" cy="657683"/>
            <a:chOff x="418643" y="2533089"/>
            <a:chExt cx="717140" cy="717242"/>
          </a:xfrm>
        </p:grpSpPr>
        <p:grpSp>
          <p:nvGrpSpPr>
            <p:cNvPr id="119" name="Group 118">
              <a:extLst>
                <a:ext uri="{FF2B5EF4-FFF2-40B4-BE49-F238E27FC236}">
                  <a16:creationId xmlns:a16="http://schemas.microsoft.com/office/drawing/2014/main" id="{535D7650-DBAC-4B5C-82E4-62DF775A2B73}"/>
                </a:ext>
              </a:extLst>
            </p:cNvPr>
            <p:cNvGrpSpPr/>
            <p:nvPr/>
          </p:nvGrpSpPr>
          <p:grpSpPr>
            <a:xfrm>
              <a:off x="418643" y="2533089"/>
              <a:ext cx="717140" cy="717242"/>
              <a:chOff x="418643" y="1487929"/>
              <a:chExt cx="717140" cy="717242"/>
            </a:xfrm>
          </p:grpSpPr>
          <p:sp>
            <p:nvSpPr>
              <p:cNvPr id="121" name="Freeform 5">
                <a:extLst>
                  <a:ext uri="{FF2B5EF4-FFF2-40B4-BE49-F238E27FC236}">
                    <a16:creationId xmlns:a16="http://schemas.microsoft.com/office/drawing/2014/main" id="{8E7BCA5B-694F-4E5C-BA98-D068D6A7FC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22" name="Freeform 6">
                <a:extLst>
                  <a:ext uri="{FF2B5EF4-FFF2-40B4-BE49-F238E27FC236}">
                    <a16:creationId xmlns:a16="http://schemas.microsoft.com/office/drawing/2014/main" id="{4000C373-2E68-40B7-9591-B198ED7F9EEB}"/>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20" name="shield_3" title="Icon of a shield with an exclamation point inside">
              <a:extLst>
                <a:ext uri="{FF2B5EF4-FFF2-40B4-BE49-F238E27FC236}">
                  <a16:creationId xmlns:a16="http://schemas.microsoft.com/office/drawing/2014/main" id="{8A0385E5-6CE7-4320-9608-91BC352C3A8A}"/>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r>
              <a:rPr lang="en-US" sz="1800" dirty="0"/>
              <a:t>Typically does not create the deployment plan but provides input and review</a:t>
            </a:r>
          </a:p>
        </p:txBody>
      </p:sp>
      <p:grpSp>
        <p:nvGrpSpPr>
          <p:cNvPr id="123" name="Group 122">
            <a:extLst>
              <a:ext uri="{FF2B5EF4-FFF2-40B4-BE49-F238E27FC236}">
                <a16:creationId xmlns:a16="http://schemas.microsoft.com/office/drawing/2014/main" id="{FF50DADD-9C8C-44BC-828F-C2CD449C2AB8}"/>
              </a:ext>
              <a:ext uri="{C183D7F6-B498-43B3-948B-1728B52AA6E4}">
                <adec:decorative xmlns:adec="http://schemas.microsoft.com/office/drawing/2017/decorative" val="1"/>
              </a:ext>
            </a:extLst>
          </p:cNvPr>
          <p:cNvGrpSpPr/>
          <p:nvPr/>
        </p:nvGrpSpPr>
        <p:grpSpPr>
          <a:xfrm>
            <a:off x="418643" y="2745711"/>
            <a:ext cx="657589" cy="657683"/>
            <a:chOff x="418643" y="3578249"/>
            <a:chExt cx="717140" cy="717242"/>
          </a:xfrm>
        </p:grpSpPr>
        <p:grpSp>
          <p:nvGrpSpPr>
            <p:cNvPr id="124" name="Group 123">
              <a:extLst>
                <a:ext uri="{FF2B5EF4-FFF2-40B4-BE49-F238E27FC236}">
                  <a16:creationId xmlns:a16="http://schemas.microsoft.com/office/drawing/2014/main" id="{CE679C1F-A657-48B4-94FC-686F6F85DB70}"/>
                </a:ext>
              </a:extLst>
            </p:cNvPr>
            <p:cNvGrpSpPr/>
            <p:nvPr/>
          </p:nvGrpSpPr>
          <p:grpSpPr>
            <a:xfrm>
              <a:off x="418643" y="3578249"/>
              <a:ext cx="717140" cy="717242"/>
              <a:chOff x="418643" y="1487929"/>
              <a:chExt cx="717140" cy="717242"/>
            </a:xfrm>
          </p:grpSpPr>
          <p:sp>
            <p:nvSpPr>
              <p:cNvPr id="126" name="Freeform 5">
                <a:extLst>
                  <a:ext uri="{FF2B5EF4-FFF2-40B4-BE49-F238E27FC236}">
                    <a16:creationId xmlns:a16="http://schemas.microsoft.com/office/drawing/2014/main" id="{DD08F1EE-6DA8-4729-A540-D440AB1B721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27" name="Freeform 6">
                <a:extLst>
                  <a:ext uri="{FF2B5EF4-FFF2-40B4-BE49-F238E27FC236}">
                    <a16:creationId xmlns:a16="http://schemas.microsoft.com/office/drawing/2014/main" id="{6EA4A6FA-9703-4C43-8135-E4EBA9B89FDC}"/>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25" name="safe" title="Icon of a locked safe">
              <a:extLst>
                <a:ext uri="{FF2B5EF4-FFF2-40B4-BE49-F238E27FC236}">
                  <a16:creationId xmlns:a16="http://schemas.microsoft.com/office/drawing/2014/main" id="{4855D0C4-182B-4A64-A557-C2616C53C29D}"/>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r>
              <a:rPr lang="en-US" sz="1800" dirty="0"/>
              <a:t>Always looking for risks, and having a plan B</a:t>
            </a:r>
          </a:p>
        </p:txBody>
      </p:sp>
      <p:grpSp>
        <p:nvGrpSpPr>
          <p:cNvPr id="128" name="Group 127">
            <a:extLst>
              <a:ext uri="{FF2B5EF4-FFF2-40B4-BE49-F238E27FC236}">
                <a16:creationId xmlns:a16="http://schemas.microsoft.com/office/drawing/2014/main" id="{B6CCDC59-0CF8-4544-829D-2573B0A53A03}"/>
              </a:ext>
              <a:ext uri="{C183D7F6-B498-43B3-948B-1728B52AA6E4}">
                <adec:decorative xmlns:adec="http://schemas.microsoft.com/office/drawing/2017/decorative" val="1"/>
              </a:ext>
            </a:extLst>
          </p:cNvPr>
          <p:cNvGrpSpPr/>
          <p:nvPr/>
        </p:nvGrpSpPr>
        <p:grpSpPr>
          <a:xfrm>
            <a:off x="418643" y="3454605"/>
            <a:ext cx="657589" cy="657683"/>
            <a:chOff x="418643" y="4623409"/>
            <a:chExt cx="717140" cy="717242"/>
          </a:xfrm>
        </p:grpSpPr>
        <p:grpSp>
          <p:nvGrpSpPr>
            <p:cNvPr id="129" name="Group 128">
              <a:extLst>
                <a:ext uri="{FF2B5EF4-FFF2-40B4-BE49-F238E27FC236}">
                  <a16:creationId xmlns:a16="http://schemas.microsoft.com/office/drawing/2014/main" id="{B6F20379-1B5E-4B0A-825B-E9DE19D755E0}"/>
                </a:ext>
              </a:extLst>
            </p:cNvPr>
            <p:cNvGrpSpPr/>
            <p:nvPr/>
          </p:nvGrpSpPr>
          <p:grpSpPr>
            <a:xfrm>
              <a:off x="418643" y="4623409"/>
              <a:ext cx="717140" cy="717242"/>
              <a:chOff x="418643" y="1487929"/>
              <a:chExt cx="717140" cy="717242"/>
            </a:xfrm>
          </p:grpSpPr>
          <p:sp>
            <p:nvSpPr>
              <p:cNvPr id="131" name="Freeform 5">
                <a:extLst>
                  <a:ext uri="{FF2B5EF4-FFF2-40B4-BE49-F238E27FC236}">
                    <a16:creationId xmlns:a16="http://schemas.microsoft.com/office/drawing/2014/main" id="{9BF9ED11-D5A8-4C0F-829E-AF62C071DC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32" name="Freeform 6">
                <a:extLst>
                  <a:ext uri="{FF2B5EF4-FFF2-40B4-BE49-F238E27FC236}">
                    <a16:creationId xmlns:a16="http://schemas.microsoft.com/office/drawing/2014/main" id="{B496011B-A583-45B5-BEA6-DBC3CB296B0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30" name="key" title="Icon of a key">
              <a:extLst>
                <a:ext uri="{FF2B5EF4-FFF2-40B4-BE49-F238E27FC236}">
                  <a16:creationId xmlns:a16="http://schemas.microsoft.com/office/drawing/2014/main" id="{3D850C46-2B1A-4883-889E-E8EE1A6BE161}"/>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r>
              <a:rPr lang="en-US" sz="1800" dirty="0"/>
              <a:t>You are often the first call when the customer is unhappy with the progress on deployment</a:t>
            </a:r>
          </a:p>
        </p:txBody>
      </p:sp>
      <p:grpSp>
        <p:nvGrpSpPr>
          <p:cNvPr id="133" name="Group 132">
            <a:extLst>
              <a:ext uri="{FF2B5EF4-FFF2-40B4-BE49-F238E27FC236}">
                <a16:creationId xmlns:a16="http://schemas.microsoft.com/office/drawing/2014/main" id="{852F48DB-045C-4CF8-A30B-7DDBA8242E76}"/>
              </a:ext>
              <a:ext uri="{C183D7F6-B498-43B3-948B-1728B52AA6E4}">
                <adec:decorative xmlns:adec="http://schemas.microsoft.com/office/drawing/2017/decorative" val="1"/>
              </a:ext>
            </a:extLst>
          </p:cNvPr>
          <p:cNvGrpSpPr/>
          <p:nvPr/>
        </p:nvGrpSpPr>
        <p:grpSpPr>
          <a:xfrm>
            <a:off x="418643" y="4163499"/>
            <a:ext cx="657589" cy="657683"/>
            <a:chOff x="418643" y="4842674"/>
            <a:chExt cx="717140" cy="717242"/>
          </a:xfrm>
        </p:grpSpPr>
        <p:grpSp>
          <p:nvGrpSpPr>
            <p:cNvPr id="134" name="Group 133">
              <a:extLst>
                <a:ext uri="{FF2B5EF4-FFF2-40B4-BE49-F238E27FC236}">
                  <a16:creationId xmlns:a16="http://schemas.microsoft.com/office/drawing/2014/main" id="{BB49E54A-FADA-443B-B40F-8C9D088E83E1}"/>
                </a:ext>
              </a:extLst>
            </p:cNvPr>
            <p:cNvGrpSpPr/>
            <p:nvPr/>
          </p:nvGrpSpPr>
          <p:grpSpPr>
            <a:xfrm>
              <a:off x="418643" y="4842674"/>
              <a:ext cx="717140" cy="717242"/>
              <a:chOff x="418643" y="1487929"/>
              <a:chExt cx="717140" cy="717242"/>
            </a:xfrm>
          </p:grpSpPr>
          <p:sp>
            <p:nvSpPr>
              <p:cNvPr id="136" name="Freeform 5">
                <a:extLst>
                  <a:ext uri="{FF2B5EF4-FFF2-40B4-BE49-F238E27FC236}">
                    <a16:creationId xmlns:a16="http://schemas.microsoft.com/office/drawing/2014/main" id="{154F529E-250A-4A73-BD27-2C355552195D}"/>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37" name="Freeform 6">
                <a:extLst>
                  <a:ext uri="{FF2B5EF4-FFF2-40B4-BE49-F238E27FC236}">
                    <a16:creationId xmlns:a16="http://schemas.microsoft.com/office/drawing/2014/main" id="{B79936DB-715D-487D-AC15-43E109CDFF06}"/>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35" name="document_6" title="Icon of a document with a padlock in the lower right corner">
              <a:extLst>
                <a:ext uri="{FF2B5EF4-FFF2-40B4-BE49-F238E27FC236}">
                  <a16:creationId xmlns:a16="http://schemas.microsoft.com/office/drawing/2014/main" id="{69410A33-87FF-4444-8CD0-8F757AEF6BA3}"/>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 Placeholder 4"/>
          <p:cNvSpPr>
            <a:spLocks noGrp="1"/>
          </p:cNvSpPr>
          <p:nvPr>
            <p:ph type="body" sz="quarter" idx="21"/>
          </p:nvPr>
        </p:nvSpPr>
        <p:spPr/>
        <p:txBody>
          <a:bodyPr/>
          <a:lstStyle/>
          <a:p>
            <a:r>
              <a:rPr lang="en-US" sz="1800" dirty="0"/>
              <a:t>Ensure the team is in place to support the deployment</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30"/>
          </p:nvPr>
        </p:nvSpPr>
        <p:spPr/>
        <p:txBody>
          <a:bodyPr/>
          <a:lstStyle/>
          <a:p>
            <a:r>
              <a:rPr lang="en-US" sz="1800" dirty="0"/>
              <a:t>Ensure a communication plan is in place</a:t>
            </a:r>
          </a:p>
        </p:txBody>
      </p:sp>
      <p:grpSp>
        <p:nvGrpSpPr>
          <p:cNvPr id="10" name="Group 9">
            <a:extLst>
              <a:ext uri="{FF2B5EF4-FFF2-40B4-BE49-F238E27FC236}">
                <a16:creationId xmlns:a16="http://schemas.microsoft.com/office/drawing/2014/main" id="{26AABF2E-872A-4F29-9E14-99FCB841CF69}"/>
              </a:ext>
              <a:ext uri="{C183D7F6-B498-43B3-948B-1728B52AA6E4}">
                <adec:decorative xmlns:adec="http://schemas.microsoft.com/office/drawing/2017/decorative" val="1"/>
              </a:ext>
            </a:extLst>
          </p:cNvPr>
          <p:cNvGrpSpPr/>
          <p:nvPr/>
        </p:nvGrpSpPr>
        <p:grpSpPr>
          <a:xfrm>
            <a:off x="418644" y="4872395"/>
            <a:ext cx="657589" cy="657683"/>
            <a:chOff x="418644" y="4872395"/>
            <a:chExt cx="657589" cy="657683"/>
          </a:xfrm>
        </p:grpSpPr>
        <p:grpSp>
          <p:nvGrpSpPr>
            <p:cNvPr id="151" name="Group 150">
              <a:extLst>
                <a:ext uri="{FF2B5EF4-FFF2-40B4-BE49-F238E27FC236}">
                  <a16:creationId xmlns:a16="http://schemas.microsoft.com/office/drawing/2014/main" id="{1121ECCD-431C-430F-82D4-6F95C256C2F4}"/>
                </a:ext>
              </a:extLst>
            </p:cNvPr>
            <p:cNvGrpSpPr/>
            <p:nvPr/>
          </p:nvGrpSpPr>
          <p:grpSpPr>
            <a:xfrm>
              <a:off x="418644" y="4872395"/>
              <a:ext cx="657589" cy="657683"/>
              <a:chOff x="418643" y="1487929"/>
              <a:chExt cx="717140" cy="717242"/>
            </a:xfrm>
          </p:grpSpPr>
          <p:sp>
            <p:nvSpPr>
              <p:cNvPr id="153" name="Freeform 5">
                <a:extLst>
                  <a:ext uri="{FF2B5EF4-FFF2-40B4-BE49-F238E27FC236}">
                    <a16:creationId xmlns:a16="http://schemas.microsoft.com/office/drawing/2014/main" id="{F8862DD3-10A7-47C3-BDF9-7EA292BB56B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54" name="Freeform 6">
                <a:extLst>
                  <a:ext uri="{FF2B5EF4-FFF2-40B4-BE49-F238E27FC236}">
                    <a16:creationId xmlns:a16="http://schemas.microsoft.com/office/drawing/2014/main" id="{059216B0-B999-4A61-91FE-95F69A67D05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9" name="Fingerprint_E928" title="Icon of a fingerprint">
              <a:extLst>
                <a:ext uri="{FF2B5EF4-FFF2-40B4-BE49-F238E27FC236}">
                  <a16:creationId xmlns:a16="http://schemas.microsoft.com/office/drawing/2014/main" id="{37DF6176-6F60-411E-92CE-05C9AD28D003}"/>
                </a:ext>
              </a:extLst>
            </p:cNvPr>
            <p:cNvSpPr>
              <a:spLocks noChangeAspect="1" noEditPoints="1"/>
            </p:cNvSpPr>
            <p:nvPr/>
          </p:nvSpPr>
          <p:spPr bwMode="auto">
            <a:xfrm>
              <a:off x="631721" y="5045618"/>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395729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9EBAE2-A04E-C2C8-0AD3-6678F79CB8C3}"/>
              </a:ext>
            </a:extLst>
          </p:cNvPr>
          <p:cNvSpPr>
            <a:spLocks noGrp="1"/>
          </p:cNvSpPr>
          <p:nvPr>
            <p:ph type="title"/>
          </p:nvPr>
        </p:nvSpPr>
        <p:spPr/>
        <p:txBody>
          <a:bodyPr/>
          <a:lstStyle/>
          <a:p>
            <a:r>
              <a:rPr lang="en-US" dirty="0"/>
              <a:t>Navigating to go live</a:t>
            </a:r>
            <a:endParaRPr lang="en-GB" dirty="0"/>
          </a:p>
        </p:txBody>
      </p:sp>
      <p:sp>
        <p:nvSpPr>
          <p:cNvPr id="7" name="Text Placeholder 6">
            <a:extLst>
              <a:ext uri="{FF2B5EF4-FFF2-40B4-BE49-F238E27FC236}">
                <a16:creationId xmlns:a16="http://schemas.microsoft.com/office/drawing/2014/main" id="{73AD83A6-9740-E8C4-CC3F-FC5BD7824AAB}"/>
              </a:ext>
            </a:extLst>
          </p:cNvPr>
          <p:cNvSpPr>
            <a:spLocks noGrp="1"/>
          </p:cNvSpPr>
          <p:nvPr>
            <p:ph type="body" sz="quarter" idx="11"/>
          </p:nvPr>
        </p:nvSpPr>
        <p:spPr/>
        <p:txBody>
          <a:bodyPr/>
          <a:lstStyle/>
          <a:p>
            <a:r>
              <a:rPr lang="en-GB" sz="1800" b="0" i="0" u="none" strike="noStrike" dirty="0">
                <a:solidFill>
                  <a:srgbClr val="000000"/>
                </a:solidFill>
                <a:effectLst/>
              </a:rPr>
              <a:t>Resolve conflicts</a:t>
            </a:r>
            <a:endParaRPr lang="en-US" sz="1800" dirty="0"/>
          </a:p>
        </p:txBody>
      </p:sp>
      <p:sp>
        <p:nvSpPr>
          <p:cNvPr id="8" name="Text Placeholder 7">
            <a:extLst>
              <a:ext uri="{FF2B5EF4-FFF2-40B4-BE49-F238E27FC236}">
                <a16:creationId xmlns:a16="http://schemas.microsoft.com/office/drawing/2014/main" id="{3A78ADE0-13D1-76F6-42A4-22A63B57176C}"/>
              </a:ext>
            </a:extLst>
          </p:cNvPr>
          <p:cNvSpPr>
            <a:spLocks noGrp="1"/>
          </p:cNvSpPr>
          <p:nvPr>
            <p:ph type="body" sz="quarter" idx="15"/>
          </p:nvPr>
        </p:nvSpPr>
        <p:spPr/>
        <p:txBody>
          <a:bodyPr/>
          <a:lstStyle/>
          <a:p>
            <a:r>
              <a:rPr lang="en-US" sz="1800" dirty="0"/>
              <a:t>Zero remaining issues is ideal, not likely </a:t>
            </a:r>
          </a:p>
        </p:txBody>
      </p:sp>
      <p:sp>
        <p:nvSpPr>
          <p:cNvPr id="9" name="Text Placeholder 8">
            <a:extLst>
              <a:ext uri="{FF2B5EF4-FFF2-40B4-BE49-F238E27FC236}">
                <a16:creationId xmlns:a16="http://schemas.microsoft.com/office/drawing/2014/main" id="{77E2E8F9-305C-1BAE-5C70-FEB0DF229CCA}"/>
              </a:ext>
            </a:extLst>
          </p:cNvPr>
          <p:cNvSpPr>
            <a:spLocks noGrp="1"/>
          </p:cNvSpPr>
          <p:nvPr>
            <p:ph type="body" sz="quarter" idx="17"/>
          </p:nvPr>
        </p:nvSpPr>
        <p:spPr/>
        <p:txBody>
          <a:bodyPr/>
          <a:lstStyle/>
          <a:p>
            <a:r>
              <a:rPr lang="en-US" sz="1800" dirty="0"/>
              <a:t>Solution Architect has to work with customer to guide towards a go live decision</a:t>
            </a:r>
          </a:p>
        </p:txBody>
      </p:sp>
      <p:sp>
        <p:nvSpPr>
          <p:cNvPr id="10" name="Text Placeholder 9">
            <a:extLst>
              <a:ext uri="{FF2B5EF4-FFF2-40B4-BE49-F238E27FC236}">
                <a16:creationId xmlns:a16="http://schemas.microsoft.com/office/drawing/2014/main" id="{DADD0357-6A05-981A-11E4-573EDF557FF3}"/>
              </a:ext>
            </a:extLst>
          </p:cNvPr>
          <p:cNvSpPr>
            <a:spLocks noGrp="1"/>
          </p:cNvSpPr>
          <p:nvPr>
            <p:ph type="body" sz="quarter" idx="19"/>
          </p:nvPr>
        </p:nvSpPr>
        <p:spPr/>
        <p:txBody>
          <a:bodyPr/>
          <a:lstStyle/>
          <a:p>
            <a:r>
              <a:rPr lang="en-US" sz="1800" dirty="0"/>
              <a:t>Evaluate the impact of fixing an issue now vs. once live</a:t>
            </a:r>
          </a:p>
        </p:txBody>
      </p:sp>
      <p:grpSp>
        <p:nvGrpSpPr>
          <p:cNvPr id="11" name="Group 10">
            <a:extLst>
              <a:ext uri="{FF2B5EF4-FFF2-40B4-BE49-F238E27FC236}">
                <a16:creationId xmlns:a16="http://schemas.microsoft.com/office/drawing/2014/main" id="{73731120-CEE2-C6F5-CE5F-3BDA5FF86145}"/>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44831C28-1F09-6953-875D-A5AECF9E9418}"/>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2357BA45-7740-CDEB-CBBE-C84BE3702B5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6">
                <a:extLst>
                  <a:ext uri="{FF2B5EF4-FFF2-40B4-BE49-F238E27FC236}">
                    <a16:creationId xmlns:a16="http://schemas.microsoft.com/office/drawing/2014/main" id="{2043939D-A67B-6297-E9D2-1C654D4458CF}"/>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3" name="Lock" title="Icon of a padlock">
              <a:extLst>
                <a:ext uri="{FF2B5EF4-FFF2-40B4-BE49-F238E27FC236}">
                  <a16:creationId xmlns:a16="http://schemas.microsoft.com/office/drawing/2014/main" id="{4AB782E5-0C65-1A8E-7773-41B41CAFC7E2}"/>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6" name="Group 15">
            <a:extLst>
              <a:ext uri="{FF2B5EF4-FFF2-40B4-BE49-F238E27FC236}">
                <a16:creationId xmlns:a16="http://schemas.microsoft.com/office/drawing/2014/main" id="{95702653-2F1C-4770-EE9C-40A48FC27780}"/>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DD0636E6-57E3-E576-D7D3-CB0B2A588F04}"/>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4FF4B747-9449-DDC0-A844-F20C0ABEA9CF}"/>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6">
                <a:extLst>
                  <a:ext uri="{FF2B5EF4-FFF2-40B4-BE49-F238E27FC236}">
                    <a16:creationId xmlns:a16="http://schemas.microsoft.com/office/drawing/2014/main" id="{49D2B60A-B218-5B7F-C446-BD5CF828E16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8" name="shield_3" title="Icon of a shield with an exclamation point inside">
              <a:extLst>
                <a:ext uri="{FF2B5EF4-FFF2-40B4-BE49-F238E27FC236}">
                  <a16:creationId xmlns:a16="http://schemas.microsoft.com/office/drawing/2014/main" id="{F28ECD71-3FFB-0A81-A32E-7A4BB198FCE4}"/>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21" name="Group 20">
            <a:extLst>
              <a:ext uri="{FF2B5EF4-FFF2-40B4-BE49-F238E27FC236}">
                <a16:creationId xmlns:a16="http://schemas.microsoft.com/office/drawing/2014/main" id="{9BAD40E2-5A11-1656-8796-547E9F037BFA}"/>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DADC87E3-4976-CAA7-AEA8-9DD4F631A6E9}"/>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64DAF368-505F-AC4C-ADC6-E196D796369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6">
                <a:extLst>
                  <a:ext uri="{FF2B5EF4-FFF2-40B4-BE49-F238E27FC236}">
                    <a16:creationId xmlns:a16="http://schemas.microsoft.com/office/drawing/2014/main" id="{9E8F909A-07C8-12FD-D5B9-17E8DF6D06C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3" name="safe" title="Icon of a locked safe">
              <a:extLst>
                <a:ext uri="{FF2B5EF4-FFF2-40B4-BE49-F238E27FC236}">
                  <a16:creationId xmlns:a16="http://schemas.microsoft.com/office/drawing/2014/main" id="{484A9B88-8918-BD8B-DCA2-9734268AFCB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26" name="Group 25">
            <a:extLst>
              <a:ext uri="{FF2B5EF4-FFF2-40B4-BE49-F238E27FC236}">
                <a16:creationId xmlns:a16="http://schemas.microsoft.com/office/drawing/2014/main" id="{1F64A132-E06B-8C3B-8BB1-124CEEFF5553}"/>
              </a:ext>
              <a:ext uri="{C183D7F6-B498-43B3-948B-1728B52AA6E4}">
                <adec:decorative xmlns:adec="http://schemas.microsoft.com/office/drawing/2017/decorative" val="1"/>
              </a:ext>
            </a:extLst>
          </p:cNvPr>
          <p:cNvGrpSpPr/>
          <p:nvPr/>
        </p:nvGrpSpPr>
        <p:grpSpPr>
          <a:xfrm>
            <a:off x="429457" y="4590065"/>
            <a:ext cx="657589" cy="657683"/>
            <a:chOff x="418643" y="4623409"/>
            <a:chExt cx="717140" cy="717242"/>
          </a:xfrm>
        </p:grpSpPr>
        <p:grpSp>
          <p:nvGrpSpPr>
            <p:cNvPr id="27" name="Group 26">
              <a:extLst>
                <a:ext uri="{FF2B5EF4-FFF2-40B4-BE49-F238E27FC236}">
                  <a16:creationId xmlns:a16="http://schemas.microsoft.com/office/drawing/2014/main" id="{A94C7403-FC43-EBCC-81A1-6956007135EC}"/>
                </a:ext>
              </a:extLst>
            </p:cNvPr>
            <p:cNvGrpSpPr/>
            <p:nvPr/>
          </p:nvGrpSpPr>
          <p:grpSpPr>
            <a:xfrm>
              <a:off x="418643" y="4623409"/>
              <a:ext cx="717140" cy="717242"/>
              <a:chOff x="418643" y="1487929"/>
              <a:chExt cx="717140" cy="717242"/>
            </a:xfrm>
          </p:grpSpPr>
          <p:sp>
            <p:nvSpPr>
              <p:cNvPr id="29" name="Freeform 5">
                <a:extLst>
                  <a:ext uri="{FF2B5EF4-FFF2-40B4-BE49-F238E27FC236}">
                    <a16:creationId xmlns:a16="http://schemas.microsoft.com/office/drawing/2014/main" id="{5C89C649-2796-7573-7783-84FE9A6176A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6">
                <a:extLst>
                  <a:ext uri="{FF2B5EF4-FFF2-40B4-BE49-F238E27FC236}">
                    <a16:creationId xmlns:a16="http://schemas.microsoft.com/office/drawing/2014/main" id="{82C48B4D-53B1-82B7-A4BF-AE3BF405FE9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8" name="key" title="Icon of a key">
              <a:extLst>
                <a:ext uri="{FF2B5EF4-FFF2-40B4-BE49-F238E27FC236}">
                  <a16:creationId xmlns:a16="http://schemas.microsoft.com/office/drawing/2014/main" id="{2072BD32-0E6E-A766-5BB4-E2A98894E1A2}"/>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9634743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are common go live problems?</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8426071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671E1-C881-B5F0-BBDF-30D3C47CC5F8}"/>
              </a:ext>
            </a:extLst>
          </p:cNvPr>
          <p:cNvSpPr>
            <a:spLocks noGrp="1"/>
          </p:cNvSpPr>
          <p:nvPr>
            <p:ph type="title"/>
          </p:nvPr>
        </p:nvSpPr>
        <p:spPr/>
        <p:txBody>
          <a:bodyPr/>
          <a:lstStyle/>
          <a:p>
            <a:r>
              <a:rPr lang="en-US" dirty="0"/>
              <a:t>Common go live problems</a:t>
            </a:r>
          </a:p>
        </p:txBody>
      </p:sp>
      <p:sp>
        <p:nvSpPr>
          <p:cNvPr id="5" name="Text Placeholder 4">
            <a:extLst>
              <a:ext uri="{FF2B5EF4-FFF2-40B4-BE49-F238E27FC236}">
                <a16:creationId xmlns:a16="http://schemas.microsoft.com/office/drawing/2014/main" id="{CCBDCB5D-90FB-CD3D-A58E-081CDF357098}"/>
              </a:ext>
            </a:extLst>
          </p:cNvPr>
          <p:cNvSpPr>
            <a:spLocks noGrp="1"/>
          </p:cNvSpPr>
          <p:nvPr>
            <p:ph type="body" sz="quarter" idx="10"/>
          </p:nvPr>
        </p:nvSpPr>
        <p:spPr>
          <a:xfrm>
            <a:off x="419100" y="1457326"/>
            <a:ext cx="11341100" cy="3248838"/>
          </a:xfrm>
        </p:spPr>
        <p:txBody>
          <a:bodyPr/>
          <a:lstStyle/>
          <a:p>
            <a:pPr marL="342900" indent="-342900">
              <a:buFont typeface="Arial" panose="020B0604020202020204" pitchFamily="34" charset="0"/>
              <a:buChar char="•"/>
            </a:pPr>
            <a:r>
              <a:rPr lang="en-US" dirty="0"/>
              <a:t>No plan for how to roll back if deploy goes bad</a:t>
            </a:r>
          </a:p>
          <a:p>
            <a:pPr marL="342900" indent="-342900">
              <a:spcBef>
                <a:spcPts val="1800"/>
              </a:spcBef>
              <a:buFont typeface="Arial" panose="020B0604020202020204" pitchFamily="34" charset="0"/>
              <a:buChar char="•"/>
            </a:pPr>
            <a:r>
              <a:rPr lang="en-US" dirty="0"/>
              <a:t>Not enough real-world testing</a:t>
            </a:r>
          </a:p>
          <a:p>
            <a:pPr marL="684900" indent="-342900">
              <a:spcBef>
                <a:spcPts val="600"/>
              </a:spcBef>
              <a:spcAft>
                <a:spcPts val="0"/>
              </a:spcAft>
              <a:buFont typeface="Courier New" panose="02070309020205020404" pitchFamily="49" charset="0"/>
              <a:buChar char="o"/>
            </a:pPr>
            <a:r>
              <a:rPr lang="en-US" sz="2000" dirty="0">
                <a:latin typeface="+mn-lt"/>
              </a:rPr>
              <a:t>Customizations don’t really meet real users needs</a:t>
            </a:r>
          </a:p>
          <a:p>
            <a:pPr marL="684900" indent="-342900">
              <a:spcBef>
                <a:spcPts val="600"/>
              </a:spcBef>
              <a:spcAft>
                <a:spcPts val="0"/>
              </a:spcAft>
              <a:buFont typeface="Courier New" panose="02070309020205020404" pitchFamily="49" charset="0"/>
              <a:buChar char="o"/>
            </a:pPr>
            <a:r>
              <a:rPr lang="en-US" sz="2000" dirty="0">
                <a:latin typeface="+mn-lt"/>
              </a:rPr>
              <a:t>Performance showstoppers with real user load</a:t>
            </a:r>
          </a:p>
          <a:p>
            <a:pPr marL="342900" indent="-342900">
              <a:spcBef>
                <a:spcPts val="1800"/>
              </a:spcBef>
              <a:buFont typeface="Arial" panose="020B0604020202020204" pitchFamily="34" charset="0"/>
              <a:buChar char="•"/>
            </a:pPr>
            <a:r>
              <a:rPr lang="en-US" dirty="0"/>
              <a:t>Migrated data is incorrect</a:t>
            </a:r>
          </a:p>
          <a:p>
            <a:pPr marL="342900" indent="-342900">
              <a:spcBef>
                <a:spcPts val="1800"/>
              </a:spcBef>
              <a:buFont typeface="Arial" panose="020B0604020202020204" pitchFamily="34" charset="0"/>
              <a:buChar char="•"/>
            </a:pPr>
            <a:r>
              <a:rPr lang="en-US" dirty="0"/>
              <a:t>Assumptions about end user workstation or network configurations are wrong</a:t>
            </a:r>
          </a:p>
        </p:txBody>
      </p:sp>
    </p:spTree>
    <p:extLst>
      <p:ext uri="{BB962C8B-B14F-4D97-AF65-F5344CB8AC3E}">
        <p14:creationId xmlns:p14="http://schemas.microsoft.com/office/powerpoint/2010/main" val="40950905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E0039B-F1B8-76FC-794C-FBBB2632BAA8}"/>
              </a:ext>
            </a:extLst>
          </p:cNvPr>
          <p:cNvSpPr>
            <a:spLocks noGrp="1"/>
          </p:cNvSpPr>
          <p:nvPr>
            <p:ph type="title"/>
          </p:nvPr>
        </p:nvSpPr>
        <p:spPr/>
        <p:txBody>
          <a:bodyPr/>
          <a:lstStyle/>
          <a:p>
            <a:r>
              <a:rPr lang="en-US" dirty="0"/>
              <a:t>Push to simplify the plans</a:t>
            </a:r>
          </a:p>
        </p:txBody>
      </p:sp>
      <p:sp>
        <p:nvSpPr>
          <p:cNvPr id="5" name="Text Placeholder 4">
            <a:extLst>
              <a:ext uri="{FF2B5EF4-FFF2-40B4-BE49-F238E27FC236}">
                <a16:creationId xmlns:a16="http://schemas.microsoft.com/office/drawing/2014/main" id="{1B2DEE94-394B-AE2F-BEC9-45F750913C79}"/>
              </a:ext>
            </a:extLst>
          </p:cNvPr>
          <p:cNvSpPr txBox="1">
            <a:spLocks/>
          </p:cNvSpPr>
          <p:nvPr/>
        </p:nvSpPr>
        <p:spPr>
          <a:xfrm>
            <a:off x="1389459" y="1456896"/>
            <a:ext cx="10383899" cy="77724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200" dirty="0">
                <a:latin typeface="+mj-lt"/>
              </a:rPr>
              <a:t>Look for places to streamline and simplify the plan</a:t>
            </a:r>
          </a:p>
          <a:p>
            <a:pPr marL="342900" lvl="1" indent="-342900">
              <a:buFont typeface="Arial" panose="020B0604020202020204" pitchFamily="34" charset="0"/>
              <a:buChar char="•"/>
            </a:pPr>
            <a:r>
              <a:rPr lang="en-US" sz="2000" dirty="0"/>
              <a:t>For example, can you pre-deploy the mobile apps where needed</a:t>
            </a:r>
          </a:p>
        </p:txBody>
      </p:sp>
      <p:cxnSp>
        <p:nvCxnSpPr>
          <p:cNvPr id="6" name="Straight Connector 5">
            <a:extLst>
              <a:ext uri="{FF2B5EF4-FFF2-40B4-BE49-F238E27FC236}">
                <a16:creationId xmlns:a16="http://schemas.microsoft.com/office/drawing/2014/main" id="{D05563F2-9A0D-8D03-B05F-9003A547B8B6}"/>
              </a:ext>
              <a:ext uri="{C183D7F6-B498-43B3-948B-1728B52AA6E4}">
                <adec:decorative xmlns:adec="http://schemas.microsoft.com/office/drawing/2017/decorative" val="1"/>
              </a:ext>
            </a:extLst>
          </p:cNvPr>
          <p:cNvCxnSpPr>
            <a:cxnSpLocks/>
          </p:cNvCxnSpPr>
          <p:nvPr/>
        </p:nvCxnSpPr>
        <p:spPr>
          <a:xfrm>
            <a:off x="1389695" y="261320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7498C012-4593-AA50-BD01-6B8CAC04118C}"/>
              </a:ext>
            </a:extLst>
          </p:cNvPr>
          <p:cNvSpPr txBox="1">
            <a:spLocks/>
          </p:cNvSpPr>
          <p:nvPr/>
        </p:nvSpPr>
        <p:spPr>
          <a:xfrm>
            <a:off x="1389459" y="2745690"/>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200" dirty="0">
                <a:latin typeface="+mj-lt"/>
              </a:rPr>
              <a:t>Have you prioritized your data migration so the important data gets in first</a:t>
            </a:r>
          </a:p>
        </p:txBody>
      </p:sp>
      <p:cxnSp>
        <p:nvCxnSpPr>
          <p:cNvPr id="8" name="Straight Connector 7">
            <a:extLst>
              <a:ext uri="{FF2B5EF4-FFF2-40B4-BE49-F238E27FC236}">
                <a16:creationId xmlns:a16="http://schemas.microsoft.com/office/drawing/2014/main" id="{38C8FC7B-A9AE-B3CD-6ABD-C92C916EC7DB}"/>
              </a:ext>
              <a:ext uri="{C183D7F6-B498-43B3-948B-1728B52AA6E4}">
                <adec:decorative xmlns:adec="http://schemas.microsoft.com/office/drawing/2017/decorative" val="1"/>
              </a:ext>
            </a:extLst>
          </p:cNvPr>
          <p:cNvCxnSpPr>
            <a:cxnSpLocks/>
          </p:cNvCxnSpPr>
          <p:nvPr/>
        </p:nvCxnSpPr>
        <p:spPr>
          <a:xfrm>
            <a:off x="1389695" y="365936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D21BBA5F-C2AF-AC2F-47B3-0FEE74C8FB0F}"/>
              </a:ext>
            </a:extLst>
          </p:cNvPr>
          <p:cNvSpPr txBox="1">
            <a:spLocks/>
          </p:cNvSpPr>
          <p:nvPr/>
        </p:nvSpPr>
        <p:spPr>
          <a:xfrm>
            <a:off x="1389459" y="3791852"/>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200" dirty="0">
                <a:latin typeface="+mj-lt"/>
              </a:rPr>
              <a:t>Have all users access a dummy production environment so you can workout any access issues early</a:t>
            </a:r>
          </a:p>
        </p:txBody>
      </p:sp>
      <p:grpSp>
        <p:nvGrpSpPr>
          <p:cNvPr id="10" name="Group 9">
            <a:extLst>
              <a:ext uri="{FF2B5EF4-FFF2-40B4-BE49-F238E27FC236}">
                <a16:creationId xmlns:a16="http://schemas.microsoft.com/office/drawing/2014/main" id="{0F257817-BFD7-77C8-C0D5-BF3C2D15AF6A}"/>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1" name="Group 10">
              <a:extLst>
                <a:ext uri="{FF2B5EF4-FFF2-40B4-BE49-F238E27FC236}">
                  <a16:creationId xmlns:a16="http://schemas.microsoft.com/office/drawing/2014/main" id="{F08F88AA-DD6D-EEC4-92B8-7D3D37353D9D}"/>
                </a:ext>
              </a:extLst>
            </p:cNvPr>
            <p:cNvGrpSpPr/>
            <p:nvPr/>
          </p:nvGrpSpPr>
          <p:grpSpPr>
            <a:xfrm>
              <a:off x="418643" y="1487929"/>
              <a:ext cx="717140" cy="717242"/>
              <a:chOff x="418643" y="1487929"/>
              <a:chExt cx="717140" cy="717242"/>
            </a:xfrm>
          </p:grpSpPr>
          <p:sp>
            <p:nvSpPr>
              <p:cNvPr id="13" name="Freeform 5">
                <a:extLst>
                  <a:ext uri="{FF2B5EF4-FFF2-40B4-BE49-F238E27FC236}">
                    <a16:creationId xmlns:a16="http://schemas.microsoft.com/office/drawing/2014/main" id="{C0378791-F5A9-60BD-6E34-FDE6710DE7F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6803BA8A-4531-798F-3C91-35E66EEA70D2}"/>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2" name="Lock" title="Icon of a padlock">
              <a:extLst>
                <a:ext uri="{FF2B5EF4-FFF2-40B4-BE49-F238E27FC236}">
                  <a16:creationId xmlns:a16="http://schemas.microsoft.com/office/drawing/2014/main" id="{38753C61-9520-C621-2E25-07A84181A270}"/>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30B5119F-CE30-E719-8EA0-D0A0BB0B293D}"/>
              </a:ext>
              <a:ext uri="{C183D7F6-B498-43B3-948B-1728B52AA6E4}">
                <adec:decorative xmlns:adec="http://schemas.microsoft.com/office/drawing/2017/decorative" val="1"/>
              </a:ext>
            </a:extLst>
          </p:cNvPr>
          <p:cNvGrpSpPr/>
          <p:nvPr/>
        </p:nvGrpSpPr>
        <p:grpSpPr>
          <a:xfrm>
            <a:off x="418643" y="2779665"/>
            <a:ext cx="717140" cy="717242"/>
            <a:chOff x="418643" y="2533089"/>
            <a:chExt cx="717140" cy="717242"/>
          </a:xfrm>
        </p:grpSpPr>
        <p:grpSp>
          <p:nvGrpSpPr>
            <p:cNvPr id="16" name="Group 15">
              <a:extLst>
                <a:ext uri="{FF2B5EF4-FFF2-40B4-BE49-F238E27FC236}">
                  <a16:creationId xmlns:a16="http://schemas.microsoft.com/office/drawing/2014/main" id="{16C7BDC0-4344-161A-8ED7-4A5CD3294DBA}"/>
                </a:ext>
              </a:extLst>
            </p:cNvPr>
            <p:cNvGrpSpPr/>
            <p:nvPr/>
          </p:nvGrpSpPr>
          <p:grpSpPr>
            <a:xfrm>
              <a:off x="418643" y="2533089"/>
              <a:ext cx="717140" cy="717242"/>
              <a:chOff x="418643" y="1487929"/>
              <a:chExt cx="717140" cy="717242"/>
            </a:xfrm>
          </p:grpSpPr>
          <p:sp>
            <p:nvSpPr>
              <p:cNvPr id="18" name="Freeform 5">
                <a:extLst>
                  <a:ext uri="{FF2B5EF4-FFF2-40B4-BE49-F238E27FC236}">
                    <a16:creationId xmlns:a16="http://schemas.microsoft.com/office/drawing/2014/main" id="{AB6E54FC-6459-0B4C-60EF-A7F7625C9A49}"/>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 name="Freeform 6">
                <a:extLst>
                  <a:ext uri="{FF2B5EF4-FFF2-40B4-BE49-F238E27FC236}">
                    <a16:creationId xmlns:a16="http://schemas.microsoft.com/office/drawing/2014/main" id="{CF6D4556-7ABF-F998-B548-FD3779530F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7" name="shield_3" title="Icon of a shield with an exclamation point inside">
              <a:extLst>
                <a:ext uri="{FF2B5EF4-FFF2-40B4-BE49-F238E27FC236}">
                  <a16:creationId xmlns:a16="http://schemas.microsoft.com/office/drawing/2014/main" id="{3561296E-AC38-60D3-7A2C-3EC2CB0885F4}"/>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7CC53F8A-1422-0029-8A1C-5D2C1A0A5441}"/>
              </a:ext>
              <a:ext uri="{C183D7F6-B498-43B3-948B-1728B52AA6E4}">
                <adec:decorative xmlns:adec="http://schemas.microsoft.com/office/drawing/2017/decorative" val="1"/>
              </a:ext>
            </a:extLst>
          </p:cNvPr>
          <p:cNvGrpSpPr/>
          <p:nvPr/>
        </p:nvGrpSpPr>
        <p:grpSpPr>
          <a:xfrm>
            <a:off x="418643" y="3824825"/>
            <a:ext cx="717140" cy="717242"/>
            <a:chOff x="418643" y="3578249"/>
            <a:chExt cx="717140" cy="717242"/>
          </a:xfrm>
        </p:grpSpPr>
        <p:grpSp>
          <p:nvGrpSpPr>
            <p:cNvPr id="21" name="Group 20">
              <a:extLst>
                <a:ext uri="{FF2B5EF4-FFF2-40B4-BE49-F238E27FC236}">
                  <a16:creationId xmlns:a16="http://schemas.microsoft.com/office/drawing/2014/main" id="{214443A7-F223-280D-1AB0-C9F3E189C7ED}"/>
                </a:ext>
              </a:extLst>
            </p:cNvPr>
            <p:cNvGrpSpPr/>
            <p:nvPr/>
          </p:nvGrpSpPr>
          <p:grpSpPr>
            <a:xfrm>
              <a:off x="418643" y="3578249"/>
              <a:ext cx="717140" cy="717242"/>
              <a:chOff x="418643" y="1487929"/>
              <a:chExt cx="717140" cy="717242"/>
            </a:xfrm>
          </p:grpSpPr>
          <p:sp>
            <p:nvSpPr>
              <p:cNvPr id="23" name="Freeform 5">
                <a:extLst>
                  <a:ext uri="{FF2B5EF4-FFF2-40B4-BE49-F238E27FC236}">
                    <a16:creationId xmlns:a16="http://schemas.microsoft.com/office/drawing/2014/main" id="{31246080-05D9-C973-2FF2-B76DC24D3AD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B1C2026A-5F44-D01D-C208-93FF4CFD3216}"/>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2" name="safe" title="Icon of a locked safe">
              <a:extLst>
                <a:ext uri="{FF2B5EF4-FFF2-40B4-BE49-F238E27FC236}">
                  <a16:creationId xmlns:a16="http://schemas.microsoft.com/office/drawing/2014/main" id="{5C0423D3-5AA0-F81F-062A-E28EC5678E58}"/>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621866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556EE-CE2D-5611-A261-1CEB6EB2E94C}"/>
              </a:ext>
            </a:extLst>
          </p:cNvPr>
          <p:cNvSpPr>
            <a:spLocks noGrp="1"/>
          </p:cNvSpPr>
          <p:nvPr>
            <p:ph type="title"/>
          </p:nvPr>
        </p:nvSpPr>
        <p:spPr/>
        <p:txBody>
          <a:bodyPr/>
          <a:lstStyle/>
          <a:p>
            <a:r>
              <a:rPr lang="en-US" dirty="0"/>
              <a:t>Automate the actual go live</a:t>
            </a:r>
          </a:p>
        </p:txBody>
      </p:sp>
      <p:sp>
        <p:nvSpPr>
          <p:cNvPr id="7" name="Text Placeholder 6">
            <a:extLst>
              <a:ext uri="{FF2B5EF4-FFF2-40B4-BE49-F238E27FC236}">
                <a16:creationId xmlns:a16="http://schemas.microsoft.com/office/drawing/2014/main" id="{532731FD-0468-C4D8-A69E-8CDA551F6F82}"/>
              </a:ext>
            </a:extLst>
          </p:cNvPr>
          <p:cNvSpPr>
            <a:spLocks noGrp="1"/>
          </p:cNvSpPr>
          <p:nvPr>
            <p:ph type="body" sz="quarter" idx="11"/>
          </p:nvPr>
        </p:nvSpPr>
        <p:spPr/>
        <p:txBody>
          <a:bodyPr/>
          <a:lstStyle/>
          <a:p>
            <a:pPr>
              <a:lnSpc>
                <a:spcPct val="100000"/>
              </a:lnSpc>
              <a:spcBef>
                <a:spcPts val="0"/>
              </a:spcBef>
              <a:spcAft>
                <a:spcPts val="0"/>
              </a:spcAft>
            </a:pPr>
            <a:r>
              <a:rPr lang="en-US" sz="2000" dirty="0"/>
              <a:t>Automation allows scripting and testing</a:t>
            </a:r>
          </a:p>
        </p:txBody>
      </p:sp>
      <p:sp>
        <p:nvSpPr>
          <p:cNvPr id="8" name="Text Placeholder 7">
            <a:extLst>
              <a:ext uri="{FF2B5EF4-FFF2-40B4-BE49-F238E27FC236}">
                <a16:creationId xmlns:a16="http://schemas.microsoft.com/office/drawing/2014/main" id="{634C116C-E250-3241-5C67-9FC02D1B1311}"/>
              </a:ext>
            </a:extLst>
          </p:cNvPr>
          <p:cNvSpPr>
            <a:spLocks noGrp="1"/>
          </p:cNvSpPr>
          <p:nvPr>
            <p:ph type="body" sz="quarter" idx="15"/>
          </p:nvPr>
        </p:nvSpPr>
        <p:spPr/>
        <p:txBody>
          <a:bodyPr/>
          <a:lstStyle/>
          <a:p>
            <a:pPr>
              <a:lnSpc>
                <a:spcPct val="100000"/>
              </a:lnSpc>
              <a:spcBef>
                <a:spcPts val="0"/>
              </a:spcBef>
              <a:spcAft>
                <a:spcPts val="0"/>
              </a:spcAft>
            </a:pPr>
            <a:r>
              <a:rPr lang="en-US" sz="2000" dirty="0"/>
              <a:t>Consider automating user, team and business unit creation when the numbers are large</a:t>
            </a:r>
          </a:p>
        </p:txBody>
      </p:sp>
      <p:sp>
        <p:nvSpPr>
          <p:cNvPr id="9" name="Text Placeholder 8">
            <a:extLst>
              <a:ext uri="{FF2B5EF4-FFF2-40B4-BE49-F238E27FC236}">
                <a16:creationId xmlns:a16="http://schemas.microsoft.com/office/drawing/2014/main" id="{F4723757-F689-C296-58C4-9D47485BCE0D}"/>
              </a:ext>
            </a:extLst>
          </p:cNvPr>
          <p:cNvSpPr>
            <a:spLocks noGrp="1"/>
          </p:cNvSpPr>
          <p:nvPr>
            <p:ph type="body" sz="quarter" idx="17"/>
          </p:nvPr>
        </p:nvSpPr>
        <p:spPr/>
        <p:txBody>
          <a:bodyPr/>
          <a:lstStyle/>
          <a:p>
            <a:pPr>
              <a:lnSpc>
                <a:spcPct val="100000"/>
              </a:lnSpc>
              <a:spcBef>
                <a:spcPts val="0"/>
              </a:spcBef>
            </a:pPr>
            <a:r>
              <a:rPr lang="en-US" sz="2000" dirty="0"/>
              <a:t>Considering automating reference data creation, allows for it to easily be run in test too</a:t>
            </a:r>
          </a:p>
        </p:txBody>
      </p:sp>
      <p:sp>
        <p:nvSpPr>
          <p:cNvPr id="10" name="Text Placeholder 9">
            <a:extLst>
              <a:ext uri="{FF2B5EF4-FFF2-40B4-BE49-F238E27FC236}">
                <a16:creationId xmlns:a16="http://schemas.microsoft.com/office/drawing/2014/main" id="{644F92B6-13FC-A870-F83E-DFFF187DABA2}"/>
              </a:ext>
            </a:extLst>
          </p:cNvPr>
          <p:cNvSpPr>
            <a:spLocks noGrp="1"/>
          </p:cNvSpPr>
          <p:nvPr>
            <p:ph type="body" sz="quarter" idx="19"/>
          </p:nvPr>
        </p:nvSpPr>
        <p:spPr/>
        <p:txBody>
          <a:bodyPr/>
          <a:lstStyle/>
          <a:p>
            <a:pPr>
              <a:lnSpc>
                <a:spcPct val="100000"/>
              </a:lnSpc>
              <a:spcBef>
                <a:spcPts val="0"/>
              </a:spcBef>
            </a:pPr>
            <a:r>
              <a:rPr lang="en-US" sz="2000" dirty="0"/>
              <a:t>Make sure automation is well tested</a:t>
            </a:r>
          </a:p>
        </p:txBody>
      </p:sp>
      <p:grpSp>
        <p:nvGrpSpPr>
          <p:cNvPr id="11" name="Group 10">
            <a:extLst>
              <a:ext uri="{FF2B5EF4-FFF2-40B4-BE49-F238E27FC236}">
                <a16:creationId xmlns:a16="http://schemas.microsoft.com/office/drawing/2014/main" id="{E86ED190-18A4-018C-4BFA-CB89E35F8F38}"/>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9C2157E8-000D-14F9-CF8B-E18C75EC6C0F}"/>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D0B5EF5D-E55A-0CA5-E046-5C006E005C3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89253D98-82D2-449E-669C-1831614A7D7E}"/>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671D0D89-A52D-6193-90C8-FDC653D53656}"/>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91DD40C0-1535-F11C-4E0C-4F29F180406F}"/>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1810FAC5-8B5C-99DF-874C-B419058EB8DC}"/>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35D12B5D-9EF8-057B-4EB0-3C60391C46F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1C00E2E-2B42-BA29-A3F7-123A1B33B318}"/>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EAA8EB41-8B2A-12F4-1E06-C77F4136A65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5B1D7897-E5EF-AD23-0E93-FD7855A7D157}"/>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D7A27387-B518-2C67-D660-3AF2F9796630}"/>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E23F4AF1-A751-B34A-4AF5-B54C7DB5178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58598D6C-18A2-BF44-0BAA-7F3BDB8DA79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5A47B2D4-C50A-CC33-1F83-8B700432E68F}"/>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A5650DEA-BD80-BF55-E4D3-C33D179D02EB}"/>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27" name="Group 26">
              <a:extLst>
                <a:ext uri="{FF2B5EF4-FFF2-40B4-BE49-F238E27FC236}">
                  <a16:creationId xmlns:a16="http://schemas.microsoft.com/office/drawing/2014/main" id="{06742C2C-F625-24DA-CE83-979D000B0507}"/>
                </a:ext>
              </a:extLst>
            </p:cNvPr>
            <p:cNvGrpSpPr/>
            <p:nvPr/>
          </p:nvGrpSpPr>
          <p:grpSpPr>
            <a:xfrm>
              <a:off x="418643" y="4623409"/>
              <a:ext cx="717140" cy="717242"/>
              <a:chOff x="418643" y="1487929"/>
              <a:chExt cx="717140" cy="717242"/>
            </a:xfrm>
          </p:grpSpPr>
          <p:sp>
            <p:nvSpPr>
              <p:cNvPr id="29" name="Freeform 5">
                <a:extLst>
                  <a:ext uri="{FF2B5EF4-FFF2-40B4-BE49-F238E27FC236}">
                    <a16:creationId xmlns:a16="http://schemas.microsoft.com/office/drawing/2014/main" id="{B6B727EF-E955-4E09-6D72-AB0B42CA19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53C8FC36-AC16-8062-58BB-EC0A36EC43F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key" title="Icon of a key">
              <a:extLst>
                <a:ext uri="{FF2B5EF4-FFF2-40B4-BE49-F238E27FC236}">
                  <a16:creationId xmlns:a16="http://schemas.microsoft.com/office/drawing/2014/main" id="{F02217A1-6948-26F6-B6D6-76DE901C1D82}"/>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661796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556EE-CE2D-5611-A261-1CEB6EB2E94C}"/>
              </a:ext>
            </a:extLst>
          </p:cNvPr>
          <p:cNvSpPr>
            <a:spLocks noGrp="1"/>
          </p:cNvSpPr>
          <p:nvPr>
            <p:ph type="title"/>
          </p:nvPr>
        </p:nvSpPr>
        <p:spPr/>
        <p:txBody>
          <a:bodyPr/>
          <a:lstStyle/>
          <a:p>
            <a:r>
              <a:rPr lang="en-US" dirty="0"/>
              <a:t>Document the details</a:t>
            </a:r>
          </a:p>
        </p:txBody>
      </p:sp>
      <p:sp>
        <p:nvSpPr>
          <p:cNvPr id="7" name="Text Placeholder 6">
            <a:extLst>
              <a:ext uri="{FF2B5EF4-FFF2-40B4-BE49-F238E27FC236}">
                <a16:creationId xmlns:a16="http://schemas.microsoft.com/office/drawing/2014/main" id="{532731FD-0468-C4D8-A69E-8CDA551F6F82}"/>
              </a:ext>
            </a:extLst>
          </p:cNvPr>
          <p:cNvSpPr>
            <a:spLocks noGrp="1"/>
          </p:cNvSpPr>
          <p:nvPr>
            <p:ph type="body" sz="quarter" idx="11"/>
          </p:nvPr>
        </p:nvSpPr>
        <p:spPr/>
        <p:txBody>
          <a:bodyPr/>
          <a:lstStyle/>
          <a:p>
            <a:pPr>
              <a:lnSpc>
                <a:spcPct val="100000"/>
              </a:lnSpc>
              <a:spcBef>
                <a:spcPts val="0"/>
              </a:spcBef>
              <a:spcAft>
                <a:spcPts val="0"/>
              </a:spcAft>
            </a:pPr>
            <a:r>
              <a:rPr lang="en-US" sz="2000" dirty="0"/>
              <a:t>Hallway conversations are great, but people don’t remember later</a:t>
            </a:r>
          </a:p>
        </p:txBody>
      </p:sp>
      <p:sp>
        <p:nvSpPr>
          <p:cNvPr id="8" name="Text Placeholder 7">
            <a:extLst>
              <a:ext uri="{FF2B5EF4-FFF2-40B4-BE49-F238E27FC236}">
                <a16:creationId xmlns:a16="http://schemas.microsoft.com/office/drawing/2014/main" id="{634C116C-E250-3241-5C67-9FC02D1B1311}"/>
              </a:ext>
            </a:extLst>
          </p:cNvPr>
          <p:cNvSpPr>
            <a:spLocks noGrp="1"/>
          </p:cNvSpPr>
          <p:nvPr>
            <p:ph type="body" sz="quarter" idx="15"/>
          </p:nvPr>
        </p:nvSpPr>
        <p:spPr/>
        <p:txBody>
          <a:bodyPr/>
          <a:lstStyle/>
          <a:p>
            <a:pPr>
              <a:lnSpc>
                <a:spcPct val="100000"/>
              </a:lnSpc>
              <a:spcBef>
                <a:spcPts val="0"/>
              </a:spcBef>
              <a:spcAft>
                <a:spcPts val="0"/>
              </a:spcAft>
            </a:pPr>
            <a:r>
              <a:rPr lang="en-US" sz="2000" dirty="0"/>
              <a:t>Shortcuts taken with customer consent or suggestion need to be captured</a:t>
            </a:r>
          </a:p>
        </p:txBody>
      </p:sp>
      <p:sp>
        <p:nvSpPr>
          <p:cNvPr id="9" name="Text Placeholder 8">
            <a:extLst>
              <a:ext uri="{FF2B5EF4-FFF2-40B4-BE49-F238E27FC236}">
                <a16:creationId xmlns:a16="http://schemas.microsoft.com/office/drawing/2014/main" id="{F4723757-F689-C296-58C4-9D47485BCE0D}"/>
              </a:ext>
            </a:extLst>
          </p:cNvPr>
          <p:cNvSpPr>
            <a:spLocks noGrp="1"/>
          </p:cNvSpPr>
          <p:nvPr>
            <p:ph type="body" sz="quarter" idx="17"/>
          </p:nvPr>
        </p:nvSpPr>
        <p:spPr/>
        <p:txBody>
          <a:bodyPr/>
          <a:lstStyle/>
          <a:p>
            <a:pPr>
              <a:lnSpc>
                <a:spcPct val="100000"/>
              </a:lnSpc>
              <a:spcBef>
                <a:spcPts val="0"/>
              </a:spcBef>
            </a:pPr>
            <a:r>
              <a:rPr lang="en-US" sz="2000" dirty="0"/>
              <a:t>Make sure it gets on the go live checklist if it’s critical to be done</a:t>
            </a:r>
          </a:p>
        </p:txBody>
      </p:sp>
      <p:sp>
        <p:nvSpPr>
          <p:cNvPr id="10" name="Text Placeholder 9">
            <a:extLst>
              <a:ext uri="{FF2B5EF4-FFF2-40B4-BE49-F238E27FC236}">
                <a16:creationId xmlns:a16="http://schemas.microsoft.com/office/drawing/2014/main" id="{644F92B6-13FC-A870-F83E-DFFF187DABA2}"/>
              </a:ext>
            </a:extLst>
          </p:cNvPr>
          <p:cNvSpPr>
            <a:spLocks noGrp="1"/>
          </p:cNvSpPr>
          <p:nvPr>
            <p:ph type="body" sz="quarter" idx="19"/>
          </p:nvPr>
        </p:nvSpPr>
        <p:spPr/>
        <p:txBody>
          <a:bodyPr/>
          <a:lstStyle/>
          <a:p>
            <a:pPr>
              <a:lnSpc>
                <a:spcPct val="100000"/>
              </a:lnSpc>
              <a:spcBef>
                <a:spcPts val="0"/>
              </a:spcBef>
            </a:pPr>
            <a:r>
              <a:rPr lang="en-US" sz="2000" dirty="0"/>
              <a:t>Have a go live check list / timeline plan for go live</a:t>
            </a:r>
          </a:p>
        </p:txBody>
      </p:sp>
      <p:grpSp>
        <p:nvGrpSpPr>
          <p:cNvPr id="11" name="Group 10">
            <a:extLst>
              <a:ext uri="{FF2B5EF4-FFF2-40B4-BE49-F238E27FC236}">
                <a16:creationId xmlns:a16="http://schemas.microsoft.com/office/drawing/2014/main" id="{E86ED190-18A4-018C-4BFA-CB89E35F8F38}"/>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9C2157E8-000D-14F9-CF8B-E18C75EC6C0F}"/>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D0B5EF5D-E55A-0CA5-E046-5C006E005C3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89253D98-82D2-449E-669C-1831614A7D7E}"/>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671D0D89-A52D-6193-90C8-FDC653D53656}"/>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91DD40C0-1535-F11C-4E0C-4F29F180406F}"/>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1810FAC5-8B5C-99DF-874C-B419058EB8DC}"/>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35D12B5D-9EF8-057B-4EB0-3C60391C46F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1C00E2E-2B42-BA29-A3F7-123A1B33B318}"/>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EAA8EB41-8B2A-12F4-1E06-C77F4136A65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5B1D7897-E5EF-AD23-0E93-FD7855A7D157}"/>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D7A27387-B518-2C67-D660-3AF2F9796630}"/>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E23F4AF1-A751-B34A-4AF5-B54C7DB5178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58598D6C-18A2-BF44-0BAA-7F3BDB8DA79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5A47B2D4-C50A-CC33-1F83-8B700432E68F}"/>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A5650DEA-BD80-BF55-E4D3-C33D179D02EB}"/>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27" name="Group 26">
              <a:extLst>
                <a:ext uri="{FF2B5EF4-FFF2-40B4-BE49-F238E27FC236}">
                  <a16:creationId xmlns:a16="http://schemas.microsoft.com/office/drawing/2014/main" id="{06742C2C-F625-24DA-CE83-979D000B0507}"/>
                </a:ext>
              </a:extLst>
            </p:cNvPr>
            <p:cNvGrpSpPr/>
            <p:nvPr/>
          </p:nvGrpSpPr>
          <p:grpSpPr>
            <a:xfrm>
              <a:off x="418643" y="4623409"/>
              <a:ext cx="717140" cy="717242"/>
              <a:chOff x="418643" y="1487929"/>
              <a:chExt cx="717140" cy="717242"/>
            </a:xfrm>
          </p:grpSpPr>
          <p:sp>
            <p:nvSpPr>
              <p:cNvPr id="29" name="Freeform 5">
                <a:extLst>
                  <a:ext uri="{FF2B5EF4-FFF2-40B4-BE49-F238E27FC236}">
                    <a16:creationId xmlns:a16="http://schemas.microsoft.com/office/drawing/2014/main" id="{B6B727EF-E955-4E09-6D72-AB0B42CA19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53C8FC36-AC16-8062-58BB-EC0A36EC43F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key" title="Icon of a key">
              <a:extLst>
                <a:ext uri="{FF2B5EF4-FFF2-40B4-BE49-F238E27FC236}">
                  <a16:creationId xmlns:a16="http://schemas.microsoft.com/office/drawing/2014/main" id="{F02217A1-6948-26F6-B6D6-76DE901C1D82}"/>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672065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grpSp>
        <p:nvGrpSpPr>
          <p:cNvPr id="5" name="Group 4">
            <a:extLst>
              <a:ext uri="{FF2B5EF4-FFF2-40B4-BE49-F238E27FC236}">
                <a16:creationId xmlns:a16="http://schemas.microsoft.com/office/drawing/2014/main" id="{ACDC4F6D-77B4-FC0C-C53D-FCEB6C85530D}"/>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grpSp>
          <p:nvGrpSpPr>
            <p:cNvPr id="10" name="Group 9">
              <a:extLst>
                <a:ext uri="{FF2B5EF4-FFF2-40B4-BE49-F238E27FC236}">
                  <a16:creationId xmlns:a16="http://schemas.microsoft.com/office/drawing/2014/main" id="{86F3FE13-B3F1-400A-81F8-EF9A5F1214E7}"/>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04E665F-31DF-4B3F-9597-C785C0ABEB83}"/>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6" name="Text Placeholder 5"/>
          <p:cNvSpPr>
            <a:spLocks noGrp="1"/>
          </p:cNvSpPr>
          <p:nvPr>
            <p:ph type="body" sz="quarter" idx="21"/>
          </p:nvPr>
        </p:nvSpPr>
        <p:spPr/>
        <p:txBody>
          <a:bodyPr/>
          <a:lstStyle/>
          <a:p>
            <a:pPr lvl="1"/>
            <a:r>
              <a:rPr lang="en-US" dirty="0"/>
              <a:t>Solution Architect’s role with testing and go live</a:t>
            </a:r>
          </a:p>
        </p:txBody>
      </p:sp>
      <p:grpSp>
        <p:nvGrpSpPr>
          <p:cNvPr id="13" name="Group 12">
            <a:extLst>
              <a:ext uri="{FF2B5EF4-FFF2-40B4-BE49-F238E27FC236}">
                <a16:creationId xmlns:a16="http://schemas.microsoft.com/office/drawing/2014/main" id="{83DE893A-AE24-49F9-A699-F6815013A5F7}"/>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12" name="Group 11">
              <a:extLst>
                <a:ext uri="{FF2B5EF4-FFF2-40B4-BE49-F238E27FC236}">
                  <a16:creationId xmlns:a16="http://schemas.microsoft.com/office/drawing/2014/main" id="{91CC7CCE-9301-417F-B98F-365F6027B850}"/>
                </a:ext>
              </a:extLst>
            </p:cNvPr>
            <p:cNvGrpSpPr/>
            <p:nvPr/>
          </p:nvGrpSpPr>
          <p:grpSpPr>
            <a:xfrm>
              <a:off x="3031668" y="3077885"/>
              <a:ext cx="702132" cy="702232"/>
              <a:chOff x="3031668" y="3077885"/>
              <a:chExt cx="702132" cy="702232"/>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3031668" y="3077885"/>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3080522" y="3127883"/>
                <a:ext cx="605561" cy="60451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C1AB70BD-C038-4AC2-A8A4-4CC9882BA365}"/>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ext Placeholder 1"/>
          <p:cNvSpPr>
            <a:spLocks noGrp="1"/>
          </p:cNvSpPr>
          <p:nvPr>
            <p:ph type="body" sz="quarter" idx="22"/>
          </p:nvPr>
        </p:nvSpPr>
        <p:spPr/>
        <p:txBody>
          <a:bodyPr/>
          <a:lstStyle/>
          <a:p>
            <a:pPr lvl="1"/>
            <a:r>
              <a:rPr lang="en-US" dirty="0"/>
              <a:t>Planning for testing</a:t>
            </a:r>
          </a:p>
        </p:txBody>
      </p:sp>
      <p:grpSp>
        <p:nvGrpSpPr>
          <p:cNvPr id="15" name="Group 14">
            <a:extLst>
              <a:ext uri="{FF2B5EF4-FFF2-40B4-BE49-F238E27FC236}">
                <a16:creationId xmlns:a16="http://schemas.microsoft.com/office/drawing/2014/main" id="{B2DEC982-BADE-47E1-9B87-B90CB13A92F1}"/>
              </a:ext>
              <a:ext uri="{C183D7F6-B498-43B3-948B-1728B52AA6E4}">
                <adec:decorative xmlns:adec="http://schemas.microsoft.com/office/drawing/2017/decorative" val="1"/>
              </a:ext>
            </a:extLst>
          </p:cNvPr>
          <p:cNvGrpSpPr/>
          <p:nvPr/>
        </p:nvGrpSpPr>
        <p:grpSpPr>
          <a:xfrm>
            <a:off x="3031668" y="4535768"/>
            <a:ext cx="702132" cy="702232"/>
            <a:chOff x="3031668" y="4535768"/>
            <a:chExt cx="702132" cy="702232"/>
          </a:xfrm>
        </p:grpSpPr>
        <p:grpSp>
          <p:nvGrpSpPr>
            <p:cNvPr id="14" name="Group 13">
              <a:extLst>
                <a:ext uri="{FF2B5EF4-FFF2-40B4-BE49-F238E27FC236}">
                  <a16:creationId xmlns:a16="http://schemas.microsoft.com/office/drawing/2014/main" id="{A0B01CBB-9E80-4AB9-BCE9-484AD999AF5C}"/>
                </a:ext>
              </a:extLst>
            </p:cNvPr>
            <p:cNvGrpSpPr/>
            <p:nvPr/>
          </p:nvGrpSpPr>
          <p:grpSpPr>
            <a:xfrm>
              <a:off x="3031668" y="4535768"/>
              <a:ext cx="702132" cy="702232"/>
              <a:chOff x="3031668" y="4535768"/>
              <a:chExt cx="702132" cy="702232"/>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3080522" y="4585766"/>
                <a:ext cx="605561" cy="60451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062187D8-628F-45D5-9A0C-474A1E444CC6}"/>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p:cNvSpPr>
            <a:spLocks noGrp="1"/>
          </p:cNvSpPr>
          <p:nvPr>
            <p:ph type="body" sz="quarter" idx="23"/>
          </p:nvPr>
        </p:nvSpPr>
        <p:spPr/>
        <p:txBody>
          <a:bodyPr/>
          <a:lstStyle/>
          <a:p>
            <a:pPr lvl="1"/>
            <a:r>
              <a:rPr lang="en-US" dirty="0"/>
              <a:t>Planning for go live</a:t>
            </a:r>
          </a:p>
        </p:txBody>
      </p:sp>
    </p:spTree>
    <p:extLst>
      <p:ext uri="{BB962C8B-B14F-4D97-AF65-F5344CB8AC3E}">
        <p14:creationId xmlns:p14="http://schemas.microsoft.com/office/powerpoint/2010/main" val="124771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If you are going to perform your own go live risk assessment what would you include?</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27080800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23CAFF-8C13-756D-8C24-AA932E2599D0}"/>
              </a:ext>
            </a:extLst>
          </p:cNvPr>
          <p:cNvSpPr>
            <a:spLocks noGrp="1"/>
          </p:cNvSpPr>
          <p:nvPr>
            <p:ph type="title"/>
          </p:nvPr>
        </p:nvSpPr>
        <p:spPr/>
        <p:txBody>
          <a:bodyPr/>
          <a:lstStyle/>
          <a:p>
            <a:r>
              <a:rPr lang="en-US" dirty="0"/>
              <a:t>Perform your own risk assessment</a:t>
            </a:r>
          </a:p>
        </p:txBody>
      </p:sp>
      <p:sp>
        <p:nvSpPr>
          <p:cNvPr id="5" name="Text Placeholder 4">
            <a:extLst>
              <a:ext uri="{FF2B5EF4-FFF2-40B4-BE49-F238E27FC236}">
                <a16:creationId xmlns:a16="http://schemas.microsoft.com/office/drawing/2014/main" id="{98C803FC-3659-0E10-1775-F0B55BDACBE2}"/>
              </a:ext>
            </a:extLst>
          </p:cNvPr>
          <p:cNvSpPr>
            <a:spLocks noGrp="1"/>
          </p:cNvSpPr>
          <p:nvPr>
            <p:ph type="body" sz="quarter" idx="10"/>
          </p:nvPr>
        </p:nvSpPr>
        <p:spPr>
          <a:xfrm>
            <a:off x="419100" y="1457326"/>
            <a:ext cx="11341100" cy="3758786"/>
          </a:xfrm>
        </p:spPr>
        <p:txBody>
          <a:bodyPr/>
          <a:lstStyle/>
          <a:p>
            <a:pPr marL="342900" indent="-342900">
              <a:buFont typeface="Arial" panose="020B0604020202020204" pitchFamily="34" charset="0"/>
              <a:buChar char="•"/>
            </a:pPr>
            <a:r>
              <a:rPr lang="en-US" dirty="0"/>
              <a:t>Solution Architect knows the system better than anyone</a:t>
            </a:r>
          </a:p>
          <a:p>
            <a:pPr marL="342900" indent="-342900">
              <a:spcBef>
                <a:spcPts val="1800"/>
              </a:spcBef>
              <a:buFont typeface="Arial" panose="020B0604020202020204" pitchFamily="34" charset="0"/>
              <a:buChar char="•"/>
            </a:pPr>
            <a:r>
              <a:rPr lang="en-US" dirty="0"/>
              <a:t>Take a look at the system from top to bottom </a:t>
            </a:r>
          </a:p>
          <a:p>
            <a:pPr marL="684900" indent="-342900">
              <a:spcBef>
                <a:spcPts val="600"/>
              </a:spcBef>
              <a:spcAft>
                <a:spcPts val="0"/>
              </a:spcAft>
              <a:buFont typeface="Courier New" panose="02070309020205020404" pitchFamily="49" charset="0"/>
              <a:buChar char="o"/>
            </a:pPr>
            <a:r>
              <a:rPr lang="en-US" sz="2000" dirty="0">
                <a:latin typeface="+mn-lt"/>
              </a:rPr>
              <a:t>What could break</a:t>
            </a:r>
          </a:p>
          <a:p>
            <a:pPr marL="684900" indent="-342900">
              <a:spcBef>
                <a:spcPts val="600"/>
              </a:spcBef>
              <a:spcAft>
                <a:spcPts val="0"/>
              </a:spcAft>
              <a:buFont typeface="Courier New" panose="02070309020205020404" pitchFamily="49" charset="0"/>
              <a:buChar char="o"/>
            </a:pPr>
            <a:r>
              <a:rPr lang="en-US" sz="2000" dirty="0">
                <a:latin typeface="+mn-lt"/>
              </a:rPr>
              <a:t>What might not work as designed</a:t>
            </a:r>
          </a:p>
          <a:p>
            <a:pPr marL="684900" indent="-342900">
              <a:spcBef>
                <a:spcPts val="600"/>
              </a:spcBef>
              <a:spcAft>
                <a:spcPts val="0"/>
              </a:spcAft>
              <a:buFont typeface="Courier New" panose="02070309020205020404" pitchFamily="49" charset="0"/>
              <a:buChar char="o"/>
            </a:pPr>
            <a:r>
              <a:rPr lang="en-US" sz="2000" dirty="0">
                <a:latin typeface="+mn-lt"/>
              </a:rPr>
              <a:t>What if the other system goes down</a:t>
            </a:r>
          </a:p>
          <a:p>
            <a:pPr marL="684900" indent="-342900">
              <a:spcBef>
                <a:spcPts val="600"/>
              </a:spcBef>
              <a:spcAft>
                <a:spcPts val="0"/>
              </a:spcAft>
              <a:buFont typeface="Courier New" panose="02070309020205020404" pitchFamily="49" charset="0"/>
              <a:buChar char="o"/>
            </a:pPr>
            <a:r>
              <a:rPr lang="en-US" sz="2000" dirty="0">
                <a:latin typeface="+mn-lt"/>
              </a:rPr>
              <a:t>Do we have the proper deployment sequence</a:t>
            </a:r>
          </a:p>
          <a:p>
            <a:pPr marL="684900" indent="-342900">
              <a:spcBef>
                <a:spcPts val="600"/>
              </a:spcBef>
              <a:spcAft>
                <a:spcPts val="0"/>
              </a:spcAft>
              <a:buFont typeface="Courier New" panose="02070309020205020404" pitchFamily="49" charset="0"/>
              <a:buChar char="o"/>
            </a:pPr>
            <a:r>
              <a:rPr lang="en-US" sz="2000" dirty="0">
                <a:latin typeface="+mn-lt"/>
              </a:rPr>
              <a:t>Plan for the worst, celebrate later when it doesn’t happen</a:t>
            </a:r>
          </a:p>
          <a:p>
            <a:pPr marL="342900" indent="-342900">
              <a:spcBef>
                <a:spcPts val="1800"/>
              </a:spcBef>
              <a:buFont typeface="Arial" panose="020B0604020202020204" pitchFamily="34" charset="0"/>
              <a:buChar char="•"/>
            </a:pPr>
            <a:r>
              <a:rPr lang="en-US" dirty="0"/>
              <a:t>Upfront time will pay off to prevent problems</a:t>
            </a:r>
          </a:p>
        </p:txBody>
      </p:sp>
    </p:spTree>
    <p:extLst>
      <p:ext uri="{BB962C8B-B14F-4D97-AF65-F5344CB8AC3E}">
        <p14:creationId xmlns:p14="http://schemas.microsoft.com/office/powerpoint/2010/main" val="14890273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556EE-CE2D-5611-A261-1CEB6EB2E94C}"/>
              </a:ext>
            </a:extLst>
          </p:cNvPr>
          <p:cNvSpPr>
            <a:spLocks noGrp="1"/>
          </p:cNvSpPr>
          <p:nvPr>
            <p:ph type="title"/>
          </p:nvPr>
        </p:nvSpPr>
        <p:spPr/>
        <p:txBody>
          <a:bodyPr/>
          <a:lstStyle/>
          <a:p>
            <a:r>
              <a:rPr lang="en-US" dirty="0"/>
              <a:t>Dealing with problems</a:t>
            </a:r>
          </a:p>
        </p:txBody>
      </p:sp>
      <p:sp>
        <p:nvSpPr>
          <p:cNvPr id="7" name="Text Placeholder 6">
            <a:extLst>
              <a:ext uri="{FF2B5EF4-FFF2-40B4-BE49-F238E27FC236}">
                <a16:creationId xmlns:a16="http://schemas.microsoft.com/office/drawing/2014/main" id="{532731FD-0468-C4D8-A69E-8CDA551F6F82}"/>
              </a:ext>
            </a:extLst>
          </p:cNvPr>
          <p:cNvSpPr>
            <a:spLocks noGrp="1"/>
          </p:cNvSpPr>
          <p:nvPr>
            <p:ph type="body" sz="quarter" idx="11"/>
          </p:nvPr>
        </p:nvSpPr>
        <p:spPr/>
        <p:txBody>
          <a:bodyPr/>
          <a:lstStyle/>
          <a:p>
            <a:pPr>
              <a:lnSpc>
                <a:spcPct val="100000"/>
              </a:lnSpc>
              <a:spcBef>
                <a:spcPts val="0"/>
              </a:spcBef>
              <a:spcAft>
                <a:spcPts val="0"/>
              </a:spcAft>
            </a:pPr>
            <a:r>
              <a:rPr lang="en-US" sz="2000" dirty="0"/>
              <a:t>Solution Architect is often the first call</a:t>
            </a:r>
          </a:p>
        </p:txBody>
      </p:sp>
      <p:sp>
        <p:nvSpPr>
          <p:cNvPr id="8" name="Text Placeholder 7">
            <a:extLst>
              <a:ext uri="{FF2B5EF4-FFF2-40B4-BE49-F238E27FC236}">
                <a16:creationId xmlns:a16="http://schemas.microsoft.com/office/drawing/2014/main" id="{634C116C-E250-3241-5C67-9FC02D1B1311}"/>
              </a:ext>
            </a:extLst>
          </p:cNvPr>
          <p:cNvSpPr>
            <a:spLocks noGrp="1"/>
          </p:cNvSpPr>
          <p:nvPr>
            <p:ph type="body" sz="quarter" idx="15"/>
          </p:nvPr>
        </p:nvSpPr>
        <p:spPr/>
        <p:txBody>
          <a:bodyPr/>
          <a:lstStyle/>
          <a:p>
            <a:pPr>
              <a:lnSpc>
                <a:spcPct val="100000"/>
              </a:lnSpc>
              <a:spcBef>
                <a:spcPts val="0"/>
              </a:spcBef>
              <a:spcAft>
                <a:spcPts val="0"/>
              </a:spcAft>
            </a:pPr>
            <a:r>
              <a:rPr lang="en-US" sz="2000" dirty="0"/>
              <a:t>Triage, Isolate, Simplify the issue</a:t>
            </a:r>
          </a:p>
        </p:txBody>
      </p:sp>
      <p:sp>
        <p:nvSpPr>
          <p:cNvPr id="9" name="Text Placeholder 8">
            <a:extLst>
              <a:ext uri="{FF2B5EF4-FFF2-40B4-BE49-F238E27FC236}">
                <a16:creationId xmlns:a16="http://schemas.microsoft.com/office/drawing/2014/main" id="{F4723757-F689-C296-58C4-9D47485BCE0D}"/>
              </a:ext>
            </a:extLst>
          </p:cNvPr>
          <p:cNvSpPr>
            <a:spLocks noGrp="1"/>
          </p:cNvSpPr>
          <p:nvPr>
            <p:ph type="body" sz="quarter" idx="17"/>
          </p:nvPr>
        </p:nvSpPr>
        <p:spPr/>
        <p:txBody>
          <a:bodyPr/>
          <a:lstStyle/>
          <a:p>
            <a:pPr>
              <a:lnSpc>
                <a:spcPct val="100000"/>
              </a:lnSpc>
              <a:spcBef>
                <a:spcPts val="0"/>
              </a:spcBef>
            </a:pPr>
            <a:r>
              <a:rPr lang="en-US" sz="2000" dirty="0"/>
              <a:t>Microsoft Power Platform tools can be your best friend to fix problems using its built-in features</a:t>
            </a:r>
          </a:p>
        </p:txBody>
      </p:sp>
      <p:sp>
        <p:nvSpPr>
          <p:cNvPr id="10" name="Text Placeholder 9">
            <a:extLst>
              <a:ext uri="{FF2B5EF4-FFF2-40B4-BE49-F238E27FC236}">
                <a16:creationId xmlns:a16="http://schemas.microsoft.com/office/drawing/2014/main" id="{644F92B6-13FC-A870-F83E-DFFF187DABA2}"/>
              </a:ext>
            </a:extLst>
          </p:cNvPr>
          <p:cNvSpPr>
            <a:spLocks noGrp="1"/>
          </p:cNvSpPr>
          <p:nvPr>
            <p:ph type="body" sz="quarter" idx="19"/>
          </p:nvPr>
        </p:nvSpPr>
        <p:spPr/>
        <p:txBody>
          <a:bodyPr/>
          <a:lstStyle/>
          <a:p>
            <a:pPr>
              <a:lnSpc>
                <a:spcPct val="100000"/>
              </a:lnSpc>
              <a:spcBef>
                <a:spcPts val="0"/>
              </a:spcBef>
            </a:pPr>
            <a:r>
              <a:rPr lang="en-US" sz="2000" dirty="0"/>
              <a:t>Make sure to think through immediate impact as well as long term impact of mitigations</a:t>
            </a:r>
          </a:p>
        </p:txBody>
      </p:sp>
      <p:grpSp>
        <p:nvGrpSpPr>
          <p:cNvPr id="11" name="Group 10">
            <a:extLst>
              <a:ext uri="{FF2B5EF4-FFF2-40B4-BE49-F238E27FC236}">
                <a16:creationId xmlns:a16="http://schemas.microsoft.com/office/drawing/2014/main" id="{E86ED190-18A4-018C-4BFA-CB89E35F8F38}"/>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9C2157E8-000D-14F9-CF8B-E18C75EC6C0F}"/>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D0B5EF5D-E55A-0CA5-E046-5C006E005C3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89253D98-82D2-449E-669C-1831614A7D7E}"/>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671D0D89-A52D-6193-90C8-FDC653D53656}"/>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91DD40C0-1535-F11C-4E0C-4F29F180406F}"/>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1810FAC5-8B5C-99DF-874C-B419058EB8DC}"/>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35D12B5D-9EF8-057B-4EB0-3C60391C46F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1C00E2E-2B42-BA29-A3F7-123A1B33B318}"/>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EAA8EB41-8B2A-12F4-1E06-C77F4136A65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5B1D7897-E5EF-AD23-0E93-FD7855A7D157}"/>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D7A27387-B518-2C67-D660-3AF2F9796630}"/>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E23F4AF1-A751-B34A-4AF5-B54C7DB5178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58598D6C-18A2-BF44-0BAA-7F3BDB8DA79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5A47B2D4-C50A-CC33-1F83-8B700432E68F}"/>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A5650DEA-BD80-BF55-E4D3-C33D179D02EB}"/>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27" name="Group 26">
              <a:extLst>
                <a:ext uri="{FF2B5EF4-FFF2-40B4-BE49-F238E27FC236}">
                  <a16:creationId xmlns:a16="http://schemas.microsoft.com/office/drawing/2014/main" id="{06742C2C-F625-24DA-CE83-979D000B0507}"/>
                </a:ext>
              </a:extLst>
            </p:cNvPr>
            <p:cNvGrpSpPr/>
            <p:nvPr/>
          </p:nvGrpSpPr>
          <p:grpSpPr>
            <a:xfrm>
              <a:off x="418643" y="4623409"/>
              <a:ext cx="717140" cy="717242"/>
              <a:chOff x="418643" y="1487929"/>
              <a:chExt cx="717140" cy="717242"/>
            </a:xfrm>
          </p:grpSpPr>
          <p:sp>
            <p:nvSpPr>
              <p:cNvPr id="29" name="Freeform 5">
                <a:extLst>
                  <a:ext uri="{FF2B5EF4-FFF2-40B4-BE49-F238E27FC236}">
                    <a16:creationId xmlns:a16="http://schemas.microsoft.com/office/drawing/2014/main" id="{B6B727EF-E955-4E09-6D72-AB0B42CA19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53C8FC36-AC16-8062-58BB-EC0A36EC43F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key" title="Icon of a key">
              <a:extLst>
                <a:ext uri="{FF2B5EF4-FFF2-40B4-BE49-F238E27FC236}">
                  <a16:creationId xmlns:a16="http://schemas.microsoft.com/office/drawing/2014/main" id="{F02217A1-6948-26F6-B6D6-76DE901C1D82}"/>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0644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Testing and go-live</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15</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What is user acceptance testing used for?</a:t>
            </a:r>
          </a:p>
          <a:p>
            <a:pPr marL="0" indent="0">
              <a:buNone/>
            </a:pPr>
            <a:endParaRPr lang="en-GB" dirty="0"/>
          </a:p>
          <a:p>
            <a:pPr marL="514350" indent="-514350">
              <a:buFont typeface="+mj-lt"/>
              <a:buAutoNum type="alphaUcPeriod"/>
            </a:pPr>
            <a:r>
              <a:rPr lang="en-GB" dirty="0"/>
              <a:t>To ensure that the system works as expected</a:t>
            </a:r>
          </a:p>
          <a:p>
            <a:pPr marL="514350" indent="-514350">
              <a:buFont typeface="+mj-lt"/>
              <a:buAutoNum type="alphaUcPeriod"/>
            </a:pPr>
            <a:r>
              <a:rPr lang="en-GB" dirty="0"/>
              <a:t>To ensure that the system performs to the service-level agreement (SLA)</a:t>
            </a:r>
          </a:p>
          <a:p>
            <a:pPr marL="514350" indent="-514350">
              <a:buFont typeface="+mj-lt"/>
              <a:buAutoNum type="alphaUcPeriod"/>
            </a:pPr>
            <a:r>
              <a:rPr lang="en-GB" dirty="0"/>
              <a:t>To validate existing historical data</a:t>
            </a:r>
          </a:p>
          <a:p>
            <a:pPr marL="514350" indent="-514350">
              <a:buFont typeface="+mj-lt"/>
              <a:buAutoNum type="alphaUcPeriod"/>
            </a:pPr>
            <a:r>
              <a:rPr lang="en-GB" dirty="0"/>
              <a:t>To test the system after an update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Answer=A</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741904"/>
          </a:xfrm>
        </p:spPr>
        <p:txBody>
          <a:bodyPr/>
          <a:lstStyle/>
          <a:p>
            <a:pPr marL="0" indent="0">
              <a:buNone/>
            </a:pPr>
            <a:r>
              <a:rPr lang="en-GB" dirty="0"/>
              <a:t> When should the deployment plan be prepared?</a:t>
            </a:r>
          </a:p>
          <a:p>
            <a:pPr marL="0" indent="0">
              <a:buNone/>
            </a:pPr>
            <a:endParaRPr lang="en-GB" dirty="0"/>
          </a:p>
          <a:p>
            <a:pPr marL="514350" indent="-514350">
              <a:buFont typeface="+mj-lt"/>
              <a:buAutoNum type="alphaUcPeriod"/>
            </a:pPr>
            <a:r>
              <a:rPr lang="en-GB" dirty="0"/>
              <a:t>After development is complete</a:t>
            </a:r>
          </a:p>
          <a:p>
            <a:pPr marL="514350" indent="-514350">
              <a:buFont typeface="+mj-lt"/>
              <a:buAutoNum type="alphaUcPeriod"/>
            </a:pPr>
            <a:r>
              <a:rPr lang="en-GB" dirty="0"/>
              <a:t>As soon as possible</a:t>
            </a:r>
          </a:p>
          <a:p>
            <a:pPr marL="514350" indent="-514350">
              <a:buFont typeface="+mj-lt"/>
              <a:buAutoNum type="alphaUcPeriod"/>
            </a:pPr>
            <a:r>
              <a:rPr lang="en-GB" dirty="0"/>
              <a:t>During the go-live review</a:t>
            </a:r>
          </a:p>
          <a:p>
            <a:pPr marL="514350" indent="-514350">
              <a:buFont typeface="+mj-lt"/>
              <a:buAutoNum type="alphaUcPeriod"/>
            </a:pPr>
            <a:r>
              <a:rPr lang="en-GB" dirty="0"/>
              <a:t>At the same time as the statement of work</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Answer=B</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120550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3CB59-2AD4-6EFA-DD18-95249234AB16}"/>
              </a:ext>
            </a:extLst>
          </p:cNvPr>
          <p:cNvSpPr>
            <a:spLocks noGrp="1"/>
          </p:cNvSpPr>
          <p:nvPr>
            <p:ph type="title"/>
          </p:nvPr>
        </p:nvSpPr>
        <p:spPr/>
        <p:txBody>
          <a:bodyPr/>
          <a:lstStyle/>
          <a:p>
            <a:r>
              <a:rPr lang="en-US" dirty="0"/>
              <a:t>Summary</a:t>
            </a:r>
          </a:p>
        </p:txBody>
      </p:sp>
      <p:sp>
        <p:nvSpPr>
          <p:cNvPr id="8" name="Text Placeholder 7">
            <a:extLst>
              <a:ext uri="{FF2B5EF4-FFF2-40B4-BE49-F238E27FC236}">
                <a16:creationId xmlns:a16="http://schemas.microsoft.com/office/drawing/2014/main" id="{70B87768-C071-5ED3-E8F2-CDDEDB6E1828}"/>
              </a:ext>
            </a:extLst>
          </p:cNvPr>
          <p:cNvSpPr>
            <a:spLocks noGrp="1"/>
          </p:cNvSpPr>
          <p:nvPr>
            <p:ph type="body" sz="quarter" idx="11"/>
          </p:nvPr>
        </p:nvSpPr>
        <p:spPr/>
        <p:txBody>
          <a:bodyPr/>
          <a:lstStyle/>
          <a:p>
            <a:pPr>
              <a:lnSpc>
                <a:spcPct val="100000"/>
              </a:lnSpc>
              <a:spcBef>
                <a:spcPts val="0"/>
              </a:spcBef>
              <a:spcAft>
                <a:spcPts val="0"/>
              </a:spcAft>
            </a:pPr>
            <a:r>
              <a:rPr lang="en-US" sz="2000" dirty="0"/>
              <a:t>Too often testing and go live planning are left to the last minute and frequently understaffed</a:t>
            </a:r>
          </a:p>
        </p:txBody>
      </p:sp>
      <p:sp>
        <p:nvSpPr>
          <p:cNvPr id="9" name="Text Placeholder 8">
            <a:extLst>
              <a:ext uri="{FF2B5EF4-FFF2-40B4-BE49-F238E27FC236}">
                <a16:creationId xmlns:a16="http://schemas.microsoft.com/office/drawing/2014/main" id="{8D072993-8FBC-EA25-F436-8457ABA023FC}"/>
              </a:ext>
            </a:extLst>
          </p:cNvPr>
          <p:cNvSpPr>
            <a:spLocks noGrp="1"/>
          </p:cNvSpPr>
          <p:nvPr>
            <p:ph type="body" sz="quarter" idx="15"/>
          </p:nvPr>
        </p:nvSpPr>
        <p:spPr/>
        <p:txBody>
          <a:bodyPr/>
          <a:lstStyle/>
          <a:p>
            <a:pPr>
              <a:lnSpc>
                <a:spcPct val="100000"/>
              </a:lnSpc>
              <a:spcBef>
                <a:spcPts val="0"/>
              </a:spcBef>
              <a:spcAft>
                <a:spcPts val="0"/>
              </a:spcAft>
            </a:pPr>
            <a:r>
              <a:rPr lang="en-US" sz="2000" dirty="0"/>
              <a:t>Solution Architect must champion the need for these efforts to start ASAP with the project</a:t>
            </a:r>
          </a:p>
        </p:txBody>
      </p:sp>
      <p:sp>
        <p:nvSpPr>
          <p:cNvPr id="10" name="Text Placeholder 9">
            <a:extLst>
              <a:ext uri="{FF2B5EF4-FFF2-40B4-BE49-F238E27FC236}">
                <a16:creationId xmlns:a16="http://schemas.microsoft.com/office/drawing/2014/main" id="{7E7F771A-E706-9D24-D4D4-27410696E7B9}"/>
              </a:ext>
            </a:extLst>
          </p:cNvPr>
          <p:cNvSpPr>
            <a:spLocks noGrp="1"/>
          </p:cNvSpPr>
          <p:nvPr>
            <p:ph type="body" sz="quarter" idx="17"/>
          </p:nvPr>
        </p:nvSpPr>
        <p:spPr/>
        <p:txBody>
          <a:bodyPr/>
          <a:lstStyle/>
          <a:p>
            <a:pPr>
              <a:lnSpc>
                <a:spcPct val="100000"/>
              </a:lnSpc>
              <a:spcBef>
                <a:spcPts val="0"/>
              </a:spcBef>
            </a:pPr>
            <a:r>
              <a:rPr lang="en-US" sz="2000" dirty="0"/>
              <a:t>Solution Architect must also ensure they have the knowledge and guidance on the solution architecture to effectively plan and execute</a:t>
            </a:r>
          </a:p>
        </p:txBody>
      </p:sp>
      <p:grpSp>
        <p:nvGrpSpPr>
          <p:cNvPr id="11" name="Group 10">
            <a:extLst>
              <a:ext uri="{FF2B5EF4-FFF2-40B4-BE49-F238E27FC236}">
                <a16:creationId xmlns:a16="http://schemas.microsoft.com/office/drawing/2014/main" id="{E9AE460D-C05C-A716-1AD4-47F4BE1A89F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16FF69D0-64B9-B44F-044E-99974A6EB9D5}"/>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E4F32484-6C38-6959-4601-245D8425D13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9B712EF-CF12-A9A6-B0EA-E265CF17FD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7460E158-FC4A-9487-2D29-827159814FF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0C27AA4D-F1CE-79CF-3877-1109C3851D08}"/>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98F9B61F-9836-8128-1A0A-91454E26FFAA}"/>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DF30AC11-7B93-CE21-AECE-8FABDA23920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EC34EFE-9053-432E-A421-9615FCE1725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7C2DA5C-FEEF-C370-E4F8-E4DFED8EA332}"/>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D37FDE5E-BB22-2FD9-7782-E10D6EF02162}"/>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1965920E-F5EA-5858-E274-AD734A3957F7}"/>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307C48D5-40F2-6E6A-F7EF-AAC5D8A07D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303FA6A-A31F-990A-B16B-31B25D5F567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8B1F4FD8-BFEA-0771-CC81-D97C381EB43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60223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EC3246-1463-FD75-621F-FE8E02445995}"/>
              </a:ext>
            </a:extLst>
          </p:cNvPr>
          <p:cNvSpPr>
            <a:spLocks noGrp="1"/>
          </p:cNvSpPr>
          <p:nvPr>
            <p:ph type="title"/>
          </p:nvPr>
        </p:nvSpPr>
        <p:spPr/>
        <p:txBody>
          <a:bodyPr/>
          <a:lstStyle/>
          <a:p>
            <a:r>
              <a:rPr lang="en-GB" dirty="0"/>
              <a:t>Feedback</a:t>
            </a:r>
          </a:p>
        </p:txBody>
      </p:sp>
      <p:sp>
        <p:nvSpPr>
          <p:cNvPr id="9" name="Text Placeholder 8">
            <a:extLst>
              <a:ext uri="{FF2B5EF4-FFF2-40B4-BE49-F238E27FC236}">
                <a16:creationId xmlns:a16="http://schemas.microsoft.com/office/drawing/2014/main" id="{78663929-C94B-8C36-F986-A3EF7C1B75A5}"/>
              </a:ext>
            </a:extLst>
          </p:cNvPr>
          <p:cNvSpPr>
            <a:spLocks noGrp="1"/>
          </p:cNvSpPr>
          <p:nvPr>
            <p:ph type="body" sz="quarter" idx="10"/>
          </p:nvPr>
        </p:nvSpPr>
        <p:spPr>
          <a:xfrm>
            <a:off x="419100" y="1457326"/>
            <a:ext cx="11341100" cy="546753"/>
          </a:xfrm>
        </p:spPr>
        <p:txBody>
          <a:bodyPr/>
          <a:lstStyle/>
          <a:p>
            <a:r>
              <a:rPr lang="en-GB" dirty="0"/>
              <a:t>Metrics That Matter</a:t>
            </a:r>
          </a:p>
        </p:txBody>
      </p:sp>
    </p:spTree>
    <p:extLst>
      <p:ext uri="{BB962C8B-B14F-4D97-AF65-F5344CB8AC3E}">
        <p14:creationId xmlns:p14="http://schemas.microsoft.com/office/powerpoint/2010/main" val="1846534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2" y="1456896"/>
            <a:ext cx="5774434"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Solution Architect series: </a:t>
            </a:r>
            <a:r>
              <a:rPr lang="en-GB" sz="2400" dirty="0"/>
              <a:t>Testing and go-live</a:t>
            </a:r>
            <a:endParaRPr lang="en-GB" dirty="0"/>
          </a:p>
          <a:p>
            <a:pPr>
              <a:spcAft>
                <a:spcPts val="600"/>
              </a:spcAft>
            </a:pPr>
            <a:r>
              <a:rPr lang="en-GB" dirty="0">
                <a:latin typeface="+mn-lt"/>
                <a:hlinkClick r:id="rId3"/>
              </a:rPr>
              <a:t>https://learn.microsoft.com/training/modules/project-test-process/</a:t>
            </a:r>
            <a:r>
              <a:rPr lang="en-GB" dirty="0">
                <a:latin typeface="+mn-lt"/>
              </a:rPr>
              <a:t> </a:t>
            </a:r>
          </a:p>
          <a:p>
            <a:pPr>
              <a:spcAft>
                <a:spcPts val="600"/>
              </a:spcAft>
            </a:pPr>
            <a:endParaRPr lang="en-US" sz="2400" b="0" dirty="0">
              <a:effectLst/>
              <a:latin typeface="Calibri" panose="020F0502020204030204" pitchFamily="34" charset="0"/>
              <a:ea typeface="Calibri" panose="020F0502020204030204" pitchFamily="34" charset="0"/>
            </a:endParaRP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556EE-CE2D-5611-A261-1CEB6EB2E94C}"/>
              </a:ext>
            </a:extLst>
          </p:cNvPr>
          <p:cNvSpPr>
            <a:spLocks noGrp="1"/>
          </p:cNvSpPr>
          <p:nvPr>
            <p:ph type="title"/>
          </p:nvPr>
        </p:nvSpPr>
        <p:spPr/>
        <p:txBody>
          <a:bodyPr/>
          <a:lstStyle/>
          <a:p>
            <a:r>
              <a:rPr lang="en-US" dirty="0"/>
              <a:t>Solution Architect role with testing and going live</a:t>
            </a:r>
          </a:p>
        </p:txBody>
      </p:sp>
      <p:sp>
        <p:nvSpPr>
          <p:cNvPr id="7" name="Text Placeholder 6">
            <a:extLst>
              <a:ext uri="{FF2B5EF4-FFF2-40B4-BE49-F238E27FC236}">
                <a16:creationId xmlns:a16="http://schemas.microsoft.com/office/drawing/2014/main" id="{532731FD-0468-C4D8-A69E-8CDA551F6F82}"/>
              </a:ext>
            </a:extLst>
          </p:cNvPr>
          <p:cNvSpPr>
            <a:spLocks noGrp="1"/>
          </p:cNvSpPr>
          <p:nvPr>
            <p:ph type="body" sz="quarter" idx="11"/>
          </p:nvPr>
        </p:nvSpPr>
        <p:spPr/>
        <p:txBody>
          <a:bodyPr/>
          <a:lstStyle/>
          <a:p>
            <a:pPr>
              <a:lnSpc>
                <a:spcPct val="100000"/>
              </a:lnSpc>
              <a:spcBef>
                <a:spcPts val="0"/>
              </a:spcBef>
              <a:spcAft>
                <a:spcPts val="0"/>
              </a:spcAft>
            </a:pPr>
            <a:r>
              <a:rPr lang="en-US" sz="1800" dirty="0"/>
              <a:t>Ensuring you don’t disengage after the solution is architected, you need to stay involved until the end to ensure success</a:t>
            </a:r>
          </a:p>
        </p:txBody>
      </p:sp>
      <p:sp>
        <p:nvSpPr>
          <p:cNvPr id="8" name="Text Placeholder 7">
            <a:extLst>
              <a:ext uri="{FF2B5EF4-FFF2-40B4-BE49-F238E27FC236}">
                <a16:creationId xmlns:a16="http://schemas.microsoft.com/office/drawing/2014/main" id="{634C116C-E250-3241-5C67-9FC02D1B1311}"/>
              </a:ext>
            </a:extLst>
          </p:cNvPr>
          <p:cNvSpPr>
            <a:spLocks noGrp="1"/>
          </p:cNvSpPr>
          <p:nvPr>
            <p:ph type="body" sz="quarter" idx="15"/>
          </p:nvPr>
        </p:nvSpPr>
        <p:spPr/>
        <p:txBody>
          <a:bodyPr/>
          <a:lstStyle/>
          <a:p>
            <a:pPr>
              <a:lnSpc>
                <a:spcPct val="100000"/>
              </a:lnSpc>
              <a:spcBef>
                <a:spcPts val="0"/>
              </a:spcBef>
              <a:spcAft>
                <a:spcPts val="0"/>
              </a:spcAft>
            </a:pPr>
            <a:r>
              <a:rPr lang="en-US" sz="1800" dirty="0"/>
              <a:t>Help educate the testing team on the solution architecture to ensure they adequately test</a:t>
            </a:r>
          </a:p>
        </p:txBody>
      </p:sp>
      <p:sp>
        <p:nvSpPr>
          <p:cNvPr id="9" name="Text Placeholder 8">
            <a:extLst>
              <a:ext uri="{FF2B5EF4-FFF2-40B4-BE49-F238E27FC236}">
                <a16:creationId xmlns:a16="http://schemas.microsoft.com/office/drawing/2014/main" id="{F4723757-F689-C296-58C4-9D47485BCE0D}"/>
              </a:ext>
            </a:extLst>
          </p:cNvPr>
          <p:cNvSpPr>
            <a:spLocks noGrp="1"/>
          </p:cNvSpPr>
          <p:nvPr>
            <p:ph type="body" sz="quarter" idx="17"/>
          </p:nvPr>
        </p:nvSpPr>
        <p:spPr/>
        <p:txBody>
          <a:bodyPr/>
          <a:lstStyle/>
          <a:p>
            <a:pPr>
              <a:lnSpc>
                <a:spcPct val="100000"/>
              </a:lnSpc>
              <a:spcBef>
                <a:spcPts val="0"/>
              </a:spcBef>
            </a:pPr>
            <a:r>
              <a:rPr lang="en-US" sz="1800" dirty="0"/>
              <a:t>Triage complex problems that arise during testing, dry runs and after go live</a:t>
            </a:r>
          </a:p>
        </p:txBody>
      </p:sp>
      <p:sp>
        <p:nvSpPr>
          <p:cNvPr id="10" name="Text Placeholder 9">
            <a:extLst>
              <a:ext uri="{FF2B5EF4-FFF2-40B4-BE49-F238E27FC236}">
                <a16:creationId xmlns:a16="http://schemas.microsoft.com/office/drawing/2014/main" id="{644F92B6-13FC-A870-F83E-DFFF187DABA2}"/>
              </a:ext>
            </a:extLst>
          </p:cNvPr>
          <p:cNvSpPr>
            <a:spLocks noGrp="1"/>
          </p:cNvSpPr>
          <p:nvPr>
            <p:ph type="body" sz="quarter" idx="19"/>
          </p:nvPr>
        </p:nvSpPr>
        <p:spPr/>
        <p:txBody>
          <a:bodyPr/>
          <a:lstStyle/>
          <a:p>
            <a:pPr>
              <a:lnSpc>
                <a:spcPct val="100000"/>
              </a:lnSpc>
              <a:spcBef>
                <a:spcPts val="0"/>
              </a:spcBef>
            </a:pPr>
            <a:r>
              <a:rPr lang="en-US" sz="1800" dirty="0"/>
              <a:t>Participate with the go live team in planning and executing the go live strategy</a:t>
            </a:r>
          </a:p>
        </p:txBody>
      </p:sp>
      <p:grpSp>
        <p:nvGrpSpPr>
          <p:cNvPr id="11" name="Group 10">
            <a:extLst>
              <a:ext uri="{FF2B5EF4-FFF2-40B4-BE49-F238E27FC236}">
                <a16:creationId xmlns:a16="http://schemas.microsoft.com/office/drawing/2014/main" id="{E86ED190-18A4-018C-4BFA-CB89E35F8F38}"/>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9C2157E8-000D-14F9-CF8B-E18C75EC6C0F}"/>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D0B5EF5D-E55A-0CA5-E046-5C006E005C3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89253D98-82D2-449E-669C-1831614A7D7E}"/>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671D0D89-A52D-6193-90C8-FDC653D53656}"/>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91DD40C0-1535-F11C-4E0C-4F29F180406F}"/>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1810FAC5-8B5C-99DF-874C-B419058EB8DC}"/>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35D12B5D-9EF8-057B-4EB0-3C60391C46F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1C00E2E-2B42-BA29-A3F7-123A1B33B318}"/>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EAA8EB41-8B2A-12F4-1E06-C77F4136A65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5B1D7897-E5EF-AD23-0E93-FD7855A7D157}"/>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D7A27387-B518-2C67-D660-3AF2F9796630}"/>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E23F4AF1-A751-B34A-4AF5-B54C7DB5178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58598D6C-18A2-BF44-0BAA-7F3BDB8DA797}"/>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5A47B2D4-C50A-CC33-1F83-8B700432E68F}"/>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A5650DEA-BD80-BF55-E4D3-C33D179D02EB}"/>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27" name="Group 26">
              <a:extLst>
                <a:ext uri="{FF2B5EF4-FFF2-40B4-BE49-F238E27FC236}">
                  <a16:creationId xmlns:a16="http://schemas.microsoft.com/office/drawing/2014/main" id="{06742C2C-F625-24DA-CE83-979D000B0507}"/>
                </a:ext>
              </a:extLst>
            </p:cNvPr>
            <p:cNvGrpSpPr/>
            <p:nvPr/>
          </p:nvGrpSpPr>
          <p:grpSpPr>
            <a:xfrm>
              <a:off x="418643" y="4623409"/>
              <a:ext cx="717140" cy="717242"/>
              <a:chOff x="418643" y="1487929"/>
              <a:chExt cx="717140" cy="717242"/>
            </a:xfrm>
          </p:grpSpPr>
          <p:sp>
            <p:nvSpPr>
              <p:cNvPr id="29" name="Freeform 5">
                <a:extLst>
                  <a:ext uri="{FF2B5EF4-FFF2-40B4-BE49-F238E27FC236}">
                    <a16:creationId xmlns:a16="http://schemas.microsoft.com/office/drawing/2014/main" id="{B6B727EF-E955-4E09-6D72-AB0B42CA19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53C8FC36-AC16-8062-58BB-EC0A36EC43F9}"/>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key" title="Icon of a key">
              <a:extLst>
                <a:ext uri="{FF2B5EF4-FFF2-40B4-BE49-F238E27FC236}">
                  <a16:creationId xmlns:a16="http://schemas.microsoft.com/office/drawing/2014/main" id="{F02217A1-6948-26F6-B6D6-76DE901C1D82}"/>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61240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3CB59-2AD4-6EFA-DD18-95249234AB16}"/>
              </a:ext>
            </a:extLst>
          </p:cNvPr>
          <p:cNvSpPr>
            <a:spLocks noGrp="1"/>
          </p:cNvSpPr>
          <p:nvPr>
            <p:ph type="title"/>
          </p:nvPr>
        </p:nvSpPr>
        <p:spPr/>
        <p:txBody>
          <a:bodyPr/>
          <a:lstStyle/>
          <a:p>
            <a:r>
              <a:rPr lang="en-US" dirty="0"/>
              <a:t>Testing</a:t>
            </a:r>
          </a:p>
        </p:txBody>
      </p:sp>
      <p:sp>
        <p:nvSpPr>
          <p:cNvPr id="8" name="Text Placeholder 7">
            <a:extLst>
              <a:ext uri="{FF2B5EF4-FFF2-40B4-BE49-F238E27FC236}">
                <a16:creationId xmlns:a16="http://schemas.microsoft.com/office/drawing/2014/main" id="{70B87768-C071-5ED3-E8F2-CDDEDB6E1828}"/>
              </a:ext>
            </a:extLst>
          </p:cNvPr>
          <p:cNvSpPr>
            <a:spLocks noGrp="1"/>
          </p:cNvSpPr>
          <p:nvPr>
            <p:ph type="body" sz="quarter" idx="11"/>
          </p:nvPr>
        </p:nvSpPr>
        <p:spPr/>
        <p:txBody>
          <a:bodyPr/>
          <a:lstStyle/>
          <a:p>
            <a:pPr>
              <a:lnSpc>
                <a:spcPct val="100000"/>
              </a:lnSpc>
              <a:spcBef>
                <a:spcPts val="0"/>
              </a:spcBef>
              <a:spcAft>
                <a:spcPts val="0"/>
              </a:spcAft>
            </a:pPr>
            <a:r>
              <a:rPr lang="en-US" sz="1800" dirty="0"/>
              <a:t>Proper testing is important to help ensure project success</a:t>
            </a:r>
          </a:p>
        </p:txBody>
      </p:sp>
      <p:sp>
        <p:nvSpPr>
          <p:cNvPr id="9" name="Text Placeholder 8">
            <a:extLst>
              <a:ext uri="{FF2B5EF4-FFF2-40B4-BE49-F238E27FC236}">
                <a16:creationId xmlns:a16="http://schemas.microsoft.com/office/drawing/2014/main" id="{8D072993-8FBC-EA25-F436-8457ABA023FC}"/>
              </a:ext>
            </a:extLst>
          </p:cNvPr>
          <p:cNvSpPr>
            <a:spLocks noGrp="1"/>
          </p:cNvSpPr>
          <p:nvPr>
            <p:ph type="body" sz="quarter" idx="15"/>
          </p:nvPr>
        </p:nvSpPr>
        <p:spPr/>
        <p:txBody>
          <a:bodyPr/>
          <a:lstStyle/>
          <a:p>
            <a:pPr>
              <a:lnSpc>
                <a:spcPct val="100000"/>
              </a:lnSpc>
              <a:spcBef>
                <a:spcPts val="0"/>
              </a:spcBef>
              <a:spcAft>
                <a:spcPts val="0"/>
              </a:spcAft>
            </a:pPr>
            <a:r>
              <a:rPr lang="en-US" sz="1800" dirty="0"/>
              <a:t>Solution Architect is typically one of the people who knows best how the solution works and can guide the test team for how to test it</a:t>
            </a:r>
          </a:p>
        </p:txBody>
      </p:sp>
      <p:sp>
        <p:nvSpPr>
          <p:cNvPr id="10" name="Text Placeholder 9">
            <a:extLst>
              <a:ext uri="{FF2B5EF4-FFF2-40B4-BE49-F238E27FC236}">
                <a16:creationId xmlns:a16="http://schemas.microsoft.com/office/drawing/2014/main" id="{7E7F771A-E706-9D24-D4D4-27410696E7B9}"/>
              </a:ext>
            </a:extLst>
          </p:cNvPr>
          <p:cNvSpPr>
            <a:spLocks noGrp="1"/>
          </p:cNvSpPr>
          <p:nvPr>
            <p:ph type="body" sz="quarter" idx="17"/>
          </p:nvPr>
        </p:nvSpPr>
        <p:spPr/>
        <p:txBody>
          <a:bodyPr/>
          <a:lstStyle/>
          <a:p>
            <a:pPr>
              <a:lnSpc>
                <a:spcPct val="100000"/>
              </a:lnSpc>
              <a:spcBef>
                <a:spcPts val="0"/>
              </a:spcBef>
            </a:pPr>
            <a:r>
              <a:rPr lang="en-US" sz="1800" dirty="0"/>
              <a:t>Testing must be an ongoing effort from the first component built until go live – it can’t be a one-time big exercise</a:t>
            </a:r>
          </a:p>
        </p:txBody>
      </p:sp>
      <p:grpSp>
        <p:nvGrpSpPr>
          <p:cNvPr id="11" name="Group 10">
            <a:extLst>
              <a:ext uri="{FF2B5EF4-FFF2-40B4-BE49-F238E27FC236}">
                <a16:creationId xmlns:a16="http://schemas.microsoft.com/office/drawing/2014/main" id="{E9AE460D-C05C-A716-1AD4-47F4BE1A89F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16FF69D0-64B9-B44F-044E-99974A6EB9D5}"/>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E4F32484-6C38-6959-4601-245D8425D13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9B712EF-CF12-A9A6-B0EA-E265CF17FD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7460E158-FC4A-9487-2D29-827159814FF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0C27AA4D-F1CE-79CF-3877-1109C3851D08}"/>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98F9B61F-9836-8128-1A0A-91454E26FFAA}"/>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DF30AC11-7B93-CE21-AECE-8FABDA23920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EC34EFE-9053-432E-A421-9615FCE1725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7C2DA5C-FEEF-C370-E4F8-E4DFED8EA332}"/>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D37FDE5E-BB22-2FD9-7782-E10D6EF02162}"/>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1965920E-F5EA-5858-E274-AD734A3957F7}"/>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307C48D5-40F2-6E6A-F7EF-AAC5D8A07D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303FA6A-A31F-990A-B16B-31B25D5F567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8B1F4FD8-BFEA-0771-CC81-D97C381EB43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05495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What are the different types of testing we should do and why?</a:t>
            </a:r>
            <a:endParaRPr lang="en-GB"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A4443-1E5C-B9DE-F2AA-76246B2589EC}"/>
              </a:ext>
            </a:extLst>
          </p:cNvPr>
          <p:cNvSpPr>
            <a:spLocks noGrp="1"/>
          </p:cNvSpPr>
          <p:nvPr>
            <p:ph type="title"/>
          </p:nvPr>
        </p:nvSpPr>
        <p:spPr/>
        <p:txBody>
          <a:bodyPr/>
          <a:lstStyle/>
          <a:p>
            <a:r>
              <a:rPr lang="en-US" dirty="0"/>
              <a:t>Common types of tests</a:t>
            </a:r>
          </a:p>
        </p:txBody>
      </p:sp>
      <p:sp>
        <p:nvSpPr>
          <p:cNvPr id="5" name="Text Placeholder 4">
            <a:extLst>
              <a:ext uri="{FF2B5EF4-FFF2-40B4-BE49-F238E27FC236}">
                <a16:creationId xmlns:a16="http://schemas.microsoft.com/office/drawing/2014/main" id="{C50BC18A-26CB-6EB9-4BA6-1480809807CC}"/>
              </a:ext>
            </a:extLst>
          </p:cNvPr>
          <p:cNvSpPr>
            <a:spLocks noGrp="1"/>
          </p:cNvSpPr>
          <p:nvPr>
            <p:ph type="body" sz="quarter" idx="10"/>
          </p:nvPr>
        </p:nvSpPr>
        <p:spPr>
          <a:xfrm>
            <a:off x="419100" y="1457326"/>
            <a:ext cx="11341100" cy="4185761"/>
          </a:xfrm>
        </p:spPr>
        <p:txBody>
          <a:bodyPr/>
          <a:lstStyle/>
          <a:p>
            <a:pPr marL="342900" indent="-342900">
              <a:spcBef>
                <a:spcPts val="1200"/>
              </a:spcBef>
              <a:spcAft>
                <a:spcPts val="0"/>
              </a:spcAft>
              <a:buFont typeface="Arial" panose="020B0604020202020204" pitchFamily="34" charset="0"/>
              <a:buChar char="•"/>
            </a:pPr>
            <a:r>
              <a:rPr lang="en-US" sz="2000" b="1" dirty="0">
                <a:latin typeface="+mn-lt"/>
              </a:rPr>
              <a:t>Unit Tests </a:t>
            </a:r>
            <a:r>
              <a:rPr lang="en-US" sz="2000" dirty="0">
                <a:latin typeface="+mn-lt"/>
              </a:rPr>
              <a:t>– these are performed by the app builder or code developer</a:t>
            </a:r>
          </a:p>
          <a:p>
            <a:pPr marL="342900" indent="-342900">
              <a:spcBef>
                <a:spcPts val="1200"/>
              </a:spcBef>
              <a:spcAft>
                <a:spcPts val="0"/>
              </a:spcAft>
              <a:buFont typeface="Arial" panose="020B0604020202020204" pitchFamily="34" charset="0"/>
              <a:buChar char="•"/>
            </a:pPr>
            <a:r>
              <a:rPr lang="en-US" sz="2000" b="1" dirty="0">
                <a:latin typeface="+mn-lt"/>
              </a:rPr>
              <a:t>Functional Tests </a:t>
            </a:r>
            <a:r>
              <a:rPr lang="en-US" sz="2000" dirty="0">
                <a:latin typeface="+mn-lt"/>
              </a:rPr>
              <a:t>-  verify implementation meets requirements</a:t>
            </a:r>
          </a:p>
          <a:p>
            <a:pPr marL="342900" indent="-342900">
              <a:spcBef>
                <a:spcPts val="1200"/>
              </a:spcBef>
              <a:spcAft>
                <a:spcPts val="0"/>
              </a:spcAft>
              <a:buFont typeface="Arial" panose="020B0604020202020204" pitchFamily="34" charset="0"/>
              <a:buChar char="•"/>
            </a:pPr>
            <a:r>
              <a:rPr lang="en-US" sz="2000" b="1" dirty="0">
                <a:latin typeface="+mn-lt"/>
              </a:rPr>
              <a:t>Acceptance Tests </a:t>
            </a:r>
            <a:r>
              <a:rPr lang="en-US" sz="2000" dirty="0">
                <a:latin typeface="+mn-lt"/>
              </a:rPr>
              <a:t>– done by users to give formal approval</a:t>
            </a:r>
          </a:p>
          <a:p>
            <a:pPr marL="342900" indent="-342900">
              <a:spcBef>
                <a:spcPts val="1200"/>
              </a:spcBef>
              <a:spcAft>
                <a:spcPts val="0"/>
              </a:spcAft>
              <a:buFont typeface="Arial" panose="020B0604020202020204" pitchFamily="34" charset="0"/>
              <a:buChar char="•"/>
            </a:pPr>
            <a:r>
              <a:rPr lang="en-US" sz="2000" b="1" dirty="0">
                <a:latin typeface="+mn-lt"/>
              </a:rPr>
              <a:t>Regression Tests </a:t>
            </a:r>
            <a:r>
              <a:rPr lang="en-US" sz="2000" dirty="0">
                <a:latin typeface="+mn-lt"/>
              </a:rPr>
              <a:t>– tests non changed functions for regression</a:t>
            </a:r>
          </a:p>
          <a:p>
            <a:pPr marL="342900" indent="-342900">
              <a:spcBef>
                <a:spcPts val="1200"/>
              </a:spcBef>
              <a:spcAft>
                <a:spcPts val="0"/>
              </a:spcAft>
              <a:buFont typeface="Arial" panose="020B0604020202020204" pitchFamily="34" charset="0"/>
              <a:buChar char="•"/>
            </a:pPr>
            <a:r>
              <a:rPr lang="en-US" sz="2000" b="1" dirty="0">
                <a:latin typeface="+mn-lt"/>
              </a:rPr>
              <a:t>Integration Tests </a:t>
            </a:r>
            <a:r>
              <a:rPr lang="en-US" sz="2000" dirty="0">
                <a:latin typeface="+mn-lt"/>
              </a:rPr>
              <a:t>– verify everything works together including integrated 3rd party services</a:t>
            </a:r>
          </a:p>
          <a:p>
            <a:pPr marL="342900" indent="-342900">
              <a:spcBef>
                <a:spcPts val="1200"/>
              </a:spcBef>
              <a:spcAft>
                <a:spcPts val="0"/>
              </a:spcAft>
              <a:buFont typeface="Arial" panose="020B0604020202020204" pitchFamily="34" charset="0"/>
              <a:buChar char="•"/>
            </a:pPr>
            <a:r>
              <a:rPr lang="en-US" sz="2000" b="1" dirty="0">
                <a:latin typeface="+mn-lt"/>
              </a:rPr>
              <a:t>Performance Tests </a:t>
            </a:r>
            <a:r>
              <a:rPr lang="en-US" sz="2000" dirty="0">
                <a:latin typeface="+mn-lt"/>
              </a:rPr>
              <a:t>– verify with expected peak load</a:t>
            </a:r>
          </a:p>
          <a:p>
            <a:pPr marL="342900" indent="-342900">
              <a:spcBef>
                <a:spcPts val="1200"/>
              </a:spcBef>
              <a:spcAft>
                <a:spcPts val="0"/>
              </a:spcAft>
              <a:buFont typeface="Arial" panose="020B0604020202020204" pitchFamily="34" charset="0"/>
              <a:buChar char="•"/>
            </a:pPr>
            <a:r>
              <a:rPr lang="en-US" sz="2000" b="1" dirty="0">
                <a:latin typeface="+mn-lt"/>
              </a:rPr>
              <a:t>Migration Tests </a:t>
            </a:r>
            <a:r>
              <a:rPr lang="en-US" sz="2000" dirty="0">
                <a:latin typeface="+mn-lt"/>
              </a:rPr>
              <a:t>– practice data migration to ensure data quality </a:t>
            </a:r>
          </a:p>
          <a:p>
            <a:pPr marL="342900" indent="-342900">
              <a:spcBef>
                <a:spcPts val="1200"/>
              </a:spcBef>
              <a:spcAft>
                <a:spcPts val="0"/>
              </a:spcAft>
              <a:buFont typeface="Arial" panose="020B0604020202020204" pitchFamily="34" charset="0"/>
              <a:buChar char="•"/>
            </a:pPr>
            <a:r>
              <a:rPr lang="en-US" sz="2000" b="1" dirty="0">
                <a:latin typeface="+mn-lt"/>
              </a:rPr>
              <a:t>Disaster Recovery Tests</a:t>
            </a:r>
            <a:r>
              <a:rPr lang="en-US" sz="2000" dirty="0">
                <a:latin typeface="+mn-lt"/>
              </a:rPr>
              <a:t> – A DR plan is useless if it doesn’t work</a:t>
            </a:r>
          </a:p>
          <a:p>
            <a:pPr marL="342900" indent="-342900">
              <a:spcBef>
                <a:spcPts val="1200"/>
              </a:spcBef>
              <a:spcAft>
                <a:spcPts val="0"/>
              </a:spcAft>
              <a:buFont typeface="Arial" panose="020B0604020202020204" pitchFamily="34" charset="0"/>
              <a:buChar char="•"/>
            </a:pPr>
            <a:r>
              <a:rPr lang="en-US" sz="2000" b="1" dirty="0">
                <a:latin typeface="+mn-lt"/>
              </a:rPr>
              <a:t>Go Live Tests </a:t>
            </a:r>
            <a:r>
              <a:rPr lang="en-US" sz="2000" dirty="0">
                <a:latin typeface="+mn-lt"/>
              </a:rPr>
              <a:t>– dry runs of the complete go live process</a:t>
            </a:r>
          </a:p>
        </p:txBody>
      </p:sp>
    </p:spTree>
    <p:extLst>
      <p:ext uri="{BB962C8B-B14F-4D97-AF65-F5344CB8AC3E}">
        <p14:creationId xmlns:p14="http://schemas.microsoft.com/office/powerpoint/2010/main" val="645671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3CB59-2AD4-6EFA-DD18-95249234AB16}"/>
              </a:ext>
            </a:extLst>
          </p:cNvPr>
          <p:cNvSpPr>
            <a:spLocks noGrp="1"/>
          </p:cNvSpPr>
          <p:nvPr>
            <p:ph type="title"/>
          </p:nvPr>
        </p:nvSpPr>
        <p:spPr/>
        <p:txBody>
          <a:bodyPr/>
          <a:lstStyle/>
          <a:p>
            <a:r>
              <a:rPr lang="en-US" dirty="0"/>
              <a:t>Unit testing</a:t>
            </a:r>
          </a:p>
        </p:txBody>
      </p:sp>
      <p:sp>
        <p:nvSpPr>
          <p:cNvPr id="8" name="Text Placeholder 7">
            <a:extLst>
              <a:ext uri="{FF2B5EF4-FFF2-40B4-BE49-F238E27FC236}">
                <a16:creationId xmlns:a16="http://schemas.microsoft.com/office/drawing/2014/main" id="{70B87768-C071-5ED3-E8F2-CDDEDB6E1828}"/>
              </a:ext>
            </a:extLst>
          </p:cNvPr>
          <p:cNvSpPr>
            <a:spLocks noGrp="1"/>
          </p:cNvSpPr>
          <p:nvPr>
            <p:ph type="body" sz="quarter" idx="11"/>
          </p:nvPr>
        </p:nvSpPr>
        <p:spPr/>
        <p:txBody>
          <a:bodyPr/>
          <a:lstStyle/>
          <a:p>
            <a:pPr>
              <a:lnSpc>
                <a:spcPct val="100000"/>
              </a:lnSpc>
              <a:spcBef>
                <a:spcPts val="0"/>
              </a:spcBef>
              <a:spcAft>
                <a:spcPts val="0"/>
              </a:spcAft>
            </a:pPr>
            <a:r>
              <a:rPr lang="en-US" sz="2000" dirty="0"/>
              <a:t>Everyone should check their own work before handing off</a:t>
            </a:r>
          </a:p>
        </p:txBody>
      </p:sp>
      <p:sp>
        <p:nvSpPr>
          <p:cNvPr id="9" name="Text Placeholder 8">
            <a:extLst>
              <a:ext uri="{FF2B5EF4-FFF2-40B4-BE49-F238E27FC236}">
                <a16:creationId xmlns:a16="http://schemas.microsoft.com/office/drawing/2014/main" id="{8D072993-8FBC-EA25-F436-8457ABA023FC}"/>
              </a:ext>
            </a:extLst>
          </p:cNvPr>
          <p:cNvSpPr>
            <a:spLocks noGrp="1"/>
          </p:cNvSpPr>
          <p:nvPr>
            <p:ph type="body" sz="quarter" idx="15"/>
          </p:nvPr>
        </p:nvSpPr>
        <p:spPr/>
        <p:txBody>
          <a:bodyPr/>
          <a:lstStyle/>
          <a:p>
            <a:pPr>
              <a:lnSpc>
                <a:spcPct val="100000"/>
              </a:lnSpc>
              <a:spcBef>
                <a:spcPts val="0"/>
              </a:spcBef>
              <a:spcAft>
                <a:spcPts val="0"/>
              </a:spcAft>
            </a:pPr>
            <a:r>
              <a:rPr lang="en-US" sz="2000" dirty="0"/>
              <a:t>Manual testing can be done with all apps, business rules and plug-ins</a:t>
            </a:r>
          </a:p>
        </p:txBody>
      </p:sp>
      <p:sp>
        <p:nvSpPr>
          <p:cNvPr id="10" name="Text Placeholder 9">
            <a:extLst>
              <a:ext uri="{FF2B5EF4-FFF2-40B4-BE49-F238E27FC236}">
                <a16:creationId xmlns:a16="http://schemas.microsoft.com/office/drawing/2014/main" id="{7E7F771A-E706-9D24-D4D4-27410696E7B9}"/>
              </a:ext>
            </a:extLst>
          </p:cNvPr>
          <p:cNvSpPr>
            <a:spLocks noGrp="1"/>
          </p:cNvSpPr>
          <p:nvPr>
            <p:ph type="body" sz="quarter" idx="17"/>
          </p:nvPr>
        </p:nvSpPr>
        <p:spPr/>
        <p:txBody>
          <a:bodyPr/>
          <a:lstStyle/>
          <a:p>
            <a:pPr>
              <a:lnSpc>
                <a:spcPct val="100000"/>
              </a:lnSpc>
              <a:spcBef>
                <a:spcPts val="0"/>
              </a:spcBef>
            </a:pPr>
            <a:r>
              <a:rPr lang="en-US" sz="2000" dirty="0"/>
              <a:t>Tests can be automated using Power Apps Test Studio and Visual Studio</a:t>
            </a:r>
          </a:p>
        </p:txBody>
      </p:sp>
      <p:grpSp>
        <p:nvGrpSpPr>
          <p:cNvPr id="11" name="Group 10">
            <a:extLst>
              <a:ext uri="{FF2B5EF4-FFF2-40B4-BE49-F238E27FC236}">
                <a16:creationId xmlns:a16="http://schemas.microsoft.com/office/drawing/2014/main" id="{E9AE460D-C05C-A716-1AD4-47F4BE1A89F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16FF69D0-64B9-B44F-044E-99974A6EB9D5}"/>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E4F32484-6C38-6959-4601-245D8425D13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9B712EF-CF12-A9A6-B0EA-E265CF17FD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7460E158-FC4A-9487-2D29-827159814FF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0C27AA4D-F1CE-79CF-3877-1109C3851D08}"/>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98F9B61F-9836-8128-1A0A-91454E26FFAA}"/>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DF30AC11-7B93-CE21-AECE-8FABDA23920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EC34EFE-9053-432E-A421-9615FCE1725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7C2DA5C-FEEF-C370-E4F8-E4DFED8EA332}"/>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D37FDE5E-BB22-2FD9-7782-E10D6EF02162}"/>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1965920E-F5EA-5858-E274-AD734A3957F7}"/>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307C48D5-40F2-6E6A-F7EF-AAC5D8A07D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303FA6A-A31F-990A-B16B-31B25D5F567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8B1F4FD8-BFEA-0771-CC81-D97C381EB43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65612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3CB59-2AD4-6EFA-DD18-95249234AB16}"/>
              </a:ext>
            </a:extLst>
          </p:cNvPr>
          <p:cNvSpPr>
            <a:spLocks noGrp="1"/>
          </p:cNvSpPr>
          <p:nvPr>
            <p:ph type="title"/>
          </p:nvPr>
        </p:nvSpPr>
        <p:spPr/>
        <p:txBody>
          <a:bodyPr/>
          <a:lstStyle/>
          <a:p>
            <a:r>
              <a:rPr lang="en-US" dirty="0"/>
              <a:t>Integration testing</a:t>
            </a:r>
          </a:p>
        </p:txBody>
      </p:sp>
      <p:sp>
        <p:nvSpPr>
          <p:cNvPr id="8" name="Text Placeholder 7">
            <a:extLst>
              <a:ext uri="{FF2B5EF4-FFF2-40B4-BE49-F238E27FC236}">
                <a16:creationId xmlns:a16="http://schemas.microsoft.com/office/drawing/2014/main" id="{70B87768-C071-5ED3-E8F2-CDDEDB6E1828}"/>
              </a:ext>
            </a:extLst>
          </p:cNvPr>
          <p:cNvSpPr>
            <a:spLocks noGrp="1"/>
          </p:cNvSpPr>
          <p:nvPr>
            <p:ph type="body" sz="quarter" idx="11"/>
          </p:nvPr>
        </p:nvSpPr>
        <p:spPr/>
        <p:txBody>
          <a:bodyPr/>
          <a:lstStyle/>
          <a:p>
            <a:pPr>
              <a:lnSpc>
                <a:spcPct val="100000"/>
              </a:lnSpc>
              <a:spcBef>
                <a:spcPts val="0"/>
              </a:spcBef>
              <a:spcAft>
                <a:spcPts val="0"/>
              </a:spcAft>
            </a:pPr>
            <a:r>
              <a:rPr lang="en-US" sz="2000" dirty="0"/>
              <a:t>Need to help the test team understand how to test the integrated component</a:t>
            </a:r>
          </a:p>
        </p:txBody>
      </p:sp>
      <p:sp>
        <p:nvSpPr>
          <p:cNvPr id="9" name="Text Placeholder 8">
            <a:extLst>
              <a:ext uri="{FF2B5EF4-FFF2-40B4-BE49-F238E27FC236}">
                <a16:creationId xmlns:a16="http://schemas.microsoft.com/office/drawing/2014/main" id="{8D072993-8FBC-EA25-F436-8457ABA023FC}"/>
              </a:ext>
            </a:extLst>
          </p:cNvPr>
          <p:cNvSpPr>
            <a:spLocks noGrp="1"/>
          </p:cNvSpPr>
          <p:nvPr>
            <p:ph type="body" sz="quarter" idx="15"/>
          </p:nvPr>
        </p:nvSpPr>
        <p:spPr/>
        <p:txBody>
          <a:bodyPr/>
          <a:lstStyle/>
          <a:p>
            <a:pPr>
              <a:lnSpc>
                <a:spcPct val="100000"/>
              </a:lnSpc>
              <a:spcBef>
                <a:spcPts val="0"/>
              </a:spcBef>
              <a:spcAft>
                <a:spcPts val="0"/>
              </a:spcAft>
            </a:pPr>
            <a:r>
              <a:rPr lang="en-US" sz="2000" dirty="0"/>
              <a:t>External services must be available for testing and sometimes require special preparation to ensure it’s not impacting real data</a:t>
            </a:r>
          </a:p>
        </p:txBody>
      </p:sp>
      <p:sp>
        <p:nvSpPr>
          <p:cNvPr id="10" name="Text Placeholder 9">
            <a:extLst>
              <a:ext uri="{FF2B5EF4-FFF2-40B4-BE49-F238E27FC236}">
                <a16:creationId xmlns:a16="http://schemas.microsoft.com/office/drawing/2014/main" id="{7E7F771A-E706-9D24-D4D4-27410696E7B9}"/>
              </a:ext>
            </a:extLst>
          </p:cNvPr>
          <p:cNvSpPr>
            <a:spLocks noGrp="1"/>
          </p:cNvSpPr>
          <p:nvPr>
            <p:ph type="body" sz="quarter" idx="17"/>
          </p:nvPr>
        </p:nvSpPr>
        <p:spPr/>
        <p:txBody>
          <a:bodyPr/>
          <a:lstStyle/>
          <a:p>
            <a:pPr>
              <a:lnSpc>
                <a:spcPct val="100000"/>
              </a:lnSpc>
              <a:spcBef>
                <a:spcPts val="0"/>
              </a:spcBef>
            </a:pPr>
            <a:r>
              <a:rPr lang="en-US" sz="2000" dirty="0"/>
              <a:t>Having the ability to turn off integrations can help testing without invoking integration</a:t>
            </a:r>
          </a:p>
        </p:txBody>
      </p:sp>
      <p:grpSp>
        <p:nvGrpSpPr>
          <p:cNvPr id="11" name="Group 10">
            <a:extLst>
              <a:ext uri="{FF2B5EF4-FFF2-40B4-BE49-F238E27FC236}">
                <a16:creationId xmlns:a16="http://schemas.microsoft.com/office/drawing/2014/main" id="{E9AE460D-C05C-A716-1AD4-47F4BE1A89F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12" name="Group 11">
              <a:extLst>
                <a:ext uri="{FF2B5EF4-FFF2-40B4-BE49-F238E27FC236}">
                  <a16:creationId xmlns:a16="http://schemas.microsoft.com/office/drawing/2014/main" id="{16FF69D0-64B9-B44F-044E-99974A6EB9D5}"/>
                </a:ext>
              </a:extLst>
            </p:cNvPr>
            <p:cNvGrpSpPr/>
            <p:nvPr/>
          </p:nvGrpSpPr>
          <p:grpSpPr>
            <a:xfrm>
              <a:off x="418643" y="1487929"/>
              <a:ext cx="717140" cy="717242"/>
              <a:chOff x="418643" y="1487929"/>
              <a:chExt cx="717140" cy="717242"/>
            </a:xfrm>
          </p:grpSpPr>
          <p:sp>
            <p:nvSpPr>
              <p:cNvPr id="14" name="Freeform 5">
                <a:extLst>
                  <a:ext uri="{FF2B5EF4-FFF2-40B4-BE49-F238E27FC236}">
                    <a16:creationId xmlns:a16="http://schemas.microsoft.com/office/drawing/2014/main" id="{E4F32484-6C38-6959-4601-245D8425D13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9B712EF-CF12-A9A6-B0EA-E265CF17FDB1}"/>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Lock" title="Icon of a padlock">
              <a:extLst>
                <a:ext uri="{FF2B5EF4-FFF2-40B4-BE49-F238E27FC236}">
                  <a16:creationId xmlns:a16="http://schemas.microsoft.com/office/drawing/2014/main" id="{7460E158-FC4A-9487-2D29-827159814FF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0C27AA4D-F1CE-79CF-3877-1109C3851D08}"/>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7" name="Group 16">
              <a:extLst>
                <a:ext uri="{FF2B5EF4-FFF2-40B4-BE49-F238E27FC236}">
                  <a16:creationId xmlns:a16="http://schemas.microsoft.com/office/drawing/2014/main" id="{98F9B61F-9836-8128-1A0A-91454E26FFAA}"/>
                </a:ext>
              </a:extLst>
            </p:cNvPr>
            <p:cNvGrpSpPr/>
            <p:nvPr/>
          </p:nvGrpSpPr>
          <p:grpSpPr>
            <a:xfrm>
              <a:off x="418643" y="2533089"/>
              <a:ext cx="717140" cy="717242"/>
              <a:chOff x="418643" y="1487929"/>
              <a:chExt cx="717140" cy="717242"/>
            </a:xfrm>
          </p:grpSpPr>
          <p:sp>
            <p:nvSpPr>
              <p:cNvPr id="19" name="Freeform 5">
                <a:extLst>
                  <a:ext uri="{FF2B5EF4-FFF2-40B4-BE49-F238E27FC236}">
                    <a16:creationId xmlns:a16="http://schemas.microsoft.com/office/drawing/2014/main" id="{DF30AC11-7B93-CE21-AECE-8FABDA239204}"/>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2EC34EFE-9053-432E-A421-9615FCE1725D}"/>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7C2DA5C-FEEF-C370-E4F8-E4DFED8EA332}"/>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D37FDE5E-BB22-2FD9-7782-E10D6EF02162}"/>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22" name="Group 21">
              <a:extLst>
                <a:ext uri="{FF2B5EF4-FFF2-40B4-BE49-F238E27FC236}">
                  <a16:creationId xmlns:a16="http://schemas.microsoft.com/office/drawing/2014/main" id="{1965920E-F5EA-5858-E274-AD734A3957F7}"/>
                </a:ext>
              </a:extLst>
            </p:cNvPr>
            <p:cNvGrpSpPr/>
            <p:nvPr/>
          </p:nvGrpSpPr>
          <p:grpSpPr>
            <a:xfrm>
              <a:off x="418643" y="3578249"/>
              <a:ext cx="717140" cy="717242"/>
              <a:chOff x="418643" y="1487929"/>
              <a:chExt cx="717140" cy="717242"/>
            </a:xfrm>
          </p:grpSpPr>
          <p:sp>
            <p:nvSpPr>
              <p:cNvPr id="24" name="Freeform 5">
                <a:extLst>
                  <a:ext uri="{FF2B5EF4-FFF2-40B4-BE49-F238E27FC236}">
                    <a16:creationId xmlns:a16="http://schemas.microsoft.com/office/drawing/2014/main" id="{307C48D5-40F2-6E6A-F7EF-AAC5D8A07D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303FA6A-A31F-990A-B16B-31B25D5F5674}"/>
                  </a:ext>
                </a:extLst>
              </p:cNvPr>
              <p:cNvSpPr>
                <a:spLocks noEditPoints="1"/>
              </p:cNvSpPr>
              <p:nvPr/>
            </p:nvSpPr>
            <p:spPr bwMode="auto">
              <a:xfrm>
                <a:off x="468541" y="1538995"/>
                <a:ext cx="618505" cy="617431"/>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safe" title="Icon of a locked safe">
              <a:extLst>
                <a:ext uri="{FF2B5EF4-FFF2-40B4-BE49-F238E27FC236}">
                  <a16:creationId xmlns:a16="http://schemas.microsoft.com/office/drawing/2014/main" id="{8B1F4FD8-BFEA-0771-CC81-D97C381EB43A}"/>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48976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 ds:uri="9abd79a5-6d97-48f4-b0ff-89fa129df955"/>
  </ds:schemaRefs>
</ds:datastoreItem>
</file>

<file path=customXml/itemProps2.xml><?xml version="1.0" encoding="utf-8"?>
<ds:datastoreItem xmlns:ds="http://schemas.openxmlformats.org/officeDocument/2006/customXml" ds:itemID="{C343A77B-A333-4D91-9D0A-3468FDFE4619}"/>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2541</TotalTime>
  <Words>1744</Words>
  <Application>Microsoft Office PowerPoint</Application>
  <PresentationFormat>Widescreen</PresentationFormat>
  <Paragraphs>217</Paragraphs>
  <Slides>29</Slides>
  <Notes>19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Consolas</vt:lpstr>
      <vt:lpstr>Courier New</vt:lpstr>
      <vt:lpstr>Segoe UI</vt:lpstr>
      <vt:lpstr>Segoe UI Light</vt:lpstr>
      <vt:lpstr>Segoe UI Semibold</vt:lpstr>
      <vt:lpstr>Wingdings</vt:lpstr>
      <vt:lpstr>Microsoft Power Platform Template</vt:lpstr>
      <vt:lpstr>Testing and go-live</vt:lpstr>
      <vt:lpstr>Agenda</vt:lpstr>
      <vt:lpstr>Microsoft Learn module</vt:lpstr>
      <vt:lpstr>Solution Architect role with testing and going live</vt:lpstr>
      <vt:lpstr>Testing</vt:lpstr>
      <vt:lpstr>What are the different types of testing we should do and why?</vt:lpstr>
      <vt:lpstr>Common types of tests</vt:lpstr>
      <vt:lpstr>Unit testing</vt:lpstr>
      <vt:lpstr>Integration testing</vt:lpstr>
      <vt:lpstr>What should be performance tested?</vt:lpstr>
      <vt:lpstr>Performance testing</vt:lpstr>
      <vt:lpstr>Data Migration</vt:lpstr>
      <vt:lpstr>Building the deployment plan</vt:lpstr>
      <vt:lpstr>Navigating to go live</vt:lpstr>
      <vt:lpstr>What are common go live problems?</vt:lpstr>
      <vt:lpstr>Common go live problems</vt:lpstr>
      <vt:lpstr>Push to simplify the plans</vt:lpstr>
      <vt:lpstr>Automate the actual go live</vt:lpstr>
      <vt:lpstr>Document the details</vt:lpstr>
      <vt:lpstr>If you are going to perform your own go live risk assessment what would you include?</vt:lpstr>
      <vt:lpstr>Perform your own risk assessment</vt:lpstr>
      <vt:lpstr>Dealing with problems</vt:lpstr>
      <vt:lpstr>Check your knowledge</vt:lpstr>
      <vt:lpstr>Check your knowledge</vt:lpstr>
      <vt:lpstr>Check your knowledge</vt:lpstr>
      <vt:lpstr>Check your knowledge</vt:lpstr>
      <vt:lpstr>Summary</vt:lpstr>
      <vt:lpstr>Feedback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1007</cp:revision>
  <dcterms:created xsi:type="dcterms:W3CDTF">2020-04-30T00:33:59Z</dcterms:created>
  <dcterms:modified xsi:type="dcterms:W3CDTF">2023-03-03T14:29:23Z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ies>
</file>