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1720" r:id="rId5"/>
    <p:sldId id="1773" r:id="rId6"/>
    <p:sldId id="1721" r:id="rId7"/>
    <p:sldId id="1794" r:id="rId8"/>
    <p:sldId id="1795" r:id="rId9"/>
    <p:sldId id="1796" r:id="rId10"/>
    <p:sldId id="1797" r:id="rId11"/>
    <p:sldId id="1798" r:id="rId12"/>
    <p:sldId id="1801" r:id="rId13"/>
    <p:sldId id="1803" r:id="rId14"/>
    <p:sldId id="1804" r:id="rId15"/>
    <p:sldId id="1805"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pos="4224"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9C30C-F1A6-4B48-B5FD-CE7E53BC8E20}" v="8" dt="2021-08-12T18:02:33.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40" autoAdjust="0"/>
  </p:normalViewPr>
  <p:slideViewPr>
    <p:cSldViewPr snapToGrid="0" showGuides="1">
      <p:cViewPr varScale="1">
        <p:scale>
          <a:sx n="83" d="100"/>
          <a:sy n="83" d="100"/>
        </p:scale>
        <p:origin x="828" y="90"/>
      </p:cViewPr>
      <p:guideLst>
        <p:guide pos="4224"/>
        <p:guide orient="horz" pos="2160"/>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Jennings" userId="8ab53ffb-fb1d-4e91-bd8d-4a8442a41acf" providerId="ADAL" clId="{F609C30C-F1A6-4B48-B5FD-CE7E53BC8E20}"/>
    <pc:docChg chg="addSld delSld modSld">
      <pc:chgData name="Anna Jennings" userId="8ab53ffb-fb1d-4e91-bd8d-4a8442a41acf" providerId="ADAL" clId="{F609C30C-F1A6-4B48-B5FD-CE7E53BC8E20}" dt="2021-08-12T20:10:38.224" v="149"/>
      <pc:docMkLst>
        <pc:docMk/>
      </pc:docMkLst>
      <pc:sldChg chg="del">
        <pc:chgData name="Anna Jennings" userId="8ab53ffb-fb1d-4e91-bd8d-4a8442a41acf" providerId="ADAL" clId="{F609C30C-F1A6-4B48-B5FD-CE7E53BC8E20}" dt="2021-08-12T18:00:01.898" v="12" actId="47"/>
        <pc:sldMkLst>
          <pc:docMk/>
          <pc:sldMk cId="4204027693" sldId="1752"/>
        </pc:sldMkLst>
      </pc:sldChg>
      <pc:sldChg chg="del">
        <pc:chgData name="Anna Jennings" userId="8ab53ffb-fb1d-4e91-bd8d-4a8442a41acf" providerId="ADAL" clId="{F609C30C-F1A6-4B48-B5FD-CE7E53BC8E20}" dt="2021-08-12T18:00:00.063" v="6" actId="47"/>
        <pc:sldMkLst>
          <pc:docMk/>
          <pc:sldMk cId="1969423797" sldId="1760"/>
        </pc:sldMkLst>
      </pc:sldChg>
      <pc:sldChg chg="del">
        <pc:chgData name="Anna Jennings" userId="8ab53ffb-fb1d-4e91-bd8d-4a8442a41acf" providerId="ADAL" clId="{F609C30C-F1A6-4B48-B5FD-CE7E53BC8E20}" dt="2021-08-12T17:59:59.063" v="4" actId="47"/>
        <pc:sldMkLst>
          <pc:docMk/>
          <pc:sldMk cId="9568175" sldId="1761"/>
        </pc:sldMkLst>
      </pc:sldChg>
      <pc:sldChg chg="del">
        <pc:chgData name="Anna Jennings" userId="8ab53ffb-fb1d-4e91-bd8d-4a8442a41acf" providerId="ADAL" clId="{F609C30C-F1A6-4B48-B5FD-CE7E53BC8E20}" dt="2021-08-12T18:00:01.526" v="11" actId="47"/>
        <pc:sldMkLst>
          <pc:docMk/>
          <pc:sldMk cId="3910399611" sldId="1767"/>
        </pc:sldMkLst>
      </pc:sldChg>
      <pc:sldChg chg="del">
        <pc:chgData name="Anna Jennings" userId="8ab53ffb-fb1d-4e91-bd8d-4a8442a41acf" providerId="ADAL" clId="{F609C30C-F1A6-4B48-B5FD-CE7E53BC8E20}" dt="2021-08-12T17:59:56.978" v="0" actId="47"/>
        <pc:sldMkLst>
          <pc:docMk/>
          <pc:sldMk cId="3917448572" sldId="1771"/>
        </pc:sldMkLst>
      </pc:sldChg>
      <pc:sldChg chg="del">
        <pc:chgData name="Anna Jennings" userId="8ab53ffb-fb1d-4e91-bd8d-4a8442a41acf" providerId="ADAL" clId="{F609C30C-F1A6-4B48-B5FD-CE7E53BC8E20}" dt="2021-08-12T17:59:57.603" v="2" actId="47"/>
        <pc:sldMkLst>
          <pc:docMk/>
          <pc:sldMk cId="1694400449" sldId="1775"/>
        </pc:sldMkLst>
      </pc:sldChg>
      <pc:sldChg chg="del">
        <pc:chgData name="Anna Jennings" userId="8ab53ffb-fb1d-4e91-bd8d-4a8442a41acf" providerId="ADAL" clId="{F609C30C-F1A6-4B48-B5FD-CE7E53BC8E20}" dt="2021-08-12T18:00:03.323" v="13" actId="47"/>
        <pc:sldMkLst>
          <pc:docMk/>
          <pc:sldMk cId="989348838" sldId="1776"/>
        </pc:sldMkLst>
      </pc:sldChg>
      <pc:sldChg chg="del">
        <pc:chgData name="Anna Jennings" userId="8ab53ffb-fb1d-4e91-bd8d-4a8442a41acf" providerId="ADAL" clId="{F609C30C-F1A6-4B48-B5FD-CE7E53BC8E20}" dt="2021-08-12T18:00:00.873" v="9" actId="47"/>
        <pc:sldMkLst>
          <pc:docMk/>
          <pc:sldMk cId="1499563136" sldId="1777"/>
        </pc:sldMkLst>
      </pc:sldChg>
      <pc:sldChg chg="del">
        <pc:chgData name="Anna Jennings" userId="8ab53ffb-fb1d-4e91-bd8d-4a8442a41acf" providerId="ADAL" clId="{F609C30C-F1A6-4B48-B5FD-CE7E53BC8E20}" dt="2021-08-12T17:59:59.838" v="5" actId="47"/>
        <pc:sldMkLst>
          <pc:docMk/>
          <pc:sldMk cId="3349439728" sldId="1779"/>
        </pc:sldMkLst>
      </pc:sldChg>
      <pc:sldChg chg="del">
        <pc:chgData name="Anna Jennings" userId="8ab53ffb-fb1d-4e91-bd8d-4a8442a41acf" providerId="ADAL" clId="{F609C30C-F1A6-4B48-B5FD-CE7E53BC8E20}" dt="2021-08-12T18:00:00.293" v="7" actId="47"/>
        <pc:sldMkLst>
          <pc:docMk/>
          <pc:sldMk cId="1653521804" sldId="1780"/>
        </pc:sldMkLst>
      </pc:sldChg>
      <pc:sldChg chg="del">
        <pc:chgData name="Anna Jennings" userId="8ab53ffb-fb1d-4e91-bd8d-4a8442a41acf" providerId="ADAL" clId="{F609C30C-F1A6-4B48-B5FD-CE7E53BC8E20}" dt="2021-08-12T18:00:01.133" v="10" actId="47"/>
        <pc:sldMkLst>
          <pc:docMk/>
          <pc:sldMk cId="3087952345" sldId="1782"/>
        </pc:sldMkLst>
      </pc:sldChg>
      <pc:sldChg chg="del">
        <pc:chgData name="Anna Jennings" userId="8ab53ffb-fb1d-4e91-bd8d-4a8442a41acf" providerId="ADAL" clId="{F609C30C-F1A6-4B48-B5FD-CE7E53BC8E20}" dt="2021-08-12T17:59:57.283" v="1" actId="47"/>
        <pc:sldMkLst>
          <pc:docMk/>
          <pc:sldMk cId="2701799535" sldId="1785"/>
        </pc:sldMkLst>
      </pc:sldChg>
      <pc:sldChg chg="del">
        <pc:chgData name="Anna Jennings" userId="8ab53ffb-fb1d-4e91-bd8d-4a8442a41acf" providerId="ADAL" clId="{F609C30C-F1A6-4B48-B5FD-CE7E53BC8E20}" dt="2021-08-12T17:59:58.753" v="3" actId="47"/>
        <pc:sldMkLst>
          <pc:docMk/>
          <pc:sldMk cId="3229103023" sldId="1786"/>
        </pc:sldMkLst>
      </pc:sldChg>
      <pc:sldChg chg="del">
        <pc:chgData name="Anna Jennings" userId="8ab53ffb-fb1d-4e91-bd8d-4a8442a41acf" providerId="ADAL" clId="{F609C30C-F1A6-4B48-B5FD-CE7E53BC8E20}" dt="2021-08-12T18:00:00.615" v="8" actId="47"/>
        <pc:sldMkLst>
          <pc:docMk/>
          <pc:sldMk cId="540709053" sldId="1787"/>
        </pc:sldMkLst>
      </pc:sldChg>
      <pc:sldChg chg="add modNotesTx">
        <pc:chgData name="Anna Jennings" userId="8ab53ffb-fb1d-4e91-bd8d-4a8442a41acf" providerId="ADAL" clId="{F609C30C-F1A6-4B48-B5FD-CE7E53BC8E20}" dt="2021-08-12T18:00:11.483" v="15" actId="20577"/>
        <pc:sldMkLst>
          <pc:docMk/>
          <pc:sldMk cId="2958505013" sldId="1794"/>
        </pc:sldMkLst>
      </pc:sldChg>
      <pc:sldChg chg="add">
        <pc:chgData name="Anna Jennings" userId="8ab53ffb-fb1d-4e91-bd8d-4a8442a41acf" providerId="ADAL" clId="{F609C30C-F1A6-4B48-B5FD-CE7E53BC8E20}" dt="2021-08-12T18:00:16.120" v="16"/>
        <pc:sldMkLst>
          <pc:docMk/>
          <pc:sldMk cId="1314248669" sldId="1795"/>
        </pc:sldMkLst>
      </pc:sldChg>
      <pc:sldChg chg="add">
        <pc:chgData name="Anna Jennings" userId="8ab53ffb-fb1d-4e91-bd8d-4a8442a41acf" providerId="ADAL" clId="{F609C30C-F1A6-4B48-B5FD-CE7E53BC8E20}" dt="2021-08-12T18:00:19.694" v="17"/>
        <pc:sldMkLst>
          <pc:docMk/>
          <pc:sldMk cId="3094047918" sldId="1796"/>
        </pc:sldMkLst>
      </pc:sldChg>
      <pc:sldChg chg="modSp add mod">
        <pc:chgData name="Anna Jennings" userId="8ab53ffb-fb1d-4e91-bd8d-4a8442a41acf" providerId="ADAL" clId="{F609C30C-F1A6-4B48-B5FD-CE7E53BC8E20}" dt="2021-08-12T18:00:44.253" v="44" actId="20577"/>
        <pc:sldMkLst>
          <pc:docMk/>
          <pc:sldMk cId="3160628298" sldId="1797"/>
        </pc:sldMkLst>
        <pc:spChg chg="mod">
          <ac:chgData name="Anna Jennings" userId="8ab53ffb-fb1d-4e91-bd8d-4a8442a41acf" providerId="ADAL" clId="{F609C30C-F1A6-4B48-B5FD-CE7E53BC8E20}" dt="2021-08-12T18:00:31.985" v="29" actId="20577"/>
          <ac:spMkLst>
            <pc:docMk/>
            <pc:sldMk cId="3160628298" sldId="1797"/>
            <ac:spMk id="47" creationId="{CBCDE4A6-FBD5-4D84-BD98-2C988EE8E5A9}"/>
          </ac:spMkLst>
        </pc:spChg>
        <pc:spChg chg="mod">
          <ac:chgData name="Anna Jennings" userId="8ab53ffb-fb1d-4e91-bd8d-4a8442a41acf" providerId="ADAL" clId="{F609C30C-F1A6-4B48-B5FD-CE7E53BC8E20}" dt="2021-08-12T18:00:37.878" v="35" actId="20577"/>
          <ac:spMkLst>
            <pc:docMk/>
            <pc:sldMk cId="3160628298" sldId="1797"/>
            <ac:spMk id="48" creationId="{3E536311-F167-4180-BC8D-CAAF1299D57B}"/>
          </ac:spMkLst>
        </pc:spChg>
        <pc:spChg chg="mod">
          <ac:chgData name="Anna Jennings" userId="8ab53ffb-fb1d-4e91-bd8d-4a8442a41acf" providerId="ADAL" clId="{F609C30C-F1A6-4B48-B5FD-CE7E53BC8E20}" dt="2021-08-12T18:00:44.253" v="44" actId="20577"/>
          <ac:spMkLst>
            <pc:docMk/>
            <pc:sldMk cId="3160628298" sldId="1797"/>
            <ac:spMk id="52" creationId="{D2800BD5-2504-46B6-88E3-247768318AA3}"/>
          </ac:spMkLst>
        </pc:spChg>
      </pc:sldChg>
      <pc:sldChg chg="add">
        <pc:chgData name="Anna Jennings" userId="8ab53ffb-fb1d-4e91-bd8d-4a8442a41acf" providerId="ADAL" clId="{F609C30C-F1A6-4B48-B5FD-CE7E53BC8E20}" dt="2021-08-12T18:01:43.794" v="45"/>
        <pc:sldMkLst>
          <pc:docMk/>
          <pc:sldMk cId="3600096352" sldId="1798"/>
        </pc:sldMkLst>
      </pc:sldChg>
      <pc:sldChg chg="add">
        <pc:chgData name="Anna Jennings" userId="8ab53ffb-fb1d-4e91-bd8d-4a8442a41acf" providerId="ADAL" clId="{F609C30C-F1A6-4B48-B5FD-CE7E53BC8E20}" dt="2021-08-12T18:01:59.984" v="46"/>
        <pc:sldMkLst>
          <pc:docMk/>
          <pc:sldMk cId="838897280" sldId="1801"/>
        </pc:sldMkLst>
      </pc:sldChg>
      <pc:sldChg chg="add">
        <pc:chgData name="Anna Jennings" userId="8ab53ffb-fb1d-4e91-bd8d-4a8442a41acf" providerId="ADAL" clId="{F609C30C-F1A6-4B48-B5FD-CE7E53BC8E20}" dt="2021-08-12T18:02:21.269" v="47"/>
        <pc:sldMkLst>
          <pc:docMk/>
          <pc:sldMk cId="332231921" sldId="1803"/>
        </pc:sldMkLst>
      </pc:sldChg>
      <pc:sldChg chg="add modNotesTx">
        <pc:chgData name="Anna Jennings" userId="8ab53ffb-fb1d-4e91-bd8d-4a8442a41acf" providerId="ADAL" clId="{F609C30C-F1A6-4B48-B5FD-CE7E53BC8E20}" dt="2021-08-12T18:02:46.344" v="49" actId="20577"/>
        <pc:sldMkLst>
          <pc:docMk/>
          <pc:sldMk cId="4133390611" sldId="1804"/>
        </pc:sldMkLst>
      </pc:sldChg>
      <pc:sldChg chg="modSp add mod modNotesTx">
        <pc:chgData name="Anna Jennings" userId="8ab53ffb-fb1d-4e91-bd8d-4a8442a41acf" providerId="ADAL" clId="{F609C30C-F1A6-4B48-B5FD-CE7E53BC8E20}" dt="2021-08-12T20:10:38.224" v="149"/>
        <pc:sldMkLst>
          <pc:docMk/>
          <pc:sldMk cId="3958448633" sldId="1805"/>
        </pc:sldMkLst>
        <pc:spChg chg="mod">
          <ac:chgData name="Anna Jennings" userId="8ab53ffb-fb1d-4e91-bd8d-4a8442a41acf" providerId="ADAL" clId="{F609C30C-F1A6-4B48-B5FD-CE7E53BC8E20}" dt="2021-08-12T20:10:19.427" v="148" actId="20577"/>
          <ac:spMkLst>
            <pc:docMk/>
            <pc:sldMk cId="3958448633" sldId="180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12/22/2022 7:08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12/22/2022 7:08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crosoftlearning.github.io/MB-210-Dynamics365forSales/Instructions/Labs/LAB%5BMB-210%5D_M00Lab00_Validate_Lab_Environmen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12/22/2022 7:08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16187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12/22/2022 7:08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245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800" i="1" kern="1200">
                <a:solidFill>
                  <a:schemeClr val="tx1"/>
                </a:solidFill>
                <a:effectLst/>
                <a:latin typeface="Segoe UI Light" pitchFamily="34" charset="0"/>
                <a:ea typeface="+mn-ea"/>
                <a:cs typeface="+mn-cs"/>
              </a:rPr>
              <a:t>A video demo is available at the following link: https://youtu.be/1GwysF50BqA</a:t>
            </a:r>
          </a:p>
          <a:p>
            <a:pPr rtl="0"/>
            <a:r>
              <a:rPr lang="en-US" sz="800" i="1" kern="1200">
                <a:solidFill>
                  <a:schemeClr val="tx1"/>
                </a:solidFill>
                <a:effectLst/>
                <a:latin typeface="Segoe UI Light" pitchFamily="34" charset="0"/>
                <a:ea typeface="+mn-ea"/>
                <a:cs typeface="+mn-cs"/>
              </a:rPr>
              <a:t>You may show the video above, or you may use this demo as an example and provide students with a live demo in your personal environment. Please be aware that the video is publicly hosted on YouTube.</a:t>
            </a:r>
            <a:endParaRPr lang="en-GB" sz="800" kern="120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kern="120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a:solidFill>
                  <a:schemeClr val="tx1"/>
                </a:solidFill>
                <a:effectLst/>
                <a:latin typeface="Segoe UI Light" pitchFamily="34" charset="0"/>
                <a:ea typeface="+mn-ea"/>
                <a:cs typeface="+mn-cs"/>
              </a:rPr>
              <a:t>Within every organization, there are people or organizations of people that are serviced. Whether the organization is a retail store, consulting organization, not-for-profit organization, or a telecommunications company, or an entity that receives goods or services. Within Dynamics 365 for Sales, the recipients of products and services are called “customers.” Businesses and organizations differ greatly, so the definition of customer may change from one to the next. Within Dynamics 365 for Sales, there are two types of customer records: Accounts and Contacts.</a:t>
            </a:r>
          </a:p>
          <a:p>
            <a:endParaRPr lang="en-US"/>
          </a:p>
          <a:p>
            <a:r>
              <a:rPr lang="en-GB" sz="800" b="1" kern="1200">
                <a:solidFill>
                  <a:schemeClr val="tx1"/>
                </a:solidFill>
                <a:effectLst/>
                <a:latin typeface="Segoe UI Light" pitchFamily="34" charset="0"/>
                <a:ea typeface="+mn-ea"/>
                <a:cs typeface="+mn-cs"/>
              </a:rPr>
              <a:t>Account</a:t>
            </a:r>
          </a:p>
          <a:p>
            <a:r>
              <a:rPr lang="en-GB" sz="800" kern="1200">
                <a:solidFill>
                  <a:schemeClr val="tx1"/>
                </a:solidFill>
                <a:effectLst/>
                <a:latin typeface="Segoe UI Light" pitchFamily="34" charset="0"/>
                <a:ea typeface="+mn-ea"/>
                <a:cs typeface="+mn-cs"/>
              </a:rPr>
              <a:t>Accounts are records that track organizations. In a business-to-business (B2B) sales or support scenario, accounts represent customers. An account can be a company, government entity, non-profit organization, club, or any other organization. Accounts tracked in Dynamics 365 for Sales commonly include the following:</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Customers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Vendors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Partners</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Reseller</a:t>
            </a:r>
          </a:p>
          <a:p>
            <a:r>
              <a:rPr lang="en-GB" sz="800" b="1" kern="1200">
                <a:solidFill>
                  <a:schemeClr val="tx1"/>
                </a:solidFill>
                <a:effectLst/>
                <a:latin typeface="Segoe UI Light" pitchFamily="34" charset="0"/>
                <a:ea typeface="+mn-ea"/>
                <a:cs typeface="+mn-cs"/>
              </a:rPr>
              <a:t>Contact</a:t>
            </a:r>
          </a:p>
          <a:p>
            <a:r>
              <a:rPr lang="en-GB" sz="800" kern="1200">
                <a:solidFill>
                  <a:schemeClr val="tx1"/>
                </a:solidFill>
                <a:effectLst/>
                <a:latin typeface="Segoe UI Light" pitchFamily="34" charset="0"/>
                <a:ea typeface="+mn-ea"/>
                <a:cs typeface="+mn-cs"/>
              </a:rPr>
              <a:t>Contacts are records that track people. A contact can be a customer, consultant, service provider, or other individual. In business-to-business scenarios where "customers" refer to accounts, a contact generally represents an employee of the account. In business-to-customer (B2C) scenarios, a contact is generally the customer. Dynamics 365 for Sales can also track organizational hierarchies using sub-contacts. This feature tracks professional relationships within an organization.</a:t>
            </a:r>
          </a:p>
          <a:p>
            <a:endParaRPr lang="en-US"/>
          </a:p>
          <a:p>
            <a:r>
              <a:rPr lang="en-US" b="1"/>
              <a:t>Lead</a:t>
            </a:r>
          </a:p>
          <a:p>
            <a:r>
              <a:rPr lang="en-GB" sz="800" kern="1200">
                <a:solidFill>
                  <a:schemeClr val="tx1"/>
                </a:solidFill>
                <a:effectLst/>
                <a:latin typeface="Segoe UI Light" pitchFamily="34" charset="0"/>
                <a:ea typeface="+mn-ea"/>
                <a:cs typeface="+mn-cs"/>
              </a:rPr>
              <a:t>In Dynamics 365 for Sales, a “Lead” represents potential— for example, a potential sale or a potential contact or account with which an organization might do business. Many organizations implement lead qualification processes, during which leads are contacted, more information is gathered, and at some point, a decision is made about the lead's status. Generally, Leads should be considered temporary records, with the goal of converting them to some combination of account, contact, or opportunity records at the end of the qualification process.</a:t>
            </a:r>
          </a:p>
          <a:p>
            <a:r>
              <a:rPr lang="en-GB" sz="800" kern="1200">
                <a:solidFill>
                  <a:schemeClr val="tx1"/>
                </a:solidFill>
                <a:effectLst/>
                <a:latin typeface="Segoe UI Light" pitchFamily="34" charset="0"/>
                <a:ea typeface="+mn-ea"/>
                <a:cs typeface="+mn-cs"/>
              </a:rPr>
              <a:t>For example, if a salesperson meets someone at a tradeshow and gets a business card, he or she might not know if this person is a viable customer. It is only after the salesperson has called this person or has followed up in some way that he or she can determine if this person’s needs align with what the salesperson and the organization can deliver. Once this is determined, the salesperson can determine whether the lead merits more attention. Viable customers are qualified. Others are disqualified.</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Opportunity</a:t>
            </a:r>
          </a:p>
          <a:p>
            <a:r>
              <a:rPr lang="en-GB" sz="800" kern="1200">
                <a:solidFill>
                  <a:schemeClr val="tx1"/>
                </a:solidFill>
                <a:effectLst/>
                <a:latin typeface="Segoe UI Light" pitchFamily="34" charset="0"/>
                <a:ea typeface="+mn-ea"/>
                <a:cs typeface="+mn-cs"/>
              </a:rPr>
              <a:t>In Dynamics 365 for Sales, an “Opportunity” is a qualified potential sale. An Opportunity record is used to track a qualified potential sale through the sales closing process. A qualified potential sale indicates that the potential customer has been contacted and information has been gathered about interest. The organization has determined the likelihood of the customer buying and decided that the potential is worth pursuing.</a:t>
            </a:r>
          </a:p>
          <a:p>
            <a:r>
              <a:rPr lang="en-GB" sz="800" kern="1200">
                <a:solidFill>
                  <a:schemeClr val="tx1"/>
                </a:solidFill>
                <a:effectLst/>
                <a:latin typeface="Segoe UI Light" pitchFamily="34" charset="0"/>
                <a:ea typeface="+mn-ea"/>
                <a:cs typeface="+mn-cs"/>
              </a:rPr>
              <a:t>Opportunities can track very detailed information about a potential sale, including the following:</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Competitors for the opportunity.</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Products selected from the product </a:t>
            </a:r>
            <a:r>
              <a:rPr lang="en-GB" sz="800" kern="1200" err="1">
                <a:solidFill>
                  <a:schemeClr val="tx1"/>
                </a:solidFill>
                <a:effectLst/>
                <a:latin typeface="Segoe UI Light" pitchFamily="34" charset="0"/>
                <a:ea typeface="+mn-ea"/>
                <a:cs typeface="+mn-cs"/>
              </a:rPr>
              <a:t>catolog</a:t>
            </a:r>
            <a:r>
              <a:rPr lang="en-GB" sz="800" kern="1200">
                <a:solidFill>
                  <a:schemeClr val="tx1"/>
                </a:solidFill>
                <a:effectLst/>
                <a:latin typeface="Segoe UI Light" pitchFamily="34" charset="0"/>
                <a:ea typeface="+mn-ea"/>
                <a:cs typeface="+mn-cs"/>
              </a:rPr>
              <a:t>.</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Estimated revenue, estimated probability of closing the deal and the estimated close date.</a:t>
            </a:r>
          </a:p>
          <a:p>
            <a:pPr marL="171450" lvl="0" indent="-171450">
              <a:buFont typeface="Arial" panose="020B0604020202020204" pitchFamily="34" charset="0"/>
              <a:buChar char="•"/>
            </a:pPr>
            <a:r>
              <a:rPr lang="en-GB" sz="800" kern="1200">
                <a:solidFill>
                  <a:schemeClr val="tx1"/>
                </a:solidFill>
                <a:effectLst/>
                <a:latin typeface="Segoe UI Light" pitchFamily="34" charset="0"/>
                <a:ea typeface="+mn-ea"/>
                <a:cs typeface="+mn-cs"/>
              </a:rPr>
              <a:t>Which record the opportunity belongs in. Opportunities always must be associated with a customer record, which in Dynamics 365 for Sales can be either an account or contact.</a:t>
            </a:r>
            <a:endParaRPr lang="en-GB" sz="800" b="1" kern="1200">
              <a:solidFill>
                <a:schemeClr val="tx1"/>
              </a:solidFill>
              <a:effectLst/>
              <a:latin typeface="Segoe UI Light" pitchFamily="34" charset="0"/>
              <a:ea typeface="+mn-ea"/>
              <a:cs typeface="+mn-cs"/>
            </a:endParaRPr>
          </a:p>
          <a:p>
            <a:pPr lvl="0"/>
            <a:r>
              <a:rPr lang="en-GB" sz="800" kern="1200">
                <a:solidFill>
                  <a:schemeClr val="tx1"/>
                </a:solidFill>
                <a:effectLst/>
                <a:latin typeface="Segoe UI Light" pitchFamily="34" charset="0"/>
                <a:ea typeface="+mn-ea"/>
                <a:cs typeface="+mn-cs"/>
              </a:rPr>
              <a:t>All activities involved in closing the sale. This can include phone calls, letters and faxes sent, appointments, and emails sent. In addition, organizations can track a series of notes about the opportunity.</a:t>
            </a:r>
          </a:p>
          <a:p>
            <a:r>
              <a:rPr lang="en-GB" sz="800" kern="1200">
                <a:solidFill>
                  <a:schemeClr val="tx1"/>
                </a:solidFill>
                <a:effectLst/>
                <a:latin typeface="Segoe UI Light" pitchFamily="34" charset="0"/>
                <a:ea typeface="+mn-ea"/>
                <a:cs typeface="+mn-cs"/>
              </a:rPr>
              <a:t>In many sales organizations, potential sales are reported using a sales pipeline. Sales managers use sales pipelines to determine where they might be at the end of a period in terms of sales numbers by product, region, or salesperson. Opportunity records within Dynamics 365 for Sales help to populate that sales pipeline.</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Quotes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Dynamics 365 for Sales, “Quotes” help inform potential customers about the products and prices associated with the opportunity. Another way of understanding a quote within the application is to think of it as a proposal or an estimate. A quote that a customer accepts converts to a sales order. If a customer accepts a presented quote, a sales representative can use Dynamics 365 for Sales to create an order with the information contained in the Quote record with a single click. Additionally, from within the application, users can quickly revise quotes and even track a history of the quotes presented to a customer.</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Order</a:t>
            </a:r>
          </a:p>
          <a:p>
            <a:r>
              <a:rPr lang="en-GB" sz="800" kern="1200">
                <a:solidFill>
                  <a:schemeClr val="tx1"/>
                </a:solidFill>
                <a:effectLst/>
                <a:latin typeface="Segoe UI Light" pitchFamily="34" charset="0"/>
                <a:ea typeface="+mn-ea"/>
                <a:cs typeface="+mn-cs"/>
              </a:rPr>
              <a:t>In Dynamics 365 for Sales, an “Order” is placed when customers confirm requests for the product or service. Organizations receive and process orders, which then convert to invoices and revenue. Dynamics 365 for Sales can record these customer orders.</a:t>
            </a:r>
          </a:p>
          <a:p>
            <a:r>
              <a:rPr lang="en-GB" sz="800" kern="1200">
                <a:solidFill>
                  <a:schemeClr val="tx1"/>
                </a:solidFill>
                <a:effectLst/>
                <a:latin typeface="Segoe UI Light" pitchFamily="34" charset="0"/>
                <a:ea typeface="+mn-ea"/>
                <a:cs typeface="+mn-cs"/>
              </a:rPr>
              <a:t>Additionally, some organizations integrate the sales order process into an accounting application such as Dynamics 365 for Finance and Operation. Commonly, within an integrated environment, organizations have Dynamics 365 for Sales users create sales orders within Dynamics 365 for Sales and then submit them into the accounting application. This illustrates how companies can leverage the application to support and streamline their entire sales life cycle and </a:t>
            </a:r>
            <a:r>
              <a:rPr lang="en-GB" sz="800" kern="1200" err="1">
                <a:solidFill>
                  <a:schemeClr val="tx1"/>
                </a:solidFill>
                <a:effectLst/>
                <a:latin typeface="Segoe UI Light" pitchFamily="34" charset="0"/>
                <a:ea typeface="+mn-ea"/>
                <a:cs typeface="+mn-cs"/>
              </a:rPr>
              <a:t>fulfill</a:t>
            </a:r>
            <a:r>
              <a:rPr lang="en-GB" sz="800" kern="1200">
                <a:solidFill>
                  <a:schemeClr val="tx1"/>
                </a:solidFill>
                <a:effectLst/>
                <a:latin typeface="Segoe UI Light" pitchFamily="34" charset="0"/>
                <a:ea typeface="+mn-ea"/>
                <a:cs typeface="+mn-cs"/>
              </a:rPr>
              <a:t> their customer relationship management strategies.</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In Dynamics 365 for Sales, “Invoices” are requests for payment from a business to its customers. Invoices are related to orders. Depending on the payment terms, an invoice can be generated from an order after it is fulfilled or when it is placed. It is important to note that although there is functionality that supports invoices and sales orders within Dynamics 365 for Sales, it should not be considered an accounting application. As such, many organizations leverage the invoicing functionality but only in integrated situations where the invoices are flowing from the accounting application into Dynamics 365 for Sales as read-only records.</a:t>
            </a:r>
          </a:p>
          <a:p>
            <a:endParaRPr lang="en-GB" sz="800" kern="1200">
              <a:solidFill>
                <a:schemeClr val="tx1"/>
              </a:solidFill>
              <a:effectLst/>
              <a:latin typeface="Segoe UI Light" pitchFamily="34" charset="0"/>
              <a:ea typeface="+mn-ea"/>
              <a:cs typeface="+mn-cs"/>
            </a:endParaRPr>
          </a:p>
          <a:p>
            <a:r>
              <a:rPr lang="en-GB" sz="800" b="1" kern="1200">
                <a:solidFill>
                  <a:schemeClr val="tx1"/>
                </a:solidFill>
                <a:effectLst/>
                <a:latin typeface="Segoe UI Light" pitchFamily="34" charset="0"/>
                <a:ea typeface="+mn-ea"/>
                <a:cs typeface="+mn-cs"/>
              </a:rPr>
              <a:t>Product </a:t>
            </a:r>
            <a:r>
              <a:rPr lang="en-GB" sz="800" b="1" kern="1200" err="1">
                <a:solidFill>
                  <a:schemeClr val="tx1"/>
                </a:solidFill>
                <a:effectLst/>
                <a:latin typeface="Segoe UI Light" pitchFamily="34" charset="0"/>
                <a:ea typeface="+mn-ea"/>
                <a:cs typeface="+mn-cs"/>
              </a:rPr>
              <a:t>Catalog</a:t>
            </a:r>
            <a:endParaRPr lang="en-GB" sz="800" b="1"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kern="1200">
                <a:solidFill>
                  <a:schemeClr val="tx1"/>
                </a:solidFill>
                <a:effectLst/>
                <a:latin typeface="Segoe UI Light" pitchFamily="34" charset="0"/>
                <a:ea typeface="+mn-ea"/>
                <a:cs typeface="+mn-cs"/>
              </a:rPr>
              <a:t>Within Dynamics 365 for Sales, organizations can track and manage the list of products and services they provide their customers. Additionally, they can establish different levels of pricing options and discounts based on various organizational criteria. For organizations that transact in multiple currencies, Dynamics 365 for Sales can track pricing for each product in different currencies and with different pricing options. There are four primary components of the product </a:t>
            </a:r>
            <a:r>
              <a:rPr lang="en-GB" sz="800" kern="1200" err="1">
                <a:solidFill>
                  <a:schemeClr val="tx1"/>
                </a:solidFill>
                <a:effectLst/>
                <a:latin typeface="Segoe UI Light" pitchFamily="34" charset="0"/>
                <a:ea typeface="+mn-ea"/>
                <a:cs typeface="+mn-cs"/>
              </a:rPr>
              <a:t>catalog</a:t>
            </a:r>
            <a:r>
              <a:rPr lang="en-GB" sz="800" kern="1200">
                <a:solidFill>
                  <a:schemeClr val="tx1"/>
                </a:solidFill>
                <a:effectLst/>
                <a:latin typeface="Segoe UI Light" pitchFamily="34" charset="0"/>
                <a:ea typeface="+mn-ea"/>
                <a:cs typeface="+mn-cs"/>
              </a:rPr>
              <a:t> within the application: Products, Units of Measure, Price Lists, and Discount Lists and there is also a Bundles and Product Families that is are group of products sold together.</a:t>
            </a:r>
          </a:p>
          <a:p>
            <a:endParaRPr lang="en-GB" sz="800" kern="1200">
              <a:solidFill>
                <a:schemeClr val="tx1"/>
              </a:solidFill>
              <a:effectLst/>
              <a:latin typeface="Segoe UI Light" pitchFamily="34" charset="0"/>
              <a:ea typeface="+mn-ea"/>
              <a:cs typeface="+mn-cs"/>
            </a:endParaRP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17044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2574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12/22/2022 7:08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77345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MB-210-Dynamics365forSales (microsoftlearning.github.io)</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12/22/2022 7:08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64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12/22/2022 7:08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pic>
        <p:nvPicPr>
          <p:cNvPr id="3" name="Picture 2" descr="Dynamics 365 Logo">
            <a:extLst>
              <a:ext uri="{FF2B5EF4-FFF2-40B4-BE49-F238E27FC236}">
                <a16:creationId xmlns:a16="http://schemas.microsoft.com/office/drawing/2014/main" id="{97ED0326-DD71-4627-A74D-BE07162B0F5C}"/>
              </a:ext>
            </a:extLst>
          </p:cNvPr>
          <p:cNvPicPr>
            <a:picLocks noChangeAspect="1"/>
          </p:cNvPicPr>
          <p:nvPr userDrawn="1"/>
        </p:nvPicPr>
        <p:blipFill>
          <a:blip r:embed="rId3"/>
          <a:stretch>
            <a:fillRect/>
          </a:stretch>
        </p:blipFill>
        <p:spPr>
          <a:xfrm>
            <a:off x="293417" y="296576"/>
            <a:ext cx="3478103" cy="873412"/>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153037729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44">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559437" y="2620693"/>
            <a:ext cx="2046746" cy="2046746"/>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667600"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2882091" y="2620693"/>
            <a:ext cx="2046746" cy="2046746"/>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2993302"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9850052"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9964311"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6" name="Arc 15">
            <a:extLst>
              <a:ext uri="{FF2B5EF4-FFF2-40B4-BE49-F238E27FC236}">
                <a16:creationId xmlns:a16="http://schemas.microsoft.com/office/drawing/2014/main" id="{5AD4EBD5-617C-402D-8FED-C81C4319A203}"/>
              </a:ext>
              <a:ext uri="{C183D7F6-B498-43B3-948B-1728B52AA6E4}">
                <adec:decorative xmlns:adec="http://schemas.microsoft.com/office/drawing/2017/decorative" val="1"/>
              </a:ext>
            </a:extLst>
          </p:cNvPr>
          <p:cNvSpPr/>
          <p:nvPr userDrawn="1"/>
        </p:nvSpPr>
        <p:spPr bwMode="auto">
          <a:xfrm>
            <a:off x="5204745"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7" name="Oval 16">
            <a:extLst>
              <a:ext uri="{FF2B5EF4-FFF2-40B4-BE49-F238E27FC236}">
                <a16:creationId xmlns:a16="http://schemas.microsoft.com/office/drawing/2014/main" id="{C944C244-A9F7-47E7-A8F4-FDED90974334}"/>
              </a:ext>
              <a:ext uri="{C183D7F6-B498-43B3-948B-1728B52AA6E4}">
                <adec:decorative xmlns:adec="http://schemas.microsoft.com/office/drawing/2017/decorative" val="1"/>
              </a:ext>
            </a:extLst>
          </p:cNvPr>
          <p:cNvSpPr/>
          <p:nvPr userDrawn="1"/>
        </p:nvSpPr>
        <p:spPr bwMode="auto">
          <a:xfrm>
            <a:off x="5319004"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9" name="Arc 18">
            <a:extLst>
              <a:ext uri="{FF2B5EF4-FFF2-40B4-BE49-F238E27FC236}">
                <a16:creationId xmlns:a16="http://schemas.microsoft.com/office/drawing/2014/main" id="{6336ECDC-2178-499D-A551-63617E1AA2E0}"/>
              </a:ext>
              <a:ext uri="{C183D7F6-B498-43B3-948B-1728B52AA6E4}">
                <adec:decorative xmlns:adec="http://schemas.microsoft.com/office/drawing/2017/decorative" val="1"/>
              </a:ext>
            </a:extLst>
          </p:cNvPr>
          <p:cNvSpPr/>
          <p:nvPr userDrawn="1"/>
        </p:nvSpPr>
        <p:spPr bwMode="auto">
          <a:xfrm>
            <a:off x="7527399" y="2620693"/>
            <a:ext cx="2046746" cy="2046746"/>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20" name="Oval 19">
            <a:extLst>
              <a:ext uri="{FF2B5EF4-FFF2-40B4-BE49-F238E27FC236}">
                <a16:creationId xmlns:a16="http://schemas.microsoft.com/office/drawing/2014/main" id="{0486BC0B-B74F-447B-A288-9097C1292596}"/>
              </a:ext>
              <a:ext uri="{C183D7F6-B498-43B3-948B-1728B52AA6E4}">
                <adec:decorative xmlns:adec="http://schemas.microsoft.com/office/drawing/2017/decorative" val="1"/>
              </a:ext>
            </a:extLst>
          </p:cNvPr>
          <p:cNvSpPr/>
          <p:nvPr userDrawn="1"/>
        </p:nvSpPr>
        <p:spPr bwMode="auto">
          <a:xfrm>
            <a:off x="7641658" y="2738001"/>
            <a:ext cx="1812133" cy="1812127"/>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8628604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1267650"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1406108"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4804308"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4946668" y="2507664"/>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8340966" y="2400967"/>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8487228" y="2551132"/>
            <a:ext cx="2319687" cy="2319680"/>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179702"/>
            <a:ext cx="2358177" cy="498598"/>
          </a:xfrm>
        </p:spPr>
        <p:txBody>
          <a:bodyPr wrap="square" lIns="0" tIns="0" rIns="0" bIns="0" anchor="ctr">
            <a:spAutoFit/>
          </a:bodyPr>
          <a:lstStyle>
            <a:lvl1pPr>
              <a:lnSpc>
                <a:spcPct val="90000"/>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35101"/>
            <a:ext cx="8892608" cy="3877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28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6" r:id="rId10"/>
    <p:sldLayoutId id="2147484971" r:id="rId11"/>
    <p:sldLayoutId id="2147484977" r:id="rId12"/>
    <p:sldLayoutId id="2147484965" r:id="rId13"/>
    <p:sldLayoutId id="2147484966" r:id="rId14"/>
    <p:sldLayoutId id="2147484964" r:id="rId15"/>
    <p:sldLayoutId id="2147484969" r:id="rId16"/>
    <p:sldLayoutId id="2147484968" r:id="rId17"/>
    <p:sldLayoutId id="2147484972" r:id="rId18"/>
    <p:sldLayoutId id="2147484967" r:id="rId19"/>
    <p:sldLayoutId id="2147484603" r:id="rId20"/>
    <p:sldLayoutId id="2147484249" r:id="rId21"/>
    <p:sldLayoutId id="2147484640" r:id="rId22"/>
    <p:sldLayoutId id="2147484584" r:id="rId23"/>
    <p:sldLayoutId id="2147484583" r:id="rId24"/>
    <p:sldLayoutId id="2147484671" r:id="rId25"/>
    <p:sldLayoutId id="2147484673" r:id="rId26"/>
    <p:sldLayoutId id="2147484585" r:id="rId27"/>
    <p:sldLayoutId id="2147484299" r:id="rId28"/>
    <p:sldLayoutId id="2147484263"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090" y="2598003"/>
            <a:ext cx="4167887" cy="1661993"/>
          </a:xfrm>
        </p:spPr>
        <p:txBody>
          <a:bodyPr/>
          <a:lstStyle/>
          <a:p>
            <a:r>
              <a:rPr lang="en-US" dirty="0"/>
              <a:t>Module 1: </a:t>
            </a:r>
            <a:br>
              <a:rPr lang="en-US" dirty="0"/>
            </a:br>
            <a:r>
              <a:rPr lang="en-US" dirty="0"/>
              <a:t>Configure Dynamics 365 Sales</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0ABC-8A05-444C-9077-EB836D465007}"/>
              </a:ext>
            </a:extLst>
          </p:cNvPr>
          <p:cNvSpPr>
            <a:spLocks noGrp="1"/>
          </p:cNvSpPr>
          <p:nvPr>
            <p:ph type="title"/>
          </p:nvPr>
        </p:nvSpPr>
        <p:spPr/>
        <p:txBody>
          <a:bodyPr/>
          <a:lstStyle/>
          <a:p>
            <a:r>
              <a:rPr lang="en-US" dirty="0"/>
              <a:t>Customization options</a:t>
            </a:r>
          </a:p>
        </p:txBody>
      </p:sp>
      <p:sp>
        <p:nvSpPr>
          <p:cNvPr id="9" name="Text Placeholder 2">
            <a:extLst>
              <a:ext uri="{FF2B5EF4-FFF2-40B4-BE49-F238E27FC236}">
                <a16:creationId xmlns:a16="http://schemas.microsoft.com/office/drawing/2014/main" id="{D5E9D239-5F16-4A8A-A1D7-6FFEB12CE6C5}"/>
              </a:ext>
            </a:extLst>
          </p:cNvPr>
          <p:cNvSpPr txBox="1">
            <a:spLocks/>
          </p:cNvSpPr>
          <p:nvPr/>
        </p:nvSpPr>
        <p:spPr>
          <a:xfrm>
            <a:off x="588264"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Sales Hub app, Sales Professional app,</a:t>
            </a:r>
            <a:br>
              <a:rPr lang="en-US" sz="2400" dirty="0"/>
            </a:br>
            <a:r>
              <a:rPr lang="en-US" sz="2400" dirty="0"/>
              <a:t>or custom app</a:t>
            </a:r>
          </a:p>
        </p:txBody>
      </p:sp>
      <p:sp>
        <p:nvSpPr>
          <p:cNvPr id="12" name="Text Placeholder 2">
            <a:extLst>
              <a:ext uri="{FF2B5EF4-FFF2-40B4-BE49-F238E27FC236}">
                <a16:creationId xmlns:a16="http://schemas.microsoft.com/office/drawing/2014/main" id="{FA32AA39-61E5-4B2F-A625-AE8BD5ACDE8A}"/>
              </a:ext>
            </a:extLst>
          </p:cNvPr>
          <p:cNvSpPr txBox="1">
            <a:spLocks/>
          </p:cNvSpPr>
          <p:nvPr/>
        </p:nvSpPr>
        <p:spPr>
          <a:xfrm>
            <a:off x="3367630"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Security roles</a:t>
            </a:r>
          </a:p>
        </p:txBody>
      </p:sp>
      <p:sp>
        <p:nvSpPr>
          <p:cNvPr id="13" name="Text Placeholder 2">
            <a:extLst>
              <a:ext uri="{FF2B5EF4-FFF2-40B4-BE49-F238E27FC236}">
                <a16:creationId xmlns:a16="http://schemas.microsoft.com/office/drawing/2014/main" id="{EEB4A539-1FBB-4024-A9EF-787A4028CC80}"/>
              </a:ext>
            </a:extLst>
          </p:cNvPr>
          <p:cNvSpPr txBox="1">
            <a:spLocks/>
          </p:cNvSpPr>
          <p:nvPr/>
        </p:nvSpPr>
        <p:spPr>
          <a:xfrm>
            <a:off x="6146997"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Table  forms</a:t>
            </a:r>
            <a:br>
              <a:rPr lang="en-US" sz="2400" dirty="0"/>
            </a:br>
            <a:r>
              <a:rPr lang="en-US" sz="2400" dirty="0"/>
              <a:t>and views</a:t>
            </a:r>
          </a:p>
        </p:txBody>
      </p:sp>
      <p:sp>
        <p:nvSpPr>
          <p:cNvPr id="14" name="Text Placeholder 2">
            <a:extLst>
              <a:ext uri="{FF2B5EF4-FFF2-40B4-BE49-F238E27FC236}">
                <a16:creationId xmlns:a16="http://schemas.microsoft.com/office/drawing/2014/main" id="{2276D938-5089-42CD-9248-6C0046E7029B}"/>
              </a:ext>
            </a:extLst>
          </p:cNvPr>
          <p:cNvSpPr txBox="1">
            <a:spLocks/>
          </p:cNvSpPr>
          <p:nvPr/>
        </p:nvSpPr>
        <p:spPr>
          <a:xfrm>
            <a:off x="8926363" y="2017713"/>
            <a:ext cx="2683025" cy="1649412"/>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Business</a:t>
            </a:r>
            <a:br>
              <a:rPr lang="en-US" sz="2400"/>
            </a:br>
            <a:r>
              <a:rPr lang="en-US" sz="2400"/>
              <a:t>process flows</a:t>
            </a:r>
          </a:p>
        </p:txBody>
      </p:sp>
      <p:sp>
        <p:nvSpPr>
          <p:cNvPr id="15" name="Rectangle 14">
            <a:extLst>
              <a:ext uri="{FF2B5EF4-FFF2-40B4-BE49-F238E27FC236}">
                <a16:creationId xmlns:a16="http://schemas.microsoft.com/office/drawing/2014/main" id="{9ABEEEF5-90FA-4E2D-B486-B68B49D459B7}"/>
              </a:ext>
              <a:ext uri="{C183D7F6-B498-43B3-948B-1728B52AA6E4}">
                <adec:decorative xmlns:adec="http://schemas.microsoft.com/office/drawing/2017/decorative" val="1"/>
              </a:ext>
            </a:extLst>
          </p:cNvPr>
          <p:cNvSpPr/>
          <p:nvPr/>
        </p:nvSpPr>
        <p:spPr bwMode="auto">
          <a:xfrm>
            <a:off x="588264" y="3762374"/>
            <a:ext cx="11022712" cy="152400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6" name="Picture 15" descr="A business process flow being configured">
            <a:extLst>
              <a:ext uri="{FF2B5EF4-FFF2-40B4-BE49-F238E27FC236}">
                <a16:creationId xmlns:a16="http://schemas.microsoft.com/office/drawing/2014/main" id="{AAC1EF71-74F1-4151-A3B1-29A3D262C007}"/>
              </a:ext>
            </a:extLst>
          </p:cNvPr>
          <p:cNvPicPr>
            <a:picLocks noChangeAspect="1"/>
          </p:cNvPicPr>
          <p:nvPr/>
        </p:nvPicPr>
        <p:blipFill>
          <a:blip r:embed="rId2"/>
          <a:stretch>
            <a:fillRect/>
          </a:stretch>
        </p:blipFill>
        <p:spPr>
          <a:xfrm>
            <a:off x="749943" y="3904817"/>
            <a:ext cx="10699355" cy="1239114"/>
          </a:xfrm>
          <a:prstGeom prst="rect">
            <a:avLst/>
          </a:prstGeom>
          <a:ln>
            <a:noFill/>
          </a:ln>
        </p:spPr>
      </p:pic>
    </p:spTree>
    <p:extLst>
      <p:ext uri="{BB962C8B-B14F-4D97-AF65-F5344CB8AC3E}">
        <p14:creationId xmlns:p14="http://schemas.microsoft.com/office/powerpoint/2010/main" val="3322319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5A12-97E0-4D2E-A6AE-D9F1E9B00D96}"/>
              </a:ext>
            </a:extLst>
          </p:cNvPr>
          <p:cNvSpPr>
            <a:spLocks noGrp="1"/>
          </p:cNvSpPr>
          <p:nvPr>
            <p:ph type="title"/>
          </p:nvPr>
        </p:nvSpPr>
        <p:spPr/>
        <p:txBody>
          <a:bodyPr/>
          <a:lstStyle/>
          <a:p>
            <a:r>
              <a:rPr lang="en-US" dirty="0"/>
              <a:t>Security roles</a:t>
            </a:r>
          </a:p>
        </p:txBody>
      </p:sp>
      <p:sp>
        <p:nvSpPr>
          <p:cNvPr id="9" name="Text Placeholder 2">
            <a:extLst>
              <a:ext uri="{FF2B5EF4-FFF2-40B4-BE49-F238E27FC236}">
                <a16:creationId xmlns:a16="http://schemas.microsoft.com/office/drawing/2014/main" id="{619072BF-9763-421F-8D29-694A568DF231}"/>
              </a:ext>
            </a:extLst>
          </p:cNvPr>
          <p:cNvSpPr txBox="1">
            <a:spLocks/>
          </p:cNvSpPr>
          <p:nvPr/>
        </p:nvSpPr>
        <p:spPr>
          <a:xfrm>
            <a:off x="588264" y="1282700"/>
            <a:ext cx="5420638" cy="1485900"/>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Security privileges (row-level)</a:t>
            </a:r>
          </a:p>
          <a:p>
            <a:pPr marL="0" indent="0">
              <a:buNone/>
            </a:pPr>
            <a:r>
              <a:rPr lang="en-US" sz="2000" dirty="0"/>
              <a:t>Create, Read, Write, Delete, Append,</a:t>
            </a:r>
            <a:br>
              <a:rPr lang="en-US" sz="2000" dirty="0"/>
            </a:br>
            <a:r>
              <a:rPr lang="en-US" sz="2000" dirty="0"/>
              <a:t>Append To, Assign and Share</a:t>
            </a:r>
          </a:p>
        </p:txBody>
      </p:sp>
      <p:sp>
        <p:nvSpPr>
          <p:cNvPr id="12" name="Text Placeholder 2">
            <a:extLst>
              <a:ext uri="{FF2B5EF4-FFF2-40B4-BE49-F238E27FC236}">
                <a16:creationId xmlns:a16="http://schemas.microsoft.com/office/drawing/2014/main" id="{7F0F117A-A031-4FF0-A01B-B336D65C4D57}"/>
              </a:ext>
            </a:extLst>
          </p:cNvPr>
          <p:cNvSpPr txBox="1">
            <a:spLocks/>
          </p:cNvSpPr>
          <p:nvPr/>
        </p:nvSpPr>
        <p:spPr>
          <a:xfrm>
            <a:off x="6188750" y="1282700"/>
            <a:ext cx="5420638" cy="1485900"/>
          </a:xfrm>
          <a:prstGeom prst="rect">
            <a:avLst/>
          </a:prstGeom>
          <a:solidFill>
            <a:schemeClr val="bg1">
              <a:lumMod val="95000"/>
            </a:schemeClr>
          </a:solidFill>
        </p:spPr>
        <p:txBody>
          <a:bodyPr wrap="square"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latin typeface="+mj-lt"/>
              </a:rPr>
              <a:t>Access levels (task-based)</a:t>
            </a:r>
          </a:p>
          <a:p>
            <a:pPr marL="0" indent="0">
              <a:buNone/>
            </a:pPr>
            <a:r>
              <a:rPr lang="en-US" sz="2000"/>
              <a:t>Basic, Business Unit, Parent-Child Business Unit, Organization</a:t>
            </a:r>
          </a:p>
        </p:txBody>
      </p:sp>
      <p:sp>
        <p:nvSpPr>
          <p:cNvPr id="13" name="Rectangle 12">
            <a:extLst>
              <a:ext uri="{FF2B5EF4-FFF2-40B4-BE49-F238E27FC236}">
                <a16:creationId xmlns:a16="http://schemas.microsoft.com/office/drawing/2014/main" id="{A210F878-D2EB-4C67-A171-1C1BD40AAB8E}"/>
              </a:ext>
              <a:ext uri="{C183D7F6-B498-43B3-948B-1728B52AA6E4}">
                <adec:decorative xmlns:adec="http://schemas.microsoft.com/office/drawing/2017/decorative" val="1"/>
              </a:ext>
            </a:extLst>
          </p:cNvPr>
          <p:cNvSpPr/>
          <p:nvPr/>
        </p:nvSpPr>
        <p:spPr bwMode="auto">
          <a:xfrm>
            <a:off x="588264" y="2946400"/>
            <a:ext cx="11022712" cy="3322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4" name="Picture 13" descr="A security role matrix&#10;">
            <a:extLst>
              <a:ext uri="{FF2B5EF4-FFF2-40B4-BE49-F238E27FC236}">
                <a16:creationId xmlns:a16="http://schemas.microsoft.com/office/drawing/2014/main" id="{96597124-AC70-42B9-A77C-6900B58DC578}"/>
              </a:ext>
            </a:extLst>
          </p:cNvPr>
          <p:cNvPicPr/>
          <p:nvPr/>
        </p:nvPicPr>
        <p:blipFill>
          <a:blip r:embed="rId3"/>
          <a:stretch>
            <a:fillRect/>
          </a:stretch>
        </p:blipFill>
        <p:spPr>
          <a:xfrm>
            <a:off x="2777320" y="3029981"/>
            <a:ext cx="6644600" cy="3155476"/>
          </a:xfrm>
          <a:prstGeom prst="rect">
            <a:avLst/>
          </a:prstGeom>
          <a:ln>
            <a:noFill/>
          </a:ln>
        </p:spPr>
      </p:pic>
    </p:spTree>
    <p:extLst>
      <p:ext uri="{BB962C8B-B14F-4D97-AF65-F5344CB8AC3E}">
        <p14:creationId xmlns:p14="http://schemas.microsoft.com/office/powerpoint/2010/main" val="41333906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235101"/>
            <a:ext cx="8892608" cy="387798"/>
          </a:xfrm>
        </p:spPr>
        <p:txBody>
          <a:bodyPr/>
          <a:lstStyle/>
          <a:p>
            <a:r>
              <a:rPr lang="en-US" dirty="0"/>
              <a:t>Lab 1.1: Validate lab environment</a:t>
            </a:r>
          </a:p>
        </p:txBody>
      </p:sp>
      <p:pic>
        <p:nvPicPr>
          <p:cNvPr id="8" name="Picture 7" descr="Icon of gear and two arrow">
            <a:extLst>
              <a:ext uri="{FF2B5EF4-FFF2-40B4-BE49-F238E27FC236}">
                <a16:creationId xmlns:a16="http://schemas.microsoft.com/office/drawing/2014/main" id="{8999C3B2-B920-4735-9B90-F03BBF5D6D8B}"/>
              </a:ext>
            </a:extLst>
          </p:cNvPr>
          <p:cNvPicPr>
            <a:picLocks noChangeAspect="1"/>
          </p:cNvPicPr>
          <p:nvPr/>
        </p:nvPicPr>
        <p:blipFill>
          <a:blip r:embed="rId3"/>
          <a:stretch>
            <a:fillRect/>
          </a:stretch>
        </p:blipFill>
        <p:spPr>
          <a:xfrm>
            <a:off x="10234059" y="3043885"/>
            <a:ext cx="992742" cy="810842"/>
          </a:xfrm>
          <a:prstGeom prst="rect">
            <a:avLst/>
          </a:prstGeom>
        </p:spPr>
      </p:pic>
    </p:spTree>
    <p:extLst>
      <p:ext uri="{BB962C8B-B14F-4D97-AF65-F5344CB8AC3E}">
        <p14:creationId xmlns:p14="http://schemas.microsoft.com/office/powerpoint/2010/main" val="39584486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D334-015C-41FD-A7AE-5CE2C2B5AF93}"/>
              </a:ext>
            </a:extLst>
          </p:cNvPr>
          <p:cNvSpPr>
            <a:spLocks noGrp="1"/>
          </p:cNvSpPr>
          <p:nvPr>
            <p:ph type="title" idx="4294967295"/>
          </p:nvPr>
        </p:nvSpPr>
        <p:spPr>
          <a:xfrm>
            <a:off x="588263" y="-933450"/>
            <a:ext cx="11018520" cy="553998"/>
          </a:xfrm>
        </p:spPr>
        <p:txBody>
          <a:bodyPr/>
          <a:lstStyle/>
          <a:p>
            <a:r>
              <a:rPr lang="en-US"/>
              <a:t>Closing slide</a:t>
            </a:r>
          </a:p>
        </p:txBody>
      </p:sp>
      <p:pic>
        <p:nvPicPr>
          <p:cNvPr id="5" name="Picture 4">
            <a:extLst>
              <a:ext uri="{FF2B5EF4-FFF2-40B4-BE49-F238E27FC236}">
                <a16:creationId xmlns:a16="http://schemas.microsoft.com/office/drawing/2014/main" id="{FF5CC31B-EA7D-2839-886B-739E605793E7}"/>
              </a:ext>
            </a:extLst>
          </p:cNvPr>
          <p:cNvPicPr>
            <a:picLocks noChangeAspect="1"/>
          </p:cNvPicPr>
          <p:nvPr/>
        </p:nvPicPr>
        <p:blipFill>
          <a:blip r:embed="rId3"/>
          <a:stretch>
            <a:fillRect/>
          </a:stretch>
        </p:blipFill>
        <p:spPr>
          <a:xfrm>
            <a:off x="507116" y="5717050"/>
            <a:ext cx="2705100" cy="933450"/>
          </a:xfrm>
          <a:prstGeom prst="rect">
            <a:avLst/>
          </a:prstGeom>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C2D5-5622-4610-8320-868ECAF51664}"/>
              </a:ext>
            </a:extLst>
          </p:cNvPr>
          <p:cNvSpPr>
            <a:spLocks noGrp="1"/>
          </p:cNvSpPr>
          <p:nvPr>
            <p:ph type="title"/>
          </p:nvPr>
        </p:nvSpPr>
        <p:spPr/>
        <p:txBody>
          <a:bodyPr/>
          <a:lstStyle/>
          <a:p>
            <a:r>
              <a:rPr lang="en-US" dirty="0"/>
              <a:t>Module agenda</a:t>
            </a:r>
          </a:p>
        </p:txBody>
      </p:sp>
      <p:sp>
        <p:nvSpPr>
          <p:cNvPr id="111" name="TextBox 110">
            <a:extLst>
              <a:ext uri="{FF2B5EF4-FFF2-40B4-BE49-F238E27FC236}">
                <a16:creationId xmlns:a16="http://schemas.microsoft.com/office/drawing/2014/main" id="{6174C820-B1F3-4A95-ABAE-A08F77DB412E}"/>
              </a:ext>
            </a:extLst>
          </p:cNvPr>
          <p:cNvSpPr txBox="1">
            <a:spLocks/>
          </p:cNvSpPr>
          <p:nvPr/>
        </p:nvSpPr>
        <p:spPr>
          <a:xfrm>
            <a:off x="4782450" y="3429000"/>
            <a:ext cx="6766627" cy="369332"/>
          </a:xfrm>
          <a:prstGeom prst="rect">
            <a:avLst/>
          </a:prstGeom>
          <a:noFill/>
        </p:spPr>
        <p:txBody>
          <a:bodyPr wrap="square" lIns="0" tIns="0" rIns="0" bIns="0" anchor="ctr">
            <a:spAutoFit/>
          </a:bodyPr>
          <a:lstStyle/>
          <a:p>
            <a:r>
              <a:rPr lang="en-US" sz="2400" dirty="0"/>
              <a:t>Configure organization and management settings</a:t>
            </a:r>
          </a:p>
        </p:txBody>
      </p:sp>
      <p:pic>
        <p:nvPicPr>
          <p:cNvPr id="143" name="Picture 142" descr="Icon of computer monitor">
            <a:extLst>
              <a:ext uri="{FF2B5EF4-FFF2-40B4-BE49-F238E27FC236}">
                <a16:creationId xmlns:a16="http://schemas.microsoft.com/office/drawing/2014/main" id="{C5DCA44A-2224-431A-9029-9F2B5B82556D}"/>
              </a:ext>
            </a:extLst>
          </p:cNvPr>
          <p:cNvPicPr>
            <a:picLocks noChangeAspect="1"/>
          </p:cNvPicPr>
          <p:nvPr/>
        </p:nvPicPr>
        <p:blipFill>
          <a:blip r:embed="rId3"/>
          <a:stretch>
            <a:fillRect/>
          </a:stretch>
        </p:blipFill>
        <p:spPr>
          <a:xfrm>
            <a:off x="3622995" y="3095933"/>
            <a:ext cx="952500" cy="952500"/>
          </a:xfrm>
          <a:prstGeom prst="rect">
            <a:avLst/>
          </a:prstGeom>
        </p:spPr>
      </p:pic>
    </p:spTree>
    <p:extLst>
      <p:ext uri="{BB962C8B-B14F-4D97-AF65-F5344CB8AC3E}">
        <p14:creationId xmlns:p14="http://schemas.microsoft.com/office/powerpoint/2010/main" val="1673672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041202"/>
            <a:ext cx="8892608" cy="775597"/>
          </a:xfrm>
        </p:spPr>
        <p:txBody>
          <a:bodyPr/>
          <a:lstStyle/>
          <a:p>
            <a:r>
              <a:rPr lang="en-US" dirty="0"/>
              <a:t>Lesson 1: Configure organization and management settings</a:t>
            </a:r>
          </a:p>
        </p:txBody>
      </p:sp>
      <p:pic>
        <p:nvPicPr>
          <p:cNvPr id="8" name="Picture 7" descr="Icon of gear and two arrow">
            <a:extLst>
              <a:ext uri="{FF2B5EF4-FFF2-40B4-BE49-F238E27FC236}">
                <a16:creationId xmlns:a16="http://schemas.microsoft.com/office/drawing/2014/main" id="{8999C3B2-B920-4735-9B90-F03BBF5D6D8B}"/>
              </a:ext>
            </a:extLst>
          </p:cNvPr>
          <p:cNvPicPr>
            <a:picLocks noChangeAspect="1"/>
          </p:cNvPicPr>
          <p:nvPr/>
        </p:nvPicPr>
        <p:blipFill>
          <a:blip r:embed="rId3"/>
          <a:stretch>
            <a:fillRect/>
          </a:stretch>
        </p:blipFill>
        <p:spPr>
          <a:xfrm>
            <a:off x="10234059" y="3043885"/>
            <a:ext cx="992742" cy="810842"/>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8264-E403-4CCA-AE15-113917FDF370}"/>
              </a:ext>
            </a:extLst>
          </p:cNvPr>
          <p:cNvSpPr>
            <a:spLocks noGrp="1"/>
          </p:cNvSpPr>
          <p:nvPr>
            <p:ph type="title"/>
          </p:nvPr>
        </p:nvSpPr>
        <p:spPr/>
        <p:txBody>
          <a:bodyPr/>
          <a:lstStyle/>
          <a:p>
            <a:r>
              <a:rPr lang="en-US" dirty="0"/>
              <a:t>Dynamics 365 Sales overview </a:t>
            </a:r>
          </a:p>
        </p:txBody>
      </p:sp>
      <p:pic>
        <p:nvPicPr>
          <p:cNvPr id="62" name="Picture 61" descr="Icon of several circle forming a triangle with two square">
            <a:extLst>
              <a:ext uri="{FF2B5EF4-FFF2-40B4-BE49-F238E27FC236}">
                <a16:creationId xmlns:a16="http://schemas.microsoft.com/office/drawing/2014/main" id="{04933D3A-034F-4614-8011-E1FA1F41A348}"/>
              </a:ext>
            </a:extLst>
          </p:cNvPr>
          <p:cNvPicPr>
            <a:picLocks noChangeAspect="1"/>
          </p:cNvPicPr>
          <p:nvPr/>
        </p:nvPicPr>
        <p:blipFill>
          <a:blip r:embed="rId3"/>
          <a:stretch>
            <a:fillRect/>
          </a:stretch>
        </p:blipFill>
        <p:spPr>
          <a:xfrm>
            <a:off x="588263" y="1308362"/>
            <a:ext cx="826008" cy="826008"/>
          </a:xfrm>
          <a:prstGeom prst="rect">
            <a:avLst/>
          </a:prstGeom>
        </p:spPr>
      </p:pic>
      <p:sp>
        <p:nvSpPr>
          <p:cNvPr id="63" name="TextBox 62">
            <a:extLst>
              <a:ext uri="{FF2B5EF4-FFF2-40B4-BE49-F238E27FC236}">
                <a16:creationId xmlns:a16="http://schemas.microsoft.com/office/drawing/2014/main" id="{AE4B6EE3-AA1C-4884-B03A-18B0A7FE1E6B}"/>
              </a:ext>
            </a:extLst>
          </p:cNvPr>
          <p:cNvSpPr txBox="1"/>
          <p:nvPr/>
        </p:nvSpPr>
        <p:spPr>
          <a:xfrm>
            <a:off x="1792224" y="1535938"/>
            <a:ext cx="9817164" cy="369332"/>
          </a:xfrm>
          <a:prstGeom prst="rect">
            <a:avLst/>
          </a:prstGeom>
          <a:noFill/>
        </p:spPr>
        <p:txBody>
          <a:bodyPr wrap="square" lIns="0" tIns="0" rIns="0" bIns="0" rtlCol="0" anchor="ctr">
            <a:spAutoFit/>
          </a:bodyPr>
          <a:lstStyle/>
          <a:p>
            <a:r>
              <a:rPr lang="en-US" sz="2400" dirty="0"/>
              <a:t>Model-driven app on the Common Data Service platform</a:t>
            </a:r>
          </a:p>
        </p:txBody>
      </p:sp>
      <p:cxnSp>
        <p:nvCxnSpPr>
          <p:cNvPr id="64" name="Straight Connector 63">
            <a:extLst>
              <a:ext uri="{FF2B5EF4-FFF2-40B4-BE49-F238E27FC236}">
                <a16:creationId xmlns:a16="http://schemas.microsoft.com/office/drawing/2014/main" id="{098B3E70-2B9A-4CF4-84EF-AC5601215052}"/>
              </a:ext>
              <a:ext uri="{C183D7F6-B498-43B3-948B-1728B52AA6E4}">
                <adec:decorative xmlns:adec="http://schemas.microsoft.com/office/drawing/2017/decorative" val="1"/>
              </a:ext>
            </a:extLst>
          </p:cNvPr>
          <p:cNvCxnSpPr>
            <a:cxnSpLocks/>
          </p:cNvCxnSpPr>
          <p:nvPr/>
        </p:nvCxnSpPr>
        <p:spPr>
          <a:xfrm>
            <a:off x="1792224" y="2380814"/>
            <a:ext cx="98171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n organisational chart">
            <a:extLst>
              <a:ext uri="{FF2B5EF4-FFF2-40B4-BE49-F238E27FC236}">
                <a16:creationId xmlns:a16="http://schemas.microsoft.com/office/drawing/2014/main" id="{C6C34047-FB49-47D7-9973-756AD5906EFF}"/>
              </a:ext>
            </a:extLst>
          </p:cNvPr>
          <p:cNvPicPr>
            <a:picLocks noChangeAspect="1"/>
          </p:cNvPicPr>
          <p:nvPr/>
        </p:nvPicPr>
        <p:blipFill>
          <a:blip r:embed="rId4"/>
          <a:stretch>
            <a:fillRect/>
          </a:stretch>
        </p:blipFill>
        <p:spPr>
          <a:xfrm>
            <a:off x="588263" y="2628781"/>
            <a:ext cx="826008" cy="826008"/>
          </a:xfrm>
          <a:prstGeom prst="rect">
            <a:avLst/>
          </a:prstGeom>
        </p:spPr>
      </p:pic>
      <p:sp>
        <p:nvSpPr>
          <p:cNvPr id="66" name="TextBox 65">
            <a:extLst>
              <a:ext uri="{FF2B5EF4-FFF2-40B4-BE49-F238E27FC236}">
                <a16:creationId xmlns:a16="http://schemas.microsoft.com/office/drawing/2014/main" id="{5EFAC55A-2DA6-495F-8440-F7B3458773D2}"/>
              </a:ext>
            </a:extLst>
          </p:cNvPr>
          <p:cNvSpPr txBox="1"/>
          <p:nvPr/>
        </p:nvSpPr>
        <p:spPr>
          <a:xfrm>
            <a:off x="1792224" y="2628781"/>
            <a:ext cx="9817164" cy="1856919"/>
          </a:xfrm>
          <a:prstGeom prst="rect">
            <a:avLst/>
          </a:prstGeom>
          <a:noFill/>
        </p:spPr>
        <p:txBody>
          <a:bodyPr wrap="square" lIns="0" tIns="0" rIns="0" bIns="0" rtlCol="0" anchor="ctr">
            <a:spAutoFit/>
          </a:bodyPr>
          <a:lstStyle/>
          <a:p>
            <a:r>
              <a:rPr lang="en-US" sz="2400" dirty="0"/>
              <a:t>Enables organizations to:</a:t>
            </a:r>
          </a:p>
          <a:p>
            <a:pPr marL="342900" indent="-228600">
              <a:spcBef>
                <a:spcPts val="200"/>
              </a:spcBef>
              <a:spcAft>
                <a:spcPts val="400"/>
              </a:spcAft>
              <a:buFont typeface="Arial" panose="020B0604020202020204" pitchFamily="34" charset="0"/>
              <a:buChar char="•"/>
            </a:pPr>
            <a:r>
              <a:rPr lang="en-US" sz="2000" dirty="0"/>
              <a:t>Build strong relationships with customers </a:t>
            </a:r>
          </a:p>
          <a:p>
            <a:pPr marL="342900" indent="-228600">
              <a:spcBef>
                <a:spcPts val="200"/>
              </a:spcBef>
              <a:spcAft>
                <a:spcPts val="400"/>
              </a:spcAft>
              <a:buFont typeface="Arial" panose="020B0604020202020204" pitchFamily="34" charset="0"/>
              <a:buChar char="•"/>
            </a:pPr>
            <a:r>
              <a:rPr lang="en-US" sz="2000" dirty="0"/>
              <a:t>Take actions based on insights </a:t>
            </a:r>
          </a:p>
          <a:p>
            <a:pPr marL="342900" indent="-228600">
              <a:spcBef>
                <a:spcPts val="200"/>
              </a:spcBef>
              <a:spcAft>
                <a:spcPts val="400"/>
              </a:spcAft>
              <a:buFont typeface="Arial" panose="020B0604020202020204" pitchFamily="34" charset="0"/>
              <a:buChar char="•"/>
            </a:pPr>
            <a:r>
              <a:rPr lang="en-US" sz="2000" dirty="0"/>
              <a:t>Close sales faster </a:t>
            </a:r>
          </a:p>
          <a:p>
            <a:pPr marL="342900" indent="-228600">
              <a:spcBef>
                <a:spcPts val="200"/>
              </a:spcBef>
              <a:spcAft>
                <a:spcPts val="400"/>
              </a:spcAft>
              <a:buFont typeface="Arial" panose="020B0604020202020204" pitchFamily="34" charset="0"/>
              <a:buChar char="•"/>
            </a:pPr>
            <a:r>
              <a:rPr lang="en-US" sz="2000" dirty="0"/>
              <a:t>Nurture sales from lead to order </a:t>
            </a:r>
          </a:p>
        </p:txBody>
      </p:sp>
    </p:spTree>
    <p:extLst>
      <p:ext uri="{BB962C8B-B14F-4D97-AF65-F5344CB8AC3E}">
        <p14:creationId xmlns:p14="http://schemas.microsoft.com/office/powerpoint/2010/main" val="29585050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0147-3C98-4630-9AE3-7DFA971695A0}"/>
              </a:ext>
            </a:extLst>
          </p:cNvPr>
          <p:cNvSpPr>
            <a:spLocks noGrp="1"/>
          </p:cNvSpPr>
          <p:nvPr>
            <p:ph type="title"/>
          </p:nvPr>
        </p:nvSpPr>
        <p:spPr/>
        <p:txBody>
          <a:bodyPr/>
          <a:lstStyle/>
          <a:p>
            <a:r>
              <a:rPr lang="en-US" dirty="0"/>
              <a:t>Feature overview</a:t>
            </a:r>
          </a:p>
        </p:txBody>
      </p:sp>
      <p:pic>
        <p:nvPicPr>
          <p:cNvPr id="84" name="Picture 83" descr="Icon of a handshake">
            <a:extLst>
              <a:ext uri="{FF2B5EF4-FFF2-40B4-BE49-F238E27FC236}">
                <a16:creationId xmlns:a16="http://schemas.microsoft.com/office/drawing/2014/main" id="{B5328E24-316E-4BF7-823D-B7C8D4855187}"/>
              </a:ext>
            </a:extLst>
          </p:cNvPr>
          <p:cNvPicPr>
            <a:picLocks noChangeAspect="1"/>
          </p:cNvPicPr>
          <p:nvPr/>
        </p:nvPicPr>
        <p:blipFill>
          <a:blip r:embed="rId3"/>
          <a:stretch>
            <a:fillRect/>
          </a:stretch>
        </p:blipFill>
        <p:spPr>
          <a:xfrm>
            <a:off x="954716" y="2484488"/>
            <a:ext cx="800100" cy="800100"/>
          </a:xfrm>
          <a:prstGeom prst="rect">
            <a:avLst/>
          </a:prstGeom>
        </p:spPr>
      </p:pic>
      <p:sp>
        <p:nvSpPr>
          <p:cNvPr id="85" name="TextBox 84">
            <a:extLst>
              <a:ext uri="{FF2B5EF4-FFF2-40B4-BE49-F238E27FC236}">
                <a16:creationId xmlns:a16="http://schemas.microsoft.com/office/drawing/2014/main" id="{6405C7A9-FB29-43E3-982F-D8AE32D0F021}"/>
              </a:ext>
            </a:extLst>
          </p:cNvPr>
          <p:cNvSpPr txBox="1">
            <a:spLocks/>
          </p:cNvSpPr>
          <p:nvPr/>
        </p:nvSpPr>
        <p:spPr>
          <a:xfrm>
            <a:off x="591438"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Customer</a:t>
            </a:r>
          </a:p>
        </p:txBody>
      </p:sp>
      <p:pic>
        <p:nvPicPr>
          <p:cNvPr id="86" name="Picture 85" descr="Icon of two line merging to form an arrow pointing to the right ">
            <a:extLst>
              <a:ext uri="{FF2B5EF4-FFF2-40B4-BE49-F238E27FC236}">
                <a16:creationId xmlns:a16="http://schemas.microsoft.com/office/drawing/2014/main" id="{8AE910F5-DDDE-4667-A088-8F884128D26A}"/>
              </a:ext>
            </a:extLst>
          </p:cNvPr>
          <p:cNvPicPr>
            <a:picLocks noChangeAspect="1"/>
          </p:cNvPicPr>
          <p:nvPr/>
        </p:nvPicPr>
        <p:blipFill>
          <a:blip r:embed="rId4"/>
          <a:stretch>
            <a:fillRect/>
          </a:stretch>
        </p:blipFill>
        <p:spPr>
          <a:xfrm>
            <a:off x="2536649" y="2484488"/>
            <a:ext cx="800100" cy="800100"/>
          </a:xfrm>
          <a:prstGeom prst="rect">
            <a:avLst/>
          </a:prstGeom>
        </p:spPr>
      </p:pic>
      <p:sp>
        <p:nvSpPr>
          <p:cNvPr id="88" name="TextBox 87">
            <a:extLst>
              <a:ext uri="{FF2B5EF4-FFF2-40B4-BE49-F238E27FC236}">
                <a16:creationId xmlns:a16="http://schemas.microsoft.com/office/drawing/2014/main" id="{7E25B6F1-2402-4FD8-A6DA-6560D24089A4}"/>
              </a:ext>
            </a:extLst>
          </p:cNvPr>
          <p:cNvSpPr txBox="1">
            <a:spLocks/>
          </p:cNvSpPr>
          <p:nvPr/>
        </p:nvSpPr>
        <p:spPr>
          <a:xfrm>
            <a:off x="2173371"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Lead</a:t>
            </a:r>
          </a:p>
        </p:txBody>
      </p:sp>
      <p:pic>
        <p:nvPicPr>
          <p:cNvPr id="89" name="Picture 88" descr="Icon of an arrow connect a square and a square ">
            <a:extLst>
              <a:ext uri="{FF2B5EF4-FFF2-40B4-BE49-F238E27FC236}">
                <a16:creationId xmlns:a16="http://schemas.microsoft.com/office/drawing/2014/main" id="{4A6D2150-117B-4EC7-ACCA-F44AA0353055}"/>
              </a:ext>
            </a:extLst>
          </p:cNvPr>
          <p:cNvPicPr>
            <a:picLocks noChangeAspect="1"/>
          </p:cNvPicPr>
          <p:nvPr/>
        </p:nvPicPr>
        <p:blipFill>
          <a:blip r:embed="rId5"/>
          <a:stretch>
            <a:fillRect/>
          </a:stretch>
        </p:blipFill>
        <p:spPr>
          <a:xfrm>
            <a:off x="4118582" y="2484488"/>
            <a:ext cx="800100" cy="800100"/>
          </a:xfrm>
          <a:prstGeom prst="rect">
            <a:avLst/>
          </a:prstGeom>
        </p:spPr>
      </p:pic>
      <p:sp>
        <p:nvSpPr>
          <p:cNvPr id="90" name="TextBox 89">
            <a:extLst>
              <a:ext uri="{FF2B5EF4-FFF2-40B4-BE49-F238E27FC236}">
                <a16:creationId xmlns:a16="http://schemas.microsoft.com/office/drawing/2014/main" id="{BF5284C4-DB25-48E4-B332-C95E5EEF86C4}"/>
              </a:ext>
            </a:extLst>
          </p:cNvPr>
          <p:cNvSpPr txBox="1">
            <a:spLocks/>
          </p:cNvSpPr>
          <p:nvPr/>
        </p:nvSpPr>
        <p:spPr>
          <a:xfrm>
            <a:off x="3755304"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Opportunity</a:t>
            </a:r>
          </a:p>
        </p:txBody>
      </p:sp>
      <p:pic>
        <p:nvPicPr>
          <p:cNvPr id="91" name="Picture 90" descr="Icon of a chat bubble&#10;">
            <a:extLst>
              <a:ext uri="{FF2B5EF4-FFF2-40B4-BE49-F238E27FC236}">
                <a16:creationId xmlns:a16="http://schemas.microsoft.com/office/drawing/2014/main" id="{B0ED4DCB-FD12-4143-9FF4-0F33475DA08E}"/>
              </a:ext>
            </a:extLst>
          </p:cNvPr>
          <p:cNvPicPr>
            <a:picLocks noChangeAspect="1"/>
          </p:cNvPicPr>
          <p:nvPr/>
        </p:nvPicPr>
        <p:blipFill>
          <a:blip r:embed="rId6"/>
          <a:stretch>
            <a:fillRect/>
          </a:stretch>
        </p:blipFill>
        <p:spPr>
          <a:xfrm>
            <a:off x="5700515" y="2484488"/>
            <a:ext cx="800100" cy="800100"/>
          </a:xfrm>
          <a:prstGeom prst="rect">
            <a:avLst/>
          </a:prstGeom>
        </p:spPr>
      </p:pic>
      <p:sp>
        <p:nvSpPr>
          <p:cNvPr id="92" name="TextBox 91">
            <a:extLst>
              <a:ext uri="{FF2B5EF4-FFF2-40B4-BE49-F238E27FC236}">
                <a16:creationId xmlns:a16="http://schemas.microsoft.com/office/drawing/2014/main" id="{B0133899-2BD8-4C58-960F-322E489E0669}"/>
              </a:ext>
            </a:extLst>
          </p:cNvPr>
          <p:cNvSpPr txBox="1">
            <a:spLocks/>
          </p:cNvSpPr>
          <p:nvPr/>
        </p:nvSpPr>
        <p:spPr>
          <a:xfrm>
            <a:off x="5337237"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Quote</a:t>
            </a:r>
          </a:p>
        </p:txBody>
      </p:sp>
      <p:pic>
        <p:nvPicPr>
          <p:cNvPr id="93" name="Picture 92" descr="Icon of a rectangle stacking to for a cone">
            <a:extLst>
              <a:ext uri="{FF2B5EF4-FFF2-40B4-BE49-F238E27FC236}">
                <a16:creationId xmlns:a16="http://schemas.microsoft.com/office/drawing/2014/main" id="{83D7F528-346B-4464-BCED-A58FFC571E55}"/>
              </a:ext>
            </a:extLst>
          </p:cNvPr>
          <p:cNvPicPr>
            <a:picLocks noChangeAspect="1"/>
          </p:cNvPicPr>
          <p:nvPr/>
        </p:nvPicPr>
        <p:blipFill>
          <a:blip r:embed="rId7"/>
          <a:stretch>
            <a:fillRect/>
          </a:stretch>
        </p:blipFill>
        <p:spPr>
          <a:xfrm>
            <a:off x="7282448" y="2484488"/>
            <a:ext cx="800100" cy="800100"/>
          </a:xfrm>
          <a:prstGeom prst="rect">
            <a:avLst/>
          </a:prstGeom>
        </p:spPr>
      </p:pic>
      <p:sp>
        <p:nvSpPr>
          <p:cNvPr id="94" name="TextBox 93">
            <a:extLst>
              <a:ext uri="{FF2B5EF4-FFF2-40B4-BE49-F238E27FC236}">
                <a16:creationId xmlns:a16="http://schemas.microsoft.com/office/drawing/2014/main" id="{A820D634-9D4E-4631-A572-F31FC3CF2571}"/>
              </a:ext>
            </a:extLst>
          </p:cNvPr>
          <p:cNvSpPr txBox="1">
            <a:spLocks/>
          </p:cNvSpPr>
          <p:nvPr/>
        </p:nvSpPr>
        <p:spPr>
          <a:xfrm>
            <a:off x="6919170"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Order</a:t>
            </a:r>
          </a:p>
        </p:txBody>
      </p:sp>
      <p:pic>
        <p:nvPicPr>
          <p:cNvPr id="7" name="Picture 6" descr="Icon of a document">
            <a:extLst>
              <a:ext uri="{FF2B5EF4-FFF2-40B4-BE49-F238E27FC236}">
                <a16:creationId xmlns:a16="http://schemas.microsoft.com/office/drawing/2014/main" id="{A6723812-5305-46D0-BD79-BF4DE8295182}"/>
              </a:ext>
            </a:extLst>
          </p:cNvPr>
          <p:cNvPicPr>
            <a:picLocks noChangeAspect="1"/>
          </p:cNvPicPr>
          <p:nvPr/>
        </p:nvPicPr>
        <p:blipFill>
          <a:blip r:embed="rId8"/>
          <a:stretch>
            <a:fillRect/>
          </a:stretch>
        </p:blipFill>
        <p:spPr>
          <a:xfrm>
            <a:off x="8870477" y="2498204"/>
            <a:ext cx="801624" cy="801624"/>
          </a:xfrm>
          <a:prstGeom prst="rect">
            <a:avLst/>
          </a:prstGeom>
        </p:spPr>
      </p:pic>
      <p:sp>
        <p:nvSpPr>
          <p:cNvPr id="96" name="TextBox 95">
            <a:extLst>
              <a:ext uri="{FF2B5EF4-FFF2-40B4-BE49-F238E27FC236}">
                <a16:creationId xmlns:a16="http://schemas.microsoft.com/office/drawing/2014/main" id="{707269F9-C35A-4FC7-A387-EAD39F103FE2}"/>
              </a:ext>
            </a:extLst>
          </p:cNvPr>
          <p:cNvSpPr txBox="1">
            <a:spLocks/>
          </p:cNvSpPr>
          <p:nvPr/>
        </p:nvSpPr>
        <p:spPr>
          <a:xfrm>
            <a:off x="8501103"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Invoice</a:t>
            </a:r>
          </a:p>
        </p:txBody>
      </p:sp>
      <p:pic>
        <p:nvPicPr>
          <p:cNvPr id="97" name="Picture 96" descr="Icon of three square of different size and colors aligning at the bottom">
            <a:extLst>
              <a:ext uri="{FF2B5EF4-FFF2-40B4-BE49-F238E27FC236}">
                <a16:creationId xmlns:a16="http://schemas.microsoft.com/office/drawing/2014/main" id="{91607373-16A5-4AD8-BEC7-302FC8A8E279}"/>
              </a:ext>
            </a:extLst>
          </p:cNvPr>
          <p:cNvPicPr>
            <a:picLocks noChangeAspect="1"/>
          </p:cNvPicPr>
          <p:nvPr/>
        </p:nvPicPr>
        <p:blipFill>
          <a:blip r:embed="rId9"/>
          <a:stretch>
            <a:fillRect/>
          </a:stretch>
        </p:blipFill>
        <p:spPr>
          <a:xfrm>
            <a:off x="10446312" y="2484488"/>
            <a:ext cx="800100" cy="800100"/>
          </a:xfrm>
          <a:prstGeom prst="rect">
            <a:avLst/>
          </a:prstGeom>
        </p:spPr>
      </p:pic>
      <p:sp>
        <p:nvSpPr>
          <p:cNvPr id="98" name="TextBox 97">
            <a:extLst>
              <a:ext uri="{FF2B5EF4-FFF2-40B4-BE49-F238E27FC236}">
                <a16:creationId xmlns:a16="http://schemas.microsoft.com/office/drawing/2014/main" id="{5F2CF5DA-3F35-42CC-8E4B-B9B1FC0714CE}"/>
              </a:ext>
            </a:extLst>
          </p:cNvPr>
          <p:cNvSpPr txBox="1">
            <a:spLocks/>
          </p:cNvSpPr>
          <p:nvPr/>
        </p:nvSpPr>
        <p:spPr>
          <a:xfrm>
            <a:off x="10083034" y="2988366"/>
            <a:ext cx="1525132" cy="1385147"/>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mj-lt"/>
              </a:rPr>
              <a:t>Product</a:t>
            </a:r>
            <a:br>
              <a:rPr lang="en-US" sz="1800" dirty="0">
                <a:solidFill>
                  <a:schemeClr val="bg1"/>
                </a:solidFill>
                <a:latin typeface="+mj-lt"/>
              </a:rPr>
            </a:br>
            <a:r>
              <a:rPr lang="en-US" sz="1800" dirty="0">
                <a:solidFill>
                  <a:schemeClr val="bg1"/>
                </a:solidFill>
                <a:latin typeface="+mj-lt"/>
              </a:rPr>
              <a:t>Catalog</a:t>
            </a:r>
          </a:p>
        </p:txBody>
      </p:sp>
    </p:spTree>
    <p:extLst>
      <p:ext uri="{BB962C8B-B14F-4D97-AF65-F5344CB8AC3E}">
        <p14:creationId xmlns:p14="http://schemas.microsoft.com/office/powerpoint/2010/main" val="13142486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0C14-695B-402C-A49C-5B0C5B1E582B}"/>
              </a:ext>
            </a:extLst>
          </p:cNvPr>
          <p:cNvSpPr>
            <a:spLocks noGrp="1"/>
          </p:cNvSpPr>
          <p:nvPr>
            <p:ph type="title"/>
          </p:nvPr>
        </p:nvSpPr>
        <p:spPr/>
        <p:txBody>
          <a:bodyPr/>
          <a:lstStyle/>
          <a:p>
            <a:r>
              <a:rPr lang="en-US" dirty="0"/>
              <a:t>Sales process overview</a:t>
            </a:r>
          </a:p>
        </p:txBody>
      </p:sp>
      <p:pic>
        <p:nvPicPr>
          <p:cNvPr id="39" name="Picture 38" descr="Icon depicting an application ">
            <a:extLst>
              <a:ext uri="{FF2B5EF4-FFF2-40B4-BE49-F238E27FC236}">
                <a16:creationId xmlns:a16="http://schemas.microsoft.com/office/drawing/2014/main" id="{D44CD0FD-A786-40A6-AD8B-032E97EA0D48}"/>
              </a:ext>
            </a:extLst>
          </p:cNvPr>
          <p:cNvPicPr>
            <a:picLocks noChangeAspect="1"/>
          </p:cNvPicPr>
          <p:nvPr/>
        </p:nvPicPr>
        <p:blipFill>
          <a:blip r:embed="rId2"/>
          <a:stretch>
            <a:fillRect/>
          </a:stretch>
        </p:blipFill>
        <p:spPr>
          <a:xfrm>
            <a:off x="588263" y="1308362"/>
            <a:ext cx="826008" cy="826008"/>
          </a:xfrm>
          <a:prstGeom prst="rect">
            <a:avLst/>
          </a:prstGeom>
        </p:spPr>
      </p:pic>
      <p:sp>
        <p:nvSpPr>
          <p:cNvPr id="40" name="TextBox 39">
            <a:extLst>
              <a:ext uri="{FF2B5EF4-FFF2-40B4-BE49-F238E27FC236}">
                <a16:creationId xmlns:a16="http://schemas.microsoft.com/office/drawing/2014/main" id="{828E9B34-928B-491F-AD67-078FA3558CF4}"/>
              </a:ext>
            </a:extLst>
          </p:cNvPr>
          <p:cNvSpPr txBox="1"/>
          <p:nvPr/>
        </p:nvSpPr>
        <p:spPr>
          <a:xfrm>
            <a:off x="1792224" y="1351272"/>
            <a:ext cx="9817164" cy="738664"/>
          </a:xfrm>
          <a:prstGeom prst="rect">
            <a:avLst/>
          </a:prstGeom>
          <a:noFill/>
        </p:spPr>
        <p:txBody>
          <a:bodyPr wrap="square" lIns="0" tIns="0" rIns="0" bIns="0" rtlCol="0" anchor="ctr">
            <a:spAutoFit/>
          </a:bodyPr>
          <a:lstStyle/>
          <a:p>
            <a:r>
              <a:rPr lang="en-US" sz="2400" dirty="0"/>
              <a:t>Application designed for out-of-the-box use or configuration to match unique business processes</a:t>
            </a:r>
          </a:p>
        </p:txBody>
      </p:sp>
      <p:cxnSp>
        <p:nvCxnSpPr>
          <p:cNvPr id="41" name="Straight Connector 40">
            <a:extLst>
              <a:ext uri="{FF2B5EF4-FFF2-40B4-BE49-F238E27FC236}">
                <a16:creationId xmlns:a16="http://schemas.microsoft.com/office/drawing/2014/main" id="{6C73A5A3-9EA9-4719-A497-E4FC80A71C6F}"/>
              </a:ext>
              <a:ext uri="{C183D7F6-B498-43B3-948B-1728B52AA6E4}">
                <adec:decorative xmlns:adec="http://schemas.microsoft.com/office/drawing/2017/decorative" val="1"/>
              </a:ext>
            </a:extLst>
          </p:cNvPr>
          <p:cNvCxnSpPr>
            <a:cxnSpLocks/>
          </p:cNvCxnSpPr>
          <p:nvPr/>
        </p:nvCxnSpPr>
        <p:spPr>
          <a:xfrm>
            <a:off x="1792224" y="2443552"/>
            <a:ext cx="981716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chart with an arrow pointing upward to the right ">
            <a:extLst>
              <a:ext uri="{FF2B5EF4-FFF2-40B4-BE49-F238E27FC236}">
                <a16:creationId xmlns:a16="http://schemas.microsoft.com/office/drawing/2014/main" id="{1A31C5AC-5F8B-485D-A09E-E06834F75F06}"/>
              </a:ext>
            </a:extLst>
          </p:cNvPr>
          <p:cNvPicPr>
            <a:picLocks noChangeAspect="1"/>
          </p:cNvPicPr>
          <p:nvPr/>
        </p:nvPicPr>
        <p:blipFill>
          <a:blip r:embed="rId3"/>
          <a:stretch>
            <a:fillRect/>
          </a:stretch>
        </p:blipFill>
        <p:spPr>
          <a:xfrm>
            <a:off x="588263" y="2718062"/>
            <a:ext cx="826008" cy="826008"/>
          </a:xfrm>
          <a:prstGeom prst="rect">
            <a:avLst/>
          </a:prstGeom>
        </p:spPr>
      </p:pic>
      <p:sp>
        <p:nvSpPr>
          <p:cNvPr id="43" name="TextBox 42">
            <a:extLst>
              <a:ext uri="{FF2B5EF4-FFF2-40B4-BE49-F238E27FC236}">
                <a16:creationId xmlns:a16="http://schemas.microsoft.com/office/drawing/2014/main" id="{7A21CFA4-3AE8-424B-97BE-CEB6EEA1FE5A}"/>
              </a:ext>
            </a:extLst>
          </p:cNvPr>
          <p:cNvSpPr txBox="1"/>
          <p:nvPr/>
        </p:nvSpPr>
        <p:spPr>
          <a:xfrm>
            <a:off x="1792224" y="2945638"/>
            <a:ext cx="9817164" cy="369332"/>
          </a:xfrm>
          <a:prstGeom prst="rect">
            <a:avLst/>
          </a:prstGeom>
          <a:noFill/>
        </p:spPr>
        <p:txBody>
          <a:bodyPr wrap="square" lIns="0" tIns="0" rIns="0" bIns="0" rtlCol="0" anchor="ctr">
            <a:spAutoFit/>
          </a:bodyPr>
          <a:lstStyle/>
          <a:p>
            <a:r>
              <a:rPr lang="en-US" sz="2400" dirty="0"/>
              <a:t>Business process flows streamline sales processes</a:t>
            </a:r>
          </a:p>
        </p:txBody>
      </p:sp>
      <p:sp>
        <p:nvSpPr>
          <p:cNvPr id="44" name="Rectangle 43">
            <a:extLst>
              <a:ext uri="{FF2B5EF4-FFF2-40B4-BE49-F238E27FC236}">
                <a16:creationId xmlns:a16="http://schemas.microsoft.com/office/drawing/2014/main" id="{2E3C1691-E02C-48E1-B5AE-74C0DDBE7AAD}"/>
              </a:ext>
              <a:ext uri="{C183D7F6-B498-43B3-948B-1728B52AA6E4}">
                <adec:decorative xmlns:adec="http://schemas.microsoft.com/office/drawing/2017/decorative" val="1"/>
              </a:ext>
            </a:extLst>
          </p:cNvPr>
          <p:cNvSpPr/>
          <p:nvPr/>
        </p:nvSpPr>
        <p:spPr bwMode="auto">
          <a:xfrm>
            <a:off x="585217" y="3771899"/>
            <a:ext cx="11018518" cy="2371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Arrow: Pentagon 44">
            <a:extLst>
              <a:ext uri="{FF2B5EF4-FFF2-40B4-BE49-F238E27FC236}">
                <a16:creationId xmlns:a16="http://schemas.microsoft.com/office/drawing/2014/main" id="{94B34768-EEAD-4231-9FE1-1BB97FEB793B}"/>
              </a:ext>
            </a:extLst>
          </p:cNvPr>
          <p:cNvSpPr/>
          <p:nvPr/>
        </p:nvSpPr>
        <p:spPr>
          <a:xfrm>
            <a:off x="727139" y="4460424"/>
            <a:ext cx="2259931" cy="994669"/>
          </a:xfrm>
          <a:prstGeom prst="homePlate">
            <a:avLst>
              <a:gd name="adj" fmla="val 26017"/>
            </a:avLst>
          </a:prstGeom>
          <a:solidFill>
            <a:srgbClr val="243A5E"/>
          </a:solidFill>
          <a:ln>
            <a:noFill/>
          </a:ln>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Lead</a:t>
            </a:r>
          </a:p>
        </p:txBody>
      </p:sp>
      <p:sp>
        <p:nvSpPr>
          <p:cNvPr id="46" name="Arrow: Chevron 45">
            <a:extLst>
              <a:ext uri="{FF2B5EF4-FFF2-40B4-BE49-F238E27FC236}">
                <a16:creationId xmlns:a16="http://schemas.microsoft.com/office/drawing/2014/main" id="{CFE7DC59-1585-4F90-BF72-9EF8DBC01E0B}"/>
              </a:ext>
            </a:extLst>
          </p:cNvPr>
          <p:cNvSpPr/>
          <p:nvPr/>
        </p:nvSpPr>
        <p:spPr>
          <a:xfrm>
            <a:off x="2845825" y="4460424"/>
            <a:ext cx="2259931" cy="994669"/>
          </a:xfrm>
          <a:prstGeom prst="chevron">
            <a:avLst>
              <a:gd name="adj" fmla="val 26017"/>
            </a:avLst>
          </a:prstGeom>
          <a:solidFill>
            <a:schemeClr val="accent4">
              <a:lumMod val="75000"/>
            </a:schemeClr>
          </a:solidFill>
          <a:ln>
            <a:noFill/>
          </a:ln>
        </p:spPr>
        <p:style>
          <a:lnRef idx="2">
            <a:schemeClr val="lt1">
              <a:hueOff val="0"/>
              <a:satOff val="0"/>
              <a:lumOff val="0"/>
              <a:alphaOff val="0"/>
            </a:schemeClr>
          </a:lnRef>
          <a:fillRef idx="1">
            <a:schemeClr val="accent2">
              <a:shade val="80000"/>
              <a:hueOff val="-28585"/>
              <a:satOff val="-7147"/>
              <a:lumOff val="10303"/>
              <a:alphaOff val="0"/>
            </a:schemeClr>
          </a:fillRef>
          <a:effectRef idx="0">
            <a:schemeClr val="accent2">
              <a:shade val="80000"/>
              <a:hueOff val="-28585"/>
              <a:satOff val="-7147"/>
              <a:lumOff val="10303"/>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Opportunity</a:t>
            </a:r>
          </a:p>
        </p:txBody>
      </p:sp>
      <p:sp>
        <p:nvSpPr>
          <p:cNvPr id="47" name="Arrow: Chevron 46">
            <a:extLst>
              <a:ext uri="{FF2B5EF4-FFF2-40B4-BE49-F238E27FC236}">
                <a16:creationId xmlns:a16="http://schemas.microsoft.com/office/drawing/2014/main" id="{9A07C153-1DF1-4300-9F77-F23C5DA9714B}"/>
              </a:ext>
            </a:extLst>
          </p:cNvPr>
          <p:cNvSpPr/>
          <p:nvPr/>
        </p:nvSpPr>
        <p:spPr>
          <a:xfrm>
            <a:off x="4964511" y="4460424"/>
            <a:ext cx="2259931" cy="994669"/>
          </a:xfrm>
          <a:prstGeom prst="chevron">
            <a:avLst>
              <a:gd name="adj" fmla="val 26017"/>
            </a:avLst>
          </a:prstGeom>
          <a:solidFill>
            <a:schemeClr val="accent1">
              <a:lumMod val="50000"/>
            </a:schemeClr>
          </a:solidFill>
          <a:ln>
            <a:noFill/>
          </a:ln>
        </p:spPr>
        <p:style>
          <a:lnRef idx="2">
            <a:schemeClr val="lt1">
              <a:hueOff val="0"/>
              <a:satOff val="0"/>
              <a:lumOff val="0"/>
              <a:alphaOff val="0"/>
            </a:schemeClr>
          </a:lnRef>
          <a:fillRef idx="1">
            <a:schemeClr val="accent2">
              <a:shade val="80000"/>
              <a:hueOff val="-57171"/>
              <a:satOff val="-14293"/>
              <a:lumOff val="20607"/>
              <a:alphaOff val="0"/>
            </a:schemeClr>
          </a:fillRef>
          <a:effectRef idx="0">
            <a:schemeClr val="accent2">
              <a:shade val="80000"/>
              <a:hueOff val="-57171"/>
              <a:satOff val="-14293"/>
              <a:lumOff val="20607"/>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Quote</a:t>
            </a:r>
          </a:p>
        </p:txBody>
      </p:sp>
      <p:sp>
        <p:nvSpPr>
          <p:cNvPr id="48" name="Arrow: Chevron 47">
            <a:extLst>
              <a:ext uri="{FF2B5EF4-FFF2-40B4-BE49-F238E27FC236}">
                <a16:creationId xmlns:a16="http://schemas.microsoft.com/office/drawing/2014/main" id="{3B1E3AA7-C145-40D9-81F6-15256B95A876}"/>
              </a:ext>
            </a:extLst>
          </p:cNvPr>
          <p:cNvSpPr/>
          <p:nvPr/>
        </p:nvSpPr>
        <p:spPr>
          <a:xfrm>
            <a:off x="7083198" y="4460424"/>
            <a:ext cx="2259931" cy="994669"/>
          </a:xfrm>
          <a:prstGeom prst="chevron">
            <a:avLst>
              <a:gd name="adj" fmla="val 26017"/>
            </a:avLst>
          </a:prstGeom>
          <a:solidFill>
            <a:schemeClr val="accent1">
              <a:lumMod val="75000"/>
            </a:schemeClr>
          </a:solidFill>
          <a:ln>
            <a:noFill/>
          </a:ln>
        </p:spPr>
        <p:style>
          <a:lnRef idx="2">
            <a:schemeClr val="lt1">
              <a:hueOff val="0"/>
              <a:satOff val="0"/>
              <a:lumOff val="0"/>
              <a:alphaOff val="0"/>
            </a:schemeClr>
          </a:lnRef>
          <a:fillRef idx="1">
            <a:schemeClr val="accent2">
              <a:shade val="80000"/>
              <a:hueOff val="-85756"/>
              <a:satOff val="-21440"/>
              <a:lumOff val="30910"/>
              <a:alphaOff val="0"/>
            </a:schemeClr>
          </a:fillRef>
          <a:effectRef idx="0">
            <a:schemeClr val="accent2">
              <a:shade val="80000"/>
              <a:hueOff val="-85756"/>
              <a:satOff val="-21440"/>
              <a:lumOff val="3091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Order</a:t>
            </a:r>
          </a:p>
        </p:txBody>
      </p:sp>
      <p:sp>
        <p:nvSpPr>
          <p:cNvPr id="49" name="Arrow: Chevron 48">
            <a:extLst>
              <a:ext uri="{FF2B5EF4-FFF2-40B4-BE49-F238E27FC236}">
                <a16:creationId xmlns:a16="http://schemas.microsoft.com/office/drawing/2014/main" id="{DDF9C08B-36BF-42F4-B784-B4A2446C70C4}"/>
              </a:ext>
            </a:extLst>
          </p:cNvPr>
          <p:cNvSpPr/>
          <p:nvPr/>
        </p:nvSpPr>
        <p:spPr>
          <a:xfrm>
            <a:off x="9201883" y="4460424"/>
            <a:ext cx="2259931" cy="994669"/>
          </a:xfrm>
          <a:prstGeom prst="chevron">
            <a:avLst>
              <a:gd name="adj" fmla="val 26017"/>
            </a:avLst>
          </a:prstGeom>
          <a:solidFill>
            <a:schemeClr val="accent1"/>
          </a:solidFill>
          <a:ln>
            <a:noFill/>
          </a:ln>
        </p:spPr>
        <p:style>
          <a:lnRef idx="2">
            <a:schemeClr val="lt1">
              <a:hueOff val="0"/>
              <a:satOff val="0"/>
              <a:lumOff val="0"/>
              <a:alphaOff val="0"/>
            </a:schemeClr>
          </a:lnRef>
          <a:fillRef idx="1">
            <a:schemeClr val="accent2">
              <a:shade val="80000"/>
              <a:hueOff val="-114341"/>
              <a:satOff val="-28586"/>
              <a:lumOff val="41213"/>
              <a:alphaOff val="0"/>
            </a:schemeClr>
          </a:fillRef>
          <a:effectRef idx="0">
            <a:schemeClr val="accent2">
              <a:shade val="80000"/>
              <a:hueOff val="-114341"/>
              <a:satOff val="-28586"/>
              <a:lumOff val="41213"/>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711200">
              <a:lnSpc>
                <a:spcPct val="90000"/>
              </a:lnSpc>
              <a:spcBef>
                <a:spcPct val="0"/>
              </a:spcBef>
              <a:spcAft>
                <a:spcPct val="35000"/>
              </a:spcAft>
              <a:buNone/>
            </a:pPr>
            <a:r>
              <a:rPr lang="en-GB" sz="2000" kern="1200">
                <a:latin typeface="+mj-lt"/>
              </a:rPr>
              <a:t>Invoice</a:t>
            </a:r>
          </a:p>
        </p:txBody>
      </p:sp>
    </p:spTree>
    <p:extLst>
      <p:ext uri="{BB962C8B-B14F-4D97-AF65-F5344CB8AC3E}">
        <p14:creationId xmlns:p14="http://schemas.microsoft.com/office/powerpoint/2010/main" val="30940479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5DDC-FBBC-43E2-ADC1-DB0827C11032}"/>
              </a:ext>
            </a:extLst>
          </p:cNvPr>
          <p:cNvSpPr>
            <a:spLocks noGrp="1"/>
          </p:cNvSpPr>
          <p:nvPr>
            <p:ph type="title"/>
          </p:nvPr>
        </p:nvSpPr>
        <p:spPr/>
        <p:txBody>
          <a:bodyPr/>
          <a:lstStyle/>
          <a:p>
            <a:r>
              <a:rPr lang="en-US" dirty="0"/>
              <a:t>Common terms</a:t>
            </a:r>
          </a:p>
        </p:txBody>
      </p:sp>
      <p:sp>
        <p:nvSpPr>
          <p:cNvPr id="38" name="Rectangle 37">
            <a:extLst>
              <a:ext uri="{FF2B5EF4-FFF2-40B4-BE49-F238E27FC236}">
                <a16:creationId xmlns:a16="http://schemas.microsoft.com/office/drawing/2014/main" id="{8BB7963A-FF21-48C0-BF6C-3C7FFE694C00}"/>
              </a:ext>
              <a:ext uri="{C183D7F6-B498-43B3-948B-1728B52AA6E4}">
                <adec:decorative xmlns:adec="http://schemas.microsoft.com/office/drawing/2017/decorative" val="1"/>
              </a:ext>
            </a:extLst>
          </p:cNvPr>
          <p:cNvSpPr/>
          <p:nvPr/>
        </p:nvSpPr>
        <p:spPr bwMode="auto">
          <a:xfrm>
            <a:off x="585217" y="1162051"/>
            <a:ext cx="11018518" cy="49815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Text Placeholder 2">
            <a:extLst>
              <a:ext uri="{FF2B5EF4-FFF2-40B4-BE49-F238E27FC236}">
                <a16:creationId xmlns:a16="http://schemas.microsoft.com/office/drawing/2014/main" id="{33E0F843-ACA4-460C-9F76-C9A408168C6B}"/>
              </a:ext>
            </a:extLst>
          </p:cNvPr>
          <p:cNvSpPr txBox="1">
            <a:spLocks/>
          </p:cNvSpPr>
          <p:nvPr/>
        </p:nvSpPr>
        <p:spPr>
          <a:xfrm>
            <a:off x="714375" y="128962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Account</a:t>
            </a:r>
            <a:endParaRPr lang="en-US" sz="2400"/>
          </a:p>
        </p:txBody>
      </p:sp>
      <p:sp>
        <p:nvSpPr>
          <p:cNvPr id="40" name="Text Placeholder 2">
            <a:extLst>
              <a:ext uri="{FF2B5EF4-FFF2-40B4-BE49-F238E27FC236}">
                <a16:creationId xmlns:a16="http://schemas.microsoft.com/office/drawing/2014/main" id="{95086206-9730-4E6C-ACD3-D01FD5E55019}"/>
              </a:ext>
            </a:extLst>
          </p:cNvPr>
          <p:cNvSpPr txBox="1">
            <a:spLocks/>
          </p:cNvSpPr>
          <p:nvPr/>
        </p:nvSpPr>
        <p:spPr>
          <a:xfrm>
            <a:off x="714375" y="197416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Activities</a:t>
            </a:r>
            <a:endParaRPr lang="en-US" sz="2400"/>
          </a:p>
        </p:txBody>
      </p:sp>
      <p:sp>
        <p:nvSpPr>
          <p:cNvPr id="41" name="Text Placeholder 2">
            <a:extLst>
              <a:ext uri="{FF2B5EF4-FFF2-40B4-BE49-F238E27FC236}">
                <a16:creationId xmlns:a16="http://schemas.microsoft.com/office/drawing/2014/main" id="{49F80E1D-A706-4400-A962-1DD5CF5222A7}"/>
              </a:ext>
            </a:extLst>
          </p:cNvPr>
          <p:cNvSpPr txBox="1">
            <a:spLocks/>
          </p:cNvSpPr>
          <p:nvPr/>
        </p:nvSpPr>
        <p:spPr>
          <a:xfrm>
            <a:off x="714375" y="265869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AI</a:t>
            </a:r>
            <a:endParaRPr lang="en-US" sz="2400"/>
          </a:p>
        </p:txBody>
      </p:sp>
      <p:sp>
        <p:nvSpPr>
          <p:cNvPr id="42" name="Text Placeholder 2">
            <a:extLst>
              <a:ext uri="{FF2B5EF4-FFF2-40B4-BE49-F238E27FC236}">
                <a16:creationId xmlns:a16="http://schemas.microsoft.com/office/drawing/2014/main" id="{4418ABD1-D4A1-4FE8-AC17-64E03A30D9C0}"/>
              </a:ext>
            </a:extLst>
          </p:cNvPr>
          <p:cNvSpPr txBox="1">
            <a:spLocks/>
          </p:cNvSpPr>
          <p:nvPr/>
        </p:nvSpPr>
        <p:spPr>
          <a:xfrm>
            <a:off x="714375" y="334323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Business Process Flow</a:t>
            </a:r>
            <a:endParaRPr lang="en-US" sz="2400"/>
          </a:p>
        </p:txBody>
      </p:sp>
      <p:sp>
        <p:nvSpPr>
          <p:cNvPr id="43" name="Text Placeholder 2">
            <a:extLst>
              <a:ext uri="{FF2B5EF4-FFF2-40B4-BE49-F238E27FC236}">
                <a16:creationId xmlns:a16="http://schemas.microsoft.com/office/drawing/2014/main" id="{120EE039-6631-464A-96EB-F3B0D3C64560}"/>
              </a:ext>
            </a:extLst>
          </p:cNvPr>
          <p:cNvSpPr txBox="1">
            <a:spLocks/>
          </p:cNvSpPr>
          <p:nvPr/>
        </p:nvSpPr>
        <p:spPr>
          <a:xfrm>
            <a:off x="714375" y="4027766"/>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COLAC</a:t>
            </a:r>
            <a:endParaRPr lang="en-US" sz="2400"/>
          </a:p>
        </p:txBody>
      </p:sp>
      <p:sp>
        <p:nvSpPr>
          <p:cNvPr id="44" name="Text Placeholder 2">
            <a:extLst>
              <a:ext uri="{FF2B5EF4-FFF2-40B4-BE49-F238E27FC236}">
                <a16:creationId xmlns:a16="http://schemas.microsoft.com/office/drawing/2014/main" id="{23788E1B-A8BA-45DE-824C-457E3477A167}"/>
              </a:ext>
            </a:extLst>
          </p:cNvPr>
          <p:cNvSpPr txBox="1">
            <a:spLocks/>
          </p:cNvSpPr>
          <p:nvPr/>
        </p:nvSpPr>
        <p:spPr>
          <a:xfrm>
            <a:off x="714375" y="4712301"/>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Contact</a:t>
            </a:r>
            <a:endParaRPr lang="en-US" sz="2400"/>
          </a:p>
        </p:txBody>
      </p:sp>
      <p:sp>
        <p:nvSpPr>
          <p:cNvPr id="45" name="Text Placeholder 2">
            <a:extLst>
              <a:ext uri="{FF2B5EF4-FFF2-40B4-BE49-F238E27FC236}">
                <a16:creationId xmlns:a16="http://schemas.microsoft.com/office/drawing/2014/main" id="{2F825FBD-AEEB-479A-A91A-AFDF03688D55}"/>
              </a:ext>
            </a:extLst>
          </p:cNvPr>
          <p:cNvSpPr txBox="1">
            <a:spLocks/>
          </p:cNvSpPr>
          <p:nvPr/>
        </p:nvSpPr>
        <p:spPr>
          <a:xfrm>
            <a:off x="714375" y="5396835"/>
            <a:ext cx="3522581" cy="619209"/>
          </a:xfrm>
          <a:prstGeom prst="rect">
            <a:avLst/>
          </a:prstGeom>
          <a:solidFill>
            <a:schemeClr val="bg1">
              <a:lumMod val="95000"/>
            </a:schemeClr>
          </a:solidFill>
        </p:spPr>
        <p:txBody>
          <a:bodyPr lIns="182880" tIns="91440" rIns="182880" bIns="9144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Customer</a:t>
            </a:r>
            <a:endParaRPr lang="en-US" sz="2400"/>
          </a:p>
        </p:txBody>
      </p:sp>
      <p:sp>
        <p:nvSpPr>
          <p:cNvPr id="46" name="Text Placeholder 2">
            <a:extLst>
              <a:ext uri="{FF2B5EF4-FFF2-40B4-BE49-F238E27FC236}">
                <a16:creationId xmlns:a16="http://schemas.microsoft.com/office/drawing/2014/main" id="{C43827D8-A4F3-40CF-88FA-E18AD9554BBE}"/>
              </a:ext>
            </a:extLst>
          </p:cNvPr>
          <p:cNvSpPr txBox="1">
            <a:spLocks/>
          </p:cNvSpPr>
          <p:nvPr/>
        </p:nvSpPr>
        <p:spPr>
          <a:xfrm>
            <a:off x="4333186" y="128962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Data model</a:t>
            </a:r>
          </a:p>
        </p:txBody>
      </p:sp>
      <p:sp>
        <p:nvSpPr>
          <p:cNvPr id="47" name="Text Placeholder 2">
            <a:extLst>
              <a:ext uri="{FF2B5EF4-FFF2-40B4-BE49-F238E27FC236}">
                <a16:creationId xmlns:a16="http://schemas.microsoft.com/office/drawing/2014/main" id="{CBCDE4A6-FBD5-4D84-BD98-2C988EE8E5A9}"/>
              </a:ext>
            </a:extLst>
          </p:cNvPr>
          <p:cNvSpPr txBox="1">
            <a:spLocks/>
          </p:cNvSpPr>
          <p:nvPr/>
        </p:nvSpPr>
        <p:spPr>
          <a:xfrm>
            <a:off x="4333186" y="197416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Table</a:t>
            </a:r>
          </a:p>
        </p:txBody>
      </p:sp>
      <p:sp>
        <p:nvSpPr>
          <p:cNvPr id="48" name="Text Placeholder 2">
            <a:extLst>
              <a:ext uri="{FF2B5EF4-FFF2-40B4-BE49-F238E27FC236}">
                <a16:creationId xmlns:a16="http://schemas.microsoft.com/office/drawing/2014/main" id="{3E536311-F167-4180-BC8D-CAAF1299D57B}"/>
              </a:ext>
            </a:extLst>
          </p:cNvPr>
          <p:cNvSpPr txBox="1">
            <a:spLocks/>
          </p:cNvSpPr>
          <p:nvPr/>
        </p:nvSpPr>
        <p:spPr>
          <a:xfrm>
            <a:off x="4333186" y="265869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Column</a:t>
            </a:r>
          </a:p>
        </p:txBody>
      </p:sp>
      <p:sp>
        <p:nvSpPr>
          <p:cNvPr id="49" name="Text Placeholder 2">
            <a:extLst>
              <a:ext uri="{FF2B5EF4-FFF2-40B4-BE49-F238E27FC236}">
                <a16:creationId xmlns:a16="http://schemas.microsoft.com/office/drawing/2014/main" id="{11952618-2F1B-4BB0-AB62-5FFAD75EE8DA}"/>
              </a:ext>
            </a:extLst>
          </p:cNvPr>
          <p:cNvSpPr txBox="1">
            <a:spLocks/>
          </p:cNvSpPr>
          <p:nvPr/>
        </p:nvSpPr>
        <p:spPr>
          <a:xfrm>
            <a:off x="4333186" y="334323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Lead</a:t>
            </a:r>
          </a:p>
        </p:txBody>
      </p:sp>
      <p:sp>
        <p:nvSpPr>
          <p:cNvPr id="50" name="Text Placeholder 2">
            <a:extLst>
              <a:ext uri="{FF2B5EF4-FFF2-40B4-BE49-F238E27FC236}">
                <a16:creationId xmlns:a16="http://schemas.microsoft.com/office/drawing/2014/main" id="{BD7D9855-63D3-479E-A87E-213353CCDEBF}"/>
              </a:ext>
            </a:extLst>
          </p:cNvPr>
          <p:cNvSpPr txBox="1">
            <a:spLocks/>
          </p:cNvSpPr>
          <p:nvPr/>
        </p:nvSpPr>
        <p:spPr>
          <a:xfrm>
            <a:off x="4333186" y="402776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Opportunity</a:t>
            </a:r>
          </a:p>
        </p:txBody>
      </p:sp>
      <p:sp>
        <p:nvSpPr>
          <p:cNvPr id="51" name="Text Placeholder 2">
            <a:extLst>
              <a:ext uri="{FF2B5EF4-FFF2-40B4-BE49-F238E27FC236}">
                <a16:creationId xmlns:a16="http://schemas.microsoft.com/office/drawing/2014/main" id="{56AAA606-667D-466E-B472-94104D303820}"/>
              </a:ext>
            </a:extLst>
          </p:cNvPr>
          <p:cNvSpPr txBox="1">
            <a:spLocks/>
          </p:cNvSpPr>
          <p:nvPr/>
        </p:nvSpPr>
        <p:spPr>
          <a:xfrm>
            <a:off x="4333186" y="471230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Product Catalog</a:t>
            </a:r>
          </a:p>
        </p:txBody>
      </p:sp>
      <p:sp>
        <p:nvSpPr>
          <p:cNvPr id="52" name="Text Placeholder 2">
            <a:extLst>
              <a:ext uri="{FF2B5EF4-FFF2-40B4-BE49-F238E27FC236}">
                <a16:creationId xmlns:a16="http://schemas.microsoft.com/office/drawing/2014/main" id="{D2800BD5-2504-46B6-88E3-247768318AA3}"/>
              </a:ext>
            </a:extLst>
          </p:cNvPr>
          <p:cNvSpPr txBox="1">
            <a:spLocks/>
          </p:cNvSpPr>
          <p:nvPr/>
        </p:nvSpPr>
        <p:spPr>
          <a:xfrm>
            <a:off x="4333186" y="5396835"/>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Rows</a:t>
            </a:r>
          </a:p>
        </p:txBody>
      </p:sp>
      <p:sp>
        <p:nvSpPr>
          <p:cNvPr id="53" name="Text Placeholder 2">
            <a:extLst>
              <a:ext uri="{FF2B5EF4-FFF2-40B4-BE49-F238E27FC236}">
                <a16:creationId xmlns:a16="http://schemas.microsoft.com/office/drawing/2014/main" id="{EC066720-6F5B-48B2-A202-C3DA78D7199F}"/>
              </a:ext>
            </a:extLst>
          </p:cNvPr>
          <p:cNvSpPr txBox="1">
            <a:spLocks/>
          </p:cNvSpPr>
          <p:nvPr/>
        </p:nvSpPr>
        <p:spPr>
          <a:xfrm>
            <a:off x="7951996" y="128962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Sales Hub</a:t>
            </a:r>
          </a:p>
        </p:txBody>
      </p:sp>
      <p:sp>
        <p:nvSpPr>
          <p:cNvPr id="54" name="Text Placeholder 2">
            <a:extLst>
              <a:ext uri="{FF2B5EF4-FFF2-40B4-BE49-F238E27FC236}">
                <a16:creationId xmlns:a16="http://schemas.microsoft.com/office/drawing/2014/main" id="{9C7D3E7F-21D1-4450-B368-268A092490ED}"/>
              </a:ext>
            </a:extLst>
          </p:cNvPr>
          <p:cNvSpPr txBox="1">
            <a:spLocks/>
          </p:cNvSpPr>
          <p:nvPr/>
        </p:nvSpPr>
        <p:spPr>
          <a:xfrm>
            <a:off x="7951996" y="197416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Security Role</a:t>
            </a:r>
          </a:p>
        </p:txBody>
      </p:sp>
      <p:sp>
        <p:nvSpPr>
          <p:cNvPr id="55" name="Text Placeholder 2">
            <a:extLst>
              <a:ext uri="{FF2B5EF4-FFF2-40B4-BE49-F238E27FC236}">
                <a16:creationId xmlns:a16="http://schemas.microsoft.com/office/drawing/2014/main" id="{F9A0A6DB-E804-4822-815C-55E183D85A80}"/>
              </a:ext>
            </a:extLst>
          </p:cNvPr>
          <p:cNvSpPr txBox="1">
            <a:spLocks/>
          </p:cNvSpPr>
          <p:nvPr/>
        </p:nvSpPr>
        <p:spPr>
          <a:xfrm>
            <a:off x="7951996" y="265869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Sitemap</a:t>
            </a:r>
          </a:p>
        </p:txBody>
      </p:sp>
      <p:sp>
        <p:nvSpPr>
          <p:cNvPr id="56" name="Text Placeholder 2">
            <a:extLst>
              <a:ext uri="{FF2B5EF4-FFF2-40B4-BE49-F238E27FC236}">
                <a16:creationId xmlns:a16="http://schemas.microsoft.com/office/drawing/2014/main" id="{09B92196-97AD-44EB-A941-1DD7DC32BAFE}"/>
              </a:ext>
            </a:extLst>
          </p:cNvPr>
          <p:cNvSpPr txBox="1">
            <a:spLocks/>
          </p:cNvSpPr>
          <p:nvPr/>
        </p:nvSpPr>
        <p:spPr>
          <a:xfrm>
            <a:off x="7951996" y="334323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Solution</a:t>
            </a:r>
          </a:p>
        </p:txBody>
      </p:sp>
      <p:sp>
        <p:nvSpPr>
          <p:cNvPr id="59" name="Text Placeholder 2">
            <a:extLst>
              <a:ext uri="{FF2B5EF4-FFF2-40B4-BE49-F238E27FC236}">
                <a16:creationId xmlns:a16="http://schemas.microsoft.com/office/drawing/2014/main" id="{A3F8A316-0740-4EDA-B80D-AE34C1F4DE0E}"/>
              </a:ext>
            </a:extLst>
          </p:cNvPr>
          <p:cNvSpPr txBox="1">
            <a:spLocks/>
          </p:cNvSpPr>
          <p:nvPr/>
        </p:nvSpPr>
        <p:spPr>
          <a:xfrm>
            <a:off x="7951996" y="4027766"/>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Unified Interface</a:t>
            </a:r>
          </a:p>
        </p:txBody>
      </p:sp>
      <p:sp>
        <p:nvSpPr>
          <p:cNvPr id="60" name="Text Placeholder 2">
            <a:extLst>
              <a:ext uri="{FF2B5EF4-FFF2-40B4-BE49-F238E27FC236}">
                <a16:creationId xmlns:a16="http://schemas.microsoft.com/office/drawing/2014/main" id="{A85377A3-5647-4E05-96CD-4D45F6E9199E}"/>
              </a:ext>
            </a:extLst>
          </p:cNvPr>
          <p:cNvSpPr txBox="1">
            <a:spLocks/>
          </p:cNvSpPr>
          <p:nvPr/>
        </p:nvSpPr>
        <p:spPr>
          <a:xfrm>
            <a:off x="7951996" y="4712301"/>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User</a:t>
            </a:r>
          </a:p>
        </p:txBody>
      </p:sp>
      <p:sp>
        <p:nvSpPr>
          <p:cNvPr id="61" name="Text Placeholder 2">
            <a:extLst>
              <a:ext uri="{FF2B5EF4-FFF2-40B4-BE49-F238E27FC236}">
                <a16:creationId xmlns:a16="http://schemas.microsoft.com/office/drawing/2014/main" id="{1C8371C2-44F6-4F15-B1EE-61ECA03DB4B3}"/>
              </a:ext>
            </a:extLst>
          </p:cNvPr>
          <p:cNvSpPr txBox="1">
            <a:spLocks/>
          </p:cNvSpPr>
          <p:nvPr/>
        </p:nvSpPr>
        <p:spPr>
          <a:xfrm>
            <a:off x="7951996" y="5396835"/>
            <a:ext cx="3522581" cy="619209"/>
          </a:xfrm>
          <a:prstGeom prst="rect">
            <a:avLst/>
          </a:prstGeom>
          <a:solidFill>
            <a:schemeClr val="bg1">
              <a:lumMod val="95000"/>
            </a:schemeClr>
          </a:solidFill>
        </p:spPr>
        <p:txBody>
          <a:bodyPr lIns="182880" tIns="91440" rIns="182880" bIns="91440" anchor="ct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View</a:t>
            </a:r>
          </a:p>
        </p:txBody>
      </p:sp>
    </p:spTree>
    <p:extLst>
      <p:ext uri="{BB962C8B-B14F-4D97-AF65-F5344CB8AC3E}">
        <p14:creationId xmlns:p14="http://schemas.microsoft.com/office/powerpoint/2010/main" val="31606282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4CF-87DE-488D-9388-992C0D0EBC4E}"/>
              </a:ext>
            </a:extLst>
          </p:cNvPr>
          <p:cNvSpPr>
            <a:spLocks noGrp="1"/>
          </p:cNvSpPr>
          <p:nvPr>
            <p:ph type="title"/>
          </p:nvPr>
        </p:nvSpPr>
        <p:spPr/>
        <p:txBody>
          <a:bodyPr/>
          <a:lstStyle/>
          <a:p>
            <a:r>
              <a:rPr lang="en-US" dirty="0"/>
              <a:t>Data model overview</a:t>
            </a:r>
          </a:p>
        </p:txBody>
      </p:sp>
      <p:pic>
        <p:nvPicPr>
          <p:cNvPr id="38" name="Picture 37" descr="Icon of three square of different size and colors aligning at the bottom">
            <a:extLst>
              <a:ext uri="{FF2B5EF4-FFF2-40B4-BE49-F238E27FC236}">
                <a16:creationId xmlns:a16="http://schemas.microsoft.com/office/drawing/2014/main" id="{27BB9B41-F8DA-4DA1-A484-4ADF5540BAAA}"/>
              </a:ext>
            </a:extLst>
          </p:cNvPr>
          <p:cNvPicPr>
            <a:picLocks noChangeAspect="1"/>
          </p:cNvPicPr>
          <p:nvPr/>
        </p:nvPicPr>
        <p:blipFill>
          <a:blip r:embed="rId2"/>
          <a:stretch>
            <a:fillRect/>
          </a:stretch>
        </p:blipFill>
        <p:spPr>
          <a:xfrm>
            <a:off x="588263" y="1238420"/>
            <a:ext cx="826008" cy="826008"/>
          </a:xfrm>
          <a:prstGeom prst="rect">
            <a:avLst/>
          </a:prstGeom>
        </p:spPr>
      </p:pic>
      <p:sp>
        <p:nvSpPr>
          <p:cNvPr id="39" name="TextBox 38">
            <a:extLst>
              <a:ext uri="{FF2B5EF4-FFF2-40B4-BE49-F238E27FC236}">
                <a16:creationId xmlns:a16="http://schemas.microsoft.com/office/drawing/2014/main" id="{23D4FE2E-CB1B-4C73-A486-68DE1E5DD640}"/>
              </a:ext>
            </a:extLst>
          </p:cNvPr>
          <p:cNvSpPr txBox="1"/>
          <p:nvPr/>
        </p:nvSpPr>
        <p:spPr>
          <a:xfrm>
            <a:off x="1685925" y="1238420"/>
            <a:ext cx="9923463" cy="964367"/>
          </a:xfrm>
          <a:prstGeom prst="rect">
            <a:avLst/>
          </a:prstGeom>
          <a:noFill/>
        </p:spPr>
        <p:txBody>
          <a:bodyPr wrap="square" lIns="0" tIns="0" rIns="0" bIns="0" rtlCol="0" anchor="ctr">
            <a:spAutoFit/>
          </a:bodyPr>
          <a:lstStyle/>
          <a:p>
            <a:r>
              <a:rPr lang="en-US" sz="2000" dirty="0">
                <a:latin typeface="+mj-lt"/>
              </a:rPr>
              <a:t>Tables</a:t>
            </a:r>
          </a:p>
          <a:p>
            <a:pPr marL="285750" indent="-169863">
              <a:spcBef>
                <a:spcPts val="200"/>
              </a:spcBef>
              <a:spcAft>
                <a:spcPts val="400"/>
              </a:spcAft>
              <a:buFont typeface="Arial" panose="020B0604020202020204" pitchFamily="34" charset="0"/>
              <a:buChar char="•"/>
            </a:pPr>
            <a:r>
              <a:rPr lang="en-US" sz="1800" dirty="0"/>
              <a:t>Formal representations used to model and manage business data</a:t>
            </a:r>
          </a:p>
          <a:p>
            <a:pPr marL="285750" indent="-169863">
              <a:spcBef>
                <a:spcPts val="200"/>
              </a:spcBef>
              <a:spcAft>
                <a:spcPts val="400"/>
              </a:spcAft>
              <a:buFont typeface="Arial" panose="020B0604020202020204" pitchFamily="34" charset="0"/>
              <a:buChar char="•"/>
            </a:pPr>
            <a:r>
              <a:rPr lang="en-US" sz="1800" dirty="0"/>
              <a:t>Example: Contact, Company, Project, Product</a:t>
            </a:r>
          </a:p>
        </p:txBody>
      </p:sp>
      <p:cxnSp>
        <p:nvCxnSpPr>
          <p:cNvPr id="40" name="Straight Connector 39">
            <a:extLst>
              <a:ext uri="{FF2B5EF4-FFF2-40B4-BE49-F238E27FC236}">
                <a16:creationId xmlns:a16="http://schemas.microsoft.com/office/drawing/2014/main" id="{58025F52-C7A1-473E-8FB9-050D36F2DA21}"/>
              </a:ext>
              <a:ext uri="{C183D7F6-B498-43B3-948B-1728B52AA6E4}">
                <adec:decorative xmlns:adec="http://schemas.microsoft.com/office/drawing/2017/decorative" val="1"/>
              </a:ext>
            </a:extLst>
          </p:cNvPr>
          <p:cNvCxnSpPr>
            <a:cxnSpLocks/>
          </p:cNvCxnSpPr>
          <p:nvPr/>
        </p:nvCxnSpPr>
        <p:spPr>
          <a:xfrm>
            <a:off x="1685925" y="2385396"/>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box with a gear">
            <a:extLst>
              <a:ext uri="{FF2B5EF4-FFF2-40B4-BE49-F238E27FC236}">
                <a16:creationId xmlns:a16="http://schemas.microsoft.com/office/drawing/2014/main" id="{D94DABEC-1525-460F-9A5E-FE0082D3BE84}"/>
              </a:ext>
            </a:extLst>
          </p:cNvPr>
          <p:cNvPicPr>
            <a:picLocks noChangeAspect="1"/>
          </p:cNvPicPr>
          <p:nvPr/>
        </p:nvPicPr>
        <p:blipFill>
          <a:blip r:embed="rId3"/>
          <a:stretch>
            <a:fillRect/>
          </a:stretch>
        </p:blipFill>
        <p:spPr>
          <a:xfrm>
            <a:off x="588263" y="2568005"/>
            <a:ext cx="826008" cy="826008"/>
          </a:xfrm>
          <a:prstGeom prst="rect">
            <a:avLst/>
          </a:prstGeom>
        </p:spPr>
      </p:pic>
      <p:sp>
        <p:nvSpPr>
          <p:cNvPr id="42" name="TextBox 41">
            <a:extLst>
              <a:ext uri="{FF2B5EF4-FFF2-40B4-BE49-F238E27FC236}">
                <a16:creationId xmlns:a16="http://schemas.microsoft.com/office/drawing/2014/main" id="{85EAD7B9-7CB8-4950-8B51-E9F24EF8EC01}"/>
              </a:ext>
            </a:extLst>
          </p:cNvPr>
          <p:cNvSpPr txBox="1"/>
          <p:nvPr/>
        </p:nvSpPr>
        <p:spPr>
          <a:xfrm>
            <a:off x="1685925" y="2568005"/>
            <a:ext cx="9923463" cy="964367"/>
          </a:xfrm>
          <a:prstGeom prst="rect">
            <a:avLst/>
          </a:prstGeom>
          <a:noFill/>
        </p:spPr>
        <p:txBody>
          <a:bodyPr wrap="square" lIns="0" tIns="0" rIns="0" bIns="0" rtlCol="0" anchor="ctr">
            <a:spAutoFit/>
          </a:bodyPr>
          <a:lstStyle/>
          <a:p>
            <a:r>
              <a:rPr lang="en-US" sz="2000" dirty="0">
                <a:latin typeface="+mj-lt"/>
              </a:rPr>
              <a:t>Columns</a:t>
            </a:r>
          </a:p>
          <a:p>
            <a:pPr marL="285750" indent="-169863">
              <a:spcBef>
                <a:spcPts val="200"/>
              </a:spcBef>
              <a:spcAft>
                <a:spcPts val="400"/>
              </a:spcAft>
              <a:buFont typeface="Arial" panose="020B0604020202020204" pitchFamily="34" charset="0"/>
              <a:buChar char="•"/>
            </a:pPr>
            <a:r>
              <a:rPr lang="en-US" sz="1800" dirty="0"/>
              <a:t>Information stored in a table</a:t>
            </a:r>
          </a:p>
          <a:p>
            <a:pPr marL="285750" indent="-169863">
              <a:spcBef>
                <a:spcPts val="200"/>
              </a:spcBef>
              <a:spcAft>
                <a:spcPts val="400"/>
              </a:spcAft>
              <a:buFont typeface="Arial" panose="020B0604020202020204" pitchFamily="34" charset="0"/>
              <a:buChar char="•"/>
            </a:pPr>
            <a:r>
              <a:rPr lang="en-US" sz="1800" dirty="0"/>
              <a:t>Types include text, money, or date</a:t>
            </a:r>
          </a:p>
        </p:txBody>
      </p:sp>
      <p:cxnSp>
        <p:nvCxnSpPr>
          <p:cNvPr id="43" name="Straight Connector 42">
            <a:extLst>
              <a:ext uri="{FF2B5EF4-FFF2-40B4-BE49-F238E27FC236}">
                <a16:creationId xmlns:a16="http://schemas.microsoft.com/office/drawing/2014/main" id="{B2294FF8-930F-4041-B30D-A0BE8D0C2178}"/>
              </a:ext>
              <a:ext uri="{C183D7F6-B498-43B3-948B-1728B52AA6E4}">
                <adec:decorative xmlns:adec="http://schemas.microsoft.com/office/drawing/2017/decorative" val="1"/>
              </a:ext>
            </a:extLst>
          </p:cNvPr>
          <p:cNvCxnSpPr>
            <a:cxnSpLocks/>
          </p:cNvCxnSpPr>
          <p:nvPr/>
        </p:nvCxnSpPr>
        <p:spPr>
          <a:xfrm>
            <a:off x="1685925" y="3714981"/>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lines connecting 6 dots">
            <a:extLst>
              <a:ext uri="{FF2B5EF4-FFF2-40B4-BE49-F238E27FC236}">
                <a16:creationId xmlns:a16="http://schemas.microsoft.com/office/drawing/2014/main" id="{0C79A0C9-A800-4D79-9246-297C76C388FC}"/>
              </a:ext>
            </a:extLst>
          </p:cNvPr>
          <p:cNvPicPr>
            <a:picLocks noChangeAspect="1"/>
          </p:cNvPicPr>
          <p:nvPr/>
        </p:nvPicPr>
        <p:blipFill>
          <a:blip r:embed="rId4"/>
          <a:stretch>
            <a:fillRect/>
          </a:stretch>
        </p:blipFill>
        <p:spPr>
          <a:xfrm>
            <a:off x="588263" y="3897590"/>
            <a:ext cx="826008" cy="826008"/>
          </a:xfrm>
          <a:prstGeom prst="rect">
            <a:avLst/>
          </a:prstGeom>
        </p:spPr>
      </p:pic>
      <p:sp>
        <p:nvSpPr>
          <p:cNvPr id="45" name="TextBox 44">
            <a:extLst>
              <a:ext uri="{FF2B5EF4-FFF2-40B4-BE49-F238E27FC236}">
                <a16:creationId xmlns:a16="http://schemas.microsoft.com/office/drawing/2014/main" id="{BA4EE4B5-C8C6-43A2-A00A-EF9BAA2B3FBD}"/>
              </a:ext>
            </a:extLst>
          </p:cNvPr>
          <p:cNvSpPr txBox="1"/>
          <p:nvPr/>
        </p:nvSpPr>
        <p:spPr>
          <a:xfrm>
            <a:off x="1685925" y="3897590"/>
            <a:ext cx="9923463" cy="964367"/>
          </a:xfrm>
          <a:prstGeom prst="rect">
            <a:avLst/>
          </a:prstGeom>
          <a:noFill/>
        </p:spPr>
        <p:txBody>
          <a:bodyPr wrap="square" lIns="0" tIns="0" rIns="0" bIns="0" rtlCol="0" anchor="ctr">
            <a:spAutoFit/>
          </a:bodyPr>
          <a:lstStyle/>
          <a:p>
            <a:r>
              <a:rPr lang="en-US" sz="2000" dirty="0">
                <a:latin typeface="+mj-lt"/>
              </a:rPr>
              <a:t>Relationships</a:t>
            </a:r>
          </a:p>
          <a:p>
            <a:pPr marL="285750" indent="-169863">
              <a:spcBef>
                <a:spcPts val="200"/>
              </a:spcBef>
              <a:spcAft>
                <a:spcPts val="400"/>
              </a:spcAft>
              <a:buFont typeface="Arial" panose="020B0604020202020204" pitchFamily="34" charset="0"/>
              <a:buChar char="•"/>
            </a:pPr>
            <a:r>
              <a:rPr lang="en-US" sz="1800" dirty="0"/>
              <a:t>Describe the ways that table rows can be associated with rows from other tables</a:t>
            </a:r>
          </a:p>
          <a:p>
            <a:pPr marL="285750" indent="-169863">
              <a:spcBef>
                <a:spcPts val="200"/>
              </a:spcBef>
              <a:spcAft>
                <a:spcPts val="400"/>
              </a:spcAft>
              <a:buFont typeface="Arial" panose="020B0604020202020204" pitchFamily="34" charset="0"/>
              <a:buChar char="•"/>
            </a:pPr>
            <a:r>
              <a:rPr lang="en-US" sz="1800" dirty="0"/>
              <a:t>Example: </a:t>
            </a:r>
            <a:r>
              <a:rPr lang="en-US" sz="1800" dirty="0">
                <a:latin typeface="+mj-lt"/>
              </a:rPr>
              <a:t>Employees</a:t>
            </a:r>
            <a:r>
              <a:rPr lang="en-US" sz="1800" dirty="0"/>
              <a:t> (a table) work for </a:t>
            </a:r>
            <a:r>
              <a:rPr lang="en-US" sz="1800" dirty="0">
                <a:latin typeface="+mj-lt"/>
              </a:rPr>
              <a:t>companies</a:t>
            </a:r>
            <a:r>
              <a:rPr lang="en-US" sz="1800" dirty="0"/>
              <a:t> (another table)</a:t>
            </a:r>
          </a:p>
        </p:txBody>
      </p:sp>
      <p:cxnSp>
        <p:nvCxnSpPr>
          <p:cNvPr id="46" name="Straight Connector 45">
            <a:extLst>
              <a:ext uri="{FF2B5EF4-FFF2-40B4-BE49-F238E27FC236}">
                <a16:creationId xmlns:a16="http://schemas.microsoft.com/office/drawing/2014/main" id="{D1F890C4-5F94-4953-9CC6-DD50889909FB}"/>
              </a:ext>
              <a:ext uri="{C183D7F6-B498-43B3-948B-1728B52AA6E4}">
                <adec:decorative xmlns:adec="http://schemas.microsoft.com/office/drawing/2017/decorative" val="1"/>
              </a:ext>
            </a:extLst>
          </p:cNvPr>
          <p:cNvCxnSpPr>
            <a:cxnSpLocks/>
          </p:cNvCxnSpPr>
          <p:nvPr/>
        </p:nvCxnSpPr>
        <p:spPr>
          <a:xfrm>
            <a:off x="1685925" y="5044566"/>
            <a:ext cx="99234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 name="Picture 46" descr="Icon of a circle with a plus sign inside ">
            <a:extLst>
              <a:ext uri="{FF2B5EF4-FFF2-40B4-BE49-F238E27FC236}">
                <a16:creationId xmlns:a16="http://schemas.microsoft.com/office/drawing/2014/main" id="{7A52DBBE-147A-4FF6-895E-B215CEF50325}"/>
              </a:ext>
            </a:extLst>
          </p:cNvPr>
          <p:cNvPicPr>
            <a:picLocks noChangeAspect="1"/>
          </p:cNvPicPr>
          <p:nvPr/>
        </p:nvPicPr>
        <p:blipFill>
          <a:blip r:embed="rId5"/>
          <a:stretch>
            <a:fillRect/>
          </a:stretch>
        </p:blipFill>
        <p:spPr>
          <a:xfrm>
            <a:off x="588263" y="5227172"/>
            <a:ext cx="826008" cy="826008"/>
          </a:xfrm>
          <a:prstGeom prst="rect">
            <a:avLst/>
          </a:prstGeom>
        </p:spPr>
      </p:pic>
      <p:sp>
        <p:nvSpPr>
          <p:cNvPr id="48" name="TextBox 47">
            <a:extLst>
              <a:ext uri="{FF2B5EF4-FFF2-40B4-BE49-F238E27FC236}">
                <a16:creationId xmlns:a16="http://schemas.microsoft.com/office/drawing/2014/main" id="{6BE7739B-D2A9-4545-B41C-31D248AE5ED7}"/>
              </a:ext>
            </a:extLst>
          </p:cNvPr>
          <p:cNvSpPr txBox="1"/>
          <p:nvPr/>
        </p:nvSpPr>
        <p:spPr>
          <a:xfrm>
            <a:off x="1685925" y="5227172"/>
            <a:ext cx="9923463" cy="887422"/>
          </a:xfrm>
          <a:prstGeom prst="rect">
            <a:avLst/>
          </a:prstGeom>
          <a:noFill/>
        </p:spPr>
        <p:txBody>
          <a:bodyPr wrap="square" lIns="0" tIns="0" rIns="0" bIns="0" rtlCol="0" anchor="ctr">
            <a:spAutoFit/>
          </a:bodyPr>
          <a:lstStyle/>
          <a:p>
            <a:r>
              <a:rPr lang="en-US" sz="2000" dirty="0">
                <a:latin typeface="+mj-lt"/>
              </a:rPr>
              <a:t>Security</a:t>
            </a:r>
          </a:p>
          <a:p>
            <a:pPr>
              <a:spcBef>
                <a:spcPts val="200"/>
              </a:spcBef>
              <a:spcAft>
                <a:spcPts val="400"/>
              </a:spcAft>
            </a:pPr>
            <a:r>
              <a:rPr lang="en-US" sz="1800" dirty="0"/>
              <a:t>Defines the way users interact with the data model, including row visibility to groups of users or row ownership</a:t>
            </a:r>
          </a:p>
        </p:txBody>
      </p:sp>
    </p:spTree>
    <p:extLst>
      <p:ext uri="{BB962C8B-B14F-4D97-AF65-F5344CB8AC3E}">
        <p14:creationId xmlns:p14="http://schemas.microsoft.com/office/powerpoint/2010/main" val="36000963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0147-3C98-4630-9AE3-7DFA971695A0}"/>
              </a:ext>
            </a:extLst>
          </p:cNvPr>
          <p:cNvSpPr>
            <a:spLocks noGrp="1"/>
          </p:cNvSpPr>
          <p:nvPr>
            <p:ph type="title"/>
          </p:nvPr>
        </p:nvSpPr>
        <p:spPr/>
        <p:txBody>
          <a:bodyPr/>
          <a:lstStyle/>
          <a:p>
            <a:r>
              <a:rPr lang="en-US" dirty="0"/>
              <a:t>Configure the app</a:t>
            </a:r>
          </a:p>
        </p:txBody>
      </p:sp>
      <p:pic>
        <p:nvPicPr>
          <p:cNvPr id="89" name="Picture 88" descr="Icon of four arrows pointing left, fight, up and down.">
            <a:extLst>
              <a:ext uri="{FF2B5EF4-FFF2-40B4-BE49-F238E27FC236}">
                <a16:creationId xmlns:a16="http://schemas.microsoft.com/office/drawing/2014/main" id="{F73563D7-4DCC-40C5-B1A6-9646B8DE5E7E}"/>
              </a:ext>
            </a:extLst>
          </p:cNvPr>
          <p:cNvPicPr>
            <a:picLocks noChangeAspect="1"/>
          </p:cNvPicPr>
          <p:nvPr/>
        </p:nvPicPr>
        <p:blipFill>
          <a:blip r:embed="rId3"/>
          <a:stretch>
            <a:fillRect/>
          </a:stretch>
        </p:blipFill>
        <p:spPr>
          <a:xfrm>
            <a:off x="1100960" y="2484488"/>
            <a:ext cx="1121664" cy="1121664"/>
          </a:xfrm>
          <a:prstGeom prst="rect">
            <a:avLst/>
          </a:prstGeom>
        </p:spPr>
      </p:pic>
      <p:sp>
        <p:nvSpPr>
          <p:cNvPr id="90" name="TextBox 89">
            <a:extLst>
              <a:ext uri="{FF2B5EF4-FFF2-40B4-BE49-F238E27FC236}">
                <a16:creationId xmlns:a16="http://schemas.microsoft.com/office/drawing/2014/main" id="{092CAEA8-5549-4843-B5FB-F63B9258592B}"/>
              </a:ext>
            </a:extLst>
          </p:cNvPr>
          <p:cNvSpPr txBox="1">
            <a:spLocks/>
          </p:cNvSpPr>
          <p:nvPr/>
        </p:nvSpPr>
        <p:spPr>
          <a:xfrm>
            <a:off x="591438"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Sales territories</a:t>
            </a:r>
          </a:p>
        </p:txBody>
      </p:sp>
      <p:pic>
        <p:nvPicPr>
          <p:cNvPr id="91" name="Picture 90" descr="Icon of a spinner and a wrench">
            <a:extLst>
              <a:ext uri="{FF2B5EF4-FFF2-40B4-BE49-F238E27FC236}">
                <a16:creationId xmlns:a16="http://schemas.microsoft.com/office/drawing/2014/main" id="{70AF6768-E0EC-4253-9D15-9C11F25858DB}"/>
              </a:ext>
            </a:extLst>
          </p:cNvPr>
          <p:cNvPicPr>
            <a:picLocks noChangeAspect="1"/>
          </p:cNvPicPr>
          <p:nvPr/>
        </p:nvPicPr>
        <p:blipFill>
          <a:blip r:embed="rId4"/>
          <a:stretch>
            <a:fillRect/>
          </a:stretch>
        </p:blipFill>
        <p:spPr>
          <a:xfrm>
            <a:off x="3319730" y="2484488"/>
            <a:ext cx="1121664" cy="1121664"/>
          </a:xfrm>
          <a:prstGeom prst="rect">
            <a:avLst/>
          </a:prstGeom>
        </p:spPr>
      </p:pic>
      <p:sp>
        <p:nvSpPr>
          <p:cNvPr id="92" name="TextBox 91">
            <a:extLst>
              <a:ext uri="{FF2B5EF4-FFF2-40B4-BE49-F238E27FC236}">
                <a16:creationId xmlns:a16="http://schemas.microsoft.com/office/drawing/2014/main" id="{E3F8B9DA-F97B-4205-AD73-15143AF26487}"/>
              </a:ext>
            </a:extLst>
          </p:cNvPr>
          <p:cNvSpPr txBox="1">
            <a:spLocks/>
          </p:cNvSpPr>
          <p:nvPr/>
        </p:nvSpPr>
        <p:spPr>
          <a:xfrm>
            <a:off x="2810207"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5"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Auto-number settings</a:t>
            </a:r>
          </a:p>
        </p:txBody>
      </p:sp>
      <p:pic>
        <p:nvPicPr>
          <p:cNvPr id="93" name="Picture 92" descr="Icon of a calendar">
            <a:extLst>
              <a:ext uri="{FF2B5EF4-FFF2-40B4-BE49-F238E27FC236}">
                <a16:creationId xmlns:a16="http://schemas.microsoft.com/office/drawing/2014/main" id="{22D46482-2E30-404C-8352-BFDEF24B8B16}"/>
              </a:ext>
            </a:extLst>
          </p:cNvPr>
          <p:cNvPicPr>
            <a:picLocks noChangeAspect="1"/>
          </p:cNvPicPr>
          <p:nvPr/>
        </p:nvPicPr>
        <p:blipFill>
          <a:blip r:embed="rId5"/>
          <a:stretch>
            <a:fillRect/>
          </a:stretch>
        </p:blipFill>
        <p:spPr>
          <a:xfrm>
            <a:off x="5538499" y="2484488"/>
            <a:ext cx="1121664" cy="1121664"/>
          </a:xfrm>
          <a:prstGeom prst="rect">
            <a:avLst/>
          </a:prstGeom>
        </p:spPr>
      </p:pic>
      <p:sp>
        <p:nvSpPr>
          <p:cNvPr id="94" name="TextBox 93">
            <a:extLst>
              <a:ext uri="{FF2B5EF4-FFF2-40B4-BE49-F238E27FC236}">
                <a16:creationId xmlns:a16="http://schemas.microsoft.com/office/drawing/2014/main" id="{25737D6B-303B-4D6A-B3F7-105FF582347F}"/>
              </a:ext>
            </a:extLst>
          </p:cNvPr>
          <p:cNvSpPr txBox="1">
            <a:spLocks/>
          </p:cNvSpPr>
          <p:nvPr/>
        </p:nvSpPr>
        <p:spPr>
          <a:xfrm>
            <a:off x="5028977"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Fiscal year</a:t>
            </a:r>
          </a:p>
        </p:txBody>
      </p:sp>
      <p:pic>
        <p:nvPicPr>
          <p:cNvPr id="95" name="Picture 94" descr="Icon of a dollar sign and two arrows pointing left and right.">
            <a:extLst>
              <a:ext uri="{FF2B5EF4-FFF2-40B4-BE49-F238E27FC236}">
                <a16:creationId xmlns:a16="http://schemas.microsoft.com/office/drawing/2014/main" id="{5C91A5AA-3DBC-4980-A67D-BB95679EFD04}"/>
              </a:ext>
            </a:extLst>
          </p:cNvPr>
          <p:cNvPicPr>
            <a:picLocks noChangeAspect="1"/>
          </p:cNvPicPr>
          <p:nvPr/>
        </p:nvPicPr>
        <p:blipFill>
          <a:blip r:embed="rId6"/>
          <a:stretch>
            <a:fillRect/>
          </a:stretch>
        </p:blipFill>
        <p:spPr>
          <a:xfrm>
            <a:off x="7757269" y="2484488"/>
            <a:ext cx="1121664" cy="1121664"/>
          </a:xfrm>
          <a:prstGeom prst="rect">
            <a:avLst/>
          </a:prstGeom>
        </p:spPr>
      </p:pic>
      <p:sp>
        <p:nvSpPr>
          <p:cNvPr id="96" name="TextBox 95">
            <a:extLst>
              <a:ext uri="{FF2B5EF4-FFF2-40B4-BE49-F238E27FC236}">
                <a16:creationId xmlns:a16="http://schemas.microsoft.com/office/drawing/2014/main" id="{B81D1274-DA80-469A-98FD-9C09291D7302}"/>
              </a:ext>
            </a:extLst>
          </p:cNvPr>
          <p:cNvSpPr txBox="1">
            <a:spLocks/>
          </p:cNvSpPr>
          <p:nvPr/>
        </p:nvSpPr>
        <p:spPr>
          <a:xfrm>
            <a:off x="7247746"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Currencies</a:t>
            </a:r>
          </a:p>
        </p:txBody>
      </p:sp>
      <p:pic>
        <p:nvPicPr>
          <p:cNvPr id="97" name="Picture 96" descr="Icon of a bar graph with a plus sign ">
            <a:extLst>
              <a:ext uri="{FF2B5EF4-FFF2-40B4-BE49-F238E27FC236}">
                <a16:creationId xmlns:a16="http://schemas.microsoft.com/office/drawing/2014/main" id="{960D54C3-7B72-4CE9-916B-F2AE3EF9D48F}"/>
              </a:ext>
            </a:extLst>
          </p:cNvPr>
          <p:cNvPicPr>
            <a:picLocks noChangeAspect="1"/>
          </p:cNvPicPr>
          <p:nvPr/>
        </p:nvPicPr>
        <p:blipFill>
          <a:blip r:embed="rId7"/>
          <a:stretch>
            <a:fillRect/>
          </a:stretch>
        </p:blipFill>
        <p:spPr>
          <a:xfrm>
            <a:off x="9976038" y="2484488"/>
            <a:ext cx="1121664" cy="1121664"/>
          </a:xfrm>
          <a:prstGeom prst="rect">
            <a:avLst/>
          </a:prstGeom>
        </p:spPr>
      </p:pic>
      <p:sp>
        <p:nvSpPr>
          <p:cNvPr id="98" name="TextBox 97">
            <a:extLst>
              <a:ext uri="{FF2B5EF4-FFF2-40B4-BE49-F238E27FC236}">
                <a16:creationId xmlns:a16="http://schemas.microsoft.com/office/drawing/2014/main" id="{E93D39DC-6A9F-4BB6-882A-BB98B0DF230C}"/>
              </a:ext>
            </a:extLst>
          </p:cNvPr>
          <p:cNvSpPr txBox="1">
            <a:spLocks/>
          </p:cNvSpPr>
          <p:nvPr/>
        </p:nvSpPr>
        <p:spPr>
          <a:xfrm>
            <a:off x="9466516" y="3191211"/>
            <a:ext cx="2139102" cy="1942764"/>
          </a:xfrm>
          <a:custGeom>
            <a:avLst/>
            <a:gdLst>
              <a:gd name="connsiteX0" fmla="*/ 378877 w 1525132"/>
              <a:gd name="connsiteY0" fmla="*/ 0 h 1385147"/>
              <a:gd name="connsiteX1" fmla="*/ 394656 w 1525132"/>
              <a:gd name="connsiteY1" fmla="*/ 50832 h 1385147"/>
              <a:gd name="connsiteX2" fmla="*/ 762566 w 1525132"/>
              <a:gd name="connsiteY2" fmla="*/ 294699 h 1385147"/>
              <a:gd name="connsiteX3" fmla="*/ 1130476 w 1525132"/>
              <a:gd name="connsiteY3" fmla="*/ 50832 h 1385147"/>
              <a:gd name="connsiteX4" fmla="*/ 1146255 w 1525132"/>
              <a:gd name="connsiteY4" fmla="*/ 0 h 1385147"/>
              <a:gd name="connsiteX5" fmla="*/ 1188924 w 1525132"/>
              <a:gd name="connsiteY5" fmla="*/ 22623 h 1385147"/>
              <a:gd name="connsiteX6" fmla="*/ 1525132 w 1525132"/>
              <a:gd name="connsiteY6" fmla="*/ 640279 h 1385147"/>
              <a:gd name="connsiteX7" fmla="*/ 762566 w 1525132"/>
              <a:gd name="connsiteY7" fmla="*/ 1385147 h 1385147"/>
              <a:gd name="connsiteX8" fmla="*/ 0 w 1525132"/>
              <a:gd name="connsiteY8" fmla="*/ 640279 h 1385147"/>
              <a:gd name="connsiteX9" fmla="*/ 336208 w 1525132"/>
              <a:gd name="connsiteY9" fmla="*/ 22623 h 138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5132" h="1385147">
                <a:moveTo>
                  <a:pt x="378877" y="0"/>
                </a:moveTo>
                <a:lnTo>
                  <a:pt x="394656" y="50832"/>
                </a:lnTo>
                <a:cubicBezTo>
                  <a:pt x="455271" y="194143"/>
                  <a:pt x="597176" y="294699"/>
                  <a:pt x="762566" y="294699"/>
                </a:cubicBezTo>
                <a:cubicBezTo>
                  <a:pt x="927957" y="294699"/>
                  <a:pt x="1069861" y="194143"/>
                  <a:pt x="1130476" y="50832"/>
                </a:cubicBezTo>
                <a:lnTo>
                  <a:pt x="1146255" y="0"/>
                </a:lnTo>
                <a:lnTo>
                  <a:pt x="1188924" y="22623"/>
                </a:lnTo>
                <a:cubicBezTo>
                  <a:pt x="1391768" y="156481"/>
                  <a:pt x="1525132" y="383167"/>
                  <a:pt x="1525132" y="640279"/>
                </a:cubicBezTo>
                <a:cubicBezTo>
                  <a:pt x="1525132" y="1051658"/>
                  <a:pt x="1183720" y="1385147"/>
                  <a:pt x="762566" y="1385147"/>
                </a:cubicBezTo>
                <a:cubicBezTo>
                  <a:pt x="341412" y="1385147"/>
                  <a:pt x="0" y="1051658"/>
                  <a:pt x="0" y="640279"/>
                </a:cubicBezTo>
                <a:cubicBezTo>
                  <a:pt x="0" y="383167"/>
                  <a:pt x="133364" y="156481"/>
                  <a:pt x="336208" y="22623"/>
                </a:cubicBezTo>
                <a:close/>
              </a:path>
            </a:pathLst>
          </a:custGeom>
          <a:solidFill>
            <a:srgbClr val="243A5E"/>
          </a:solidFill>
        </p:spPr>
        <p:txBody>
          <a:bodyPr wrap="square" lIns="0" tIns="0" rIns="0" bIns="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a:solidFill>
                  <a:schemeClr val="bg1"/>
                </a:solidFill>
                <a:latin typeface="+mj-lt"/>
              </a:rPr>
              <a:t>Goals</a:t>
            </a:r>
          </a:p>
        </p:txBody>
      </p:sp>
    </p:spTree>
    <p:extLst>
      <p:ext uri="{BB962C8B-B14F-4D97-AF65-F5344CB8AC3E}">
        <p14:creationId xmlns:p14="http://schemas.microsoft.com/office/powerpoint/2010/main" val="838897280"/>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13394D799EF2439355C0A00194BDF3" ma:contentTypeVersion="17" ma:contentTypeDescription="Create a new document." ma:contentTypeScope="" ma:versionID="1f3f557e19f497be20dadb96c6117878">
  <xsd:schema xmlns:xsd="http://www.w3.org/2001/XMLSchema" xmlns:xs="http://www.w3.org/2001/XMLSchema" xmlns:p="http://schemas.microsoft.com/office/2006/metadata/properties" xmlns:ns1="http://schemas.microsoft.com/sharepoint/v3" xmlns:ns3="ab15ca28-51ab-42fa-bbaf-6ff425bbafd3" xmlns:ns4="a8bec400-eccf-4fd9-9bd4-ed0234528eb9" targetNamespace="http://schemas.microsoft.com/office/2006/metadata/properties" ma:root="true" ma:fieldsID="801e1b006eaf5e742b76aca74a4b397f" ns1:_="" ns3:_="" ns4:_="">
    <xsd:import namespace="http://schemas.microsoft.com/sharepoint/v3"/>
    <xsd:import namespace="ab15ca28-51ab-42fa-bbaf-6ff425bbafd3"/>
    <xsd:import namespace="a8bec400-eccf-4fd9-9bd4-ed0234528eb9"/>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15ca28-51ab-42fa-bbaf-6ff425bbaf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bec400-eccf-4fd9-9bd4-ed0234528eb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8bec400-eccf-4fd9-9bd4-ed0234528eb9"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B1678D7-D315-4EA8-8579-65BD4BE9F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15ca28-51ab-42fa-bbaf-6ff425bbafd3"/>
    <ds:schemaRef ds:uri="a8bec400-eccf-4fd9-9bd4-ed0234528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a8bec400-eccf-4fd9-9bd4-ed0234528eb9"/>
    <ds:schemaRef ds:uri="http://schemas.microsoft.com/sharepoint/v3"/>
    <ds:schemaRef ds:uri="ab15ca28-51ab-42fa-bbaf-6ff425bbafd3"/>
    <ds:schemaRef ds:uri="http://purl.org/dc/dcmitype/"/>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87</TotalTime>
  <Words>1759</Words>
  <Application>Microsoft Office PowerPoint</Application>
  <PresentationFormat>Widescreen</PresentationFormat>
  <Paragraphs>148</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White Template</vt:lpstr>
      <vt:lpstr>Module 1:  Configure Dynamics 365 Sales</vt:lpstr>
      <vt:lpstr>Module agenda</vt:lpstr>
      <vt:lpstr>Lesson 1: Configure organization and management settings</vt:lpstr>
      <vt:lpstr>Dynamics 365 Sales overview </vt:lpstr>
      <vt:lpstr>Feature overview</vt:lpstr>
      <vt:lpstr>Sales process overview</vt:lpstr>
      <vt:lpstr>Common terms</vt:lpstr>
      <vt:lpstr>Data model overview</vt:lpstr>
      <vt:lpstr>Configure the app</vt:lpstr>
      <vt:lpstr>Customization options</vt:lpstr>
      <vt:lpstr>Security roles</vt:lpstr>
      <vt:lpstr>Lab 1.1: Validate lab environment</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Marketing application configuration</dc:title>
  <dc:subject>&lt;Event name&gt;</dc:subject>
  <dc:creator>Evelyn Sheahan</dc:creator>
  <cp:keywords/>
  <dc:description/>
  <cp:lastModifiedBy>Sumit Gupta</cp:lastModifiedBy>
  <cp:revision>6</cp:revision>
  <dcterms:created xsi:type="dcterms:W3CDTF">2020-06-18T06:52:42Z</dcterms:created>
  <dcterms:modified xsi:type="dcterms:W3CDTF">2022-12-23T03:09:55Z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0x010100A613394D799EF2439355C0A00194BDF3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