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3" r:id="rId7"/>
    <p:sldId id="269" r:id="rId8"/>
    <p:sldId id="261" r:id="rId9"/>
    <p:sldId id="262"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045F-D44B-4778-AD7D-B00EA6304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BCD518-A6BA-464B-95F4-F985F18211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E71BC3-9BA3-40E0-AC09-49CABDAA3E9F}"/>
              </a:ext>
            </a:extLst>
          </p:cNvPr>
          <p:cNvSpPr>
            <a:spLocks noGrp="1"/>
          </p:cNvSpPr>
          <p:nvPr>
            <p:ph type="dt" sz="half" idx="10"/>
          </p:nvPr>
        </p:nvSpPr>
        <p:spPr/>
        <p:txBody>
          <a:bodyPr/>
          <a:lstStyle/>
          <a:p>
            <a:fld id="{F2BD8AFA-B0C1-4AFC-8B26-2E00EA35DACD}" type="datetimeFigureOut">
              <a:rPr lang="en-US" smtClean="0"/>
              <a:t>10/12/2019</a:t>
            </a:fld>
            <a:endParaRPr lang="en-US"/>
          </a:p>
        </p:txBody>
      </p:sp>
      <p:sp>
        <p:nvSpPr>
          <p:cNvPr id="5" name="Footer Placeholder 4">
            <a:extLst>
              <a:ext uri="{FF2B5EF4-FFF2-40B4-BE49-F238E27FC236}">
                <a16:creationId xmlns:a16="http://schemas.microsoft.com/office/drawing/2014/main" id="{2986A9D8-4721-4475-A2E2-98D7786717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FCF84-4103-4CED-BD99-3E2083167361}"/>
              </a:ext>
            </a:extLst>
          </p:cNvPr>
          <p:cNvSpPr>
            <a:spLocks noGrp="1"/>
          </p:cNvSpPr>
          <p:nvPr>
            <p:ph type="sldNum" sz="quarter" idx="12"/>
          </p:nvPr>
        </p:nvSpPr>
        <p:spPr/>
        <p:txBody>
          <a:bodyPr/>
          <a:lstStyle/>
          <a:p>
            <a:fld id="{5417610D-6AE1-40FB-A4B2-1990B6AD1EDB}" type="slidenum">
              <a:rPr lang="en-US" smtClean="0"/>
              <a:t>‹#›</a:t>
            </a:fld>
            <a:endParaRPr lang="en-US"/>
          </a:p>
        </p:txBody>
      </p:sp>
    </p:spTree>
    <p:extLst>
      <p:ext uri="{BB962C8B-B14F-4D97-AF65-F5344CB8AC3E}">
        <p14:creationId xmlns:p14="http://schemas.microsoft.com/office/powerpoint/2010/main" val="2215475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D1AB-E6E3-4718-AE84-6B9F6EC12A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B4A37E-74B7-43BE-9077-B0F1CCD7DD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F7619-98CF-4B2F-B827-843F6AF372EE}"/>
              </a:ext>
            </a:extLst>
          </p:cNvPr>
          <p:cNvSpPr>
            <a:spLocks noGrp="1"/>
          </p:cNvSpPr>
          <p:nvPr>
            <p:ph type="dt" sz="half" idx="10"/>
          </p:nvPr>
        </p:nvSpPr>
        <p:spPr/>
        <p:txBody>
          <a:bodyPr/>
          <a:lstStyle/>
          <a:p>
            <a:fld id="{F2BD8AFA-B0C1-4AFC-8B26-2E00EA35DACD}" type="datetimeFigureOut">
              <a:rPr lang="en-US" smtClean="0"/>
              <a:t>10/12/2019</a:t>
            </a:fld>
            <a:endParaRPr lang="en-US"/>
          </a:p>
        </p:txBody>
      </p:sp>
      <p:sp>
        <p:nvSpPr>
          <p:cNvPr id="5" name="Footer Placeholder 4">
            <a:extLst>
              <a:ext uri="{FF2B5EF4-FFF2-40B4-BE49-F238E27FC236}">
                <a16:creationId xmlns:a16="http://schemas.microsoft.com/office/drawing/2014/main" id="{DDF8D123-1E33-4A78-A8F3-E17A95398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EE2A4-27FA-4B65-B374-3E67FF048307}"/>
              </a:ext>
            </a:extLst>
          </p:cNvPr>
          <p:cNvSpPr>
            <a:spLocks noGrp="1"/>
          </p:cNvSpPr>
          <p:nvPr>
            <p:ph type="sldNum" sz="quarter" idx="12"/>
          </p:nvPr>
        </p:nvSpPr>
        <p:spPr/>
        <p:txBody>
          <a:bodyPr/>
          <a:lstStyle/>
          <a:p>
            <a:fld id="{5417610D-6AE1-40FB-A4B2-1990B6AD1EDB}" type="slidenum">
              <a:rPr lang="en-US" smtClean="0"/>
              <a:t>‹#›</a:t>
            </a:fld>
            <a:endParaRPr lang="en-US"/>
          </a:p>
        </p:txBody>
      </p:sp>
    </p:spTree>
    <p:extLst>
      <p:ext uri="{BB962C8B-B14F-4D97-AF65-F5344CB8AC3E}">
        <p14:creationId xmlns:p14="http://schemas.microsoft.com/office/powerpoint/2010/main" val="273783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B825A1-0045-4A7A-A7B5-23BB52EAE3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E6FFD2-406B-494B-B5A2-BE9595C662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5F573-C800-48FE-850B-C2D9E5643FA3}"/>
              </a:ext>
            </a:extLst>
          </p:cNvPr>
          <p:cNvSpPr>
            <a:spLocks noGrp="1"/>
          </p:cNvSpPr>
          <p:nvPr>
            <p:ph type="dt" sz="half" idx="10"/>
          </p:nvPr>
        </p:nvSpPr>
        <p:spPr/>
        <p:txBody>
          <a:bodyPr/>
          <a:lstStyle/>
          <a:p>
            <a:fld id="{F2BD8AFA-B0C1-4AFC-8B26-2E00EA35DACD}" type="datetimeFigureOut">
              <a:rPr lang="en-US" smtClean="0"/>
              <a:t>10/12/2019</a:t>
            </a:fld>
            <a:endParaRPr lang="en-US"/>
          </a:p>
        </p:txBody>
      </p:sp>
      <p:sp>
        <p:nvSpPr>
          <p:cNvPr id="5" name="Footer Placeholder 4">
            <a:extLst>
              <a:ext uri="{FF2B5EF4-FFF2-40B4-BE49-F238E27FC236}">
                <a16:creationId xmlns:a16="http://schemas.microsoft.com/office/drawing/2014/main" id="{61C9A404-592E-49FE-A0CE-94E69E7A5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C18E7-2FDF-42D2-9BEA-911664687B24}"/>
              </a:ext>
            </a:extLst>
          </p:cNvPr>
          <p:cNvSpPr>
            <a:spLocks noGrp="1"/>
          </p:cNvSpPr>
          <p:nvPr>
            <p:ph type="sldNum" sz="quarter" idx="12"/>
          </p:nvPr>
        </p:nvSpPr>
        <p:spPr/>
        <p:txBody>
          <a:bodyPr/>
          <a:lstStyle/>
          <a:p>
            <a:fld id="{5417610D-6AE1-40FB-A4B2-1990B6AD1EDB}" type="slidenum">
              <a:rPr lang="en-US" smtClean="0"/>
              <a:t>‹#›</a:t>
            </a:fld>
            <a:endParaRPr lang="en-US"/>
          </a:p>
        </p:txBody>
      </p:sp>
    </p:spTree>
    <p:extLst>
      <p:ext uri="{BB962C8B-B14F-4D97-AF65-F5344CB8AC3E}">
        <p14:creationId xmlns:p14="http://schemas.microsoft.com/office/powerpoint/2010/main" val="91744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95CF-D75A-4FC1-AD39-8F50869024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E6AF6-2EB1-42B5-832B-0F8730F629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ECA38-C1CA-49D3-A224-DBEED820D8FB}"/>
              </a:ext>
            </a:extLst>
          </p:cNvPr>
          <p:cNvSpPr>
            <a:spLocks noGrp="1"/>
          </p:cNvSpPr>
          <p:nvPr>
            <p:ph type="dt" sz="half" idx="10"/>
          </p:nvPr>
        </p:nvSpPr>
        <p:spPr/>
        <p:txBody>
          <a:bodyPr/>
          <a:lstStyle/>
          <a:p>
            <a:fld id="{F2BD8AFA-B0C1-4AFC-8B26-2E00EA35DACD}" type="datetimeFigureOut">
              <a:rPr lang="en-US" smtClean="0"/>
              <a:t>10/12/2019</a:t>
            </a:fld>
            <a:endParaRPr lang="en-US"/>
          </a:p>
        </p:txBody>
      </p:sp>
      <p:sp>
        <p:nvSpPr>
          <p:cNvPr id="5" name="Footer Placeholder 4">
            <a:extLst>
              <a:ext uri="{FF2B5EF4-FFF2-40B4-BE49-F238E27FC236}">
                <a16:creationId xmlns:a16="http://schemas.microsoft.com/office/drawing/2014/main" id="{4ADF5EEB-BCAC-4C06-84DE-697F0F3FB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9D7AF-8AE5-440F-A1AE-2DE9CB372B70}"/>
              </a:ext>
            </a:extLst>
          </p:cNvPr>
          <p:cNvSpPr>
            <a:spLocks noGrp="1"/>
          </p:cNvSpPr>
          <p:nvPr>
            <p:ph type="sldNum" sz="quarter" idx="12"/>
          </p:nvPr>
        </p:nvSpPr>
        <p:spPr/>
        <p:txBody>
          <a:bodyPr/>
          <a:lstStyle/>
          <a:p>
            <a:fld id="{5417610D-6AE1-40FB-A4B2-1990B6AD1EDB}" type="slidenum">
              <a:rPr lang="en-US" smtClean="0"/>
              <a:t>‹#›</a:t>
            </a:fld>
            <a:endParaRPr lang="en-US"/>
          </a:p>
        </p:txBody>
      </p:sp>
    </p:spTree>
    <p:extLst>
      <p:ext uri="{BB962C8B-B14F-4D97-AF65-F5344CB8AC3E}">
        <p14:creationId xmlns:p14="http://schemas.microsoft.com/office/powerpoint/2010/main" val="288853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809C2-6186-4906-ABDE-8A080D464F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DC2B40-6E9A-4AB9-9165-7D490F1C21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EE6716-E242-4ABE-9149-37F87544CCDF}"/>
              </a:ext>
            </a:extLst>
          </p:cNvPr>
          <p:cNvSpPr>
            <a:spLocks noGrp="1"/>
          </p:cNvSpPr>
          <p:nvPr>
            <p:ph type="dt" sz="half" idx="10"/>
          </p:nvPr>
        </p:nvSpPr>
        <p:spPr/>
        <p:txBody>
          <a:bodyPr/>
          <a:lstStyle/>
          <a:p>
            <a:fld id="{F2BD8AFA-B0C1-4AFC-8B26-2E00EA35DACD}" type="datetimeFigureOut">
              <a:rPr lang="en-US" smtClean="0"/>
              <a:t>10/12/2019</a:t>
            </a:fld>
            <a:endParaRPr lang="en-US"/>
          </a:p>
        </p:txBody>
      </p:sp>
      <p:sp>
        <p:nvSpPr>
          <p:cNvPr id="5" name="Footer Placeholder 4">
            <a:extLst>
              <a:ext uri="{FF2B5EF4-FFF2-40B4-BE49-F238E27FC236}">
                <a16:creationId xmlns:a16="http://schemas.microsoft.com/office/drawing/2014/main" id="{2BFDE89D-8C28-4204-BEED-A4EEAF338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68A4E6-5919-4815-9520-6AD3C849A192}"/>
              </a:ext>
            </a:extLst>
          </p:cNvPr>
          <p:cNvSpPr>
            <a:spLocks noGrp="1"/>
          </p:cNvSpPr>
          <p:nvPr>
            <p:ph type="sldNum" sz="quarter" idx="12"/>
          </p:nvPr>
        </p:nvSpPr>
        <p:spPr/>
        <p:txBody>
          <a:bodyPr/>
          <a:lstStyle/>
          <a:p>
            <a:fld id="{5417610D-6AE1-40FB-A4B2-1990B6AD1EDB}" type="slidenum">
              <a:rPr lang="en-US" smtClean="0"/>
              <a:t>‹#›</a:t>
            </a:fld>
            <a:endParaRPr lang="en-US"/>
          </a:p>
        </p:txBody>
      </p:sp>
    </p:spTree>
    <p:extLst>
      <p:ext uri="{BB962C8B-B14F-4D97-AF65-F5344CB8AC3E}">
        <p14:creationId xmlns:p14="http://schemas.microsoft.com/office/powerpoint/2010/main" val="3070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D252-808A-471A-8527-63E05CB7F9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42C7BA-62F1-4697-8AB9-6E5AF0E9FC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747C1B-0E66-4DA1-A350-A4CBA4072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BE9402-20F1-4294-9848-0877930C0DF1}"/>
              </a:ext>
            </a:extLst>
          </p:cNvPr>
          <p:cNvSpPr>
            <a:spLocks noGrp="1"/>
          </p:cNvSpPr>
          <p:nvPr>
            <p:ph type="dt" sz="half" idx="10"/>
          </p:nvPr>
        </p:nvSpPr>
        <p:spPr/>
        <p:txBody>
          <a:bodyPr/>
          <a:lstStyle/>
          <a:p>
            <a:fld id="{F2BD8AFA-B0C1-4AFC-8B26-2E00EA35DACD}" type="datetimeFigureOut">
              <a:rPr lang="en-US" smtClean="0"/>
              <a:t>10/12/2019</a:t>
            </a:fld>
            <a:endParaRPr lang="en-US"/>
          </a:p>
        </p:txBody>
      </p:sp>
      <p:sp>
        <p:nvSpPr>
          <p:cNvPr id="6" name="Footer Placeholder 5">
            <a:extLst>
              <a:ext uri="{FF2B5EF4-FFF2-40B4-BE49-F238E27FC236}">
                <a16:creationId xmlns:a16="http://schemas.microsoft.com/office/drawing/2014/main" id="{0CF609C0-FAB8-4879-83AB-F67488CF5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9A3FF2-893B-4AAC-8DC2-B2CA3ECB7146}"/>
              </a:ext>
            </a:extLst>
          </p:cNvPr>
          <p:cNvSpPr>
            <a:spLocks noGrp="1"/>
          </p:cNvSpPr>
          <p:nvPr>
            <p:ph type="sldNum" sz="quarter" idx="12"/>
          </p:nvPr>
        </p:nvSpPr>
        <p:spPr/>
        <p:txBody>
          <a:bodyPr/>
          <a:lstStyle/>
          <a:p>
            <a:fld id="{5417610D-6AE1-40FB-A4B2-1990B6AD1EDB}" type="slidenum">
              <a:rPr lang="en-US" smtClean="0"/>
              <a:t>‹#›</a:t>
            </a:fld>
            <a:endParaRPr lang="en-US"/>
          </a:p>
        </p:txBody>
      </p:sp>
    </p:spTree>
    <p:extLst>
      <p:ext uri="{BB962C8B-B14F-4D97-AF65-F5344CB8AC3E}">
        <p14:creationId xmlns:p14="http://schemas.microsoft.com/office/powerpoint/2010/main" val="225593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D4ED-D9A4-401A-B2F1-3D9195F967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856378-CF20-45FA-AACC-90904AA368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E4BC87-8BCC-48D0-A31C-0216979494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96F507-8A6C-4418-8436-95F47C20D5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04C414-C361-4584-8557-B75CA20278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7EB7F0-77AD-42F6-B5D3-D4FA3131E736}"/>
              </a:ext>
            </a:extLst>
          </p:cNvPr>
          <p:cNvSpPr>
            <a:spLocks noGrp="1"/>
          </p:cNvSpPr>
          <p:nvPr>
            <p:ph type="dt" sz="half" idx="10"/>
          </p:nvPr>
        </p:nvSpPr>
        <p:spPr/>
        <p:txBody>
          <a:bodyPr/>
          <a:lstStyle/>
          <a:p>
            <a:fld id="{F2BD8AFA-B0C1-4AFC-8B26-2E00EA35DACD}" type="datetimeFigureOut">
              <a:rPr lang="en-US" smtClean="0"/>
              <a:t>10/12/2019</a:t>
            </a:fld>
            <a:endParaRPr lang="en-US"/>
          </a:p>
        </p:txBody>
      </p:sp>
      <p:sp>
        <p:nvSpPr>
          <p:cNvPr id="8" name="Footer Placeholder 7">
            <a:extLst>
              <a:ext uri="{FF2B5EF4-FFF2-40B4-BE49-F238E27FC236}">
                <a16:creationId xmlns:a16="http://schemas.microsoft.com/office/drawing/2014/main" id="{18E457CF-69FD-4179-9434-3D04ADAA85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0E3CD-1E58-411F-8312-D90A9F2DB8CB}"/>
              </a:ext>
            </a:extLst>
          </p:cNvPr>
          <p:cNvSpPr>
            <a:spLocks noGrp="1"/>
          </p:cNvSpPr>
          <p:nvPr>
            <p:ph type="sldNum" sz="quarter" idx="12"/>
          </p:nvPr>
        </p:nvSpPr>
        <p:spPr/>
        <p:txBody>
          <a:bodyPr/>
          <a:lstStyle/>
          <a:p>
            <a:fld id="{5417610D-6AE1-40FB-A4B2-1990B6AD1EDB}" type="slidenum">
              <a:rPr lang="en-US" smtClean="0"/>
              <a:t>‹#›</a:t>
            </a:fld>
            <a:endParaRPr lang="en-US"/>
          </a:p>
        </p:txBody>
      </p:sp>
    </p:spTree>
    <p:extLst>
      <p:ext uri="{BB962C8B-B14F-4D97-AF65-F5344CB8AC3E}">
        <p14:creationId xmlns:p14="http://schemas.microsoft.com/office/powerpoint/2010/main" val="3891095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D144-4AAD-41B0-B4CB-1EDA49BEC3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85B100-D5D2-4FE7-B229-87663C3C8B18}"/>
              </a:ext>
            </a:extLst>
          </p:cNvPr>
          <p:cNvSpPr>
            <a:spLocks noGrp="1"/>
          </p:cNvSpPr>
          <p:nvPr>
            <p:ph type="dt" sz="half" idx="10"/>
          </p:nvPr>
        </p:nvSpPr>
        <p:spPr/>
        <p:txBody>
          <a:bodyPr/>
          <a:lstStyle/>
          <a:p>
            <a:fld id="{F2BD8AFA-B0C1-4AFC-8B26-2E00EA35DACD}" type="datetimeFigureOut">
              <a:rPr lang="en-US" smtClean="0"/>
              <a:t>10/12/2019</a:t>
            </a:fld>
            <a:endParaRPr lang="en-US"/>
          </a:p>
        </p:txBody>
      </p:sp>
      <p:sp>
        <p:nvSpPr>
          <p:cNvPr id="4" name="Footer Placeholder 3">
            <a:extLst>
              <a:ext uri="{FF2B5EF4-FFF2-40B4-BE49-F238E27FC236}">
                <a16:creationId xmlns:a16="http://schemas.microsoft.com/office/drawing/2014/main" id="{4536EA31-0D3A-4492-8AD0-6CA2A6E1B4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0A6153-ACC8-4EB7-A98D-E09A20B588FA}"/>
              </a:ext>
            </a:extLst>
          </p:cNvPr>
          <p:cNvSpPr>
            <a:spLocks noGrp="1"/>
          </p:cNvSpPr>
          <p:nvPr>
            <p:ph type="sldNum" sz="quarter" idx="12"/>
          </p:nvPr>
        </p:nvSpPr>
        <p:spPr/>
        <p:txBody>
          <a:bodyPr/>
          <a:lstStyle/>
          <a:p>
            <a:fld id="{5417610D-6AE1-40FB-A4B2-1990B6AD1EDB}" type="slidenum">
              <a:rPr lang="en-US" smtClean="0"/>
              <a:t>‹#›</a:t>
            </a:fld>
            <a:endParaRPr lang="en-US"/>
          </a:p>
        </p:txBody>
      </p:sp>
    </p:spTree>
    <p:extLst>
      <p:ext uri="{BB962C8B-B14F-4D97-AF65-F5344CB8AC3E}">
        <p14:creationId xmlns:p14="http://schemas.microsoft.com/office/powerpoint/2010/main" val="102895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89636-F842-4749-A94F-D27B942505A6}"/>
              </a:ext>
            </a:extLst>
          </p:cNvPr>
          <p:cNvSpPr>
            <a:spLocks noGrp="1"/>
          </p:cNvSpPr>
          <p:nvPr>
            <p:ph type="dt" sz="half" idx="10"/>
          </p:nvPr>
        </p:nvSpPr>
        <p:spPr/>
        <p:txBody>
          <a:bodyPr/>
          <a:lstStyle/>
          <a:p>
            <a:fld id="{F2BD8AFA-B0C1-4AFC-8B26-2E00EA35DACD}" type="datetimeFigureOut">
              <a:rPr lang="en-US" smtClean="0"/>
              <a:t>10/12/2019</a:t>
            </a:fld>
            <a:endParaRPr lang="en-US"/>
          </a:p>
        </p:txBody>
      </p:sp>
      <p:sp>
        <p:nvSpPr>
          <p:cNvPr id="3" name="Footer Placeholder 2">
            <a:extLst>
              <a:ext uri="{FF2B5EF4-FFF2-40B4-BE49-F238E27FC236}">
                <a16:creationId xmlns:a16="http://schemas.microsoft.com/office/drawing/2014/main" id="{E3E6103D-04CF-4D00-BB58-5094AC1C21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F644F9-451E-4D2D-A02F-0E7AD0A29D0A}"/>
              </a:ext>
            </a:extLst>
          </p:cNvPr>
          <p:cNvSpPr>
            <a:spLocks noGrp="1"/>
          </p:cNvSpPr>
          <p:nvPr>
            <p:ph type="sldNum" sz="quarter" idx="12"/>
          </p:nvPr>
        </p:nvSpPr>
        <p:spPr/>
        <p:txBody>
          <a:bodyPr/>
          <a:lstStyle/>
          <a:p>
            <a:fld id="{5417610D-6AE1-40FB-A4B2-1990B6AD1EDB}" type="slidenum">
              <a:rPr lang="en-US" smtClean="0"/>
              <a:t>‹#›</a:t>
            </a:fld>
            <a:endParaRPr lang="en-US"/>
          </a:p>
        </p:txBody>
      </p:sp>
    </p:spTree>
    <p:extLst>
      <p:ext uri="{BB962C8B-B14F-4D97-AF65-F5344CB8AC3E}">
        <p14:creationId xmlns:p14="http://schemas.microsoft.com/office/powerpoint/2010/main" val="3828203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2894B-5419-4D45-A1CD-1D7BA69486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42DFA3-9182-4E15-B72E-BA620B5FF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13587E-2358-4309-ACBF-52269BD7C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3B05E0-12D9-4FDC-821F-8776E09287D1}"/>
              </a:ext>
            </a:extLst>
          </p:cNvPr>
          <p:cNvSpPr>
            <a:spLocks noGrp="1"/>
          </p:cNvSpPr>
          <p:nvPr>
            <p:ph type="dt" sz="half" idx="10"/>
          </p:nvPr>
        </p:nvSpPr>
        <p:spPr/>
        <p:txBody>
          <a:bodyPr/>
          <a:lstStyle/>
          <a:p>
            <a:fld id="{F2BD8AFA-B0C1-4AFC-8B26-2E00EA35DACD}" type="datetimeFigureOut">
              <a:rPr lang="en-US" smtClean="0"/>
              <a:t>10/12/2019</a:t>
            </a:fld>
            <a:endParaRPr lang="en-US"/>
          </a:p>
        </p:txBody>
      </p:sp>
      <p:sp>
        <p:nvSpPr>
          <p:cNvPr id="6" name="Footer Placeholder 5">
            <a:extLst>
              <a:ext uri="{FF2B5EF4-FFF2-40B4-BE49-F238E27FC236}">
                <a16:creationId xmlns:a16="http://schemas.microsoft.com/office/drawing/2014/main" id="{D6E11931-DF3B-46F3-8CEA-7C5AD35F1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6C877-2297-468A-B903-E60E98E93BDE}"/>
              </a:ext>
            </a:extLst>
          </p:cNvPr>
          <p:cNvSpPr>
            <a:spLocks noGrp="1"/>
          </p:cNvSpPr>
          <p:nvPr>
            <p:ph type="sldNum" sz="quarter" idx="12"/>
          </p:nvPr>
        </p:nvSpPr>
        <p:spPr/>
        <p:txBody>
          <a:bodyPr/>
          <a:lstStyle/>
          <a:p>
            <a:fld id="{5417610D-6AE1-40FB-A4B2-1990B6AD1EDB}" type="slidenum">
              <a:rPr lang="en-US" smtClean="0"/>
              <a:t>‹#›</a:t>
            </a:fld>
            <a:endParaRPr lang="en-US"/>
          </a:p>
        </p:txBody>
      </p:sp>
    </p:spTree>
    <p:extLst>
      <p:ext uri="{BB962C8B-B14F-4D97-AF65-F5344CB8AC3E}">
        <p14:creationId xmlns:p14="http://schemas.microsoft.com/office/powerpoint/2010/main" val="51562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4B6B2-4DE8-4159-B453-3BAE24AFF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C55FB-8CAC-4D63-AE9B-541AD78FB5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283533-5C74-49A9-980C-1F6F0B9BA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F7AA9-CEF2-4116-839F-43988F181C3D}"/>
              </a:ext>
            </a:extLst>
          </p:cNvPr>
          <p:cNvSpPr>
            <a:spLocks noGrp="1"/>
          </p:cNvSpPr>
          <p:nvPr>
            <p:ph type="dt" sz="half" idx="10"/>
          </p:nvPr>
        </p:nvSpPr>
        <p:spPr/>
        <p:txBody>
          <a:bodyPr/>
          <a:lstStyle/>
          <a:p>
            <a:fld id="{F2BD8AFA-B0C1-4AFC-8B26-2E00EA35DACD}" type="datetimeFigureOut">
              <a:rPr lang="en-US" smtClean="0"/>
              <a:t>10/12/2019</a:t>
            </a:fld>
            <a:endParaRPr lang="en-US"/>
          </a:p>
        </p:txBody>
      </p:sp>
      <p:sp>
        <p:nvSpPr>
          <p:cNvPr id="6" name="Footer Placeholder 5">
            <a:extLst>
              <a:ext uri="{FF2B5EF4-FFF2-40B4-BE49-F238E27FC236}">
                <a16:creationId xmlns:a16="http://schemas.microsoft.com/office/drawing/2014/main" id="{9D269054-30F8-4A32-A7F3-EB3C770800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9B4913-BDFF-4156-95CA-909F873A0D40}"/>
              </a:ext>
            </a:extLst>
          </p:cNvPr>
          <p:cNvSpPr>
            <a:spLocks noGrp="1"/>
          </p:cNvSpPr>
          <p:nvPr>
            <p:ph type="sldNum" sz="quarter" idx="12"/>
          </p:nvPr>
        </p:nvSpPr>
        <p:spPr/>
        <p:txBody>
          <a:bodyPr/>
          <a:lstStyle/>
          <a:p>
            <a:fld id="{5417610D-6AE1-40FB-A4B2-1990B6AD1EDB}" type="slidenum">
              <a:rPr lang="en-US" smtClean="0"/>
              <a:t>‹#›</a:t>
            </a:fld>
            <a:endParaRPr lang="en-US"/>
          </a:p>
        </p:txBody>
      </p:sp>
    </p:spTree>
    <p:extLst>
      <p:ext uri="{BB962C8B-B14F-4D97-AF65-F5344CB8AC3E}">
        <p14:creationId xmlns:p14="http://schemas.microsoft.com/office/powerpoint/2010/main" val="273458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F36E8B-877F-428A-8C4B-09C562BED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3F4F1E-5B00-4244-BF44-90587F8451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2C6E3-9553-427B-A218-E818ECA9E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D8AFA-B0C1-4AFC-8B26-2E00EA35DACD}" type="datetimeFigureOut">
              <a:rPr lang="en-US" smtClean="0"/>
              <a:t>10/12/2019</a:t>
            </a:fld>
            <a:endParaRPr lang="en-US"/>
          </a:p>
        </p:txBody>
      </p:sp>
      <p:sp>
        <p:nvSpPr>
          <p:cNvPr id="5" name="Footer Placeholder 4">
            <a:extLst>
              <a:ext uri="{FF2B5EF4-FFF2-40B4-BE49-F238E27FC236}">
                <a16:creationId xmlns:a16="http://schemas.microsoft.com/office/drawing/2014/main" id="{5D38594A-D453-45B8-B5AE-F7A9AF0870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BFA303-56BD-43A8-9038-7FC4EDD93E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7610D-6AE1-40FB-A4B2-1990B6AD1EDB}" type="slidenum">
              <a:rPr lang="en-US" smtClean="0"/>
              <a:t>‹#›</a:t>
            </a:fld>
            <a:endParaRPr lang="en-US"/>
          </a:p>
        </p:txBody>
      </p:sp>
    </p:spTree>
    <p:extLst>
      <p:ext uri="{BB962C8B-B14F-4D97-AF65-F5344CB8AC3E}">
        <p14:creationId xmlns:p14="http://schemas.microsoft.com/office/powerpoint/2010/main" val="1221009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s://guides.github.com/introduction/git-handbook/" TargetMode="External"/><Relationship Id="rId2" Type="http://schemas.openxmlformats.org/officeDocument/2006/relationships/hyperlink" Target="https://git-scm.com/downloads/logos" TargetMode="External"/><Relationship Id="rId1" Type="http://schemas.openxmlformats.org/officeDocument/2006/relationships/slideLayout" Target="../slideLayouts/slideLayout1.xml"/><Relationship Id="rId5" Type="http://schemas.openxmlformats.org/officeDocument/2006/relationships/hyperlink" Target="https://docs.microsoft.com/en-us/azure/devops/repos/git/git-branching-guidance?view=azure-devops" TargetMode="External"/><Relationship Id="rId4" Type="http://schemas.openxmlformats.org/officeDocument/2006/relationships/hyperlink" Target="https://git-scm.com/doc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insights.stackoverflow.com/survey/2017#technology"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261012-59DD-4341-B1CE-5E4F1EC70076}"/>
              </a:ext>
            </a:extLst>
          </p:cNvPr>
          <p:cNvSpPr>
            <a:spLocks noGrp="1"/>
          </p:cNvSpPr>
          <p:nvPr>
            <p:ph type="ctrTitle"/>
          </p:nvPr>
        </p:nvSpPr>
        <p:spPr>
          <a:xfrm>
            <a:off x="6746628" y="1783959"/>
            <a:ext cx="4645250" cy="2889114"/>
          </a:xfrm>
        </p:spPr>
        <p:txBody>
          <a:bodyPr anchor="b">
            <a:normAutofit/>
          </a:bodyPr>
          <a:lstStyle/>
          <a:p>
            <a:pPr algn="l"/>
            <a:r>
              <a:rPr lang="en-US">
                <a:solidFill>
                  <a:schemeClr val="bg1"/>
                </a:solidFill>
                <a:latin typeface="Arial Rounded MT Bold" panose="020F0704030504030204" pitchFamily="34" charset="0"/>
              </a:rPr>
              <a:t>Git/ GitHub 101</a:t>
            </a:r>
          </a:p>
        </p:txBody>
      </p:sp>
      <p:sp>
        <p:nvSpPr>
          <p:cNvPr id="3" name="Subtitle 2">
            <a:extLst>
              <a:ext uri="{FF2B5EF4-FFF2-40B4-BE49-F238E27FC236}">
                <a16:creationId xmlns:a16="http://schemas.microsoft.com/office/drawing/2014/main" id="{E5CF0B43-AAF4-4895-8C99-35FCCAE6678F}"/>
              </a:ext>
            </a:extLst>
          </p:cNvPr>
          <p:cNvSpPr>
            <a:spLocks noGrp="1"/>
          </p:cNvSpPr>
          <p:nvPr>
            <p:ph type="subTitle" idx="1"/>
          </p:nvPr>
        </p:nvSpPr>
        <p:spPr>
          <a:xfrm>
            <a:off x="6746627" y="4750893"/>
            <a:ext cx="4645250" cy="1147863"/>
          </a:xfrm>
        </p:spPr>
        <p:txBody>
          <a:bodyPr anchor="t">
            <a:normAutofit/>
          </a:bodyPr>
          <a:lstStyle/>
          <a:p>
            <a:pPr algn="l"/>
            <a:r>
              <a:rPr lang="en-US" sz="2000" dirty="0">
                <a:solidFill>
                  <a:schemeClr val="bg1"/>
                </a:solidFill>
                <a:latin typeface="Arial Rounded MT Bold" panose="020F0704030504030204" pitchFamily="34" charset="0"/>
              </a:rPr>
              <a:t>Sumit Kadu</a:t>
            </a:r>
          </a:p>
          <a:p>
            <a:pPr algn="l"/>
            <a:r>
              <a:rPr lang="en-US" sz="1400" dirty="0">
                <a:solidFill>
                  <a:schemeClr val="bg1"/>
                </a:solidFill>
                <a:latin typeface="Arial Rounded MT Bold" panose="020F0704030504030204" pitchFamily="34" charset="0"/>
              </a:rPr>
              <a:t>19 Oct 2019</a:t>
            </a:r>
          </a:p>
        </p:txBody>
      </p:sp>
      <p:sp>
        <p:nvSpPr>
          <p:cNvPr id="21" name="Freeform: Shape 2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2F022CD7-03A7-4196-A5D9-4B24E4813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2409294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596284" y="274637"/>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Practice </a:t>
            </a:r>
          </a:p>
        </p:txBody>
      </p:sp>
      <p:sp>
        <p:nvSpPr>
          <p:cNvPr id="2" name="Thought Bubble: Cloud 1">
            <a:extLst>
              <a:ext uri="{FF2B5EF4-FFF2-40B4-BE49-F238E27FC236}">
                <a16:creationId xmlns:a16="http://schemas.microsoft.com/office/drawing/2014/main" id="{085887CC-778B-4656-B113-604F2774ACF6}"/>
              </a:ext>
            </a:extLst>
          </p:cNvPr>
          <p:cNvSpPr/>
          <p:nvPr/>
        </p:nvSpPr>
        <p:spPr>
          <a:xfrm>
            <a:off x="3965360" y="1874666"/>
            <a:ext cx="2130640" cy="1811045"/>
          </a:xfrm>
          <a:prstGeom prst="cloudCallout">
            <a:avLst>
              <a:gd name="adj1" fmla="val -68333"/>
              <a:gd name="adj2" fmla="val 8063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Nova Light" panose="020B0304020202020204" pitchFamily="34" charset="0"/>
              </a:rPr>
              <a:t>GitHub Desktop, Git Kraken,  Git GUI?</a:t>
            </a:r>
          </a:p>
        </p:txBody>
      </p:sp>
      <p:sp>
        <p:nvSpPr>
          <p:cNvPr id="5" name="Thought Bubble: Cloud 4">
            <a:extLst>
              <a:ext uri="{FF2B5EF4-FFF2-40B4-BE49-F238E27FC236}">
                <a16:creationId xmlns:a16="http://schemas.microsoft.com/office/drawing/2014/main" id="{089531C5-35CB-4F9F-83CF-F918BF7ACA60}"/>
              </a:ext>
            </a:extLst>
          </p:cNvPr>
          <p:cNvSpPr/>
          <p:nvPr/>
        </p:nvSpPr>
        <p:spPr>
          <a:xfrm>
            <a:off x="596284" y="1874666"/>
            <a:ext cx="2130640" cy="1811045"/>
          </a:xfrm>
          <a:prstGeom prst="cloudCallout">
            <a:avLst>
              <a:gd name="adj1" fmla="val 55000"/>
              <a:gd name="adj2" fmla="val 7769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Nova Light" panose="020B0304020202020204" pitchFamily="34" charset="0"/>
              </a:rPr>
              <a:t>Git Command Line, Git Bash?</a:t>
            </a:r>
          </a:p>
        </p:txBody>
      </p:sp>
      <p:pic>
        <p:nvPicPr>
          <p:cNvPr id="4" name="Graphic 3" descr="User">
            <a:extLst>
              <a:ext uri="{FF2B5EF4-FFF2-40B4-BE49-F238E27FC236}">
                <a16:creationId xmlns:a16="http://schemas.microsoft.com/office/drawing/2014/main" id="{A5A98A7A-823D-4CA8-B43A-6E3930A7FE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59430" y="3925408"/>
            <a:ext cx="2217939" cy="2217939"/>
          </a:xfrm>
          <a:prstGeom prst="rect">
            <a:avLst/>
          </a:prstGeom>
        </p:spPr>
      </p:pic>
      <p:pic>
        <p:nvPicPr>
          <p:cNvPr id="6" name="Graphic 5" descr="Help">
            <a:extLst>
              <a:ext uri="{FF2B5EF4-FFF2-40B4-BE49-F238E27FC236}">
                <a16:creationId xmlns:a16="http://schemas.microsoft.com/office/drawing/2014/main" id="{04F957A1-B70B-4881-885C-6EBB6C268E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73338" y="3630347"/>
            <a:ext cx="590122" cy="590122"/>
          </a:xfrm>
          <a:prstGeom prst="rect">
            <a:avLst/>
          </a:prstGeom>
        </p:spPr>
      </p:pic>
      <p:sp>
        <p:nvSpPr>
          <p:cNvPr id="9" name="Content Placeholder 13">
            <a:extLst>
              <a:ext uri="{FF2B5EF4-FFF2-40B4-BE49-F238E27FC236}">
                <a16:creationId xmlns:a16="http://schemas.microsoft.com/office/drawing/2014/main" id="{B522BFC3-259B-4646-A25F-2D257F609AF1}"/>
              </a:ext>
            </a:extLst>
          </p:cNvPr>
          <p:cNvSpPr txBox="1">
            <a:spLocks/>
          </p:cNvSpPr>
          <p:nvPr/>
        </p:nvSpPr>
        <p:spPr>
          <a:xfrm>
            <a:off x="6399133" y="1498600"/>
            <a:ext cx="4962618" cy="46447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fontAlgn="ctr">
              <a:lnSpc>
                <a:spcPct val="130000"/>
              </a:lnSpc>
              <a:buFont typeface="Wingdings" panose="05000000000000000000" pitchFamily="2" charset="2"/>
              <a:buChar char="ü"/>
            </a:pPr>
            <a:r>
              <a:rPr lang="en-US" sz="1400" dirty="0">
                <a:latin typeface="Arial Nova Light" panose="020B0304020202020204" pitchFamily="34" charset="0"/>
              </a:rPr>
              <a:t>Create GitHub Account</a:t>
            </a:r>
          </a:p>
          <a:p>
            <a:pPr marL="342900" indent="-342900" algn="l" fontAlgn="ctr">
              <a:lnSpc>
                <a:spcPct val="130000"/>
              </a:lnSpc>
              <a:buFont typeface="Wingdings" panose="05000000000000000000" pitchFamily="2" charset="2"/>
              <a:buChar char="ü"/>
            </a:pPr>
            <a:r>
              <a:rPr lang="en-US" sz="1400" dirty="0">
                <a:latin typeface="Arial Nova Light" panose="020B0304020202020204" pitchFamily="34" charset="0"/>
              </a:rPr>
              <a:t>Install Git (For Windows or Mac) &amp; Install GitHub Desktop</a:t>
            </a:r>
          </a:p>
          <a:p>
            <a:pPr marL="342900" indent="-342900" algn="l" fontAlgn="ctr">
              <a:lnSpc>
                <a:spcPct val="130000"/>
              </a:lnSpc>
              <a:buFont typeface="Wingdings" panose="05000000000000000000" pitchFamily="2" charset="2"/>
              <a:buChar char="ü"/>
            </a:pPr>
            <a:r>
              <a:rPr lang="en-US" sz="1400" dirty="0">
                <a:latin typeface="Arial Nova Light" panose="020B0304020202020204" pitchFamily="34" charset="0"/>
              </a:rPr>
              <a:t>Create a repository</a:t>
            </a:r>
          </a:p>
          <a:p>
            <a:pPr marL="342900" indent="-342900" algn="l" fontAlgn="ctr">
              <a:lnSpc>
                <a:spcPct val="130000"/>
              </a:lnSpc>
              <a:buFont typeface="Wingdings" panose="05000000000000000000" pitchFamily="2" charset="2"/>
              <a:buChar char="ü"/>
            </a:pPr>
            <a:r>
              <a:rPr lang="en-US" sz="1400" dirty="0">
                <a:latin typeface="Arial Nova Light" panose="020B0304020202020204" pitchFamily="34" charset="0"/>
              </a:rPr>
              <a:t>Create a branch</a:t>
            </a:r>
          </a:p>
          <a:p>
            <a:pPr marL="342900" indent="-342900" algn="l" fontAlgn="ctr">
              <a:lnSpc>
                <a:spcPct val="130000"/>
              </a:lnSpc>
              <a:buFont typeface="Wingdings" panose="05000000000000000000" pitchFamily="2" charset="2"/>
              <a:buChar char="ü"/>
            </a:pPr>
            <a:r>
              <a:rPr lang="en-US" sz="1400" dirty="0">
                <a:latin typeface="Arial Nova Light" panose="020B0304020202020204" pitchFamily="34" charset="0"/>
              </a:rPr>
              <a:t>Add a file/ update file/ delete file</a:t>
            </a:r>
          </a:p>
          <a:p>
            <a:pPr marL="342900" indent="-342900" algn="l" fontAlgn="ctr">
              <a:lnSpc>
                <a:spcPct val="130000"/>
              </a:lnSpc>
              <a:buFont typeface="Wingdings" panose="05000000000000000000" pitchFamily="2" charset="2"/>
              <a:buChar char="ü"/>
            </a:pPr>
            <a:r>
              <a:rPr lang="en-US" sz="1400" dirty="0">
                <a:latin typeface="Arial Nova Light" panose="020B0304020202020204" pitchFamily="34" charset="0"/>
              </a:rPr>
              <a:t>Commit &amp; Push to branch</a:t>
            </a:r>
          </a:p>
          <a:p>
            <a:pPr marL="342900" indent="-342900" algn="l" fontAlgn="ctr">
              <a:lnSpc>
                <a:spcPct val="130000"/>
              </a:lnSpc>
              <a:buFont typeface="Wingdings" panose="05000000000000000000" pitchFamily="2" charset="2"/>
              <a:buChar char="ü"/>
            </a:pPr>
            <a:r>
              <a:rPr lang="en-US" sz="1400" dirty="0">
                <a:latin typeface="Arial Nova Light" panose="020B0304020202020204" pitchFamily="34" charset="0"/>
              </a:rPr>
              <a:t>Resolving conflicts</a:t>
            </a:r>
          </a:p>
          <a:p>
            <a:pPr marL="342900" indent="-342900" algn="l" fontAlgn="ctr">
              <a:lnSpc>
                <a:spcPct val="130000"/>
              </a:lnSpc>
              <a:buFont typeface="Wingdings" panose="05000000000000000000" pitchFamily="2" charset="2"/>
              <a:buChar char="ü"/>
            </a:pPr>
            <a:r>
              <a:rPr lang="en-US" sz="1400" dirty="0">
                <a:latin typeface="Arial Nova Light" panose="020B0304020202020204" pitchFamily="34" charset="0"/>
              </a:rPr>
              <a:t>Merging using PR/ Direct merging</a:t>
            </a:r>
          </a:p>
          <a:p>
            <a:pPr marL="342900" indent="-342900" algn="l" fontAlgn="ctr">
              <a:lnSpc>
                <a:spcPct val="130000"/>
              </a:lnSpc>
              <a:buAutoNum type="arabicPeriod"/>
            </a:pPr>
            <a:endParaRPr lang="en-US" sz="1400" dirty="0">
              <a:latin typeface="Arial Nova Light" panose="020B0304020202020204" pitchFamily="34" charset="0"/>
            </a:endParaRPr>
          </a:p>
        </p:txBody>
      </p:sp>
    </p:spTree>
    <p:extLst>
      <p:ext uri="{BB962C8B-B14F-4D97-AF65-F5344CB8AC3E}">
        <p14:creationId xmlns:p14="http://schemas.microsoft.com/office/powerpoint/2010/main" val="2189685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798991" y="274637"/>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Git in Enterprise Projects</a:t>
            </a:r>
          </a:p>
        </p:txBody>
      </p:sp>
      <p:sp>
        <p:nvSpPr>
          <p:cNvPr id="6" name="Content Placeholder 13">
            <a:extLst>
              <a:ext uri="{FF2B5EF4-FFF2-40B4-BE49-F238E27FC236}">
                <a16:creationId xmlns:a16="http://schemas.microsoft.com/office/drawing/2014/main" id="{20F139FE-EB64-4C94-B0AD-5DF8896BC5E7}"/>
              </a:ext>
            </a:extLst>
          </p:cNvPr>
          <p:cNvSpPr txBox="1">
            <a:spLocks/>
          </p:cNvSpPr>
          <p:nvPr/>
        </p:nvSpPr>
        <p:spPr>
          <a:xfrm>
            <a:off x="798991" y="1722269"/>
            <a:ext cx="5297010" cy="48610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ctr">
              <a:lnSpc>
                <a:spcPct val="130000"/>
              </a:lnSpc>
            </a:pPr>
            <a:r>
              <a:rPr lang="en-US" sz="2000" b="1" dirty="0">
                <a:latin typeface="Arial Nova Light" panose="020B0304020202020204" pitchFamily="34" charset="0"/>
              </a:rPr>
              <a:t>Branching Strategy</a:t>
            </a:r>
          </a:p>
          <a:p>
            <a:pPr algn="l" fontAlgn="ctr">
              <a:lnSpc>
                <a:spcPct val="130000"/>
              </a:lnSpc>
            </a:pPr>
            <a:endParaRPr lang="en-US" sz="2000" b="1" dirty="0">
              <a:latin typeface="Arial Nova Light" panose="020B0304020202020204" pitchFamily="34" charset="0"/>
            </a:endParaRPr>
          </a:p>
          <a:p>
            <a:pPr algn="l" fontAlgn="ctr">
              <a:lnSpc>
                <a:spcPct val="130000"/>
              </a:lnSpc>
            </a:pPr>
            <a:endParaRPr lang="en-US" sz="2000" b="1" dirty="0">
              <a:latin typeface="Arial Nova Light" panose="020B0304020202020204" pitchFamily="34" charset="0"/>
            </a:endParaRPr>
          </a:p>
          <a:p>
            <a:pPr algn="l" fontAlgn="ctr">
              <a:lnSpc>
                <a:spcPct val="130000"/>
              </a:lnSpc>
            </a:pPr>
            <a:endParaRPr lang="en-US" sz="2000" b="1" dirty="0">
              <a:latin typeface="Arial Nova Light" panose="020B0304020202020204" pitchFamily="34" charset="0"/>
            </a:endParaRPr>
          </a:p>
          <a:p>
            <a:pPr algn="l" fontAlgn="ctr">
              <a:lnSpc>
                <a:spcPct val="130000"/>
              </a:lnSpc>
            </a:pPr>
            <a:endParaRPr lang="en-US" sz="2000" b="1" dirty="0">
              <a:latin typeface="Arial Nova Light" panose="020B0304020202020204" pitchFamily="34" charset="0"/>
            </a:endParaRPr>
          </a:p>
          <a:p>
            <a:pPr algn="l" fontAlgn="ctr">
              <a:lnSpc>
                <a:spcPct val="130000"/>
              </a:lnSpc>
            </a:pPr>
            <a:r>
              <a:rPr lang="en-US" sz="2000" b="1" dirty="0">
                <a:latin typeface="Arial Nova Light" panose="020B0304020202020204" pitchFamily="34" charset="0"/>
              </a:rPr>
              <a:t>Integration with VSTS, JiRA</a:t>
            </a:r>
          </a:p>
          <a:p>
            <a:pPr algn="l" fontAlgn="ctr">
              <a:lnSpc>
                <a:spcPct val="130000"/>
              </a:lnSpc>
            </a:pPr>
            <a:endParaRPr lang="en-US" sz="2000" b="1" dirty="0">
              <a:latin typeface="Arial Nova Light" panose="020B0304020202020204" pitchFamily="34" charset="0"/>
            </a:endParaRPr>
          </a:p>
          <a:p>
            <a:pPr algn="l" fontAlgn="ctr">
              <a:lnSpc>
                <a:spcPct val="130000"/>
              </a:lnSpc>
            </a:pPr>
            <a:r>
              <a:rPr lang="en-US" sz="2000" b="1" dirty="0">
                <a:latin typeface="Arial Nova Light" panose="020B0304020202020204" pitchFamily="34" charset="0"/>
              </a:rPr>
              <a:t>Open Source/ Community Projects</a:t>
            </a:r>
          </a:p>
        </p:txBody>
      </p:sp>
      <p:pic>
        <p:nvPicPr>
          <p:cNvPr id="2" name="Picture 1">
            <a:extLst>
              <a:ext uri="{FF2B5EF4-FFF2-40B4-BE49-F238E27FC236}">
                <a16:creationId xmlns:a16="http://schemas.microsoft.com/office/drawing/2014/main" id="{F509E0D8-BE78-4BF7-BA87-8FFBF3C00D4B}"/>
              </a:ext>
            </a:extLst>
          </p:cNvPr>
          <p:cNvPicPr>
            <a:picLocks noChangeAspect="1"/>
          </p:cNvPicPr>
          <p:nvPr/>
        </p:nvPicPr>
        <p:blipFill>
          <a:blip r:embed="rId2"/>
          <a:stretch>
            <a:fillRect/>
          </a:stretch>
        </p:blipFill>
        <p:spPr>
          <a:xfrm>
            <a:off x="7050999" y="1570193"/>
            <a:ext cx="4241860" cy="2467991"/>
          </a:xfrm>
          <a:prstGeom prst="rect">
            <a:avLst/>
          </a:prstGeom>
        </p:spPr>
      </p:pic>
      <p:pic>
        <p:nvPicPr>
          <p:cNvPr id="4" name="Picture 3">
            <a:extLst>
              <a:ext uri="{FF2B5EF4-FFF2-40B4-BE49-F238E27FC236}">
                <a16:creationId xmlns:a16="http://schemas.microsoft.com/office/drawing/2014/main" id="{DE357E29-1E25-4F53-B544-8052F22834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6213" y="3965034"/>
            <a:ext cx="1763697" cy="1322773"/>
          </a:xfrm>
          <a:prstGeom prst="rect">
            <a:avLst/>
          </a:prstGeom>
        </p:spPr>
      </p:pic>
      <p:pic>
        <p:nvPicPr>
          <p:cNvPr id="7" name="Picture 6">
            <a:extLst>
              <a:ext uri="{FF2B5EF4-FFF2-40B4-BE49-F238E27FC236}">
                <a16:creationId xmlns:a16="http://schemas.microsoft.com/office/drawing/2014/main" id="{E43F2E21-D54A-4F87-BD7B-358469252D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4591" y="4062255"/>
            <a:ext cx="2402959" cy="1201480"/>
          </a:xfrm>
          <a:prstGeom prst="rect">
            <a:avLst/>
          </a:prstGeom>
        </p:spPr>
      </p:pic>
    </p:spTree>
    <p:extLst>
      <p:ext uri="{BB962C8B-B14F-4D97-AF65-F5344CB8AC3E}">
        <p14:creationId xmlns:p14="http://schemas.microsoft.com/office/powerpoint/2010/main" val="3830717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798990" y="265759"/>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References</a:t>
            </a:r>
          </a:p>
        </p:txBody>
      </p:sp>
      <p:sp>
        <p:nvSpPr>
          <p:cNvPr id="6" name="Content Placeholder 13">
            <a:extLst>
              <a:ext uri="{FF2B5EF4-FFF2-40B4-BE49-F238E27FC236}">
                <a16:creationId xmlns:a16="http://schemas.microsoft.com/office/drawing/2014/main" id="{20F139FE-EB64-4C94-B0AD-5DF8896BC5E7}"/>
              </a:ext>
            </a:extLst>
          </p:cNvPr>
          <p:cNvSpPr txBox="1">
            <a:spLocks/>
          </p:cNvSpPr>
          <p:nvPr/>
        </p:nvSpPr>
        <p:spPr>
          <a:xfrm>
            <a:off x="798990" y="1722269"/>
            <a:ext cx="10780393" cy="39594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ctr">
              <a:lnSpc>
                <a:spcPct val="130000"/>
              </a:lnSpc>
            </a:pPr>
            <a:r>
              <a:rPr lang="en-US" sz="1400" b="1" dirty="0">
                <a:latin typeface="Arial Nova Light" panose="020B0304020202020204" pitchFamily="34" charset="0"/>
              </a:rPr>
              <a:t>Git Image - </a:t>
            </a:r>
            <a:r>
              <a:rPr lang="en-US" sz="1400" b="1" dirty="0">
                <a:latin typeface="Arial Nova Light" panose="020B0304020202020204" pitchFamily="34" charset="0"/>
                <a:hlinkClick r:id="rId2"/>
              </a:rPr>
              <a:t>https://git-scm.com/downloads/logos</a:t>
            </a:r>
            <a:endParaRPr lang="en-US" sz="1400" b="1" dirty="0">
              <a:latin typeface="Arial Nova Light" panose="020B0304020202020204" pitchFamily="34" charset="0"/>
            </a:endParaRPr>
          </a:p>
          <a:p>
            <a:pPr algn="l" fontAlgn="ctr">
              <a:lnSpc>
                <a:spcPct val="130000"/>
              </a:lnSpc>
            </a:pPr>
            <a:r>
              <a:rPr lang="en-US" sz="1400" b="1" dirty="0">
                <a:latin typeface="Arial Nova Light" panose="020B0304020202020204" pitchFamily="34" charset="0"/>
                <a:hlinkClick r:id="rId3"/>
              </a:rPr>
              <a:t>https://guides.github.com/introduction/git-handbook/</a:t>
            </a:r>
            <a:endParaRPr lang="en-US" sz="1400" b="1" dirty="0">
              <a:latin typeface="Arial Nova Light" panose="020B0304020202020204" pitchFamily="34" charset="0"/>
            </a:endParaRPr>
          </a:p>
          <a:p>
            <a:pPr algn="l" fontAlgn="ctr">
              <a:lnSpc>
                <a:spcPct val="130000"/>
              </a:lnSpc>
            </a:pPr>
            <a:r>
              <a:rPr lang="en-US" sz="1400" b="1" dirty="0">
                <a:latin typeface="Arial Nova Light" panose="020B0304020202020204" pitchFamily="34" charset="0"/>
              </a:rPr>
              <a:t>Complete git reference: </a:t>
            </a:r>
            <a:r>
              <a:rPr lang="en-US" sz="1400" b="1" dirty="0">
                <a:latin typeface="Arial Nova Light" panose="020B0304020202020204" pitchFamily="34" charset="0"/>
                <a:hlinkClick r:id="rId4"/>
              </a:rPr>
              <a:t>https://git-scm.com/docs</a:t>
            </a:r>
            <a:endParaRPr lang="en-US" sz="1400" b="1" dirty="0">
              <a:latin typeface="Arial Nova Light" panose="020B0304020202020204" pitchFamily="34" charset="0"/>
            </a:endParaRPr>
          </a:p>
          <a:p>
            <a:pPr algn="l" fontAlgn="ctr">
              <a:lnSpc>
                <a:spcPct val="130000"/>
              </a:lnSpc>
            </a:pPr>
            <a:r>
              <a:rPr lang="en-US" sz="1400" b="1" dirty="0">
                <a:latin typeface="Arial Nova Light" panose="020B0304020202020204" pitchFamily="34" charset="0"/>
              </a:rPr>
              <a:t>Branching Strategy - </a:t>
            </a:r>
            <a:r>
              <a:rPr lang="en-US" sz="1400" b="1" dirty="0">
                <a:latin typeface="Arial Nova Light" panose="020B0304020202020204" pitchFamily="34" charset="0"/>
                <a:hlinkClick r:id="rId5"/>
              </a:rPr>
              <a:t>https://docs.microsoft.com/en-us/azure/devops/repos/git/git-branching-guidance?view=azure-devops</a:t>
            </a:r>
            <a:endParaRPr lang="en-US" sz="1400" b="1" dirty="0">
              <a:latin typeface="Arial Nova Light" panose="020B0304020202020204" pitchFamily="34" charset="0"/>
            </a:endParaRPr>
          </a:p>
          <a:p>
            <a:pPr algn="l" fontAlgn="ctr">
              <a:lnSpc>
                <a:spcPct val="130000"/>
              </a:lnSpc>
            </a:pPr>
            <a:endParaRPr lang="en-US" sz="1400" b="1" dirty="0">
              <a:latin typeface="Arial Nova Light" panose="020B0304020202020204" pitchFamily="34" charset="0"/>
            </a:endParaRPr>
          </a:p>
          <a:p>
            <a:pPr algn="l" fontAlgn="ctr">
              <a:lnSpc>
                <a:spcPct val="130000"/>
              </a:lnSpc>
            </a:pPr>
            <a:endParaRPr lang="en-US" sz="1400" b="1" dirty="0">
              <a:latin typeface="Arial Nova Light" panose="020B0304020202020204" pitchFamily="34" charset="0"/>
            </a:endParaRPr>
          </a:p>
        </p:txBody>
      </p:sp>
    </p:spTree>
    <p:extLst>
      <p:ext uri="{BB962C8B-B14F-4D97-AF65-F5344CB8AC3E}">
        <p14:creationId xmlns:p14="http://schemas.microsoft.com/office/powerpoint/2010/main" val="768678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1218883" y="274637"/>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Q&amp;A</a:t>
            </a:r>
          </a:p>
        </p:txBody>
      </p:sp>
    </p:spTree>
    <p:extLst>
      <p:ext uri="{BB962C8B-B14F-4D97-AF65-F5344CB8AC3E}">
        <p14:creationId xmlns:p14="http://schemas.microsoft.com/office/powerpoint/2010/main" val="3815192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1218883" y="274637"/>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Agenda</a:t>
            </a:r>
          </a:p>
        </p:txBody>
      </p:sp>
      <p:sp>
        <p:nvSpPr>
          <p:cNvPr id="9" name="Content Placeholder 13">
            <a:extLst>
              <a:ext uri="{FF2B5EF4-FFF2-40B4-BE49-F238E27FC236}">
                <a16:creationId xmlns:a16="http://schemas.microsoft.com/office/drawing/2014/main" id="{A92D1627-6BD8-42C1-BC9E-F97B04F680BA}"/>
              </a:ext>
            </a:extLst>
          </p:cNvPr>
          <p:cNvSpPr txBox="1">
            <a:spLocks/>
          </p:cNvSpPr>
          <p:nvPr/>
        </p:nvSpPr>
        <p:spPr>
          <a:xfrm>
            <a:off x="1218883" y="1701797"/>
            <a:ext cx="10360501" cy="446227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US" sz="1600" dirty="0">
                <a:latin typeface="Arial Nova Light" panose="020B0604020202020204" pitchFamily="34" charset="0"/>
              </a:rPr>
              <a:t>Introduction</a:t>
            </a:r>
          </a:p>
          <a:p>
            <a:pPr marL="628650" lvl="1" indent="-171450" algn="l">
              <a:buFont typeface="Arial" panose="020B0604020202020204" pitchFamily="34" charset="0"/>
              <a:buChar char="•"/>
            </a:pPr>
            <a:r>
              <a:rPr lang="en-US" sz="1200" dirty="0">
                <a:latin typeface="Arial Nova Light" panose="020B0604020202020204" pitchFamily="34" charset="0"/>
              </a:rPr>
              <a:t>What is VCS?</a:t>
            </a:r>
          </a:p>
          <a:p>
            <a:pPr marL="628650" lvl="1" indent="-171450" algn="l">
              <a:buFont typeface="Arial" panose="020B0604020202020204" pitchFamily="34" charset="0"/>
              <a:buChar char="•"/>
            </a:pPr>
            <a:r>
              <a:rPr lang="en-US" sz="1200" dirty="0">
                <a:latin typeface="Arial Nova Light" panose="020B0604020202020204" pitchFamily="34" charset="0"/>
              </a:rPr>
              <a:t>What is Git/ GitHub</a:t>
            </a:r>
          </a:p>
          <a:p>
            <a:pPr marL="628650" lvl="1" indent="-171450" algn="l">
              <a:buFont typeface="Arial" panose="020B0604020202020204" pitchFamily="34" charset="0"/>
              <a:buChar char="•"/>
            </a:pPr>
            <a:r>
              <a:rPr lang="en-US" sz="1200" dirty="0">
                <a:latin typeface="Arial Nova Light" panose="020B0604020202020204" pitchFamily="34" charset="0"/>
              </a:rPr>
              <a:t>Overview</a:t>
            </a:r>
          </a:p>
          <a:p>
            <a:pPr marL="628650" lvl="1" indent="-171450" algn="l">
              <a:buFont typeface="Arial" panose="020B0604020202020204" pitchFamily="34" charset="0"/>
              <a:buChar char="•"/>
            </a:pPr>
            <a:r>
              <a:rPr lang="en-US" sz="1200" dirty="0">
                <a:latin typeface="Arial Nova Light" panose="020B0604020202020204" pitchFamily="34" charset="0"/>
              </a:rPr>
              <a:t>Create Your GitHub Account</a:t>
            </a:r>
          </a:p>
          <a:p>
            <a:pPr marL="171450" indent="-171450" algn="l">
              <a:buFont typeface="Arial" panose="020B0604020202020204" pitchFamily="34" charset="0"/>
              <a:buChar char="•"/>
            </a:pPr>
            <a:r>
              <a:rPr lang="en-US" sz="1600" dirty="0">
                <a:latin typeface="Arial Nova Light" panose="020B0604020202020204" pitchFamily="34" charset="0"/>
              </a:rPr>
              <a:t>Git Fundamentals</a:t>
            </a:r>
          </a:p>
          <a:p>
            <a:pPr marL="628650" lvl="1" indent="-171450" algn="l">
              <a:buFont typeface="Arial" panose="020B0604020202020204" pitchFamily="34" charset="0"/>
              <a:buChar char="•"/>
            </a:pPr>
            <a:r>
              <a:rPr lang="en-US" sz="1200" dirty="0">
                <a:latin typeface="Arial Nova Light" panose="020B0604020202020204" pitchFamily="34" charset="0"/>
              </a:rPr>
              <a:t>Repository</a:t>
            </a:r>
          </a:p>
          <a:p>
            <a:pPr marL="628650" lvl="1" indent="-171450" algn="l">
              <a:buFont typeface="Arial" panose="020B0604020202020204" pitchFamily="34" charset="0"/>
              <a:buChar char="•"/>
            </a:pPr>
            <a:r>
              <a:rPr lang="en-US" sz="1200" dirty="0">
                <a:latin typeface="Arial Nova Light" panose="020B0604020202020204" pitchFamily="34" charset="0"/>
              </a:rPr>
              <a:t>Branch</a:t>
            </a:r>
          </a:p>
          <a:p>
            <a:pPr marL="628650" lvl="1" indent="-171450" algn="l">
              <a:buFont typeface="Arial" panose="020B0604020202020204" pitchFamily="34" charset="0"/>
              <a:buChar char="•"/>
            </a:pPr>
            <a:r>
              <a:rPr lang="en-US" sz="1200" dirty="0">
                <a:latin typeface="Arial Nova Light" panose="020B0604020202020204" pitchFamily="34" charset="0"/>
              </a:rPr>
              <a:t>Commit</a:t>
            </a:r>
          </a:p>
          <a:p>
            <a:pPr marL="628650" lvl="1" indent="-171450" algn="l">
              <a:buFont typeface="Arial" panose="020B0604020202020204" pitchFamily="34" charset="0"/>
              <a:buChar char="•"/>
            </a:pPr>
            <a:r>
              <a:rPr lang="en-US" sz="1200" dirty="0">
                <a:latin typeface="Arial Nova Light" panose="020B0604020202020204" pitchFamily="34" charset="0"/>
              </a:rPr>
              <a:t>Merging &amp; etc.</a:t>
            </a:r>
          </a:p>
          <a:p>
            <a:pPr marL="171450" indent="-171450" algn="l">
              <a:buFont typeface="Arial" panose="020B0604020202020204" pitchFamily="34" charset="0"/>
              <a:buChar char="•"/>
            </a:pPr>
            <a:r>
              <a:rPr lang="en-US" sz="1600" dirty="0">
                <a:latin typeface="Arial Nova Light" panose="020B0604020202020204" pitchFamily="34" charset="0"/>
              </a:rPr>
              <a:t>Common Git Commands</a:t>
            </a:r>
          </a:p>
          <a:p>
            <a:pPr marL="171450" indent="-171450" algn="l">
              <a:buFont typeface="Arial" panose="020B0604020202020204" pitchFamily="34" charset="0"/>
              <a:buChar char="•"/>
            </a:pPr>
            <a:r>
              <a:rPr lang="en-US" sz="1600" dirty="0">
                <a:latin typeface="Arial Nova Light" panose="020B0604020202020204" pitchFamily="34" charset="0"/>
              </a:rPr>
              <a:t>Practice</a:t>
            </a:r>
          </a:p>
          <a:p>
            <a:pPr marL="171450" indent="-171450" algn="l">
              <a:buFont typeface="Arial" panose="020B0604020202020204" pitchFamily="34" charset="0"/>
              <a:buChar char="•"/>
            </a:pPr>
            <a:r>
              <a:rPr lang="en-US" sz="1600" dirty="0">
                <a:latin typeface="Arial Nova Light" panose="020B0604020202020204" pitchFamily="34" charset="0"/>
              </a:rPr>
              <a:t>Bigger Picture – How it works in enterprise world</a:t>
            </a:r>
          </a:p>
          <a:p>
            <a:pPr marL="171450" indent="-171450" algn="l">
              <a:buFont typeface="Arial" panose="020B0604020202020204" pitchFamily="34" charset="0"/>
              <a:buChar char="•"/>
            </a:pPr>
            <a:r>
              <a:rPr lang="en-US" sz="1600" dirty="0">
                <a:latin typeface="Arial Nova Light" panose="020B0604020202020204" pitchFamily="34" charset="0"/>
              </a:rPr>
              <a:t>Q&amp;A</a:t>
            </a:r>
          </a:p>
          <a:p>
            <a:pPr>
              <a:buClr>
                <a:srgbClr val="009999"/>
              </a:buClr>
            </a:pPr>
            <a:r>
              <a:rPr lang="en-US" sz="1200" dirty="0">
                <a:solidFill>
                  <a:prstClr val="white"/>
                </a:solidFill>
                <a:latin typeface="Arial Nova Light" panose="020B0604020202020204" pitchFamily="34" charset="0"/>
              </a:rPr>
              <a:t>Common Git Commands</a:t>
            </a:r>
          </a:p>
          <a:p>
            <a:pPr>
              <a:buClr>
                <a:srgbClr val="009999"/>
              </a:buClr>
            </a:pPr>
            <a:r>
              <a:rPr lang="en-US" sz="1200" dirty="0">
                <a:solidFill>
                  <a:prstClr val="white"/>
                </a:solidFill>
                <a:latin typeface="Arial Nova Light" panose="020B0604020202020204" pitchFamily="34" charset="0"/>
              </a:rPr>
              <a:t>Practice</a:t>
            </a:r>
          </a:p>
          <a:p>
            <a:pPr>
              <a:buClr>
                <a:srgbClr val="009999"/>
              </a:buClr>
            </a:pPr>
            <a:r>
              <a:rPr lang="en-US" sz="1200" dirty="0">
                <a:solidFill>
                  <a:prstClr val="white"/>
                </a:solidFill>
                <a:latin typeface="Arial Nova Light" panose="020B0604020202020204" pitchFamily="34" charset="0"/>
              </a:rPr>
              <a:t>Bigger Picture – Enterprise GitHub</a:t>
            </a:r>
          </a:p>
          <a:p>
            <a:pPr marL="377886" lvl="1"/>
            <a:endParaRPr lang="en-US" sz="1000" dirty="0">
              <a:latin typeface="Arial Nova Light" panose="020B0604020202020204" pitchFamily="34" charset="0"/>
            </a:endParaRPr>
          </a:p>
        </p:txBody>
      </p:sp>
    </p:spTree>
    <p:extLst>
      <p:ext uri="{BB962C8B-B14F-4D97-AF65-F5344CB8AC3E}">
        <p14:creationId xmlns:p14="http://schemas.microsoft.com/office/powerpoint/2010/main" val="1900383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1218883" y="274637"/>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VCS &amp; Git</a:t>
            </a:r>
          </a:p>
        </p:txBody>
      </p:sp>
      <p:sp>
        <p:nvSpPr>
          <p:cNvPr id="9" name="Content Placeholder 13">
            <a:extLst>
              <a:ext uri="{FF2B5EF4-FFF2-40B4-BE49-F238E27FC236}">
                <a16:creationId xmlns:a16="http://schemas.microsoft.com/office/drawing/2014/main" id="{A92D1627-6BD8-42C1-BC9E-F97B04F680BA}"/>
              </a:ext>
            </a:extLst>
          </p:cNvPr>
          <p:cNvSpPr txBox="1">
            <a:spLocks/>
          </p:cNvSpPr>
          <p:nvPr/>
        </p:nvSpPr>
        <p:spPr>
          <a:xfrm>
            <a:off x="1218883" y="1701797"/>
            <a:ext cx="4542725" cy="30655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ctr"/>
            <a:r>
              <a:rPr lang="en-US" b="1" dirty="0">
                <a:latin typeface="Arial Nova Light" panose="020B0304020202020204" pitchFamily="34" charset="0"/>
              </a:rPr>
              <a:t>What’s a version control system?</a:t>
            </a:r>
          </a:p>
          <a:p>
            <a:pPr algn="l"/>
            <a:r>
              <a:rPr lang="en-US" sz="1400" dirty="0">
                <a:latin typeface="Arial Nova Light" panose="020B0304020202020204" pitchFamily="34" charset="0"/>
              </a:rPr>
              <a:t>A version control system, or VCS, tracks the history of changes as people and teams collaborate on projects together. As the project evolves, teams can run tests, fix bugs, and contribute new code with the confidence that any version can be recovered at any time. Developers can review project history to find out:</a:t>
            </a:r>
          </a:p>
          <a:p>
            <a:pPr marL="285750" indent="-285750" algn="l" fontAlgn="ctr">
              <a:buFont typeface="Arial" panose="020B0604020202020204" pitchFamily="34" charset="0"/>
              <a:buChar char="•"/>
            </a:pPr>
            <a:r>
              <a:rPr lang="en-US" sz="1400" dirty="0">
                <a:latin typeface="Arial Nova Light" panose="020B0304020202020204" pitchFamily="34" charset="0"/>
              </a:rPr>
              <a:t>Which changes were made?</a:t>
            </a:r>
          </a:p>
          <a:p>
            <a:pPr marL="285750" indent="-285750" algn="l" fontAlgn="ctr">
              <a:buFont typeface="Arial" panose="020B0604020202020204" pitchFamily="34" charset="0"/>
              <a:buChar char="•"/>
            </a:pPr>
            <a:r>
              <a:rPr lang="en-US" sz="1400" dirty="0">
                <a:latin typeface="Arial Nova Light" panose="020B0304020202020204" pitchFamily="34" charset="0"/>
              </a:rPr>
              <a:t>Who made the changes?</a:t>
            </a:r>
          </a:p>
          <a:p>
            <a:pPr marL="285750" indent="-285750" algn="l" fontAlgn="ctr">
              <a:buFont typeface="Arial" panose="020B0604020202020204" pitchFamily="34" charset="0"/>
              <a:buChar char="•"/>
            </a:pPr>
            <a:r>
              <a:rPr lang="en-US" sz="1400" dirty="0">
                <a:latin typeface="Arial Nova Light" panose="020B0304020202020204" pitchFamily="34" charset="0"/>
              </a:rPr>
              <a:t>When were the changes made?</a:t>
            </a:r>
          </a:p>
          <a:p>
            <a:pPr marL="285750" indent="-285750" algn="l" fontAlgn="ctr">
              <a:buFont typeface="Arial" panose="020B0604020202020204" pitchFamily="34" charset="0"/>
              <a:buChar char="•"/>
            </a:pPr>
            <a:r>
              <a:rPr lang="en-US" sz="1400" dirty="0">
                <a:latin typeface="Arial Nova Light" panose="020B0304020202020204" pitchFamily="34" charset="0"/>
              </a:rPr>
              <a:t>Why were changes needed</a:t>
            </a:r>
            <a:endParaRPr lang="en-US" sz="1200" dirty="0">
              <a:solidFill>
                <a:prstClr val="white"/>
              </a:solidFill>
              <a:latin typeface="Arial Nova Light" panose="020B0304020202020204" pitchFamily="34" charset="0"/>
            </a:endParaRPr>
          </a:p>
        </p:txBody>
      </p:sp>
      <p:sp>
        <p:nvSpPr>
          <p:cNvPr id="4" name="Content Placeholder 13">
            <a:extLst>
              <a:ext uri="{FF2B5EF4-FFF2-40B4-BE49-F238E27FC236}">
                <a16:creationId xmlns:a16="http://schemas.microsoft.com/office/drawing/2014/main" id="{633E47F3-DCAC-441D-A021-628064A68797}"/>
              </a:ext>
            </a:extLst>
          </p:cNvPr>
          <p:cNvSpPr txBox="1">
            <a:spLocks/>
          </p:cNvSpPr>
          <p:nvPr/>
        </p:nvSpPr>
        <p:spPr>
          <a:xfrm>
            <a:off x="5996549" y="1701797"/>
            <a:ext cx="5810752" cy="2550607"/>
          </a:xfrm>
          <a:prstGeom prst="rect">
            <a:avLst/>
          </a:prstGeom>
        </p:spPr>
        <p:txBody>
          <a:bodyPr vert="horz" lIns="91440" tIns="45720" rIns="91440" bIns="45720" rtlCol="0">
            <a:normAutofit fontScale="92500"/>
          </a:bodyPr>
          <a:lstStyle>
            <a:defPPr>
              <a:defRPr lang="en-US"/>
            </a:defPPr>
            <a:lvl1pPr indent="0" fontAlgn="ctr">
              <a:lnSpc>
                <a:spcPct val="90000"/>
              </a:lnSpc>
              <a:spcBef>
                <a:spcPts val="1000"/>
              </a:spcBef>
              <a:buFont typeface="Arial" panose="020B0604020202020204" pitchFamily="34" charset="0"/>
              <a:buNone/>
              <a:defRPr sz="2400" b="1"/>
            </a:lvl1pPr>
            <a:lvl2pPr marL="377886" lvl="1" indent="0" algn="ctr">
              <a:lnSpc>
                <a:spcPct val="90000"/>
              </a:lnSpc>
              <a:spcBef>
                <a:spcPts val="500"/>
              </a:spcBef>
              <a:buFont typeface="Arial" panose="020B0604020202020204" pitchFamily="34" charset="0"/>
              <a:buNone/>
              <a:defRPr sz="1000">
                <a:latin typeface="Arial Nova Light" panose="020B0604020202020204" pitchFamily="34" charset="0"/>
              </a:defRPr>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pPr>
              <a:lnSpc>
                <a:spcPct val="100000"/>
              </a:lnSpc>
            </a:pPr>
            <a:r>
              <a:rPr lang="en-US" dirty="0">
                <a:latin typeface="Arial Nova Light" panose="020B0304020202020204" pitchFamily="34" charset="0"/>
              </a:rPr>
              <a:t>What’s a distributed version control system?</a:t>
            </a:r>
          </a:p>
          <a:p>
            <a:pPr>
              <a:lnSpc>
                <a:spcPct val="110000"/>
              </a:lnSpc>
            </a:pPr>
            <a:r>
              <a:rPr lang="en-US" sz="1400" b="0" dirty="0">
                <a:latin typeface="Arial Nova Light" panose="020B0304020202020204" pitchFamily="34" charset="0"/>
              </a:rPr>
              <a:t>Git is an example of a distributed version control system (DVCS) commonly used for open source and commercial software development. DVCSs allow full access to every file, branch, and iteration of a project, and allows every user access to a full and self-contained history of all changes. Unlike once popular centralized version control systems, DVCSs like Git don’t need a constant connection to a central repository. Developers can work anywhere and collaborate asynchronously from any time zone.</a:t>
            </a:r>
          </a:p>
        </p:txBody>
      </p:sp>
    </p:spTree>
    <p:extLst>
      <p:ext uri="{BB962C8B-B14F-4D97-AF65-F5344CB8AC3E}">
        <p14:creationId xmlns:p14="http://schemas.microsoft.com/office/powerpoint/2010/main" val="2660845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798991" y="292392"/>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GitHub</a:t>
            </a:r>
          </a:p>
        </p:txBody>
      </p:sp>
      <p:sp>
        <p:nvSpPr>
          <p:cNvPr id="9" name="Content Placeholder 13">
            <a:extLst>
              <a:ext uri="{FF2B5EF4-FFF2-40B4-BE49-F238E27FC236}">
                <a16:creationId xmlns:a16="http://schemas.microsoft.com/office/drawing/2014/main" id="{A92D1627-6BD8-42C1-BC9E-F97B04F680BA}"/>
              </a:ext>
            </a:extLst>
          </p:cNvPr>
          <p:cNvSpPr txBox="1">
            <a:spLocks/>
          </p:cNvSpPr>
          <p:nvPr/>
        </p:nvSpPr>
        <p:spPr>
          <a:xfrm>
            <a:off x="798991" y="1701797"/>
            <a:ext cx="4962618" cy="2719283"/>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ctr">
              <a:lnSpc>
                <a:spcPct val="130000"/>
              </a:lnSpc>
            </a:pPr>
            <a:r>
              <a:rPr lang="en-US" sz="2200" b="1" dirty="0">
                <a:latin typeface="Arial Nova Light" panose="020B0304020202020204" pitchFamily="34" charset="0"/>
              </a:rPr>
              <a:t>How GitHub fits in</a:t>
            </a:r>
          </a:p>
          <a:p>
            <a:pPr algn="l" fontAlgn="ctr">
              <a:lnSpc>
                <a:spcPct val="130000"/>
              </a:lnSpc>
            </a:pPr>
            <a:r>
              <a:rPr lang="en-US" sz="1600" dirty="0">
                <a:latin typeface="Arial Nova Light" panose="020B0304020202020204" pitchFamily="34" charset="0"/>
              </a:rPr>
              <a:t>GitHub is a Git hosting repository that provides developers with tools to ship better code through command line features, issues (threaded discussions), pull requests, code review, or the use of a collection of free and for-purchase apps in the GitHub Marketplace. With collaboration layers like the GitHub flow, a community of 15 million developers, and an ecosystem with hundreds of integrations, GitHub changes the way software is built.</a:t>
            </a:r>
          </a:p>
        </p:txBody>
      </p:sp>
      <p:sp>
        <p:nvSpPr>
          <p:cNvPr id="4" name="Content Placeholder 13">
            <a:extLst>
              <a:ext uri="{FF2B5EF4-FFF2-40B4-BE49-F238E27FC236}">
                <a16:creationId xmlns:a16="http://schemas.microsoft.com/office/drawing/2014/main" id="{633E47F3-DCAC-441D-A021-628064A68797}"/>
              </a:ext>
            </a:extLst>
          </p:cNvPr>
          <p:cNvSpPr txBox="1">
            <a:spLocks/>
          </p:cNvSpPr>
          <p:nvPr/>
        </p:nvSpPr>
        <p:spPr>
          <a:xfrm>
            <a:off x="5996549" y="1701797"/>
            <a:ext cx="5810752" cy="3047756"/>
          </a:xfrm>
          <a:prstGeom prst="rect">
            <a:avLst/>
          </a:prstGeom>
        </p:spPr>
        <p:txBody>
          <a:bodyPr vert="horz" lIns="91440" tIns="45720" rIns="91440" bIns="45720" rtlCol="0">
            <a:normAutofit/>
          </a:bodyPr>
          <a:lstStyle>
            <a:defPPr>
              <a:defRPr lang="en-US"/>
            </a:defPPr>
            <a:lvl1pPr indent="0" fontAlgn="ctr">
              <a:lnSpc>
                <a:spcPct val="90000"/>
              </a:lnSpc>
              <a:spcBef>
                <a:spcPts val="1000"/>
              </a:spcBef>
              <a:buFont typeface="Arial" panose="020B0604020202020204" pitchFamily="34" charset="0"/>
              <a:buNone/>
              <a:defRPr sz="2400" b="1"/>
            </a:lvl1pPr>
            <a:lvl2pPr marL="377886" lvl="1" indent="0" algn="ctr">
              <a:lnSpc>
                <a:spcPct val="90000"/>
              </a:lnSpc>
              <a:spcBef>
                <a:spcPts val="500"/>
              </a:spcBef>
              <a:buFont typeface="Arial" panose="020B0604020202020204" pitchFamily="34" charset="0"/>
              <a:buNone/>
              <a:defRPr sz="1000">
                <a:latin typeface="Arial Nova Light" panose="020B0604020202020204" pitchFamily="34" charset="0"/>
              </a:defRPr>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pPr>
              <a:lnSpc>
                <a:spcPct val="130000"/>
              </a:lnSpc>
            </a:pPr>
            <a:r>
              <a:rPr lang="en-US" sz="2000" dirty="0">
                <a:latin typeface="Arial Nova Light" panose="020B0304020202020204" pitchFamily="34" charset="0"/>
              </a:rPr>
              <a:t>How it works</a:t>
            </a:r>
          </a:p>
          <a:p>
            <a:pPr>
              <a:lnSpc>
                <a:spcPct val="130000"/>
              </a:lnSpc>
            </a:pPr>
            <a:r>
              <a:rPr lang="en-US" sz="1500" b="0" dirty="0">
                <a:latin typeface="Arial Nova Light" panose="020B0304020202020204" pitchFamily="34" charset="0"/>
              </a:rPr>
              <a:t>GitHub builds collaboration directly into the development process. Work is organized into repositories, where developers can outline requirements or direction and set expectations for team members. Then, using the GitHub flow, developers simply create a branch to work on updates, commit changes to save them, open a pull request to propose and discuss changes, and merge pull requests once everyone is on the same page.</a:t>
            </a:r>
          </a:p>
        </p:txBody>
      </p:sp>
    </p:spTree>
    <p:extLst>
      <p:ext uri="{BB962C8B-B14F-4D97-AF65-F5344CB8AC3E}">
        <p14:creationId xmlns:p14="http://schemas.microsoft.com/office/powerpoint/2010/main" val="97070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798991" y="292392"/>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Why Git</a:t>
            </a:r>
          </a:p>
        </p:txBody>
      </p:sp>
      <p:sp>
        <p:nvSpPr>
          <p:cNvPr id="9" name="Content Placeholder 13">
            <a:extLst>
              <a:ext uri="{FF2B5EF4-FFF2-40B4-BE49-F238E27FC236}">
                <a16:creationId xmlns:a16="http://schemas.microsoft.com/office/drawing/2014/main" id="{A92D1627-6BD8-42C1-BC9E-F97B04F680BA}"/>
              </a:ext>
            </a:extLst>
          </p:cNvPr>
          <p:cNvSpPr txBox="1">
            <a:spLocks/>
          </p:cNvSpPr>
          <p:nvPr/>
        </p:nvSpPr>
        <p:spPr>
          <a:xfrm>
            <a:off x="798991" y="1701797"/>
            <a:ext cx="4962618" cy="2719283"/>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ctr"/>
            <a:r>
              <a:rPr lang="en-US" sz="2800" b="1" dirty="0">
                <a:latin typeface="Arial Nova Light" panose="020B0304020202020204" pitchFamily="34" charset="0"/>
              </a:rPr>
              <a:t>Advantages of using source control</a:t>
            </a:r>
            <a:endParaRPr lang="en-US" b="1" dirty="0">
              <a:latin typeface="Arial Nova Light" panose="020B0304020202020204" pitchFamily="34" charset="0"/>
            </a:endParaRPr>
          </a:p>
          <a:p>
            <a:pPr algn="l" fontAlgn="ctr">
              <a:lnSpc>
                <a:spcPct val="130000"/>
              </a:lnSpc>
            </a:pPr>
            <a:r>
              <a:rPr lang="en-US" sz="1800" dirty="0">
                <a:latin typeface="Arial Nova Light" panose="020B0304020202020204" pitchFamily="34" charset="0"/>
              </a:rPr>
              <a:t>Without version control, team members are subject to redundant tasks, slower timelines, and multiple copies of a single project. </a:t>
            </a:r>
          </a:p>
          <a:p>
            <a:pPr algn="l" fontAlgn="ctr">
              <a:lnSpc>
                <a:spcPct val="130000"/>
              </a:lnSpc>
            </a:pPr>
            <a:r>
              <a:rPr lang="en-US" sz="1800" dirty="0">
                <a:latin typeface="Arial Nova Light" panose="020B0304020202020204" pitchFamily="34" charset="0"/>
              </a:rPr>
              <a:t>To eliminate unnecessary work, Git and other VCSs give each contributor a unified and consistent view of a project, surfacing work that’s already in progress. </a:t>
            </a:r>
          </a:p>
          <a:p>
            <a:pPr algn="l" fontAlgn="ctr">
              <a:lnSpc>
                <a:spcPct val="130000"/>
              </a:lnSpc>
            </a:pPr>
            <a:r>
              <a:rPr lang="en-US" sz="1800" dirty="0">
                <a:latin typeface="Arial Nova Light" panose="020B0304020202020204" pitchFamily="34" charset="0"/>
              </a:rPr>
              <a:t>Seeing a transparent history of changes, who made them, and how they contribute to the development of a project helps team members stay aligned while working independently.</a:t>
            </a:r>
          </a:p>
        </p:txBody>
      </p:sp>
      <p:sp>
        <p:nvSpPr>
          <p:cNvPr id="4" name="Content Placeholder 13">
            <a:extLst>
              <a:ext uri="{FF2B5EF4-FFF2-40B4-BE49-F238E27FC236}">
                <a16:creationId xmlns:a16="http://schemas.microsoft.com/office/drawing/2014/main" id="{633E47F3-DCAC-441D-A021-628064A68797}"/>
              </a:ext>
            </a:extLst>
          </p:cNvPr>
          <p:cNvSpPr txBox="1">
            <a:spLocks/>
          </p:cNvSpPr>
          <p:nvPr/>
        </p:nvSpPr>
        <p:spPr>
          <a:xfrm>
            <a:off x="5996549" y="1701797"/>
            <a:ext cx="5810752" cy="4104199"/>
          </a:xfrm>
          <a:prstGeom prst="rect">
            <a:avLst/>
          </a:prstGeom>
        </p:spPr>
        <p:txBody>
          <a:bodyPr vert="horz" lIns="91440" tIns="45720" rIns="91440" bIns="45720" rtlCol="0">
            <a:normAutofit fontScale="32500" lnSpcReduction="20000"/>
          </a:bodyPr>
          <a:lstStyle>
            <a:defPPr>
              <a:defRPr lang="en-US"/>
            </a:defPPr>
            <a:lvl1pPr indent="0" fontAlgn="ctr">
              <a:lnSpc>
                <a:spcPct val="90000"/>
              </a:lnSpc>
              <a:spcBef>
                <a:spcPts val="1000"/>
              </a:spcBef>
              <a:buFont typeface="Arial" panose="020B0604020202020204" pitchFamily="34" charset="0"/>
              <a:buNone/>
              <a:defRPr sz="2400" b="1"/>
            </a:lvl1pPr>
            <a:lvl2pPr marL="377886" lvl="1" indent="0" algn="ctr">
              <a:lnSpc>
                <a:spcPct val="90000"/>
              </a:lnSpc>
              <a:spcBef>
                <a:spcPts val="500"/>
              </a:spcBef>
              <a:buFont typeface="Arial" panose="020B0604020202020204" pitchFamily="34" charset="0"/>
              <a:buNone/>
              <a:defRPr sz="1000">
                <a:latin typeface="Arial Nova Light" panose="020B0604020202020204" pitchFamily="34" charset="0"/>
              </a:defRPr>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6200" dirty="0">
                <a:latin typeface="Arial Nova Light" panose="020B0304020202020204" pitchFamily="34" charset="0"/>
              </a:rPr>
              <a:t>Why Git?</a:t>
            </a:r>
          </a:p>
          <a:p>
            <a:pPr>
              <a:lnSpc>
                <a:spcPct val="130000"/>
              </a:lnSpc>
            </a:pPr>
            <a:r>
              <a:rPr lang="en-US" sz="4000" b="0" dirty="0">
                <a:latin typeface="Arial Nova Light" panose="020B0304020202020204" pitchFamily="34" charset="0"/>
              </a:rPr>
              <a:t>According to the latest </a:t>
            </a:r>
            <a:r>
              <a:rPr lang="en-US" sz="4000" b="0" dirty="0">
                <a:latin typeface="Arial Nova Light" panose="020B0304020202020204" pitchFamily="34" charset="0"/>
                <a:hlinkClick r:id="rId2">
                  <a:extLst>
                    <a:ext uri="{A12FA001-AC4F-418D-AE19-62706E023703}">
                      <ahyp:hlinkClr xmlns:ahyp="http://schemas.microsoft.com/office/drawing/2018/hyperlinkcolor" val="tx"/>
                    </a:ext>
                  </a:extLst>
                </a:hlinkClick>
              </a:rPr>
              <a:t>Stack Overflow developer survey</a:t>
            </a:r>
            <a:r>
              <a:rPr lang="en-US" sz="4000" b="0" dirty="0">
                <a:latin typeface="Arial Nova Light" panose="020B0304020202020204" pitchFamily="34" charset="0"/>
              </a:rPr>
              <a:t>, more than 70 percent of developers use Git, making it the most-used VCS in the world. Git is commonly used for both open source and commercial software development, with significant benefits for individuals, teams and businesses.</a:t>
            </a:r>
          </a:p>
          <a:p>
            <a:pPr>
              <a:lnSpc>
                <a:spcPct val="130000"/>
              </a:lnSpc>
            </a:pPr>
            <a:r>
              <a:rPr lang="en-US" sz="4000" b="0" dirty="0">
                <a:latin typeface="Arial Nova Light" panose="020B0304020202020204" pitchFamily="34" charset="0"/>
              </a:rPr>
              <a:t>Git lets developers see the entire timeline of their changes, decisions, and progression of any project in one place. From the moment they access the history of a project, the developer has all the context they need to understand it and start contributing.</a:t>
            </a:r>
          </a:p>
          <a:p>
            <a:pPr>
              <a:lnSpc>
                <a:spcPct val="130000"/>
              </a:lnSpc>
            </a:pPr>
            <a:r>
              <a:rPr lang="en-US" sz="4000" b="0" dirty="0">
                <a:latin typeface="Arial Nova Light" panose="020B0304020202020204" pitchFamily="34" charset="0"/>
              </a:rPr>
              <a:t>Developers work in every time zone. With a DVCS like Git, collaboration can happen any time while maintaining source code integrity. Using branches, developers can safely propose changes to production code.</a:t>
            </a:r>
          </a:p>
          <a:p>
            <a:pPr>
              <a:lnSpc>
                <a:spcPct val="130000"/>
              </a:lnSpc>
            </a:pPr>
            <a:r>
              <a:rPr lang="en-US" sz="4000" b="0" dirty="0">
                <a:latin typeface="Arial Nova Light" panose="020B0304020202020204" pitchFamily="34" charset="0"/>
              </a:rPr>
              <a:t>Businesses using Git can break down communication barriers between teams and keep them focused on doing their best work. Plus, Git makes it possible to align experts across a business to collaborate on major projects.</a:t>
            </a:r>
          </a:p>
        </p:txBody>
      </p:sp>
    </p:spTree>
    <p:extLst>
      <p:ext uri="{BB962C8B-B14F-4D97-AF65-F5344CB8AC3E}">
        <p14:creationId xmlns:p14="http://schemas.microsoft.com/office/powerpoint/2010/main" val="281866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798991" y="274637"/>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Key Components</a:t>
            </a:r>
          </a:p>
        </p:txBody>
      </p:sp>
      <p:sp>
        <p:nvSpPr>
          <p:cNvPr id="9" name="Content Placeholder 13">
            <a:extLst>
              <a:ext uri="{FF2B5EF4-FFF2-40B4-BE49-F238E27FC236}">
                <a16:creationId xmlns:a16="http://schemas.microsoft.com/office/drawing/2014/main" id="{A92D1627-6BD8-42C1-BC9E-F97B04F680BA}"/>
              </a:ext>
            </a:extLst>
          </p:cNvPr>
          <p:cNvSpPr txBox="1">
            <a:spLocks/>
          </p:cNvSpPr>
          <p:nvPr/>
        </p:nvSpPr>
        <p:spPr>
          <a:xfrm>
            <a:off x="798991" y="1701797"/>
            <a:ext cx="4962618" cy="27192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ctr"/>
            <a:r>
              <a:rPr lang="en-US" sz="2000" b="1" dirty="0">
                <a:latin typeface="Arial Nova Light" panose="020B0304020202020204" pitchFamily="34" charset="0"/>
              </a:rPr>
              <a:t>Repository</a:t>
            </a:r>
          </a:p>
          <a:p>
            <a:pPr algn="l" fontAlgn="ctr">
              <a:lnSpc>
                <a:spcPct val="130000"/>
              </a:lnSpc>
            </a:pPr>
            <a:r>
              <a:rPr lang="en-US" sz="1400" dirty="0">
                <a:latin typeface="Arial Nova Light" panose="020B0304020202020204" pitchFamily="34" charset="0"/>
              </a:rPr>
              <a:t>A repository, or Git project, encompasses the entire collection of files and folders associated with a project, along with each file’s revision history. Through platforms like GitHub, Git also provides more opportunities for project transparency and collaboration. Public repositories help teams work together to build the best possible final product.</a:t>
            </a:r>
          </a:p>
        </p:txBody>
      </p:sp>
      <p:sp>
        <p:nvSpPr>
          <p:cNvPr id="4" name="Content Placeholder 13">
            <a:extLst>
              <a:ext uri="{FF2B5EF4-FFF2-40B4-BE49-F238E27FC236}">
                <a16:creationId xmlns:a16="http://schemas.microsoft.com/office/drawing/2014/main" id="{633E47F3-DCAC-441D-A021-628064A68797}"/>
              </a:ext>
            </a:extLst>
          </p:cNvPr>
          <p:cNvSpPr txBox="1">
            <a:spLocks/>
          </p:cNvSpPr>
          <p:nvPr/>
        </p:nvSpPr>
        <p:spPr>
          <a:xfrm>
            <a:off x="5996549" y="1701797"/>
            <a:ext cx="5810752" cy="2062335"/>
          </a:xfrm>
          <a:prstGeom prst="rect">
            <a:avLst/>
          </a:prstGeom>
        </p:spPr>
        <p:txBody>
          <a:bodyPr vert="horz" lIns="91440" tIns="45720" rIns="91440" bIns="45720" rtlCol="0">
            <a:normAutofit/>
          </a:bodyPr>
          <a:lstStyle>
            <a:defPPr>
              <a:defRPr lang="en-US"/>
            </a:defPPr>
            <a:lvl1pPr indent="0" fontAlgn="ctr">
              <a:lnSpc>
                <a:spcPct val="90000"/>
              </a:lnSpc>
              <a:spcBef>
                <a:spcPts val="1000"/>
              </a:spcBef>
              <a:buFont typeface="Arial" panose="020B0604020202020204" pitchFamily="34" charset="0"/>
              <a:buNone/>
              <a:defRPr sz="2400" b="1"/>
            </a:lvl1pPr>
            <a:lvl2pPr marL="377886" lvl="1" indent="0" algn="ctr">
              <a:lnSpc>
                <a:spcPct val="90000"/>
              </a:lnSpc>
              <a:spcBef>
                <a:spcPts val="500"/>
              </a:spcBef>
              <a:buFont typeface="Arial" panose="020B0604020202020204" pitchFamily="34" charset="0"/>
              <a:buNone/>
              <a:defRPr sz="1000">
                <a:latin typeface="Arial Nova Light" panose="020B0604020202020204" pitchFamily="34" charset="0"/>
              </a:defRPr>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2000" dirty="0">
                <a:latin typeface="Arial Nova Light" panose="020B0304020202020204" pitchFamily="34" charset="0"/>
              </a:rPr>
              <a:t>Branch</a:t>
            </a:r>
          </a:p>
          <a:p>
            <a:pPr>
              <a:lnSpc>
                <a:spcPct val="130000"/>
              </a:lnSpc>
            </a:pPr>
            <a:r>
              <a:rPr lang="en-US" sz="1400" b="0" dirty="0">
                <a:latin typeface="Arial Nova Light" panose="020B0304020202020204" pitchFamily="34" charset="0"/>
              </a:rPr>
              <a:t>A branch in Git is simply a lightweight movable pointer to one of the commits. The default branch name in Git is master . As you start making commits, you're given a master branch that points to the last commit you made. Every time you commit, the master branch pointer moves forward automatically.</a:t>
            </a:r>
          </a:p>
        </p:txBody>
      </p:sp>
      <p:pic>
        <p:nvPicPr>
          <p:cNvPr id="2" name="Picture 1">
            <a:extLst>
              <a:ext uri="{FF2B5EF4-FFF2-40B4-BE49-F238E27FC236}">
                <a16:creationId xmlns:a16="http://schemas.microsoft.com/office/drawing/2014/main" id="{7DE97AE5-9AD2-4D7F-90F1-D3AAFDB4A545}"/>
              </a:ext>
            </a:extLst>
          </p:cNvPr>
          <p:cNvPicPr>
            <a:picLocks noChangeAspect="1"/>
          </p:cNvPicPr>
          <p:nvPr/>
        </p:nvPicPr>
        <p:blipFill>
          <a:blip r:embed="rId2"/>
          <a:stretch>
            <a:fillRect/>
          </a:stretch>
        </p:blipFill>
        <p:spPr>
          <a:xfrm>
            <a:off x="6096000" y="3615306"/>
            <a:ext cx="4753299" cy="2968057"/>
          </a:xfrm>
          <a:prstGeom prst="rect">
            <a:avLst/>
          </a:prstGeom>
          <a:solidFill>
            <a:schemeClr val="bg1"/>
          </a:solidFill>
        </p:spPr>
      </p:pic>
      <p:sp>
        <p:nvSpPr>
          <p:cNvPr id="6" name="Content Placeholder 13">
            <a:extLst>
              <a:ext uri="{FF2B5EF4-FFF2-40B4-BE49-F238E27FC236}">
                <a16:creationId xmlns:a16="http://schemas.microsoft.com/office/drawing/2014/main" id="{B193AE27-7B17-49D9-B934-EECE2FAA7164}"/>
              </a:ext>
            </a:extLst>
          </p:cNvPr>
          <p:cNvSpPr txBox="1">
            <a:spLocks/>
          </p:cNvSpPr>
          <p:nvPr/>
        </p:nvSpPr>
        <p:spPr>
          <a:xfrm>
            <a:off x="798991" y="4038104"/>
            <a:ext cx="4962618" cy="2719283"/>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ctr"/>
            <a:r>
              <a:rPr lang="en-US" sz="2000" b="1" dirty="0">
                <a:latin typeface="Arial Nova Light" panose="020B0304020202020204" pitchFamily="34" charset="0"/>
              </a:rPr>
              <a:t>Organization</a:t>
            </a:r>
          </a:p>
          <a:p>
            <a:pPr algn="l" fontAlgn="ctr">
              <a:lnSpc>
                <a:spcPct val="150000"/>
              </a:lnSpc>
            </a:pPr>
            <a:r>
              <a:rPr lang="en-US" sz="1400" dirty="0">
                <a:latin typeface="Arial Nova Light" panose="020B0304020202020204" pitchFamily="34" charset="0"/>
              </a:rPr>
              <a:t>An organization is a collection of user accounts that owns repositories. Organizations have one or more owners, who have administrative privileges for the organization. Organizations can also be used for namespacing—for example, http(s)://[hostname]/[organization name]/ takes you to an organization's profile on GitHub Enterprise Server, while http(s)://[hostname]/[organization name]/[repository name]/ takes you to a repository's profile.</a:t>
            </a:r>
          </a:p>
        </p:txBody>
      </p:sp>
    </p:spTree>
    <p:extLst>
      <p:ext uri="{BB962C8B-B14F-4D97-AF65-F5344CB8AC3E}">
        <p14:creationId xmlns:p14="http://schemas.microsoft.com/office/powerpoint/2010/main" val="2728368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798991" y="274637"/>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Key Components</a:t>
            </a:r>
          </a:p>
        </p:txBody>
      </p:sp>
      <p:sp>
        <p:nvSpPr>
          <p:cNvPr id="9" name="Content Placeholder 13">
            <a:extLst>
              <a:ext uri="{FF2B5EF4-FFF2-40B4-BE49-F238E27FC236}">
                <a16:creationId xmlns:a16="http://schemas.microsoft.com/office/drawing/2014/main" id="{A92D1627-6BD8-42C1-BC9E-F97B04F680BA}"/>
              </a:ext>
            </a:extLst>
          </p:cNvPr>
          <p:cNvSpPr txBox="1">
            <a:spLocks/>
          </p:cNvSpPr>
          <p:nvPr/>
        </p:nvSpPr>
        <p:spPr>
          <a:xfrm>
            <a:off x="798991" y="1701797"/>
            <a:ext cx="4962618" cy="21156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ctr"/>
            <a:r>
              <a:rPr lang="en-US" sz="2000" b="1" dirty="0">
                <a:latin typeface="Arial Nova Light" panose="020B0304020202020204" pitchFamily="34" charset="0"/>
              </a:rPr>
              <a:t>Tagging</a:t>
            </a:r>
          </a:p>
          <a:p>
            <a:pPr algn="l" fontAlgn="ctr">
              <a:lnSpc>
                <a:spcPct val="130000"/>
              </a:lnSpc>
            </a:pPr>
            <a:r>
              <a:rPr lang="en-US" sz="1400" dirty="0">
                <a:latin typeface="Arial Nova Light" panose="020B0304020202020204" pitchFamily="34" charset="0"/>
              </a:rPr>
              <a:t>Tags are ref's that point to specific points in Git history. Tagging is generally used to capture a point in history that is used for a marked version release (i.e. v1.0.1). A tag is like a branch that doesn’t change. Unlike branches, tags, after being created, have no further history of commits.</a:t>
            </a:r>
          </a:p>
        </p:txBody>
      </p:sp>
      <p:sp>
        <p:nvSpPr>
          <p:cNvPr id="7" name="Content Placeholder 13">
            <a:extLst>
              <a:ext uri="{FF2B5EF4-FFF2-40B4-BE49-F238E27FC236}">
                <a16:creationId xmlns:a16="http://schemas.microsoft.com/office/drawing/2014/main" id="{444A4ADD-778B-44E0-89EF-33AB2B1107DA}"/>
              </a:ext>
            </a:extLst>
          </p:cNvPr>
          <p:cNvSpPr txBox="1">
            <a:spLocks/>
          </p:cNvSpPr>
          <p:nvPr/>
        </p:nvSpPr>
        <p:spPr>
          <a:xfrm>
            <a:off x="6196874" y="1701797"/>
            <a:ext cx="4962618" cy="14231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ctr"/>
            <a:r>
              <a:rPr lang="en-US" sz="2000" b="1" dirty="0">
                <a:latin typeface="Arial Nova Light" panose="020B0304020202020204" pitchFamily="34" charset="0"/>
              </a:rPr>
              <a:t>Merging</a:t>
            </a:r>
          </a:p>
          <a:p>
            <a:pPr algn="l" fontAlgn="ctr"/>
            <a:r>
              <a:rPr lang="en-US" sz="1400" dirty="0">
                <a:latin typeface="Arial Nova Light" panose="020B0304020202020204" pitchFamily="34" charset="0"/>
              </a:rPr>
              <a:t>Git merge will combine multiple sequences of commits into one unified history. In the most frequent use cases, git merge is used to combine two branches.</a:t>
            </a:r>
          </a:p>
        </p:txBody>
      </p:sp>
      <p:pic>
        <p:nvPicPr>
          <p:cNvPr id="10" name="Picture 9">
            <a:extLst>
              <a:ext uri="{FF2B5EF4-FFF2-40B4-BE49-F238E27FC236}">
                <a16:creationId xmlns:a16="http://schemas.microsoft.com/office/drawing/2014/main" id="{E0ECB447-CE72-4696-ACB5-3A2BF556BEA4}"/>
              </a:ext>
            </a:extLst>
          </p:cNvPr>
          <p:cNvPicPr>
            <a:picLocks noChangeAspect="1"/>
          </p:cNvPicPr>
          <p:nvPr/>
        </p:nvPicPr>
        <p:blipFill>
          <a:blip r:embed="rId2"/>
          <a:stretch>
            <a:fillRect/>
          </a:stretch>
        </p:blipFill>
        <p:spPr>
          <a:xfrm>
            <a:off x="6196874" y="3207196"/>
            <a:ext cx="5438775" cy="3000375"/>
          </a:xfrm>
          <a:prstGeom prst="rect">
            <a:avLst/>
          </a:prstGeom>
        </p:spPr>
      </p:pic>
    </p:spTree>
    <p:extLst>
      <p:ext uri="{BB962C8B-B14F-4D97-AF65-F5344CB8AC3E}">
        <p14:creationId xmlns:p14="http://schemas.microsoft.com/office/powerpoint/2010/main" val="2210982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1218883" y="274637"/>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How Git works</a:t>
            </a:r>
          </a:p>
        </p:txBody>
      </p:sp>
      <p:pic>
        <p:nvPicPr>
          <p:cNvPr id="1026" name="Picture 2" descr="Local &#10;staging &#10;area &#10;working &#10;directory &#10;git add &#10;localrepo &#10;Remote &#10;remote &#10;repo &#10;git commit &#10;git push &#10;git pull &#10;git checkout &#10;git merge ">
            <a:extLst>
              <a:ext uri="{FF2B5EF4-FFF2-40B4-BE49-F238E27FC236}">
                <a16:creationId xmlns:a16="http://schemas.microsoft.com/office/drawing/2014/main" id="{6E9D8BE7-EF3C-4252-9FDF-410C383AB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883" y="1584710"/>
            <a:ext cx="5687944" cy="495469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3">
            <a:extLst>
              <a:ext uri="{FF2B5EF4-FFF2-40B4-BE49-F238E27FC236}">
                <a16:creationId xmlns:a16="http://schemas.microsoft.com/office/drawing/2014/main" id="{0BF999E7-6FE5-471F-8E74-DD5C085DC4FB}"/>
              </a:ext>
            </a:extLst>
          </p:cNvPr>
          <p:cNvSpPr txBox="1">
            <a:spLocks/>
          </p:cNvSpPr>
          <p:nvPr/>
        </p:nvSpPr>
        <p:spPr>
          <a:xfrm>
            <a:off x="7474998" y="1722269"/>
            <a:ext cx="4104385" cy="18110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ctr">
              <a:lnSpc>
                <a:spcPct val="130000"/>
              </a:lnSpc>
            </a:pPr>
            <a:r>
              <a:rPr lang="en-US" sz="1400" dirty="0">
                <a:latin typeface="Arial Nova Light" panose="020B0304020202020204" pitchFamily="34" charset="0"/>
              </a:rPr>
              <a:t>To use Git, developers use specific commands to copy, create, change, and combine code. These commands can be executed directly from the command line or by using an application like </a:t>
            </a:r>
            <a:r>
              <a:rPr lang="en-US" sz="1400" b="1" dirty="0">
                <a:latin typeface="Arial Nova Light" panose="020B0304020202020204" pitchFamily="34" charset="0"/>
              </a:rPr>
              <a:t>GitHub Desktop or Git Kraken</a:t>
            </a:r>
          </a:p>
        </p:txBody>
      </p:sp>
    </p:spTree>
    <p:extLst>
      <p:ext uri="{BB962C8B-B14F-4D97-AF65-F5344CB8AC3E}">
        <p14:creationId xmlns:p14="http://schemas.microsoft.com/office/powerpoint/2010/main" val="2144505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608A8A71-2F06-47B0-A96B-2F1190096DE7}"/>
              </a:ext>
            </a:extLst>
          </p:cNvPr>
          <p:cNvSpPr txBox="1">
            <a:spLocks/>
          </p:cNvSpPr>
          <p:nvPr/>
        </p:nvSpPr>
        <p:spPr>
          <a:xfrm>
            <a:off x="798990" y="265189"/>
            <a:ext cx="10360501"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rial Nova Light" panose="020B0604020202020204" pitchFamily="34" charset="0"/>
              </a:rPr>
              <a:t>Common Git Commands</a:t>
            </a:r>
          </a:p>
        </p:txBody>
      </p:sp>
      <p:sp>
        <p:nvSpPr>
          <p:cNvPr id="9" name="Content Placeholder 13">
            <a:extLst>
              <a:ext uri="{FF2B5EF4-FFF2-40B4-BE49-F238E27FC236}">
                <a16:creationId xmlns:a16="http://schemas.microsoft.com/office/drawing/2014/main" id="{A92D1627-6BD8-42C1-BC9E-F97B04F680BA}"/>
              </a:ext>
            </a:extLst>
          </p:cNvPr>
          <p:cNvSpPr txBox="1">
            <a:spLocks/>
          </p:cNvSpPr>
          <p:nvPr/>
        </p:nvSpPr>
        <p:spPr>
          <a:xfrm>
            <a:off x="798990" y="1722269"/>
            <a:ext cx="10780393" cy="4861094"/>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ctr">
              <a:lnSpc>
                <a:spcPct val="130000"/>
              </a:lnSpc>
            </a:pPr>
            <a:r>
              <a:rPr lang="en-US" sz="2500" b="1" u="sng" dirty="0">
                <a:latin typeface="Arial Nova Light" panose="020B0304020202020204" pitchFamily="34" charset="0"/>
              </a:rPr>
              <a:t>Basic Commands:</a:t>
            </a:r>
          </a:p>
          <a:p>
            <a:pPr algn="l" fontAlgn="ctr">
              <a:lnSpc>
                <a:spcPct val="120000"/>
              </a:lnSpc>
            </a:pPr>
            <a:r>
              <a:rPr lang="en-US" sz="2500" b="1" dirty="0">
                <a:latin typeface="Arial Nova Light" panose="020B0304020202020204" pitchFamily="34" charset="0"/>
              </a:rPr>
              <a:t>git init </a:t>
            </a:r>
            <a:r>
              <a:rPr lang="en-US" sz="2500" dirty="0">
                <a:latin typeface="Arial Nova Light" panose="020B0304020202020204" pitchFamily="34" charset="0"/>
              </a:rPr>
              <a:t>initializes a brand new Git repository and begins tracking an existing directory. It adds a hidden subfolder within the existing directory that houses the internal data structure required for version control.</a:t>
            </a:r>
          </a:p>
          <a:p>
            <a:pPr algn="l" fontAlgn="ctr">
              <a:lnSpc>
                <a:spcPct val="120000"/>
              </a:lnSpc>
            </a:pPr>
            <a:r>
              <a:rPr lang="en-US" sz="2500" b="1" dirty="0">
                <a:latin typeface="Arial Nova Light" panose="020B0304020202020204" pitchFamily="34" charset="0"/>
              </a:rPr>
              <a:t>git clone </a:t>
            </a:r>
            <a:r>
              <a:rPr lang="en-US" sz="2500" dirty="0">
                <a:latin typeface="Arial Nova Light" panose="020B0304020202020204" pitchFamily="34" charset="0"/>
              </a:rPr>
              <a:t>creates a local copy of a project that already exists remotely. The clone includes all the project’s files, history, and branches.</a:t>
            </a:r>
          </a:p>
          <a:p>
            <a:pPr algn="l" fontAlgn="ctr">
              <a:lnSpc>
                <a:spcPct val="120000"/>
              </a:lnSpc>
            </a:pPr>
            <a:r>
              <a:rPr lang="en-US" sz="2500" b="1" dirty="0">
                <a:latin typeface="Arial Nova Light" panose="020B0304020202020204" pitchFamily="34" charset="0"/>
              </a:rPr>
              <a:t>git add </a:t>
            </a:r>
            <a:r>
              <a:rPr lang="en-US" sz="2500" dirty="0">
                <a:latin typeface="Arial Nova Light" panose="020B0304020202020204" pitchFamily="34" charset="0"/>
              </a:rPr>
              <a:t>stages a change. Git tracks changes to a developer’s codebase, but it’s necessary to stage and take a snapshot of the changes to include them in the project’s history. This command performs staging, the first part of that two-step process. Any changes that are staged will become a part of the next snapshot and a part of the project’s history. Staging and committing separately gives developers complete control over the history of their project without changing how they code and work.</a:t>
            </a:r>
          </a:p>
          <a:p>
            <a:pPr algn="l" fontAlgn="ctr">
              <a:lnSpc>
                <a:spcPct val="120000"/>
              </a:lnSpc>
            </a:pPr>
            <a:r>
              <a:rPr lang="en-US" sz="2500" b="1" dirty="0">
                <a:latin typeface="Arial Nova Light" panose="020B0304020202020204" pitchFamily="34" charset="0"/>
              </a:rPr>
              <a:t>git commit </a:t>
            </a:r>
            <a:r>
              <a:rPr lang="en-US" sz="2500" dirty="0">
                <a:latin typeface="Arial Nova Light" panose="020B0304020202020204" pitchFamily="34" charset="0"/>
              </a:rPr>
              <a:t>saves the snapshot to the project history and completes the change-tracking process. In short, a commit functions like taking a photo. Anything that’s been staged with git add will become a part of the snapshot with git commit.</a:t>
            </a:r>
          </a:p>
          <a:p>
            <a:pPr algn="l" fontAlgn="ctr">
              <a:lnSpc>
                <a:spcPct val="120000"/>
              </a:lnSpc>
            </a:pPr>
            <a:r>
              <a:rPr lang="en-US" sz="2500" b="1" dirty="0">
                <a:latin typeface="Arial Nova Light" panose="020B0304020202020204" pitchFamily="34" charset="0"/>
              </a:rPr>
              <a:t>git status </a:t>
            </a:r>
            <a:r>
              <a:rPr lang="en-US" sz="2500" dirty="0">
                <a:latin typeface="Arial Nova Light" panose="020B0304020202020204" pitchFamily="34" charset="0"/>
              </a:rPr>
              <a:t>shows the status of changes as untracked, modified, or staged.</a:t>
            </a:r>
          </a:p>
          <a:p>
            <a:pPr algn="l" fontAlgn="ctr">
              <a:lnSpc>
                <a:spcPct val="120000"/>
              </a:lnSpc>
            </a:pPr>
            <a:r>
              <a:rPr lang="en-US" sz="2500" b="1" dirty="0">
                <a:latin typeface="Arial Nova Light" panose="020B0304020202020204" pitchFamily="34" charset="0"/>
              </a:rPr>
              <a:t>git branch </a:t>
            </a:r>
            <a:r>
              <a:rPr lang="en-US" sz="2500" dirty="0">
                <a:latin typeface="Arial Nova Light" panose="020B0304020202020204" pitchFamily="34" charset="0"/>
              </a:rPr>
              <a:t>shows the branches being worked on locally.</a:t>
            </a:r>
          </a:p>
          <a:p>
            <a:pPr algn="l" fontAlgn="ctr">
              <a:lnSpc>
                <a:spcPct val="120000"/>
              </a:lnSpc>
            </a:pPr>
            <a:r>
              <a:rPr lang="en-US" sz="2500" b="1" dirty="0">
                <a:latin typeface="Arial Nova Light" panose="020B0304020202020204" pitchFamily="34" charset="0"/>
              </a:rPr>
              <a:t>git merge </a:t>
            </a:r>
            <a:r>
              <a:rPr lang="en-US" sz="2500" dirty="0">
                <a:latin typeface="Arial Nova Light" panose="020B0304020202020204" pitchFamily="34" charset="0"/>
              </a:rPr>
              <a:t>merges lines of development together. This command is typically used to combine changes made on two distinct branches. For example, a developer would merge when they want to combine changes from a feature branch into the master branch for deployment.</a:t>
            </a:r>
          </a:p>
          <a:p>
            <a:pPr algn="l" fontAlgn="ctr">
              <a:lnSpc>
                <a:spcPct val="120000"/>
              </a:lnSpc>
            </a:pPr>
            <a:r>
              <a:rPr lang="en-US" sz="2500" b="1" dirty="0">
                <a:latin typeface="Arial Nova Light" panose="020B0304020202020204" pitchFamily="34" charset="0"/>
              </a:rPr>
              <a:t>git pull </a:t>
            </a:r>
            <a:r>
              <a:rPr lang="en-US" sz="2500" dirty="0">
                <a:latin typeface="Arial Nova Light" panose="020B0304020202020204" pitchFamily="34" charset="0"/>
              </a:rPr>
              <a:t>updates the local line of development with updates from its remote counterpart. Developers use this command if a teammate has made commits to a branch on a remote, and they would like to reflect those changes in their local environment.</a:t>
            </a:r>
          </a:p>
          <a:p>
            <a:pPr algn="l" fontAlgn="ctr">
              <a:lnSpc>
                <a:spcPct val="120000"/>
              </a:lnSpc>
            </a:pPr>
            <a:r>
              <a:rPr lang="en-US" sz="2500" b="1" dirty="0">
                <a:latin typeface="Arial Nova Light" panose="020B0304020202020204" pitchFamily="34" charset="0"/>
              </a:rPr>
              <a:t>git push </a:t>
            </a:r>
            <a:r>
              <a:rPr lang="en-US" sz="2500" dirty="0">
                <a:latin typeface="Arial Nova Light" panose="020B0304020202020204" pitchFamily="34" charset="0"/>
              </a:rPr>
              <a:t>updates the remote repository with any commits made locally to a branch.</a:t>
            </a:r>
          </a:p>
          <a:p>
            <a:pPr algn="l" fontAlgn="ctr">
              <a:lnSpc>
                <a:spcPct val="130000"/>
              </a:lnSpc>
            </a:pPr>
            <a:endParaRPr lang="en-US" sz="1400" b="1" dirty="0">
              <a:latin typeface="Arial Nova Light" panose="020B0304020202020204" pitchFamily="34" charset="0"/>
            </a:endParaRPr>
          </a:p>
        </p:txBody>
      </p:sp>
    </p:spTree>
    <p:extLst>
      <p:ext uri="{BB962C8B-B14F-4D97-AF65-F5344CB8AC3E}">
        <p14:creationId xmlns:p14="http://schemas.microsoft.com/office/powerpoint/2010/main" val="1283878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1477</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Nova Light</vt:lpstr>
      <vt:lpstr>Arial Rounded MT Bold</vt:lpstr>
      <vt:lpstr>Calibri</vt:lpstr>
      <vt:lpstr>Calibri Light</vt:lpstr>
      <vt:lpstr>Wingdings</vt:lpstr>
      <vt:lpstr>Office Theme</vt:lpstr>
      <vt:lpstr>Git/ GitHub 101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GitHub 101</dc:title>
  <dc:creator>Sumit Kadu</dc:creator>
  <cp:lastModifiedBy>Sumit Kadu</cp:lastModifiedBy>
  <cp:revision>4</cp:revision>
  <dcterms:created xsi:type="dcterms:W3CDTF">2019-10-12T15:17:37Z</dcterms:created>
  <dcterms:modified xsi:type="dcterms:W3CDTF">2019-10-12T15:47:39Z</dcterms:modified>
</cp:coreProperties>
</file>