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045F-D44B-4778-AD7D-B00EA6304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CD518-A6BA-464B-95F4-F985F1821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71BC3-9BA3-40E0-AC09-49CABDAA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8AFA-B0C1-4AFC-8B26-2E00EA35DAC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6A9D8-4721-4475-A2E2-98D77867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FCF84-4103-4CED-BD99-3E208316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610D-6AE1-40FB-A4B2-1990B6AD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7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D1AB-E6E3-4718-AE84-6B9F6EC1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4A37E-74B7-43BE-9077-B0F1CCD7D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F7619-98CF-4B2F-B827-843F6AF3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8AFA-B0C1-4AFC-8B26-2E00EA35DAC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8D123-1E33-4A78-A8F3-E17A9539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EE2A4-27FA-4B65-B374-3E67FF04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610D-6AE1-40FB-A4B2-1990B6AD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3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B825A1-0045-4A7A-A7B5-23BB52EAE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6FFD2-406B-494B-B5A2-BE9595C66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5F573-C800-48FE-850B-C2D9E564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8AFA-B0C1-4AFC-8B26-2E00EA35DAC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9A404-592E-49FE-A0CE-94E69E7A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C18E7-2FDF-42D2-9BEA-91166468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610D-6AE1-40FB-A4B2-1990B6AD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4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95CF-D75A-4FC1-AD39-8F508690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6AF6-2EB1-42B5-832B-0F8730F6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ECA38-C1CA-49D3-A224-DBEED820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8AFA-B0C1-4AFC-8B26-2E00EA35DAC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F5EEB-BCAC-4C06-84DE-697F0F3F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9D7AF-8AE5-440F-A1AE-2DE9CB37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610D-6AE1-40FB-A4B2-1990B6AD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3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09C2-6186-4906-ABDE-8A080D46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C2B40-6E9A-4AB9-9165-7D490F1C2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6716-E242-4ABE-9149-37F87544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8AFA-B0C1-4AFC-8B26-2E00EA35DAC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E89D-8C28-4204-BEED-A4EEAF33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8A4E6-5919-4815-9520-6AD3C849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610D-6AE1-40FB-A4B2-1990B6AD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D252-808A-471A-8527-63E05CB7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2C7BA-62F1-4697-8AB9-6E5AF0E9F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47C1B-0E66-4DA1-A350-A4CBA4072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E9402-20F1-4294-9848-0877930C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8AFA-B0C1-4AFC-8B26-2E00EA35DAC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609C0-FAB8-4879-83AB-F67488CF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A3FF2-893B-4AAC-8DC2-B2CA3ECB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610D-6AE1-40FB-A4B2-1990B6AD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3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D4ED-D9A4-401A-B2F1-3D9195F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56378-CF20-45FA-AACC-90904AA36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4BC87-8BCC-48D0-A31C-021697949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6F507-8A6C-4418-8436-95F47C20D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4C414-C361-4584-8557-B75CA2027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7EB7F0-77AD-42F6-B5D3-D4FA3131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8AFA-B0C1-4AFC-8B26-2E00EA35DAC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457CF-69FD-4179-9434-3D04ADAA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0E3CD-1E58-411F-8312-D90A9F2D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610D-6AE1-40FB-A4B2-1990B6AD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9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D144-4AAD-41B0-B4CB-1EDA49BE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5B100-D5D2-4FE7-B229-87663C3C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8AFA-B0C1-4AFC-8B26-2E00EA35DAC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6EA31-0D3A-4492-8AD0-6CA2A6E1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A6153-ACC8-4EB7-A98D-E09A20B5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610D-6AE1-40FB-A4B2-1990B6AD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5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89636-F842-4749-A94F-D27B9425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8AFA-B0C1-4AFC-8B26-2E00EA35DAC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6103D-04CF-4D00-BB58-5094AC1C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644F9-451E-4D2D-A02F-0E7AD0A2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610D-6AE1-40FB-A4B2-1990B6AD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0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894B-5419-4D45-A1CD-1D7BA694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DFA3-9182-4E15-B72E-BA620B5FF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3587E-2358-4309-ACBF-52269BD7C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B05E0-12D9-4FDC-821F-8776E092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8AFA-B0C1-4AFC-8B26-2E00EA35DAC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11931-DF3B-46F3-8CEA-7C5AD35F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6C877-2297-468A-B903-E60E98E9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610D-6AE1-40FB-A4B2-1990B6AD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2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B6B2-4DE8-4159-B453-3BAE24AF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C55FB-8CAC-4D63-AE9B-541AD78FB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83533-5C74-49A9-980C-1F6F0B9BA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F7AA9-CEF2-4116-839F-43988F18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8AFA-B0C1-4AFC-8B26-2E00EA35DAC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69054-30F8-4A32-A7F3-EB3C7708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B4913-BDFF-4156-95CA-909F873A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610D-6AE1-40FB-A4B2-1990B6AD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8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36E8B-877F-428A-8C4B-09C562BE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F4F1E-5B00-4244-BF44-90587F845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2C6E3-9553-427B-A218-E818ECA9E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D8AFA-B0C1-4AFC-8B26-2E00EA35DAC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8594A-D453-45B8-B5AE-F7A9AF087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FA303-56BD-43A8-9038-7FC4EDD93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7610D-6AE1-40FB-A4B2-1990B6AD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0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sdt/download-sql-server-data-tools-ssdt?view=sql-server-ver15" TargetMode="External"/><Relationship Id="rId2" Type="http://schemas.openxmlformats.org/officeDocument/2006/relationships/hyperlink" Target="https://docs.microsoft.com/en-us/sql/reporting-services/reporting-services-tutorials-ssrs?view=sql-server-ver15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61012-59DD-4341-B1CE-5E4F1EC70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2550" y="1122363"/>
            <a:ext cx="3308130" cy="2387600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solidFill>
                  <a:srgbClr val="FFFFFF"/>
                </a:solidFill>
                <a:latin typeface="Arial Rounded MT Bold" panose="020F0704030504030204" pitchFamily="34" charset="0"/>
              </a:rPr>
              <a:t>SSRS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F0B43-AAF4-4895-8C99-35FCCAE66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2549" y="3602038"/>
            <a:ext cx="3308131" cy="165576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  <a:latin typeface="Arial Rounded MT Bold" panose="020F0704030504030204" pitchFamily="34" charset="0"/>
              </a:rPr>
              <a:t>Sumit Kadu</a:t>
            </a:r>
          </a:p>
          <a:p>
            <a:pPr algn="l"/>
            <a:r>
              <a:rPr lang="en-US">
                <a:solidFill>
                  <a:srgbClr val="FFFFFF"/>
                </a:solidFill>
                <a:latin typeface="Arial Rounded MT Bold" panose="020F0704030504030204" pitchFamily="34" charset="0"/>
              </a:rPr>
              <a:t>6 Jan 2020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022CD7-03A7-4196-A5D9-4B24E4813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87883"/>
            <a:ext cx="6274296" cy="348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9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608A8A71-2F06-47B0-A96B-2F1190096DE7}"/>
              </a:ext>
            </a:extLst>
          </p:cNvPr>
          <p:cNvSpPr txBox="1">
            <a:spLocks/>
          </p:cNvSpPr>
          <p:nvPr/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rial Nova Light" panose="020B0604020202020204" pitchFamily="34" charset="0"/>
              </a:rPr>
              <a:t>Agenda</a:t>
            </a: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A92D1627-6BD8-42C1-BC9E-F97B04F680BA}"/>
              </a:ext>
            </a:extLst>
          </p:cNvPr>
          <p:cNvSpPr txBox="1">
            <a:spLocks/>
          </p:cNvSpPr>
          <p:nvPr/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Arial Nova Light" panose="020B0604020202020204" pitchFamily="34" charset="0"/>
              </a:rPr>
              <a:t>Introduction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 Light" panose="020B0604020202020204" pitchFamily="34" charset="0"/>
              </a:rPr>
              <a:t>How to install SSRS?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 Light" panose="020B0604020202020204" pitchFamily="34" charset="0"/>
              </a:rPr>
              <a:t>Report Builder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 Light" panose="020B0604020202020204" pitchFamily="34" charset="0"/>
              </a:rPr>
              <a:t>SSDT/ Visual Studio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Arial Nova Light" panose="020B0604020202020204" pitchFamily="34" charset="0"/>
              </a:rPr>
              <a:t>SSRS Fundamentals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 Light" panose="020B0604020202020204" pitchFamily="34" charset="0"/>
              </a:rPr>
              <a:t>Data Source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 Light" panose="020B0604020202020204" pitchFamily="34" charset="0"/>
              </a:rPr>
              <a:t>Data Set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 Light" panose="020B0604020202020204" pitchFamily="34" charset="0"/>
              </a:rPr>
              <a:t>Report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Arial Nova Light" panose="020B0604020202020204" pitchFamily="34" charset="0"/>
              </a:rPr>
              <a:t>Common Report Controls</a:t>
            </a:r>
            <a:endParaRPr lang="en-US" sz="1200" dirty="0">
              <a:latin typeface="Arial Nova Light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Arial Nova Light" panose="020B0604020202020204" pitchFamily="34" charset="0"/>
              </a:rPr>
              <a:t>Practice/ Learn about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 Light" panose="020B0604020202020204" pitchFamily="34" charset="0"/>
              </a:rPr>
              <a:t>Textbox, Headers, Footers, Table/ Matrix controls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 Light" panose="020B0604020202020204" pitchFamily="34" charset="0"/>
              </a:rPr>
              <a:t>Parameterized report/ data sets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 Light" panose="020B0604020202020204" pitchFamily="34" charset="0"/>
              </a:rPr>
              <a:t>Taking a look at inbuilt functions provided by SSRS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 Light" panose="020B0604020202020204" pitchFamily="34" charset="0"/>
              </a:rPr>
              <a:t>Grouping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 Light" panose="020B0604020202020204" pitchFamily="34" charset="0"/>
              </a:rPr>
              <a:t>Charts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Arial Nova Light" panose="020B0604020202020204" pitchFamily="34" charset="0"/>
              </a:rPr>
              <a:t>References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Arial Nova Light" panose="020B0604020202020204" pitchFamily="34" charset="0"/>
              </a:rPr>
              <a:t>Q &amp; A</a:t>
            </a:r>
            <a:endParaRPr lang="en-US" sz="1200" dirty="0">
              <a:solidFill>
                <a:prstClr val="white"/>
              </a:solidFill>
              <a:latin typeface="Arial Nov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8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608A8A71-2F06-47B0-A96B-2F1190096DE7}"/>
              </a:ext>
            </a:extLst>
          </p:cNvPr>
          <p:cNvSpPr txBox="1">
            <a:spLocks/>
          </p:cNvSpPr>
          <p:nvPr/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rial Nova Light" panose="020B0604020202020204" pitchFamily="34" charset="0"/>
              </a:rPr>
              <a:t>Getting Started</a:t>
            </a: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A92D1627-6BD8-42C1-BC9E-F97B04F680BA}"/>
              </a:ext>
            </a:extLst>
          </p:cNvPr>
          <p:cNvSpPr txBox="1">
            <a:spLocks/>
          </p:cNvSpPr>
          <p:nvPr/>
        </p:nvSpPr>
        <p:spPr>
          <a:xfrm>
            <a:off x="1218883" y="1701797"/>
            <a:ext cx="10360501" cy="4352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ctr"/>
            <a:r>
              <a:rPr lang="en-US" b="1" dirty="0">
                <a:latin typeface="Arial Nova Light" panose="020B0304020202020204" pitchFamily="34" charset="0"/>
              </a:rPr>
              <a:t>How to install SSRS</a:t>
            </a:r>
          </a:p>
          <a:p>
            <a:pPr marL="285750" indent="-285750" algn="l" font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Arial Nova Light" panose="020B0304020202020204" pitchFamily="34" charset="0"/>
              </a:rPr>
              <a:t>Install Report Builder/ Visual Studio (For report development)</a:t>
            </a:r>
          </a:p>
          <a:p>
            <a:pPr marL="285750" indent="-285750" algn="l" font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Arial Nova Light" panose="020B0304020202020204" pitchFamily="34" charset="0"/>
              </a:rPr>
              <a:t>Install SSDT (SQL Server Data Tools)</a:t>
            </a:r>
          </a:p>
          <a:p>
            <a:pPr marL="742950" lvl="1" indent="-285750" algn="l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 Light" panose="020B0304020202020204" pitchFamily="34" charset="0"/>
              </a:rPr>
              <a:t>Provides Reporting Services, Analysis Services &amp; Integration Services</a:t>
            </a:r>
          </a:p>
          <a:p>
            <a:pPr marL="742950" lvl="1" indent="-285750" algn="l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 Light" panose="020B0304020202020204" pitchFamily="34" charset="0"/>
              </a:rPr>
              <a:t>Install SQL Server (Express/ Developer/ Enterprise edition) – During install make sure to select Reporting Services component, its not selected by default</a:t>
            </a:r>
          </a:p>
          <a:p>
            <a:pPr marL="742950" lvl="1" indent="-285750" algn="l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 Light" panose="020B0304020202020204" pitchFamily="34" charset="0"/>
              </a:rPr>
              <a:t>There are different modes to install Reporting Services (Either ‘Install &amp; Configure’ OR ‘Install Only’)</a:t>
            </a:r>
          </a:p>
          <a:p>
            <a:pPr marL="742950" lvl="1" indent="-285750" algn="l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 Light" panose="020B0304020202020204" pitchFamily="34" charset="0"/>
              </a:rPr>
              <a:t>If install Only is selected, you would need to configure Reporting Server manually post install using ‘Reporting Service Configuration Manager’</a:t>
            </a:r>
          </a:p>
          <a:p>
            <a:pPr marL="285750" indent="-285750" algn="l" font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Arial Nova Light" panose="020B0304020202020204" pitchFamily="34" charset="0"/>
              </a:rPr>
              <a:t>Report Server – This is a server where SSRS report is deployed (can be configured through configuration manager)</a:t>
            </a:r>
          </a:p>
          <a:p>
            <a:pPr marL="742950" lvl="1" indent="-285750" algn="l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 Light" panose="020B0304020202020204" pitchFamily="34" charset="0"/>
              </a:rPr>
              <a:t>Report Server default URL – http://&lt;server&gt;/ReportServer</a:t>
            </a:r>
          </a:p>
          <a:p>
            <a:pPr marL="742950" lvl="1" indent="-285750" algn="l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 Light" panose="020B0304020202020204" pitchFamily="34" charset="0"/>
              </a:rPr>
              <a:t>Reports Web Portal – http://&lt;server&gt;/Reports</a:t>
            </a:r>
          </a:p>
          <a:p>
            <a:pPr marL="285750" indent="-285750" algn="l" font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Arial Nova Light" panose="020B0304020202020204" pitchFamily="34" charset="0"/>
              </a:rPr>
              <a:t>SQL Server Reporting Database – </a:t>
            </a:r>
          </a:p>
          <a:p>
            <a:pPr marL="742950" lvl="1" indent="-285750" algn="l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 Light" panose="020B0304020202020204" pitchFamily="34" charset="0"/>
              </a:rPr>
              <a:t>It is required for SSRS report server to store some data</a:t>
            </a:r>
          </a:p>
          <a:p>
            <a:pPr marL="742950" lvl="1" indent="-285750" algn="l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 Light" panose="020B0304020202020204" pitchFamily="34" charset="0"/>
              </a:rPr>
              <a:t>Can be a local DB or Remote DB</a:t>
            </a:r>
            <a:endParaRPr lang="en-US" sz="1600" dirty="0">
              <a:latin typeface="Arial Nova Light" panose="020B0304020202020204" pitchFamily="34" charset="0"/>
            </a:endParaRPr>
          </a:p>
          <a:p>
            <a:pPr algn="r" fontAlgn="ctr"/>
            <a:r>
              <a:rPr lang="en-US" sz="900" dirty="0">
                <a:latin typeface="Arial Nova Light" panose="020B0304020202020204" pitchFamily="34" charset="0"/>
              </a:rPr>
              <a:t>Check references slide for links</a:t>
            </a:r>
          </a:p>
        </p:txBody>
      </p:sp>
    </p:spTree>
    <p:extLst>
      <p:ext uri="{BB962C8B-B14F-4D97-AF65-F5344CB8AC3E}">
        <p14:creationId xmlns:p14="http://schemas.microsoft.com/office/powerpoint/2010/main" val="266084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608A8A71-2F06-47B0-A96B-2F1190096DE7}"/>
              </a:ext>
            </a:extLst>
          </p:cNvPr>
          <p:cNvSpPr txBox="1">
            <a:spLocks/>
          </p:cNvSpPr>
          <p:nvPr/>
        </p:nvSpPr>
        <p:spPr>
          <a:xfrm>
            <a:off x="798991" y="292392"/>
            <a:ext cx="10360501" cy="12239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rial Nova Light" panose="020B0604020202020204" pitchFamily="34" charset="0"/>
              </a:rPr>
              <a:t>SSRS Components</a:t>
            </a: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A92D1627-6BD8-42C1-BC9E-F97B04F680BA}"/>
              </a:ext>
            </a:extLst>
          </p:cNvPr>
          <p:cNvSpPr txBox="1">
            <a:spLocks/>
          </p:cNvSpPr>
          <p:nvPr/>
        </p:nvSpPr>
        <p:spPr>
          <a:xfrm>
            <a:off x="798991" y="1701798"/>
            <a:ext cx="4962618" cy="1556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ctr">
              <a:lnSpc>
                <a:spcPct val="130000"/>
              </a:lnSpc>
            </a:pPr>
            <a:r>
              <a:rPr lang="en-US" sz="1400" b="1" dirty="0">
                <a:latin typeface="Arial Nova Light" panose="020B0304020202020204" pitchFamily="34" charset="0"/>
              </a:rPr>
              <a:t>Report</a:t>
            </a:r>
          </a:p>
          <a:p>
            <a:pPr algn="l" fontAlgn="ctr">
              <a:lnSpc>
                <a:spcPct val="130000"/>
              </a:lnSpc>
            </a:pPr>
            <a:r>
              <a:rPr lang="en-US" sz="1200" dirty="0">
                <a:latin typeface="Arial Nova Light" panose="020B0304020202020204" pitchFamily="34" charset="0"/>
              </a:rPr>
              <a:t>Adding a new report to the project</a:t>
            </a:r>
          </a:p>
          <a:p>
            <a:pPr algn="l" fontAlgn="ctr">
              <a:lnSpc>
                <a:spcPct val="130000"/>
              </a:lnSpc>
            </a:pPr>
            <a:r>
              <a:rPr lang="en-US" sz="1200" dirty="0">
                <a:latin typeface="Arial Nova Light" panose="020B0304020202020204" pitchFamily="34" charset="0"/>
              </a:rPr>
              <a:t>Sub Reports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C4CAA8D0-B4F8-4854-BC3A-4F1B471CCCAB}"/>
              </a:ext>
            </a:extLst>
          </p:cNvPr>
          <p:cNvSpPr txBox="1">
            <a:spLocks/>
          </p:cNvSpPr>
          <p:nvPr/>
        </p:nvSpPr>
        <p:spPr>
          <a:xfrm>
            <a:off x="798991" y="4844493"/>
            <a:ext cx="4962618" cy="1556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ctr">
              <a:lnSpc>
                <a:spcPct val="130000"/>
              </a:lnSpc>
            </a:pPr>
            <a:r>
              <a:rPr lang="en-US" sz="1400" b="1" dirty="0">
                <a:latin typeface="Arial Nova Light" panose="020B0304020202020204" pitchFamily="34" charset="0"/>
              </a:rPr>
              <a:t>Data Source</a:t>
            </a:r>
          </a:p>
          <a:p>
            <a:pPr algn="l" fontAlgn="ctr">
              <a:lnSpc>
                <a:spcPct val="130000"/>
              </a:lnSpc>
            </a:pPr>
            <a:r>
              <a:rPr lang="en-US" sz="1200" dirty="0">
                <a:latin typeface="Arial Nova Light" panose="020B0304020202020204" pitchFamily="34" charset="0"/>
              </a:rPr>
              <a:t>Adding a Data Source (Embedded &amp; Shared)</a:t>
            </a:r>
          </a:p>
          <a:p>
            <a:pPr algn="l" fontAlgn="ctr">
              <a:lnSpc>
                <a:spcPct val="130000"/>
              </a:lnSpc>
            </a:pPr>
            <a:r>
              <a:rPr lang="en-US" sz="1200" dirty="0">
                <a:latin typeface="Arial Nova Light" panose="020B0304020202020204" pitchFamily="34" charset="0"/>
              </a:rPr>
              <a:t>Different properties available to configure a data source</a:t>
            </a:r>
            <a:endParaRPr lang="en-US" sz="1600" dirty="0">
              <a:latin typeface="Arial Nova Light" panose="020B0304020202020204" pitchFamily="34" charset="0"/>
            </a:endParaRPr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B898C644-79A4-4285-A476-7F7A40ACDB00}"/>
              </a:ext>
            </a:extLst>
          </p:cNvPr>
          <p:cNvSpPr txBox="1">
            <a:spLocks/>
          </p:cNvSpPr>
          <p:nvPr/>
        </p:nvSpPr>
        <p:spPr>
          <a:xfrm>
            <a:off x="798991" y="3285797"/>
            <a:ext cx="4962618" cy="13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ctr">
              <a:lnSpc>
                <a:spcPct val="130000"/>
              </a:lnSpc>
            </a:pPr>
            <a:r>
              <a:rPr lang="en-US" sz="1400" b="1" dirty="0">
                <a:latin typeface="Arial Nova Light" panose="020B0304020202020204" pitchFamily="34" charset="0"/>
              </a:rPr>
              <a:t>Data Set</a:t>
            </a:r>
          </a:p>
          <a:p>
            <a:pPr algn="l" fontAlgn="ctr">
              <a:lnSpc>
                <a:spcPct val="130000"/>
              </a:lnSpc>
            </a:pPr>
            <a:r>
              <a:rPr lang="en-US" sz="1200" dirty="0">
                <a:latin typeface="Arial Nova Light" panose="020B0304020202020204" pitchFamily="34" charset="0"/>
              </a:rPr>
              <a:t>Adding an embedded / shared data set for the report</a:t>
            </a:r>
            <a:endParaRPr lang="en-US" sz="1600" dirty="0">
              <a:latin typeface="Arial Nova Light" panose="020B0304020202020204" pitchFamily="34" charset="0"/>
            </a:endParaRPr>
          </a:p>
          <a:p>
            <a:pPr algn="l" fontAlgn="ctr">
              <a:lnSpc>
                <a:spcPct val="130000"/>
              </a:lnSpc>
            </a:pPr>
            <a:r>
              <a:rPr lang="en-US" sz="1200" dirty="0">
                <a:latin typeface="Arial Nova Light" panose="020B0304020202020204" pitchFamily="34" charset="0"/>
              </a:rPr>
              <a:t>Different properties available to configure data set</a:t>
            </a:r>
          </a:p>
        </p:txBody>
      </p:sp>
    </p:spTree>
    <p:extLst>
      <p:ext uri="{BB962C8B-B14F-4D97-AF65-F5344CB8AC3E}">
        <p14:creationId xmlns:p14="http://schemas.microsoft.com/office/powerpoint/2010/main" val="97070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608A8A71-2F06-47B0-A96B-2F1190096DE7}"/>
              </a:ext>
            </a:extLst>
          </p:cNvPr>
          <p:cNvSpPr txBox="1">
            <a:spLocks/>
          </p:cNvSpPr>
          <p:nvPr/>
        </p:nvSpPr>
        <p:spPr>
          <a:xfrm>
            <a:off x="798991" y="292392"/>
            <a:ext cx="10360501" cy="12239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rial Nova Light" panose="020B0604020202020204" pitchFamily="34" charset="0"/>
              </a:rPr>
              <a:t>Common Report Controls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57E92FC3-50DC-4372-BE7F-9D92E58406C8}"/>
              </a:ext>
            </a:extLst>
          </p:cNvPr>
          <p:cNvSpPr txBox="1">
            <a:spLocks/>
          </p:cNvSpPr>
          <p:nvPr/>
        </p:nvSpPr>
        <p:spPr>
          <a:xfrm>
            <a:off x="798990" y="1701798"/>
            <a:ext cx="10360501" cy="249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ctr">
              <a:lnSpc>
                <a:spcPct val="130000"/>
              </a:lnSpc>
            </a:pPr>
            <a:r>
              <a:rPr lang="en-US" sz="1400" b="1" dirty="0">
                <a:latin typeface="Arial Nova Light" panose="020B0304020202020204" pitchFamily="34" charset="0"/>
              </a:rPr>
              <a:t>Textbox | Image | Line | Rectangle | Map | Chart</a:t>
            </a:r>
          </a:p>
          <a:p>
            <a:pPr algn="l" fontAlgn="ctr">
              <a:lnSpc>
                <a:spcPct val="130000"/>
              </a:lnSpc>
            </a:pPr>
            <a:r>
              <a:rPr lang="en-US" sz="1400" b="1" dirty="0">
                <a:latin typeface="Arial Nova Light" panose="020B0304020202020204" pitchFamily="34" charset="0"/>
              </a:rPr>
              <a:t>Table/ Matrix - </a:t>
            </a:r>
            <a:r>
              <a:rPr lang="en-US" sz="1400" dirty="0">
                <a:latin typeface="Arial Nova Light" panose="020B0304020202020204" pitchFamily="34" charset="0"/>
              </a:rPr>
              <a:t>The table and matrix data regions can display complex data relationships by including nested tables, matrices, lists, charts and gauges. Tables and matrices have a tabular layout and their data comes from a single dataset, built on a single data source. The key difference between tables and matrices is that tables can include only row groups, whereas matrices have row groups and column groups</a:t>
            </a:r>
          </a:p>
          <a:p>
            <a:pPr algn="l" fontAlgn="ctr">
              <a:lnSpc>
                <a:spcPct val="130000"/>
              </a:lnSpc>
            </a:pPr>
            <a:r>
              <a:rPr lang="en-US" sz="1400" b="1" dirty="0">
                <a:latin typeface="Arial Nova Light" panose="020B0304020202020204" pitchFamily="34" charset="0"/>
              </a:rPr>
              <a:t>List - </a:t>
            </a:r>
            <a:r>
              <a:rPr lang="en-US" sz="1400" dirty="0">
                <a:latin typeface="Arial Nova Light" panose="020B0304020202020204" pitchFamily="34" charset="0"/>
              </a:rPr>
              <a:t>Lists are a little different. They support a free-layout that and can include multiple peer tables or matrices, each using data from a different dataset. Lists can also be used for forms, such as invoices.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381E3C-A0BB-481F-915A-B082D78E0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59" y="4146258"/>
            <a:ext cx="52863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6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608A8A71-2F06-47B0-A96B-2F1190096DE7}"/>
              </a:ext>
            </a:extLst>
          </p:cNvPr>
          <p:cNvSpPr txBox="1">
            <a:spLocks/>
          </p:cNvSpPr>
          <p:nvPr/>
        </p:nvSpPr>
        <p:spPr>
          <a:xfrm>
            <a:off x="798991" y="274637"/>
            <a:ext cx="10360501" cy="12239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rial Nova Light" panose="020B0604020202020204" pitchFamily="34" charset="0"/>
              </a:rPr>
              <a:t>Practice</a:t>
            </a:r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D25393D5-45FB-46C8-B8E3-687AE936ED0F}"/>
              </a:ext>
            </a:extLst>
          </p:cNvPr>
          <p:cNvSpPr txBox="1">
            <a:spLocks/>
          </p:cNvSpPr>
          <p:nvPr/>
        </p:nvSpPr>
        <p:spPr>
          <a:xfrm>
            <a:off x="798991" y="1701797"/>
            <a:ext cx="10360500" cy="379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ctr">
              <a:lnSpc>
                <a:spcPct val="130000"/>
              </a:lnSpc>
            </a:pPr>
            <a:r>
              <a:rPr lang="en-US" sz="1400" b="1" dirty="0">
                <a:latin typeface="Arial Nova Light" panose="020B0304020202020204" pitchFamily="34" charset="0"/>
              </a:rPr>
              <a:t>Hands-On Lab</a:t>
            </a:r>
          </a:p>
          <a:p>
            <a:pPr algn="l" fontAlgn="ctr">
              <a:lnSpc>
                <a:spcPct val="130000"/>
              </a:lnSpc>
            </a:pPr>
            <a:r>
              <a:rPr lang="en-US" sz="1400" dirty="0">
                <a:latin typeface="Arial Nova Light" panose="020B0304020202020204" pitchFamily="34" charset="0"/>
              </a:rPr>
              <a:t>Create basic table report (we will cover in our session)</a:t>
            </a:r>
          </a:p>
          <a:p>
            <a:pPr algn="l" fontAlgn="ctr">
              <a:lnSpc>
                <a:spcPct val="130000"/>
              </a:lnSpc>
            </a:pPr>
            <a:r>
              <a:rPr lang="en-US" sz="1400" dirty="0">
                <a:latin typeface="Arial Nova Light" panose="020B0304020202020204" pitchFamily="34" charset="0"/>
              </a:rPr>
              <a:t>Create Matrix report</a:t>
            </a:r>
          </a:p>
          <a:p>
            <a:pPr algn="l" fontAlgn="ctr">
              <a:lnSpc>
                <a:spcPct val="130000"/>
              </a:lnSpc>
            </a:pPr>
            <a:r>
              <a:rPr lang="en-US" sz="1400" dirty="0">
                <a:latin typeface="Arial Nova Light" panose="020B0304020202020204" pitchFamily="34" charset="0"/>
              </a:rPr>
              <a:t>Create a report using column chart</a:t>
            </a:r>
          </a:p>
          <a:p>
            <a:pPr algn="l" fontAlgn="ctr">
              <a:lnSpc>
                <a:spcPct val="130000"/>
              </a:lnSpc>
            </a:pPr>
            <a:r>
              <a:rPr lang="en-US" sz="1400" dirty="0">
                <a:latin typeface="Arial Nova Light" panose="020B0304020202020204" pitchFamily="34" charset="0"/>
              </a:rPr>
              <a:t>Create a report using sub report</a:t>
            </a:r>
          </a:p>
          <a:p>
            <a:pPr algn="l" fontAlgn="ctr">
              <a:lnSpc>
                <a:spcPct val="130000"/>
              </a:lnSpc>
            </a:pPr>
            <a:endParaRPr lang="en-US" sz="1400" dirty="0">
              <a:latin typeface="Arial Nova Light" panose="020B0304020202020204" pitchFamily="34" charset="0"/>
            </a:endParaRPr>
          </a:p>
          <a:p>
            <a:pPr algn="l" fontAlgn="ctr">
              <a:lnSpc>
                <a:spcPct val="130000"/>
              </a:lnSpc>
            </a:pPr>
            <a:r>
              <a:rPr lang="en-US" sz="1400" b="1" dirty="0">
                <a:latin typeface="Arial Nova Light" panose="020B0304020202020204" pitchFamily="34" charset="0"/>
              </a:rPr>
              <a:t>Deployment </a:t>
            </a:r>
            <a:r>
              <a:rPr lang="en-US" sz="1400" dirty="0">
                <a:latin typeface="Arial Nova Light" panose="020B0304020202020204" pitchFamily="34" charset="0"/>
              </a:rPr>
              <a:t>(we will cover in our session)</a:t>
            </a:r>
          </a:p>
          <a:p>
            <a:pPr algn="l" fontAlgn="ctr">
              <a:lnSpc>
                <a:spcPct val="130000"/>
              </a:lnSpc>
            </a:pPr>
            <a:r>
              <a:rPr lang="en-US" sz="1400" dirty="0">
                <a:latin typeface="Arial Nova Light" panose="020B0304020202020204" pitchFamily="34" charset="0"/>
              </a:rPr>
              <a:t>Deploy using visual studio</a:t>
            </a:r>
          </a:p>
          <a:p>
            <a:pPr algn="l" fontAlgn="ctr">
              <a:lnSpc>
                <a:spcPct val="130000"/>
              </a:lnSpc>
            </a:pPr>
            <a:r>
              <a:rPr lang="en-US" sz="1400" dirty="0">
                <a:latin typeface="Arial Nova Light" panose="020B0304020202020204" pitchFamily="34" charset="0"/>
              </a:rPr>
              <a:t>Deploy manually using Report Server Web Portal</a:t>
            </a:r>
          </a:p>
        </p:txBody>
      </p:sp>
    </p:spTree>
    <p:extLst>
      <p:ext uri="{BB962C8B-B14F-4D97-AF65-F5344CB8AC3E}">
        <p14:creationId xmlns:p14="http://schemas.microsoft.com/office/powerpoint/2010/main" val="272836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608A8A71-2F06-47B0-A96B-2F1190096DE7}"/>
              </a:ext>
            </a:extLst>
          </p:cNvPr>
          <p:cNvSpPr txBox="1">
            <a:spLocks/>
          </p:cNvSpPr>
          <p:nvPr/>
        </p:nvSpPr>
        <p:spPr>
          <a:xfrm>
            <a:off x="798990" y="265759"/>
            <a:ext cx="10360501" cy="12239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rial Nova Light" panose="020B0604020202020204" pitchFamily="34" charset="0"/>
              </a:rPr>
              <a:t>References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20F139FE-EB64-4C94-B0AD-5DF8896BC5E7}"/>
              </a:ext>
            </a:extLst>
          </p:cNvPr>
          <p:cNvSpPr txBox="1">
            <a:spLocks/>
          </p:cNvSpPr>
          <p:nvPr/>
        </p:nvSpPr>
        <p:spPr>
          <a:xfrm>
            <a:off x="798990" y="1722269"/>
            <a:ext cx="10780393" cy="3959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ctr">
              <a:lnSpc>
                <a:spcPct val="130000"/>
              </a:lnSpc>
            </a:pPr>
            <a:r>
              <a:rPr lang="en-US" sz="1400" b="1" dirty="0">
                <a:latin typeface="Arial Nova Light" panose="020B0304020202020204" pitchFamily="34" charset="0"/>
              </a:rPr>
              <a:t>SSRS Tutorials - </a:t>
            </a:r>
            <a:r>
              <a:rPr lang="en-US" sz="1400" b="1" dirty="0">
                <a:latin typeface="Arial Nova Light" panose="020B0304020202020204" pitchFamily="34" charset="0"/>
                <a:hlinkClick r:id="rId2"/>
              </a:rPr>
              <a:t>https://docs.microsoft.com/en-us/sql/reporting-services/reporting-services-tutorials-ssrs?view=sql-server-ver15</a:t>
            </a:r>
            <a:endParaRPr lang="en-US" sz="1400" b="1" dirty="0">
              <a:latin typeface="Arial Nova Light" panose="020B0304020202020204" pitchFamily="34" charset="0"/>
            </a:endParaRPr>
          </a:p>
          <a:p>
            <a:pPr algn="l" fontAlgn="ctr">
              <a:lnSpc>
                <a:spcPct val="130000"/>
              </a:lnSpc>
            </a:pPr>
            <a:r>
              <a:rPr lang="en-US" sz="1400" b="1" dirty="0">
                <a:latin typeface="Arial Nova Light" panose="020B0304020202020204" pitchFamily="34" charset="0"/>
              </a:rPr>
              <a:t>Installation help - </a:t>
            </a:r>
            <a:r>
              <a:rPr lang="en-US" sz="1400" b="1" dirty="0">
                <a:latin typeface="Arial Nova Light" panose="020B0304020202020204" pitchFamily="34" charset="0"/>
                <a:hlinkClick r:id="rId3"/>
              </a:rPr>
              <a:t>https://docs.microsoft.com/en-us/sql/ssdt/download-sql-server-data-tools-ssdt?view=sql-server-ver15</a:t>
            </a:r>
            <a:endParaRPr lang="en-US" sz="1400" b="1" dirty="0">
              <a:latin typeface="Arial Nova Light" panose="020B0304020202020204" pitchFamily="34" charset="0"/>
            </a:endParaRPr>
          </a:p>
          <a:p>
            <a:pPr algn="l" fontAlgn="ctr">
              <a:lnSpc>
                <a:spcPct val="130000"/>
              </a:lnSpc>
            </a:pPr>
            <a:endParaRPr lang="en-US" sz="1400" b="1" dirty="0">
              <a:latin typeface="Arial Nova Light" panose="020B0304020202020204" pitchFamily="34" charset="0"/>
            </a:endParaRPr>
          </a:p>
          <a:p>
            <a:pPr algn="l" fontAlgn="ctr">
              <a:lnSpc>
                <a:spcPct val="130000"/>
              </a:lnSpc>
            </a:pPr>
            <a:endParaRPr lang="en-US" sz="1400" b="1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7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608A8A71-2F06-47B0-A96B-2F1190096DE7}"/>
              </a:ext>
            </a:extLst>
          </p:cNvPr>
          <p:cNvSpPr txBox="1">
            <a:spLocks/>
          </p:cNvSpPr>
          <p:nvPr/>
        </p:nvSpPr>
        <p:spPr>
          <a:xfrm>
            <a:off x="4459233" y="2817018"/>
            <a:ext cx="3841388" cy="12239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rial Nova Light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519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514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Nova Light</vt:lpstr>
      <vt:lpstr>Arial Rounded MT Bold</vt:lpstr>
      <vt:lpstr>Calibri</vt:lpstr>
      <vt:lpstr>Calibri Light</vt:lpstr>
      <vt:lpstr>Office Theme</vt:lpstr>
      <vt:lpstr>SSRS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SSRS Overview</dc:title>
  <dc:creator>Sumit Kadu</dc:creator>
  <cp:lastModifiedBy>Sumit Kadu</cp:lastModifiedBy>
  <cp:revision>14</cp:revision>
  <dcterms:created xsi:type="dcterms:W3CDTF">2020-01-06T12:49:38Z</dcterms:created>
  <dcterms:modified xsi:type="dcterms:W3CDTF">2020-01-07T08:54:46Z</dcterms:modified>
</cp:coreProperties>
</file>