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8" r:id="rId2"/>
    <p:sldId id="257" r:id="rId3"/>
    <p:sldId id="258" r:id="rId4"/>
    <p:sldId id="259" r:id="rId5"/>
    <p:sldId id="263" r:id="rId6"/>
    <p:sldId id="264" r:id="rId7"/>
    <p:sldId id="262" r:id="rId8"/>
    <p:sldId id="261" r:id="rId9"/>
    <p:sldId id="265" r:id="rId10"/>
    <p:sldId id="267"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F5001-C76D-47C6-8D14-6526C3793703}" type="datetimeFigureOut">
              <a:rPr lang="en-US" smtClean="0"/>
              <a:pPr/>
              <a:t>7/25/2025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E6448-2F5E-406C-99B3-CEB55803D0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0E6448-2F5E-406C-99B3-CEB55803D0A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63600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08549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230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49289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314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74225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04546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95281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80802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1BAEB-95D2-427C-A3B2-882EA647937B}"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8617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1BAEB-95D2-427C-A3B2-882EA647937B}"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42613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1BAEB-95D2-427C-A3B2-882EA647937B}"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7553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1BAEB-95D2-427C-A3B2-882EA647937B}"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340787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1BAEB-95D2-427C-A3B2-882EA647937B}"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13107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61BAEB-95D2-427C-A3B2-882EA647937B}"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215952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1BAEB-95D2-427C-A3B2-882EA647937B}"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1DDAB-A76F-4B46-8789-8365252D80F1}" type="slidenum">
              <a:rPr lang="en-US" smtClean="0"/>
              <a:pPr/>
              <a:t>‹#›</a:t>
            </a:fld>
            <a:endParaRPr lang="en-US"/>
          </a:p>
        </p:txBody>
      </p:sp>
    </p:spTree>
    <p:extLst>
      <p:ext uri="{BB962C8B-B14F-4D97-AF65-F5344CB8AC3E}">
        <p14:creationId xmlns:p14="http://schemas.microsoft.com/office/powerpoint/2010/main" val="162643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61BAEB-95D2-427C-A3B2-882EA647937B}" type="datetimeFigureOut">
              <a:rPr lang="en-US" smtClean="0"/>
              <a:pPr/>
              <a:t>7/25/2025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071DDAB-A76F-4B46-8789-8365252D80F1}" type="slidenum">
              <a:rPr lang="en-US" smtClean="0"/>
              <a:pPr/>
              <a:t>‹#›</a:t>
            </a:fld>
            <a:endParaRPr lang="en-US"/>
          </a:p>
        </p:txBody>
      </p:sp>
    </p:spTree>
    <p:extLst>
      <p:ext uri="{BB962C8B-B14F-4D97-AF65-F5344CB8AC3E}">
        <p14:creationId xmlns:p14="http://schemas.microsoft.com/office/powerpoint/2010/main" val="433624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2028838"/>
          </a:xfrm>
        </p:spPr>
        <p:txBody>
          <a:bodyPr>
            <a:normAutofit fontScale="90000"/>
          </a:bodyPr>
          <a:lstStyle/>
          <a:p>
            <a:r>
              <a:rPr lang="en-IN" b="1" i="1" dirty="0"/>
              <a:t>Breast Cancer Prediction Utilising Logistic Regression ,  Decision Tree and Random Forest</a:t>
            </a:r>
            <a:endParaRPr lang="en-US" b="1" i="1" dirty="0"/>
          </a:p>
        </p:txBody>
      </p:sp>
      <p:sp>
        <p:nvSpPr>
          <p:cNvPr id="3" name="Subtitle 2"/>
          <p:cNvSpPr>
            <a:spLocks noGrp="1"/>
          </p:cNvSpPr>
          <p:nvPr>
            <p:ph type="subTitle" idx="1"/>
          </p:nvPr>
        </p:nvSpPr>
        <p:spPr>
          <a:xfrm>
            <a:off x="1130595" y="4050834"/>
            <a:ext cx="5826719" cy="1682422"/>
          </a:xfrm>
        </p:spPr>
        <p:txBody>
          <a:bodyPr numCol="2">
            <a:normAutofit/>
          </a:bodyPr>
          <a:lstStyle/>
          <a:p>
            <a:pPr algn="l"/>
            <a:r>
              <a:rPr lang="en-US" sz="1900" dirty="0">
                <a:solidFill>
                  <a:schemeClr val="tx1"/>
                </a:solidFill>
              </a:rPr>
              <a:t>Sumit Singh Karki</a:t>
            </a:r>
            <a:br>
              <a:rPr lang="en-US" sz="1900" dirty="0">
                <a:solidFill>
                  <a:schemeClr val="tx1"/>
                </a:solidFill>
              </a:rPr>
            </a:br>
            <a:r>
              <a:rPr lang="en-US" sz="1900" dirty="0">
                <a:solidFill>
                  <a:schemeClr val="tx1"/>
                </a:solidFill>
              </a:rPr>
              <a:t>Computer Science and Engineering Graphic Era Hill University</a:t>
            </a:r>
            <a:br>
              <a:rPr lang="en-US" sz="1900" dirty="0"/>
            </a:br>
            <a:endParaRPr lang="en-IN" sz="1900" dirty="0"/>
          </a:p>
          <a:p>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28596" y="928670"/>
            <a:ext cx="8229600" cy="4643471"/>
          </a:xfrm>
        </p:spPr>
        <p:txBody>
          <a:bodyPr>
            <a:normAutofit lnSpcReduction="10000"/>
          </a:bodyPr>
          <a:lstStyle/>
          <a:p>
            <a:r>
              <a:rPr lang="en-US" sz="2400" b="1" dirty="0"/>
              <a:t>AI and </a:t>
            </a:r>
            <a:r>
              <a:rPr lang="en-US" sz="2400" b="1" dirty="0" err="1"/>
              <a:t>Radiomics</a:t>
            </a:r>
            <a:r>
              <a:rPr lang="en-US" sz="2400" b="1" dirty="0"/>
              <a:t>: </a:t>
            </a:r>
            <a:r>
              <a:rPr lang="en-US" sz="2400" dirty="0"/>
              <a:t>Enhancing imaging techniques with AI to better detect and classify breast cancer from mammograms, MRIs  and other imaging modalities.</a:t>
            </a:r>
          </a:p>
          <a:p>
            <a:r>
              <a:rPr lang="en-US" sz="2400" b="1" dirty="0"/>
              <a:t>Real-time Monitoring: </a:t>
            </a:r>
            <a:r>
              <a:rPr lang="en-US" sz="2400" dirty="0"/>
              <a:t>Implementing technology and Exploring model using  Internet of Things (</a:t>
            </a:r>
            <a:r>
              <a:rPr lang="en-US" sz="2400" dirty="0" err="1"/>
              <a:t>IoT</a:t>
            </a:r>
            <a:r>
              <a:rPr lang="en-US" sz="2400" dirty="0"/>
              <a:t>) devices for breast cancer continuous monitoring and classification.</a:t>
            </a:r>
          </a:p>
          <a:p>
            <a:r>
              <a:rPr lang="en-IN" sz="2400" dirty="0"/>
              <a:t> </a:t>
            </a:r>
            <a:r>
              <a:rPr lang="en-US" sz="2400" b="1" dirty="0">
                <a:cs typeface="Arial" pitchFamily="34" charset="0"/>
              </a:rPr>
              <a:t>Public Awareness and Education</a:t>
            </a:r>
            <a:r>
              <a:rPr lang="en-US" sz="2400" dirty="0">
                <a:latin typeface="Arial" pitchFamily="34" charset="0"/>
                <a:cs typeface="Arial" pitchFamily="34" charset="0"/>
              </a:rPr>
              <a:t>:</a:t>
            </a:r>
            <a:r>
              <a:rPr lang="en-US" sz="2400" dirty="0">
                <a:cs typeface="Arial" pitchFamily="34" charset="0"/>
              </a:rPr>
              <a:t> Develop educational programs and outreach initiatives to raise public awareness about the benefits and importance of advanced breast Cancer technologies like Logistic Regression , Decision Tree and Random Forest based classification systems.</a:t>
            </a:r>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778"/>
            <a:ext cx="8229600" cy="1691801"/>
          </a:xfrm>
        </p:spPr>
        <p:txBody>
          <a:bodyPr/>
          <a:lstStyle/>
          <a:p>
            <a:r>
              <a:rPr lang="en-GB"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a:t>
            </a:r>
            <a:endParaRPr lang="en-US" dirty="0"/>
          </a:p>
        </p:txBody>
      </p:sp>
      <p:sp>
        <p:nvSpPr>
          <p:cNvPr id="3" name="Content Placeholder 2"/>
          <p:cNvSpPr>
            <a:spLocks noGrp="1"/>
          </p:cNvSpPr>
          <p:nvPr>
            <p:ph idx="1"/>
          </p:nvPr>
        </p:nvSpPr>
        <p:spPr/>
        <p:txBody>
          <a:bodyPr>
            <a:normAutofit/>
          </a:bodyPr>
          <a:lstStyle/>
          <a:p>
            <a:r>
              <a:rPr lang="en-IN" sz="2400" dirty="0"/>
              <a:t>Introduction</a:t>
            </a:r>
          </a:p>
          <a:p>
            <a:r>
              <a:rPr lang="en-IN" sz="2400" dirty="0"/>
              <a:t>Related Works</a:t>
            </a:r>
          </a:p>
          <a:p>
            <a:r>
              <a:rPr lang="en-IN" sz="2400" dirty="0"/>
              <a:t>Proposed Methodology</a:t>
            </a:r>
          </a:p>
          <a:p>
            <a:r>
              <a:rPr lang="en-IN" sz="2400" dirty="0"/>
              <a:t>Results and discussion</a:t>
            </a:r>
          </a:p>
          <a:p>
            <a:r>
              <a:rPr lang="en-IN" sz="2400" dirty="0"/>
              <a:t>Conclusion and Future 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t>Breast cancer occurs when cells in the breast tissue grow uncontrollably and form tumors. It can spread throughout your whole body. </a:t>
            </a:r>
          </a:p>
          <a:p>
            <a:r>
              <a:rPr lang="en-US" sz="2400" dirty="0"/>
              <a:t>Cancer cells can begin inside the milk ducts and lobules of breast that cause lumps or thickening.</a:t>
            </a:r>
          </a:p>
          <a:p>
            <a:r>
              <a:rPr lang="en-US" sz="2400" dirty="0"/>
              <a:t>Three models are used for predicting breast cancer are  Decision Tree</a:t>
            </a:r>
            <a:r>
              <a:rPr lang="en-IN" sz="2400" dirty="0"/>
              <a:t>, </a:t>
            </a:r>
            <a:r>
              <a:rPr lang="en-US" sz="2400" dirty="0"/>
              <a:t>Random Forest</a:t>
            </a:r>
            <a:r>
              <a:rPr lang="en-IN" sz="2400" dirty="0"/>
              <a:t> and </a:t>
            </a:r>
            <a:r>
              <a:rPr lang="en-US" sz="2400" dirty="0"/>
              <a:t>Logistic Regression</a:t>
            </a:r>
            <a:r>
              <a:rPr lang="en-IN" sz="2400" dirty="0"/>
              <a:t>. </a:t>
            </a:r>
          </a:p>
          <a:p>
            <a:r>
              <a:rPr lang="en-IN" sz="2400" dirty="0"/>
              <a:t>The main objective of this model is to  tell a person has infected with  breast cancer or not and gives its accuracy.</a:t>
            </a:r>
          </a:p>
          <a:p>
            <a:r>
              <a:rPr lang="en-US" sz="2400" dirty="0"/>
              <a:t>X- rays are used  to diagnose breast cancer but recently,  mammography images  are begun to used. </a:t>
            </a:r>
          </a:p>
          <a:p>
            <a:endParaRPr lang="en-US" sz="2400" dirty="0"/>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Works</a:t>
            </a:r>
            <a:endParaRPr lang="en-US" dirty="0"/>
          </a:p>
        </p:txBody>
      </p:sp>
      <p:sp>
        <p:nvSpPr>
          <p:cNvPr id="3" name="Content Placeholder 2"/>
          <p:cNvSpPr>
            <a:spLocks noGrp="1"/>
          </p:cNvSpPr>
          <p:nvPr>
            <p:ph idx="1"/>
          </p:nvPr>
        </p:nvSpPr>
        <p:spPr/>
        <p:txBody>
          <a:bodyPr>
            <a:normAutofit fontScale="55000" lnSpcReduction="20000"/>
          </a:bodyPr>
          <a:lstStyle/>
          <a:p>
            <a:r>
              <a:rPr lang="en-IN" sz="2400" dirty="0"/>
              <a:t>Various studies have been done </a:t>
            </a:r>
            <a:r>
              <a:rPr lang="en-US" sz="2400" dirty="0"/>
              <a:t>for prediction of breast cancer using Logistic Regression, Decision Tree and Random Forest.</a:t>
            </a:r>
          </a:p>
          <a:p>
            <a:r>
              <a:rPr lang="x-none" sz="2400"/>
              <a:t>In 2024,Wang Sheng Jie conducted a study on Breast Cancer Prediction using </a:t>
            </a:r>
            <a:r>
              <a:rPr lang="en-IN" sz="2400" dirty="0"/>
              <a:t>machine learning algorithms like </a:t>
            </a:r>
            <a:r>
              <a:rPr lang="x-none" sz="2400"/>
              <a:t>decision </a:t>
            </a:r>
            <a:r>
              <a:rPr lang="en-IN" sz="2400" dirty="0"/>
              <a:t>t</a:t>
            </a:r>
            <a:r>
              <a:rPr lang="x-none" sz="2400"/>
              <a:t>ree, gradient lift trees</a:t>
            </a:r>
            <a:r>
              <a:rPr lang="en-IN" sz="2400" dirty="0"/>
              <a:t>,SVM, </a:t>
            </a:r>
            <a:r>
              <a:rPr lang="x-none" sz="2400"/>
              <a:t>neural networks</a:t>
            </a:r>
            <a:r>
              <a:rPr lang="en-IN" sz="2400" dirty="0"/>
              <a:t>, </a:t>
            </a:r>
            <a:r>
              <a:rPr lang="x-none" sz="2400"/>
              <a:t>randomforest</a:t>
            </a:r>
            <a:r>
              <a:rPr lang="en-IN" sz="2400" dirty="0"/>
              <a:t> and </a:t>
            </a:r>
            <a:r>
              <a:rPr lang="x-none" sz="2400"/>
              <a:t>cross-Validation</a:t>
            </a:r>
            <a:r>
              <a:rPr lang="en-IN" sz="2400" dirty="0"/>
              <a:t>.</a:t>
            </a:r>
            <a:endParaRPr lang="en-US" sz="2400" dirty="0"/>
          </a:p>
          <a:p>
            <a:r>
              <a:rPr lang="x-none" sz="2400"/>
              <a:t>In 2023 , Chitra Saini study </a:t>
            </a:r>
            <a:r>
              <a:rPr lang="en-IN" sz="2400" dirty="0"/>
              <a:t> introduced </a:t>
            </a:r>
            <a:r>
              <a:rPr lang="x-none" sz="2400"/>
              <a:t>using </a:t>
            </a:r>
            <a:r>
              <a:rPr lang="en-IN" sz="2400" dirty="0"/>
              <a:t>various machine l</a:t>
            </a:r>
            <a:r>
              <a:rPr lang="x-none" sz="2400"/>
              <a:t>earning algorithms Naive Bayes, Decision Tree,  Gradient Boosting,Logistic Regression, SVM,Random Forest, Extreme Gradient Boosting, Categorical Boosting, LGBM,KNN,Multi-Layer Perceptron</a:t>
            </a:r>
            <a:r>
              <a:rPr lang="en-IN" sz="2400" dirty="0"/>
              <a:t> and </a:t>
            </a:r>
            <a:r>
              <a:rPr lang="x-none" sz="2400"/>
              <a:t>Adaptive Boosting</a:t>
            </a:r>
            <a:r>
              <a:rPr lang="en-IN" sz="2400" dirty="0"/>
              <a:t> to predict Breast Cancer.</a:t>
            </a:r>
          </a:p>
          <a:p>
            <a:r>
              <a:rPr lang="x-none" sz="2400"/>
              <a:t>In 2022, Reza Rabiei conducted a study aimed to predict breast cancer applying with 24 features of   laboratory demographic and mammographic on each data using machine learning techniques</a:t>
            </a:r>
            <a:r>
              <a:rPr lang="en-IN" sz="2400" dirty="0"/>
              <a:t> </a:t>
            </a:r>
            <a:r>
              <a:rPr lang="x-none" sz="2400"/>
              <a:t>like gradient boosting trees, neural network, Random Forest and genetic algorithm which includes K-Fold validation.</a:t>
            </a:r>
            <a:endParaRPr lang="en-IN" sz="2400" dirty="0"/>
          </a:p>
          <a:p>
            <a:r>
              <a:rPr lang="x-none" sz="2400"/>
              <a:t>In 2022,Marion Olubunmi Adebiyi aims to predict the breast cancer using the Random Forest and SVM with feature extraction method of LDA. </a:t>
            </a:r>
            <a:endParaRPr lang="en-US" sz="2400" dirty="0"/>
          </a:p>
          <a:p>
            <a:endParaRPr lang="en-US" sz="2400" dirty="0"/>
          </a:p>
          <a:p>
            <a:endParaRPr lang="en-IN" sz="2400" dirty="0"/>
          </a:p>
          <a:p>
            <a:endParaRPr lang="en-US" sz="2400" dirty="0"/>
          </a:p>
          <a:p>
            <a:endParaRPr lang="en-US" sz="2400"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a:t>
            </a:r>
            <a:endParaRPr lang="en-US" dirty="0"/>
          </a:p>
        </p:txBody>
      </p:sp>
      <p:sp>
        <p:nvSpPr>
          <p:cNvPr id="3" name="Content Placeholder 2"/>
          <p:cNvSpPr>
            <a:spLocks noGrp="1"/>
          </p:cNvSpPr>
          <p:nvPr>
            <p:ph idx="1"/>
          </p:nvPr>
        </p:nvSpPr>
        <p:spPr/>
        <p:txBody>
          <a:bodyPr>
            <a:normAutofit fontScale="25000" lnSpcReduction="20000"/>
          </a:bodyPr>
          <a:lstStyle/>
          <a:p>
            <a:pPr lvl="0"/>
            <a:r>
              <a:rPr lang="en-US" sz="5000" b="1" i="1" dirty="0"/>
              <a:t>Collecting Data</a:t>
            </a:r>
          </a:p>
          <a:p>
            <a:pPr lvl="0">
              <a:buNone/>
            </a:pPr>
            <a:r>
              <a:rPr lang="en-IN" sz="5000" i="1" dirty="0"/>
              <a:t>      </a:t>
            </a:r>
            <a:r>
              <a:rPr lang="en-US" sz="5000" i="1" dirty="0"/>
              <a:t>A</a:t>
            </a:r>
            <a:r>
              <a:rPr lang="en-US" sz="5000" dirty="0"/>
              <a:t> dataset compromising 569 medical data values out of which 357 data values are of benign cells and remaining 212 data values are of malignant cells.</a:t>
            </a:r>
          </a:p>
          <a:p>
            <a:pPr lvl="0"/>
            <a:r>
              <a:rPr lang="en-US" sz="5000" dirty="0"/>
              <a:t> </a:t>
            </a:r>
            <a:r>
              <a:rPr lang="en-US" sz="5000" b="1" i="1" dirty="0"/>
              <a:t>Preprocessing and Data cleaning</a:t>
            </a:r>
          </a:p>
          <a:p>
            <a:pPr lvl="0">
              <a:buNone/>
            </a:pPr>
            <a:r>
              <a:rPr lang="en-US" sz="5000" i="1" dirty="0"/>
              <a:t>       </a:t>
            </a:r>
            <a:r>
              <a:rPr lang="en-US" sz="5000" dirty="0"/>
              <a:t>Removal of all the collection of null values from the dataset, removal of columns from the dataset which are not relevant for the research and describing the dataset on the basis of mean, standard deviation, minimum and maximum values.</a:t>
            </a:r>
          </a:p>
          <a:p>
            <a:r>
              <a:rPr lang="en-IN" sz="5000" b="1" i="1" dirty="0"/>
              <a:t> </a:t>
            </a:r>
            <a:r>
              <a:rPr lang="en-US" sz="5000" b="1" i="1" dirty="0"/>
              <a:t>Classification Models</a:t>
            </a:r>
          </a:p>
          <a:p>
            <a:pPr>
              <a:buNone/>
            </a:pPr>
            <a:r>
              <a:rPr lang="en-US" sz="5000" dirty="0"/>
              <a:t>      Classification of models is based on the machine learning techniques such as decision tree, logistic regression, random forest.</a:t>
            </a:r>
          </a:p>
          <a:p>
            <a:pPr>
              <a:buNone/>
            </a:pPr>
            <a:r>
              <a:rPr lang="en-IN" sz="5000" b="1" dirty="0"/>
              <a:t>       </a:t>
            </a:r>
            <a:r>
              <a:rPr lang="en-US" sz="5000" b="1" dirty="0"/>
              <a:t>Decision Tree: </a:t>
            </a:r>
            <a:r>
              <a:rPr lang="en-US" sz="5000" dirty="0"/>
              <a:t>A tree like structure  starts with the root nodes and splits the data into groups with similar subsets on different conditions till it reaches the final leaf nodes. The decision trees can be large and complex. </a:t>
            </a:r>
          </a:p>
          <a:p>
            <a:pPr>
              <a:buNone/>
            </a:pPr>
            <a:endParaRPr lang="en-US" dirty="0"/>
          </a:p>
          <a:p>
            <a:pPr>
              <a:buNone/>
            </a:pPr>
            <a:endParaRPr lang="en-US" dirty="0"/>
          </a:p>
          <a:p>
            <a:pPr lvl="0"/>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1"/>
            <a:ext cx="8229600" cy="4857785"/>
          </a:xfrm>
        </p:spPr>
        <p:txBody>
          <a:bodyPr>
            <a:normAutofit lnSpcReduction="10000"/>
          </a:bodyPr>
          <a:lstStyle/>
          <a:p>
            <a:pPr>
              <a:buNone/>
            </a:pPr>
            <a:r>
              <a:rPr lang="en-US" sz="2000" dirty="0"/>
              <a:t>     </a:t>
            </a:r>
            <a:r>
              <a:rPr lang="en-US" sz="2000" b="1" dirty="0"/>
              <a:t>Random Forest:</a:t>
            </a:r>
            <a:r>
              <a:rPr lang="en-US" sz="2000" dirty="0"/>
              <a:t> It works by combing multiple decision trees  it gives an accurate result. The output is generated   based on the majority of regression and classification.</a:t>
            </a:r>
          </a:p>
          <a:p>
            <a:pPr>
              <a:buNone/>
            </a:pPr>
            <a:r>
              <a:rPr lang="en-IN" sz="2000" dirty="0"/>
              <a:t>      </a:t>
            </a:r>
            <a:r>
              <a:rPr lang="x-none" sz="2000" b="1"/>
              <a:t>Logistic Regression</a:t>
            </a:r>
            <a:r>
              <a:rPr lang="x-none" sz="2000"/>
              <a:t>: It gives</a:t>
            </a:r>
            <a:r>
              <a:rPr lang="en-IN" sz="2000" dirty="0"/>
              <a:t> </a:t>
            </a:r>
            <a:r>
              <a:rPr lang="x-none" sz="2000"/>
              <a:t>the</a:t>
            </a:r>
            <a:r>
              <a:rPr lang="en-IN" sz="2000" dirty="0"/>
              <a:t> </a:t>
            </a:r>
            <a:r>
              <a:rPr lang="x-none" sz="2000"/>
              <a:t>probabilistic values between 0 and 1.It uses Logistic function which is called sigmoid function. The prediction may be “yes” or “no”.</a:t>
            </a:r>
            <a:endParaRPr lang="en-IN" sz="2000" dirty="0"/>
          </a:p>
          <a:p>
            <a:pPr lvl="0"/>
            <a:r>
              <a:rPr lang="x-none" sz="2000" b="1" i="1"/>
              <a:t>Training and Testing Model</a:t>
            </a:r>
            <a:endParaRPr lang="en-US" sz="2000" b="1" i="1" dirty="0"/>
          </a:p>
          <a:p>
            <a:pPr lvl="0">
              <a:buNone/>
            </a:pPr>
            <a:r>
              <a:rPr lang="en-US" sz="2000" b="1" dirty="0"/>
              <a:t>      </a:t>
            </a:r>
            <a:r>
              <a:rPr lang="x-none" sz="2000"/>
              <a:t>After data preprocessing, machine learning models are trained and tested using a split, with 80% of dataset for training and 20% of dataset for  testing. </a:t>
            </a:r>
            <a:endParaRPr lang="en-US" sz="2000" dirty="0"/>
          </a:p>
          <a:p>
            <a:pPr lvl="0"/>
            <a:r>
              <a:rPr lang="x-none" sz="2000" b="1" i="1"/>
              <a:t>Evaluating Model</a:t>
            </a:r>
            <a:endParaRPr lang="en-US" sz="2000" b="1" i="1" dirty="0"/>
          </a:p>
          <a:p>
            <a:pPr lvl="0">
              <a:buNone/>
            </a:pPr>
            <a:r>
              <a:rPr lang="en-US" sz="2000" b="1" i="1" dirty="0"/>
              <a:t>      </a:t>
            </a:r>
            <a:r>
              <a:rPr lang="en-US" sz="2000" i="1" dirty="0"/>
              <a:t>We  </a:t>
            </a:r>
            <a:r>
              <a:rPr lang="en-IN" sz="2000" i="1" dirty="0"/>
              <a:t>e</a:t>
            </a:r>
            <a:r>
              <a:rPr lang="x-none" sz="2000"/>
              <a:t>valuat</a:t>
            </a:r>
            <a:r>
              <a:rPr lang="en-IN" sz="2000" dirty="0"/>
              <a:t>e the model using </a:t>
            </a:r>
            <a:r>
              <a:rPr lang="x-none" sz="2000"/>
              <a:t>metrices</a:t>
            </a:r>
            <a:r>
              <a:rPr lang="en-IN" sz="2000" dirty="0"/>
              <a:t> such as </a:t>
            </a:r>
            <a:r>
              <a:rPr lang="x-none" sz="2000"/>
              <a:t> F1-score, accuracy, precision, recall </a:t>
            </a:r>
            <a:r>
              <a:rPr lang="en-IN" sz="2000" dirty="0"/>
              <a:t>which  </a:t>
            </a:r>
            <a:r>
              <a:rPr lang="x-none" sz="2000"/>
              <a:t>allow</a:t>
            </a:r>
            <a:r>
              <a:rPr lang="en-IN" sz="2000" dirty="0"/>
              <a:t>s </a:t>
            </a:r>
            <a:r>
              <a:rPr lang="x-none" sz="2000"/>
              <a:t>for  more complete assessment of the model’s performance.</a:t>
            </a:r>
            <a:endParaRPr lang="en-US" sz="2000" dirty="0"/>
          </a:p>
          <a:p>
            <a:endParaRPr lang="en-US" sz="2000" dirty="0"/>
          </a:p>
          <a:p>
            <a:endParaRPr lang="en-US" sz="2000" dirty="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Diagram </a:t>
            </a:r>
            <a:endParaRPr lang="en-US" dirty="0"/>
          </a:p>
        </p:txBody>
      </p:sp>
      <p:pic>
        <p:nvPicPr>
          <p:cNvPr id="4" name="Graphic 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5984" y="1428736"/>
            <a:ext cx="4643469" cy="4643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Discussion</a:t>
            </a:r>
            <a:endParaRPr lang="en-US" dirty="0"/>
          </a:p>
        </p:txBody>
      </p:sp>
      <p:sp>
        <p:nvSpPr>
          <p:cNvPr id="3" name="Content Placeholder 2"/>
          <p:cNvSpPr>
            <a:spLocks noGrp="1"/>
          </p:cNvSpPr>
          <p:nvPr>
            <p:ph idx="1"/>
          </p:nvPr>
        </p:nvSpPr>
        <p:spPr/>
        <p:txBody>
          <a:bodyPr>
            <a:normAutofit fontScale="85000" lnSpcReduction="20000"/>
          </a:bodyPr>
          <a:lstStyle/>
          <a:p>
            <a:r>
              <a:rPr lang="en-US" sz="2000" dirty="0">
                <a:latin typeface="Arial" pitchFamily="34" charset="0"/>
                <a:cs typeface="Arial" pitchFamily="34" charset="0"/>
              </a:rPr>
              <a:t>The model's performance was evaluated using a range of parameters, including accuracy, training accuracy, Precision, Recall and F1 score. </a:t>
            </a:r>
          </a:p>
          <a:p>
            <a:r>
              <a:rPr lang="en-US" sz="2000" dirty="0">
                <a:latin typeface="Arial" pitchFamily="34" charset="0"/>
                <a:cs typeface="Arial" pitchFamily="34" charset="0"/>
              </a:rPr>
              <a:t>The accuracy of Random Forest reached </a:t>
            </a:r>
            <a:r>
              <a:rPr lang="en-US" sz="2000" b="1" dirty="0">
                <a:latin typeface="Arial" pitchFamily="34" charset="0"/>
                <a:cs typeface="Arial" pitchFamily="34" charset="0"/>
              </a:rPr>
              <a:t>97.3%, </a:t>
            </a:r>
            <a:r>
              <a:rPr lang="en-US" sz="2000" dirty="0">
                <a:latin typeface="Arial" pitchFamily="34" charset="0"/>
                <a:cs typeface="Arial" pitchFamily="34" charset="0"/>
              </a:rPr>
              <a:t>indicating the model's proficiency in correctly classifying breast cancer data samples.</a:t>
            </a:r>
          </a:p>
          <a:p>
            <a:r>
              <a:rPr lang="en-US" sz="2000" dirty="0">
                <a:latin typeface="Arial" pitchFamily="34" charset="0"/>
                <a:cs typeface="Arial" pitchFamily="34" charset="0"/>
              </a:rPr>
              <a:t>With a precision of </a:t>
            </a:r>
            <a:r>
              <a:rPr lang="en-US" sz="2000" b="1" dirty="0">
                <a:latin typeface="Arial" pitchFamily="34" charset="0"/>
                <a:cs typeface="Arial" pitchFamily="34" charset="0"/>
              </a:rPr>
              <a:t>96% </a:t>
            </a:r>
            <a:r>
              <a:rPr lang="en-US" sz="2000" dirty="0">
                <a:latin typeface="Arial" pitchFamily="34" charset="0"/>
                <a:cs typeface="Arial" pitchFamily="34" charset="0"/>
              </a:rPr>
              <a:t>and a recall of </a:t>
            </a:r>
            <a:r>
              <a:rPr lang="en-US" sz="2000" b="1" dirty="0">
                <a:latin typeface="Arial" pitchFamily="34" charset="0"/>
                <a:cs typeface="Arial" pitchFamily="34" charset="0"/>
              </a:rPr>
              <a:t>100%, </a:t>
            </a:r>
            <a:r>
              <a:rPr lang="en-US" sz="2000" dirty="0">
                <a:latin typeface="Arial" pitchFamily="34" charset="0"/>
                <a:cs typeface="Arial" pitchFamily="34" charset="0"/>
              </a:rPr>
              <a:t>our model demonstrates accurately in identifying and classifying data samples.</a:t>
            </a:r>
          </a:p>
          <a:p>
            <a:r>
              <a:rPr lang="en-US" sz="2000" dirty="0">
                <a:latin typeface="Arial" pitchFamily="34" charset="0"/>
                <a:cs typeface="Arial" pitchFamily="34" charset="0"/>
              </a:rPr>
              <a:t>The computed F1 score is </a:t>
            </a:r>
            <a:r>
              <a:rPr lang="en-US" sz="2000" b="1" dirty="0">
                <a:latin typeface="Arial" pitchFamily="34" charset="0"/>
                <a:cs typeface="Arial" pitchFamily="34" charset="0"/>
              </a:rPr>
              <a:t>98%</a:t>
            </a:r>
          </a:p>
          <a:p>
            <a:r>
              <a:rPr lang="en-US" sz="2000" b="1" u="sng" dirty="0">
                <a:latin typeface="Arial" pitchFamily="34" charset="0"/>
                <a:cs typeface="Arial" pitchFamily="34" charset="0"/>
              </a:rPr>
              <a:t>Discussion:-</a:t>
            </a:r>
          </a:p>
          <a:p>
            <a:pPr>
              <a:buNone/>
            </a:pPr>
            <a:r>
              <a:rPr lang="en-IN" sz="2000" dirty="0"/>
              <a:t>      </a:t>
            </a:r>
            <a:r>
              <a:rPr lang="en-US" sz="2000" dirty="0">
                <a:latin typeface="Arial" pitchFamily="34" charset="0"/>
                <a:cs typeface="Arial" pitchFamily="34" charset="0"/>
              </a:rPr>
              <a:t>The achieved precision, recall, and F1 score of the machine learning algorithms approach in breast cancer prediction which helps in diagnosis of cancer.</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works </a:t>
            </a:r>
            <a:endParaRPr lang="en-US" dirty="0"/>
          </a:p>
        </p:txBody>
      </p:sp>
      <p:sp>
        <p:nvSpPr>
          <p:cNvPr id="3" name="Content Placeholder 2"/>
          <p:cNvSpPr>
            <a:spLocks noGrp="1"/>
          </p:cNvSpPr>
          <p:nvPr>
            <p:ph idx="1"/>
          </p:nvPr>
        </p:nvSpPr>
        <p:spPr/>
        <p:txBody>
          <a:bodyPr>
            <a:normAutofit fontScale="92500" lnSpcReduction="20000"/>
          </a:bodyPr>
          <a:lstStyle/>
          <a:p>
            <a:r>
              <a:rPr lang="en-IN" dirty="0"/>
              <a:t>In conclusion,</a:t>
            </a:r>
            <a:r>
              <a:rPr lang="en-US" dirty="0"/>
              <a:t> this study presents a machine learning model for breast cancer prediction using Random Forest, Logistic Regression, and Decision Tree. Machine learning algorithms are used so that models will work accurately  through   data collecting, processing, training and testing the datasets. The highest accuracy amongst all algorithms is Random Forest.</a:t>
            </a:r>
          </a:p>
          <a:p>
            <a:r>
              <a:rPr lang="en-US" b="1" dirty="0"/>
              <a:t>Future Works:-</a:t>
            </a:r>
          </a:p>
          <a:p>
            <a:pPr>
              <a:buNone/>
            </a:pPr>
            <a:r>
              <a:rPr lang="en-US" dirty="0"/>
              <a:t>     Using machine learning approaches, it is required to make more improvement for future   beneficial in medical science for making decision. They are likely to focus on several key areas to improve accuracy, early detection, and personalized treatment. </a:t>
            </a:r>
          </a:p>
          <a:p>
            <a:pPr>
              <a:buNone/>
            </a:pPr>
            <a:r>
              <a:rPr lang="en-US" dirty="0"/>
              <a:t>      </a:t>
            </a:r>
            <a:r>
              <a:rPr lang="en-US" b="1" dirty="0"/>
              <a:t>Machine Learning Algorithms: </a:t>
            </a:r>
            <a:r>
              <a:rPr lang="en-US" dirty="0"/>
              <a:t>Exploring deep learning and ensemble methods to analyze complex datasets, leading to more precise and early prediction models.</a:t>
            </a:r>
          </a:p>
          <a:p>
            <a:pPr>
              <a:buNone/>
            </a:pPr>
            <a:endParaRPr lang="en-US" dirty="0"/>
          </a:p>
          <a:p>
            <a:pPr>
              <a:buNone/>
            </a:pPr>
            <a:endParaRPr lang="en-US" dirty="0"/>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143</TotalTime>
  <Words>932</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Breast Cancer Prediction Utilising Logistic Regression ,  Decision Tree and Random Forest</vt:lpstr>
      <vt:lpstr>Outline </vt:lpstr>
      <vt:lpstr>Introduction</vt:lpstr>
      <vt:lpstr>Related Works</vt:lpstr>
      <vt:lpstr>Proposed Methodology</vt:lpstr>
      <vt:lpstr>PowerPoint Presentation</vt:lpstr>
      <vt:lpstr>Flow Diagram </vt:lpstr>
      <vt:lpstr>Results and Discussion</vt:lpstr>
      <vt:lpstr>Conclusion and Future works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Utilising Logistic  Regression , Decision Tree and  Random forest</dc:title>
  <dc:creator>user</dc:creator>
  <cp:lastModifiedBy>SUMIT SINGH KARKI</cp:lastModifiedBy>
  <cp:revision>19</cp:revision>
  <dcterms:created xsi:type="dcterms:W3CDTF">2024-07-06T07:41:32Z</dcterms:created>
  <dcterms:modified xsi:type="dcterms:W3CDTF">2025-07-25T17:01:13Z</dcterms:modified>
</cp:coreProperties>
</file>