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9" r:id="rId7"/>
    <p:sldId id="270" r:id="rId8"/>
    <p:sldId id="271" r:id="rId9"/>
    <p:sldId id="272" r:id="rId10"/>
    <p:sldId id="274" r:id="rId11"/>
    <p:sldId id="275" r:id="rId12"/>
    <p:sldId id="268" r:id="rId13"/>
    <p:sldId id="276" r:id="rId14"/>
    <p:sldId id="277" r:id="rId15"/>
    <p:sldId id="278" r:id="rId16"/>
    <p:sldId id="279" r:id="rId17"/>
    <p:sldId id="280" r:id="rId18"/>
    <p:sldId id="281" r:id="rId19"/>
    <p:sldId id="284" r:id="rId20"/>
    <p:sldId id="285" r:id="rId21"/>
    <p:sldId id="283"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initials="S" lastIdx="1" clrIdx="0">
    <p:extLst>
      <p:ext uri="{19B8F6BF-5375-455C-9EA6-DF929625EA0E}">
        <p15:presenceInfo xmlns:p15="http://schemas.microsoft.com/office/powerpoint/2012/main" userId="c91e88e1ec6f10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6CBB-B113-4CD2-8039-5CAE52107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2C28D4-7457-4207-B8F6-B59BDAFE5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C1882B-8D7C-467B-9E40-0B5C246DE9F5}"/>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5" name="Footer Placeholder 4">
            <a:extLst>
              <a:ext uri="{FF2B5EF4-FFF2-40B4-BE49-F238E27FC236}">
                <a16:creationId xmlns:a16="http://schemas.microsoft.com/office/drawing/2014/main" id="{7A454AAB-8CD8-45F6-9C1C-3F34E671F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FEAE-7878-44E0-9F83-4AEBD6AF7678}"/>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63632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B650-7214-40AF-9498-5AA2C8E3F0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3DAB0-8152-4EEF-9E87-96C23968F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F7D3A-62E5-413C-8DEA-C5AD09E96F1B}"/>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5" name="Footer Placeholder 4">
            <a:extLst>
              <a:ext uri="{FF2B5EF4-FFF2-40B4-BE49-F238E27FC236}">
                <a16:creationId xmlns:a16="http://schemas.microsoft.com/office/drawing/2014/main" id="{9F0B75A7-8C22-4461-A70D-B65537CBB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6A824-1328-4E02-96FA-4B18093C45D7}"/>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352839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8206CB-18BC-46DA-8573-6FC2680A15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2A4569-0393-4433-BB71-448501DFCD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42E51-4A7D-45E5-BFB2-503E442984EB}"/>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5" name="Footer Placeholder 4">
            <a:extLst>
              <a:ext uri="{FF2B5EF4-FFF2-40B4-BE49-F238E27FC236}">
                <a16:creationId xmlns:a16="http://schemas.microsoft.com/office/drawing/2014/main" id="{FA55AD8C-FA89-4836-AA3C-4B2C147F3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20738-F956-4DD9-A285-D5D0BCA202CA}"/>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143102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C20D-76EA-4AE9-8B1F-ECF4FC239D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504062-C02B-40CF-8D95-68BA4BE279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A39AAC-F23E-4F89-8FE1-D63C1F771218}"/>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5" name="Footer Placeholder 4">
            <a:extLst>
              <a:ext uri="{FF2B5EF4-FFF2-40B4-BE49-F238E27FC236}">
                <a16:creationId xmlns:a16="http://schemas.microsoft.com/office/drawing/2014/main" id="{0FA4B369-24A6-4A5B-BA23-1592DFF89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BF3D2-5F03-4305-8E41-960BD426D8D3}"/>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70135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D461-8079-4A27-8AED-46BF611BF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3EA32C-2999-4C4C-8B4F-D37BAFCF5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25FF96-B070-4193-904A-029DCEE04B04}"/>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5" name="Footer Placeholder 4">
            <a:extLst>
              <a:ext uri="{FF2B5EF4-FFF2-40B4-BE49-F238E27FC236}">
                <a16:creationId xmlns:a16="http://schemas.microsoft.com/office/drawing/2014/main" id="{CA0E9BF6-BFB6-4CF0-B509-C463232C6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4A330-977D-4E34-A12C-7D1A0AAC987A}"/>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381720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8E60-75B3-46EA-A326-2C571A6A6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865DB-B4D2-4577-BE25-C898996D3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DD1CD4-98E3-4559-BAEC-BFDE2FB90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3C37DF-2878-4800-A75E-21E801CFEE23}"/>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6" name="Footer Placeholder 5">
            <a:extLst>
              <a:ext uri="{FF2B5EF4-FFF2-40B4-BE49-F238E27FC236}">
                <a16:creationId xmlns:a16="http://schemas.microsoft.com/office/drawing/2014/main" id="{0845FE86-ADF4-4C8C-B2E4-87D71B40C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96958-7276-457E-B46E-680FF26AE10D}"/>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76718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902B-5603-4D8D-A2F9-8B1F7E0F2C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4DDBA9-8CCC-4851-85AB-8CD47A34F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A46C1-72EC-4393-B8C4-47F8F0C56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374BD1-E691-46EE-A6B1-45370E3FE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C8290-D5E1-428A-B810-4E59F7A80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0A6AC1-4B0E-4310-A24C-EED7A3727220}"/>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8" name="Footer Placeholder 7">
            <a:extLst>
              <a:ext uri="{FF2B5EF4-FFF2-40B4-BE49-F238E27FC236}">
                <a16:creationId xmlns:a16="http://schemas.microsoft.com/office/drawing/2014/main" id="{6510F53F-12D6-4911-9763-E6904CDCC1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5D09C7-1C85-45D2-94AB-D707A4DF32F7}"/>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330530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ECEE-A9B9-4E95-8C76-8EBED4E9E5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4AD16C-5CAA-4B44-A9CE-049B31707D47}"/>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4" name="Footer Placeholder 3">
            <a:extLst>
              <a:ext uri="{FF2B5EF4-FFF2-40B4-BE49-F238E27FC236}">
                <a16:creationId xmlns:a16="http://schemas.microsoft.com/office/drawing/2014/main" id="{BCC30968-D78B-4895-ABEF-3C31A53BBA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2DDE00-6B51-4B59-AC95-EAE6684234A9}"/>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48548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75F9B-C2D8-412F-8326-BF3BCA62FC2F}"/>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3" name="Footer Placeholder 2">
            <a:extLst>
              <a:ext uri="{FF2B5EF4-FFF2-40B4-BE49-F238E27FC236}">
                <a16:creationId xmlns:a16="http://schemas.microsoft.com/office/drawing/2014/main" id="{824CF585-740F-4F46-8112-93B896C170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E09058-15E1-4608-A629-CFCF8EF2E520}"/>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38917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C421-598D-40D3-BA6B-EB742A020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301AA9-6857-49C9-A401-FFC3B87F8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DA7F48-E97F-4B69-9F1E-163AC9633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47BB7-CF2E-481B-A520-BEF3D35B2DB7}"/>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6" name="Footer Placeholder 5">
            <a:extLst>
              <a:ext uri="{FF2B5EF4-FFF2-40B4-BE49-F238E27FC236}">
                <a16:creationId xmlns:a16="http://schemas.microsoft.com/office/drawing/2014/main" id="{3D0A2D3D-4298-4EA8-8D06-8419ABA92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5A288-6741-47DF-80A8-D607E9009451}"/>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303276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B893-223D-47FA-B2BC-34CE5D903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C1708D-05A4-4A96-86DF-88034EDBC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724432-D02F-4F08-A005-84D323F03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051F5-D039-42E5-948E-2D56E729CD63}"/>
              </a:ext>
            </a:extLst>
          </p:cNvPr>
          <p:cNvSpPr>
            <a:spLocks noGrp="1"/>
          </p:cNvSpPr>
          <p:nvPr>
            <p:ph type="dt" sz="half" idx="10"/>
          </p:nvPr>
        </p:nvSpPr>
        <p:spPr/>
        <p:txBody>
          <a:bodyPr/>
          <a:lstStyle/>
          <a:p>
            <a:fld id="{F1CAB971-0394-4B00-9310-43D7B4929A99}" type="datetimeFigureOut">
              <a:rPr lang="en-IN" smtClean="0"/>
              <a:t>19-12-2020</a:t>
            </a:fld>
            <a:endParaRPr lang="en-IN"/>
          </a:p>
        </p:txBody>
      </p:sp>
      <p:sp>
        <p:nvSpPr>
          <p:cNvPr id="6" name="Footer Placeholder 5">
            <a:extLst>
              <a:ext uri="{FF2B5EF4-FFF2-40B4-BE49-F238E27FC236}">
                <a16:creationId xmlns:a16="http://schemas.microsoft.com/office/drawing/2014/main" id="{398EE434-BB80-452F-B52F-D1075393C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149CF-14EF-4771-8345-3092D2170C0F}"/>
              </a:ext>
            </a:extLst>
          </p:cNvPr>
          <p:cNvSpPr>
            <a:spLocks noGrp="1"/>
          </p:cNvSpPr>
          <p:nvPr>
            <p:ph type="sldNum" sz="quarter" idx="12"/>
          </p:nvPr>
        </p:nvSpPr>
        <p:spPr/>
        <p:txBody>
          <a:bodyPr/>
          <a:lstStyle/>
          <a:p>
            <a:fld id="{B634FD57-0619-4E77-9889-043956159EED}" type="slidenum">
              <a:rPr lang="en-IN" smtClean="0"/>
              <a:t>‹#›</a:t>
            </a:fld>
            <a:endParaRPr lang="en-IN"/>
          </a:p>
        </p:txBody>
      </p:sp>
    </p:spTree>
    <p:extLst>
      <p:ext uri="{BB962C8B-B14F-4D97-AF65-F5344CB8AC3E}">
        <p14:creationId xmlns:p14="http://schemas.microsoft.com/office/powerpoint/2010/main" val="123619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EE3FA-163E-48D2-829F-2135C5DD1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291471-AF74-4712-BA2D-483873FFF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D098E-FF99-49C3-A274-BB8CC4DCE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AB971-0394-4B00-9310-43D7B4929A99}" type="datetimeFigureOut">
              <a:rPr lang="en-IN" smtClean="0"/>
              <a:t>19-12-2020</a:t>
            </a:fld>
            <a:endParaRPr lang="en-IN"/>
          </a:p>
        </p:txBody>
      </p:sp>
      <p:sp>
        <p:nvSpPr>
          <p:cNvPr id="5" name="Footer Placeholder 4">
            <a:extLst>
              <a:ext uri="{FF2B5EF4-FFF2-40B4-BE49-F238E27FC236}">
                <a16:creationId xmlns:a16="http://schemas.microsoft.com/office/drawing/2014/main" id="{A88DCF3A-49B6-4A78-A19B-EDD391127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6AF62-61CE-43B4-B99D-9FFEBC2B6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4FD57-0619-4E77-9889-043956159EED}" type="slidenum">
              <a:rPr lang="en-IN" smtClean="0"/>
              <a:t>‹#›</a:t>
            </a:fld>
            <a:endParaRPr lang="en-IN"/>
          </a:p>
        </p:txBody>
      </p:sp>
    </p:spTree>
    <p:extLst>
      <p:ext uri="{BB962C8B-B14F-4D97-AF65-F5344CB8AC3E}">
        <p14:creationId xmlns:p14="http://schemas.microsoft.com/office/powerpoint/2010/main" val="276899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22A4-ABD0-4428-8BD8-9D78CD69EFD0}"/>
              </a:ext>
            </a:extLst>
          </p:cNvPr>
          <p:cNvSpPr>
            <a:spLocks noGrp="1"/>
          </p:cNvSpPr>
          <p:nvPr>
            <p:ph type="ctrTitle"/>
          </p:nvPr>
        </p:nvSpPr>
        <p:spPr>
          <a:xfrm>
            <a:off x="1524000" y="1122363"/>
            <a:ext cx="8942773" cy="2387600"/>
          </a:xfrm>
        </p:spPr>
        <p:txBody>
          <a:bodyPr>
            <a:normAutofit fontScale="90000"/>
          </a:bodyPr>
          <a:lstStyle/>
          <a:p>
            <a:r>
              <a:rPr lang="en-US" dirty="0" err="1">
                <a:latin typeface="Calibri" panose="020F0502020204030204" pitchFamily="34" charset="0"/>
                <a:ea typeface="Calibri" panose="020F0502020204030204" pitchFamily="34" charset="0"/>
                <a:cs typeface="Times New Roman" panose="02020603050405020304" pitchFamily="18" charset="0"/>
              </a:rPr>
              <a:t>Analysing</a:t>
            </a:r>
            <a:r>
              <a:rPr lang="en-US" dirty="0">
                <a:latin typeface="Calibri" panose="020F0502020204030204" pitchFamily="34" charset="0"/>
                <a:ea typeface="Calibri" panose="020F0502020204030204" pitchFamily="34" charset="0"/>
                <a:cs typeface="Times New Roman" panose="02020603050405020304" pitchFamily="18" charset="0"/>
              </a:rPr>
              <a:t> the</a:t>
            </a:r>
            <a:r>
              <a:rPr lang="en-US" dirty="0">
                <a:effectLst/>
                <a:latin typeface="Calibri" panose="020F0502020204030204" pitchFamily="34" charset="0"/>
                <a:ea typeface="Calibri" panose="020F0502020204030204" pitchFamily="34" charset="0"/>
                <a:cs typeface="Times New Roman" panose="02020603050405020304" pitchFamily="18" charset="0"/>
              </a:rPr>
              <a:t> Usage Behavior of Credit </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dirty="0">
                <a:effectLst/>
                <a:latin typeface="Calibri" panose="020F0502020204030204" pitchFamily="34" charset="0"/>
                <a:ea typeface="Calibri" panose="020F0502020204030204" pitchFamily="34" charset="0"/>
                <a:cs typeface="Times New Roman" panose="02020603050405020304" pitchFamily="18" charset="0"/>
              </a:rPr>
              <a:t>ard </a:t>
            </a:r>
            <a:r>
              <a:rPr lang="en-US" dirty="0">
                <a:latin typeface="Calibri" panose="020F0502020204030204" pitchFamily="34" charset="0"/>
                <a:ea typeface="Calibri" panose="020F0502020204030204" pitchFamily="34" charset="0"/>
                <a:cs typeface="Times New Roman" panose="02020603050405020304" pitchFamily="18" charset="0"/>
              </a:rPr>
              <a:t>H</a:t>
            </a:r>
            <a:r>
              <a:rPr lang="en-US" dirty="0">
                <a:effectLst/>
                <a:latin typeface="Calibri" panose="020F0502020204030204" pitchFamily="34" charset="0"/>
                <a:ea typeface="Calibri" panose="020F0502020204030204" pitchFamily="34" charset="0"/>
                <a:cs typeface="Times New Roman" panose="02020603050405020304" pitchFamily="18" charset="0"/>
              </a:rPr>
              <a:t>olders </a:t>
            </a:r>
            <a:endParaRPr lang="en-IN" dirty="0"/>
          </a:p>
        </p:txBody>
      </p:sp>
      <p:sp>
        <p:nvSpPr>
          <p:cNvPr id="3" name="Subtitle 2">
            <a:extLst>
              <a:ext uri="{FF2B5EF4-FFF2-40B4-BE49-F238E27FC236}">
                <a16:creationId xmlns:a16="http://schemas.microsoft.com/office/drawing/2014/main" id="{8B390CF2-B57F-4393-A003-FD3BE03323ED}"/>
              </a:ext>
            </a:extLst>
          </p:cNvPr>
          <p:cNvSpPr>
            <a:spLocks noGrp="1"/>
          </p:cNvSpPr>
          <p:nvPr>
            <p:ph type="subTitle" idx="1"/>
          </p:nvPr>
        </p:nvSpPr>
        <p:spPr/>
        <p:txBody>
          <a:bodyPr>
            <a:normAutofit/>
          </a:bodyPr>
          <a:lstStyle/>
          <a:p>
            <a:r>
              <a:rPr lang="en-US" sz="3200" dirty="0"/>
              <a:t>                                                                    -Sumit Kumar</a:t>
            </a:r>
            <a:endParaRPr lang="en-IN" sz="3200" dirty="0"/>
          </a:p>
        </p:txBody>
      </p:sp>
    </p:spTree>
    <p:extLst>
      <p:ext uri="{BB962C8B-B14F-4D97-AF65-F5344CB8AC3E}">
        <p14:creationId xmlns:p14="http://schemas.microsoft.com/office/powerpoint/2010/main" val="20663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1BEE-CDFD-4580-BE98-07C39E5CEC7A}"/>
              </a:ext>
            </a:extLst>
          </p:cNvPr>
          <p:cNvSpPr>
            <a:spLocks noGrp="1"/>
          </p:cNvSpPr>
          <p:nvPr>
            <p:ph type="title"/>
          </p:nvPr>
        </p:nvSpPr>
        <p:spPr>
          <a:xfrm>
            <a:off x="1245476" y="365125"/>
            <a:ext cx="8560676" cy="1684391"/>
          </a:xfrm>
        </p:spPr>
        <p:txBody>
          <a:bodyPr>
            <a:noAutofit/>
          </a:bodyPr>
          <a:lstStyle/>
          <a:p>
            <a:pPr marL="742950" lvl="1" indent="-285750">
              <a:lnSpc>
                <a:spcPct val="107000"/>
              </a:lnSpc>
              <a:spcAft>
                <a:spcPts val="800"/>
              </a:spcAft>
            </a:pP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4800" dirty="0">
                <a:effectLst/>
                <a:latin typeface="Calibri" panose="020F0502020204030204" pitchFamily="34" charset="0"/>
                <a:ea typeface="Calibri" panose="020F0502020204030204" pitchFamily="34" charset="0"/>
                <a:cs typeface="Times New Roman" panose="02020603050405020304" pitchFamily="18" charset="0"/>
              </a:rPr>
              <a:t>Limit usage</a:t>
            </a:r>
            <a:r>
              <a:rPr lang="en-IN" sz="4800" dirty="0">
                <a:latin typeface="Calibri" panose="020F0502020204030204" pitchFamily="34" charset="0"/>
                <a:ea typeface="Calibri" panose="020F0502020204030204" pitchFamily="34" charset="0"/>
                <a:cs typeface="Times New Roman" panose="02020603050405020304" pitchFamily="18" charset="0"/>
              </a:rPr>
              <a:t>,</a:t>
            </a:r>
            <a:r>
              <a:rPr lang="en-US" sz="4800" dirty="0">
                <a:effectLst/>
                <a:latin typeface="Calibri" panose="020F0502020204030204" pitchFamily="34" charset="0"/>
                <a:ea typeface="Calibri" panose="020F0502020204030204" pitchFamily="34" charset="0"/>
                <a:cs typeface="Times New Roman" panose="02020603050405020304" pitchFamily="18" charset="0"/>
              </a:rPr>
              <a:t>Payments to minimum payments ratio </a:t>
            </a:r>
            <a:endParaRPr lang="en-IN" sz="4800" dirty="0"/>
          </a:p>
        </p:txBody>
      </p:sp>
      <p:sp>
        <p:nvSpPr>
          <p:cNvPr id="3" name="TextBox 2">
            <a:extLst>
              <a:ext uri="{FF2B5EF4-FFF2-40B4-BE49-F238E27FC236}">
                <a16:creationId xmlns:a16="http://schemas.microsoft.com/office/drawing/2014/main" id="{B8D555D9-2AA4-42E1-9377-9753424831F5}"/>
              </a:ext>
            </a:extLst>
          </p:cNvPr>
          <p:cNvSpPr txBox="1"/>
          <p:nvPr/>
        </p:nvSpPr>
        <p:spPr>
          <a:xfrm>
            <a:off x="2024721" y="2234724"/>
            <a:ext cx="6132788" cy="2677656"/>
          </a:xfrm>
          <a:prstGeom prst="rect">
            <a:avLst/>
          </a:prstGeom>
          <a:noFill/>
        </p:spPr>
        <p:txBody>
          <a:bodyPr wrap="square" rtlCol="0">
            <a:spAutoFit/>
          </a:bodyPr>
          <a:lstStyle/>
          <a:p>
            <a:r>
              <a:rPr lang="en-US" sz="2800" dirty="0"/>
              <a:t>The average </a:t>
            </a:r>
            <a:r>
              <a:rPr lang="en-US" sz="2800" b="1" dirty="0"/>
              <a:t>Limit Usage </a:t>
            </a:r>
            <a:r>
              <a:rPr lang="en-US" sz="2800" dirty="0"/>
              <a:t>of customers is </a:t>
            </a:r>
            <a:r>
              <a:rPr lang="en-US" sz="2800" u="sng" dirty="0"/>
              <a:t>0.38</a:t>
            </a:r>
            <a:r>
              <a:rPr lang="en-US" sz="2800" dirty="0"/>
              <a:t>, which is the ratio of balance and credit limit.</a:t>
            </a:r>
          </a:p>
          <a:p>
            <a:endParaRPr lang="en-US" sz="2800" dirty="0"/>
          </a:p>
          <a:p>
            <a:r>
              <a:rPr lang="en-US" sz="2800" dirty="0"/>
              <a:t>The</a:t>
            </a:r>
            <a:r>
              <a:rPr lang="en-US" sz="2800" b="1" dirty="0"/>
              <a:t> average payment minimum payments ratio </a:t>
            </a:r>
            <a:r>
              <a:rPr lang="en-US" sz="2800" dirty="0"/>
              <a:t>is </a:t>
            </a:r>
            <a:r>
              <a:rPr lang="en-US" sz="2800" u="sng" dirty="0"/>
              <a:t>9.05</a:t>
            </a:r>
            <a:r>
              <a:rPr lang="en-US" sz="2800" dirty="0"/>
              <a:t>. </a:t>
            </a:r>
            <a:endParaRPr lang="en-IN" sz="2800" dirty="0"/>
          </a:p>
        </p:txBody>
      </p:sp>
    </p:spTree>
    <p:extLst>
      <p:ext uri="{BB962C8B-B14F-4D97-AF65-F5344CB8AC3E}">
        <p14:creationId xmlns:p14="http://schemas.microsoft.com/office/powerpoint/2010/main" val="10956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1C0D-487D-4861-8769-9D62C25E2C90}"/>
              </a:ext>
            </a:extLst>
          </p:cNvPr>
          <p:cNvSpPr>
            <a:spLocks noGrp="1"/>
          </p:cNvSpPr>
          <p:nvPr>
            <p:ph type="title"/>
          </p:nvPr>
        </p:nvSpPr>
        <p:spPr/>
        <p:txBody>
          <a:bodyPr>
            <a:normAutofit/>
          </a:bodyPr>
          <a:lstStyle/>
          <a:p>
            <a:r>
              <a:rPr lang="en-US" sz="4800" dirty="0">
                <a:latin typeface="+mn-lt"/>
              </a:rPr>
              <a:t>Cash advance transaction by tenure</a:t>
            </a:r>
            <a:endParaRPr lang="en-IN" sz="4800" dirty="0">
              <a:latin typeface="+mn-lt"/>
            </a:endParaRPr>
          </a:p>
        </p:txBody>
      </p:sp>
      <p:sp>
        <p:nvSpPr>
          <p:cNvPr id="3" name="Content Placeholder 2">
            <a:extLst>
              <a:ext uri="{FF2B5EF4-FFF2-40B4-BE49-F238E27FC236}">
                <a16:creationId xmlns:a16="http://schemas.microsoft.com/office/drawing/2014/main" id="{10B408CF-23EB-4768-A331-D407CB37173A}"/>
              </a:ext>
            </a:extLst>
          </p:cNvPr>
          <p:cNvSpPr>
            <a:spLocks noGrp="1"/>
          </p:cNvSpPr>
          <p:nvPr>
            <p:ph sz="half" idx="1"/>
          </p:nvPr>
        </p:nvSpPr>
        <p:spPr/>
        <p:txBody>
          <a:bodyPr/>
          <a:lstStyle/>
          <a:p>
            <a:pPr marL="0" indent="0">
              <a:buNone/>
            </a:pPr>
            <a:r>
              <a:rPr lang="en-US" dirty="0"/>
              <a:t>From this graph we see that the old customers who has debit card from 12 months or longer are less like to do Cash Advance transaction in compare to the newer customer who seems to do more cash advance transactions.</a:t>
            </a:r>
            <a:endParaRPr lang="en-IN" dirty="0"/>
          </a:p>
        </p:txBody>
      </p:sp>
      <p:pic>
        <p:nvPicPr>
          <p:cNvPr id="6" name="Content Placeholder 5">
            <a:extLst>
              <a:ext uri="{FF2B5EF4-FFF2-40B4-BE49-F238E27FC236}">
                <a16:creationId xmlns:a16="http://schemas.microsoft.com/office/drawing/2014/main" id="{B935892E-D68E-4291-9FAF-FD24357D7567}"/>
              </a:ext>
            </a:extLst>
          </p:cNvPr>
          <p:cNvPicPr>
            <a:picLocks noGrp="1" noChangeAspect="1"/>
          </p:cNvPicPr>
          <p:nvPr>
            <p:ph sz="half" idx="2"/>
          </p:nvPr>
        </p:nvPicPr>
        <p:blipFill>
          <a:blip r:embed="rId2"/>
          <a:stretch>
            <a:fillRect/>
          </a:stretch>
        </p:blipFill>
        <p:spPr>
          <a:xfrm>
            <a:off x="5961780" y="1690688"/>
            <a:ext cx="5392020" cy="3427032"/>
          </a:xfrm>
        </p:spPr>
      </p:pic>
    </p:spTree>
    <p:extLst>
      <p:ext uri="{BB962C8B-B14F-4D97-AF65-F5344CB8AC3E}">
        <p14:creationId xmlns:p14="http://schemas.microsoft.com/office/powerpoint/2010/main" val="217684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139B-68C1-47CE-9FAC-95A150736C58}"/>
              </a:ext>
            </a:extLst>
          </p:cNvPr>
          <p:cNvSpPr>
            <a:spLocks noGrp="1"/>
          </p:cNvSpPr>
          <p:nvPr>
            <p:ph type="title"/>
          </p:nvPr>
        </p:nvSpPr>
        <p:spPr>
          <a:xfrm>
            <a:off x="349469" y="-218200"/>
            <a:ext cx="10515600" cy="1325563"/>
          </a:xfrm>
        </p:spPr>
        <p:txBody>
          <a:bodyPr>
            <a:normAutofit/>
          </a:bodyPr>
          <a:lstStyle/>
          <a:p>
            <a:r>
              <a:rPr lang="en-US" sz="4800" dirty="0">
                <a:latin typeface="+mn-lt"/>
              </a:rPr>
              <a:t>Correlations between the variables:</a:t>
            </a:r>
            <a:endParaRPr lang="en-IN" sz="4800" dirty="0">
              <a:latin typeface="+mn-lt"/>
            </a:endParaRPr>
          </a:p>
        </p:txBody>
      </p:sp>
      <p:pic>
        <p:nvPicPr>
          <p:cNvPr id="4" name="Picture 3">
            <a:extLst>
              <a:ext uri="{FF2B5EF4-FFF2-40B4-BE49-F238E27FC236}">
                <a16:creationId xmlns:a16="http://schemas.microsoft.com/office/drawing/2014/main" id="{A2EA9CC5-BE7A-4189-853C-0E2F6E516A81}"/>
              </a:ext>
            </a:extLst>
          </p:cNvPr>
          <p:cNvPicPr>
            <a:picLocks noChangeAspect="1"/>
          </p:cNvPicPr>
          <p:nvPr/>
        </p:nvPicPr>
        <p:blipFill>
          <a:blip r:embed="rId2"/>
          <a:stretch>
            <a:fillRect/>
          </a:stretch>
        </p:blipFill>
        <p:spPr>
          <a:xfrm>
            <a:off x="1743594" y="1107363"/>
            <a:ext cx="7727350" cy="5506657"/>
          </a:xfrm>
          <a:prstGeom prst="rect">
            <a:avLst/>
          </a:prstGeom>
        </p:spPr>
      </p:pic>
    </p:spTree>
    <p:extLst>
      <p:ext uri="{BB962C8B-B14F-4D97-AF65-F5344CB8AC3E}">
        <p14:creationId xmlns:p14="http://schemas.microsoft.com/office/powerpoint/2010/main" val="159175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2CA0-BE01-4A17-9721-47ADA3178DAD}"/>
              </a:ext>
            </a:extLst>
          </p:cNvPr>
          <p:cNvSpPr>
            <a:spLocks noGrp="1"/>
          </p:cNvSpPr>
          <p:nvPr>
            <p:ph type="title"/>
          </p:nvPr>
        </p:nvSpPr>
        <p:spPr>
          <a:xfrm>
            <a:off x="365235" y="-1359"/>
            <a:ext cx="10515600" cy="1325563"/>
          </a:xfrm>
        </p:spPr>
        <p:txBody>
          <a:bodyPr/>
          <a:lstStyle/>
          <a:p>
            <a:r>
              <a:rPr lang="en-US" dirty="0"/>
              <a:t>Lets look at some of the relations:</a:t>
            </a:r>
            <a:endParaRPr lang="en-IN" dirty="0"/>
          </a:p>
        </p:txBody>
      </p:sp>
      <p:pic>
        <p:nvPicPr>
          <p:cNvPr id="4" name="Picture 3">
            <a:extLst>
              <a:ext uri="{FF2B5EF4-FFF2-40B4-BE49-F238E27FC236}">
                <a16:creationId xmlns:a16="http://schemas.microsoft.com/office/drawing/2014/main" id="{ED31850A-47FC-4F22-BEF3-B0D9A2980A66}"/>
              </a:ext>
            </a:extLst>
          </p:cNvPr>
          <p:cNvPicPr>
            <a:picLocks noChangeAspect="1"/>
          </p:cNvPicPr>
          <p:nvPr/>
        </p:nvPicPr>
        <p:blipFill>
          <a:blip r:embed="rId2"/>
          <a:stretch>
            <a:fillRect/>
          </a:stretch>
        </p:blipFill>
        <p:spPr>
          <a:xfrm>
            <a:off x="6500650" y="1282370"/>
            <a:ext cx="4771662" cy="2853658"/>
          </a:xfrm>
          <a:prstGeom prst="rect">
            <a:avLst/>
          </a:prstGeom>
        </p:spPr>
      </p:pic>
      <p:pic>
        <p:nvPicPr>
          <p:cNvPr id="6" name="Picture 5">
            <a:extLst>
              <a:ext uri="{FF2B5EF4-FFF2-40B4-BE49-F238E27FC236}">
                <a16:creationId xmlns:a16="http://schemas.microsoft.com/office/drawing/2014/main" id="{82A9E60A-CA57-4255-8778-65CD1D03AA82}"/>
              </a:ext>
            </a:extLst>
          </p:cNvPr>
          <p:cNvPicPr>
            <a:picLocks noChangeAspect="1"/>
          </p:cNvPicPr>
          <p:nvPr/>
        </p:nvPicPr>
        <p:blipFill>
          <a:blip r:embed="rId3"/>
          <a:stretch>
            <a:fillRect/>
          </a:stretch>
        </p:blipFill>
        <p:spPr>
          <a:xfrm>
            <a:off x="756713" y="3634808"/>
            <a:ext cx="4934639" cy="2994954"/>
          </a:xfrm>
          <a:prstGeom prst="rect">
            <a:avLst/>
          </a:prstGeom>
        </p:spPr>
      </p:pic>
      <p:sp>
        <p:nvSpPr>
          <p:cNvPr id="7" name="TextBox 6">
            <a:extLst>
              <a:ext uri="{FF2B5EF4-FFF2-40B4-BE49-F238E27FC236}">
                <a16:creationId xmlns:a16="http://schemas.microsoft.com/office/drawing/2014/main" id="{5149C28C-86FF-4571-99BA-56FC315B6507}"/>
              </a:ext>
            </a:extLst>
          </p:cNvPr>
          <p:cNvSpPr txBox="1"/>
          <p:nvPr/>
        </p:nvSpPr>
        <p:spPr>
          <a:xfrm>
            <a:off x="1545021" y="1324204"/>
            <a:ext cx="2966337" cy="1815882"/>
          </a:xfrm>
          <a:prstGeom prst="rect">
            <a:avLst/>
          </a:prstGeom>
          <a:noFill/>
        </p:spPr>
        <p:txBody>
          <a:bodyPr wrap="square" rtlCol="0">
            <a:spAutoFit/>
          </a:bodyPr>
          <a:lstStyle/>
          <a:p>
            <a:r>
              <a:rPr lang="en-US" sz="2800" dirty="0"/>
              <a:t>The is a direct relation between purchases and payments. </a:t>
            </a:r>
            <a:endParaRPr lang="en-IN" sz="2800" dirty="0"/>
          </a:p>
        </p:txBody>
      </p:sp>
      <p:sp>
        <p:nvSpPr>
          <p:cNvPr id="8" name="TextBox 7">
            <a:extLst>
              <a:ext uri="{FF2B5EF4-FFF2-40B4-BE49-F238E27FC236}">
                <a16:creationId xmlns:a16="http://schemas.microsoft.com/office/drawing/2014/main" id="{BC46CC5D-6DC1-4D2E-8062-CD292636689F}"/>
              </a:ext>
            </a:extLst>
          </p:cNvPr>
          <p:cNvSpPr txBox="1"/>
          <p:nvPr/>
        </p:nvSpPr>
        <p:spPr>
          <a:xfrm>
            <a:off x="7094483" y="4398578"/>
            <a:ext cx="3988676" cy="1815882"/>
          </a:xfrm>
          <a:prstGeom prst="rect">
            <a:avLst/>
          </a:prstGeom>
          <a:noFill/>
        </p:spPr>
        <p:txBody>
          <a:bodyPr wrap="square" rtlCol="0">
            <a:spAutoFit/>
          </a:bodyPr>
          <a:lstStyle/>
          <a:p>
            <a:r>
              <a:rPr lang="en-US" sz="2800" dirty="0"/>
              <a:t>The relation between balance and cash advance transaction is not so strong.</a:t>
            </a:r>
            <a:endParaRPr lang="en-IN" sz="2800" dirty="0"/>
          </a:p>
        </p:txBody>
      </p:sp>
    </p:spTree>
    <p:extLst>
      <p:ext uri="{BB962C8B-B14F-4D97-AF65-F5344CB8AC3E}">
        <p14:creationId xmlns:p14="http://schemas.microsoft.com/office/powerpoint/2010/main" val="9256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C7DD-1EBF-4160-986C-1AAB1B10F52C}"/>
              </a:ext>
            </a:extLst>
          </p:cNvPr>
          <p:cNvSpPr>
            <a:spLocks noGrp="1"/>
          </p:cNvSpPr>
          <p:nvPr>
            <p:ph type="title"/>
          </p:nvPr>
        </p:nvSpPr>
        <p:spPr/>
        <p:txBody>
          <a:bodyPr>
            <a:normAutofit/>
          </a:bodyPr>
          <a:lstStyle/>
          <a:p>
            <a:r>
              <a:rPr lang="en-US" sz="4800" dirty="0">
                <a:latin typeface="+mn-lt"/>
              </a:rPr>
              <a:t>Variable reduction:</a:t>
            </a:r>
            <a:endParaRPr lang="en-IN" sz="4800" dirty="0">
              <a:latin typeface="+mn-lt"/>
            </a:endParaRPr>
          </a:p>
        </p:txBody>
      </p:sp>
      <p:sp>
        <p:nvSpPr>
          <p:cNvPr id="3" name="TextBox 2">
            <a:extLst>
              <a:ext uri="{FF2B5EF4-FFF2-40B4-BE49-F238E27FC236}">
                <a16:creationId xmlns:a16="http://schemas.microsoft.com/office/drawing/2014/main" id="{47419B97-81BF-4AA5-A131-06D2E8E97C3E}"/>
              </a:ext>
            </a:extLst>
          </p:cNvPr>
          <p:cNvSpPr txBox="1"/>
          <p:nvPr/>
        </p:nvSpPr>
        <p:spPr>
          <a:xfrm>
            <a:off x="725214" y="1464934"/>
            <a:ext cx="10515600" cy="2246769"/>
          </a:xfrm>
          <a:prstGeom prst="rect">
            <a:avLst/>
          </a:prstGeom>
          <a:noFill/>
        </p:spPr>
        <p:txBody>
          <a:bodyPr wrap="square" rtlCol="0">
            <a:spAutoFit/>
          </a:bodyPr>
          <a:lstStyle/>
          <a:p>
            <a:r>
              <a:rPr lang="en-US" sz="2800" dirty="0"/>
              <a:t>There are lots of variable in the dataset we can reduce the variable using Machine Learning techniques. </a:t>
            </a:r>
          </a:p>
          <a:p>
            <a:r>
              <a:rPr lang="en-US" sz="2800" dirty="0"/>
              <a:t>Here the data is reduced using one of ML technique called PCA or Principal Component Analysis. All the variables are then converted into 5 variables as shown.</a:t>
            </a:r>
            <a:endParaRPr lang="en-IN" sz="2800" dirty="0"/>
          </a:p>
        </p:txBody>
      </p:sp>
      <p:pic>
        <p:nvPicPr>
          <p:cNvPr id="5" name="Picture 4">
            <a:extLst>
              <a:ext uri="{FF2B5EF4-FFF2-40B4-BE49-F238E27FC236}">
                <a16:creationId xmlns:a16="http://schemas.microsoft.com/office/drawing/2014/main" id="{60713568-B20A-41EB-9D7E-37DDF9A8A3DC}"/>
              </a:ext>
            </a:extLst>
          </p:cNvPr>
          <p:cNvPicPr>
            <a:picLocks noChangeAspect="1"/>
          </p:cNvPicPr>
          <p:nvPr/>
        </p:nvPicPr>
        <p:blipFill>
          <a:blip r:embed="rId2"/>
          <a:stretch>
            <a:fillRect/>
          </a:stretch>
        </p:blipFill>
        <p:spPr>
          <a:xfrm>
            <a:off x="838200" y="3711703"/>
            <a:ext cx="6825976" cy="2895869"/>
          </a:xfrm>
          <a:prstGeom prst="rect">
            <a:avLst/>
          </a:prstGeom>
        </p:spPr>
      </p:pic>
    </p:spTree>
    <p:extLst>
      <p:ext uri="{BB962C8B-B14F-4D97-AF65-F5344CB8AC3E}">
        <p14:creationId xmlns:p14="http://schemas.microsoft.com/office/powerpoint/2010/main" val="229871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1A7CD-E1AD-4412-A6AF-BAE1FE1CFFAF}"/>
              </a:ext>
            </a:extLst>
          </p:cNvPr>
          <p:cNvSpPr txBox="1"/>
          <p:nvPr/>
        </p:nvSpPr>
        <p:spPr>
          <a:xfrm>
            <a:off x="649014" y="583324"/>
            <a:ext cx="10893972" cy="954107"/>
          </a:xfrm>
          <a:prstGeom prst="rect">
            <a:avLst/>
          </a:prstGeom>
          <a:noFill/>
        </p:spPr>
        <p:txBody>
          <a:bodyPr wrap="square" rtlCol="0">
            <a:spAutoFit/>
          </a:bodyPr>
          <a:lstStyle/>
          <a:p>
            <a:r>
              <a:rPr lang="en-US" sz="2800" dirty="0"/>
              <a:t>Then using Machine Learning technique the data is been divided into 5 clusters, as shown:</a:t>
            </a:r>
            <a:endParaRPr lang="en-IN" sz="2800" dirty="0"/>
          </a:p>
        </p:txBody>
      </p:sp>
      <p:pic>
        <p:nvPicPr>
          <p:cNvPr id="5" name="Picture 4">
            <a:extLst>
              <a:ext uri="{FF2B5EF4-FFF2-40B4-BE49-F238E27FC236}">
                <a16:creationId xmlns:a16="http://schemas.microsoft.com/office/drawing/2014/main" id="{B43574DA-7CE8-4967-9F31-4B106AB087A3}"/>
              </a:ext>
            </a:extLst>
          </p:cNvPr>
          <p:cNvPicPr>
            <a:picLocks noChangeAspect="1"/>
          </p:cNvPicPr>
          <p:nvPr/>
        </p:nvPicPr>
        <p:blipFill>
          <a:blip r:embed="rId2"/>
          <a:stretch>
            <a:fillRect/>
          </a:stretch>
        </p:blipFill>
        <p:spPr>
          <a:xfrm>
            <a:off x="804041" y="1537431"/>
            <a:ext cx="7630511" cy="4672543"/>
          </a:xfrm>
          <a:prstGeom prst="rect">
            <a:avLst/>
          </a:prstGeom>
        </p:spPr>
      </p:pic>
    </p:spTree>
    <p:extLst>
      <p:ext uri="{BB962C8B-B14F-4D97-AF65-F5344CB8AC3E}">
        <p14:creationId xmlns:p14="http://schemas.microsoft.com/office/powerpoint/2010/main" val="28030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A140C-8475-4DA4-B9AF-FDB0D508D032}"/>
              </a:ext>
            </a:extLst>
          </p:cNvPr>
          <p:cNvSpPr txBox="1"/>
          <p:nvPr/>
        </p:nvSpPr>
        <p:spPr>
          <a:xfrm>
            <a:off x="852256" y="1322772"/>
            <a:ext cx="10289220" cy="3385542"/>
          </a:xfrm>
          <a:prstGeom prst="rect">
            <a:avLst/>
          </a:prstGeom>
          <a:noFill/>
        </p:spPr>
        <p:txBody>
          <a:bodyPr wrap="square" rtlCol="0">
            <a:spAutoFit/>
          </a:bodyPr>
          <a:lstStyle/>
          <a:p>
            <a:r>
              <a:rPr lang="en-US" sz="2800" dirty="0"/>
              <a:t>The original data set are then divided into cluster to categories the dataset of customer in similar data. This is also divided in 5 clusters using Machine learning techniques.</a:t>
            </a:r>
          </a:p>
          <a:p>
            <a:endParaRPr lang="en-US" sz="2800" dirty="0"/>
          </a:p>
          <a:p>
            <a:r>
              <a:rPr lang="en-US" sz="2800" dirty="0"/>
              <a:t>Then we analyze the clusters to find the number of customers in each of the category or the cluster.</a:t>
            </a:r>
          </a:p>
          <a:p>
            <a:endParaRPr lang="en-US" sz="2800" dirty="0"/>
          </a:p>
          <a:p>
            <a:endParaRPr lang="en-IN" dirty="0"/>
          </a:p>
        </p:txBody>
      </p:sp>
      <p:pic>
        <p:nvPicPr>
          <p:cNvPr id="4" name="Picture 3">
            <a:extLst>
              <a:ext uri="{FF2B5EF4-FFF2-40B4-BE49-F238E27FC236}">
                <a16:creationId xmlns:a16="http://schemas.microsoft.com/office/drawing/2014/main" id="{4075C717-69B1-42C5-88E8-71214AF5F17B}"/>
              </a:ext>
            </a:extLst>
          </p:cNvPr>
          <p:cNvPicPr>
            <a:picLocks noChangeAspect="1"/>
          </p:cNvPicPr>
          <p:nvPr/>
        </p:nvPicPr>
        <p:blipFill>
          <a:blip r:embed="rId2"/>
          <a:stretch>
            <a:fillRect/>
          </a:stretch>
        </p:blipFill>
        <p:spPr>
          <a:xfrm>
            <a:off x="1313894" y="4252107"/>
            <a:ext cx="1886505" cy="1792180"/>
          </a:xfrm>
          <a:prstGeom prst="rect">
            <a:avLst/>
          </a:prstGeom>
        </p:spPr>
      </p:pic>
      <p:sp>
        <p:nvSpPr>
          <p:cNvPr id="5" name="TextBox 4">
            <a:extLst>
              <a:ext uri="{FF2B5EF4-FFF2-40B4-BE49-F238E27FC236}">
                <a16:creationId xmlns:a16="http://schemas.microsoft.com/office/drawing/2014/main" id="{74A2F967-8383-41FF-B49F-1AC2BBE9425A}"/>
              </a:ext>
            </a:extLst>
          </p:cNvPr>
          <p:cNvSpPr txBox="1"/>
          <p:nvPr/>
        </p:nvSpPr>
        <p:spPr>
          <a:xfrm>
            <a:off x="4456590" y="4228405"/>
            <a:ext cx="6027938" cy="1815882"/>
          </a:xfrm>
          <a:prstGeom prst="rect">
            <a:avLst/>
          </a:prstGeom>
          <a:noFill/>
        </p:spPr>
        <p:txBody>
          <a:bodyPr wrap="square" rtlCol="0">
            <a:spAutoFit/>
          </a:bodyPr>
          <a:lstStyle/>
          <a:p>
            <a:r>
              <a:rPr lang="en-US" sz="2800" dirty="0"/>
              <a:t>The clusters are divided and we come to know the cluster 0 has the most number of customers and cluster 4 has least number of customers.</a:t>
            </a:r>
            <a:endParaRPr lang="en-IN" sz="2800" dirty="0"/>
          </a:p>
        </p:txBody>
      </p:sp>
      <p:sp>
        <p:nvSpPr>
          <p:cNvPr id="8" name="TextBox 7">
            <a:extLst>
              <a:ext uri="{FF2B5EF4-FFF2-40B4-BE49-F238E27FC236}">
                <a16:creationId xmlns:a16="http://schemas.microsoft.com/office/drawing/2014/main" id="{0FABB8C0-48AC-4F4A-B585-A9F6A98DF816}"/>
              </a:ext>
            </a:extLst>
          </p:cNvPr>
          <p:cNvSpPr txBox="1"/>
          <p:nvPr/>
        </p:nvSpPr>
        <p:spPr>
          <a:xfrm>
            <a:off x="852256" y="435006"/>
            <a:ext cx="6412016" cy="769441"/>
          </a:xfrm>
          <a:prstGeom prst="rect">
            <a:avLst/>
          </a:prstGeom>
          <a:noFill/>
        </p:spPr>
        <p:txBody>
          <a:bodyPr wrap="square" rtlCol="0">
            <a:spAutoFit/>
          </a:bodyPr>
          <a:lstStyle/>
          <a:p>
            <a:r>
              <a:rPr lang="en-US" sz="4400" dirty="0"/>
              <a:t>Clustering of Detail Profile:</a:t>
            </a:r>
            <a:endParaRPr lang="en-IN" sz="4400" dirty="0"/>
          </a:p>
        </p:txBody>
      </p:sp>
    </p:spTree>
    <p:extLst>
      <p:ext uri="{BB962C8B-B14F-4D97-AF65-F5344CB8AC3E}">
        <p14:creationId xmlns:p14="http://schemas.microsoft.com/office/powerpoint/2010/main" val="179220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2BFD-9F2D-47B6-923B-2DF3816B167B}"/>
              </a:ext>
            </a:extLst>
          </p:cNvPr>
          <p:cNvSpPr>
            <a:spLocks noGrp="1"/>
          </p:cNvSpPr>
          <p:nvPr>
            <p:ph type="title"/>
          </p:nvPr>
        </p:nvSpPr>
        <p:spPr>
          <a:xfrm>
            <a:off x="978567" y="365125"/>
            <a:ext cx="10988843" cy="1325563"/>
          </a:xfrm>
        </p:spPr>
        <p:txBody>
          <a:bodyPr>
            <a:noAutofit/>
          </a:bodyPr>
          <a:lstStyle/>
          <a:p>
            <a:r>
              <a:rPr lang="en-US" sz="4800" dirty="0">
                <a:latin typeface="Calibri" panose="020F0502020204030204" pitchFamily="34" charset="0"/>
                <a:ea typeface="Calibri" panose="020F0502020204030204" pitchFamily="34" charset="0"/>
                <a:cs typeface="Times New Roman" panose="02020603050405020304" pitchFamily="18" charset="0"/>
              </a:rPr>
              <a:t>C</a:t>
            </a:r>
            <a:r>
              <a:rPr lang="en-US" sz="4800" dirty="0">
                <a:effectLst/>
                <a:latin typeface="Calibri" panose="020F0502020204030204" pitchFamily="34" charset="0"/>
                <a:ea typeface="Calibri" panose="020F0502020204030204" pitchFamily="34" charset="0"/>
                <a:cs typeface="Times New Roman" panose="02020603050405020304" pitchFamily="18" charset="0"/>
              </a:rPr>
              <a:t>haracteristics of the clusters: </a:t>
            </a:r>
            <a:endParaRPr lang="en-IN" sz="4800" dirty="0"/>
          </a:p>
        </p:txBody>
      </p:sp>
      <p:pic>
        <p:nvPicPr>
          <p:cNvPr id="5" name="Content Placeholder 4">
            <a:extLst>
              <a:ext uri="{FF2B5EF4-FFF2-40B4-BE49-F238E27FC236}">
                <a16:creationId xmlns:a16="http://schemas.microsoft.com/office/drawing/2014/main" id="{FF495955-875F-43B3-A08D-71C4FCBDAB28}"/>
              </a:ext>
            </a:extLst>
          </p:cNvPr>
          <p:cNvPicPr>
            <a:picLocks noGrp="1" noChangeAspect="1"/>
          </p:cNvPicPr>
          <p:nvPr>
            <p:ph idx="1"/>
          </p:nvPr>
        </p:nvPicPr>
        <p:blipFill>
          <a:blip r:embed="rId2"/>
          <a:stretch>
            <a:fillRect/>
          </a:stretch>
        </p:blipFill>
        <p:spPr>
          <a:xfrm>
            <a:off x="5823283" y="2518611"/>
            <a:ext cx="5669779" cy="4136047"/>
          </a:xfrm>
        </p:spPr>
      </p:pic>
      <p:sp>
        <p:nvSpPr>
          <p:cNvPr id="7" name="TextBox 6">
            <a:extLst>
              <a:ext uri="{FF2B5EF4-FFF2-40B4-BE49-F238E27FC236}">
                <a16:creationId xmlns:a16="http://schemas.microsoft.com/office/drawing/2014/main" id="{1BE2F7C9-8698-41BF-A82D-4BAAD343D837}"/>
              </a:ext>
            </a:extLst>
          </p:cNvPr>
          <p:cNvSpPr txBox="1"/>
          <p:nvPr/>
        </p:nvSpPr>
        <p:spPr>
          <a:xfrm>
            <a:off x="978568" y="2398574"/>
            <a:ext cx="3978444" cy="4090355"/>
          </a:xfrm>
          <a:prstGeom prst="rect">
            <a:avLst/>
          </a:prstGeom>
          <a:noFill/>
        </p:spPr>
        <p:txBody>
          <a:bodyPr wrap="square" rtlCol="0">
            <a:spAutoFit/>
          </a:bodyPr>
          <a:lstStyle/>
          <a:p>
            <a:r>
              <a:rPr lang="en-US" sz="2800" dirty="0"/>
              <a:t>Looking at the average balance of customers of different customers we see that customers in cluster 2, 3 and 4 has more average balance in their account then the customers in cluster 0 and cluster 1.</a:t>
            </a:r>
            <a:endParaRPr lang="en-IN" sz="2800" dirty="0"/>
          </a:p>
        </p:txBody>
      </p:sp>
      <p:sp>
        <p:nvSpPr>
          <p:cNvPr id="8" name="TextBox 7">
            <a:extLst>
              <a:ext uri="{FF2B5EF4-FFF2-40B4-BE49-F238E27FC236}">
                <a16:creationId xmlns:a16="http://schemas.microsoft.com/office/drawing/2014/main" id="{11FE464D-1333-4CF2-90E8-BC64372EC111}"/>
              </a:ext>
            </a:extLst>
          </p:cNvPr>
          <p:cNvSpPr txBox="1"/>
          <p:nvPr/>
        </p:nvSpPr>
        <p:spPr>
          <a:xfrm>
            <a:off x="978567" y="1690688"/>
            <a:ext cx="1949573" cy="707886"/>
          </a:xfrm>
          <a:prstGeom prst="rect">
            <a:avLst/>
          </a:prstGeom>
          <a:noFill/>
        </p:spPr>
        <p:txBody>
          <a:bodyPr wrap="none" rtlCol="0">
            <a:spAutoFit/>
          </a:bodyPr>
          <a:lstStyle/>
          <a:p>
            <a:r>
              <a:rPr lang="en-US" sz="4000" dirty="0"/>
              <a:t>Balance:</a:t>
            </a:r>
            <a:endParaRPr lang="en-IN" sz="4000" dirty="0"/>
          </a:p>
        </p:txBody>
      </p:sp>
    </p:spTree>
    <p:extLst>
      <p:ext uri="{BB962C8B-B14F-4D97-AF65-F5344CB8AC3E}">
        <p14:creationId xmlns:p14="http://schemas.microsoft.com/office/powerpoint/2010/main" val="145266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B5286-8D60-4075-92D9-7196AE242541}"/>
              </a:ext>
            </a:extLst>
          </p:cNvPr>
          <p:cNvPicPr>
            <a:picLocks noChangeAspect="1"/>
          </p:cNvPicPr>
          <p:nvPr/>
        </p:nvPicPr>
        <p:blipFill>
          <a:blip r:embed="rId2"/>
          <a:stretch>
            <a:fillRect/>
          </a:stretch>
        </p:blipFill>
        <p:spPr>
          <a:xfrm>
            <a:off x="5077935" y="994612"/>
            <a:ext cx="6543114" cy="5389306"/>
          </a:xfrm>
          <a:prstGeom prst="rect">
            <a:avLst/>
          </a:prstGeom>
        </p:spPr>
      </p:pic>
      <p:sp>
        <p:nvSpPr>
          <p:cNvPr id="6" name="TextBox 5">
            <a:extLst>
              <a:ext uri="{FF2B5EF4-FFF2-40B4-BE49-F238E27FC236}">
                <a16:creationId xmlns:a16="http://schemas.microsoft.com/office/drawing/2014/main" id="{830DA588-A582-46CF-8CE8-6F76FD868A5B}"/>
              </a:ext>
            </a:extLst>
          </p:cNvPr>
          <p:cNvSpPr txBox="1"/>
          <p:nvPr/>
        </p:nvSpPr>
        <p:spPr>
          <a:xfrm>
            <a:off x="802106" y="1893070"/>
            <a:ext cx="3962400" cy="3970318"/>
          </a:xfrm>
          <a:prstGeom prst="rect">
            <a:avLst/>
          </a:prstGeom>
          <a:noFill/>
        </p:spPr>
        <p:txBody>
          <a:bodyPr wrap="square" rtlCol="0">
            <a:spAutoFit/>
          </a:bodyPr>
          <a:lstStyle/>
          <a:p>
            <a:r>
              <a:rPr lang="en-US" sz="2800" dirty="0"/>
              <a:t>This shows the average purchases made by customers of different clusters it shows that the customers in the cluster 4 makes most number of purchases then other with a very huge difference </a:t>
            </a:r>
            <a:endParaRPr lang="en-IN" sz="2800" dirty="0"/>
          </a:p>
        </p:txBody>
      </p:sp>
      <p:sp>
        <p:nvSpPr>
          <p:cNvPr id="7" name="TextBox 6">
            <a:extLst>
              <a:ext uri="{FF2B5EF4-FFF2-40B4-BE49-F238E27FC236}">
                <a16:creationId xmlns:a16="http://schemas.microsoft.com/office/drawing/2014/main" id="{F4A3E8DF-1F5A-4E19-AB21-A2A948D7AF16}"/>
              </a:ext>
            </a:extLst>
          </p:cNvPr>
          <p:cNvSpPr txBox="1"/>
          <p:nvPr/>
        </p:nvSpPr>
        <p:spPr>
          <a:xfrm>
            <a:off x="850232" y="994612"/>
            <a:ext cx="2887579" cy="707886"/>
          </a:xfrm>
          <a:prstGeom prst="rect">
            <a:avLst/>
          </a:prstGeom>
          <a:noFill/>
        </p:spPr>
        <p:txBody>
          <a:bodyPr wrap="square" rtlCol="0">
            <a:spAutoFit/>
          </a:bodyPr>
          <a:lstStyle/>
          <a:p>
            <a:r>
              <a:rPr lang="en-US" sz="4000" dirty="0"/>
              <a:t>Purchase:</a:t>
            </a:r>
            <a:endParaRPr lang="en-IN" sz="4000" dirty="0"/>
          </a:p>
        </p:txBody>
      </p:sp>
    </p:spTree>
    <p:extLst>
      <p:ext uri="{BB962C8B-B14F-4D97-AF65-F5344CB8AC3E}">
        <p14:creationId xmlns:p14="http://schemas.microsoft.com/office/powerpoint/2010/main" val="309997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D348EE-EF6C-46C1-BCB2-7EBFE4574251}"/>
              </a:ext>
            </a:extLst>
          </p:cNvPr>
          <p:cNvPicPr>
            <a:picLocks noChangeAspect="1"/>
          </p:cNvPicPr>
          <p:nvPr/>
        </p:nvPicPr>
        <p:blipFill>
          <a:blip r:embed="rId2"/>
          <a:stretch>
            <a:fillRect/>
          </a:stretch>
        </p:blipFill>
        <p:spPr>
          <a:xfrm>
            <a:off x="3858176" y="641685"/>
            <a:ext cx="7724224" cy="5594300"/>
          </a:xfrm>
          <a:prstGeom prst="rect">
            <a:avLst/>
          </a:prstGeom>
        </p:spPr>
      </p:pic>
      <p:sp>
        <p:nvSpPr>
          <p:cNvPr id="4" name="TextBox 3">
            <a:extLst>
              <a:ext uri="{FF2B5EF4-FFF2-40B4-BE49-F238E27FC236}">
                <a16:creationId xmlns:a16="http://schemas.microsoft.com/office/drawing/2014/main" id="{0E9F8FB4-9585-438B-AD48-3EC5029F91E3}"/>
              </a:ext>
            </a:extLst>
          </p:cNvPr>
          <p:cNvSpPr txBox="1"/>
          <p:nvPr/>
        </p:nvSpPr>
        <p:spPr>
          <a:xfrm>
            <a:off x="609600" y="641684"/>
            <a:ext cx="4989095" cy="707886"/>
          </a:xfrm>
          <a:prstGeom prst="rect">
            <a:avLst/>
          </a:prstGeom>
          <a:noFill/>
        </p:spPr>
        <p:txBody>
          <a:bodyPr wrap="square" rtlCol="0">
            <a:spAutoFit/>
          </a:bodyPr>
          <a:lstStyle/>
          <a:p>
            <a:r>
              <a:rPr lang="en-US" sz="4000" dirty="0"/>
              <a:t>Cash Advance:</a:t>
            </a:r>
            <a:endParaRPr lang="en-IN" sz="4000" dirty="0"/>
          </a:p>
        </p:txBody>
      </p:sp>
      <p:sp>
        <p:nvSpPr>
          <p:cNvPr id="5" name="TextBox 4">
            <a:extLst>
              <a:ext uri="{FF2B5EF4-FFF2-40B4-BE49-F238E27FC236}">
                <a16:creationId xmlns:a16="http://schemas.microsoft.com/office/drawing/2014/main" id="{1334303E-C2D1-4E32-9C9B-A1AF285A722E}"/>
              </a:ext>
            </a:extLst>
          </p:cNvPr>
          <p:cNvSpPr txBox="1"/>
          <p:nvPr/>
        </p:nvSpPr>
        <p:spPr>
          <a:xfrm>
            <a:off x="609600" y="1732547"/>
            <a:ext cx="2823411" cy="3539430"/>
          </a:xfrm>
          <a:prstGeom prst="rect">
            <a:avLst/>
          </a:prstGeom>
          <a:noFill/>
        </p:spPr>
        <p:txBody>
          <a:bodyPr wrap="square" rtlCol="0">
            <a:spAutoFit/>
          </a:bodyPr>
          <a:lstStyle/>
          <a:p>
            <a:r>
              <a:rPr lang="en-US" sz="2800" dirty="0"/>
              <a:t>As the graph shows the customers in cluster 3 are taking more cash advance then other by a large difference. </a:t>
            </a:r>
            <a:endParaRPr lang="en-IN" sz="2800" dirty="0"/>
          </a:p>
        </p:txBody>
      </p:sp>
    </p:spTree>
    <p:extLst>
      <p:ext uri="{BB962C8B-B14F-4D97-AF65-F5344CB8AC3E}">
        <p14:creationId xmlns:p14="http://schemas.microsoft.com/office/powerpoint/2010/main" val="104702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217-EB42-40DC-8D6D-9B4293B97B9A}"/>
              </a:ext>
            </a:extLst>
          </p:cNvPr>
          <p:cNvSpPr>
            <a:spLocks noGrp="1"/>
          </p:cNvSpPr>
          <p:nvPr>
            <p:ph type="title"/>
          </p:nvPr>
        </p:nvSpPr>
        <p:spPr>
          <a:xfrm>
            <a:off x="838200" y="681037"/>
            <a:ext cx="10515600" cy="762339"/>
          </a:xfrm>
        </p:spPr>
        <p:txBody>
          <a:bodyPr>
            <a:normAutofit/>
          </a:bodyPr>
          <a:lstStyle/>
          <a:p>
            <a:r>
              <a:rPr lang="en-US" sz="4800" dirty="0">
                <a:latin typeface="+mn-lt"/>
              </a:rPr>
              <a:t>Introduction:</a:t>
            </a:r>
            <a:r>
              <a:rPr lang="en-US" sz="4800" dirty="0"/>
              <a:t> </a:t>
            </a:r>
            <a:endParaRPr lang="en-IN" sz="4800" dirty="0"/>
          </a:p>
        </p:txBody>
      </p:sp>
      <p:sp>
        <p:nvSpPr>
          <p:cNvPr id="3" name="Content Placeholder 2">
            <a:extLst>
              <a:ext uri="{FF2B5EF4-FFF2-40B4-BE49-F238E27FC236}">
                <a16:creationId xmlns:a16="http://schemas.microsoft.com/office/drawing/2014/main" id="{CED4292E-1AB1-470A-9225-A9407E8610A1}"/>
              </a:ext>
            </a:extLst>
          </p:cNvPr>
          <p:cNvSpPr>
            <a:spLocks noGrp="1"/>
          </p:cNvSpPr>
          <p:nvPr>
            <p:ph idx="1"/>
          </p:nvPr>
        </p:nvSpPr>
        <p:spPr>
          <a:xfrm>
            <a:off x="838200" y="1825625"/>
            <a:ext cx="7187214" cy="4351338"/>
          </a:xfrm>
        </p:spPr>
        <p:txBody>
          <a:bodyPr>
            <a:normAutofit/>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The dataset we have summarizes the usage behavior of about 9000 active credit card holders during the last year. The file is at a customer level with 18 behavioral variables, variables like balance, purchases made by the customers, types of purchases</a:t>
            </a:r>
            <a:r>
              <a:rPr lang="en-US" dirty="0">
                <a:latin typeface="Calibri" panose="020F0502020204030204" pitchFamily="34" charset="0"/>
                <a:ea typeface="Calibri" panose="020F0502020204030204" pitchFamily="34" charset="0"/>
                <a:cs typeface="Times New Roman" panose="02020603050405020304" pitchFamily="18" charset="0"/>
              </a:rPr>
              <a:t>, frequency of the purchase, advance cash taken by the credit card holders etc.</a:t>
            </a:r>
            <a:endParaRPr lang="en-IN" dirty="0"/>
          </a:p>
        </p:txBody>
      </p:sp>
    </p:spTree>
    <p:extLst>
      <p:ext uri="{BB962C8B-B14F-4D97-AF65-F5344CB8AC3E}">
        <p14:creationId xmlns:p14="http://schemas.microsoft.com/office/powerpoint/2010/main" val="141454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C4A59-8BB8-4792-BD8F-50FA611F975E}"/>
              </a:ext>
            </a:extLst>
          </p:cNvPr>
          <p:cNvPicPr>
            <a:picLocks noChangeAspect="1"/>
          </p:cNvPicPr>
          <p:nvPr/>
        </p:nvPicPr>
        <p:blipFill>
          <a:blip r:embed="rId2"/>
          <a:stretch>
            <a:fillRect/>
          </a:stretch>
        </p:blipFill>
        <p:spPr>
          <a:xfrm>
            <a:off x="5501977" y="1106664"/>
            <a:ext cx="6144128" cy="4644671"/>
          </a:xfrm>
          <a:prstGeom prst="rect">
            <a:avLst/>
          </a:prstGeom>
        </p:spPr>
      </p:pic>
      <p:sp>
        <p:nvSpPr>
          <p:cNvPr id="4" name="TextBox 3">
            <a:extLst>
              <a:ext uri="{FF2B5EF4-FFF2-40B4-BE49-F238E27FC236}">
                <a16:creationId xmlns:a16="http://schemas.microsoft.com/office/drawing/2014/main" id="{BD14A27A-E330-4DFC-924F-FCC798C4D4EA}"/>
              </a:ext>
            </a:extLst>
          </p:cNvPr>
          <p:cNvSpPr txBox="1"/>
          <p:nvPr/>
        </p:nvSpPr>
        <p:spPr>
          <a:xfrm>
            <a:off x="409929" y="752721"/>
            <a:ext cx="6144128" cy="1323439"/>
          </a:xfrm>
          <a:prstGeom prst="rect">
            <a:avLst/>
          </a:prstGeom>
          <a:noFill/>
        </p:spPr>
        <p:txBody>
          <a:bodyPr wrap="square" rtlCol="0">
            <a:spAutoFit/>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Payments to minimum payments ratio: </a:t>
            </a:r>
            <a:endParaRPr lang="en-IN" sz="4000" dirty="0"/>
          </a:p>
        </p:txBody>
      </p:sp>
      <p:sp>
        <p:nvSpPr>
          <p:cNvPr id="5" name="TextBox 4">
            <a:extLst>
              <a:ext uri="{FF2B5EF4-FFF2-40B4-BE49-F238E27FC236}">
                <a16:creationId xmlns:a16="http://schemas.microsoft.com/office/drawing/2014/main" id="{2DC5939F-2EE0-4BDA-B677-17E6EFEA91A3}"/>
              </a:ext>
            </a:extLst>
          </p:cNvPr>
          <p:cNvSpPr txBox="1"/>
          <p:nvPr/>
        </p:nvSpPr>
        <p:spPr>
          <a:xfrm flipH="1">
            <a:off x="409929" y="2147183"/>
            <a:ext cx="4395537" cy="2246769"/>
          </a:xfrm>
          <a:prstGeom prst="rect">
            <a:avLst/>
          </a:prstGeom>
          <a:noFill/>
        </p:spPr>
        <p:txBody>
          <a:bodyPr wrap="square" rtlCol="0">
            <a:spAutoFit/>
          </a:bodyPr>
          <a:lstStyle/>
          <a:p>
            <a:r>
              <a:rPr lang="en-US" sz="2800" dirty="0"/>
              <a:t>This graph shows that the customers of cluster in cluster 3 and 4 are take advance cash and paying it very well.</a:t>
            </a:r>
            <a:endParaRPr lang="en-IN" sz="2800" dirty="0"/>
          </a:p>
        </p:txBody>
      </p:sp>
    </p:spTree>
    <p:extLst>
      <p:ext uri="{BB962C8B-B14F-4D97-AF65-F5344CB8AC3E}">
        <p14:creationId xmlns:p14="http://schemas.microsoft.com/office/powerpoint/2010/main" val="336186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3358E-1B0D-48D9-BFF6-D407CEECB49B}"/>
              </a:ext>
            </a:extLst>
          </p:cNvPr>
          <p:cNvPicPr>
            <a:picLocks noChangeAspect="1"/>
          </p:cNvPicPr>
          <p:nvPr/>
        </p:nvPicPr>
        <p:blipFill>
          <a:blip r:embed="rId2"/>
          <a:stretch>
            <a:fillRect/>
          </a:stretch>
        </p:blipFill>
        <p:spPr>
          <a:xfrm>
            <a:off x="5554022" y="721894"/>
            <a:ext cx="5762424" cy="5694948"/>
          </a:xfrm>
          <a:prstGeom prst="rect">
            <a:avLst/>
          </a:prstGeom>
        </p:spPr>
      </p:pic>
      <p:sp>
        <p:nvSpPr>
          <p:cNvPr id="5" name="TextBox 4">
            <a:extLst>
              <a:ext uri="{FF2B5EF4-FFF2-40B4-BE49-F238E27FC236}">
                <a16:creationId xmlns:a16="http://schemas.microsoft.com/office/drawing/2014/main" id="{A8E671E4-B18D-40AA-9706-5EA8741DB805}"/>
              </a:ext>
            </a:extLst>
          </p:cNvPr>
          <p:cNvSpPr txBox="1"/>
          <p:nvPr/>
        </p:nvSpPr>
        <p:spPr>
          <a:xfrm>
            <a:off x="1026696" y="671431"/>
            <a:ext cx="3112168" cy="707886"/>
          </a:xfrm>
          <a:prstGeom prst="rect">
            <a:avLst/>
          </a:prstGeom>
          <a:noFill/>
        </p:spPr>
        <p:txBody>
          <a:bodyPr wrap="square" rtlCol="0">
            <a:spAutoFit/>
          </a:bodyPr>
          <a:lstStyle/>
          <a:p>
            <a:r>
              <a:rPr lang="en-US" sz="4000" dirty="0"/>
              <a:t>Limit usages:</a:t>
            </a:r>
            <a:endParaRPr lang="en-IN" sz="4000" dirty="0"/>
          </a:p>
        </p:txBody>
      </p:sp>
      <p:sp>
        <p:nvSpPr>
          <p:cNvPr id="6" name="TextBox 5">
            <a:extLst>
              <a:ext uri="{FF2B5EF4-FFF2-40B4-BE49-F238E27FC236}">
                <a16:creationId xmlns:a16="http://schemas.microsoft.com/office/drawing/2014/main" id="{B0E985DC-9F20-40D2-B188-F9B1D91951E2}"/>
              </a:ext>
            </a:extLst>
          </p:cNvPr>
          <p:cNvSpPr txBox="1"/>
          <p:nvPr/>
        </p:nvSpPr>
        <p:spPr>
          <a:xfrm>
            <a:off x="1026696" y="1989221"/>
            <a:ext cx="4251158" cy="3539430"/>
          </a:xfrm>
          <a:prstGeom prst="rect">
            <a:avLst/>
          </a:prstGeom>
          <a:noFill/>
        </p:spPr>
        <p:txBody>
          <a:bodyPr wrap="square" rtlCol="0">
            <a:spAutoFit/>
          </a:bodyPr>
          <a:lstStyle/>
          <a:p>
            <a:r>
              <a:rPr lang="en-US" sz="2800" dirty="0"/>
              <a:t>This graph shows the average limit usage of credit card of the customers. One thing that is notable here is that average limit usage of cluster 4 customers is comparatively lower then other cluster’s customers</a:t>
            </a:r>
            <a:endParaRPr lang="en-IN" sz="2800" dirty="0"/>
          </a:p>
        </p:txBody>
      </p:sp>
    </p:spTree>
    <p:extLst>
      <p:ext uri="{BB962C8B-B14F-4D97-AF65-F5344CB8AC3E}">
        <p14:creationId xmlns:p14="http://schemas.microsoft.com/office/powerpoint/2010/main" val="3886916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A93A-5AE0-47C8-B547-BCC128D85A89}"/>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Times New Roman" panose="02020603050405020304" pitchFamily="18" charset="0"/>
              </a:rPr>
              <a:t>S</a:t>
            </a:r>
            <a:r>
              <a:rPr lang="en-US" sz="4800" dirty="0">
                <a:effectLst/>
                <a:latin typeface="Calibri" panose="020F0502020204030204" pitchFamily="34" charset="0"/>
                <a:ea typeface="Calibri" panose="020F0502020204030204" pitchFamily="34" charset="0"/>
                <a:cs typeface="Times New Roman" panose="02020603050405020304" pitchFamily="18" charset="0"/>
              </a:rPr>
              <a:t>trategies for the clusters:</a:t>
            </a:r>
            <a:endParaRPr lang="en-IN" sz="4800" dirty="0"/>
          </a:p>
        </p:txBody>
      </p:sp>
      <p:sp>
        <p:nvSpPr>
          <p:cNvPr id="3" name="Content Placeholder 2">
            <a:extLst>
              <a:ext uri="{FF2B5EF4-FFF2-40B4-BE49-F238E27FC236}">
                <a16:creationId xmlns:a16="http://schemas.microsoft.com/office/drawing/2014/main" id="{89AF4CD9-D922-451A-961B-18080977D6B3}"/>
              </a:ext>
            </a:extLst>
          </p:cNvPr>
          <p:cNvSpPr>
            <a:spLocks noGrp="1"/>
          </p:cNvSpPr>
          <p:nvPr>
            <p:ph idx="1"/>
          </p:nvPr>
        </p:nvSpPr>
        <p:spPr/>
        <p:txBody>
          <a:bodyPr/>
          <a:lstStyle/>
          <a:p>
            <a:pPr marL="0" indent="0">
              <a:buNone/>
            </a:pPr>
            <a:r>
              <a:rPr lang="en-US" dirty="0"/>
              <a:t>Cluster 4: These customers have high amount of balance, they do a lot of purchases, but they do not take advance cash so for they we have to provide some exciting prizes if they take advance cash. Also their cash limit should be increased to make purchase and taking advance cash.</a:t>
            </a:r>
          </a:p>
          <a:p>
            <a:pPr marL="0" indent="0">
              <a:buNone/>
            </a:pPr>
            <a:endParaRPr lang="en-US" dirty="0"/>
          </a:p>
          <a:p>
            <a:pPr marL="0" indent="0">
              <a:buNone/>
            </a:pPr>
            <a:r>
              <a:rPr lang="en-US" dirty="0"/>
              <a:t>Cluster 3: These type of customer are taking lots of advance cash, also they are paying it back well, also they have nice amount of balance in their account, but they are doing less number of purchases using card so they should be given some special card or voucher to make purchases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644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715D7-28A4-4C3E-9027-2B867C4FE127}"/>
              </a:ext>
            </a:extLst>
          </p:cNvPr>
          <p:cNvSpPr>
            <a:spLocks noGrp="1"/>
          </p:cNvSpPr>
          <p:nvPr>
            <p:ph type="title"/>
          </p:nvPr>
        </p:nvSpPr>
        <p:spPr>
          <a:xfrm>
            <a:off x="878889" y="1127463"/>
            <a:ext cx="10493406" cy="5557421"/>
          </a:xfrm>
        </p:spPr>
        <p:txBody>
          <a:bodyPr>
            <a:normAutofit fontScale="90000"/>
          </a:bodyPr>
          <a:lstStyle/>
          <a:p>
            <a:r>
              <a:rPr lang="en-US" sz="3100" dirty="0">
                <a:latin typeface="+mn-lt"/>
              </a:rPr>
              <a:t>Cluster 0: They have comparatively less balance in their account and they don’t prefer to do much purchases or taking advance cash. They should be given some extra discount on purchase and advance cash at lower interest to attract them more for using credit card.</a:t>
            </a:r>
            <a:br>
              <a:rPr lang="en-US" sz="3100" dirty="0">
                <a:latin typeface="+mn-lt"/>
              </a:rPr>
            </a:br>
            <a:br>
              <a:rPr lang="en-US" sz="3100" dirty="0">
                <a:latin typeface="+mn-lt"/>
              </a:rPr>
            </a:br>
            <a:br>
              <a:rPr lang="en-US" sz="3100" dirty="0">
                <a:latin typeface="+mn-lt"/>
              </a:rPr>
            </a:br>
            <a:r>
              <a:rPr lang="en-US" sz="3100" dirty="0">
                <a:latin typeface="+mn-lt"/>
              </a:rPr>
              <a:t>Cluster 1: They have similar characteristic like cluster 0 so they same strategies can be applied in this cluster also</a:t>
            </a:r>
            <a:br>
              <a:rPr lang="en-US" sz="3100" dirty="0">
                <a:latin typeface="+mn-lt"/>
              </a:rPr>
            </a:br>
            <a:br>
              <a:rPr lang="en-US" sz="3100" dirty="0">
                <a:latin typeface="+mn-lt"/>
              </a:rPr>
            </a:br>
            <a:br>
              <a:rPr lang="en-US" sz="3100" dirty="0">
                <a:latin typeface="+mn-lt"/>
              </a:rPr>
            </a:br>
            <a:r>
              <a:rPr lang="en-US" sz="3100" dirty="0">
                <a:latin typeface="+mn-lt"/>
              </a:rPr>
              <a:t>Cluster 2: They have good balance in their account but they are not making any purchase or taking any cash advance. They should be encourage more to do purchases by giving discount coupons etc.</a:t>
            </a:r>
            <a:br>
              <a:rPr lang="en-US" sz="3100" dirty="0">
                <a:latin typeface="+mn-lt"/>
              </a:rPr>
            </a:br>
            <a:br>
              <a:rPr lang="en-US" sz="2800" dirty="0">
                <a:latin typeface="+mn-lt"/>
              </a:rPr>
            </a:br>
            <a:br>
              <a:rPr lang="en-US" sz="2800" dirty="0">
                <a:latin typeface="+mn-lt"/>
              </a:rPr>
            </a:br>
            <a:endParaRPr lang="en-IN" sz="2800" dirty="0"/>
          </a:p>
        </p:txBody>
      </p:sp>
    </p:spTree>
    <p:extLst>
      <p:ext uri="{BB962C8B-B14F-4D97-AF65-F5344CB8AC3E}">
        <p14:creationId xmlns:p14="http://schemas.microsoft.com/office/powerpoint/2010/main" val="359705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614-81CB-4B92-B472-2A8C7AA34235}"/>
              </a:ext>
            </a:extLst>
          </p:cNvPr>
          <p:cNvSpPr>
            <a:spLocks noGrp="1"/>
          </p:cNvSpPr>
          <p:nvPr>
            <p:ph type="title"/>
          </p:nvPr>
        </p:nvSpPr>
        <p:spPr>
          <a:xfrm>
            <a:off x="620327" y="162711"/>
            <a:ext cx="10515600" cy="1325563"/>
          </a:xfrm>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9B62D7A2-4BFA-41DF-BF4A-86AE405D151D}"/>
              </a:ext>
            </a:extLst>
          </p:cNvPr>
          <p:cNvSpPr>
            <a:spLocks noGrp="1"/>
          </p:cNvSpPr>
          <p:nvPr>
            <p:ph idx="1"/>
          </p:nvPr>
        </p:nvSpPr>
        <p:spPr>
          <a:xfrm>
            <a:off x="620327" y="1253331"/>
            <a:ext cx="10951346" cy="4351338"/>
          </a:xfrm>
        </p:spPr>
        <p:txBody>
          <a:bodyPr>
            <a:noAutofit/>
          </a:bodyPr>
          <a:lstStyle/>
          <a:p>
            <a:pPr>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Advanced data preparation:  to build an customer profile by deriving KPIs: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Advanced reporting: Use the derived KPIs to gain insight on the customer profiles.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Clustering: Apply a data reduction technique factor analysis for variable reduction technique and a clustering algorithm to reveal the behavioral segments of credit card holders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Identify cluster characteristics of the cluster using detailed profiling.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Provide the strategic insights and implementation of strategies for given set of cluster characteristics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15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CD5299-252D-4683-AF2B-3D4204433A1C}"/>
              </a:ext>
            </a:extLst>
          </p:cNvPr>
          <p:cNvSpPr>
            <a:spLocks noGrp="1"/>
          </p:cNvSpPr>
          <p:nvPr>
            <p:ph type="title"/>
          </p:nvPr>
        </p:nvSpPr>
        <p:spPr>
          <a:xfrm>
            <a:off x="838200" y="365125"/>
            <a:ext cx="10515600" cy="1928896"/>
          </a:xfrm>
        </p:spPr>
        <p:txBody>
          <a:bodyPr>
            <a:normAutofit/>
          </a:bodyPr>
          <a:lstStyle/>
          <a:p>
            <a:r>
              <a:rPr lang="en-US" dirty="0"/>
              <a:t>Data:</a:t>
            </a:r>
            <a:br>
              <a:rPr lang="en-US" dirty="0"/>
            </a:br>
            <a:br>
              <a:rPr lang="en-US" sz="2800" dirty="0"/>
            </a:br>
            <a:r>
              <a:rPr lang="en-US" sz="2800" dirty="0"/>
              <a:t>The data taken in this is the </a:t>
            </a:r>
            <a:r>
              <a:rPr lang="en-US" sz="2800" dirty="0" err="1"/>
              <a:t>behaviour</a:t>
            </a:r>
            <a:r>
              <a:rPr lang="en-US" sz="2800" dirty="0"/>
              <a:t> data of more than 8000 customers.</a:t>
            </a:r>
            <a:endParaRPr lang="en-IN" dirty="0"/>
          </a:p>
        </p:txBody>
      </p:sp>
      <p:pic>
        <p:nvPicPr>
          <p:cNvPr id="9" name="Picture 8">
            <a:extLst>
              <a:ext uri="{FF2B5EF4-FFF2-40B4-BE49-F238E27FC236}">
                <a16:creationId xmlns:a16="http://schemas.microsoft.com/office/drawing/2014/main" id="{8CD2CC97-B857-4037-9625-DC535A376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93" y="2475186"/>
            <a:ext cx="8860222" cy="4173264"/>
          </a:xfrm>
          <a:prstGeom prst="rect">
            <a:avLst/>
          </a:prstGeom>
        </p:spPr>
      </p:pic>
    </p:spTree>
    <p:extLst>
      <p:ext uri="{BB962C8B-B14F-4D97-AF65-F5344CB8AC3E}">
        <p14:creationId xmlns:p14="http://schemas.microsoft.com/office/powerpoint/2010/main" val="396865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0CA4C-9162-4842-AA3B-32FCD54D74E4}"/>
              </a:ext>
            </a:extLst>
          </p:cNvPr>
          <p:cNvSpPr txBox="1"/>
          <p:nvPr/>
        </p:nvSpPr>
        <p:spPr>
          <a:xfrm>
            <a:off x="-878929" y="555210"/>
            <a:ext cx="11410294"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0" b="0" i="0" dirty="0">
                <a:solidFill>
                  <a:srgbClr val="212121"/>
                </a:solidFill>
                <a:effectLst/>
                <a:latin typeface="Calibri" panose="020F0502020204030204" pitchFamily="34" charset="0"/>
                <a:cs typeface="Calibri" panose="020F0502020204030204" pitchFamily="34" charset="0"/>
              </a:rPr>
              <a:t>8978683.26</a:t>
            </a:r>
            <a:r>
              <a:rPr kumimoji="0" lang="en-US" sz="80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 dollars</a:t>
            </a:r>
          </a:p>
        </p:txBody>
      </p:sp>
      <p:sp>
        <p:nvSpPr>
          <p:cNvPr id="5" name="TextBox 4">
            <a:extLst>
              <a:ext uri="{FF2B5EF4-FFF2-40B4-BE49-F238E27FC236}">
                <a16:creationId xmlns:a16="http://schemas.microsoft.com/office/drawing/2014/main" id="{7EB66FC3-CB49-4033-9E2C-3627998D4A07}"/>
              </a:ext>
            </a:extLst>
          </p:cNvPr>
          <p:cNvSpPr txBox="1"/>
          <p:nvPr/>
        </p:nvSpPr>
        <p:spPr>
          <a:xfrm rot="10800000" flipV="1">
            <a:off x="924250" y="2102749"/>
            <a:ext cx="9607114" cy="3416320"/>
          </a:xfrm>
          <a:prstGeom prst="rect">
            <a:avLst/>
          </a:prstGeom>
          <a:noFill/>
        </p:spPr>
        <p:txBody>
          <a:bodyPr wrap="square">
            <a:spAutoFit/>
          </a:bodyPr>
          <a:lstStyle/>
          <a:p>
            <a:r>
              <a:rPr lang="en-US" sz="2400" dirty="0"/>
              <a:t>I</a:t>
            </a:r>
            <a:r>
              <a:rPr lang="en-IN" sz="2400" dirty="0"/>
              <a:t>s the total amount of </a:t>
            </a:r>
            <a:r>
              <a:rPr lang="en-IN" sz="2400" b="1" dirty="0"/>
              <a:t>purchases</a:t>
            </a:r>
            <a:r>
              <a:rPr lang="en-IN" sz="2400" dirty="0"/>
              <a:t> happened in last 12 months by all the customer, average 1003 dollars amount of purchases done by the customer last year. Out of which 771267 dollars is the monthly average by all customers and 86 dollars are invested by each customer monthly through the debit card. Which looks nice numbers</a:t>
            </a:r>
          </a:p>
          <a:p>
            <a:endParaRPr lang="en-IN" sz="2400" dirty="0"/>
          </a:p>
          <a:p>
            <a:r>
              <a:rPr lang="en-IN" sz="2400" dirty="0"/>
              <a:t>The total </a:t>
            </a:r>
            <a:r>
              <a:rPr lang="en-IN" sz="2400" b="1" dirty="0"/>
              <a:t>monthly cash advance </a:t>
            </a:r>
            <a:r>
              <a:rPr lang="en-IN" sz="2400" dirty="0"/>
              <a:t>of all customers is 8760896 dollars with 978 dollars of each customer annually the monthly data is 786352 dollars of all the customers and 89 dollars by each customer</a:t>
            </a:r>
          </a:p>
        </p:txBody>
      </p:sp>
    </p:spTree>
    <p:extLst>
      <p:ext uri="{BB962C8B-B14F-4D97-AF65-F5344CB8AC3E}">
        <p14:creationId xmlns:p14="http://schemas.microsoft.com/office/powerpoint/2010/main" val="89992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FBD61A-F7FF-4043-9B05-DED24FE28F5C}"/>
              </a:ext>
            </a:extLst>
          </p:cNvPr>
          <p:cNvSpPr txBox="1"/>
          <p:nvPr/>
        </p:nvSpPr>
        <p:spPr>
          <a:xfrm>
            <a:off x="646386" y="1292772"/>
            <a:ext cx="6511159" cy="1815882"/>
          </a:xfrm>
          <a:prstGeom prst="rect">
            <a:avLst/>
          </a:prstGeom>
          <a:noFill/>
        </p:spPr>
        <p:txBody>
          <a:bodyPr wrap="square">
            <a:spAutoFit/>
          </a:bodyPr>
          <a:lstStyle/>
          <a:p>
            <a:r>
              <a:rPr lang="en-US" sz="2800" dirty="0"/>
              <a:t>Looking at the tenure of customers, most of them looks to be old customers, 12 months or more but some are new, as new as 6,7,8  months </a:t>
            </a:r>
          </a:p>
        </p:txBody>
      </p:sp>
      <p:pic>
        <p:nvPicPr>
          <p:cNvPr id="9" name="Picture 8">
            <a:extLst>
              <a:ext uri="{FF2B5EF4-FFF2-40B4-BE49-F238E27FC236}">
                <a16:creationId xmlns:a16="http://schemas.microsoft.com/office/drawing/2014/main" id="{27BB65DF-3372-4928-9D4E-BCEA45D8F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805" y="1122199"/>
            <a:ext cx="2301767" cy="1986455"/>
          </a:xfrm>
          <a:prstGeom prst="rect">
            <a:avLst/>
          </a:prstGeom>
        </p:spPr>
      </p:pic>
      <p:sp>
        <p:nvSpPr>
          <p:cNvPr id="10" name="TextBox 9">
            <a:extLst>
              <a:ext uri="{FF2B5EF4-FFF2-40B4-BE49-F238E27FC236}">
                <a16:creationId xmlns:a16="http://schemas.microsoft.com/office/drawing/2014/main" id="{ECDB3270-AE90-4CC3-AEE0-5AFDB3539BAC}"/>
              </a:ext>
            </a:extLst>
          </p:cNvPr>
          <p:cNvSpPr txBox="1"/>
          <p:nvPr/>
        </p:nvSpPr>
        <p:spPr>
          <a:xfrm>
            <a:off x="646386" y="378372"/>
            <a:ext cx="4390697" cy="830997"/>
          </a:xfrm>
          <a:prstGeom prst="rect">
            <a:avLst/>
          </a:prstGeom>
          <a:noFill/>
        </p:spPr>
        <p:txBody>
          <a:bodyPr wrap="square" rtlCol="0">
            <a:spAutoFit/>
          </a:bodyPr>
          <a:lstStyle/>
          <a:p>
            <a:r>
              <a:rPr lang="en-US" sz="4800" dirty="0"/>
              <a:t>TENURE</a:t>
            </a:r>
            <a:endParaRPr lang="en-IN" sz="4800" dirty="0"/>
          </a:p>
        </p:txBody>
      </p:sp>
      <p:sp>
        <p:nvSpPr>
          <p:cNvPr id="12" name="TextBox 11">
            <a:extLst>
              <a:ext uri="{FF2B5EF4-FFF2-40B4-BE49-F238E27FC236}">
                <a16:creationId xmlns:a16="http://schemas.microsoft.com/office/drawing/2014/main" id="{5DAB23AE-8727-4B45-863B-2FD7EF0EAFB4}"/>
              </a:ext>
            </a:extLst>
          </p:cNvPr>
          <p:cNvSpPr txBox="1"/>
          <p:nvPr/>
        </p:nvSpPr>
        <p:spPr>
          <a:xfrm>
            <a:off x="646385" y="3429000"/>
            <a:ext cx="6093372" cy="830997"/>
          </a:xfrm>
          <a:prstGeom prst="rect">
            <a:avLst/>
          </a:prstGeom>
          <a:noFill/>
        </p:spPr>
        <p:txBody>
          <a:bodyPr wrap="square">
            <a:spAutoFit/>
          </a:bodyPr>
          <a:lstStyle/>
          <a:p>
            <a:r>
              <a:rPr lang="en-US" sz="4800" dirty="0"/>
              <a:t>Type of Purchases</a:t>
            </a:r>
          </a:p>
        </p:txBody>
      </p:sp>
      <p:sp>
        <p:nvSpPr>
          <p:cNvPr id="14" name="TextBox 13">
            <a:extLst>
              <a:ext uri="{FF2B5EF4-FFF2-40B4-BE49-F238E27FC236}">
                <a16:creationId xmlns:a16="http://schemas.microsoft.com/office/drawing/2014/main" id="{9CFCD763-050D-4EA7-9B50-0A4FDE017BA3}"/>
              </a:ext>
            </a:extLst>
          </p:cNvPr>
          <p:cNvSpPr txBox="1"/>
          <p:nvPr/>
        </p:nvSpPr>
        <p:spPr>
          <a:xfrm>
            <a:off x="614853" y="4441843"/>
            <a:ext cx="9112469" cy="2246769"/>
          </a:xfrm>
          <a:prstGeom prst="rect">
            <a:avLst/>
          </a:prstGeom>
          <a:noFill/>
        </p:spPr>
        <p:txBody>
          <a:bodyPr wrap="square">
            <a:spAutoFit/>
          </a:bodyPr>
          <a:lstStyle/>
          <a:p>
            <a:r>
              <a:rPr lang="en-US" sz="2800" dirty="0"/>
              <a:t>There are 2 types of purchases </a:t>
            </a:r>
            <a:r>
              <a:rPr lang="en-US" sz="2800" b="1" dirty="0"/>
              <a:t>One off purchase </a:t>
            </a:r>
            <a:r>
              <a:rPr lang="en-US" sz="2800" dirty="0"/>
              <a:t>and </a:t>
            </a:r>
            <a:r>
              <a:rPr lang="en-US" sz="2800" b="1" dirty="0"/>
              <a:t>Installment purchase</a:t>
            </a:r>
            <a:r>
              <a:rPr lang="en-US" sz="2800" dirty="0"/>
              <a:t>. Some customer make either One off purchase or Installment purchase or some do both through out the year. Also some of the Debit card holders are not using it at all to do any transaction  </a:t>
            </a:r>
          </a:p>
        </p:txBody>
      </p:sp>
    </p:spTree>
    <p:extLst>
      <p:ext uri="{BB962C8B-B14F-4D97-AF65-F5344CB8AC3E}">
        <p14:creationId xmlns:p14="http://schemas.microsoft.com/office/powerpoint/2010/main" val="179423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651F6-5A8D-4DBE-B4B8-32972574FD70}"/>
              </a:ext>
            </a:extLst>
          </p:cNvPr>
          <p:cNvSpPr txBox="1"/>
          <p:nvPr/>
        </p:nvSpPr>
        <p:spPr>
          <a:xfrm>
            <a:off x="551794" y="772509"/>
            <a:ext cx="6968358" cy="2246769"/>
          </a:xfrm>
          <a:prstGeom prst="rect">
            <a:avLst/>
          </a:prstGeom>
          <a:noFill/>
        </p:spPr>
        <p:txBody>
          <a:bodyPr wrap="square">
            <a:spAutoFit/>
          </a:bodyPr>
          <a:lstStyle/>
          <a:p>
            <a:r>
              <a:rPr lang="en-US" sz="2800" dirty="0"/>
              <a:t>Out of total of 8950 customers  2774 has done both types of purchases, 2260 has done only installment purchases 1874 has done one off purchases while 2042 has done no transaction using the debit card.</a:t>
            </a:r>
          </a:p>
        </p:txBody>
      </p:sp>
      <p:pic>
        <p:nvPicPr>
          <p:cNvPr id="7" name="Picture 6">
            <a:extLst>
              <a:ext uri="{FF2B5EF4-FFF2-40B4-BE49-F238E27FC236}">
                <a16:creationId xmlns:a16="http://schemas.microsoft.com/office/drawing/2014/main" id="{AAA8CC2D-D741-4B8B-B640-8AB9AA716712}"/>
              </a:ext>
            </a:extLst>
          </p:cNvPr>
          <p:cNvPicPr>
            <a:picLocks noChangeAspect="1"/>
          </p:cNvPicPr>
          <p:nvPr/>
        </p:nvPicPr>
        <p:blipFill>
          <a:blip r:embed="rId2"/>
          <a:stretch>
            <a:fillRect/>
          </a:stretch>
        </p:blipFill>
        <p:spPr>
          <a:xfrm>
            <a:off x="7736058" y="772508"/>
            <a:ext cx="4064531" cy="1765739"/>
          </a:xfrm>
          <a:prstGeom prst="rect">
            <a:avLst/>
          </a:prstGeom>
        </p:spPr>
      </p:pic>
      <p:pic>
        <p:nvPicPr>
          <p:cNvPr id="9" name="Picture 8">
            <a:extLst>
              <a:ext uri="{FF2B5EF4-FFF2-40B4-BE49-F238E27FC236}">
                <a16:creationId xmlns:a16="http://schemas.microsoft.com/office/drawing/2014/main" id="{C70EFE1F-272F-4C7F-8CDB-751A6226A1D4}"/>
              </a:ext>
            </a:extLst>
          </p:cNvPr>
          <p:cNvPicPr>
            <a:picLocks noChangeAspect="1"/>
          </p:cNvPicPr>
          <p:nvPr/>
        </p:nvPicPr>
        <p:blipFill>
          <a:blip r:embed="rId3"/>
          <a:stretch>
            <a:fillRect/>
          </a:stretch>
        </p:blipFill>
        <p:spPr>
          <a:xfrm>
            <a:off x="551794" y="3019278"/>
            <a:ext cx="4662062" cy="3460350"/>
          </a:xfrm>
          <a:prstGeom prst="rect">
            <a:avLst/>
          </a:prstGeom>
        </p:spPr>
      </p:pic>
      <p:sp>
        <p:nvSpPr>
          <p:cNvPr id="10" name="TextBox 9">
            <a:extLst>
              <a:ext uri="{FF2B5EF4-FFF2-40B4-BE49-F238E27FC236}">
                <a16:creationId xmlns:a16="http://schemas.microsoft.com/office/drawing/2014/main" id="{774BE725-3174-4283-B630-A5635FF66B26}"/>
              </a:ext>
            </a:extLst>
          </p:cNvPr>
          <p:cNvSpPr txBox="1"/>
          <p:nvPr/>
        </p:nvSpPr>
        <p:spPr>
          <a:xfrm>
            <a:off x="6096000" y="3429000"/>
            <a:ext cx="5544206" cy="2246769"/>
          </a:xfrm>
          <a:prstGeom prst="rect">
            <a:avLst/>
          </a:prstGeom>
          <a:noFill/>
        </p:spPr>
        <p:txBody>
          <a:bodyPr wrap="square" rtlCol="0">
            <a:spAutoFit/>
          </a:bodyPr>
          <a:lstStyle/>
          <a:p>
            <a:r>
              <a:rPr lang="en-US" sz="2800" dirty="0"/>
              <a:t>The pie chart explain the distribution of purchases made by the customers also shows that a large number of customers are not using debit card at all</a:t>
            </a:r>
            <a:endParaRPr lang="en-IN" sz="2800" dirty="0"/>
          </a:p>
        </p:txBody>
      </p:sp>
    </p:spTree>
    <p:extLst>
      <p:ext uri="{BB962C8B-B14F-4D97-AF65-F5344CB8AC3E}">
        <p14:creationId xmlns:p14="http://schemas.microsoft.com/office/powerpoint/2010/main" val="294240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DDDD-5E06-4484-92E1-E8BF36BDF968}"/>
              </a:ext>
            </a:extLst>
          </p:cNvPr>
          <p:cNvSpPr>
            <a:spLocks noGrp="1"/>
          </p:cNvSpPr>
          <p:nvPr>
            <p:ph type="title"/>
          </p:nvPr>
        </p:nvSpPr>
        <p:spPr>
          <a:xfrm>
            <a:off x="838200" y="365125"/>
            <a:ext cx="10515600" cy="1211427"/>
          </a:xfrm>
        </p:spPr>
        <p:txBody>
          <a:bodyPr>
            <a:normAutofit/>
          </a:bodyPr>
          <a:lstStyle/>
          <a:p>
            <a:r>
              <a:rPr lang="en-US" sz="4800" dirty="0">
                <a:latin typeface="+mn-lt"/>
              </a:rPr>
              <a:t>Purchase by type:</a:t>
            </a:r>
            <a:endParaRPr lang="en-IN" sz="4800" dirty="0">
              <a:latin typeface="+mn-lt"/>
            </a:endParaRPr>
          </a:p>
        </p:txBody>
      </p:sp>
      <p:sp>
        <p:nvSpPr>
          <p:cNvPr id="6" name="TextBox 5">
            <a:extLst>
              <a:ext uri="{FF2B5EF4-FFF2-40B4-BE49-F238E27FC236}">
                <a16:creationId xmlns:a16="http://schemas.microsoft.com/office/drawing/2014/main" id="{9615961B-6940-4B9B-92E8-56BB7BD19677}"/>
              </a:ext>
            </a:extLst>
          </p:cNvPr>
          <p:cNvSpPr txBox="1"/>
          <p:nvPr/>
        </p:nvSpPr>
        <p:spPr>
          <a:xfrm>
            <a:off x="838200" y="1765737"/>
            <a:ext cx="6571593" cy="2954655"/>
          </a:xfrm>
          <a:prstGeom prst="rect">
            <a:avLst/>
          </a:prstGeom>
          <a:noFill/>
        </p:spPr>
        <p:txBody>
          <a:bodyPr wrap="square" rtlCol="0">
            <a:spAutoFit/>
          </a:bodyPr>
          <a:lstStyle/>
          <a:p>
            <a:r>
              <a:rPr lang="en-US" sz="2800" dirty="0"/>
              <a:t>From the graph we can see that the majority of the customer make</a:t>
            </a:r>
          </a:p>
          <a:p>
            <a:r>
              <a:rPr lang="en-US" sz="2800" dirty="0"/>
              <a:t>purchase by both ways, installment and one off but around 30 percent of the customer are making either one off or purchase by installment. </a:t>
            </a:r>
          </a:p>
          <a:p>
            <a:r>
              <a:rPr lang="en-US" dirty="0"/>
              <a:t> </a:t>
            </a:r>
            <a:endParaRPr lang="en-IN" dirty="0"/>
          </a:p>
        </p:txBody>
      </p:sp>
      <p:pic>
        <p:nvPicPr>
          <p:cNvPr id="8" name="Picture 7">
            <a:extLst>
              <a:ext uri="{FF2B5EF4-FFF2-40B4-BE49-F238E27FC236}">
                <a16:creationId xmlns:a16="http://schemas.microsoft.com/office/drawing/2014/main" id="{3394B1F9-6E1C-425B-B63F-F6BE132AAF21}"/>
              </a:ext>
            </a:extLst>
          </p:cNvPr>
          <p:cNvPicPr>
            <a:picLocks noChangeAspect="1"/>
          </p:cNvPicPr>
          <p:nvPr/>
        </p:nvPicPr>
        <p:blipFill>
          <a:blip r:embed="rId2"/>
          <a:stretch>
            <a:fillRect/>
          </a:stretch>
        </p:blipFill>
        <p:spPr>
          <a:xfrm>
            <a:off x="7470357" y="1576553"/>
            <a:ext cx="3691629" cy="2881004"/>
          </a:xfrm>
          <a:prstGeom prst="rect">
            <a:avLst/>
          </a:prstGeom>
        </p:spPr>
      </p:pic>
    </p:spTree>
    <p:extLst>
      <p:ext uri="{BB962C8B-B14F-4D97-AF65-F5344CB8AC3E}">
        <p14:creationId xmlns:p14="http://schemas.microsoft.com/office/powerpoint/2010/main" val="333241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33E1E-6737-49B9-A712-C43D8F1E8AC3}"/>
              </a:ext>
            </a:extLst>
          </p:cNvPr>
          <p:cNvSpPr txBox="1"/>
          <p:nvPr/>
        </p:nvSpPr>
        <p:spPr>
          <a:xfrm>
            <a:off x="6779172" y="1655379"/>
            <a:ext cx="3941379" cy="4401205"/>
          </a:xfrm>
          <a:prstGeom prst="rect">
            <a:avLst/>
          </a:prstGeom>
          <a:noFill/>
        </p:spPr>
        <p:txBody>
          <a:bodyPr wrap="square" rtlCol="0">
            <a:spAutoFit/>
          </a:bodyPr>
          <a:lstStyle/>
          <a:p>
            <a:r>
              <a:rPr lang="en-US" sz="2800" dirty="0"/>
              <a:t>The average amount of purchase can be seen by this bar graph that shows that more than 1800 dollars of purchase are made by both the ways and around 500 and 1300 dollars are made by installment and one off respectively.</a:t>
            </a:r>
            <a:endParaRPr lang="en-IN" sz="2800" dirty="0"/>
          </a:p>
        </p:txBody>
      </p:sp>
      <p:pic>
        <p:nvPicPr>
          <p:cNvPr id="7" name="Picture 6">
            <a:extLst>
              <a:ext uri="{FF2B5EF4-FFF2-40B4-BE49-F238E27FC236}">
                <a16:creationId xmlns:a16="http://schemas.microsoft.com/office/drawing/2014/main" id="{8B1E6584-8B0D-4E33-B3A0-9B3A99426373}"/>
              </a:ext>
            </a:extLst>
          </p:cNvPr>
          <p:cNvPicPr>
            <a:picLocks noChangeAspect="1"/>
          </p:cNvPicPr>
          <p:nvPr/>
        </p:nvPicPr>
        <p:blipFill>
          <a:blip r:embed="rId2"/>
          <a:stretch>
            <a:fillRect/>
          </a:stretch>
        </p:blipFill>
        <p:spPr>
          <a:xfrm>
            <a:off x="580288" y="1655379"/>
            <a:ext cx="6198884" cy="4619298"/>
          </a:xfrm>
          <a:prstGeom prst="rect">
            <a:avLst/>
          </a:prstGeom>
        </p:spPr>
      </p:pic>
      <p:sp>
        <p:nvSpPr>
          <p:cNvPr id="8" name="TextBox 7">
            <a:extLst>
              <a:ext uri="{FF2B5EF4-FFF2-40B4-BE49-F238E27FC236}">
                <a16:creationId xmlns:a16="http://schemas.microsoft.com/office/drawing/2014/main" id="{BE303AAA-35A9-4A05-A564-B9F3D89DB1D0}"/>
              </a:ext>
            </a:extLst>
          </p:cNvPr>
          <p:cNvSpPr txBox="1"/>
          <p:nvPr/>
        </p:nvSpPr>
        <p:spPr>
          <a:xfrm>
            <a:off x="993228" y="520261"/>
            <a:ext cx="10231820" cy="830997"/>
          </a:xfrm>
          <a:prstGeom prst="rect">
            <a:avLst/>
          </a:prstGeom>
          <a:noFill/>
        </p:spPr>
        <p:txBody>
          <a:bodyPr wrap="square" rtlCol="0">
            <a:spAutoFit/>
          </a:bodyPr>
          <a:lstStyle/>
          <a:p>
            <a:r>
              <a:rPr lang="en-US" sz="4800" dirty="0"/>
              <a:t>Average Amount of Purchases by types</a:t>
            </a:r>
            <a:endParaRPr lang="en-IN" sz="4800" dirty="0"/>
          </a:p>
        </p:txBody>
      </p:sp>
    </p:spTree>
    <p:extLst>
      <p:ext uri="{BB962C8B-B14F-4D97-AF65-F5344CB8AC3E}">
        <p14:creationId xmlns:p14="http://schemas.microsoft.com/office/powerpoint/2010/main" val="2694813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1182</Words>
  <Application>Microsoft Office PowerPoint</Application>
  <PresentationFormat>Widescreen</PresentationFormat>
  <Paragraphs>64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Analysing the Usage Behavior of Credit Card Holders </vt:lpstr>
      <vt:lpstr>Introduction: </vt:lpstr>
      <vt:lpstr>Business Problem:</vt:lpstr>
      <vt:lpstr>Data:  The data taken in this is the behaviour data of more than 8000 customers.</vt:lpstr>
      <vt:lpstr>PowerPoint Presentation</vt:lpstr>
      <vt:lpstr>PowerPoint Presentation</vt:lpstr>
      <vt:lpstr>PowerPoint Presentation</vt:lpstr>
      <vt:lpstr>Purchase by type:</vt:lpstr>
      <vt:lpstr>PowerPoint Presentation</vt:lpstr>
      <vt:lpstr>  Limit usage,Payments to minimum payments ratio </vt:lpstr>
      <vt:lpstr>Cash advance transaction by tenure</vt:lpstr>
      <vt:lpstr>Correlations between the variables:</vt:lpstr>
      <vt:lpstr>Lets look at some of the relations:</vt:lpstr>
      <vt:lpstr>Variable reduction:</vt:lpstr>
      <vt:lpstr>PowerPoint Presentation</vt:lpstr>
      <vt:lpstr>PowerPoint Presentation</vt:lpstr>
      <vt:lpstr>Characteristics of the clusters: </vt:lpstr>
      <vt:lpstr>PowerPoint Presentation</vt:lpstr>
      <vt:lpstr>PowerPoint Presentation</vt:lpstr>
      <vt:lpstr>PowerPoint Presentation</vt:lpstr>
      <vt:lpstr>PowerPoint Presentation</vt:lpstr>
      <vt:lpstr>Strategies for the clusters:</vt:lpstr>
      <vt:lpstr>Cluster 0: They have comparatively less balance in their account and they don’t prefer to do much purchases or taking advance cash. They should be given some extra discount on purchase and advance cash at lower interest to attract them more for using credit card.   Cluster 1: They have similar characteristic like cluster 0 so they same strategies can be applied in this cluster also   Cluster 2: They have good balance in their account but they are not making any purchase or taking any cash advance. They should be encourage more to do purchases by giving discount coupons etc.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Behaviour Prediction</dc:title>
  <dc:creator>Sumit</dc:creator>
  <cp:lastModifiedBy>Sumit</cp:lastModifiedBy>
  <cp:revision>44</cp:revision>
  <dcterms:created xsi:type="dcterms:W3CDTF">2020-12-17T18:49:05Z</dcterms:created>
  <dcterms:modified xsi:type="dcterms:W3CDTF">2020-12-19T09:57:19Z</dcterms:modified>
</cp:coreProperties>
</file>