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roo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77042" y="1380068"/>
            <a:ext cx="9725981" cy="2616199"/>
          </a:xfrm>
        </p:spPr>
        <p:txBody>
          <a:bodyPr/>
          <a:lstStyle/>
          <a:p>
            <a:r>
              <a:rPr lang="en-US" dirty="0"/>
              <a:t>AWS :- Amazon Web Series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Sumit kumar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850" y="409575"/>
            <a:ext cx="8715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theory of EC2 Instance Part 4</a:t>
            </a:r>
            <a:endParaRPr lang="en-US" dirty="0"/>
          </a:p>
          <a:p>
            <a:pPr algn="ctr"/>
            <a:r>
              <a:rPr lang="en-US" dirty="0"/>
              <a:t>Memory optimized </a:t>
            </a:r>
            <a:endParaRPr lang="en-US" dirty="0"/>
          </a:p>
          <a:p>
            <a:r>
              <a:rPr lang="en-US" dirty="0"/>
              <a:t>|------ R – series</a:t>
            </a:r>
            <a:endParaRPr lang="en-US" dirty="0"/>
          </a:p>
          <a:p>
            <a:r>
              <a:rPr lang="en-US" dirty="0"/>
              <a:t>|------x – series</a:t>
            </a:r>
            <a:endParaRPr lang="en-US" dirty="0"/>
          </a:p>
          <a:p>
            <a:r>
              <a:rPr lang="en-US" dirty="0"/>
              <a:t>|----Z - series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850" y="2000250"/>
            <a:ext cx="8972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Memory    optimized instance are diss- assign  to delivery   fast performance for markable that process large data sets in memory 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R – series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|---- R4 ,R5 , R5a , R5ad and R5d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Highly performance relational ( My </a:t>
            </a:r>
            <a:r>
              <a:rPr lang="en-US" sz="2000" dirty="0" err="1">
                <a:sym typeface="Wingdings" panose="05000000000000000000" pitchFamily="2" charset="2"/>
              </a:rPr>
              <a:t>SQl</a:t>
            </a:r>
            <a:r>
              <a:rPr lang="en-US" sz="2000" dirty="0">
                <a:sym typeface="Wingdings" panose="05000000000000000000" pitchFamily="2" charset="2"/>
              </a:rPr>
              <a:t> ) and No SQL  ( Memory database ) Cassandra  database .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Database web scale Cases Stories that provide in – memory coaching of key 🗝  value  type data .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Used in financial  service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 VCPU – 2 – 96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 Ram ---- 16 – 768 GB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|---- instance storage ------- EBS only NVME SSD 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400050"/>
            <a:ext cx="5676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 – Series  :- </a:t>
            </a:r>
            <a:endParaRPr lang="en-US" sz="2800" dirty="0"/>
          </a:p>
          <a:p>
            <a:r>
              <a:rPr lang="en-US" sz="2800" dirty="0"/>
              <a:t>|----- X1 , X1e  instance 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Well switched for high performance database memory instance interface  application , related database workload  , Sap HANA Electronic  Design Automation  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	|---- VCP ---- 4 – 129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	|---CPU ------ 122 – 3904 GB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	|----Instance storage --- SSD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4600" y="400050"/>
            <a:ext cx="5676900" cy="600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Z – Series :-</a:t>
            </a:r>
            <a:endParaRPr lang="en-US" sz="2400" dirty="0"/>
          </a:p>
          <a:p>
            <a:r>
              <a:rPr lang="en-US" sz="2400" dirty="0"/>
              <a:t>|----- Z1d instance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Highly frequency Z1d derived a standard all core frequency of up-to 40GHz ,the false of any cloud instance .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AWS nitro – system </a:t>
            </a:r>
            <a:r>
              <a:rPr lang="en-US" sz="2400" dirty="0" err="1">
                <a:sym typeface="Wingdings" panose="05000000000000000000" pitchFamily="2" charset="2"/>
              </a:rPr>
              <a:t>xeon</a:t>
            </a:r>
            <a:r>
              <a:rPr lang="en-US" sz="2400" dirty="0">
                <a:sym typeface="Wingdings" panose="05000000000000000000" pitchFamily="2" charset="2"/>
              </a:rPr>
              <a:t> processor  up-to 1.8 TB of instance storage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/>
              <a:t>	|------ VCPU --------- 2 – 48 </a:t>
            </a:r>
            <a:endParaRPr lang="en-US" sz="2400" dirty="0"/>
          </a:p>
          <a:p>
            <a:r>
              <a:rPr lang="en-US" sz="2400" dirty="0"/>
              <a:t>	|------ RAM -------- 16 – 384 GB</a:t>
            </a:r>
            <a:endParaRPr lang="en-US" sz="2400" dirty="0"/>
          </a:p>
          <a:p>
            <a:r>
              <a:rPr lang="en-US" sz="2400" dirty="0"/>
              <a:t>	|--------Instance storage ----- NVM SSD</a:t>
            </a:r>
            <a:endParaRPr lang="en-US" sz="2400" dirty="0"/>
          </a:p>
          <a:p>
            <a:r>
              <a:rPr lang="en-US" sz="2400" dirty="0"/>
              <a:t>Use Case -</a:t>
            </a:r>
            <a:r>
              <a:rPr lang="en-US" sz="2400" dirty="0">
                <a:sym typeface="Wingdings" panose="05000000000000000000" pitchFamily="2" charset="2"/>
              </a:rPr>
              <a:t> Electronic design  automation and certain   data-less workload with highly pre – core licensing   cost 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32385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theory of EC2 Instance Part 5</a:t>
            </a:r>
            <a:endParaRPr lang="en-US" dirty="0"/>
          </a:p>
          <a:p>
            <a:pPr algn="ctr"/>
            <a:r>
              <a:rPr lang="en-US" dirty="0"/>
              <a:t>Storage optimization</a:t>
            </a:r>
            <a:endParaRPr lang="en-US" dirty="0"/>
          </a:p>
          <a:p>
            <a:r>
              <a:rPr lang="en-US" dirty="0"/>
              <a:t>|----- I – Series</a:t>
            </a:r>
            <a:endParaRPr lang="en-US" dirty="0"/>
          </a:p>
          <a:p>
            <a:r>
              <a:rPr lang="en-US" dirty="0"/>
              <a:t>|----D – series</a:t>
            </a:r>
            <a:endParaRPr lang="en-US" dirty="0"/>
          </a:p>
          <a:p>
            <a:r>
              <a:rPr lang="en-US" dirty="0"/>
              <a:t>|---- H - Series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885950"/>
            <a:ext cx="871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storage optimized instance are designed  for workload that require highly sequential  read and write access to very large data . Set on local storage ,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They are optimized to delivery terms of thousand of how latency . Random I / O operations per second  ( IOPS ) application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3295650"/>
            <a:ext cx="535305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D – Series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|--- D2 instance :- Well suited for the following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Massive parallel  processing  (MPP )data ware </a:t>
            </a:r>
            <a:r>
              <a:rPr lang="en-US" dirty="0" err="1">
                <a:sym typeface="Wingdings" panose="05000000000000000000" pitchFamily="2" charset="2"/>
              </a:rPr>
              <a:t>hase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Map reduce  and Hadoop distribute computing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Long or data processing app</a:t>
            </a:r>
            <a:endParaRPr lang="en-US" dirty="0"/>
          </a:p>
          <a:p>
            <a:r>
              <a:rPr lang="en-US" dirty="0"/>
              <a:t>	|------ VCPU ----- 4 – 36</a:t>
            </a:r>
            <a:endParaRPr lang="en-US" dirty="0"/>
          </a:p>
          <a:p>
            <a:r>
              <a:rPr lang="en-US" dirty="0"/>
              <a:t>	|------- RAM ------ 305 – 2440 GB</a:t>
            </a:r>
            <a:endParaRPr lang="en-US" dirty="0"/>
          </a:p>
          <a:p>
            <a:r>
              <a:rPr lang="en-US" dirty="0"/>
              <a:t>	|------Storage instance ------ SSD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2" y="2838450"/>
            <a:ext cx="5629275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H – series :-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	|--- H1 instance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This family features up – 16 Tb of HDD base local storage , high disk Throughput  and Tendency of compute and memory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Well switch  for app required sequential  access to large amount </a:t>
            </a:r>
            <a:r>
              <a:rPr lang="en-US" dirty="0" err="1">
                <a:sym typeface="Wingdings" panose="05000000000000000000" pitchFamily="2" charset="2"/>
              </a:rPr>
              <a:t>dat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aand</a:t>
            </a:r>
            <a:r>
              <a:rPr lang="en-US" dirty="0">
                <a:sym typeface="Wingdings" panose="05000000000000000000" pitchFamily="2" charset="2"/>
              </a:rPr>
              <a:t> direct attached  instance storage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Application that required high throughput access to large quantities of data….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 </a:t>
            </a:r>
            <a:r>
              <a:rPr lang="en-US" dirty="0" err="1">
                <a:sym typeface="Wingdings" panose="05000000000000000000" pitchFamily="2" charset="2"/>
              </a:rPr>
              <a:t>VCp</a:t>
            </a:r>
            <a:r>
              <a:rPr lang="en-US" dirty="0">
                <a:sym typeface="Wingdings" panose="05000000000000000000" pitchFamily="2" charset="2"/>
              </a:rPr>
              <a:t> ------ 8 – 64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|-----RAM ------32 – 256 GB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 storage instance ----- GDD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1" y="809625"/>
            <a:ext cx="55245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I – Series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|------ I3 and I3en instance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Well switch for :-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Highly frequency   online transaction   processing system (OLTP)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Relation  Database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|--------- NO SQL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|-------- Distributed    file system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 data where using application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|------- VCPU ------2 – 96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|-------RAM ------- 16 – 768 GB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|------Storage instance ------ NVME SSD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4825" y="4419600"/>
            <a:ext cx="545782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 Accelerate computing instance </a:t>
            </a:r>
            <a:endParaRPr lang="en-US" dirty="0"/>
          </a:p>
          <a:p>
            <a:r>
              <a:rPr lang="en-US" dirty="0"/>
              <a:t>|----- p – series</a:t>
            </a:r>
            <a:endParaRPr lang="en-US" dirty="0"/>
          </a:p>
          <a:p>
            <a:r>
              <a:rPr lang="en-US" dirty="0"/>
              <a:t>	|-------P2 and P3 instance</a:t>
            </a:r>
            <a:endParaRPr lang="en-US" dirty="0"/>
          </a:p>
          <a:p>
            <a:r>
              <a:rPr lang="en-US" dirty="0"/>
              <a:t>|-----G – Series </a:t>
            </a:r>
            <a:endParaRPr lang="en-US" dirty="0"/>
          </a:p>
          <a:p>
            <a:r>
              <a:rPr lang="en-US" dirty="0"/>
              <a:t>	|------ G2 and G3 instance</a:t>
            </a:r>
            <a:endParaRPr lang="en-US" dirty="0"/>
          </a:p>
          <a:p>
            <a:r>
              <a:rPr lang="en-US" dirty="0"/>
              <a:t>|----- F – Series</a:t>
            </a:r>
            <a:endParaRPr lang="en-US" dirty="0"/>
          </a:p>
          <a:p>
            <a:r>
              <a:rPr lang="en-US" dirty="0"/>
              <a:t>	|------ F1 instance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809625"/>
            <a:ext cx="314289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ec2 purchasing option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Instance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 on demand 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|--Dedicated instance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 sport instance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 schedule  instance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 reversed Instance </a:t>
            </a:r>
            <a:endParaRPr 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370936"/>
            <a:ext cx="44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Different  between EBS and instance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781752"/>
            <a:ext cx="389051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EBS :- Elastic  block storage 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Most  common </a:t>
            </a:r>
            <a:r>
              <a:rPr lang="en-US" dirty="0" err="1">
                <a:sym typeface="Wingdings" panose="05000000000000000000" pitchFamily="2" charset="2"/>
              </a:rPr>
              <a:t>relicate</a:t>
            </a:r>
            <a:r>
              <a:rPr lang="en-US" dirty="0">
                <a:sym typeface="Wingdings" panose="05000000000000000000" pitchFamily="2" charset="2"/>
              </a:rPr>
              <a:t> with AZ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>
                <a:sym typeface="Wingdings" panose="05000000000000000000" pitchFamily="2" charset="2"/>
              </a:rPr>
              <a:t>Ebs</a:t>
            </a:r>
            <a:r>
              <a:rPr lang="en-US" dirty="0">
                <a:sym typeface="Wingdings" panose="05000000000000000000" pitchFamily="2" charset="2"/>
              </a:rPr>
              <a:t> volume attached at launch are dedicated  when instance terminate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EBS volume attached to a running 🏃  instance  are not delated  when instance is terminated but are deallocated  with data interact 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803" y="3685558"/>
            <a:ext cx="389051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Instance storage :-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Physical attached to host server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no lost when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reboot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Data lost when unclearing drive fails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Instance is stop or terminate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You cant detach  or attached to another instance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Do not replay on for valuable long term data.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6506" y="689419"/>
            <a:ext cx="7323826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create Ec2 window machine and validate the accessibility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follow on portal :-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|------ Aws portal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EC2 instance ------ launch instance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|------- Select your server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 next to configure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 number of instance ----- 1/2/3/4.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|----purchasing option ----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 network ----  default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 subnet ---- default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|------auto assign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------ select your zone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|--------shut down  behavior -------- stop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|-------- protection --------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|------- tenancy ---- select your tenancy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|------next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|-------storage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add Tag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 key -------name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 value ------ web server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 Security Group  name---- web server – sg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|----description  -------- default / edit </a:t>
            </a:r>
            <a:endParaRPr 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091" y="681487"/>
            <a:ext cx="5745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	|----- RDP</a:t>
            </a:r>
            <a:endParaRPr lang="en-US" dirty="0"/>
          </a:p>
          <a:p>
            <a:r>
              <a:rPr lang="en-US" dirty="0"/>
              <a:t>	|----Http</a:t>
            </a:r>
            <a:endParaRPr lang="en-US" dirty="0"/>
          </a:p>
          <a:p>
            <a:r>
              <a:rPr lang="en-US" dirty="0"/>
              <a:t>	|----- https</a:t>
            </a:r>
            <a:endParaRPr lang="en-US" dirty="0"/>
          </a:p>
          <a:p>
            <a:r>
              <a:rPr lang="en-US" dirty="0"/>
              <a:t>|---- review and launch</a:t>
            </a:r>
            <a:endParaRPr lang="en-US" dirty="0"/>
          </a:p>
          <a:p>
            <a:r>
              <a:rPr lang="en-US" dirty="0"/>
              <a:t>|---- review </a:t>
            </a:r>
            <a:endParaRPr lang="en-US" dirty="0"/>
          </a:p>
          <a:p>
            <a:r>
              <a:rPr lang="en-US" dirty="0"/>
              <a:t>	|------launch </a:t>
            </a:r>
            <a:endParaRPr lang="en-US" dirty="0"/>
          </a:p>
          <a:p>
            <a:r>
              <a:rPr lang="en-US" dirty="0"/>
              <a:t>			|------- select on exiting key pair  / </a:t>
            </a:r>
            <a:endParaRPr lang="en-US" dirty="0"/>
          </a:p>
          <a:p>
            <a:r>
              <a:rPr lang="en-US" dirty="0"/>
              <a:t>			|-----key pair name  -----</a:t>
            </a:r>
            <a:endParaRPr lang="en-US" dirty="0"/>
          </a:p>
          <a:p>
            <a:r>
              <a:rPr lang="en-US" dirty="0"/>
              <a:t>				|----- download key pair </a:t>
            </a:r>
            <a:endParaRPr lang="en-US" dirty="0"/>
          </a:p>
          <a:p>
            <a:r>
              <a:rPr lang="en-US" dirty="0"/>
              <a:t>	|------ launch instance</a:t>
            </a:r>
            <a:endParaRPr lang="en-US" dirty="0"/>
          </a:p>
          <a:p>
            <a:r>
              <a:rPr lang="en-US" dirty="0"/>
              <a:t>|----- view instance 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4019909"/>
            <a:ext cx="567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IIS server in your instance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When your server is running then click on connect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|------ and download RDP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 get password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|-----Choose your downloaded  key pair 	and open it then press Decrypt  , after decrypt	 	your password copy it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|----- close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6295" y="828136"/>
            <a:ext cx="541163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Open your server with RDP </a:t>
            </a:r>
            <a:endParaRPr lang="en-US" dirty="0"/>
          </a:p>
          <a:p>
            <a:r>
              <a:rPr lang="en-US" dirty="0"/>
              <a:t>	|---- go to role &amp;  features </a:t>
            </a:r>
            <a:endParaRPr lang="en-US" dirty="0"/>
          </a:p>
          <a:p>
            <a:r>
              <a:rPr lang="en-US" dirty="0"/>
              <a:t>	|------next – next – next – select window server IIS – next ---- Add features – next  </a:t>
            </a:r>
            <a:r>
              <a:rPr lang="en-US" dirty="0" err="1"/>
              <a:t>next</a:t>
            </a:r>
            <a:r>
              <a:rPr lang="en-US" dirty="0"/>
              <a:t>  --- install  ----- close 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open your library and create a server page</a:t>
            </a:r>
            <a:endParaRPr lang="en-US" dirty="0"/>
          </a:p>
          <a:p>
            <a:r>
              <a:rPr lang="en-US" dirty="0"/>
              <a:t>|----- C :\ </a:t>
            </a:r>
            <a:endParaRPr lang="en-US" dirty="0"/>
          </a:p>
          <a:p>
            <a:r>
              <a:rPr lang="en-US" dirty="0"/>
              <a:t>`		|----</a:t>
            </a:r>
            <a:r>
              <a:rPr lang="en-US" dirty="0" err="1"/>
              <a:t>inetpup</a:t>
            </a:r>
            <a:r>
              <a:rPr lang="en-US" dirty="0"/>
              <a:t> \ </a:t>
            </a:r>
            <a:r>
              <a:rPr lang="en-US" dirty="0">
                <a:hlinkClick r:id="rId1"/>
              </a:rPr>
              <a:t>www.root</a:t>
            </a:r>
            <a:r>
              <a:rPr lang="en-US" dirty="0"/>
              <a:t> \  create a index file .</a:t>
            </a:r>
            <a:endParaRPr lang="en-US" dirty="0"/>
          </a:p>
          <a:p>
            <a:endParaRPr lang="en-US" dirty="0"/>
          </a:p>
          <a:p>
            <a:r>
              <a:rPr lang="en-US" dirty="0"/>
              <a:t>*  Then done this work paste public </a:t>
            </a:r>
            <a:r>
              <a:rPr lang="en-US" dirty="0" err="1"/>
              <a:t>ip</a:t>
            </a:r>
            <a:r>
              <a:rPr lang="en-US" dirty="0"/>
              <a:t> in google chrome your server is open 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519" y="552090"/>
            <a:ext cx="103344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to create </a:t>
            </a:r>
            <a:r>
              <a:rPr lang="en-US" sz="2400" dirty="0" err="1"/>
              <a:t>linux</a:t>
            </a:r>
            <a:r>
              <a:rPr lang="en-US" sz="2400" dirty="0"/>
              <a:t> server on Aws and install apache server on it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88519" y="1121434"/>
            <a:ext cx="5207481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Linux server before install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Putty 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Putty </a:t>
            </a:r>
            <a:endParaRPr lang="en-US" dirty="0"/>
          </a:p>
          <a:p>
            <a:r>
              <a:rPr lang="en-US" dirty="0"/>
              <a:t> :- Aws server – EC2 Launch instance </a:t>
            </a:r>
            <a:endParaRPr lang="en-US" dirty="0"/>
          </a:p>
          <a:p>
            <a:r>
              <a:rPr lang="en-US" dirty="0"/>
              <a:t>	|---- select your server Linux</a:t>
            </a:r>
            <a:endParaRPr lang="en-US" dirty="0"/>
          </a:p>
          <a:p>
            <a:r>
              <a:rPr lang="en-US" dirty="0"/>
              <a:t>		|----- Number of Instance ------- 1</a:t>
            </a:r>
            <a:endParaRPr lang="en-US" dirty="0"/>
          </a:p>
          <a:p>
            <a:r>
              <a:rPr lang="en-US" dirty="0"/>
              <a:t>		|----- Network ------- Default</a:t>
            </a:r>
            <a:endParaRPr lang="en-US" dirty="0"/>
          </a:p>
          <a:p>
            <a:r>
              <a:rPr lang="en-US" dirty="0"/>
              <a:t>		|----- Subnet ------- Default</a:t>
            </a:r>
            <a:endParaRPr lang="en-US" dirty="0"/>
          </a:p>
          <a:p>
            <a:r>
              <a:rPr lang="en-US" dirty="0"/>
              <a:t>		auto assign </a:t>
            </a:r>
            <a:r>
              <a:rPr lang="en-US" dirty="0" err="1"/>
              <a:t>ip</a:t>
            </a:r>
            <a:r>
              <a:rPr lang="en-US" dirty="0"/>
              <a:t> ------ Chose your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		|----- Next </a:t>
            </a:r>
            <a:endParaRPr lang="en-US" dirty="0"/>
          </a:p>
          <a:p>
            <a:r>
              <a:rPr lang="en-US" dirty="0"/>
              <a:t>	|------- Add tag</a:t>
            </a:r>
            <a:endParaRPr lang="en-US" dirty="0"/>
          </a:p>
          <a:p>
            <a:r>
              <a:rPr lang="en-US" dirty="0"/>
              <a:t>			|----- key ----- name</a:t>
            </a:r>
            <a:endParaRPr lang="en-US" dirty="0"/>
          </a:p>
          <a:p>
            <a:r>
              <a:rPr lang="en-US" dirty="0"/>
              <a:t>			|------ value ------ web server Linux</a:t>
            </a:r>
            <a:endParaRPr lang="en-US" dirty="0"/>
          </a:p>
          <a:p>
            <a:r>
              <a:rPr lang="en-US" dirty="0"/>
              <a:t>			|----- next </a:t>
            </a:r>
            <a:endParaRPr lang="en-US" dirty="0"/>
          </a:p>
          <a:p>
            <a:r>
              <a:rPr lang="en-US" dirty="0"/>
              <a:t>	|------ Configure</a:t>
            </a:r>
            <a:endParaRPr lang="en-US" dirty="0"/>
          </a:p>
          <a:p>
            <a:r>
              <a:rPr lang="en-US" dirty="0"/>
              <a:t>			|----- add rule </a:t>
            </a:r>
            <a:endParaRPr lang="en-US" dirty="0"/>
          </a:p>
          <a:p>
            <a:r>
              <a:rPr lang="en-US" dirty="0"/>
              <a:t>			|------ Preview and Launch </a:t>
            </a:r>
            <a:endParaRPr lang="en-US" dirty="0"/>
          </a:p>
          <a:p>
            <a:r>
              <a:rPr lang="en-US" dirty="0"/>
              <a:t>	|------ Review </a:t>
            </a:r>
            <a:endParaRPr lang="en-US" dirty="0"/>
          </a:p>
          <a:p>
            <a:r>
              <a:rPr lang="en-US" dirty="0"/>
              <a:t>		|----- Launch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1" y="1121434"/>
            <a:ext cx="471289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|-----create new key pair </a:t>
            </a:r>
            <a:endParaRPr lang="en-US" dirty="0"/>
          </a:p>
          <a:p>
            <a:r>
              <a:rPr lang="en-US" dirty="0"/>
              <a:t>|------ key pair name ----- ABC</a:t>
            </a:r>
            <a:endParaRPr lang="en-US" dirty="0"/>
          </a:p>
          <a:p>
            <a:r>
              <a:rPr lang="en-US" dirty="0"/>
              <a:t>	|-----download key pair </a:t>
            </a:r>
            <a:endParaRPr lang="en-US" dirty="0"/>
          </a:p>
          <a:p>
            <a:r>
              <a:rPr lang="en-US" dirty="0"/>
              <a:t>|-----launch instance </a:t>
            </a:r>
            <a:endParaRPr lang="en-US" dirty="0"/>
          </a:p>
          <a:p>
            <a:r>
              <a:rPr lang="en-US" dirty="0"/>
              <a:t>		|------ view instance ,now, your see your created server </a:t>
            </a:r>
            <a:endParaRPr lang="en-US" dirty="0"/>
          </a:p>
          <a:p>
            <a:endParaRPr lang="en-US" dirty="0"/>
          </a:p>
          <a:p>
            <a:r>
              <a:rPr lang="en-US" dirty="0"/>
              <a:t>2 . :- open your </a:t>
            </a:r>
            <a:r>
              <a:rPr lang="en-US" dirty="0" err="1"/>
              <a:t>puttygen</a:t>
            </a:r>
            <a:r>
              <a:rPr lang="en-US" dirty="0"/>
              <a:t> software to decrypt pass </a:t>
            </a:r>
            <a:endParaRPr lang="en-US" dirty="0"/>
          </a:p>
          <a:p>
            <a:r>
              <a:rPr lang="en-US" dirty="0"/>
              <a:t>		|------ open </a:t>
            </a:r>
            <a:endParaRPr lang="en-US" dirty="0"/>
          </a:p>
          <a:p>
            <a:r>
              <a:rPr lang="en-US" dirty="0"/>
              <a:t>			|---- load --- open download 							Linux key 							pair --- open 							--- ok ----- 						click on private 						</a:t>
            </a:r>
            <a:r>
              <a:rPr lang="en-US" dirty="0" err="1"/>
              <a:t>mkey</a:t>
            </a:r>
            <a:r>
              <a:rPr lang="en-US" dirty="0"/>
              <a:t> ----yes </a:t>
            </a:r>
            <a:endParaRPr lang="en-US" dirty="0"/>
          </a:p>
          <a:p>
            <a:r>
              <a:rPr lang="en-US" dirty="0"/>
              <a:t>|------ close 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181" y="1302589"/>
            <a:ext cx="5063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Go to your </a:t>
            </a:r>
            <a:r>
              <a:rPr lang="en-US" dirty="0" err="1"/>
              <a:t>aws</a:t>
            </a:r>
            <a:r>
              <a:rPr lang="en-US" dirty="0"/>
              <a:t> portal </a:t>
            </a:r>
            <a:endParaRPr lang="en-US" dirty="0"/>
          </a:p>
          <a:p>
            <a:r>
              <a:rPr lang="en-US" dirty="0"/>
              <a:t>	|---- connect to putty.</a:t>
            </a:r>
            <a:endParaRPr lang="en-US" dirty="0"/>
          </a:p>
          <a:p>
            <a:r>
              <a:rPr lang="en-US" dirty="0"/>
              <a:t>4. Open putty software </a:t>
            </a:r>
            <a:endParaRPr lang="en-US" dirty="0"/>
          </a:p>
          <a:p>
            <a:r>
              <a:rPr lang="en-US" dirty="0"/>
              <a:t>	|---- SSH \AUT</a:t>
            </a:r>
            <a:endParaRPr lang="en-US" dirty="0"/>
          </a:p>
          <a:p>
            <a:r>
              <a:rPr lang="en-US" dirty="0"/>
              <a:t>				|---- Browser your download private key --- open </a:t>
            </a:r>
            <a:endParaRPr lang="en-US" dirty="0"/>
          </a:p>
          <a:p>
            <a:r>
              <a:rPr lang="en-US" dirty="0"/>
              <a:t>	|--- session </a:t>
            </a:r>
            <a:endParaRPr lang="en-US" dirty="0"/>
          </a:p>
          <a:p>
            <a:r>
              <a:rPr lang="en-US" dirty="0"/>
              <a:t>		|--- host name------ type  \ paste </a:t>
            </a:r>
            <a:r>
              <a:rPr lang="en-US" dirty="0" err="1"/>
              <a:t>vm</a:t>
            </a:r>
            <a:r>
              <a:rPr lang="en-US" dirty="0"/>
              <a:t> 			public </a:t>
            </a:r>
            <a:r>
              <a:rPr lang="en-US" dirty="0" err="1"/>
              <a:t>ip</a:t>
            </a:r>
            <a:r>
              <a:rPr lang="en-US" dirty="0"/>
              <a:t> blank space </a:t>
            </a:r>
            <a:endParaRPr lang="en-US" dirty="0"/>
          </a:p>
          <a:p>
            <a:r>
              <a:rPr lang="en-US" dirty="0"/>
              <a:t>	|--- open – yes .</a:t>
            </a:r>
            <a:endParaRPr lang="en-US" dirty="0"/>
          </a:p>
          <a:p>
            <a:r>
              <a:rPr lang="en-US" dirty="0"/>
              <a:t>Now you get a black screen open </a:t>
            </a:r>
            <a:endParaRPr lang="en-US" dirty="0"/>
          </a:p>
          <a:p>
            <a:r>
              <a:rPr lang="en-US" dirty="0"/>
              <a:t>	|--- type EC2 user 👤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3630" y="362309"/>
            <a:ext cx="1045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Theory of Virtual private cloud  (VPC)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36429" y="923027"/>
            <a:ext cx="10205049" cy="56589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hought Bubble: Cloud 3"/>
          <p:cNvSpPr/>
          <p:nvPr/>
        </p:nvSpPr>
        <p:spPr>
          <a:xfrm>
            <a:off x="923026" y="593141"/>
            <a:ext cx="1181819" cy="588678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388853"/>
            <a:ext cx="8842075" cy="51068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4182" y="1462979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VPC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93630" y="2001328"/>
            <a:ext cx="7936302" cy="19668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0611" y="3545457"/>
            <a:ext cx="771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Public subnet 10.0.0.0/16</a:t>
            </a:r>
            <a:endParaRPr lang="en-US" b="1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242204" y="2444786"/>
            <a:ext cx="1846053" cy="8677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VM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6906884" y="2984739"/>
            <a:ext cx="1259456" cy="87111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 </a:t>
            </a:r>
            <a:endParaRPr lang="en-US" dirty="0"/>
          </a:p>
          <a:p>
            <a:pPr algn="ctr"/>
            <a:r>
              <a:rPr lang="en-US" dirty="0"/>
              <a:t>gateway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6413" y="4339087"/>
            <a:ext cx="8602889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2886" y="4692602"/>
            <a:ext cx="8816777" cy="36286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524" y="3975130"/>
            <a:ext cx="13414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AZ – A1</a:t>
            </a:r>
            <a:endParaRPr lang="en-US" sz="2000" b="1" dirty="0"/>
          </a:p>
        </p:txBody>
      </p:sp>
      <p:sp>
        <p:nvSpPr>
          <p:cNvPr id="26" name="Oval 25"/>
          <p:cNvSpPr/>
          <p:nvPr/>
        </p:nvSpPr>
        <p:spPr>
          <a:xfrm>
            <a:off x="7798279" y="4469951"/>
            <a:ext cx="1354347" cy="439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2498" y="6329295"/>
            <a:ext cx="8816777" cy="36286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2498" y="1860796"/>
            <a:ext cx="8816777" cy="36286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17321" y="948905"/>
            <a:ext cx="9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</a:t>
            </a:r>
            <a:endParaRPr lang="en-US" b="1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707366" y="5167223"/>
            <a:ext cx="8151962" cy="10319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/>
          <p:cNvSpPr/>
          <p:nvPr/>
        </p:nvSpPr>
        <p:spPr>
          <a:xfrm>
            <a:off x="1242204" y="5239095"/>
            <a:ext cx="1846053" cy="3774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VM</a:t>
            </a:r>
            <a:endParaRPr lang="en-US" sz="4000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761781" y="5239095"/>
            <a:ext cx="1846053" cy="3774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VM</a:t>
            </a:r>
            <a:endParaRPr 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2035834" y="5754548"/>
            <a:ext cx="5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Private subnet 192.168.0.0/16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9736346" y="2976957"/>
            <a:ext cx="1512499" cy="11009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gateway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70874" y="1132486"/>
            <a:ext cx="131409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Table :-</a:t>
            </a:r>
            <a:endParaRPr lang="en-US" sz="1600" dirty="0"/>
          </a:p>
          <a:p>
            <a:r>
              <a:rPr lang="en-US" sz="1600" dirty="0"/>
              <a:t>12.0.0.0/16</a:t>
            </a:r>
            <a:endParaRPr lang="en-US" sz="1600" dirty="0"/>
          </a:p>
          <a:p>
            <a:r>
              <a:rPr lang="en-US" sz="1600" dirty="0"/>
              <a:t>Public </a:t>
            </a:r>
            <a:endParaRPr lang="en-US" sz="1600" dirty="0"/>
          </a:p>
          <a:p>
            <a:r>
              <a:rPr lang="en-US" sz="1600" dirty="0"/>
              <a:t>gateway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0627743" y="4845177"/>
            <a:ext cx="131409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Table </a:t>
            </a:r>
            <a:endParaRPr lang="en-US" sz="1400" dirty="0"/>
          </a:p>
          <a:p>
            <a:r>
              <a:rPr lang="en-US" sz="1400" dirty="0"/>
              <a:t>192.168.0.0./16</a:t>
            </a:r>
            <a:endParaRPr lang="en-US" sz="1400" dirty="0"/>
          </a:p>
          <a:p>
            <a:r>
              <a:rPr lang="en-US" sz="1400" dirty="0"/>
              <a:t>Private</a:t>
            </a:r>
            <a:endParaRPr lang="en-US" sz="1400" dirty="0"/>
          </a:p>
          <a:p>
            <a:r>
              <a:rPr lang="en-US" sz="1400" dirty="0"/>
              <a:t>Local n/w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088257" y="2585372"/>
            <a:ext cx="5380725" cy="233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6" idx="0"/>
          </p:cNvCxnSpPr>
          <p:nvPr/>
        </p:nvCxnSpPr>
        <p:spPr>
          <a:xfrm>
            <a:off x="8472217" y="2613803"/>
            <a:ext cx="3236" cy="18561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536612" y="2608701"/>
            <a:ext cx="0" cy="3682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24355" y="5427810"/>
            <a:ext cx="19665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39" idx="2"/>
          </p:cNvCxnSpPr>
          <p:nvPr/>
        </p:nvCxnSpPr>
        <p:spPr>
          <a:xfrm flipV="1">
            <a:off x="9152626" y="3527441"/>
            <a:ext cx="583720" cy="116248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830844" y="5458873"/>
            <a:ext cx="1744864" cy="1380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0524" y="4751339"/>
            <a:ext cx="13414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AZ – b</a:t>
            </a:r>
            <a:endParaRPr lang="en-US" sz="20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985404" y="4244196"/>
            <a:ext cx="0" cy="11836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85404" y="4244196"/>
            <a:ext cx="365745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642860" y="3769519"/>
            <a:ext cx="0" cy="474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970" y="310551"/>
            <a:ext cx="103948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 Virtual private cloud 🌥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7970" y="949002"/>
            <a:ext cx="1039483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A virtual private cloud 🌥 it is a virtual network that closely resolves  a traditional  networking that you operate in  your own data create with the benefit of using the scalable infra – structure of AWS.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err="1">
                <a:sym typeface="Wingdings" panose="05000000000000000000" pitchFamily="2" charset="2"/>
              </a:rPr>
              <a:t>Vpc</a:t>
            </a:r>
            <a:r>
              <a:rPr lang="en-US" dirty="0">
                <a:sym typeface="Wingdings" panose="05000000000000000000" pitchFamily="2" charset="2"/>
              </a:rPr>
              <a:t> is a virtual n/w or  data center inside AWS for closed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It is logically isolated from other virtual n\w in the AWS cloud 🌥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Max VPC can be created and 200 subnet in 1 VPC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 can allocated  VPC , DHCP NACL and security Group will be automatically created 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A VPC is configure  to and AWS region and data Extend between region  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Once the VPC is created , you cannot change its CIDR , </a:t>
            </a:r>
            <a:r>
              <a:rPr lang="en-US" dirty="0" err="1"/>
              <a:t>bloak</a:t>
            </a:r>
            <a:r>
              <a:rPr lang="en-US" dirty="0"/>
              <a:t> range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If you need a different CIDR size create a new VPC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You can low over expand your VPC CIDR by adding New / extra Ip Address range ( Except  gov . Cloud  &amp; AWS China )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Component of VPC </a:t>
            </a:r>
            <a:endParaRPr lang="en-US" dirty="0"/>
          </a:p>
          <a:p>
            <a:r>
              <a:rPr lang="en-US" dirty="0"/>
              <a:t>	|- CIDR </a:t>
            </a:r>
            <a:endParaRPr lang="en-US" dirty="0"/>
          </a:p>
          <a:p>
            <a:r>
              <a:rPr lang="en-US" dirty="0"/>
              <a:t>	|- Employed routing </a:t>
            </a:r>
            <a:endParaRPr lang="en-US" dirty="0"/>
          </a:p>
          <a:p>
            <a:r>
              <a:rPr lang="en-US" dirty="0"/>
              <a:t>	|- instant Gateway </a:t>
            </a:r>
            <a:endParaRPr lang="en-US" dirty="0"/>
          </a:p>
          <a:p>
            <a:r>
              <a:rPr lang="en-US" dirty="0"/>
              <a:t>	|- security Group </a:t>
            </a:r>
            <a:endParaRPr lang="en-US" dirty="0"/>
          </a:p>
          <a:p>
            <a:r>
              <a:rPr lang="en-US" dirty="0"/>
              <a:t>	|- NAC </a:t>
            </a:r>
            <a:endParaRPr lang="en-US" dirty="0"/>
          </a:p>
          <a:p>
            <a:r>
              <a:rPr lang="en-US" dirty="0"/>
              <a:t>	|-VPS</a:t>
            </a:r>
            <a:endParaRPr lang="en-US" dirty="0"/>
          </a:p>
          <a:p>
            <a:r>
              <a:rPr lang="en-US" dirty="0"/>
              <a:t>	|-peering Connection </a:t>
            </a:r>
            <a:endParaRPr lang="en-US" dirty="0"/>
          </a:p>
          <a:p>
            <a:r>
              <a:rPr lang="en-US" dirty="0"/>
              <a:t>	|-Elastic IP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5887" y="267419"/>
            <a:ext cx="96874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AWS Solution Architect    ( Associate  )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95886" y="983411"/>
            <a:ext cx="10420709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cloud :- it is a sharing of resource from remote location you are accessing  this resource via internet on pay as pay model 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Cloud Computing is the on – demands delivery of computer power database storage application and other it resource through a cloud service platform via the internet with pay – pay you go paring     model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 Characteristics of cloud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1 On demand self service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2 Board Network Access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3 Scalability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4Resources pooling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5 measures Service 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2003 --  </a:t>
            </a:r>
            <a:r>
              <a:rPr lang="en-US" sz="2400" dirty="0" err="1">
                <a:sym typeface="Wingdings" panose="05000000000000000000" pitchFamily="2" charset="2"/>
              </a:rPr>
              <a:t>Pinhan</a:t>
            </a:r>
            <a:r>
              <a:rPr lang="en-US" sz="2400" dirty="0">
                <a:sym typeface="Wingdings" panose="05000000000000000000" pitchFamily="2" charset="2"/>
              </a:rPr>
              <a:t> ( Starting of AWS )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2006 – Launch  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2010 – move on Amazon .com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2013 – Certification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623" y="301925"/>
            <a:ext cx="10274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Certification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|-----  Aws Architecture ------ Professional  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		      |-------- Associate  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 AWS </a:t>
            </a:r>
            <a:r>
              <a:rPr lang="en-US" dirty="0" err="1">
                <a:sym typeface="Wingdings" panose="05000000000000000000" pitchFamily="2" charset="2"/>
              </a:rPr>
              <a:t>devops</a:t>
            </a:r>
            <a:r>
              <a:rPr lang="en-US" dirty="0">
                <a:sym typeface="Wingdings" panose="05000000000000000000" pitchFamily="2" charset="2"/>
              </a:rPr>
              <a:t>  ------------- developers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 AWS Sysops  ------------- Operation + Developers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				|------ System Admin + Operations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336" y="2596551"/>
            <a:ext cx="106104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AWS solution Architect     ---------- Associate   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>
                <a:sym typeface="Wingdings" panose="05000000000000000000" pitchFamily="2" charset="2"/>
              </a:rPr>
              <a:t> Service in cloud 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	|------- IAAS -------- Infrastructure as a Service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	|------- PAAS ------ Platform  as a Service 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	|------- SAAS ----- Software as a Service </a:t>
            </a:r>
            <a:endParaRPr lang="en-US" sz="3200" dirty="0">
              <a:sym typeface="Wingdings" panose="05000000000000000000" pitchFamily="2" charset="2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8314055" y="5995670"/>
            <a:ext cx="374904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/>
              <a:t>Continue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725" y="250166"/>
            <a:ext cx="117655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How cloud Works / Virtualization layer  in AWS cloud .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Follow in Model:-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Deployed model of Cloud --- public VM  ( Azure , AWS) , Private VM  Enterprise  Cloud  , |--- Hybrid  Public + Private</a:t>
            </a:r>
            <a:r>
              <a:rPr lang="en-US" sz="2400" dirty="0">
                <a:sym typeface="Wingdings" panose="05000000000000000000" pitchFamily="2" charset="2"/>
              </a:rPr>
              <a:t>  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6883" y="1613140"/>
            <a:ext cx="3286664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Application Layer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96883" y="2145117"/>
            <a:ext cx="3286664" cy="483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096883" y="2685720"/>
            <a:ext cx="3286664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Middleware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096883" y="3223462"/>
            <a:ext cx="3286664" cy="4830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096883" y="3801432"/>
            <a:ext cx="3286664" cy="483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Virtualization  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096883" y="4284511"/>
            <a:ext cx="3286664" cy="483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096883" y="4761781"/>
            <a:ext cx="3286664" cy="4830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Storage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096883" y="5244860"/>
            <a:ext cx="3286664" cy="483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Network </a:t>
            </a:r>
            <a:endParaRPr lang="en-US" sz="2800" dirty="0"/>
          </a:p>
        </p:txBody>
      </p:sp>
      <p:sp>
        <p:nvSpPr>
          <p:cNvPr id="11" name="Right Brace 10"/>
          <p:cNvSpPr/>
          <p:nvPr/>
        </p:nvSpPr>
        <p:spPr>
          <a:xfrm>
            <a:off x="7271898" y="4071392"/>
            <a:ext cx="413349" cy="1630503"/>
          </a:xfrm>
          <a:prstGeom prst="righ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474393" y="2413250"/>
            <a:ext cx="1052512" cy="331468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9578340" y="1879120"/>
            <a:ext cx="906780" cy="395606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46467" y="4438615"/>
            <a:ext cx="24775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Like a hardware (infrastructure  ) / IAAAS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81060" y="3423993"/>
            <a:ext cx="14935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PAAS </a:t>
            </a:r>
            <a:endParaRPr lang="en-US" dirty="0"/>
          </a:p>
          <a:p>
            <a:r>
              <a:rPr lang="en-US" dirty="0"/>
              <a:t>( my  QSL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51620" y="2628265"/>
            <a:ext cx="2489835" cy="368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SAAS + PASS + IAAS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3"/>
            <a:endCxn id="14" idx="0"/>
          </p:cNvCxnSpPr>
          <p:nvPr/>
        </p:nvCxnSpPr>
        <p:spPr>
          <a:xfrm>
            <a:off x="6383547" y="1854680"/>
            <a:ext cx="3194793" cy="24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82386" y="2386366"/>
            <a:ext cx="2045224" cy="268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9811" y="4044508"/>
            <a:ext cx="867375" cy="268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0226" y="3749671"/>
            <a:ext cx="1042071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3804" y="3801432"/>
            <a:ext cx="0" cy="19265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68745" y="2303253"/>
            <a:ext cx="0" cy="342468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46050" y="1613140"/>
            <a:ext cx="0" cy="411479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58376" y="1663055"/>
            <a:ext cx="0" cy="81702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9810" y="1926431"/>
            <a:ext cx="155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+ IAAS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8314055" y="5995670"/>
            <a:ext cx="374904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/>
              <a:t>Continue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85750"/>
            <a:ext cx="953452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Wingdings" panose="05000000000000000000" pitchFamily="2" charset="2"/>
              </a:rPr>
              <a:t> Elastic  Compute  Cloud :-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62025"/>
            <a:ext cx="110109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You can use Amazon EC2 Launch as many or as few virtual service your need configure  Security and network manage storage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Amazon  EC2 enable to scale up or scale down the instance 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Amazon EC2 is having two storage option I e. EBS &amp; Instance 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Pare – Configuration template are available known as Amazon machine image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By default , your account created EC2 Account with Amazon , you Account limited to aa maxi mum of 20 instance per EC2 region With two default high 7/0 instance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Types of EC2 instance:- </a:t>
            </a:r>
            <a:endParaRPr lang="en-US" sz="36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1 general purpose 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2 Compute Optimized  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3 Memory optimized 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4 storage optimized 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5 Accelerated compute  / GPU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6 high Memory previous   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7 previous generation 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8314055" y="5995670"/>
            <a:ext cx="374904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/>
              <a:t>Continue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043555" y="1884045"/>
            <a:ext cx="4144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-&gt; Elastic block storage </a:t>
            </a:r>
            <a:endParaRPr lang="en-IN" altLang="en-US"/>
          </a:p>
          <a:p>
            <a:r>
              <a:rPr lang="en-IN" altLang="en-US"/>
              <a:t>-&gt; Most common relicate with A-Z</a:t>
            </a:r>
            <a:endParaRPr lang="en-IN" altLang="en-US"/>
          </a:p>
          <a:p>
            <a:r>
              <a:rPr lang="en-IN" altLang="en-US"/>
              <a:t>-&gt; EBs volume attached at launch are 	delecated when instance 	terminated </a:t>
            </a:r>
            <a:endParaRPr lang="en-IN" altLang="en-US"/>
          </a:p>
          <a:p>
            <a:r>
              <a:rPr lang="en-IN" altLang="en-US"/>
              <a:t>-&gt; EBs volume attached to a running 	instanceare not delated when 	instance is terminated but are 	delached with data interact </a:t>
            </a:r>
            <a:endParaRPr lang="en-IN" altLang="en-US"/>
          </a:p>
        </p:txBody>
      </p:sp>
      <p:sp>
        <p:nvSpPr>
          <p:cNvPr id="4" name="Right Arrow 3"/>
          <p:cNvSpPr/>
          <p:nvPr/>
        </p:nvSpPr>
        <p:spPr>
          <a:xfrm>
            <a:off x="8314055" y="5995670"/>
            <a:ext cx="374904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/>
              <a:t>Continue</a:t>
            </a:r>
            <a:endParaRPr lang="en-IN" altLang="en-US" sz="2800" b="1"/>
          </a:p>
        </p:txBody>
      </p:sp>
      <p:sp>
        <p:nvSpPr>
          <p:cNvPr id="2" name="Text Box 1"/>
          <p:cNvSpPr txBox="1"/>
          <p:nvPr/>
        </p:nvSpPr>
        <p:spPr>
          <a:xfrm>
            <a:off x="99695" y="158750"/>
            <a:ext cx="294386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* AWS Ec2 Instance ------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=&gt; when you stop an EBs 	backed Ec2 Instance </a:t>
            </a:r>
            <a:endParaRPr lang="en-IN" altLang="en-US"/>
          </a:p>
          <a:p>
            <a:r>
              <a:rPr lang="en-IN" altLang="en-US"/>
              <a:t>|-&gt; Instance Perform a 	shurt down</a:t>
            </a:r>
            <a:endParaRPr lang="en-IN" altLang="en-US"/>
          </a:p>
          <a:p>
            <a:r>
              <a:rPr lang="en-IN" altLang="en-US"/>
              <a:t>|-&gt; Start change from 	Running - Stopping </a:t>
            </a:r>
            <a:endParaRPr lang="en-IN" altLang="en-US"/>
          </a:p>
          <a:p>
            <a:r>
              <a:rPr lang="en-IN" altLang="en-US"/>
              <a:t>|-&gt; EBs Volumes remix 	attached to the 	instance </a:t>
            </a:r>
            <a:endParaRPr lang="en-IN" altLang="en-US"/>
          </a:p>
          <a:p>
            <a:r>
              <a:rPr lang="en-IN" altLang="en-US"/>
              <a:t>|-&gt; Any data Cached in 	RAM	instance store 	volume is	gone </a:t>
            </a:r>
            <a:endParaRPr lang="en-IN" altLang="en-US"/>
          </a:p>
          <a:p>
            <a:r>
              <a:rPr lang="en-IN" altLang="en-US"/>
              <a:t>|-&gt; instance reton its 	privite or any IPV</a:t>
            </a:r>
            <a:r>
              <a:rPr lang="en-IN" altLang="en-US" baseline="-25000"/>
              <a:t>6 </a:t>
            </a:r>
            <a:r>
              <a:rPr lang="en-IN" altLang="en-US" baseline="30000"/>
              <a:t> </a:t>
            </a:r>
            <a:r>
              <a:rPr lang="en-IN" altLang="en-US"/>
              <a:t> 	address </a:t>
            </a:r>
            <a:endParaRPr lang="en-IN" altLang="en-US"/>
          </a:p>
          <a:p>
            <a:r>
              <a:rPr lang="en-IN" altLang="en-US"/>
              <a:t>|-&gt; instance release its 	Public IPV</a:t>
            </a:r>
            <a:r>
              <a:rPr lang="en-IN" altLang="en-US" baseline="-25000"/>
              <a:t>4 </a:t>
            </a:r>
            <a:r>
              <a:rPr lang="en-IN" altLang="en-US"/>
              <a:t> address 	book to AWS peel </a:t>
            </a:r>
            <a:endParaRPr lang="en-IN" altLang="en-US"/>
          </a:p>
          <a:p>
            <a:r>
              <a:rPr lang="en-IN" altLang="en-US"/>
              <a:t>|-&gt; Instance retan its 	Elastic IP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3043555" y="1134110"/>
            <a:ext cx="9034780" cy="445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10000"/>
              </a:lnSpc>
            </a:pPr>
            <a:r>
              <a:rPr lang="en-IN" altLang="en-US"/>
              <a:t>=&gt; Diffrence B/n EBs and instance 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452995" y="1840230"/>
            <a:ext cx="4429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n w="12700" cmpd="sng">
                  <a:noFill/>
                  <a:prstDash val="solid"/>
                </a:ln>
              </a:rPr>
              <a:t>-&gt; instance storage </a:t>
            </a:r>
            <a:endParaRPr lang="en-IN" altLang="en-US">
              <a:ln w="12700" cmpd="sng">
                <a:noFill/>
                <a:prstDash val="solid"/>
              </a:ln>
            </a:endParaRPr>
          </a:p>
          <a:p>
            <a:r>
              <a:rPr lang="en-IN" altLang="en-US">
                <a:ln w="12700" cmpd="sng">
                  <a:noFill/>
                  <a:prstDash val="solid"/>
                </a:ln>
              </a:rPr>
              <a:t>-&gt; physically attached to the host server </a:t>
            </a:r>
            <a:endParaRPr lang="en-IN" altLang="en-US">
              <a:ln w="12700" cmpd="sng">
                <a:noFill/>
                <a:prstDash val="solid"/>
              </a:ln>
            </a:endParaRPr>
          </a:p>
          <a:p>
            <a:r>
              <a:rPr lang="en-IN" altLang="en-US">
                <a:ln w="12700" cmpd="sng">
                  <a:noFill/>
                  <a:prstDash val="solid"/>
                </a:ln>
              </a:rPr>
              <a:t>-&gt; Data not lost when OS is rebooked </a:t>
            </a:r>
            <a:endParaRPr lang="en-IN" altLang="en-US">
              <a:ln w="12700" cmpd="sng">
                <a:noFill/>
                <a:prstDash val="solid"/>
              </a:ln>
            </a:endParaRPr>
          </a:p>
          <a:p>
            <a:r>
              <a:rPr lang="en-IN" altLang="en-US">
                <a:ln w="12700" cmpd="sng">
                  <a:noFill/>
                  <a:prstDash val="solid"/>
                </a:ln>
              </a:rPr>
              <a:t>-&gt; Data lost when unclearing drive fails </a:t>
            </a:r>
            <a:endParaRPr lang="en-IN" altLang="en-US">
              <a:ln w="12700" cmpd="sng">
                <a:noFill/>
                <a:prstDash val="solid"/>
              </a:ln>
            </a:endParaRPr>
          </a:p>
          <a:p>
            <a:r>
              <a:rPr lang="en-IN" altLang="en-US">
                <a:ln w="12700" cmpd="sng">
                  <a:noFill/>
                  <a:prstDash val="solid"/>
                </a:ln>
              </a:rPr>
              <a:t>-&gt; instance is stop or interminated 	stoping</a:t>
            </a:r>
            <a:endParaRPr lang="en-IN" altLang="en-US">
              <a:ln w="12700" cmpd="sng">
                <a:noFill/>
                <a:prstDash val="solid"/>
              </a:ln>
            </a:endParaRPr>
          </a:p>
          <a:p>
            <a:r>
              <a:rPr lang="en-IN" altLang="en-US">
                <a:ln w="12700" cmpd="sng">
                  <a:noFill/>
                  <a:prstDash val="solid"/>
                </a:ln>
              </a:rPr>
              <a:t>-&gt; you can’t detach or attach to another 	instance </a:t>
            </a:r>
            <a:endParaRPr lang="en-IN" altLang="en-US">
              <a:ln w="12700" cmpd="sng">
                <a:noFill/>
                <a:prstDash val="solid"/>
              </a:ln>
            </a:endParaRPr>
          </a:p>
          <a:p>
            <a:r>
              <a:rPr lang="en-IN" altLang="en-US">
                <a:ln w="12700" cmpd="sng">
                  <a:noFill/>
                  <a:prstDash val="solid"/>
                </a:ln>
              </a:rPr>
              <a:t>-&gt; Do not replayb on for valuable long 	term data.</a:t>
            </a:r>
            <a:endParaRPr lang="en-IN" altLang="en-US">
              <a:ln w="12700" cmpd="sng">
                <a:noFill/>
                <a:prstDash val="solid"/>
              </a:ln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471487"/>
            <a:ext cx="5734049" cy="175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General purpose  balance memory  / CPU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Compute  Optimized  More CPU then Ram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Memory optimized  More Ram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Accelerated computing   GPU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Storage optimized  Low latency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High memory optimized High ram , Nitro</a:t>
            </a:r>
            <a:r>
              <a:rPr lang="en-IN" alt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system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2379731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: Elastic compute Cloud par 2 :- general purpose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2902982"/>
            <a:ext cx="548639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General purpose instance provide a balance of computer memory and network resource , and can be used for a vanity of works land .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Series  in general purpose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* A- series :-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|----A1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* m – Series :-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|----M4 , m5a , M5d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|---M5 , M5ad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	* T – series:-</a:t>
            </a:r>
            <a:endParaRPr lang="en-US" dirty="0"/>
          </a:p>
          <a:p>
            <a:r>
              <a:rPr lang="en-US" dirty="0"/>
              <a:t>			|---T2</a:t>
            </a:r>
            <a:endParaRPr lang="en-US" dirty="0"/>
          </a:p>
          <a:p>
            <a:r>
              <a:rPr lang="en-US" dirty="0"/>
              <a:t>			|--- T3 , T3a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7450" y="723900"/>
            <a:ext cx="5486399" cy="5601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A1 – instance :-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A1 – instance are ideally suited for scale  - out works land that are supported by the Arm ECO – system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There instance are well – suited for the following application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(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) web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(ii) containerized  micro </a:t>
            </a:r>
            <a:r>
              <a:rPr lang="en-US" dirty="0" err="1">
                <a:sym typeface="Wingdings" panose="05000000000000000000" pitchFamily="2" charset="2"/>
              </a:rPr>
              <a:t>servere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(iii) caching Fleets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(iv) distributed  Data Stores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M – Series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 m4 Instance --- the now my instance features a custom invited   </a:t>
            </a:r>
            <a:r>
              <a:rPr lang="en-US" sz="2000" dirty="0" err="1">
                <a:sym typeface="Wingdings" panose="05000000000000000000" pitchFamily="2" charset="2"/>
              </a:rPr>
              <a:t>xeon</a:t>
            </a:r>
            <a:r>
              <a:rPr lang="en-US" sz="2000" dirty="0">
                <a:sym typeface="Wingdings" panose="05000000000000000000" pitchFamily="2" charset="2"/>
              </a:rPr>
              <a:t> E5 – 2676 V3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Specifically for Ec2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	|---- VCPU ------ 2 – 40 ( Max)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	|---- RAM --- 8 – 160 GB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	|---- Instance storage ---- EBS Only 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075" y="529590"/>
            <a:ext cx="10582275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M5d instance:- there are instance provide on idea cloud instance compute memory and network resource for a broad range of application  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Used in :- gaming server , Web Sever small and medium Database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|---- VCPU – 2 – 96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 RAM – 8 – 384 GB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 instance storage --- EBS &amp; NVME SSD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T – series :-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|----- t2 , t3 and T3a instance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These instance provide to base  level of CPU Performance with the ability to burst  Ta , higher level when required by your work load.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A unlimited   instance can sustain high CPU performance for only period of time where ever required 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Used for:- 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1 website and web app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2 code response   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3 development  , built , text 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4 micro services . 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76" y="733425"/>
            <a:ext cx="885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Theory of Elastic Compute cloud  ------ part 3 </a:t>
            </a:r>
            <a:endParaRPr lang="en-US" dirty="0"/>
          </a:p>
          <a:p>
            <a:pPr algn="ctr"/>
            <a:r>
              <a:rPr lang="en-US" dirty="0"/>
              <a:t>Compute optimized instance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532156"/>
            <a:ext cx="88582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C – series  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|------ C4 , C5 ,</a:t>
            </a:r>
            <a:r>
              <a:rPr lang="en-US" sz="2400" dirty="0" err="1">
                <a:sym typeface="Wingdings" panose="05000000000000000000" pitchFamily="2" charset="2"/>
              </a:rPr>
              <a:t>Csn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Compute optimized instance are ideal  for computer – bound application that benefit from  high performance at a low price   computer ratio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C4 ----- instance are optimized for computer instance work board high performance at allow price per compute ratio .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|--- VCPU ----- 2 – 36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|---RAM ----- 375 – 600 GB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|------ Storage –EBS storage only 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|---Network ----- 10 Gbps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|-----Used ----- Web server , batch processing MMO gaming video Encoding  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14349</Words>
  <Application>WPS Presentation</Application>
  <PresentationFormat>Widescreen</PresentationFormat>
  <Paragraphs>431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AWS :- Amazon Web Series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:- Amazon Web Series </dc:title>
  <dc:creator>sumit kumar</dc:creator>
  <cp:lastModifiedBy>SUMIT KUMAR</cp:lastModifiedBy>
  <cp:revision>53</cp:revision>
  <dcterms:created xsi:type="dcterms:W3CDTF">2021-12-23T08:41:00Z</dcterms:created>
  <dcterms:modified xsi:type="dcterms:W3CDTF">2023-08-12T16:52:51Z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A84FEA6EBF5948329D873BFB8E65667C</vt:lpwstr>
  </property>
</Properties>
</file>