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2697"/>
          </a:xfrm>
        </p:spPr>
        <p:txBody>
          <a:bodyPr/>
          <a:lstStyle/>
          <a:p>
            <a:pPr algn="ctr"/>
            <a:r>
              <a:rPr lang="en-US" dirty="0"/>
              <a:t>Compute cloud Microsoft azure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173192"/>
            <a:ext cx="6674121" cy="4635262"/>
          </a:xfrm>
        </p:spPr>
        <p:txBody>
          <a:bodyPr>
            <a:normAutofit/>
          </a:bodyPr>
          <a:lstStyle/>
          <a:p>
            <a:r>
              <a:rPr lang="en-US" sz="2000" dirty="0"/>
              <a:t> # New Series Microsoft Azure 70-533 ( Implementation of Microsoft Azure Solution 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AWS :-Amazon web Series 2006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Microsoft Azure Feb 2010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70 – 532 :- developing of Microsoft</a:t>
            </a:r>
            <a:endParaRPr lang="en-US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/>
              <a:t>(ii) 70 -  533 :- Implement of MS – azure </a:t>
            </a:r>
            <a:endParaRPr lang="en-US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/>
              <a:t>(iii) 70 – 535 :- Architecture  of MS – Azure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The Virtual Machine in AWS is Called EC2 instance 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Azure :- Virtual Machine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VPC (Virtual private Cloud ) in AWS called Virtual Network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* Azure :- Virtual Nm/W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41079" y="1552755"/>
            <a:ext cx="395952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     		</a:t>
            </a:r>
            <a:r>
              <a:rPr lang="en-US" sz="2400" dirty="0">
                <a:sym typeface="Wingdings" panose="05000000000000000000" pitchFamily="2" charset="2"/>
              </a:rPr>
              <a:t>  AWS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AWS is the open Source  Computing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Pay As You Go /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1709" y="2734574"/>
            <a:ext cx="3848895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dirty="0">
                <a:sym typeface="Wingdings" panose="05000000000000000000" pitchFamily="2" charset="2"/>
              </a:rPr>
              <a:t>             Azure</a:t>
            </a: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Azure is Best in MS – product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Pay As You Go Model is Applicable  / min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948" y="2615184"/>
            <a:ext cx="98115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:- To Enable Online your Created Extra Disk In your Virtual 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0848" y="3429000"/>
            <a:ext cx="912571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Go to Your Server Manager In your Window Server </a:t>
            </a:r>
            <a:endParaRPr lang="en-US" dirty="0"/>
          </a:p>
          <a:p>
            <a:r>
              <a:rPr lang="en-US" dirty="0"/>
              <a:t>	|-------- Disk --------- Select your Offline Disk and See Left – Down Side  </a:t>
            </a:r>
            <a:endParaRPr lang="en-US" dirty="0"/>
          </a:p>
          <a:p>
            <a:r>
              <a:rPr lang="en-US" dirty="0"/>
              <a:t>						 |------ To Create Start the New Volume Wizard </a:t>
            </a:r>
            <a:endParaRPr lang="en-US" dirty="0"/>
          </a:p>
          <a:p>
            <a:r>
              <a:rPr lang="en-US" dirty="0"/>
              <a:t>								|------ Next ---------- Next ----- OK – Make your Partition   for Utilization  -------- next ----- next -------- next ----- Create  .</a:t>
            </a:r>
            <a:endParaRPr lang="en-US" dirty="0"/>
          </a:p>
          <a:p>
            <a:endParaRPr lang="en-US" dirty="0"/>
          </a:p>
          <a:p>
            <a:r>
              <a:rPr lang="en-US" dirty="0"/>
              <a:t> * Now Your partition Has Done </a:t>
            </a:r>
            <a:endParaRPr lang="en-US" dirty="0"/>
          </a:p>
          <a:p>
            <a:r>
              <a:rPr lang="en-US" dirty="0"/>
              <a:t> * Please   Check  in your Window server Library   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848" y="1325880"/>
            <a:ext cx="89336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:-  To Check  Your disk:-</a:t>
            </a:r>
            <a:endParaRPr lang="en-US" dirty="0"/>
          </a:p>
          <a:p>
            <a:r>
              <a:rPr lang="en-US" dirty="0"/>
              <a:t>    Go to Your Server ------------n Select Your Library Manager ----------- </a:t>
            </a:r>
            <a:r>
              <a:rPr lang="en-US" b="1" dirty="0"/>
              <a:t>Disk</a:t>
            </a:r>
            <a:r>
              <a:rPr lang="en-US" dirty="0"/>
              <a:t> …….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86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Theory of virtual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88136"/>
            <a:ext cx="5771452" cy="4703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1 Virtual Network</a:t>
            </a:r>
            <a:endParaRPr lang="en-US" sz="20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</a:rPr>
              <a:t>2 IP Address – Private / Public</a:t>
            </a:r>
            <a:endParaRPr lang="en-US" sz="20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</a:rPr>
              <a:t>3 Subnet </a:t>
            </a:r>
            <a:endParaRPr lang="en-US" sz="20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</a:rPr>
              <a:t>4 NIC </a:t>
            </a:r>
            <a:r>
              <a:rPr lang="en-US" sz="2000" dirty="0">
                <a:effectLst/>
                <a:sym typeface="Wingdings" panose="05000000000000000000" pitchFamily="2" charset="2"/>
              </a:rPr>
              <a:t> Network Interface Card 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5 Azure Load Balancer 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7 Application  Gateway ( layer 7 Balance )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8 Traffic Manager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9 Force Tunneling -------- inbound / outbound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10 Regional V net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11 Cross Premises  network ------------- Point to site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			   |------------ point to point</a:t>
            </a:r>
            <a:endParaRPr lang="en-US" sz="2000" dirty="0">
              <a:effectLst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sym typeface="Wingdings" panose="05000000000000000000" pitchFamily="2" charset="2"/>
              </a:rPr>
              <a:t>			   |------------ Express Route </a:t>
            </a:r>
            <a:endParaRPr lang="en-US" sz="2000" dirty="0">
              <a:effectLst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2135" y="1088390"/>
            <a:ext cx="4745355" cy="3415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Ip Address range – 10.0.0.0</a:t>
            </a:r>
            <a:endParaRPr lang="en-US" dirty="0"/>
          </a:p>
          <a:p>
            <a:r>
              <a:rPr lang="en-US" dirty="0"/>
              <a:t> * Subnet ------ 10.0.0.0 /  16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* note Some IP Address Not in use Manually</a:t>
            </a:r>
            <a:endParaRPr lang="en-US" dirty="0"/>
          </a:p>
          <a:p>
            <a:r>
              <a:rPr lang="en-US" dirty="0"/>
              <a:t> 10.0.0.0 ------ reserve for Default Network ID</a:t>
            </a:r>
            <a:endParaRPr lang="en-US" dirty="0"/>
          </a:p>
          <a:p>
            <a:r>
              <a:rPr lang="en-US" dirty="0"/>
              <a:t>10.0.0.1 ----- Reserve for Default Gateway</a:t>
            </a:r>
            <a:endParaRPr lang="en-US" dirty="0"/>
          </a:p>
          <a:p>
            <a:r>
              <a:rPr lang="en-US" dirty="0"/>
              <a:t>10.0.0.2  ---- </a:t>
            </a:r>
            <a:endParaRPr lang="en-US" dirty="0"/>
          </a:p>
          <a:p>
            <a:r>
              <a:rPr lang="en-US" dirty="0"/>
              <a:t>10.0.0.3  ---- </a:t>
            </a:r>
            <a:endParaRPr lang="en-US" dirty="0"/>
          </a:p>
          <a:p>
            <a:r>
              <a:rPr lang="en-US" dirty="0"/>
              <a:t>10.0.0.255 --- reserve for Default Broadcast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760495" y="2809875"/>
            <a:ext cx="204787" cy="51435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0923" y="2899648"/>
            <a:ext cx="3381374" cy="3348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Reserve for default DNS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7720584" y="6080760"/>
            <a:ext cx="4471416" cy="7772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Continue for Virtual N/W Diagram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0320" y="708660"/>
            <a:ext cx="8924544" cy="5769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/>
          <p:cNvSpPr/>
          <p:nvPr/>
        </p:nvSpPr>
        <p:spPr>
          <a:xfrm>
            <a:off x="2670048" y="347472"/>
            <a:ext cx="1828800" cy="72237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18904" y="708660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Subscription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3191256" y="1296162"/>
            <a:ext cx="7808976" cy="4956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7432" y="1169426"/>
            <a:ext cx="249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Resource Group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0168" y="3074396"/>
            <a:ext cx="2761488" cy="2231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97368" y="3108960"/>
            <a:ext cx="2761488" cy="2231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0846" y="4601718"/>
            <a:ext cx="17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 net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4884" y="4628464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 net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3894" y="5043922"/>
            <a:ext cx="107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 ….. 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10.0.0.0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1356" y="5109102"/>
            <a:ext cx="138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 ….. 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192.168.0..0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833622" y="3265485"/>
            <a:ext cx="804672" cy="8739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 M 1</a:t>
            </a:r>
            <a:endParaRPr lang="en-US" b="1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5410200" y="3285547"/>
            <a:ext cx="804672" cy="873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 M 2</a:t>
            </a:r>
            <a:endParaRPr lang="en-US" b="1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8087868" y="3271849"/>
            <a:ext cx="804672" cy="8739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 M 1</a:t>
            </a:r>
            <a:endParaRPr lang="en-US" b="1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9631680" y="3259467"/>
            <a:ext cx="804672" cy="8739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 M 2</a:t>
            </a:r>
            <a:endParaRPr lang="en-US" b="1" dirty="0"/>
          </a:p>
        </p:txBody>
      </p:sp>
      <p:sp>
        <p:nvSpPr>
          <p:cNvPr id="20" name="Arrow: Right 19"/>
          <p:cNvSpPr/>
          <p:nvPr/>
        </p:nvSpPr>
        <p:spPr>
          <a:xfrm>
            <a:off x="6391656" y="3722530"/>
            <a:ext cx="1696212" cy="302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Peering</a:t>
            </a:r>
            <a:endParaRPr lang="en-US" dirty="0"/>
          </a:p>
        </p:txBody>
      </p:sp>
      <p:sp>
        <p:nvSpPr>
          <p:cNvPr id="21" name="Arrow: Left 20"/>
          <p:cNvSpPr/>
          <p:nvPr/>
        </p:nvSpPr>
        <p:spPr>
          <a:xfrm>
            <a:off x="6050280" y="4294312"/>
            <a:ext cx="1847088" cy="3021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05313" y="3495675"/>
            <a:ext cx="1233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57701" y="3774305"/>
            <a:ext cx="1233487" cy="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21172" y="3495675"/>
            <a:ext cx="1233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673560" y="3774305"/>
            <a:ext cx="1233487" cy="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19938" y="1652588"/>
            <a:ext cx="0" cy="852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62784" y="2462210"/>
            <a:ext cx="119066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553200" y="2053834"/>
            <a:ext cx="566738" cy="494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19937" y="2053834"/>
            <a:ext cx="630937" cy="494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62764" y="2476829"/>
            <a:ext cx="119066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11380" y="2476829"/>
            <a:ext cx="119066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62784" y="1616078"/>
            <a:ext cx="119066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048250" y="2626054"/>
            <a:ext cx="44196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48250" y="2626054"/>
            <a:ext cx="0" cy="57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467850" y="2626054"/>
            <a:ext cx="0" cy="57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/>
          <p:cNvSpPr/>
          <p:nvPr/>
        </p:nvSpPr>
        <p:spPr>
          <a:xfrm>
            <a:off x="6327649" y="1517904"/>
            <a:ext cx="1507236" cy="11081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Lode Balancer</a:t>
            </a:r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9034272" y="1616078"/>
            <a:ext cx="1402046" cy="7697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  <a:endParaRPr lang="en-US" dirty="0"/>
          </a:p>
        </p:txBody>
      </p:sp>
      <p:sp>
        <p:nvSpPr>
          <p:cNvPr id="52" name="Arrow: Left 51"/>
          <p:cNvSpPr/>
          <p:nvPr/>
        </p:nvSpPr>
        <p:spPr>
          <a:xfrm>
            <a:off x="7464555" y="1918960"/>
            <a:ext cx="1723641" cy="28826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Top Corners Snipped 52"/>
          <p:cNvSpPr/>
          <p:nvPr/>
        </p:nvSpPr>
        <p:spPr>
          <a:xfrm>
            <a:off x="1009650" y="1102567"/>
            <a:ext cx="1194817" cy="816393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Force </a:t>
            </a:r>
            <a:r>
              <a:rPr lang="en-US" dirty="0" err="1">
                <a:solidFill>
                  <a:schemeClr val="bg1"/>
                </a:solidFill>
              </a:rPr>
              <a:t>Turlling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Arrow: Right 53"/>
          <p:cNvSpPr/>
          <p:nvPr/>
        </p:nvSpPr>
        <p:spPr>
          <a:xfrm>
            <a:off x="1990725" y="1616078"/>
            <a:ext cx="1784796" cy="2798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Beveled 54"/>
          <p:cNvSpPr/>
          <p:nvPr/>
        </p:nvSpPr>
        <p:spPr>
          <a:xfrm>
            <a:off x="469394" y="4491444"/>
            <a:ext cx="1561338" cy="1697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Office</a:t>
            </a:r>
            <a:endParaRPr lang="en-US" sz="2800" b="1" dirty="0"/>
          </a:p>
        </p:txBody>
      </p:sp>
      <p:sp>
        <p:nvSpPr>
          <p:cNvPr id="56" name="Oval 55"/>
          <p:cNvSpPr/>
          <p:nvPr/>
        </p:nvSpPr>
        <p:spPr>
          <a:xfrm>
            <a:off x="710184" y="4020359"/>
            <a:ext cx="1133856" cy="914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VPN</a:t>
            </a:r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2158938" y="2178855"/>
            <a:ext cx="844008" cy="76739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VPN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260475" y="2670175"/>
            <a:ext cx="1038225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60475" y="2670175"/>
            <a:ext cx="0" cy="15494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38225" y="2451429"/>
            <a:ext cx="0" cy="1717346"/>
          </a:xfrm>
          <a:prstGeom prst="line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09650" y="2476829"/>
            <a:ext cx="1397000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150" y="323850"/>
            <a:ext cx="101727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to Create Virtual Network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875" y="1443841"/>
            <a:ext cx="863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Portal </a:t>
            </a:r>
            <a:endParaRPr lang="en-US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V net 1</a:t>
            </a:r>
            <a:endParaRPr lang="en-US" dirty="0"/>
          </a:p>
          <a:p>
            <a:r>
              <a:rPr lang="en-US" dirty="0"/>
              <a:t>		| ------ Address  space ------ 10.0.0.0/16</a:t>
            </a:r>
            <a:endParaRPr lang="en-US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 Select  have you created  else create new</a:t>
            </a:r>
            <a:endParaRPr lang="en-US" dirty="0"/>
          </a:p>
          <a:p>
            <a:r>
              <a:rPr lang="en-US" dirty="0"/>
              <a:t>		|				|------- Name -------- v net </a:t>
            </a:r>
            <a:r>
              <a:rPr lang="en-US" dirty="0" err="1"/>
              <a:t>rg</a:t>
            </a:r>
            <a:r>
              <a:rPr lang="en-US" dirty="0"/>
              <a:t> 1</a:t>
            </a:r>
            <a:endParaRPr lang="en-US" dirty="0"/>
          </a:p>
          <a:p>
            <a:r>
              <a:rPr lang="en-US" dirty="0"/>
              <a:t>		|---- location ---- east US</a:t>
            </a:r>
            <a:endParaRPr lang="en-US" dirty="0"/>
          </a:p>
          <a:p>
            <a:r>
              <a:rPr lang="en-US" dirty="0"/>
              <a:t>		|----- Subnet ----------- Name -------- v net subnet 1</a:t>
            </a:r>
            <a:endParaRPr lang="en-US" dirty="0"/>
          </a:p>
          <a:p>
            <a:r>
              <a:rPr lang="en-US" dirty="0"/>
              <a:t>		|			|---------- Address Range -------- 10.0.0.0/16</a:t>
            </a:r>
            <a:endParaRPr lang="en-US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062538" y="4338636"/>
            <a:ext cx="438150" cy="79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600700" y="4548185"/>
            <a:ext cx="2657475" cy="371475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change else default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" y="253365"/>
            <a:ext cx="11597640" cy="398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How to Established  a Connection between Two Virtual Machine in a single Virtual Network (v net)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0225" y="804545"/>
            <a:ext cx="1128204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Here , Intra-structure Backbone  tool use between  two Virtual Machine in a single Virtual Network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9106" y="1449561"/>
            <a:ext cx="28898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 Create A Virtual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880" y="1294765"/>
            <a:ext cx="3364230" cy="922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Create Two Virtual Machine with  RG , V net both are same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520" y="1315720"/>
            <a:ext cx="335661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:- RDP Both of VM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84920" y="1819275"/>
            <a:ext cx="2639695" cy="645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:- window firewall </a:t>
            </a:r>
            <a:r>
              <a:rPr lang="en-US" b="1" dirty="0"/>
              <a:t>Off</a:t>
            </a:r>
            <a:r>
              <a:rPr lang="en-US" dirty="0"/>
              <a:t> of both VM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52293" y="2701175"/>
            <a:ext cx="287259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:- CMD in server Ping each other with the help of private IP address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9034" y="2295279"/>
            <a:ext cx="7366957" cy="3963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hought Bubble: Cloud 16"/>
          <p:cNvSpPr/>
          <p:nvPr/>
        </p:nvSpPr>
        <p:spPr>
          <a:xfrm>
            <a:off x="1147314" y="1819001"/>
            <a:ext cx="1699404" cy="84656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Azure</a:t>
            </a:r>
            <a:endParaRPr lang="en-US" sz="28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1595887" y="2718110"/>
            <a:ext cx="6435305" cy="2877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01396" y="2626744"/>
            <a:ext cx="303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Resource group – V net 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2211406"/>
            <a:ext cx="139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97016" y="3160689"/>
            <a:ext cx="5585603" cy="211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44461" y="4958283"/>
            <a:ext cx="13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&lt;…..&gt;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294626" y="3404276"/>
            <a:ext cx="1043797" cy="12022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VM 1</a:t>
            </a:r>
            <a:endParaRPr lang="en-US" dirty="0"/>
          </a:p>
          <a:p>
            <a:pPr algn="ctr"/>
            <a:r>
              <a:rPr lang="en-US" sz="1600" dirty="0"/>
              <a:t>10.0.0.4</a:t>
            </a:r>
            <a:endParaRPr lang="en-US" sz="1600" dirty="0"/>
          </a:p>
          <a:p>
            <a:pPr algn="ctr"/>
            <a:r>
              <a:rPr lang="en-US" sz="1600" dirty="0"/>
              <a:t>private</a:t>
            </a:r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4291640" y="3404276"/>
            <a:ext cx="1043797" cy="12022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VM 2</a:t>
            </a:r>
            <a:endParaRPr lang="en-US" dirty="0"/>
          </a:p>
          <a:p>
            <a:pPr algn="ctr"/>
            <a:r>
              <a:rPr lang="en-US" sz="1600" dirty="0"/>
              <a:t>10.0.0.5</a:t>
            </a:r>
            <a:endParaRPr lang="en-US" sz="1600" dirty="0"/>
          </a:p>
          <a:p>
            <a:pPr algn="ctr"/>
            <a:r>
              <a:rPr lang="en-US" sz="1600" dirty="0"/>
              <a:t>private</a:t>
            </a:r>
            <a:endParaRPr lang="en-US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6305906" y="3404276"/>
            <a:ext cx="1043797" cy="12022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VM 3</a:t>
            </a:r>
            <a:endParaRPr lang="en-US" dirty="0"/>
          </a:p>
          <a:p>
            <a:pPr algn="ctr"/>
            <a:r>
              <a:rPr lang="en-US" sz="1600" dirty="0"/>
              <a:t>10.0.0.6</a:t>
            </a:r>
            <a:endParaRPr lang="en-US" sz="1600" dirty="0"/>
          </a:p>
          <a:p>
            <a:pPr algn="ctr"/>
            <a:r>
              <a:rPr lang="en-US" sz="1600" dirty="0"/>
              <a:t>private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91774" y="3765268"/>
            <a:ext cx="121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3487" y="3765268"/>
            <a:ext cx="121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298944" y="4219160"/>
            <a:ext cx="1020674" cy="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323274" y="4219160"/>
            <a:ext cx="1020674" cy="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5487" y="4753660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 net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755" y="2142165"/>
            <a:ext cx="7626650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</a:t>
            </a:r>
            <a:endParaRPr lang="en-US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/>
              <a:t>V net 1</a:t>
            </a:r>
            <a:endParaRPr lang="en-US" b="1" dirty="0"/>
          </a:p>
          <a:p>
            <a:r>
              <a:rPr lang="en-US" dirty="0"/>
              <a:t>		| ------ Address  space ------ 10.0.0.0/16</a:t>
            </a:r>
            <a:endParaRPr lang="en-US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 Select  have you created  else create new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/>
              <a:t>v net </a:t>
            </a:r>
            <a:r>
              <a:rPr lang="en-US" b="1" dirty="0" err="1"/>
              <a:t>rg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|---- location ---- east US</a:t>
            </a:r>
            <a:endParaRPr lang="en-US" dirty="0"/>
          </a:p>
          <a:p>
            <a:r>
              <a:rPr lang="en-US" dirty="0"/>
              <a:t>		|----- Subnet ----------- Name -------- v net subnet 1</a:t>
            </a:r>
            <a:endParaRPr lang="en-US" dirty="0"/>
          </a:p>
          <a:p>
            <a:r>
              <a:rPr lang="en-US" dirty="0"/>
              <a:t>		|			|---------- Address Range -------- 10.0.0.0/16</a:t>
            </a:r>
            <a:endParaRPr lang="en-US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3" name="Arrow: Right 2"/>
          <p:cNvSpPr/>
          <p:nvPr/>
        </p:nvSpPr>
        <p:spPr>
          <a:xfrm>
            <a:off x="7056408" y="6211019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85336" y="1314941"/>
            <a:ext cx="28898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 Create A Virtual network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75" y="674400"/>
            <a:ext cx="10534650" cy="550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:-  Create 1</a:t>
            </a:r>
            <a:r>
              <a:rPr lang="en-US" sz="1600" baseline="30000" dirty="0"/>
              <a:t>st</a:t>
            </a:r>
            <a:r>
              <a:rPr lang="en-US" sz="1600" dirty="0"/>
              <a:t> Virtual Machine ,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 </a:t>
            </a:r>
            <a:r>
              <a:rPr lang="en-US" sz="1600" b="1" dirty="0"/>
              <a:t>v net </a:t>
            </a:r>
            <a:r>
              <a:rPr lang="en-US" sz="1600" b="1" dirty="0" err="1"/>
              <a:t>rg</a:t>
            </a:r>
            <a:r>
              <a:rPr lang="en-US" sz="1600" b="1" dirty="0"/>
              <a:t> 1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/>
              <a:t>1 – VM 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/>
              <a:t>V net 1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3" name="Arrow: Right 2"/>
          <p:cNvSpPr/>
          <p:nvPr/>
        </p:nvSpPr>
        <p:spPr>
          <a:xfrm>
            <a:off x="8324491" y="6357668"/>
            <a:ext cx="3657600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    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350" y="865875"/>
            <a:ext cx="62865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2603" y="4248510"/>
            <a:ext cx="6211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Complete Virtual Machine 1</a:t>
            </a:r>
            <a:r>
              <a:rPr lang="en-US" sz="3600" baseline="30000" dirty="0"/>
              <a:t>st</a:t>
            </a:r>
            <a:r>
              <a:rPr lang="en-US" sz="3600" dirty="0"/>
              <a:t>  Do Same Process to Create 2</a:t>
            </a:r>
            <a:r>
              <a:rPr lang="en-US" sz="3600" baseline="30000" dirty="0"/>
              <a:t>nd</a:t>
            </a:r>
            <a:r>
              <a:rPr lang="en-US" sz="3600" dirty="0"/>
              <a:t>  Virtual Machine</a:t>
            </a:r>
            <a:endParaRPr lang="en-US" sz="3600" dirty="0"/>
          </a:p>
        </p:txBody>
      </p:sp>
      <p:sp>
        <p:nvSpPr>
          <p:cNvPr id="4" name="Arrow: Right 3"/>
          <p:cNvSpPr/>
          <p:nvPr/>
        </p:nvSpPr>
        <p:spPr>
          <a:xfrm>
            <a:off x="7056408" y="6125386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75" y="674400"/>
            <a:ext cx="10534650" cy="550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:-  Create 2</a:t>
            </a:r>
            <a:r>
              <a:rPr lang="en-US" sz="1600" baseline="30000" dirty="0"/>
              <a:t>nd</a:t>
            </a:r>
            <a:r>
              <a:rPr lang="en-US" sz="1600" dirty="0"/>
              <a:t>  Virtual Machine ,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 </a:t>
            </a:r>
            <a:r>
              <a:rPr lang="en-US" sz="1600" b="1" dirty="0"/>
              <a:t>v net </a:t>
            </a:r>
            <a:r>
              <a:rPr lang="en-US" sz="1600" b="1" dirty="0" err="1"/>
              <a:t>rg</a:t>
            </a:r>
            <a:r>
              <a:rPr lang="en-US" sz="1600" b="1" dirty="0"/>
              <a:t> 1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/>
              <a:t>2 – VM 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/>
              <a:t>V net 1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3" name="Arrow: Right 2"/>
          <p:cNvSpPr/>
          <p:nvPr/>
        </p:nvSpPr>
        <p:spPr>
          <a:xfrm>
            <a:off x="7056408" y="632316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 </a:t>
            </a:r>
            <a:endParaRPr 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819" y="486312"/>
            <a:ext cx="62865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777" y="3545004"/>
            <a:ext cx="4804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Virtual Machine 2</a:t>
            </a:r>
            <a:r>
              <a:rPr lang="en-US" sz="2800" baseline="30000" dirty="0"/>
              <a:t>nd</a:t>
            </a:r>
            <a:r>
              <a:rPr lang="en-US" sz="2800" dirty="0"/>
              <a:t> 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79002" y="664032"/>
            <a:ext cx="499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3</a:t>
            </a:r>
            <a:r>
              <a:rPr lang="en-US" sz="2400" baseline="30000" dirty="0"/>
              <a:t>rd</a:t>
            </a:r>
            <a:r>
              <a:rPr lang="en-US" sz="2400" dirty="0"/>
              <a:t> download one – by – one RDP file of both server Access your Virtual Machine Server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02981" y="1812244"/>
            <a:ext cx="54102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Open your Created Virtual machine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|----Click on </a:t>
            </a:r>
            <a:r>
              <a:rPr lang="en-US" b="1" dirty="0">
                <a:sym typeface="Wingdings" panose="05000000000000000000" pitchFamily="2" charset="2"/>
              </a:rPr>
              <a:t>connect</a:t>
            </a:r>
            <a:r>
              <a:rPr lang="en-US" dirty="0">
                <a:sym typeface="Wingdings" panose="05000000000000000000" pitchFamily="2" charset="2"/>
              </a:rPr>
              <a:t> ------- Download </a:t>
            </a:r>
            <a:r>
              <a:rPr lang="en-US" b="1" dirty="0">
                <a:sym typeface="Wingdings" panose="05000000000000000000" pitchFamily="2" charset="2"/>
              </a:rPr>
              <a:t>RDP</a:t>
            </a:r>
            <a:r>
              <a:rPr lang="en-US" dirty="0">
                <a:sym typeface="Wingdings" panose="05000000000000000000" pitchFamily="2" charset="2"/>
              </a:rPr>
              <a:t> -------Open downloaded  RDP -------- </a:t>
            </a:r>
            <a:r>
              <a:rPr lang="en-US" b="1" dirty="0">
                <a:sym typeface="Wingdings" panose="05000000000000000000" pitchFamily="2" charset="2"/>
              </a:rPr>
              <a:t>Paste Virtual Public Ip address </a:t>
            </a:r>
            <a:r>
              <a:rPr lang="en-US" dirty="0">
                <a:sym typeface="Wingdings" panose="05000000000000000000" pitchFamily="2" charset="2"/>
              </a:rPr>
              <a:t>in opened RDP-------- Next ---------Username-------”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” --------password -----1234------</a:t>
            </a:r>
            <a:r>
              <a:rPr lang="en-US" b="1" dirty="0">
                <a:sym typeface="Wingdings" panose="05000000000000000000" pitchFamily="2" charset="2"/>
              </a:rPr>
              <a:t>OK</a:t>
            </a:r>
            <a:r>
              <a:rPr lang="en-US" dirty="0">
                <a:sym typeface="Wingdings" panose="05000000000000000000" pitchFamily="2" charset="2"/>
              </a:rPr>
              <a:t> -------- yes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Now your server has opened ………..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0883" y="4068224"/>
            <a:ext cx="1047246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:- window firewall </a:t>
            </a:r>
            <a:r>
              <a:rPr lang="en-US" b="1" dirty="0"/>
              <a:t>Off</a:t>
            </a:r>
            <a:r>
              <a:rPr lang="en-US" dirty="0"/>
              <a:t> of both VM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Open </a:t>
            </a:r>
            <a:r>
              <a:rPr lang="en-US" dirty="0"/>
              <a:t>one-by-one window server of ( virtual Machine ) and go to open </a:t>
            </a:r>
            <a:r>
              <a:rPr lang="en-US" b="1" dirty="0"/>
              <a:t>Network and Sharing </a:t>
            </a:r>
            <a:r>
              <a:rPr lang="en-US" dirty="0"/>
              <a:t> option on your server screen , ------- select firewall  on / off -------turn </a:t>
            </a:r>
            <a:r>
              <a:rPr lang="en-US" b="1" dirty="0"/>
              <a:t>off </a:t>
            </a:r>
            <a:r>
              <a:rPr lang="en-US" dirty="0"/>
              <a:t>firewall   ( *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both Virtual Machine 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882" y="5434966"/>
            <a:ext cx="1047246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:- Open any one your server , then open </a:t>
            </a:r>
            <a:r>
              <a:rPr lang="en-US" b="1" dirty="0"/>
              <a:t>CMD</a:t>
            </a:r>
            <a:r>
              <a:rPr lang="en-US" dirty="0"/>
              <a:t> Command in your opened server , after then Type Ping and Private Ip Address Of 2</a:t>
            </a:r>
            <a:r>
              <a:rPr lang="en-US" baseline="30000" dirty="0"/>
              <a:t>nd</a:t>
            </a:r>
            <a:r>
              <a:rPr lang="en-US" dirty="0"/>
              <a:t> Virtual Machine ( 10.0.0.5 ) .</a:t>
            </a:r>
            <a:endParaRPr lang="en-US" dirty="0"/>
          </a:p>
          <a:p>
            <a:r>
              <a:rPr lang="en-US" b="1" dirty="0"/>
              <a:t>If you got replay ,</a:t>
            </a:r>
            <a:r>
              <a:rPr lang="en-US" dirty="0"/>
              <a:t> then your both VMs are working with each other with private IP address 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MS – azure’s  topics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5033"/>
            <a:ext cx="4250096" cy="39899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Virtual Machine </a:t>
            </a:r>
            <a:endParaRPr lang="en-US" dirty="0"/>
          </a:p>
          <a:p>
            <a:pPr lvl="1"/>
            <a:r>
              <a:rPr lang="en-US" dirty="0"/>
              <a:t>Virtual Network</a:t>
            </a:r>
            <a:endParaRPr lang="en-US" dirty="0"/>
          </a:p>
          <a:p>
            <a:pPr lvl="1"/>
            <a:r>
              <a:rPr lang="en-US" dirty="0"/>
              <a:t>Load balancer</a:t>
            </a:r>
            <a:endParaRPr lang="en-US" dirty="0"/>
          </a:p>
          <a:p>
            <a:pPr lvl="1"/>
            <a:r>
              <a:rPr lang="en-US" dirty="0"/>
              <a:t>On – Site Point to Point Connectivity   </a:t>
            </a:r>
            <a:endParaRPr lang="en-US" dirty="0"/>
          </a:p>
          <a:p>
            <a:pPr lvl="1"/>
            <a:r>
              <a:rPr lang="en-US" dirty="0"/>
              <a:t>VPN -  gateways </a:t>
            </a:r>
            <a:endParaRPr lang="en-US" dirty="0"/>
          </a:p>
          <a:p>
            <a:pPr lvl="1"/>
            <a:r>
              <a:rPr lang="en-US" dirty="0"/>
              <a:t>storage (Back Storage)</a:t>
            </a:r>
            <a:endParaRPr lang="en-US" dirty="0"/>
          </a:p>
          <a:p>
            <a:pPr lvl="1"/>
            <a:r>
              <a:rPr lang="en-US" dirty="0"/>
              <a:t>Web App</a:t>
            </a:r>
            <a:endParaRPr lang="en-US" dirty="0"/>
          </a:p>
          <a:p>
            <a:pPr lvl="1"/>
            <a:r>
              <a:rPr lang="en-US" dirty="0"/>
              <a:t>SQAL  ( data base)</a:t>
            </a:r>
            <a:endParaRPr lang="en-US" dirty="0"/>
          </a:p>
          <a:p>
            <a:pPr lvl="1"/>
            <a:r>
              <a:rPr lang="en-US" dirty="0"/>
              <a:t>Mobile App</a:t>
            </a:r>
            <a:endParaRPr lang="en-US" dirty="0"/>
          </a:p>
          <a:p>
            <a:pPr lvl="1"/>
            <a:r>
              <a:rPr lang="en-US" dirty="0"/>
              <a:t>Develop      </a:t>
            </a:r>
            <a:endParaRPr lang="en-US" dirty="0"/>
          </a:p>
          <a:p>
            <a:pPr lvl="1"/>
            <a:r>
              <a:rPr lang="en-US" dirty="0"/>
              <a:t>Azure Activity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457" y="181155"/>
            <a:ext cx="999801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V.Net1 to V.Net2 Peering in same region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457" y="819509"/>
            <a:ext cx="72116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Azure Support :-</a:t>
            </a:r>
            <a:endParaRPr lang="en-US" sz="2000" dirty="0">
              <a:sym typeface="Wingdings" panose="05000000000000000000" pitchFamily="2" charset="2"/>
            </a:endParaRPr>
          </a:p>
          <a:p>
            <a:pPr marL="857250" lvl="1" indent="-400050">
              <a:buAutoNum type="romanLcParenBoth"/>
            </a:pPr>
            <a:r>
              <a:rPr lang="en-US" sz="2000" dirty="0">
                <a:sym typeface="Wingdings" panose="05000000000000000000" pitchFamily="2" charset="2"/>
              </a:rPr>
              <a:t>:- </a:t>
            </a:r>
            <a:r>
              <a:rPr lang="en-US" sz="2000" dirty="0" err="1">
                <a:sym typeface="Wingdings" panose="05000000000000000000" pitchFamily="2" charset="2"/>
              </a:rPr>
              <a:t>V.Net</a:t>
            </a:r>
            <a:r>
              <a:rPr lang="en-US" sz="2000" dirty="0">
                <a:sym typeface="Wingdings" panose="05000000000000000000" pitchFamily="2" charset="2"/>
              </a:rPr>
              <a:t> Peering  Connection V.net within the same region </a:t>
            </a:r>
            <a:endParaRPr lang="en-US" sz="2000" dirty="0">
              <a:sym typeface="Wingdings" panose="05000000000000000000" pitchFamily="2" charset="2"/>
            </a:endParaRPr>
          </a:p>
          <a:p>
            <a:pPr marL="857250" lvl="1" indent="-400050">
              <a:buAutoNum type="romanLcParenBoth"/>
            </a:pPr>
            <a:r>
              <a:rPr lang="en-US" sz="2000" dirty="0">
                <a:sym typeface="Wingdings" panose="05000000000000000000" pitchFamily="2" charset="2"/>
              </a:rPr>
              <a:t>:- Global V.net Peering  connectivity Access the region 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* Always Should  be Different Ip address range Between two Different V.net 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457" y="2631056"/>
            <a:ext cx="86609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Benefits :-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Network Traffic Between Peered Virtual Network is Private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Low latency ,high bandwidth  connectivity  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Ability to Communicate ,transfer for data access Azure Regions and Subscription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The Traffic between virtual Machine is peered virtual network is routed  directly through the MS – backbone intra-structure  not through a gateways or the other public internet</a:t>
            </a: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Peering are not transitive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V.Net1 -------- v.net2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v.net2----------v.net1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7046" y="4545167"/>
            <a:ext cx="319177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Create 2 v.net in same region v.net1 / v.net2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7110" y="5191498"/>
            <a:ext cx="31917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Create 2 </a:t>
            </a:r>
            <a:r>
              <a:rPr lang="en-US" dirty="0" err="1"/>
              <a:t>Vm</a:t>
            </a:r>
            <a:r>
              <a:rPr lang="en-US" dirty="0"/>
              <a:t> in both v.net , vm1 </a:t>
            </a:r>
            <a:r>
              <a:rPr lang="en-US" dirty="0">
                <a:sym typeface="Wingdings" panose="05000000000000000000" pitchFamily="2" charset="2"/>
              </a:rPr>
              <a:t> v.net 1/ vm2 v.net2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884" y="5191498"/>
            <a:ext cx="31917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check  the both peering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820" y="4547335"/>
            <a:ext cx="319177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peering with each – other </a:t>
            </a:r>
            <a:endParaRPr lang="en-US" dirty="0"/>
          </a:p>
          <a:p>
            <a:r>
              <a:rPr lang="en-US" dirty="0"/>
              <a:t>v.net1-</a:t>
            </a:r>
            <a:r>
              <a:rPr lang="en-US" dirty="0">
                <a:sym typeface="Wingdings" panose="05000000000000000000" pitchFamily="2" charset="2"/>
              </a:rPr>
              <a:t>v.net2 / v.net2v.net1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1140" y="1190445"/>
            <a:ext cx="3191774" cy="1260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79611" y="1709417"/>
            <a:ext cx="931653" cy="59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v.net1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94831" y="1664334"/>
            <a:ext cx="931653" cy="59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v.net2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254707" y="1820585"/>
            <a:ext cx="146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437298" y="2053498"/>
            <a:ext cx="142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79611" y="1302819"/>
            <a:ext cx="25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RG - 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7240438" y="632316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5492" y="732291"/>
            <a:ext cx="501050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Create 2 v.net in same region v.net1 / v.net2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611" y="224287"/>
            <a:ext cx="96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peering v.net 1 to v.net2 in same region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118" y="1288150"/>
            <a:ext cx="762665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 </a:t>
            </a:r>
            <a:r>
              <a:rPr lang="en-US" b="1" dirty="0"/>
              <a:t>V.net 1</a:t>
            </a:r>
            <a:endParaRPr lang="en-US" b="1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/>
              <a:t>V net 1</a:t>
            </a:r>
            <a:endParaRPr lang="en-US" b="1" dirty="0"/>
          </a:p>
          <a:p>
            <a:r>
              <a:rPr lang="en-US" dirty="0"/>
              <a:t>		| ------ Address  space ------ </a:t>
            </a:r>
            <a:r>
              <a:rPr lang="en-US" b="1" dirty="0"/>
              <a:t>10.0.0.0/16</a:t>
            </a:r>
            <a:endParaRPr lang="en-US" b="1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/>
              <a:t>v net </a:t>
            </a:r>
            <a:r>
              <a:rPr lang="en-US" b="1" dirty="0" err="1"/>
              <a:t>rg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|---- location ---- east US</a:t>
            </a:r>
            <a:endParaRPr lang="en-US" b="1" dirty="0"/>
          </a:p>
          <a:p>
            <a:r>
              <a:rPr lang="en-US" dirty="0"/>
              <a:t>		|----- Subnet ----------- Name -------- v net subnet 1</a:t>
            </a:r>
            <a:endParaRPr lang="en-US" dirty="0"/>
          </a:p>
          <a:p>
            <a:r>
              <a:rPr lang="en-US" dirty="0"/>
              <a:t>		|			|---------- Address Range -------- </a:t>
            </a:r>
            <a:r>
              <a:rPr lang="en-US" b="1" dirty="0"/>
              <a:t>10.0.0.0/24</a:t>
            </a:r>
            <a:endParaRPr lang="en-US" b="1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6978771" y="5357004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7" name="Right Brace 6"/>
          <p:cNvSpPr/>
          <p:nvPr/>
        </p:nvSpPr>
        <p:spPr>
          <a:xfrm>
            <a:off x="4872756" y="4140232"/>
            <a:ext cx="438150" cy="79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410918" y="4349781"/>
            <a:ext cx="2657475" cy="371475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change else default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118" y="1288150"/>
            <a:ext cx="762665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 </a:t>
            </a:r>
            <a:r>
              <a:rPr lang="en-US" b="1" dirty="0"/>
              <a:t>V.net 2</a:t>
            </a:r>
            <a:endParaRPr lang="en-US" b="1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/>
              <a:t>V net 2</a:t>
            </a:r>
            <a:endParaRPr lang="en-US" b="1" dirty="0"/>
          </a:p>
          <a:p>
            <a:r>
              <a:rPr lang="en-US" dirty="0"/>
              <a:t>		| ------ Address  space ------ </a:t>
            </a:r>
            <a:r>
              <a:rPr lang="en-US" b="1" dirty="0"/>
              <a:t>192.168.0.0/16</a:t>
            </a:r>
            <a:endParaRPr lang="en-US" b="1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/>
              <a:t>v net </a:t>
            </a:r>
            <a:r>
              <a:rPr lang="en-US" b="1" dirty="0" err="1"/>
              <a:t>rg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|---- location ---- east US</a:t>
            </a:r>
            <a:endParaRPr lang="en-US" b="1" dirty="0"/>
          </a:p>
          <a:p>
            <a:r>
              <a:rPr lang="en-US" dirty="0"/>
              <a:t>		|----- Subnet ----------- Name -------- v net subnet 1</a:t>
            </a:r>
            <a:endParaRPr lang="en-US" dirty="0"/>
          </a:p>
          <a:p>
            <a:r>
              <a:rPr lang="en-US" dirty="0"/>
              <a:t>		|			|---------- Address Range --------</a:t>
            </a:r>
            <a:r>
              <a:rPr lang="en-US" b="1" dirty="0"/>
              <a:t>192.168.1.0/24</a:t>
            </a:r>
            <a:endParaRPr lang="en-US" b="1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3" name="Arrow: Right 2"/>
          <p:cNvSpPr/>
          <p:nvPr/>
        </p:nvSpPr>
        <p:spPr>
          <a:xfrm>
            <a:off x="6978771" y="5357004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4" name="Right Brace 3"/>
          <p:cNvSpPr/>
          <p:nvPr/>
        </p:nvSpPr>
        <p:spPr>
          <a:xfrm>
            <a:off x="4812376" y="4140233"/>
            <a:ext cx="438150" cy="79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5350538" y="4349782"/>
            <a:ext cx="2657475" cy="371475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change else default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962" y="284672"/>
            <a:ext cx="985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Create 2 Virtual Machine , VM1 in v.net1 / VM2 in v.net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675" y="674400"/>
            <a:ext cx="10534650" cy="550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:-  Create 1</a:t>
            </a:r>
            <a:r>
              <a:rPr lang="en-US" sz="1600" baseline="30000" dirty="0"/>
              <a:t>st</a:t>
            </a:r>
            <a:r>
              <a:rPr lang="en-US" sz="1600" dirty="0"/>
              <a:t> Virtual Machine ,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</a:t>
            </a:r>
            <a:r>
              <a:rPr lang="en-US" sz="1600" b="1" dirty="0"/>
              <a:t>|	|-- resource Group ---  v net </a:t>
            </a:r>
            <a:r>
              <a:rPr lang="en-US" sz="1600" b="1" dirty="0" err="1"/>
              <a:t>rg</a:t>
            </a:r>
            <a:r>
              <a:rPr lang="en-US" sz="1600" b="1" dirty="0"/>
              <a:t> 1</a:t>
            </a:r>
            <a:endParaRPr lang="en-US" sz="1600" b="1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/>
              <a:t>VM 1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/>
              <a:t>V net 1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6" name="Arrow: Right 5"/>
          <p:cNvSpPr/>
          <p:nvPr/>
        </p:nvSpPr>
        <p:spPr>
          <a:xfrm>
            <a:off x="8324491" y="6357668"/>
            <a:ext cx="3657600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   </a:t>
            </a:r>
            <a:endParaRPr 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350" y="865875"/>
            <a:ext cx="62865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2603" y="4248510"/>
            <a:ext cx="6211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Complete Virtual Machine 1</a:t>
            </a:r>
            <a:r>
              <a:rPr lang="en-US" sz="3600" baseline="30000" dirty="0"/>
              <a:t>st</a:t>
            </a:r>
            <a:r>
              <a:rPr lang="en-US" sz="3600" dirty="0"/>
              <a:t>  Do Same Process to Create 2</a:t>
            </a:r>
            <a:r>
              <a:rPr lang="en-US" sz="3600" baseline="30000" dirty="0"/>
              <a:t>nd</a:t>
            </a:r>
            <a:r>
              <a:rPr lang="en-US" sz="3600" dirty="0"/>
              <a:t>  Virtual Machine</a:t>
            </a:r>
            <a:endParaRPr lang="en-US" sz="3600" dirty="0"/>
          </a:p>
        </p:txBody>
      </p:sp>
      <p:sp>
        <p:nvSpPr>
          <p:cNvPr id="4" name="Arrow: Right 3"/>
          <p:cNvSpPr/>
          <p:nvPr/>
        </p:nvSpPr>
        <p:spPr>
          <a:xfrm>
            <a:off x="7056408" y="6125386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75" y="493244"/>
            <a:ext cx="10534650" cy="550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:-  Create 2</a:t>
            </a:r>
            <a:r>
              <a:rPr lang="en-US" sz="1600" baseline="30000" dirty="0"/>
              <a:t>nd</a:t>
            </a:r>
            <a:r>
              <a:rPr lang="en-US" sz="1600" dirty="0"/>
              <a:t>  Virtual Machine ,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</a:t>
            </a:r>
            <a:r>
              <a:rPr lang="en-US" sz="1600" b="1" dirty="0"/>
              <a:t>|-- resource Group ---  v net </a:t>
            </a:r>
            <a:r>
              <a:rPr lang="en-US" sz="1600" b="1" dirty="0" err="1"/>
              <a:t>rg</a:t>
            </a:r>
            <a:r>
              <a:rPr lang="en-US" sz="1600" b="1" dirty="0"/>
              <a:t> 1</a:t>
            </a:r>
            <a:endParaRPr lang="en-US" sz="1600" b="1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/>
              <a:t>VM2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/>
              <a:t>v.net 2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3" name="Arrow: Right 2"/>
          <p:cNvSpPr/>
          <p:nvPr/>
        </p:nvSpPr>
        <p:spPr>
          <a:xfrm>
            <a:off x="7056408" y="632316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</a:t>
            </a:r>
            <a:endParaRPr 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819" y="486312"/>
            <a:ext cx="62865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777" y="3545004"/>
            <a:ext cx="4804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Virtual Machine 2</a:t>
            </a:r>
            <a:r>
              <a:rPr lang="en-US" sz="2800" baseline="30000" dirty="0"/>
              <a:t>nd</a:t>
            </a:r>
            <a:r>
              <a:rPr lang="en-US" sz="2800" dirty="0"/>
              <a:t>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47449" y="486312"/>
            <a:ext cx="505507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peering with each – other </a:t>
            </a:r>
            <a:endParaRPr lang="en-US" dirty="0"/>
          </a:p>
          <a:p>
            <a:pPr algn="ctr"/>
            <a:r>
              <a:rPr lang="en-US" dirty="0"/>
              <a:t>v.net1-</a:t>
            </a:r>
            <a:r>
              <a:rPr lang="en-US" dirty="0">
                <a:sym typeface="Wingdings" panose="05000000000000000000" pitchFamily="2" charset="2"/>
              </a:rPr>
              <a:t>v.net2 / v.net2v.net1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7449" y="1268083"/>
            <a:ext cx="5055079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Peering v.net1-</a:t>
            </a:r>
            <a:r>
              <a:rPr lang="en-US" dirty="0">
                <a:sym typeface="Wingdings" panose="05000000000000000000" pitchFamily="2" charset="2"/>
              </a:rPr>
              <a:t>v.net 2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Click on virtual Network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|-----select v.net 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 in lift side select peering option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 Name --- </a:t>
            </a:r>
            <a:r>
              <a:rPr lang="en-US" b="1" dirty="0">
                <a:sym typeface="Wingdings" panose="05000000000000000000" pitchFamily="2" charset="2"/>
              </a:rPr>
              <a:t>v.net 1 – v.net 2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 Virtual Network – </a:t>
            </a:r>
            <a:r>
              <a:rPr lang="en-US" b="1" dirty="0">
                <a:sym typeface="Wingdings" panose="05000000000000000000" pitchFamily="2" charset="2"/>
              </a:rPr>
              <a:t>v.net 2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7449" y="3625633"/>
            <a:ext cx="5055079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Peering v.net2-</a:t>
            </a:r>
            <a:r>
              <a:rPr lang="en-US" dirty="0">
                <a:sym typeface="Wingdings" panose="05000000000000000000" pitchFamily="2" charset="2"/>
              </a:rPr>
              <a:t>v.net 1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Click on virtual Network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|-----select v.net 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 in lift side select peering option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 Name --- </a:t>
            </a:r>
            <a:r>
              <a:rPr lang="en-US" b="1" dirty="0">
                <a:sym typeface="Wingdings" panose="05000000000000000000" pitchFamily="2" charset="2"/>
              </a:rPr>
              <a:t>v.net 2 – v.net 1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 Virtual Network – </a:t>
            </a:r>
            <a:r>
              <a:rPr lang="en-US" b="1" dirty="0">
                <a:sym typeface="Wingdings" panose="05000000000000000000" pitchFamily="2" charset="2"/>
              </a:rPr>
              <a:t>v.net 1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776" y="4068224"/>
            <a:ext cx="566126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check  the both peering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776" y="4615132"/>
            <a:ext cx="566126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To check  peering of both VMs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 Go to Virtual Machine and Download RDP of both VMs one – by – one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|--- open one – by – one RDP and goes to Window server ------and off window firewall in both server ( VM1 , VM2 )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|-----</a:t>
            </a:r>
            <a:r>
              <a:rPr lang="en-US" dirty="0">
                <a:sym typeface="Wingdings" panose="05000000000000000000" pitchFamily="2" charset="2"/>
              </a:rPr>
              <a:t> and open CMD and type Ping with other private IP Address ( 10.0.0.4 / 192.168.1.4 ) . You got replay</a:t>
            </a:r>
            <a:endParaRPr lang="en-US" b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434" y="284672"/>
            <a:ext cx="103603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established Global Virtual Network peering in Azure portal </a:t>
            </a:r>
            <a:endParaRPr lang="en-US" sz="2400" dirty="0"/>
          </a:p>
          <a:p>
            <a:pPr algn="ctr"/>
            <a:r>
              <a:rPr lang="en-US" sz="2400" dirty="0"/>
              <a:t>or</a:t>
            </a:r>
            <a:endParaRPr lang="en-US" sz="2400" dirty="0"/>
          </a:p>
          <a:p>
            <a:pPr algn="ctr"/>
            <a:r>
              <a:rPr lang="en-US" sz="2400" dirty="0" err="1"/>
              <a:t>v.Net</a:t>
            </a:r>
            <a:r>
              <a:rPr lang="en-US" sz="2400" dirty="0"/>
              <a:t> to v.net peering in different region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21434" y="1604513"/>
            <a:ext cx="6064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Create 2 v.net in 2 different  region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Create 2 virtual Network gateways in each virtual network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 gateway type-----VPN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 name---- vng-v.net 1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|---- SKU ----- Default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|---- VPN type ---------Route Based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|----virtual Network ------ </a:t>
            </a:r>
            <a:r>
              <a:rPr lang="en-US" sz="2400" dirty="0" err="1">
                <a:sym typeface="Wingdings" panose="05000000000000000000" pitchFamily="2" charset="2"/>
              </a:rPr>
              <a:t>vnet</a:t>
            </a:r>
            <a:r>
              <a:rPr lang="en-US" sz="2400" dirty="0">
                <a:sym typeface="Wingdings" panose="05000000000000000000" pitchFamily="2" charset="2"/>
              </a:rPr>
              <a:t> 1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|-----Public Ip --- create new -------</a:t>
            </a:r>
            <a:r>
              <a:rPr lang="en-US" sz="2400" dirty="0" err="1">
                <a:sym typeface="Wingdings" panose="05000000000000000000" pitchFamily="2" charset="2"/>
              </a:rPr>
              <a:t>PiP</a:t>
            </a:r>
            <a:r>
              <a:rPr lang="en-US" sz="2400" dirty="0">
                <a:sym typeface="Wingdings" panose="05000000000000000000" pitchFamily="2" charset="2"/>
              </a:rPr>
              <a:t> 1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70143" y="1846053"/>
            <a:ext cx="4589253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Create 2 v.net in different region</a:t>
            </a:r>
            <a:endParaRPr lang="en-US" sz="2400" dirty="0"/>
          </a:p>
          <a:p>
            <a:r>
              <a:rPr lang="en-US" sz="2400" dirty="0"/>
              <a:t>(v.net East ,v.net West )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70143" y="2657130"/>
            <a:ext cx="458925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create 2 Virtual N/w Gateway each virtual Network ( </a:t>
            </a:r>
            <a:r>
              <a:rPr lang="en-US" sz="2000" dirty="0" err="1"/>
              <a:t>vng</a:t>
            </a:r>
            <a:r>
              <a:rPr lang="en-US" sz="2000" dirty="0"/>
              <a:t>-east ,</a:t>
            </a:r>
            <a:r>
              <a:rPr lang="en-US" sz="2000" dirty="0" err="1"/>
              <a:t>vng</a:t>
            </a:r>
            <a:r>
              <a:rPr lang="en-US" sz="2000" dirty="0"/>
              <a:t>-west )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70143" y="3429000"/>
            <a:ext cx="458925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:- Create 2 Virtual machine in each Virtual Network ( </a:t>
            </a:r>
            <a:r>
              <a:rPr lang="en-US" sz="2000" dirty="0" err="1"/>
              <a:t>vm</a:t>
            </a:r>
            <a:r>
              <a:rPr lang="en-US" sz="2000" dirty="0"/>
              <a:t>-east , </a:t>
            </a:r>
            <a:r>
              <a:rPr lang="en-US" sz="2000" dirty="0" err="1"/>
              <a:t>vm</a:t>
            </a:r>
            <a:r>
              <a:rPr lang="en-US" sz="2000" dirty="0"/>
              <a:t>-west 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970143" y="4200870"/>
            <a:ext cx="458925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:- communication established in Virtual Network Gateway one-by-one( east , west)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0143" y="4972740"/>
            <a:ext cx="458925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:- Off Firewall of each Virtual Machine through the server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970143" y="5719577"/>
            <a:ext cx="45892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baseline="30000" dirty="0"/>
              <a:t>th</a:t>
            </a:r>
            <a:r>
              <a:rPr lang="en-US" sz="2000" dirty="0"/>
              <a:t> :- Testing Of Communication with the help of CMD on the any one server </a:t>
            </a:r>
            <a:endParaRPr lang="en-US" sz="2000" dirty="0"/>
          </a:p>
        </p:txBody>
      </p:sp>
      <p:sp>
        <p:nvSpPr>
          <p:cNvPr id="10" name="Arrow: Right 9"/>
          <p:cNvSpPr/>
          <p:nvPr/>
        </p:nvSpPr>
        <p:spPr>
          <a:xfrm>
            <a:off x="7228937" y="637492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966" y="241541"/>
            <a:ext cx="7272068" cy="845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41608" y="431321"/>
            <a:ext cx="1751162" cy="65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v,.net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9230" y="431321"/>
            <a:ext cx="1751162" cy="655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v.Net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2140" y="151765"/>
            <a:ext cx="87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East</a:t>
            </a:r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>
            <a:off x="4369285" y="504634"/>
            <a:ext cx="3338422" cy="15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Peering </a:t>
            </a:r>
            <a:endParaRPr lang="en-US" sz="2400" dirty="0"/>
          </a:p>
        </p:txBody>
      </p:sp>
      <p:sp>
        <p:nvSpPr>
          <p:cNvPr id="8" name="Arrow: Left 7"/>
          <p:cNvSpPr/>
          <p:nvPr/>
        </p:nvSpPr>
        <p:spPr>
          <a:xfrm>
            <a:off x="4415162" y="838499"/>
            <a:ext cx="3246669" cy="15784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Peering</a:t>
            </a:r>
            <a:endParaRPr lang="en-US" sz="2400" dirty="0"/>
          </a:p>
        </p:txBody>
      </p:sp>
      <p:sp>
        <p:nvSpPr>
          <p:cNvPr id="9" name="Arrow: Right 8"/>
          <p:cNvSpPr/>
          <p:nvPr/>
        </p:nvSpPr>
        <p:spPr>
          <a:xfrm>
            <a:off x="801466" y="224286"/>
            <a:ext cx="1193326" cy="106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Region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9215" y="1470791"/>
            <a:ext cx="4229819" cy="4050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02683" y="1470791"/>
            <a:ext cx="3800332" cy="41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hought Bubble: Cloud 11"/>
          <p:cNvSpPr/>
          <p:nvPr/>
        </p:nvSpPr>
        <p:spPr>
          <a:xfrm>
            <a:off x="715992" y="1192582"/>
            <a:ext cx="1388853" cy="5564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</a:t>
            </a:r>
            <a:endParaRPr lang="en-US" dirty="0"/>
          </a:p>
        </p:txBody>
      </p:sp>
      <p:sp>
        <p:nvSpPr>
          <p:cNvPr id="13" name="Thought Bubble: Cloud 12"/>
          <p:cNvSpPr/>
          <p:nvPr/>
        </p:nvSpPr>
        <p:spPr>
          <a:xfrm>
            <a:off x="8090140" y="1173165"/>
            <a:ext cx="1388853" cy="5564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 </a:t>
            </a:r>
            <a:endParaRPr lang="en-US" dirty="0"/>
          </a:p>
        </p:txBody>
      </p:sp>
      <p:sp>
        <p:nvSpPr>
          <p:cNvPr id="14" name="Wave 13"/>
          <p:cNvSpPr/>
          <p:nvPr/>
        </p:nvSpPr>
        <p:spPr>
          <a:xfrm>
            <a:off x="2156934" y="1498832"/>
            <a:ext cx="2501662" cy="556417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 - US - East</a:t>
            </a:r>
            <a:endParaRPr lang="en-US" dirty="0"/>
          </a:p>
        </p:txBody>
      </p:sp>
      <p:sp>
        <p:nvSpPr>
          <p:cNvPr id="15" name="Wave 14"/>
          <p:cNvSpPr/>
          <p:nvPr/>
        </p:nvSpPr>
        <p:spPr>
          <a:xfrm>
            <a:off x="9732035" y="1470790"/>
            <a:ext cx="1982638" cy="556417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Region - US - West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6543" y="2027207"/>
            <a:ext cx="2907101" cy="3081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77462" y="2027208"/>
            <a:ext cx="2656938" cy="3183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2175" y="2055224"/>
            <a:ext cx="238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Resource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94785" y="2055224"/>
            <a:ext cx="238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Resource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1207698" y="2812211"/>
            <a:ext cx="2225615" cy="19905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V.Net</a:t>
            </a:r>
            <a:r>
              <a:rPr lang="en-US" sz="2400" dirty="0">
                <a:solidFill>
                  <a:schemeClr val="bg1"/>
                </a:solidFill>
              </a:rPr>
              <a:t>  1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10.0.0.0 / 16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Private IP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9201629" y="2812211"/>
            <a:ext cx="2225615" cy="19905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V.Net</a:t>
            </a:r>
            <a:r>
              <a:rPr lang="en-US" sz="2400" dirty="0">
                <a:solidFill>
                  <a:schemeClr val="bg1"/>
                </a:solidFill>
              </a:rPr>
              <a:t>  1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192.168.0.1/16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Private IP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009886" y="2812211"/>
            <a:ext cx="1540804" cy="1509713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V.Net</a:t>
            </a:r>
            <a:r>
              <a:rPr lang="en-US" sz="1200" b="1" dirty="0">
                <a:solidFill>
                  <a:schemeClr val="bg1"/>
                </a:solidFill>
              </a:rPr>
              <a:t> Gateway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>
            <a:off x="4780288" y="2812211"/>
            <a:ext cx="15413" cy="576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779034" y="3745706"/>
            <a:ext cx="0" cy="576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>
            <a:off x="4009886" y="3567068"/>
            <a:ext cx="538300" cy="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</p:cNvCxnSpPr>
          <p:nvPr/>
        </p:nvCxnSpPr>
        <p:spPr>
          <a:xfrm flipH="1">
            <a:off x="4975418" y="3567068"/>
            <a:ext cx="575272" cy="7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347694" y="2812211"/>
            <a:ext cx="1540804" cy="1509713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V.Net</a:t>
            </a:r>
            <a:r>
              <a:rPr lang="en-US" sz="1200" b="1" dirty="0">
                <a:solidFill>
                  <a:schemeClr val="bg1"/>
                </a:solidFill>
              </a:rPr>
              <a:t> Gateway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120603" y="2812211"/>
            <a:ext cx="15413" cy="576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19349" y="3745706"/>
            <a:ext cx="0" cy="576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50201" y="3567068"/>
            <a:ext cx="538300" cy="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315733" y="3567068"/>
            <a:ext cx="575272" cy="7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Direct Access Storage 36"/>
          <p:cNvSpPr/>
          <p:nvPr/>
        </p:nvSpPr>
        <p:spPr>
          <a:xfrm>
            <a:off x="5812534" y="3388473"/>
            <a:ext cx="1343822" cy="357187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ISPE / IKE </a:t>
            </a:r>
            <a:r>
              <a:rPr lang="en-US" sz="1200" b="1" dirty="0">
                <a:solidFill>
                  <a:schemeClr val="bg1"/>
                </a:solidFill>
              </a:rPr>
              <a:t>Tunnel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70700" y="3574256"/>
            <a:ext cx="1017801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975418" y="3567066"/>
            <a:ext cx="974532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747" y="112143"/>
            <a:ext cx="994050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Create 2 v.net in different region  (v.net East ,v.net West )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85492" y="732291"/>
            <a:ext cx="501050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Create  v.net in different region v.net – east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118" y="1288150"/>
            <a:ext cx="762665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 </a:t>
            </a:r>
            <a:r>
              <a:rPr lang="en-US" b="1" dirty="0"/>
              <a:t>V.net 1</a:t>
            </a:r>
            <a:endParaRPr lang="en-US" b="1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 err="1"/>
              <a:t>Vnet</a:t>
            </a:r>
            <a:r>
              <a:rPr lang="en-US" b="1" dirty="0"/>
              <a:t> - East</a:t>
            </a:r>
            <a:endParaRPr lang="en-US" b="1" dirty="0"/>
          </a:p>
          <a:p>
            <a:r>
              <a:rPr lang="en-US" dirty="0"/>
              <a:t>		| ------ Address  space ------ </a:t>
            </a:r>
            <a:r>
              <a:rPr lang="en-US" b="1" dirty="0"/>
              <a:t>10.0.0.0/16</a:t>
            </a:r>
            <a:endParaRPr lang="en-US" b="1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 err="1"/>
              <a:t>rg</a:t>
            </a:r>
            <a:r>
              <a:rPr lang="en-US" b="1" dirty="0"/>
              <a:t> </a:t>
            </a:r>
            <a:r>
              <a:rPr lang="en-US" b="1" dirty="0" err="1"/>
              <a:t>vnet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|---- location ---- east US</a:t>
            </a:r>
            <a:endParaRPr lang="en-US" b="1" dirty="0"/>
          </a:p>
          <a:p>
            <a:r>
              <a:rPr lang="en-US" dirty="0"/>
              <a:t>		|----- Subnet ----------- Name -------- East subnet</a:t>
            </a:r>
            <a:endParaRPr lang="en-US" dirty="0"/>
          </a:p>
          <a:p>
            <a:r>
              <a:rPr lang="en-US" dirty="0"/>
              <a:t>		|			|---------- Address Range -------- </a:t>
            </a:r>
            <a:r>
              <a:rPr lang="en-US" b="1" dirty="0"/>
              <a:t>10.0.1.0/24</a:t>
            </a:r>
            <a:endParaRPr lang="en-US" b="1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6978771" y="5357004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9" name="Right Brace 8"/>
          <p:cNvSpPr/>
          <p:nvPr/>
        </p:nvSpPr>
        <p:spPr>
          <a:xfrm>
            <a:off x="4872756" y="4140232"/>
            <a:ext cx="438150" cy="79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5410918" y="4349781"/>
            <a:ext cx="2657475" cy="371475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change else default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 basic tire:-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66799"/>
            <a:ext cx="5431916" cy="47244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# Azure Virtual Machine ( portal  Access  kind of Server)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Its Use In Azure hyper – v to Virtualization in MS – Azure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Basic Tire ( Development &amp; testing Work lode)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its Available B/N A0 to A4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(ii) Standard tire ( Production  work lode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A Series – General purpose Compute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D – series :- local SSD Storage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DV2 – series :- 35 5% faster CPU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F – Series :- Lower virtual Machine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G – series large Virtual machine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|</a:t>
            </a:r>
            <a:r>
              <a:rPr lang="en-US" dirty="0">
                <a:sym typeface="Wingdings" panose="05000000000000000000" pitchFamily="2" charset="2"/>
              </a:rPr>
              <a:t> size up-to 444848 RAM up-to 64 disk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* N – Series :- NVIDIA CPU for graphic intensive work lode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3520" y="1190625"/>
            <a:ext cx="4250690" cy="3969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(iii) Virtual Machine Disk – Size limit :- 1TB</a:t>
            </a:r>
            <a:endParaRPr lang="en-US" dirty="0"/>
          </a:p>
          <a:p>
            <a:r>
              <a:rPr lang="en-US" dirty="0"/>
              <a:t>	IOPS ---- standard 500</a:t>
            </a:r>
            <a:endParaRPr lang="en-US" dirty="0"/>
          </a:p>
          <a:p>
            <a:r>
              <a:rPr lang="en-US" dirty="0"/>
              <a:t>		|---  Premium  5000</a:t>
            </a:r>
            <a:endParaRPr lang="en-US" dirty="0"/>
          </a:p>
          <a:p>
            <a:r>
              <a:rPr lang="en-US" dirty="0"/>
              <a:t>	Disk type – </a:t>
            </a:r>
            <a:r>
              <a:rPr lang="en-US" dirty="0" err="1"/>
              <a:t>vHD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#                VM – Family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General Purpose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GPU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High Performance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Memory Optimized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Compute Optimized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Storage optimized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492" y="732291"/>
            <a:ext cx="501050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Create  v.net in different region v.net – west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118" y="1288150"/>
            <a:ext cx="762665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 </a:t>
            </a:r>
            <a:r>
              <a:rPr lang="en-US" b="1" dirty="0"/>
              <a:t>V.net 2</a:t>
            </a:r>
            <a:endParaRPr lang="en-US" b="1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/>
              <a:t>V net - West</a:t>
            </a:r>
            <a:endParaRPr lang="en-US" b="1" dirty="0"/>
          </a:p>
          <a:p>
            <a:r>
              <a:rPr lang="en-US" dirty="0"/>
              <a:t>		| ------ Address  space ------ </a:t>
            </a:r>
            <a:r>
              <a:rPr lang="en-US" b="1" dirty="0"/>
              <a:t>192.168.0.0./16</a:t>
            </a:r>
            <a:endParaRPr lang="en-US" b="1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 err="1"/>
              <a:t>rg</a:t>
            </a:r>
            <a:r>
              <a:rPr lang="en-US" b="1" dirty="0"/>
              <a:t> </a:t>
            </a:r>
            <a:r>
              <a:rPr lang="en-US" b="1" dirty="0" err="1"/>
              <a:t>vnet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|---- location ---- West US</a:t>
            </a:r>
            <a:endParaRPr lang="en-US" b="1" dirty="0"/>
          </a:p>
          <a:p>
            <a:r>
              <a:rPr lang="en-US" dirty="0"/>
              <a:t>		|----- Subnet ----------- Name -------- </a:t>
            </a:r>
            <a:r>
              <a:rPr lang="en-US" b="1" dirty="0"/>
              <a:t>West Subnet</a:t>
            </a:r>
            <a:endParaRPr lang="en-US" b="1" dirty="0"/>
          </a:p>
          <a:p>
            <a:r>
              <a:rPr lang="en-US" dirty="0"/>
              <a:t>		|			|---------- Address Range -------- </a:t>
            </a:r>
            <a:r>
              <a:rPr lang="en-US" b="1" dirty="0"/>
              <a:t>192.168.0.0/24</a:t>
            </a:r>
            <a:endParaRPr lang="en-US" b="1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4" name="Arrow: Right 3"/>
          <p:cNvSpPr/>
          <p:nvPr/>
        </p:nvSpPr>
        <p:spPr>
          <a:xfrm>
            <a:off x="6978771" y="5357004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697" y="480867"/>
            <a:ext cx="1011878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create 2 Virtual N/w Gateway each virtual Network ( </a:t>
            </a:r>
            <a:r>
              <a:rPr lang="en-US" sz="2400" dirty="0" err="1"/>
              <a:t>vng</a:t>
            </a:r>
            <a:r>
              <a:rPr lang="en-US" sz="2400" dirty="0"/>
              <a:t>-east ,</a:t>
            </a:r>
            <a:r>
              <a:rPr lang="en-US" sz="2400" dirty="0" err="1"/>
              <a:t>vng</a:t>
            </a:r>
            <a:r>
              <a:rPr lang="en-US" sz="2400" dirty="0"/>
              <a:t>-west 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6929" y="1516690"/>
            <a:ext cx="4888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1 create Virtual Network Gateway East - </a:t>
            </a:r>
            <a:r>
              <a:rPr lang="en-US" sz="2000" dirty="0" err="1"/>
              <a:t>vnet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291" y="2294627"/>
            <a:ext cx="4888302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All Services------- Virtual Network Gateway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 Create / Add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Name----</a:t>
            </a:r>
            <a:r>
              <a:rPr lang="en-US" b="1" dirty="0" err="1">
                <a:sym typeface="Wingdings" panose="05000000000000000000" pitchFamily="2" charset="2"/>
              </a:rPr>
              <a:t>vng</a:t>
            </a:r>
            <a:r>
              <a:rPr lang="en-US" b="1" dirty="0">
                <a:sym typeface="Wingdings" panose="05000000000000000000" pitchFamily="2" charset="2"/>
              </a:rPr>
              <a:t>-east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|------Gateway type ----- VPN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|------VPN type -------- Route Based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Choose a V.net ------</a:t>
            </a:r>
            <a:r>
              <a:rPr lang="en-US" b="1" dirty="0">
                <a:sym typeface="Wingdings" panose="05000000000000000000" pitchFamily="2" charset="2"/>
              </a:rPr>
              <a:t>V.net east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|------Public IP -------- </a:t>
            </a:r>
            <a:r>
              <a:rPr lang="en-US" b="1" dirty="0">
                <a:sym typeface="Wingdings" panose="05000000000000000000" pitchFamily="2" charset="2"/>
              </a:rPr>
              <a:t>east IP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 Location -------- </a:t>
            </a:r>
            <a:r>
              <a:rPr lang="en-US" b="1" dirty="0">
                <a:sym typeface="Wingdings" panose="05000000000000000000" pitchFamily="2" charset="2"/>
              </a:rPr>
              <a:t>East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create.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7168552" y="6236703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77796" y="1516690"/>
            <a:ext cx="488830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2 create Virtual Network Gateway West- </a:t>
            </a:r>
            <a:r>
              <a:rPr lang="en-US" sz="2000" dirty="0" err="1"/>
              <a:t>vnet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7090" y="2294626"/>
            <a:ext cx="4888302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All Services------- Virtual Network Gateway 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 Create / Add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Name----</a:t>
            </a:r>
            <a:r>
              <a:rPr lang="en-US" b="1" dirty="0" err="1">
                <a:sym typeface="Wingdings" panose="05000000000000000000" pitchFamily="2" charset="2"/>
              </a:rPr>
              <a:t>vng</a:t>
            </a:r>
            <a:r>
              <a:rPr lang="en-US" b="1" dirty="0">
                <a:sym typeface="Wingdings" panose="05000000000000000000" pitchFamily="2" charset="2"/>
              </a:rPr>
              <a:t>-West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|------Gateway type ----- VPN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|------VPN type -------- Route Based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Choose a V.net ------</a:t>
            </a:r>
            <a:r>
              <a:rPr lang="en-US" b="1" dirty="0">
                <a:sym typeface="Wingdings" panose="05000000000000000000" pitchFamily="2" charset="2"/>
              </a:rPr>
              <a:t>V.net west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|------Public IP -------- </a:t>
            </a:r>
            <a:r>
              <a:rPr lang="en-US" b="1" dirty="0">
                <a:sym typeface="Wingdings" panose="05000000000000000000" pitchFamily="2" charset="2"/>
              </a:rPr>
              <a:t>west IP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 Location -------- </a:t>
            </a:r>
            <a:r>
              <a:rPr lang="en-US" b="1" dirty="0">
                <a:sym typeface="Wingdings" panose="05000000000000000000" pitchFamily="2" charset="2"/>
              </a:rPr>
              <a:t>West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|------ create.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75" y="873978"/>
            <a:ext cx="1053465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 Create Machine in East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</a:t>
            </a:r>
            <a:r>
              <a:rPr lang="en-US" sz="1600" b="1" dirty="0" err="1"/>
              <a:t>rg</a:t>
            </a:r>
            <a:r>
              <a:rPr lang="en-US" sz="1600" b="1" dirty="0"/>
              <a:t> </a:t>
            </a:r>
            <a:r>
              <a:rPr lang="en-US" sz="1600" b="1" dirty="0" err="1"/>
              <a:t>vnet</a:t>
            </a:r>
            <a:r>
              <a:rPr lang="en-US" sz="1600" b="1" dirty="0"/>
              <a:t> 1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 err="1"/>
              <a:t>vm</a:t>
            </a:r>
            <a:r>
              <a:rPr lang="en-US" sz="1600" b="1" dirty="0"/>
              <a:t>-East</a:t>
            </a:r>
            <a:endParaRPr lang="en-US" sz="1600" dirty="0"/>
          </a:p>
          <a:p>
            <a:r>
              <a:rPr lang="en-US" sz="1600" dirty="0"/>
              <a:t>			|	|---- Region  ---------  </a:t>
            </a:r>
            <a:r>
              <a:rPr lang="en-US" sz="1600" b="1" dirty="0"/>
              <a:t>East us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			|	|--- Image --- select your server image file ( window 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 err="1"/>
              <a:t>Vnet</a:t>
            </a:r>
            <a:r>
              <a:rPr lang="en-US" sz="1600" b="1" dirty="0"/>
              <a:t> - East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3" name="Arrow: Right 2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457" y="228600"/>
            <a:ext cx="997447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:- Create 2 Virtual machine in each Virtual Network ( </a:t>
            </a:r>
            <a:r>
              <a:rPr lang="en-US" sz="2000" dirty="0" err="1"/>
              <a:t>vm</a:t>
            </a:r>
            <a:r>
              <a:rPr lang="en-US" sz="2000" dirty="0"/>
              <a:t>-east , </a:t>
            </a:r>
            <a:r>
              <a:rPr lang="en-US" sz="2000" dirty="0" err="1"/>
              <a:t>vm</a:t>
            </a:r>
            <a:r>
              <a:rPr lang="en-US" sz="2000" dirty="0"/>
              <a:t>-west )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6350" y="865875"/>
            <a:ext cx="62865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2603" y="4248510"/>
            <a:ext cx="6211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Complete Virtual Machine 1</a:t>
            </a:r>
            <a:r>
              <a:rPr lang="en-US" sz="3600" baseline="30000" dirty="0"/>
              <a:t>st</a:t>
            </a:r>
            <a:r>
              <a:rPr lang="en-US" sz="3600" dirty="0"/>
              <a:t>  Do Same Process to Create 2</a:t>
            </a:r>
            <a:r>
              <a:rPr lang="en-US" sz="3600" baseline="30000" dirty="0"/>
              <a:t>nd</a:t>
            </a:r>
            <a:r>
              <a:rPr lang="en-US" sz="3600" dirty="0"/>
              <a:t>  Virtual Machine</a:t>
            </a:r>
            <a:endParaRPr lang="en-US" sz="3600" dirty="0"/>
          </a:p>
        </p:txBody>
      </p:sp>
      <p:sp>
        <p:nvSpPr>
          <p:cNvPr id="5" name="Arrow: Right 4"/>
          <p:cNvSpPr/>
          <p:nvPr/>
        </p:nvSpPr>
        <p:spPr>
          <a:xfrm>
            <a:off x="7056408" y="6125386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75" y="873978"/>
            <a:ext cx="1053465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st</a:t>
            </a:r>
            <a:r>
              <a:rPr lang="en-US" sz="1600" dirty="0"/>
              <a:t> :-  Create Machine in West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</a:t>
            </a:r>
            <a:r>
              <a:rPr lang="en-US" sz="1600" b="1" dirty="0" err="1"/>
              <a:t>rg</a:t>
            </a:r>
            <a:r>
              <a:rPr lang="en-US" sz="1600" b="1" dirty="0"/>
              <a:t> </a:t>
            </a:r>
            <a:r>
              <a:rPr lang="en-US" sz="1600" b="1" dirty="0" err="1"/>
              <a:t>vnet</a:t>
            </a:r>
            <a:r>
              <a:rPr lang="en-US" sz="1600" b="1" dirty="0"/>
              <a:t> 1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 err="1"/>
              <a:t>vm</a:t>
            </a:r>
            <a:r>
              <a:rPr lang="en-US" sz="1600" b="1" dirty="0"/>
              <a:t>-West</a:t>
            </a:r>
            <a:endParaRPr lang="en-US" sz="1600" dirty="0"/>
          </a:p>
          <a:p>
            <a:r>
              <a:rPr lang="en-US" sz="1600" dirty="0"/>
              <a:t>			|	|---- Region  ---------  </a:t>
            </a:r>
            <a:r>
              <a:rPr lang="en-US" sz="1600" b="1" dirty="0"/>
              <a:t>East us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			|	|--- Image --- select your server image file ( window 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b="1" dirty="0" err="1"/>
              <a:t>Vnet</a:t>
            </a:r>
            <a:r>
              <a:rPr lang="en-US" sz="1600" b="1" dirty="0"/>
              <a:t> - West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3" name="Arrow: Right 2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819" y="486312"/>
            <a:ext cx="62865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777" y="3545004"/>
            <a:ext cx="4804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Virtual Machine 2</a:t>
            </a:r>
            <a:r>
              <a:rPr lang="en-US" sz="2800" baseline="30000" dirty="0"/>
              <a:t>nd</a:t>
            </a:r>
            <a:r>
              <a:rPr lang="en-US" sz="2800" dirty="0"/>
              <a:t>  </a:t>
            </a:r>
            <a:endParaRPr lang="en-US" sz="2800" dirty="0"/>
          </a:p>
        </p:txBody>
      </p:sp>
      <p:sp>
        <p:nvSpPr>
          <p:cNvPr id="4" name="Arrow: Right 3"/>
          <p:cNvSpPr/>
          <p:nvPr/>
        </p:nvSpPr>
        <p:spPr>
          <a:xfrm>
            <a:off x="7056408" y="6125386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909759" y="197776"/>
            <a:ext cx="458925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:- communication established in Virtual Network Gateway one-by-one( east , west)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65319" y="3320346"/>
            <a:ext cx="518896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Go to Virtual Network Gateway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|-- Select Your </a:t>
            </a:r>
            <a:r>
              <a:rPr lang="en-US" sz="2000" b="1" dirty="0">
                <a:sym typeface="Wingdings" panose="05000000000000000000" pitchFamily="2" charset="2"/>
              </a:rPr>
              <a:t>v.net West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|----  connection ---- add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|---- Name ----- </a:t>
            </a:r>
            <a:r>
              <a:rPr lang="en-US" sz="2000" b="1" dirty="0">
                <a:sym typeface="Wingdings" panose="05000000000000000000" pitchFamily="2" charset="2"/>
              </a:rPr>
              <a:t>West 2 East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 ----- Second V.net Gateway---- </a:t>
            </a:r>
            <a:r>
              <a:rPr lang="en-US" sz="2000" b="1" dirty="0">
                <a:sym typeface="Wingdings" panose="05000000000000000000" pitchFamily="2" charset="2"/>
              </a:rPr>
              <a:t>West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		|-----</a:t>
            </a:r>
            <a:r>
              <a:rPr lang="en-US" sz="2000" dirty="0">
                <a:sym typeface="Wingdings" panose="05000000000000000000" pitchFamily="2" charset="2"/>
              </a:rPr>
              <a:t> Shared key ------- test 1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		|</a:t>
            </a:r>
            <a:r>
              <a:rPr lang="en-US" sz="2000" dirty="0">
                <a:sym typeface="Wingdings" panose="05000000000000000000" pitchFamily="2" charset="2"/>
              </a:rPr>
              <a:t>-------- Ok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5319" y="989619"/>
            <a:ext cx="518896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000" dirty="0">
                <a:sym typeface="Wingdings" panose="05000000000000000000" pitchFamily="2" charset="2"/>
              </a:rPr>
              <a:t>Go to Virtual Network Gateway 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|-- Select Your </a:t>
            </a:r>
            <a:r>
              <a:rPr lang="en-US" sz="2000" b="1" dirty="0">
                <a:sym typeface="Wingdings" panose="05000000000000000000" pitchFamily="2" charset="2"/>
              </a:rPr>
              <a:t>v.net East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|----  connection ---- add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|---- Name ----- </a:t>
            </a:r>
            <a:r>
              <a:rPr lang="en-US" sz="2000" b="1" dirty="0">
                <a:sym typeface="Wingdings" panose="05000000000000000000" pitchFamily="2" charset="2"/>
              </a:rPr>
              <a:t>East 2 West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	| ----- Second V.net Gateway---- </a:t>
            </a:r>
            <a:r>
              <a:rPr lang="en-US" sz="2000" b="1" dirty="0">
                <a:sym typeface="Wingdings" panose="05000000000000000000" pitchFamily="2" charset="2"/>
              </a:rPr>
              <a:t>west</a:t>
            </a:r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		|-----</a:t>
            </a:r>
            <a:r>
              <a:rPr lang="en-US" sz="2000" dirty="0">
                <a:sym typeface="Wingdings" panose="05000000000000000000" pitchFamily="2" charset="2"/>
              </a:rPr>
              <a:t> Shared key ------- test 1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>
                <a:sym typeface="Wingdings" panose="05000000000000000000" pitchFamily="2" charset="2"/>
              </a:rPr>
              <a:t>		|</a:t>
            </a:r>
            <a:r>
              <a:rPr lang="en-US" sz="2000" dirty="0">
                <a:sym typeface="Wingdings" panose="05000000000000000000" pitchFamily="2" charset="2"/>
              </a:rPr>
              <a:t>-------- Ok </a:t>
            </a:r>
            <a:endParaRPr 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766" y="2671559"/>
            <a:ext cx="1047246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window firewall </a:t>
            </a:r>
            <a:r>
              <a:rPr lang="en-US" b="1" dirty="0"/>
              <a:t>Off</a:t>
            </a:r>
            <a:r>
              <a:rPr lang="en-US" dirty="0"/>
              <a:t> of both VM ( East , West )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Open </a:t>
            </a:r>
            <a:r>
              <a:rPr lang="en-US" dirty="0"/>
              <a:t>one-by-one window server of ( virtual Machine ) and go to open </a:t>
            </a:r>
            <a:r>
              <a:rPr lang="en-US" b="1" dirty="0"/>
              <a:t>Network and Sharing </a:t>
            </a:r>
            <a:r>
              <a:rPr lang="en-US" dirty="0"/>
              <a:t> option on your server screen , ------- select firewall  on / off -------turn </a:t>
            </a:r>
            <a:r>
              <a:rPr lang="en-US" b="1" dirty="0"/>
              <a:t>off </a:t>
            </a:r>
            <a:r>
              <a:rPr lang="en-US" dirty="0"/>
              <a:t>firewall   ( *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both Virtual Machine 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0882" y="4675854"/>
            <a:ext cx="1047246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:- Open any one your server , then open </a:t>
            </a:r>
            <a:r>
              <a:rPr lang="en-US" b="1" dirty="0"/>
              <a:t>CMD</a:t>
            </a:r>
            <a:r>
              <a:rPr lang="en-US" dirty="0"/>
              <a:t> Command in your opened server , after then Type Ping and Private Ip Address Of 2</a:t>
            </a:r>
            <a:r>
              <a:rPr lang="en-US" baseline="30000" dirty="0"/>
              <a:t>nd</a:t>
            </a:r>
            <a:r>
              <a:rPr lang="en-US" dirty="0"/>
              <a:t> Virtual Machine ( 10.0.0.5 East / 192.168.0.5 west ) .</a:t>
            </a:r>
            <a:endParaRPr lang="en-US" dirty="0"/>
          </a:p>
          <a:p>
            <a:r>
              <a:rPr lang="en-US" b="1" dirty="0"/>
              <a:t>If you got replay ,</a:t>
            </a:r>
            <a:r>
              <a:rPr lang="en-US" dirty="0"/>
              <a:t> then your both VMs are working with each other with private IP address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80606" y="874103"/>
            <a:ext cx="54102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Open your Created Virtual machine ( East , West 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|----Click on </a:t>
            </a:r>
            <a:r>
              <a:rPr lang="en-US" b="1" dirty="0">
                <a:sym typeface="Wingdings" panose="05000000000000000000" pitchFamily="2" charset="2"/>
              </a:rPr>
              <a:t>connect</a:t>
            </a:r>
            <a:r>
              <a:rPr lang="en-US" dirty="0">
                <a:sym typeface="Wingdings" panose="05000000000000000000" pitchFamily="2" charset="2"/>
              </a:rPr>
              <a:t> ------- Download </a:t>
            </a:r>
            <a:r>
              <a:rPr lang="en-US" b="1" dirty="0">
                <a:sym typeface="Wingdings" panose="05000000000000000000" pitchFamily="2" charset="2"/>
              </a:rPr>
              <a:t>RDP</a:t>
            </a:r>
            <a:r>
              <a:rPr lang="en-US" dirty="0">
                <a:sym typeface="Wingdings" panose="05000000000000000000" pitchFamily="2" charset="2"/>
              </a:rPr>
              <a:t> -------Open downloaded  RDP -------- </a:t>
            </a:r>
            <a:r>
              <a:rPr lang="en-US" b="1" dirty="0">
                <a:sym typeface="Wingdings" panose="05000000000000000000" pitchFamily="2" charset="2"/>
              </a:rPr>
              <a:t>Paste Virtual Public Ip address </a:t>
            </a:r>
            <a:r>
              <a:rPr lang="en-US" dirty="0">
                <a:sym typeface="Wingdings" panose="05000000000000000000" pitchFamily="2" charset="2"/>
              </a:rPr>
              <a:t>in opened RDP-------- Next ---------Username-------”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” --------password -----1234------</a:t>
            </a:r>
            <a:r>
              <a:rPr lang="en-US" b="1" dirty="0">
                <a:sym typeface="Wingdings" panose="05000000000000000000" pitchFamily="2" charset="2"/>
              </a:rPr>
              <a:t>OK</a:t>
            </a:r>
            <a:r>
              <a:rPr lang="en-US" dirty="0">
                <a:sym typeface="Wingdings" panose="05000000000000000000" pitchFamily="2" charset="2"/>
              </a:rPr>
              <a:t> -------- yes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Now your server has opened ………..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6829" y="3915459"/>
            <a:ext cx="45892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baseline="30000" dirty="0"/>
              <a:t>th</a:t>
            </a:r>
            <a:r>
              <a:rPr lang="en-US" sz="2000" dirty="0"/>
              <a:t> :- Testing Of Communication with the help of CMD on the any one server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78045" y="107455"/>
            <a:ext cx="458925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:- Off Firewall of each Virtual Machine through the server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1049" y="5857336"/>
            <a:ext cx="1056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 You can also Remotely  access West server in the East server</a:t>
            </a: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50" y="209550"/>
            <a:ext cx="969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Azure Lode Balancer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500" y="855881"/>
            <a:ext cx="10448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With Azure Lode Balancer You can Scale your application and create high availability for your service v.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Load Balance in incoming internet traffic to your VM ,Th is known as public Load Balance 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Load Balancer Traffic access VM in side a virtual network ,this is known as internet load balance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Port forward Traffic to a specific port on Specific VM .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Provide outbound connectivity for VMs inside your virtual network by using a public  Load balancer Fundamental  Load Balancer Features :-</a:t>
            </a: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dirty="0"/>
              <a:t>Load balancer use a hash Based algorithm  for distributing  of in borrow  follow and rewrite   the </a:t>
            </a:r>
            <a:r>
              <a:rPr lang="en-US" sz="2400" dirty="0" err="1"/>
              <a:t>heach</a:t>
            </a:r>
            <a:r>
              <a:rPr lang="en-US" sz="2400" dirty="0"/>
              <a:t> of follow to backend pool instance accordingly .</a:t>
            </a:r>
            <a:endParaRPr lang="en-US" sz="2400" dirty="0"/>
          </a:p>
          <a:p>
            <a:r>
              <a:rPr lang="en-US" sz="2400" dirty="0"/>
              <a:t>	By Default  , load balancer ,user a 5 – types hash composed of source  , IP – address source port  destination IP , destination port &amp; IP Protocol No. to map Flow to Available  servers  .  </a:t>
            </a:r>
            <a:endParaRPr lang="en-US" sz="2400" dirty="0"/>
          </a:p>
        </p:txBody>
      </p:sp>
      <p:sp>
        <p:nvSpPr>
          <p:cNvPr id="4" name="Arrow: Right 3"/>
          <p:cNvSpPr/>
          <p:nvPr/>
        </p:nvSpPr>
        <p:spPr>
          <a:xfrm>
            <a:off x="7056408" y="6125386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513" y="688854"/>
            <a:ext cx="1138238" cy="81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1435894" y="1512094"/>
            <a:ext cx="1140619" cy="33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server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124325" y="304800"/>
            <a:ext cx="1971675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24450" y="538163"/>
            <a:ext cx="0" cy="1009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98181" y="892969"/>
            <a:ext cx="626269" cy="626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4" idx="5"/>
          </p:cNvCxnSpPr>
          <p:nvPr/>
        </p:nvCxnSpPr>
        <p:spPr>
          <a:xfrm>
            <a:off x="5124449" y="892969"/>
            <a:ext cx="636938" cy="636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67228" y="1423988"/>
            <a:ext cx="154781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47060" y="1423988"/>
            <a:ext cx="154781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29273" y="1423988"/>
            <a:ext cx="154781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47060" y="866776"/>
            <a:ext cx="154781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64819" y="402431"/>
            <a:ext cx="169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balancer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6181725" y="183356"/>
            <a:ext cx="1847850" cy="588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VM 1</a:t>
            </a:r>
            <a:endParaRPr lang="en-US" sz="2000" b="1" dirty="0"/>
          </a:p>
        </p:txBody>
      </p:sp>
      <p:sp>
        <p:nvSpPr>
          <p:cNvPr id="21" name="Arrow: Right 20"/>
          <p:cNvSpPr/>
          <p:nvPr/>
        </p:nvSpPr>
        <p:spPr>
          <a:xfrm>
            <a:off x="6181725" y="1534442"/>
            <a:ext cx="1847850" cy="588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 4 </a:t>
            </a:r>
            <a:endParaRPr lang="en-US" b="1" dirty="0"/>
          </a:p>
        </p:txBody>
      </p:sp>
      <p:sp>
        <p:nvSpPr>
          <p:cNvPr id="22" name="Arrow: Right 21"/>
          <p:cNvSpPr/>
          <p:nvPr/>
        </p:nvSpPr>
        <p:spPr>
          <a:xfrm>
            <a:off x="6181725" y="1054039"/>
            <a:ext cx="1847850" cy="5881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 3</a:t>
            </a:r>
            <a:endParaRPr lang="en-US" b="1" dirty="0"/>
          </a:p>
        </p:txBody>
      </p:sp>
      <p:sp>
        <p:nvSpPr>
          <p:cNvPr id="23" name="Arrow: Right 22"/>
          <p:cNvSpPr/>
          <p:nvPr/>
        </p:nvSpPr>
        <p:spPr>
          <a:xfrm>
            <a:off x="6181725" y="634603"/>
            <a:ext cx="1847850" cy="5881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 2 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7513" y="9525"/>
            <a:ext cx="2094750" cy="1501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Rectangle 24"/>
          <p:cNvSpPr/>
          <p:nvPr/>
        </p:nvSpPr>
        <p:spPr>
          <a:xfrm>
            <a:off x="8387514" y="1540669"/>
            <a:ext cx="2094750" cy="33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Virtual Machine ( VM)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2477689" y="866776"/>
            <a:ext cx="1833564" cy="43338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333375" y="3747774"/>
            <a:ext cx="3531394" cy="12052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Basic And Pool Size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4221959" y="3276600"/>
            <a:ext cx="3531394" cy="4711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Standard SKU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165309" y="3276600"/>
            <a:ext cx="3531394" cy="471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Basic SKU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2959" y="2094827"/>
            <a:ext cx="7596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* Basic and standard Load balancer .</a:t>
            </a:r>
            <a:endParaRPr lang="en-US" sz="2400" dirty="0"/>
          </a:p>
          <a:p>
            <a:r>
              <a:rPr lang="en-US" sz="2400" dirty="0"/>
              <a:t> * SKU :- Stock </a:t>
            </a:r>
            <a:r>
              <a:rPr lang="en-US" sz="2400" dirty="0" err="1"/>
              <a:t>Keyping</a:t>
            </a:r>
            <a:r>
              <a:rPr lang="en-US" sz="2400" dirty="0"/>
              <a:t> Unit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Load balancer Support both Basic and standard ( SKU )</a:t>
            </a:r>
            <a:endParaRPr lang="en-US" sz="24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4221959" y="3751368"/>
            <a:ext cx="3531394" cy="12016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a single Virtual Network including blend of  VM availability set VM scale  Setting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8165309" y="3751368"/>
            <a:ext cx="3531394" cy="1201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VM in a single Availability set or VM scale setting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333375" y="4952999"/>
            <a:ext cx="3531394" cy="167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Backend pool end point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4206478" y="4952999"/>
            <a:ext cx="3531394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Any Virtual Machine in a single Virtual Networks including blend of VM Availability set scale VM scale setting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8199837" y="4952999"/>
            <a:ext cx="3531394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 in a single Availability set or VM scale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346472" y="3276600"/>
            <a:ext cx="3531394" cy="4711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7105650" y="632316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23850" y="504823"/>
            <a:ext cx="3531394" cy="167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Health Prove Down Behaver 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206478" y="504824"/>
            <a:ext cx="3531394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Connection stay alive on instance prove down and on all prove down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99837" y="504824"/>
            <a:ext cx="3531394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TCp</a:t>
            </a:r>
            <a:r>
              <a:rPr lang="en-US" dirty="0">
                <a:solidFill>
                  <a:schemeClr val="bg1"/>
                </a:solidFill>
              </a:rPr>
              <a:t> connection alive on instance prove down all TCP connection Terminate on all prove are 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7170708" y="6340393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2295525"/>
            <a:ext cx="1140738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*  steps of  public load balancer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:- Create 2 Virtual Machine  ------ web server 1 / web server 2</a:t>
            </a:r>
            <a:endParaRPr lang="en-US" dirty="0"/>
          </a:p>
          <a:p>
            <a:r>
              <a:rPr lang="en-US" dirty="0"/>
              <a:t> * Availability Set ----- Create New ---------Local-----balance set ----- public inbound port-------- HTTP/HTTPS/RDP 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109" y="3237906"/>
            <a:ext cx="1140738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2.:- All services </a:t>
            </a:r>
            <a:r>
              <a:rPr lang="en-US" dirty="0">
                <a:sym typeface="Wingdings" panose="05000000000000000000" pitchFamily="2" charset="2"/>
              </a:rPr>
              <a:t> Networking --------- Load balancer ------- create Load balancer 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Name type ------- public , SKU ---- basic  ----  Public IP 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109" y="3914272"/>
            <a:ext cx="1140738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:- load balancer ---- backend pool - ------- Add ------- Name Associated to ------------ Availability Set ,Add Target ---------- Target VM ,N/W IP Configure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109" y="4591050"/>
            <a:ext cx="114151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4.:- Health Prove -------add , protocol – HYTP - ok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850" y="4972050"/>
            <a:ext cx="1139964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5.:- Add local balancing Rule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850" y="5335477"/>
            <a:ext cx="113996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6.:- Install web IIS server on both </a:t>
            </a:r>
            <a:r>
              <a:rPr lang="en-US" dirty="0" err="1"/>
              <a:t>vm</a:t>
            </a:r>
            <a:r>
              <a:rPr lang="en-US" dirty="0"/>
              <a:t> and create a web page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5" y="5732773"/>
            <a:ext cx="1139964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7.:- New copy public IP of LB and open  ( IDLE Timeout – 4 min 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* Note :- Health Prove Origination from the IP Address 168.63.129.16 ( Do not given this IP in The Virtual Network.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7300" y="381000"/>
            <a:ext cx="298132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 Tools Create to VM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Azure Portal  -- Classic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  |-- Azure RM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Azure power shell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Azure CLI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Azure Rm template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5300" y="381000"/>
            <a:ext cx="7058025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# To create VM in portal follow some steps:-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1:- Basic – Free Trial</a:t>
            </a:r>
            <a:endParaRPr lang="en-US" dirty="0"/>
          </a:p>
          <a:p>
            <a:r>
              <a:rPr lang="en-US" dirty="0"/>
              <a:t>			|- Resource Group</a:t>
            </a:r>
            <a:endParaRPr lang="en-US" dirty="0"/>
          </a:p>
          <a:p>
            <a:r>
              <a:rPr lang="en-US" dirty="0"/>
              <a:t>Step 2:- Disk --- OS Disk ---------- Premium SSD</a:t>
            </a:r>
            <a:endParaRPr lang="en-US" dirty="0"/>
          </a:p>
          <a:p>
            <a:r>
              <a:rPr lang="en-US" dirty="0"/>
              <a:t>					|--------- Standard SSD</a:t>
            </a:r>
            <a:endParaRPr lang="en-US" dirty="0"/>
          </a:p>
          <a:p>
            <a:r>
              <a:rPr lang="en-US" dirty="0"/>
              <a:t>					|--------- Standard HHD</a:t>
            </a:r>
            <a:endParaRPr lang="en-US" dirty="0"/>
          </a:p>
          <a:p>
            <a:r>
              <a:rPr lang="en-US" dirty="0"/>
              <a:t>Step 3:- Network ---------- Virtual Network</a:t>
            </a:r>
            <a:endParaRPr lang="en-US" dirty="0"/>
          </a:p>
          <a:p>
            <a:r>
              <a:rPr lang="en-US" dirty="0"/>
              <a:t>			 	|----- Subnet </a:t>
            </a:r>
            <a:endParaRPr lang="en-US" dirty="0"/>
          </a:p>
          <a:p>
            <a:r>
              <a:rPr lang="en-US" dirty="0"/>
              <a:t>				|----- Public Ip</a:t>
            </a:r>
            <a:endParaRPr lang="en-US" dirty="0"/>
          </a:p>
          <a:p>
            <a:r>
              <a:rPr lang="en-US" dirty="0"/>
              <a:t>				|----- Network security Group</a:t>
            </a:r>
            <a:endParaRPr lang="en-US" dirty="0"/>
          </a:p>
          <a:p>
            <a:r>
              <a:rPr lang="en-US" dirty="0"/>
              <a:t>Step 4:-  Management  -------Identity -------Off</a:t>
            </a:r>
            <a:endParaRPr lang="en-US" dirty="0"/>
          </a:p>
          <a:p>
            <a:r>
              <a:rPr lang="en-US" dirty="0"/>
              <a:t>					|------Auto shutdown ---- Off	</a:t>
            </a:r>
            <a:endParaRPr lang="en-US" dirty="0"/>
          </a:p>
          <a:p>
            <a:r>
              <a:rPr lang="en-US" dirty="0"/>
              <a:t>					|------ Backup -------- Off</a:t>
            </a:r>
            <a:endParaRPr lang="en-US" dirty="0"/>
          </a:p>
          <a:p>
            <a:r>
              <a:rPr lang="en-US" dirty="0"/>
              <a:t>Step 5:- Guest Configuration  </a:t>
            </a:r>
            <a:endParaRPr lang="en-US" dirty="0"/>
          </a:p>
          <a:p>
            <a:r>
              <a:rPr lang="en-US" dirty="0"/>
              <a:t>Step 6:- “ Tag </a:t>
            </a:r>
            <a:r>
              <a:rPr lang="en-US" dirty="0">
                <a:sym typeface="Wingdings" panose="05000000000000000000" pitchFamily="2" charset="2"/>
              </a:rPr>
              <a:t> key + value)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Step 7:- Review + Create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525" y="0"/>
            <a:ext cx="988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Public Load Balancer</a:t>
            </a:r>
            <a:endParaRPr lang="en-US" sz="2800" dirty="0"/>
          </a:p>
        </p:txBody>
      </p:sp>
      <p:sp>
        <p:nvSpPr>
          <p:cNvPr id="3" name="Arrow: Right 2"/>
          <p:cNvSpPr/>
          <p:nvPr/>
        </p:nvSpPr>
        <p:spPr>
          <a:xfrm>
            <a:off x="7170708" y="6340393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4" name="Thought Bubble: Cloud 3"/>
          <p:cNvSpPr/>
          <p:nvPr/>
        </p:nvSpPr>
        <p:spPr>
          <a:xfrm>
            <a:off x="2114550" y="876300"/>
            <a:ext cx="1457325" cy="82867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 </a:t>
            </a:r>
            <a:endParaRPr lang="en-US" dirty="0"/>
          </a:p>
        </p:txBody>
      </p:sp>
      <p:sp>
        <p:nvSpPr>
          <p:cNvPr id="5" name="Flowchart: Manual Operation 4"/>
          <p:cNvSpPr/>
          <p:nvPr/>
        </p:nvSpPr>
        <p:spPr>
          <a:xfrm rot="10800000">
            <a:off x="1524000" y="2644914"/>
            <a:ext cx="2790825" cy="1076325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19413" y="272891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9412" y="3126581"/>
            <a:ext cx="0" cy="454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5488" y="3128963"/>
            <a:ext cx="923924" cy="37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9412" y="3126581"/>
            <a:ext cx="1016794" cy="37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43212" y="3082529"/>
            <a:ext cx="152394" cy="9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62156" y="3429000"/>
            <a:ext cx="152394" cy="9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7149" y="3429000"/>
            <a:ext cx="152394" cy="9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3212" y="3477220"/>
            <a:ext cx="152394" cy="9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43212" y="2728914"/>
            <a:ext cx="152394" cy="9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881" y="5191835"/>
            <a:ext cx="1138238" cy="81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093" y="5191835"/>
            <a:ext cx="1138238" cy="81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3305" y="5191835"/>
            <a:ext cx="1138238" cy="81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6" name="Straight Connector 25"/>
          <p:cNvCxnSpPr/>
          <p:nvPr/>
        </p:nvCxnSpPr>
        <p:spPr>
          <a:xfrm>
            <a:off x="2931840" y="1518249"/>
            <a:ext cx="2465" cy="11266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95488" y="199027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 Port – 80 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286892" y="3488531"/>
            <a:ext cx="751459" cy="1674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4"/>
          </p:cNvCxnSpPr>
          <p:nvPr/>
        </p:nvCxnSpPr>
        <p:spPr>
          <a:xfrm flipH="1">
            <a:off x="2886423" y="3573660"/>
            <a:ext cx="32986" cy="167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36206" y="3562023"/>
            <a:ext cx="369094" cy="1791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69542" y="2777134"/>
            <a:ext cx="21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==</a:t>
            </a:r>
            <a:r>
              <a:rPr lang="en-US" b="1" dirty="0">
                <a:sym typeface="Wingdings" panose="05000000000000000000" pitchFamily="2" charset="2"/>
              </a:rPr>
              <a:t> Load Balancer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1233646" y="4178953"/>
            <a:ext cx="751451" cy="380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510696" y="4178953"/>
            <a:ext cx="751451" cy="380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593305" y="4178953"/>
            <a:ext cx="751451" cy="380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69542" y="4188519"/>
            <a:ext cx="21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==</a:t>
            </a:r>
            <a:r>
              <a:rPr lang="en-US" b="1" dirty="0">
                <a:sym typeface="Wingdings" panose="05000000000000000000" pitchFamily="2" charset="2"/>
              </a:rPr>
              <a:t> Port</a:t>
            </a:r>
            <a:endParaRPr lang="en-US" b="1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954881" y="6029755"/>
            <a:ext cx="1138238" cy="238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VM1</a:t>
            </a:r>
            <a:endParaRPr lang="en-US" sz="36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2289571" y="6029755"/>
            <a:ext cx="1138238" cy="238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VM2</a:t>
            </a:r>
            <a:endParaRPr lang="en-US" sz="3600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3624261" y="6029755"/>
            <a:ext cx="1138238" cy="238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VM3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6315075" y="1518249"/>
            <a:ext cx="5436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* HTTP (80 )</a:t>
            </a:r>
            <a:endParaRPr lang="en-US" sz="2400" dirty="0"/>
          </a:p>
          <a:p>
            <a:r>
              <a:rPr lang="en-US" sz="2400" dirty="0"/>
              <a:t> * HTTPS (443 )</a:t>
            </a:r>
            <a:endParaRPr lang="en-US" sz="2400" dirty="0"/>
          </a:p>
          <a:p>
            <a:r>
              <a:rPr lang="en-US" sz="2400" dirty="0"/>
              <a:t> * SSH ( 22 )</a:t>
            </a:r>
            <a:endParaRPr lang="en-US" sz="2400" dirty="0"/>
          </a:p>
          <a:p>
            <a:r>
              <a:rPr lang="en-US" sz="2400" dirty="0"/>
              <a:t> * RDP (3389 )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==</a:t>
            </a:r>
            <a:r>
              <a:rPr lang="en-US" sz="2400" dirty="0">
                <a:sym typeface="Wingdings" panose="05000000000000000000" pitchFamily="2" charset="2"/>
              </a:rPr>
              <a:t> Inter null Load Balancer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1.:- Within a Virtual Network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2.:- For a cross – premises  Virtual Network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3.:- Multi – tier  Application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4.:- For line of Business   Application</a:t>
            </a:r>
            <a:endParaRPr lang="en-US" sz="2400" dirty="0"/>
          </a:p>
        </p:txBody>
      </p:sp>
      <p:sp>
        <p:nvSpPr>
          <p:cNvPr id="47" name="Right Brace 46"/>
          <p:cNvSpPr/>
          <p:nvPr/>
        </p:nvSpPr>
        <p:spPr>
          <a:xfrm>
            <a:off x="8460581" y="1643064"/>
            <a:ext cx="273844" cy="139065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40960" y="2069020"/>
            <a:ext cx="2438400" cy="5208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Port</a:t>
            </a:r>
            <a:endParaRPr 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/>
          <p:cNvSpPr/>
          <p:nvPr/>
        </p:nvSpPr>
        <p:spPr>
          <a:xfrm>
            <a:off x="7170708" y="6340393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95337" y="28157"/>
            <a:ext cx="1060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* Local Balancing Multi – tier application using Public LB &amp; Internal LB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00100" y="1249784"/>
            <a:ext cx="9972675" cy="5052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/>
          <p:cNvSpPr/>
          <p:nvPr/>
        </p:nvSpPr>
        <p:spPr>
          <a:xfrm>
            <a:off x="4876800" y="530988"/>
            <a:ext cx="1581150" cy="5524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" y="1179761"/>
            <a:ext cx="212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Subscription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8792" y="1937969"/>
            <a:ext cx="9191625" cy="4123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2375" y="1621929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&lt;……&gt; V. 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Flowchart: Manual Operation 10"/>
          <p:cNvSpPr/>
          <p:nvPr/>
        </p:nvSpPr>
        <p:spPr>
          <a:xfrm rot="10800000">
            <a:off x="5024442" y="2053500"/>
            <a:ext cx="1295392" cy="504823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667375" y="2113894"/>
            <a:ext cx="0" cy="384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6856" y="2281238"/>
            <a:ext cx="340519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7375" y="2283619"/>
            <a:ext cx="397669" cy="155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272088" y="2392920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00712" y="2405696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87664" y="2392920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12623" y="2227542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150" y="3019425"/>
            <a:ext cx="1076325" cy="409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VM1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5123265" y="3020423"/>
            <a:ext cx="1076325" cy="409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6365080" y="3019054"/>
            <a:ext cx="1076325" cy="409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VM3</a:t>
            </a:r>
            <a:endParaRPr lang="en-US" sz="24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291013" y="2510707"/>
            <a:ext cx="792956" cy="55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4"/>
          </p:cNvCxnSpPr>
          <p:nvPr/>
        </p:nvCxnSpPr>
        <p:spPr>
          <a:xfrm>
            <a:off x="5661428" y="2510707"/>
            <a:ext cx="5947" cy="603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260306" y="2510707"/>
            <a:ext cx="620637" cy="620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owchart: Manual Operation 60"/>
          <p:cNvSpPr/>
          <p:nvPr/>
        </p:nvSpPr>
        <p:spPr>
          <a:xfrm rot="10800000">
            <a:off x="5057269" y="3888622"/>
            <a:ext cx="1295392" cy="504823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5370907" y="3999730"/>
            <a:ext cx="340519" cy="154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11426" y="4002111"/>
            <a:ext cx="397669" cy="155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316139" y="4111412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644248" y="4228735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031715" y="4111412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56674" y="3946034"/>
            <a:ext cx="121431" cy="1050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08194" y="4266170"/>
            <a:ext cx="6461" cy="4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/>
          <p:cNvSpPr/>
          <p:nvPr/>
        </p:nvSpPr>
        <p:spPr>
          <a:xfrm>
            <a:off x="1682347" y="4778371"/>
            <a:ext cx="8500280" cy="12239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Magnetic Disk 75"/>
          <p:cNvSpPr/>
          <p:nvPr/>
        </p:nvSpPr>
        <p:spPr>
          <a:xfrm>
            <a:off x="2710656" y="4802303"/>
            <a:ext cx="965200" cy="1009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300 </a:t>
            </a:r>
            <a:r>
              <a:rPr lang="en-US" sz="2400" b="1" dirty="0" err="1">
                <a:solidFill>
                  <a:schemeClr val="bg1"/>
                </a:solidFill>
              </a:rPr>
              <a:t>sql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7" name="Flowchart: Magnetic Disk 76"/>
          <p:cNvSpPr/>
          <p:nvPr/>
        </p:nvSpPr>
        <p:spPr>
          <a:xfrm>
            <a:off x="4876800" y="4980955"/>
            <a:ext cx="1695450" cy="920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300 SQL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8" name="Flowchart: Extract 77"/>
          <p:cNvSpPr/>
          <p:nvPr/>
        </p:nvSpPr>
        <p:spPr>
          <a:xfrm>
            <a:off x="7611995" y="4701045"/>
            <a:ext cx="1413014" cy="121216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300 VM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>
            <a:stCxn id="61" idx="2"/>
            <a:endCxn id="65" idx="4"/>
          </p:cNvCxnSpPr>
          <p:nvPr/>
        </p:nvCxnSpPr>
        <p:spPr>
          <a:xfrm flipH="1">
            <a:off x="5704964" y="3888622"/>
            <a:ext cx="1" cy="445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 flipH="1">
            <a:off x="3193256" y="4333746"/>
            <a:ext cx="1930009" cy="80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5" idx="4"/>
            <a:endCxn id="77" idx="0"/>
          </p:cNvCxnSpPr>
          <p:nvPr/>
        </p:nvCxnSpPr>
        <p:spPr>
          <a:xfrm>
            <a:off x="5704964" y="4333746"/>
            <a:ext cx="19561" cy="95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54755" y="4320857"/>
            <a:ext cx="2063747" cy="71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2" idx="2"/>
          </p:cNvCxnSpPr>
          <p:nvPr/>
        </p:nvCxnSpPr>
        <p:spPr>
          <a:xfrm>
            <a:off x="4405313" y="3429000"/>
            <a:ext cx="1048556" cy="563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704605" y="3429998"/>
            <a:ext cx="557" cy="55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4" idx="2"/>
          </p:cNvCxnSpPr>
          <p:nvPr/>
        </p:nvCxnSpPr>
        <p:spPr>
          <a:xfrm flipH="1">
            <a:off x="5987664" y="3428629"/>
            <a:ext cx="915579" cy="57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59455" y="3875756"/>
            <a:ext cx="344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900 Traffic ==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36675" y="2971823"/>
            <a:ext cx="246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Same Location 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07429" y="3918181"/>
            <a:ext cx="344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 Internal Load Balancer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84450" y="2016409"/>
            <a:ext cx="344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Public Load Balancer =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Rectangle: Rounded Corners 108"/>
          <p:cNvSpPr/>
          <p:nvPr/>
        </p:nvSpPr>
        <p:spPr>
          <a:xfrm>
            <a:off x="3691043" y="4466427"/>
            <a:ext cx="1179589" cy="2451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1433</a:t>
            </a:r>
            <a:endParaRPr lang="en-US" b="1" dirty="0"/>
          </a:p>
        </p:txBody>
      </p:sp>
      <p:sp>
        <p:nvSpPr>
          <p:cNvPr id="110" name="Rectangle: Rounded Corners 109"/>
          <p:cNvSpPr/>
          <p:nvPr/>
        </p:nvSpPr>
        <p:spPr>
          <a:xfrm>
            <a:off x="5140245" y="4919005"/>
            <a:ext cx="1179589" cy="2451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1433</a:t>
            </a:r>
            <a:endParaRPr lang="en-US" b="1" dirty="0"/>
          </a:p>
        </p:txBody>
      </p:sp>
      <p:sp>
        <p:nvSpPr>
          <p:cNvPr id="111" name="Rectangle: Rounded Corners 110"/>
          <p:cNvSpPr/>
          <p:nvPr/>
        </p:nvSpPr>
        <p:spPr>
          <a:xfrm>
            <a:off x="6580913" y="4466427"/>
            <a:ext cx="1179589" cy="2451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1433</a:t>
            </a:r>
            <a:endParaRPr lang="en-US" b="1" dirty="0"/>
          </a:p>
        </p:txBody>
      </p:sp>
      <p:sp>
        <p:nvSpPr>
          <p:cNvPr id="112" name="Right Brace 111"/>
          <p:cNvSpPr/>
          <p:nvPr/>
        </p:nvSpPr>
        <p:spPr>
          <a:xfrm>
            <a:off x="7344649" y="2139514"/>
            <a:ext cx="889828" cy="18321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1095375" y="3629025"/>
            <a:ext cx="9087252" cy="0"/>
          </a:xfrm>
          <a:prstGeom prst="line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" idx="1"/>
            <a:endCxn id="11" idx="2"/>
          </p:cNvCxnSpPr>
          <p:nvPr/>
        </p:nvCxnSpPr>
        <p:spPr>
          <a:xfrm>
            <a:off x="5667375" y="1082850"/>
            <a:ext cx="4763" cy="970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100638" y="1417633"/>
            <a:ext cx="1252023" cy="26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80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296" y="27432"/>
            <a:ext cx="986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Lab   Public Load Balancer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82596" y="1208526"/>
            <a:ext cx="449884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 :- Create 3 or 3 Virtual Machine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1365" y="1670191"/>
            <a:ext cx="44988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3 :- Create a Load Balancer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3449" y="673268"/>
            <a:ext cx="509930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4 :- Go to setting --- Fronted Ip configuration</a:t>
            </a:r>
            <a:endParaRPr lang="en-US" sz="2000" dirty="0"/>
          </a:p>
          <a:p>
            <a:r>
              <a:rPr lang="en-US" sz="2000" dirty="0"/>
              <a:t>				|----- Backend pool</a:t>
            </a:r>
            <a:endParaRPr lang="en-US" sz="2000" dirty="0"/>
          </a:p>
          <a:p>
            <a:r>
              <a:rPr lang="en-US" sz="2000" dirty="0"/>
              <a:t>				|-----Health Probe </a:t>
            </a:r>
            <a:endParaRPr lang="en-US" sz="2000" dirty="0"/>
          </a:p>
          <a:p>
            <a:r>
              <a:rPr lang="en-US" sz="2000" dirty="0"/>
              <a:t>				|-----Load Balancer Rule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303009" y="1995078"/>
            <a:ext cx="480974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5 :- Load Web Server on VM1 , VM2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03009" y="2376885"/>
            <a:ext cx="480974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6 :- Check Load balance on both server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82596" y="694503"/>
            <a:ext cx="449884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 :- Create a virtual Network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070" y="2732902"/>
            <a:ext cx="7626650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 your Portal ----- create a Virtual network ……. </a:t>
            </a:r>
            <a:r>
              <a:rPr lang="en-US" b="1" dirty="0"/>
              <a:t>V.net 1</a:t>
            </a:r>
            <a:endParaRPr lang="en-US" b="1" dirty="0"/>
          </a:p>
          <a:p>
            <a:r>
              <a:rPr lang="en-US" dirty="0"/>
              <a:t> All Services ------------- (&lt;…..&gt; ) Virtual network ----------add / create</a:t>
            </a:r>
            <a:endParaRPr lang="en-US" dirty="0"/>
          </a:p>
          <a:p>
            <a:r>
              <a:rPr lang="en-US" dirty="0"/>
              <a:t>		|-------  name---- </a:t>
            </a:r>
            <a:r>
              <a:rPr lang="en-US" b="1" dirty="0" err="1"/>
              <a:t>Vnet</a:t>
            </a:r>
            <a:r>
              <a:rPr lang="en-US" b="1" dirty="0"/>
              <a:t> - East</a:t>
            </a:r>
            <a:endParaRPr lang="en-US" b="1" dirty="0"/>
          </a:p>
          <a:p>
            <a:r>
              <a:rPr lang="en-US" dirty="0"/>
              <a:t>		| ------ Address  space ------ </a:t>
            </a:r>
            <a:r>
              <a:rPr lang="en-US" b="1" dirty="0"/>
              <a:t>10.0.0.0/16</a:t>
            </a:r>
            <a:endParaRPr lang="en-US" b="1" dirty="0"/>
          </a:p>
          <a:p>
            <a:r>
              <a:rPr lang="en-US" dirty="0"/>
              <a:t>		| ------ subscription ------------ Free Trial </a:t>
            </a:r>
            <a:endParaRPr lang="en-US" dirty="0"/>
          </a:p>
          <a:p>
            <a:r>
              <a:rPr lang="en-US" dirty="0"/>
              <a:t>		| ------- Resource Group ----</a:t>
            </a:r>
            <a:endParaRPr lang="en-US" dirty="0"/>
          </a:p>
          <a:p>
            <a:r>
              <a:rPr lang="en-US" dirty="0"/>
              <a:t>		|				|------- Name -------- </a:t>
            </a:r>
            <a:r>
              <a:rPr lang="en-US" b="1" dirty="0" err="1"/>
              <a:t>rg</a:t>
            </a:r>
            <a:r>
              <a:rPr lang="en-US" b="1" dirty="0"/>
              <a:t> </a:t>
            </a:r>
            <a:r>
              <a:rPr lang="en-US" b="1" dirty="0" err="1"/>
              <a:t>vnet</a:t>
            </a:r>
            <a:r>
              <a:rPr lang="en-US" b="1" dirty="0"/>
              <a:t> 1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|---- location ---- east US</a:t>
            </a:r>
            <a:endParaRPr lang="en-US" b="1" dirty="0"/>
          </a:p>
          <a:p>
            <a:r>
              <a:rPr lang="en-US" dirty="0"/>
              <a:t>		|----- Subnet ----------- Name -------- East subnet</a:t>
            </a:r>
            <a:endParaRPr lang="en-US" dirty="0"/>
          </a:p>
          <a:p>
            <a:r>
              <a:rPr lang="en-US" dirty="0"/>
              <a:t>		|			|---------- Address Range -------- </a:t>
            </a:r>
            <a:r>
              <a:rPr lang="en-US" b="1" dirty="0"/>
              <a:t>10.0.1.0/24</a:t>
            </a:r>
            <a:endParaRPr lang="en-US" b="1" dirty="0"/>
          </a:p>
          <a:p>
            <a:r>
              <a:rPr lang="en-US" dirty="0"/>
              <a:t>		|------ DDoS Protection ------------- </a:t>
            </a:r>
            <a:endParaRPr lang="en-US" dirty="0"/>
          </a:p>
          <a:p>
            <a:r>
              <a:rPr lang="en-US" dirty="0"/>
              <a:t>		| ------ Services End Point --------</a:t>
            </a:r>
            <a:endParaRPr lang="en-US" dirty="0"/>
          </a:p>
          <a:p>
            <a:r>
              <a:rPr lang="en-US" dirty="0"/>
              <a:t>		| ------ Fire Wall -------------</a:t>
            </a:r>
            <a:endParaRPr lang="en-US" dirty="0"/>
          </a:p>
          <a:p>
            <a:r>
              <a:rPr lang="en-US" dirty="0"/>
              <a:t>		|------- Create ..</a:t>
            </a:r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6978771" y="619825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4045" y="2201546"/>
            <a:ext cx="591616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 :- Create a virtual Network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9569" y="221389"/>
            <a:ext cx="449884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 :- </a:t>
            </a:r>
            <a:r>
              <a:rPr lang="en-US" sz="2400" dirty="0" smtClean="0"/>
              <a:t>Create 2 or </a:t>
            </a:r>
            <a:r>
              <a:rPr lang="en-US" sz="2400" dirty="0"/>
              <a:t>3 Virtual </a:t>
            </a:r>
            <a:r>
              <a:rPr lang="en-US" sz="2400" dirty="0" smtClean="0"/>
              <a:t>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25" y="923270"/>
            <a:ext cx="10534650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Login Your Portal 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</a:t>
            </a:r>
            <a:r>
              <a:rPr lang="en-US" sz="1600" dirty="0" smtClean="0"/>
              <a:t>-------------- </a:t>
            </a:r>
            <a:r>
              <a:rPr lang="en-US" sz="1600" b="1" dirty="0" err="1"/>
              <a:t>rg</a:t>
            </a:r>
            <a:r>
              <a:rPr lang="en-US" sz="1600" b="1" dirty="0"/>
              <a:t> </a:t>
            </a:r>
            <a:r>
              <a:rPr lang="en-US" sz="1600" b="1" dirty="0" err="1"/>
              <a:t>vnet</a:t>
            </a:r>
            <a:r>
              <a:rPr lang="en-US" sz="1600" b="1" dirty="0"/>
              <a:t> </a:t>
            </a:r>
            <a:r>
              <a:rPr lang="en-US" sz="1600" b="1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 err="1"/>
              <a:t>vm</a:t>
            </a:r>
            <a:r>
              <a:rPr lang="en-US" sz="1600" b="1" dirty="0"/>
              <a:t> </a:t>
            </a:r>
            <a:r>
              <a:rPr lang="en-US" sz="1600" b="1" dirty="0"/>
              <a:t>1</a:t>
            </a:r>
            <a:endParaRPr lang="en-US" sz="1600" b="1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</a:t>
            </a:r>
            <a:r>
              <a:rPr lang="en-US" sz="1600" dirty="0" smtClean="0">
                <a:sym typeface="Wingdings" panose="05000000000000000000" pitchFamily="2" charset="2"/>
              </a:rPr>
              <a:t>--------- </a:t>
            </a:r>
            <a:r>
              <a:rPr lang="en-US" sz="1600" b="1" dirty="0" err="1"/>
              <a:t>Vnet</a:t>
            </a:r>
            <a:r>
              <a:rPr lang="en-US" sz="1600" b="1" dirty="0"/>
              <a:t> - </a:t>
            </a:r>
            <a:r>
              <a:rPr lang="en-US" sz="1600" b="1" dirty="0" smtClean="0"/>
              <a:t>East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4" name="Arrow: Right 3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" y="857250"/>
            <a:ext cx="62865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6910" y="439535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Created VM1</a:t>
            </a:r>
            <a:endParaRPr lang="en-US" b="1" dirty="0"/>
          </a:p>
        </p:txBody>
      </p:sp>
      <p:sp>
        <p:nvSpPr>
          <p:cNvPr id="4" name="Arrow: Right 15"/>
          <p:cNvSpPr/>
          <p:nvPr/>
        </p:nvSpPr>
        <p:spPr>
          <a:xfrm>
            <a:off x="6978771" y="619825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249" y="142583"/>
            <a:ext cx="1028440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:- </a:t>
            </a:r>
            <a:r>
              <a:rPr lang="en-US" sz="2400" dirty="0" smtClean="0"/>
              <a:t>Create 2 or </a:t>
            </a:r>
            <a:r>
              <a:rPr lang="en-US" sz="2400" dirty="0"/>
              <a:t>3 Virtual </a:t>
            </a:r>
            <a:r>
              <a:rPr lang="en-US" sz="2400" dirty="0" smtClean="0"/>
              <a:t>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25" y="923270"/>
            <a:ext cx="10534650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Login Your Portal 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</a:t>
            </a:r>
            <a:r>
              <a:rPr lang="en-US" sz="1600" dirty="0" smtClean="0"/>
              <a:t>-------------- </a:t>
            </a:r>
            <a:r>
              <a:rPr lang="en-US" sz="1600" b="1" dirty="0" err="1"/>
              <a:t>rg</a:t>
            </a:r>
            <a:r>
              <a:rPr lang="en-US" sz="1600" b="1" dirty="0"/>
              <a:t> </a:t>
            </a:r>
            <a:r>
              <a:rPr lang="en-US" sz="1600" b="1" dirty="0" err="1"/>
              <a:t>vnet</a:t>
            </a:r>
            <a:r>
              <a:rPr lang="en-US" sz="1600" b="1" dirty="0"/>
              <a:t> </a:t>
            </a:r>
            <a:r>
              <a:rPr lang="en-US" sz="1600" b="1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 err="1"/>
              <a:t>vm</a:t>
            </a:r>
            <a:r>
              <a:rPr lang="en-US" sz="1600" b="1" dirty="0"/>
              <a:t> </a:t>
            </a:r>
            <a:r>
              <a:rPr lang="en-US" sz="1600" b="1" dirty="0" smtClean="0"/>
              <a:t>2</a:t>
            </a:r>
            <a:endParaRPr lang="en-US" sz="1600" b="1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</a:t>
            </a:r>
            <a:r>
              <a:rPr lang="en-US" sz="1600" dirty="0" smtClean="0">
                <a:sym typeface="Wingdings" panose="05000000000000000000" pitchFamily="2" charset="2"/>
              </a:rPr>
              <a:t>--------- </a:t>
            </a:r>
            <a:r>
              <a:rPr lang="en-US" sz="1600" b="1" dirty="0" err="1"/>
              <a:t>Vnet</a:t>
            </a:r>
            <a:r>
              <a:rPr lang="en-US" sz="1600" b="1" dirty="0"/>
              <a:t> - </a:t>
            </a:r>
            <a:r>
              <a:rPr lang="en-US" sz="1600" b="1" dirty="0" smtClean="0"/>
              <a:t>East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4" name="Arrow: Right 3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" y="857250"/>
            <a:ext cx="62865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6910" y="439535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Created VM2</a:t>
            </a:r>
            <a:endParaRPr lang="en-US" b="1" dirty="0"/>
          </a:p>
        </p:txBody>
      </p:sp>
      <p:sp>
        <p:nvSpPr>
          <p:cNvPr id="4" name="Arrow: Right 15"/>
          <p:cNvSpPr/>
          <p:nvPr/>
        </p:nvSpPr>
        <p:spPr>
          <a:xfrm>
            <a:off x="6978771" y="619825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249" y="142583"/>
            <a:ext cx="1028440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:- </a:t>
            </a:r>
            <a:r>
              <a:rPr lang="en-US" sz="2400" dirty="0" smtClean="0"/>
              <a:t>Create 2 or </a:t>
            </a:r>
            <a:r>
              <a:rPr lang="en-US" sz="2400" dirty="0"/>
              <a:t>3 Virtual </a:t>
            </a:r>
            <a:r>
              <a:rPr lang="en-US" sz="2400" dirty="0" smtClean="0"/>
              <a:t>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25" y="923270"/>
            <a:ext cx="10534650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Login Your Portal 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</a:t>
            </a:r>
            <a:r>
              <a:rPr lang="en-US" sz="1600" dirty="0" smtClean="0"/>
              <a:t>-------------- </a:t>
            </a:r>
            <a:r>
              <a:rPr lang="en-US" sz="1600" b="1" dirty="0" err="1"/>
              <a:t>rg</a:t>
            </a:r>
            <a:r>
              <a:rPr lang="en-US" sz="1600" b="1" dirty="0"/>
              <a:t> </a:t>
            </a:r>
            <a:r>
              <a:rPr lang="en-US" sz="1600" b="1" dirty="0" err="1"/>
              <a:t>vnet</a:t>
            </a:r>
            <a:r>
              <a:rPr lang="en-US" sz="1600" b="1" dirty="0"/>
              <a:t> </a:t>
            </a:r>
            <a:r>
              <a:rPr lang="en-US" sz="1600" b="1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b="1" dirty="0" smtClean="0"/>
              <a:t>vm</a:t>
            </a:r>
            <a:r>
              <a:rPr lang="en-US" sz="1600" b="1" dirty="0"/>
              <a:t>3</a:t>
            </a:r>
            <a:endParaRPr lang="en-US" sz="1600" b="1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</a:t>
            </a:r>
            <a:r>
              <a:rPr lang="en-US" sz="1600" dirty="0" smtClean="0">
                <a:sym typeface="Wingdings" panose="05000000000000000000" pitchFamily="2" charset="2"/>
              </a:rPr>
              <a:t>--------- </a:t>
            </a:r>
            <a:r>
              <a:rPr lang="en-US" sz="1600" b="1" dirty="0" err="1"/>
              <a:t>Vnet</a:t>
            </a:r>
            <a:r>
              <a:rPr lang="en-US" sz="1600" b="1" dirty="0"/>
              <a:t> - </a:t>
            </a:r>
            <a:r>
              <a:rPr lang="en-US" sz="1600" b="1" dirty="0" smtClean="0"/>
              <a:t>East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4" name="Arrow: Right 3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" y="857250"/>
            <a:ext cx="62865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6910" y="439535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Created VM3</a:t>
            </a:r>
            <a:endParaRPr lang="en-US" b="1" dirty="0"/>
          </a:p>
        </p:txBody>
      </p:sp>
      <p:sp>
        <p:nvSpPr>
          <p:cNvPr id="4" name="Arrow: Right 15"/>
          <p:cNvSpPr/>
          <p:nvPr/>
        </p:nvSpPr>
        <p:spPr>
          <a:xfrm>
            <a:off x="6978771" y="6198252"/>
            <a:ext cx="4951562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Continued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920755" y="267418"/>
            <a:ext cx="44988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3 :- Create a Load Balancer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1973" y="857250"/>
            <a:ext cx="518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All services  ----- load balancer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|---- name ----- </a:t>
            </a:r>
            <a:r>
              <a:rPr lang="en-US" dirty="0" err="1" smtClean="0">
                <a:sym typeface="Wingdings" panose="05000000000000000000" pitchFamily="2" charset="2"/>
              </a:rPr>
              <a:t>lb</a:t>
            </a:r>
            <a:r>
              <a:rPr lang="en-US" dirty="0" smtClean="0">
                <a:sym typeface="Wingdings" panose="05000000000000000000" pitchFamily="2" charset="2"/>
              </a:rPr>
              <a:t>-  </a:t>
            </a:r>
            <a:r>
              <a:rPr lang="en-US" dirty="0" err="1" smtClean="0">
                <a:sym typeface="Wingdings" panose="05000000000000000000" pitchFamily="2" charset="2"/>
              </a:rPr>
              <a:t>websever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smtClean="0">
                <a:sym typeface="Wingdings" panose="05000000000000000000" pitchFamily="2" charset="2"/>
              </a:rPr>
              <a:t>|------ 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837" y="281178"/>
            <a:ext cx="980122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to Create Window server / How to create VM in Azure Lab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00125" y="923270"/>
            <a:ext cx="10534650" cy="5755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Login Your Portal 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 select your Resource  Group ( if you have created ) else</a:t>
            </a:r>
            <a:endParaRPr lang="en-US" sz="1600" dirty="0"/>
          </a:p>
          <a:p>
            <a:r>
              <a:rPr lang="en-US" sz="1600" dirty="0"/>
              <a:t>			|	|	|--- Create ----- name ---- </a:t>
            </a:r>
            <a:r>
              <a:rPr lang="en-US" sz="1600" dirty="0" err="1"/>
              <a:t>rg</a:t>
            </a:r>
            <a:r>
              <a:rPr lang="en-US" sz="1600" dirty="0"/>
              <a:t> - </a:t>
            </a:r>
            <a:r>
              <a:rPr lang="en-US" sz="1600" dirty="0" err="1"/>
              <a:t>vm</a:t>
            </a:r>
            <a:r>
              <a:rPr lang="en-US" sz="1600" dirty="0"/>
              <a:t>  ---------- ok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dirty="0" err="1"/>
              <a:t>vm</a:t>
            </a:r>
            <a:r>
              <a:rPr lang="en-US" sz="1600" dirty="0"/>
              <a:t> – </a:t>
            </a:r>
            <a:r>
              <a:rPr lang="en-US" sz="1600" dirty="0" err="1"/>
              <a:t>abc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dirty="0" err="1">
                <a:sym typeface="Wingdings" panose="05000000000000000000" pitchFamily="2" charset="2"/>
              </a:rPr>
              <a:t>rg</a:t>
            </a:r>
            <a:r>
              <a:rPr lang="en-US" sz="1600" dirty="0">
                <a:sym typeface="Wingdings" panose="05000000000000000000" pitchFamily="2" charset="2"/>
              </a:rPr>
              <a:t> – </a:t>
            </a:r>
            <a:r>
              <a:rPr lang="en-US" sz="1600" dirty="0" err="1">
                <a:sym typeface="Wingdings" panose="05000000000000000000" pitchFamily="2" charset="2"/>
              </a:rPr>
              <a:t>vm</a:t>
            </a:r>
            <a:r>
              <a:rPr lang="en-US" sz="1600" dirty="0">
                <a:sym typeface="Wingdings" panose="05000000000000000000" pitchFamily="2" charset="2"/>
              </a:rPr>
              <a:t> – </a:t>
            </a:r>
            <a:r>
              <a:rPr lang="en-US" sz="1600" dirty="0" err="1">
                <a:sym typeface="Wingdings" panose="05000000000000000000" pitchFamily="2" charset="2"/>
              </a:rPr>
              <a:t>vnet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4" name="Arrow: Right 3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" y="229870"/>
            <a:ext cx="6286500" cy="34150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4026704"/>
            <a:ext cx="499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Access your Virtual Machine Server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4768850"/>
            <a:ext cx="5410200" cy="2030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Open your Created Virtual machine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|----Click on </a:t>
            </a:r>
            <a:r>
              <a:rPr lang="en-US" b="1" dirty="0">
                <a:sym typeface="Wingdings" panose="05000000000000000000" pitchFamily="2" charset="2"/>
              </a:rPr>
              <a:t>connect</a:t>
            </a:r>
            <a:r>
              <a:rPr lang="en-US" dirty="0">
                <a:sym typeface="Wingdings" panose="05000000000000000000" pitchFamily="2" charset="2"/>
              </a:rPr>
              <a:t> ------- Download </a:t>
            </a:r>
            <a:r>
              <a:rPr lang="en-US" b="1" dirty="0">
                <a:sym typeface="Wingdings" panose="05000000000000000000" pitchFamily="2" charset="2"/>
              </a:rPr>
              <a:t>RDP</a:t>
            </a:r>
            <a:r>
              <a:rPr lang="en-US" dirty="0">
                <a:sym typeface="Wingdings" panose="05000000000000000000" pitchFamily="2" charset="2"/>
              </a:rPr>
              <a:t> -------Open downloaded  RDP -------- </a:t>
            </a:r>
            <a:r>
              <a:rPr lang="en-US" b="1" dirty="0">
                <a:sym typeface="Wingdings" panose="05000000000000000000" pitchFamily="2" charset="2"/>
              </a:rPr>
              <a:t>Paste Virtual Public Ip address </a:t>
            </a:r>
            <a:r>
              <a:rPr lang="en-US" dirty="0">
                <a:sym typeface="Wingdings" panose="05000000000000000000" pitchFamily="2" charset="2"/>
              </a:rPr>
              <a:t>in opened RDP-------- Next ---------Username-------”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” --------password -----1234------</a:t>
            </a:r>
            <a:r>
              <a:rPr lang="en-US" b="1" dirty="0">
                <a:sym typeface="Wingdings" panose="05000000000000000000" pitchFamily="2" charset="2"/>
              </a:rPr>
              <a:t>OK</a:t>
            </a:r>
            <a:r>
              <a:rPr lang="en-US" dirty="0">
                <a:sym typeface="Wingdings" panose="05000000000000000000" pitchFamily="2" charset="2"/>
              </a:rPr>
              <a:t> -------- yes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Now your server has opened ………..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3175" y="962025"/>
            <a:ext cx="5457825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* delete your Virtual Machine server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Go to Virtual Machine ------- select your virtual Machine you want to Delete  ------------ ( . . .) ----- select its bullets from  your selected virtual Machine ----- select Delete Option ------ then conformation  to Delete …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to created Image File of Your Virtual Machine Lab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60" y="55786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Create a Virtual Machine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675" y="873978"/>
            <a:ext cx="10534650" cy="5755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:- Login Your Portal  </a:t>
            </a:r>
            <a:endParaRPr lang="en-US" sz="1600" dirty="0"/>
          </a:p>
          <a:p>
            <a:r>
              <a:rPr lang="en-US" sz="1600" dirty="0"/>
              <a:t> * go to all services  --- virtual Machine </a:t>
            </a:r>
            <a:endParaRPr lang="en-US" sz="1600" dirty="0"/>
          </a:p>
          <a:p>
            <a:r>
              <a:rPr lang="en-US" sz="1600" dirty="0"/>
              <a:t>	|------- Add / Create Virtual Machine</a:t>
            </a:r>
            <a:endParaRPr lang="en-US" sz="1600" dirty="0"/>
          </a:p>
          <a:p>
            <a:r>
              <a:rPr lang="en-US" sz="1600" dirty="0"/>
              <a:t>			|-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Basic </a:t>
            </a:r>
            <a:endParaRPr lang="en-US" sz="1600" dirty="0"/>
          </a:p>
          <a:p>
            <a:r>
              <a:rPr lang="en-US" sz="1600" dirty="0"/>
              <a:t>			|	|-- subscription --- Default ( If you in Trial version )</a:t>
            </a:r>
            <a:endParaRPr lang="en-US" sz="1600" dirty="0"/>
          </a:p>
          <a:p>
            <a:r>
              <a:rPr lang="en-US" sz="1600" dirty="0"/>
              <a:t>			|	|-- resource Group ---  select your Resource  Group ( if you have created ) else</a:t>
            </a:r>
            <a:endParaRPr lang="en-US" sz="1600" dirty="0"/>
          </a:p>
          <a:p>
            <a:r>
              <a:rPr lang="en-US" sz="1600" dirty="0"/>
              <a:t>			|	|	|--- Create ----- name ---- </a:t>
            </a:r>
            <a:r>
              <a:rPr lang="en-US" sz="1600" dirty="0" err="1"/>
              <a:t>rg</a:t>
            </a:r>
            <a:r>
              <a:rPr lang="en-US" sz="1600" dirty="0"/>
              <a:t> - </a:t>
            </a:r>
            <a:r>
              <a:rPr lang="en-US" sz="1600" dirty="0" err="1"/>
              <a:t>vm</a:t>
            </a:r>
            <a:r>
              <a:rPr lang="en-US" sz="1600" dirty="0"/>
              <a:t>  ---------- ok </a:t>
            </a:r>
            <a:endParaRPr lang="en-US" sz="1600" dirty="0"/>
          </a:p>
          <a:p>
            <a:r>
              <a:rPr lang="en-US" sz="1600" dirty="0"/>
              <a:t>			|	|---- virtual Machine  Name ----- </a:t>
            </a:r>
            <a:r>
              <a:rPr lang="en-US" sz="1600" dirty="0" err="1"/>
              <a:t>vm</a:t>
            </a:r>
            <a:r>
              <a:rPr lang="en-US" sz="1600" dirty="0"/>
              <a:t> – </a:t>
            </a:r>
            <a:r>
              <a:rPr lang="en-US" sz="1600" dirty="0" err="1"/>
              <a:t>abc</a:t>
            </a:r>
            <a:endParaRPr lang="en-US" sz="1600" dirty="0"/>
          </a:p>
          <a:p>
            <a:r>
              <a:rPr lang="en-US" sz="1600" dirty="0"/>
              <a:t>			|	|---- Region  ---------  east us else if you want </a:t>
            </a:r>
            <a:endParaRPr lang="en-US" sz="1600" dirty="0"/>
          </a:p>
          <a:p>
            <a:r>
              <a:rPr lang="en-US" sz="1600" dirty="0"/>
              <a:t>			|	|--- Image --- select your server image file ( window / </a:t>
            </a:r>
            <a:r>
              <a:rPr lang="en-US" sz="1600" dirty="0" err="1"/>
              <a:t>linux</a:t>
            </a:r>
            <a:r>
              <a:rPr lang="en-US" sz="1600" dirty="0"/>
              <a:t> /  mac)</a:t>
            </a:r>
            <a:endParaRPr lang="en-US" sz="1600" dirty="0"/>
          </a:p>
          <a:p>
            <a:r>
              <a:rPr lang="en-US" sz="1600" dirty="0"/>
              <a:t>			|	|--- Size ----  default  else if you want to change</a:t>
            </a:r>
            <a:endParaRPr lang="en-US" sz="1600" dirty="0"/>
          </a:p>
          <a:p>
            <a:r>
              <a:rPr lang="en-US" sz="1600" dirty="0"/>
              <a:t>			|	|---- Administrator – user name ---- “ABC”  , Password --- -1234  , Conform  Pass ---1234</a:t>
            </a:r>
            <a:endParaRPr lang="en-US" sz="1600" dirty="0"/>
          </a:p>
          <a:p>
            <a:r>
              <a:rPr lang="en-US" sz="1600" dirty="0"/>
              <a:t>			|	|--- Public In bounded port ---- allow </a:t>
            </a:r>
            <a:endParaRPr lang="en-US" sz="1600" dirty="0"/>
          </a:p>
          <a:p>
            <a:r>
              <a:rPr lang="en-US" sz="1600" dirty="0"/>
              <a:t>			|		|--- RDP(3389) / HTTPS ( 443 ) / HTTP ( 80 )</a:t>
            </a:r>
            <a:endParaRPr lang="en-US" sz="1600" dirty="0"/>
          </a:p>
          <a:p>
            <a:r>
              <a:rPr lang="en-US" sz="1600" dirty="0"/>
              <a:t>			|----</a:t>
            </a:r>
            <a:r>
              <a:rPr lang="en-US" sz="1600" dirty="0">
                <a:sym typeface="Wingdings" panose="05000000000000000000" pitchFamily="2" charset="2"/>
              </a:rPr>
              <a:t> Disk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 Default 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|--- Networking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 Virtual network ---------  </a:t>
            </a:r>
            <a:r>
              <a:rPr lang="en-US" sz="1600" dirty="0" err="1">
                <a:sym typeface="Wingdings" panose="05000000000000000000" pitchFamily="2" charset="2"/>
              </a:rPr>
              <a:t>rg</a:t>
            </a:r>
            <a:r>
              <a:rPr lang="en-US" sz="1600" dirty="0">
                <a:sym typeface="Wingdings" panose="05000000000000000000" pitchFamily="2" charset="2"/>
              </a:rPr>
              <a:t> – </a:t>
            </a:r>
            <a:r>
              <a:rPr lang="en-US" sz="1600" dirty="0" err="1">
                <a:sym typeface="Wingdings" panose="05000000000000000000" pitchFamily="2" charset="2"/>
              </a:rPr>
              <a:t>vm</a:t>
            </a:r>
            <a:r>
              <a:rPr lang="en-US" sz="1600" dirty="0">
                <a:sym typeface="Wingdings" panose="05000000000000000000" pitchFamily="2" charset="2"/>
              </a:rPr>
              <a:t> – </a:t>
            </a:r>
            <a:r>
              <a:rPr lang="en-US" sz="1600" dirty="0" err="1">
                <a:sym typeface="Wingdings" panose="05000000000000000000" pitchFamily="2" charset="2"/>
              </a:rPr>
              <a:t>vnet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|----Subnet------default   /24 ( A/q To Create region )	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Public Ip address --- default ( A/q to created Region ) else may you change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other option let Default else Change 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			|		|--- next management   </a:t>
            </a:r>
            <a:endParaRPr lang="en-US" sz="1600" dirty="0"/>
          </a:p>
        </p:txBody>
      </p:sp>
      <p:sp>
        <p:nvSpPr>
          <p:cNvPr id="5" name="Arrow: Right 4"/>
          <p:cNvSpPr/>
          <p:nvPr/>
        </p:nvSpPr>
        <p:spPr>
          <a:xfrm>
            <a:off x="7332453" y="6228272"/>
            <a:ext cx="48595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9" y="446960"/>
            <a:ext cx="6286500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	|----</a:t>
            </a:r>
            <a:r>
              <a:rPr lang="en-US" dirty="0">
                <a:sym typeface="Wingdings" panose="05000000000000000000" pitchFamily="2" charset="2"/>
              </a:rPr>
              <a:t> 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|------ lets Default  else if you want to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 guest Configuration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|----Default else change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	|----- next 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|--Tag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|-----Key ---- name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|-----Value---- Window server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	|-----next review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|---- review + create -----------create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586281"/>
            <a:ext cx="62865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:-</a:t>
            </a:r>
            <a:endParaRPr lang="en-US" dirty="0"/>
          </a:p>
          <a:p>
            <a:r>
              <a:rPr lang="en-US" dirty="0"/>
              <a:t> Go to Your  Created Virtual Machine select it and open</a:t>
            </a:r>
            <a:endParaRPr lang="en-US" dirty="0"/>
          </a:p>
          <a:p>
            <a:r>
              <a:rPr lang="en-US" dirty="0"/>
              <a:t>|-------- click on capture  option </a:t>
            </a:r>
            <a:endParaRPr lang="en-US" dirty="0"/>
          </a:p>
          <a:p>
            <a:r>
              <a:rPr lang="en-US" dirty="0"/>
              <a:t>				|----  Name ---- </a:t>
            </a:r>
            <a:r>
              <a:rPr lang="en-US" dirty="0" err="1"/>
              <a:t>Vm</a:t>
            </a:r>
            <a:r>
              <a:rPr lang="en-US" dirty="0"/>
              <a:t> – image – window </a:t>
            </a:r>
            <a:endParaRPr lang="en-US" dirty="0"/>
          </a:p>
          <a:p>
            <a:r>
              <a:rPr lang="en-US" dirty="0"/>
              <a:t>				|--- Resource Group ---- select your resource 					group have you created ------ then click 						on create</a:t>
            </a:r>
            <a:endParaRPr lang="en-US" dirty="0"/>
          </a:p>
          <a:p>
            <a:r>
              <a:rPr lang="en-US" dirty="0"/>
              <a:t>Now create image beginning process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2274" y="3488024"/>
            <a:ext cx="443865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View your image file :-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All Services ------image-----”</a:t>
            </a:r>
            <a:r>
              <a:rPr lang="en-US" dirty="0" err="1">
                <a:sym typeface="Wingdings" panose="05000000000000000000" pitchFamily="2" charset="2"/>
              </a:rPr>
              <a:t>xyz</a:t>
            </a:r>
            <a:r>
              <a:rPr lang="en-US" dirty="0">
                <a:sym typeface="Wingdings" panose="05000000000000000000" pitchFamily="2" charset="2"/>
              </a:rPr>
              <a:t>” 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7949" y="446960"/>
            <a:ext cx="5457825" cy="2954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 </a:t>
            </a:r>
            <a:r>
              <a:rPr lang="en-US" dirty="0"/>
              <a:t>:-  </a:t>
            </a:r>
            <a:endParaRPr lang="en-US" dirty="0"/>
          </a:p>
          <a:p>
            <a:r>
              <a:rPr lang="en-US" dirty="0"/>
              <a:t> </a:t>
            </a:r>
            <a:r>
              <a:rPr lang="en-US" sz="2400" dirty="0"/>
              <a:t>* delete your Virtual Machine server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Go to Virtual Machine ------- select your virtual Machine you want to Delete  ------------ ( . . .) ----- select its bullets from  your selected virtual Machine ----- select Delete Option ------ then conformation  to Delete 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86526" y="4220765"/>
            <a:ext cx="542924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:-</a:t>
            </a:r>
            <a:endParaRPr lang="en-US" dirty="0"/>
          </a:p>
          <a:p>
            <a:r>
              <a:rPr lang="en-US" dirty="0"/>
              <a:t>Go to image file to restore your Backup</a:t>
            </a:r>
            <a:endParaRPr lang="en-US" dirty="0"/>
          </a:p>
          <a:p>
            <a:r>
              <a:rPr lang="en-US" dirty="0"/>
              <a:t>	|------- Select your created image file </a:t>
            </a:r>
            <a:endParaRPr lang="en-US" dirty="0"/>
          </a:p>
          <a:p>
            <a:r>
              <a:rPr lang="en-US" dirty="0"/>
              <a:t>		|-----process create virtual machine  and fill some data to processed to  restore file ( like before VM)--------- and click on create </a:t>
            </a:r>
            <a:endParaRPr lang="en-US" dirty="0"/>
          </a:p>
          <a:p>
            <a:r>
              <a:rPr lang="en-US" dirty="0"/>
              <a:t>Now your image process is running on way……….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9304" y="237744"/>
            <a:ext cx="97109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to   Attach   A extra Volume in your created Virtual Machine Lab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950976"/>
            <a:ext cx="971092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:- Got to your Portal </a:t>
            </a:r>
            <a:endParaRPr lang="en-US" dirty="0"/>
          </a:p>
          <a:p>
            <a:r>
              <a:rPr lang="en-US" dirty="0"/>
              <a:t>	|------- Select your Created Virtual Machine / Create A New Virtual Machine</a:t>
            </a:r>
            <a:endParaRPr lang="en-US" dirty="0"/>
          </a:p>
          <a:p>
            <a:r>
              <a:rPr lang="en-US" dirty="0"/>
              <a:t>			|-------  In left Side Setting ----- </a:t>
            </a:r>
            <a:endParaRPr lang="en-US" dirty="0"/>
          </a:p>
          <a:p>
            <a:r>
              <a:rPr lang="en-US" b="1" dirty="0"/>
              <a:t> |---- Disk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|-------- Add Extra Disk </a:t>
            </a:r>
            <a:endParaRPr lang="en-US" dirty="0"/>
          </a:p>
          <a:p>
            <a:r>
              <a:rPr lang="en-US" dirty="0"/>
              <a:t>	|		|----- LUN ----- 1 </a:t>
            </a:r>
            <a:endParaRPr lang="en-US" dirty="0"/>
          </a:p>
          <a:p>
            <a:r>
              <a:rPr lang="en-US" dirty="0"/>
              <a:t>	|		|----- Name ----- Create / “ABC”</a:t>
            </a:r>
            <a:endParaRPr lang="en-US" dirty="0"/>
          </a:p>
          <a:p>
            <a:r>
              <a:rPr lang="en-US" dirty="0"/>
              <a:t>	|						| ----- Name ---- Extra</a:t>
            </a:r>
            <a:endParaRPr lang="en-US" dirty="0"/>
          </a:p>
          <a:p>
            <a:r>
              <a:rPr lang="en-US" dirty="0"/>
              <a:t>	|						| ----- Resource Group ------- Select Your Created resource</a:t>
            </a:r>
            <a:endParaRPr lang="en-US" dirty="0"/>
          </a:p>
          <a:p>
            <a:r>
              <a:rPr lang="en-US" dirty="0"/>
              <a:t>	|						|						Group and fill your Size and types</a:t>
            </a:r>
            <a:r>
              <a:rPr lang="en-US" b="1" dirty="0"/>
              <a:t> </a:t>
            </a:r>
            <a:endParaRPr lang="en-US" b="1" dirty="0"/>
          </a:p>
          <a:p>
            <a:r>
              <a:rPr lang="en-US" b="1" dirty="0"/>
              <a:t>	|						|------- Resource type --- Empty Disk</a:t>
            </a:r>
            <a:endParaRPr lang="en-US" b="1" dirty="0"/>
          </a:p>
          <a:p>
            <a:r>
              <a:rPr lang="en-US" b="1" dirty="0"/>
              <a:t>	|						|------ Create</a:t>
            </a:r>
            <a:endParaRPr lang="en-US" b="1" dirty="0"/>
          </a:p>
          <a:p>
            <a:r>
              <a:rPr lang="en-US" b="1" dirty="0"/>
              <a:t>	| ------ </a:t>
            </a:r>
            <a:r>
              <a:rPr lang="en-US" dirty="0"/>
              <a:t>Host Caching ------- Read / Write</a:t>
            </a:r>
            <a:endParaRPr lang="en-US" dirty="0"/>
          </a:p>
          <a:p>
            <a:r>
              <a:rPr lang="en-US" b="1" dirty="0"/>
              <a:t>	|</a:t>
            </a:r>
            <a:r>
              <a:rPr lang="en-US" dirty="0"/>
              <a:t>------- Save ..</a:t>
            </a:r>
            <a:endParaRPr lang="en-US" b="1" dirty="0"/>
          </a:p>
        </p:txBody>
      </p:sp>
      <p:sp>
        <p:nvSpPr>
          <p:cNvPr id="6" name="Arrow: Right 5"/>
          <p:cNvSpPr/>
          <p:nvPr/>
        </p:nvSpPr>
        <p:spPr>
          <a:xfrm>
            <a:off x="8193024" y="6236208"/>
            <a:ext cx="3849624" cy="539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Continued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36018</Words>
  <Application>WPS Presentation</Application>
  <PresentationFormat>Widescreen</PresentationFormat>
  <Paragraphs>1238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</vt:lpstr>
      <vt:lpstr>SimSun</vt:lpstr>
      <vt:lpstr>Wingdings</vt:lpstr>
      <vt:lpstr>DejaVu Sans</vt:lpstr>
      <vt:lpstr>Trebuchet MS</vt:lpstr>
      <vt:lpstr>OpenSymbol</vt:lpstr>
      <vt:lpstr>Tw Cen MT</vt:lpstr>
      <vt:lpstr>Gubbi</vt:lpstr>
      <vt:lpstr>Phetsarath OT</vt:lpstr>
      <vt:lpstr>Microsoft YaHei</vt:lpstr>
      <vt:lpstr>Droid Sans Fallback</vt:lpstr>
      <vt:lpstr>Arial Unicode MS</vt:lpstr>
      <vt:lpstr>Calibri</vt:lpstr>
      <vt:lpstr>Circuit</vt:lpstr>
      <vt:lpstr>Compute cloud Microsoft azure      </vt:lpstr>
      <vt:lpstr>MS – azure’s  topics </vt:lpstr>
      <vt:lpstr>Virtual machine basic tire:-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Theory of virtual network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cloud Microsoft azure</dc:title>
  <dc:creator>sumit kumar</dc:creator>
  <cp:lastModifiedBy>sumit</cp:lastModifiedBy>
  <cp:revision>127</cp:revision>
  <dcterms:created xsi:type="dcterms:W3CDTF">2021-12-19T09:47:06Z</dcterms:created>
  <dcterms:modified xsi:type="dcterms:W3CDTF">2021-12-19T09:47:06Z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