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2E92D4-450B-4172-A8B7-E36848B6EAB6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3/26/2023</a:t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B91068-1130-4DDD-B4B7-156CCC43F935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Master text styles</a:t>
            </a: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E925C30-2845-4A6C-913A-EB61A8EE9A7F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3/26/2023</a:t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329486D-2440-4420-B441-7041C0184763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IN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4682F3-B9FB-4F70-A341-E2B77901B95D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3/26/2023</a:t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1A9481-BFBD-413F-AA33-B059AEE6DF31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DEVOPS 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Sumit kumar 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752480" y="361800"/>
            <a:ext cx="9181800" cy="51696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r>
              <a:rPr lang="en-US" sz="2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Basic of AWS cloud Required for devops.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752480" y="1057320"/>
            <a:ext cx="6362280" cy="91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What is Cloud  ,AWS  Account Creation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create Linux machine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Create Linux Server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66720" y="2286000"/>
            <a:ext cx="805788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Create AWS Account  on portal  and create Linux web Server in this portal :-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AWS service -------- EC2 --------launch Instance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 Select your Linux Server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|--------- Number of instance ------ 1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 network --------- Default / Click on create new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|---------Subnet ------------ Default / Click on create New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 Auto assign  Ip --------- Default / select your Choice 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|--------Nest to storage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|---------- let Default all Setting / Create your choice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|----------Next to tag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|----------- Key --------- Name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|----------- Value ---------- Web Server linux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 Next to configure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|---------- Add Rule ------- Select your rule ( HTTPS , HTTP , RDP )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|-------next to Review and Launch 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047600" y="819000"/>
            <a:ext cx="833400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|---------- Review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 Launch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 create A new key Pair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|------ key pair Name -------”ABC” and download key pair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|------------ launch  instance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 View instance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047600" y="2743200"/>
            <a:ext cx="10419840" cy="1461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 Open your puttygen application to Decrypt your key 🗝 (password)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|----------open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 Load -------- open  downloaded key pair -------open  ----ok ---------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Click on private key 			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------ yes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 close.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047600" y="4505400"/>
            <a:ext cx="10419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3. Go to again AWS portal to connect your server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1047600" y="4974840"/>
            <a:ext cx="10419840" cy="913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 . Open putty application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 SSH / AUI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 browser  Your downloaded private key ------- open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200240" y="552600"/>
            <a:ext cx="9524520" cy="1461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|---------- Session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 host name ----------Type / paste EC2 Name / Public IP in Blank Space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 open -------- yes 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Now you get a black  screen open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 type EC2 user name ( press enter ) --------- You get , Your Machine Details On your Screen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1200240" y="2381400"/>
            <a:ext cx="980100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 How to access your server for your computer ( Window )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(a)	|------------ type ----- sudo su ( press enter )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(b)	|------------ type 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yum install HTTPd  - y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( press enter 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 Now you get , your server in process …………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© 	|---------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service HTTPd Status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(d)	|----------Type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Start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to active your server </a:t>
            </a:r>
            <a:endParaRPr lang="en-IN" sz="1800" b="0" strike="noStrike" spc="-1"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€		|--------Type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HTTPd Status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to Check  server active  or inactive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 Check your server in Chrome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`|--------open chrome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 Paste / Type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private Ip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/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Public Ip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( press enter ) 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66720" y="66600"/>
            <a:ext cx="1097244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Every about Linux </a:t>
            </a:r>
            <a:endParaRPr lang="en-IN" sz="24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From Scratch Part 1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66720" y="908715"/>
            <a:ext cx="10972440" cy="561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History of Unix and Linux , Advantage of Linux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1964 ----------  Starting of a project in Bell laboratory   at New Jessey 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 It was Unix 		 ( The main purpose to Write OS  , which is Open and Multiuser   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1969----------- Withdrew this Projects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|----------- in 1969 Reopen This Project by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dennis Ritchie &amp; Ken Thonpson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			|----------- Unics -------------------- Uniplex information &amp; computing service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			|---------- It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is Free OS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			|---------- 1975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----------- it’s Upgraded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and become Unix  V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Calibri" panose="020F0502020204030204"/>
              </a:rPr>
              <a:t>6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	==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Versions  :-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Unix------------- |--------IBM ---------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AIX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         |------- SUN 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Soloris	Flower of Unix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         |-------Apple 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MAC OS	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         |---------HP ---------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UX				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Linus Torvald  was a student  Inspired to Andrew tanenbalen  ( a Professor    in Networking ) he write a OS named was 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MINIX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1991 ----------------- Linus Torvald 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wtite a Open Source OS name is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Linux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							|------------- Linux ------------ GNU + Kernel --- OS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6629400" y="4152960"/>
            <a:ext cx="657000" cy="1256040"/>
          </a:xfrm>
          <a:prstGeom prst="rightBrace">
            <a:avLst>
              <a:gd name="adj1" fmla="val 8333"/>
              <a:gd name="adj2" fmla="val 51538"/>
            </a:avLst>
          </a:prstGeom>
          <a:noFill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09640" y="352440"/>
            <a:ext cx="6124320" cy="612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Here GNU ------------- Is a software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Here Kernel ------------ Is  Linux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=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Versions of Kernel ( Linux )  in company  , group  ,industries  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|------------- REEL ------------- 	Red Herat Linux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|-------------Fedora ------------ ( group )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|-------------Debian ------------- ( Company + family 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|-------------  Others ------------- Ubuntu , centos , Kali 						,etc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	|-------- Ubuntu 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African   ( 3</a:t>
            </a:r>
            <a:r>
              <a:rPr lang="en-US" sz="1800" b="0" strike="noStrike" spc="-1" baseline="30000">
                <a:solidFill>
                  <a:srgbClr val="000000"/>
                </a:solidFill>
                <a:latin typeface="Calibri" panose="020F0502020204030204"/>
              </a:rPr>
              <a:t>rd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 world Usable OS  ( Means team work))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|------Centos 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community  Enterprise  OS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OS 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CLI ----------- Command  line interface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GUI --------- Graphic user interface   ( 					Window family 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Linux is a kernel not a OS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Linux is not a Unix Derivative it was written from Scratch  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A Linux Distribution  is the Linux Kernel and Collection  of software together , Create an OS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Linux --------------- kernel + GNU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648560" y="1914480"/>
            <a:ext cx="3257280" cy="283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Linux feature / advantage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 Open source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 secure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3 Simplified Update for all installed   software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 light weight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5 multiuser  ------ Multi- tasking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6 Multiuser Distribution  ---- Red hat 🧢, Debain , fedora , Mint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314360" y="695160"/>
            <a:ext cx="1031508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Works Structure of  Window &amp; Linux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04880" y="2438280"/>
            <a:ext cx="5076360" cy="4019040"/>
          </a:xfrm>
          <a:prstGeom prst="ellipse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0" name="CustomShape 3"/>
          <p:cNvSpPr/>
          <p:nvPr/>
        </p:nvSpPr>
        <p:spPr>
          <a:xfrm>
            <a:off x="984600" y="3429000"/>
            <a:ext cx="4587120" cy="233316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     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1110960" y="3724200"/>
            <a:ext cx="2638080" cy="1447560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	</a:t>
            </a:r>
            <a:r>
              <a:rPr lang="en-US" sz="4800" b="1" strike="noStrike" spc="-1">
                <a:solidFill>
                  <a:srgbClr val="FFFFFF"/>
                </a:solidFill>
                <a:latin typeface="Calibri" panose="020F0502020204030204"/>
              </a:rPr>
              <a:t>OS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1353600" y="4038480"/>
            <a:ext cx="1076040" cy="81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/>
              </a:rPr>
              <a:t>H/W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3749040" y="4220845"/>
            <a:ext cx="1918335" cy="827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Calibri" panose="020F0502020204030204"/>
              </a:rPr>
              <a:t>Shell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2763520" y="2548890"/>
            <a:ext cx="1910715" cy="7658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 panose="020F0502020204030204"/>
              </a:rPr>
              <a:t>User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6779440" y="2420500"/>
            <a:ext cx="5076360" cy="4019040"/>
          </a:xfrm>
          <a:prstGeom prst="ellipse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>
            <a:off x="7023600" y="3429000"/>
            <a:ext cx="4587120" cy="233316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     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7149600" y="3772080"/>
            <a:ext cx="2638080" cy="1447560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8" name="CustomShape 11"/>
          <p:cNvSpPr/>
          <p:nvPr/>
        </p:nvSpPr>
        <p:spPr>
          <a:xfrm>
            <a:off x="7263765" y="4038600"/>
            <a:ext cx="1205230" cy="8185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/>
              </a:rPr>
              <a:t>H/W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9839960" y="4220845"/>
            <a:ext cx="1913255" cy="827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Calibri" panose="020F0502020204030204"/>
              </a:rPr>
              <a:t>Shell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8274685" y="2548890"/>
            <a:ext cx="1846580" cy="7658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 panose="020F0502020204030204"/>
              </a:rPr>
              <a:t>User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8468995" y="4219575"/>
            <a:ext cx="1482725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Kernel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2430000" y="1143000"/>
            <a:ext cx="19238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Folder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Administrator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Software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63" name="CustomShape 16"/>
          <p:cNvSpPr/>
          <p:nvPr/>
        </p:nvSpPr>
        <p:spPr>
          <a:xfrm>
            <a:off x="8355240" y="1143000"/>
            <a:ext cx="19238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Directory 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Root User 👤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Package 🎁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057320" y="438120"/>
            <a:ext cx="1031508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Works Structure of  Window &amp; Linux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65" name="Line 2"/>
          <p:cNvSpPr/>
          <p:nvPr/>
        </p:nvSpPr>
        <p:spPr>
          <a:xfrm>
            <a:off x="1333440" y="2495520"/>
            <a:ext cx="9801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"/>
          <p:cNvSpPr/>
          <p:nvPr/>
        </p:nvSpPr>
        <p:spPr>
          <a:xfrm>
            <a:off x="133344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 Root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324792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 home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483876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 boot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650556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 etc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809640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 usr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9791640" y="342900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/bin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5410080" y="899640"/>
            <a:ext cx="1885680" cy="38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Linux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3" name="Line 10"/>
          <p:cNvSpPr/>
          <p:nvPr/>
        </p:nvSpPr>
        <p:spPr>
          <a:xfrm flipH="1">
            <a:off x="6186240" y="1528560"/>
            <a:ext cx="324000" cy="53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1"/>
          <p:cNvSpPr/>
          <p:nvPr/>
        </p:nvSpPr>
        <p:spPr>
          <a:xfrm>
            <a:off x="6353280" y="2072520"/>
            <a:ext cx="360" cy="34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12"/>
          <p:cNvSpPr/>
          <p:nvPr/>
        </p:nvSpPr>
        <p:spPr>
          <a:xfrm>
            <a:off x="6334200" y="1283400"/>
            <a:ext cx="36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7943760" y="1467000"/>
            <a:ext cx="2190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Top Level Root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77" name="CustomShape 14"/>
          <p:cNvSpPr/>
          <p:nvPr/>
        </p:nvSpPr>
        <p:spPr>
          <a:xfrm>
            <a:off x="6657840" y="1717200"/>
            <a:ext cx="1190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78" name="CustomShape 15"/>
          <p:cNvSpPr/>
          <p:nvPr/>
        </p:nvSpPr>
        <p:spPr>
          <a:xfrm>
            <a:off x="189540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9" name="CustomShape 16"/>
          <p:cNvSpPr/>
          <p:nvPr/>
        </p:nvSpPr>
        <p:spPr>
          <a:xfrm>
            <a:off x="380988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0" name="CustomShape 17"/>
          <p:cNvSpPr/>
          <p:nvPr/>
        </p:nvSpPr>
        <p:spPr>
          <a:xfrm>
            <a:off x="545796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1" name="CustomShape 18"/>
          <p:cNvSpPr/>
          <p:nvPr/>
        </p:nvSpPr>
        <p:spPr>
          <a:xfrm>
            <a:off x="704844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19"/>
          <p:cNvSpPr/>
          <p:nvPr/>
        </p:nvSpPr>
        <p:spPr>
          <a:xfrm>
            <a:off x="872496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3" name="CustomShape 20"/>
          <p:cNvSpPr/>
          <p:nvPr/>
        </p:nvSpPr>
        <p:spPr>
          <a:xfrm>
            <a:off x="10372680" y="249552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4" name="Line 21"/>
          <p:cNvSpPr/>
          <p:nvPr/>
        </p:nvSpPr>
        <p:spPr>
          <a:xfrm>
            <a:off x="1333440" y="5310000"/>
            <a:ext cx="9801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22"/>
          <p:cNvSpPr/>
          <p:nvPr/>
        </p:nvSpPr>
        <p:spPr>
          <a:xfrm>
            <a:off x="581025" y="6249670"/>
            <a:ext cx="2437130" cy="345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Program file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86" name="CustomShape 23"/>
          <p:cNvSpPr/>
          <p:nvPr/>
        </p:nvSpPr>
        <p:spPr>
          <a:xfrm>
            <a:off x="3367080" y="624348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user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87" name="CustomShape 24"/>
          <p:cNvSpPr/>
          <p:nvPr/>
        </p:nvSpPr>
        <p:spPr>
          <a:xfrm>
            <a:off x="5410200" y="6249670"/>
            <a:ext cx="4177665" cy="345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Programs ( 86 / 64 )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88" name="CustomShape 25"/>
          <p:cNvSpPr/>
          <p:nvPr/>
        </p:nvSpPr>
        <p:spPr>
          <a:xfrm>
            <a:off x="10403640" y="6243480"/>
            <a:ext cx="1342800" cy="35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Perflog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89" name="CustomShape 26"/>
          <p:cNvSpPr/>
          <p:nvPr/>
        </p:nvSpPr>
        <p:spPr>
          <a:xfrm>
            <a:off x="6353280" y="4887000"/>
            <a:ext cx="360" cy="34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6334200" y="4097880"/>
            <a:ext cx="36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1895400" y="531036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2" name="CustomShape 29"/>
          <p:cNvSpPr/>
          <p:nvPr/>
        </p:nvSpPr>
        <p:spPr>
          <a:xfrm>
            <a:off x="3971880" y="531036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3" name="CustomShape 30"/>
          <p:cNvSpPr/>
          <p:nvPr/>
        </p:nvSpPr>
        <p:spPr>
          <a:xfrm>
            <a:off x="7020000" y="5316480"/>
            <a:ext cx="266400" cy="92664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4" name="CustomShape 31"/>
          <p:cNvSpPr/>
          <p:nvPr/>
        </p:nvSpPr>
        <p:spPr>
          <a:xfrm>
            <a:off x="10946520" y="5310360"/>
            <a:ext cx="266400" cy="933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5" name="CustomShape 32"/>
          <p:cNvSpPr/>
          <p:nvPr/>
        </p:nvSpPr>
        <p:spPr>
          <a:xfrm>
            <a:off x="6095880" y="4388400"/>
            <a:ext cx="7236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C :\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96" name="CustomShape 33"/>
          <p:cNvSpPr/>
          <p:nvPr/>
        </p:nvSpPr>
        <p:spPr>
          <a:xfrm>
            <a:off x="3809810" y="4866645"/>
            <a:ext cx="1885680" cy="38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Window 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181160" y="609480"/>
            <a:ext cx="10343880" cy="45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* Important file system Hierarchy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45440" y="1228725"/>
            <a:ext cx="11179810" cy="50133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home ----- home directory for other user 👤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root --- It is home directory for root user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boot ------ It contain   bootable  file for Linux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etc---- It contain all configuration  file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usr ----- By default software are install in this directory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bin -------- - It contain  command  used by all user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sbin --------- It contain command  used by only  user 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opt ------ optional application software packeg</a:t>
            </a:r>
            <a:endParaRPr lang="en-IN" sz="3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/ dev ------- essential device file  This include terminal  ,  	Device usb or any device attached the system .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114560" y="447840"/>
            <a:ext cx="10010520" cy="45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How create a file in Linux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190520" y="810360"/>
            <a:ext cx="100105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					|		|		|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cat					touch		vi / vin		nano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561960" y="1456560"/>
            <a:ext cx="310464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Cat :- The cat command is one of the most universal  tool ,yet all it does it copy standard input to standard output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cat ------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root@ip] cat &gt; file1 (enter 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Xxxxxxxxxx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Yyyyyyyyy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Zzzzzzzzzzz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Ctrl + d  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Create file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 ls   ( enter )-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show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File1 --------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 cat file1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Xxxx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Yyyyyyy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Zzzzz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666960" y="1503360"/>
            <a:ext cx="280944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add two file each other and doe single line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 # cat file 1  file2 		&gt; all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File1 file2-------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add some in your created file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cat &gt;&gt; file1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Thank u 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input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Ctrl + d -------- &gt; to save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438120" y="1456560"/>
            <a:ext cx="6124320" cy="5077800"/>
          </a:xfrm>
          <a:prstGeom prst="rect">
            <a:avLst/>
          </a:prstGeom>
          <a:noFill/>
          <a:ln w="9525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6562800" y="1456560"/>
            <a:ext cx="1961640" cy="5351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Touch Command :-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touch file3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 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 3 ----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 touch file4 5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 # 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File4 5 6– o/p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change metadata of any file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 # touch  -a 	file3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 # touch  -m 	file 4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8524800" y="1456560"/>
            <a:ext cx="1561680" cy="3289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Vi command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]# vi file8</a:t>
            </a:r>
            <a:endParaRPr lang="en-IN" sz="1600" b="0" strike="noStrike" spc="-1">
              <a:latin typeface="Arial" panose="020B0604020202020204"/>
            </a:endParaRPr>
          </a:p>
          <a:p>
            <a:pPr marL="400050" indent="-399415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Press (i)</a:t>
            </a:r>
            <a:endParaRPr lang="en-IN" sz="1600" b="0" strike="noStrike" spc="-1">
              <a:latin typeface="Arial" panose="020B0604020202020204"/>
            </a:endParaRPr>
          </a:p>
          <a:p>
            <a:pPr marL="400050" indent="-399415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Write a contant </a:t>
            </a:r>
            <a:endParaRPr lang="en-IN" sz="1600" b="0" strike="noStrike" spc="-1">
              <a:latin typeface="Arial" panose="020B0604020202020204"/>
            </a:endParaRPr>
          </a:p>
          <a:p>
            <a:pPr marL="400050" indent="-399415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Press (esc)</a:t>
            </a:r>
            <a:endParaRPr lang="en-IN" sz="1600" b="0" strike="noStrike" spc="-1">
              <a:latin typeface="Arial" panose="020B0604020202020204"/>
            </a:endParaRPr>
          </a:p>
          <a:p>
            <a:pPr marL="400050" indent="-399415">
              <a:lnSpc>
                <a:spcPct val="100000"/>
              </a:lnSpc>
              <a:buClr>
                <a:srgbClr val="000000"/>
              </a:buClr>
              <a:buFont typeface="StarSymbol"/>
              <a:buAutoNum type="romanLcParenR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Press (:wq) to save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]# ls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 cat file8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……….---</a:t>
            </a:r>
            <a:r>
              <a:rPr lang="en-US" sz="16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o/p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10086840" y="1456560"/>
            <a:ext cx="1742760" cy="52597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Nano command 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]# nano file9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.........................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………………………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……………………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Ctrl + x ----- Y 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 # ls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File9 -------- o/p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]# cat file9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……………………………………………………………………………………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For details of file 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[ ] # ls –l / ll</a:t>
            </a:r>
            <a:endParaRPr lang="en-IN" sz="16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For show hidden file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600" b="0" strike="noStrike" spc="-1">
                <a:solidFill>
                  <a:srgbClr val="000000"/>
                </a:solidFill>
                <a:latin typeface="Calibri" panose="020F0502020204030204"/>
              </a:rPr>
              <a:t> [ ]# ls –la / -a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561960" y="295200"/>
            <a:ext cx="1111536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Linux command and its use case:-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561960" y="838080"/>
            <a:ext cx="3580920" cy="5851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create a directory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mkdir  dir1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Dir1 --------- o/p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change directory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cd dir1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present directory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cd ..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preview mode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cd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print working directory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pwd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cd ../../../..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copy a file and folder 📂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cp file1 file2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ls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cut and paste file &amp; folder 📂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mv file1 file2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ls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rename file&amp; folder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 ]# mv file1 my file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4143240" y="838080"/>
            <a:ext cx="3762000" cy="3930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remove ypur file &amp; folder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rmdir------- This command is use to remove the specified directory  ( empty)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rmdir –p --------- remove both the parant and child directory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rmdir  -pv ------- remove all the parent and subdirectory along with the variable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Rm  –rf ------ Remove even non-empty file &amp; dir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Rm  –rp ---------- remove non – empity directory including ]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Rm  -r ----------- remove empty dir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3172680" cy="78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Devops 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043640"/>
            <a:ext cx="10515240" cy="5132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000"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What is the pre – requirements for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Devops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&amp; software  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Myths about </a:t>
            </a: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Devops 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 . Programming Knowledge   is required 	  yes/No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2. Linux Experience  is must 	Yes/No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3. Prior IT Experience is required 	yes/No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4. Non – technical background Devops Cannot DO 		yes/No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Why Originations need Devlop Specialist    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Fast Delivery  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Higher Quality  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Less Capex + Opex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reduced   outage 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		define with a example :- 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6995880" y="5934960"/>
            <a:ext cx="4804560" cy="5947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Continue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23800" y="352440"/>
            <a:ext cx="11220120" cy="36468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Command like grap ,yum ,short , which ,chkconfig and many types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523800" y="815040"/>
            <a:ext cx="4086000" cy="5576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:- yum -------. Yellow dog update modifier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sudo su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[rroot @ ip ]#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Hostname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ifconfig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Cat/etc/os-release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Yum install ht.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tpd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Yum remove  httpd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Yum update httpd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Service httpd start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Service httpd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Chkconfig httpd on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Chkconfig httpd off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Which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[	]# wihami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Echo  “ hello “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short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grap root/etc/ password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4482000" y="811440"/>
            <a:ext cx="4071240" cy="5576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 grep root/etc/passwd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short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yum install tree 🎄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useradd sumit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]#cat /etc/passwd 	(user)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]#cat /etc/group 	(group)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]#gpasswd –a sku ---- sk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]#gpasswd  -M a,b,c,d ---- sku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]#ln  -s file softfile1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ls  -l </a:t>
            </a:r>
            <a:endParaRPr lang="en-IN" sz="1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|------- softfile1 &gt; file  -----output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ln file1 bookfile2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 file1 .bookfile2-----output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tar  -cvf  dir1.tar__dirx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]#gzip dir.tar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 dirx.tar.zip ------ 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gunzip__dirx.tar.zip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 dirx.tar -------- 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[	]# tar__-xvf dirx.tar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 dirx1 -------- output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8553960" y="811440"/>
            <a:ext cx="319032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Commands :-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Useradd --- to create user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Groupadd – to create group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Gpasswd__-a/-M – to add user into group , to add multiple user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Ln  ---- hardling (backup)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Ln__-a --- softlink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Tar __-cvf/-xvf – tor is an araiver used  to combination multiple file into one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Gzip   --- gzip is a file a compress tool used to reduce the size of a file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W get --- wget is the non – intreract n/w download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Gungip ---- to uncompress the file /folder.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771480" y="352440"/>
            <a:ext cx="1080108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 transfer with lan cable  ( linux to window)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771480" y="876240"/>
            <a:ext cx="6305040" cy="5028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1 :- Install samba  in linux machine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   sudo apt install samba  -y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2:- exit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3:- create a folder  for sharing for ubuntu   ---------- window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4 :- open created folder properties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 local ----- area share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|-------check  the share this folder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|-------check  2</a:t>
            </a:r>
            <a:r>
              <a:rPr lang="en-US" sz="1800" b="0" strike="noStrike" spc="-1" baseline="30000">
                <a:solidFill>
                  <a:srgbClr val="000000"/>
                </a:solidFill>
                <a:latin typeface="Calibri" panose="020F0502020204030204"/>
              </a:rPr>
              <a:t>nd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option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|---- create share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	|----- allow permissions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5:- again in terminal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 create user or passwd for share folder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(i) sudo useradd  -M  -N  -g samba share home.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|------ add passwd for user folder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(ii) sudo smbpasswd  -a home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(iii) passwd  ---- “123456”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(iv) re – passwd ----- “12345”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6:- exit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802080" y="543600"/>
            <a:ext cx="10014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Access module / permission    </a:t>
            </a: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417" name="Table 2"/>
          <p:cNvGraphicFramePr/>
          <p:nvPr/>
        </p:nvGraphicFramePr>
        <p:xfrm>
          <a:off x="802080" y="1009440"/>
          <a:ext cx="4908240" cy="1624320"/>
        </p:xfrm>
        <a:graphic>
          <a:graphicData uri="http://schemas.openxmlformats.org/drawingml/2006/table">
            <a:tbl>
              <a:tblPr/>
              <a:tblGrid>
                <a:gridCol w="8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Access module 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File 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To display the contain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To modify 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To execute the file </a:t>
                      </a:r>
                      <a:endParaRPr lang="en-IN" sz="20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Table 3"/>
          <p:cNvGraphicFramePr/>
          <p:nvPr/>
        </p:nvGraphicFramePr>
        <p:xfrm>
          <a:off x="802080" y="2613960"/>
          <a:ext cx="4903200" cy="2435760"/>
        </p:xfrm>
        <a:graphic>
          <a:graphicData uri="http://schemas.openxmlformats.org/drawingml/2006/table">
            <a:tbl>
              <a:tblPr/>
              <a:tblGrid>
                <a:gridCol w="49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 | rwx | r_x | r _ _ | 1 | root | root | 0 July 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_ |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wrx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</a:t>
                      </a:r>
                      <a:r>
                        <a:rPr lang="en-US" sz="1800" b="1" strike="noStrike" spc="-1">
                          <a:solidFill>
                            <a:srgbClr val="0070C0"/>
                          </a:solidFill>
                          <a:latin typeface="Calibri" panose="020F0502020204030204"/>
                        </a:rPr>
                        <a:t>rwx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</a:t>
                      </a:r>
                      <a:r>
                        <a:rPr lang="en-US" sz="1800" b="1" strike="noStrike" spc="-1">
                          <a:solidFill>
                            <a:srgbClr val="FFFF00"/>
                          </a:solidFill>
                          <a:latin typeface="Calibri" panose="020F0502020204030204"/>
                        </a:rPr>
                        <a:t>rwx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</a:t>
                      </a:r>
                      <a:r>
                        <a:rPr lang="en-US" sz="1800" b="1" strike="noStrike" spc="-1">
                          <a:solidFill>
                            <a:srgbClr val="92D050"/>
                          </a:solidFill>
                          <a:latin typeface="Calibri" panose="020F0502020204030204"/>
                        </a:rPr>
                        <a:t>1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</a:t>
                      </a:r>
                      <a:r>
                        <a:rPr lang="en-US" sz="1800" b="1" strike="noStrike" spc="-1">
                          <a:solidFill>
                            <a:srgbClr val="002060"/>
                          </a:solidFill>
                          <a:latin typeface="Calibri" panose="020F0502020204030204"/>
                        </a:rPr>
                        <a:t>root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</a:t>
                      </a:r>
                      <a:r>
                        <a:rPr lang="en-US" sz="1800" b="1" strike="noStrike" spc="-1">
                          <a:solidFill>
                            <a:srgbClr val="7030A0"/>
                          </a:solidFill>
                          <a:latin typeface="Calibri" panose="020F0502020204030204"/>
                        </a:rPr>
                        <a:t>root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0 </a:t>
                      </a:r>
                      <a:r>
                        <a:rPr lang="en-US" sz="1800" b="0" strike="noStrike" spc="-1">
                          <a:solidFill>
                            <a:srgbClr val="C00000"/>
                          </a:solidFill>
                          <a:latin typeface="Calibri" panose="020F0502020204030204"/>
                        </a:rPr>
                        <a:t>July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              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File     |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owner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           | </a:t>
                      </a:r>
                      <a:r>
                        <a:rPr lang="en-US" sz="1800" b="0" strike="noStrike" spc="-1">
                          <a:solidFill>
                            <a:srgbClr val="FFC000"/>
                          </a:solidFill>
                          <a:latin typeface="Calibri" panose="020F0502020204030204"/>
                        </a:rPr>
                        <a:t>other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                | </a:t>
                      </a:r>
                      <a:r>
                        <a:rPr lang="en-US" sz="1800" b="0" strike="noStrike" spc="-1">
                          <a:solidFill>
                            <a:srgbClr val="002060"/>
                          </a:solidFill>
                          <a:latin typeface="Calibri" panose="020F0502020204030204"/>
                        </a:rPr>
                        <a:t>owner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Folder| 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root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 |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Calibri" panose="020F0502020204030204"/>
                        </a:rPr>
                        <a:t>group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           | </a:t>
                      </a:r>
                      <a:r>
                        <a:rPr lang="en-US" sz="1800" b="0" strike="noStrike" spc="-1">
                          <a:solidFill>
                            <a:srgbClr val="00B050"/>
                          </a:solidFill>
                          <a:latin typeface="Calibri" panose="020F0502020204030204"/>
                        </a:rPr>
                        <a:t>symbolic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7030A0"/>
                          </a:solidFill>
                          <a:latin typeface="Calibri" panose="020F0502020204030204"/>
                        </a:rPr>
                        <a:t>Group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|binary file size in bytes |</a:t>
                      </a:r>
                      <a:r>
                        <a:rPr lang="en-US" sz="1800" b="0" strike="noStrike" spc="-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date |Time 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360" marR="9360" marT="936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" name="Line 4"/>
          <p:cNvSpPr/>
          <p:nvPr/>
        </p:nvSpPr>
        <p:spPr>
          <a:xfrm>
            <a:off x="1347480" y="3186000"/>
            <a:ext cx="0" cy="15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Line 5"/>
          <p:cNvSpPr/>
          <p:nvPr/>
        </p:nvSpPr>
        <p:spPr>
          <a:xfrm flipH="1">
            <a:off x="942840" y="3336120"/>
            <a:ext cx="423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940680" y="3336120"/>
            <a:ext cx="360" cy="19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1731240" y="3186000"/>
            <a:ext cx="360" cy="36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2414520" y="3164760"/>
            <a:ext cx="360" cy="65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3043080" y="3126600"/>
            <a:ext cx="360" cy="42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Line 10"/>
          <p:cNvSpPr/>
          <p:nvPr/>
        </p:nvSpPr>
        <p:spPr>
          <a:xfrm>
            <a:off x="3305160" y="3164400"/>
            <a:ext cx="0" cy="15012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Line 11"/>
          <p:cNvSpPr/>
          <p:nvPr/>
        </p:nvSpPr>
        <p:spPr>
          <a:xfrm>
            <a:off x="3274200" y="3314520"/>
            <a:ext cx="97128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2"/>
          <p:cNvSpPr/>
          <p:nvPr/>
        </p:nvSpPr>
        <p:spPr>
          <a:xfrm>
            <a:off x="4217040" y="3339720"/>
            <a:ext cx="360" cy="42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92D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Line 13"/>
          <p:cNvSpPr/>
          <p:nvPr/>
        </p:nvSpPr>
        <p:spPr>
          <a:xfrm>
            <a:off x="3745440" y="3135960"/>
            <a:ext cx="0" cy="11196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Line 14"/>
          <p:cNvSpPr/>
          <p:nvPr/>
        </p:nvSpPr>
        <p:spPr>
          <a:xfrm>
            <a:off x="3719160" y="3238200"/>
            <a:ext cx="1362240" cy="0"/>
          </a:xfrm>
          <a:prstGeom prst="line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5"/>
          <p:cNvSpPr/>
          <p:nvPr/>
        </p:nvSpPr>
        <p:spPr>
          <a:xfrm>
            <a:off x="5050800" y="321588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Line 16"/>
          <p:cNvSpPr/>
          <p:nvPr/>
        </p:nvSpPr>
        <p:spPr>
          <a:xfrm>
            <a:off x="4345560" y="3135960"/>
            <a:ext cx="0" cy="11196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Line 17"/>
          <p:cNvSpPr/>
          <p:nvPr/>
        </p:nvSpPr>
        <p:spPr>
          <a:xfrm>
            <a:off x="4345560" y="3247920"/>
            <a:ext cx="1231200" cy="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Line 18"/>
          <p:cNvSpPr/>
          <p:nvPr/>
        </p:nvSpPr>
        <p:spPr>
          <a:xfrm>
            <a:off x="5519520" y="3238200"/>
            <a:ext cx="0" cy="8643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Line 19"/>
          <p:cNvSpPr/>
          <p:nvPr/>
        </p:nvSpPr>
        <p:spPr>
          <a:xfrm>
            <a:off x="1892880" y="4076640"/>
            <a:ext cx="3683880" cy="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0"/>
          <p:cNvSpPr/>
          <p:nvPr/>
        </p:nvSpPr>
        <p:spPr>
          <a:xfrm>
            <a:off x="1914480" y="4048200"/>
            <a:ext cx="36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Line 21"/>
          <p:cNvSpPr/>
          <p:nvPr/>
        </p:nvSpPr>
        <p:spPr>
          <a:xfrm>
            <a:off x="4790880" y="3126240"/>
            <a:ext cx="0" cy="59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Line 22"/>
          <p:cNvSpPr/>
          <p:nvPr/>
        </p:nvSpPr>
        <p:spPr>
          <a:xfrm>
            <a:off x="4781520" y="3181320"/>
            <a:ext cx="8215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8" name="Line 23"/>
          <p:cNvSpPr/>
          <p:nvPr/>
        </p:nvSpPr>
        <p:spPr>
          <a:xfrm>
            <a:off x="5612400" y="3186000"/>
            <a:ext cx="0" cy="96444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Line 24"/>
          <p:cNvSpPr/>
          <p:nvPr/>
        </p:nvSpPr>
        <p:spPr>
          <a:xfrm flipH="1">
            <a:off x="3500280" y="4150440"/>
            <a:ext cx="211212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5"/>
          <p:cNvSpPr/>
          <p:nvPr/>
        </p:nvSpPr>
        <p:spPr>
          <a:xfrm flipH="1">
            <a:off x="3511800" y="4150440"/>
            <a:ext cx="360" cy="17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Line 26"/>
          <p:cNvSpPr/>
          <p:nvPr/>
        </p:nvSpPr>
        <p:spPr>
          <a:xfrm>
            <a:off x="5279040" y="3043080"/>
            <a:ext cx="39276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Line 27"/>
          <p:cNvSpPr/>
          <p:nvPr/>
        </p:nvSpPr>
        <p:spPr>
          <a:xfrm>
            <a:off x="5671800" y="3043080"/>
            <a:ext cx="0" cy="12074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Line 28"/>
          <p:cNvSpPr/>
          <p:nvPr/>
        </p:nvSpPr>
        <p:spPr>
          <a:xfrm flipH="1">
            <a:off x="4831200" y="4250520"/>
            <a:ext cx="8406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9"/>
          <p:cNvSpPr/>
          <p:nvPr/>
        </p:nvSpPr>
        <p:spPr>
          <a:xfrm>
            <a:off x="4831560" y="4250520"/>
            <a:ext cx="360" cy="15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0"/>
          <p:cNvSpPr/>
          <p:nvPr/>
        </p:nvSpPr>
        <p:spPr>
          <a:xfrm>
            <a:off x="5857920" y="723960"/>
            <a:ext cx="5999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Software configuration  Management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Source code management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6" name="CustomShape 31"/>
          <p:cNvSpPr/>
          <p:nvPr/>
        </p:nvSpPr>
        <p:spPr>
          <a:xfrm>
            <a:off x="6210360" y="2933640"/>
            <a:ext cx="2278440" cy="29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 panose="020F0502020204030204"/>
              </a:rPr>
              <a:t>Central version control system </a:t>
            </a:r>
            <a:endParaRPr lang="en-IN" sz="3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 panose="020F0502020204030204"/>
              </a:rPr>
              <a:t>(CVCS)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47" name="CustomShape 32"/>
          <p:cNvSpPr/>
          <p:nvPr/>
        </p:nvSpPr>
        <p:spPr>
          <a:xfrm>
            <a:off x="9435960" y="2933640"/>
            <a:ext cx="2278440" cy="29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Distributed version control system </a:t>
            </a:r>
            <a:endParaRPr lang="en-IN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( DVCS)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8" name="Line 33"/>
          <p:cNvSpPr/>
          <p:nvPr/>
        </p:nvSpPr>
        <p:spPr>
          <a:xfrm>
            <a:off x="6991200" y="1811520"/>
            <a:ext cx="3733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9" name="CustomShape 34"/>
          <p:cNvSpPr/>
          <p:nvPr/>
        </p:nvSpPr>
        <p:spPr>
          <a:xfrm>
            <a:off x="6896160" y="1811520"/>
            <a:ext cx="399600" cy="11217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5"/>
          <p:cNvSpPr/>
          <p:nvPr/>
        </p:nvSpPr>
        <p:spPr>
          <a:xfrm>
            <a:off x="10524960" y="1811520"/>
            <a:ext cx="399600" cy="11217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36"/>
          <p:cNvSpPr/>
          <p:nvPr/>
        </p:nvSpPr>
        <p:spPr>
          <a:xfrm flipH="1">
            <a:off x="8857440" y="1370160"/>
            <a:ext cx="360" cy="44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762120" y="285840"/>
            <a:ext cx="1089612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* Centralized  version Control system (CVCS)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4957920" y="1181160"/>
            <a:ext cx="2037960" cy="533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repository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037590" y="3848100"/>
            <a:ext cx="2010410" cy="2190115"/>
          </a:xfrm>
          <a:prstGeom prst="rect">
            <a:avLst/>
          </a:prstGeom>
          <a:gradFill rotWithShape="0">
            <a:gsLst>
              <a:gs pos="0">
                <a:srgbClr val="FFDA9E"/>
              </a:gs>
              <a:gs pos="100000">
                <a:srgbClr val="FFD590"/>
              </a:gs>
            </a:gsLst>
            <a:lin ang="54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</a:rPr>
              <a:t>Working copy </a:t>
            </a:r>
            <a:endParaRPr lang="en-IN" sz="3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</a:rPr>
              <a:t>Pc1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5076825" y="3848100"/>
            <a:ext cx="2130425" cy="2190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 panose="020F0502020204030204"/>
              </a:rPr>
              <a:t>Working copy pc2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56" name="CustomShape 5"/>
          <p:cNvSpPr/>
          <p:nvPr/>
        </p:nvSpPr>
        <p:spPr>
          <a:xfrm>
            <a:off x="8638540" y="3848100"/>
            <a:ext cx="2067560" cy="2190115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</a:rPr>
              <a:t>Working Copy pc3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57" name="CustomShape 6"/>
          <p:cNvSpPr/>
          <p:nvPr/>
        </p:nvSpPr>
        <p:spPr>
          <a:xfrm>
            <a:off x="8486775" y="1285875"/>
            <a:ext cx="2648585" cy="138049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</a:rPr>
              <a:t>Remote server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58" name="CustomShape 7"/>
          <p:cNvSpPr/>
          <p:nvPr/>
        </p:nvSpPr>
        <p:spPr>
          <a:xfrm>
            <a:off x="1247760" y="1009800"/>
            <a:ext cx="3514320" cy="9424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Storage or folder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9" name="CustomShape 8"/>
          <p:cNvSpPr/>
          <p:nvPr/>
        </p:nvSpPr>
        <p:spPr>
          <a:xfrm flipV="1">
            <a:off x="2147760" y="1699560"/>
            <a:ext cx="2848320" cy="214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9"/>
          <p:cNvSpPr/>
          <p:nvPr/>
        </p:nvSpPr>
        <p:spPr>
          <a:xfrm flipH="1">
            <a:off x="2417040" y="1700640"/>
            <a:ext cx="2840040" cy="22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10"/>
          <p:cNvSpPr/>
          <p:nvPr/>
        </p:nvSpPr>
        <p:spPr>
          <a:xfrm>
            <a:off x="2416810" y="2531110"/>
            <a:ext cx="1165225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2" name="CustomShape 11"/>
          <p:cNvSpPr/>
          <p:nvPr/>
        </p:nvSpPr>
        <p:spPr>
          <a:xfrm rot="19506600">
            <a:off x="3302280" y="2896920"/>
            <a:ext cx="956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update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3" name="CustomShape 12"/>
          <p:cNvSpPr/>
          <p:nvPr/>
        </p:nvSpPr>
        <p:spPr>
          <a:xfrm>
            <a:off x="6251400" y="1693080"/>
            <a:ext cx="6120" cy="218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13"/>
          <p:cNvSpPr/>
          <p:nvPr/>
        </p:nvSpPr>
        <p:spPr>
          <a:xfrm flipV="1">
            <a:off x="5698440" y="1700640"/>
            <a:ext cx="65160" cy="213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4"/>
          <p:cNvSpPr/>
          <p:nvPr/>
        </p:nvSpPr>
        <p:spPr>
          <a:xfrm>
            <a:off x="4309745" y="3320415"/>
            <a:ext cx="1349375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6" name="CustomShape 15"/>
          <p:cNvSpPr/>
          <p:nvPr/>
        </p:nvSpPr>
        <p:spPr>
          <a:xfrm rot="16200000">
            <a:off x="5963760" y="2860920"/>
            <a:ext cx="956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update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7" name="CustomShape 16"/>
          <p:cNvSpPr/>
          <p:nvPr/>
        </p:nvSpPr>
        <p:spPr>
          <a:xfrm>
            <a:off x="6891480" y="1728360"/>
            <a:ext cx="3509640" cy="214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7"/>
          <p:cNvSpPr/>
          <p:nvPr/>
        </p:nvSpPr>
        <p:spPr>
          <a:xfrm flipH="1" flipV="1">
            <a:off x="6423840" y="1713960"/>
            <a:ext cx="2671560" cy="21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92D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8"/>
          <p:cNvSpPr/>
          <p:nvPr/>
        </p:nvSpPr>
        <p:spPr>
          <a:xfrm>
            <a:off x="6891480" y="1600200"/>
            <a:ext cx="1890000" cy="1468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57360" y="352440"/>
            <a:ext cx="11248560" cy="118764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indent="-342900" algn="ctr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Distributed version control system  (DCVC )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Founder linux torvald , 2005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It is software tool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5500800" y="1952640"/>
            <a:ext cx="1485720" cy="504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Repository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1380960" y="3429000"/>
            <a:ext cx="1628280" cy="676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 panose="020F0502020204030204"/>
              </a:rPr>
              <a:t>Local repo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380960" y="4890240"/>
            <a:ext cx="1628280" cy="1157400"/>
          </a:xfrm>
          <a:prstGeom prst="rect">
            <a:avLst/>
          </a:prstGeom>
          <a:gradFill rotWithShape="0">
            <a:gsLst>
              <a:gs pos="0">
                <a:srgbClr val="FFDA9E"/>
              </a:gs>
              <a:gs pos="100000">
                <a:srgbClr val="FFD590"/>
              </a:gs>
            </a:gsLst>
            <a:lin ang="54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Working space pc1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5595840" y="4890240"/>
            <a:ext cx="1628280" cy="1157400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Working space pc2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9334440" y="4890240"/>
            <a:ext cx="1628280" cy="115740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Working space pc3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5500800" y="3429000"/>
            <a:ext cx="1628280" cy="67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 panose="020F0502020204030204"/>
              </a:rPr>
              <a:t>Local repo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77" name="CustomShape 8"/>
          <p:cNvSpPr/>
          <p:nvPr/>
        </p:nvSpPr>
        <p:spPr>
          <a:xfrm>
            <a:off x="9334440" y="3429000"/>
            <a:ext cx="1628280" cy="676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 panose="020F0502020204030204"/>
              </a:rPr>
              <a:t>Local repo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478" name="CustomShape 9"/>
          <p:cNvSpPr/>
          <p:nvPr/>
        </p:nvSpPr>
        <p:spPr>
          <a:xfrm flipV="1">
            <a:off x="2195640" y="2203920"/>
            <a:ext cx="3304800" cy="122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0"/>
          <p:cNvSpPr/>
          <p:nvPr/>
        </p:nvSpPr>
        <p:spPr>
          <a:xfrm flipH="1">
            <a:off x="2924280" y="2457720"/>
            <a:ext cx="25761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0" name="CustomShape 11"/>
          <p:cNvSpPr/>
          <p:nvPr/>
        </p:nvSpPr>
        <p:spPr>
          <a:xfrm flipH="1">
            <a:off x="6690600" y="2457720"/>
            <a:ext cx="3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1" name="CustomShape 12"/>
          <p:cNvSpPr/>
          <p:nvPr/>
        </p:nvSpPr>
        <p:spPr>
          <a:xfrm flipV="1">
            <a:off x="5831640" y="2457720"/>
            <a:ext cx="684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3"/>
          <p:cNvSpPr/>
          <p:nvPr/>
        </p:nvSpPr>
        <p:spPr>
          <a:xfrm>
            <a:off x="6860520" y="2195640"/>
            <a:ext cx="3416760" cy="123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3" name="CustomShape 14"/>
          <p:cNvSpPr/>
          <p:nvPr/>
        </p:nvSpPr>
        <p:spPr>
          <a:xfrm flipH="1" flipV="1">
            <a:off x="6985800" y="2457720"/>
            <a:ext cx="23475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92D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15"/>
          <p:cNvSpPr/>
          <p:nvPr/>
        </p:nvSpPr>
        <p:spPr>
          <a:xfrm flipH="1">
            <a:off x="6690600" y="3947400"/>
            <a:ext cx="3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5" name="CustomShape 16"/>
          <p:cNvSpPr/>
          <p:nvPr/>
        </p:nvSpPr>
        <p:spPr>
          <a:xfrm flipV="1">
            <a:off x="5831640" y="3947400"/>
            <a:ext cx="684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7"/>
          <p:cNvSpPr/>
          <p:nvPr/>
        </p:nvSpPr>
        <p:spPr>
          <a:xfrm flipH="1">
            <a:off x="10674360" y="3947400"/>
            <a:ext cx="3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92D05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7" name="CustomShape 18"/>
          <p:cNvSpPr/>
          <p:nvPr/>
        </p:nvSpPr>
        <p:spPr>
          <a:xfrm flipV="1">
            <a:off x="9815400" y="3947400"/>
            <a:ext cx="684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9"/>
          <p:cNvSpPr/>
          <p:nvPr/>
        </p:nvSpPr>
        <p:spPr>
          <a:xfrm flipH="1">
            <a:off x="2597400" y="3947400"/>
            <a:ext cx="36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4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9" name="CustomShape 20"/>
          <p:cNvSpPr/>
          <p:nvPr/>
        </p:nvSpPr>
        <p:spPr>
          <a:xfrm flipV="1">
            <a:off x="1738440" y="3947400"/>
            <a:ext cx="6840" cy="97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21"/>
          <p:cNvSpPr/>
          <p:nvPr/>
        </p:nvSpPr>
        <p:spPr>
          <a:xfrm rot="20448000">
            <a:off x="3711600" y="2306160"/>
            <a:ext cx="687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Push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1" name="CustomShape 22"/>
          <p:cNvSpPr/>
          <p:nvPr/>
        </p:nvSpPr>
        <p:spPr>
          <a:xfrm rot="20419200">
            <a:off x="4512240" y="2718720"/>
            <a:ext cx="687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Pull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2" name="CustomShape 23"/>
          <p:cNvSpPr/>
          <p:nvPr/>
        </p:nvSpPr>
        <p:spPr>
          <a:xfrm>
            <a:off x="45360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3" name="CustomShape 24"/>
          <p:cNvSpPr/>
          <p:nvPr/>
        </p:nvSpPr>
        <p:spPr>
          <a:xfrm>
            <a:off x="270756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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update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4" name="CustomShape 25"/>
          <p:cNvSpPr/>
          <p:nvPr/>
        </p:nvSpPr>
        <p:spPr>
          <a:xfrm>
            <a:off x="455364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5" name="CustomShape 26"/>
          <p:cNvSpPr/>
          <p:nvPr/>
        </p:nvSpPr>
        <p:spPr>
          <a:xfrm>
            <a:off x="680724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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update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6" name="CustomShape 27"/>
          <p:cNvSpPr/>
          <p:nvPr/>
        </p:nvSpPr>
        <p:spPr>
          <a:xfrm>
            <a:off x="846288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7" name="CustomShape 28"/>
          <p:cNvSpPr/>
          <p:nvPr/>
        </p:nvSpPr>
        <p:spPr>
          <a:xfrm>
            <a:off x="10716840" y="4293000"/>
            <a:ext cx="1460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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update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CustomShape 29"/>
          <p:cNvSpPr/>
          <p:nvPr/>
        </p:nvSpPr>
        <p:spPr>
          <a:xfrm>
            <a:off x="1364400" y="1640520"/>
            <a:ext cx="3950280" cy="612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Remote server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CustomShape 30"/>
          <p:cNvSpPr/>
          <p:nvPr/>
        </p:nvSpPr>
        <p:spPr>
          <a:xfrm>
            <a:off x="9109710" y="1735455"/>
            <a:ext cx="1365250" cy="697230"/>
          </a:xfrm>
          <a:prstGeom prst="ellipse">
            <a:avLst/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Github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00" name="CustomShape 31"/>
          <p:cNvSpPr/>
          <p:nvPr/>
        </p:nvSpPr>
        <p:spPr>
          <a:xfrm flipH="1" flipV="1">
            <a:off x="7155720" y="2075760"/>
            <a:ext cx="1953360" cy="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01" name="CustomShape 32"/>
          <p:cNvSpPr/>
          <p:nvPr/>
        </p:nvSpPr>
        <p:spPr>
          <a:xfrm>
            <a:off x="361800" y="3180600"/>
            <a:ext cx="11543760" cy="3238920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2" name="CustomShape 33"/>
          <p:cNvSpPr/>
          <p:nvPr/>
        </p:nvSpPr>
        <p:spPr>
          <a:xfrm>
            <a:off x="468000" y="2551320"/>
            <a:ext cx="7156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 panose="020F0502020204030204"/>
              </a:rPr>
              <a:t>git</a:t>
            </a:r>
            <a:endParaRPr lang="en-IN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857160" y="590400"/>
            <a:ext cx="1073448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Three storage of git :-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Workspace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Staging area and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Local repository  :-   what is add commit , push ,pull and branch in git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Storage of git and  WORKSPACE  its termination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409680" y="2000160"/>
            <a:ext cx="5686200" cy="4714560"/>
          </a:xfrm>
          <a:prstGeom prst="rect">
            <a:avLst/>
          </a:prstGeom>
          <a:gradFill rotWithShape="0">
            <a:gsLst>
              <a:gs pos="0">
                <a:srgbClr val="FFDA9E"/>
              </a:gs>
              <a:gs pos="100000">
                <a:srgbClr val="FFD590"/>
              </a:gs>
            </a:gsLst>
            <a:lin ang="54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05" name="CustomShape 3"/>
          <p:cNvSpPr/>
          <p:nvPr/>
        </p:nvSpPr>
        <p:spPr>
          <a:xfrm>
            <a:off x="704880" y="2495520"/>
            <a:ext cx="5143320" cy="39715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6" name="Line 4"/>
          <p:cNvSpPr/>
          <p:nvPr/>
        </p:nvSpPr>
        <p:spPr>
          <a:xfrm>
            <a:off x="2733480" y="2514600"/>
            <a:ext cx="0" cy="397188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5"/>
          <p:cNvSpPr/>
          <p:nvPr/>
        </p:nvSpPr>
        <p:spPr>
          <a:xfrm flipH="1">
            <a:off x="2705040" y="4481280"/>
            <a:ext cx="31431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6"/>
          <p:cNvSpPr/>
          <p:nvPr/>
        </p:nvSpPr>
        <p:spPr>
          <a:xfrm>
            <a:off x="600120" y="2067840"/>
            <a:ext cx="524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Mumbai region linux mechine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6524640" y="2000160"/>
            <a:ext cx="2504880" cy="514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Git install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0" name="CustomShape 8"/>
          <p:cNvSpPr/>
          <p:nvPr/>
        </p:nvSpPr>
        <p:spPr>
          <a:xfrm flipH="1">
            <a:off x="5676840" y="2247840"/>
            <a:ext cx="97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11" name="CustomShape 9"/>
          <p:cNvSpPr/>
          <p:nvPr/>
        </p:nvSpPr>
        <p:spPr>
          <a:xfrm>
            <a:off x="914400" y="2719440"/>
            <a:ext cx="980640" cy="159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ABCDEFGHIJKL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(work space)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2" name="CustomShape 10"/>
          <p:cNvSpPr/>
          <p:nvPr/>
        </p:nvSpPr>
        <p:spPr>
          <a:xfrm>
            <a:off x="857160" y="5986440"/>
            <a:ext cx="164736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Mumber git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3" name="CustomShape 11"/>
          <p:cNvSpPr/>
          <p:nvPr/>
        </p:nvSpPr>
        <p:spPr>
          <a:xfrm>
            <a:off x="2890520" y="4034790"/>
            <a:ext cx="210693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Staging area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4" name="CustomShape 12"/>
          <p:cNvSpPr/>
          <p:nvPr/>
        </p:nvSpPr>
        <p:spPr>
          <a:xfrm>
            <a:off x="2890800" y="6078960"/>
            <a:ext cx="2652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Local Repository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5" name="CustomShape 13"/>
          <p:cNvSpPr/>
          <p:nvPr/>
        </p:nvSpPr>
        <p:spPr>
          <a:xfrm>
            <a:off x="4381560" y="2719440"/>
            <a:ext cx="980640" cy="9378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ABCDEFGHIJKL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16" name="CustomShape 14"/>
          <p:cNvSpPr/>
          <p:nvPr/>
        </p:nvSpPr>
        <p:spPr>
          <a:xfrm>
            <a:off x="1781280" y="318852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15"/>
          <p:cNvSpPr/>
          <p:nvPr/>
        </p:nvSpPr>
        <p:spPr>
          <a:xfrm>
            <a:off x="2890800" y="2774160"/>
            <a:ext cx="728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Add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518" name="CustomShape 16"/>
          <p:cNvSpPr/>
          <p:nvPr/>
        </p:nvSpPr>
        <p:spPr>
          <a:xfrm>
            <a:off x="3029040" y="4600440"/>
            <a:ext cx="2333160" cy="14007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9" name="CustomShape 17"/>
          <p:cNvSpPr/>
          <p:nvPr/>
        </p:nvSpPr>
        <p:spPr>
          <a:xfrm>
            <a:off x="3209760" y="5638680"/>
            <a:ext cx="1847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Master Branch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0" name="CustomShape 18"/>
          <p:cNvSpPr/>
          <p:nvPr/>
        </p:nvSpPr>
        <p:spPr>
          <a:xfrm>
            <a:off x="4276800" y="4711320"/>
            <a:ext cx="921240" cy="9378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ABCDEFGHIJKL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1" name="CustomShape 19"/>
          <p:cNvSpPr/>
          <p:nvPr/>
        </p:nvSpPr>
        <p:spPr>
          <a:xfrm>
            <a:off x="4707720" y="3591000"/>
            <a:ext cx="360" cy="13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20"/>
          <p:cNvSpPr/>
          <p:nvPr/>
        </p:nvSpPr>
        <p:spPr>
          <a:xfrm>
            <a:off x="4707720" y="3864600"/>
            <a:ext cx="1261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3" name="CustomShape 21"/>
          <p:cNvSpPr/>
          <p:nvPr/>
        </p:nvSpPr>
        <p:spPr>
          <a:xfrm>
            <a:off x="1638360" y="4962600"/>
            <a:ext cx="2652480" cy="6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 snapshot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4" name="CustomShape 22"/>
          <p:cNvSpPr/>
          <p:nvPr/>
        </p:nvSpPr>
        <p:spPr>
          <a:xfrm>
            <a:off x="966960" y="4524840"/>
            <a:ext cx="394920" cy="11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Git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5" name="CustomShape 23"/>
          <p:cNvSpPr/>
          <p:nvPr/>
        </p:nvSpPr>
        <p:spPr>
          <a:xfrm>
            <a:off x="8555760" y="2880000"/>
            <a:ext cx="2390400" cy="274536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hub 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Central repository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Storage 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6" name="CustomShape 24"/>
          <p:cNvSpPr/>
          <p:nvPr/>
        </p:nvSpPr>
        <p:spPr>
          <a:xfrm>
            <a:off x="5198400" y="5076720"/>
            <a:ext cx="3964320" cy="754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push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CustomShape 25"/>
          <p:cNvSpPr/>
          <p:nvPr/>
        </p:nvSpPr>
        <p:spPr>
          <a:xfrm>
            <a:off x="9301320" y="4404240"/>
            <a:ext cx="980640" cy="9378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ABCDEFGHIJKL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28" name="CustomShape 26"/>
          <p:cNvSpPr/>
          <p:nvPr/>
        </p:nvSpPr>
        <p:spPr>
          <a:xfrm flipH="1" flipV="1">
            <a:off x="7066800" y="4233960"/>
            <a:ext cx="148788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27"/>
          <p:cNvSpPr/>
          <p:nvPr/>
        </p:nvSpPr>
        <p:spPr>
          <a:xfrm flipV="1">
            <a:off x="7115040" y="2662920"/>
            <a:ext cx="0" cy="157068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28"/>
          <p:cNvSpPr/>
          <p:nvPr/>
        </p:nvSpPr>
        <p:spPr>
          <a:xfrm flipH="1">
            <a:off x="2381040" y="2719080"/>
            <a:ext cx="46864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29"/>
          <p:cNvSpPr/>
          <p:nvPr/>
        </p:nvSpPr>
        <p:spPr>
          <a:xfrm flipH="1">
            <a:off x="2133000" y="2719440"/>
            <a:ext cx="256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30"/>
          <p:cNvSpPr/>
          <p:nvPr/>
        </p:nvSpPr>
        <p:spPr>
          <a:xfrm>
            <a:off x="7336800" y="3255120"/>
            <a:ext cx="1218960" cy="6091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pull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191135" y="476885"/>
            <a:ext cx="6621145" cy="5628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Repository is a place where you have all your code or kind of folder and server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It is kind of folder , related to one products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Change as personal   to that particular  repository  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Server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It store all repository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It contains metadata also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Working Directory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Where you see file physical and do modification   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At a time , you can work on particular  branch  </a:t>
            </a:r>
            <a:endParaRPr lang="en-IN" sz="20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In other CVCS ,  developers generally    make modification and cannot their change directly  to the repository but git use a different strategy  git does not track each and every modified  file where ever you do commit an operations , git look for the file present in the staging area only those file present in the staging area are consider  for commit and not – all the modified file .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6934320" y="923760"/>
            <a:ext cx="4266720" cy="761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Working directory add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6934320" y="2457360"/>
            <a:ext cx="4266720" cy="761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Staging area commit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6934320" y="3828960"/>
            <a:ext cx="4266720" cy="761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Local repository  push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6934320" y="5295960"/>
            <a:ext cx="4266720" cy="761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Github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8720280" y="1609560"/>
            <a:ext cx="694800" cy="9903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7"/>
          <p:cNvSpPr/>
          <p:nvPr/>
        </p:nvSpPr>
        <p:spPr>
          <a:xfrm>
            <a:off x="8720280" y="3019320"/>
            <a:ext cx="694800" cy="9903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40" name="CustomShape 8"/>
          <p:cNvSpPr/>
          <p:nvPr/>
        </p:nvSpPr>
        <p:spPr>
          <a:xfrm>
            <a:off x="8720280" y="4448160"/>
            <a:ext cx="694800" cy="9903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85640" y="243360"/>
            <a:ext cx="10972440" cy="630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Commit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Store change in repository you will get are commit  -IO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It is 40 alpha-numeric character   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It use SHA-1 checksum concept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Even if you change on dot , commit id will get change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It actually helps you to trank the changes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Commit  is also named as SHA1 hash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Commit ID / Version – ID /* Ve3rsionn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Reference  to identify   each change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To identify  who changed  the file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Tages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Tag assign a meaning full name with a specific versions in the  repository  once a tag is credit for a particular sace , even if you create a new commit it will not be updated .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Snap shorts   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Represent  some data of particular time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It is always incidental  i.e – it store the change ( appended data ) only not entire copy 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628560" y="324000"/>
            <a:ext cx="110008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install git in Linux  and how to create github  a/c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* Create 2 ec2 machine ( linux) 1 of Mumbai , 2 in Singapore    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771480" y="1362240"/>
            <a:ext cx="3543120" cy="24285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4" name="CustomShape 3"/>
          <p:cNvSpPr/>
          <p:nvPr/>
        </p:nvSpPr>
        <p:spPr>
          <a:xfrm>
            <a:off x="8325000" y="1362240"/>
            <a:ext cx="3543120" cy="24285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5" name="CustomShape 4"/>
          <p:cNvSpPr/>
          <p:nvPr/>
        </p:nvSpPr>
        <p:spPr>
          <a:xfrm>
            <a:off x="1200240" y="1781280"/>
            <a:ext cx="2533320" cy="645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2.25.1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6" name="CustomShape 5"/>
          <p:cNvSpPr/>
          <p:nvPr/>
        </p:nvSpPr>
        <p:spPr>
          <a:xfrm>
            <a:off x="8953560" y="1781280"/>
            <a:ext cx="2533320" cy="645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2.25.1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CustomShape 6"/>
          <p:cNvSpPr/>
          <p:nvPr/>
        </p:nvSpPr>
        <p:spPr>
          <a:xfrm>
            <a:off x="1200240" y="3181320"/>
            <a:ext cx="2943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Linux in Mumbai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CustomShape 7"/>
          <p:cNvSpPr/>
          <p:nvPr/>
        </p:nvSpPr>
        <p:spPr>
          <a:xfrm>
            <a:off x="8601120" y="3200400"/>
            <a:ext cx="3238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Linux in singapore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CustomShape 8"/>
          <p:cNvSpPr/>
          <p:nvPr/>
        </p:nvSpPr>
        <p:spPr>
          <a:xfrm>
            <a:off x="5353200" y="1781280"/>
            <a:ext cx="2095200" cy="85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Git hub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Central repo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CustomShape 9"/>
          <p:cNvSpPr/>
          <p:nvPr/>
        </p:nvSpPr>
        <p:spPr>
          <a:xfrm>
            <a:off x="1028880" y="4257720"/>
            <a:ext cx="432396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Some command for both machine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Sudo __su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Yum __update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Yum__install__git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Git__--version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1" name="CustomShape 10"/>
          <p:cNvSpPr/>
          <p:nvPr/>
        </p:nvSpPr>
        <p:spPr>
          <a:xfrm>
            <a:off x="3286080" y="4996440"/>
            <a:ext cx="4323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Git_config__--global__user__name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Git__config__--global__user__email.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12320" y="189720"/>
            <a:ext cx="1196460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commit , push ,&amp; pull from github :-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785160" y="1164600"/>
            <a:ext cx="4226760" cy="47538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Do on Mumbai region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Login to Mumbai ec2 instance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Create one directory and go inside it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init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Touch myfile (put some data 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add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commit –m “ 1</a:t>
            </a:r>
            <a:r>
              <a:rPr lang="en-US" sz="1800" b="0" strike="noStrike" spc="-1" baseline="30000">
                <a:solidFill>
                  <a:srgbClr val="000000"/>
                </a:solidFill>
                <a:latin typeface="Calibri" panose="020F0502020204030204"/>
              </a:rPr>
              <a:t>st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commit from sumit”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log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show &lt; commit – id&gt;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remote add origin  &lt; central user 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push –u origin mooster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( enter username &amp; password 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193800" y="1164600"/>
            <a:ext cx="4856400" cy="475380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Do on singapore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Login to singapore ec2 instance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remote add origin &lt;git repository 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pull –u origin  master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( user id &amp; password )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log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show &lt; commit – id&gt;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add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commit –m “ 1</a:t>
            </a:r>
            <a:r>
              <a:rPr lang="en-US" sz="1800" b="0" strike="noStrike" spc="-1" baseline="30000">
                <a:solidFill>
                  <a:srgbClr val="000000"/>
                </a:solidFill>
                <a:latin typeface="Calibri" panose="020F0502020204030204"/>
              </a:rPr>
              <a:t>st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commit from Singapore ”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log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push origin master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709440" y="1026720"/>
            <a:ext cx="1483560" cy="5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Project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257160" y="646920"/>
            <a:ext cx="1483560" cy="50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Aaragya Setu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033200" y="1475640"/>
            <a:ext cx="2809800" cy="167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Indian gov.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31" name="CustomShape 4"/>
          <p:cNvSpPr/>
          <p:nvPr/>
        </p:nvSpPr>
        <p:spPr>
          <a:xfrm flipH="1">
            <a:off x="9877320" y="1432080"/>
            <a:ext cx="1242000" cy="577440"/>
          </a:xfrm>
          <a:prstGeom prst="wedgeRect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Company XYZ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9997920" y="3191760"/>
            <a:ext cx="1638720" cy="72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Manager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001000" y="4848120"/>
            <a:ext cx="3471840" cy="1586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 panose="020F0502020204030204"/>
              </a:rPr>
              <a:t>Software team  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34" name="CustomShape 7"/>
          <p:cNvSpPr/>
          <p:nvPr/>
        </p:nvSpPr>
        <p:spPr>
          <a:xfrm flipV="1">
            <a:off x="3502440" y="1535040"/>
            <a:ext cx="948600" cy="77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92D05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 flipV="1">
            <a:off x="5193000" y="900360"/>
            <a:ext cx="1063440" cy="3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7740720" y="901440"/>
            <a:ext cx="2136240" cy="81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 rot="10800000">
            <a:off x="3062880" y="647280"/>
            <a:ext cx="7754760" cy="2419200"/>
          </a:xfrm>
          <a:prstGeom prst="arc">
            <a:avLst>
              <a:gd name="adj1" fmla="val 10949997"/>
              <a:gd name="adj2" fmla="val 20887643"/>
            </a:avLst>
          </a:prstGeom>
          <a:solidFill>
            <a:schemeClr val="bg1"/>
          </a:solidFill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 rot="517200">
            <a:off x="3933720" y="2523960"/>
            <a:ext cx="2786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Time duration  :- 6 Month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39" name="CustomShape 12"/>
          <p:cNvSpPr/>
          <p:nvPr/>
        </p:nvSpPr>
        <p:spPr>
          <a:xfrm flipH="1" flipV="1">
            <a:off x="3532680" y="2404440"/>
            <a:ext cx="232560" cy="13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3"/>
          <p:cNvSpPr/>
          <p:nvPr/>
        </p:nvSpPr>
        <p:spPr>
          <a:xfrm>
            <a:off x="10972800" y="2009880"/>
            <a:ext cx="360" cy="129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4"/>
          <p:cNvSpPr/>
          <p:nvPr/>
        </p:nvSpPr>
        <p:spPr>
          <a:xfrm rot="292800">
            <a:off x="2816280" y="2243880"/>
            <a:ext cx="7721280" cy="1625040"/>
          </a:xfrm>
          <a:prstGeom prst="arc">
            <a:avLst>
              <a:gd name="adj1" fmla="val 11325375"/>
              <a:gd name="adj2" fmla="val 21305696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5"/>
          <p:cNvSpPr/>
          <p:nvPr/>
        </p:nvSpPr>
        <p:spPr>
          <a:xfrm>
            <a:off x="10308600" y="3062520"/>
            <a:ext cx="370440" cy="25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6"/>
          <p:cNvSpPr/>
          <p:nvPr/>
        </p:nvSpPr>
        <p:spPr>
          <a:xfrm>
            <a:off x="9552960" y="2920680"/>
            <a:ext cx="599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 panose="020F0502020204030204"/>
              </a:rPr>
              <a:t>1 Cr.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44" name="CustomShape 17"/>
          <p:cNvSpPr/>
          <p:nvPr/>
        </p:nvSpPr>
        <p:spPr>
          <a:xfrm rot="21436800">
            <a:off x="6538680" y="2648160"/>
            <a:ext cx="2786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Cost of application  5 Cr.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45" name="CustomShape 18"/>
          <p:cNvSpPr/>
          <p:nvPr/>
        </p:nvSpPr>
        <p:spPr>
          <a:xfrm>
            <a:off x="878040" y="3080880"/>
            <a:ext cx="11304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Client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On – site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46" name="CustomShape 19"/>
          <p:cNvSpPr/>
          <p:nvPr/>
        </p:nvSpPr>
        <p:spPr>
          <a:xfrm>
            <a:off x="5762520" y="5456880"/>
            <a:ext cx="22640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Software team-----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Off – site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1698120" y="1671840"/>
            <a:ext cx="1426680" cy="10173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 w="63500" cap="rnd">
            <a:solidFill>
              <a:srgbClr val="333333"/>
            </a:solidFill>
            <a:round/>
          </a:ln>
          <a:effectLst>
            <a:outerShdw blurRad="381000" dist="29196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CustomShape 21"/>
          <p:cNvSpPr/>
          <p:nvPr/>
        </p:nvSpPr>
        <p:spPr>
          <a:xfrm>
            <a:off x="8026920" y="4848120"/>
            <a:ext cx="1525680" cy="1555560"/>
          </a:xfrm>
          <a:prstGeom prst="roundRect">
            <a:avLst>
              <a:gd name="adj" fmla="val 8594"/>
            </a:avLst>
          </a:prstGeom>
          <a:blipFill rotWithShape="0">
            <a:blip r:embed="rId3"/>
            <a:stretch>
              <a:fillRect/>
            </a:stretch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9" name="Picture 40"/>
          <p:cNvPicPr/>
          <p:nvPr/>
        </p:nvPicPr>
        <p:blipFill>
          <a:blip r:embed="rId4"/>
          <a:stretch>
            <a:fillRect/>
          </a:stretch>
        </p:blipFill>
        <p:spPr>
          <a:xfrm>
            <a:off x="9245520" y="3479760"/>
            <a:ext cx="695880" cy="90792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1"/>
          <p:cNvPicPr/>
          <p:nvPr/>
        </p:nvPicPr>
        <p:blipFill>
          <a:blip r:embed="rId4"/>
          <a:stretch>
            <a:fillRect/>
          </a:stretch>
        </p:blipFill>
        <p:spPr>
          <a:xfrm>
            <a:off x="9552960" y="4848120"/>
            <a:ext cx="695880" cy="15868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10240920" y="4848120"/>
            <a:ext cx="695880" cy="15868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43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7280" y="4848120"/>
            <a:ext cx="695880" cy="158688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22"/>
          <p:cNvSpPr/>
          <p:nvPr/>
        </p:nvSpPr>
        <p:spPr>
          <a:xfrm flipH="1">
            <a:off x="9143280" y="3727080"/>
            <a:ext cx="1762920" cy="12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FF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3"/>
          <p:cNvSpPr/>
          <p:nvPr/>
        </p:nvSpPr>
        <p:spPr>
          <a:xfrm>
            <a:off x="598680" y="223920"/>
            <a:ext cx="67561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Creating of application  ----------------- &gt;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552450" y="759460"/>
            <a:ext cx="4547235" cy="5628640"/>
          </a:xfrm>
          <a:prstGeom prst="rect">
            <a:avLst/>
          </a:prstGeom>
          <a:gradFill rotWithShape="0">
            <a:gsLst>
              <a:gs pos="0">
                <a:srgbClr val="FFDA9E"/>
              </a:gs>
              <a:gs pos="100000">
                <a:srgbClr val="FFD590"/>
              </a:gs>
            </a:gsLst>
            <a:lin ang="54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ignore some fide &amp; directory  while coming :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Create one hidden file 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.gitignore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and enter file format which you want to ignore 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for eq:-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vi .gitignore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abc.css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xyz.java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add .gitignore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commit –m “ latest update”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Create some test java &amp; .css file and then 		by running “ gitadd”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for eq:-  touch file.java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	touch .css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Ls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add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commit –m “ my update commit”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5296680" y="448560"/>
            <a:ext cx="664200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create branch marge &amp; stash 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7" name="Line 3"/>
          <p:cNvSpPr/>
          <p:nvPr/>
        </p:nvSpPr>
        <p:spPr>
          <a:xfrm>
            <a:off x="5365440" y="3528000"/>
            <a:ext cx="6012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4"/>
          <p:cNvSpPr/>
          <p:nvPr/>
        </p:nvSpPr>
        <p:spPr>
          <a:xfrm>
            <a:off x="5538240" y="3321000"/>
            <a:ext cx="517320" cy="413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9" name="CustomShape 5"/>
          <p:cNvSpPr/>
          <p:nvPr/>
        </p:nvSpPr>
        <p:spPr>
          <a:xfrm>
            <a:off x="6745680" y="3321000"/>
            <a:ext cx="517320" cy="413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0" name="CustomShape 6"/>
          <p:cNvSpPr/>
          <p:nvPr/>
        </p:nvSpPr>
        <p:spPr>
          <a:xfrm>
            <a:off x="7828560" y="3321000"/>
            <a:ext cx="517320" cy="413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1" name="CustomShape 7"/>
          <p:cNvSpPr/>
          <p:nvPr/>
        </p:nvSpPr>
        <p:spPr>
          <a:xfrm>
            <a:off x="10884240" y="3321000"/>
            <a:ext cx="517320" cy="4136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8"/>
          <p:cNvSpPr/>
          <p:nvPr/>
        </p:nvSpPr>
        <p:spPr>
          <a:xfrm>
            <a:off x="6745680" y="1758960"/>
            <a:ext cx="517320" cy="4136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63" name="CustomShape 9"/>
          <p:cNvSpPr/>
          <p:nvPr/>
        </p:nvSpPr>
        <p:spPr>
          <a:xfrm>
            <a:off x="7732440" y="5324040"/>
            <a:ext cx="517320" cy="413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64" name="Line 10"/>
          <p:cNvSpPr/>
          <p:nvPr/>
        </p:nvSpPr>
        <p:spPr>
          <a:xfrm>
            <a:off x="8177040" y="5531040"/>
            <a:ext cx="28047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11"/>
          <p:cNvSpPr/>
          <p:nvPr/>
        </p:nvSpPr>
        <p:spPr>
          <a:xfrm>
            <a:off x="10860480" y="5324040"/>
            <a:ext cx="517320" cy="413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2"/>
          <p:cNvSpPr/>
          <p:nvPr/>
        </p:nvSpPr>
        <p:spPr>
          <a:xfrm>
            <a:off x="9409320" y="5324040"/>
            <a:ext cx="517320" cy="413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Line 13"/>
          <p:cNvSpPr/>
          <p:nvPr/>
        </p:nvSpPr>
        <p:spPr>
          <a:xfrm flipV="1">
            <a:off x="5796720" y="1965960"/>
            <a:ext cx="0" cy="13550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Line 14"/>
          <p:cNvSpPr/>
          <p:nvPr/>
        </p:nvSpPr>
        <p:spPr>
          <a:xfrm>
            <a:off x="5796720" y="1965960"/>
            <a:ext cx="9489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Line 15"/>
          <p:cNvSpPr/>
          <p:nvPr/>
        </p:nvSpPr>
        <p:spPr>
          <a:xfrm>
            <a:off x="9109440" y="3528000"/>
            <a:ext cx="17280" cy="802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Line 16"/>
          <p:cNvSpPr/>
          <p:nvPr/>
        </p:nvSpPr>
        <p:spPr>
          <a:xfrm flipH="1">
            <a:off x="7828200" y="4336920"/>
            <a:ext cx="129672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Line 17"/>
          <p:cNvSpPr/>
          <p:nvPr/>
        </p:nvSpPr>
        <p:spPr>
          <a:xfrm flipH="1">
            <a:off x="7808040" y="4330440"/>
            <a:ext cx="20160" cy="105408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8"/>
          <p:cNvSpPr/>
          <p:nvPr/>
        </p:nvSpPr>
        <p:spPr>
          <a:xfrm>
            <a:off x="7444440" y="1613160"/>
            <a:ext cx="31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Little feature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3" name="CustomShape 19"/>
          <p:cNvSpPr/>
          <p:nvPr/>
        </p:nvSpPr>
        <p:spPr>
          <a:xfrm>
            <a:off x="5236200" y="3718800"/>
            <a:ext cx="22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Start master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4" name="CustomShape 20"/>
          <p:cNvSpPr/>
          <p:nvPr/>
        </p:nvSpPr>
        <p:spPr>
          <a:xfrm>
            <a:off x="6551640" y="2952000"/>
            <a:ext cx="905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5" name="CustomShape 21"/>
          <p:cNvSpPr/>
          <p:nvPr/>
        </p:nvSpPr>
        <p:spPr>
          <a:xfrm>
            <a:off x="7711920" y="2952000"/>
            <a:ext cx="905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commit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6" name="CustomShape 22"/>
          <p:cNvSpPr/>
          <p:nvPr/>
        </p:nvSpPr>
        <p:spPr>
          <a:xfrm>
            <a:off x="10783080" y="2870640"/>
            <a:ext cx="10004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Matures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7" name="CustomShape 23"/>
          <p:cNvSpPr/>
          <p:nvPr/>
        </p:nvSpPr>
        <p:spPr>
          <a:xfrm>
            <a:off x="10468080" y="5848560"/>
            <a:ext cx="1302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Big features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137880" y="1147320"/>
            <a:ext cx="1179180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The diagram above visualized aa repository with two isolated line  of development , one for a little feature and one for a longer – running features by development them is branch is not only possible to work onn  oth of them in parallerd ,but it also keeps the main  master branch free from error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474480" y="2242800"/>
            <a:ext cx="44593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Each task has no separate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After done wit code ,marge other branched with master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This concept is useful &amp; parallel development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You can create any number , of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Change are personal  to that particular  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Default branch is master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File create in work space will be visible in any of the branch workspace until you commit one you commit then that file belongs to that particular  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When created new branch data of existing   branch is copied to new branch 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836640" y="276120"/>
            <a:ext cx="10791360" cy="3646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create branch manage &amp; status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1" name="CustomShape 4"/>
          <p:cNvSpPr/>
          <p:nvPr/>
        </p:nvSpPr>
        <p:spPr>
          <a:xfrm>
            <a:off x="5124240" y="2347560"/>
            <a:ext cx="3269160" cy="424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command :- to create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log  --oneline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branch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master 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|----current branch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branch summit  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create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branch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* master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 sumit------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checkout sumit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branch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master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	* sumit -----</a:t>
            </a: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output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Git branch –d sumit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8615585" y="1916395"/>
            <a:ext cx="3269160" cy="405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command :- to marge branch </a:t>
            </a:r>
            <a:endParaRPr lang="en-IN" sz="1800" b="0" strike="noStrike" spc="-1">
              <a:latin typeface="Arial" panose="020B0604020202020204"/>
            </a:endParaRPr>
          </a:p>
          <a:p>
            <a:pPr marL="171450" indent="-17081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 panose="020F0502020204030204"/>
              </a:rPr>
              <a:t>You can’t marge branch of different repository </a:t>
            </a:r>
            <a:endParaRPr lang="en-IN" sz="1200" b="0" strike="noStrike" spc="-1">
              <a:latin typeface="Arial" panose="020B0604020202020204"/>
            </a:endParaRPr>
          </a:p>
          <a:p>
            <a:pPr marL="171450" indent="-17081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200" b="0" strike="noStrike" spc="-1">
                <a:solidFill>
                  <a:srgbClr val="000000"/>
                </a:solidFill>
                <a:latin typeface="Calibri" panose="020F0502020204030204"/>
              </a:rPr>
              <a:t>We use pulling mechanism   to marge branch </a:t>
            </a:r>
            <a:endParaRPr lang="en-IN" sz="12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Git marge &lt; branch name&gt; 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To verify the marge &lt; git log &gt;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To push to central repo like github</a:t>
            </a:r>
            <a:endParaRPr lang="en-IN" sz="24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Git push origin master -m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202680" y="306360"/>
            <a:ext cx="1169640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do git revert , tag and github clone .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344880" y="819360"/>
            <a:ext cx="115538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The revert command  help you undo and existing commit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Is does not delete  any data in this process  instead rather  git create a new commit with the included file revert to their  previous state so , your version control history moves for word while the state of your file moves backwword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44880" y="1932480"/>
            <a:ext cx="3821040" cy="3930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Command :--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Cd Mumbai  &lt; local repo&gt;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status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Cat  &gt;newfile     create new file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add .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commit –m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log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revert &lt;commit id&gt;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How to remove untracked file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clean –n     dry run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clean –f    force fully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apply the tag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 Git tag –a &lt; tag name &gt; -m &lt; 	massage &gt; &lt;commit id &gt;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4304520" y="1932480"/>
            <a:ext cx="382104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see list of tag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tag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see particular commit content 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show &lt; tag name 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To delete a tag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tag –d &lt; tag name &gt;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hub clone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Open git hub site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Login and close existing repository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Now , go to your linux machine and run command 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Git clone &lt; url github repo &gt;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828000" y="284760"/>
            <a:ext cx="10739520" cy="36468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Every things about chef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828000" y="862560"/>
            <a:ext cx="107395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:- what is chef – server , workstation ,node ,ohai, recipe and cookbook.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:- chef -&gt; configuration management tool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:- configuration -&gt; each and every details of your machine `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1857960" y="2268720"/>
            <a:ext cx="1440360" cy="6120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Push based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9454680" y="2152440"/>
            <a:ext cx="1276200" cy="61200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Pull based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1999800" y="4356360"/>
            <a:ext cx="1156320" cy="824760"/>
          </a:xfrm>
          <a:prstGeom prst="ellipse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server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2" name="CustomShape 6"/>
          <p:cNvSpPr/>
          <p:nvPr/>
        </p:nvSpPr>
        <p:spPr>
          <a:xfrm>
            <a:off x="9592560" y="4356360"/>
            <a:ext cx="1138320" cy="694080"/>
          </a:xfrm>
          <a:prstGeom prst="ellipse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server</a:t>
            </a: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5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28000" y="4620240"/>
            <a:ext cx="600480" cy="430200"/>
          </a:xfrm>
          <a:prstGeom prst="rect">
            <a:avLst/>
          </a:prstGeom>
          <a:ln w="0">
            <a:noFill/>
          </a:ln>
        </p:spPr>
      </p:pic>
      <p:pic>
        <p:nvPicPr>
          <p:cNvPr id="594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23560" y="4623840"/>
            <a:ext cx="600480" cy="430200"/>
          </a:xfrm>
          <a:prstGeom prst="rect">
            <a:avLst/>
          </a:prstGeom>
          <a:ln w="0">
            <a:noFill/>
          </a:ln>
        </p:spPr>
      </p:pic>
      <p:pic>
        <p:nvPicPr>
          <p:cNvPr id="595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605440" y="4555440"/>
            <a:ext cx="600480" cy="430200"/>
          </a:xfrm>
          <a:prstGeom prst="rect">
            <a:avLst/>
          </a:prstGeom>
          <a:ln w="0">
            <a:noFill/>
          </a:ln>
        </p:spPr>
      </p:pic>
      <p:pic>
        <p:nvPicPr>
          <p:cNvPr id="596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3920" y="4553640"/>
            <a:ext cx="600480" cy="430200"/>
          </a:xfrm>
          <a:prstGeom prst="rect">
            <a:avLst/>
          </a:prstGeom>
          <a:ln w="0">
            <a:noFill/>
          </a:ln>
        </p:spPr>
      </p:pic>
      <p:pic>
        <p:nvPicPr>
          <p:cNvPr id="597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919800" y="5574600"/>
            <a:ext cx="600480" cy="4302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77720" y="5529960"/>
            <a:ext cx="600480" cy="430200"/>
          </a:xfrm>
          <a:prstGeom prst="rect">
            <a:avLst/>
          </a:prstGeom>
          <a:ln w="0">
            <a:noFill/>
          </a:ln>
        </p:spPr>
      </p:pic>
      <p:sp>
        <p:nvSpPr>
          <p:cNvPr id="599" name="CustomShape 7"/>
          <p:cNvSpPr/>
          <p:nvPr/>
        </p:nvSpPr>
        <p:spPr>
          <a:xfrm>
            <a:off x="3154320" y="3228840"/>
            <a:ext cx="952920" cy="5259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code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CustomShape 8"/>
          <p:cNvSpPr/>
          <p:nvPr/>
        </p:nvSpPr>
        <p:spPr>
          <a:xfrm>
            <a:off x="9100800" y="3090960"/>
            <a:ext cx="922680" cy="5259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code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CustomShape 9"/>
          <p:cNvSpPr/>
          <p:nvPr/>
        </p:nvSpPr>
        <p:spPr>
          <a:xfrm>
            <a:off x="10036800" y="5028120"/>
            <a:ext cx="366480" cy="56880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2" name="CustomShape 10"/>
          <p:cNvSpPr/>
          <p:nvPr/>
        </p:nvSpPr>
        <p:spPr>
          <a:xfrm rot="5400000">
            <a:off x="9216000" y="4450320"/>
            <a:ext cx="366480" cy="56880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108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3" name="CustomShape 11"/>
          <p:cNvSpPr/>
          <p:nvPr/>
        </p:nvSpPr>
        <p:spPr>
          <a:xfrm rot="5400000">
            <a:off x="10786680" y="4433400"/>
            <a:ext cx="366480" cy="56880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108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4" name="CustomShape 12"/>
          <p:cNvSpPr/>
          <p:nvPr/>
        </p:nvSpPr>
        <p:spPr>
          <a:xfrm rot="10800000">
            <a:off x="10321200" y="2778120"/>
            <a:ext cx="164520" cy="4971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13"/>
          <p:cNvSpPr/>
          <p:nvPr/>
        </p:nvSpPr>
        <p:spPr>
          <a:xfrm>
            <a:off x="9958320" y="3145680"/>
            <a:ext cx="509400" cy="1476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06" name="CustomShape 14"/>
          <p:cNvSpPr/>
          <p:nvPr/>
        </p:nvSpPr>
        <p:spPr>
          <a:xfrm>
            <a:off x="10321200" y="3181320"/>
            <a:ext cx="164520" cy="12297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07" name="CustomShape 15"/>
          <p:cNvSpPr/>
          <p:nvPr/>
        </p:nvSpPr>
        <p:spPr>
          <a:xfrm>
            <a:off x="2277720" y="2881440"/>
            <a:ext cx="179280" cy="49212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16"/>
          <p:cNvSpPr/>
          <p:nvPr/>
        </p:nvSpPr>
        <p:spPr>
          <a:xfrm>
            <a:off x="2336040" y="3398040"/>
            <a:ext cx="852120" cy="1519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09" name="CustomShape 17"/>
          <p:cNvSpPr/>
          <p:nvPr/>
        </p:nvSpPr>
        <p:spPr>
          <a:xfrm>
            <a:off x="2277720" y="3419640"/>
            <a:ext cx="179280" cy="98172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0" name="CustomShape 18"/>
          <p:cNvSpPr/>
          <p:nvPr/>
        </p:nvSpPr>
        <p:spPr>
          <a:xfrm>
            <a:off x="3083040" y="4691880"/>
            <a:ext cx="813960" cy="1378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11" name="CustomShape 19"/>
          <p:cNvSpPr/>
          <p:nvPr/>
        </p:nvSpPr>
        <p:spPr>
          <a:xfrm>
            <a:off x="2502000" y="5183640"/>
            <a:ext cx="147240" cy="36972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12" name="CustomShape 20"/>
          <p:cNvSpPr/>
          <p:nvPr/>
        </p:nvSpPr>
        <p:spPr>
          <a:xfrm>
            <a:off x="1290600" y="4715280"/>
            <a:ext cx="809280" cy="1141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13" name="CustomShape 21"/>
          <p:cNvSpPr/>
          <p:nvPr/>
        </p:nvSpPr>
        <p:spPr>
          <a:xfrm>
            <a:off x="3490200" y="2184480"/>
            <a:ext cx="28818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Push configure server pushed configuration   to the node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14" name="CustomShape 22"/>
          <p:cNvSpPr/>
          <p:nvPr/>
        </p:nvSpPr>
        <p:spPr>
          <a:xfrm>
            <a:off x="6563880" y="1890000"/>
            <a:ext cx="288180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Pull configure node check with server periodically and Fetches  the configuration from it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80000" y="180000"/>
            <a:ext cx="117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111111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18120" y="293400"/>
            <a:ext cx="81687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Standard process :- SDLC </a:t>
            </a:r>
            <a:r>
              <a:rPr lang="en-US" sz="20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 Software Development  Life Cycle 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992160" y="974880"/>
            <a:ext cx="2527200" cy="776160"/>
          </a:xfrm>
          <a:prstGeom prst="ellipse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Developers  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518120" y="2398320"/>
            <a:ext cx="1543680" cy="776160"/>
          </a:xfrm>
          <a:prstGeom prst="ellipse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Built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802880" y="3890520"/>
            <a:ext cx="1009080" cy="68976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Test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992160" y="5210280"/>
            <a:ext cx="2527200" cy="991800"/>
          </a:xfrm>
          <a:prstGeom prst="ellipse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Quality Assurance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7418880" y="974880"/>
            <a:ext cx="1647360" cy="1103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 panose="020F0502020204030204"/>
              </a:rPr>
              <a:t>Deploy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7281360" y="2930760"/>
            <a:ext cx="2198520" cy="776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Maintenance ⛑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7474320" y="4489920"/>
            <a:ext cx="1845720" cy="8359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Monitoring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2018520" y="3198600"/>
            <a:ext cx="474120" cy="7538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2018520" y="4572000"/>
            <a:ext cx="474120" cy="7538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4169520" y="897120"/>
            <a:ext cx="1756440" cy="3952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/>
              </a:rPr>
              <a:t>Github ( Tool )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3295440" y="1096920"/>
            <a:ext cx="899640" cy="26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3286800" y="1873440"/>
            <a:ext cx="1647360" cy="261360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Jenking ( Tool 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68" name="CustomShape 14"/>
          <p:cNvSpPr/>
          <p:nvPr/>
        </p:nvSpPr>
        <p:spPr>
          <a:xfrm flipH="1">
            <a:off x="2493000" y="2074680"/>
            <a:ext cx="698400" cy="49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5"/>
          <p:cNvSpPr/>
          <p:nvPr/>
        </p:nvSpPr>
        <p:spPr>
          <a:xfrm>
            <a:off x="2265840" y="1682280"/>
            <a:ext cx="102024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6"/>
          <p:cNvSpPr/>
          <p:nvPr/>
        </p:nvSpPr>
        <p:spPr>
          <a:xfrm>
            <a:off x="4326480" y="2951640"/>
            <a:ext cx="1728360" cy="493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Selenim ( Tool)</a:t>
            </a:r>
            <a:endParaRPr lang="en-IN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JAVA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3955320" y="2536200"/>
            <a:ext cx="1647360" cy="261360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. EXE File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3113280" y="2706480"/>
            <a:ext cx="80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9"/>
          <p:cNvSpPr/>
          <p:nvPr/>
        </p:nvSpPr>
        <p:spPr>
          <a:xfrm flipV="1">
            <a:off x="2373120" y="3174120"/>
            <a:ext cx="209520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0"/>
          <p:cNvSpPr/>
          <p:nvPr/>
        </p:nvSpPr>
        <p:spPr>
          <a:xfrm>
            <a:off x="2373120" y="3665160"/>
            <a:ext cx="179604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1"/>
          <p:cNvSpPr/>
          <p:nvPr/>
        </p:nvSpPr>
        <p:spPr>
          <a:xfrm>
            <a:off x="4326480" y="3493800"/>
            <a:ext cx="1009080" cy="370440"/>
          </a:xfrm>
          <a:prstGeom prst="roundRect">
            <a:avLst>
              <a:gd name="adj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Maven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76" name="CustomShape 22"/>
          <p:cNvSpPr/>
          <p:nvPr/>
        </p:nvSpPr>
        <p:spPr>
          <a:xfrm>
            <a:off x="3519720" y="5706360"/>
            <a:ext cx="3355200" cy="2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prstDash val="sys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7" name="Line 23"/>
          <p:cNvSpPr/>
          <p:nvPr/>
        </p:nvSpPr>
        <p:spPr>
          <a:xfrm flipV="1">
            <a:off x="6858000" y="1472400"/>
            <a:ext cx="0" cy="428832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4"/>
          <p:cNvSpPr/>
          <p:nvPr/>
        </p:nvSpPr>
        <p:spPr>
          <a:xfrm>
            <a:off x="6875280" y="1492200"/>
            <a:ext cx="6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5"/>
          <p:cNvSpPr/>
          <p:nvPr/>
        </p:nvSpPr>
        <p:spPr>
          <a:xfrm>
            <a:off x="9369000" y="541800"/>
            <a:ext cx="2367720" cy="63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Chef / Ansible / Docker / Puppet ( Tool)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80" name="CustomShape 26"/>
          <p:cNvSpPr/>
          <p:nvPr/>
        </p:nvSpPr>
        <p:spPr>
          <a:xfrm flipV="1">
            <a:off x="9011520" y="863640"/>
            <a:ext cx="357120" cy="43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7"/>
          <p:cNvSpPr/>
          <p:nvPr/>
        </p:nvSpPr>
        <p:spPr>
          <a:xfrm>
            <a:off x="10295640" y="2927160"/>
            <a:ext cx="1441080" cy="63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+ Employee          Training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82" name="CustomShape 28"/>
          <p:cNvSpPr/>
          <p:nvPr/>
        </p:nvSpPr>
        <p:spPr>
          <a:xfrm>
            <a:off x="8096760" y="2048400"/>
            <a:ext cx="474120" cy="960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29"/>
          <p:cNvSpPr/>
          <p:nvPr/>
        </p:nvSpPr>
        <p:spPr>
          <a:xfrm>
            <a:off x="8096760" y="3707280"/>
            <a:ext cx="474120" cy="960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CustomShape 30"/>
          <p:cNvSpPr/>
          <p:nvPr/>
        </p:nvSpPr>
        <p:spPr>
          <a:xfrm>
            <a:off x="9318960" y="3191040"/>
            <a:ext cx="1007640" cy="23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1"/>
          <p:cNvSpPr/>
          <p:nvPr/>
        </p:nvSpPr>
        <p:spPr>
          <a:xfrm>
            <a:off x="10295640" y="4580640"/>
            <a:ext cx="1441080" cy="913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Nagious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Cloud Watch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( Tool)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86" name="CustomShape 32"/>
          <p:cNvSpPr/>
          <p:nvPr/>
        </p:nvSpPr>
        <p:spPr>
          <a:xfrm>
            <a:off x="10279080" y="1296000"/>
            <a:ext cx="1441080" cy="364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 panose="020F0502020204030204"/>
              </a:rPr>
              <a:t>Client site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87" name="CustomShape 33"/>
          <p:cNvSpPr/>
          <p:nvPr/>
        </p:nvSpPr>
        <p:spPr>
          <a:xfrm>
            <a:off x="9035280" y="1492200"/>
            <a:ext cx="12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4"/>
          <p:cNvSpPr/>
          <p:nvPr/>
        </p:nvSpPr>
        <p:spPr>
          <a:xfrm>
            <a:off x="9035280" y="5098320"/>
            <a:ext cx="12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206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5"/>
          <p:cNvSpPr/>
          <p:nvPr/>
        </p:nvSpPr>
        <p:spPr>
          <a:xfrm>
            <a:off x="798840" y="155160"/>
            <a:ext cx="357120" cy="644796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36"/>
          <p:cNvSpPr/>
          <p:nvPr/>
        </p:nvSpPr>
        <p:spPr>
          <a:xfrm>
            <a:off x="3811680" y="5831640"/>
            <a:ext cx="6808320" cy="3952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* Traditional system / water fall Model  / Step – By – step Model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1" name="Line 37"/>
          <p:cNvSpPr/>
          <p:nvPr/>
        </p:nvSpPr>
        <p:spPr>
          <a:xfrm>
            <a:off x="1155960" y="155160"/>
            <a:ext cx="10877760" cy="0"/>
          </a:xfrm>
          <a:prstGeom prst="line">
            <a:avLst/>
          </a:prstGeom>
          <a:ln w="9525">
            <a:solidFill>
              <a:schemeClr val="dk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Line 38"/>
          <p:cNvSpPr/>
          <p:nvPr/>
        </p:nvSpPr>
        <p:spPr>
          <a:xfrm>
            <a:off x="1155960" y="6603480"/>
            <a:ext cx="10877760" cy="0"/>
          </a:xfrm>
          <a:prstGeom prst="line">
            <a:avLst/>
          </a:prstGeom>
          <a:ln w="9525">
            <a:solidFill>
              <a:schemeClr val="dk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Line 39"/>
          <p:cNvSpPr/>
          <p:nvPr/>
        </p:nvSpPr>
        <p:spPr>
          <a:xfrm>
            <a:off x="12033720" y="155160"/>
            <a:ext cx="0" cy="6448320"/>
          </a:xfrm>
          <a:prstGeom prst="line">
            <a:avLst/>
          </a:prstGeom>
          <a:ln w="9525">
            <a:solidFill>
              <a:schemeClr val="dk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28270" y="353695"/>
            <a:ext cx="798957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* What is devops , Devops stage and </a:t>
            </a:r>
            <a:r>
              <a:rPr lang="en-US" sz="2000" b="1" strike="noStrike" spc="-1">
                <a:solidFill>
                  <a:srgbClr val="000000"/>
                </a:solidFill>
                <a:latin typeface="Calibri" panose="020F0502020204030204"/>
              </a:rPr>
              <a:t>Agile</a:t>
            </a:r>
            <a:r>
              <a:rPr lang="en-IN" altLang="en-US" sz="2000" b="1" strike="noStrike" spc="-1">
                <a:solidFill>
                  <a:srgbClr val="000000"/>
                </a:solidFill>
                <a:latin typeface="Calibri" panose="020F0502020204030204"/>
              </a:rPr>
              <a:t>  </a:t>
            </a:r>
            <a:r>
              <a:rPr lang="en-US" sz="2000" b="1" strike="noStrike" spc="-1">
                <a:solidFill>
                  <a:srgbClr val="000000"/>
                </a:solidFill>
                <a:latin typeface="Calibri" panose="020F0502020204030204"/>
              </a:rPr>
              <a:t>Methodology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60880" y="983520"/>
            <a:ext cx="5089320" cy="5598360"/>
          </a:xfrm>
          <a:prstGeom prst="rect">
            <a:avLst/>
          </a:prstGeom>
          <a:ln w="381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6384240" y="966240"/>
            <a:ext cx="5089320" cy="5598360"/>
          </a:xfrm>
          <a:prstGeom prst="rect">
            <a:avLst/>
          </a:prstGeom>
          <a:ln w="57150"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CustomShape 4"/>
          <p:cNvSpPr/>
          <p:nvPr/>
        </p:nvSpPr>
        <p:spPr>
          <a:xfrm>
            <a:off x="606600" y="933480"/>
            <a:ext cx="43041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 panose="020F0502020204030204"/>
              </a:rPr>
              <a:t>Developer  Team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888240" y="966240"/>
            <a:ext cx="43041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 panose="020F0502020204030204"/>
              </a:rPr>
              <a:t>Operation   Team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86440" y="1302480"/>
            <a:ext cx="2527200" cy="776160"/>
          </a:xfrm>
          <a:prstGeom prst="ellipse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</a:rPr>
              <a:t>Developers  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64200" y="2674800"/>
            <a:ext cx="1543680" cy="776160"/>
          </a:xfrm>
          <a:prstGeom prst="ellipse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Calibri" panose="020F0502020204030204"/>
              </a:rPr>
              <a:t>Built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664200" y="4218120"/>
            <a:ext cx="1009080" cy="689760"/>
          </a:xfrm>
          <a:prstGeom prst="ellipse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Test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586440" y="5538240"/>
            <a:ext cx="2527200" cy="991800"/>
          </a:xfrm>
          <a:prstGeom prst="ellipse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Quality Assurance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6551280" y="1631160"/>
            <a:ext cx="1647360" cy="1103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 panose="020F0502020204030204"/>
              </a:rPr>
              <a:t>Deploy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6555240" y="3615120"/>
            <a:ext cx="2198520" cy="776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Maintenance ⛑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6681960" y="5047200"/>
            <a:ext cx="1845720" cy="8359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Monitoring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3998880" y="1551600"/>
            <a:ext cx="1284840" cy="364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Github tool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3855960" y="2831400"/>
            <a:ext cx="1353960" cy="364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Jenking tool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2993400" y="1690920"/>
            <a:ext cx="965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371600" y="1920960"/>
            <a:ext cx="206640" cy="92448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5110920" y="1920960"/>
            <a:ext cx="360" cy="91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 flipH="1" flipV="1">
            <a:off x="2056680" y="3163320"/>
            <a:ext cx="1798200" cy="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 flipV="1">
            <a:off x="2057400" y="2009880"/>
            <a:ext cx="360" cy="100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0"/>
          <p:cNvSpPr/>
          <p:nvPr/>
        </p:nvSpPr>
        <p:spPr>
          <a:xfrm>
            <a:off x="2116800" y="2937240"/>
            <a:ext cx="1783080" cy="1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1"/>
          <p:cNvSpPr/>
          <p:nvPr/>
        </p:nvSpPr>
        <p:spPr>
          <a:xfrm flipV="1">
            <a:off x="4381560" y="1806840"/>
            <a:ext cx="360" cy="100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2"/>
          <p:cNvSpPr/>
          <p:nvPr/>
        </p:nvSpPr>
        <p:spPr>
          <a:xfrm>
            <a:off x="1065240" y="3334680"/>
            <a:ext cx="206640" cy="92448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CustomShape 23"/>
          <p:cNvSpPr/>
          <p:nvPr/>
        </p:nvSpPr>
        <p:spPr>
          <a:xfrm flipH="1">
            <a:off x="2743200" y="1811520"/>
            <a:ext cx="129276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4"/>
          <p:cNvSpPr/>
          <p:nvPr/>
        </p:nvSpPr>
        <p:spPr>
          <a:xfrm>
            <a:off x="3678120" y="4211640"/>
            <a:ext cx="1551960" cy="364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Selenium Tool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18" name="CustomShape 25"/>
          <p:cNvSpPr/>
          <p:nvPr/>
        </p:nvSpPr>
        <p:spPr>
          <a:xfrm>
            <a:off x="1982160" y="3337560"/>
            <a:ext cx="1810080" cy="89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6"/>
          <p:cNvSpPr/>
          <p:nvPr/>
        </p:nvSpPr>
        <p:spPr>
          <a:xfrm flipH="1">
            <a:off x="1436400" y="4563000"/>
            <a:ext cx="2241360" cy="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FF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7"/>
          <p:cNvSpPr/>
          <p:nvPr/>
        </p:nvSpPr>
        <p:spPr>
          <a:xfrm flipV="1">
            <a:off x="1573920" y="4410000"/>
            <a:ext cx="212868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8"/>
          <p:cNvSpPr/>
          <p:nvPr/>
        </p:nvSpPr>
        <p:spPr>
          <a:xfrm flipH="1" flipV="1">
            <a:off x="2064960" y="3200040"/>
            <a:ext cx="2484360" cy="101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9"/>
          <p:cNvSpPr/>
          <p:nvPr/>
        </p:nvSpPr>
        <p:spPr>
          <a:xfrm flipV="1">
            <a:off x="1411560" y="3450600"/>
            <a:ext cx="24480" cy="90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0"/>
          <p:cNvSpPr/>
          <p:nvPr/>
        </p:nvSpPr>
        <p:spPr>
          <a:xfrm>
            <a:off x="1065240" y="4862880"/>
            <a:ext cx="206640" cy="92448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24" name="Line 31"/>
          <p:cNvSpPr/>
          <p:nvPr/>
        </p:nvSpPr>
        <p:spPr>
          <a:xfrm>
            <a:off x="2923920" y="6033960"/>
            <a:ext cx="3041640" cy="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32"/>
          <p:cNvSpPr/>
          <p:nvPr/>
        </p:nvSpPr>
        <p:spPr>
          <a:xfrm flipV="1">
            <a:off x="5965560" y="2309760"/>
            <a:ext cx="0" cy="3724200"/>
          </a:xfrm>
          <a:prstGeom prst="line">
            <a:avLst/>
          </a:prstGeom>
          <a:ln w="762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3"/>
          <p:cNvSpPr/>
          <p:nvPr/>
        </p:nvSpPr>
        <p:spPr>
          <a:xfrm>
            <a:off x="5994720" y="2304360"/>
            <a:ext cx="71064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4"/>
          <p:cNvSpPr/>
          <p:nvPr/>
        </p:nvSpPr>
        <p:spPr>
          <a:xfrm>
            <a:off x="9198720" y="1563480"/>
            <a:ext cx="1105200" cy="364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Chef Tool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8" name="CustomShape 35"/>
          <p:cNvSpPr/>
          <p:nvPr/>
        </p:nvSpPr>
        <p:spPr>
          <a:xfrm>
            <a:off x="9658800" y="2078280"/>
            <a:ext cx="1832040" cy="36468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Server manager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29" name="CustomShape 36"/>
          <p:cNvSpPr/>
          <p:nvPr/>
        </p:nvSpPr>
        <p:spPr>
          <a:xfrm>
            <a:off x="7168320" y="2513160"/>
            <a:ext cx="365760" cy="1258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37"/>
          <p:cNvSpPr/>
          <p:nvPr/>
        </p:nvSpPr>
        <p:spPr>
          <a:xfrm>
            <a:off x="7168320" y="4212000"/>
            <a:ext cx="365760" cy="104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8"/>
          <p:cNvSpPr/>
          <p:nvPr/>
        </p:nvSpPr>
        <p:spPr>
          <a:xfrm>
            <a:off x="7987680" y="2183040"/>
            <a:ext cx="1818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9"/>
          <p:cNvSpPr/>
          <p:nvPr/>
        </p:nvSpPr>
        <p:spPr>
          <a:xfrm flipH="1">
            <a:off x="7986960" y="1748160"/>
            <a:ext cx="1210680" cy="26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0"/>
          <p:cNvSpPr/>
          <p:nvPr/>
        </p:nvSpPr>
        <p:spPr>
          <a:xfrm>
            <a:off x="9198720" y="3615120"/>
            <a:ext cx="2274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Sync up Meeting 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Scnium meeting</a:t>
            </a:r>
            <a:endParaRPr lang="en-IN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Stand up meeting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34" name="CustomShape 41"/>
          <p:cNvSpPr/>
          <p:nvPr/>
        </p:nvSpPr>
        <p:spPr>
          <a:xfrm>
            <a:off x="9261720" y="5182200"/>
            <a:ext cx="1667160" cy="364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Cloud Watching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35" name="CustomShape 42"/>
          <p:cNvSpPr/>
          <p:nvPr/>
        </p:nvSpPr>
        <p:spPr>
          <a:xfrm flipV="1">
            <a:off x="8528040" y="5326560"/>
            <a:ext cx="733320" cy="11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3"/>
          <p:cNvSpPr/>
          <p:nvPr/>
        </p:nvSpPr>
        <p:spPr>
          <a:xfrm>
            <a:off x="8117205" y="353695"/>
            <a:ext cx="3154680" cy="457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Devops engineer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37" name="Line 44"/>
          <p:cNvSpPr/>
          <p:nvPr/>
        </p:nvSpPr>
        <p:spPr>
          <a:xfrm>
            <a:off x="5650200" y="965880"/>
            <a:ext cx="371880" cy="36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Line 45"/>
          <p:cNvSpPr/>
          <p:nvPr/>
        </p:nvSpPr>
        <p:spPr>
          <a:xfrm flipV="1">
            <a:off x="6039720" y="965880"/>
            <a:ext cx="344160" cy="36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Line 46"/>
          <p:cNvSpPr/>
          <p:nvPr/>
        </p:nvSpPr>
        <p:spPr>
          <a:xfrm flipV="1">
            <a:off x="6039720" y="815040"/>
            <a:ext cx="0" cy="512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47"/>
          <p:cNvSpPr/>
          <p:nvPr/>
        </p:nvSpPr>
        <p:spPr>
          <a:xfrm>
            <a:off x="6039720" y="815040"/>
            <a:ext cx="2077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8"/>
          <p:cNvSpPr/>
          <p:nvPr/>
        </p:nvSpPr>
        <p:spPr>
          <a:xfrm>
            <a:off x="5616720" y="93348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9"/>
          <p:cNvSpPr/>
          <p:nvPr/>
        </p:nvSpPr>
        <p:spPr>
          <a:xfrm>
            <a:off x="6338160" y="93348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0"/>
          <p:cNvSpPr/>
          <p:nvPr/>
        </p:nvSpPr>
        <p:spPr>
          <a:xfrm>
            <a:off x="6013080" y="133452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52240" y="336600"/>
            <a:ext cx="1118808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* Devops =&gt; Implementing Automation  each and every stage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822200" y="862560"/>
            <a:ext cx="264780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Devops Stage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52680" y="1514160"/>
            <a:ext cx="2527200" cy="1431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" panose="020F0502020204030204"/>
              </a:rPr>
              <a:t>Version </a:t>
            </a:r>
            <a:endParaRPr lang="en-IN" sz="4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alibri" panose="020F0502020204030204"/>
              </a:rPr>
              <a:t>Control 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585600" y="1514160"/>
            <a:ext cx="2527200" cy="1431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Continuous</a:t>
            </a:r>
            <a:endParaRPr lang="en-IN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Integration 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6380640" y="1514160"/>
            <a:ext cx="2527200" cy="1431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Continuous  </a:t>
            </a:r>
            <a:endParaRPr lang="en-IN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Delivery  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9213120" y="1514160"/>
            <a:ext cx="2527200" cy="1431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Continuous</a:t>
            </a:r>
            <a:endParaRPr lang="en-IN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 panose="020F0502020204030204"/>
              </a:rPr>
              <a:t>deployment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652680" y="3264840"/>
            <a:ext cx="2527200" cy="307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Maintain Different  Version of the Code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Github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3618720" y="3264840"/>
            <a:ext cx="2527200" cy="301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Compile , validate code , review Unit testing Integration  testing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jenkings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9213120" y="3264840"/>
            <a:ext cx="2527200" cy="307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Deploying the test app on the Production server for release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Chif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6380640" y="3264840"/>
            <a:ext cx="2527200" cy="301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Deploying the build app, to test server 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|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maven  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38280" y="879840"/>
            <a:ext cx="6500520" cy="5636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team devops is a combination of two word  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	i.e – Development operations  </a:t>
            </a:r>
            <a:endParaRPr lang="en-IN" sz="2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devops is methodology that always a single team to manage the entire   application development life cycle  , that is deployment and operations </a:t>
            </a:r>
            <a:endParaRPr lang="en-IN" sz="2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objective of devops to shorten  the system’s development life cycle </a:t>
            </a:r>
            <a:endParaRPr lang="en-IN" sz="2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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Devops is a software development application through which superior  quality  software can be development Quickly and with more Reliability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227360" y="739080"/>
            <a:ext cx="949320" cy="142344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8739720" y="879840"/>
            <a:ext cx="18021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Water Fall model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Methodology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7877880" y="1055160"/>
            <a:ext cx="782280" cy="3427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7490880" y="3235680"/>
            <a:ext cx="1168920" cy="142344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59" name="Line 6"/>
          <p:cNvSpPr/>
          <p:nvPr/>
        </p:nvSpPr>
        <p:spPr>
          <a:xfrm>
            <a:off x="7734240" y="3235320"/>
            <a:ext cx="0" cy="142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7"/>
          <p:cNvSpPr/>
          <p:nvPr/>
        </p:nvSpPr>
        <p:spPr>
          <a:xfrm>
            <a:off x="8003160" y="3235320"/>
            <a:ext cx="0" cy="142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8"/>
          <p:cNvSpPr/>
          <p:nvPr/>
        </p:nvSpPr>
        <p:spPr>
          <a:xfrm>
            <a:off x="8272440" y="3235320"/>
            <a:ext cx="0" cy="142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9"/>
          <p:cNvSpPr/>
          <p:nvPr/>
        </p:nvSpPr>
        <p:spPr>
          <a:xfrm>
            <a:off x="8472240" y="3235320"/>
            <a:ext cx="0" cy="142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10"/>
          <p:cNvSpPr/>
          <p:nvPr/>
        </p:nvSpPr>
        <p:spPr>
          <a:xfrm>
            <a:off x="7490880" y="342900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11"/>
          <p:cNvSpPr/>
          <p:nvPr/>
        </p:nvSpPr>
        <p:spPr>
          <a:xfrm>
            <a:off x="7490880" y="360036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12"/>
          <p:cNvSpPr/>
          <p:nvPr/>
        </p:nvSpPr>
        <p:spPr>
          <a:xfrm>
            <a:off x="7490880" y="379080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13"/>
          <p:cNvSpPr/>
          <p:nvPr/>
        </p:nvSpPr>
        <p:spPr>
          <a:xfrm>
            <a:off x="7490880" y="396216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14"/>
          <p:cNvSpPr/>
          <p:nvPr/>
        </p:nvSpPr>
        <p:spPr>
          <a:xfrm>
            <a:off x="7490880" y="415980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15"/>
          <p:cNvSpPr/>
          <p:nvPr/>
        </p:nvSpPr>
        <p:spPr>
          <a:xfrm>
            <a:off x="7490880" y="435276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16"/>
          <p:cNvSpPr/>
          <p:nvPr/>
        </p:nvSpPr>
        <p:spPr>
          <a:xfrm>
            <a:off x="7490880" y="4483800"/>
            <a:ext cx="1169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8549640" y="3772080"/>
            <a:ext cx="782280" cy="1900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9332280" y="3482280"/>
            <a:ext cx="25545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Agile methodology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( development )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72" name="CustomShape 19"/>
          <p:cNvSpPr/>
          <p:nvPr/>
        </p:nvSpPr>
        <p:spPr>
          <a:xfrm>
            <a:off x="10541880" y="2343240"/>
            <a:ext cx="1168920" cy="49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Scrum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73" name="CustomShape 20"/>
          <p:cNvSpPr/>
          <p:nvPr/>
        </p:nvSpPr>
        <p:spPr>
          <a:xfrm>
            <a:off x="9433440" y="1526400"/>
            <a:ext cx="822600" cy="18489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4" name="CustomShape 21"/>
          <p:cNvSpPr/>
          <p:nvPr/>
        </p:nvSpPr>
        <p:spPr>
          <a:xfrm flipV="1">
            <a:off x="10766520" y="2841480"/>
            <a:ext cx="183600" cy="63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2"/>
          <p:cNvSpPr/>
          <p:nvPr/>
        </p:nvSpPr>
        <p:spPr>
          <a:xfrm>
            <a:off x="7304040" y="5277240"/>
            <a:ext cx="1356120" cy="9824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Silos Issue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76" name="CustomShape 23"/>
          <p:cNvSpPr/>
          <p:nvPr/>
        </p:nvSpPr>
        <p:spPr>
          <a:xfrm>
            <a:off x="9780120" y="5516280"/>
            <a:ext cx="15235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Dev-ops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8472600" y="5661720"/>
            <a:ext cx="1168920" cy="19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5"/>
          <p:cNvSpPr/>
          <p:nvPr/>
        </p:nvSpPr>
        <p:spPr>
          <a:xfrm>
            <a:off x="8660520" y="5983200"/>
            <a:ext cx="3050640" cy="59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Development + operations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79" name="CustomShape 26"/>
          <p:cNvSpPr/>
          <p:nvPr/>
        </p:nvSpPr>
        <p:spPr>
          <a:xfrm>
            <a:off x="10149840" y="4160160"/>
            <a:ext cx="525240" cy="1423440"/>
          </a:xfrm>
          <a:prstGeom prst="downArrow">
            <a:avLst>
              <a:gd name="adj1" fmla="val 50000"/>
              <a:gd name="adj2" fmla="val 50000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8640" y="970560"/>
            <a:ext cx="10842840" cy="456120"/>
          </a:xfrm>
          <a:prstGeom prst="rect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Wingdings" panose="05000000000000000000"/>
              </a:rPr>
              <a:t>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Agile methodology </a:t>
            </a:r>
            <a:r>
              <a:rPr lang="en-US" sz="24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Build short , Build opted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61160" y="2034720"/>
            <a:ext cx="8456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Project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Start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668960" y="2015640"/>
            <a:ext cx="163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Sprint 1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668960" y="2532240"/>
            <a:ext cx="952200" cy="27072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Login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668960" y="2972520"/>
            <a:ext cx="952200" cy="27072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Logout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1501200" y="1886040"/>
            <a:ext cx="1257120" cy="1523520"/>
          </a:xfrm>
          <a:prstGeom prst="rect">
            <a:avLst/>
          </a:prstGeom>
          <a:noFill/>
          <a:ln w="5715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3743280" y="2024280"/>
            <a:ext cx="163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Sprint 2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3206160" y="2532240"/>
            <a:ext cx="1958040" cy="641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Product image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3621240" y="3312360"/>
            <a:ext cx="1127520" cy="36900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Catalogue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2897640" y="1886040"/>
            <a:ext cx="2575080" cy="2613240"/>
          </a:xfrm>
          <a:prstGeom prst="rect">
            <a:avLst/>
          </a:prstGeom>
          <a:noFill/>
          <a:ln w="5715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3492000" y="3874680"/>
            <a:ext cx="1401840" cy="41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Prize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1" name="CustomShape 12"/>
          <p:cNvSpPr/>
          <p:nvPr/>
        </p:nvSpPr>
        <p:spPr>
          <a:xfrm>
            <a:off x="6008400" y="2024280"/>
            <a:ext cx="163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Sprint 3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5838840" y="2647800"/>
            <a:ext cx="1222560" cy="31932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Dashboard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5886360" y="3312360"/>
            <a:ext cx="1127520" cy="36900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My A/C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5595120" y="1886040"/>
            <a:ext cx="1750320" cy="2613240"/>
          </a:xfrm>
          <a:prstGeom prst="rect">
            <a:avLst/>
          </a:prstGeom>
          <a:noFill/>
          <a:ln w="5715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5" name="CustomShape 16"/>
          <p:cNvSpPr/>
          <p:nvPr/>
        </p:nvSpPr>
        <p:spPr>
          <a:xfrm>
            <a:off x="5756760" y="3874680"/>
            <a:ext cx="1401840" cy="41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Setting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7987680" y="2024280"/>
            <a:ext cx="163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Sprint 4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7972560" y="2665800"/>
            <a:ext cx="914040" cy="37368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Cost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7873200" y="3232080"/>
            <a:ext cx="1127520" cy="36900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Payment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7507440" y="1886040"/>
            <a:ext cx="2011320" cy="2613240"/>
          </a:xfrm>
          <a:prstGeom prst="rect">
            <a:avLst/>
          </a:prstGeom>
          <a:noFill/>
          <a:ln w="5715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CustomShape 21"/>
          <p:cNvSpPr/>
          <p:nvPr/>
        </p:nvSpPr>
        <p:spPr>
          <a:xfrm>
            <a:off x="7736040" y="3874680"/>
            <a:ext cx="1630440" cy="41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Delivery Status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01" name="CustomShape 22"/>
          <p:cNvSpPr/>
          <p:nvPr/>
        </p:nvSpPr>
        <p:spPr>
          <a:xfrm>
            <a:off x="9966960" y="2034720"/>
            <a:ext cx="8456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Project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End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02" name="CustomShape 23"/>
          <p:cNvSpPr/>
          <p:nvPr/>
        </p:nvSpPr>
        <p:spPr>
          <a:xfrm>
            <a:off x="1531440" y="4670280"/>
            <a:ext cx="8231040" cy="45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Developer ------</a:t>
            </a:r>
            <a:r>
              <a:rPr lang="en-US" sz="24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Build ----------</a:t>
            </a:r>
            <a:r>
              <a:rPr lang="en-US" sz="24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test -------------</a:t>
            </a:r>
            <a:r>
              <a:rPr lang="en-US" sz="2400" b="0" strike="noStrike" spc="-1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 Deploy .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03" name="CustomShape 24"/>
          <p:cNvSpPr/>
          <p:nvPr/>
        </p:nvSpPr>
        <p:spPr>
          <a:xfrm rot="16200000">
            <a:off x="5107320" y="954000"/>
            <a:ext cx="828360" cy="8890200"/>
          </a:xfrm>
          <a:prstGeom prst="leftBrace">
            <a:avLst>
              <a:gd name="adj1" fmla="val 0"/>
              <a:gd name="adj2" fmla="val 50857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5"/>
          <p:cNvSpPr/>
          <p:nvPr/>
        </p:nvSpPr>
        <p:spPr>
          <a:xfrm>
            <a:off x="4558680" y="5952960"/>
            <a:ext cx="2176920" cy="46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 panose="020F0502020204030204"/>
              </a:rPr>
              <a:t>Scrum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095560" y="1440360"/>
            <a:ext cx="1904760" cy="4983120"/>
          </a:xfrm>
          <a:prstGeom prst="rect">
            <a:avLst/>
          </a:prstGeom>
          <a:noFill/>
          <a:ln w="76200">
            <a:solidFill>
              <a:schemeClr val="dk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7894440" y="1440360"/>
            <a:ext cx="1904760" cy="4983120"/>
          </a:xfrm>
          <a:prstGeom prst="rect">
            <a:avLst/>
          </a:prstGeom>
          <a:noFill/>
          <a:ln w="76200">
            <a:solidFill>
              <a:schemeClr val="dk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4694040" y="2769840"/>
            <a:ext cx="2803680" cy="2323800"/>
          </a:xfrm>
          <a:prstGeom prst="ellipse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i="1" strike="noStrike" spc="-1">
                <a:solidFill>
                  <a:srgbClr val="000000"/>
                </a:solidFill>
                <a:latin typeface="Calibri" panose="020F0502020204030204"/>
              </a:rPr>
              <a:t>Integration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2392560" y="281196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Plan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392560" y="457956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Build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2392560" y="541800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Test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2392560" y="374148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Code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2181960" y="1563840"/>
            <a:ext cx="1731600" cy="59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Development Part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8191440" y="264420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Deploy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191440" y="543312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monitor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161200" y="4335840"/>
            <a:ext cx="1371240" cy="3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Operate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8016840" y="1563840"/>
            <a:ext cx="1659240" cy="670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Operations</a:t>
            </a:r>
            <a:endParaRPr lang="en-IN" sz="2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Part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317" name="CustomShape 13"/>
          <p:cNvSpPr/>
          <p:nvPr/>
        </p:nvSpPr>
        <p:spPr>
          <a:xfrm flipV="1">
            <a:off x="3764160" y="4670640"/>
            <a:ext cx="1496880" cy="94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4"/>
          <p:cNvSpPr/>
          <p:nvPr/>
        </p:nvSpPr>
        <p:spPr>
          <a:xfrm flipH="1" flipV="1">
            <a:off x="7087320" y="4752720"/>
            <a:ext cx="1103760" cy="87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5"/>
          <p:cNvSpPr/>
          <p:nvPr/>
        </p:nvSpPr>
        <p:spPr>
          <a:xfrm flipV="1">
            <a:off x="7087320" y="1888560"/>
            <a:ext cx="929160" cy="12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6"/>
          <p:cNvSpPr/>
          <p:nvPr/>
        </p:nvSpPr>
        <p:spPr>
          <a:xfrm flipH="1" flipV="1">
            <a:off x="3904560" y="1892160"/>
            <a:ext cx="1198440" cy="12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17"/>
          <p:cNvSpPr/>
          <p:nvPr/>
        </p:nvSpPr>
        <p:spPr>
          <a:xfrm flipH="1">
            <a:off x="1158120" y="3009600"/>
            <a:ext cx="1234440" cy="419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Line 18"/>
          <p:cNvSpPr/>
          <p:nvPr/>
        </p:nvSpPr>
        <p:spPr>
          <a:xfrm>
            <a:off x="1158120" y="3429000"/>
            <a:ext cx="1234440" cy="518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19"/>
          <p:cNvSpPr/>
          <p:nvPr/>
        </p:nvSpPr>
        <p:spPr>
          <a:xfrm flipH="1">
            <a:off x="1158120" y="4784040"/>
            <a:ext cx="1234440" cy="419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20"/>
          <p:cNvSpPr/>
          <p:nvPr/>
        </p:nvSpPr>
        <p:spPr>
          <a:xfrm>
            <a:off x="1158120" y="5203080"/>
            <a:ext cx="1234440" cy="518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21"/>
          <p:cNvSpPr/>
          <p:nvPr/>
        </p:nvSpPr>
        <p:spPr>
          <a:xfrm flipH="1" flipV="1">
            <a:off x="9563040" y="2830680"/>
            <a:ext cx="952560" cy="11163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22"/>
          <p:cNvSpPr/>
          <p:nvPr/>
        </p:nvSpPr>
        <p:spPr>
          <a:xfrm flipH="1">
            <a:off x="9544680" y="3947040"/>
            <a:ext cx="970920" cy="586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3"/>
          <p:cNvSpPr/>
          <p:nvPr/>
        </p:nvSpPr>
        <p:spPr>
          <a:xfrm rot="16200000">
            <a:off x="-334440" y="2396160"/>
            <a:ext cx="2397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Continue Development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28" name="CustomShape 24"/>
          <p:cNvSpPr/>
          <p:nvPr/>
        </p:nvSpPr>
        <p:spPr>
          <a:xfrm rot="16200000">
            <a:off x="-10440" y="4967280"/>
            <a:ext cx="1739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Continue Testing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29" name="CustomShape 25"/>
          <p:cNvSpPr/>
          <p:nvPr/>
        </p:nvSpPr>
        <p:spPr>
          <a:xfrm rot="16200000">
            <a:off x="9700200" y="3050280"/>
            <a:ext cx="1995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Continue Deployed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0" name="Line 26"/>
          <p:cNvSpPr/>
          <p:nvPr/>
        </p:nvSpPr>
        <p:spPr>
          <a:xfrm flipH="1">
            <a:off x="9544680" y="5650200"/>
            <a:ext cx="856440" cy="1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7"/>
          <p:cNvSpPr/>
          <p:nvPr/>
        </p:nvSpPr>
        <p:spPr>
          <a:xfrm rot="16200000">
            <a:off x="9700200" y="5232600"/>
            <a:ext cx="1995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Continue Watching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32" name="Line 28"/>
          <p:cNvSpPr/>
          <p:nvPr/>
        </p:nvSpPr>
        <p:spPr>
          <a:xfrm flipH="1">
            <a:off x="9544680" y="7832520"/>
            <a:ext cx="856440" cy="1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9"/>
          <p:cNvSpPr/>
          <p:nvPr/>
        </p:nvSpPr>
        <p:spPr>
          <a:xfrm>
            <a:off x="5015865" y="404495"/>
            <a:ext cx="1979930" cy="10121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 panose="020F0502020204030204"/>
              </a:rPr>
              <a:t>CICD</a:t>
            </a:r>
            <a:endParaRPr lang="en-IN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3874</Words>
  <Application>Microsoft Office PowerPoint</Application>
  <PresentationFormat>Widescreen</PresentationFormat>
  <Paragraphs>710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</dc:title>
  <dc:creator>sumit kumar</dc:creator>
  <cp:lastModifiedBy>sumit</cp:lastModifiedBy>
  <cp:revision>110</cp:revision>
  <cp:lastPrinted>2021-12-22T10:09:12Z</cp:lastPrinted>
  <dcterms:created xsi:type="dcterms:W3CDTF">2021-12-22T10:09:12Z</dcterms:created>
  <dcterms:modified xsi:type="dcterms:W3CDTF">2023-03-26T07:54:00Z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  <property fmtid="{D5CDD505-2E9C-101B-9397-08002B2CF9AE}" pid="12" name="KSOProductBuildVer">
    <vt:lpwstr>1033-11.1.0.10702</vt:lpwstr>
  </property>
</Properties>
</file>