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66" r:id="rId4"/>
    <p:sldId id="291" r:id="rId5"/>
    <p:sldId id="265" r:id="rId6"/>
    <p:sldId id="267" r:id="rId7"/>
    <p:sldId id="259" r:id="rId8"/>
    <p:sldId id="268" r:id="rId9"/>
    <p:sldId id="269" r:id="rId10"/>
    <p:sldId id="271" r:id="rId11"/>
    <p:sldId id="294" r:id="rId12"/>
    <p:sldId id="273" r:id="rId13"/>
    <p:sldId id="274" r:id="rId14"/>
    <p:sldId id="292"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90" r:id="rId30"/>
    <p:sldId id="293" r:id="rId31"/>
    <p:sldId id="26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6" autoAdjust="0"/>
    <p:restoredTop sz="94660"/>
  </p:normalViewPr>
  <p:slideViewPr>
    <p:cSldViewPr snapToGrid="0">
      <p:cViewPr varScale="1">
        <p:scale>
          <a:sx n="72" d="100"/>
          <a:sy n="7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43867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5BA404-BADE-4EC4-95A1-8909834BFF22}"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269732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6365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3A726-3437-459D-834F-93751946B80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061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1165283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5BA404-BADE-4EC4-95A1-8909834BFF22}" type="datetimeFigureOut">
              <a:rPr lang="en-US" smtClean="0"/>
              <a:t>4/2/2019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3318835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5BA404-BADE-4EC4-95A1-8909834BFF22}" type="datetimeFigureOut">
              <a:rPr lang="en-US" smtClean="0"/>
              <a:t>4/2/2019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2071961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627208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254744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332446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78227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5BA404-BADE-4EC4-95A1-8909834BFF22}"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351723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BA404-BADE-4EC4-95A1-8909834BFF22}"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268293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137072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279670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C5BA404-BADE-4EC4-95A1-8909834BFF22}" type="datetimeFigureOut">
              <a:rPr lang="en-US" smtClean="0"/>
              <a:t>4/2/2019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141217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5BA404-BADE-4EC4-95A1-8909834BFF22}"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3A726-3437-459D-834F-93751946B80E}" type="slidenum">
              <a:rPr lang="en-US" smtClean="0"/>
              <a:t>‹#›</a:t>
            </a:fld>
            <a:endParaRPr lang="en-US"/>
          </a:p>
        </p:txBody>
      </p:sp>
    </p:spTree>
    <p:extLst>
      <p:ext uri="{BB962C8B-B14F-4D97-AF65-F5344CB8AC3E}">
        <p14:creationId xmlns:p14="http://schemas.microsoft.com/office/powerpoint/2010/main" val="3471512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5BA404-BADE-4EC4-95A1-8909834BFF22}" type="datetimeFigureOut">
              <a:rPr lang="en-US" smtClean="0"/>
              <a:t>4/2/2019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23A726-3437-459D-834F-93751946B80E}" type="slidenum">
              <a:rPr lang="en-US" smtClean="0"/>
              <a:t>‹#›</a:t>
            </a:fld>
            <a:endParaRPr lang="en-US"/>
          </a:p>
        </p:txBody>
      </p:sp>
    </p:spTree>
    <p:extLst>
      <p:ext uri="{BB962C8B-B14F-4D97-AF65-F5344CB8AC3E}">
        <p14:creationId xmlns:p14="http://schemas.microsoft.com/office/powerpoint/2010/main" val="399269954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dentel.atlassian.net/secure/WelcomeToJIRA.jsp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EAA9-28DA-4782-809E-87E6A43D0445}"/>
              </a:ext>
            </a:extLst>
          </p:cNvPr>
          <p:cNvSpPr>
            <a:spLocks noGrp="1"/>
          </p:cNvSpPr>
          <p:nvPr>
            <p:ph type="ctrTitle"/>
          </p:nvPr>
        </p:nvSpPr>
        <p:spPr/>
        <p:txBody>
          <a:bodyPr/>
          <a:lstStyle/>
          <a:p>
            <a:r>
              <a:rPr lang="en-US" sz="4000" b="1" dirty="0"/>
              <a:t>Package Creation Overview</a:t>
            </a:r>
          </a:p>
        </p:txBody>
      </p:sp>
    </p:spTree>
    <p:extLst>
      <p:ext uri="{BB962C8B-B14F-4D97-AF65-F5344CB8AC3E}">
        <p14:creationId xmlns:p14="http://schemas.microsoft.com/office/powerpoint/2010/main" val="214419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Push</a:t>
            </a:r>
          </a:p>
        </p:txBody>
      </p:sp>
      <p:sp>
        <p:nvSpPr>
          <p:cNvPr id="3" name="Content Placeholder 2"/>
          <p:cNvSpPr>
            <a:spLocks noGrp="1"/>
          </p:cNvSpPr>
          <p:nvPr>
            <p:ph idx="1"/>
          </p:nvPr>
        </p:nvSpPr>
        <p:spPr/>
        <p:txBody>
          <a:bodyPr/>
          <a:lstStyle/>
          <a:p>
            <a:r>
              <a:rPr lang="en-US" dirty="0"/>
              <a:t>After push we got below message and now our changes in pushed to the newly created branch in GIT.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82870" y="2762249"/>
            <a:ext cx="5743575" cy="3486150"/>
          </a:xfrm>
          <a:prstGeom prst="rect">
            <a:avLst/>
          </a:prstGeom>
        </p:spPr>
      </p:pic>
    </p:spTree>
    <p:extLst>
      <p:ext uri="{BB962C8B-B14F-4D97-AF65-F5344CB8AC3E}">
        <p14:creationId xmlns:p14="http://schemas.microsoft.com/office/powerpoint/2010/main" val="241646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Create Merge Request</a:t>
            </a:r>
            <a:endParaRPr lang="en-US" sz="2000" dirty="0"/>
          </a:p>
        </p:txBody>
      </p:sp>
      <p:sp>
        <p:nvSpPr>
          <p:cNvPr id="3" name="Content Placeholder 2"/>
          <p:cNvSpPr>
            <a:spLocks noGrp="1"/>
          </p:cNvSpPr>
          <p:nvPr>
            <p:ph idx="1"/>
          </p:nvPr>
        </p:nvSpPr>
        <p:spPr/>
        <p:txBody>
          <a:bodyPr/>
          <a:lstStyle/>
          <a:p>
            <a:r>
              <a:rPr lang="en-US" dirty="0"/>
              <a:t>To create Merge Request the first step is to update build.txt files in GIT. Give the name of your build package. This package is the package name of component of application.</a:t>
            </a:r>
          </a:p>
          <a:p>
            <a:pPr marL="0" indent="0">
              <a:buNone/>
            </a:pPr>
            <a:endParaRPr lang="en-US" dirty="0"/>
          </a:p>
          <a:p>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700998" y="4633605"/>
            <a:ext cx="6523514" cy="2019544"/>
          </a:xfrm>
          <a:prstGeom prst="rect">
            <a:avLst/>
          </a:prstGeom>
        </p:spPr>
      </p:pic>
      <p:pic>
        <p:nvPicPr>
          <p:cNvPr id="5" name="Picture 4"/>
          <p:cNvPicPr>
            <a:picLocks noChangeAspect="1"/>
          </p:cNvPicPr>
          <p:nvPr/>
        </p:nvPicPr>
        <p:blipFill>
          <a:blip r:embed="rId3"/>
          <a:stretch>
            <a:fillRect/>
          </a:stretch>
        </p:blipFill>
        <p:spPr>
          <a:xfrm>
            <a:off x="1257300" y="3165230"/>
            <a:ext cx="9677400" cy="1365835"/>
          </a:xfrm>
          <a:prstGeom prst="rect">
            <a:avLst/>
          </a:prstGeom>
        </p:spPr>
      </p:pic>
    </p:spTree>
    <p:extLst>
      <p:ext uri="{BB962C8B-B14F-4D97-AF65-F5344CB8AC3E}">
        <p14:creationId xmlns:p14="http://schemas.microsoft.com/office/powerpoint/2010/main" val="364885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Create Merge Request</a:t>
            </a:r>
          </a:p>
        </p:txBody>
      </p:sp>
      <p:sp>
        <p:nvSpPr>
          <p:cNvPr id="3" name="Content Placeholder 2"/>
          <p:cNvSpPr>
            <a:spLocks noGrp="1"/>
          </p:cNvSpPr>
          <p:nvPr>
            <p:ph idx="1"/>
          </p:nvPr>
        </p:nvSpPr>
        <p:spPr/>
        <p:txBody>
          <a:bodyPr/>
          <a:lstStyle/>
          <a:p>
            <a:r>
              <a:rPr lang="en-US" dirty="0"/>
              <a:t>Now when all the changes pushed in GIT then we create merge request to build team to merge this changes to friendly_user_pilot branch.</a:t>
            </a:r>
          </a:p>
          <a:p>
            <a:pPr marL="0" indent="0">
              <a:buNone/>
            </a:pPr>
            <a:r>
              <a:rPr lang="en-US" dirty="0"/>
              <a:t>To create merge request we go to GIT GUI.</a:t>
            </a:r>
          </a:p>
        </p:txBody>
      </p:sp>
      <p:pic>
        <p:nvPicPr>
          <p:cNvPr id="4" name="Picture 3"/>
          <p:cNvPicPr>
            <a:picLocks noChangeAspect="1"/>
          </p:cNvPicPr>
          <p:nvPr/>
        </p:nvPicPr>
        <p:blipFill>
          <a:blip r:embed="rId2"/>
          <a:stretch>
            <a:fillRect/>
          </a:stretch>
        </p:blipFill>
        <p:spPr>
          <a:xfrm>
            <a:off x="1123950" y="3699803"/>
            <a:ext cx="8020050" cy="2658134"/>
          </a:xfrm>
          <a:prstGeom prst="rect">
            <a:avLst/>
          </a:prstGeom>
        </p:spPr>
      </p:pic>
    </p:spTree>
    <p:extLst>
      <p:ext uri="{BB962C8B-B14F-4D97-AF65-F5344CB8AC3E}">
        <p14:creationId xmlns:p14="http://schemas.microsoft.com/office/powerpoint/2010/main" val="296572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Create Merge Request</a:t>
            </a:r>
            <a:endParaRPr lang="en-US" sz="2000" dirty="0"/>
          </a:p>
        </p:txBody>
      </p:sp>
      <p:sp>
        <p:nvSpPr>
          <p:cNvPr id="3" name="Content Placeholder 2"/>
          <p:cNvSpPr>
            <a:spLocks noGrp="1"/>
          </p:cNvSpPr>
          <p:nvPr>
            <p:ph idx="1"/>
          </p:nvPr>
        </p:nvSpPr>
        <p:spPr/>
        <p:txBody>
          <a:bodyPr/>
          <a:lstStyle/>
          <a:p>
            <a:r>
              <a:rPr lang="en-US" dirty="0"/>
              <a:t>In merge request we need to provide input like below:</a:t>
            </a:r>
          </a:p>
          <a:p>
            <a:r>
              <a:rPr lang="en-US" dirty="0"/>
              <a:t>In title we have to provide the unique package name format defined by intel and the same build will be generated in Jfrog artifactory.</a:t>
            </a:r>
          </a:p>
          <a:p>
            <a:pPr marL="0" indent="0">
              <a:buNone/>
            </a:pPr>
            <a:r>
              <a:rPr lang="en-US" dirty="0" err="1"/>
              <a:t>e.g</a:t>
            </a:r>
            <a:r>
              <a:rPr lang="en-US" dirty="0"/>
              <a:t>- FS_R1A_PE_2019032901_EMA_ERI06</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979952" y="4012015"/>
            <a:ext cx="8737040" cy="2436054"/>
          </a:xfrm>
          <a:prstGeom prst="rect">
            <a:avLst/>
          </a:prstGeom>
        </p:spPr>
      </p:pic>
    </p:spTree>
    <p:extLst>
      <p:ext uri="{BB962C8B-B14F-4D97-AF65-F5344CB8AC3E}">
        <p14:creationId xmlns:p14="http://schemas.microsoft.com/office/powerpoint/2010/main" val="369595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Create Merge Request</a:t>
            </a:r>
            <a:endParaRPr lang="en-US" sz="2000" dirty="0"/>
          </a:p>
        </p:txBody>
      </p:sp>
      <p:sp>
        <p:nvSpPr>
          <p:cNvPr id="3" name="Content Placeholder 2"/>
          <p:cNvSpPr>
            <a:spLocks noGrp="1"/>
          </p:cNvSpPr>
          <p:nvPr>
            <p:ph idx="1"/>
          </p:nvPr>
        </p:nvSpPr>
        <p:spPr/>
        <p:txBody>
          <a:bodyPr/>
          <a:lstStyle/>
          <a:p>
            <a:r>
              <a:rPr lang="en-US" b="1" dirty="0"/>
              <a:t>Nomenclature: </a:t>
            </a:r>
            <a:r>
              <a:rPr lang="en-US" b="1" dirty="0" err="1"/>
              <a:t>Product_R</a:t>
            </a:r>
            <a:r>
              <a:rPr lang="en-US" b="1" dirty="0"/>
              <a:t>**_</a:t>
            </a:r>
            <a:r>
              <a:rPr lang="en-US" b="1" dirty="0" err="1"/>
              <a:t>Country_Stage_Name_JIRAID</a:t>
            </a:r>
            <a:endParaRPr lang="en-US" dirty="0"/>
          </a:p>
          <a:p>
            <a:r>
              <a:rPr lang="en-US" b="1" dirty="0"/>
              <a:t>R1A - Prepaid</a:t>
            </a:r>
            <a:endParaRPr lang="en-US" dirty="0"/>
          </a:p>
          <a:p>
            <a:r>
              <a:rPr lang="en-US" b="1" dirty="0"/>
              <a:t>R2A - CBIO Upgrade</a:t>
            </a:r>
            <a:endParaRPr lang="en-US" dirty="0"/>
          </a:p>
          <a:p>
            <a:r>
              <a:rPr lang="en-US" b="1" dirty="0"/>
              <a:t>R3A - Postpaid</a:t>
            </a:r>
            <a:endParaRPr lang="en-US" dirty="0"/>
          </a:p>
          <a:p>
            <a:r>
              <a:rPr lang="en-US" b="1" dirty="0"/>
              <a:t>Country - CL or PE or CO</a:t>
            </a:r>
            <a:endParaRPr lang="en-US" dirty="0"/>
          </a:p>
          <a:p>
            <a:r>
              <a:rPr lang="en-US" b="1" dirty="0"/>
              <a:t>Stage: DEV or IST or UAT or PROD</a:t>
            </a:r>
            <a:endParaRPr lang="en-US" dirty="0"/>
          </a:p>
          <a:p>
            <a:r>
              <a:rPr lang="en-US" b="1" dirty="0"/>
              <a:t>Sample: EOC_R3A_CL_DEV_Gopal_ENTELFT-01</a:t>
            </a:r>
            <a:endParaRPr lang="en-US" dirty="0"/>
          </a:p>
          <a:p>
            <a:endParaRPr lang="en-US" dirty="0"/>
          </a:p>
        </p:txBody>
      </p:sp>
    </p:spTree>
    <p:extLst>
      <p:ext uri="{BB962C8B-B14F-4D97-AF65-F5344CB8AC3E}">
        <p14:creationId xmlns:p14="http://schemas.microsoft.com/office/powerpoint/2010/main" val="363014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Create Merge Request</a:t>
            </a:r>
            <a:endParaRPr lang="en-US" sz="2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80160" y="2504049"/>
            <a:ext cx="8581292" cy="3460653"/>
          </a:xfrm>
          <a:prstGeom prst="rect">
            <a:avLst/>
          </a:prstGeom>
        </p:spPr>
      </p:pic>
    </p:spTree>
    <p:extLst>
      <p:ext uri="{BB962C8B-B14F-4D97-AF65-F5344CB8AC3E}">
        <p14:creationId xmlns:p14="http://schemas.microsoft.com/office/powerpoint/2010/main" val="76212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Create Merge Request</a:t>
            </a:r>
            <a:endParaRPr lang="en-US" sz="2000" dirty="0"/>
          </a:p>
        </p:txBody>
      </p:sp>
      <p:sp>
        <p:nvSpPr>
          <p:cNvPr id="3" name="Content Placeholder 2"/>
          <p:cNvSpPr>
            <a:spLocks noGrp="1"/>
          </p:cNvSpPr>
          <p:nvPr>
            <p:ph idx="1"/>
          </p:nvPr>
        </p:nvSpPr>
        <p:spPr/>
        <p:txBody>
          <a:bodyPr/>
          <a:lstStyle/>
          <a:p>
            <a:r>
              <a:rPr lang="en-US" dirty="0"/>
              <a:t>After providing each input click on submit merge request.</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280159" y="3052688"/>
            <a:ext cx="9200271" cy="2700411"/>
          </a:xfrm>
          <a:prstGeom prst="rect">
            <a:avLst/>
          </a:prstGeom>
        </p:spPr>
      </p:pic>
    </p:spTree>
    <p:extLst>
      <p:ext uri="{BB962C8B-B14F-4D97-AF65-F5344CB8AC3E}">
        <p14:creationId xmlns:p14="http://schemas.microsoft.com/office/powerpoint/2010/main" val="176217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err="1"/>
              <a:t>Jfrog</a:t>
            </a:r>
            <a:r>
              <a:rPr lang="en-US" sz="2000" b="1" dirty="0"/>
              <a:t> </a:t>
            </a:r>
            <a:r>
              <a:rPr lang="en-US" sz="2000" b="1" dirty="0" err="1"/>
              <a:t>Artifactory</a:t>
            </a:r>
            <a:endParaRPr lang="en-US" sz="2000" b="1" dirty="0"/>
          </a:p>
        </p:txBody>
      </p:sp>
      <p:sp>
        <p:nvSpPr>
          <p:cNvPr id="3" name="Content Placeholder 2"/>
          <p:cNvSpPr>
            <a:spLocks noGrp="1"/>
          </p:cNvSpPr>
          <p:nvPr>
            <p:ph idx="1"/>
          </p:nvPr>
        </p:nvSpPr>
        <p:spPr/>
        <p:txBody>
          <a:bodyPr/>
          <a:lstStyle/>
          <a:p>
            <a:r>
              <a:rPr lang="en-US" dirty="0"/>
              <a:t>We create merge request to merge our changes to all other branches in GIT and when build team approves then we get the corresponding build in Jfrog.</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103311" y="3151163"/>
            <a:ext cx="8946541" cy="3526142"/>
          </a:xfrm>
          <a:prstGeom prst="rect">
            <a:avLst/>
          </a:prstGeom>
        </p:spPr>
      </p:pic>
    </p:spTree>
    <p:extLst>
      <p:ext uri="{BB962C8B-B14F-4D97-AF65-F5344CB8AC3E}">
        <p14:creationId xmlns:p14="http://schemas.microsoft.com/office/powerpoint/2010/main" val="211942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r>
              <a:rPr lang="en-US" dirty="0"/>
              <a:t>We need to login to JIRA using below URL:</a:t>
            </a:r>
          </a:p>
          <a:p>
            <a:pPr marL="0" indent="0">
              <a:buNone/>
            </a:pPr>
            <a:endParaRPr lang="en-US" dirty="0"/>
          </a:p>
          <a:p>
            <a:pPr marL="0" indent="0">
              <a:buNone/>
            </a:pPr>
            <a:r>
              <a:rPr lang="en-US" b="1" dirty="0">
                <a:hlinkClick r:id="rId2"/>
              </a:rPr>
              <a:t>https://tdentel.atlassian.net/secure/WelcomeToJIRA.jspa</a:t>
            </a:r>
            <a:endParaRPr lang="en-US" b="1" dirty="0"/>
          </a:p>
          <a:p>
            <a:pPr marL="0" indent="0">
              <a:buNone/>
            </a:pPr>
            <a:endParaRPr lang="en-US" b="1" dirty="0"/>
          </a:p>
          <a:p>
            <a:pPr marL="0" indent="0">
              <a:buNone/>
            </a:pPr>
            <a:r>
              <a:rPr lang="en-US" dirty="0"/>
              <a:t>In next slide will tell you the mandatory input needed to fill while creating JIRA. The remaining input you can ignore and fill these mandatory input carefully.</a:t>
            </a:r>
          </a:p>
        </p:txBody>
      </p:sp>
    </p:spTree>
    <p:extLst>
      <p:ext uri="{BB962C8B-B14F-4D97-AF65-F5344CB8AC3E}">
        <p14:creationId xmlns:p14="http://schemas.microsoft.com/office/powerpoint/2010/main" val="106336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r>
              <a:rPr lang="en-US" dirty="0"/>
              <a:t>Click on new button.</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44062" y="2897945"/>
            <a:ext cx="8918916" cy="3660017"/>
          </a:xfrm>
          <a:prstGeom prst="rect">
            <a:avLst/>
          </a:prstGeom>
        </p:spPr>
      </p:pic>
    </p:spTree>
    <p:extLst>
      <p:ext uri="{BB962C8B-B14F-4D97-AF65-F5344CB8AC3E}">
        <p14:creationId xmlns:p14="http://schemas.microsoft.com/office/powerpoint/2010/main" val="382116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9541-521A-4A24-9B7B-DDDE4B0FFCFF}"/>
              </a:ext>
            </a:extLst>
          </p:cNvPr>
          <p:cNvSpPr>
            <a:spLocks noGrp="1"/>
          </p:cNvSpPr>
          <p:nvPr>
            <p:ph type="title"/>
          </p:nvPr>
        </p:nvSpPr>
        <p:spPr>
          <a:xfrm>
            <a:off x="1451579" y="35891"/>
            <a:ext cx="9603275" cy="1049235"/>
          </a:xfrm>
        </p:spPr>
        <p:txBody>
          <a:bodyPr/>
          <a:lstStyle/>
          <a:p>
            <a:r>
              <a:rPr lang="en-US" sz="2000" b="1" dirty="0"/>
              <a:t>Temporary Branch Creation In GIT</a:t>
            </a:r>
          </a:p>
        </p:txBody>
      </p:sp>
      <p:sp>
        <p:nvSpPr>
          <p:cNvPr id="3" name="Content Placeholder 2">
            <a:extLst>
              <a:ext uri="{FF2B5EF4-FFF2-40B4-BE49-F238E27FC236}">
                <a16:creationId xmlns:a16="http://schemas.microsoft.com/office/drawing/2014/main" id="{4B126583-B851-4A46-84FD-FA1CB21662D1}"/>
              </a:ext>
            </a:extLst>
          </p:cNvPr>
          <p:cNvSpPr>
            <a:spLocks noGrp="1"/>
          </p:cNvSpPr>
          <p:nvPr>
            <p:ph idx="1"/>
          </p:nvPr>
        </p:nvSpPr>
        <p:spPr/>
        <p:txBody>
          <a:bodyPr/>
          <a:lstStyle/>
          <a:p>
            <a:endParaRPr lang="en-US" dirty="0"/>
          </a:p>
          <a:p>
            <a:r>
              <a:rPr lang="en-US" dirty="0"/>
              <a:t>First in GIT we create a temporary branch. For this open GIT GUI and click on New branch.</a:t>
            </a:r>
          </a:p>
          <a:p>
            <a:pPr marL="0" indent="0">
              <a:buNone/>
            </a:pPr>
            <a:endParaRPr lang="en-US" dirty="0"/>
          </a:p>
          <a:p>
            <a:pPr marL="0" indent="0">
              <a:buNone/>
            </a:pPr>
            <a:endParaRPr lang="en-US" dirty="0"/>
          </a:p>
        </p:txBody>
      </p:sp>
      <p:pic>
        <p:nvPicPr>
          <p:cNvPr id="6" name="Picture 5"/>
          <p:cNvPicPr>
            <a:picLocks noChangeAspect="1"/>
          </p:cNvPicPr>
          <p:nvPr/>
        </p:nvPicPr>
        <p:blipFill>
          <a:blip r:embed="rId2"/>
          <a:stretch>
            <a:fillRect/>
          </a:stretch>
        </p:blipFill>
        <p:spPr>
          <a:xfrm>
            <a:off x="1750169" y="3221500"/>
            <a:ext cx="7652825" cy="3502857"/>
          </a:xfrm>
          <a:prstGeom prst="rect">
            <a:avLst/>
          </a:prstGeom>
        </p:spPr>
      </p:pic>
    </p:spTree>
    <p:extLst>
      <p:ext uri="{BB962C8B-B14F-4D97-AF65-F5344CB8AC3E}">
        <p14:creationId xmlns:p14="http://schemas.microsoft.com/office/powerpoint/2010/main" val="2289597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r>
              <a:rPr lang="en-US" dirty="0"/>
              <a:t>After clicking new button you will get following:</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09845" y="2855742"/>
            <a:ext cx="6886575" cy="3213588"/>
          </a:xfrm>
          <a:prstGeom prst="rect">
            <a:avLst/>
          </a:prstGeom>
        </p:spPr>
      </p:pic>
    </p:spTree>
    <p:extLst>
      <p:ext uri="{BB962C8B-B14F-4D97-AF65-F5344CB8AC3E}">
        <p14:creationId xmlns:p14="http://schemas.microsoft.com/office/powerpoint/2010/main" val="1638884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a:xfrm>
            <a:off x="1104293" y="2145683"/>
            <a:ext cx="8946541" cy="4195481"/>
          </a:xfrm>
        </p:spPr>
        <p:txBody>
          <a:bodyPr/>
          <a:lstStyle/>
          <a:p>
            <a:pPr marL="0" indent="0">
              <a:buNone/>
            </a:pPr>
            <a:r>
              <a:rPr lang="en-US" dirty="0"/>
              <a:t>1. In issue type we need to select this JIRA ticket is for Chile or Peru and is it Prepaid or Postpaid selecting the options given.</a:t>
            </a:r>
          </a:p>
          <a:p>
            <a:pPr marL="0" indent="0">
              <a:buNone/>
            </a:pPr>
            <a:r>
              <a:rPr lang="en-US" dirty="0"/>
              <a:t>2. In summary we have to provide package name.</a:t>
            </a:r>
          </a:p>
          <a:p>
            <a:pPr marL="0" indent="0">
              <a:buNone/>
            </a:pPr>
            <a:r>
              <a:rPr lang="en-US" dirty="0"/>
              <a:t>      </a:t>
            </a:r>
            <a:r>
              <a:rPr lang="en-US" dirty="0" err="1"/>
              <a:t>e.g</a:t>
            </a:r>
            <a:r>
              <a:rPr lang="en-US" dirty="0"/>
              <a:t>- FS_R1A_PE_2019032901_EMA_ERI06</a:t>
            </a:r>
          </a:p>
          <a:p>
            <a:pPr marL="0" indent="0">
              <a:buNone/>
            </a:pPr>
            <a:r>
              <a:rPr lang="en-US" dirty="0"/>
              <a:t>3. In system we need to select the system which is responsible for the package. </a:t>
            </a:r>
          </a:p>
          <a:p>
            <a:pPr marL="0" indent="0">
              <a:buNone/>
            </a:pPr>
            <a:r>
              <a:rPr lang="en-US" dirty="0" err="1"/>
              <a:t>e.g</a:t>
            </a:r>
            <a:r>
              <a:rPr lang="en-US" dirty="0"/>
              <a:t>- EMA</a:t>
            </a:r>
          </a:p>
          <a:p>
            <a:pPr marL="0" indent="0">
              <a:buNone/>
            </a:pPr>
            <a:r>
              <a:rPr lang="en-US" dirty="0"/>
              <a:t>4. The </a:t>
            </a:r>
            <a:r>
              <a:rPr lang="en-US" dirty="0" err="1"/>
              <a:t>fabrica</a:t>
            </a:r>
            <a:r>
              <a:rPr lang="en-US" dirty="0"/>
              <a:t> will be Ericsson if it is from ADM </a:t>
            </a:r>
            <a:r>
              <a:rPr lang="en-US" dirty="0" err="1"/>
              <a:t>prespective</a:t>
            </a:r>
            <a:r>
              <a:rPr lang="en-US" dirty="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435925" y="4243423"/>
            <a:ext cx="3756075" cy="2511765"/>
          </a:xfrm>
          <a:prstGeom prst="rect">
            <a:avLst/>
          </a:prstGeom>
        </p:spPr>
      </p:pic>
    </p:spTree>
    <p:extLst>
      <p:ext uri="{BB962C8B-B14F-4D97-AF65-F5344CB8AC3E}">
        <p14:creationId xmlns:p14="http://schemas.microsoft.com/office/powerpoint/2010/main" val="1302793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pPr marL="0" indent="0">
              <a:buNone/>
            </a:pPr>
            <a:r>
              <a:rPr lang="en-US" dirty="0"/>
              <a:t>5. type of deployment will be manual.</a:t>
            </a:r>
          </a:p>
          <a:p>
            <a:pPr marL="0" indent="0">
              <a:buNone/>
            </a:pPr>
            <a:r>
              <a:rPr lang="en-US" dirty="0"/>
              <a:t>6. description functionality will be the country code concatenated with package name.</a:t>
            </a:r>
          </a:p>
          <a:p>
            <a:pPr marL="0" indent="0">
              <a:buNone/>
            </a:pPr>
            <a:r>
              <a:rPr lang="en-US" dirty="0" err="1"/>
              <a:t>e.g</a:t>
            </a:r>
            <a:r>
              <a:rPr lang="en-US" dirty="0"/>
              <a:t>- Peru FS_R1A_PE_2019032901_EMA_ERI06</a:t>
            </a:r>
          </a:p>
          <a:p>
            <a:endParaRPr lang="en-US" dirty="0"/>
          </a:p>
          <a:p>
            <a:endParaRPr lang="en-US" dirty="0"/>
          </a:p>
        </p:txBody>
      </p:sp>
      <p:pic>
        <p:nvPicPr>
          <p:cNvPr id="4" name="Picture 3"/>
          <p:cNvPicPr>
            <a:picLocks noChangeAspect="1"/>
          </p:cNvPicPr>
          <p:nvPr/>
        </p:nvPicPr>
        <p:blipFill>
          <a:blip r:embed="rId2"/>
          <a:stretch>
            <a:fillRect/>
          </a:stretch>
        </p:blipFill>
        <p:spPr>
          <a:xfrm>
            <a:off x="1328395" y="3828756"/>
            <a:ext cx="6877050" cy="2419643"/>
          </a:xfrm>
          <a:prstGeom prst="rect">
            <a:avLst/>
          </a:prstGeom>
        </p:spPr>
      </p:pic>
    </p:spTree>
    <p:extLst>
      <p:ext uri="{BB962C8B-B14F-4D97-AF65-F5344CB8AC3E}">
        <p14:creationId xmlns:p14="http://schemas.microsoft.com/office/powerpoint/2010/main" val="285792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pPr marL="0" indent="0">
              <a:buNone/>
            </a:pPr>
            <a:r>
              <a:rPr lang="en-US" dirty="0"/>
              <a:t>7. compilation will be full.</a:t>
            </a:r>
          </a:p>
          <a:p>
            <a:pPr marL="0" indent="0">
              <a:buNone/>
            </a:pPr>
            <a:r>
              <a:rPr lang="en-US" dirty="0"/>
              <a:t>8.ALM/Remedy this filed will be the JIRA or CR no.</a:t>
            </a:r>
          </a:p>
          <a:p>
            <a:endParaRPr lang="en-US" dirty="0"/>
          </a:p>
          <a:p>
            <a:endParaRPr lang="en-US" dirty="0"/>
          </a:p>
        </p:txBody>
      </p:sp>
      <p:pic>
        <p:nvPicPr>
          <p:cNvPr id="5" name="Picture 4"/>
          <p:cNvPicPr>
            <a:picLocks noChangeAspect="1"/>
          </p:cNvPicPr>
          <p:nvPr/>
        </p:nvPicPr>
        <p:blipFill>
          <a:blip r:embed="rId2"/>
          <a:stretch>
            <a:fillRect/>
          </a:stretch>
        </p:blipFill>
        <p:spPr>
          <a:xfrm>
            <a:off x="2025748" y="3365633"/>
            <a:ext cx="5359791" cy="2519729"/>
          </a:xfrm>
          <a:prstGeom prst="rect">
            <a:avLst/>
          </a:prstGeom>
        </p:spPr>
      </p:pic>
    </p:spTree>
    <p:extLst>
      <p:ext uri="{BB962C8B-B14F-4D97-AF65-F5344CB8AC3E}">
        <p14:creationId xmlns:p14="http://schemas.microsoft.com/office/powerpoint/2010/main" val="1247077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pPr marL="0" indent="0">
              <a:buNone/>
            </a:pPr>
            <a:r>
              <a:rPr lang="en-US" dirty="0"/>
              <a:t>9. In below the input will be the dependency of this package with last deployed package.</a:t>
            </a:r>
          </a:p>
        </p:txBody>
      </p:sp>
      <p:pic>
        <p:nvPicPr>
          <p:cNvPr id="4" name="Picture 3"/>
          <p:cNvPicPr>
            <a:picLocks noChangeAspect="1"/>
          </p:cNvPicPr>
          <p:nvPr/>
        </p:nvPicPr>
        <p:blipFill>
          <a:blip r:embed="rId2"/>
          <a:stretch>
            <a:fillRect/>
          </a:stretch>
        </p:blipFill>
        <p:spPr>
          <a:xfrm>
            <a:off x="1103312" y="3179298"/>
            <a:ext cx="6772275" cy="2711474"/>
          </a:xfrm>
          <a:prstGeom prst="rect">
            <a:avLst/>
          </a:prstGeom>
        </p:spPr>
      </p:pic>
    </p:spTree>
    <p:extLst>
      <p:ext uri="{BB962C8B-B14F-4D97-AF65-F5344CB8AC3E}">
        <p14:creationId xmlns:p14="http://schemas.microsoft.com/office/powerpoint/2010/main" val="3736327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pPr marL="0" indent="0">
              <a:buNone/>
            </a:pPr>
            <a:r>
              <a:rPr lang="en-US" dirty="0"/>
              <a:t>10. In below tab we attach change form and release form.</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458705" y="3024554"/>
            <a:ext cx="6800850" cy="2940148"/>
          </a:xfrm>
          <a:prstGeom prst="rect">
            <a:avLst/>
          </a:prstGeom>
        </p:spPr>
      </p:pic>
    </p:spTree>
    <p:extLst>
      <p:ext uri="{BB962C8B-B14F-4D97-AF65-F5344CB8AC3E}">
        <p14:creationId xmlns:p14="http://schemas.microsoft.com/office/powerpoint/2010/main" val="3059836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pPr marL="0" indent="0">
              <a:buNone/>
            </a:pPr>
            <a:r>
              <a:rPr lang="en-US" dirty="0"/>
              <a:t>11. In below tab the input will be the impact on another system.</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326246" y="3024553"/>
            <a:ext cx="6810375" cy="3016641"/>
          </a:xfrm>
          <a:prstGeom prst="rect">
            <a:avLst/>
          </a:prstGeom>
        </p:spPr>
      </p:pic>
    </p:spTree>
    <p:extLst>
      <p:ext uri="{BB962C8B-B14F-4D97-AF65-F5344CB8AC3E}">
        <p14:creationId xmlns:p14="http://schemas.microsoft.com/office/powerpoint/2010/main" val="2766003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r>
              <a:rPr lang="en-US" dirty="0"/>
              <a:t>RA Section:</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91673" y="2996418"/>
            <a:ext cx="6810375" cy="3011878"/>
          </a:xfrm>
          <a:prstGeom prst="rect">
            <a:avLst/>
          </a:prstGeom>
        </p:spPr>
      </p:pic>
    </p:spTree>
    <p:extLst>
      <p:ext uri="{BB962C8B-B14F-4D97-AF65-F5344CB8AC3E}">
        <p14:creationId xmlns:p14="http://schemas.microsoft.com/office/powerpoint/2010/main" val="759832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r>
              <a:rPr lang="en-US" dirty="0"/>
              <a:t>In RA section in change form section need to mention the object list.</a:t>
            </a:r>
          </a:p>
          <a:p>
            <a:r>
              <a:rPr lang="en-US" dirty="0"/>
              <a:t>That’s all in RA Section.</a:t>
            </a:r>
          </a:p>
        </p:txBody>
      </p:sp>
    </p:spTree>
    <p:extLst>
      <p:ext uri="{BB962C8B-B14F-4D97-AF65-F5344CB8AC3E}">
        <p14:creationId xmlns:p14="http://schemas.microsoft.com/office/powerpoint/2010/main" val="425251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Ticket</a:t>
            </a:r>
          </a:p>
        </p:txBody>
      </p:sp>
      <p:sp>
        <p:nvSpPr>
          <p:cNvPr id="3" name="Content Placeholder 2"/>
          <p:cNvSpPr>
            <a:spLocks noGrp="1"/>
          </p:cNvSpPr>
          <p:nvPr>
            <p:ph idx="1"/>
          </p:nvPr>
        </p:nvSpPr>
        <p:spPr/>
        <p:txBody>
          <a:bodyPr/>
          <a:lstStyle/>
          <a:p>
            <a:r>
              <a:rPr lang="en-US" dirty="0"/>
              <a:t>Now click on create and it will create JIRA ticket.</a:t>
            </a:r>
          </a:p>
        </p:txBody>
      </p:sp>
    </p:spTree>
    <p:extLst>
      <p:ext uri="{BB962C8B-B14F-4D97-AF65-F5344CB8AC3E}">
        <p14:creationId xmlns:p14="http://schemas.microsoft.com/office/powerpoint/2010/main" val="240553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Temporary Branch Creation In GIT</a:t>
            </a:r>
            <a:endParaRPr lang="en-US" sz="2000" dirty="0"/>
          </a:p>
        </p:txBody>
      </p:sp>
      <p:sp>
        <p:nvSpPr>
          <p:cNvPr id="3" name="Content Placeholder 2"/>
          <p:cNvSpPr>
            <a:spLocks noGrp="1"/>
          </p:cNvSpPr>
          <p:nvPr>
            <p:ph idx="1"/>
          </p:nvPr>
        </p:nvSpPr>
        <p:spPr/>
        <p:txBody>
          <a:bodyPr/>
          <a:lstStyle/>
          <a:p>
            <a:r>
              <a:rPr lang="en-US" dirty="0"/>
              <a:t>Then we give the branch name and the branch name from which I am creating my temporary branch. Click on create branch. Now new branch is created.</a:t>
            </a:r>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103312" y="5272560"/>
            <a:ext cx="8946542" cy="1440552"/>
          </a:xfrm>
          <a:prstGeom prst="rect">
            <a:avLst/>
          </a:prstGeom>
        </p:spPr>
      </p:pic>
      <p:pic>
        <p:nvPicPr>
          <p:cNvPr id="5" name="Picture 4"/>
          <p:cNvPicPr>
            <a:picLocks noChangeAspect="1"/>
          </p:cNvPicPr>
          <p:nvPr/>
        </p:nvPicPr>
        <p:blipFill>
          <a:blip r:embed="rId3"/>
          <a:stretch>
            <a:fillRect/>
          </a:stretch>
        </p:blipFill>
        <p:spPr>
          <a:xfrm>
            <a:off x="1074666" y="3192272"/>
            <a:ext cx="8975187" cy="1815245"/>
          </a:xfrm>
          <a:prstGeom prst="rect">
            <a:avLst/>
          </a:prstGeom>
        </p:spPr>
      </p:pic>
    </p:spTree>
    <p:extLst>
      <p:ext uri="{BB962C8B-B14F-4D97-AF65-F5344CB8AC3E}">
        <p14:creationId xmlns:p14="http://schemas.microsoft.com/office/powerpoint/2010/main" val="868679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Form </a:t>
            </a:r>
          </a:p>
        </p:txBody>
      </p:sp>
      <p:sp>
        <p:nvSpPr>
          <p:cNvPr id="3" name="Content Placeholder 2"/>
          <p:cNvSpPr>
            <a:spLocks noGrp="1"/>
          </p:cNvSpPr>
          <p:nvPr>
            <p:ph idx="1"/>
          </p:nvPr>
        </p:nvSpPr>
        <p:spPr/>
        <p:txBody>
          <a:bodyPr/>
          <a:lstStyle/>
          <a:p>
            <a:r>
              <a:rPr lang="en-US" dirty="0"/>
              <a:t>Change Form is needed for JIRA creation and it includes the details of all deployable component and the command and step of deployment, creation and configure network element in EMA, configuring parameters of JDV and SV.</a:t>
            </a:r>
          </a:p>
        </p:txBody>
      </p:sp>
    </p:spTree>
    <p:extLst>
      <p:ext uri="{BB962C8B-B14F-4D97-AF65-F5344CB8AC3E}">
        <p14:creationId xmlns:p14="http://schemas.microsoft.com/office/powerpoint/2010/main" val="28581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795A-BF2A-4632-9188-FAEC3600F119}"/>
              </a:ext>
            </a:extLst>
          </p:cNvPr>
          <p:cNvSpPr>
            <a:spLocks noGrp="1"/>
          </p:cNvSpPr>
          <p:nvPr>
            <p:ph type="title"/>
          </p:nvPr>
        </p:nvSpPr>
        <p:spPr>
          <a:xfrm>
            <a:off x="1517840" y="3256172"/>
            <a:ext cx="9603275" cy="1049235"/>
          </a:xfrm>
        </p:spPr>
        <p:txBody>
          <a:bodyPr/>
          <a:lstStyle/>
          <a:p>
            <a:pPr algn="ctr"/>
            <a:r>
              <a:rPr lang="en-US" dirty="0"/>
              <a:t>Thank you</a:t>
            </a:r>
          </a:p>
        </p:txBody>
      </p:sp>
    </p:spTree>
    <p:extLst>
      <p:ext uri="{BB962C8B-B14F-4D97-AF65-F5344CB8AC3E}">
        <p14:creationId xmlns:p14="http://schemas.microsoft.com/office/powerpoint/2010/main" val="363253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GIT Branch Creation Nomenclature</a:t>
            </a:r>
            <a:endParaRPr lang="en-US" sz="2000" dirty="0"/>
          </a:p>
        </p:txBody>
      </p:sp>
      <p:sp>
        <p:nvSpPr>
          <p:cNvPr id="3" name="Content Placeholder 2"/>
          <p:cNvSpPr>
            <a:spLocks noGrp="1"/>
          </p:cNvSpPr>
          <p:nvPr>
            <p:ph idx="1"/>
          </p:nvPr>
        </p:nvSpPr>
        <p:spPr/>
        <p:txBody>
          <a:bodyPr/>
          <a:lstStyle/>
          <a:p>
            <a:r>
              <a:rPr lang="en-US" b="1" dirty="0"/>
              <a:t>Nomenclature for branches:</a:t>
            </a:r>
          </a:p>
          <a:p>
            <a:r>
              <a:rPr lang="en-US" dirty="0"/>
              <a:t>Nomenclature: </a:t>
            </a:r>
            <a:r>
              <a:rPr lang="en-US" dirty="0" err="1"/>
              <a:t>Product_R</a:t>
            </a:r>
            <a:r>
              <a:rPr lang="en-US" dirty="0"/>
              <a:t>**_</a:t>
            </a:r>
            <a:r>
              <a:rPr lang="en-US" dirty="0" err="1"/>
              <a:t>Country_Stage_Name_JIRAID</a:t>
            </a:r>
            <a:endParaRPr lang="en-US" dirty="0"/>
          </a:p>
          <a:p>
            <a:r>
              <a:rPr lang="en-US" dirty="0"/>
              <a:t>R1A - Prepaid</a:t>
            </a:r>
          </a:p>
          <a:p>
            <a:r>
              <a:rPr lang="en-US" dirty="0"/>
              <a:t>R2A - CBIO Upgrade</a:t>
            </a:r>
          </a:p>
          <a:p>
            <a:r>
              <a:rPr lang="en-US" dirty="0"/>
              <a:t>R3A - Postpaid</a:t>
            </a:r>
          </a:p>
          <a:p>
            <a:r>
              <a:rPr lang="en-US" dirty="0"/>
              <a:t>Country - CL or PE or CO</a:t>
            </a:r>
          </a:p>
          <a:p>
            <a:r>
              <a:rPr lang="en-US" dirty="0"/>
              <a:t>Stage: DEV or IST or UAT or PROD</a:t>
            </a:r>
          </a:p>
          <a:p>
            <a:r>
              <a:rPr lang="en-US" dirty="0"/>
              <a:t>Sample: EOC_R3A_CL_DEV_Gopal_ENTELFT-01</a:t>
            </a:r>
          </a:p>
        </p:txBody>
      </p:sp>
    </p:spTree>
    <p:extLst>
      <p:ext uri="{BB962C8B-B14F-4D97-AF65-F5344CB8AC3E}">
        <p14:creationId xmlns:p14="http://schemas.microsoft.com/office/powerpoint/2010/main" val="208679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Local System</a:t>
            </a:r>
          </a:p>
        </p:txBody>
      </p:sp>
      <p:sp>
        <p:nvSpPr>
          <p:cNvPr id="3" name="Content Placeholder 2"/>
          <p:cNvSpPr>
            <a:spLocks noGrp="1"/>
          </p:cNvSpPr>
          <p:nvPr>
            <p:ph idx="1"/>
          </p:nvPr>
        </p:nvSpPr>
        <p:spPr/>
        <p:txBody>
          <a:bodyPr/>
          <a:lstStyle/>
          <a:p>
            <a:r>
              <a:rPr lang="en-US" dirty="0"/>
              <a:t>Now in local we create one folder and clone the code from that newly created branch in GIT. </a:t>
            </a:r>
          </a:p>
          <a:p>
            <a:pPr marL="0" indent="0">
              <a:buNone/>
            </a:pPr>
            <a:r>
              <a:rPr lang="en-US" dirty="0"/>
              <a:t>Created one folder name </a:t>
            </a:r>
            <a:r>
              <a:rPr lang="en-US" dirty="0" err="1"/>
              <a:t>Test_Demo</a:t>
            </a:r>
            <a:r>
              <a:rPr lang="en-US" dirty="0"/>
              <a:t> and under that open </a:t>
            </a:r>
            <a:r>
              <a:rPr lang="en-US" dirty="0" err="1"/>
              <a:t>git</a:t>
            </a:r>
            <a:r>
              <a:rPr lang="en-US" dirty="0"/>
              <a:t> bash and run following command.</a:t>
            </a:r>
          </a:p>
          <a:p>
            <a:pPr marL="0" indent="0">
              <a:buNone/>
            </a:pPr>
            <a:r>
              <a:rPr lang="en-US" b="1" dirty="0" err="1"/>
              <a:t>git</a:t>
            </a:r>
            <a:r>
              <a:rPr lang="en-US" b="1" dirty="0"/>
              <a:t> clone -b </a:t>
            </a:r>
            <a:r>
              <a:rPr lang="en-US" b="1" dirty="0" err="1"/>
              <a:t>Test_Demo</a:t>
            </a:r>
            <a:r>
              <a:rPr lang="en-US" b="1" dirty="0"/>
              <a:t> https://gitlab.entel.ericssondevops.com/Entel/tdefs/ema-mobile.git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103312" y="4597802"/>
            <a:ext cx="8020050" cy="1850267"/>
          </a:xfrm>
          <a:prstGeom prst="rect">
            <a:avLst/>
          </a:prstGeom>
        </p:spPr>
      </p:pic>
    </p:spTree>
    <p:extLst>
      <p:ext uri="{BB962C8B-B14F-4D97-AF65-F5344CB8AC3E}">
        <p14:creationId xmlns:p14="http://schemas.microsoft.com/office/powerpoint/2010/main" val="410171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Local System</a:t>
            </a:r>
            <a:endParaRPr lang="en-US" sz="2000" dirty="0"/>
          </a:p>
        </p:txBody>
      </p:sp>
      <p:sp>
        <p:nvSpPr>
          <p:cNvPr id="3" name="Content Placeholder 2"/>
          <p:cNvSpPr>
            <a:spLocks noGrp="1"/>
          </p:cNvSpPr>
          <p:nvPr>
            <p:ph idx="1"/>
          </p:nvPr>
        </p:nvSpPr>
        <p:spPr/>
        <p:txBody>
          <a:bodyPr/>
          <a:lstStyle/>
          <a:p>
            <a:r>
              <a:rPr lang="en-US" dirty="0"/>
              <a:t>After clone all packages comes in local system.</a:t>
            </a:r>
          </a:p>
          <a:p>
            <a:pPr marL="0" indent="0">
              <a:buNone/>
            </a:pPr>
            <a:endParaRPr lang="en-US" dirty="0"/>
          </a:p>
        </p:txBody>
      </p:sp>
      <p:pic>
        <p:nvPicPr>
          <p:cNvPr id="4" name="Picture 3"/>
          <p:cNvPicPr>
            <a:picLocks noChangeAspect="1"/>
          </p:cNvPicPr>
          <p:nvPr/>
        </p:nvPicPr>
        <p:blipFill>
          <a:blip r:embed="rId2"/>
          <a:stretch>
            <a:fillRect/>
          </a:stretch>
        </p:blipFill>
        <p:spPr>
          <a:xfrm>
            <a:off x="1103312" y="2714624"/>
            <a:ext cx="7372350" cy="3533775"/>
          </a:xfrm>
          <a:prstGeom prst="rect">
            <a:avLst/>
          </a:prstGeom>
        </p:spPr>
      </p:pic>
    </p:spTree>
    <p:extLst>
      <p:ext uri="{BB962C8B-B14F-4D97-AF65-F5344CB8AC3E}">
        <p14:creationId xmlns:p14="http://schemas.microsoft.com/office/powerpoint/2010/main" val="1839214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8EF9-5ED9-434F-88A6-13A319DF9545}"/>
              </a:ext>
            </a:extLst>
          </p:cNvPr>
          <p:cNvSpPr>
            <a:spLocks noGrp="1"/>
          </p:cNvSpPr>
          <p:nvPr>
            <p:ph type="title"/>
          </p:nvPr>
        </p:nvSpPr>
        <p:spPr/>
        <p:txBody>
          <a:bodyPr/>
          <a:lstStyle/>
          <a:p>
            <a:r>
              <a:rPr lang="en-US" sz="2000" dirty="0"/>
              <a:t>Merge</a:t>
            </a:r>
          </a:p>
        </p:txBody>
      </p:sp>
      <p:sp>
        <p:nvSpPr>
          <p:cNvPr id="3" name="Content Placeholder 2">
            <a:extLst>
              <a:ext uri="{FF2B5EF4-FFF2-40B4-BE49-F238E27FC236}">
                <a16:creationId xmlns:a16="http://schemas.microsoft.com/office/drawing/2014/main" id="{E2E8FBDA-1845-4E0C-9FF7-8B8CA0C9F499}"/>
              </a:ext>
            </a:extLst>
          </p:cNvPr>
          <p:cNvSpPr>
            <a:spLocks noGrp="1"/>
          </p:cNvSpPr>
          <p:nvPr>
            <p:ph idx="1"/>
          </p:nvPr>
        </p:nvSpPr>
        <p:spPr/>
        <p:txBody>
          <a:bodyPr/>
          <a:lstStyle/>
          <a:p>
            <a:r>
              <a:rPr lang="en-US" dirty="0"/>
              <a:t>When code changes has been done then we merge our changes to the code in local. For merging we use Beyond compare software. In Beyond compare we compare the branch code to our changes and we merge our changes here in that branch.</a:t>
            </a:r>
          </a:p>
          <a:p>
            <a:pPr marL="0" indent="0">
              <a:buNone/>
            </a:pPr>
            <a:endParaRPr lang="en-US" dirty="0"/>
          </a:p>
        </p:txBody>
      </p:sp>
      <p:sp>
        <p:nvSpPr>
          <p:cNvPr id="4" name="TextBox 3">
            <a:extLst>
              <a:ext uri="{FF2B5EF4-FFF2-40B4-BE49-F238E27FC236}">
                <a16:creationId xmlns:a16="http://schemas.microsoft.com/office/drawing/2014/main" id="{4591DAFB-A5DA-4A12-94B1-E3B67F49FE89}"/>
              </a:ext>
            </a:extLst>
          </p:cNvPr>
          <p:cNvSpPr txBox="1"/>
          <p:nvPr/>
        </p:nvSpPr>
        <p:spPr>
          <a:xfrm>
            <a:off x="1103312" y="4320209"/>
            <a:ext cx="9153871" cy="369332"/>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2"/>
          <a:stretch>
            <a:fillRect/>
          </a:stretch>
        </p:blipFill>
        <p:spPr>
          <a:xfrm>
            <a:off x="2883876" y="3840480"/>
            <a:ext cx="6611815" cy="2350070"/>
          </a:xfrm>
          <a:prstGeom prst="rect">
            <a:avLst/>
          </a:prstGeom>
        </p:spPr>
      </p:pic>
    </p:spTree>
    <p:extLst>
      <p:ext uri="{BB962C8B-B14F-4D97-AF65-F5344CB8AC3E}">
        <p14:creationId xmlns:p14="http://schemas.microsoft.com/office/powerpoint/2010/main" val="397614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Commit</a:t>
            </a:r>
          </a:p>
        </p:txBody>
      </p:sp>
      <p:sp>
        <p:nvSpPr>
          <p:cNvPr id="3" name="Content Placeholder 2"/>
          <p:cNvSpPr>
            <a:spLocks noGrp="1"/>
          </p:cNvSpPr>
          <p:nvPr>
            <p:ph idx="1"/>
          </p:nvPr>
        </p:nvSpPr>
        <p:spPr/>
        <p:txBody>
          <a:bodyPr/>
          <a:lstStyle/>
          <a:p>
            <a:r>
              <a:rPr lang="en-US" dirty="0"/>
              <a:t>When merging is done then we do commit through </a:t>
            </a:r>
            <a:r>
              <a:rPr lang="en-US" dirty="0" err="1"/>
              <a:t>git</a:t>
            </a:r>
            <a:r>
              <a:rPr lang="en-US" dirty="0"/>
              <a:t> bash and give the message. Click on commit.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103312" y="3183778"/>
            <a:ext cx="6181725" cy="3264291"/>
          </a:xfrm>
          <a:prstGeom prst="rect">
            <a:avLst/>
          </a:prstGeom>
        </p:spPr>
      </p:pic>
    </p:spTree>
    <p:extLst>
      <p:ext uri="{BB962C8B-B14F-4D97-AF65-F5344CB8AC3E}">
        <p14:creationId xmlns:p14="http://schemas.microsoft.com/office/powerpoint/2010/main" val="60275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Push</a:t>
            </a:r>
          </a:p>
        </p:txBody>
      </p:sp>
      <p:sp>
        <p:nvSpPr>
          <p:cNvPr id="3" name="Content Placeholder 2"/>
          <p:cNvSpPr>
            <a:spLocks noGrp="1"/>
          </p:cNvSpPr>
          <p:nvPr>
            <p:ph idx="1"/>
          </p:nvPr>
        </p:nvSpPr>
        <p:spPr/>
        <p:txBody>
          <a:bodyPr/>
          <a:lstStyle/>
          <a:p>
            <a:r>
              <a:rPr lang="en-US" dirty="0"/>
              <a:t>When commit is successful then we got following messages. Click on push.</a:t>
            </a:r>
          </a:p>
          <a:p>
            <a:pPr marL="0" indent="0">
              <a:buNone/>
            </a:pPr>
            <a:endParaRPr lang="en-US" dirty="0"/>
          </a:p>
        </p:txBody>
      </p:sp>
      <p:pic>
        <p:nvPicPr>
          <p:cNvPr id="4" name="Picture 3"/>
          <p:cNvPicPr>
            <a:picLocks noChangeAspect="1"/>
          </p:cNvPicPr>
          <p:nvPr/>
        </p:nvPicPr>
        <p:blipFill>
          <a:blip r:embed="rId2"/>
          <a:stretch>
            <a:fillRect/>
          </a:stretch>
        </p:blipFill>
        <p:spPr>
          <a:xfrm>
            <a:off x="1612655" y="2843652"/>
            <a:ext cx="6153150" cy="3404747"/>
          </a:xfrm>
          <a:prstGeom prst="rect">
            <a:avLst/>
          </a:prstGeom>
        </p:spPr>
      </p:pic>
    </p:spTree>
    <p:extLst>
      <p:ext uri="{BB962C8B-B14F-4D97-AF65-F5344CB8AC3E}">
        <p14:creationId xmlns:p14="http://schemas.microsoft.com/office/powerpoint/2010/main" val="2889800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1000</TotalTime>
  <Words>785</Words>
  <Application>Microsoft Office PowerPoint</Application>
  <PresentationFormat>Widescreen</PresentationFormat>
  <Paragraphs>101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Wingdings 3</vt:lpstr>
      <vt:lpstr>Ion</vt:lpstr>
      <vt:lpstr>Package Creation Overview</vt:lpstr>
      <vt:lpstr>Temporary Branch Creation In GIT</vt:lpstr>
      <vt:lpstr>Temporary Branch Creation In GIT</vt:lpstr>
      <vt:lpstr>GIT Branch Creation Nomenclature</vt:lpstr>
      <vt:lpstr>Local System</vt:lpstr>
      <vt:lpstr>Local System</vt:lpstr>
      <vt:lpstr>Merge</vt:lpstr>
      <vt:lpstr>Commit</vt:lpstr>
      <vt:lpstr>Push</vt:lpstr>
      <vt:lpstr>Push</vt:lpstr>
      <vt:lpstr>Create Merge Request</vt:lpstr>
      <vt:lpstr>Create Merge Request</vt:lpstr>
      <vt:lpstr>Create Merge Request</vt:lpstr>
      <vt:lpstr>Create Merge Request</vt:lpstr>
      <vt:lpstr>Create Merge Request</vt:lpstr>
      <vt:lpstr>Create Merge Request</vt:lpstr>
      <vt:lpstr>Jfrog Artifactory</vt:lpstr>
      <vt:lpstr>Jira Ticket</vt:lpstr>
      <vt:lpstr>Jira Ticket</vt:lpstr>
      <vt:lpstr>Jira Ticket</vt:lpstr>
      <vt:lpstr>Jira Ticket</vt:lpstr>
      <vt:lpstr>Jira Ticket</vt:lpstr>
      <vt:lpstr>Jira Ticket</vt:lpstr>
      <vt:lpstr>Jira Ticket</vt:lpstr>
      <vt:lpstr>Jira Ticket</vt:lpstr>
      <vt:lpstr>Jira Ticket</vt:lpstr>
      <vt:lpstr>Jira Ticket</vt:lpstr>
      <vt:lpstr>Jira Ticket</vt:lpstr>
      <vt:lpstr>Jira Ticket</vt:lpstr>
      <vt:lpstr>Change Form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 Overview</dc:title>
  <dc:creator>Sreemoyee Roy</dc:creator>
  <cp:lastModifiedBy>Sumit Kumar FF</cp:lastModifiedBy>
  <cp:revision>199</cp:revision>
  <dcterms:created xsi:type="dcterms:W3CDTF">2018-02-06T06:02:49Z</dcterms:created>
  <dcterms:modified xsi:type="dcterms:W3CDTF">2019-04-02T12:41:16Z</dcterms:modified>
</cp:coreProperties>
</file>