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5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8" r:id="rId32"/>
    <p:sldId id="289" r:id="rId33"/>
    <p:sldId id="290" r:id="rId34"/>
    <p:sldId id="293" r:id="rId3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3" autoAdjust="0"/>
    <p:restoredTop sz="94660"/>
  </p:normalViewPr>
  <p:slideViewPr>
    <p:cSldViewPr snapToGrid="0">
      <p:cViewPr>
        <p:scale>
          <a:sx n="40" d="100"/>
          <a:sy n="40" d="100"/>
        </p:scale>
        <p:origin x="1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_tradnl" sz="1800" b="1" dirty="0">
                <a:solidFill>
                  <a:schemeClr val="tx1"/>
                </a:solidFill>
              </a:rPr>
              <a:t>Identificación de pymes zombis españolas (2019)</a:t>
            </a:r>
          </a:p>
        </c:rich>
      </c:tx>
      <c:layout>
        <c:manualLayout>
          <c:xMode val="edge"/>
          <c:yMode val="edge"/>
          <c:x val="0.23703734892417042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_tradn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Principal</c:v>
                </c:pt>
                <c:pt idx="1">
                  <c:v>Alternativo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9204</c:v>
                </c:pt>
                <c:pt idx="1">
                  <c:v>9204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C9-4D46-AD1F-4F4BEFD7CCF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Zombi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0953384436309296E-16"/>
                  <c:y val="4.440852335085362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CBC-4EDA-B957-595DDF2DD9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_tradn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Principal</c:v>
                </c:pt>
                <c:pt idx="1">
                  <c:v>Alternativo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753</c:v>
                </c:pt>
                <c:pt idx="1">
                  <c:v>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C9-4D46-AD1F-4F4BEFD7CCF1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No Zombi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_tradn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Principal</c:v>
                </c:pt>
                <c:pt idx="1">
                  <c:v>Alternativo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8451</c:v>
                </c:pt>
                <c:pt idx="1">
                  <c:v>8640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C9-4D46-AD1F-4F4BEFD7CCF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51344144"/>
        <c:axId val="751350800"/>
      </c:barChart>
      <c:catAx>
        <c:axId val="75134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_tradnl" sz="1600" b="1" dirty="0">
                    <a:solidFill>
                      <a:schemeClr val="tx1"/>
                    </a:solidFill>
                  </a:rPr>
                  <a:t>Criterios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_trad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751350800"/>
        <c:crosses val="autoZero"/>
        <c:auto val="1"/>
        <c:lblAlgn val="ctr"/>
        <c:lblOffset val="100"/>
        <c:noMultiLvlLbl val="0"/>
      </c:catAx>
      <c:valAx>
        <c:axId val="75135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_tradnl" sz="1600" b="1" dirty="0">
                    <a:solidFill>
                      <a:schemeClr val="tx1"/>
                    </a:solidFill>
                  </a:rPr>
                  <a:t>Nº de pymes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_trad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75134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214341823166819"/>
          <c:y val="0.92942544725483223"/>
          <c:w val="0.38118065283787866"/>
          <c:h val="6.11995533218778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_trad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err="1">
                <a:solidFill>
                  <a:schemeClr val="tx1"/>
                </a:solidFill>
              </a:rPr>
              <a:t>Pymes</a:t>
            </a:r>
            <a:r>
              <a:rPr lang="en-US" sz="1800" b="1" dirty="0">
                <a:solidFill>
                  <a:schemeClr val="tx1"/>
                </a:solidFill>
              </a:rPr>
              <a:t> zombis</a:t>
            </a:r>
          </a:p>
        </c:rich>
      </c:tx>
      <c:layout>
        <c:manualLayout>
          <c:xMode val="edge"/>
          <c:yMode val="edge"/>
          <c:x val="0.40999775326478177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Partidas SABI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_tradn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Hoja1!$A$2:$A$11</c:f>
              <c:strCache>
                <c:ptCount val="10"/>
                <c:pt idx="0">
                  <c:v>Diferencia negativa en combinaciones de negocios</c:v>
                </c:pt>
                <c:pt idx="1">
                  <c:v>Deudas comerciales no corrientes</c:v>
                </c:pt>
                <c:pt idx="2">
                  <c:v>Subvenciones, donaciones y legados recibidos</c:v>
                </c:pt>
                <c:pt idx="3">
                  <c:v>Deterioro y resultado por enajenaciones del inmovilizado</c:v>
                </c:pt>
                <c:pt idx="4">
                  <c:v>Deudas con empresas del grupo y asociadas a largo plazo</c:v>
                </c:pt>
                <c:pt idx="5">
                  <c:v>Deudas con empresas del grupo y asociadas a corto plazo</c:v>
                </c:pt>
                <c:pt idx="6">
                  <c:v>Inmovilizado intangible</c:v>
                </c:pt>
                <c:pt idx="7">
                  <c:v>Otros ingresos de explotación</c:v>
                </c:pt>
                <c:pt idx="8">
                  <c:v>Otros resultados</c:v>
                </c:pt>
                <c:pt idx="9">
                  <c:v>Deudas a largo plazo</c:v>
                </c:pt>
              </c:strCache>
            </c:strRef>
          </c:cat>
          <c:val>
            <c:numRef>
              <c:f>Hoja1!$B$2:$B$11</c:f>
              <c:numCache>
                <c:formatCode>General</c:formatCode>
                <c:ptCount val="10"/>
                <c:pt idx="0">
                  <c:v>753</c:v>
                </c:pt>
                <c:pt idx="1">
                  <c:v>752</c:v>
                </c:pt>
                <c:pt idx="2">
                  <c:v>687</c:v>
                </c:pt>
                <c:pt idx="3">
                  <c:v>654</c:v>
                </c:pt>
                <c:pt idx="4">
                  <c:v>641</c:v>
                </c:pt>
                <c:pt idx="5">
                  <c:v>631</c:v>
                </c:pt>
                <c:pt idx="6">
                  <c:v>353</c:v>
                </c:pt>
                <c:pt idx="7">
                  <c:v>321</c:v>
                </c:pt>
                <c:pt idx="8">
                  <c:v>282</c:v>
                </c:pt>
                <c:pt idx="9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7A-4B00-80DA-EA42DC13F5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4685184"/>
        <c:axId val="244673952"/>
      </c:barChart>
      <c:catAx>
        <c:axId val="244685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_tradnl" sz="1600" b="1" dirty="0">
                    <a:solidFill>
                      <a:schemeClr val="tx1"/>
                    </a:solidFill>
                  </a:rPr>
                  <a:t>Partidas </a:t>
                </a:r>
                <a:r>
                  <a:rPr lang="es-ES_tradnl" sz="1600" b="1" i="1" dirty="0">
                    <a:solidFill>
                      <a:schemeClr val="tx1"/>
                    </a:solidFill>
                  </a:rPr>
                  <a:t>SABI </a:t>
                </a:r>
                <a:r>
                  <a:rPr lang="es-ES_tradnl" sz="1600" b="1" i="0" dirty="0">
                    <a:solidFill>
                      <a:schemeClr val="tx1"/>
                    </a:solidFill>
                  </a:rPr>
                  <a:t>(2017)</a:t>
                </a:r>
              </a:p>
            </c:rich>
          </c:tx>
          <c:layout>
            <c:manualLayout>
              <c:xMode val="edge"/>
              <c:yMode val="edge"/>
              <c:x val="0.39705457550063789"/>
              <c:y val="0.914886631712190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_trad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244673952"/>
        <c:crosses val="autoZero"/>
        <c:auto val="1"/>
        <c:lblAlgn val="ctr"/>
        <c:lblOffset val="100"/>
        <c:noMultiLvlLbl val="0"/>
      </c:catAx>
      <c:valAx>
        <c:axId val="24467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_tradnl" sz="1600" b="1" dirty="0">
                    <a:solidFill>
                      <a:schemeClr val="tx1"/>
                    </a:solidFill>
                  </a:rPr>
                  <a:t>Nº de registros con </a:t>
                </a:r>
                <a:r>
                  <a:rPr lang="es-ES_tradnl" sz="1600" b="1" i="1" dirty="0">
                    <a:solidFill>
                      <a:schemeClr val="tx1"/>
                    </a:solidFill>
                  </a:rPr>
                  <a:t>n.d.</a:t>
                </a:r>
              </a:p>
            </c:rich>
          </c:tx>
          <c:layout>
            <c:manualLayout>
              <c:xMode val="edge"/>
              <c:yMode val="edge"/>
              <c:x val="1.1422977381965115E-2"/>
              <c:y val="0.104191492114204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_trad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24468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_trad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err="1">
                <a:solidFill>
                  <a:schemeClr val="tx1"/>
                </a:solidFill>
              </a:rPr>
              <a:t>Pymes</a:t>
            </a:r>
            <a:r>
              <a:rPr lang="en-US" sz="1800" b="1" dirty="0">
                <a:solidFill>
                  <a:schemeClr val="tx1"/>
                </a:solidFill>
              </a:rPr>
              <a:t> no zombis</a:t>
            </a:r>
          </a:p>
        </c:rich>
      </c:tx>
      <c:layout>
        <c:manualLayout>
          <c:xMode val="edge"/>
          <c:yMode val="edge"/>
          <c:x val="0.40999775326478177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Partidas SABI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_tradn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Hoja1!$A$2:$A$11</c:f>
              <c:strCache>
                <c:ptCount val="10"/>
                <c:pt idx="0">
                  <c:v>Diferencia negativa en combinaciones de negocios</c:v>
                </c:pt>
                <c:pt idx="1">
                  <c:v>Deudas comerciales no corrientes</c:v>
                </c:pt>
                <c:pt idx="2">
                  <c:v>Subvenciones, donaciones y legados recibidos</c:v>
                </c:pt>
                <c:pt idx="3">
                  <c:v>Deterioro y resultado por enajenaciones del inmovilizado</c:v>
                </c:pt>
                <c:pt idx="4">
                  <c:v>Deudas con empresas del grupo y asociadas a largo plazo</c:v>
                </c:pt>
                <c:pt idx="5">
                  <c:v>Deudas con empresas del grupo y asociadas a corto plazo</c:v>
                </c:pt>
                <c:pt idx="6">
                  <c:v>Inmovilizado intangible</c:v>
                </c:pt>
                <c:pt idx="7">
                  <c:v>Otros ingresos de explotación</c:v>
                </c:pt>
                <c:pt idx="8">
                  <c:v>Otros resultados</c:v>
                </c:pt>
                <c:pt idx="9">
                  <c:v>Deudas a largo plazo</c:v>
                </c:pt>
              </c:strCache>
            </c:strRef>
          </c:cat>
          <c:val>
            <c:numRef>
              <c:f>Hoja1!$B$2:$B$11</c:f>
              <c:numCache>
                <c:formatCode>General</c:formatCode>
                <c:ptCount val="10"/>
                <c:pt idx="0">
                  <c:v>8446</c:v>
                </c:pt>
                <c:pt idx="1">
                  <c:v>8437</c:v>
                </c:pt>
                <c:pt idx="2">
                  <c:v>7932</c:v>
                </c:pt>
                <c:pt idx="3">
                  <c:v>7603</c:v>
                </c:pt>
                <c:pt idx="4">
                  <c:v>7540</c:v>
                </c:pt>
                <c:pt idx="5">
                  <c:v>7089</c:v>
                </c:pt>
                <c:pt idx="6">
                  <c:v>4442</c:v>
                </c:pt>
                <c:pt idx="7">
                  <c:v>3025</c:v>
                </c:pt>
                <c:pt idx="8">
                  <c:v>2760</c:v>
                </c:pt>
                <c:pt idx="9">
                  <c:v>1973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3B-4391-B8BF-EE46EAB0B5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4685184"/>
        <c:axId val="244673952"/>
      </c:barChart>
      <c:catAx>
        <c:axId val="244685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_tradnl" sz="1600" b="1" dirty="0">
                    <a:solidFill>
                      <a:schemeClr val="tx1"/>
                    </a:solidFill>
                  </a:rPr>
                  <a:t>Partidas </a:t>
                </a:r>
                <a:r>
                  <a:rPr lang="es-ES_tradnl" sz="1600" b="1" i="1" dirty="0">
                    <a:solidFill>
                      <a:schemeClr val="tx1"/>
                    </a:solidFill>
                  </a:rPr>
                  <a:t>SABI </a:t>
                </a:r>
                <a:r>
                  <a:rPr lang="es-ES_tradnl" sz="1600" b="1" i="0" u="none" strike="noStrike" baseline="0" dirty="0">
                    <a:solidFill>
                      <a:schemeClr val="tx1"/>
                    </a:solidFill>
                    <a:effectLst/>
                  </a:rPr>
                  <a:t>(2017)</a:t>
                </a:r>
                <a:endParaRPr lang="es-ES_tradnl" sz="1600" b="1" i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9705457550063789"/>
              <c:y val="0.914886631712190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_trad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244673952"/>
        <c:crosses val="autoZero"/>
        <c:auto val="1"/>
        <c:lblAlgn val="ctr"/>
        <c:lblOffset val="100"/>
        <c:noMultiLvlLbl val="0"/>
      </c:catAx>
      <c:valAx>
        <c:axId val="24467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_tradnl" sz="1600" b="1" dirty="0">
                    <a:solidFill>
                      <a:schemeClr val="tx1"/>
                    </a:solidFill>
                  </a:rPr>
                  <a:t>Nº de registros con </a:t>
                </a:r>
                <a:r>
                  <a:rPr lang="es-ES_tradnl" sz="1600" b="1" i="1" dirty="0">
                    <a:solidFill>
                      <a:schemeClr val="tx1"/>
                    </a:solidFill>
                  </a:rPr>
                  <a:t>n.d.</a:t>
                </a:r>
              </a:p>
            </c:rich>
          </c:tx>
          <c:layout>
            <c:manualLayout>
              <c:xMode val="edge"/>
              <c:yMode val="edge"/>
              <c:x val="1.1189257748693147E-2"/>
              <c:y val="0.1018477422583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_trad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24468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_trad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_tradnl" sz="1800" b="1" dirty="0">
                <a:solidFill>
                  <a:schemeClr val="tx1"/>
                </a:solidFill>
              </a:rPr>
              <a:t>Identificación de pymes zombis con el criterio principal (2019)</a:t>
            </a:r>
          </a:p>
        </c:rich>
      </c:tx>
      <c:layout>
        <c:manualLayout>
          <c:xMode val="edge"/>
          <c:yMode val="edge"/>
          <c:x val="0.20590945265553856"/>
          <c:y val="1.40781109761599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_tradn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Muestra inicial</c:v>
                </c:pt>
                <c:pt idx="1">
                  <c:v>Muestra final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9204</c:v>
                </c:pt>
                <c:pt idx="1">
                  <c:v>8001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8C-458E-A8E7-6F875CFE528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Zombi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_tradn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Muestra inicial</c:v>
                </c:pt>
                <c:pt idx="1">
                  <c:v>Muestra final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753</c:v>
                </c:pt>
                <c:pt idx="1">
                  <c:v>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8C-458E-A8E7-6F875CFE5280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No Zombi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_tradn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Muestra inicial</c:v>
                </c:pt>
                <c:pt idx="1">
                  <c:v>Muestra final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8451</c:v>
                </c:pt>
                <c:pt idx="1">
                  <c:v>7354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8C-458E-A8E7-6F875CFE528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51344144"/>
        <c:axId val="751350800"/>
      </c:barChart>
      <c:catAx>
        <c:axId val="75134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751350800"/>
        <c:crosses val="autoZero"/>
        <c:auto val="1"/>
        <c:lblAlgn val="ctr"/>
        <c:lblOffset val="100"/>
        <c:noMultiLvlLbl val="0"/>
      </c:catAx>
      <c:valAx>
        <c:axId val="75135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_tradnl" sz="1600" b="1" dirty="0">
                    <a:solidFill>
                      <a:schemeClr val="tx1"/>
                    </a:solidFill>
                  </a:rPr>
                  <a:t>Nº de pymes</a:t>
                </a:r>
              </a:p>
            </c:rich>
          </c:tx>
          <c:layout>
            <c:manualLayout>
              <c:xMode val="edge"/>
              <c:yMode val="edge"/>
              <c:x val="7.6656774723545193E-3"/>
              <c:y val="0.356629958885264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_trad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75134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16936982397009"/>
          <c:y val="0.92465439346066203"/>
          <c:w val="0.32604550736473425"/>
          <c:h val="6.12674955631780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_tradn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err="1">
                <a:solidFill>
                  <a:schemeClr val="tx1"/>
                </a:solidFill>
              </a:rPr>
              <a:t>Porcentaje</a:t>
            </a:r>
            <a:r>
              <a:rPr lang="en-US" sz="1800" b="1" dirty="0">
                <a:solidFill>
                  <a:schemeClr val="tx1"/>
                </a:solidFill>
              </a:rPr>
              <a:t> de </a:t>
            </a:r>
            <a:r>
              <a:rPr lang="en-US" sz="1800" b="1" dirty="0" err="1">
                <a:solidFill>
                  <a:schemeClr val="tx1"/>
                </a:solidFill>
              </a:rPr>
              <a:t>pymes</a:t>
            </a:r>
            <a:r>
              <a:rPr lang="en-US" sz="1800" b="1" dirty="0">
                <a:solidFill>
                  <a:schemeClr val="tx1"/>
                </a:solidFill>
              </a:rPr>
              <a:t> zombis (1) y no zombis (0)</a:t>
            </a:r>
          </a:p>
        </c:rich>
      </c:tx>
      <c:layout>
        <c:manualLayout>
          <c:xMode val="edge"/>
          <c:yMode val="edge"/>
          <c:x val="0.1465157445696202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Zombi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C3A-4F10-B072-86694B202B4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C3A-4F10-B072-86694B202B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_tradn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Hoja1!$B$2:$B$3</c:f>
              <c:numCache>
                <c:formatCode>0%</c:formatCode>
                <c:ptCount val="2"/>
                <c:pt idx="0">
                  <c:v>0.92</c:v>
                </c:pt>
                <c:pt idx="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A-4F10-B072-86694B202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555039"/>
        <c:axId val="336550047"/>
      </c:barChart>
      <c:catAx>
        <c:axId val="3365550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_tradnl" sz="1600" b="1" dirty="0">
                    <a:solidFill>
                      <a:schemeClr val="tx1"/>
                    </a:solidFill>
                  </a:rPr>
                  <a:t>Zombi</a:t>
                </a:r>
              </a:p>
            </c:rich>
          </c:tx>
          <c:layout>
            <c:manualLayout>
              <c:xMode val="edge"/>
              <c:yMode val="edge"/>
              <c:x val="0.51069050206887623"/>
              <c:y val="0.792133163399429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_trad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336550047"/>
        <c:crosses val="autoZero"/>
        <c:auto val="1"/>
        <c:lblAlgn val="ctr"/>
        <c:lblOffset val="100"/>
        <c:noMultiLvlLbl val="0"/>
      </c:catAx>
      <c:valAx>
        <c:axId val="33655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_tradnl" sz="1600" b="1" dirty="0">
                    <a:solidFill>
                      <a:schemeClr val="tx1"/>
                    </a:solidFill>
                  </a:rPr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_tradnl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33655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_trad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D7BA-F1B5-47ED-9924-11CF469E18EF}" type="datetimeFigureOut">
              <a:rPr lang="es-ES_tradnl" smtClean="0"/>
              <a:t>08/02/2022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D360C-B581-49A6-A5D6-5A3CB6F0157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603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3328-98C7-423A-8E7A-F29F0B85B121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2790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E48-9880-432D-90A2-B231CEC4A000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40591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4FF7-4C2B-4413-A17B-BEFE156EEEAF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0442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1247-A36F-4C40-A3D2-5FAB8B6ABD11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09360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4BE-93DA-4CBD-A458-90089A82CA74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8164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3C9A-1ACF-452E-A1B3-13581B9E1097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4487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46E7-C4DA-4032-BB19-D95B74756F1F}" type="datetime1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940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E02D-E7C4-49A8-86FB-901BFA4FE0B5}" type="datetime1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577894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F64C-BBC9-4C17-9A4A-D0B1EAD1AF73}" type="datetime1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8025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F5D6-C707-475E-B650-5EEAFCD757AE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92587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B3F4-6F1D-48B4-8BA0-6E6B5DCF9EB4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530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5846E82-A5AB-41B2-B33F-7BD47690DE22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2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68" r:id="rId6"/>
    <p:sldLayoutId id="2147483864" r:id="rId7"/>
    <p:sldLayoutId id="2147483865" r:id="rId8"/>
    <p:sldLayoutId id="2147483866" r:id="rId9"/>
    <p:sldLayoutId id="2147483867" r:id="rId10"/>
    <p:sldLayoutId id="2147483869" r:id="rId11"/>
  </p:sldLayoutIdLst>
  <p:transition spd="med">
    <p:pull/>
  </p:transition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FC7EB-51AE-44EC-BB56-2EDA53C7D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6160"/>
            <a:ext cx="6226018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_tradnl" sz="3600" dirty="0">
                <a:cs typeface="Times New Roman" panose="02020603050405020304" pitchFamily="18" charset="0"/>
              </a:rPr>
              <a:t>Identificación</a:t>
            </a:r>
            <a:r>
              <a:rPr lang="en-US" sz="3600" dirty="0">
                <a:cs typeface="Times New Roman" panose="02020603050405020304" pitchFamily="18" charset="0"/>
              </a:rPr>
              <a:t> de empresas zombis PYMES </a:t>
            </a:r>
            <a:r>
              <a:rPr lang="es-ES_tradnl" sz="3600" dirty="0">
                <a:cs typeface="Times New Roman" panose="02020603050405020304" pitchFamily="18" charset="0"/>
              </a:rPr>
              <a:t>mediante</a:t>
            </a:r>
            <a:r>
              <a:rPr lang="en-US" sz="3600" dirty="0">
                <a:cs typeface="Times New Roman" panose="02020603050405020304" pitchFamily="18" charset="0"/>
              </a:rPr>
              <a:t> redes </a:t>
            </a:r>
            <a:r>
              <a:rPr lang="es-ES_tradnl" sz="3600" dirty="0">
                <a:cs typeface="Times New Roman" panose="02020603050405020304" pitchFamily="18" charset="0"/>
              </a:rPr>
              <a:t>neuronales</a:t>
            </a:r>
            <a:r>
              <a:rPr lang="en-US" sz="3600" dirty="0">
                <a:cs typeface="Times New Roman" panose="02020603050405020304" pitchFamily="18" charset="0"/>
              </a:rPr>
              <a:t> convolutivas</a:t>
            </a:r>
          </a:p>
        </p:txBody>
      </p:sp>
      <p:pic>
        <p:nvPicPr>
          <p:cNvPr id="4" name="Picture 2" descr="Diagrama&#10;&#10;Descripción generada automáticamente">
            <a:extLst>
              <a:ext uri="{FF2B5EF4-FFF2-40B4-BE49-F238E27FC236}">
                <a16:creationId xmlns:a16="http://schemas.microsoft.com/office/drawing/2014/main" id="{0DDFEABE-D389-4BB1-B8DB-6A1508A84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4615" b="19830"/>
          <a:stretch/>
        </p:blipFill>
        <p:spPr>
          <a:xfrm>
            <a:off x="6637242" y="664659"/>
            <a:ext cx="4794895" cy="26975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A5A4821-5FBA-4E8F-81EF-1BC682514EF2}"/>
              </a:ext>
            </a:extLst>
          </p:cNvPr>
          <p:cNvSpPr txBox="1"/>
          <p:nvPr/>
        </p:nvSpPr>
        <p:spPr>
          <a:xfrm>
            <a:off x="482600" y="3525586"/>
            <a:ext cx="5613400" cy="2553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Sumit Kumar Jethani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Jethani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s-ES_tradnl" sz="1600" dirty="0"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Doble Grado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en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_tradnl" sz="1600" dirty="0">
                <a:latin typeface="+mj-lt"/>
                <a:cs typeface="Times New Roman" panose="02020603050405020304" pitchFamily="18" charset="0"/>
              </a:rPr>
              <a:t>Ingeniería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_tradnl" sz="1600" dirty="0">
                <a:latin typeface="+mj-lt"/>
                <a:cs typeface="Times New Roman" panose="02020603050405020304" pitchFamily="18" charset="0"/>
              </a:rPr>
              <a:t>Informática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Administración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Dirección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de Empresas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Tutorizado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por: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Agustín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Sánchez Medina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Félix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Blázquez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Santana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834470-8D18-468E-8272-2A90694922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28" t="8472" r="3806" b="4185"/>
          <a:stretch/>
        </p:blipFill>
        <p:spPr>
          <a:xfrm>
            <a:off x="6233825" y="3963054"/>
            <a:ext cx="5198312" cy="18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4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932518" y="0"/>
            <a:ext cx="8326963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4.1. Comprensión del negocio: Objetivos y Criterios de Éxito</a:t>
            </a:r>
            <a:endParaRPr lang="es-ES_tradnl" sz="20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33347A3-17C0-4461-A799-8F3F12769EA8}"/>
              </a:ext>
            </a:extLst>
          </p:cNvPr>
          <p:cNvSpPr txBox="1"/>
          <p:nvPr/>
        </p:nvSpPr>
        <p:spPr>
          <a:xfrm>
            <a:off x="469126" y="1065714"/>
            <a:ext cx="299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 minería de datos</a:t>
            </a:r>
            <a:endParaRPr lang="es-ES_tradnl" b="1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135B1E4-6454-49D6-BEAB-0F4E20681192}"/>
              </a:ext>
            </a:extLst>
          </p:cNvPr>
          <p:cNvCxnSpPr>
            <a:cxnSpLocks/>
          </p:cNvCxnSpPr>
          <p:nvPr/>
        </p:nvCxnSpPr>
        <p:spPr>
          <a:xfrm>
            <a:off x="3466003" y="1435046"/>
            <a:ext cx="1381768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D588CEF-1355-48DB-BDFB-F2470E0C8033}"/>
              </a:ext>
            </a:extLst>
          </p:cNvPr>
          <p:cNvSpPr txBox="1"/>
          <p:nvPr/>
        </p:nvSpPr>
        <p:spPr>
          <a:xfrm>
            <a:off x="5290734" y="1185021"/>
            <a:ext cx="5337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La </a:t>
            </a:r>
            <a:r>
              <a:rPr lang="es-ES" sz="1600" b="1" dirty="0"/>
              <a:t>elaboración de una CNN</a:t>
            </a:r>
            <a:r>
              <a:rPr lang="es-ES" sz="1600" dirty="0"/>
              <a:t> capaz de </a:t>
            </a:r>
            <a:r>
              <a:rPr lang="es-ES" sz="1600" b="1" dirty="0"/>
              <a:t>predecir con datos contables</a:t>
            </a:r>
            <a:r>
              <a:rPr lang="es-ES" sz="1600" dirty="0"/>
              <a:t> de periodos anteriores, </a:t>
            </a:r>
            <a:r>
              <a:rPr lang="es-ES" sz="1600" b="1" dirty="0"/>
              <a:t>las pymes españolas que pasarán al estado zombi</a:t>
            </a:r>
            <a:r>
              <a:rPr lang="es-ES" sz="1600" dirty="0"/>
              <a:t> en un futuro cercano</a:t>
            </a:r>
            <a:endParaRPr lang="es-ES_tradnl" sz="1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F822A8-B345-427F-A9D1-5855B4986B5C}"/>
              </a:ext>
            </a:extLst>
          </p:cNvPr>
          <p:cNvSpPr txBox="1"/>
          <p:nvPr/>
        </p:nvSpPr>
        <p:spPr>
          <a:xfrm>
            <a:off x="966966" y="2196540"/>
            <a:ext cx="299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Objetivos del proyecto</a:t>
            </a:r>
            <a:endParaRPr lang="es-ES_tradnl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E8AC57C-3DF3-4C91-9A7E-2520CA6426EA}"/>
              </a:ext>
            </a:extLst>
          </p:cNvPr>
          <p:cNvCxnSpPr>
            <a:cxnSpLocks/>
          </p:cNvCxnSpPr>
          <p:nvPr/>
        </p:nvCxnSpPr>
        <p:spPr>
          <a:xfrm>
            <a:off x="3696199" y="2508162"/>
            <a:ext cx="15341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F41B6BE-6F92-4E95-83D0-DE295CD45B55}"/>
              </a:ext>
            </a:extLst>
          </p:cNvPr>
          <p:cNvSpPr txBox="1"/>
          <p:nvPr/>
        </p:nvSpPr>
        <p:spPr>
          <a:xfrm>
            <a:off x="5352921" y="2285426"/>
            <a:ext cx="59567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1600" dirty="0"/>
              <a:t>La puesta en marcha de una prueba de concepto en la que se desarrolla y analiza si </a:t>
            </a:r>
            <a:r>
              <a:rPr lang="es-ES" sz="1600" b="1" dirty="0"/>
              <a:t>las CNN permiten la identificación temprana de las pymes zombis en el sector turístico español</a:t>
            </a:r>
            <a:r>
              <a:rPr lang="es-E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/>
              <a:t>La </a:t>
            </a:r>
            <a:r>
              <a:rPr lang="es-ES" sz="1600" b="1" dirty="0"/>
              <a:t>aportación</a:t>
            </a:r>
            <a:r>
              <a:rPr lang="es-ES" sz="1600" dirty="0"/>
              <a:t>, a través de la revisión bibliográfica, de </a:t>
            </a:r>
            <a:r>
              <a:rPr lang="es-ES" sz="1600" b="1" dirty="0"/>
              <a:t>una mayor luz a la escasa literatura existente sobre pymes zombis en España</a:t>
            </a:r>
            <a:endParaRPr lang="es-ES_tradnl" sz="16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D47032-ED30-49A1-9E6D-B1599F41F81A}"/>
              </a:ext>
            </a:extLst>
          </p:cNvPr>
          <p:cNvSpPr txBox="1"/>
          <p:nvPr/>
        </p:nvSpPr>
        <p:spPr>
          <a:xfrm>
            <a:off x="1480457" y="4625298"/>
            <a:ext cx="336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Criterios de éxito del proyecto</a:t>
            </a:r>
            <a:endParaRPr lang="es-ES_tradnl" b="1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9722F81-754D-45F8-97A0-4219C410D7F4}"/>
              </a:ext>
            </a:extLst>
          </p:cNvPr>
          <p:cNvCxnSpPr>
            <a:cxnSpLocks/>
          </p:cNvCxnSpPr>
          <p:nvPr/>
        </p:nvCxnSpPr>
        <p:spPr>
          <a:xfrm>
            <a:off x="4837941" y="4923568"/>
            <a:ext cx="102995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DAB3AC9-7B1F-4887-A28F-91A1A070B01F}"/>
              </a:ext>
            </a:extLst>
          </p:cNvPr>
          <p:cNvSpPr txBox="1"/>
          <p:nvPr/>
        </p:nvSpPr>
        <p:spPr>
          <a:xfrm>
            <a:off x="5974032" y="4721440"/>
            <a:ext cx="5956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1600" dirty="0"/>
              <a:t>La comparación de las diferentes métricas obtenidas en la predicción de pymes zombis mediante las </a:t>
            </a:r>
            <a:r>
              <a:rPr lang="es-ES" sz="1600" b="1" dirty="0"/>
              <a:t>CNN</a:t>
            </a:r>
            <a:r>
              <a:rPr lang="es-ES" sz="1600" dirty="0"/>
              <a:t> y las </a:t>
            </a:r>
            <a:r>
              <a:rPr lang="es-ES" sz="1600" b="1" dirty="0"/>
              <a:t>regresiones logísticas binarias</a:t>
            </a:r>
            <a:endParaRPr lang="es-ES" sz="1600" dirty="0"/>
          </a:p>
          <a:p>
            <a:pPr marL="342900" indent="-342900" algn="just">
              <a:buFont typeface="+mj-lt"/>
              <a:buAutoNum type="arabicPeriod"/>
            </a:pPr>
            <a:endParaRPr lang="es-E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/>
              <a:t>La </a:t>
            </a:r>
            <a:r>
              <a:rPr lang="es-ES" sz="1600" b="1" dirty="0"/>
              <a:t>identificación</a:t>
            </a:r>
            <a:r>
              <a:rPr lang="es-ES" sz="1600" dirty="0"/>
              <a:t> de las pymes zombis en el sector turístico español</a:t>
            </a:r>
            <a:endParaRPr lang="es-ES_tradnl" sz="1600" b="1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0CF96D6-E1C6-498B-816A-A66390F9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72AFC51-14CC-48A1-BFAE-78E3CA0F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053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0" grpId="0"/>
      <p:bldP spid="25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1C237-EB08-4AEE-9F35-954D0DA6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518" y="45789"/>
            <a:ext cx="8326963" cy="488886"/>
          </a:xfrm>
        </p:spPr>
        <p:txBody>
          <a:bodyPr/>
          <a:lstStyle/>
          <a:p>
            <a:pPr algn="ctr"/>
            <a:r>
              <a:rPr lang="es-ES" sz="2000" b="1" dirty="0"/>
              <a:t>4.1. Comprensión del negocio: Recursos</a:t>
            </a:r>
            <a:endParaRPr lang="es-ES_tradnl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D2FB346-BA4F-4BC1-A2E0-556C8D3B52C3}"/>
              </a:ext>
            </a:extLst>
          </p:cNvPr>
          <p:cNvSpPr txBox="1"/>
          <p:nvPr/>
        </p:nvSpPr>
        <p:spPr>
          <a:xfrm>
            <a:off x="2190166" y="667871"/>
            <a:ext cx="201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Gestión de Datos</a:t>
            </a:r>
            <a:endParaRPr lang="es-ES_tradnl" b="1" dirty="0"/>
          </a:p>
        </p:txBody>
      </p:sp>
      <p:pic>
        <p:nvPicPr>
          <p:cNvPr id="6146" name="Picture 2" descr="Sabi - Datos de empresas de España y Portugal | Bureau van Dijk">
            <a:extLst>
              <a:ext uri="{FF2B5EF4-FFF2-40B4-BE49-F238E27FC236}">
                <a16:creationId xmlns:a16="http://schemas.microsoft.com/office/drawing/2014/main" id="{627986B5-76EB-4FF3-A3C7-F808E8BEE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7" t="30116" r="25429" b="30759"/>
          <a:stretch/>
        </p:blipFill>
        <p:spPr bwMode="auto">
          <a:xfrm>
            <a:off x="432448" y="1257271"/>
            <a:ext cx="2022584" cy="117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4F2BC4A-8441-408A-8717-782CB9115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5" t="4936" r="2143" b="6237"/>
          <a:stretch/>
        </p:blipFill>
        <p:spPr>
          <a:xfrm>
            <a:off x="2815771" y="1257271"/>
            <a:ext cx="3047999" cy="90381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5510C59-D338-464C-AE9F-6B97F234D7DE}"/>
              </a:ext>
            </a:extLst>
          </p:cNvPr>
          <p:cNvSpPr/>
          <p:nvPr/>
        </p:nvSpPr>
        <p:spPr>
          <a:xfrm>
            <a:off x="432448" y="667871"/>
            <a:ext cx="5532923" cy="187212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3C797F2-E2CB-4BC1-9085-84473FB2D51D}"/>
              </a:ext>
            </a:extLst>
          </p:cNvPr>
          <p:cNvSpPr txBox="1"/>
          <p:nvPr/>
        </p:nvSpPr>
        <p:spPr>
          <a:xfrm>
            <a:off x="1152393" y="2765677"/>
            <a:ext cx="409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Lenguaje y Entorno de Programación</a:t>
            </a:r>
            <a:endParaRPr lang="es-ES_tradnl" b="1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C4D826E-B469-4978-B6BC-BC37D72F94ED}"/>
              </a:ext>
            </a:extLst>
          </p:cNvPr>
          <p:cNvSpPr/>
          <p:nvPr/>
        </p:nvSpPr>
        <p:spPr>
          <a:xfrm>
            <a:off x="432448" y="2750483"/>
            <a:ext cx="5532923" cy="345161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C63837B-678B-42A9-B597-A9EAA2C77D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476" t="9086" r="29047" b="7105"/>
          <a:stretch/>
        </p:blipFill>
        <p:spPr>
          <a:xfrm>
            <a:off x="495652" y="3345491"/>
            <a:ext cx="1449371" cy="197315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6F7A4D3-A4AA-4DDE-AE59-D3B018F1AB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8"/>
          <a:stretch/>
        </p:blipFill>
        <p:spPr>
          <a:xfrm>
            <a:off x="2056662" y="4041201"/>
            <a:ext cx="1876710" cy="216089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48238DD-BAE6-4A08-96DF-724CB1A6B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4650" y="3189711"/>
            <a:ext cx="2483007" cy="95828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CBD04265-39B9-4A13-9D42-5495BA79C555}"/>
              </a:ext>
            </a:extLst>
          </p:cNvPr>
          <p:cNvSpPr txBox="1"/>
          <p:nvPr/>
        </p:nvSpPr>
        <p:spPr>
          <a:xfrm>
            <a:off x="6295987" y="1339844"/>
            <a:ext cx="158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Librería CNN</a:t>
            </a:r>
            <a:endParaRPr lang="es-ES_tradnl" b="1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2D467-BDD4-4E41-8E03-94A3EA4C48D5}"/>
              </a:ext>
            </a:extLst>
          </p:cNvPr>
          <p:cNvSpPr/>
          <p:nvPr/>
        </p:nvSpPr>
        <p:spPr>
          <a:xfrm>
            <a:off x="6096000" y="660829"/>
            <a:ext cx="5532923" cy="187213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4A845A5-0770-4C1C-969E-5CF3999857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26" t="23057" r="3524" b="15079"/>
          <a:stretch/>
        </p:blipFill>
        <p:spPr>
          <a:xfrm>
            <a:off x="7981996" y="715931"/>
            <a:ext cx="3541486" cy="176774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602E1C97-F798-4C6C-B1A6-ED4F8EDE668C}"/>
              </a:ext>
            </a:extLst>
          </p:cNvPr>
          <p:cNvSpPr/>
          <p:nvPr/>
        </p:nvSpPr>
        <p:spPr>
          <a:xfrm>
            <a:off x="6110513" y="2750483"/>
            <a:ext cx="5532923" cy="345161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9F64252-A611-4EB2-A220-A9446532BD7B}"/>
              </a:ext>
            </a:extLst>
          </p:cNvPr>
          <p:cNvSpPr txBox="1"/>
          <p:nvPr/>
        </p:nvSpPr>
        <p:spPr>
          <a:xfrm>
            <a:off x="7544545" y="2765677"/>
            <a:ext cx="26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Otras librerías</a:t>
            </a:r>
            <a:endParaRPr lang="es-ES_tradnl" b="1" dirty="0"/>
          </a:p>
        </p:txBody>
      </p:sp>
      <p:pic>
        <p:nvPicPr>
          <p:cNvPr id="6150" name="Picture 6" descr="pyplot — Matplotlib 1.4.2 documentation">
            <a:extLst>
              <a:ext uri="{FF2B5EF4-FFF2-40B4-BE49-F238E27FC236}">
                <a16:creationId xmlns:a16="http://schemas.microsoft.com/office/drawing/2014/main" id="{FDE29A12-66C0-45B2-9C54-4E4EF3653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29" y="3290098"/>
            <a:ext cx="2361242" cy="43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7C1D057-B602-4BE2-A94D-E7ECF7A9F90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660" t="14957" r="6293" b="14143"/>
          <a:stretch/>
        </p:blipFill>
        <p:spPr>
          <a:xfrm>
            <a:off x="8999755" y="3183680"/>
            <a:ext cx="2361242" cy="84600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EB27E98-F6D9-4C46-8A4C-169291FE9E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937" t="16657" r="3937" b="16775"/>
          <a:stretch/>
        </p:blipFill>
        <p:spPr>
          <a:xfrm>
            <a:off x="7002936" y="3922117"/>
            <a:ext cx="3703353" cy="108153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E4DA856-F7C6-42C8-AC84-AFCB5E63AF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78648" y="4848051"/>
            <a:ext cx="2182349" cy="1174831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E85C17A-AF18-4AC8-A878-AEDFAD7F326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499" t="19002" r="5483" b="19002"/>
          <a:stretch/>
        </p:blipFill>
        <p:spPr>
          <a:xfrm>
            <a:off x="6420202" y="5176875"/>
            <a:ext cx="2456772" cy="846007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98B2D1-281C-414D-B0F8-7B8C7CA9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48435-A9C5-49A8-8C52-F7AABD56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666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4" grpId="0"/>
      <p:bldP spid="15" grpId="0" animBg="1"/>
      <p:bldP spid="19" grpId="0"/>
      <p:bldP spid="20" grpId="0" animBg="1"/>
      <p:bldP spid="23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932518" y="0"/>
            <a:ext cx="8326963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4.2. Comprensión de los datos</a:t>
            </a:r>
            <a:endParaRPr lang="es-ES_tradnl" sz="2000" b="1" dirty="0"/>
          </a:p>
        </p:txBody>
      </p:sp>
      <p:pic>
        <p:nvPicPr>
          <p:cNvPr id="21" name="Imagen 20" descr="Texto, Aplicación&#10;&#10;Descripción generada automáticamente con confianza media">
            <a:extLst>
              <a:ext uri="{FF2B5EF4-FFF2-40B4-BE49-F238E27FC236}">
                <a16:creationId xmlns:a16="http://schemas.microsoft.com/office/drawing/2014/main" id="{8BFEA952-F04A-4980-878F-B02DBD7A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63" y="542504"/>
            <a:ext cx="10860108" cy="2721815"/>
          </a:xfrm>
          <a:prstGeom prst="rect">
            <a:avLst/>
          </a:prstGeom>
        </p:spPr>
      </p:pic>
      <p:pic>
        <p:nvPicPr>
          <p:cNvPr id="23" name="Imagen 22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03085DC5-3818-43E9-A3C0-6C316436FF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" t="11622" r="2351" b="14031"/>
          <a:stretch/>
        </p:blipFill>
        <p:spPr bwMode="auto">
          <a:xfrm>
            <a:off x="7083235" y="3264318"/>
            <a:ext cx="3742861" cy="30511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Imagen 23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4F7B8AC4-2B79-4A08-ABEA-8DD640E95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143" y="3395041"/>
            <a:ext cx="4198051" cy="286181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83BE341-A477-4691-B337-3088C4FC749E}"/>
              </a:ext>
            </a:extLst>
          </p:cNvPr>
          <p:cNvSpPr/>
          <p:nvPr/>
        </p:nvSpPr>
        <p:spPr>
          <a:xfrm>
            <a:off x="1248809" y="1190171"/>
            <a:ext cx="7343648" cy="551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EEFDE41-9831-4540-A097-A8AF6817EC6A}"/>
              </a:ext>
            </a:extLst>
          </p:cNvPr>
          <p:cNvSpPr/>
          <p:nvPr/>
        </p:nvSpPr>
        <p:spPr>
          <a:xfrm>
            <a:off x="3566167" y="1903411"/>
            <a:ext cx="451967" cy="18457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7413656-2CAE-48EC-802F-16101916973B}"/>
              </a:ext>
            </a:extLst>
          </p:cNvPr>
          <p:cNvSpPr/>
          <p:nvPr/>
        </p:nvSpPr>
        <p:spPr>
          <a:xfrm>
            <a:off x="4746173" y="2087990"/>
            <a:ext cx="395368" cy="18664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C7F57DA-8BD0-4BB0-906C-D7CADFCA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02A6637-2F5B-4156-B513-7415039D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440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4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915233" y="15908"/>
            <a:ext cx="8619368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4.2. Comprensión de los datos: Identificación de Pymes Zombis Españolas</a:t>
            </a:r>
            <a:endParaRPr lang="es-ES_tradnl" sz="2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5644B57-CAE2-4E83-A3FC-5DC86DAB1A2F}"/>
              </a:ext>
            </a:extLst>
          </p:cNvPr>
          <p:cNvSpPr txBox="1"/>
          <p:nvPr/>
        </p:nvSpPr>
        <p:spPr>
          <a:xfrm>
            <a:off x="587717" y="1031384"/>
            <a:ext cx="1915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Variables para la identificación de zombis</a:t>
            </a:r>
            <a:endParaRPr lang="es-ES_tradnl" b="1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CE2C7C5-0D70-4C72-A72B-6BADF8043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41145"/>
              </p:ext>
            </p:extLst>
          </p:nvPr>
        </p:nvGraphicFramePr>
        <p:xfrm>
          <a:off x="2859948" y="793260"/>
          <a:ext cx="7905750" cy="1664208"/>
        </p:xfrm>
        <a:graphic>
          <a:graphicData uri="http://schemas.openxmlformats.org/drawingml/2006/table">
            <a:tbl>
              <a:tblPr firstRow="1" firstCol="1" bandRow="1"/>
              <a:tblGrid>
                <a:gridCol w="5562471">
                  <a:extLst>
                    <a:ext uri="{9D8B030D-6E8A-4147-A177-3AD203B41FA5}">
                      <a16:colId xmlns:a16="http://schemas.microsoft.com/office/drawing/2014/main" val="3448679917"/>
                    </a:ext>
                  </a:extLst>
                </a:gridCol>
                <a:gridCol w="2343279">
                  <a:extLst>
                    <a:ext uri="{9D8B030D-6E8A-4147-A177-3AD203B41FA5}">
                      <a16:colId xmlns:a16="http://schemas.microsoft.com/office/drawing/2014/main" val="3262139063"/>
                    </a:ext>
                  </a:extLst>
                </a:gridCol>
              </a:tblGrid>
              <a:tr h="1490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Variables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Años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98205"/>
                  </a:ext>
                </a:extLst>
              </a:tr>
              <a:tr h="1490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EBIT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2019, 2018 y 2017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49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a corto plazo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2019, 2018, 2017 y 2016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423182"/>
                  </a:ext>
                </a:extLst>
              </a:tr>
              <a:tr h="1706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a largo plazo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2019, 2018, 2017 y 2016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211682"/>
                  </a:ext>
                </a:extLst>
              </a:tr>
              <a:tr h="1527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con empresas del grupo y asociadas a corto plazo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2019, 2018, 2017 y 2016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320001"/>
                  </a:ext>
                </a:extLst>
              </a:tr>
              <a:tr h="161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con empresas del grupo y asociadas a largo plazo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2019, 2018, 2017 y 2016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177378"/>
                  </a:ext>
                </a:extLst>
              </a:tr>
              <a:tr h="1490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Gastos financieros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00330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3E02B308-1222-4A50-B16F-0A0C12A5A68A}"/>
              </a:ext>
            </a:extLst>
          </p:cNvPr>
          <p:cNvSpPr txBox="1"/>
          <p:nvPr/>
        </p:nvSpPr>
        <p:spPr>
          <a:xfrm>
            <a:off x="587717" y="3277745"/>
            <a:ext cx="265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Tipos de intereses para</a:t>
            </a:r>
          </a:p>
          <a:p>
            <a:pPr algn="ctr"/>
            <a:r>
              <a:rPr lang="es-ES" b="1" dirty="0"/>
              <a:t>el criterio principal</a:t>
            </a:r>
            <a:endParaRPr lang="es-ES_tradnl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3F4279-E8FC-47AA-86A8-8E5B3365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73" y="2660657"/>
            <a:ext cx="8221979" cy="166420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50D6112-38BE-46CC-8E2E-0785BD39AD43}"/>
              </a:ext>
            </a:extLst>
          </p:cNvPr>
          <p:cNvSpPr txBox="1"/>
          <p:nvPr/>
        </p:nvSpPr>
        <p:spPr>
          <a:xfrm>
            <a:off x="587717" y="5050831"/>
            <a:ext cx="265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Tipos de intereses para</a:t>
            </a:r>
          </a:p>
          <a:p>
            <a:pPr algn="ctr"/>
            <a:r>
              <a:rPr lang="es-ES" b="1" dirty="0"/>
              <a:t>el criterio alternativo</a:t>
            </a:r>
            <a:endParaRPr lang="es-ES_tradnl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A78A462-3A0B-46C2-BA43-AE9D39784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73" y="4528054"/>
            <a:ext cx="8221979" cy="1691887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D0CC47-FE75-49C9-94D1-C5F24BEA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38534-0E29-4EEE-A77F-4721AA17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498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915233" y="15908"/>
            <a:ext cx="8619368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4.2. Comprensión de los datos: Identificación de Pymes Zombis Españolas</a:t>
            </a:r>
            <a:endParaRPr lang="es-ES_tradnl" sz="2000" b="1" dirty="0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306E241-12BD-4177-B6F5-AD43EC476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299599"/>
              </p:ext>
            </p:extLst>
          </p:nvPr>
        </p:nvGraphicFramePr>
        <p:xfrm>
          <a:off x="2032000" y="719666"/>
          <a:ext cx="850260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8819129-E788-4E68-9335-51835360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45CB9E-0373-4F06-929B-B4F5B4A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57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515257" y="0"/>
            <a:ext cx="11161486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4.2. Comprensión de los datos: Variables para Predicción de Pymes Zombis Españolas</a:t>
            </a:r>
            <a:endParaRPr lang="es-ES_tradnl" sz="2000" b="1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D2925F4-404E-4088-B6E2-FA5D1B980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67940"/>
              </p:ext>
            </p:extLst>
          </p:nvPr>
        </p:nvGraphicFramePr>
        <p:xfrm>
          <a:off x="765626" y="1028854"/>
          <a:ext cx="10660746" cy="5174479"/>
        </p:xfrm>
        <a:graphic>
          <a:graphicData uri="http://schemas.openxmlformats.org/drawingml/2006/table">
            <a:tbl>
              <a:tblPr firstRow="1" firstCol="1" bandRow="1"/>
              <a:tblGrid>
                <a:gridCol w="1776791">
                  <a:extLst>
                    <a:ext uri="{9D8B030D-6E8A-4147-A177-3AD203B41FA5}">
                      <a16:colId xmlns:a16="http://schemas.microsoft.com/office/drawing/2014/main" val="956790175"/>
                    </a:ext>
                  </a:extLst>
                </a:gridCol>
                <a:gridCol w="1776791">
                  <a:extLst>
                    <a:ext uri="{9D8B030D-6E8A-4147-A177-3AD203B41FA5}">
                      <a16:colId xmlns:a16="http://schemas.microsoft.com/office/drawing/2014/main" val="2269356283"/>
                    </a:ext>
                  </a:extLst>
                </a:gridCol>
                <a:gridCol w="1776791">
                  <a:extLst>
                    <a:ext uri="{9D8B030D-6E8A-4147-A177-3AD203B41FA5}">
                      <a16:colId xmlns:a16="http://schemas.microsoft.com/office/drawing/2014/main" val="976889291"/>
                    </a:ext>
                  </a:extLst>
                </a:gridCol>
                <a:gridCol w="1776791">
                  <a:extLst>
                    <a:ext uri="{9D8B030D-6E8A-4147-A177-3AD203B41FA5}">
                      <a16:colId xmlns:a16="http://schemas.microsoft.com/office/drawing/2014/main" val="1152515457"/>
                    </a:ext>
                  </a:extLst>
                </a:gridCol>
                <a:gridCol w="1776791">
                  <a:extLst>
                    <a:ext uri="{9D8B030D-6E8A-4147-A177-3AD203B41FA5}">
                      <a16:colId xmlns:a16="http://schemas.microsoft.com/office/drawing/2014/main" val="1305874963"/>
                    </a:ext>
                  </a:extLst>
                </a:gridCol>
                <a:gridCol w="1776791">
                  <a:extLst>
                    <a:ext uri="{9D8B030D-6E8A-4147-A177-3AD203B41FA5}">
                      <a16:colId xmlns:a16="http://schemas.microsoft.com/office/drawing/2014/main" val="3909780990"/>
                    </a:ext>
                  </a:extLst>
                </a:gridCol>
              </a:tblGrid>
              <a:tr h="821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EBIT (732)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EBITDA (733)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Activo no corriente (11000)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Inmovilizado intangible (11100)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Inmovilizado material (11200)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comerciales no corrientes (11700)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515126"/>
                  </a:ext>
                </a:extLst>
              </a:tr>
              <a:tr h="1030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Activo corriente (12000)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Existencias (12200)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Deudores comerciales y otras cuentas a cobrar (12300)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Efectivo y otros activos líquidos equivalentes (12700)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Patrimonio neto (20000)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Subvenciones, donaciones y legados recibidos (23000)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918309"/>
                  </a:ext>
                </a:extLst>
              </a:tr>
              <a:tr h="1238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Pasivo no corriente (31000)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a largo plazo (31200)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con empresas del grupo y asociadas a largo plazo (31300)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Pasivo corriente (32000)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a corto plazo (32300)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con empresas del grupo y asociadas a corto plazo (32400)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781778"/>
                  </a:ext>
                </a:extLst>
              </a:tr>
              <a:tr h="1238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Importe neto de la cifra de negocios (40100)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Otros ingresos de explotación (40500)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Deterioro y resultado por enajenaciones del inmovilizado (41100)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Diferencia negativa en combinaciones de negocios (41200)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Otros resultados (41300)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Gastos financieros (41500)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574650"/>
                  </a:ext>
                </a:extLst>
              </a:tr>
              <a:tr h="613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Resultado de explotación (49100)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Resultado del ejercicio (49500)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31281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B2DEAD54-88AB-4AE8-A171-E7158587946B}"/>
              </a:ext>
            </a:extLst>
          </p:cNvPr>
          <p:cNvSpPr txBox="1"/>
          <p:nvPr/>
        </p:nvSpPr>
        <p:spPr>
          <a:xfrm>
            <a:off x="5135803" y="613392"/>
            <a:ext cx="192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PERIODO 2017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6294C0-0420-4CCD-B099-ED9F9006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453667-F75E-4E4E-896C-8C17D826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9559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515257" y="0"/>
            <a:ext cx="11161486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4.2. Comprensión de los datos: Variables para Predicción de Pymes Zombis Españolas</a:t>
            </a:r>
            <a:endParaRPr lang="es-ES_tradnl" sz="2000" b="1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D5556D31-A85D-48A4-ACA8-F2E450C828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083459"/>
              </p:ext>
            </p:extLst>
          </p:nvPr>
        </p:nvGraphicFramePr>
        <p:xfrm>
          <a:off x="377372" y="597501"/>
          <a:ext cx="555897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6C2ECB7-BFCF-4C25-99C4-14BA92074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126573"/>
              </p:ext>
            </p:extLst>
          </p:nvPr>
        </p:nvGraphicFramePr>
        <p:xfrm>
          <a:off x="6255659" y="597501"/>
          <a:ext cx="567508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318724-CE18-40C5-891B-A3235BB3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574EB31-A990-4B24-B3DB-1E191BE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146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559842" y="0"/>
            <a:ext cx="9072315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4.3. Preparación de los datos: Selección y Tratamiento de los Datos Faltantes</a:t>
            </a:r>
            <a:endParaRPr lang="es-ES_tradnl" sz="20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6C25E1-2312-47C1-8B05-564D842E3CA2}"/>
              </a:ext>
            </a:extLst>
          </p:cNvPr>
          <p:cNvSpPr txBox="1"/>
          <p:nvPr/>
        </p:nvSpPr>
        <p:spPr>
          <a:xfrm>
            <a:off x="486695" y="936467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Tipología de los datos faltantes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B9A95BB4-36CB-401F-8D42-B251466AD9EB}"/>
              </a:ext>
            </a:extLst>
          </p:cNvPr>
          <p:cNvSpPr/>
          <p:nvPr/>
        </p:nvSpPr>
        <p:spPr>
          <a:xfrm>
            <a:off x="2315496" y="554309"/>
            <a:ext cx="412955" cy="153712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220FFA-E8C3-4CB0-9D32-C66481C459E3}"/>
              </a:ext>
            </a:extLst>
          </p:cNvPr>
          <p:cNvSpPr txBox="1"/>
          <p:nvPr/>
        </p:nvSpPr>
        <p:spPr>
          <a:xfrm>
            <a:off x="2728451" y="489389"/>
            <a:ext cx="4336026" cy="154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_tradnl" sz="1600" dirty="0"/>
              <a:t>MCAR (</a:t>
            </a:r>
            <a:r>
              <a:rPr lang="es-ES_tradnl" sz="1600" i="1" dirty="0" err="1"/>
              <a:t>Missing</a:t>
            </a:r>
            <a:r>
              <a:rPr lang="es-ES_tradnl" sz="1600" i="1" dirty="0"/>
              <a:t> </a:t>
            </a:r>
            <a:r>
              <a:rPr lang="es-ES_tradnl" sz="1600" i="1" dirty="0" err="1"/>
              <a:t>Completely</a:t>
            </a:r>
            <a:r>
              <a:rPr lang="es-ES_tradnl" sz="1600" i="1" dirty="0"/>
              <a:t> at </a:t>
            </a:r>
            <a:r>
              <a:rPr lang="es-ES_tradnl" sz="1600" i="1" dirty="0" err="1"/>
              <a:t>Random</a:t>
            </a:r>
            <a:r>
              <a:rPr lang="es-ES_tradnl" sz="1600" dirty="0"/>
              <a:t>)</a:t>
            </a:r>
          </a:p>
          <a:p>
            <a:pPr algn="just">
              <a:lnSpc>
                <a:spcPct val="200000"/>
              </a:lnSpc>
            </a:pPr>
            <a:r>
              <a:rPr lang="es-ES_tradnl" sz="1600" b="1" dirty="0"/>
              <a:t>MAR (</a:t>
            </a:r>
            <a:r>
              <a:rPr lang="es-ES_tradnl" sz="1600" b="1" i="1" dirty="0" err="1"/>
              <a:t>Missing</a:t>
            </a:r>
            <a:r>
              <a:rPr lang="es-ES_tradnl" sz="1600" b="1" i="1" dirty="0"/>
              <a:t> at </a:t>
            </a:r>
            <a:r>
              <a:rPr lang="es-ES_tradnl" sz="1600" b="1" i="1" dirty="0" err="1"/>
              <a:t>Random</a:t>
            </a:r>
            <a:r>
              <a:rPr lang="es-ES_tradnl" sz="1600" b="1" dirty="0"/>
              <a:t>)</a:t>
            </a:r>
          </a:p>
          <a:p>
            <a:pPr algn="just">
              <a:lnSpc>
                <a:spcPct val="200000"/>
              </a:lnSpc>
            </a:pPr>
            <a:r>
              <a:rPr lang="es-ES_tradnl" sz="1600" dirty="0"/>
              <a:t>MNAR (</a:t>
            </a:r>
            <a:r>
              <a:rPr lang="es-ES_tradnl" sz="1600" i="1" dirty="0" err="1"/>
              <a:t>Missing</a:t>
            </a:r>
            <a:r>
              <a:rPr lang="es-ES_tradnl" sz="1600" i="1" dirty="0"/>
              <a:t> </a:t>
            </a:r>
            <a:r>
              <a:rPr lang="es-ES_tradnl" sz="1600" i="1" dirty="0" err="1"/>
              <a:t>not</a:t>
            </a:r>
            <a:r>
              <a:rPr lang="es-ES_tradnl" sz="1600" i="1" dirty="0"/>
              <a:t> at </a:t>
            </a:r>
            <a:r>
              <a:rPr lang="es-ES_tradnl" sz="1600" i="1" dirty="0" err="1"/>
              <a:t>Random</a:t>
            </a:r>
            <a:r>
              <a:rPr lang="es-ES_tradnl" sz="1600" dirty="0"/>
              <a:t>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747A6D-7D81-4C48-B4E2-984D52C68D9F}"/>
              </a:ext>
            </a:extLst>
          </p:cNvPr>
          <p:cNvSpPr/>
          <p:nvPr/>
        </p:nvSpPr>
        <p:spPr>
          <a:xfrm>
            <a:off x="2728451" y="1158822"/>
            <a:ext cx="2654710" cy="314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36690EE-2AB8-418F-908F-2E065E81E4D0}"/>
              </a:ext>
            </a:extLst>
          </p:cNvPr>
          <p:cNvSpPr txBox="1"/>
          <p:nvPr/>
        </p:nvSpPr>
        <p:spPr>
          <a:xfrm>
            <a:off x="7477432" y="1014696"/>
            <a:ext cx="155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Técnicas tradicionales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C7BD5B3-3B06-4AC6-AD8D-CD0528F8CEC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035846" y="979782"/>
            <a:ext cx="575185" cy="3580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CD64BC-015A-4ACA-B0BE-148EA0085FFE}"/>
              </a:ext>
            </a:extLst>
          </p:cNvPr>
          <p:cNvSpPr txBox="1"/>
          <p:nvPr/>
        </p:nvSpPr>
        <p:spPr>
          <a:xfrm>
            <a:off x="9392269" y="789490"/>
            <a:ext cx="181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Eliminación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3BED0DA-4F0C-44FB-ACF3-56755BA1F39F}"/>
              </a:ext>
            </a:extLst>
          </p:cNvPr>
          <p:cNvSpPr txBox="1"/>
          <p:nvPr/>
        </p:nvSpPr>
        <p:spPr>
          <a:xfrm>
            <a:off x="9392268" y="1401099"/>
            <a:ext cx="181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Imputación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51A002E-407D-44C4-A068-93B9873C793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035846" y="1337862"/>
            <a:ext cx="575185" cy="218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AA2CB3FA-6361-4DC8-9063-684F68686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53854"/>
              </p:ext>
            </p:extLst>
          </p:nvPr>
        </p:nvGraphicFramePr>
        <p:xfrm>
          <a:off x="486695" y="2239693"/>
          <a:ext cx="11135034" cy="4063998"/>
        </p:xfrm>
        <a:graphic>
          <a:graphicData uri="http://schemas.openxmlformats.org/drawingml/2006/table">
            <a:tbl>
              <a:tblPr firstRow="1" firstCol="1" bandRow="1"/>
              <a:tblGrid>
                <a:gridCol w="1855839">
                  <a:extLst>
                    <a:ext uri="{9D8B030D-6E8A-4147-A177-3AD203B41FA5}">
                      <a16:colId xmlns:a16="http://schemas.microsoft.com/office/drawing/2014/main" val="956790175"/>
                    </a:ext>
                  </a:extLst>
                </a:gridCol>
                <a:gridCol w="1855839">
                  <a:extLst>
                    <a:ext uri="{9D8B030D-6E8A-4147-A177-3AD203B41FA5}">
                      <a16:colId xmlns:a16="http://schemas.microsoft.com/office/drawing/2014/main" val="2269356283"/>
                    </a:ext>
                  </a:extLst>
                </a:gridCol>
                <a:gridCol w="1855839">
                  <a:extLst>
                    <a:ext uri="{9D8B030D-6E8A-4147-A177-3AD203B41FA5}">
                      <a16:colId xmlns:a16="http://schemas.microsoft.com/office/drawing/2014/main" val="976889291"/>
                    </a:ext>
                  </a:extLst>
                </a:gridCol>
                <a:gridCol w="1855839">
                  <a:extLst>
                    <a:ext uri="{9D8B030D-6E8A-4147-A177-3AD203B41FA5}">
                      <a16:colId xmlns:a16="http://schemas.microsoft.com/office/drawing/2014/main" val="1152515457"/>
                    </a:ext>
                  </a:extLst>
                </a:gridCol>
                <a:gridCol w="1855839">
                  <a:extLst>
                    <a:ext uri="{9D8B030D-6E8A-4147-A177-3AD203B41FA5}">
                      <a16:colId xmlns:a16="http://schemas.microsoft.com/office/drawing/2014/main" val="1305874963"/>
                    </a:ext>
                  </a:extLst>
                </a:gridCol>
                <a:gridCol w="1855839">
                  <a:extLst>
                    <a:ext uri="{9D8B030D-6E8A-4147-A177-3AD203B41FA5}">
                      <a16:colId xmlns:a16="http://schemas.microsoft.com/office/drawing/2014/main" val="3909780990"/>
                    </a:ext>
                  </a:extLst>
                </a:gridCol>
              </a:tblGrid>
              <a:tr h="645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EBIT (732)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EBITDA (733)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Activo no corriente (11000)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Inmovilizado intangible (11100)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Inmovilizado material (11200)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comerciales no corrientes (11700)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515126"/>
                  </a:ext>
                </a:extLst>
              </a:tr>
              <a:tr h="8089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Activo corriente (12000)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Existencias (12200)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Deudores comerciales y otras cuentas a cobrar (12300)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Efectivo y otros activos líquidos equivalentes (12700)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Patrimonio neto (20000)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Subvenciones, donaciones y legados recibidos (23000)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918309"/>
                  </a:ext>
                </a:extLst>
              </a:tr>
              <a:tr h="1006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Pasivo no corriente (31000)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a largo plazo (31200)</a:t>
                      </a:r>
                      <a:endParaRPr lang="es-ES_tradnl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con empresas del grupo y asociadas a largo plazo (31300)</a:t>
                      </a:r>
                      <a:endParaRPr lang="es-ES_tradnl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Pasivo corriente (32000)</a:t>
                      </a:r>
                      <a:endParaRPr lang="es-ES_tradnl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a corto plazo (32300)</a:t>
                      </a:r>
                      <a:endParaRPr lang="es-ES_tradnl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con empresas del grupo y asociadas a corto plazo (32400)</a:t>
                      </a:r>
                      <a:endParaRPr lang="es-ES_tradnl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781778"/>
                  </a:ext>
                </a:extLst>
              </a:tr>
              <a:tr h="1006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Importe neto de la cifra de negocios (40100)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Otros ingresos de explotación (40500)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Deterioro y resultado por enajenaciones del inmovilizado (41100)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Diferencia negativa en combinaciones de negocios (41200)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Otros resultados (41300)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Gastos financieros (41500)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574650"/>
                  </a:ext>
                </a:extLst>
              </a:tr>
              <a:tr h="5965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Resultado de explotación (49100)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Resultado del ejercicio (49500)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31281"/>
                  </a:ext>
                </a:extLst>
              </a:tr>
            </a:tbl>
          </a:graphicData>
        </a:graphic>
      </p:graphicFrame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EE70253-3DC7-4E6A-9580-8ADAE9C0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A7E893A-118B-48DB-A9D2-AEA0FC8F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3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  <p:bldP spid="13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559842" y="0"/>
            <a:ext cx="9072315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4.3. Preparación de los datos: Selección y Tratamiento de los Datos Faltantes</a:t>
            </a:r>
            <a:endParaRPr lang="es-ES_tradnl" sz="20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6C25E1-2312-47C1-8B05-564D842E3CA2}"/>
              </a:ext>
            </a:extLst>
          </p:cNvPr>
          <p:cNvSpPr txBox="1"/>
          <p:nvPr/>
        </p:nvSpPr>
        <p:spPr>
          <a:xfrm>
            <a:off x="486695" y="936467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b="1" dirty="0"/>
              <a:t>Tipología de los datos faltantes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B9A95BB4-36CB-401F-8D42-B251466AD9EB}"/>
              </a:ext>
            </a:extLst>
          </p:cNvPr>
          <p:cNvSpPr/>
          <p:nvPr/>
        </p:nvSpPr>
        <p:spPr>
          <a:xfrm>
            <a:off x="2315496" y="554309"/>
            <a:ext cx="412955" cy="153712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220FFA-E8C3-4CB0-9D32-C66481C459E3}"/>
              </a:ext>
            </a:extLst>
          </p:cNvPr>
          <p:cNvSpPr txBox="1"/>
          <p:nvPr/>
        </p:nvSpPr>
        <p:spPr>
          <a:xfrm>
            <a:off x="2728451" y="489389"/>
            <a:ext cx="4336026" cy="154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_tradnl" sz="1600" dirty="0"/>
              <a:t>MCAR (</a:t>
            </a:r>
            <a:r>
              <a:rPr lang="es-ES_tradnl" sz="1600" i="1" dirty="0" err="1"/>
              <a:t>Missing</a:t>
            </a:r>
            <a:r>
              <a:rPr lang="es-ES_tradnl" sz="1600" i="1" dirty="0"/>
              <a:t> </a:t>
            </a:r>
            <a:r>
              <a:rPr lang="es-ES_tradnl" sz="1600" i="1" dirty="0" err="1"/>
              <a:t>Completely</a:t>
            </a:r>
            <a:r>
              <a:rPr lang="es-ES_tradnl" sz="1600" i="1" dirty="0"/>
              <a:t> at </a:t>
            </a:r>
            <a:r>
              <a:rPr lang="es-ES_tradnl" sz="1600" i="1" dirty="0" err="1"/>
              <a:t>Random</a:t>
            </a:r>
            <a:r>
              <a:rPr lang="es-ES_tradnl" sz="1600" dirty="0"/>
              <a:t>)</a:t>
            </a:r>
          </a:p>
          <a:p>
            <a:pPr algn="just">
              <a:lnSpc>
                <a:spcPct val="200000"/>
              </a:lnSpc>
            </a:pPr>
            <a:r>
              <a:rPr lang="es-ES_tradnl" sz="1600" b="1" dirty="0"/>
              <a:t>MAR (</a:t>
            </a:r>
            <a:r>
              <a:rPr lang="es-ES_tradnl" sz="1600" b="1" i="1" dirty="0" err="1"/>
              <a:t>Missing</a:t>
            </a:r>
            <a:r>
              <a:rPr lang="es-ES_tradnl" sz="1600" b="1" i="1" dirty="0"/>
              <a:t> at </a:t>
            </a:r>
            <a:r>
              <a:rPr lang="es-ES_tradnl" sz="1600" b="1" i="1" dirty="0" err="1"/>
              <a:t>Random</a:t>
            </a:r>
            <a:r>
              <a:rPr lang="es-ES_tradnl" sz="1600" b="1" dirty="0"/>
              <a:t>)</a:t>
            </a:r>
          </a:p>
          <a:p>
            <a:pPr algn="just">
              <a:lnSpc>
                <a:spcPct val="200000"/>
              </a:lnSpc>
            </a:pPr>
            <a:r>
              <a:rPr lang="es-ES_tradnl" sz="1600" dirty="0"/>
              <a:t>MNAR (</a:t>
            </a:r>
            <a:r>
              <a:rPr lang="es-ES_tradnl" sz="1600" i="1" dirty="0" err="1"/>
              <a:t>Missing</a:t>
            </a:r>
            <a:r>
              <a:rPr lang="es-ES_tradnl" sz="1600" i="1" dirty="0"/>
              <a:t> </a:t>
            </a:r>
            <a:r>
              <a:rPr lang="es-ES_tradnl" sz="1600" i="1" dirty="0" err="1"/>
              <a:t>not</a:t>
            </a:r>
            <a:r>
              <a:rPr lang="es-ES_tradnl" sz="1600" i="1" dirty="0"/>
              <a:t> at </a:t>
            </a:r>
            <a:r>
              <a:rPr lang="es-ES_tradnl" sz="1600" i="1" dirty="0" err="1"/>
              <a:t>Random</a:t>
            </a:r>
            <a:r>
              <a:rPr lang="es-ES_tradnl" sz="1600" dirty="0"/>
              <a:t>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747A6D-7D81-4C48-B4E2-984D52C68D9F}"/>
              </a:ext>
            </a:extLst>
          </p:cNvPr>
          <p:cNvSpPr/>
          <p:nvPr/>
        </p:nvSpPr>
        <p:spPr>
          <a:xfrm>
            <a:off x="2728451" y="1149846"/>
            <a:ext cx="2654710" cy="298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36690EE-2AB8-418F-908F-2E065E81E4D0}"/>
              </a:ext>
            </a:extLst>
          </p:cNvPr>
          <p:cNvSpPr txBox="1"/>
          <p:nvPr/>
        </p:nvSpPr>
        <p:spPr>
          <a:xfrm>
            <a:off x="7477432" y="1014696"/>
            <a:ext cx="155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Técnicas tradicionales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C7BD5B3-3B06-4AC6-AD8D-CD0528F8CEC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035846" y="979782"/>
            <a:ext cx="575185" cy="3580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CD64BC-015A-4ACA-B0BE-148EA0085FFE}"/>
              </a:ext>
            </a:extLst>
          </p:cNvPr>
          <p:cNvSpPr txBox="1"/>
          <p:nvPr/>
        </p:nvSpPr>
        <p:spPr>
          <a:xfrm>
            <a:off x="9392269" y="789490"/>
            <a:ext cx="181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Eliminación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3BED0DA-4F0C-44FB-ACF3-56755BA1F39F}"/>
              </a:ext>
            </a:extLst>
          </p:cNvPr>
          <p:cNvSpPr txBox="1"/>
          <p:nvPr/>
        </p:nvSpPr>
        <p:spPr>
          <a:xfrm>
            <a:off x="9392268" y="1401099"/>
            <a:ext cx="181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Imputación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51A002E-407D-44C4-A068-93B9873C793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035846" y="1337862"/>
            <a:ext cx="575185" cy="218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AA2CB3FA-6361-4DC8-9063-684F68686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69063"/>
              </p:ext>
            </p:extLst>
          </p:nvPr>
        </p:nvGraphicFramePr>
        <p:xfrm>
          <a:off x="486695" y="2239693"/>
          <a:ext cx="11135034" cy="4063998"/>
        </p:xfrm>
        <a:graphic>
          <a:graphicData uri="http://schemas.openxmlformats.org/drawingml/2006/table">
            <a:tbl>
              <a:tblPr firstRow="1" firstCol="1" bandRow="1"/>
              <a:tblGrid>
                <a:gridCol w="1855839">
                  <a:extLst>
                    <a:ext uri="{9D8B030D-6E8A-4147-A177-3AD203B41FA5}">
                      <a16:colId xmlns:a16="http://schemas.microsoft.com/office/drawing/2014/main" val="956790175"/>
                    </a:ext>
                  </a:extLst>
                </a:gridCol>
                <a:gridCol w="1855839">
                  <a:extLst>
                    <a:ext uri="{9D8B030D-6E8A-4147-A177-3AD203B41FA5}">
                      <a16:colId xmlns:a16="http://schemas.microsoft.com/office/drawing/2014/main" val="2269356283"/>
                    </a:ext>
                  </a:extLst>
                </a:gridCol>
                <a:gridCol w="1855839">
                  <a:extLst>
                    <a:ext uri="{9D8B030D-6E8A-4147-A177-3AD203B41FA5}">
                      <a16:colId xmlns:a16="http://schemas.microsoft.com/office/drawing/2014/main" val="976889291"/>
                    </a:ext>
                  </a:extLst>
                </a:gridCol>
                <a:gridCol w="1855839">
                  <a:extLst>
                    <a:ext uri="{9D8B030D-6E8A-4147-A177-3AD203B41FA5}">
                      <a16:colId xmlns:a16="http://schemas.microsoft.com/office/drawing/2014/main" val="1152515457"/>
                    </a:ext>
                  </a:extLst>
                </a:gridCol>
                <a:gridCol w="1855839">
                  <a:extLst>
                    <a:ext uri="{9D8B030D-6E8A-4147-A177-3AD203B41FA5}">
                      <a16:colId xmlns:a16="http://schemas.microsoft.com/office/drawing/2014/main" val="1305874963"/>
                    </a:ext>
                  </a:extLst>
                </a:gridCol>
                <a:gridCol w="1855839">
                  <a:extLst>
                    <a:ext uri="{9D8B030D-6E8A-4147-A177-3AD203B41FA5}">
                      <a16:colId xmlns:a16="http://schemas.microsoft.com/office/drawing/2014/main" val="3909780990"/>
                    </a:ext>
                  </a:extLst>
                </a:gridCol>
              </a:tblGrid>
              <a:tr h="645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EBIT (732)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EBITDA (733)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Activo no corriente (11000)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Inmovilizado intangible (11100)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Inmovilizado material (11200)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comerciales no corrientes (11700)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515126"/>
                  </a:ext>
                </a:extLst>
              </a:tr>
              <a:tr h="8089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Activo corriente (12000)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Existencias (12200)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Deudores comerciales y otras cuentas a cobrar (12300)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Efectivo y otros activos líquidos equivalentes (12700)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Patrimonio neto (20000)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Subvenciones, donaciones y legados recibidos (23000)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918309"/>
                  </a:ext>
                </a:extLst>
              </a:tr>
              <a:tr h="1006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Pasivo no corriente (31000)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a largo plazo (31200)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con empresas del grupo y asociadas a largo plazo (31300)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Pasivo corriente (32000)</a:t>
                      </a:r>
                      <a:endParaRPr lang="es-ES_tradnl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a corto plazo (32300)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Deudas con empresas del grupo y asociadas a corto plazo (32400)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81778"/>
                  </a:ext>
                </a:extLst>
              </a:tr>
              <a:tr h="1006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Importe neto de la cifra de negocios (40100)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Otros ingresos de explotación (40500)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Deterioro y resultado por enajenaciones del inmovilizado (41100)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Diferencia negativa en combinaciones de negocios (41200)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Otros resultados (41300)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Gastos financieros (41500)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574650"/>
                  </a:ext>
                </a:extLst>
              </a:tr>
              <a:tr h="5965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Resultado de explotación (49100)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Resultado del ejercicio (49500)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63" marR="455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31281"/>
                  </a:ext>
                </a:extLst>
              </a:tr>
            </a:tbl>
          </a:graphicData>
        </a:graphic>
      </p:graphicFrame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6404F00-A7C0-4658-8229-53C252B0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758B68-23C0-4E6A-9DDC-7C01C5BE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559842" y="0"/>
            <a:ext cx="9072315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4.3. Preparación de los datos: Selección y Tratamiento de los Datos Faltantes</a:t>
            </a:r>
            <a:endParaRPr lang="es-ES_tradnl" sz="2000" b="1" dirty="0"/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6D81312-D1F3-4591-86C8-0D9E4B2757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859318"/>
              </p:ext>
            </p:extLst>
          </p:nvPr>
        </p:nvGraphicFramePr>
        <p:xfrm>
          <a:off x="1150374" y="737419"/>
          <a:ext cx="9940413" cy="5412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34159E8-0CA5-44DC-9078-EAE031B2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B7C421-2E9A-4A09-8C82-0027D04D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7296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D8A7288-19FE-4620-A45F-99F010489BB7}"/>
              </a:ext>
            </a:extLst>
          </p:cNvPr>
          <p:cNvSpPr txBox="1"/>
          <p:nvPr/>
        </p:nvSpPr>
        <p:spPr>
          <a:xfrm>
            <a:off x="1542350" y="2905779"/>
            <a:ext cx="275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CONTENIDOS</a:t>
            </a:r>
            <a:endParaRPr lang="es-ES_tradnl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56E07-011C-400E-A658-DD42987E325B}"/>
              </a:ext>
            </a:extLst>
          </p:cNvPr>
          <p:cNvSpPr txBox="1"/>
          <p:nvPr/>
        </p:nvSpPr>
        <p:spPr>
          <a:xfrm>
            <a:off x="6096000" y="502397"/>
            <a:ext cx="5538835" cy="585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b="1" dirty="0"/>
              <a:t>Introducción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b="1" dirty="0"/>
              <a:t>Metodología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b="1" dirty="0"/>
              <a:t>Marco teórico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/>
              <a:t>Empresas zombis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/>
              <a:t>Redes neuronales convolutivas (CNN) en el ámbito financiero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b="1" dirty="0"/>
              <a:t>Desarrollo </a:t>
            </a:r>
            <a:r>
              <a:rPr lang="es-ES" b="1" i="1" dirty="0"/>
              <a:t>CRISP-DM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/>
              <a:t>Comprensión del negocio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/>
              <a:t>Comprensión de los datos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/>
              <a:t>Preparación de los datos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/>
              <a:t>Modelado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/>
              <a:t>Evaluación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b="1" dirty="0"/>
              <a:t>Conclusiones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b="1" dirty="0"/>
              <a:t>Futuras investigaciones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81CC923-6D6C-4407-88ED-ECD2F466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08D9CC8-15B2-438C-82B4-182E4332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941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559842" y="0"/>
            <a:ext cx="9072315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4.3. Preparación de los datos: Elaboración de Ratios Propias</a:t>
            </a:r>
            <a:endParaRPr lang="es-ES_tradnl" sz="2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5AA57C-5871-4758-96D0-21599C73F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847" y="618955"/>
            <a:ext cx="4548552" cy="56584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BB7EA8-8D53-41D3-B1E1-4987F9B12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1356" y="618955"/>
            <a:ext cx="4837894" cy="259772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6FFCA46-C2AA-4AAF-95D2-54F72E09F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356" y="3578058"/>
            <a:ext cx="4879700" cy="260725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E524202-9EA0-4049-A985-F5E4AFF44F2B}"/>
              </a:ext>
            </a:extLst>
          </p:cNvPr>
          <p:cNvSpPr txBox="1"/>
          <p:nvPr/>
        </p:nvSpPr>
        <p:spPr>
          <a:xfrm>
            <a:off x="5598631" y="1548484"/>
            <a:ext cx="101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Zombis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EA95F4-56FF-4BA9-AF8A-29FC8A5E1523}"/>
              </a:ext>
            </a:extLst>
          </p:cNvPr>
          <p:cNvSpPr txBox="1"/>
          <p:nvPr/>
        </p:nvSpPr>
        <p:spPr>
          <a:xfrm>
            <a:off x="5598631" y="4481003"/>
            <a:ext cx="1055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No</a:t>
            </a:r>
          </a:p>
          <a:p>
            <a:pPr algn="ctr"/>
            <a:r>
              <a:rPr lang="es-ES_tradnl" b="1" dirty="0"/>
              <a:t>Zombis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98B2D46-D0DA-41CD-A445-09EFEE7D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F00662-C4B7-42E3-BBFC-92857780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742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559842" y="0"/>
            <a:ext cx="9072315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4.3. Preparación de los datos: Generación de Imágenes en Escala de Grises</a:t>
            </a:r>
            <a:endParaRPr lang="es-ES_tradnl" sz="2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268C5E-8971-4EA5-9798-D6968E64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197" y="1870351"/>
            <a:ext cx="1096144" cy="109614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F344178-14D7-40EB-9B6A-1C946CA72269}"/>
              </a:ext>
            </a:extLst>
          </p:cNvPr>
          <p:cNvSpPr txBox="1"/>
          <p:nvPr/>
        </p:nvSpPr>
        <p:spPr>
          <a:xfrm>
            <a:off x="2887197" y="1517060"/>
            <a:ext cx="10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5 pixeles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2C1B33-2031-4701-A7F3-8E07929C4768}"/>
              </a:ext>
            </a:extLst>
          </p:cNvPr>
          <p:cNvSpPr txBox="1"/>
          <p:nvPr/>
        </p:nvSpPr>
        <p:spPr>
          <a:xfrm rot="16200000">
            <a:off x="2147747" y="2249145"/>
            <a:ext cx="10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5 pixeles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F968EA1-163D-4972-B05B-9B467B29C5F7}"/>
              </a:ext>
            </a:extLst>
          </p:cNvPr>
          <p:cNvSpPr/>
          <p:nvPr/>
        </p:nvSpPr>
        <p:spPr>
          <a:xfrm>
            <a:off x="4507304" y="2182759"/>
            <a:ext cx="1096144" cy="36870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75DB90F-BEF0-4AF4-8867-A3D0125B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606" y="1071781"/>
            <a:ext cx="3126350" cy="31263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F5ED140-8A91-4700-99F7-099396230354}"/>
              </a:ext>
            </a:extLst>
          </p:cNvPr>
          <p:cNvSpPr txBox="1"/>
          <p:nvPr/>
        </p:nvSpPr>
        <p:spPr>
          <a:xfrm>
            <a:off x="7395125" y="680615"/>
            <a:ext cx="1413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224 pixeles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E5BF5AE-A3E2-4941-98B4-ABCD35C67764}"/>
              </a:ext>
            </a:extLst>
          </p:cNvPr>
          <p:cNvSpPr txBox="1"/>
          <p:nvPr/>
        </p:nvSpPr>
        <p:spPr>
          <a:xfrm>
            <a:off x="4278097" y="1697307"/>
            <a:ext cx="1489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Vecino más cercano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2E49480-0C08-4A7E-8AC3-338CBE4DF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80723"/>
              </p:ext>
            </p:extLst>
          </p:nvPr>
        </p:nvGraphicFramePr>
        <p:xfrm>
          <a:off x="744250" y="4566160"/>
          <a:ext cx="10766322" cy="1313498"/>
        </p:xfrm>
        <a:graphic>
          <a:graphicData uri="http://schemas.openxmlformats.org/drawingml/2006/table">
            <a:tbl>
              <a:tblPr firstRow="1" firstCol="1" bandRow="1"/>
              <a:tblGrid>
                <a:gridCol w="1341631">
                  <a:extLst>
                    <a:ext uri="{9D8B030D-6E8A-4147-A177-3AD203B41FA5}">
                      <a16:colId xmlns:a16="http://schemas.microsoft.com/office/drawing/2014/main" val="3332244542"/>
                    </a:ext>
                  </a:extLst>
                </a:gridCol>
                <a:gridCol w="3201377">
                  <a:extLst>
                    <a:ext uri="{9D8B030D-6E8A-4147-A177-3AD203B41FA5}">
                      <a16:colId xmlns:a16="http://schemas.microsoft.com/office/drawing/2014/main" val="443624787"/>
                    </a:ext>
                  </a:extLst>
                </a:gridCol>
                <a:gridCol w="3536487">
                  <a:extLst>
                    <a:ext uri="{9D8B030D-6E8A-4147-A177-3AD203B41FA5}">
                      <a16:colId xmlns:a16="http://schemas.microsoft.com/office/drawing/2014/main" val="1953946323"/>
                    </a:ext>
                  </a:extLst>
                </a:gridCol>
                <a:gridCol w="2686827">
                  <a:extLst>
                    <a:ext uri="{9D8B030D-6E8A-4147-A177-3AD203B41FA5}">
                      <a16:colId xmlns:a16="http://schemas.microsoft.com/office/drawing/2014/main" val="10112693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Nº de variables en las imágenes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Dimensiones iniciales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(ancho x alto x canales)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Dimensiones finales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(ancho x alto x canales)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797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dsa1, dsc1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5x5x1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224x224x3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478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dsa2, dsc2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7x7x1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55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dsa3, dsc3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8x8x1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18895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FE1E8234-B9B9-465D-A1C6-30D08B62D26C}"/>
              </a:ext>
            </a:extLst>
          </p:cNvPr>
          <p:cNvSpPr txBox="1"/>
          <p:nvPr/>
        </p:nvSpPr>
        <p:spPr>
          <a:xfrm rot="16200000">
            <a:off x="5573024" y="2249145"/>
            <a:ext cx="1413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224 pixeles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FC951E4-A062-41A3-BD0C-7824EB01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F500B4-0327-44B9-85FF-B9B63D43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449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7" grpId="0" animBg="1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559842" y="0"/>
            <a:ext cx="9072315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4.3. Preparación de los datos: Generación de Imágenes en Escala de Grises</a:t>
            </a:r>
            <a:endParaRPr lang="es-ES_tradnl" sz="2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FF9DC4C-70A2-4610-AC0B-09C4C32A2365}"/>
              </a:ext>
            </a:extLst>
          </p:cNvPr>
          <p:cNvSpPr txBox="1"/>
          <p:nvPr/>
        </p:nvSpPr>
        <p:spPr>
          <a:xfrm>
            <a:off x="723538" y="527609"/>
            <a:ext cx="260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Datasets simples (dsa)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BDAE045-0112-4181-BA2B-238675EC0C22}"/>
              </a:ext>
            </a:extLst>
          </p:cNvPr>
          <p:cNvSpPr txBox="1"/>
          <p:nvPr/>
        </p:nvSpPr>
        <p:spPr>
          <a:xfrm>
            <a:off x="3687906" y="527965"/>
            <a:ext cx="347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Datasets correlacionados (dsc)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378EEA8-45FB-46E4-9B78-AC7EC2AC0382}"/>
              </a:ext>
            </a:extLst>
          </p:cNvPr>
          <p:cNvSpPr txBox="1"/>
          <p:nvPr/>
        </p:nvSpPr>
        <p:spPr>
          <a:xfrm>
            <a:off x="8289120" y="525124"/>
            <a:ext cx="252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Datasets regresiones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50C4836-5D17-4480-9D9A-042CD27C4440}"/>
              </a:ext>
            </a:extLst>
          </p:cNvPr>
          <p:cNvCxnSpPr>
            <a:cxnSpLocks/>
          </p:cNvCxnSpPr>
          <p:nvPr/>
        </p:nvCxnSpPr>
        <p:spPr>
          <a:xfrm>
            <a:off x="3451123" y="712275"/>
            <a:ext cx="0" cy="544702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1C9EF88-4392-4FD2-AE4D-73B589635C02}"/>
              </a:ext>
            </a:extLst>
          </p:cNvPr>
          <p:cNvCxnSpPr>
            <a:cxnSpLocks/>
          </p:cNvCxnSpPr>
          <p:nvPr/>
        </p:nvCxnSpPr>
        <p:spPr>
          <a:xfrm>
            <a:off x="7226759" y="735575"/>
            <a:ext cx="0" cy="544702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8B1136AB-618D-4516-9DD8-214F4B4A5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42" y="1304996"/>
            <a:ext cx="1319935" cy="1309542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4F613E3-E3AB-4EF8-B7A8-DD2F9C4671AC}"/>
              </a:ext>
            </a:extLst>
          </p:cNvPr>
          <p:cNvSpPr txBox="1"/>
          <p:nvPr/>
        </p:nvSpPr>
        <p:spPr>
          <a:xfrm>
            <a:off x="1320652" y="935664"/>
            <a:ext cx="10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5 pixeles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CA9DD45-2F04-46A1-AB67-B1BDAF80CE89}"/>
              </a:ext>
            </a:extLst>
          </p:cNvPr>
          <p:cNvSpPr txBox="1"/>
          <p:nvPr/>
        </p:nvSpPr>
        <p:spPr>
          <a:xfrm rot="16200000">
            <a:off x="458103" y="1683791"/>
            <a:ext cx="10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5 pixeles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4906A9ED-4E69-4C53-8453-9F79EF5DD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52" y="3147319"/>
            <a:ext cx="1336159" cy="1309542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0D996C5-92C4-4619-AEB2-180F17CD8844}"/>
              </a:ext>
            </a:extLst>
          </p:cNvPr>
          <p:cNvSpPr txBox="1"/>
          <p:nvPr/>
        </p:nvSpPr>
        <p:spPr>
          <a:xfrm>
            <a:off x="1330585" y="2807882"/>
            <a:ext cx="10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7 pixeles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1C14649-9396-41BB-9741-90EAED39CADC}"/>
              </a:ext>
            </a:extLst>
          </p:cNvPr>
          <p:cNvSpPr txBox="1"/>
          <p:nvPr/>
        </p:nvSpPr>
        <p:spPr>
          <a:xfrm rot="16200000">
            <a:off x="458103" y="3605242"/>
            <a:ext cx="10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7 pixeles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29D86A0A-B533-4277-9580-DA2C545AE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451" y="4894199"/>
            <a:ext cx="1336158" cy="1336158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F9266D16-A572-418C-BDFC-9A18D366108D}"/>
              </a:ext>
            </a:extLst>
          </p:cNvPr>
          <p:cNvSpPr txBox="1"/>
          <p:nvPr/>
        </p:nvSpPr>
        <p:spPr>
          <a:xfrm>
            <a:off x="1320652" y="4576361"/>
            <a:ext cx="10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8 pixeles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C7C98E2-67C2-479A-AB35-08BE72B9BAEC}"/>
              </a:ext>
            </a:extLst>
          </p:cNvPr>
          <p:cNvSpPr txBox="1"/>
          <p:nvPr/>
        </p:nvSpPr>
        <p:spPr>
          <a:xfrm rot="16200000">
            <a:off x="458103" y="5302049"/>
            <a:ext cx="10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8 pixeles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58C13F91-DDD2-48F0-9761-DD10418D4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665" y="1218851"/>
            <a:ext cx="1381335" cy="1368116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3D273CC5-8525-48D0-A9FA-CF414C18CF73}"/>
              </a:ext>
            </a:extLst>
          </p:cNvPr>
          <p:cNvSpPr txBox="1"/>
          <p:nvPr/>
        </p:nvSpPr>
        <p:spPr>
          <a:xfrm>
            <a:off x="4875062" y="908093"/>
            <a:ext cx="10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5 pixeles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0D68102-ECFE-4035-A9CA-D442D34EB374}"/>
              </a:ext>
            </a:extLst>
          </p:cNvPr>
          <p:cNvSpPr txBox="1"/>
          <p:nvPr/>
        </p:nvSpPr>
        <p:spPr>
          <a:xfrm rot="16200000">
            <a:off x="4007698" y="1656220"/>
            <a:ext cx="10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5 pixeles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3EBD85A3-9587-4AA5-9FAA-FCE4C1F01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665" y="3087141"/>
            <a:ext cx="1381334" cy="1374756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2D79F7CC-3F6C-49EF-9CE6-3D4D6DE95506}"/>
              </a:ext>
            </a:extLst>
          </p:cNvPr>
          <p:cNvSpPr txBox="1"/>
          <p:nvPr/>
        </p:nvSpPr>
        <p:spPr>
          <a:xfrm>
            <a:off x="4809566" y="2712124"/>
            <a:ext cx="10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7 pixeles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781D70E-623D-470C-A3FE-62953E566AA6}"/>
              </a:ext>
            </a:extLst>
          </p:cNvPr>
          <p:cNvSpPr txBox="1"/>
          <p:nvPr/>
        </p:nvSpPr>
        <p:spPr>
          <a:xfrm rot="16200000">
            <a:off x="3997316" y="3525231"/>
            <a:ext cx="10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7 pixeles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ABFAEACE-CF8C-4FB3-8E75-504A44894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6691" y="4873377"/>
            <a:ext cx="1389307" cy="1309221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45680C70-C3F5-4F37-A1FC-908A13D3701B}"/>
              </a:ext>
            </a:extLst>
          </p:cNvPr>
          <p:cNvSpPr txBox="1"/>
          <p:nvPr/>
        </p:nvSpPr>
        <p:spPr>
          <a:xfrm>
            <a:off x="4894727" y="4526351"/>
            <a:ext cx="10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8 pixeles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06CE83A-0240-4499-9BF1-DA0703795BD3}"/>
              </a:ext>
            </a:extLst>
          </p:cNvPr>
          <p:cNvSpPr txBox="1"/>
          <p:nvPr/>
        </p:nvSpPr>
        <p:spPr>
          <a:xfrm rot="16200000">
            <a:off x="3982841" y="5302049"/>
            <a:ext cx="10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8 pixeles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E41D9876-FD1B-4E06-A9C0-6C862C1CB2D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89" t="19118" r="13371" b="11639"/>
          <a:stretch/>
        </p:blipFill>
        <p:spPr>
          <a:xfrm>
            <a:off x="8560028" y="1591481"/>
            <a:ext cx="1735456" cy="1041363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4CA2E73A-9018-43F0-AA9C-D22131598FB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89" t="19118" r="13371" b="11639"/>
          <a:stretch/>
        </p:blipFill>
        <p:spPr>
          <a:xfrm>
            <a:off x="8560028" y="3392363"/>
            <a:ext cx="1767992" cy="1060887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ECF05404-6909-4077-BB06-FA5A3381ED2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89" t="19118" r="13371" b="11639"/>
          <a:stretch/>
        </p:blipFill>
        <p:spPr>
          <a:xfrm>
            <a:off x="8560028" y="5050582"/>
            <a:ext cx="1829222" cy="1097628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5DFD8879-5F82-490C-B1E3-8ED9EFE69927}"/>
              </a:ext>
            </a:extLst>
          </p:cNvPr>
          <p:cNvSpPr txBox="1"/>
          <p:nvPr/>
        </p:nvSpPr>
        <p:spPr>
          <a:xfrm>
            <a:off x="8161326" y="908093"/>
            <a:ext cx="2773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Dataframe ratios</a:t>
            </a:r>
          </a:p>
          <a:p>
            <a:pPr algn="ctr"/>
            <a:r>
              <a:rPr lang="es-ES_tradnl" sz="1600" dirty="0"/>
              <a:t>(</a:t>
            </a:r>
            <a:r>
              <a:rPr lang="es-ES_tradnl" sz="1600" b="1" dirty="0"/>
              <a:t>8001 filas x 20 columnas</a:t>
            </a:r>
            <a:r>
              <a:rPr lang="es-ES_tradnl" sz="1600" dirty="0"/>
              <a:t>)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15F40B8-FC8C-4FB6-A971-DA2780A7CD3D}"/>
              </a:ext>
            </a:extLst>
          </p:cNvPr>
          <p:cNvSpPr txBox="1"/>
          <p:nvPr/>
        </p:nvSpPr>
        <p:spPr>
          <a:xfrm>
            <a:off x="7424889" y="2758290"/>
            <a:ext cx="4512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Dataframe ratios_with_dif</a:t>
            </a:r>
          </a:p>
          <a:p>
            <a:pPr algn="ctr"/>
            <a:r>
              <a:rPr lang="es-ES_tradnl" sz="1600" dirty="0"/>
              <a:t>(</a:t>
            </a:r>
            <a:r>
              <a:rPr lang="es-ES_tradnl" sz="1600" b="1" dirty="0"/>
              <a:t>8001 filas x 39 columnas</a:t>
            </a:r>
            <a:r>
              <a:rPr lang="es-ES_tradnl" sz="1600" dirty="0"/>
              <a:t>)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0DAA048-4CE3-4250-80CD-02D5C1A2862C}"/>
              </a:ext>
            </a:extLst>
          </p:cNvPr>
          <p:cNvSpPr txBox="1"/>
          <p:nvPr/>
        </p:nvSpPr>
        <p:spPr>
          <a:xfrm>
            <a:off x="7434474" y="4453250"/>
            <a:ext cx="4609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Dataframe ratios_with_sq</a:t>
            </a:r>
          </a:p>
          <a:p>
            <a:pPr algn="ctr"/>
            <a:r>
              <a:rPr lang="es-ES_tradnl" sz="1600" dirty="0"/>
              <a:t>(</a:t>
            </a:r>
            <a:r>
              <a:rPr lang="es-ES_tradnl" sz="1600" b="1" dirty="0"/>
              <a:t>8001 filas x 58 columnas</a:t>
            </a:r>
            <a:r>
              <a:rPr lang="es-ES_tradnl" sz="1600" dirty="0"/>
              <a:t>)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186B81-35AC-4400-8F2C-186437E1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F104F8-D0A0-4EE4-BDDF-55A84863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71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7" grpId="0"/>
      <p:bldP spid="21" grpId="0"/>
      <p:bldP spid="22" grpId="0"/>
      <p:bldP spid="25" grpId="0"/>
      <p:bldP spid="26" grpId="0"/>
      <p:bldP spid="29" grpId="0"/>
      <p:bldP spid="30" grpId="0"/>
      <p:bldP spid="33" grpId="0"/>
      <p:bldP spid="34" grpId="0"/>
      <p:bldP spid="37" grpId="0"/>
      <p:bldP spid="38" grpId="0"/>
      <p:bldP spid="41" grpId="0"/>
      <p:bldP spid="42" grpId="0"/>
      <p:bldP spid="51" grpId="0"/>
      <p:bldP spid="52" grpId="0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559842" y="0"/>
            <a:ext cx="9072315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4.4. Modelado: Selección de las Técnicas</a:t>
            </a:r>
            <a:endParaRPr lang="es-ES_tradnl" sz="2000" b="1" dirty="0"/>
          </a:p>
        </p:txBody>
      </p:sp>
      <p:pic>
        <p:nvPicPr>
          <p:cNvPr id="4098" name="Picture 2" descr="Understanding GoogLeNet Model - CNN Architecture - GeeksforGeeks">
            <a:extLst>
              <a:ext uri="{FF2B5EF4-FFF2-40B4-BE49-F238E27FC236}">
                <a16:creationId xmlns:a16="http://schemas.microsoft.com/office/drawing/2014/main" id="{87D969EB-2CD3-499F-86DE-ACB28FB2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44" y="913489"/>
            <a:ext cx="10731910" cy="240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D36BC95-1D0C-4092-BB3E-DBC3775765BC}"/>
              </a:ext>
            </a:extLst>
          </p:cNvPr>
          <p:cNvSpPr txBox="1"/>
          <p:nvPr/>
        </p:nvSpPr>
        <p:spPr>
          <a:xfrm>
            <a:off x="471948" y="609591"/>
            <a:ext cx="401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1. CNN: GoogLeNet (Inception V1)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83A330D-9707-4FBA-A8ED-F2CAD6624D69}"/>
              </a:ext>
            </a:extLst>
          </p:cNvPr>
          <p:cNvSpPr/>
          <p:nvPr/>
        </p:nvSpPr>
        <p:spPr>
          <a:xfrm>
            <a:off x="2580968" y="1592826"/>
            <a:ext cx="1002890" cy="1460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5" name="Imagen 34" descr="Diagrama&#10;&#10;Descripción generada automáticamente">
            <a:extLst>
              <a:ext uri="{FF2B5EF4-FFF2-40B4-BE49-F238E27FC236}">
                <a16:creationId xmlns:a16="http://schemas.microsoft.com/office/drawing/2014/main" id="{A94DE800-5D87-4A11-831D-2AE88DE61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7" t="7734" r="1702"/>
          <a:stretch/>
        </p:blipFill>
        <p:spPr bwMode="auto">
          <a:xfrm>
            <a:off x="1707938" y="3318387"/>
            <a:ext cx="4646572" cy="27613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Flecha: curvada hacia la derecha 4">
            <a:extLst>
              <a:ext uri="{FF2B5EF4-FFF2-40B4-BE49-F238E27FC236}">
                <a16:creationId xmlns:a16="http://schemas.microsoft.com/office/drawing/2014/main" id="{61450BC9-B95A-41CA-8D10-4E5CB1A47889}"/>
              </a:ext>
            </a:extLst>
          </p:cNvPr>
          <p:cNvSpPr/>
          <p:nvPr/>
        </p:nvSpPr>
        <p:spPr>
          <a:xfrm>
            <a:off x="1898855" y="2805414"/>
            <a:ext cx="553065" cy="1194618"/>
          </a:xfrm>
          <a:prstGeom prst="curvedRightArrow">
            <a:avLst>
              <a:gd name="adj1" fmla="val 25000"/>
              <a:gd name="adj2" fmla="val 97040"/>
              <a:gd name="adj3" fmla="val 25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03FBF86-E1D4-4E67-85B5-4BB0589358C5}"/>
              </a:ext>
            </a:extLst>
          </p:cNvPr>
          <p:cNvSpPr txBox="1"/>
          <p:nvPr/>
        </p:nvSpPr>
        <p:spPr>
          <a:xfrm>
            <a:off x="7783685" y="3218057"/>
            <a:ext cx="401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2. Regresión Logística Binaria</a:t>
            </a:r>
          </a:p>
        </p:txBody>
      </p:sp>
      <p:pic>
        <p:nvPicPr>
          <p:cNvPr id="43" name="Picture 2" descr="Regresión Logística - Teoría - 🤖 Aprende IA">
            <a:extLst>
              <a:ext uri="{FF2B5EF4-FFF2-40B4-BE49-F238E27FC236}">
                <a16:creationId xmlns:a16="http://schemas.microsoft.com/office/drawing/2014/main" id="{861068D5-63BF-4E5E-838A-9C77C7AE02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" t="6015" r="8770"/>
          <a:stretch/>
        </p:blipFill>
        <p:spPr bwMode="auto">
          <a:xfrm>
            <a:off x="7783685" y="3746497"/>
            <a:ext cx="4011562" cy="233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ángulo 43">
            <a:extLst>
              <a:ext uri="{FF2B5EF4-FFF2-40B4-BE49-F238E27FC236}">
                <a16:creationId xmlns:a16="http://schemas.microsoft.com/office/drawing/2014/main" id="{14803BFA-9978-4260-A4A4-70F2CF61120D}"/>
              </a:ext>
            </a:extLst>
          </p:cNvPr>
          <p:cNvSpPr/>
          <p:nvPr/>
        </p:nvSpPr>
        <p:spPr>
          <a:xfrm rot="16200000">
            <a:off x="6359395" y="2393890"/>
            <a:ext cx="512973" cy="1251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B2DF59-24ED-48C7-B25C-AAD96E8C8879}"/>
              </a:ext>
            </a:extLst>
          </p:cNvPr>
          <p:cNvSpPr/>
          <p:nvPr/>
        </p:nvSpPr>
        <p:spPr>
          <a:xfrm rot="16200000">
            <a:off x="8728967" y="1999951"/>
            <a:ext cx="512973" cy="1251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A462A86-B5EA-4AA4-A1FE-C121C327A30F}"/>
              </a:ext>
            </a:extLst>
          </p:cNvPr>
          <p:cNvSpPr/>
          <p:nvPr/>
        </p:nvSpPr>
        <p:spPr>
          <a:xfrm rot="16200000">
            <a:off x="10746536" y="927222"/>
            <a:ext cx="512973" cy="1251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A1CBD95-61DC-465D-BC97-81355CC0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5B6BE1-18EF-4FAB-A022-39AF539C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23</a:t>
            </a:fld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A61BC9E-C6E9-4012-A534-C1B07A4CF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44" y="2829154"/>
            <a:ext cx="651298" cy="64506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9D342D4-EEF2-4A77-9ED5-47D9F314D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68" y="2903187"/>
            <a:ext cx="651298" cy="64506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9781E6C-7FDE-48B2-92F5-DB7224D30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92" y="2977220"/>
            <a:ext cx="651298" cy="64506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8D49BEB-DD08-47D5-B284-5EEC01713B99}"/>
              </a:ext>
            </a:extLst>
          </p:cNvPr>
          <p:cNvSpPr txBox="1"/>
          <p:nvPr/>
        </p:nvSpPr>
        <p:spPr>
          <a:xfrm>
            <a:off x="144563" y="2490600"/>
            <a:ext cx="128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224x224x3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78F685F-C979-45F1-8145-5DA117E7459E}"/>
              </a:ext>
            </a:extLst>
          </p:cNvPr>
          <p:cNvSpPr/>
          <p:nvPr/>
        </p:nvSpPr>
        <p:spPr>
          <a:xfrm rot="16200000">
            <a:off x="638586" y="2197190"/>
            <a:ext cx="419524" cy="236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62378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39" grpId="0"/>
      <p:bldP spid="44" grpId="0" animBg="1"/>
      <p:bldP spid="45" grpId="0" animBg="1"/>
      <p:bldP spid="46" grpId="0" animBg="1"/>
      <p:bldP spid="7" grpId="0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559842" y="0"/>
            <a:ext cx="9072315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4.4. Modelado: Generación del Plan de Prueba</a:t>
            </a:r>
            <a:endParaRPr lang="es-ES_tradnl" sz="20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601EF4-69C2-4A88-85DD-CF8E71929527}"/>
              </a:ext>
            </a:extLst>
          </p:cNvPr>
          <p:cNvSpPr txBox="1"/>
          <p:nvPr/>
        </p:nvSpPr>
        <p:spPr>
          <a:xfrm>
            <a:off x="351896" y="1556358"/>
            <a:ext cx="4380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Problema:</a:t>
            </a:r>
          </a:p>
          <a:p>
            <a:pPr algn="ctr"/>
            <a:r>
              <a:rPr lang="es-ES_tradnl" sz="1600" dirty="0"/>
              <a:t>Desbalanceo en los datos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0B117B7-E629-40EF-A17A-A0C543C300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0233352"/>
              </p:ext>
            </p:extLst>
          </p:nvPr>
        </p:nvGraphicFramePr>
        <p:xfrm>
          <a:off x="5176683" y="592145"/>
          <a:ext cx="6243486" cy="3408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5D265557-607C-46EA-877E-A4ADD2A891D2}"/>
              </a:ext>
            </a:extLst>
          </p:cNvPr>
          <p:cNvSpPr/>
          <p:nvPr/>
        </p:nvSpPr>
        <p:spPr>
          <a:xfrm>
            <a:off x="2374490" y="2530707"/>
            <a:ext cx="294968" cy="1417351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1AF21CB-E06F-4604-B605-3EB004A6DB0D}"/>
              </a:ext>
            </a:extLst>
          </p:cNvPr>
          <p:cNvSpPr txBox="1"/>
          <p:nvPr/>
        </p:nvSpPr>
        <p:spPr>
          <a:xfrm>
            <a:off x="929621" y="4515149"/>
            <a:ext cx="32248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Solución:</a:t>
            </a:r>
          </a:p>
          <a:p>
            <a:pPr algn="ctr"/>
            <a:r>
              <a:rPr lang="es-ES_tradnl" sz="1600" dirty="0"/>
              <a:t>Función de pérdida ponderada (Weighted Loss Function)</a:t>
            </a:r>
          </a:p>
        </p:txBody>
      </p:sp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B242D164-DBC1-46E8-961E-7DB1C2520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46" r="5761" b="-549"/>
          <a:stretch/>
        </p:blipFill>
        <p:spPr bwMode="auto">
          <a:xfrm>
            <a:off x="5656622" y="3614859"/>
            <a:ext cx="4715798" cy="2662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282E20E5-249B-4C18-93DF-18EBFB56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E4839B7-AC19-4D41-AC77-66FB8612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24</a:t>
            </a:fld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EB3EBBF-CEF8-46C3-9992-8D24BFF987BA}"/>
              </a:ext>
            </a:extLst>
          </p:cNvPr>
          <p:cNvSpPr/>
          <p:nvPr/>
        </p:nvSpPr>
        <p:spPr>
          <a:xfrm rot="16200000">
            <a:off x="7078148" y="4550084"/>
            <a:ext cx="345768" cy="3085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91332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10" grpId="0">
        <p:bldAsOne/>
      </p:bldGraphic>
      <p:bldP spid="11" grpId="0" animBg="1"/>
      <p:bldP spid="17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559842" y="0"/>
            <a:ext cx="9072315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4.4. Modelado: Generación del Plan de Prueba</a:t>
            </a:r>
            <a:endParaRPr lang="es-ES_tradnl" sz="2000" b="1" dirty="0"/>
          </a:p>
        </p:txBody>
      </p:sp>
      <p:pic>
        <p:nvPicPr>
          <p:cNvPr id="8" name="Picture 2" descr="Icon request: icon-gallery · Issue #855 · FortAwesome/Font-Awesome · GitHub">
            <a:extLst>
              <a:ext uri="{FF2B5EF4-FFF2-40B4-BE49-F238E27FC236}">
                <a16:creationId xmlns:a16="http://schemas.microsoft.com/office/drawing/2014/main" id="{9F720908-58BD-4309-9DF1-A1DE078D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971" r="90616">
                        <a14:foregroundMark x1="24340" y1="26286" x2="24340" y2="26286"/>
                        <a14:foregroundMark x1="44575" y1="13143" x2="44575" y2="13143"/>
                        <a14:foregroundMark x1="90616" y1="58571" x2="90616" y2="5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473" y="853764"/>
            <a:ext cx="660801" cy="67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Vector Folder Icon 439792 Vector Art at Vecteezy">
            <a:extLst>
              <a:ext uri="{FF2B5EF4-FFF2-40B4-BE49-F238E27FC236}">
                <a16:creationId xmlns:a16="http://schemas.microsoft.com/office/drawing/2014/main" id="{1DBE0CDA-AB55-4E6D-8854-23A80F1ED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724" y="1321499"/>
            <a:ext cx="875804" cy="87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FD56302-353E-4A0B-A92A-337FA0F32534}"/>
              </a:ext>
            </a:extLst>
          </p:cNvPr>
          <p:cNvSpPr txBox="1"/>
          <p:nvPr/>
        </p:nvSpPr>
        <p:spPr>
          <a:xfrm>
            <a:off x="553769" y="713343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CNN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2129683-EEBA-4FA8-A636-CCC637842FA6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4778528" y="1192885"/>
            <a:ext cx="2513945" cy="5665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con request: icon-gallery · Issue #855 · FortAwesome/Font-Awesome · GitHub">
            <a:extLst>
              <a:ext uri="{FF2B5EF4-FFF2-40B4-BE49-F238E27FC236}">
                <a16:creationId xmlns:a16="http://schemas.microsoft.com/office/drawing/2014/main" id="{A832A633-34E7-49FA-A9A6-C08059C7E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971" r="90616">
                        <a14:foregroundMark x1="24340" y1="26286" x2="24340" y2="26286"/>
                        <a14:foregroundMark x1="44575" y1="13143" x2="44575" y2="13143"/>
                        <a14:foregroundMark x1="90616" y1="58571" x2="90616" y2="5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56" y="1581660"/>
            <a:ext cx="660801" cy="67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63AD5FB-F3E9-4A03-986C-340716E6E68B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778528" y="1759401"/>
            <a:ext cx="2538528" cy="1613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Icon request: icon-gallery · Issue #855 · FortAwesome/Font-Awesome · GitHub">
            <a:extLst>
              <a:ext uri="{FF2B5EF4-FFF2-40B4-BE49-F238E27FC236}">
                <a16:creationId xmlns:a16="http://schemas.microsoft.com/office/drawing/2014/main" id="{A2228170-5FD6-442A-BB30-DE81C30A0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971" r="90616">
                        <a14:foregroundMark x1="24340" y1="26286" x2="24340" y2="26286"/>
                        <a14:foregroundMark x1="44575" y1="13143" x2="44575" y2="13143"/>
                        <a14:foregroundMark x1="90616" y1="58571" x2="90616" y2="5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474" y="2343102"/>
            <a:ext cx="660801" cy="67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C1757EC-A4D4-4C3B-BB4C-155D60B6CC97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4778528" y="1759401"/>
            <a:ext cx="2513946" cy="92282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63D3B28-AB85-4868-92F4-D9C7E64924C5}"/>
              </a:ext>
            </a:extLst>
          </p:cNvPr>
          <p:cNvSpPr txBox="1"/>
          <p:nvPr/>
        </p:nvSpPr>
        <p:spPr>
          <a:xfrm>
            <a:off x="8168277" y="1023608"/>
            <a:ext cx="2096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Entrenamiento (80%)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8D73F7C-C18E-45C2-90E3-A2DB8D2A63F5}"/>
              </a:ext>
            </a:extLst>
          </p:cNvPr>
          <p:cNvSpPr txBox="1"/>
          <p:nvPr/>
        </p:nvSpPr>
        <p:spPr>
          <a:xfrm>
            <a:off x="8133735" y="1670814"/>
            <a:ext cx="173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Validación (10%)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68BF263-5369-4BE2-9449-B0B9B164E56D}"/>
              </a:ext>
            </a:extLst>
          </p:cNvPr>
          <p:cNvSpPr txBox="1"/>
          <p:nvPr/>
        </p:nvSpPr>
        <p:spPr>
          <a:xfrm>
            <a:off x="8168277" y="2505224"/>
            <a:ext cx="118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Test (10%)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94B1261-BB32-4DF9-A018-6B5749A0E8A8}"/>
              </a:ext>
            </a:extLst>
          </p:cNvPr>
          <p:cNvSpPr txBox="1"/>
          <p:nvPr/>
        </p:nvSpPr>
        <p:spPr>
          <a:xfrm>
            <a:off x="2001766" y="1456503"/>
            <a:ext cx="207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dirty="0"/>
              <a:t>[dsa1; dsa2; dsa3;</a:t>
            </a:r>
          </a:p>
          <a:p>
            <a:pPr algn="just"/>
            <a:r>
              <a:rPr lang="es-ES_tradnl" dirty="0"/>
              <a:t>dsc1; dsc2; dsc3]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6646D172-81A1-4BE0-9F33-009F3DEEFC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89" t="19118" r="13371" b="11639"/>
          <a:stretch/>
        </p:blipFill>
        <p:spPr>
          <a:xfrm>
            <a:off x="3875880" y="4077418"/>
            <a:ext cx="1735456" cy="1041363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BF605550-3703-487D-93B8-39D77A2C5C49}"/>
              </a:ext>
            </a:extLst>
          </p:cNvPr>
          <p:cNvSpPr txBox="1"/>
          <p:nvPr/>
        </p:nvSpPr>
        <p:spPr>
          <a:xfrm>
            <a:off x="2084832" y="4136434"/>
            <a:ext cx="1817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[ratios;</a:t>
            </a:r>
          </a:p>
          <a:p>
            <a:pPr algn="ctr"/>
            <a:r>
              <a:rPr lang="es-ES_tradnl" dirty="0"/>
              <a:t>ratios_with_dif;</a:t>
            </a:r>
          </a:p>
          <a:p>
            <a:pPr algn="ctr"/>
            <a:r>
              <a:rPr lang="es-ES_tradnl" dirty="0"/>
              <a:t>ratios_with_sq]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4DCC649-C5B1-41C1-8E19-13D54303B478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611336" y="4167388"/>
            <a:ext cx="1681137" cy="43071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D0E6E23-668F-4674-AC84-F8E197EF5D17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611336" y="4598100"/>
            <a:ext cx="1681137" cy="5206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Primeros pasos con Pandas DataFrames – databits | Formación online continua  en Ciencia de Datos para Latinoamérica">
            <a:extLst>
              <a:ext uri="{FF2B5EF4-FFF2-40B4-BE49-F238E27FC236}">
                <a16:creationId xmlns:a16="http://schemas.microsoft.com/office/drawing/2014/main" id="{1836C248-CA8B-4543-A2FF-6CF72B3BC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4" t="53690" r="9375" b="32849"/>
          <a:stretch/>
        </p:blipFill>
        <p:spPr bwMode="auto">
          <a:xfrm flipV="1">
            <a:off x="7338352" y="3864278"/>
            <a:ext cx="1859727" cy="22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Primeros pasos con Pandas DataFrames – databits | Formación online continua  en Ciencia de Datos para Latinoamérica">
            <a:extLst>
              <a:ext uri="{FF2B5EF4-FFF2-40B4-BE49-F238E27FC236}">
                <a16:creationId xmlns:a16="http://schemas.microsoft.com/office/drawing/2014/main" id="{B9B92EF3-0938-4245-916E-A8F1F5D26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4" t="53690" r="9375" b="32849"/>
          <a:stretch/>
        </p:blipFill>
        <p:spPr bwMode="auto">
          <a:xfrm flipV="1">
            <a:off x="7490752" y="4016678"/>
            <a:ext cx="1859727" cy="22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Primeros pasos con Pandas DataFrames – databits | Formación online continua  en Ciencia de Datos para Latinoamérica">
            <a:extLst>
              <a:ext uri="{FF2B5EF4-FFF2-40B4-BE49-F238E27FC236}">
                <a16:creationId xmlns:a16="http://schemas.microsoft.com/office/drawing/2014/main" id="{E1021B7C-4C66-4F7B-B2E1-755DA6712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4" t="53690" r="9375" b="32849"/>
          <a:stretch/>
        </p:blipFill>
        <p:spPr bwMode="auto">
          <a:xfrm flipV="1">
            <a:off x="7643152" y="4169078"/>
            <a:ext cx="1859727" cy="22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52277485-5B97-4BD5-A52D-D7C85A8BB63D}"/>
              </a:ext>
            </a:extLst>
          </p:cNvPr>
          <p:cNvSpPr txBox="1"/>
          <p:nvPr/>
        </p:nvSpPr>
        <p:spPr>
          <a:xfrm>
            <a:off x="9815819" y="3902597"/>
            <a:ext cx="2096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Entrenamiento (80%)</a:t>
            </a:r>
          </a:p>
        </p:txBody>
      </p:sp>
      <p:pic>
        <p:nvPicPr>
          <p:cNvPr id="49" name="Picture 2" descr="Primeros pasos con Pandas DataFrames – databits | Formación online continua  en Ciencia de Datos para Latinoamérica">
            <a:extLst>
              <a:ext uri="{FF2B5EF4-FFF2-40B4-BE49-F238E27FC236}">
                <a16:creationId xmlns:a16="http://schemas.microsoft.com/office/drawing/2014/main" id="{DE76609A-8DBC-47EA-BB27-9FFF31DB1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4" t="53690" r="9375" b="32849"/>
          <a:stretch/>
        </p:blipFill>
        <p:spPr bwMode="auto">
          <a:xfrm flipV="1">
            <a:off x="7527004" y="4857798"/>
            <a:ext cx="1859727" cy="22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Primeros pasos con Pandas DataFrames – databits | Formación online continua  en Ciencia de Datos para Latinoamérica">
            <a:extLst>
              <a:ext uri="{FF2B5EF4-FFF2-40B4-BE49-F238E27FC236}">
                <a16:creationId xmlns:a16="http://schemas.microsoft.com/office/drawing/2014/main" id="{C25F35E7-A354-429D-B5DF-216F81919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4" t="53690" r="9375" b="32849"/>
          <a:stretch/>
        </p:blipFill>
        <p:spPr bwMode="auto">
          <a:xfrm flipV="1">
            <a:off x="7679404" y="5010198"/>
            <a:ext cx="1859727" cy="22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Primeros pasos con Pandas DataFrames – databits | Formación online continua  en Ciencia de Datos para Latinoamérica">
            <a:extLst>
              <a:ext uri="{FF2B5EF4-FFF2-40B4-BE49-F238E27FC236}">
                <a16:creationId xmlns:a16="http://schemas.microsoft.com/office/drawing/2014/main" id="{4F46259E-BC67-4B3F-B577-6BF9B8ECC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4" t="53690" r="9375" b="32849"/>
          <a:stretch/>
        </p:blipFill>
        <p:spPr bwMode="auto">
          <a:xfrm flipV="1">
            <a:off x="7831804" y="5162598"/>
            <a:ext cx="1859727" cy="22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B0CE0020-508A-434A-A85D-22F9D3F9B0C1}"/>
              </a:ext>
            </a:extLst>
          </p:cNvPr>
          <p:cNvSpPr txBox="1"/>
          <p:nvPr/>
        </p:nvSpPr>
        <p:spPr>
          <a:xfrm>
            <a:off x="9732216" y="4936280"/>
            <a:ext cx="126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Test (20%)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C32D0F7E-EEF0-4FE9-B49B-F2C6B2D45C61}"/>
              </a:ext>
            </a:extLst>
          </p:cNvPr>
          <p:cNvSpPr txBox="1"/>
          <p:nvPr/>
        </p:nvSpPr>
        <p:spPr>
          <a:xfrm>
            <a:off x="320275" y="3609968"/>
            <a:ext cx="351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Regresión Logística Binaria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4CBB05-D1AF-4D6F-9CB1-9C884048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65DF0A-922E-4D27-ADC5-58738CE3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88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0" grpId="0"/>
      <p:bldP spid="31" grpId="0"/>
      <p:bldP spid="35" grpId="0"/>
      <p:bldP spid="37" grpId="0"/>
      <p:bldP spid="48" grpId="0"/>
      <p:bldP spid="52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559842" y="0"/>
            <a:ext cx="9072315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4.4. Modelado: Evaluación</a:t>
            </a:r>
            <a:endParaRPr lang="es-ES_tradnl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0DC454-0E6A-40A7-A3FF-A342B9A322DD}"/>
              </a:ext>
            </a:extLst>
          </p:cNvPr>
          <p:cNvSpPr txBox="1"/>
          <p:nvPr/>
        </p:nvSpPr>
        <p:spPr>
          <a:xfrm>
            <a:off x="1130712" y="634181"/>
            <a:ext cx="2005781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Modelo DSA1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1921F61-E72E-4454-A324-DD77E8B7EDBC}"/>
              </a:ext>
            </a:extLst>
          </p:cNvPr>
          <p:cNvSpPr txBox="1"/>
          <p:nvPr/>
        </p:nvSpPr>
        <p:spPr>
          <a:xfrm>
            <a:off x="5279963" y="660012"/>
            <a:ext cx="2005781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Modelo DSA2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9D443F8-E029-487E-89CD-6E17B157B43E}"/>
              </a:ext>
            </a:extLst>
          </p:cNvPr>
          <p:cNvSpPr txBox="1"/>
          <p:nvPr/>
        </p:nvSpPr>
        <p:spPr>
          <a:xfrm>
            <a:off x="9277918" y="657398"/>
            <a:ext cx="2005781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Modelo DSA3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91B368-BC0B-4008-ACAA-8963F539C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86" y="1017639"/>
            <a:ext cx="3439700" cy="288111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01EDC1E-910A-45B8-A203-790CE240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16" y="3874985"/>
            <a:ext cx="3552825" cy="23336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3E066FA-D977-449D-88B0-CF19E3AF9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216" y="1038883"/>
            <a:ext cx="3371277" cy="280620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35507F8-D433-4C2A-AB46-76F89B9A2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1" y="3874985"/>
            <a:ext cx="3505200" cy="234315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04BE3F4-1D18-47AC-9F4A-F94A666C6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208" y="977013"/>
            <a:ext cx="3388488" cy="282856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C770C14-AC82-40D0-B55A-9CDC9A8C9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8209" y="3874985"/>
            <a:ext cx="3505200" cy="2333625"/>
          </a:xfrm>
          <a:prstGeom prst="rect">
            <a:avLst/>
          </a:prstGeom>
        </p:spPr>
      </p:pic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E98997-2B7B-4988-970B-02EA74232415}"/>
              </a:ext>
            </a:extLst>
          </p:cNvPr>
          <p:cNvCxnSpPr>
            <a:cxnSpLocks/>
          </p:cNvCxnSpPr>
          <p:nvPr/>
        </p:nvCxnSpPr>
        <p:spPr>
          <a:xfrm>
            <a:off x="4114800" y="761587"/>
            <a:ext cx="0" cy="544702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B7D56B21-3E9D-4FEE-A627-F1DBEA246153}"/>
              </a:ext>
            </a:extLst>
          </p:cNvPr>
          <p:cNvCxnSpPr>
            <a:cxnSpLocks/>
          </p:cNvCxnSpPr>
          <p:nvPr/>
        </p:nvCxnSpPr>
        <p:spPr>
          <a:xfrm>
            <a:off x="8318091" y="761587"/>
            <a:ext cx="0" cy="544702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E84F84E-94E9-44A8-A166-87F954FA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05A8A8-7014-4E57-A68C-210988D9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45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559842" y="0"/>
            <a:ext cx="9072315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4.4. Modelado: Evaluación</a:t>
            </a:r>
            <a:endParaRPr lang="es-ES_tradnl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0DC454-0E6A-40A7-A3FF-A342B9A322DD}"/>
              </a:ext>
            </a:extLst>
          </p:cNvPr>
          <p:cNvSpPr txBox="1"/>
          <p:nvPr/>
        </p:nvSpPr>
        <p:spPr>
          <a:xfrm>
            <a:off x="1130712" y="634181"/>
            <a:ext cx="2005781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Modelo DSC1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1921F61-E72E-4454-A324-DD77E8B7EDBC}"/>
              </a:ext>
            </a:extLst>
          </p:cNvPr>
          <p:cNvSpPr txBox="1"/>
          <p:nvPr/>
        </p:nvSpPr>
        <p:spPr>
          <a:xfrm>
            <a:off x="5213555" y="647173"/>
            <a:ext cx="2005781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Modelo DSC2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9D443F8-E029-487E-89CD-6E17B157B43E}"/>
              </a:ext>
            </a:extLst>
          </p:cNvPr>
          <p:cNvSpPr txBox="1"/>
          <p:nvPr/>
        </p:nvSpPr>
        <p:spPr>
          <a:xfrm>
            <a:off x="9055507" y="647173"/>
            <a:ext cx="2005781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Modelo DSC3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E98997-2B7B-4988-970B-02EA74232415}"/>
              </a:ext>
            </a:extLst>
          </p:cNvPr>
          <p:cNvCxnSpPr>
            <a:cxnSpLocks/>
          </p:cNvCxnSpPr>
          <p:nvPr/>
        </p:nvCxnSpPr>
        <p:spPr>
          <a:xfrm>
            <a:off x="4114800" y="761587"/>
            <a:ext cx="0" cy="544702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B7D56B21-3E9D-4FEE-A627-F1DBEA246153}"/>
              </a:ext>
            </a:extLst>
          </p:cNvPr>
          <p:cNvCxnSpPr>
            <a:cxnSpLocks/>
          </p:cNvCxnSpPr>
          <p:nvPr/>
        </p:nvCxnSpPr>
        <p:spPr>
          <a:xfrm>
            <a:off x="8318091" y="761587"/>
            <a:ext cx="0" cy="544702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8F8AEFA7-D4AF-46D8-8FC3-329F2150F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9" y="991565"/>
            <a:ext cx="3311747" cy="27345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485D50-AE2F-462C-9A1E-B81021480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88" y="3785573"/>
            <a:ext cx="3476625" cy="22955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20A521-C54F-47CF-B11D-22597925F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667" y="965722"/>
            <a:ext cx="3340651" cy="279504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33499B1-6713-4FD0-9411-81E8EFD19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607" y="3785573"/>
            <a:ext cx="3495675" cy="23145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CE99450-1E3B-4577-A2AC-8709572D7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6" y="991565"/>
            <a:ext cx="3267718" cy="274785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DBEBA9E-B1B2-4726-A744-91A514707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4206" y="3760766"/>
            <a:ext cx="3533775" cy="230505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03C4492-4D8C-4233-BB13-473B3A0E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57BF57-8F8F-4B69-8293-EA1D76DC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710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559842" y="0"/>
            <a:ext cx="9072315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4.4. Modelado: Evaluación</a:t>
            </a:r>
            <a:endParaRPr lang="es-ES_tradnl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0DC454-0E6A-40A7-A3FF-A342B9A322DD}"/>
              </a:ext>
            </a:extLst>
          </p:cNvPr>
          <p:cNvSpPr txBox="1"/>
          <p:nvPr/>
        </p:nvSpPr>
        <p:spPr>
          <a:xfrm>
            <a:off x="1041141" y="588562"/>
            <a:ext cx="235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Modelo LOGREG_1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E98997-2B7B-4988-970B-02EA74232415}"/>
              </a:ext>
            </a:extLst>
          </p:cNvPr>
          <p:cNvCxnSpPr>
            <a:cxnSpLocks/>
          </p:cNvCxnSpPr>
          <p:nvPr/>
        </p:nvCxnSpPr>
        <p:spPr>
          <a:xfrm>
            <a:off x="4114800" y="761587"/>
            <a:ext cx="0" cy="544702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B7D56B21-3E9D-4FEE-A627-F1DBEA246153}"/>
              </a:ext>
            </a:extLst>
          </p:cNvPr>
          <p:cNvCxnSpPr>
            <a:cxnSpLocks/>
          </p:cNvCxnSpPr>
          <p:nvPr/>
        </p:nvCxnSpPr>
        <p:spPr>
          <a:xfrm>
            <a:off x="8318091" y="761587"/>
            <a:ext cx="0" cy="544702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3EBB732-00DE-4F05-A9A1-36700CB6CF68}"/>
              </a:ext>
            </a:extLst>
          </p:cNvPr>
          <p:cNvSpPr txBox="1"/>
          <p:nvPr/>
        </p:nvSpPr>
        <p:spPr>
          <a:xfrm>
            <a:off x="9061235" y="576921"/>
            <a:ext cx="235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Modelo LOGREG_3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2F9721B-9318-44E7-BAA7-070F812C4703}"/>
              </a:ext>
            </a:extLst>
          </p:cNvPr>
          <p:cNvSpPr txBox="1"/>
          <p:nvPr/>
        </p:nvSpPr>
        <p:spPr>
          <a:xfrm>
            <a:off x="5039032" y="588562"/>
            <a:ext cx="235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Modelo LOGREG_2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D89D86-D351-4DB8-B109-C427641E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50" y="1009601"/>
            <a:ext cx="3665759" cy="28285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3EF7B6C-386F-475F-AB1D-10A8973F8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3" y="3903560"/>
            <a:ext cx="3514725" cy="23050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A1AEC30-94E0-4519-B1C8-D487DDA4F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928" y="1009601"/>
            <a:ext cx="3543037" cy="292729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B94D24D-A484-4FE9-9471-2D44CEB23D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25"/>
          <a:stretch/>
        </p:blipFill>
        <p:spPr>
          <a:xfrm>
            <a:off x="4385188" y="3905559"/>
            <a:ext cx="3543038" cy="231733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E980B37-C3FB-479C-9D8D-218932280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974" y="931290"/>
            <a:ext cx="3563350" cy="298993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CB785A6-FC62-4E3E-898B-994305B78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5124" y="3903560"/>
            <a:ext cx="3505200" cy="228600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D91C2C8-9E8E-4F3A-A80C-1F69B5DE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CF1303-4EA5-4291-9B9B-54051C13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9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559842" y="0"/>
            <a:ext cx="9072315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4.4. Modelado: Evaluación</a:t>
            </a:r>
            <a:endParaRPr lang="es-ES_tradnl" sz="2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4BD4606-F794-429F-AD1E-5B371B9ADAF7}"/>
              </a:ext>
            </a:extLst>
          </p:cNvPr>
          <p:cNvSpPr txBox="1"/>
          <p:nvPr/>
        </p:nvSpPr>
        <p:spPr>
          <a:xfrm>
            <a:off x="4021672" y="789822"/>
            <a:ext cx="41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Resumen de las métricas empleadas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5DAF4C9-8329-4509-BD9E-FC96F6ACC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01188"/>
              </p:ext>
            </p:extLst>
          </p:nvPr>
        </p:nvGraphicFramePr>
        <p:xfrm>
          <a:off x="631722" y="1460090"/>
          <a:ext cx="10928553" cy="3937819"/>
        </p:xfrm>
        <a:graphic>
          <a:graphicData uri="http://schemas.openxmlformats.org/drawingml/2006/table">
            <a:tbl>
              <a:tblPr firstRow="1" firstCol="1" bandRow="1"/>
              <a:tblGrid>
                <a:gridCol w="1531849">
                  <a:extLst>
                    <a:ext uri="{9D8B030D-6E8A-4147-A177-3AD203B41FA5}">
                      <a16:colId xmlns:a16="http://schemas.microsoft.com/office/drawing/2014/main" val="905997222"/>
                    </a:ext>
                  </a:extLst>
                </a:gridCol>
                <a:gridCol w="1262512">
                  <a:extLst>
                    <a:ext uri="{9D8B030D-6E8A-4147-A177-3AD203B41FA5}">
                      <a16:colId xmlns:a16="http://schemas.microsoft.com/office/drawing/2014/main" val="3585874726"/>
                    </a:ext>
                  </a:extLst>
                </a:gridCol>
                <a:gridCol w="1018426">
                  <a:extLst>
                    <a:ext uri="{9D8B030D-6E8A-4147-A177-3AD203B41FA5}">
                      <a16:colId xmlns:a16="http://schemas.microsoft.com/office/drawing/2014/main" val="3080230680"/>
                    </a:ext>
                  </a:extLst>
                </a:gridCol>
                <a:gridCol w="1053295">
                  <a:extLst>
                    <a:ext uri="{9D8B030D-6E8A-4147-A177-3AD203B41FA5}">
                      <a16:colId xmlns:a16="http://schemas.microsoft.com/office/drawing/2014/main" val="3291021157"/>
                    </a:ext>
                  </a:extLst>
                </a:gridCol>
                <a:gridCol w="1665316">
                  <a:extLst>
                    <a:ext uri="{9D8B030D-6E8A-4147-A177-3AD203B41FA5}">
                      <a16:colId xmlns:a16="http://schemas.microsoft.com/office/drawing/2014/main" val="370607883"/>
                    </a:ext>
                  </a:extLst>
                </a:gridCol>
                <a:gridCol w="1678543">
                  <a:extLst>
                    <a:ext uri="{9D8B030D-6E8A-4147-A177-3AD203B41FA5}">
                      <a16:colId xmlns:a16="http://schemas.microsoft.com/office/drawing/2014/main" val="553587772"/>
                    </a:ext>
                  </a:extLst>
                </a:gridCol>
                <a:gridCol w="1053295">
                  <a:extLst>
                    <a:ext uri="{9D8B030D-6E8A-4147-A177-3AD203B41FA5}">
                      <a16:colId xmlns:a16="http://schemas.microsoft.com/office/drawing/2014/main" val="4232251656"/>
                    </a:ext>
                  </a:extLst>
                </a:gridCol>
                <a:gridCol w="883759">
                  <a:extLst>
                    <a:ext uri="{9D8B030D-6E8A-4147-A177-3AD203B41FA5}">
                      <a16:colId xmlns:a16="http://schemas.microsoft.com/office/drawing/2014/main" val="201471596"/>
                    </a:ext>
                  </a:extLst>
                </a:gridCol>
                <a:gridCol w="781558">
                  <a:extLst>
                    <a:ext uri="{9D8B030D-6E8A-4147-A177-3AD203B41FA5}">
                      <a16:colId xmlns:a16="http://schemas.microsoft.com/office/drawing/2014/main" val="3703193013"/>
                    </a:ext>
                  </a:extLst>
                </a:gridCol>
              </a:tblGrid>
              <a:tr h="35737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Modelo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Exactitud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Precisión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Sensibilidad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Especificidad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F1-score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41780"/>
                  </a:ext>
                </a:extLst>
              </a:tr>
              <a:tr h="364089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96440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model_dsa1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55246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model_dsa2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19322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model_dsa3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139322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model_dsc1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006535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model_dsc2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402417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model_dsc3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280762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logreg_1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908427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logreg_2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31170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logreg_3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604091"/>
                  </a:ext>
                </a:extLst>
              </a:tr>
            </a:tbl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1D6B6E-09AB-4B4A-B070-6ED1FE02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5C07BC-B719-42DA-BB57-0C714098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9798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1C237-EB08-4AEE-9F35-954D0DA6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656" y="0"/>
            <a:ext cx="2046688" cy="488886"/>
          </a:xfrm>
        </p:spPr>
        <p:txBody>
          <a:bodyPr/>
          <a:lstStyle/>
          <a:p>
            <a:r>
              <a:rPr lang="es-ES" sz="2000" b="1" dirty="0"/>
              <a:t>1. Introducción</a:t>
            </a:r>
            <a:endParaRPr lang="es-ES_tradnl" sz="20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14E0F6-4442-42D3-B498-21C83F3D1AF9}"/>
              </a:ext>
            </a:extLst>
          </p:cNvPr>
          <p:cNvSpPr txBox="1"/>
          <p:nvPr/>
        </p:nvSpPr>
        <p:spPr>
          <a:xfrm>
            <a:off x="1588418" y="1489253"/>
            <a:ext cx="12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Problema</a:t>
            </a:r>
            <a:endParaRPr lang="es-ES_tradnl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046C53-0140-47E9-884B-FECE0B0920CE}"/>
              </a:ext>
            </a:extLst>
          </p:cNvPr>
          <p:cNvSpPr txBox="1"/>
          <p:nvPr/>
        </p:nvSpPr>
        <p:spPr>
          <a:xfrm>
            <a:off x="331319" y="2005300"/>
            <a:ext cx="37907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Las empresas zombis pueden suponer un alto riesgo para la economía de un país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Afectan negativamente a las empresas sanas del sector</a:t>
            </a:r>
          </a:p>
          <a:p>
            <a:pPr algn="just"/>
            <a:endParaRPr lang="es-ES_tradnl" sz="1600" dirty="0"/>
          </a:p>
          <a:p>
            <a:pPr algn="just"/>
            <a:r>
              <a:rPr lang="es-ES_tradnl" sz="1600" dirty="0"/>
              <a:t>Distorsionan los patrones normales de creación y destrucción de las empresas de un sector </a:t>
            </a:r>
            <a:r>
              <a:rPr lang="es-ES_tradnl" sz="1600" dirty="0">
                <a:sym typeface="Wingdings" panose="05000000000000000000" pitchFamily="2" charset="2"/>
              </a:rPr>
              <a:t> </a:t>
            </a:r>
            <a:r>
              <a:rPr lang="es-ES_tradnl" sz="1600" b="1" dirty="0">
                <a:sym typeface="Wingdings" panose="05000000000000000000" pitchFamily="2" charset="2"/>
              </a:rPr>
              <a:t>Menor productividad</a:t>
            </a:r>
            <a:endParaRPr lang="es-ES_tradnl" sz="1600" b="1" dirty="0"/>
          </a:p>
          <a:p>
            <a:pPr algn="just"/>
            <a:endParaRPr lang="es-ES_tradnl" sz="1600" dirty="0"/>
          </a:p>
          <a:p>
            <a:pPr algn="just"/>
            <a:r>
              <a:rPr lang="es-ES_tradnl" sz="1600" dirty="0"/>
              <a:t>Además, distorsionan la asignación de recursos de un sector</a:t>
            </a:r>
            <a:endParaRPr lang="es-ES" sz="1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7E04A6-4008-4F40-A873-DC81DFC826D8}"/>
              </a:ext>
            </a:extLst>
          </p:cNvPr>
          <p:cNvSpPr txBox="1"/>
          <p:nvPr/>
        </p:nvSpPr>
        <p:spPr>
          <a:xfrm>
            <a:off x="5058997" y="1489253"/>
            <a:ext cx="15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Motivación</a:t>
            </a:r>
            <a:endParaRPr lang="es-ES_tradnl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80A183-0988-4471-8558-CCFD0E36F9A5}"/>
              </a:ext>
            </a:extLst>
          </p:cNvPr>
          <p:cNvSpPr txBox="1"/>
          <p:nvPr/>
        </p:nvSpPr>
        <p:spPr>
          <a:xfrm>
            <a:off x="4256259" y="2005300"/>
            <a:ext cx="31641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No existe evidencia del uso de la inteligencia artificial para la predicción de estas empresas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Limitada literatura sobre pymes zombis en España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600" dirty="0"/>
          </a:p>
          <a:p>
            <a:pPr algn="just"/>
            <a:r>
              <a:rPr lang="es-ES" sz="1600" dirty="0"/>
              <a:t>Herramienta que permita identificar e predecir de manera temprana este tipo de empresas para mitigar los efectos negativos que generan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38A1AB2-B71F-4476-974A-377216D54E52}"/>
              </a:ext>
            </a:extLst>
          </p:cNvPr>
          <p:cNvSpPr txBox="1"/>
          <p:nvPr/>
        </p:nvSpPr>
        <p:spPr>
          <a:xfrm>
            <a:off x="9232267" y="1489253"/>
            <a:ext cx="12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Objetivos</a:t>
            </a:r>
            <a:endParaRPr lang="es-ES_tradnl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558897-0A53-4A7E-BD91-F71AB8E93225}"/>
              </a:ext>
            </a:extLst>
          </p:cNvPr>
          <p:cNvSpPr txBox="1"/>
          <p:nvPr/>
        </p:nvSpPr>
        <p:spPr>
          <a:xfrm>
            <a:off x="7690911" y="2005300"/>
            <a:ext cx="4359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1600" dirty="0"/>
              <a:t>Prueba de concepto en la que se desarrolla y analiza si las </a:t>
            </a:r>
            <a:r>
              <a:rPr lang="es-ES" sz="1600" b="1" dirty="0"/>
              <a:t>CNN permiten la identificación e predicción de estas empresas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/>
              <a:t>Aportar</a:t>
            </a:r>
            <a:r>
              <a:rPr lang="es-ES" sz="1600" b="1" dirty="0"/>
              <a:t>,</a:t>
            </a:r>
            <a:r>
              <a:rPr lang="es-ES" sz="1600" dirty="0"/>
              <a:t> a través de la revisión bibliográfica, una </a:t>
            </a:r>
            <a:r>
              <a:rPr lang="es-ES" sz="1600" b="1" dirty="0"/>
              <a:t>mayor luz a la escasa literatura existente sobre pymes zombis en España</a:t>
            </a:r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3616A26F-6C57-46DF-83F6-1D1B979D158F}"/>
              </a:ext>
            </a:extLst>
          </p:cNvPr>
          <p:cNvSpPr/>
          <p:nvPr/>
        </p:nvSpPr>
        <p:spPr>
          <a:xfrm>
            <a:off x="6341010" y="3374999"/>
            <a:ext cx="490020" cy="3693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3E403DB5-2376-4996-84FB-F65E755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46F9ECB5-C1E0-46DD-A3A3-8135FC7B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4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7902B6-E08C-4713-8D45-4983908743FD}"/>
              </a:ext>
            </a:extLst>
          </p:cNvPr>
          <p:cNvSpPr txBox="1">
            <a:spLocks/>
          </p:cNvSpPr>
          <p:nvPr/>
        </p:nvSpPr>
        <p:spPr>
          <a:xfrm>
            <a:off x="1559842" y="0"/>
            <a:ext cx="9072315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4.4. Modelado: Evaluación</a:t>
            </a:r>
            <a:endParaRPr lang="es-ES_tradnl" sz="2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5DAF4C9-8329-4509-BD9E-FC96F6ACC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301294"/>
              </p:ext>
            </p:extLst>
          </p:nvPr>
        </p:nvGraphicFramePr>
        <p:xfrm>
          <a:off x="631722" y="1460090"/>
          <a:ext cx="10928553" cy="3937819"/>
        </p:xfrm>
        <a:graphic>
          <a:graphicData uri="http://schemas.openxmlformats.org/drawingml/2006/table">
            <a:tbl>
              <a:tblPr firstRow="1" firstCol="1" bandRow="1"/>
              <a:tblGrid>
                <a:gridCol w="1531849">
                  <a:extLst>
                    <a:ext uri="{9D8B030D-6E8A-4147-A177-3AD203B41FA5}">
                      <a16:colId xmlns:a16="http://schemas.microsoft.com/office/drawing/2014/main" val="905997222"/>
                    </a:ext>
                  </a:extLst>
                </a:gridCol>
                <a:gridCol w="1262512">
                  <a:extLst>
                    <a:ext uri="{9D8B030D-6E8A-4147-A177-3AD203B41FA5}">
                      <a16:colId xmlns:a16="http://schemas.microsoft.com/office/drawing/2014/main" val="3585874726"/>
                    </a:ext>
                  </a:extLst>
                </a:gridCol>
                <a:gridCol w="1018426">
                  <a:extLst>
                    <a:ext uri="{9D8B030D-6E8A-4147-A177-3AD203B41FA5}">
                      <a16:colId xmlns:a16="http://schemas.microsoft.com/office/drawing/2014/main" val="3080230680"/>
                    </a:ext>
                  </a:extLst>
                </a:gridCol>
                <a:gridCol w="1053295">
                  <a:extLst>
                    <a:ext uri="{9D8B030D-6E8A-4147-A177-3AD203B41FA5}">
                      <a16:colId xmlns:a16="http://schemas.microsoft.com/office/drawing/2014/main" val="3291021157"/>
                    </a:ext>
                  </a:extLst>
                </a:gridCol>
                <a:gridCol w="1665316">
                  <a:extLst>
                    <a:ext uri="{9D8B030D-6E8A-4147-A177-3AD203B41FA5}">
                      <a16:colId xmlns:a16="http://schemas.microsoft.com/office/drawing/2014/main" val="370607883"/>
                    </a:ext>
                  </a:extLst>
                </a:gridCol>
                <a:gridCol w="1678543">
                  <a:extLst>
                    <a:ext uri="{9D8B030D-6E8A-4147-A177-3AD203B41FA5}">
                      <a16:colId xmlns:a16="http://schemas.microsoft.com/office/drawing/2014/main" val="553587772"/>
                    </a:ext>
                  </a:extLst>
                </a:gridCol>
                <a:gridCol w="1053295">
                  <a:extLst>
                    <a:ext uri="{9D8B030D-6E8A-4147-A177-3AD203B41FA5}">
                      <a16:colId xmlns:a16="http://schemas.microsoft.com/office/drawing/2014/main" val="4232251656"/>
                    </a:ext>
                  </a:extLst>
                </a:gridCol>
                <a:gridCol w="883759">
                  <a:extLst>
                    <a:ext uri="{9D8B030D-6E8A-4147-A177-3AD203B41FA5}">
                      <a16:colId xmlns:a16="http://schemas.microsoft.com/office/drawing/2014/main" val="201471596"/>
                    </a:ext>
                  </a:extLst>
                </a:gridCol>
                <a:gridCol w="781558">
                  <a:extLst>
                    <a:ext uri="{9D8B030D-6E8A-4147-A177-3AD203B41FA5}">
                      <a16:colId xmlns:a16="http://schemas.microsoft.com/office/drawing/2014/main" val="3703193013"/>
                    </a:ext>
                  </a:extLst>
                </a:gridCol>
              </a:tblGrid>
              <a:tr h="35737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Modelo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Exactitud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Precisión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Sensibilidad</a:t>
                      </a:r>
                      <a:endParaRPr lang="es-ES_tradnl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Especificidad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F1-score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41780"/>
                  </a:ext>
                </a:extLst>
              </a:tr>
              <a:tr h="364089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96440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model_dsa1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55246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model_dsa2</a:t>
                      </a:r>
                      <a:endParaRPr lang="es-ES_tradnl" sz="16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19322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model_dsa3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139322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model_dsc1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006535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model_dsc2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402417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model_dsc3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280762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logreg_1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908427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logreg_2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31170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logreg_3</a:t>
                      </a:r>
                      <a:endParaRPr lang="es-ES_tradnl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604091"/>
                  </a:ext>
                </a:extLst>
              </a:tr>
            </a:tbl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64B4B7-8D63-4C77-8E47-1D5DD56D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FDA9F-B92A-422B-963A-CFFD1CCB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30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DC6BFB-3C65-4D4E-ACC7-C1D0E315FE6D}"/>
              </a:ext>
            </a:extLst>
          </p:cNvPr>
          <p:cNvSpPr txBox="1"/>
          <p:nvPr/>
        </p:nvSpPr>
        <p:spPr>
          <a:xfrm>
            <a:off x="4021672" y="789822"/>
            <a:ext cx="41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Resumen de las métricas empleadas</a:t>
            </a:r>
          </a:p>
        </p:txBody>
      </p:sp>
    </p:spTree>
    <p:extLst>
      <p:ext uri="{BB962C8B-B14F-4D97-AF65-F5344CB8AC3E}">
        <p14:creationId xmlns:p14="http://schemas.microsoft.com/office/powerpoint/2010/main" val="6440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E33347A3-17C0-4461-A799-8F3F12769EA8}"/>
              </a:ext>
            </a:extLst>
          </p:cNvPr>
          <p:cNvSpPr txBox="1"/>
          <p:nvPr/>
        </p:nvSpPr>
        <p:spPr>
          <a:xfrm>
            <a:off x="469126" y="1065714"/>
            <a:ext cx="299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 minería de datos</a:t>
            </a:r>
            <a:endParaRPr lang="es-ES_tradnl" b="1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135B1E4-6454-49D6-BEAB-0F4E20681192}"/>
              </a:ext>
            </a:extLst>
          </p:cNvPr>
          <p:cNvCxnSpPr>
            <a:cxnSpLocks/>
          </p:cNvCxnSpPr>
          <p:nvPr/>
        </p:nvCxnSpPr>
        <p:spPr>
          <a:xfrm>
            <a:off x="3466003" y="1435046"/>
            <a:ext cx="1381768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D588CEF-1355-48DB-BDFB-F2470E0C8033}"/>
              </a:ext>
            </a:extLst>
          </p:cNvPr>
          <p:cNvSpPr txBox="1"/>
          <p:nvPr/>
        </p:nvSpPr>
        <p:spPr>
          <a:xfrm>
            <a:off x="5290734" y="1185021"/>
            <a:ext cx="5337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La </a:t>
            </a:r>
            <a:r>
              <a:rPr lang="es-ES" sz="1600" b="1" dirty="0"/>
              <a:t>elaboración de una CNN</a:t>
            </a:r>
            <a:r>
              <a:rPr lang="es-ES" sz="1600" dirty="0"/>
              <a:t> capaz de </a:t>
            </a:r>
            <a:r>
              <a:rPr lang="es-ES" sz="1600" b="1" dirty="0"/>
              <a:t>predecir con datos contables</a:t>
            </a:r>
            <a:r>
              <a:rPr lang="es-ES" sz="1600" dirty="0"/>
              <a:t> de periodos anteriores, </a:t>
            </a:r>
            <a:r>
              <a:rPr lang="es-ES" sz="1600" b="1" dirty="0"/>
              <a:t>las pymes españolas que pasarán al estado zombi</a:t>
            </a:r>
            <a:r>
              <a:rPr lang="es-ES" sz="1600" dirty="0"/>
              <a:t> en un futuro cercano</a:t>
            </a:r>
            <a:endParaRPr lang="es-ES_tradnl" sz="1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F822A8-B345-427F-A9D1-5855B4986B5C}"/>
              </a:ext>
            </a:extLst>
          </p:cNvPr>
          <p:cNvSpPr txBox="1"/>
          <p:nvPr/>
        </p:nvSpPr>
        <p:spPr>
          <a:xfrm>
            <a:off x="966966" y="2196540"/>
            <a:ext cx="299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Objetivos del proyecto</a:t>
            </a:r>
            <a:endParaRPr lang="es-ES_tradnl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E8AC57C-3DF3-4C91-9A7E-2520CA6426EA}"/>
              </a:ext>
            </a:extLst>
          </p:cNvPr>
          <p:cNvCxnSpPr>
            <a:cxnSpLocks/>
          </p:cNvCxnSpPr>
          <p:nvPr/>
        </p:nvCxnSpPr>
        <p:spPr>
          <a:xfrm>
            <a:off x="3696199" y="2508162"/>
            <a:ext cx="15341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F41B6BE-6F92-4E95-83D0-DE295CD45B55}"/>
              </a:ext>
            </a:extLst>
          </p:cNvPr>
          <p:cNvSpPr txBox="1"/>
          <p:nvPr/>
        </p:nvSpPr>
        <p:spPr>
          <a:xfrm>
            <a:off x="5371486" y="2273268"/>
            <a:ext cx="59567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1600" dirty="0"/>
              <a:t>La puesta en marcha de una prueba de concepto en la que se desarrolla y analiza si </a:t>
            </a:r>
            <a:r>
              <a:rPr lang="es-ES" sz="1600" b="1" dirty="0"/>
              <a:t>las CNN permiten la identificación temprana de las pymes zombis en el sector turístico español</a:t>
            </a:r>
            <a:r>
              <a:rPr lang="es-E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/>
              <a:t>La </a:t>
            </a:r>
            <a:r>
              <a:rPr lang="es-ES" sz="1600" b="1" dirty="0"/>
              <a:t>aportación</a:t>
            </a:r>
            <a:r>
              <a:rPr lang="es-ES" sz="1600" dirty="0"/>
              <a:t>, a través de la revisión bibliográfica, de </a:t>
            </a:r>
            <a:r>
              <a:rPr lang="es-ES" sz="1600" b="1" dirty="0"/>
              <a:t>una mayor luz a la escasa literatura existente sobre pymes zombis en España</a:t>
            </a:r>
            <a:endParaRPr lang="es-ES_tradnl" sz="16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D47032-ED30-49A1-9E6D-B1599F41F81A}"/>
              </a:ext>
            </a:extLst>
          </p:cNvPr>
          <p:cNvSpPr txBox="1"/>
          <p:nvPr/>
        </p:nvSpPr>
        <p:spPr>
          <a:xfrm>
            <a:off x="1480457" y="4625298"/>
            <a:ext cx="336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Criterios de éxito del proyecto</a:t>
            </a:r>
            <a:endParaRPr lang="es-ES_tradnl" b="1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9722F81-754D-45F8-97A0-4219C410D7F4}"/>
              </a:ext>
            </a:extLst>
          </p:cNvPr>
          <p:cNvCxnSpPr>
            <a:cxnSpLocks/>
          </p:cNvCxnSpPr>
          <p:nvPr/>
        </p:nvCxnSpPr>
        <p:spPr>
          <a:xfrm>
            <a:off x="4837941" y="4923568"/>
            <a:ext cx="102995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DAB3AC9-7B1F-4887-A28F-91A1A070B01F}"/>
              </a:ext>
            </a:extLst>
          </p:cNvPr>
          <p:cNvSpPr txBox="1"/>
          <p:nvPr/>
        </p:nvSpPr>
        <p:spPr>
          <a:xfrm>
            <a:off x="5974032" y="4721440"/>
            <a:ext cx="5956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1600" dirty="0"/>
              <a:t>La comparación de las diferentes métricas obtenidas en la predicción de pymes zombis mediante las </a:t>
            </a:r>
            <a:r>
              <a:rPr lang="es-ES" sz="1600" b="1" dirty="0"/>
              <a:t>CNN</a:t>
            </a:r>
            <a:r>
              <a:rPr lang="es-ES" sz="1600" dirty="0"/>
              <a:t> y las </a:t>
            </a:r>
            <a:r>
              <a:rPr lang="es-ES" sz="1600" b="1" dirty="0"/>
              <a:t>regresiones logísticas binarias</a:t>
            </a:r>
            <a:endParaRPr lang="es-ES" sz="1600" dirty="0"/>
          </a:p>
          <a:p>
            <a:pPr marL="342900" indent="-342900" algn="just">
              <a:buFont typeface="+mj-lt"/>
              <a:buAutoNum type="arabicPeriod"/>
            </a:pPr>
            <a:endParaRPr lang="es-E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/>
              <a:t>La </a:t>
            </a:r>
            <a:r>
              <a:rPr lang="es-ES" sz="1600" b="1" dirty="0"/>
              <a:t>identificación</a:t>
            </a:r>
            <a:r>
              <a:rPr lang="es-ES" sz="1600" dirty="0"/>
              <a:t> de las pymes zombis en el sector turístico español</a:t>
            </a:r>
            <a:endParaRPr lang="es-ES_tradnl" sz="1600" b="1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0CF96D6-E1C6-498B-816A-A66390F9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72AFC51-14CC-48A1-BFAE-78E3CA0F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31</a:t>
            </a:fld>
            <a:endParaRPr lang="en-US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6C7413B-C2FD-41EA-ACCC-57B79B0AB5C3}"/>
              </a:ext>
            </a:extLst>
          </p:cNvPr>
          <p:cNvSpPr txBox="1">
            <a:spLocks/>
          </p:cNvSpPr>
          <p:nvPr/>
        </p:nvSpPr>
        <p:spPr>
          <a:xfrm>
            <a:off x="1932518" y="0"/>
            <a:ext cx="8326963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4.5. Evaluación</a:t>
            </a:r>
            <a:endParaRPr lang="es-ES_tradnl" sz="2000" b="1" dirty="0"/>
          </a:p>
        </p:txBody>
      </p:sp>
      <p:pic>
        <p:nvPicPr>
          <p:cNvPr id="22" name="Picture 2" descr="Marca de verificación verde - simple vector gratis">
            <a:extLst>
              <a:ext uri="{FF2B5EF4-FFF2-40B4-BE49-F238E27FC236}">
                <a16:creationId xmlns:a16="http://schemas.microsoft.com/office/drawing/2014/main" id="{716CCC3B-19E7-4E50-8A21-883F644D2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41" y="1019547"/>
            <a:ext cx="724565" cy="83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Marca de verificación verde - simple vector gratis">
            <a:extLst>
              <a:ext uri="{FF2B5EF4-FFF2-40B4-BE49-F238E27FC236}">
                <a16:creationId xmlns:a16="http://schemas.microsoft.com/office/drawing/2014/main" id="{ED4D9180-0211-4FE2-A579-3EB6F4E3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203" y="2604215"/>
            <a:ext cx="724565" cy="83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Marca de verificación verde - simple vector gratis">
            <a:extLst>
              <a:ext uri="{FF2B5EF4-FFF2-40B4-BE49-F238E27FC236}">
                <a16:creationId xmlns:a16="http://schemas.microsoft.com/office/drawing/2014/main" id="{A843D3D5-3CBC-4CC7-86FA-FB6F221FC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749" y="4923568"/>
            <a:ext cx="724565" cy="83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446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0" grpId="0"/>
      <p:bldP spid="25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0CF96D6-E1C6-498B-816A-A66390F9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72AFC51-14CC-48A1-BFAE-78E3CA0F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32</a:t>
            </a:fld>
            <a:endParaRPr lang="en-US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6C7413B-C2FD-41EA-ACCC-57B79B0AB5C3}"/>
              </a:ext>
            </a:extLst>
          </p:cNvPr>
          <p:cNvSpPr txBox="1">
            <a:spLocks/>
          </p:cNvSpPr>
          <p:nvPr/>
        </p:nvSpPr>
        <p:spPr>
          <a:xfrm>
            <a:off x="1932518" y="0"/>
            <a:ext cx="8326963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5. Conclusiones</a:t>
            </a:r>
            <a:endParaRPr lang="es-ES_tradnl" sz="2000" b="1" dirty="0"/>
          </a:p>
        </p:txBody>
      </p:sp>
      <p:pic>
        <p:nvPicPr>
          <p:cNvPr id="28" name="Picture 2" descr="Understanding GoogLeNet Model - CNN Architecture - GeeksforGeeks">
            <a:extLst>
              <a:ext uri="{FF2B5EF4-FFF2-40B4-BE49-F238E27FC236}">
                <a16:creationId xmlns:a16="http://schemas.microsoft.com/office/drawing/2014/main" id="{1B1ACC89-44F1-44DC-B9DF-78ECA1CE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/>
          <a:stretch/>
        </p:blipFill>
        <p:spPr bwMode="auto">
          <a:xfrm>
            <a:off x="2542032" y="921194"/>
            <a:ext cx="6958059" cy="16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E5686F5C-73A0-4035-9E42-63E772A85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23" y="1382339"/>
            <a:ext cx="651298" cy="645065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AC955C5F-3F13-43BB-B95E-3EEBA3AAB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47" y="1456372"/>
            <a:ext cx="651298" cy="64506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81712B37-FD78-4F5D-B550-3009E7406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71" y="1530405"/>
            <a:ext cx="651298" cy="645065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1BC9BA88-D964-4609-B5C3-9C4CAB8FC5DF}"/>
              </a:ext>
            </a:extLst>
          </p:cNvPr>
          <p:cNvSpPr txBox="1"/>
          <p:nvPr/>
        </p:nvSpPr>
        <p:spPr>
          <a:xfrm>
            <a:off x="854142" y="1043785"/>
            <a:ext cx="128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224x224x3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7277A07-F672-42B6-ACF7-10C48BA437DF}"/>
              </a:ext>
            </a:extLst>
          </p:cNvPr>
          <p:cNvCxnSpPr>
            <a:cxnSpLocks/>
          </p:cNvCxnSpPr>
          <p:nvPr/>
        </p:nvCxnSpPr>
        <p:spPr>
          <a:xfrm flipV="1">
            <a:off x="1935871" y="1852382"/>
            <a:ext cx="587039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EA31A3B-B1B0-4587-B0B5-7FD3B76554F8}"/>
              </a:ext>
            </a:extLst>
          </p:cNvPr>
          <p:cNvSpPr txBox="1"/>
          <p:nvPr/>
        </p:nvSpPr>
        <p:spPr>
          <a:xfrm>
            <a:off x="5219779" y="582640"/>
            <a:ext cx="175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Visión General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0E7BC63-9D17-4FFC-BB3C-0AB4296192C9}"/>
              </a:ext>
            </a:extLst>
          </p:cNvPr>
          <p:cNvCxnSpPr>
            <a:cxnSpLocks/>
          </p:cNvCxnSpPr>
          <p:nvPr/>
        </p:nvCxnSpPr>
        <p:spPr>
          <a:xfrm flipV="1">
            <a:off x="9519213" y="1456372"/>
            <a:ext cx="507836" cy="3960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242C868-801E-4A20-A38F-D15872EAEE50}"/>
              </a:ext>
            </a:extLst>
          </p:cNvPr>
          <p:cNvCxnSpPr>
            <a:cxnSpLocks/>
          </p:cNvCxnSpPr>
          <p:nvPr/>
        </p:nvCxnSpPr>
        <p:spPr>
          <a:xfrm>
            <a:off x="9519213" y="1852382"/>
            <a:ext cx="526958" cy="45190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82C11A0-7C72-4D94-9BA1-4CEC53AF6BEA}"/>
              </a:ext>
            </a:extLst>
          </p:cNvPr>
          <p:cNvSpPr/>
          <p:nvPr/>
        </p:nvSpPr>
        <p:spPr>
          <a:xfrm>
            <a:off x="10094976" y="1144306"/>
            <a:ext cx="1242882" cy="5538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Zombi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A9E2AE4-2A99-47C2-A97C-6C94F41140C1}"/>
              </a:ext>
            </a:extLst>
          </p:cNvPr>
          <p:cNvSpPr/>
          <p:nvPr/>
        </p:nvSpPr>
        <p:spPr>
          <a:xfrm>
            <a:off x="10094976" y="2111798"/>
            <a:ext cx="1242882" cy="55386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No Zombi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D09F9E9-4E4E-459C-9292-AA5F6AD3B645}"/>
              </a:ext>
            </a:extLst>
          </p:cNvPr>
          <p:cNvSpPr txBox="1"/>
          <p:nvPr/>
        </p:nvSpPr>
        <p:spPr>
          <a:xfrm>
            <a:off x="688600" y="4411433"/>
            <a:ext cx="175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Conclusiones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32A6F29D-F4AA-4C3F-BED4-006B21F92684}"/>
              </a:ext>
            </a:extLst>
          </p:cNvPr>
          <p:cNvSpPr/>
          <p:nvPr/>
        </p:nvSpPr>
        <p:spPr>
          <a:xfrm>
            <a:off x="2406177" y="2899954"/>
            <a:ext cx="321348" cy="337540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A54D1BF-0BFD-4D72-8A5A-87869ED8BDD8}"/>
              </a:ext>
            </a:extLst>
          </p:cNvPr>
          <p:cNvSpPr txBox="1"/>
          <p:nvPr/>
        </p:nvSpPr>
        <p:spPr>
          <a:xfrm>
            <a:off x="2680745" y="2982151"/>
            <a:ext cx="882265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1600" dirty="0"/>
              <a:t>Las </a:t>
            </a:r>
            <a:r>
              <a:rPr lang="es-ES" sz="1600" b="1" dirty="0"/>
              <a:t>CNN ofrecen resultados prometedores</a:t>
            </a:r>
            <a:r>
              <a:rPr lang="es-ES" sz="1600" dirty="0"/>
              <a:t> en la predicción de las empresas zombis (</a:t>
            </a:r>
            <a:r>
              <a:rPr lang="es-ES" sz="1600" b="1" dirty="0"/>
              <a:t>AUC: 0,87</a:t>
            </a:r>
            <a:r>
              <a:rPr lang="es-ES" sz="1600" dirty="0"/>
              <a:t> y </a:t>
            </a:r>
            <a:r>
              <a:rPr lang="es-ES" sz="1600" b="1" dirty="0"/>
              <a:t>sensibilidad: 97%</a:t>
            </a:r>
            <a:r>
              <a:rPr lang="es-ES" sz="1600" dirty="0"/>
              <a:t>)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/>
              <a:t>Estos </a:t>
            </a:r>
            <a:r>
              <a:rPr lang="es-ES" sz="1600" b="1" dirty="0"/>
              <a:t>resultados superan</a:t>
            </a:r>
            <a:r>
              <a:rPr lang="es-ES" sz="1600" dirty="0"/>
              <a:t> de manera clara a los obtenidos por las </a:t>
            </a:r>
            <a:r>
              <a:rPr lang="es-ES" sz="1600" b="1" dirty="0"/>
              <a:t>regresiones logísticas binarias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/>
              <a:t>Se </a:t>
            </a:r>
            <a:r>
              <a:rPr lang="es-ES" sz="1600" b="1" dirty="0"/>
              <a:t>aporta</a:t>
            </a:r>
            <a:r>
              <a:rPr lang="es-ES" sz="1600" dirty="0"/>
              <a:t> </a:t>
            </a:r>
            <a:r>
              <a:rPr lang="es-ES" sz="1600" b="1" dirty="0"/>
              <a:t>una mayor luz</a:t>
            </a:r>
            <a:r>
              <a:rPr lang="es-ES" sz="1600" dirty="0"/>
              <a:t> a la escasa literatura existente sobre estas empresas </a:t>
            </a:r>
            <a:r>
              <a:rPr lang="es-ES" sz="1600" b="1" dirty="0"/>
              <a:t>en</a:t>
            </a:r>
            <a:r>
              <a:rPr lang="es-ES" sz="1600" dirty="0"/>
              <a:t> </a:t>
            </a:r>
            <a:r>
              <a:rPr lang="es-ES" sz="1600" b="1" dirty="0"/>
              <a:t>España</a:t>
            </a:r>
            <a:r>
              <a:rPr lang="es-ES" sz="1600" dirty="0"/>
              <a:t> demostrando que </a:t>
            </a:r>
            <a:r>
              <a:rPr lang="es-ES" sz="1600" b="1" dirty="0"/>
              <a:t>el 8,2% de las pymes de hostelería son consideradas zombis bajo el criterio principal</a:t>
            </a:r>
            <a:r>
              <a:rPr lang="es-ES" sz="1600" dirty="0"/>
              <a:t> del estudio (</a:t>
            </a:r>
            <a:r>
              <a:rPr lang="es-ES" sz="1600" b="1" dirty="0"/>
              <a:t>6,1% bajo el criterio alternativo</a:t>
            </a:r>
            <a:r>
              <a:rPr lang="es-ES" sz="1600" dirty="0"/>
              <a:t>)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600" b="1" dirty="0"/>
              <a:t>Las empresas zombis no son errores o equivocaciones en los datos de la contabilidad financiera, sino un grupo especial de empresas que no deberían ser ignoradas</a:t>
            </a:r>
            <a:r>
              <a:rPr lang="es-ES" sz="1600" dirty="0"/>
              <a:t> por los estudios de la gestión y finanzas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409575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10" grpId="0" animBg="1"/>
      <p:bldP spid="36" grpId="0" animBg="1"/>
      <p:bldP spid="37" grpId="0"/>
      <p:bldP spid="11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0CF96D6-E1C6-498B-816A-A66390F9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72AFC51-14CC-48A1-BFAE-78E3CA0F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33</a:t>
            </a:fld>
            <a:endParaRPr lang="en-US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6C7413B-C2FD-41EA-ACCC-57B79B0AB5C3}"/>
              </a:ext>
            </a:extLst>
          </p:cNvPr>
          <p:cNvSpPr txBox="1">
            <a:spLocks/>
          </p:cNvSpPr>
          <p:nvPr/>
        </p:nvSpPr>
        <p:spPr>
          <a:xfrm>
            <a:off x="1932518" y="0"/>
            <a:ext cx="8326963" cy="48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6. Futuras Investigaciones</a:t>
            </a:r>
            <a:endParaRPr lang="es-ES_tradnl" sz="20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47FC59-DCFA-4A8A-ABB2-6861E4DAA2F7}"/>
              </a:ext>
            </a:extLst>
          </p:cNvPr>
          <p:cNvSpPr txBox="1"/>
          <p:nvPr/>
        </p:nvSpPr>
        <p:spPr>
          <a:xfrm>
            <a:off x="1407305" y="1024127"/>
            <a:ext cx="9993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b="1" dirty="0"/>
              <a:t>Empresas familiares</a:t>
            </a:r>
            <a:r>
              <a:rPr lang="es-ES_tradnl" dirty="0"/>
              <a:t> </a:t>
            </a:r>
            <a:r>
              <a:rPr lang="es-ES" dirty="0"/>
              <a:t>pueden presentar una relación positiva con la probabilidad de ser zombis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Mayor cantidad de </a:t>
            </a:r>
            <a:r>
              <a:rPr lang="es-ES" b="1" dirty="0"/>
              <a:t>información original</a:t>
            </a:r>
            <a:r>
              <a:rPr lang="es-ES" dirty="0"/>
              <a:t> en las imágenes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Prueba con otras </a:t>
            </a:r>
            <a:r>
              <a:rPr lang="es-ES" b="1" dirty="0"/>
              <a:t>arquitecturas de CNN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053153966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FC7EB-51AE-44EC-BB56-2EDA53C7D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6160"/>
            <a:ext cx="6226018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_tradnl" sz="3600" dirty="0">
                <a:cs typeface="Times New Roman" panose="02020603050405020304" pitchFamily="18" charset="0"/>
              </a:rPr>
              <a:t>Identificación</a:t>
            </a:r>
            <a:r>
              <a:rPr lang="en-US" sz="3600" dirty="0">
                <a:cs typeface="Times New Roman" panose="02020603050405020304" pitchFamily="18" charset="0"/>
              </a:rPr>
              <a:t> de empresas zombis PYMES </a:t>
            </a:r>
            <a:r>
              <a:rPr lang="es-ES_tradnl" sz="3600" dirty="0">
                <a:cs typeface="Times New Roman" panose="02020603050405020304" pitchFamily="18" charset="0"/>
              </a:rPr>
              <a:t>mediante</a:t>
            </a:r>
            <a:r>
              <a:rPr lang="en-US" sz="3600" dirty="0">
                <a:cs typeface="Times New Roman" panose="02020603050405020304" pitchFamily="18" charset="0"/>
              </a:rPr>
              <a:t> redes </a:t>
            </a:r>
            <a:r>
              <a:rPr lang="es-ES_tradnl" sz="3600" dirty="0">
                <a:cs typeface="Times New Roman" panose="02020603050405020304" pitchFamily="18" charset="0"/>
              </a:rPr>
              <a:t>neuronales</a:t>
            </a:r>
            <a:r>
              <a:rPr lang="en-US" sz="3600" dirty="0">
                <a:cs typeface="Times New Roman" panose="02020603050405020304" pitchFamily="18" charset="0"/>
              </a:rPr>
              <a:t> convolutivas</a:t>
            </a:r>
          </a:p>
        </p:txBody>
      </p:sp>
      <p:pic>
        <p:nvPicPr>
          <p:cNvPr id="4" name="Picture 2" descr="Diagrama&#10;&#10;Descripción generada automáticamente">
            <a:extLst>
              <a:ext uri="{FF2B5EF4-FFF2-40B4-BE49-F238E27FC236}">
                <a16:creationId xmlns:a16="http://schemas.microsoft.com/office/drawing/2014/main" id="{0DDFEABE-D389-4BB1-B8DB-6A1508A84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4615" b="19830"/>
          <a:stretch/>
        </p:blipFill>
        <p:spPr>
          <a:xfrm>
            <a:off x="6637242" y="664659"/>
            <a:ext cx="4794895" cy="26975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A5A4821-5FBA-4E8F-81EF-1BC682514EF2}"/>
              </a:ext>
            </a:extLst>
          </p:cNvPr>
          <p:cNvSpPr txBox="1"/>
          <p:nvPr/>
        </p:nvSpPr>
        <p:spPr>
          <a:xfrm>
            <a:off x="482600" y="4865160"/>
            <a:ext cx="3472833" cy="1318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Sumit Kumar Jethani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Jethani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Tutorizado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por: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Agustín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Sánchez Medina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Félix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Blázquez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Santana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834470-8D18-468E-8272-2A90694922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28" t="8472" r="3806" b="4185"/>
          <a:stretch/>
        </p:blipFill>
        <p:spPr>
          <a:xfrm>
            <a:off x="6233825" y="3963054"/>
            <a:ext cx="5198312" cy="180421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F9701AB-EBC7-4618-BD18-1A4A145161CD}"/>
              </a:ext>
            </a:extLst>
          </p:cNvPr>
          <p:cNvSpPr txBox="1">
            <a:spLocks/>
          </p:cNvSpPr>
          <p:nvPr/>
        </p:nvSpPr>
        <p:spPr>
          <a:xfrm>
            <a:off x="482600" y="3323191"/>
            <a:ext cx="3572111" cy="61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s-ES" sz="3600" dirty="0">
                <a:cs typeface="Times New Roman" panose="02020603050405020304" pitchFamily="18" charset="0"/>
              </a:rPr>
              <a:t>Muchas Gracias</a:t>
            </a:r>
            <a:endParaRPr lang="en-US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62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1C237-EB08-4AEE-9F35-954D0DA6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624" y="0"/>
            <a:ext cx="2046688" cy="488886"/>
          </a:xfrm>
        </p:spPr>
        <p:txBody>
          <a:bodyPr/>
          <a:lstStyle/>
          <a:p>
            <a:r>
              <a:rPr lang="es-ES" sz="2000" b="1" dirty="0"/>
              <a:t>2. Metodología</a:t>
            </a:r>
            <a:endParaRPr lang="es-ES_tradnl" sz="2000" b="1" dirty="0"/>
          </a:p>
        </p:txBody>
      </p:sp>
      <p:pic>
        <p:nvPicPr>
          <p:cNvPr id="1026" name="Picture 2" descr="Cross Industry Standard Process for Data Mining - Wikipedia, la  enciclopedia libre">
            <a:extLst>
              <a:ext uri="{FF2B5EF4-FFF2-40B4-BE49-F238E27FC236}">
                <a16:creationId xmlns:a16="http://schemas.microsoft.com/office/drawing/2014/main" id="{91DBA7CB-47AA-43F9-8062-41965687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32" y="860081"/>
            <a:ext cx="5096239" cy="510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55B001C-C497-4233-A319-1C60CC0D0EE0}"/>
              </a:ext>
            </a:extLst>
          </p:cNvPr>
          <p:cNvSpPr txBox="1"/>
          <p:nvPr/>
        </p:nvSpPr>
        <p:spPr>
          <a:xfrm>
            <a:off x="5355771" y="1443820"/>
            <a:ext cx="6639509" cy="3520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b="1" i="1" dirty="0"/>
              <a:t>CRISP-DM (</a:t>
            </a:r>
            <a:r>
              <a:rPr lang="es-ES_tradnl" b="1" dirty="0"/>
              <a:t>Cross </a:t>
            </a:r>
            <a:r>
              <a:rPr lang="es-ES_tradnl" b="1" dirty="0" err="1"/>
              <a:t>Industry</a:t>
            </a:r>
            <a:r>
              <a:rPr lang="es-ES_tradnl" b="1" dirty="0"/>
              <a:t> Standard </a:t>
            </a:r>
            <a:r>
              <a:rPr lang="es-ES_tradnl" b="1" dirty="0" err="1"/>
              <a:t>Process</a:t>
            </a:r>
            <a:r>
              <a:rPr lang="es-ES_tradnl" b="1" dirty="0"/>
              <a:t> for Data </a:t>
            </a:r>
            <a:r>
              <a:rPr lang="es-ES_tradnl" b="1" dirty="0" err="1"/>
              <a:t>Mining</a:t>
            </a:r>
            <a:r>
              <a:rPr lang="es-ES" b="1" i="1" dirty="0"/>
              <a:t>)</a:t>
            </a:r>
            <a:endParaRPr lang="es-ES_tradnl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_tradnl" sz="1600" dirty="0"/>
              <a:t>Comprensión del negocio (</a:t>
            </a:r>
            <a:r>
              <a:rPr lang="es-ES_tradnl" sz="1600" i="1" dirty="0"/>
              <a:t>Business Understanding</a:t>
            </a:r>
            <a:r>
              <a:rPr lang="es-ES_tradnl" sz="1600" dirty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sz="1600" dirty="0"/>
              <a:t>Comprensión de los datos (</a:t>
            </a:r>
            <a:r>
              <a:rPr lang="es-ES" sz="1600" i="1" dirty="0"/>
              <a:t>Data Understanding</a:t>
            </a:r>
            <a:r>
              <a:rPr lang="es-ES" sz="1600" dirty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sz="1600" dirty="0"/>
              <a:t>Preparación de los datos (</a:t>
            </a:r>
            <a:r>
              <a:rPr lang="es-ES" sz="1600" i="1" dirty="0"/>
              <a:t>Data Preparation</a:t>
            </a:r>
            <a:r>
              <a:rPr lang="es-ES" sz="1600" dirty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_tradnl" sz="1600" dirty="0"/>
              <a:t>Modelado (</a:t>
            </a:r>
            <a:r>
              <a:rPr lang="es-ES_tradnl" sz="1600" i="1" dirty="0"/>
              <a:t>Modeling</a:t>
            </a:r>
            <a:r>
              <a:rPr lang="es-ES_tradnl" sz="1600" dirty="0"/>
              <a:t>)</a:t>
            </a:r>
            <a:endParaRPr lang="es-ES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_tradnl" sz="1600" dirty="0"/>
              <a:t>Evaluación (</a:t>
            </a:r>
            <a:r>
              <a:rPr lang="es-ES_tradnl" sz="1600" i="1" dirty="0"/>
              <a:t>Evaluation</a:t>
            </a:r>
            <a:r>
              <a:rPr lang="es-ES_tradnl" sz="1600" dirty="0"/>
              <a:t>)</a:t>
            </a:r>
            <a:endParaRPr lang="es-ES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_tradnl" sz="1600" dirty="0"/>
              <a:t>Despliegue (</a:t>
            </a:r>
            <a:r>
              <a:rPr lang="es-ES_tradnl" sz="1600" i="1" dirty="0"/>
              <a:t>Deployment</a:t>
            </a:r>
            <a:r>
              <a:rPr lang="es-ES_tradnl" sz="1600" dirty="0"/>
              <a:t>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0C044B-0650-4C7F-8F07-AFE430E5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40E0C8-1D08-494D-AB2F-32C4BE84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4047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1C237-EB08-4AEE-9F35-954D0DA6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518" y="45789"/>
            <a:ext cx="8326963" cy="488886"/>
          </a:xfrm>
        </p:spPr>
        <p:txBody>
          <a:bodyPr/>
          <a:lstStyle/>
          <a:p>
            <a:pPr algn="ctr"/>
            <a:r>
              <a:rPr lang="es-ES" sz="2000" b="1" dirty="0"/>
              <a:t>3.1. Empresas zombis: Concepto y Características</a:t>
            </a:r>
            <a:endParaRPr lang="es-ES_tradnl" sz="20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00FD5C-3DC5-4A8E-A9ED-DCE027FD810B}"/>
              </a:ext>
            </a:extLst>
          </p:cNvPr>
          <p:cNvSpPr txBox="1"/>
          <p:nvPr/>
        </p:nvSpPr>
        <p:spPr>
          <a:xfrm>
            <a:off x="1294645" y="1495683"/>
            <a:ext cx="141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Concepto</a:t>
            </a:r>
            <a:endParaRPr lang="es-ES_tradnl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67E753B-DF88-40C1-AA7C-F5760D4CDCEE}"/>
              </a:ext>
            </a:extLst>
          </p:cNvPr>
          <p:cNvCxnSpPr/>
          <p:nvPr/>
        </p:nvCxnSpPr>
        <p:spPr>
          <a:xfrm>
            <a:off x="2706986" y="1855960"/>
            <a:ext cx="2227153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D077C38B-B3DC-4281-985E-826B41BF9984}"/>
              </a:ext>
            </a:extLst>
          </p:cNvPr>
          <p:cNvSpPr txBox="1"/>
          <p:nvPr/>
        </p:nvSpPr>
        <p:spPr>
          <a:xfrm>
            <a:off x="5207614" y="1378906"/>
            <a:ext cx="6389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Empresas </a:t>
            </a:r>
            <a:r>
              <a:rPr lang="es-ES" sz="1600" b="1" dirty="0"/>
              <a:t>insolventes</a:t>
            </a:r>
            <a:r>
              <a:rPr lang="es-ES" sz="1600" dirty="0"/>
              <a:t> e </a:t>
            </a:r>
            <a:r>
              <a:rPr lang="es-ES" sz="1600" b="1" dirty="0"/>
              <a:t>ineficientes</a:t>
            </a:r>
            <a:r>
              <a:rPr lang="es-ES" sz="1600" dirty="0"/>
              <a:t> que permanecen en funcionamiento gracias al </a:t>
            </a:r>
            <a:r>
              <a:rPr lang="es-ES" sz="1600" b="1" dirty="0"/>
              <a:t>apoyo financiero externo</a:t>
            </a:r>
            <a:r>
              <a:rPr lang="es-ES" sz="1600" dirty="0"/>
              <a:t> que reciben, bien sea en forma de </a:t>
            </a:r>
            <a:r>
              <a:rPr lang="es-ES" sz="1600" b="1" dirty="0"/>
              <a:t>subvenciones del gobierno</a:t>
            </a:r>
            <a:r>
              <a:rPr lang="es-ES" sz="1600" dirty="0"/>
              <a:t> o </a:t>
            </a:r>
            <a:r>
              <a:rPr lang="es-ES" sz="1600" b="1" dirty="0"/>
              <a:t>créditos bancarios subvencionados</a:t>
            </a:r>
            <a:endParaRPr lang="es-ES_tradnl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89402F1-4801-4BB5-8D48-071E13EC2382}"/>
              </a:ext>
            </a:extLst>
          </p:cNvPr>
          <p:cNvSpPr txBox="1"/>
          <p:nvPr/>
        </p:nvSpPr>
        <p:spPr>
          <a:xfrm>
            <a:off x="1932518" y="3630832"/>
            <a:ext cx="17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Características</a:t>
            </a:r>
            <a:endParaRPr lang="es-ES_tradnl" b="1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D78C8CB-B2EE-4B36-ABC7-07816DAD7608}"/>
              </a:ext>
            </a:extLst>
          </p:cNvPr>
          <p:cNvCxnSpPr/>
          <p:nvPr/>
        </p:nvCxnSpPr>
        <p:spPr>
          <a:xfrm>
            <a:off x="3868847" y="4006028"/>
            <a:ext cx="2227153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Abrir llave 7">
            <a:extLst>
              <a:ext uri="{FF2B5EF4-FFF2-40B4-BE49-F238E27FC236}">
                <a16:creationId xmlns:a16="http://schemas.microsoft.com/office/drawing/2014/main" id="{F7FC957C-992E-40EB-9D5D-C1BF6F7EC693}"/>
              </a:ext>
            </a:extLst>
          </p:cNvPr>
          <p:cNvSpPr/>
          <p:nvPr/>
        </p:nvSpPr>
        <p:spPr>
          <a:xfrm>
            <a:off x="6209168" y="3105338"/>
            <a:ext cx="249690" cy="17913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600" b="1" i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358266B-505D-48B3-863D-0FA5DD393035}"/>
              </a:ext>
            </a:extLst>
          </p:cNvPr>
          <p:cNvSpPr txBox="1"/>
          <p:nvPr/>
        </p:nvSpPr>
        <p:spPr>
          <a:xfrm>
            <a:off x="6618083" y="2915217"/>
            <a:ext cx="4688546" cy="198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sz="1600" dirty="0"/>
              <a:t>Dependen de </a:t>
            </a:r>
            <a:r>
              <a:rPr lang="es-ES" sz="1600" b="1" dirty="0"/>
              <a:t>apoyos externos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sz="1600" dirty="0"/>
              <a:t>Empresas endeudadas </a:t>
            </a:r>
            <a:r>
              <a:rPr lang="es-ES" sz="1600" dirty="0">
                <a:sym typeface="Wingdings" panose="05000000000000000000" pitchFamily="2" charset="2"/>
              </a:rPr>
              <a:t> </a:t>
            </a:r>
            <a:r>
              <a:rPr lang="es-ES" sz="1600" b="1" dirty="0">
                <a:sym typeface="Wingdings" panose="05000000000000000000" pitchFamily="2" charset="2"/>
              </a:rPr>
              <a:t>Apalancadas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sz="1600" dirty="0">
                <a:sym typeface="Wingdings" panose="05000000000000000000" pitchFamily="2" charset="2"/>
              </a:rPr>
              <a:t>Rentabilidades económicas (ROA): </a:t>
            </a:r>
            <a:r>
              <a:rPr lang="es-ES" sz="1600" b="1" dirty="0">
                <a:sym typeface="Wingdings" panose="05000000000000000000" pitchFamily="2" charset="2"/>
              </a:rPr>
              <a:t>bajas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sz="1600" dirty="0">
                <a:sym typeface="Wingdings" panose="05000000000000000000" pitchFamily="2" charset="2"/>
              </a:rPr>
              <a:t>Empresas de </a:t>
            </a:r>
            <a:r>
              <a:rPr lang="es-ES" sz="1600" b="1" dirty="0">
                <a:sym typeface="Wingdings" panose="05000000000000000000" pitchFamily="2" charset="2"/>
              </a:rPr>
              <a:t>mediana-larga edad</a:t>
            </a:r>
            <a:endParaRPr lang="es-ES_tradnl" sz="1600" b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7D99EE-589A-47BD-B563-4A3155A4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E4A0EF-FD54-4828-AB06-86B0F769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648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8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1C237-EB08-4AEE-9F35-954D0DA6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6" y="0"/>
            <a:ext cx="10968265" cy="523465"/>
          </a:xfrm>
        </p:spPr>
        <p:txBody>
          <a:bodyPr/>
          <a:lstStyle/>
          <a:p>
            <a:pPr algn="ctr"/>
            <a:r>
              <a:rPr lang="es-ES" sz="2000" b="1" dirty="0"/>
              <a:t>3.1. Empresas zombis: Criterios para Identificar Pymes Zombis Españolas</a:t>
            </a:r>
            <a:endParaRPr lang="es-ES_tradnl" sz="2000" b="1" dirty="0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086ED89E-A1CE-4DDB-94DA-879AE77F9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08217"/>
              </p:ext>
            </p:extLst>
          </p:nvPr>
        </p:nvGraphicFramePr>
        <p:xfrm>
          <a:off x="611866" y="669417"/>
          <a:ext cx="5745391" cy="5519165"/>
        </p:xfrm>
        <a:graphic>
          <a:graphicData uri="http://schemas.openxmlformats.org/drawingml/2006/table">
            <a:tbl>
              <a:tblPr firstRow="1" firstCol="1" bandRow="1"/>
              <a:tblGrid>
                <a:gridCol w="1904322">
                  <a:extLst>
                    <a:ext uri="{9D8B030D-6E8A-4147-A177-3AD203B41FA5}">
                      <a16:colId xmlns:a16="http://schemas.microsoft.com/office/drawing/2014/main" val="1735620497"/>
                    </a:ext>
                  </a:extLst>
                </a:gridCol>
                <a:gridCol w="2072487">
                  <a:extLst>
                    <a:ext uri="{9D8B030D-6E8A-4147-A177-3AD203B41FA5}">
                      <a16:colId xmlns:a16="http://schemas.microsoft.com/office/drawing/2014/main" val="1857122633"/>
                    </a:ext>
                  </a:extLst>
                </a:gridCol>
                <a:gridCol w="594609">
                  <a:extLst>
                    <a:ext uri="{9D8B030D-6E8A-4147-A177-3AD203B41FA5}">
                      <a16:colId xmlns:a16="http://schemas.microsoft.com/office/drawing/2014/main" val="211331678"/>
                    </a:ext>
                  </a:extLst>
                </a:gridCol>
                <a:gridCol w="1173973">
                  <a:extLst>
                    <a:ext uri="{9D8B030D-6E8A-4147-A177-3AD203B41FA5}">
                      <a16:colId xmlns:a16="http://schemas.microsoft.com/office/drawing/2014/main" val="1179163683"/>
                    </a:ext>
                  </a:extLst>
                </a:gridCol>
              </a:tblGrid>
              <a:tr h="3590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 del articulo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Autor/es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Año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Nº de citas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13490"/>
                  </a:ext>
                </a:extLst>
              </a:tr>
              <a:tr h="854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Zombie lending and depressed restructuring in Japan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Caballero, Ricardo J.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Hoshi, Takeo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Kashyap, Anil K.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2008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Scopus: 408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679047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Why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did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'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zombie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'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firms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recover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Japan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Fukuda,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Shin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ichi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Nakamura, Jun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ichi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2011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Wiley Online Library: 76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09964"/>
                  </a:ext>
                </a:extLst>
              </a:tr>
              <a:tr h="9098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 panel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study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zombie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SMEs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Japan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Identification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borrowing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investment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behavior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Imai,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Kentaro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Scopus: 28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840315"/>
                  </a:ext>
                </a:extLst>
              </a:tr>
              <a:tr h="6519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Quantity and Characteristics of Zombie Firms in China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Zhu, He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Fan, H E</a:t>
                      </a: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Scopus: 6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123112"/>
                  </a:ext>
                </a:extLst>
              </a:tr>
              <a:tr h="9098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walking dead? Zombie firms and productivity performance in OECD countries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Adalet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McGowan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Müge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Andrews, Dan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Millot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Valentine</a:t>
                      </a: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Web of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Science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21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780669"/>
                  </a:ext>
                </a:extLst>
              </a:tr>
              <a:tr h="1304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Living with zombie companies: Do we know where the threat lies?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Urionabarrenetxea, Sara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Garcia-Merino, Jose Domingo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San-Jose, Leire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Retolaza, Jose Luis</a:t>
                      </a: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Science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Direct: 8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743913"/>
                  </a:ext>
                </a:extLst>
              </a:tr>
            </a:tbl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80F870-BB6E-4373-983F-76460D06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99BDC9-9FD7-482B-8ABE-5A292E2F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96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1C237-EB08-4AEE-9F35-954D0DA6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6" y="0"/>
            <a:ext cx="10968265" cy="523465"/>
          </a:xfrm>
        </p:spPr>
        <p:txBody>
          <a:bodyPr/>
          <a:lstStyle/>
          <a:p>
            <a:pPr algn="ctr"/>
            <a:r>
              <a:rPr lang="es-ES" sz="2000" b="1" dirty="0"/>
              <a:t>3.1. Empresas zombis: Criterios para Identificar Pymes Zombis Españolas</a:t>
            </a:r>
            <a:endParaRPr lang="es-ES_tradnl" sz="2000" b="1" dirty="0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086ED89E-A1CE-4DDB-94DA-879AE77F9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41630"/>
              </p:ext>
            </p:extLst>
          </p:nvPr>
        </p:nvGraphicFramePr>
        <p:xfrm>
          <a:off x="611866" y="669417"/>
          <a:ext cx="5745391" cy="5519165"/>
        </p:xfrm>
        <a:graphic>
          <a:graphicData uri="http://schemas.openxmlformats.org/drawingml/2006/table">
            <a:tbl>
              <a:tblPr firstRow="1" firstCol="1" bandRow="1"/>
              <a:tblGrid>
                <a:gridCol w="1904322">
                  <a:extLst>
                    <a:ext uri="{9D8B030D-6E8A-4147-A177-3AD203B41FA5}">
                      <a16:colId xmlns:a16="http://schemas.microsoft.com/office/drawing/2014/main" val="1735620497"/>
                    </a:ext>
                  </a:extLst>
                </a:gridCol>
                <a:gridCol w="2072487">
                  <a:extLst>
                    <a:ext uri="{9D8B030D-6E8A-4147-A177-3AD203B41FA5}">
                      <a16:colId xmlns:a16="http://schemas.microsoft.com/office/drawing/2014/main" val="1857122633"/>
                    </a:ext>
                  </a:extLst>
                </a:gridCol>
                <a:gridCol w="594609">
                  <a:extLst>
                    <a:ext uri="{9D8B030D-6E8A-4147-A177-3AD203B41FA5}">
                      <a16:colId xmlns:a16="http://schemas.microsoft.com/office/drawing/2014/main" val="211331678"/>
                    </a:ext>
                  </a:extLst>
                </a:gridCol>
                <a:gridCol w="1173973">
                  <a:extLst>
                    <a:ext uri="{9D8B030D-6E8A-4147-A177-3AD203B41FA5}">
                      <a16:colId xmlns:a16="http://schemas.microsoft.com/office/drawing/2014/main" val="1179163683"/>
                    </a:ext>
                  </a:extLst>
                </a:gridCol>
              </a:tblGrid>
              <a:tr h="3590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 del articulo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Autor/es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Año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Nº de citas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13490"/>
                  </a:ext>
                </a:extLst>
              </a:tr>
              <a:tr h="854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Zombie lending and depressed restructuring in Japan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Caballero, Ricardo J.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Hoshi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Takeo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Kashyap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Anil K.</a:t>
                      </a: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2008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Scopus: 408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679047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Why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did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'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zombie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'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firms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recover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Japan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Fukuda,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Shin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ichi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Nakamura, Jun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ichi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2011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Wiley Online Library: 76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09964"/>
                  </a:ext>
                </a:extLst>
              </a:tr>
              <a:tr h="9098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 panel </a:t>
                      </a:r>
                      <a:r>
                        <a:rPr lang="es-ES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study</a:t>
                      </a: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s-ES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zombie</a:t>
                      </a: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SMEs</a:t>
                      </a: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es-ES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Japan</a:t>
                      </a: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ES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Identification</a:t>
                      </a: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borrowing</a:t>
                      </a: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s-ES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investment</a:t>
                      </a: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behavior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Imai, </a:t>
                      </a:r>
                      <a:r>
                        <a:rPr lang="es-ES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Kentaro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Scopus: 28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840315"/>
                  </a:ext>
                </a:extLst>
              </a:tr>
              <a:tr h="6519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Quantity and Characteristics of Zombie Firms in China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Zhu, He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Fan, H E</a:t>
                      </a: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Scopus: 6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123112"/>
                  </a:ext>
                </a:extLst>
              </a:tr>
              <a:tr h="9098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walking dead? Zombie firms and productivity performance in OECD countries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Adalet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McGowan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Müge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Andrews, Dan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Millot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Valentine</a:t>
                      </a: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Web of Science: 21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780669"/>
                  </a:ext>
                </a:extLst>
              </a:tr>
              <a:tr h="1304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Living with zombie companies: Do we know where the threat lies?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Urionabarrenetxea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Sara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Garcia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-Merino,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Jose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Domingo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San-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Jose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Leire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Retolaza,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Jose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Luis</a:t>
                      </a: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Science</a:t>
                      </a: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Direct: 8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57" marR="36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74391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EAC92310-3999-4B34-9A86-1422D2F8DB67}"/>
              </a:ext>
            </a:extLst>
          </p:cNvPr>
          <p:cNvSpPr txBox="1"/>
          <p:nvPr/>
        </p:nvSpPr>
        <p:spPr>
          <a:xfrm>
            <a:off x="8425543" y="693563"/>
            <a:ext cx="198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Criterio principal</a:t>
            </a:r>
            <a:endParaRPr lang="es-ES_trad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8968DC8-35E2-4A24-980F-C63CDB6051E8}"/>
                  </a:ext>
                </a:extLst>
              </p:cNvPr>
              <p:cNvSpPr txBox="1"/>
              <p:nvPr/>
            </p:nvSpPr>
            <p:spPr>
              <a:xfrm>
                <a:off x="7574187" y="1412380"/>
                <a:ext cx="4209144" cy="2690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16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s-ES" sz="16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_tradnl" sz="16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_tradnl" sz="16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Gastos</m:t>
                              </m:r>
                              <m:r>
                                <a:rPr lang="es-E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Financieros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s-E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E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_tradnl" sz="16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DRT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s-E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E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s-E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E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1600" b="1" dirty="0">
                  <a:latin typeface="+mj-lt"/>
                  <a:ea typeface="Calibri" panose="020F0502020204030204" pitchFamily="34" charset="0"/>
                </a:endParaRPr>
              </a:p>
              <a:p>
                <a:endParaRPr lang="es-ES" sz="1600" b="1" dirty="0">
                  <a:latin typeface="+mj-lt"/>
                  <a:ea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_tradnl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  <m:sup>
                          <m:r>
                            <a:rPr lang="es-E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E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_tradnl" sz="16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rs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s-E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s-ES_tradnl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s-E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sup>
                      </m:sSubSup>
                      <m:r>
                        <a:rPr lang="es-ES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ES_tradnl" sz="1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_tradnl" sz="16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s-ES_tradnl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a:rPr lang="es-ES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_tradnl" sz="16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rl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  <m:r>
                                    <a:rPr lang="es-E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 sz="16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sSubSup>
                        <m:sSubSupPr>
                          <m:ctrlPr>
                            <a:rPr lang="es-ES_tradnl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s-E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s-E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sup>
                      </m:sSubSup>
                    </m:oMath>
                  </m:oMathPara>
                </a14:m>
                <a:endParaRPr lang="es-ES" sz="1600" b="1" dirty="0">
                  <a:effectLst/>
                  <a:latin typeface="+mj-lt"/>
                  <a:ea typeface="Calibri" panose="020F0502020204030204" pitchFamily="34" charset="0"/>
                </a:endParaRPr>
              </a:p>
              <a:p>
                <a:endParaRPr lang="es-ES" sz="1600" b="1" dirty="0">
                  <a:latin typeface="+mj-lt"/>
                  <a:ea typeface="Calibri" panose="020F0502020204030204" pitchFamily="34" charset="0"/>
                </a:endParaRPr>
              </a:p>
              <a:p>
                <a:r>
                  <a:rPr lang="es-ES" sz="1600" b="1" dirty="0">
                    <a:effectLst/>
                    <a:latin typeface="+mj-lt"/>
                    <a:ea typeface="Calibri" panose="020F0502020204030204" pitchFamily="34" charset="0"/>
                  </a:rPr>
                  <a:t>Condición 1:</a:t>
                </a:r>
                <a:r>
                  <a:rPr lang="es-ES" sz="16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+mj-lt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s-ES_tradnl" sz="16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s-E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s-E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s-E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=2</m:t>
                        </m:r>
                      </m:sup>
                      <m:e>
                        <m:sSub>
                          <m:sSubPr>
                            <m:ctrlPr>
                              <a:rPr lang="es-ES_tradnl" sz="16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EBIT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es-E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E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a:rPr lang="es-E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s-E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lang="es-E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E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s-ES_tradnl" sz="16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s-E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es-E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s-E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a:rPr lang="es-E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s-E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  <m:sup>
                            <m:r>
                              <a:rPr lang="es-E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s-ES" sz="1600" dirty="0">
                    <a:effectLst/>
                    <a:latin typeface="+mj-lt"/>
                    <a:ea typeface="Times New Roman" panose="02020603050405020304" pitchFamily="18" charset="0"/>
                  </a:rPr>
                  <a:t> &lt; 0</a:t>
                </a:r>
              </a:p>
              <a:p>
                <a:endParaRPr lang="es-ES" sz="1600" dirty="0">
                  <a:latin typeface="+mj-lt"/>
                </a:endParaRPr>
              </a:p>
              <a:p>
                <a:r>
                  <a:rPr lang="es-ES" sz="1600" b="1" dirty="0">
                    <a:effectLst/>
                    <a:latin typeface="+mj-lt"/>
                    <a:ea typeface="Times New Roman" panose="02020603050405020304" pitchFamily="18" charset="0"/>
                  </a:rPr>
                  <a:t>Condición 2:</a:t>
                </a:r>
                <a:r>
                  <a:rPr lang="es-ES" sz="1600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s-E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E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s-ES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s-ES_tradnl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s-E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E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s-E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E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600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s-ES" sz="1600" b="1" dirty="0">
                    <a:effectLst/>
                    <a:latin typeface="+mj-lt"/>
                    <a:ea typeface="Times New Roman" panose="02020603050405020304" pitchFamily="18" charset="0"/>
                  </a:rPr>
                  <a:t>O</a:t>
                </a:r>
                <a:r>
                  <a:rPr lang="es-ES" sz="1600" dirty="0">
                    <a:effectLst/>
                    <a:latin typeface="+mj-lt"/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s-E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E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s-ES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 </m:t>
                    </m:r>
                    <m:sSubSup>
                      <m:sSubSupPr>
                        <m:ctrlPr>
                          <a:rPr lang="es-ES_tradnl" sz="16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s-E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E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  <m:sup>
                        <m:r>
                          <a:rPr lang="es-E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s-ES_tradnl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8968DC8-35E2-4A24-980F-C63CDB605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187" y="1412380"/>
                <a:ext cx="4209144" cy="2690608"/>
              </a:xfrm>
              <a:prstGeom prst="rect">
                <a:avLst/>
              </a:prstGeom>
              <a:blipFill>
                <a:blip r:embed="rId2"/>
                <a:stretch>
                  <a:fillRect l="-724" b="-136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17F0AFFB-66B6-4342-BEA2-E163E8B1CB8D}"/>
              </a:ext>
            </a:extLst>
          </p:cNvPr>
          <p:cNvSpPr/>
          <p:nvPr/>
        </p:nvSpPr>
        <p:spPr>
          <a:xfrm>
            <a:off x="8425543" y="702143"/>
            <a:ext cx="1988457" cy="390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1BE429B-E3CC-458F-88DC-38C05DFB34C8}"/>
              </a:ext>
            </a:extLst>
          </p:cNvPr>
          <p:cNvSpPr txBox="1"/>
          <p:nvPr/>
        </p:nvSpPr>
        <p:spPr>
          <a:xfrm>
            <a:off x="8377917" y="4651771"/>
            <a:ext cx="230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Criterio alternativo</a:t>
            </a:r>
            <a:endParaRPr lang="es-ES_tradnl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DB1D53F-A8D2-455F-8A03-D2C14A3D8B99}"/>
              </a:ext>
            </a:extLst>
          </p:cNvPr>
          <p:cNvSpPr/>
          <p:nvPr/>
        </p:nvSpPr>
        <p:spPr>
          <a:xfrm>
            <a:off x="8425543" y="4659392"/>
            <a:ext cx="2155372" cy="390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A38F0AD-C595-487D-92AD-190E3D87F60E}"/>
                  </a:ext>
                </a:extLst>
              </p:cNvPr>
              <p:cNvSpPr txBox="1"/>
              <p:nvPr/>
            </p:nvSpPr>
            <p:spPr>
              <a:xfrm>
                <a:off x="7273017" y="5359924"/>
                <a:ext cx="4510314" cy="419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s-ES_tradnl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s-E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E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  <m:sup>
                              <m:r>
                                <a:rPr lang="es-E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s-E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rs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s-E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s-ES_tradnl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s-E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sup>
                      </m:sSubSup>
                      <m:r>
                        <a:rPr lang="es-E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_tradnl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rl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s-E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s-ES_tradnl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s-E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s-E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sup>
                      </m:sSubSup>
                    </m:oMath>
                  </m:oMathPara>
                </a14:m>
                <a:endParaRPr lang="es-ES_tradnl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A38F0AD-C595-487D-92AD-190E3D87F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017" y="5359924"/>
                <a:ext cx="4510314" cy="419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1A5806-6A3F-4F3C-B9EB-A598829A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438EE8-B078-4E5E-BB48-172A5C5F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9" grpId="0"/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1C237-EB08-4AEE-9F35-954D0DA6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70" y="91440"/>
            <a:ext cx="8004861" cy="628516"/>
          </a:xfrm>
        </p:spPr>
        <p:txBody>
          <a:bodyPr/>
          <a:lstStyle/>
          <a:p>
            <a:pPr algn="ctr"/>
            <a:r>
              <a:rPr lang="es-ES" sz="2000" b="1" dirty="0"/>
              <a:t>3.2. Redes neuronales convolutivas (CNN) en el Ámbito Financiero</a:t>
            </a:r>
            <a:br>
              <a:rPr lang="es-ES" sz="2000" dirty="0"/>
            </a:br>
            <a:endParaRPr lang="es-ES_tradnl" sz="2000" b="1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C2BB51DB-9DA2-437A-9232-10BFA6CA0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52645"/>
              </p:ext>
            </p:extLst>
          </p:nvPr>
        </p:nvGraphicFramePr>
        <p:xfrm>
          <a:off x="498954" y="536287"/>
          <a:ext cx="6482417" cy="5787517"/>
        </p:xfrm>
        <a:graphic>
          <a:graphicData uri="http://schemas.openxmlformats.org/drawingml/2006/table">
            <a:tbl>
              <a:tblPr firstRow="1" firstCol="1" bandRow="1"/>
              <a:tblGrid>
                <a:gridCol w="1099261">
                  <a:extLst>
                    <a:ext uri="{9D8B030D-6E8A-4147-A177-3AD203B41FA5}">
                      <a16:colId xmlns:a16="http://schemas.microsoft.com/office/drawing/2014/main" val="1216738417"/>
                    </a:ext>
                  </a:extLst>
                </a:gridCol>
                <a:gridCol w="1104040">
                  <a:extLst>
                    <a:ext uri="{9D8B030D-6E8A-4147-A177-3AD203B41FA5}">
                      <a16:colId xmlns:a16="http://schemas.microsoft.com/office/drawing/2014/main" val="891113302"/>
                    </a:ext>
                  </a:extLst>
                </a:gridCol>
                <a:gridCol w="2348716">
                  <a:extLst>
                    <a:ext uri="{9D8B030D-6E8A-4147-A177-3AD203B41FA5}">
                      <a16:colId xmlns:a16="http://schemas.microsoft.com/office/drawing/2014/main" val="1157644282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896360339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38689762"/>
                    </a:ext>
                  </a:extLst>
                </a:gridCol>
              </a:tblGrid>
              <a:tr h="2784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Entrada CNN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Temática general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 articulo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Autor/es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Año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50962"/>
                  </a:ext>
                </a:extLst>
              </a:tr>
              <a:tr h="722505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Imágenes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Trading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Algorithmic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financial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trading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deep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convolutional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neural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networks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Time series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image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conversion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approach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Sezer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Omer Berat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Ozbayoglu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Ahmet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Murat</a:t>
                      </a: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969433"/>
                  </a:ext>
                </a:extLst>
              </a:tr>
              <a:tr h="537773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Encoding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candlesticks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as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images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for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pattern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classification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using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convolutional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neural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networks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Chen, Jun Hao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Tsai, Yun Cheng</a:t>
                      </a: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680637"/>
                  </a:ext>
                </a:extLst>
              </a:tr>
              <a:tr h="537773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Predicción destino empresarial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Bankruptcy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prediction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using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imaged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financial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ratios and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convolutional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neural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networks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Hosaka,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Tadaaki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274617"/>
                  </a:ext>
                </a:extLst>
              </a:tr>
              <a:tr h="101021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Otros (series temporales, vectores densos, datos de panel)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Predicción precio de las acciones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Deep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for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event-driven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stock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prediction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Ding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Xiao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Zhang,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Yue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Liu,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Ting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Duan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Junwen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2015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50081"/>
                  </a:ext>
                </a:extLst>
              </a:tr>
              <a:tr h="1571481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Forecasting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stock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prices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from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the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limit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order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book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using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convolutional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neural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networks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Tsantekidis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Avraam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Passalis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Nikolaos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Tefas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Anastasios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Kanniainen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Juho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Gabbouj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Moncef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Iosifidis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Alexandros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880886"/>
                  </a:ext>
                </a:extLst>
              </a:tr>
              <a:tr h="692203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b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Predicción destino empresarial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Corporate Failure Prediction: An Evaluation of Deep Learning vs Discrete Hazard Models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Alam,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Nurul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Gao,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Junbin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Jones, Stewart</a:t>
                      </a: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2021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115347"/>
                  </a:ext>
                </a:extLst>
              </a:tr>
            </a:tbl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3D2C56-018A-4633-BF4B-C4E7B1F6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E007B1-1806-4123-A93A-F551A645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3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1C237-EB08-4AEE-9F35-954D0DA6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94" y="100584"/>
            <a:ext cx="7889908" cy="628516"/>
          </a:xfrm>
        </p:spPr>
        <p:txBody>
          <a:bodyPr/>
          <a:lstStyle/>
          <a:p>
            <a:pPr algn="ctr"/>
            <a:r>
              <a:rPr lang="es-ES" sz="2000" b="1" dirty="0"/>
              <a:t>3.2. Redes neuronales convolutivas (CNN) en el Ámbito Financiero</a:t>
            </a:r>
            <a:br>
              <a:rPr lang="es-ES" sz="2000" dirty="0"/>
            </a:br>
            <a:endParaRPr lang="es-ES_tradnl" sz="2000" b="1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C2BB51DB-9DA2-437A-9232-10BFA6CA0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63215"/>
              </p:ext>
            </p:extLst>
          </p:nvPr>
        </p:nvGraphicFramePr>
        <p:xfrm>
          <a:off x="498954" y="536287"/>
          <a:ext cx="6482417" cy="5787517"/>
        </p:xfrm>
        <a:graphic>
          <a:graphicData uri="http://schemas.openxmlformats.org/drawingml/2006/table">
            <a:tbl>
              <a:tblPr firstRow="1" firstCol="1" bandRow="1"/>
              <a:tblGrid>
                <a:gridCol w="1099261">
                  <a:extLst>
                    <a:ext uri="{9D8B030D-6E8A-4147-A177-3AD203B41FA5}">
                      <a16:colId xmlns:a16="http://schemas.microsoft.com/office/drawing/2014/main" val="1216738417"/>
                    </a:ext>
                  </a:extLst>
                </a:gridCol>
                <a:gridCol w="1104040">
                  <a:extLst>
                    <a:ext uri="{9D8B030D-6E8A-4147-A177-3AD203B41FA5}">
                      <a16:colId xmlns:a16="http://schemas.microsoft.com/office/drawing/2014/main" val="891113302"/>
                    </a:ext>
                  </a:extLst>
                </a:gridCol>
                <a:gridCol w="2348716">
                  <a:extLst>
                    <a:ext uri="{9D8B030D-6E8A-4147-A177-3AD203B41FA5}">
                      <a16:colId xmlns:a16="http://schemas.microsoft.com/office/drawing/2014/main" val="1157644282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896360339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38689762"/>
                    </a:ext>
                  </a:extLst>
                </a:gridCol>
              </a:tblGrid>
              <a:tr h="2784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Entrada CNN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Temática general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 articulo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Autor/es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Año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50962"/>
                  </a:ext>
                </a:extLst>
              </a:tr>
              <a:tr h="722505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Imágenes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Trading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Algorithmic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financial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trading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deep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convolutional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neural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networks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Time series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image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conversion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approach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Sezer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Omer Berat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Ozbayoglu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Ahmet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Murat</a:t>
                      </a: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969433"/>
                  </a:ext>
                </a:extLst>
              </a:tr>
              <a:tr h="537773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Encoding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candlesticks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as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images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for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pattern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classification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using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convolutional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neural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networks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Chen, Jun Hao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Tsai, Yun Cheng</a:t>
                      </a: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680637"/>
                  </a:ext>
                </a:extLst>
              </a:tr>
              <a:tr h="537773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Predicción destino empresarial</a:t>
                      </a:r>
                    </a:p>
                  </a:txBody>
                  <a:tcPr marL="18302" marR="183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Bankruptcy</a:t>
                      </a:r>
                      <a:r>
                        <a:rPr lang="es-ES_tradn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prediction</a:t>
                      </a:r>
                      <a:r>
                        <a:rPr lang="es-ES_tradn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using</a:t>
                      </a:r>
                      <a:r>
                        <a:rPr lang="es-ES_tradn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imaged</a:t>
                      </a:r>
                      <a:r>
                        <a:rPr lang="es-ES_tradn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financial</a:t>
                      </a:r>
                      <a:r>
                        <a:rPr lang="es-ES_tradn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ratios and </a:t>
                      </a:r>
                      <a:r>
                        <a:rPr lang="es-ES_tradnl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convolutional</a:t>
                      </a:r>
                      <a:r>
                        <a:rPr lang="es-ES_tradn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neural </a:t>
                      </a:r>
                      <a:r>
                        <a:rPr lang="es-ES_tradnl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networks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Hosaka, </a:t>
                      </a:r>
                      <a:r>
                        <a:rPr lang="es-ES_tradnl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Tadaaki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s-ES_tradnl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274617"/>
                  </a:ext>
                </a:extLst>
              </a:tr>
              <a:tr h="101021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Otros (series temporales, vectores densos, datos de panel)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Predicción precio de las acciones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Deep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for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event-driven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stock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prediction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Ding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Xiao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Zhang,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Yue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Liu,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Ting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Duan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Junwen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2015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50081"/>
                  </a:ext>
                </a:extLst>
              </a:tr>
              <a:tr h="1571481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Forecasting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stock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prices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from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the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limit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order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book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using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convolutional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neural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networks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Tsantekidis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Avraam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Passalis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Nikolaos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Tefas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Anastasios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Kanniainen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Juho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Gabbouj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Moncef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Iosifidis</a:t>
                      </a: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Alexandros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880886"/>
                  </a:ext>
                </a:extLst>
              </a:tr>
              <a:tr h="692203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b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Predicción destino empresarial</a:t>
                      </a:r>
                      <a:endParaRPr lang="es-ES_tradn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Corporate Failure Prediction: An Evaluation of Deep Learning vs Discrete Hazard Models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Alam,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Nurul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Gao, </a:t>
                      </a:r>
                      <a:r>
                        <a:rPr lang="es-ES_tradnl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Junbin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Jones, Stewart</a:t>
                      </a: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2021</a:t>
                      </a:r>
                      <a:endParaRPr lang="es-ES_tradn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302" marR="18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115347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A06DE61E-B5B3-44DA-AD50-4FD67410FAA9}"/>
              </a:ext>
            </a:extLst>
          </p:cNvPr>
          <p:cNvSpPr txBox="1"/>
          <p:nvPr/>
        </p:nvSpPr>
        <p:spPr>
          <a:xfrm>
            <a:off x="7228114" y="2769198"/>
            <a:ext cx="4963886" cy="151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/>
              <a:t>Aplica las CNN para la</a:t>
            </a:r>
            <a:r>
              <a:rPr lang="es-ES" sz="1600" b="1" dirty="0"/>
              <a:t> predicción de las empresas en bancarrota </a:t>
            </a:r>
            <a:r>
              <a:rPr lang="es-ES" sz="1600" dirty="0"/>
              <a:t>mediante dos métodos: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_tradnl" sz="1600" b="1" dirty="0"/>
              <a:t>Aleatorio</a:t>
            </a:r>
            <a:r>
              <a:rPr lang="es-ES_tradnl" sz="1600" dirty="0"/>
              <a:t>: exactitud entre 77% y 90%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_tradnl" sz="1600" b="1" dirty="0"/>
              <a:t>Correlacionado</a:t>
            </a:r>
            <a:r>
              <a:rPr lang="es-ES_tradnl" sz="1600" dirty="0"/>
              <a:t>: exactitud entre 77% y 92%</a:t>
            </a:r>
            <a:endParaRPr lang="es-ES" sz="1600" dirty="0"/>
          </a:p>
        </p:txBody>
      </p:sp>
      <p:sp>
        <p:nvSpPr>
          <p:cNvPr id="6" name="Flecha: curvada hacia arriba 5">
            <a:extLst>
              <a:ext uri="{FF2B5EF4-FFF2-40B4-BE49-F238E27FC236}">
                <a16:creationId xmlns:a16="http://schemas.microsoft.com/office/drawing/2014/main" id="{08574CC3-E105-4B35-91A7-C88F6AD7812B}"/>
              </a:ext>
            </a:extLst>
          </p:cNvPr>
          <p:cNvSpPr/>
          <p:nvPr/>
        </p:nvSpPr>
        <p:spPr>
          <a:xfrm rot="10800000" flipH="1">
            <a:off x="7111999" y="1669142"/>
            <a:ext cx="2293257" cy="899886"/>
          </a:xfrm>
          <a:prstGeom prst="curvedUpArrow">
            <a:avLst>
              <a:gd name="adj1" fmla="val 25000"/>
              <a:gd name="adj2" fmla="val 50000"/>
              <a:gd name="adj3" fmla="val 37903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9537E1-E970-45F0-9045-6ED7E481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23CFE7-18AB-44DB-9F2B-B31AEA42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4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</TotalTime>
  <Words>3031</Words>
  <Application>Microsoft Office PowerPoint</Application>
  <PresentationFormat>Panorámica</PresentationFormat>
  <Paragraphs>756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Seaford</vt:lpstr>
      <vt:lpstr>Wingdings</vt:lpstr>
      <vt:lpstr>LevelVTI</vt:lpstr>
      <vt:lpstr>Identificación de empresas zombis PYMES mediante redes neuronales convolutivas</vt:lpstr>
      <vt:lpstr>Presentación de PowerPoint</vt:lpstr>
      <vt:lpstr>1. Introducción</vt:lpstr>
      <vt:lpstr>2. Metodología</vt:lpstr>
      <vt:lpstr>3.1. Empresas zombis: Concepto y Características</vt:lpstr>
      <vt:lpstr>3.1. Empresas zombis: Criterios para Identificar Pymes Zombis Españolas</vt:lpstr>
      <vt:lpstr>3.1. Empresas zombis: Criterios para Identificar Pymes Zombis Españolas</vt:lpstr>
      <vt:lpstr>3.2. Redes neuronales convolutivas (CNN) en el Ámbito Financiero </vt:lpstr>
      <vt:lpstr>3.2. Redes neuronales convolutivas (CNN) en el Ámbito Financiero </vt:lpstr>
      <vt:lpstr>Presentación de PowerPoint</vt:lpstr>
      <vt:lpstr>4.1. Comprensión del negocio: Recursos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Identificación de empresas zombis PYMES mediante redes neuronales convolutivas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Identificación de empresas zombis PYMES mediante redes neuronales convolutivas</dc:title>
  <dc:creator>sumit kumar</dc:creator>
  <cp:lastModifiedBy>sumit kumar</cp:lastModifiedBy>
  <cp:revision>88</cp:revision>
  <dcterms:created xsi:type="dcterms:W3CDTF">2022-02-01T16:52:12Z</dcterms:created>
  <dcterms:modified xsi:type="dcterms:W3CDTF">2022-02-09T09:58:23Z</dcterms:modified>
</cp:coreProperties>
</file>