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91" r:id="rId4"/>
    <p:sldId id="292" r:id="rId5"/>
    <p:sldId id="293" r:id="rId6"/>
    <p:sldId id="263" r:id="rId7"/>
    <p:sldId id="270" r:id="rId8"/>
    <p:sldId id="283" r:id="rId9"/>
    <p:sldId id="280" r:id="rId10"/>
    <p:sldId id="266" r:id="rId11"/>
    <p:sldId id="275" r:id="rId12"/>
    <p:sldId id="267" r:id="rId13"/>
    <p:sldId id="272" r:id="rId14"/>
    <p:sldId id="273" r:id="rId15"/>
    <p:sldId id="274" r:id="rId16"/>
    <p:sldId id="276" r:id="rId17"/>
    <p:sldId id="277" r:id="rId18"/>
    <p:sldId id="285" r:id="rId19"/>
    <p:sldId id="288" r:id="rId20"/>
    <p:sldId id="286" r:id="rId21"/>
    <p:sldId id="287" r:id="rId22"/>
    <p:sldId id="271"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60FBA-A708-4FFB-BDDA-7C20C7648000}" v="22" dt="2024-05-08T17:06:22.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504" y="4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683AE6-4540-4662-BF47-3C483A25AEC5}" type="datetime1">
              <a:rPr lang="en-IN" smtClean="0"/>
              <a:t>09-05-2024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110011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39352B-329D-4861-BF36-0D1D675DCB12}" type="datetime1">
              <a:rPr lang="en-IN" smtClean="0"/>
              <a:t>09-05-2024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275088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ABDF57-CD13-4E0B-A508-A06F25F4D0F5}" type="datetime1">
              <a:rPr lang="en-IN" smtClean="0"/>
              <a:t>09-05-2024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353521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ED87A6C-4FB2-4381-963B-005C9C4A1A16}" type="datetime1">
              <a:rPr lang="en-IN" smtClean="0"/>
              <a:t>09-05-2024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2127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9FC4F-DEBE-4B2F-979D-BA20FAB0F94D}" type="datetime1">
              <a:rPr lang="en-IN" smtClean="0"/>
              <a:t>09-05-2024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1129906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0A8C9B5-2CBA-4078-8ADD-7E6775252D55}" type="datetime1">
              <a:rPr lang="en-IN" smtClean="0"/>
              <a:t>09-05-2024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66200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F2F55A7-47D3-412B-B522-66E41FCE5292}" type="datetime1">
              <a:rPr lang="en-IN" smtClean="0"/>
              <a:t>09-05-2024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234120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6CA9AC3-4023-43D7-B864-D15AD14D0C0A}" type="datetime1">
              <a:rPr lang="en-IN" smtClean="0"/>
              <a:t>09-05-2024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94441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02B83-BDFB-4F89-BED2-96E4D02366EC}" type="datetime1">
              <a:rPr lang="en-IN" smtClean="0"/>
              <a:t>09-05-2024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57610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F79DF-23C4-44E0-896C-ED99E7461A55}" type="datetime1">
              <a:rPr lang="en-IN" smtClean="0"/>
              <a:t>09-05-2024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125801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63034-7B0A-4D8F-AAAB-B5DF3719F94E}" type="datetime1">
              <a:rPr lang="en-IN" smtClean="0"/>
              <a:t>09-05-2024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107A40-7FD5-436B-B3DD-01066071B37C}" type="slidenum">
              <a:rPr lang="en-IN" smtClean="0"/>
              <a:t>‹#›</a:t>
            </a:fld>
            <a:endParaRPr lang="en-IN" dirty="0"/>
          </a:p>
        </p:txBody>
      </p:sp>
    </p:spTree>
    <p:extLst>
      <p:ext uri="{BB962C8B-B14F-4D97-AF65-F5344CB8AC3E}">
        <p14:creationId xmlns:p14="http://schemas.microsoft.com/office/powerpoint/2010/main" val="413906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80F9C-B6BE-41CA-BD39-F8F5E40A24CE}" type="datetime1">
              <a:rPr lang="en-IN" smtClean="0"/>
              <a:t>09-05-2024</a:t>
            </a:fld>
            <a:endParaRPr lang="en-IN"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07A40-7FD5-436B-B3DD-01066071B37C}" type="slidenum">
              <a:rPr lang="en-IN" smtClean="0"/>
              <a:t>‹#›</a:t>
            </a:fld>
            <a:endParaRPr lang="en-IN" dirty="0"/>
          </a:p>
        </p:txBody>
      </p:sp>
    </p:spTree>
    <p:extLst>
      <p:ext uri="{BB962C8B-B14F-4D97-AF65-F5344CB8AC3E}">
        <p14:creationId xmlns:p14="http://schemas.microsoft.com/office/powerpoint/2010/main" val="443169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physionet.org/content/ucddb/1.0.0/"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medicaljane.com/ailment/sleep-disorders/"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8376" y="1556627"/>
            <a:ext cx="9708812" cy="4749620"/>
          </a:xfrm>
        </p:spPr>
        <p:txBody>
          <a:bodyPr>
            <a:normAutofit lnSpcReduction="10000"/>
          </a:bodyPr>
          <a:lstStyle/>
          <a:p>
            <a:r>
              <a:rPr lang="en-IN" sz="2400" dirty="0">
                <a:solidFill>
                  <a:schemeClr val="tx1"/>
                </a:solidFill>
                <a:latin typeface="Times New Roman" panose="02020603050405020304" pitchFamily="18" charset="0"/>
                <a:cs typeface="Times New Roman" panose="02020603050405020304" pitchFamily="18" charset="0"/>
              </a:rPr>
              <a:t>Project Domain: Artificial Intelligence in Healthcare</a:t>
            </a:r>
          </a:p>
          <a:p>
            <a:endParaRPr lang="en-IN" sz="1600" b="1"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Proposed Title: </a:t>
            </a:r>
          </a:p>
          <a:p>
            <a:r>
              <a:rPr lang="en-IN" sz="2000" b="1" dirty="0">
                <a:solidFill>
                  <a:schemeClr val="tx1"/>
                </a:solidFill>
                <a:latin typeface="Times New Roman" panose="02020603050405020304" pitchFamily="18" charset="0"/>
                <a:cs typeface="Times New Roman" panose="02020603050405020304" pitchFamily="18" charset="0"/>
              </a:rPr>
              <a:t>AI Driven personalized sleep breathing pattern classification for sleep apnea detection</a:t>
            </a:r>
            <a:br>
              <a:rPr lang="en-IN" sz="2000" dirty="0">
                <a:solidFill>
                  <a:schemeClr val="tx1"/>
                </a:solidFill>
                <a:latin typeface="Times New Roman" panose="02020603050405020304" pitchFamily="18" charset="0"/>
                <a:cs typeface="Times New Roman" panose="02020603050405020304" pitchFamily="18" charset="0"/>
              </a:rPr>
            </a:br>
            <a:r>
              <a:rPr lang="en-IN" sz="1400" b="1" dirty="0">
                <a:solidFill>
                  <a:schemeClr val="tx1"/>
                </a:solidFill>
                <a:latin typeface="Times New Roman" panose="02020603050405020304" pitchFamily="18" charset="0"/>
                <a:cs typeface="Times New Roman" panose="02020603050405020304" pitchFamily="18" charset="0"/>
              </a:rPr>
              <a:t>May 2024</a:t>
            </a:r>
            <a:endParaRPr lang="en-IN" sz="1000" dirty="0">
              <a:solidFill>
                <a:schemeClr val="tx1"/>
              </a:solidFill>
              <a:latin typeface="Times New Roman" panose="02020603050405020304" pitchFamily="18" charset="0"/>
              <a:cs typeface="Times New Roman" panose="02020603050405020304" pitchFamily="18" charset="0"/>
            </a:endParaRPr>
          </a:p>
          <a:p>
            <a:endParaRPr lang="en-IN" sz="1000" i="1" dirty="0">
              <a:solidFill>
                <a:schemeClr val="tx1"/>
              </a:solidFill>
              <a:latin typeface="Times New Roman" panose="02020603050405020304" pitchFamily="18" charset="0"/>
              <a:cs typeface="Times New Roman" panose="02020603050405020304" pitchFamily="18" charset="0"/>
            </a:endParaRPr>
          </a:p>
          <a:p>
            <a:r>
              <a:rPr lang="en-IN" sz="1500" i="1" dirty="0">
                <a:solidFill>
                  <a:schemeClr val="tx1"/>
                </a:solidFill>
                <a:latin typeface="Times New Roman" panose="02020603050405020304" pitchFamily="18" charset="0"/>
                <a:cs typeface="Times New Roman" panose="02020603050405020304" pitchFamily="18" charset="0"/>
              </a:rPr>
              <a:t>Project Team Members:</a:t>
            </a:r>
            <a:endParaRPr lang="en-IN" sz="1700" i="1" dirty="0">
              <a:solidFill>
                <a:schemeClr val="tx1"/>
              </a:solidFill>
              <a:latin typeface="Times New Roman" panose="02020603050405020304" pitchFamily="18" charset="0"/>
              <a:cs typeface="Times New Roman" panose="02020603050405020304" pitchFamily="18" charset="0"/>
            </a:endParaRPr>
          </a:p>
          <a:p>
            <a:endParaRPr lang="en-IN" sz="14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SUMIT KUMAR MANDAL (20BCE2885)</a:t>
            </a:r>
          </a:p>
          <a:p>
            <a:r>
              <a:rPr lang="en-IN" sz="1600" b="1" dirty="0">
                <a:solidFill>
                  <a:schemeClr val="tx1"/>
                </a:solidFill>
                <a:latin typeface="Times New Roman" panose="02020603050405020304" pitchFamily="18" charset="0"/>
                <a:cs typeface="Times New Roman" panose="02020603050405020304" pitchFamily="18" charset="0"/>
              </a:rPr>
              <a:t>NAMAN AGRAHARI (20BCE2886)</a:t>
            </a:r>
          </a:p>
          <a:p>
            <a:r>
              <a:rPr lang="en-IN" sz="1600" b="1" dirty="0">
                <a:solidFill>
                  <a:schemeClr val="tx1"/>
                </a:solidFill>
                <a:latin typeface="Times New Roman" panose="02020603050405020304" pitchFamily="18" charset="0"/>
                <a:cs typeface="Times New Roman" panose="02020603050405020304" pitchFamily="18" charset="0"/>
              </a:rPr>
              <a:t>AVIRAL SHARMA ( 20BCE2918)</a:t>
            </a:r>
          </a:p>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i="1" dirty="0">
                <a:solidFill>
                  <a:schemeClr val="tx1"/>
                </a:solidFill>
                <a:latin typeface="Times New Roman" panose="02020603050405020304" pitchFamily="18" charset="0"/>
                <a:cs typeface="Times New Roman" panose="02020603050405020304" pitchFamily="18" charset="0"/>
              </a:rPr>
              <a:t>under the guidance of</a:t>
            </a:r>
          </a:p>
          <a:p>
            <a:r>
              <a:rPr lang="en-IN" sz="1800" b="1" dirty="0">
                <a:solidFill>
                  <a:schemeClr val="tx1"/>
                </a:solidFill>
                <a:latin typeface="Times New Roman" panose="02020603050405020304" pitchFamily="18" charset="0"/>
                <a:cs typeface="Times New Roman" panose="02020603050405020304" pitchFamily="18" charset="0"/>
              </a:rPr>
              <a:t>Prof. RA.K. Saravanaguru,</a:t>
            </a:r>
          </a:p>
          <a:p>
            <a:r>
              <a:rPr lang="en-IN" sz="1600" b="1" dirty="0">
                <a:solidFill>
                  <a:schemeClr val="tx1"/>
                </a:solidFill>
                <a:latin typeface="Times New Roman" panose="02020603050405020304" pitchFamily="18" charset="0"/>
                <a:cs typeface="Times New Roman" panose="02020603050405020304" pitchFamily="18" charset="0"/>
              </a:rPr>
              <a:t>Professor,  Department of Information Security, </a:t>
            </a:r>
          </a:p>
          <a:p>
            <a:r>
              <a:rPr lang="en-IN" sz="1600" b="1" dirty="0">
                <a:solidFill>
                  <a:schemeClr val="tx1"/>
                </a:solidFill>
                <a:latin typeface="Times New Roman" panose="02020603050405020304" pitchFamily="18" charset="0"/>
                <a:cs typeface="Times New Roman" panose="02020603050405020304" pitchFamily="18" charset="0"/>
              </a:rPr>
              <a:t>School of Computer Science and Engineering (SCOPE), VIT Vellore Campus.</a:t>
            </a:r>
          </a:p>
          <a:p>
            <a:endParaRPr lang="en-IN" sz="1600" b="1" dirty="0">
              <a:solidFill>
                <a:schemeClr val="tx1"/>
              </a:solidFill>
              <a:latin typeface="Times New Roman" panose="02020603050405020304" pitchFamily="18" charset="0"/>
              <a:cs typeface="Times New Roman" panose="02020603050405020304" pitchFamily="18" charset="0"/>
            </a:endParaRPr>
          </a:p>
          <a:p>
            <a:endParaRPr lang="en-IN" sz="1400" dirty="0">
              <a:solidFill>
                <a:schemeClr val="tx1"/>
              </a:solidFill>
              <a:latin typeface="Times New Roman" panose="02020603050405020304" pitchFamily="18" charset="0"/>
              <a:cs typeface="Times New Roman" panose="02020603050405020304" pitchFamily="18" charset="0"/>
            </a:endParaRPr>
          </a:p>
          <a:p>
            <a:endParaRPr lang="en-IN" sz="1400" dirty="0">
              <a:solidFill>
                <a:schemeClr val="tx1"/>
              </a:solidFill>
              <a:latin typeface="Times New Roman" panose="02020603050405020304" pitchFamily="18" charset="0"/>
              <a:cs typeface="Times New Roman" panose="02020603050405020304" pitchFamily="18" charset="0"/>
            </a:endParaRPr>
          </a:p>
          <a:p>
            <a:endParaRPr lang="en-IN" sz="1400" dirty="0">
              <a:solidFill>
                <a:schemeClr val="tx1"/>
              </a:solidFill>
              <a:latin typeface="Times New Roman" panose="02020603050405020304" pitchFamily="18" charset="0"/>
              <a:cs typeface="Times New Roman" panose="02020603050405020304" pitchFamily="18" charset="0"/>
            </a:endParaRPr>
          </a:p>
          <a:p>
            <a:endParaRPr lang="en-IN" sz="900" dirty="0">
              <a:solidFill>
                <a:schemeClr val="tx1"/>
              </a:solidFill>
            </a:endParaRPr>
          </a:p>
        </p:txBody>
      </p:sp>
      <p:sp>
        <p:nvSpPr>
          <p:cNvPr id="5" name="Rectangle 4"/>
          <p:cNvSpPr txBox="1">
            <a:spLocks noChangeArrowheads="1"/>
          </p:cNvSpPr>
          <p:nvPr/>
        </p:nvSpPr>
        <p:spPr>
          <a:xfrm>
            <a:off x="0" y="0"/>
            <a:ext cx="12192000" cy="1447800"/>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chemeClr val="bg1"/>
                </a:solidFill>
                <a:latin typeface="Times New Roman" panose="02020603050405020304" pitchFamily="18" charset="0"/>
                <a:cs typeface="Times New Roman" panose="02020603050405020304" pitchFamily="18" charset="0"/>
              </a:rPr>
              <a:t>   B.Tech Computer Science and Engineering</a:t>
            </a:r>
            <a:endParaRPr lang="en-IN" sz="3200" b="1" dirty="0">
              <a:solidFill>
                <a:schemeClr val="bg1"/>
              </a:solidFill>
              <a:latin typeface="Times New Roman" panose="02020603050405020304" pitchFamily="18" charset="0"/>
              <a:cs typeface="Times New Roman" panose="02020603050405020304" pitchFamily="18" charset="0"/>
            </a:endParaRPr>
          </a:p>
          <a:p>
            <a:pPr algn="l"/>
            <a:r>
              <a:rPr lang="en-US" sz="3200" b="1" dirty="0">
                <a:solidFill>
                  <a:schemeClr val="bg1"/>
                </a:solidFill>
                <a:latin typeface="Times New Roman" panose="02020603050405020304" pitchFamily="18" charset="0"/>
                <a:cs typeface="Times New Roman" panose="02020603050405020304" pitchFamily="18" charset="0"/>
              </a:rPr>
              <a:t>   CSE1904 – Capstone Project – Final Review </a:t>
            </a:r>
          </a:p>
        </p:txBody>
      </p:sp>
      <p:sp>
        <p:nvSpPr>
          <p:cNvPr id="4" name="Date Placeholder 3"/>
          <p:cNvSpPr>
            <a:spLocks noGrp="1"/>
          </p:cNvSpPr>
          <p:nvPr>
            <p:ph type="dt" sz="half" idx="10"/>
          </p:nvPr>
        </p:nvSpPr>
        <p:spPr/>
        <p:txBody>
          <a:bodyPr/>
          <a:lstStyle/>
          <a:p>
            <a:fld id="{C77C4DBB-14C3-459F-9C6A-59BC798736E9}" type="datetime1">
              <a:rPr lang="en-IN" smtClean="0">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smtClean="0">
                <a:solidFill>
                  <a:prstClr val="black">
                    <a:tint val="75000"/>
                  </a:prstClr>
                </a:solidFill>
                <a:latin typeface="Calibri"/>
              </a:rPr>
              <a:pPr/>
              <a:t>1</a:t>
            </a:fld>
            <a:endParaRPr lang="en-IN" dirty="0">
              <a:solidFill>
                <a:prstClr val="black">
                  <a:tint val="75000"/>
                </a:prstClr>
              </a:solidFill>
              <a:latin typeface="Calibri"/>
            </a:endParaRPr>
          </a:p>
        </p:txBody>
      </p:sp>
      <p:pic>
        <p:nvPicPr>
          <p:cNvPr id="2" name="Picture 1">
            <a:extLst>
              <a:ext uri="{FF2B5EF4-FFF2-40B4-BE49-F238E27FC236}">
                <a16:creationId xmlns:a16="http://schemas.microsoft.com/office/drawing/2014/main" id="{64FC7311-AF73-5773-9BAE-DC22155B68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0720" y="92710"/>
            <a:ext cx="3718560" cy="1262380"/>
          </a:xfrm>
          <a:prstGeom prst="rect">
            <a:avLst/>
          </a:prstGeom>
          <a:noFill/>
          <a:ln>
            <a:noFill/>
          </a:ln>
        </p:spPr>
      </p:pic>
    </p:spTree>
    <p:extLst>
      <p:ext uri="{BB962C8B-B14F-4D97-AF65-F5344CB8AC3E}">
        <p14:creationId xmlns:p14="http://schemas.microsoft.com/office/powerpoint/2010/main" val="247253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6530" y="1195317"/>
            <a:ext cx="6307495" cy="5526159"/>
          </a:xfrm>
        </p:spPr>
        <p:txBody>
          <a:bodyPr>
            <a:normAutofit lnSpcReduction="10000"/>
          </a:bodyPr>
          <a:lstStyle/>
          <a:p>
            <a:pPr marL="742950" lvl="1" indent="-285750" algn="just">
              <a:buFont typeface="Wingdings" panose="05000000000000000000" pitchFamily="2" charset="2"/>
              <a:buChar char="Ø"/>
            </a:pPr>
            <a:r>
              <a:rPr lang="en-US" sz="1800" dirty="0">
                <a:solidFill>
                  <a:schemeClr val="tx1"/>
                </a:solidFill>
                <a:latin typeface="+mj-lt"/>
                <a:cs typeface="Times New Roman" panose="02020603050405020304" pitchFamily="18" charset="0"/>
              </a:rPr>
              <a:t>The project begins with the acquisition of the PhysioNet Apnea-ECG dataset, comprising 70 single-lead ECG recordings, expert annotations, and relevant metadata.</a:t>
            </a:r>
          </a:p>
          <a:p>
            <a:pPr marL="742950" lvl="1" indent="-285750" algn="just">
              <a:buFont typeface="Wingdings" panose="05000000000000000000" pitchFamily="2" charset="2"/>
              <a:buChar char="Ø"/>
            </a:pPr>
            <a:r>
              <a:rPr lang="en-US" sz="1800" dirty="0">
                <a:solidFill>
                  <a:schemeClr val="tx1"/>
                </a:solidFill>
                <a:latin typeface="+mj-lt"/>
                <a:cs typeface="Times New Roman" panose="02020603050405020304" pitchFamily="18" charset="0"/>
              </a:rPr>
              <a:t>Pre-processing involves applying the Hamilton algorithm for R-peak detection, followed by RR interval and amplitude extraction.</a:t>
            </a:r>
          </a:p>
          <a:p>
            <a:pPr marL="742950" lvl="1" indent="-285750" algn="just">
              <a:buFont typeface="Wingdings" panose="05000000000000000000" pitchFamily="2" charset="2"/>
              <a:buChar char="Ø"/>
            </a:pPr>
            <a:r>
              <a:rPr lang="en-US" sz="1800" dirty="0">
                <a:solidFill>
                  <a:schemeClr val="tx1"/>
                </a:solidFill>
                <a:latin typeface="+mj-lt"/>
                <a:cs typeface="Times New Roman" panose="02020603050405020304" pitchFamily="18" charset="0"/>
              </a:rPr>
              <a:t>Feature extraction is conducted to derive informative features related to RR intervals and amplitudes crucial for SA detection. These features are then normalized using min-max normalization to ensure uniform scales.</a:t>
            </a:r>
          </a:p>
          <a:p>
            <a:pPr marL="742950" lvl="1" indent="-285750" algn="just">
              <a:buFont typeface="Wingdings" panose="05000000000000000000" pitchFamily="2" charset="2"/>
              <a:buChar char="Ø"/>
            </a:pPr>
            <a:r>
              <a:rPr lang="en-US" sz="1800" dirty="0">
                <a:solidFill>
                  <a:schemeClr val="tx1"/>
                </a:solidFill>
                <a:latin typeface="+mj-lt"/>
                <a:cs typeface="Times New Roman" panose="02020603050405020304" pitchFamily="18" charset="0"/>
              </a:rPr>
              <a:t>The machine learning model implementation utilizes a modified LeNet-5 architecture for SA detection, incorporating one-dimensional convolution, dropout layers, and reduced complexity for optimal performance. Traditional machine learning models like SVM, KNN, LR, and MLP are also considered.</a:t>
            </a:r>
          </a:p>
          <a:p>
            <a:pPr marL="742950" lvl="1" indent="-285750" algn="just">
              <a:buFont typeface="Wingdings" panose="05000000000000000000" pitchFamily="2" charset="2"/>
              <a:buChar char="Ø"/>
            </a:pPr>
            <a:r>
              <a:rPr lang="en-US" sz="1800" dirty="0">
                <a:solidFill>
                  <a:schemeClr val="tx1"/>
                </a:solidFill>
                <a:latin typeface="+mj-lt"/>
                <a:cs typeface="Times New Roman" panose="02020603050405020304" pitchFamily="18" charset="0"/>
              </a:rPr>
              <a:t>Evaluation metrics such as Specificity, Sensitivity, and Accuracy are employed to assess model performance. Results are analyzed to determine the effectiveness of the proposed methodology in improving diagnostic capabilities for sleep apnea detection.</a:t>
            </a:r>
            <a:endParaRPr lang="en-IN" sz="1800" dirty="0">
              <a:solidFill>
                <a:schemeClr val="tx1"/>
              </a:solidFill>
              <a:latin typeface="+mj-lt"/>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600" b="1" dirty="0">
                <a:solidFill>
                  <a:schemeClr val="bg1"/>
                </a:solidFill>
                <a:latin typeface="Times New Roman" panose="02020603050405020304" pitchFamily="18" charset="0"/>
                <a:cs typeface="Times New Roman" panose="02020603050405020304" pitchFamily="18" charset="0"/>
              </a:rPr>
              <a:t>    WORKING PRINCIPLE</a:t>
            </a:r>
            <a:endParaRPr lang="en-US" sz="3600" b="1" dirty="0">
              <a:solidFill>
                <a:schemeClr val="bg1"/>
              </a:solidFill>
              <a:latin typeface="Times New Roman" pitchFamily="18" charset="0"/>
            </a:endParaRP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10</a:t>
            </a:fld>
            <a:endParaRPr lang="en-IN" dirty="0">
              <a:solidFill>
                <a:prstClr val="black">
                  <a:tint val="75000"/>
                </a:prstClr>
              </a:solidFill>
              <a:latin typeface="Calibri"/>
            </a:endParaRPr>
          </a:p>
        </p:txBody>
      </p:sp>
      <p:pic>
        <p:nvPicPr>
          <p:cNvPr id="2" name="Picture 1">
            <a:extLst>
              <a:ext uri="{FF2B5EF4-FFF2-40B4-BE49-F238E27FC236}">
                <a16:creationId xmlns:a16="http://schemas.microsoft.com/office/drawing/2014/main" id="{E4805203-7BDD-AF01-957B-3CAE4585B3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8662" y="993913"/>
            <a:ext cx="5423338" cy="2599159"/>
          </a:xfrm>
          <a:prstGeom prst="rect">
            <a:avLst/>
          </a:prstGeom>
        </p:spPr>
      </p:pic>
      <p:pic>
        <p:nvPicPr>
          <p:cNvPr id="10" name="Picture 9">
            <a:extLst>
              <a:ext uri="{FF2B5EF4-FFF2-40B4-BE49-F238E27FC236}">
                <a16:creationId xmlns:a16="http://schemas.microsoft.com/office/drawing/2014/main" id="{9E3417E4-4A32-F16B-9969-A05B98BC4DE0}"/>
              </a:ext>
            </a:extLst>
          </p:cNvPr>
          <p:cNvPicPr>
            <a:picLocks noChangeAspect="1"/>
          </p:cNvPicPr>
          <p:nvPr/>
        </p:nvPicPr>
        <p:blipFill>
          <a:blip r:embed="rId3"/>
          <a:stretch>
            <a:fillRect/>
          </a:stretch>
        </p:blipFill>
        <p:spPr>
          <a:xfrm>
            <a:off x="7087009" y="3744998"/>
            <a:ext cx="4638461" cy="3113002"/>
          </a:xfrm>
          <a:prstGeom prst="rect">
            <a:avLst/>
          </a:prstGeom>
        </p:spPr>
      </p:pic>
    </p:spTree>
    <p:extLst>
      <p:ext uri="{BB962C8B-B14F-4D97-AF65-F5344CB8AC3E}">
        <p14:creationId xmlns:p14="http://schemas.microsoft.com/office/powerpoint/2010/main" val="68004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11385"/>
            <a:ext cx="12019722" cy="5510091"/>
          </a:xfrm>
        </p:spPr>
        <p:txBody>
          <a:bodyPr>
            <a:normAutofit lnSpcReduction="10000"/>
          </a:bodyPr>
          <a:lstStyle/>
          <a:p>
            <a:pPr marL="914400" lvl="1" indent="-457200" algn="just">
              <a:buFont typeface="Arial" panose="020B0604020202020204" pitchFamily="34" charset="0"/>
              <a:buChar char="•"/>
            </a:pPr>
            <a:r>
              <a:rPr lang="en-GB" sz="3300" b="1" i="0" dirty="0">
                <a:solidFill>
                  <a:srgbClr val="000000"/>
                </a:solidFill>
                <a:effectLst/>
              </a:rPr>
              <a:t>DATASETS MODULE</a:t>
            </a:r>
          </a:p>
          <a:p>
            <a:pPr lvl="1" algn="just"/>
            <a:endParaRPr lang="en-US" sz="2000" dirty="0">
              <a:solidFill>
                <a:schemeClr val="tx1"/>
              </a:solidFill>
              <a:cs typeface="Times New Roman" panose="02020603050405020304" pitchFamily="18" charset="0"/>
            </a:endParaRPr>
          </a:p>
          <a:p>
            <a:pPr lvl="1" algn="just"/>
            <a:r>
              <a:rPr lang="en-US" sz="2000" dirty="0">
                <a:solidFill>
                  <a:schemeClr val="tx1"/>
                </a:solidFill>
                <a:cs typeface="Times New Roman" panose="02020603050405020304" pitchFamily="18" charset="0"/>
              </a:rPr>
              <a:t>This module deals with the acquisition and description of dataset used in the project. We have used a PhysioNet Apnea-ECG Dataset. [</a:t>
            </a:r>
            <a:r>
              <a:rPr lang="en-US" sz="2000" dirty="0">
                <a:solidFill>
                  <a:schemeClr val="tx1"/>
                </a:solidFill>
                <a:cs typeface="Times New Roman" panose="02020603050405020304" pitchFamily="18" charset="0"/>
                <a:hlinkClick r:id="rId2"/>
              </a:rPr>
              <a:t>https://physionet.org/content/ucddb/1.0.0/ </a:t>
            </a:r>
            <a:r>
              <a:rPr lang="en-IN" sz="2000" dirty="0">
                <a:solidFill>
                  <a:schemeClr val="tx1"/>
                </a:solidFill>
                <a:cs typeface="Times New Roman" panose="02020603050405020304" pitchFamily="18" charset="0"/>
              </a:rPr>
              <a:t>]</a:t>
            </a:r>
            <a:endParaRPr lang="en-US" sz="2000" dirty="0">
              <a:solidFill>
                <a:schemeClr val="tx1"/>
              </a:solidFill>
              <a:cs typeface="Times New Roman" panose="02020603050405020304" pitchFamily="18" charset="0"/>
            </a:endParaRPr>
          </a:p>
          <a:p>
            <a:pPr lvl="1" algn="just"/>
            <a:endParaRPr lang="en-US" sz="1300" dirty="0">
              <a:solidFill>
                <a:schemeClr val="tx1"/>
              </a:solidFill>
              <a:cs typeface="Times New Roman" panose="02020603050405020304" pitchFamily="18" charset="0"/>
            </a:endParaRPr>
          </a:p>
          <a:p>
            <a:pPr lvl="1" algn="just"/>
            <a:r>
              <a:rPr lang="en-US" sz="2000" dirty="0">
                <a:solidFill>
                  <a:srgbClr val="FF0000"/>
                </a:solidFill>
                <a:cs typeface="Times New Roman" panose="02020603050405020304" pitchFamily="18" charset="0"/>
              </a:rPr>
              <a:t>Description</a:t>
            </a:r>
          </a:p>
          <a:p>
            <a:pPr lvl="1" algn="just"/>
            <a:r>
              <a:rPr lang="en-US" sz="1600" dirty="0">
                <a:solidFill>
                  <a:schemeClr val="tx1"/>
                </a:solidFill>
                <a:cs typeface="Times New Roman" panose="02020603050405020304" pitchFamily="18" charset="0"/>
              </a:rPr>
              <a:t>Dataset: PhysioNet Apnea-ECG dataset from Philipps University. </a:t>
            </a:r>
          </a:p>
          <a:p>
            <a:pPr lvl="1" algn="just"/>
            <a:r>
              <a:rPr lang="en-US" sz="1600" dirty="0">
                <a:solidFill>
                  <a:schemeClr val="tx1"/>
                </a:solidFill>
                <a:cs typeface="Times New Roman" panose="02020603050405020304" pitchFamily="18" charset="0"/>
              </a:rPr>
              <a:t>Contents: 70 single-lead ECG signal recordings. </a:t>
            </a:r>
          </a:p>
          <a:p>
            <a:pPr lvl="1" algn="just"/>
            <a:r>
              <a:rPr lang="en-US" sz="1600" dirty="0">
                <a:solidFill>
                  <a:schemeClr val="tx1"/>
                </a:solidFill>
                <a:cs typeface="Times New Roman" panose="02020603050405020304" pitchFamily="18" charset="0"/>
              </a:rPr>
              <a:t>Sets: Released set (35 recordings) and withheld set (35 recordings). </a:t>
            </a:r>
          </a:p>
          <a:p>
            <a:pPr lvl="1" algn="just"/>
            <a:r>
              <a:rPr lang="en-US" sz="1600" dirty="0">
                <a:solidFill>
                  <a:schemeClr val="tx1"/>
                </a:solidFill>
                <a:cs typeface="Times New Roman" panose="02020603050405020304" pitchFamily="18" charset="0"/>
              </a:rPr>
              <a:t>Sampling: Signals sampled at 100 Hz. </a:t>
            </a:r>
          </a:p>
          <a:p>
            <a:pPr lvl="1" algn="just"/>
            <a:r>
              <a:rPr lang="en-US" sz="1600" dirty="0">
                <a:solidFill>
                  <a:schemeClr val="tx1"/>
                </a:solidFill>
                <a:cs typeface="Times New Roman" panose="02020603050405020304" pitchFamily="18" charset="0"/>
              </a:rPr>
              <a:t>Duration: Recordings ranged from 401 to 587 minutes. </a:t>
            </a:r>
          </a:p>
          <a:p>
            <a:pPr lvl="1" algn="just"/>
            <a:r>
              <a:rPr lang="en-US" sz="1600" dirty="0">
                <a:solidFill>
                  <a:schemeClr val="tx1"/>
                </a:solidFill>
                <a:cs typeface="Times New Roman" panose="02020603050405020304" pitchFamily="18" charset="0"/>
              </a:rPr>
              <a:t>Annotation: Expert annotations for 1-minute segments indicating apnea (labelled as SA) or normal. </a:t>
            </a:r>
          </a:p>
          <a:p>
            <a:pPr lvl="1" algn="just"/>
            <a:r>
              <a:rPr lang="en-US" sz="1600" dirty="0">
                <a:solidFill>
                  <a:schemeClr val="tx1"/>
                </a:solidFill>
                <a:cs typeface="Times New Roman" panose="02020603050405020304" pitchFamily="18" charset="0"/>
              </a:rPr>
              <a:t>Event Classification: No distinction between hypopnea and apnea; all events categorized as obstructive or mixed (central events excluded). </a:t>
            </a:r>
          </a:p>
          <a:p>
            <a:pPr lvl="1" algn="just"/>
            <a:r>
              <a:rPr lang="en-US" sz="1600" dirty="0">
                <a:solidFill>
                  <a:schemeClr val="tx1"/>
                </a:solidFill>
                <a:cs typeface="Times New Roman" panose="02020603050405020304" pitchFamily="18" charset="0"/>
              </a:rPr>
              <a:t>Recording Classes: </a:t>
            </a:r>
          </a:p>
          <a:p>
            <a:pPr lvl="1" algn="just"/>
            <a:r>
              <a:rPr lang="en-US" sz="1600" dirty="0">
                <a:solidFill>
                  <a:schemeClr val="tx1"/>
                </a:solidFill>
                <a:cs typeface="Times New Roman" panose="02020603050405020304" pitchFamily="18" charset="0"/>
              </a:rPr>
              <a:t>Class A: AHI ≥ 10, with at least 100 SA segments throughout. </a:t>
            </a:r>
          </a:p>
          <a:p>
            <a:pPr lvl="1" algn="just"/>
            <a:r>
              <a:rPr lang="en-US" sz="1600" dirty="0">
                <a:solidFill>
                  <a:schemeClr val="tx1"/>
                </a:solidFill>
                <a:cs typeface="Times New Roman" panose="02020603050405020304" pitchFamily="18" charset="0"/>
              </a:rPr>
              <a:t>Class B: AHI ≥ 5, with 5 to 99 SA segments. </a:t>
            </a:r>
          </a:p>
          <a:p>
            <a:pPr lvl="1" algn="just"/>
            <a:r>
              <a:rPr lang="en-US" sz="1600" dirty="0">
                <a:solidFill>
                  <a:schemeClr val="tx1"/>
                </a:solidFill>
                <a:cs typeface="Times New Roman" panose="02020603050405020304" pitchFamily="18" charset="0"/>
              </a:rPr>
              <a:t>Class C (Normal): AHI &lt; 5. </a:t>
            </a:r>
          </a:p>
          <a:p>
            <a:pPr lvl="1" algn="just"/>
            <a:endParaRPr lang="en-US" sz="1300" dirty="0">
              <a:solidFill>
                <a:schemeClr val="tx1"/>
              </a:solidFill>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WORKING PRINCIPLE</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11</a:t>
            </a:fld>
            <a:endParaRPr lang="en-IN" dirty="0">
              <a:solidFill>
                <a:prstClr val="black">
                  <a:tint val="75000"/>
                </a:prstClr>
              </a:solidFill>
              <a:latin typeface="Calibri"/>
            </a:endParaRPr>
          </a:p>
        </p:txBody>
      </p:sp>
    </p:spTree>
    <p:extLst>
      <p:ext uri="{BB962C8B-B14F-4D97-AF65-F5344CB8AC3E}">
        <p14:creationId xmlns:p14="http://schemas.microsoft.com/office/powerpoint/2010/main" val="29980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55059"/>
            <a:ext cx="12019722" cy="5265011"/>
          </a:xfrm>
        </p:spPr>
        <p:txBody>
          <a:bodyPr>
            <a:normAutofit/>
          </a:bodyPr>
          <a:lstStyle/>
          <a:p>
            <a:pPr marL="914400" lvl="1" indent="-457200" algn="just">
              <a:buFont typeface="Arial" panose="020B0604020202020204" pitchFamily="34" charset="0"/>
              <a:buChar char="•"/>
            </a:pPr>
            <a:r>
              <a:rPr lang="en-IN" sz="3300" b="1" dirty="0">
                <a:solidFill>
                  <a:schemeClr val="tx1"/>
                </a:solidFill>
                <a:cs typeface="Times New Roman" panose="02020603050405020304" pitchFamily="18" charset="0"/>
              </a:rPr>
              <a:t>PRE-PROCESSING MODULE</a:t>
            </a:r>
          </a:p>
          <a:p>
            <a:pPr lvl="1" algn="just"/>
            <a:r>
              <a:rPr lang="en-US" sz="2000" dirty="0">
                <a:solidFill>
                  <a:schemeClr val="tx1"/>
                </a:solidFill>
                <a:cs typeface="Times New Roman" panose="02020603050405020304" pitchFamily="18" charset="0"/>
              </a:rPr>
              <a:t>This module focuses on the preprocessing steps applied to the ECG signals before feature extraction and model training. The preprocessing involves extracting RR intervals and amplitudes from the ECG signals. The Hamilton algorithm is used to detect R-peaks, from which RR intervals and amplitudes are calculated. Preprocessing also includes handling noisy RR interval data using a median filter and ensuring even spacing with cubic interpolation. </a:t>
            </a:r>
          </a:p>
          <a:p>
            <a:pPr lvl="1" algn="just"/>
            <a:endParaRPr lang="en-US" sz="2000" dirty="0">
              <a:solidFill>
                <a:schemeClr val="tx1"/>
              </a:solidFill>
              <a:cs typeface="Times New Roman" panose="02020603050405020304" pitchFamily="18" charset="0"/>
            </a:endParaRPr>
          </a:p>
          <a:p>
            <a:pPr lvl="1" algn="just"/>
            <a:r>
              <a:rPr lang="en-US" sz="2000" dirty="0">
                <a:solidFill>
                  <a:srgbClr val="FF0000"/>
                </a:solidFill>
                <a:cs typeface="Times New Roman" panose="02020603050405020304" pitchFamily="18" charset="0"/>
              </a:rPr>
              <a:t>RR intervals : </a:t>
            </a:r>
            <a:r>
              <a:rPr lang="en-US" sz="2000" dirty="0">
                <a:solidFill>
                  <a:schemeClr val="tx1"/>
                </a:solidFill>
                <a:cs typeface="Times New Roman" panose="02020603050405020304" pitchFamily="18" charset="0"/>
              </a:rPr>
              <a:t>Time intervals between successive R waves in an electrocardiogram (ECG) signal, representing the heart's beat-to-beat variability</a:t>
            </a:r>
          </a:p>
          <a:p>
            <a:pPr lvl="1" algn="just"/>
            <a:r>
              <a:rPr lang="en-US" sz="2000" dirty="0">
                <a:solidFill>
                  <a:srgbClr val="FF0000"/>
                </a:solidFill>
                <a:cs typeface="Times New Roman" panose="02020603050405020304" pitchFamily="18" charset="0"/>
              </a:rPr>
              <a:t>Amplitudes : </a:t>
            </a:r>
            <a:r>
              <a:rPr lang="en-US" sz="2000" dirty="0">
                <a:solidFill>
                  <a:schemeClr val="tx1"/>
                </a:solidFill>
                <a:cs typeface="Times New Roman" panose="02020603050405020304" pitchFamily="18" charset="0"/>
              </a:rPr>
              <a:t>Magnitude of electrical activity generated by the heart muscle during each heartbeat.</a:t>
            </a:r>
          </a:p>
          <a:p>
            <a:pPr lvl="1" algn="just"/>
            <a:r>
              <a:rPr lang="en-US" sz="2000" dirty="0">
                <a:solidFill>
                  <a:srgbClr val="FF0000"/>
                </a:solidFill>
                <a:cs typeface="Times New Roman" panose="02020603050405020304" pitchFamily="18" charset="0"/>
              </a:rPr>
              <a:t>Hamilton Algorithm :  </a:t>
            </a:r>
            <a:r>
              <a:rPr lang="en-US" sz="2000" dirty="0">
                <a:solidFill>
                  <a:schemeClr val="tx1"/>
                </a:solidFill>
                <a:cs typeface="Times New Roman" panose="02020603050405020304" pitchFamily="18" charset="0"/>
              </a:rPr>
              <a:t>Examines the ECG signal's shape to pinpoint the most noticeable peaks linked to the heart's contraction phase. This helps determine the time intervals between heartbeats, known as RR intervals</a:t>
            </a:r>
            <a:r>
              <a:rPr lang="en-US" sz="2000" dirty="0">
                <a:solidFill>
                  <a:srgbClr val="FF0000"/>
                </a:solidFill>
                <a:cs typeface="Times New Roman" panose="02020603050405020304" pitchFamily="18" charset="0"/>
              </a:rPr>
              <a:t>. </a:t>
            </a:r>
            <a:endParaRPr lang="en-IN" sz="2000" dirty="0">
              <a:solidFill>
                <a:srgbClr val="FF0000"/>
              </a:solidFill>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WORKING PRINCIPLE</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12</a:t>
            </a:fld>
            <a:endParaRPr lang="en-IN" dirty="0">
              <a:solidFill>
                <a:prstClr val="black">
                  <a:tint val="75000"/>
                </a:prstClr>
              </a:solidFill>
              <a:latin typeface="Calibri"/>
            </a:endParaRPr>
          </a:p>
        </p:txBody>
      </p:sp>
    </p:spTree>
    <p:extLst>
      <p:ext uri="{BB962C8B-B14F-4D97-AF65-F5344CB8AC3E}">
        <p14:creationId xmlns:p14="http://schemas.microsoft.com/office/powerpoint/2010/main" val="68892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993911"/>
            <a:ext cx="11501718" cy="5526159"/>
          </a:xfrm>
        </p:spPr>
        <p:txBody>
          <a:bodyPr>
            <a:normAutofit/>
          </a:bodyPr>
          <a:lstStyle/>
          <a:p>
            <a:pPr marL="914400" lvl="1" indent="-457200" algn="just">
              <a:buFont typeface="Arial" panose="020B0604020202020204" pitchFamily="34" charset="0"/>
              <a:buChar char="•"/>
            </a:pPr>
            <a:r>
              <a:rPr lang="en-IN" sz="3200" b="1" dirty="0">
                <a:solidFill>
                  <a:schemeClr val="tx1"/>
                </a:solidFill>
                <a:cs typeface="Times New Roman" panose="02020603050405020304" pitchFamily="18" charset="0"/>
              </a:rPr>
              <a:t>FEATURE EXTRACTION MODULE</a:t>
            </a:r>
          </a:p>
          <a:p>
            <a:pPr lvl="1" algn="just"/>
            <a:r>
              <a:rPr lang="en-US" sz="2000" dirty="0">
                <a:solidFill>
                  <a:schemeClr val="tx1"/>
                </a:solidFill>
                <a:cs typeface="Times New Roman" panose="02020603050405020304" pitchFamily="18" charset="0"/>
              </a:rPr>
              <a:t> Feature extraction is performed to derive informative features from the pre-processed ECG signals. Specifically, features related to RR intervals and amplitudes are extracted, as they are deemed crucial for SA detection. </a:t>
            </a:r>
          </a:p>
          <a:p>
            <a:pPr lvl="1" algn="just"/>
            <a:r>
              <a:rPr lang="en-US" sz="2000" dirty="0">
                <a:solidFill>
                  <a:schemeClr val="tx1"/>
                </a:solidFill>
                <a:cs typeface="Times New Roman" panose="02020603050405020304" pitchFamily="18" charset="0"/>
              </a:rPr>
              <a:t>We chose 12 features related to RR intervals and 6 features related to amplitudes, which had been shown to be important in SA detection. Some machine learning methods, like KNN, are sensitive to the scales of features. To make sure all features are on a similar scale, they used a technique called min-max normalization. </a:t>
            </a:r>
          </a:p>
          <a:p>
            <a:pPr lvl="1" algn="just"/>
            <a:endParaRPr lang="en-US" sz="2000" dirty="0">
              <a:solidFill>
                <a:schemeClr val="tx1"/>
              </a:solidFill>
              <a:cs typeface="Times New Roman" panose="02020603050405020304" pitchFamily="18" charset="0"/>
            </a:endParaRPr>
          </a:p>
          <a:p>
            <a:pPr lvl="1" algn="just"/>
            <a:r>
              <a:rPr lang="en-US" sz="2000" dirty="0">
                <a:solidFill>
                  <a:schemeClr val="tx1"/>
                </a:solidFill>
                <a:cs typeface="Times New Roman" panose="02020603050405020304" pitchFamily="18" charset="0"/>
              </a:rPr>
              <a:t>				       </a:t>
            </a:r>
            <a:r>
              <a:rPr lang="en-US" sz="2000" dirty="0">
                <a:solidFill>
                  <a:srgbClr val="FF0000"/>
                </a:solidFill>
                <a:cs typeface="Times New Roman" panose="02020603050405020304" pitchFamily="18" charset="0"/>
              </a:rPr>
              <a:t>MIN-MAX NORMALIZATION</a:t>
            </a:r>
            <a:endParaRPr lang="en-US" sz="2000" dirty="0">
              <a:solidFill>
                <a:schemeClr val="tx1"/>
              </a:solidFill>
              <a:cs typeface="Times New Roman" panose="02020603050405020304" pitchFamily="18" charset="0"/>
            </a:endParaRPr>
          </a:p>
          <a:p>
            <a:pPr lvl="1" algn="just"/>
            <a:endParaRPr lang="en-US" sz="2000" dirty="0">
              <a:solidFill>
                <a:schemeClr val="tx1"/>
              </a:solidFill>
              <a:cs typeface="Times New Roman" panose="02020603050405020304" pitchFamily="18" charset="0"/>
            </a:endParaRPr>
          </a:p>
          <a:p>
            <a:pPr lvl="1" algn="just"/>
            <a:endParaRPr lang="en-US" sz="2000" dirty="0">
              <a:solidFill>
                <a:schemeClr val="tx1"/>
              </a:solidFill>
              <a:cs typeface="Times New Roman" panose="02020603050405020304" pitchFamily="18" charset="0"/>
            </a:endParaRPr>
          </a:p>
          <a:p>
            <a:pPr lvl="1" algn="just"/>
            <a:r>
              <a:rPr lang="en-US" sz="2000" dirty="0">
                <a:solidFill>
                  <a:schemeClr val="tx1"/>
                </a:solidFill>
                <a:cs typeface="Times New Roman" panose="02020603050405020304" pitchFamily="18" charset="0"/>
              </a:rPr>
              <a:t>				  </a:t>
            </a:r>
          </a:p>
          <a:p>
            <a:pPr lvl="1" algn="just"/>
            <a:r>
              <a:rPr lang="en-GB" sz="1400" b="0" i="0" dirty="0">
                <a:solidFill>
                  <a:srgbClr val="000000"/>
                </a:solidFill>
                <a:effectLst/>
                <a:latin typeface="WordVisi_MSFontService"/>
              </a:rPr>
              <a:t>	</a:t>
            </a:r>
            <a:r>
              <a:rPr lang="en-GB" sz="2000" b="0" i="0" dirty="0">
                <a:solidFill>
                  <a:srgbClr val="000000"/>
                </a:solidFill>
                <a:effectLst/>
              </a:rPr>
              <a:t>This process rescales each feature so that its values fall between 0 and 1, making it easier for the model to learn from them.</a:t>
            </a:r>
            <a:endParaRPr lang="en-IN" sz="2000" dirty="0">
              <a:solidFill>
                <a:schemeClr val="tx1"/>
              </a:solidFill>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WORKING PRINCIPLE</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13</a:t>
            </a:fld>
            <a:endParaRPr lang="en-IN" dirty="0">
              <a:solidFill>
                <a:prstClr val="black">
                  <a:tint val="75000"/>
                </a:prstClr>
              </a:solidFill>
              <a:latin typeface="Calibri"/>
            </a:endParaRPr>
          </a:p>
        </p:txBody>
      </p:sp>
      <p:pic>
        <p:nvPicPr>
          <p:cNvPr id="7" name="Picture 6">
            <a:extLst>
              <a:ext uri="{FF2B5EF4-FFF2-40B4-BE49-F238E27FC236}">
                <a16:creationId xmlns:a16="http://schemas.microsoft.com/office/drawing/2014/main" id="{0D42084A-C6CE-77EC-31F2-87ACA2F84107}"/>
              </a:ext>
            </a:extLst>
          </p:cNvPr>
          <p:cNvPicPr>
            <a:picLocks noChangeAspect="1"/>
          </p:cNvPicPr>
          <p:nvPr/>
        </p:nvPicPr>
        <p:blipFill>
          <a:blip r:embed="rId2"/>
          <a:stretch>
            <a:fillRect/>
          </a:stretch>
        </p:blipFill>
        <p:spPr>
          <a:xfrm>
            <a:off x="3999451" y="4579177"/>
            <a:ext cx="3028877" cy="1062073"/>
          </a:xfrm>
          <a:prstGeom prst="rect">
            <a:avLst/>
          </a:prstGeom>
        </p:spPr>
      </p:pic>
    </p:spTree>
    <p:extLst>
      <p:ext uri="{BB962C8B-B14F-4D97-AF65-F5344CB8AC3E}">
        <p14:creationId xmlns:p14="http://schemas.microsoft.com/office/powerpoint/2010/main" val="41920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6141" y="1297528"/>
            <a:ext cx="9968753" cy="5139505"/>
          </a:xfrm>
        </p:spPr>
        <p:txBody>
          <a:bodyPr>
            <a:normAutofit/>
          </a:bodyPr>
          <a:lstStyle/>
          <a:p>
            <a:pPr marL="914400" lvl="1" indent="-457200" algn="just">
              <a:buFont typeface="Arial" panose="020B0604020202020204" pitchFamily="34" charset="0"/>
              <a:buChar char="•"/>
            </a:pPr>
            <a:r>
              <a:rPr lang="en-IN" sz="3200" b="1" i="0" dirty="0">
                <a:solidFill>
                  <a:srgbClr val="000000"/>
                </a:solidFill>
                <a:effectLst/>
              </a:rPr>
              <a:t>MACHINE LEARNING MODEL MODULE</a:t>
            </a:r>
          </a:p>
          <a:p>
            <a:pPr lvl="1" algn="just"/>
            <a:r>
              <a:rPr lang="en-US" sz="2000" dirty="0">
                <a:solidFill>
                  <a:srgbClr val="000000"/>
                </a:solidFill>
                <a:cs typeface="Times New Roman" panose="02020603050405020304" pitchFamily="18" charset="0"/>
              </a:rPr>
              <a:t>This module involves the implementation of machine learning models for SA detection. Two approaches are mentioned: a CNN-based approach (using LeNet-5 architecture) and traditional feature engineering-based techniques (SVM, KNN, LR, MLP). The modified LeNet-5 architecture is described, emphasizing changes such as one-dimensional convolution, dropout layer addition, and reduced complexity. Traditional machine learning models are trained and evaluated using selected features. </a:t>
            </a:r>
          </a:p>
          <a:p>
            <a:pPr lvl="1" algn="just"/>
            <a:endParaRPr lang="en-US" sz="2000" dirty="0">
              <a:solidFill>
                <a:srgbClr val="000000"/>
              </a:solidFill>
              <a:cs typeface="Times New Roman" panose="02020603050405020304" pitchFamily="18" charset="0"/>
            </a:endParaRPr>
          </a:p>
          <a:p>
            <a:pPr lvl="1" algn="just"/>
            <a:endParaRPr lang="en-IN" sz="2000" dirty="0">
              <a:solidFill>
                <a:schemeClr val="tx1"/>
              </a:solidFill>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WORKING PRINCIPLE</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14</a:t>
            </a:fld>
            <a:endParaRPr lang="en-IN" dirty="0">
              <a:solidFill>
                <a:prstClr val="black">
                  <a:tint val="75000"/>
                </a:prstClr>
              </a:solidFill>
              <a:latin typeface="Calibri"/>
            </a:endParaRPr>
          </a:p>
        </p:txBody>
      </p:sp>
    </p:spTree>
    <p:extLst>
      <p:ext uri="{BB962C8B-B14F-4D97-AF65-F5344CB8AC3E}">
        <p14:creationId xmlns:p14="http://schemas.microsoft.com/office/powerpoint/2010/main" val="18145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WORKING PRINCIPLE</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15</a:t>
            </a:fld>
            <a:endParaRPr lang="en-IN" dirty="0">
              <a:solidFill>
                <a:prstClr val="black">
                  <a:tint val="75000"/>
                </a:prstClr>
              </a:solidFill>
              <a:latin typeface="Calibri"/>
            </a:endParaRPr>
          </a:p>
        </p:txBody>
      </p:sp>
      <p:pic>
        <p:nvPicPr>
          <p:cNvPr id="3074" name="Picture 2">
            <a:extLst>
              <a:ext uri="{FF2B5EF4-FFF2-40B4-BE49-F238E27FC236}">
                <a16:creationId xmlns:a16="http://schemas.microsoft.com/office/drawing/2014/main" id="{4A27D694-D8E2-3D62-9E6D-EC6C603F0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605" y="1669958"/>
            <a:ext cx="8361830" cy="35134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07B0BA-AED9-EAA5-687A-8AF14958C4E7}"/>
              </a:ext>
            </a:extLst>
          </p:cNvPr>
          <p:cNvSpPr txBox="1"/>
          <p:nvPr/>
        </p:nvSpPr>
        <p:spPr>
          <a:xfrm>
            <a:off x="4491318" y="5396753"/>
            <a:ext cx="2805953" cy="369332"/>
          </a:xfrm>
          <a:prstGeom prst="rect">
            <a:avLst/>
          </a:prstGeom>
          <a:noFill/>
        </p:spPr>
        <p:txBody>
          <a:bodyPr wrap="square" rtlCol="0">
            <a:spAutoFit/>
          </a:bodyPr>
          <a:lstStyle/>
          <a:p>
            <a:r>
              <a:rPr lang="en-IN" dirty="0"/>
              <a:t>STANDARD LENET-5</a:t>
            </a:r>
          </a:p>
        </p:txBody>
      </p:sp>
    </p:spTree>
    <p:extLst>
      <p:ext uri="{BB962C8B-B14F-4D97-AF65-F5344CB8AC3E}">
        <p14:creationId xmlns:p14="http://schemas.microsoft.com/office/powerpoint/2010/main" val="169350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WORKING PRINCIPLE</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16</a:t>
            </a:fld>
            <a:endParaRPr lang="en-IN" dirty="0">
              <a:solidFill>
                <a:prstClr val="black">
                  <a:tint val="75000"/>
                </a:prstClr>
              </a:solidFill>
              <a:latin typeface="Calibri"/>
            </a:endParaRPr>
          </a:p>
        </p:txBody>
      </p:sp>
      <p:sp>
        <p:nvSpPr>
          <p:cNvPr id="2" name="TextBox 1">
            <a:extLst>
              <a:ext uri="{FF2B5EF4-FFF2-40B4-BE49-F238E27FC236}">
                <a16:creationId xmlns:a16="http://schemas.microsoft.com/office/drawing/2014/main" id="{D607B0BA-AED9-EAA5-687A-8AF14958C4E7}"/>
              </a:ext>
            </a:extLst>
          </p:cNvPr>
          <p:cNvSpPr txBox="1"/>
          <p:nvPr/>
        </p:nvSpPr>
        <p:spPr>
          <a:xfrm>
            <a:off x="4491318" y="5396753"/>
            <a:ext cx="2805953" cy="369332"/>
          </a:xfrm>
          <a:prstGeom prst="rect">
            <a:avLst/>
          </a:prstGeom>
          <a:noFill/>
        </p:spPr>
        <p:txBody>
          <a:bodyPr wrap="square" rtlCol="0">
            <a:spAutoFit/>
          </a:bodyPr>
          <a:lstStyle/>
          <a:p>
            <a:r>
              <a:rPr lang="en-IN" dirty="0"/>
              <a:t>MODIFIED LENET-5</a:t>
            </a:r>
          </a:p>
        </p:txBody>
      </p:sp>
      <p:pic>
        <p:nvPicPr>
          <p:cNvPr id="4098" name="Picture 2">
            <a:extLst>
              <a:ext uri="{FF2B5EF4-FFF2-40B4-BE49-F238E27FC236}">
                <a16:creationId xmlns:a16="http://schemas.microsoft.com/office/drawing/2014/main" id="{C1CCA652-4987-72EC-7C68-B246C78AB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146" y="1823757"/>
            <a:ext cx="80962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42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6141" y="1297528"/>
            <a:ext cx="9968753" cy="5139505"/>
          </a:xfrm>
        </p:spPr>
        <p:txBody>
          <a:bodyPr>
            <a:normAutofit/>
          </a:bodyPr>
          <a:lstStyle/>
          <a:p>
            <a:pPr marL="914400" lvl="1" indent="-457200" algn="just">
              <a:buFont typeface="Arial" panose="020B0604020202020204" pitchFamily="34" charset="0"/>
              <a:buChar char="•"/>
            </a:pPr>
            <a:r>
              <a:rPr lang="en-IN" sz="3200" b="1" i="0" dirty="0">
                <a:solidFill>
                  <a:srgbClr val="000000"/>
                </a:solidFill>
                <a:effectLst/>
              </a:rPr>
              <a:t>EVALUATION METRICS MODULE</a:t>
            </a:r>
          </a:p>
          <a:p>
            <a:pPr lvl="1" algn="just"/>
            <a:r>
              <a:rPr lang="en-US" sz="2000" dirty="0">
                <a:solidFill>
                  <a:srgbClr val="000000"/>
                </a:solidFill>
                <a:cs typeface="Times New Roman" panose="02020603050405020304" pitchFamily="18" charset="0"/>
              </a:rPr>
              <a:t>This module discusses the evaluation metrics used to assess the performance of the SA detection models. The evaluation metrics used to assess the performance of the proposed method are Specificity (Sp), Sensitivity (Sn) &amp; Accuracy (Acc).</a:t>
            </a:r>
          </a:p>
          <a:p>
            <a:pPr lvl="1" algn="just"/>
            <a:endParaRPr lang="en-IN" sz="2000" dirty="0">
              <a:solidFill>
                <a:schemeClr val="tx1"/>
              </a:solidFill>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WORKING PRINCIPLE</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17</a:t>
            </a:fld>
            <a:endParaRPr lang="en-IN" dirty="0">
              <a:solidFill>
                <a:prstClr val="black">
                  <a:tint val="75000"/>
                </a:prstClr>
              </a:solidFill>
              <a:latin typeface="Calibri"/>
            </a:endParaRPr>
          </a:p>
        </p:txBody>
      </p:sp>
      <p:pic>
        <p:nvPicPr>
          <p:cNvPr id="7" name="Picture 6">
            <a:extLst>
              <a:ext uri="{FF2B5EF4-FFF2-40B4-BE49-F238E27FC236}">
                <a16:creationId xmlns:a16="http://schemas.microsoft.com/office/drawing/2014/main" id="{FD2A4ACC-D191-4019-2E13-F15907AF5187}"/>
              </a:ext>
            </a:extLst>
          </p:cNvPr>
          <p:cNvPicPr>
            <a:picLocks noChangeAspect="1"/>
          </p:cNvPicPr>
          <p:nvPr/>
        </p:nvPicPr>
        <p:blipFill>
          <a:blip r:embed="rId2"/>
          <a:stretch>
            <a:fillRect/>
          </a:stretch>
        </p:blipFill>
        <p:spPr>
          <a:xfrm>
            <a:off x="1266357" y="2988666"/>
            <a:ext cx="3025402" cy="838273"/>
          </a:xfrm>
          <a:prstGeom prst="rect">
            <a:avLst/>
          </a:prstGeom>
        </p:spPr>
      </p:pic>
      <p:pic>
        <p:nvPicPr>
          <p:cNvPr id="9" name="Picture 8">
            <a:extLst>
              <a:ext uri="{FF2B5EF4-FFF2-40B4-BE49-F238E27FC236}">
                <a16:creationId xmlns:a16="http://schemas.microsoft.com/office/drawing/2014/main" id="{7BE63873-CD50-2DD7-B2B2-26687515F683}"/>
              </a:ext>
            </a:extLst>
          </p:cNvPr>
          <p:cNvPicPr>
            <a:picLocks noChangeAspect="1"/>
          </p:cNvPicPr>
          <p:nvPr/>
        </p:nvPicPr>
        <p:blipFill>
          <a:blip r:embed="rId3"/>
          <a:stretch>
            <a:fillRect/>
          </a:stretch>
        </p:blipFill>
        <p:spPr>
          <a:xfrm>
            <a:off x="1266357" y="3826939"/>
            <a:ext cx="2720576" cy="662997"/>
          </a:xfrm>
          <a:prstGeom prst="rect">
            <a:avLst/>
          </a:prstGeom>
        </p:spPr>
      </p:pic>
      <p:pic>
        <p:nvPicPr>
          <p:cNvPr id="11" name="Picture 10">
            <a:extLst>
              <a:ext uri="{FF2B5EF4-FFF2-40B4-BE49-F238E27FC236}">
                <a16:creationId xmlns:a16="http://schemas.microsoft.com/office/drawing/2014/main" id="{EA200B47-FF10-961F-0FDB-F851EE41E145}"/>
              </a:ext>
            </a:extLst>
          </p:cNvPr>
          <p:cNvPicPr>
            <a:picLocks noChangeAspect="1"/>
          </p:cNvPicPr>
          <p:nvPr/>
        </p:nvPicPr>
        <p:blipFill>
          <a:blip r:embed="rId4"/>
          <a:stretch>
            <a:fillRect/>
          </a:stretch>
        </p:blipFill>
        <p:spPr>
          <a:xfrm>
            <a:off x="1191912" y="4752525"/>
            <a:ext cx="3909399" cy="670618"/>
          </a:xfrm>
          <a:prstGeom prst="rect">
            <a:avLst/>
          </a:prstGeom>
        </p:spPr>
      </p:pic>
      <p:pic>
        <p:nvPicPr>
          <p:cNvPr id="8" name="Picture 7" descr="A number and a step&#10;&#10;Description automatically generated with medium confidence">
            <a:extLst>
              <a:ext uri="{FF2B5EF4-FFF2-40B4-BE49-F238E27FC236}">
                <a16:creationId xmlns:a16="http://schemas.microsoft.com/office/drawing/2014/main" id="{8A1306BC-B36C-4D74-6D24-5FB168CCE6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6819" y="3229540"/>
            <a:ext cx="6553612" cy="1275479"/>
          </a:xfrm>
          <a:prstGeom prst="rect">
            <a:avLst/>
          </a:prstGeom>
        </p:spPr>
      </p:pic>
    </p:spTree>
    <p:extLst>
      <p:ext uri="{BB962C8B-B14F-4D97-AF65-F5344CB8AC3E}">
        <p14:creationId xmlns:p14="http://schemas.microsoft.com/office/powerpoint/2010/main" val="2916334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6141" y="1297528"/>
            <a:ext cx="9968753" cy="5139505"/>
          </a:xfrm>
        </p:spPr>
        <p:txBody>
          <a:bodyPr>
            <a:normAutofit/>
          </a:bodyPr>
          <a:lstStyle/>
          <a:p>
            <a:pPr lvl="1" algn="just"/>
            <a:endParaRPr lang="en-IN" sz="3200" b="1" dirty="0">
              <a:solidFill>
                <a:schemeClr val="tx1"/>
              </a:solidFill>
              <a:cs typeface="Times New Roman" panose="02020603050405020304" pitchFamily="18" charset="0"/>
            </a:endParaRPr>
          </a:p>
          <a:p>
            <a:pPr lvl="1" algn="just"/>
            <a:endParaRPr lang="en-IN" sz="3200" b="1" dirty="0">
              <a:solidFill>
                <a:schemeClr val="tx1"/>
              </a:solidFill>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EXPERIMENTAL RESULTS &amp; ANALYSIS</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18</a:t>
            </a:fld>
            <a:endParaRPr lang="en-IN" dirty="0">
              <a:solidFill>
                <a:prstClr val="black">
                  <a:tint val="75000"/>
                </a:prstClr>
              </a:solidFill>
              <a:latin typeface="Calibri"/>
            </a:endParaRPr>
          </a:p>
        </p:txBody>
      </p:sp>
      <p:pic>
        <p:nvPicPr>
          <p:cNvPr id="2" name="Picture 1" descr="A screenshot of a computer&#10;&#10;Description automatically generated">
            <a:extLst>
              <a:ext uri="{FF2B5EF4-FFF2-40B4-BE49-F238E27FC236}">
                <a16:creationId xmlns:a16="http://schemas.microsoft.com/office/drawing/2014/main" id="{2B1D4665-E91A-EA46-7D9E-EADD8D34E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104629"/>
            <a:ext cx="7868155" cy="4948107"/>
          </a:xfrm>
          <a:prstGeom prst="rect">
            <a:avLst/>
          </a:prstGeom>
        </p:spPr>
      </p:pic>
    </p:spTree>
    <p:extLst>
      <p:ext uri="{BB962C8B-B14F-4D97-AF65-F5344CB8AC3E}">
        <p14:creationId xmlns:p14="http://schemas.microsoft.com/office/powerpoint/2010/main" val="343105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6141" y="1297528"/>
            <a:ext cx="9968753" cy="5139505"/>
          </a:xfrm>
        </p:spPr>
        <p:txBody>
          <a:bodyPr>
            <a:normAutofit/>
          </a:bodyPr>
          <a:lstStyle/>
          <a:p>
            <a:pPr lvl="1" algn="just"/>
            <a:endParaRPr lang="en-IN" sz="3200" b="1" dirty="0">
              <a:solidFill>
                <a:schemeClr val="tx1"/>
              </a:solidFill>
              <a:cs typeface="Times New Roman" panose="02020603050405020304" pitchFamily="18" charset="0"/>
            </a:endParaRPr>
          </a:p>
          <a:p>
            <a:pPr lvl="1" algn="just"/>
            <a:endParaRPr lang="en-IN" sz="3200" b="1" dirty="0">
              <a:solidFill>
                <a:schemeClr val="tx1"/>
              </a:solidFill>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EXPERIMENTAL RESULTS &amp; ANALYSIS</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19</a:t>
            </a:fld>
            <a:endParaRPr lang="en-IN" dirty="0">
              <a:solidFill>
                <a:prstClr val="black">
                  <a:tint val="75000"/>
                </a:prstClr>
              </a:solidFill>
              <a:latin typeface="Calibri"/>
            </a:endParaRPr>
          </a:p>
        </p:txBody>
      </p:sp>
      <p:pic>
        <p:nvPicPr>
          <p:cNvPr id="9" name="Picture 8" descr="A graph of a graph&#10;&#10;Description automatically generated with medium confidence">
            <a:extLst>
              <a:ext uri="{FF2B5EF4-FFF2-40B4-BE49-F238E27FC236}">
                <a16:creationId xmlns:a16="http://schemas.microsoft.com/office/drawing/2014/main" id="{44CD72DE-2ED0-BF5D-D512-263BA3B92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97" y="1287648"/>
            <a:ext cx="11465859" cy="4272824"/>
          </a:xfrm>
          <a:prstGeom prst="rect">
            <a:avLst/>
          </a:prstGeom>
        </p:spPr>
      </p:pic>
    </p:spTree>
    <p:extLst>
      <p:ext uri="{BB962C8B-B14F-4D97-AF65-F5344CB8AC3E}">
        <p14:creationId xmlns:p14="http://schemas.microsoft.com/office/powerpoint/2010/main" val="16513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917" y="1950097"/>
            <a:ext cx="5670717" cy="4762047"/>
          </a:xfrm>
        </p:spPr>
        <p:txBody>
          <a:bodyPr>
            <a:normAutofit/>
          </a:bodyPr>
          <a:lstStyle/>
          <a:p>
            <a:pPr marL="514350" indent="-514350" algn="l">
              <a:buFont typeface="Arial" panose="020B0604020202020204" pitchFamily="34" charset="0"/>
              <a:buChar char="•"/>
            </a:pPr>
            <a:r>
              <a:rPr lang="en-IN" sz="2400" dirty="0">
                <a:solidFill>
                  <a:schemeClr val="tx1"/>
                </a:solidFill>
                <a:latin typeface="+mj-lt"/>
              </a:rPr>
              <a:t>Aim or Objective of the Project</a:t>
            </a:r>
          </a:p>
          <a:p>
            <a:pPr marL="514350" indent="-514350" algn="l">
              <a:buFont typeface="Arial" panose="020B0604020202020204" pitchFamily="34" charset="0"/>
              <a:buChar char="•"/>
            </a:pPr>
            <a:r>
              <a:rPr lang="en-IN" sz="2400" dirty="0">
                <a:solidFill>
                  <a:schemeClr val="tx1"/>
                </a:solidFill>
                <a:latin typeface="+mj-lt"/>
              </a:rPr>
              <a:t>Motivation</a:t>
            </a:r>
          </a:p>
          <a:p>
            <a:pPr marL="514350" indent="-514350" algn="l">
              <a:buFont typeface="Arial" panose="020B0604020202020204" pitchFamily="34" charset="0"/>
              <a:buChar char="•"/>
            </a:pPr>
            <a:r>
              <a:rPr lang="en-IN" sz="2400" dirty="0">
                <a:solidFill>
                  <a:schemeClr val="tx1"/>
                </a:solidFill>
                <a:latin typeface="+mj-lt"/>
              </a:rPr>
              <a:t>Analysis &amp; Literature Survey</a:t>
            </a:r>
          </a:p>
          <a:p>
            <a:pPr marL="514350" indent="-514350" algn="l">
              <a:buFont typeface="Arial" panose="020B0604020202020204" pitchFamily="34" charset="0"/>
              <a:buChar char="•"/>
            </a:pPr>
            <a:r>
              <a:rPr lang="en-IN" sz="2400" dirty="0">
                <a:solidFill>
                  <a:schemeClr val="tx1"/>
                </a:solidFill>
                <a:latin typeface="+mj-lt"/>
              </a:rPr>
              <a:t>Working Principle</a:t>
            </a:r>
          </a:p>
          <a:p>
            <a:pPr marL="514350" indent="-514350" algn="l">
              <a:buFont typeface="Arial" panose="020B0604020202020204" pitchFamily="34" charset="0"/>
              <a:buChar char="•"/>
            </a:pPr>
            <a:r>
              <a:rPr lang="en-IN" sz="2400" dirty="0">
                <a:solidFill>
                  <a:schemeClr val="tx1"/>
                </a:solidFill>
                <a:latin typeface="+mj-lt"/>
              </a:rPr>
              <a:t>Experimental Results &amp; Analysis</a:t>
            </a:r>
          </a:p>
          <a:p>
            <a:pPr marL="514350" indent="-514350" algn="l">
              <a:buFont typeface="Arial" panose="020B0604020202020204" pitchFamily="34" charset="0"/>
              <a:buChar char="•"/>
            </a:pPr>
            <a:r>
              <a:rPr lang="en-IN" sz="2400" dirty="0">
                <a:solidFill>
                  <a:schemeClr val="tx1"/>
                </a:solidFill>
                <a:latin typeface="+mj-lt"/>
              </a:rPr>
              <a:t>Conclusion &amp; Future Development</a:t>
            </a:r>
          </a:p>
        </p:txBody>
      </p:sp>
      <p:sp>
        <p:nvSpPr>
          <p:cNvPr id="5" name="Rectangle 4"/>
          <p:cNvSpPr txBox="1">
            <a:spLocks noChangeArrowheads="1"/>
          </p:cNvSpPr>
          <p:nvPr/>
        </p:nvSpPr>
        <p:spPr>
          <a:xfrm>
            <a:off x="0" y="0"/>
            <a:ext cx="12192000" cy="1447800"/>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a:solidFill>
                  <a:schemeClr val="bg1"/>
                </a:solidFill>
                <a:latin typeface="Times New Roman" panose="02020603050405020304" pitchFamily="18" charset="0"/>
                <a:cs typeface="Times New Roman" panose="02020603050405020304" pitchFamily="18" charset="0"/>
              </a:rPr>
              <a:t>Table of Contents</a:t>
            </a:r>
            <a:endParaRPr lang="en-US" sz="3600" b="1" dirty="0">
              <a:solidFill>
                <a:schemeClr val="bg1"/>
              </a:solidFill>
              <a:latin typeface="Times New Roman" pitchFamily="18" charset="0"/>
            </a:endParaRP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2</a:t>
            </a:fld>
            <a:endParaRPr lang="en-IN" dirty="0">
              <a:solidFill>
                <a:prstClr val="black">
                  <a:tint val="75000"/>
                </a:prstClr>
              </a:solidFill>
              <a:latin typeface="Calibri"/>
            </a:endParaRPr>
          </a:p>
        </p:txBody>
      </p:sp>
      <p:pic>
        <p:nvPicPr>
          <p:cNvPr id="2" name="Picture Placeholder 5">
            <a:extLst>
              <a:ext uri="{FF2B5EF4-FFF2-40B4-BE49-F238E27FC236}">
                <a16:creationId xmlns:a16="http://schemas.microsoft.com/office/drawing/2014/main" id="{56C89244-85B2-E626-E813-2021E85EBF57}"/>
              </a:ext>
            </a:extLst>
          </p:cNvPr>
          <p:cNvPicPr>
            <a:picLocks noChangeAspect="1"/>
          </p:cNvPicPr>
          <p:nvPr/>
        </p:nvPicPr>
        <p:blipFill rotWithShape="1">
          <a:blip r:embed="rId2">
            <a:extLst>
              <a:ext uri="{28A0092B-C50C-407E-A947-70E740481C1C}">
                <a14:useLocalDpi xmlns:a14="http://schemas.microsoft.com/office/drawing/2010/main" val="0"/>
              </a:ext>
            </a:extLst>
          </a:blip>
          <a:srcRect l="5183" r="34241"/>
          <a:stretch/>
        </p:blipFill>
        <p:spPr>
          <a:xfrm>
            <a:off x="6086522" y="1447800"/>
            <a:ext cx="6105478" cy="5374558"/>
          </a:xfrm>
          <a:prstGeom prst="rect">
            <a:avLst/>
          </a:prstGeom>
        </p:spPr>
      </p:pic>
    </p:spTree>
    <p:extLst>
      <p:ext uri="{BB962C8B-B14F-4D97-AF65-F5344CB8AC3E}">
        <p14:creationId xmlns:p14="http://schemas.microsoft.com/office/powerpoint/2010/main" val="3721566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6141" y="1297528"/>
            <a:ext cx="9968753" cy="5139505"/>
          </a:xfrm>
        </p:spPr>
        <p:txBody>
          <a:bodyPr>
            <a:normAutofit/>
          </a:bodyPr>
          <a:lstStyle/>
          <a:p>
            <a:pPr lvl="1" algn="just"/>
            <a:endParaRPr lang="en-IN" sz="3200" b="1" dirty="0">
              <a:solidFill>
                <a:schemeClr val="tx1"/>
              </a:solidFill>
              <a:cs typeface="Times New Roman" panose="02020603050405020304" pitchFamily="18" charset="0"/>
            </a:endParaRPr>
          </a:p>
          <a:p>
            <a:pPr lvl="1" algn="just"/>
            <a:endParaRPr lang="en-IN" sz="3200" b="1" dirty="0">
              <a:solidFill>
                <a:schemeClr val="tx1"/>
              </a:solidFill>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EXPERIMENTAL RESULTS &amp; ANALYSIS</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20</a:t>
            </a:fld>
            <a:endParaRPr lang="en-IN" dirty="0">
              <a:solidFill>
                <a:prstClr val="black">
                  <a:tint val="75000"/>
                </a:prstClr>
              </a:solidFill>
              <a:latin typeface="Calibri"/>
            </a:endParaRPr>
          </a:p>
        </p:txBody>
      </p:sp>
      <p:pic>
        <p:nvPicPr>
          <p:cNvPr id="2" name="Picture 1">
            <a:extLst>
              <a:ext uri="{FF2B5EF4-FFF2-40B4-BE49-F238E27FC236}">
                <a16:creationId xmlns:a16="http://schemas.microsoft.com/office/drawing/2014/main" id="{BCC3A650-C5B4-E190-5AAB-927668E5D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550302"/>
            <a:ext cx="5718110" cy="3934297"/>
          </a:xfrm>
          <a:prstGeom prst="rect">
            <a:avLst/>
          </a:prstGeom>
        </p:spPr>
      </p:pic>
    </p:spTree>
    <p:extLst>
      <p:ext uri="{BB962C8B-B14F-4D97-AF65-F5344CB8AC3E}">
        <p14:creationId xmlns:p14="http://schemas.microsoft.com/office/powerpoint/2010/main" val="323279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6141" y="1297528"/>
            <a:ext cx="9968753" cy="5139505"/>
          </a:xfrm>
        </p:spPr>
        <p:txBody>
          <a:bodyPr>
            <a:normAutofit/>
          </a:bodyPr>
          <a:lstStyle/>
          <a:p>
            <a:pPr lvl="1" algn="just"/>
            <a:endParaRPr lang="en-IN" sz="3200" b="1" dirty="0">
              <a:solidFill>
                <a:schemeClr val="tx1"/>
              </a:solidFill>
              <a:cs typeface="Times New Roman" panose="02020603050405020304" pitchFamily="18" charset="0"/>
            </a:endParaRPr>
          </a:p>
          <a:p>
            <a:pPr lvl="1" algn="just"/>
            <a:endParaRPr lang="en-IN" sz="3200" b="1" dirty="0">
              <a:solidFill>
                <a:schemeClr val="tx1"/>
              </a:solidFill>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CONCLUSION &amp; FUTURE DEVELOPMENT</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21</a:t>
            </a:fld>
            <a:endParaRPr lang="en-IN" dirty="0">
              <a:solidFill>
                <a:prstClr val="black">
                  <a:tint val="75000"/>
                </a:prstClr>
              </a:solidFill>
              <a:latin typeface="Calibri"/>
            </a:endParaRPr>
          </a:p>
        </p:txBody>
      </p:sp>
      <p:sp>
        <p:nvSpPr>
          <p:cNvPr id="7" name="TextBox 6">
            <a:extLst>
              <a:ext uri="{FF2B5EF4-FFF2-40B4-BE49-F238E27FC236}">
                <a16:creationId xmlns:a16="http://schemas.microsoft.com/office/drawing/2014/main" id="{592ED110-9B08-9726-16A3-FA6D10E50E68}"/>
              </a:ext>
            </a:extLst>
          </p:cNvPr>
          <p:cNvSpPr txBox="1"/>
          <p:nvPr/>
        </p:nvSpPr>
        <p:spPr>
          <a:xfrm>
            <a:off x="531845" y="1270110"/>
            <a:ext cx="10496939" cy="4770537"/>
          </a:xfrm>
          <a:prstGeom prst="rect">
            <a:avLst/>
          </a:prstGeom>
          <a:noFill/>
        </p:spPr>
        <p:txBody>
          <a:bodyPr wrap="square" rtlCol="0">
            <a:spAutoFit/>
          </a:bodyPr>
          <a:lstStyle/>
          <a:p>
            <a:pPr marL="342900" indent="-342900">
              <a:buFont typeface="+mj-lt"/>
              <a:buAutoNum type="arabicPeriod"/>
            </a:pPr>
            <a:r>
              <a:rPr lang="en-US" sz="1600" i="1" dirty="0">
                <a:solidFill>
                  <a:srgbClr val="FF0000"/>
                </a:solidFill>
              </a:rPr>
              <a:t>Impressive Performance of Modified LeNet-5: </a:t>
            </a:r>
            <a:r>
              <a:rPr lang="en-US" sz="1600" dirty="0"/>
              <a:t>Our modified LeNet-5 model showcases exceptional performance in accurately predicting sleep apnea (SA) based on ECG segments.</a:t>
            </a:r>
          </a:p>
          <a:p>
            <a:pPr marL="342900" indent="-342900">
              <a:buFont typeface="+mj-lt"/>
              <a:buAutoNum type="arabicPeriod"/>
            </a:pPr>
            <a:endParaRPr lang="en-US" sz="1600" dirty="0"/>
          </a:p>
          <a:p>
            <a:pPr marL="342900" indent="-342900">
              <a:buFont typeface="+mj-lt"/>
              <a:buAutoNum type="arabicPeriod"/>
            </a:pPr>
            <a:r>
              <a:rPr lang="en-US" sz="1600" i="1" dirty="0">
                <a:solidFill>
                  <a:srgbClr val="FF0000"/>
                </a:solidFill>
              </a:rPr>
              <a:t>Robustness of Model Evaluation: </a:t>
            </a:r>
            <a:r>
              <a:rPr lang="en-US" sz="1600" dirty="0"/>
              <a:t>The withheld set evaluation demonstrates the robustness of our model, with high specificity, sensitivity, accuracy, and AUC metrics. Our model effectively distinguishes between individuals with and without SA, providing reliable diagnostic support.</a:t>
            </a:r>
          </a:p>
          <a:p>
            <a:pPr marL="342900" indent="-342900">
              <a:buFont typeface="+mj-lt"/>
              <a:buAutoNum type="arabicPeriod"/>
            </a:pPr>
            <a:endParaRPr lang="en-US" sz="1600" dirty="0"/>
          </a:p>
          <a:p>
            <a:pPr marL="342900" indent="-342900">
              <a:buFont typeface="+mj-lt"/>
              <a:buAutoNum type="arabicPeriod"/>
            </a:pPr>
            <a:r>
              <a:rPr lang="en-US" sz="1600" i="1" dirty="0">
                <a:solidFill>
                  <a:srgbClr val="FF0000"/>
                </a:solidFill>
              </a:rPr>
              <a:t>Superiority over Traditional Methods: </a:t>
            </a:r>
            <a:r>
              <a:rPr lang="en-US" sz="1600" dirty="0"/>
              <a:t>Comparative analysis against SVM highlights substantial improvements across all evaluation metrics, reaffirming the efficacy of our approach. Our modified LeNet-5 outperforms traditional methods, underscoring its potential in advancing SA detection capabilities.</a:t>
            </a:r>
          </a:p>
          <a:p>
            <a:pPr marL="342900" indent="-342900">
              <a:buFont typeface="+mj-lt"/>
              <a:buAutoNum type="arabicPeriod"/>
            </a:pPr>
            <a:endParaRPr lang="en-US" sz="1600" dirty="0"/>
          </a:p>
          <a:p>
            <a:pPr marL="342900" indent="-342900">
              <a:buFont typeface="+mj-lt"/>
              <a:buAutoNum type="arabicPeriod"/>
            </a:pPr>
            <a:r>
              <a:rPr lang="en-US" sz="1600" i="1" dirty="0">
                <a:solidFill>
                  <a:srgbClr val="FF0000"/>
                </a:solidFill>
              </a:rPr>
              <a:t>Future Directions: </a:t>
            </a:r>
            <a:r>
              <a:rPr lang="en-US" sz="1600" dirty="0"/>
              <a:t>Further refinements to our method can expedite the development of ECG-based SA detection tools for clinical application. Incorporating additional datasets can address limitations and enhance the robustness and applicability of our proposed method. Exploration of utilizing single-lead ECG signals for SA detection in home healthcare settings using wearable devices presents promising avenues for future research.</a:t>
            </a:r>
          </a:p>
          <a:p>
            <a:pPr marL="342900" indent="-342900">
              <a:buFont typeface="+mj-lt"/>
              <a:buAutoNum type="arabicPeriod"/>
            </a:pPr>
            <a:endParaRPr lang="en-US" sz="1600" dirty="0"/>
          </a:p>
          <a:p>
            <a:pPr marL="342900" indent="-342900">
              <a:buFont typeface="+mj-lt"/>
              <a:buAutoNum type="arabicPeriod"/>
            </a:pPr>
            <a:r>
              <a:rPr lang="en-US" sz="1600" i="1" dirty="0">
                <a:solidFill>
                  <a:srgbClr val="FF0000"/>
                </a:solidFill>
              </a:rPr>
              <a:t>Clinical Implications: </a:t>
            </a:r>
            <a:r>
              <a:rPr lang="en-US" sz="1600" dirty="0"/>
              <a:t>Advancements in SA detection can significantly impact clinical practice, facilitating early diagnosis and personalized treatment planning. Continued research efforts aim to refine and optimize ECG-based SA detection methods for broader clinical adoption and improved patient outcomes.</a:t>
            </a:r>
            <a:endParaRPr lang="en-GB" sz="1600" dirty="0"/>
          </a:p>
        </p:txBody>
      </p:sp>
    </p:spTree>
    <p:extLst>
      <p:ext uri="{BB962C8B-B14F-4D97-AF65-F5344CB8AC3E}">
        <p14:creationId xmlns:p14="http://schemas.microsoft.com/office/powerpoint/2010/main" val="2008582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A37A5-C241-E1E9-F39F-01C203978CD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DF2C01-8073-8C8F-B828-20947D29842D}"/>
              </a:ext>
            </a:extLst>
          </p:cNvPr>
          <p:cNvSpPr>
            <a:spLocks noGrp="1"/>
          </p:cNvSpPr>
          <p:nvPr>
            <p:ph type="subTitle" idx="1"/>
          </p:nvPr>
        </p:nvSpPr>
        <p:spPr>
          <a:xfrm>
            <a:off x="-1" y="993911"/>
            <a:ext cx="12019723" cy="5526159"/>
          </a:xfrm>
        </p:spPr>
        <p:txBody>
          <a:bodyPr>
            <a:normAutofit lnSpcReduction="10000"/>
          </a:bodyPr>
          <a:lstStyle/>
          <a:p>
            <a:pPr marL="914400" lvl="1" indent="-457200" algn="just">
              <a:buFont typeface="Arial" panose="020B0604020202020204" pitchFamily="34" charset="0"/>
              <a:buChar char="•"/>
            </a:pPr>
            <a:r>
              <a:rPr lang="en-IN" sz="1600" dirty="0">
                <a:solidFill>
                  <a:schemeClr val="tx1"/>
                </a:solidFill>
                <a:latin typeface="+mj-lt"/>
                <a:cs typeface="Times New Roman" panose="02020603050405020304" pitchFamily="18" charset="0"/>
              </a:rPr>
              <a:t>Anu Shilvya, J., &amp; Jose, P. S. H. (2023). Obstructive Sleep Apnea Detection from ECG Signals with Deep Learning. 2023 International Conference on Sustainable Computing and Smart Systems (ICSCSS), Sustainable Computing and Smart Systems (ICSCSS), 2023 International Conference On, 384–388. https://doi-org.egateway.vit.ac.in/10.1109/ICSCSS57650.2023.10169207 </a:t>
            </a:r>
          </a:p>
          <a:p>
            <a:pPr marL="914400" lvl="1" indent="-457200" algn="just">
              <a:buFont typeface="Arial" panose="020B0604020202020204" pitchFamily="34" charset="0"/>
              <a:buChar char="•"/>
            </a:pPr>
            <a:r>
              <a:rPr lang="en-IN" sz="1600" dirty="0">
                <a:solidFill>
                  <a:schemeClr val="tx1"/>
                </a:solidFill>
                <a:latin typeface="+mj-lt"/>
                <a:cs typeface="Times New Roman" panose="02020603050405020304" pitchFamily="18" charset="0"/>
              </a:rPr>
              <a:t> Huang, Y., Chen, K., &amp; Zhang, Z. (2023). Domain - Aware Spatial-Temporal Graph Convolutional Network for Sleep Apnea Detection via Multivariant BCG Signals. ICC 2023 - IEEE International Conference on Communications, Communications, ICC 2023 - IEEE International Conference On, 5515–5520. https://doi-org.egateway.vit.ac.in/10.1109/ICC45041.2023.10278967 </a:t>
            </a:r>
          </a:p>
          <a:p>
            <a:pPr marL="914400" lvl="1" indent="-457200" algn="just">
              <a:buFont typeface="Arial" panose="020B0604020202020204" pitchFamily="34" charset="0"/>
              <a:buChar char="•"/>
            </a:pPr>
            <a:r>
              <a:rPr lang="en-IN" sz="1600" dirty="0">
                <a:solidFill>
                  <a:schemeClr val="tx1"/>
                </a:solidFill>
                <a:latin typeface="+mj-lt"/>
                <a:cs typeface="Times New Roman" panose="02020603050405020304" pitchFamily="18" charset="0"/>
              </a:rPr>
              <a:t>Hu, S., Wang, Y., Liu, J., Yang, C., Wang, A., Li, K., &amp; Liu, W. (2023). Semi-Supervised Learning for Low-Cost Personalized Obstructive Sleep Apnea Detection Using Unsupervised Deep Learning and Single-Lead Electrocardiogram. IEEE Journal of Biomedical and Health Informatics, Biomedical and Health Informatics, IEEE Journal of, IEEE J. Biomed. Health Inform, 27(11), 5281–5292. https://doi-org.egateway.vit.ac.in/10.1109/JBHI.2023.3304299 </a:t>
            </a:r>
          </a:p>
          <a:p>
            <a:pPr marL="914400" lvl="1" indent="-457200" algn="just">
              <a:buFont typeface="Arial" panose="020B0604020202020204" pitchFamily="34" charset="0"/>
              <a:buChar char="•"/>
            </a:pPr>
            <a:r>
              <a:rPr lang="en-US" sz="1600" dirty="0">
                <a:solidFill>
                  <a:schemeClr val="tx1"/>
                </a:solidFill>
                <a:latin typeface="+mj-lt"/>
                <a:cs typeface="Times New Roman" panose="02020603050405020304" pitchFamily="18" charset="0"/>
              </a:rPr>
              <a:t>Bhongade, A., Gupta, R., Gandhi, T. K., &amp; Ap, P. (2023). A Portable Low-Cost Respiration Rate Measurement System for Sleep Apnea Detection. 2023 45th Annual International Conference of the IEEE Engineering in Medicine &amp; Biology Society (EMBC), IEEE Engineering in Medicine &amp; Biology Society (EMBC), 2023 45th Annual International Conference of The, 1–5. https://doi-org.egateway.vit.ac.in/10.1109/EMBC40787.2023.10340446 </a:t>
            </a:r>
          </a:p>
          <a:p>
            <a:pPr marL="914400" lvl="1" indent="-457200" algn="l">
              <a:buFont typeface="Arial" panose="020B0604020202020204" pitchFamily="34" charset="0"/>
              <a:buChar char="•"/>
            </a:pPr>
            <a:r>
              <a:rPr lang="en-IN" sz="1600" dirty="0">
                <a:solidFill>
                  <a:schemeClr val="tx1"/>
                </a:solidFill>
                <a:latin typeface="+mj-lt"/>
                <a:cs typeface="Times New Roman" panose="02020603050405020304" pitchFamily="18" charset="0"/>
              </a:rPr>
              <a:t>Yan, X., Wang, L., Zhu, J., Wang, S., Zhang, Q., &amp; Xin, Y. (2022). Automatic Obstructive Sleep Apnea Detection Based on Respiratory Parameters in Physiological Signals. 2022 IEEE International Conference on Mechatronics and Automation (ICMA), Mechatronics and Automation (ICMA), 2022 IEEE International Conference On, 461–466. https://doi-org.egateway.vit.ac.in/10.1109/ICMA54519.2022.9856347 </a:t>
            </a:r>
          </a:p>
          <a:p>
            <a:pPr marL="914400" lvl="1" indent="-457200" algn="just">
              <a:buFont typeface="Arial" panose="020B0604020202020204" pitchFamily="34" charset="0"/>
              <a:buChar char="•"/>
            </a:pPr>
            <a:r>
              <a:rPr lang="en-IN" sz="1600" dirty="0">
                <a:solidFill>
                  <a:schemeClr val="tx1"/>
                </a:solidFill>
                <a:latin typeface="+mj-lt"/>
                <a:cs typeface="Times New Roman" panose="02020603050405020304" pitchFamily="18" charset="0"/>
              </a:rPr>
              <a:t>Vimala, V., Ramar, K. &amp; Ettappan, M. An Intelligent Sleep Apnea Classification System Based on EEG Signals. J Med Syst 43, 36 (2019). https://doi.org/10.1007/s10916-018-1146-8 </a:t>
            </a:r>
          </a:p>
          <a:p>
            <a:pPr marL="914400" lvl="1" indent="-457200" algn="just">
              <a:buFont typeface="Arial" panose="020B0604020202020204" pitchFamily="34" charset="0"/>
              <a:buChar char="•"/>
            </a:pPr>
            <a:r>
              <a:rPr lang="en-US" sz="1600" dirty="0">
                <a:solidFill>
                  <a:schemeClr val="tx1"/>
                </a:solidFill>
                <a:latin typeface="+mj-lt"/>
                <a:cs typeface="Times New Roman" panose="02020603050405020304" pitchFamily="18" charset="0"/>
              </a:rPr>
              <a:t>Avcı, C., &amp; Akbaş, A. (2015). Sleep apnea classification based on respiration signals by using ensemble methods. Bio-Medical Materials and Engineering, 26(s1), S1703-S1710. https://doi.org/10.3233/BME-151470 </a:t>
            </a:r>
            <a:endParaRPr lang="en-IN" sz="1600" dirty="0">
              <a:solidFill>
                <a:schemeClr val="tx1"/>
              </a:solidFill>
              <a:latin typeface="+mj-lt"/>
              <a:cs typeface="Times New Roman" panose="02020603050405020304" pitchFamily="18" charset="0"/>
            </a:endParaRPr>
          </a:p>
        </p:txBody>
      </p:sp>
      <p:sp>
        <p:nvSpPr>
          <p:cNvPr id="5" name="Rectangle 4">
            <a:extLst>
              <a:ext uri="{FF2B5EF4-FFF2-40B4-BE49-F238E27FC236}">
                <a16:creationId xmlns:a16="http://schemas.microsoft.com/office/drawing/2014/main" id="{543DC4AE-32DD-F111-91B0-4BCA43EF3F62}"/>
              </a:ext>
            </a:extLst>
          </p:cNvPr>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600" dirty="0">
                <a:solidFill>
                  <a:schemeClr val="bg1"/>
                </a:solidFill>
                <a:latin typeface="Times New Roman" panose="02020603050405020304" pitchFamily="18" charset="0"/>
                <a:cs typeface="Times New Roman" panose="02020603050405020304" pitchFamily="18" charset="0"/>
              </a:rPr>
              <a:t>References</a:t>
            </a:r>
            <a:endParaRPr lang="en-US" sz="3600" b="1" dirty="0">
              <a:solidFill>
                <a:schemeClr val="bg1"/>
              </a:solidFill>
              <a:latin typeface="Times New Roman" pitchFamily="18" charset="0"/>
            </a:endParaRPr>
          </a:p>
        </p:txBody>
      </p:sp>
      <p:sp>
        <p:nvSpPr>
          <p:cNvPr id="4" name="Date Placeholder 3">
            <a:extLst>
              <a:ext uri="{FF2B5EF4-FFF2-40B4-BE49-F238E27FC236}">
                <a16:creationId xmlns:a16="http://schemas.microsoft.com/office/drawing/2014/main" id="{89737F68-56F9-5A47-F5D2-77F519A05B1F}"/>
              </a:ext>
            </a:extLst>
          </p:cNvPr>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a:extLst>
              <a:ext uri="{FF2B5EF4-FFF2-40B4-BE49-F238E27FC236}">
                <a16:creationId xmlns:a16="http://schemas.microsoft.com/office/drawing/2014/main" id="{17C04264-CC0C-E042-9FA6-2973FF008B51}"/>
              </a:ext>
            </a:extLst>
          </p:cNvPr>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22</a:t>
            </a:fld>
            <a:endParaRPr lang="en-IN" dirty="0">
              <a:solidFill>
                <a:prstClr val="black">
                  <a:tint val="75000"/>
                </a:prstClr>
              </a:solidFill>
              <a:latin typeface="Calibri"/>
            </a:endParaRPr>
          </a:p>
        </p:txBody>
      </p:sp>
    </p:spTree>
    <p:extLst>
      <p:ext uri="{BB962C8B-B14F-4D97-AF65-F5344CB8AC3E}">
        <p14:creationId xmlns:p14="http://schemas.microsoft.com/office/powerpoint/2010/main" val="3441000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993911"/>
            <a:ext cx="12019723" cy="5526159"/>
          </a:xfrm>
        </p:spPr>
        <p:txBody>
          <a:bodyPr>
            <a:normAutofit/>
          </a:bodyPr>
          <a:lstStyle/>
          <a:p>
            <a:pPr lvl="1"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anose="02020603050405020304" pitchFamily="18" charset="0"/>
                <a:cs typeface="Times New Roman" panose="02020603050405020304" pitchFamily="18" charset="0"/>
              </a:rPr>
              <a:t>Q</a:t>
            </a:r>
            <a:r>
              <a:rPr lang="en-IN" sz="3600" b="1" dirty="0">
                <a:solidFill>
                  <a:schemeClr val="bg1"/>
                </a:solidFill>
                <a:latin typeface="Times New Roman" panose="02020603050405020304" pitchFamily="18" charset="0"/>
                <a:cs typeface="Times New Roman" panose="02020603050405020304" pitchFamily="18" charset="0"/>
              </a:rPr>
              <a:t>ueries?</a:t>
            </a:r>
            <a:endParaRPr lang="en-US" sz="3600" b="1" dirty="0">
              <a:solidFill>
                <a:schemeClr val="bg1"/>
              </a:solidFill>
              <a:latin typeface="Times New Roman" pitchFamily="18" charset="0"/>
            </a:endParaRP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23</a:t>
            </a:fld>
            <a:endParaRPr lang="en-IN" dirty="0">
              <a:solidFill>
                <a:prstClr val="black">
                  <a:tint val="75000"/>
                </a:prstClr>
              </a:solidFill>
              <a:latin typeface="Calibri"/>
            </a:endParaRPr>
          </a:p>
        </p:txBody>
      </p:sp>
      <p:pic>
        <p:nvPicPr>
          <p:cNvPr id="8" name="Picture 7">
            <a:extLst>
              <a:ext uri="{FF2B5EF4-FFF2-40B4-BE49-F238E27FC236}">
                <a16:creationId xmlns:a16="http://schemas.microsoft.com/office/drawing/2014/main" id="{07797406-15B5-9053-342D-8294231C0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11"/>
            <a:ext cx="12192000" cy="5864089"/>
          </a:xfrm>
          <a:prstGeom prst="rect">
            <a:avLst/>
          </a:prstGeom>
        </p:spPr>
      </p:pic>
    </p:spTree>
    <p:extLst>
      <p:ext uri="{BB962C8B-B14F-4D97-AF65-F5344CB8AC3E}">
        <p14:creationId xmlns:p14="http://schemas.microsoft.com/office/powerpoint/2010/main" val="372232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917" y="1950097"/>
            <a:ext cx="5670717" cy="4762047"/>
          </a:xfrm>
        </p:spPr>
        <p:txBody>
          <a:bodyPr>
            <a:normAutofit/>
          </a:bodyPr>
          <a:lstStyle/>
          <a:p>
            <a:pPr marL="514350" indent="-514350" algn="l">
              <a:buFont typeface="Arial" panose="020B0604020202020204" pitchFamily="34" charset="0"/>
              <a:buChar char="•"/>
            </a:pPr>
            <a:endParaRPr lang="en-IN" sz="2400" dirty="0">
              <a:solidFill>
                <a:schemeClr val="tx1"/>
              </a:solidFill>
              <a:latin typeface="+mj-lt"/>
            </a:endParaRPr>
          </a:p>
        </p:txBody>
      </p:sp>
      <p:sp>
        <p:nvSpPr>
          <p:cNvPr id="5" name="Rectangle 4"/>
          <p:cNvSpPr txBox="1">
            <a:spLocks noChangeArrowheads="1"/>
          </p:cNvSpPr>
          <p:nvPr/>
        </p:nvSpPr>
        <p:spPr>
          <a:xfrm>
            <a:off x="0" y="0"/>
            <a:ext cx="12192000" cy="1447800"/>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solidFill>
                <a:schemeClr val="bg1"/>
              </a:solidFill>
              <a:latin typeface="Times New Roman" pitchFamily="18" charset="0"/>
            </a:endParaRP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3</a:t>
            </a:fld>
            <a:endParaRPr lang="en-IN" dirty="0">
              <a:solidFill>
                <a:prstClr val="black">
                  <a:tint val="75000"/>
                </a:prstClr>
              </a:solidFill>
              <a:latin typeface="Calibri"/>
            </a:endParaRPr>
          </a:p>
        </p:txBody>
      </p:sp>
      <p:pic>
        <p:nvPicPr>
          <p:cNvPr id="2" name="Picture Placeholder 5">
            <a:extLst>
              <a:ext uri="{FF2B5EF4-FFF2-40B4-BE49-F238E27FC236}">
                <a16:creationId xmlns:a16="http://schemas.microsoft.com/office/drawing/2014/main" id="{56C89244-85B2-E626-E813-2021E85EBF57}"/>
              </a:ext>
            </a:extLst>
          </p:cNvPr>
          <p:cNvPicPr>
            <a:picLocks noChangeAspect="1"/>
          </p:cNvPicPr>
          <p:nvPr/>
        </p:nvPicPr>
        <p:blipFill rotWithShape="1">
          <a:blip r:embed="rId2">
            <a:extLst>
              <a:ext uri="{28A0092B-C50C-407E-A947-70E740481C1C}">
                <a14:useLocalDpi xmlns:a14="http://schemas.microsoft.com/office/drawing/2010/main" val="0"/>
              </a:ext>
            </a:extLst>
          </a:blip>
          <a:srcRect l="5183" r="34241"/>
          <a:stretch/>
        </p:blipFill>
        <p:spPr>
          <a:xfrm>
            <a:off x="6086522" y="1447800"/>
            <a:ext cx="6105478" cy="5374558"/>
          </a:xfrm>
          <a:prstGeom prst="rect">
            <a:avLst/>
          </a:prstGeom>
        </p:spPr>
      </p:pic>
      <p:pic>
        <p:nvPicPr>
          <p:cNvPr id="8" name="Picture 7" descr="Man resting on bed">
            <a:extLst>
              <a:ext uri="{FF2B5EF4-FFF2-40B4-BE49-F238E27FC236}">
                <a16:creationId xmlns:a16="http://schemas.microsoft.com/office/drawing/2014/main" id="{CDFC1CFB-1234-DA82-E8B4-BF0C5B25F0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280322"/>
            <a:ext cx="12192001" cy="8138322"/>
          </a:xfrm>
          <a:prstGeom prst="rect">
            <a:avLst/>
          </a:prstGeom>
        </p:spPr>
      </p:pic>
    </p:spTree>
    <p:extLst>
      <p:ext uri="{BB962C8B-B14F-4D97-AF65-F5344CB8AC3E}">
        <p14:creationId xmlns:p14="http://schemas.microsoft.com/office/powerpoint/2010/main" val="381031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917" y="1950097"/>
            <a:ext cx="5670717" cy="4762047"/>
          </a:xfrm>
        </p:spPr>
        <p:txBody>
          <a:bodyPr>
            <a:normAutofit/>
          </a:bodyPr>
          <a:lstStyle/>
          <a:p>
            <a:pPr marL="514350" indent="-514350" algn="l">
              <a:buFont typeface="Arial" panose="020B0604020202020204" pitchFamily="34" charset="0"/>
              <a:buChar char="•"/>
            </a:pPr>
            <a:endParaRPr lang="en-IN" sz="2400" dirty="0">
              <a:solidFill>
                <a:schemeClr val="tx1"/>
              </a:solidFill>
              <a:latin typeface="+mj-lt"/>
            </a:endParaRPr>
          </a:p>
        </p:txBody>
      </p:sp>
      <p:sp>
        <p:nvSpPr>
          <p:cNvPr id="5" name="Rectangle 4"/>
          <p:cNvSpPr txBox="1">
            <a:spLocks noChangeArrowheads="1"/>
          </p:cNvSpPr>
          <p:nvPr/>
        </p:nvSpPr>
        <p:spPr>
          <a:xfrm>
            <a:off x="0" y="0"/>
            <a:ext cx="12192000" cy="1447800"/>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solidFill>
                <a:schemeClr val="bg1"/>
              </a:solidFill>
              <a:latin typeface="Times New Roman" pitchFamily="18" charset="0"/>
            </a:endParaRP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4</a:t>
            </a:fld>
            <a:endParaRPr lang="en-IN" dirty="0">
              <a:solidFill>
                <a:prstClr val="black">
                  <a:tint val="75000"/>
                </a:prstClr>
              </a:solidFill>
              <a:latin typeface="Calibri"/>
            </a:endParaRPr>
          </a:p>
        </p:txBody>
      </p:sp>
      <p:pic>
        <p:nvPicPr>
          <p:cNvPr id="8" name="Picture 7" descr="A person sleeping with a mask on&#10;&#10;Description automatically generated">
            <a:extLst>
              <a:ext uri="{FF2B5EF4-FFF2-40B4-BE49-F238E27FC236}">
                <a16:creationId xmlns:a16="http://schemas.microsoft.com/office/drawing/2014/main" id="{C61CB32F-8EB7-18CE-BACF-626796E6F5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471219"/>
            <a:ext cx="12192000" cy="7296151"/>
          </a:xfrm>
          <a:prstGeom prst="rect">
            <a:avLst/>
          </a:prstGeom>
        </p:spPr>
      </p:pic>
      <p:sp>
        <p:nvSpPr>
          <p:cNvPr id="9" name="TextBox 8">
            <a:extLst>
              <a:ext uri="{FF2B5EF4-FFF2-40B4-BE49-F238E27FC236}">
                <a16:creationId xmlns:a16="http://schemas.microsoft.com/office/drawing/2014/main" id="{AAD745A5-FFCC-F3F6-51E0-3D1EFBBADAAB}"/>
              </a:ext>
            </a:extLst>
          </p:cNvPr>
          <p:cNvSpPr txBox="1"/>
          <p:nvPr/>
        </p:nvSpPr>
        <p:spPr>
          <a:xfrm>
            <a:off x="-92597" y="6827507"/>
            <a:ext cx="8009681" cy="230832"/>
          </a:xfrm>
          <a:prstGeom prst="rect">
            <a:avLst/>
          </a:prstGeom>
          <a:noFill/>
        </p:spPr>
        <p:txBody>
          <a:bodyPr wrap="square" rtlCol="0">
            <a:spAutoFit/>
          </a:bodyPr>
          <a:lstStyle/>
          <a:p>
            <a:r>
              <a:rPr lang="en-IN" sz="900">
                <a:hlinkClick r:id="rId3" tooltip="https://www.medicaljane.com/ailment/sleep-disorders/"/>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289807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917" y="1950097"/>
            <a:ext cx="5670717" cy="4762047"/>
          </a:xfrm>
        </p:spPr>
        <p:txBody>
          <a:bodyPr>
            <a:normAutofit/>
          </a:bodyPr>
          <a:lstStyle/>
          <a:p>
            <a:pPr marL="514350" indent="-514350" algn="l">
              <a:buFont typeface="Arial" panose="020B0604020202020204" pitchFamily="34" charset="0"/>
              <a:buChar char="•"/>
            </a:pPr>
            <a:r>
              <a:rPr lang="en-US" sz="2400" dirty="0">
                <a:solidFill>
                  <a:schemeClr val="tx1"/>
                </a:solidFill>
                <a:latin typeface="+mj-lt"/>
              </a:rPr>
              <a:t> Sleep apnea is a sleep disorder characterized by pauses in breathing or shallow breaths during sleep.</a:t>
            </a:r>
          </a:p>
          <a:p>
            <a:pPr marL="514350" indent="-514350" algn="l">
              <a:buFont typeface="Arial" panose="020B0604020202020204" pitchFamily="34" charset="0"/>
              <a:buChar char="•"/>
            </a:pPr>
            <a:r>
              <a:rPr lang="en-US" sz="2400" dirty="0">
                <a:solidFill>
                  <a:schemeClr val="tx1"/>
                </a:solidFill>
                <a:latin typeface="+mj-lt"/>
              </a:rPr>
              <a:t> These interruptions in breathing can happen multiple times per hour and may lead to fragmented sleep, daytime drowsiness, and other health complications if left untreated.</a:t>
            </a:r>
            <a:endParaRPr lang="en-IN" sz="2400" dirty="0">
              <a:solidFill>
                <a:schemeClr val="tx1"/>
              </a:solidFill>
              <a:latin typeface="+mj-lt"/>
            </a:endParaRPr>
          </a:p>
        </p:txBody>
      </p:sp>
      <p:sp>
        <p:nvSpPr>
          <p:cNvPr id="5" name="Rectangle 4"/>
          <p:cNvSpPr txBox="1">
            <a:spLocks noChangeArrowheads="1"/>
          </p:cNvSpPr>
          <p:nvPr/>
        </p:nvSpPr>
        <p:spPr>
          <a:xfrm>
            <a:off x="0" y="0"/>
            <a:ext cx="12192000" cy="1447800"/>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solidFill>
                <a:latin typeface="Times New Roman" pitchFamily="18" charset="0"/>
              </a:rPr>
              <a:t>Sleep Apnea</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5</a:t>
            </a:fld>
            <a:endParaRPr lang="en-IN" dirty="0">
              <a:solidFill>
                <a:prstClr val="black">
                  <a:tint val="75000"/>
                </a:prstClr>
              </a:solidFill>
              <a:latin typeface="Calibri"/>
            </a:endParaRPr>
          </a:p>
        </p:txBody>
      </p:sp>
      <p:pic>
        <p:nvPicPr>
          <p:cNvPr id="7" name="Picture 6">
            <a:extLst>
              <a:ext uri="{FF2B5EF4-FFF2-40B4-BE49-F238E27FC236}">
                <a16:creationId xmlns:a16="http://schemas.microsoft.com/office/drawing/2014/main" id="{F68D3FE9-A821-DED7-6FA0-B72510B97210}"/>
              </a:ext>
            </a:extLst>
          </p:cNvPr>
          <p:cNvPicPr>
            <a:picLocks noChangeAspect="1"/>
          </p:cNvPicPr>
          <p:nvPr/>
        </p:nvPicPr>
        <p:blipFill>
          <a:blip r:embed="rId2"/>
          <a:stretch>
            <a:fillRect/>
          </a:stretch>
        </p:blipFill>
        <p:spPr>
          <a:xfrm>
            <a:off x="8343226" y="1603331"/>
            <a:ext cx="3633547" cy="5254669"/>
          </a:xfrm>
          <a:prstGeom prst="rect">
            <a:avLst/>
          </a:prstGeom>
        </p:spPr>
      </p:pic>
    </p:spTree>
    <p:extLst>
      <p:ext uri="{BB962C8B-B14F-4D97-AF65-F5344CB8AC3E}">
        <p14:creationId xmlns:p14="http://schemas.microsoft.com/office/powerpoint/2010/main" val="318129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3580" y="1185487"/>
            <a:ext cx="8484020" cy="5344413"/>
          </a:xfrm>
        </p:spPr>
        <p:txBody>
          <a:bodyPr>
            <a:noAutofit/>
          </a:bodyPr>
          <a:lstStyle/>
          <a:p>
            <a:pPr marL="742950" lvl="1" indent="-285750" algn="just">
              <a:buFont typeface="Arial" panose="020B0604020202020204" pitchFamily="34" charset="0"/>
              <a:buChar char="•"/>
            </a:pPr>
            <a:r>
              <a:rPr lang="en-US" sz="1800" dirty="0">
                <a:solidFill>
                  <a:schemeClr val="tx1"/>
                </a:solidFill>
                <a:latin typeface="+mj-lt"/>
                <a:cs typeface="Times New Roman" panose="02020603050405020304" pitchFamily="18" charset="0"/>
              </a:rPr>
              <a:t>Enhance Sleep Apnea Detection:</a:t>
            </a:r>
          </a:p>
          <a:p>
            <a:pPr lvl="1" algn="just"/>
            <a:r>
              <a:rPr lang="en-US" sz="1800" dirty="0">
                <a:solidFill>
                  <a:schemeClr val="tx1"/>
                </a:solidFill>
                <a:latin typeface="+mj-lt"/>
                <a:cs typeface="Times New Roman" panose="02020603050405020304" pitchFamily="18" charset="0"/>
              </a:rPr>
              <a:t>	</a:t>
            </a:r>
            <a:r>
              <a:rPr lang="en-US" sz="1600" dirty="0">
                <a:solidFill>
                  <a:schemeClr val="tx1"/>
                </a:solidFill>
                <a:latin typeface="+mj-lt"/>
                <a:cs typeface="Times New Roman" panose="02020603050405020304" pitchFamily="18" charset="0"/>
              </a:rPr>
              <a:t>Improve sensitivity and specificity of sleep breathing pattern categorization.</a:t>
            </a:r>
          </a:p>
          <a:p>
            <a:pPr lvl="1" algn="just"/>
            <a:r>
              <a:rPr lang="en-US" sz="1600" dirty="0">
                <a:solidFill>
                  <a:schemeClr val="tx1"/>
                </a:solidFill>
                <a:latin typeface="+mj-lt"/>
                <a:cs typeface="Times New Roman" panose="02020603050405020304" pitchFamily="18" charset="0"/>
              </a:rPr>
              <a:t>	Accurately identify minute alterations indicative of sleep apnea onset</a:t>
            </a:r>
            <a:r>
              <a:rPr lang="en-US" sz="1800" dirty="0">
                <a:solidFill>
                  <a:schemeClr val="tx1"/>
                </a:solidFill>
                <a:latin typeface="+mj-lt"/>
                <a:cs typeface="Times New Roman" panose="02020603050405020304" pitchFamily="18" charset="0"/>
              </a:rPr>
              <a:t>.</a:t>
            </a:r>
          </a:p>
          <a:p>
            <a:pPr lvl="1" algn="just"/>
            <a:endParaRPr lang="en-US" sz="1800" dirty="0">
              <a:solidFill>
                <a:schemeClr val="tx1"/>
              </a:solidFill>
              <a:latin typeface="+mj-lt"/>
              <a:cs typeface="Times New Roman" panose="02020603050405020304" pitchFamily="18" charset="0"/>
            </a:endParaRPr>
          </a:p>
          <a:p>
            <a:pPr marL="742950" lvl="1" indent="-285750" algn="just">
              <a:buFont typeface="Arial" panose="020B0604020202020204" pitchFamily="34" charset="0"/>
              <a:buChar char="•"/>
            </a:pPr>
            <a:r>
              <a:rPr lang="en-US" sz="1800" dirty="0">
                <a:solidFill>
                  <a:schemeClr val="tx1"/>
                </a:solidFill>
                <a:latin typeface="+mj-lt"/>
                <a:cs typeface="Times New Roman" panose="02020603050405020304" pitchFamily="18" charset="0"/>
              </a:rPr>
              <a:t>Develop an Adaptive Model:</a:t>
            </a:r>
          </a:p>
          <a:p>
            <a:pPr lvl="2" algn="just"/>
            <a:r>
              <a:rPr lang="en-US" sz="1600" dirty="0">
                <a:solidFill>
                  <a:schemeClr val="tx1"/>
                </a:solidFill>
                <a:latin typeface="+mj-lt"/>
                <a:cs typeface="Times New Roman" panose="02020603050405020304" pitchFamily="18" charset="0"/>
              </a:rPr>
              <a:t>Create a dynamic model that adapts to individual sleep patterns.</a:t>
            </a:r>
          </a:p>
          <a:p>
            <a:pPr lvl="2" algn="just"/>
            <a:r>
              <a:rPr lang="en-US" sz="1600" dirty="0">
                <a:solidFill>
                  <a:schemeClr val="tx1"/>
                </a:solidFill>
                <a:latin typeface="+mj-lt"/>
                <a:cs typeface="Times New Roman" panose="02020603050405020304" pitchFamily="18" charset="0"/>
              </a:rPr>
              <a:t>Enhance detection capabilities tailored to each person's unique physiology.</a:t>
            </a:r>
          </a:p>
          <a:p>
            <a:pPr lvl="2" algn="just"/>
            <a:endParaRPr lang="en-US" sz="1600" dirty="0">
              <a:solidFill>
                <a:schemeClr val="tx1"/>
              </a:solidFill>
              <a:latin typeface="+mj-lt"/>
              <a:cs typeface="Times New Roman" panose="02020603050405020304" pitchFamily="18" charset="0"/>
            </a:endParaRPr>
          </a:p>
          <a:p>
            <a:pPr marL="742950" lvl="1" indent="-285750" algn="just">
              <a:buFont typeface="Arial" panose="020B0604020202020204" pitchFamily="34" charset="0"/>
              <a:buChar char="•"/>
            </a:pPr>
            <a:r>
              <a:rPr lang="en-US" sz="1800" dirty="0">
                <a:solidFill>
                  <a:schemeClr val="tx1"/>
                </a:solidFill>
                <a:latin typeface="+mj-lt"/>
                <a:cs typeface="Times New Roman" panose="02020603050405020304" pitchFamily="18" charset="0"/>
              </a:rPr>
              <a:t>Prioritize Ethical Compliance and Privacy:</a:t>
            </a:r>
          </a:p>
          <a:p>
            <a:pPr lvl="2" algn="just"/>
            <a:r>
              <a:rPr lang="en-US" sz="1600" dirty="0">
                <a:solidFill>
                  <a:schemeClr val="tx1"/>
                </a:solidFill>
                <a:latin typeface="+mj-lt"/>
                <a:cs typeface="Times New Roman" panose="02020603050405020304" pitchFamily="18" charset="0"/>
              </a:rPr>
              <a:t>Ensure ethical use of personal health data.</a:t>
            </a:r>
          </a:p>
          <a:p>
            <a:pPr lvl="2" algn="just"/>
            <a:r>
              <a:rPr lang="en-US" sz="1600" dirty="0">
                <a:solidFill>
                  <a:schemeClr val="tx1"/>
                </a:solidFill>
                <a:latin typeface="+mj-lt"/>
                <a:cs typeface="Times New Roman" panose="02020603050405020304" pitchFamily="18" charset="0"/>
              </a:rPr>
              <a:t>Implement robust privacy safeguards in accordance with healthcare regulations.</a:t>
            </a:r>
          </a:p>
          <a:p>
            <a:pPr lvl="2" algn="just"/>
            <a:endParaRPr lang="en-US" sz="1600" dirty="0">
              <a:solidFill>
                <a:schemeClr val="tx1"/>
              </a:solidFill>
              <a:latin typeface="+mj-lt"/>
              <a:cs typeface="Times New Roman" panose="02020603050405020304" pitchFamily="18" charset="0"/>
            </a:endParaRPr>
          </a:p>
          <a:p>
            <a:pPr marL="742950" lvl="1" indent="-285750" algn="just">
              <a:buFont typeface="Arial" panose="020B0604020202020204" pitchFamily="34" charset="0"/>
              <a:buChar char="•"/>
            </a:pPr>
            <a:r>
              <a:rPr lang="en-US" sz="1800" dirty="0">
                <a:solidFill>
                  <a:schemeClr val="tx1"/>
                </a:solidFill>
                <a:latin typeface="+mj-lt"/>
                <a:cs typeface="Times New Roman" panose="02020603050405020304" pitchFamily="18" charset="0"/>
              </a:rPr>
              <a:t>Optimize Model Performance:</a:t>
            </a:r>
          </a:p>
          <a:p>
            <a:pPr lvl="2" algn="just"/>
            <a:r>
              <a:rPr lang="en-US" sz="1600" dirty="0">
                <a:solidFill>
                  <a:schemeClr val="tx1"/>
                </a:solidFill>
                <a:latin typeface="+mj-lt"/>
                <a:cs typeface="Times New Roman" panose="02020603050405020304" pitchFamily="18" charset="0"/>
              </a:rPr>
              <a:t>Continuously refine the AI model to enhance accuracy and efficiency.</a:t>
            </a:r>
          </a:p>
          <a:p>
            <a:pPr lvl="2" algn="just"/>
            <a:r>
              <a:rPr lang="en-US" sz="1600" dirty="0">
                <a:solidFill>
                  <a:schemeClr val="tx1"/>
                </a:solidFill>
                <a:latin typeface="+mj-lt"/>
                <a:cs typeface="Times New Roman" panose="02020603050405020304" pitchFamily="18" charset="0"/>
              </a:rPr>
              <a:t>Strive for the highest level of performance in sleep apnea detection.</a:t>
            </a:r>
            <a:endParaRPr lang="en-IN" sz="1600" dirty="0">
              <a:solidFill>
                <a:schemeClr val="tx1"/>
              </a:solidFill>
              <a:latin typeface="+mj-lt"/>
              <a:cs typeface="Times New Roman" panose="02020603050405020304" pitchFamily="18" charset="0"/>
            </a:endParaRP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600" dirty="0">
                <a:solidFill>
                  <a:schemeClr val="bg1"/>
                </a:solidFill>
                <a:latin typeface="Times New Roman" panose="02020603050405020304" pitchFamily="18" charset="0"/>
                <a:cs typeface="Times New Roman" panose="02020603050405020304" pitchFamily="18" charset="0"/>
              </a:rPr>
              <a:t>					Objective</a:t>
            </a:r>
            <a:endParaRPr lang="en-US" sz="3600" b="1" dirty="0">
              <a:solidFill>
                <a:schemeClr val="bg1"/>
              </a:solidFill>
              <a:latin typeface="Times New Roman" pitchFamily="18" charset="0"/>
            </a:endParaRP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6</a:t>
            </a:fld>
            <a:endParaRPr lang="en-IN" dirty="0">
              <a:solidFill>
                <a:prstClr val="black">
                  <a:tint val="75000"/>
                </a:prstClr>
              </a:solidFill>
              <a:latin typeface="Calibri"/>
            </a:endParaRPr>
          </a:p>
        </p:txBody>
      </p:sp>
      <p:pic>
        <p:nvPicPr>
          <p:cNvPr id="2" name="Picture Placeholder 5">
            <a:extLst>
              <a:ext uri="{FF2B5EF4-FFF2-40B4-BE49-F238E27FC236}">
                <a16:creationId xmlns:a16="http://schemas.microsoft.com/office/drawing/2014/main" id="{56C89244-85B2-E626-E813-2021E85EBF57}"/>
              </a:ext>
            </a:extLst>
          </p:cNvPr>
          <p:cNvPicPr>
            <a:picLocks noChangeAspect="1"/>
          </p:cNvPicPr>
          <p:nvPr/>
        </p:nvPicPr>
        <p:blipFill rotWithShape="1">
          <a:blip r:embed="rId2">
            <a:extLst>
              <a:ext uri="{28A0092B-C50C-407E-A947-70E740481C1C}">
                <a14:useLocalDpi xmlns:a14="http://schemas.microsoft.com/office/drawing/2010/main" val="0"/>
              </a:ext>
            </a:extLst>
          </a:blip>
          <a:srcRect l="5183" r="34241"/>
          <a:stretch/>
        </p:blipFill>
        <p:spPr>
          <a:xfrm>
            <a:off x="7881072" y="993912"/>
            <a:ext cx="4301373" cy="3786432"/>
          </a:xfrm>
          <a:prstGeom prst="rect">
            <a:avLst/>
          </a:prstGeom>
        </p:spPr>
      </p:pic>
    </p:spTree>
    <p:extLst>
      <p:ext uri="{BB962C8B-B14F-4D97-AF65-F5344CB8AC3E}">
        <p14:creationId xmlns:p14="http://schemas.microsoft.com/office/powerpoint/2010/main" val="203569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Times New Roman" pitchFamily="18" charset="0"/>
              </a:rPr>
              <a:t>			                 MOTIVATION</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7</a:t>
            </a:fld>
            <a:endParaRPr lang="en-IN" dirty="0">
              <a:solidFill>
                <a:prstClr val="black">
                  <a:tint val="75000"/>
                </a:prstClr>
              </a:solidFill>
              <a:latin typeface="Calibri"/>
            </a:endParaRPr>
          </a:p>
        </p:txBody>
      </p:sp>
      <p:sp>
        <p:nvSpPr>
          <p:cNvPr id="3" name="TextBox 2">
            <a:extLst>
              <a:ext uri="{FF2B5EF4-FFF2-40B4-BE49-F238E27FC236}">
                <a16:creationId xmlns:a16="http://schemas.microsoft.com/office/drawing/2014/main" id="{53C50F81-B2A5-3F9D-33D1-22CBBF77709F}"/>
              </a:ext>
            </a:extLst>
          </p:cNvPr>
          <p:cNvSpPr txBox="1"/>
          <p:nvPr/>
        </p:nvSpPr>
        <p:spPr>
          <a:xfrm>
            <a:off x="989045" y="1863350"/>
            <a:ext cx="9069355" cy="2923877"/>
          </a:xfrm>
          <a:prstGeom prst="rect">
            <a:avLst/>
          </a:prstGeom>
          <a:noFill/>
        </p:spPr>
        <p:txBody>
          <a:bodyPr wrap="square">
            <a:spAutoFit/>
          </a:bodyPr>
          <a:lstStyle/>
          <a:p>
            <a:pPr marL="285750" indent="-285750">
              <a:buFont typeface="Wingdings" panose="05000000000000000000" pitchFamily="2" charset="2"/>
              <a:buChar char="q"/>
            </a:pPr>
            <a:r>
              <a:rPr lang="en-GB" sz="1800" dirty="0">
                <a:effectLst/>
                <a:latin typeface="+mj-lt"/>
                <a:ea typeface="Times New Roman" panose="02020603050405020304" pitchFamily="18" charset="0"/>
                <a:cs typeface="Mangal" panose="02040503050203030202" pitchFamily="18" charset="0"/>
              </a:rPr>
              <a:t>To explore the clinical relevance and potential implications of utilizing electrocardiography (ECG) signals in polysomnography (PSG)</a:t>
            </a:r>
          </a:p>
          <a:p>
            <a:endParaRPr lang="en-GB" sz="1800" dirty="0">
              <a:effectLst/>
              <a:latin typeface="+mj-lt"/>
              <a:ea typeface="Times New Roman" panose="02020603050405020304" pitchFamily="18" charset="0"/>
              <a:cs typeface="Mangal" panose="02040503050203030202" pitchFamily="18" charset="0"/>
            </a:endParaRPr>
          </a:p>
          <a:p>
            <a:pPr marL="285750" indent="-285750">
              <a:buFont typeface="Wingdings" panose="05000000000000000000" pitchFamily="2" charset="2"/>
              <a:buChar char="q"/>
            </a:pPr>
            <a:r>
              <a:rPr lang="en-GB" dirty="0">
                <a:latin typeface="+mj-lt"/>
                <a:ea typeface="Times New Roman" panose="02020603050405020304" pitchFamily="18" charset="0"/>
                <a:cs typeface="Mangal" panose="02040503050203030202" pitchFamily="18" charset="0"/>
              </a:rPr>
              <a:t>I</a:t>
            </a:r>
            <a:r>
              <a:rPr lang="en-GB" sz="1800" dirty="0">
                <a:effectLst/>
                <a:latin typeface="+mj-lt"/>
                <a:ea typeface="Times New Roman" panose="02020603050405020304" pitchFamily="18" charset="0"/>
                <a:cs typeface="Mangal" panose="02040503050203030202" pitchFamily="18" charset="0"/>
              </a:rPr>
              <a:t>nvestigation of how ECG signals can provide valuable insights into the cardiovascular aspects of sleep apnea, aiding in diagnosis, risk stratification, and treatment planning. </a:t>
            </a:r>
          </a:p>
          <a:p>
            <a:endParaRPr lang="en-GB" sz="1800" dirty="0">
              <a:effectLst/>
              <a:latin typeface="+mj-lt"/>
              <a:ea typeface="Times New Roman" panose="02020603050405020304" pitchFamily="18" charset="0"/>
              <a:cs typeface="Mangal" panose="02040503050203030202" pitchFamily="18" charset="0"/>
            </a:endParaRPr>
          </a:p>
          <a:p>
            <a:pPr marL="285750" indent="-285750">
              <a:buFont typeface="Wingdings" panose="05000000000000000000" pitchFamily="2" charset="2"/>
              <a:buChar char="q"/>
            </a:pPr>
            <a:r>
              <a:rPr lang="en-GB" dirty="0">
                <a:latin typeface="+mj-lt"/>
                <a:ea typeface="Times New Roman" panose="02020603050405020304" pitchFamily="18" charset="0"/>
                <a:cs typeface="Mangal" panose="02040503050203030202" pitchFamily="18" charset="0"/>
              </a:rPr>
              <a:t>T</a:t>
            </a:r>
            <a:r>
              <a:rPr lang="en-GB" sz="1800" dirty="0">
                <a:effectLst/>
                <a:latin typeface="+mj-lt"/>
                <a:ea typeface="Times New Roman" panose="02020603050405020304" pitchFamily="18" charset="0"/>
                <a:cs typeface="Mangal" panose="02040503050203030202" pitchFamily="18" charset="0"/>
              </a:rPr>
              <a:t>o evaluate the effectiveness of integrating machine learning algorithms with ECG signal analysis to enhance diagnostic accuracy and efficiency, ultimately improving patient outcomes.</a:t>
            </a:r>
            <a:endParaRPr lang="en-GB" sz="1800" dirty="0">
              <a:effectLst/>
              <a:latin typeface="+mj-lt"/>
              <a:ea typeface="Calibri" panose="020F0502020204030204" pitchFamily="34" charset="0"/>
              <a:cs typeface="Mangal" panose="02040503050203030202" pitchFamily="18" charset="0"/>
            </a:endParaRPr>
          </a:p>
          <a:p>
            <a:endParaRPr lang="en-GB" sz="2200" dirty="0">
              <a:latin typeface="+mj-lt"/>
            </a:endParaRPr>
          </a:p>
        </p:txBody>
      </p:sp>
    </p:spTree>
    <p:extLst>
      <p:ext uri="{BB962C8B-B14F-4D97-AF65-F5344CB8AC3E}">
        <p14:creationId xmlns:p14="http://schemas.microsoft.com/office/powerpoint/2010/main" val="277465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993911"/>
            <a:ext cx="12019723" cy="5526159"/>
          </a:xfrm>
        </p:spPr>
        <p:txBody>
          <a:bodyPr>
            <a:normAutofit/>
          </a:bodyPr>
          <a:lstStyle/>
          <a:p>
            <a:pPr lvl="1" algn="just"/>
            <a:r>
              <a:rPr lang="en-IN" sz="3600" dirty="0">
                <a:solidFill>
                  <a:schemeClr val="tx1"/>
                </a:solidFill>
                <a:latin typeface="Times New Roman" panose="02020603050405020304" pitchFamily="18" charset="0"/>
                <a:cs typeface="Times New Roman" panose="02020603050405020304" pitchFamily="18" charset="0"/>
              </a:rPr>
              <a:t>.</a:t>
            </a:r>
          </a:p>
        </p:txBody>
      </p:sp>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600" b="1" dirty="0">
                <a:solidFill>
                  <a:schemeClr val="bg1"/>
                </a:solidFill>
                <a:latin typeface="Times New Roman" panose="02020603050405020304" pitchFamily="18" charset="0"/>
                <a:cs typeface="Times New Roman" panose="02020603050405020304" pitchFamily="18" charset="0"/>
              </a:rPr>
              <a:t>		ANALYSIS &amp; LITERATURE SURVEY</a:t>
            </a:r>
            <a:endParaRPr lang="en-US" sz="3600" b="1" dirty="0">
              <a:solidFill>
                <a:schemeClr val="bg1"/>
              </a:solidFill>
              <a:latin typeface="Times New Roman" pitchFamily="18" charset="0"/>
            </a:endParaRP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8</a:t>
            </a:fld>
            <a:endParaRPr lang="en-IN" dirty="0">
              <a:solidFill>
                <a:prstClr val="black">
                  <a:tint val="75000"/>
                </a:prstClr>
              </a:solidFill>
              <a:latin typeface="Calibri"/>
            </a:endParaRPr>
          </a:p>
        </p:txBody>
      </p:sp>
      <p:pic>
        <p:nvPicPr>
          <p:cNvPr id="9" name="Picture 8">
            <a:extLst>
              <a:ext uri="{FF2B5EF4-FFF2-40B4-BE49-F238E27FC236}">
                <a16:creationId xmlns:a16="http://schemas.microsoft.com/office/drawing/2014/main" id="{F0DCE00C-6A7D-9421-B6EE-F866F77DA6C4}"/>
              </a:ext>
            </a:extLst>
          </p:cNvPr>
          <p:cNvPicPr>
            <a:picLocks noChangeAspect="1"/>
          </p:cNvPicPr>
          <p:nvPr/>
        </p:nvPicPr>
        <p:blipFill>
          <a:blip r:embed="rId2"/>
          <a:stretch>
            <a:fillRect/>
          </a:stretch>
        </p:blipFill>
        <p:spPr>
          <a:xfrm>
            <a:off x="2064935" y="993911"/>
            <a:ext cx="8062312" cy="5727565"/>
          </a:xfrm>
          <a:prstGeom prst="rect">
            <a:avLst/>
          </a:prstGeom>
        </p:spPr>
      </p:pic>
    </p:spTree>
    <p:extLst>
      <p:ext uri="{BB962C8B-B14F-4D97-AF65-F5344CB8AC3E}">
        <p14:creationId xmlns:p14="http://schemas.microsoft.com/office/powerpoint/2010/main" val="385371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0" y="0"/>
            <a:ext cx="12192000" cy="993913"/>
          </a:xfrm>
          <a:prstGeom prst="rect">
            <a:avLst/>
          </a:prstGeom>
          <a:solidFill>
            <a:srgbClr val="3333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chemeClr val="bg1"/>
                </a:solidFill>
                <a:latin typeface="Times New Roman" pitchFamily="18" charset="0"/>
              </a:rPr>
              <a:t>WORKING PRINCIPLE</a:t>
            </a:r>
          </a:p>
        </p:txBody>
      </p:sp>
      <p:sp>
        <p:nvSpPr>
          <p:cNvPr id="4" name="Date Placeholder 3"/>
          <p:cNvSpPr>
            <a:spLocks noGrp="1"/>
          </p:cNvSpPr>
          <p:nvPr>
            <p:ph type="dt" sz="half" idx="10"/>
          </p:nvPr>
        </p:nvSpPr>
        <p:spPr/>
        <p:txBody>
          <a:bodyPr/>
          <a:lstStyle/>
          <a:p>
            <a:fld id="{C77C4DBB-14C3-459F-9C6A-59BC798736E9}" type="datetime1">
              <a:rPr lang="en-IN">
                <a:solidFill>
                  <a:prstClr val="black">
                    <a:tint val="75000"/>
                  </a:prstClr>
                </a:solidFill>
                <a:latin typeface="Calibri"/>
              </a:rPr>
              <a:pPr/>
              <a:t>09-05-2024</a:t>
            </a:fld>
            <a:endParaRPr lang="en-IN"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96107A40-7FD5-436B-B3DD-01066071B37C}" type="slidenum">
              <a:rPr lang="en-IN">
                <a:solidFill>
                  <a:prstClr val="black">
                    <a:tint val="75000"/>
                  </a:prstClr>
                </a:solidFill>
                <a:latin typeface="Calibri"/>
              </a:rPr>
              <a:pPr/>
              <a:t>9</a:t>
            </a:fld>
            <a:endParaRPr lang="en-IN" dirty="0">
              <a:solidFill>
                <a:prstClr val="black">
                  <a:tint val="75000"/>
                </a:prstClr>
              </a:solidFill>
              <a:latin typeface="Calibri"/>
            </a:endParaRPr>
          </a:p>
        </p:txBody>
      </p:sp>
      <p:pic>
        <p:nvPicPr>
          <p:cNvPr id="1026" name="Picture 2">
            <a:extLst>
              <a:ext uri="{FF2B5EF4-FFF2-40B4-BE49-F238E27FC236}">
                <a16:creationId xmlns:a16="http://schemas.microsoft.com/office/drawing/2014/main" id="{1E851256-0AFC-665F-8CAD-F944E6845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675" y="1723453"/>
            <a:ext cx="7919162" cy="46328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26A13E-6B5C-5F87-4255-2E1A975DD71B}"/>
              </a:ext>
            </a:extLst>
          </p:cNvPr>
          <p:cNvSpPr txBox="1"/>
          <p:nvPr/>
        </p:nvSpPr>
        <p:spPr>
          <a:xfrm>
            <a:off x="4618654" y="1173662"/>
            <a:ext cx="1858201" cy="369332"/>
          </a:xfrm>
          <a:prstGeom prst="rect">
            <a:avLst/>
          </a:prstGeom>
          <a:noFill/>
        </p:spPr>
        <p:txBody>
          <a:bodyPr wrap="none" rtlCol="0">
            <a:spAutoFit/>
          </a:bodyPr>
          <a:lstStyle/>
          <a:p>
            <a:r>
              <a:rPr lang="en-US" b="1" dirty="0">
                <a:solidFill>
                  <a:srgbClr val="FF0000"/>
                </a:solidFill>
              </a:rPr>
              <a:t>Modified LeNet-5</a:t>
            </a:r>
            <a:endParaRPr lang="en-GB" b="1" dirty="0">
              <a:solidFill>
                <a:srgbClr val="FF0000"/>
              </a:solidFill>
            </a:endParaRPr>
          </a:p>
        </p:txBody>
      </p:sp>
    </p:spTree>
    <p:extLst>
      <p:ext uri="{BB962C8B-B14F-4D97-AF65-F5344CB8AC3E}">
        <p14:creationId xmlns:p14="http://schemas.microsoft.com/office/powerpoint/2010/main" val="2773460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2904</TotalTime>
  <Words>1923</Words>
  <Application>Microsoft Office PowerPoint</Application>
  <PresentationFormat>Widescreen</PresentationFormat>
  <Paragraphs>175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Wingdings</vt:lpstr>
      <vt:lpstr>WordVisi_MSFontService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first DC Meeting Doctoral Program in Computer Science and Engineering  Research Domain: Internet of Vehicles  Title :</dc:title>
  <dc:creator>Admin</dc:creator>
  <cp:lastModifiedBy>Aviral Sharma</cp:lastModifiedBy>
  <cp:revision>173</cp:revision>
  <dcterms:created xsi:type="dcterms:W3CDTF">2017-03-08T05:02:54Z</dcterms:created>
  <dcterms:modified xsi:type="dcterms:W3CDTF">2024-05-09T01:56:54Z</dcterms:modified>
</cp:coreProperties>
</file>