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70" r:id="rId2"/>
    <p:sldId id="271" r:id="rId3"/>
    <p:sldId id="272" r:id="rId4"/>
    <p:sldId id="284" r:id="rId5"/>
    <p:sldId id="273" r:id="rId6"/>
    <p:sldId id="274" r:id="rId7"/>
    <p:sldId id="275" r:id="rId8"/>
    <p:sldId id="276" r:id="rId9"/>
    <p:sldId id="277" r:id="rId10"/>
    <p:sldId id="278" r:id="rId11"/>
    <p:sldId id="279" r:id="rId12"/>
    <p:sldId id="280" r:id="rId13"/>
    <p:sldId id="287" r:id="rId14"/>
    <p:sldId id="288" r:id="rId15"/>
    <p:sldId id="289" r:id="rId16"/>
    <p:sldId id="290" r:id="rId17"/>
    <p:sldId id="291" r:id="rId18"/>
    <p:sldId id="293" r:id="rId19"/>
    <p:sldId id="292" r:id="rId20"/>
    <p:sldId id="294" r:id="rId21"/>
    <p:sldId id="295" r:id="rId22"/>
    <p:sldId id="296" r:id="rId23"/>
    <p:sldId id="297" r:id="rId24"/>
    <p:sldId id="298" r:id="rId25"/>
    <p:sldId id="299" r:id="rId26"/>
    <p:sldId id="300" r:id="rId27"/>
    <p:sldId id="301" r:id="rId28"/>
    <p:sldId id="281"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FEC7C5-ECB8-4A97-BAB0-2174D5E7E9B2}" v="156" dt="2025-02-23T05:58:59.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sorterViewPr>
    <p:cViewPr>
      <p:scale>
        <a:sx n="100" d="100"/>
        <a:sy n="100" d="100"/>
      </p:scale>
      <p:origin x="0" y="-2021"/>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13F207-1573-4349-8175-918F2CFFAA01}" type="datetimeFigureOut">
              <a:rPr lang="en-IN" smtClean="0"/>
              <a:t>07-06-2025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A84B1-778A-4F03-B9AE-177E0B335783}" type="slidenum">
              <a:rPr lang="en-IN" smtClean="0"/>
              <a:t>‹#›</a:t>
            </a:fld>
            <a:endParaRPr lang="en-IN"/>
          </a:p>
        </p:txBody>
      </p:sp>
    </p:spTree>
    <p:extLst>
      <p:ext uri="{BB962C8B-B14F-4D97-AF65-F5344CB8AC3E}">
        <p14:creationId xmlns:p14="http://schemas.microsoft.com/office/powerpoint/2010/main" val="3946250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A84B1-778A-4F03-B9AE-177E0B335783}" type="slidenum">
              <a:rPr lang="en-IN" smtClean="0"/>
              <a:t>3</a:t>
            </a:fld>
            <a:endParaRPr lang="en-IN"/>
          </a:p>
        </p:txBody>
      </p:sp>
    </p:spTree>
    <p:extLst>
      <p:ext uri="{BB962C8B-B14F-4D97-AF65-F5344CB8AC3E}">
        <p14:creationId xmlns:p14="http://schemas.microsoft.com/office/powerpoint/2010/main" val="724663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64A84B1-778A-4F03-B9AE-177E0B335783}" type="slidenum">
              <a:rPr lang="en-IN" smtClean="0"/>
              <a:t>6</a:t>
            </a:fld>
            <a:endParaRPr lang="en-IN"/>
          </a:p>
        </p:txBody>
      </p:sp>
    </p:spTree>
    <p:extLst>
      <p:ext uri="{BB962C8B-B14F-4D97-AF65-F5344CB8AC3E}">
        <p14:creationId xmlns:p14="http://schemas.microsoft.com/office/powerpoint/2010/main" val="3437736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CDEB544A-9209-4309-BBAB-30FD527E866D}" type="datetimeFigureOut">
              <a:rPr lang="en-IN" smtClean="0"/>
              <a:t>07-06-2025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410300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4008770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13040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98129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25180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EB544A-9209-4309-BBAB-30FD527E866D}" type="datetimeFigureOut">
              <a:rPr lang="en-IN" smtClean="0"/>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29992774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DEB544A-9209-4309-BBAB-30FD527E866D}" type="datetimeFigureOut">
              <a:rPr lang="en-IN" smtClean="0"/>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2127966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B544A-9209-4309-BBAB-30FD527E866D}" type="datetimeFigureOut">
              <a:rPr lang="en-IN" smtClean="0"/>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2831593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B544A-9209-4309-BBAB-30FD527E866D}" type="datetimeFigureOut">
              <a:rPr lang="en-IN" smtClean="0"/>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2369281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EB544A-9209-4309-BBAB-30FD527E866D}" type="datetimeFigureOut">
              <a:rPr lang="en-IN" smtClean="0"/>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012974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EB544A-9209-4309-BBAB-30FD527E866D}" type="datetimeFigureOut">
              <a:rPr lang="en-IN" smtClean="0"/>
              <a:t>07-06-2025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342529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914156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EB544A-9209-4309-BBAB-30FD527E866D}" type="datetimeFigureOut">
              <a:rPr lang="en-IN" smtClean="0"/>
              <a:t>07-06-2025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792421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EB544A-9209-4309-BBAB-30FD527E866D}" type="datetimeFigureOut">
              <a:rPr lang="en-IN" smtClean="0"/>
              <a:t>07-06-2025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63817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B544A-9209-4309-BBAB-30FD527E866D}" type="datetimeFigureOut">
              <a:rPr lang="en-IN" smtClean="0"/>
              <a:t>07-06-2025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1351688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367225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EB544A-9209-4309-BBAB-30FD527E866D}" type="datetimeFigureOut">
              <a:rPr lang="en-IN" smtClean="0"/>
              <a:t>07-06-2025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1E5BD2-8EC1-4683-B86A-2F1701D97B0E}" type="slidenum">
              <a:rPr lang="en-IN" smtClean="0"/>
              <a:t>‹#›</a:t>
            </a:fld>
            <a:endParaRPr lang="en-IN"/>
          </a:p>
        </p:txBody>
      </p:sp>
    </p:spTree>
    <p:extLst>
      <p:ext uri="{BB962C8B-B14F-4D97-AF65-F5344CB8AC3E}">
        <p14:creationId xmlns:p14="http://schemas.microsoft.com/office/powerpoint/2010/main" val="3049705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EB544A-9209-4309-BBAB-30FD527E866D}" type="datetimeFigureOut">
              <a:rPr lang="en-IN" smtClean="0"/>
              <a:t>07-06-2025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61E5BD2-8EC1-4683-B86A-2F1701D97B0E}" type="slidenum">
              <a:rPr lang="en-IN" smtClean="0"/>
              <a:t>‹#›</a:t>
            </a:fld>
            <a:endParaRPr lang="en-IN"/>
          </a:p>
        </p:txBody>
      </p:sp>
    </p:spTree>
    <p:extLst>
      <p:ext uri="{BB962C8B-B14F-4D97-AF65-F5344CB8AC3E}">
        <p14:creationId xmlns:p14="http://schemas.microsoft.com/office/powerpoint/2010/main" val="30752789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shaking-hands-handshake-welcome-agreement-contract-hand-giving-wallpaper-avtxq"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researchleap.com/impact-recruitment-selection-strategy-employees-performance-study-three-selected-manufacturing-companies-nigeria/" TargetMode="External"/><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F768-EBE7-49A0-1100-5E949C8C0E51}"/>
              </a:ext>
            </a:extLst>
          </p:cNvPr>
          <p:cNvSpPr>
            <a:spLocks noGrp="1"/>
          </p:cNvSpPr>
          <p:nvPr>
            <p:ph type="title"/>
          </p:nvPr>
        </p:nvSpPr>
        <p:spPr>
          <a:xfrm>
            <a:off x="7010399" y="117987"/>
            <a:ext cx="4699820" cy="3687097"/>
          </a:xfrm>
        </p:spPr>
        <p:txBody>
          <a:bodyPr>
            <a:normAutofit fontScale="90000"/>
            <a:scene3d>
              <a:camera prst="orthographicFront"/>
              <a:lightRig rig="harsh" dir="t"/>
            </a:scene3d>
            <a:sp3d extrusionH="57150" prstMaterial="matte">
              <a:bevelT w="63500" h="12700" prst="angle"/>
              <a:contourClr>
                <a:schemeClr val="bg1">
                  <a:lumMod val="65000"/>
                </a:schemeClr>
              </a:contourClr>
            </a:sp3d>
          </a:bodyPr>
          <a:lstStyle/>
          <a:p>
            <a:r>
              <a:rPr lang="en-IN" sz="6000" b="1" cap="none" dirty="0">
                <a:ln/>
                <a:solidFill>
                  <a:schemeClr val="accent3"/>
                </a:solidFill>
              </a:rPr>
              <a:t>Market Data Storage and Analysis for investors </a:t>
            </a:r>
            <a:br>
              <a:rPr lang="en-IN" dirty="0"/>
            </a:br>
            <a:endParaRPr lang="en-IN" sz="6000" b="1" cap="none" dirty="0">
              <a:ln/>
              <a:solidFill>
                <a:schemeClr val="accent3"/>
              </a:solidFill>
            </a:endParaRPr>
          </a:p>
        </p:txBody>
      </p:sp>
      <p:sp>
        <p:nvSpPr>
          <p:cNvPr id="6" name="Rectangle 5">
            <a:extLst>
              <a:ext uri="{FF2B5EF4-FFF2-40B4-BE49-F238E27FC236}">
                <a16:creationId xmlns:a16="http://schemas.microsoft.com/office/drawing/2014/main" id="{A30950C3-370A-9316-45FC-F77E710DA09E}"/>
              </a:ext>
            </a:extLst>
          </p:cNvPr>
          <p:cNvSpPr/>
          <p:nvPr/>
        </p:nvSpPr>
        <p:spPr>
          <a:xfrm>
            <a:off x="7197212" y="3628104"/>
            <a:ext cx="3805084" cy="182388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400" b="1" dirty="0">
                <a:latin typeface="Arial Black" panose="020B0A04020102020204" pitchFamily="34" charset="0"/>
              </a:rPr>
              <a:t>Presented by:-</a:t>
            </a:r>
          </a:p>
          <a:p>
            <a:pPr algn="ctr"/>
            <a:endParaRPr lang="en-IN" sz="2400" dirty="0">
              <a:latin typeface="Arial Black" panose="020B0A04020102020204" pitchFamily="34" charset="0"/>
            </a:endParaRPr>
          </a:p>
          <a:p>
            <a:pPr algn="ctr"/>
            <a:r>
              <a:rPr lang="en-IN" sz="2400" b="1" spc="50" dirty="0">
                <a:ln w="0"/>
                <a:solidFill>
                  <a:schemeClr val="bg2"/>
                </a:solidFill>
                <a:effectLst>
                  <a:innerShdw blurRad="63500" dist="50800" dir="13500000">
                    <a:srgbClr val="000000">
                      <a:alpha val="50000"/>
                    </a:srgbClr>
                  </a:innerShdw>
                </a:effectLst>
                <a:latin typeface="Arial Black" panose="020B0A04020102020204" pitchFamily="34" charset="0"/>
              </a:rPr>
              <a:t>SUMIT MEHTA</a:t>
            </a:r>
          </a:p>
        </p:txBody>
      </p:sp>
      <p:pic>
        <p:nvPicPr>
          <p:cNvPr id="5" name="Picture 4">
            <a:extLst>
              <a:ext uri="{FF2B5EF4-FFF2-40B4-BE49-F238E27FC236}">
                <a16:creationId xmlns:a16="http://schemas.microsoft.com/office/drawing/2014/main" id="{16B5AE54-5111-D877-A27B-57C836648EA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6833419" cy="6858000"/>
          </a:xfrm>
          <a:prstGeom prst="rect">
            <a:avLst/>
          </a:prstGeom>
        </p:spPr>
      </p:pic>
    </p:spTree>
    <p:extLst>
      <p:ext uri="{BB962C8B-B14F-4D97-AF65-F5344CB8AC3E}">
        <p14:creationId xmlns:p14="http://schemas.microsoft.com/office/powerpoint/2010/main" val="1422737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FA61193-BDA2-B783-E91B-103749C39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1780" y="2835422"/>
            <a:ext cx="6725264" cy="3541712"/>
          </a:xfrm>
        </p:spPr>
      </p:pic>
      <p:sp>
        <p:nvSpPr>
          <p:cNvPr id="8" name="Rectangle: Diagonal Corners Rounded 7">
            <a:extLst>
              <a:ext uri="{FF2B5EF4-FFF2-40B4-BE49-F238E27FC236}">
                <a16:creationId xmlns:a16="http://schemas.microsoft.com/office/drawing/2014/main" id="{F4F7643C-A9DE-FDDB-C2BD-2D27A1920FA9}"/>
              </a:ext>
            </a:extLst>
          </p:cNvPr>
          <p:cNvSpPr/>
          <p:nvPr/>
        </p:nvSpPr>
        <p:spPr>
          <a:xfrm flipH="1">
            <a:off x="4545829" y="1042218"/>
            <a:ext cx="3628103" cy="501444"/>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 Trading volume data : </a:t>
            </a:r>
            <a:endParaRPr lang="en-IN"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endParaRPr>
          </a:p>
        </p:txBody>
      </p:sp>
    </p:spTree>
    <p:extLst>
      <p:ext uri="{BB962C8B-B14F-4D97-AF65-F5344CB8AC3E}">
        <p14:creationId xmlns:p14="http://schemas.microsoft.com/office/powerpoint/2010/main" val="386761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9C044C-0AFA-D904-B7F4-67C774EF0717}"/>
              </a:ext>
            </a:extLst>
          </p:cNvPr>
          <p:cNvPicPr>
            <a:picLocks noChangeAspect="1"/>
          </p:cNvPicPr>
          <p:nvPr/>
        </p:nvPicPr>
        <p:blipFill>
          <a:blip r:embed="rId2"/>
          <a:srcRect l="9829" t="8373" r="8761" b="11913"/>
          <a:stretch/>
        </p:blipFill>
        <p:spPr>
          <a:xfrm>
            <a:off x="4744269" y="1658580"/>
            <a:ext cx="2890684" cy="2830462"/>
          </a:xfrm>
          <a:prstGeom prst="rect">
            <a:avLst/>
          </a:prstGeom>
        </p:spPr>
      </p:pic>
      <p:pic>
        <p:nvPicPr>
          <p:cNvPr id="7" name="Picture 6">
            <a:extLst>
              <a:ext uri="{FF2B5EF4-FFF2-40B4-BE49-F238E27FC236}">
                <a16:creationId xmlns:a16="http://schemas.microsoft.com/office/drawing/2014/main" id="{DA1354B8-939E-883C-80A4-2B289349E1D2}"/>
              </a:ext>
            </a:extLst>
          </p:cNvPr>
          <p:cNvPicPr>
            <a:picLocks noChangeAspect="1"/>
          </p:cNvPicPr>
          <p:nvPr/>
        </p:nvPicPr>
        <p:blipFill>
          <a:blip r:embed="rId3"/>
          <a:srcRect l="6979" t="7010" r="8076" b="-489"/>
          <a:stretch/>
        </p:blipFill>
        <p:spPr>
          <a:xfrm>
            <a:off x="7924801" y="1658580"/>
            <a:ext cx="4188542" cy="2760406"/>
          </a:xfrm>
          <a:prstGeom prst="rect">
            <a:avLst/>
          </a:prstGeom>
        </p:spPr>
      </p:pic>
      <p:pic>
        <p:nvPicPr>
          <p:cNvPr id="8" name="Picture 7">
            <a:extLst>
              <a:ext uri="{FF2B5EF4-FFF2-40B4-BE49-F238E27FC236}">
                <a16:creationId xmlns:a16="http://schemas.microsoft.com/office/drawing/2014/main" id="{F3A169DF-A7F0-44E6-F0B9-598EF26B8058}"/>
              </a:ext>
            </a:extLst>
          </p:cNvPr>
          <p:cNvPicPr>
            <a:picLocks noChangeAspect="1"/>
          </p:cNvPicPr>
          <p:nvPr/>
        </p:nvPicPr>
        <p:blipFill>
          <a:blip r:embed="rId4"/>
          <a:stretch>
            <a:fillRect/>
          </a:stretch>
        </p:blipFill>
        <p:spPr>
          <a:xfrm>
            <a:off x="0" y="1693608"/>
            <a:ext cx="4454422" cy="2760406"/>
          </a:xfrm>
          <a:prstGeom prst="rect">
            <a:avLst/>
          </a:prstGeom>
        </p:spPr>
      </p:pic>
      <p:sp>
        <p:nvSpPr>
          <p:cNvPr id="9" name="Rectangle: Diagonal Corners Rounded 8">
            <a:extLst>
              <a:ext uri="{FF2B5EF4-FFF2-40B4-BE49-F238E27FC236}">
                <a16:creationId xmlns:a16="http://schemas.microsoft.com/office/drawing/2014/main" id="{566E7DD3-24B3-C3C3-A11B-C0B4F1EE0167}"/>
              </a:ext>
            </a:extLst>
          </p:cNvPr>
          <p:cNvSpPr/>
          <p:nvPr/>
        </p:nvSpPr>
        <p:spPr>
          <a:xfrm>
            <a:off x="4237908" y="363794"/>
            <a:ext cx="3903406" cy="825909"/>
          </a:xfrm>
          <a:prstGeom prst="round2Diag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2800" b="1" dirty="0">
                <a:solidFill>
                  <a:schemeClr val="bg2">
                    <a:lumMod val="75000"/>
                  </a:schemeClr>
                </a:solidFill>
                <a:latin typeface="Algerian" panose="04020705040A02060702" pitchFamily="82" charset="0"/>
              </a:rPr>
              <a:t>visualization</a:t>
            </a:r>
            <a:r>
              <a:rPr lang="en-IN" b="1" dirty="0"/>
              <a:t> </a:t>
            </a:r>
          </a:p>
        </p:txBody>
      </p:sp>
      <p:sp>
        <p:nvSpPr>
          <p:cNvPr id="10" name="Rectangle: Rounded Corners 9">
            <a:extLst>
              <a:ext uri="{FF2B5EF4-FFF2-40B4-BE49-F238E27FC236}">
                <a16:creationId xmlns:a16="http://schemas.microsoft.com/office/drawing/2014/main" id="{0C7711AA-CF16-0940-87A3-5522813247E1}"/>
              </a:ext>
            </a:extLst>
          </p:cNvPr>
          <p:cNvSpPr/>
          <p:nvPr/>
        </p:nvSpPr>
        <p:spPr>
          <a:xfrm>
            <a:off x="462117" y="4653114"/>
            <a:ext cx="2979174" cy="10225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Which industry has the highest positive net volume?</a:t>
            </a:r>
            <a:endParaRPr lang="en-IN" b="1" dirty="0">
              <a:solidFill>
                <a:schemeClr val="bg1"/>
              </a:solidFill>
            </a:endParaRPr>
          </a:p>
        </p:txBody>
      </p:sp>
      <p:sp>
        <p:nvSpPr>
          <p:cNvPr id="11" name="Rectangle: Rounded Corners 10">
            <a:extLst>
              <a:ext uri="{FF2B5EF4-FFF2-40B4-BE49-F238E27FC236}">
                <a16:creationId xmlns:a16="http://schemas.microsoft.com/office/drawing/2014/main" id="{19724386-782B-4CA1-2740-64E3F34D34F6}"/>
              </a:ext>
            </a:extLst>
          </p:cNvPr>
          <p:cNvSpPr/>
          <p:nvPr/>
        </p:nvSpPr>
        <p:spPr>
          <a:xfrm>
            <a:off x="4606413" y="4653113"/>
            <a:ext cx="2979174" cy="10225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rPr>
              <a:t>WHICH TRANSACTION TYPE IS USE BY MOST OF  THE COMPANIES</a:t>
            </a:r>
          </a:p>
        </p:txBody>
      </p:sp>
      <p:sp>
        <p:nvSpPr>
          <p:cNvPr id="12" name="Rectangle: Rounded Corners 11">
            <a:extLst>
              <a:ext uri="{FF2B5EF4-FFF2-40B4-BE49-F238E27FC236}">
                <a16:creationId xmlns:a16="http://schemas.microsoft.com/office/drawing/2014/main" id="{12553BAC-7111-DA35-B460-D761D3B13D86}"/>
              </a:ext>
            </a:extLst>
          </p:cNvPr>
          <p:cNvSpPr/>
          <p:nvPr/>
        </p:nvSpPr>
        <p:spPr>
          <a:xfrm>
            <a:off x="8750709" y="4579987"/>
            <a:ext cx="2979174" cy="10225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Which currency has the most variability in transaction amount ?</a:t>
            </a:r>
            <a:endParaRPr lang="en-IN" b="1" dirty="0">
              <a:solidFill>
                <a:schemeClr val="bg1"/>
              </a:solidFill>
            </a:endParaRPr>
          </a:p>
        </p:txBody>
      </p:sp>
    </p:spTree>
    <p:extLst>
      <p:ext uri="{BB962C8B-B14F-4D97-AF65-F5344CB8AC3E}">
        <p14:creationId xmlns:p14="http://schemas.microsoft.com/office/powerpoint/2010/main" val="2402493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E11A361-263F-1BC2-1424-55C78131FA53}"/>
              </a:ext>
            </a:extLst>
          </p:cNvPr>
          <p:cNvPicPr>
            <a:picLocks noChangeAspect="1"/>
          </p:cNvPicPr>
          <p:nvPr/>
        </p:nvPicPr>
        <p:blipFill>
          <a:blip r:embed="rId2"/>
          <a:stretch>
            <a:fillRect/>
          </a:stretch>
        </p:blipFill>
        <p:spPr>
          <a:xfrm>
            <a:off x="7069395" y="3625646"/>
            <a:ext cx="4994787" cy="27644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Rounded Corners 11">
            <a:extLst>
              <a:ext uri="{FF2B5EF4-FFF2-40B4-BE49-F238E27FC236}">
                <a16:creationId xmlns:a16="http://schemas.microsoft.com/office/drawing/2014/main" id="{7CFF5E6E-5DF6-9775-3F5E-61911A3F379C}"/>
              </a:ext>
            </a:extLst>
          </p:cNvPr>
          <p:cNvSpPr/>
          <p:nvPr/>
        </p:nvSpPr>
        <p:spPr>
          <a:xfrm>
            <a:off x="7581594" y="580102"/>
            <a:ext cx="3244645" cy="16714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Which industry has the highest number of companies?</a:t>
            </a:r>
            <a:endParaRPr lang="en-IN" b="1" dirty="0">
              <a:solidFill>
                <a:schemeClr val="bg1"/>
              </a:solidFill>
            </a:endParaRPr>
          </a:p>
        </p:txBody>
      </p:sp>
      <p:sp>
        <p:nvSpPr>
          <p:cNvPr id="13" name="Rectangle: Rounded Corners 12">
            <a:extLst>
              <a:ext uri="{FF2B5EF4-FFF2-40B4-BE49-F238E27FC236}">
                <a16:creationId xmlns:a16="http://schemas.microsoft.com/office/drawing/2014/main" id="{99CCC7F7-F863-971C-AEFB-31B9D0533D54}"/>
              </a:ext>
            </a:extLst>
          </p:cNvPr>
          <p:cNvSpPr/>
          <p:nvPr/>
        </p:nvSpPr>
        <p:spPr>
          <a:xfrm>
            <a:off x="1168192" y="4414684"/>
            <a:ext cx="4611329" cy="143550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 </a:t>
            </a:r>
            <a:r>
              <a:rPr lang="en-US" b="1" dirty="0">
                <a:solidFill>
                  <a:schemeClr val="bg1"/>
                </a:solidFill>
              </a:rPr>
              <a:t>"Net Volume," highlighting its central tendency, spread, and overall shape. Understanding these characteristics helps in analyzing and interpreting the behavior of the Net Volume variable</a:t>
            </a:r>
            <a:r>
              <a:rPr lang="en-US" b="1" dirty="0"/>
              <a:t>.</a:t>
            </a:r>
            <a:endParaRPr lang="en-IN" dirty="0"/>
          </a:p>
        </p:txBody>
      </p:sp>
      <p:pic>
        <p:nvPicPr>
          <p:cNvPr id="8" name="Picture 7">
            <a:extLst>
              <a:ext uri="{FF2B5EF4-FFF2-40B4-BE49-F238E27FC236}">
                <a16:creationId xmlns:a16="http://schemas.microsoft.com/office/drawing/2014/main" id="{397F4966-338C-73FD-1097-FE24C59D4A80}"/>
              </a:ext>
            </a:extLst>
          </p:cNvPr>
          <p:cNvPicPr>
            <a:picLocks noChangeAspect="1"/>
          </p:cNvPicPr>
          <p:nvPr/>
        </p:nvPicPr>
        <p:blipFill>
          <a:blip r:embed="rId3">
            <a:extLst>
              <a:ext uri="{28A0092B-C50C-407E-A947-70E740481C1C}">
                <a14:useLocalDpi xmlns:a14="http://schemas.microsoft.com/office/drawing/2010/main" val="0"/>
              </a:ext>
            </a:extLst>
          </a:blip>
          <a:srcRect l="786" t="1084" r="1"/>
          <a:stretch/>
        </p:blipFill>
        <p:spPr>
          <a:xfrm>
            <a:off x="1216431" y="475207"/>
            <a:ext cx="5559836" cy="30029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6420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C3490FD-2B63-B140-98AF-FD0538C53104}"/>
              </a:ext>
            </a:extLst>
          </p:cNvPr>
          <p:cNvSpPr/>
          <p:nvPr/>
        </p:nvSpPr>
        <p:spPr>
          <a:xfrm>
            <a:off x="4022699" y="81618"/>
            <a:ext cx="3317515" cy="9340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lumMod val="95000"/>
                    <a:lumOff val="5000"/>
                  </a:schemeClr>
                </a:solidFill>
              </a:rPr>
              <a:t>COMPANY OVERVIEW</a:t>
            </a:r>
            <a:endParaRPr lang="en-IN" sz="2400" dirty="0">
              <a:solidFill>
                <a:schemeClr val="bg1">
                  <a:lumMod val="95000"/>
                  <a:lumOff val="5000"/>
                </a:schemeClr>
              </a:solidFill>
            </a:endParaRPr>
          </a:p>
        </p:txBody>
      </p:sp>
      <p:pic>
        <p:nvPicPr>
          <p:cNvPr id="7" name="Picture 6">
            <a:extLst>
              <a:ext uri="{FF2B5EF4-FFF2-40B4-BE49-F238E27FC236}">
                <a16:creationId xmlns:a16="http://schemas.microsoft.com/office/drawing/2014/main" id="{CFCFC0A5-E54A-359C-C5CC-7004074DC77E}"/>
              </a:ext>
            </a:extLst>
          </p:cNvPr>
          <p:cNvPicPr>
            <a:picLocks noChangeAspect="1"/>
          </p:cNvPicPr>
          <p:nvPr/>
        </p:nvPicPr>
        <p:blipFill>
          <a:blip r:embed="rId2"/>
          <a:stretch>
            <a:fillRect/>
          </a:stretch>
        </p:blipFill>
        <p:spPr>
          <a:xfrm>
            <a:off x="1043679" y="2914462"/>
            <a:ext cx="3964351" cy="3026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1F71A5CE-1048-7CE2-3B24-3AAA637564D0}"/>
              </a:ext>
            </a:extLst>
          </p:cNvPr>
          <p:cNvSpPr txBox="1">
            <a:spLocks noChangeArrowheads="1"/>
          </p:cNvSpPr>
          <p:nvPr/>
        </p:nvSpPr>
        <p:spPr bwMode="auto">
          <a:xfrm>
            <a:off x="1360017" y="2168766"/>
            <a:ext cx="3469326"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How the Revenue of industry over years ?</a:t>
            </a:r>
          </a:p>
        </p:txBody>
      </p:sp>
      <p:sp>
        <p:nvSpPr>
          <p:cNvPr id="3" name="Rectangle 1">
            <a:extLst>
              <a:ext uri="{FF2B5EF4-FFF2-40B4-BE49-F238E27FC236}">
                <a16:creationId xmlns:a16="http://schemas.microsoft.com/office/drawing/2014/main" id="{43544941-B97B-B128-AC08-9ABF148AD12B}"/>
              </a:ext>
            </a:extLst>
          </p:cNvPr>
          <p:cNvSpPr txBox="1">
            <a:spLocks noChangeArrowheads="1"/>
          </p:cNvSpPr>
          <p:nvPr/>
        </p:nvSpPr>
        <p:spPr bwMode="auto">
          <a:xfrm>
            <a:off x="6387511" y="2276487"/>
            <a:ext cx="4741144" cy="307777"/>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Industry distribution of companies count</a:t>
            </a:r>
          </a:p>
        </p:txBody>
      </p:sp>
      <p:pic>
        <p:nvPicPr>
          <p:cNvPr id="4" name="Picture 3">
            <a:extLst>
              <a:ext uri="{FF2B5EF4-FFF2-40B4-BE49-F238E27FC236}">
                <a16:creationId xmlns:a16="http://schemas.microsoft.com/office/drawing/2014/main" id="{EEBEE21C-5184-6A6B-A984-318A21514046}"/>
              </a:ext>
            </a:extLst>
          </p:cNvPr>
          <p:cNvPicPr>
            <a:picLocks noChangeAspect="1"/>
          </p:cNvPicPr>
          <p:nvPr/>
        </p:nvPicPr>
        <p:blipFill>
          <a:blip r:embed="rId3"/>
          <a:srcRect l="7334" t="6172" r="7506"/>
          <a:stretch/>
        </p:blipFill>
        <p:spPr>
          <a:xfrm>
            <a:off x="6096000" y="2914462"/>
            <a:ext cx="5493580" cy="30263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206889AF-F482-1D42-43D3-62FF11069C3A}"/>
              </a:ext>
            </a:extLst>
          </p:cNvPr>
          <p:cNvSpPr/>
          <p:nvPr/>
        </p:nvSpPr>
        <p:spPr>
          <a:xfrm>
            <a:off x="3421626" y="1170039"/>
            <a:ext cx="4513006" cy="7762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To </a:t>
            </a:r>
            <a:r>
              <a:rPr lang="en-IN" dirty="0" err="1"/>
              <a:t>Ananlysis</a:t>
            </a:r>
            <a:r>
              <a:rPr lang="en-IN" dirty="0"/>
              <a:t> the company and industry </a:t>
            </a:r>
            <a:r>
              <a:rPr lang="en-IN" dirty="0" err="1"/>
              <a:t>constribution</a:t>
            </a:r>
            <a:r>
              <a:rPr lang="en-IN" dirty="0"/>
              <a:t> in market</a:t>
            </a:r>
          </a:p>
        </p:txBody>
      </p:sp>
    </p:spTree>
    <p:extLst>
      <p:ext uri="{BB962C8B-B14F-4D97-AF65-F5344CB8AC3E}">
        <p14:creationId xmlns:p14="http://schemas.microsoft.com/office/powerpoint/2010/main" val="3235663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643BE98-1465-55A1-6F8E-558F0661D63A}"/>
              </a:ext>
            </a:extLst>
          </p:cNvPr>
          <p:cNvPicPr>
            <a:picLocks noChangeAspect="1"/>
          </p:cNvPicPr>
          <p:nvPr/>
        </p:nvPicPr>
        <p:blipFill>
          <a:blip r:embed="rId2"/>
          <a:srcRect l="50000"/>
          <a:stretch/>
        </p:blipFill>
        <p:spPr>
          <a:xfrm>
            <a:off x="835743" y="2028565"/>
            <a:ext cx="6995016" cy="3524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44B0832-50A8-1DD2-FB48-9EE2EFE329DF}"/>
              </a:ext>
            </a:extLst>
          </p:cNvPr>
          <p:cNvPicPr>
            <a:picLocks noChangeAspect="1"/>
          </p:cNvPicPr>
          <p:nvPr/>
        </p:nvPicPr>
        <p:blipFill>
          <a:blip r:embed="rId3"/>
          <a:srcRect l="9829" t="8373" r="8761" b="11913"/>
          <a:stretch/>
        </p:blipFill>
        <p:spPr>
          <a:xfrm>
            <a:off x="8347587" y="1998458"/>
            <a:ext cx="3470911" cy="3555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453781AD-4511-F5C4-A63A-04AF5B2C01D8}"/>
              </a:ext>
            </a:extLst>
          </p:cNvPr>
          <p:cNvSpPr txBox="1">
            <a:spLocks noChangeArrowheads="1"/>
          </p:cNvSpPr>
          <p:nvPr/>
        </p:nvSpPr>
        <p:spPr bwMode="auto">
          <a:xfrm>
            <a:off x="1876010" y="1360715"/>
            <a:ext cx="4721435"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What is impact of number of companies on  Top 10 countries</a:t>
            </a:r>
          </a:p>
        </p:txBody>
      </p:sp>
      <p:sp>
        <p:nvSpPr>
          <p:cNvPr id="3" name="Rectangle 1">
            <a:extLst>
              <a:ext uri="{FF2B5EF4-FFF2-40B4-BE49-F238E27FC236}">
                <a16:creationId xmlns:a16="http://schemas.microsoft.com/office/drawing/2014/main" id="{0B4F6809-C566-0C09-0728-ED5987EBAC86}"/>
              </a:ext>
            </a:extLst>
          </p:cNvPr>
          <p:cNvSpPr txBox="1">
            <a:spLocks noChangeArrowheads="1"/>
          </p:cNvSpPr>
          <p:nvPr/>
        </p:nvSpPr>
        <p:spPr bwMode="auto">
          <a:xfrm>
            <a:off x="8131277" y="1440724"/>
            <a:ext cx="3663833" cy="307777"/>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Transaction types of company </a:t>
            </a:r>
          </a:p>
        </p:txBody>
      </p:sp>
    </p:spTree>
    <p:extLst>
      <p:ext uri="{BB962C8B-B14F-4D97-AF65-F5344CB8AC3E}">
        <p14:creationId xmlns:p14="http://schemas.microsoft.com/office/powerpoint/2010/main" val="1205005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031888-CE33-9EE6-3FE8-E6F56F50F5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578" y="2772766"/>
            <a:ext cx="6202995" cy="3416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Rectangle 4">
            <a:extLst>
              <a:ext uri="{FF2B5EF4-FFF2-40B4-BE49-F238E27FC236}">
                <a16:creationId xmlns:a16="http://schemas.microsoft.com/office/drawing/2014/main" id="{1B44B4DE-FC70-A862-049A-B6D1148AEA18}"/>
              </a:ext>
            </a:extLst>
          </p:cNvPr>
          <p:cNvSpPr/>
          <p:nvPr/>
        </p:nvSpPr>
        <p:spPr>
          <a:xfrm>
            <a:off x="4268505" y="71777"/>
            <a:ext cx="3317515" cy="9340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reflection blurRad="6350" stA="50000" endA="300" endPos="38500" dist="50800" dir="5400000" sy="-100000" algn="bl" rotWithShape="0"/>
          </a:effectLst>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lumMod val="95000"/>
                    <a:lumOff val="5000"/>
                  </a:schemeClr>
                </a:solidFill>
              </a:rPr>
              <a:t>Financial Performance </a:t>
            </a:r>
            <a:endParaRPr lang="en-IN" sz="2400" dirty="0">
              <a:solidFill>
                <a:schemeClr val="bg1">
                  <a:lumMod val="95000"/>
                  <a:lumOff val="5000"/>
                </a:schemeClr>
              </a:solidFill>
            </a:endParaRPr>
          </a:p>
        </p:txBody>
      </p:sp>
      <p:pic>
        <p:nvPicPr>
          <p:cNvPr id="6" name="Picture 5">
            <a:extLst>
              <a:ext uri="{FF2B5EF4-FFF2-40B4-BE49-F238E27FC236}">
                <a16:creationId xmlns:a16="http://schemas.microsoft.com/office/drawing/2014/main" id="{98E32ABE-1884-D396-BDCE-4368382346FB}"/>
              </a:ext>
            </a:extLst>
          </p:cNvPr>
          <p:cNvPicPr>
            <a:picLocks noChangeAspect="1"/>
          </p:cNvPicPr>
          <p:nvPr/>
        </p:nvPicPr>
        <p:blipFill>
          <a:blip r:embed="rId3"/>
          <a:srcRect l="5382" t="7508" r="9997"/>
          <a:stretch/>
        </p:blipFill>
        <p:spPr>
          <a:xfrm>
            <a:off x="6784038" y="2772766"/>
            <a:ext cx="5344052" cy="34163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176277AE-9377-0530-DB0E-299BC4B1A4C0}"/>
              </a:ext>
            </a:extLst>
          </p:cNvPr>
          <p:cNvSpPr txBox="1">
            <a:spLocks noChangeArrowheads="1"/>
          </p:cNvSpPr>
          <p:nvPr/>
        </p:nvSpPr>
        <p:spPr bwMode="auto">
          <a:xfrm>
            <a:off x="853455" y="2166962"/>
            <a:ext cx="4721435"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How the Top 10 companies made the profit with there revenue ?</a:t>
            </a:r>
          </a:p>
        </p:txBody>
      </p:sp>
      <p:sp>
        <p:nvSpPr>
          <p:cNvPr id="7" name="Rectangle 1">
            <a:extLst>
              <a:ext uri="{FF2B5EF4-FFF2-40B4-BE49-F238E27FC236}">
                <a16:creationId xmlns:a16="http://schemas.microsoft.com/office/drawing/2014/main" id="{91AF4C83-F19D-1BD9-0E0E-E485C3AAC8A5}"/>
              </a:ext>
            </a:extLst>
          </p:cNvPr>
          <p:cNvSpPr txBox="1">
            <a:spLocks noChangeArrowheads="1"/>
          </p:cNvSpPr>
          <p:nvPr/>
        </p:nvSpPr>
        <p:spPr bwMode="auto">
          <a:xfrm>
            <a:off x="6923985" y="2166961"/>
            <a:ext cx="4721435"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How the market capitalization is distribution in  industry </a:t>
            </a:r>
          </a:p>
        </p:txBody>
      </p:sp>
      <p:sp>
        <p:nvSpPr>
          <p:cNvPr id="3" name="Rectangle 2">
            <a:extLst>
              <a:ext uri="{FF2B5EF4-FFF2-40B4-BE49-F238E27FC236}">
                <a16:creationId xmlns:a16="http://schemas.microsoft.com/office/drawing/2014/main" id="{ECBF0ACB-4708-B939-4541-54F2DD9728F4}"/>
              </a:ext>
            </a:extLst>
          </p:cNvPr>
          <p:cNvSpPr/>
          <p:nvPr/>
        </p:nvSpPr>
        <p:spPr>
          <a:xfrm>
            <a:off x="3839497" y="1226080"/>
            <a:ext cx="4513006" cy="77625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To </a:t>
            </a:r>
            <a:r>
              <a:rPr lang="en-IN" dirty="0" err="1"/>
              <a:t>Ananlysis</a:t>
            </a:r>
            <a:r>
              <a:rPr lang="en-IN" dirty="0"/>
              <a:t> How company financial performance in the market</a:t>
            </a:r>
          </a:p>
        </p:txBody>
      </p:sp>
    </p:spTree>
    <p:extLst>
      <p:ext uri="{BB962C8B-B14F-4D97-AF65-F5344CB8AC3E}">
        <p14:creationId xmlns:p14="http://schemas.microsoft.com/office/powerpoint/2010/main" val="3352321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F4A4B6-6CE8-778F-97E3-15F65D899C87}"/>
              </a:ext>
            </a:extLst>
          </p:cNvPr>
          <p:cNvPicPr>
            <a:picLocks noChangeAspect="1"/>
          </p:cNvPicPr>
          <p:nvPr/>
        </p:nvPicPr>
        <p:blipFill>
          <a:blip r:embed="rId2"/>
          <a:srcRect l="6979" t="7010" r="8076" b="-489"/>
          <a:stretch/>
        </p:blipFill>
        <p:spPr>
          <a:xfrm>
            <a:off x="6697195" y="2601672"/>
            <a:ext cx="5199837" cy="34268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F304D00E-5063-E5E2-E4FE-0E3DB02886CD}"/>
              </a:ext>
            </a:extLst>
          </p:cNvPr>
          <p:cNvSpPr txBox="1">
            <a:spLocks noChangeArrowheads="1"/>
          </p:cNvSpPr>
          <p:nvPr/>
        </p:nvSpPr>
        <p:spPr bwMode="auto">
          <a:xfrm>
            <a:off x="1371961" y="1661653"/>
            <a:ext cx="4589590"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 </a:t>
            </a:r>
            <a:r>
              <a:rPr lang="en-US" sz="1400" dirty="0">
                <a:solidFill>
                  <a:schemeClr val="bg1"/>
                </a:solidFill>
                <a:latin typeface="Arial" panose="020B0604020202020204" pitchFamily="34" charset="0"/>
              </a:rPr>
              <a:t>Top 5 Industries by Earnings Per Share (EPS)</a:t>
            </a:r>
            <a:r>
              <a:rPr lang="en-US" altLang="en-US" sz="1400" dirty="0">
                <a:solidFill>
                  <a:schemeClr val="bg1"/>
                </a:solidFill>
                <a:latin typeface="Arial" panose="020B0604020202020204" pitchFamily="34" charset="0"/>
              </a:rPr>
              <a:t>  </a:t>
            </a:r>
          </a:p>
        </p:txBody>
      </p:sp>
      <p:sp>
        <p:nvSpPr>
          <p:cNvPr id="3" name="Rectangle 1">
            <a:extLst>
              <a:ext uri="{FF2B5EF4-FFF2-40B4-BE49-F238E27FC236}">
                <a16:creationId xmlns:a16="http://schemas.microsoft.com/office/drawing/2014/main" id="{AABA5020-B2C9-7D65-785B-2614F4E707B4}"/>
              </a:ext>
            </a:extLst>
          </p:cNvPr>
          <p:cNvSpPr txBox="1">
            <a:spLocks noChangeArrowheads="1"/>
          </p:cNvSpPr>
          <p:nvPr/>
        </p:nvSpPr>
        <p:spPr bwMode="auto">
          <a:xfrm>
            <a:off x="7080653" y="1769147"/>
            <a:ext cx="4589590" cy="308231"/>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Transaction amount by currency  </a:t>
            </a:r>
          </a:p>
        </p:txBody>
      </p:sp>
      <p:pic>
        <p:nvPicPr>
          <p:cNvPr id="7" name="Picture 6">
            <a:extLst>
              <a:ext uri="{FF2B5EF4-FFF2-40B4-BE49-F238E27FC236}">
                <a16:creationId xmlns:a16="http://schemas.microsoft.com/office/drawing/2014/main" id="{687D3D6A-5D2E-4309-82A0-A39D2876FCDF}"/>
              </a:ext>
            </a:extLst>
          </p:cNvPr>
          <p:cNvPicPr>
            <a:picLocks noChangeAspect="1"/>
          </p:cNvPicPr>
          <p:nvPr/>
        </p:nvPicPr>
        <p:blipFill>
          <a:blip r:embed="rId3"/>
          <a:stretch>
            <a:fillRect/>
          </a:stretch>
        </p:blipFill>
        <p:spPr>
          <a:xfrm>
            <a:off x="855406" y="2444356"/>
            <a:ext cx="5106145" cy="35118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50179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4E36403-0671-E4AB-9220-4CC472E31A4D}"/>
              </a:ext>
            </a:extLst>
          </p:cNvPr>
          <p:cNvSpPr/>
          <p:nvPr/>
        </p:nvSpPr>
        <p:spPr>
          <a:xfrm>
            <a:off x="4022699" y="15253"/>
            <a:ext cx="3774282" cy="9340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lumMod val="95000"/>
                    <a:lumOff val="5000"/>
                  </a:schemeClr>
                </a:solidFill>
              </a:rPr>
              <a:t> Market Trends &amp; Predictions</a:t>
            </a:r>
            <a:endParaRPr lang="en-IN" sz="2400" dirty="0">
              <a:solidFill>
                <a:schemeClr val="bg1">
                  <a:lumMod val="95000"/>
                  <a:lumOff val="5000"/>
                </a:schemeClr>
              </a:solidFill>
            </a:endParaRPr>
          </a:p>
        </p:txBody>
      </p:sp>
      <p:pic>
        <p:nvPicPr>
          <p:cNvPr id="5" name="Picture 4">
            <a:extLst>
              <a:ext uri="{FF2B5EF4-FFF2-40B4-BE49-F238E27FC236}">
                <a16:creationId xmlns:a16="http://schemas.microsoft.com/office/drawing/2014/main" id="{A2D9D313-C9C8-BE2E-54AF-1C120F99F122}"/>
              </a:ext>
            </a:extLst>
          </p:cNvPr>
          <p:cNvPicPr>
            <a:picLocks noChangeAspect="1"/>
          </p:cNvPicPr>
          <p:nvPr/>
        </p:nvPicPr>
        <p:blipFill>
          <a:blip r:embed="rId2"/>
          <a:stretch>
            <a:fillRect/>
          </a:stretch>
        </p:blipFill>
        <p:spPr>
          <a:xfrm>
            <a:off x="350024" y="2908447"/>
            <a:ext cx="3546919" cy="30971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angle 7">
            <a:extLst>
              <a:ext uri="{FF2B5EF4-FFF2-40B4-BE49-F238E27FC236}">
                <a16:creationId xmlns:a16="http://schemas.microsoft.com/office/drawing/2014/main" id="{5066A492-1C5C-2593-688B-D0AA0FB0C649}"/>
              </a:ext>
            </a:extLst>
          </p:cNvPr>
          <p:cNvSpPr/>
          <p:nvPr/>
        </p:nvSpPr>
        <p:spPr>
          <a:xfrm>
            <a:off x="3760839" y="1179870"/>
            <a:ext cx="4331109" cy="69001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dirty="0"/>
              <a:t>To </a:t>
            </a:r>
            <a:r>
              <a:rPr lang="en-IN" dirty="0" err="1"/>
              <a:t>Ananlysis</a:t>
            </a:r>
            <a:r>
              <a:rPr lang="en-IN" dirty="0"/>
              <a:t> to the Market Trends </a:t>
            </a:r>
          </a:p>
        </p:txBody>
      </p:sp>
      <p:pic>
        <p:nvPicPr>
          <p:cNvPr id="9" name="Picture 8">
            <a:extLst>
              <a:ext uri="{FF2B5EF4-FFF2-40B4-BE49-F238E27FC236}">
                <a16:creationId xmlns:a16="http://schemas.microsoft.com/office/drawing/2014/main" id="{D24A2562-9D52-C165-B0F7-3CE5241A12BC}"/>
              </a:ext>
            </a:extLst>
          </p:cNvPr>
          <p:cNvPicPr>
            <a:picLocks noChangeAspect="1"/>
          </p:cNvPicPr>
          <p:nvPr/>
        </p:nvPicPr>
        <p:blipFill>
          <a:blip r:embed="rId3"/>
          <a:srcRect l="9112" t="10411" r="5726" b="4234"/>
          <a:stretch/>
        </p:blipFill>
        <p:spPr>
          <a:xfrm>
            <a:off x="4586764" y="2989005"/>
            <a:ext cx="7416589" cy="3016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1">
            <a:extLst>
              <a:ext uri="{FF2B5EF4-FFF2-40B4-BE49-F238E27FC236}">
                <a16:creationId xmlns:a16="http://schemas.microsoft.com/office/drawing/2014/main" id="{635D7C46-A757-2F74-00A0-8EB31E93D69C}"/>
              </a:ext>
            </a:extLst>
          </p:cNvPr>
          <p:cNvSpPr txBox="1">
            <a:spLocks noChangeArrowheads="1"/>
          </p:cNvSpPr>
          <p:nvPr/>
        </p:nvSpPr>
        <p:spPr bwMode="auto">
          <a:xfrm>
            <a:off x="470644" y="2400787"/>
            <a:ext cx="3314776" cy="307777"/>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Top 5 companies by profit  ?</a:t>
            </a:r>
          </a:p>
        </p:txBody>
      </p:sp>
      <p:sp>
        <p:nvSpPr>
          <p:cNvPr id="11" name="Rectangle 1">
            <a:extLst>
              <a:ext uri="{FF2B5EF4-FFF2-40B4-BE49-F238E27FC236}">
                <a16:creationId xmlns:a16="http://schemas.microsoft.com/office/drawing/2014/main" id="{7AE96416-24E3-FEE2-676D-4D709B299AB9}"/>
              </a:ext>
            </a:extLst>
          </p:cNvPr>
          <p:cNvSpPr txBox="1">
            <a:spLocks noChangeArrowheads="1"/>
          </p:cNvSpPr>
          <p:nvPr/>
        </p:nvSpPr>
        <p:spPr bwMode="auto">
          <a:xfrm>
            <a:off x="6837684" y="2219534"/>
            <a:ext cx="3948304"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How the startup company revenue and profit  ?</a:t>
            </a:r>
          </a:p>
        </p:txBody>
      </p:sp>
    </p:spTree>
    <p:extLst>
      <p:ext uri="{BB962C8B-B14F-4D97-AF65-F5344CB8AC3E}">
        <p14:creationId xmlns:p14="http://schemas.microsoft.com/office/powerpoint/2010/main" val="92013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5876E07-C381-A46A-12B9-4588E6A3C943}"/>
              </a:ext>
            </a:extLst>
          </p:cNvPr>
          <p:cNvPicPr>
            <a:picLocks noChangeAspect="1"/>
          </p:cNvPicPr>
          <p:nvPr/>
        </p:nvPicPr>
        <p:blipFill>
          <a:blip r:embed="rId2"/>
          <a:srcRect l="5022" t="7650" r="10000"/>
          <a:stretch/>
        </p:blipFill>
        <p:spPr>
          <a:xfrm>
            <a:off x="324465" y="2359744"/>
            <a:ext cx="7885470" cy="3413109"/>
          </a:xfrm>
          <a:prstGeom prst="roundRect">
            <a:avLst>
              <a:gd name="adj" fmla="val 16838"/>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8E23451-530B-0EF8-A5B4-C06CCDC361F4}"/>
              </a:ext>
            </a:extLst>
          </p:cNvPr>
          <p:cNvPicPr>
            <a:picLocks noChangeAspect="1"/>
          </p:cNvPicPr>
          <p:nvPr/>
        </p:nvPicPr>
        <p:blipFill>
          <a:blip r:embed="rId3"/>
          <a:srcRect l="4560" t="7600" r="9680" b="5360"/>
          <a:stretch/>
        </p:blipFill>
        <p:spPr>
          <a:xfrm>
            <a:off x="8836227" y="2359743"/>
            <a:ext cx="3428252" cy="3413109"/>
          </a:xfrm>
          <a:prstGeom prst="roundRect">
            <a:avLst>
              <a:gd name="adj" fmla="val 16838"/>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9CF7B7CF-40AB-EF41-E27C-6256CA564911}"/>
              </a:ext>
            </a:extLst>
          </p:cNvPr>
          <p:cNvSpPr txBox="1">
            <a:spLocks noChangeArrowheads="1"/>
          </p:cNvSpPr>
          <p:nvPr/>
        </p:nvSpPr>
        <p:spPr bwMode="auto">
          <a:xfrm>
            <a:off x="2327460" y="1593482"/>
            <a:ext cx="3879479" cy="52322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eaLnBrk="0" fontAlgn="base" hangingPunct="0">
              <a:lnSpc>
                <a:spcPct val="100000"/>
              </a:lnSpc>
              <a:spcBef>
                <a:spcPct val="0"/>
              </a:spcBef>
              <a:spcAft>
                <a:spcPct val="0"/>
              </a:spcAft>
              <a:buSzTx/>
            </a:pPr>
            <a:r>
              <a:rPr lang="en-US" altLang="en-US" sz="1400" dirty="0">
                <a:solidFill>
                  <a:schemeClr val="bg1"/>
                </a:solidFill>
                <a:latin typeface="Arial" panose="020B0604020202020204" pitchFamily="34" charset="0"/>
              </a:rPr>
              <a:t>Top 10 companies revenue by profit category</a:t>
            </a:r>
          </a:p>
        </p:txBody>
      </p:sp>
    </p:spTree>
    <p:extLst>
      <p:ext uri="{BB962C8B-B14F-4D97-AF65-F5344CB8AC3E}">
        <p14:creationId xmlns:p14="http://schemas.microsoft.com/office/powerpoint/2010/main" val="1931122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655EEBE-872A-D5A2-5DFD-3AD23E7A86C6}"/>
              </a:ext>
            </a:extLst>
          </p:cNvPr>
          <p:cNvSpPr/>
          <p:nvPr/>
        </p:nvSpPr>
        <p:spPr>
          <a:xfrm>
            <a:off x="4435653" y="238934"/>
            <a:ext cx="3774282" cy="9340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lumMod val="95000"/>
                    <a:lumOff val="5000"/>
                  </a:schemeClr>
                </a:solidFill>
              </a:rPr>
              <a:t> Investment Insights</a:t>
            </a:r>
            <a:endParaRPr lang="en-IN" sz="2400" dirty="0">
              <a:solidFill>
                <a:schemeClr val="bg1">
                  <a:lumMod val="95000"/>
                  <a:lumOff val="5000"/>
                </a:schemeClr>
              </a:solidFill>
            </a:endParaRPr>
          </a:p>
        </p:txBody>
      </p:sp>
      <p:pic>
        <p:nvPicPr>
          <p:cNvPr id="6" name="Picture 5">
            <a:extLst>
              <a:ext uri="{FF2B5EF4-FFF2-40B4-BE49-F238E27FC236}">
                <a16:creationId xmlns:a16="http://schemas.microsoft.com/office/drawing/2014/main" id="{7AECF700-0227-7370-577C-BE7B19D3DF4A}"/>
              </a:ext>
            </a:extLst>
          </p:cNvPr>
          <p:cNvPicPr>
            <a:picLocks noChangeAspect="1"/>
          </p:cNvPicPr>
          <p:nvPr/>
        </p:nvPicPr>
        <p:blipFill>
          <a:blip r:embed="rId2"/>
          <a:srcRect l="3813" t="7440" r="9680" b="5094"/>
          <a:stretch/>
        </p:blipFill>
        <p:spPr>
          <a:xfrm>
            <a:off x="434229" y="2753293"/>
            <a:ext cx="6161366" cy="3457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76F9E495-FB19-7F75-81E1-34A183A02EF4}"/>
              </a:ext>
            </a:extLst>
          </p:cNvPr>
          <p:cNvPicPr>
            <a:picLocks noChangeAspect="1"/>
          </p:cNvPicPr>
          <p:nvPr/>
        </p:nvPicPr>
        <p:blipFill>
          <a:blip r:embed="rId3"/>
          <a:srcRect l="4906" t="7248" r="8934" b="5822"/>
          <a:stretch/>
        </p:blipFill>
        <p:spPr>
          <a:xfrm>
            <a:off x="7069395" y="2722582"/>
            <a:ext cx="4865356" cy="34570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5565CAA1-90ED-5FF0-C452-1FACA3D85072}"/>
              </a:ext>
            </a:extLst>
          </p:cNvPr>
          <p:cNvSpPr txBox="1"/>
          <p:nvPr/>
        </p:nvSpPr>
        <p:spPr>
          <a:xfrm>
            <a:off x="1975663" y="1362982"/>
            <a:ext cx="8944896" cy="1200329"/>
          </a:xfrm>
          <a:prstGeom prst="rect">
            <a:avLst/>
          </a:prstGeom>
          <a:noFill/>
        </p:spPr>
        <p:txBody>
          <a:bodyPr wrap="square">
            <a:spAutoFit/>
          </a:bodyPr>
          <a:lstStyle/>
          <a:p>
            <a:pPr marL="285750" indent="-285750" defTabSz="914400" eaLnBrk="0" fontAlgn="base" hangingPunct="0">
              <a:spcBef>
                <a:spcPct val="0"/>
              </a:spcBef>
              <a:spcAft>
                <a:spcPct val="0"/>
              </a:spcAft>
              <a:buFont typeface="Wingdings" panose="05000000000000000000" pitchFamily="2" charset="2"/>
              <a:buChar char="Ø"/>
            </a:pPr>
            <a:r>
              <a:rPr lang="en-IN" b="1" spc="50" dirty="0">
                <a:ln w="0"/>
                <a:solidFill>
                  <a:schemeClr val="bg2"/>
                </a:solidFill>
                <a:effectLst>
                  <a:innerShdw blurRad="63500" dist="50800" dir="13500000">
                    <a:srgbClr val="000000">
                      <a:alpha val="50000"/>
                    </a:srgbClr>
                  </a:innerShdw>
                </a:effectLst>
                <a:latin typeface="Arial" panose="020B0604020202020204" pitchFamily="34" charset="0"/>
              </a:rPr>
              <a:t>Freeman PLC </a:t>
            </a:r>
            <a:r>
              <a:rPr lang="en-IN" b="1" dirty="0">
                <a:solidFill>
                  <a:schemeClr val="bg1"/>
                </a:solidFill>
                <a:latin typeface="Arial" panose="020B0604020202020204" pitchFamily="34" charset="0"/>
              </a:rPr>
              <a:t>: This company is operating in two industry in 1954 </a:t>
            </a:r>
            <a:r>
              <a:rPr lang="en-US" b="1" u="sng" dirty="0">
                <a:solidFill>
                  <a:schemeClr val="bg1"/>
                </a:solidFill>
                <a:latin typeface="Arial" panose="020B0604020202020204" pitchFamily="34" charset="0"/>
              </a:rPr>
              <a:t>Energy(</a:t>
            </a:r>
            <a:r>
              <a:rPr lang="en-US" b="1" i="1" dirty="0">
                <a:solidFill>
                  <a:schemeClr val="bg1"/>
                </a:solidFill>
                <a:latin typeface="Arial" panose="020B0604020202020204" pitchFamily="34" charset="0"/>
              </a:rPr>
              <a:t>Libyan Arab Jamahiriya</a:t>
            </a:r>
            <a:r>
              <a:rPr lang="en-IN" b="1" dirty="0">
                <a:solidFill>
                  <a:schemeClr val="bg1"/>
                </a:solidFill>
                <a:latin typeface="Arial" panose="020B0604020202020204" pitchFamily="34" charset="0"/>
              </a:rPr>
              <a:t>) and 2001 </a:t>
            </a:r>
            <a:r>
              <a:rPr lang="en-US" b="1" u="sng" dirty="0">
                <a:solidFill>
                  <a:schemeClr val="bg1"/>
                </a:solidFill>
                <a:latin typeface="Arial" panose="020B0604020202020204" pitchFamily="34" charset="0"/>
              </a:rPr>
              <a:t>Telecom</a:t>
            </a:r>
            <a:r>
              <a:rPr lang="en-US" b="1" dirty="0">
                <a:solidFill>
                  <a:schemeClr val="bg1"/>
                </a:solidFill>
                <a:latin typeface="Arial" panose="020B0604020202020204" pitchFamily="34" charset="0"/>
              </a:rPr>
              <a:t> (</a:t>
            </a:r>
            <a:r>
              <a:rPr lang="en-US" b="1" i="1" dirty="0">
                <a:solidFill>
                  <a:schemeClr val="bg1"/>
                </a:solidFill>
                <a:latin typeface="Arial" panose="020B0604020202020204" pitchFamily="34" charset="0"/>
              </a:rPr>
              <a:t>Cambodia</a:t>
            </a:r>
            <a:r>
              <a:rPr lang="en-US" b="1" dirty="0">
                <a:solidFill>
                  <a:schemeClr val="bg1"/>
                </a:solidFill>
                <a:latin typeface="Arial" panose="020B0604020202020204" pitchFamily="34" charset="0"/>
              </a:rPr>
              <a:t>). The data spans from 2021 to 2024 and includes revenue, profit, and earnings per share (EPS) figures. Key observations include</a:t>
            </a:r>
            <a:endParaRPr lang="en-IN" b="1" dirty="0">
              <a:solidFill>
                <a:schemeClr val="bg1"/>
              </a:solidFill>
              <a:latin typeface="Arial" panose="020B0604020202020204" pitchFamily="34" charset="0"/>
            </a:endParaRPr>
          </a:p>
        </p:txBody>
      </p:sp>
    </p:spTree>
    <p:extLst>
      <p:ext uri="{BB962C8B-B14F-4D97-AF65-F5344CB8AC3E}">
        <p14:creationId xmlns:p14="http://schemas.microsoft.com/office/powerpoint/2010/main" val="1636693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396BE-BE56-04D0-2F8B-6EE048304338}"/>
              </a:ext>
            </a:extLst>
          </p:cNvPr>
          <p:cNvSpPr>
            <a:spLocks noGrp="1"/>
          </p:cNvSpPr>
          <p:nvPr>
            <p:ph type="title"/>
          </p:nvPr>
        </p:nvSpPr>
        <p:spPr>
          <a:xfrm>
            <a:off x="7079226" y="393291"/>
            <a:ext cx="3706761" cy="1199536"/>
          </a:xfrm>
        </p:spPr>
        <p:style>
          <a:lnRef idx="2">
            <a:schemeClr val="accent3"/>
          </a:lnRef>
          <a:fillRef idx="1">
            <a:schemeClr val="lt1"/>
          </a:fillRef>
          <a:effectRef idx="0">
            <a:schemeClr val="accent3"/>
          </a:effectRef>
          <a:fontRef idx="minor">
            <a:schemeClr val="dk1"/>
          </a:fontRef>
        </p:style>
        <p:txBody>
          <a:bodyPr/>
          <a:lstStyle/>
          <a:p>
            <a:pPr algn="ctr"/>
            <a:r>
              <a:rPr lang="en-US" b="1" dirty="0"/>
              <a:t>INTRODUCTION</a:t>
            </a:r>
            <a:endParaRPr lang="en-IN" dirty="0"/>
          </a:p>
        </p:txBody>
      </p:sp>
      <p:pic>
        <p:nvPicPr>
          <p:cNvPr id="4" name="Picture Placeholder 12">
            <a:extLst>
              <a:ext uri="{FF2B5EF4-FFF2-40B4-BE49-F238E27FC236}">
                <a16:creationId xmlns:a16="http://schemas.microsoft.com/office/drawing/2014/main" id="{4733C859-D17C-0A7C-247D-B50CEEBD109B}"/>
              </a:ext>
            </a:extLst>
          </p:cNvPr>
          <p:cNvPicPr>
            <a:picLocks noChangeAspect="1"/>
          </p:cNvPicPr>
          <p:nvPr/>
        </p:nvPicPr>
        <p:blipFill>
          <a:blip r:embed="rId2"/>
          <a:srcRect t="22852" b="22852"/>
          <a:stretch>
            <a:fillRect/>
          </a:stretch>
        </p:blipFill>
        <p:spPr>
          <a:xfrm>
            <a:off x="702352" y="668504"/>
            <a:ext cx="5138058" cy="4978400"/>
          </a:xfrm>
          <a:prstGeom prst="rect">
            <a:avLst/>
          </a:prstGeom>
        </p:spPr>
      </p:pic>
      <p:sp>
        <p:nvSpPr>
          <p:cNvPr id="6" name="TextBox 5">
            <a:extLst>
              <a:ext uri="{FF2B5EF4-FFF2-40B4-BE49-F238E27FC236}">
                <a16:creationId xmlns:a16="http://schemas.microsoft.com/office/drawing/2014/main" id="{E37D3400-BAE8-7DBA-2753-88D6E9D72B40}"/>
              </a:ext>
            </a:extLst>
          </p:cNvPr>
          <p:cNvSpPr txBox="1"/>
          <p:nvPr/>
        </p:nvSpPr>
        <p:spPr>
          <a:xfrm>
            <a:off x="6204108" y="2094272"/>
            <a:ext cx="5742038" cy="2126864"/>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effectLst/>
                <a:latin typeface="Artifakt Element" panose="020B0503050000020004" pitchFamily="34" charset="0"/>
                <a:ea typeface="Artifakt Element" panose="020B0503050000020004" pitchFamily="34" charset="0"/>
              </a:rPr>
              <a:t>This dataset has information about companies, their stock prices, trading activities, financial deals, and performance metrics like revenue and profit. It helps understand how companies are doing in the market and their overall financial health.</a:t>
            </a:r>
          </a:p>
        </p:txBody>
      </p:sp>
    </p:spTree>
    <p:extLst>
      <p:ext uri="{BB962C8B-B14F-4D97-AF65-F5344CB8AC3E}">
        <p14:creationId xmlns:p14="http://schemas.microsoft.com/office/powerpoint/2010/main" val="2034225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EA3A6D-93CD-AEF8-7626-C96CAB306504}"/>
              </a:ext>
            </a:extLst>
          </p:cNvPr>
          <p:cNvPicPr>
            <a:picLocks noChangeAspect="1"/>
          </p:cNvPicPr>
          <p:nvPr/>
        </p:nvPicPr>
        <p:blipFill>
          <a:blip r:embed="rId2"/>
          <a:srcRect l="2230" r="4910" b="-2"/>
          <a:stretch/>
        </p:blipFill>
        <p:spPr>
          <a:xfrm>
            <a:off x="589935" y="1259434"/>
            <a:ext cx="5321720" cy="3126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1">
            <a:extLst>
              <a:ext uri="{FF2B5EF4-FFF2-40B4-BE49-F238E27FC236}">
                <a16:creationId xmlns:a16="http://schemas.microsoft.com/office/drawing/2014/main" id="{12F75251-0FC5-DD5D-AE03-E87519C71322}"/>
              </a:ext>
            </a:extLst>
          </p:cNvPr>
          <p:cNvSpPr txBox="1">
            <a:spLocks noChangeArrowheads="1"/>
          </p:cNvSpPr>
          <p:nvPr/>
        </p:nvSpPr>
        <p:spPr bwMode="auto">
          <a:xfrm>
            <a:off x="2109520" y="5037871"/>
            <a:ext cx="7972959" cy="1368000"/>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SzTx/>
            </a:pPr>
            <a:r>
              <a:rPr lang="en-US" altLang="en-US" sz="1400" b="1" cap="none" dirty="0">
                <a:solidFill>
                  <a:schemeClr val="bg1"/>
                </a:solidFill>
                <a:latin typeface="Arial Black" panose="020B0A04020102020204" pitchFamily="34" charset="0"/>
              </a:rPr>
              <a:t>Business Model:- </a:t>
            </a:r>
            <a:r>
              <a:rPr lang="en-US" altLang="en-US" sz="1400" b="1" cap="none" dirty="0">
                <a:solidFill>
                  <a:schemeClr val="bg1"/>
                </a:solidFill>
                <a:latin typeface="Arial" panose="020B0604020202020204" pitchFamily="34" charset="0"/>
              </a:rPr>
              <a:t> </a:t>
            </a:r>
            <a:r>
              <a:rPr lang="en-US" sz="1400" cap="none" dirty="0">
                <a:solidFill>
                  <a:schemeClr val="bg1"/>
                </a:solidFill>
                <a:latin typeface="Arial" panose="020B0604020202020204" pitchFamily="34" charset="0"/>
              </a:rPr>
              <a:t>This company is experiencing good revenue growth each year, but the profit growth is not as satisfying when compared to the trend. For investors, the Telecom industry can be a good option for long-term investment.</a:t>
            </a:r>
            <a:endParaRPr lang="en-US" altLang="en-US" sz="1400" cap="none" dirty="0">
              <a:solidFill>
                <a:schemeClr val="bg1"/>
              </a:solidFill>
              <a:latin typeface="Arial" panose="020B0604020202020204" pitchFamily="34" charset="0"/>
            </a:endParaRPr>
          </a:p>
        </p:txBody>
      </p:sp>
      <p:pic>
        <p:nvPicPr>
          <p:cNvPr id="12" name="Picture 11">
            <a:extLst>
              <a:ext uri="{FF2B5EF4-FFF2-40B4-BE49-F238E27FC236}">
                <a16:creationId xmlns:a16="http://schemas.microsoft.com/office/drawing/2014/main" id="{4F16066A-4D6F-2B5D-9D32-0D9DAD0BB1F6}"/>
              </a:ext>
            </a:extLst>
          </p:cNvPr>
          <p:cNvPicPr>
            <a:picLocks noChangeAspect="1"/>
          </p:cNvPicPr>
          <p:nvPr/>
        </p:nvPicPr>
        <p:blipFill>
          <a:blip r:embed="rId3"/>
          <a:stretch>
            <a:fillRect/>
          </a:stretch>
        </p:blipFill>
        <p:spPr>
          <a:xfrm>
            <a:off x="6490191" y="1255031"/>
            <a:ext cx="5449539" cy="3126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4220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7150CB-298D-426B-585F-D2068B8272C1}"/>
              </a:ext>
            </a:extLst>
          </p:cNvPr>
          <p:cNvPicPr>
            <a:picLocks noChangeAspect="1"/>
          </p:cNvPicPr>
          <p:nvPr/>
        </p:nvPicPr>
        <p:blipFill>
          <a:blip r:embed="rId2"/>
          <a:srcRect l="7120" t="6800" r="9253" b="5094"/>
          <a:stretch/>
        </p:blipFill>
        <p:spPr>
          <a:xfrm>
            <a:off x="276736" y="2104103"/>
            <a:ext cx="6261716" cy="3186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5F274990-3ED5-E710-A811-863D3A913D10}"/>
              </a:ext>
            </a:extLst>
          </p:cNvPr>
          <p:cNvPicPr>
            <a:picLocks noChangeAspect="1"/>
          </p:cNvPicPr>
          <p:nvPr/>
        </p:nvPicPr>
        <p:blipFill>
          <a:blip r:embed="rId3"/>
          <a:srcRect l="4567" t="11440" r="9151" b="6711"/>
          <a:stretch/>
        </p:blipFill>
        <p:spPr>
          <a:xfrm>
            <a:off x="6926217" y="2104103"/>
            <a:ext cx="4833331" cy="3186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Rectangle 1">
            <a:extLst>
              <a:ext uri="{FF2B5EF4-FFF2-40B4-BE49-F238E27FC236}">
                <a16:creationId xmlns:a16="http://schemas.microsoft.com/office/drawing/2014/main" id="{5543AF1E-F080-6425-E651-EAAE71FB49F1}"/>
              </a:ext>
            </a:extLst>
          </p:cNvPr>
          <p:cNvSpPr>
            <a:spLocks noChangeArrowheads="1"/>
          </p:cNvSpPr>
          <p:nvPr/>
        </p:nvSpPr>
        <p:spPr bwMode="auto">
          <a:xfrm>
            <a:off x="1778328" y="533962"/>
            <a:ext cx="998122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Wingdings" panose="05000000000000000000" pitchFamily="2" charset="2"/>
              <a:buChar char="Ø"/>
            </a:pPr>
            <a:r>
              <a:rPr lang="en-IN" b="1" spc="50" dirty="0">
                <a:ln w="0"/>
                <a:solidFill>
                  <a:schemeClr val="bg2"/>
                </a:solidFill>
                <a:effectLst>
                  <a:innerShdw blurRad="63500" dist="50800" dir="13500000">
                    <a:srgbClr val="000000">
                      <a:alpha val="50000"/>
                    </a:srgbClr>
                  </a:innerShdw>
                </a:effectLst>
                <a:latin typeface="Arial" panose="020B0604020202020204" pitchFamily="34" charset="0"/>
              </a:rPr>
              <a:t>Brown Inc </a:t>
            </a:r>
            <a:r>
              <a:rPr lang="en-IN" b="1" dirty="0">
                <a:solidFill>
                  <a:schemeClr val="bg1"/>
                </a:solidFill>
                <a:latin typeface="Arial" panose="020B0604020202020204" pitchFamily="34" charset="0"/>
              </a:rPr>
              <a:t>: This company </a:t>
            </a:r>
            <a:r>
              <a:rPr lang="en-US" b="1" dirty="0">
                <a:solidFill>
                  <a:schemeClr val="bg1"/>
                </a:solidFill>
                <a:latin typeface="Arial" panose="020B0604020202020204" pitchFamily="34" charset="0"/>
              </a:rPr>
              <a:t>operating in different industries and locations. </a:t>
            </a:r>
            <a:r>
              <a:rPr lang="en-IN" b="1" dirty="0">
                <a:solidFill>
                  <a:schemeClr val="bg1"/>
                </a:solidFill>
                <a:latin typeface="Arial" panose="020B0604020202020204" pitchFamily="34" charset="0"/>
              </a:rPr>
              <a:t>in 1925 </a:t>
            </a:r>
            <a:r>
              <a:rPr lang="en-US" b="1" u="sng" dirty="0">
                <a:solidFill>
                  <a:schemeClr val="bg1"/>
                </a:solidFill>
                <a:latin typeface="Arial" panose="020B0604020202020204" pitchFamily="34" charset="0"/>
              </a:rPr>
              <a:t>Energy</a:t>
            </a:r>
            <a:r>
              <a:rPr lang="en-US" b="1" dirty="0">
                <a:solidFill>
                  <a:schemeClr val="bg1"/>
                </a:solidFill>
                <a:latin typeface="Arial" panose="020B0604020202020204" pitchFamily="34" charset="0"/>
              </a:rPr>
              <a:t> (</a:t>
            </a:r>
            <a:r>
              <a:rPr lang="en-IN" b="1" i="1" dirty="0">
                <a:solidFill>
                  <a:schemeClr val="bg1"/>
                </a:solidFill>
                <a:latin typeface="Arial" panose="020B0604020202020204" pitchFamily="34" charset="0"/>
              </a:rPr>
              <a:t>Mozambique</a:t>
            </a:r>
            <a:r>
              <a:rPr lang="en-IN" b="1" dirty="0">
                <a:solidFill>
                  <a:schemeClr val="bg1"/>
                </a:solidFill>
                <a:latin typeface="Arial" panose="020B0604020202020204" pitchFamily="34" charset="0"/>
              </a:rPr>
              <a:t>) and 1994 </a:t>
            </a:r>
            <a:r>
              <a:rPr lang="en-IN" b="1" u="sng" dirty="0">
                <a:solidFill>
                  <a:schemeClr val="bg1"/>
                </a:solidFill>
                <a:latin typeface="Arial" panose="020B0604020202020204" pitchFamily="34" charset="0"/>
              </a:rPr>
              <a:t>Healthcare</a:t>
            </a:r>
            <a:r>
              <a:rPr lang="en-IN" b="1" dirty="0">
                <a:solidFill>
                  <a:schemeClr val="bg1"/>
                </a:solidFill>
                <a:latin typeface="Arial" panose="020B0604020202020204" pitchFamily="34" charset="0"/>
              </a:rPr>
              <a:t> </a:t>
            </a:r>
            <a:r>
              <a:rPr lang="en-US" b="1" dirty="0">
                <a:solidFill>
                  <a:schemeClr val="bg1"/>
                </a:solidFill>
                <a:latin typeface="Arial" panose="020B0604020202020204" pitchFamily="34" charset="0"/>
              </a:rPr>
              <a:t> (</a:t>
            </a:r>
            <a:r>
              <a:rPr lang="en-IN" b="1" i="1" dirty="0">
                <a:solidFill>
                  <a:schemeClr val="bg1"/>
                </a:solidFill>
                <a:latin typeface="Arial" panose="020B0604020202020204" pitchFamily="34" charset="0"/>
              </a:rPr>
              <a:t>Suriname</a:t>
            </a:r>
            <a:r>
              <a:rPr lang="en-US" b="1" dirty="0">
                <a:solidFill>
                  <a:schemeClr val="bg1"/>
                </a:solidFill>
                <a:latin typeface="Arial" panose="020B0604020202020204" pitchFamily="34" charset="0"/>
              </a:rPr>
              <a:t>). The data spans from 2021 to 2024 and includes revenue, profit, and earnings per share (EPS) figures. Key </a:t>
            </a:r>
            <a:r>
              <a:rPr lang="en-US" b="1" dirty="0">
                <a:solidFill>
                  <a:schemeClr val="bg1">
                    <a:lumMod val="95000"/>
                    <a:lumOff val="5000"/>
                  </a:schemeClr>
                </a:solidFill>
              </a:rPr>
              <a:t>o</a:t>
            </a:r>
            <a:r>
              <a:rPr lang="en-US" b="1" dirty="0">
                <a:solidFill>
                  <a:schemeClr val="bg1"/>
                </a:solidFill>
                <a:latin typeface="Arial" panose="020B0604020202020204" pitchFamily="34" charset="0"/>
              </a:rPr>
              <a:t>bservations include</a:t>
            </a:r>
            <a:endParaRPr lang="en-IN" b="1" dirty="0">
              <a:solidFill>
                <a:schemeClr val="bg1"/>
              </a:solidFill>
              <a:latin typeface="Arial" panose="020B0604020202020204" pitchFamily="34" charset="0"/>
            </a:endParaRPr>
          </a:p>
        </p:txBody>
      </p:sp>
    </p:spTree>
    <p:extLst>
      <p:ext uri="{BB962C8B-B14F-4D97-AF65-F5344CB8AC3E}">
        <p14:creationId xmlns:p14="http://schemas.microsoft.com/office/powerpoint/2010/main" val="423047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F999EE-162D-638F-D448-9261153C10C6}"/>
              </a:ext>
            </a:extLst>
          </p:cNvPr>
          <p:cNvPicPr>
            <a:picLocks noChangeAspect="1"/>
          </p:cNvPicPr>
          <p:nvPr/>
        </p:nvPicPr>
        <p:blipFill>
          <a:blip r:embed="rId2"/>
          <a:srcRect l="1516" t="1" r="5736" b="1"/>
          <a:stretch/>
        </p:blipFill>
        <p:spPr>
          <a:xfrm>
            <a:off x="65786" y="1533832"/>
            <a:ext cx="4479088" cy="3235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ADCF2733-0D89-67A7-0AFC-809EA4C4B37D}"/>
              </a:ext>
            </a:extLst>
          </p:cNvPr>
          <p:cNvPicPr>
            <a:picLocks noChangeAspect="1"/>
          </p:cNvPicPr>
          <p:nvPr/>
        </p:nvPicPr>
        <p:blipFill>
          <a:blip r:embed="rId3"/>
          <a:srcRect l="2787"/>
          <a:stretch/>
        </p:blipFill>
        <p:spPr>
          <a:xfrm>
            <a:off x="4709977" y="1445342"/>
            <a:ext cx="4829360" cy="3324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Rectangle 1">
            <a:extLst>
              <a:ext uri="{FF2B5EF4-FFF2-40B4-BE49-F238E27FC236}">
                <a16:creationId xmlns:a16="http://schemas.microsoft.com/office/drawing/2014/main" id="{0BFB7B15-237A-6ACE-29D8-E097BC19459F}"/>
              </a:ext>
            </a:extLst>
          </p:cNvPr>
          <p:cNvSpPr txBox="1">
            <a:spLocks noChangeArrowheads="1"/>
          </p:cNvSpPr>
          <p:nvPr/>
        </p:nvSpPr>
        <p:spPr bwMode="auto">
          <a:xfrm>
            <a:off x="2590193" y="5522101"/>
            <a:ext cx="6769387" cy="954107"/>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SzTx/>
            </a:pPr>
            <a:r>
              <a:rPr lang="en-US" altLang="en-US" sz="1400" b="1" cap="none" dirty="0">
                <a:solidFill>
                  <a:schemeClr val="bg1"/>
                </a:solidFill>
                <a:latin typeface="Arial Black" panose="020B0A04020102020204" pitchFamily="34" charset="0"/>
              </a:rPr>
              <a:t>Business Model:- </a:t>
            </a:r>
            <a:r>
              <a:rPr lang="en-US" altLang="en-US" sz="1400" b="1" cap="none" dirty="0">
                <a:solidFill>
                  <a:schemeClr val="bg1"/>
                </a:solidFill>
                <a:latin typeface="Arial" panose="020B0604020202020204" pitchFamily="34" charset="0"/>
              </a:rPr>
              <a:t> </a:t>
            </a:r>
            <a:r>
              <a:rPr lang="en-US" sz="1400" cap="none" dirty="0">
                <a:solidFill>
                  <a:schemeClr val="bg1"/>
                </a:solidFill>
                <a:latin typeface="Arial" panose="020B0604020202020204" pitchFamily="34" charset="0"/>
              </a:rPr>
              <a:t>This company is experiencing good profit growth each year, but the revenue growth is not as satisfying when compared to the trend. For investors, the ENERGY industry can be a good option for investing to get more profit .</a:t>
            </a:r>
            <a:endParaRPr lang="en-US" altLang="en-US" sz="1400" cap="none" dirty="0">
              <a:solidFill>
                <a:schemeClr val="bg1"/>
              </a:solidFill>
              <a:latin typeface="Arial" panose="020B0604020202020204" pitchFamily="34" charset="0"/>
            </a:endParaRPr>
          </a:p>
        </p:txBody>
      </p:sp>
      <p:pic>
        <p:nvPicPr>
          <p:cNvPr id="2" name="Picture 1">
            <a:extLst>
              <a:ext uri="{FF2B5EF4-FFF2-40B4-BE49-F238E27FC236}">
                <a16:creationId xmlns:a16="http://schemas.microsoft.com/office/drawing/2014/main" id="{37E8EE66-CCC4-3E70-02CD-6AD77452ACD5}"/>
              </a:ext>
            </a:extLst>
          </p:cNvPr>
          <p:cNvPicPr>
            <a:picLocks noChangeAspect="1"/>
          </p:cNvPicPr>
          <p:nvPr/>
        </p:nvPicPr>
        <p:blipFill>
          <a:blip r:embed="rId4"/>
          <a:srcRect l="4194" t="6504" r="8745" b="6504"/>
          <a:stretch/>
        </p:blipFill>
        <p:spPr>
          <a:xfrm>
            <a:off x="9638654" y="1445341"/>
            <a:ext cx="2487560" cy="332436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00226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CC216F50-1ABD-39C6-FAA4-A502C03EE017}"/>
              </a:ext>
            </a:extLst>
          </p:cNvPr>
          <p:cNvSpPr>
            <a:spLocks noChangeArrowheads="1"/>
          </p:cNvSpPr>
          <p:nvPr/>
        </p:nvSpPr>
        <p:spPr bwMode="auto">
          <a:xfrm>
            <a:off x="1349648" y="363132"/>
            <a:ext cx="99812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Wingdings" panose="05000000000000000000" pitchFamily="2" charset="2"/>
              <a:buChar char="Ø"/>
            </a:pPr>
            <a:r>
              <a:rPr lang="en-IN" b="1" spc="50" dirty="0">
                <a:ln w="0"/>
                <a:solidFill>
                  <a:schemeClr val="bg2"/>
                </a:solidFill>
                <a:effectLst>
                  <a:innerShdw blurRad="63500" dist="50800" dir="13500000">
                    <a:srgbClr val="000000">
                      <a:alpha val="50000"/>
                    </a:srgbClr>
                  </a:innerShdw>
                </a:effectLst>
                <a:latin typeface="Arial" panose="020B0604020202020204" pitchFamily="34" charset="0"/>
              </a:rPr>
              <a:t>Thomas PLC</a:t>
            </a:r>
            <a:r>
              <a:rPr lang="en-IN" b="1" dirty="0">
                <a:solidFill>
                  <a:schemeClr val="bg1"/>
                </a:solidFill>
                <a:latin typeface="Arial" panose="020B0604020202020204" pitchFamily="34" charset="0"/>
              </a:rPr>
              <a:t>: This company IS </a:t>
            </a:r>
            <a:r>
              <a:rPr lang="en-US" b="1" dirty="0">
                <a:solidFill>
                  <a:schemeClr val="bg1"/>
                </a:solidFill>
                <a:latin typeface="Arial" panose="020B0604020202020204" pitchFamily="34" charset="0"/>
              </a:rPr>
              <a:t>an </a:t>
            </a:r>
            <a:r>
              <a:rPr lang="en-US" b="1" u="sng" dirty="0">
                <a:solidFill>
                  <a:schemeClr val="bg1"/>
                </a:solidFill>
                <a:latin typeface="Arial" panose="020B0604020202020204" pitchFamily="34" charset="0"/>
              </a:rPr>
              <a:t>retail</a:t>
            </a:r>
            <a:r>
              <a:rPr lang="en-US" b="1" dirty="0">
                <a:solidFill>
                  <a:schemeClr val="bg1"/>
                </a:solidFill>
                <a:latin typeface="Arial" panose="020B0604020202020204" pitchFamily="34" charset="0"/>
              </a:rPr>
              <a:t> company based in </a:t>
            </a:r>
            <a:r>
              <a:rPr lang="en-US" b="1" i="1" dirty="0">
                <a:solidFill>
                  <a:schemeClr val="bg1"/>
                </a:solidFill>
                <a:latin typeface="Arial" panose="020B0604020202020204" pitchFamily="34" charset="0"/>
              </a:rPr>
              <a:t>Italy</a:t>
            </a:r>
            <a:r>
              <a:rPr lang="en-US" b="1" dirty="0">
                <a:solidFill>
                  <a:schemeClr val="bg1"/>
                </a:solidFill>
                <a:latin typeface="Arial" panose="020B0604020202020204" pitchFamily="34" charset="0"/>
              </a:rPr>
              <a:t> </a:t>
            </a:r>
            <a:r>
              <a:rPr lang="en-IN" b="1" dirty="0">
                <a:solidFill>
                  <a:schemeClr val="bg1"/>
                </a:solidFill>
                <a:latin typeface="Arial" panose="020B0604020202020204" pitchFamily="34" charset="0"/>
              </a:rPr>
              <a:t>1998</a:t>
            </a:r>
            <a:r>
              <a:rPr lang="en-US" b="1" dirty="0">
                <a:solidFill>
                  <a:schemeClr val="bg1"/>
                </a:solidFill>
                <a:latin typeface="Arial" panose="020B0604020202020204" pitchFamily="34" charset="0"/>
              </a:rPr>
              <a:t>. The data spans from 2021 to 2024 and includes revenue, profit, and earnings per share (EPS) figures. Key observations include</a:t>
            </a:r>
            <a:endParaRPr lang="en-IN" b="1" dirty="0">
              <a:solidFill>
                <a:schemeClr val="bg1"/>
              </a:solidFill>
              <a:latin typeface="Arial" panose="020B0604020202020204" pitchFamily="34" charset="0"/>
            </a:endParaRPr>
          </a:p>
        </p:txBody>
      </p:sp>
      <p:pic>
        <p:nvPicPr>
          <p:cNvPr id="10" name="Picture 9">
            <a:extLst>
              <a:ext uri="{FF2B5EF4-FFF2-40B4-BE49-F238E27FC236}">
                <a16:creationId xmlns:a16="http://schemas.microsoft.com/office/drawing/2014/main" id="{D64F38A1-28B1-02B8-ADA8-2CA6BCB94ED1}"/>
              </a:ext>
            </a:extLst>
          </p:cNvPr>
          <p:cNvPicPr>
            <a:picLocks noChangeAspect="1"/>
          </p:cNvPicPr>
          <p:nvPr/>
        </p:nvPicPr>
        <p:blipFill>
          <a:blip r:embed="rId3"/>
          <a:srcRect l="3921" t="6374" r="10320" b="5307"/>
          <a:stretch/>
        </p:blipFill>
        <p:spPr>
          <a:xfrm>
            <a:off x="284277" y="2323974"/>
            <a:ext cx="5890381" cy="30330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95C9EA5A-0E8E-B27E-B8B1-64343CFA954E}"/>
              </a:ext>
            </a:extLst>
          </p:cNvPr>
          <p:cNvPicPr>
            <a:picLocks noChangeAspect="1"/>
          </p:cNvPicPr>
          <p:nvPr/>
        </p:nvPicPr>
        <p:blipFill>
          <a:blip r:embed="rId4"/>
          <a:srcRect l="5013" t="6515" r="9073" b="7088"/>
          <a:stretch/>
        </p:blipFill>
        <p:spPr>
          <a:xfrm>
            <a:off x="6558117" y="2258817"/>
            <a:ext cx="5118610" cy="30884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280786852"/>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5C3AF51-587C-FFF4-B3CD-8881BC89F22F}"/>
              </a:ext>
            </a:extLst>
          </p:cNvPr>
          <p:cNvSpPr txBox="1">
            <a:spLocks noChangeArrowheads="1"/>
          </p:cNvSpPr>
          <p:nvPr/>
        </p:nvSpPr>
        <p:spPr bwMode="auto">
          <a:xfrm>
            <a:off x="2160940" y="5035337"/>
            <a:ext cx="7623140" cy="738664"/>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SzTx/>
            </a:pPr>
            <a:r>
              <a:rPr lang="en-US" altLang="en-US" sz="1400" b="1" cap="none" dirty="0">
                <a:solidFill>
                  <a:schemeClr val="bg1"/>
                </a:solidFill>
                <a:latin typeface="Arial Black" panose="020B0A04020102020204" pitchFamily="34" charset="0"/>
              </a:rPr>
              <a:t>Business Model</a:t>
            </a:r>
            <a:r>
              <a:rPr lang="en-US" altLang="en-US" sz="1400" b="1" cap="none" dirty="0">
                <a:solidFill>
                  <a:schemeClr val="bg1"/>
                </a:solidFill>
                <a:latin typeface="Arial" panose="020B0604020202020204" pitchFamily="34" charset="0"/>
              </a:rPr>
              <a:t>:- </a:t>
            </a:r>
            <a:r>
              <a:rPr lang="en-US" sz="1400" cap="none" dirty="0">
                <a:solidFill>
                  <a:schemeClr val="bg1"/>
                </a:solidFill>
                <a:latin typeface="Arial" panose="020B0604020202020204" pitchFamily="34" charset="0"/>
              </a:rPr>
              <a:t>This company is showing good revenue growth each year, and profit growth is less satisfying when compared to the trend. This is mainly because, as investors, it's good for growth with company profit. It's good for no risk with long-term, with mostly profit.</a:t>
            </a:r>
            <a:endParaRPr lang="en-US" altLang="en-US" sz="1400" cap="none" dirty="0">
              <a:solidFill>
                <a:schemeClr val="bg1"/>
              </a:solidFill>
              <a:latin typeface="Arial" panose="020B0604020202020204" pitchFamily="34" charset="0"/>
            </a:endParaRPr>
          </a:p>
        </p:txBody>
      </p:sp>
      <p:pic>
        <p:nvPicPr>
          <p:cNvPr id="6" name="Picture 5">
            <a:extLst>
              <a:ext uri="{FF2B5EF4-FFF2-40B4-BE49-F238E27FC236}">
                <a16:creationId xmlns:a16="http://schemas.microsoft.com/office/drawing/2014/main" id="{03BC8C04-7B4F-37E4-BD6B-F1C8AD709F84}"/>
              </a:ext>
            </a:extLst>
          </p:cNvPr>
          <p:cNvPicPr>
            <a:picLocks noChangeAspect="1"/>
          </p:cNvPicPr>
          <p:nvPr/>
        </p:nvPicPr>
        <p:blipFill>
          <a:blip r:embed="rId2"/>
          <a:stretch>
            <a:fillRect/>
          </a:stretch>
        </p:blipFill>
        <p:spPr>
          <a:xfrm>
            <a:off x="266700" y="1242798"/>
            <a:ext cx="5712622" cy="2856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1370F02E-A2BF-6A6B-4EA7-330CAD8CA9A2}"/>
              </a:ext>
            </a:extLst>
          </p:cNvPr>
          <p:cNvPicPr>
            <a:picLocks noChangeAspect="1"/>
          </p:cNvPicPr>
          <p:nvPr/>
        </p:nvPicPr>
        <p:blipFill>
          <a:blip r:embed="rId3"/>
          <a:srcRect l="4526" r="7361"/>
          <a:stretch/>
        </p:blipFill>
        <p:spPr>
          <a:xfrm>
            <a:off x="6458564" y="1242798"/>
            <a:ext cx="5466736" cy="28563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56882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5B8A6F8F-F58C-6640-9A76-8C68FDF43E70}"/>
              </a:ext>
            </a:extLst>
          </p:cNvPr>
          <p:cNvSpPr>
            <a:spLocks noChangeArrowheads="1"/>
          </p:cNvSpPr>
          <p:nvPr/>
        </p:nvSpPr>
        <p:spPr bwMode="auto">
          <a:xfrm>
            <a:off x="1575587" y="550155"/>
            <a:ext cx="998122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Wingdings" panose="05000000000000000000" pitchFamily="2" charset="2"/>
              <a:buChar char="Ø"/>
            </a:pPr>
            <a:r>
              <a:rPr lang="en-IN" b="1" spc="50" dirty="0">
                <a:ln w="0"/>
                <a:solidFill>
                  <a:schemeClr val="bg2"/>
                </a:solidFill>
                <a:effectLst>
                  <a:innerShdw blurRad="63500" dist="50800" dir="13500000">
                    <a:srgbClr val="000000">
                      <a:alpha val="50000"/>
                    </a:srgbClr>
                  </a:innerShdw>
                </a:effectLst>
                <a:latin typeface="Arial" panose="020B0604020202020204" pitchFamily="34" charset="0"/>
              </a:rPr>
              <a:t>Scott-Martinez</a:t>
            </a:r>
            <a:r>
              <a:rPr lang="en-IN" b="1" dirty="0">
                <a:solidFill>
                  <a:schemeClr val="bg1"/>
                </a:solidFill>
                <a:latin typeface="Arial" panose="020B0604020202020204" pitchFamily="34" charset="0"/>
              </a:rPr>
              <a:t>  : This company is </a:t>
            </a:r>
            <a:r>
              <a:rPr lang="en-US" b="1" dirty="0">
                <a:solidFill>
                  <a:schemeClr val="bg1"/>
                </a:solidFill>
                <a:latin typeface="Arial" panose="020B0604020202020204" pitchFamily="34" charset="0"/>
              </a:rPr>
              <a:t>a </a:t>
            </a:r>
            <a:r>
              <a:rPr lang="en-US" b="1" u="sng" dirty="0">
                <a:solidFill>
                  <a:schemeClr val="bg1"/>
                </a:solidFill>
                <a:latin typeface="Arial" panose="020B0604020202020204" pitchFamily="34" charset="0"/>
              </a:rPr>
              <a:t>finance</a:t>
            </a:r>
            <a:r>
              <a:rPr lang="en-US" b="1" dirty="0">
                <a:solidFill>
                  <a:schemeClr val="bg1"/>
                </a:solidFill>
                <a:latin typeface="Arial" panose="020B0604020202020204" pitchFamily="34" charset="0"/>
              </a:rPr>
              <a:t> company based in </a:t>
            </a:r>
            <a:r>
              <a:rPr lang="en-US" b="1" i="1" dirty="0">
                <a:solidFill>
                  <a:schemeClr val="bg1"/>
                </a:solidFill>
                <a:latin typeface="Arial" panose="020B0604020202020204" pitchFamily="34" charset="0"/>
              </a:rPr>
              <a:t>Mexico</a:t>
            </a:r>
            <a:r>
              <a:rPr lang="en-US" b="1" dirty="0">
                <a:solidFill>
                  <a:schemeClr val="bg1"/>
                </a:solidFill>
                <a:latin typeface="Arial" panose="020B0604020202020204" pitchFamily="34" charset="0"/>
              </a:rPr>
              <a:t> 2008</a:t>
            </a:r>
            <a:r>
              <a:rPr lang="en-US" b="1" dirty="0"/>
              <a:t>.</a:t>
            </a:r>
            <a:r>
              <a:rPr lang="en-US" b="1" dirty="0">
                <a:solidFill>
                  <a:schemeClr val="bg1"/>
                </a:solidFill>
                <a:latin typeface="Arial" panose="020B0604020202020204" pitchFamily="34" charset="0"/>
              </a:rPr>
              <a:t> The data spans from 2021 to 2024 and includes revenue, profit, and earnings per share (EPS) figures. Key observations include</a:t>
            </a:r>
            <a:endParaRPr lang="en-IN" b="1" dirty="0">
              <a:solidFill>
                <a:schemeClr val="bg1"/>
              </a:solidFill>
              <a:latin typeface="Arial" panose="020B0604020202020204" pitchFamily="34" charset="0"/>
            </a:endParaRPr>
          </a:p>
        </p:txBody>
      </p:sp>
      <p:pic>
        <p:nvPicPr>
          <p:cNvPr id="7" name="Picture 6">
            <a:extLst>
              <a:ext uri="{FF2B5EF4-FFF2-40B4-BE49-F238E27FC236}">
                <a16:creationId xmlns:a16="http://schemas.microsoft.com/office/drawing/2014/main" id="{002A8ECF-4E9A-51C6-A4DA-5AC7D05A3A3A}"/>
              </a:ext>
            </a:extLst>
          </p:cNvPr>
          <p:cNvPicPr>
            <a:picLocks noChangeAspect="1"/>
          </p:cNvPicPr>
          <p:nvPr/>
        </p:nvPicPr>
        <p:blipFill>
          <a:blip r:embed="rId2"/>
          <a:srcRect l="1471" r="5056"/>
          <a:stretch/>
        </p:blipFill>
        <p:spPr>
          <a:xfrm>
            <a:off x="540774" y="1991505"/>
            <a:ext cx="5270091" cy="32735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4B3193EC-7BFB-2C44-B071-E7376D473B2D}"/>
              </a:ext>
            </a:extLst>
          </p:cNvPr>
          <p:cNvPicPr>
            <a:picLocks noChangeAspect="1"/>
          </p:cNvPicPr>
          <p:nvPr/>
        </p:nvPicPr>
        <p:blipFill>
          <a:blip r:embed="rId3"/>
          <a:srcRect l="4328" r="7747"/>
          <a:stretch/>
        </p:blipFill>
        <p:spPr>
          <a:xfrm>
            <a:off x="7187380" y="2105197"/>
            <a:ext cx="4463846" cy="30461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558725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6405F7B6-DA92-27F4-2433-A5A6095B540D}"/>
              </a:ext>
            </a:extLst>
          </p:cNvPr>
          <p:cNvSpPr txBox="1">
            <a:spLocks noChangeArrowheads="1"/>
          </p:cNvSpPr>
          <p:nvPr/>
        </p:nvSpPr>
        <p:spPr bwMode="auto">
          <a:xfrm>
            <a:off x="2568524" y="5140551"/>
            <a:ext cx="6140122" cy="738664"/>
          </a:xfrm>
          <a:prstGeom prst="rect">
            <a:avLst/>
          </a:prstGeom>
          <a:solidFill>
            <a:schemeClr val="accent2">
              <a:lumMod val="40000"/>
              <a:lumOff val="60000"/>
            </a:schemeClr>
          </a:solidFill>
          <a:ln>
            <a:noFill/>
          </a:ln>
          <a:effec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SzTx/>
            </a:pPr>
            <a:r>
              <a:rPr lang="en-US" altLang="en-US" sz="1400" b="1" cap="none" dirty="0">
                <a:solidFill>
                  <a:schemeClr val="bg1"/>
                </a:solidFill>
                <a:latin typeface="Arial Black" panose="020B0A04020102020204" pitchFamily="34" charset="0"/>
              </a:rPr>
              <a:t>Business Model:- </a:t>
            </a:r>
            <a:r>
              <a:rPr lang="en-US" altLang="en-US" sz="1400" b="1" cap="none" dirty="0">
                <a:solidFill>
                  <a:schemeClr val="bg1"/>
                </a:solidFill>
                <a:latin typeface="Arial" panose="020B0604020202020204" pitchFamily="34" charset="0"/>
              </a:rPr>
              <a:t> </a:t>
            </a:r>
            <a:r>
              <a:rPr lang="en-US" sz="1400" cap="none" dirty="0">
                <a:solidFill>
                  <a:schemeClr val="bg1"/>
                </a:solidFill>
                <a:latin typeface="Arial" panose="020B0604020202020204" pitchFamily="34" charset="0"/>
              </a:rPr>
              <a:t>This company is has less time to growth in year the </a:t>
            </a:r>
            <a:r>
              <a:rPr lang="en-US" sz="1400" cap="none" dirty="0" err="1">
                <a:solidFill>
                  <a:schemeClr val="bg1"/>
                </a:solidFill>
                <a:latin typeface="Arial" panose="020B0604020202020204" pitchFamily="34" charset="0"/>
              </a:rPr>
              <a:t>treand</a:t>
            </a:r>
            <a:r>
              <a:rPr lang="en-US" sz="1400" cap="none" dirty="0">
                <a:solidFill>
                  <a:schemeClr val="bg1"/>
                </a:solidFill>
                <a:latin typeface="Arial" panose="020B0604020202020204" pitchFamily="34" charset="0"/>
              </a:rPr>
              <a:t> and his profit and revenue is good growth by year for as </a:t>
            </a:r>
            <a:r>
              <a:rPr lang="en-US" sz="1400" cap="none" dirty="0" err="1">
                <a:solidFill>
                  <a:schemeClr val="bg1"/>
                </a:solidFill>
                <a:latin typeface="Arial" panose="020B0604020202020204" pitchFamily="34" charset="0"/>
              </a:rPr>
              <a:t>investr</a:t>
            </a:r>
            <a:r>
              <a:rPr lang="en-US" sz="1400" cap="none" dirty="0">
                <a:solidFill>
                  <a:schemeClr val="bg1"/>
                </a:solidFill>
                <a:latin typeface="Arial" panose="020B0604020202020204" pitchFamily="34" charset="0"/>
              </a:rPr>
              <a:t> is good investment to less amount with good profit </a:t>
            </a:r>
            <a:endParaRPr lang="en-US" altLang="en-US" sz="1400" cap="none" dirty="0">
              <a:solidFill>
                <a:schemeClr val="bg1"/>
              </a:solidFill>
              <a:latin typeface="Arial" panose="020B0604020202020204" pitchFamily="34" charset="0"/>
            </a:endParaRPr>
          </a:p>
        </p:txBody>
      </p:sp>
      <p:pic>
        <p:nvPicPr>
          <p:cNvPr id="5" name="Picture 4">
            <a:extLst>
              <a:ext uri="{FF2B5EF4-FFF2-40B4-BE49-F238E27FC236}">
                <a16:creationId xmlns:a16="http://schemas.microsoft.com/office/drawing/2014/main" id="{980C8F32-FDC9-FD91-60E5-D5108048243D}"/>
              </a:ext>
            </a:extLst>
          </p:cNvPr>
          <p:cNvPicPr>
            <a:picLocks noChangeAspect="1"/>
          </p:cNvPicPr>
          <p:nvPr/>
        </p:nvPicPr>
        <p:blipFill>
          <a:blip r:embed="rId2"/>
          <a:srcRect l="4086" r="7298"/>
          <a:stretch/>
        </p:blipFill>
        <p:spPr>
          <a:xfrm>
            <a:off x="570317" y="1319065"/>
            <a:ext cx="5378223" cy="30345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1E38682-7A5B-2B82-FE3F-37BA7BA5EDCB}"/>
              </a:ext>
            </a:extLst>
          </p:cNvPr>
          <p:cNvPicPr>
            <a:picLocks noChangeAspect="1"/>
          </p:cNvPicPr>
          <p:nvPr/>
        </p:nvPicPr>
        <p:blipFill>
          <a:blip r:embed="rId3"/>
          <a:srcRect l="5260" r="1459"/>
          <a:stretch/>
        </p:blipFill>
        <p:spPr>
          <a:xfrm>
            <a:off x="6243461" y="1276386"/>
            <a:ext cx="5466736" cy="30772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42683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6FCE920-0578-CA1C-15A4-C6B82B758616}"/>
              </a:ext>
            </a:extLst>
          </p:cNvPr>
          <p:cNvPicPr>
            <a:picLocks noChangeAspect="1"/>
          </p:cNvPicPr>
          <p:nvPr/>
        </p:nvPicPr>
        <p:blipFill>
          <a:blip r:embed="rId2"/>
          <a:srcRect l="9112" t="8132" r="5726" b="4234"/>
          <a:stretch/>
        </p:blipFill>
        <p:spPr>
          <a:xfrm>
            <a:off x="1547415" y="2011009"/>
            <a:ext cx="5078694" cy="3506661"/>
          </a:xfrm>
          <a:prstGeom prst="roundRect">
            <a:avLst>
              <a:gd name="adj" fmla="val 9757"/>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77DB2084-88D1-43D0-2EBD-6C23D998C202}"/>
              </a:ext>
            </a:extLst>
          </p:cNvPr>
          <p:cNvSpPr txBox="1"/>
          <p:nvPr/>
        </p:nvSpPr>
        <p:spPr>
          <a:xfrm>
            <a:off x="1750142" y="403123"/>
            <a:ext cx="8307481" cy="923330"/>
          </a:xfrm>
          <a:prstGeom prst="rect">
            <a:avLst/>
          </a:prstGeom>
          <a:noFill/>
        </p:spPr>
        <p:txBody>
          <a:bodyPr wrap="square">
            <a:spAutoFit/>
          </a:bodyPr>
          <a:lstStyle/>
          <a:p>
            <a:pPr marL="285750" indent="-285750" defTabSz="914400" eaLnBrk="0" fontAlgn="base" hangingPunct="0">
              <a:spcBef>
                <a:spcPct val="0"/>
              </a:spcBef>
              <a:spcAft>
                <a:spcPct val="0"/>
              </a:spcAft>
              <a:buFont typeface="Wingdings" panose="05000000000000000000" pitchFamily="2" charset="2"/>
              <a:buChar char="Ø"/>
            </a:pPr>
            <a:r>
              <a:rPr lang="en-IN" b="1" spc="50" dirty="0">
                <a:ln w="0"/>
                <a:solidFill>
                  <a:schemeClr val="bg2"/>
                </a:solidFill>
                <a:effectLst>
                  <a:innerShdw blurRad="63500" dist="50800" dir="13500000">
                    <a:srgbClr val="000000">
                      <a:alpha val="50000"/>
                    </a:srgbClr>
                  </a:innerShdw>
                </a:effectLst>
                <a:latin typeface="Arial" panose="020B0604020202020204" pitchFamily="34" charset="0"/>
              </a:rPr>
              <a:t>Clark-Garcia </a:t>
            </a:r>
            <a:r>
              <a:rPr lang="en-IN" b="1" dirty="0">
                <a:solidFill>
                  <a:schemeClr val="bg1"/>
                </a:solidFill>
                <a:latin typeface="Arial" panose="020B0604020202020204" pitchFamily="34" charset="0"/>
              </a:rPr>
              <a:t> : This company is </a:t>
            </a:r>
            <a:r>
              <a:rPr lang="en-US" b="1" dirty="0">
                <a:solidFill>
                  <a:schemeClr val="bg1"/>
                </a:solidFill>
                <a:latin typeface="Arial" panose="020B0604020202020204" pitchFamily="34" charset="0"/>
              </a:rPr>
              <a:t>a </a:t>
            </a:r>
            <a:r>
              <a:rPr lang="en-US" b="1" u="sng" dirty="0">
                <a:solidFill>
                  <a:schemeClr val="bg1"/>
                </a:solidFill>
                <a:latin typeface="Arial" panose="020B0604020202020204" pitchFamily="34" charset="0"/>
              </a:rPr>
              <a:t>Healthcare</a:t>
            </a:r>
            <a:r>
              <a:rPr lang="en-US" b="1" dirty="0">
                <a:solidFill>
                  <a:schemeClr val="bg1"/>
                </a:solidFill>
                <a:latin typeface="Arial" panose="020B0604020202020204" pitchFamily="34" charset="0"/>
              </a:rPr>
              <a:t> company based in </a:t>
            </a:r>
            <a:r>
              <a:rPr lang="en-IN" b="1" dirty="0">
                <a:solidFill>
                  <a:schemeClr val="bg1"/>
                </a:solidFill>
                <a:latin typeface="Arial" panose="020B0604020202020204" pitchFamily="34" charset="0"/>
              </a:rPr>
              <a:t>Bahamas</a:t>
            </a:r>
            <a:r>
              <a:rPr lang="en-US" b="1" dirty="0">
                <a:solidFill>
                  <a:schemeClr val="bg1"/>
                </a:solidFill>
                <a:latin typeface="Arial" panose="020B0604020202020204" pitchFamily="34" charset="0"/>
              </a:rPr>
              <a:t> 2015</a:t>
            </a:r>
            <a:r>
              <a:rPr lang="en-US" b="1" dirty="0"/>
              <a:t>.</a:t>
            </a:r>
            <a:r>
              <a:rPr lang="en-US" b="1" dirty="0">
                <a:solidFill>
                  <a:schemeClr val="bg1"/>
                </a:solidFill>
                <a:latin typeface="Arial" panose="020B0604020202020204" pitchFamily="34" charset="0"/>
              </a:rPr>
              <a:t> The data spans from 2021 to 2024 and includes revenue, profit, and earnings per share (EPS) figures. Key observations include</a:t>
            </a:r>
            <a:endParaRPr lang="en-IN" b="1" dirty="0">
              <a:solidFill>
                <a:schemeClr val="bg1"/>
              </a:solidFill>
              <a:latin typeface="Arial" panose="020B0604020202020204" pitchFamily="34" charset="0"/>
            </a:endParaRPr>
          </a:p>
        </p:txBody>
      </p:sp>
      <p:graphicFrame>
        <p:nvGraphicFramePr>
          <p:cNvPr id="9" name="Table 8">
            <a:extLst>
              <a:ext uri="{FF2B5EF4-FFF2-40B4-BE49-F238E27FC236}">
                <a16:creationId xmlns:a16="http://schemas.microsoft.com/office/drawing/2014/main" id="{CCA25000-30E5-398F-4B49-BD1E70FE6BD8}"/>
              </a:ext>
            </a:extLst>
          </p:cNvPr>
          <p:cNvGraphicFramePr>
            <a:graphicFrameLocks noGrp="1"/>
          </p:cNvGraphicFramePr>
          <p:nvPr>
            <p:extLst>
              <p:ext uri="{D42A27DB-BD31-4B8C-83A1-F6EECF244321}">
                <p14:modId xmlns:p14="http://schemas.microsoft.com/office/powerpoint/2010/main" val="3302898236"/>
              </p:ext>
            </p:extLst>
          </p:nvPr>
        </p:nvGraphicFramePr>
        <p:xfrm>
          <a:off x="7560232" y="2753420"/>
          <a:ext cx="3284748" cy="1010920"/>
        </p:xfrm>
        <a:graphic>
          <a:graphicData uri="http://schemas.openxmlformats.org/drawingml/2006/table">
            <a:tbl>
              <a:tblPr firstRow="1" bandRow="1">
                <a:tableStyleId>{F5AB1C69-6EDB-4FF4-983F-18BD219EF322}</a:tableStyleId>
              </a:tblPr>
              <a:tblGrid>
                <a:gridCol w="1433372">
                  <a:extLst>
                    <a:ext uri="{9D8B030D-6E8A-4147-A177-3AD203B41FA5}">
                      <a16:colId xmlns:a16="http://schemas.microsoft.com/office/drawing/2014/main" val="3254720911"/>
                    </a:ext>
                  </a:extLst>
                </a:gridCol>
                <a:gridCol w="1049662">
                  <a:extLst>
                    <a:ext uri="{9D8B030D-6E8A-4147-A177-3AD203B41FA5}">
                      <a16:colId xmlns:a16="http://schemas.microsoft.com/office/drawing/2014/main" val="514727966"/>
                    </a:ext>
                  </a:extLst>
                </a:gridCol>
                <a:gridCol w="801714">
                  <a:extLst>
                    <a:ext uri="{9D8B030D-6E8A-4147-A177-3AD203B41FA5}">
                      <a16:colId xmlns:a16="http://schemas.microsoft.com/office/drawing/2014/main" val="2166512114"/>
                    </a:ext>
                  </a:extLst>
                </a:gridCol>
              </a:tblGrid>
              <a:tr h="370840">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IN" dirty="0">
                          <a:effectLst/>
                        </a:rPr>
                        <a:t>Industry</a:t>
                      </a:r>
                    </a:p>
                  </a:txBody>
                  <a:tcPr marL="60960" marR="60960" marT="30480" marB="30480" anchor="ctr"/>
                </a:tc>
                <a:tc>
                  <a:txBody>
                    <a:bodyPr/>
                    <a:lstStyle/>
                    <a:p>
                      <a:r>
                        <a:rPr lang="en-IN" dirty="0"/>
                        <a:t>HIGH PRICE </a:t>
                      </a:r>
                    </a:p>
                  </a:txBody>
                  <a:tcPr/>
                </a:tc>
                <a:tc>
                  <a:txBody>
                    <a:bodyPr/>
                    <a:lstStyle/>
                    <a:p>
                      <a:r>
                        <a:rPr lang="en-IN" dirty="0"/>
                        <a:t>LOW PRICE</a:t>
                      </a:r>
                    </a:p>
                  </a:txBody>
                  <a:tcPr/>
                </a:tc>
                <a:extLst>
                  <a:ext uri="{0D108BD9-81ED-4DB2-BD59-A6C34878D82A}">
                    <a16:rowId xmlns:a16="http://schemas.microsoft.com/office/drawing/2014/main" val="833823975"/>
                  </a:ext>
                </a:extLst>
              </a:tr>
              <a:tr h="370840">
                <a:tc>
                  <a:txBody>
                    <a:bodyPr/>
                    <a:lstStyle/>
                    <a:p>
                      <a:r>
                        <a:rPr lang="en-US" b="1" u="sng" dirty="0">
                          <a:solidFill>
                            <a:schemeClr val="bg1"/>
                          </a:solidFill>
                          <a:latin typeface="Arial" panose="020B0604020202020204" pitchFamily="34" charset="0"/>
                        </a:rPr>
                        <a:t>Healthcare</a:t>
                      </a:r>
                      <a:endParaRPr lang="en-IN" dirty="0"/>
                    </a:p>
                  </a:txBody>
                  <a:tcPr/>
                </a:tc>
                <a:tc>
                  <a:txBody>
                    <a:bodyPr/>
                    <a:lstStyle/>
                    <a:p>
                      <a:r>
                        <a:rPr lang="en-IN" dirty="0"/>
                        <a:t>1529.04</a:t>
                      </a:r>
                    </a:p>
                  </a:txBody>
                  <a:tcPr/>
                </a:tc>
                <a:tc>
                  <a:txBody>
                    <a:bodyPr/>
                    <a:lstStyle/>
                    <a:p>
                      <a:r>
                        <a:rPr lang="en-IN" dirty="0"/>
                        <a:t>377.1</a:t>
                      </a:r>
                    </a:p>
                  </a:txBody>
                  <a:tcPr/>
                </a:tc>
                <a:extLst>
                  <a:ext uri="{0D108BD9-81ED-4DB2-BD59-A6C34878D82A}">
                    <a16:rowId xmlns:a16="http://schemas.microsoft.com/office/drawing/2014/main" val="4010779930"/>
                  </a:ext>
                </a:extLst>
              </a:tr>
            </a:tbl>
          </a:graphicData>
        </a:graphic>
      </p:graphicFrame>
    </p:spTree>
    <p:extLst>
      <p:ext uri="{BB962C8B-B14F-4D97-AF65-F5344CB8AC3E}">
        <p14:creationId xmlns:p14="http://schemas.microsoft.com/office/powerpoint/2010/main" val="799083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0" y="1946787"/>
            <a:ext cx="5307470" cy="3754874"/>
          </a:xfrm>
          <a:prstGeom prst="rect">
            <a:avLst/>
          </a:prstGeom>
          <a:solidFill>
            <a:schemeClr val="bg2">
              <a:lumMod val="75000"/>
            </a:schemeClr>
          </a:solidFill>
          <a:ln/>
          <a:effectLst>
            <a:outerShdw blurRad="57150" dist="19050" dir="5400000" algn="ctr" rotWithShape="0">
              <a:srgbClr val="000000">
                <a:alpha val="63000"/>
              </a:srgbClr>
            </a:outerShdw>
            <a:reflection blurRad="6350" stA="50000" endA="300" endPos="38500" dist="50800" dir="5400000" sy="-100000" algn="bl" rotWithShape="0"/>
          </a:effectLst>
          <a:scene3d>
            <a:camera prst="perspectiveHeroicExtremeLeftFacing">
              <a:rot lat="487347" lon="1200000" rev="21425485"/>
            </a:camera>
            <a:lightRig rig="threePt" dir="t"/>
          </a:scene3d>
        </p:spPr>
        <p:style>
          <a:lnRef idx="0">
            <a:schemeClr val="accent5"/>
          </a:lnRef>
          <a:fillRef idx="3">
            <a:schemeClr val="accent5"/>
          </a:fillRef>
          <a:effectRef idx="3">
            <a:schemeClr val="accent5"/>
          </a:effectRef>
          <a:fontRef idx="minor">
            <a:schemeClr val="lt1"/>
          </a:fontRef>
        </p:style>
        <p:txBody>
          <a:bodyPr wrap="square">
            <a:spAutoFit/>
          </a:bodyPr>
          <a:lstStyle/>
          <a:p>
            <a:endParaRPr sz="2000" dirty="0"/>
          </a:p>
          <a:p>
            <a:r>
              <a:rPr sz="2000" dirty="0"/>
              <a:t>- Retail industry shows the highest revenue trends but comes with higher risks.</a:t>
            </a:r>
          </a:p>
          <a:p>
            <a:r>
              <a:rPr sz="2000" dirty="0"/>
              <a:t>- Thomas PLC and Brown Inc are top companies in profitability and investment potential.</a:t>
            </a:r>
          </a:p>
          <a:p>
            <a:r>
              <a:rPr sz="2000" dirty="0"/>
              <a:t>- Mexico and Argentina have strong market presence in trading volume.</a:t>
            </a:r>
          </a:p>
          <a:p>
            <a:r>
              <a:rPr sz="2000" dirty="0"/>
              <a:t>- Energy and Healthcare industries provide long-term stability for investors.</a:t>
            </a:r>
          </a:p>
          <a:p>
            <a:r>
              <a:rPr sz="2000" dirty="0"/>
              <a:t>- Diversification and risk assessment are key strategies for investment success.</a:t>
            </a:r>
          </a:p>
          <a:p>
            <a:endParaRPr dirty="0"/>
          </a:p>
        </p:txBody>
      </p:sp>
      <p:sp>
        <p:nvSpPr>
          <p:cNvPr id="8" name="Rectangle: Diagonal Corners Rounded 7">
            <a:extLst>
              <a:ext uri="{FF2B5EF4-FFF2-40B4-BE49-F238E27FC236}">
                <a16:creationId xmlns:a16="http://schemas.microsoft.com/office/drawing/2014/main" id="{A9D10A46-0641-907C-89E1-8C9E3AAE1F49}"/>
              </a:ext>
            </a:extLst>
          </p:cNvPr>
          <p:cNvSpPr/>
          <p:nvPr/>
        </p:nvSpPr>
        <p:spPr>
          <a:xfrm>
            <a:off x="3265227" y="227369"/>
            <a:ext cx="5560142" cy="825909"/>
          </a:xfrm>
          <a:prstGeom prst="round2Diag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IN" sz="4800" b="1" dirty="0">
                <a:solidFill>
                  <a:schemeClr val="tx1"/>
                </a:solidFill>
                <a:latin typeface="Algerian" panose="04020705040A02060702" pitchFamily="82" charset="0"/>
              </a:rPr>
              <a:t>conclusion</a:t>
            </a:r>
            <a:endParaRPr lang="en-IN" b="1" dirty="0">
              <a:solidFill>
                <a:schemeClr val="tx1"/>
              </a:solidFill>
            </a:endParaRPr>
          </a:p>
        </p:txBody>
      </p:sp>
      <p:pic>
        <p:nvPicPr>
          <p:cNvPr id="4" name="Picture 3">
            <a:extLst>
              <a:ext uri="{FF2B5EF4-FFF2-40B4-BE49-F238E27FC236}">
                <a16:creationId xmlns:a16="http://schemas.microsoft.com/office/drawing/2014/main" id="{AF5A5467-5C05-5CCD-E283-3D517AC71C8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2115" y="1946787"/>
            <a:ext cx="5583183" cy="318565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422449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2B9AE-C85E-2B75-E22C-81C96A50F957}"/>
              </a:ext>
            </a:extLst>
          </p:cNvPr>
          <p:cNvSpPr>
            <a:spLocks noGrp="1"/>
          </p:cNvSpPr>
          <p:nvPr>
            <p:ph type="title"/>
          </p:nvPr>
        </p:nvSpPr>
        <p:spPr>
          <a:xfrm>
            <a:off x="1300317" y="3291349"/>
            <a:ext cx="9905998" cy="1103670"/>
          </a:xfrm>
        </p:spPr>
        <p:txBody>
          <a:bodyPr/>
          <a:lstStyle/>
          <a:p>
            <a:pPr algn="ctr"/>
            <a:r>
              <a:rPr lang="en-US" sz="3600" b="1" cap="none" dirty="0">
                <a:ln w="6600">
                  <a:solidFill>
                    <a:schemeClr val="accent2"/>
                  </a:solidFill>
                  <a:prstDash val="solid"/>
                </a:ln>
                <a:solidFill>
                  <a:srgbClr val="FFFFFF"/>
                </a:solidFill>
                <a:effectLst>
                  <a:outerShdw dist="38100" dir="2700000" algn="tl" rotWithShape="0">
                    <a:schemeClr val="accent2"/>
                  </a:outerShdw>
                </a:effectLst>
              </a:rPr>
              <a:t>ABOUT PROJECT</a:t>
            </a:r>
            <a:endParaRPr lang="en-IN" dirty="0"/>
          </a:p>
        </p:txBody>
      </p:sp>
      <p:pic>
        <p:nvPicPr>
          <p:cNvPr id="4" name="Picture Placeholder 7">
            <a:extLst>
              <a:ext uri="{FF2B5EF4-FFF2-40B4-BE49-F238E27FC236}">
                <a16:creationId xmlns:a16="http://schemas.microsoft.com/office/drawing/2014/main" id="{22AC2500-BEF4-7883-84BC-2CDBCEF5D12C}"/>
              </a:ext>
              <a:ext uri="{C183D7F6-B498-43B3-948B-1728B52AA6E4}">
                <adec:decorative xmlns:adec="http://schemas.microsoft.com/office/drawing/2017/decorative" val="1"/>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178107" y="186296"/>
            <a:ext cx="11452327" cy="3242704"/>
          </a:xfrm>
          <a:prstGeom prst="rect">
            <a:avLst/>
          </a:prstGeom>
        </p:spPr>
      </p:pic>
      <p:sp>
        <p:nvSpPr>
          <p:cNvPr id="6" name="TextBox 5">
            <a:extLst>
              <a:ext uri="{FF2B5EF4-FFF2-40B4-BE49-F238E27FC236}">
                <a16:creationId xmlns:a16="http://schemas.microsoft.com/office/drawing/2014/main" id="{66A24B2A-8A9C-CDB1-57E5-4F69D40D8B60}"/>
              </a:ext>
            </a:extLst>
          </p:cNvPr>
          <p:cNvSpPr txBox="1"/>
          <p:nvPr/>
        </p:nvSpPr>
        <p:spPr>
          <a:xfrm>
            <a:off x="2005780" y="4395019"/>
            <a:ext cx="8357419" cy="1200329"/>
          </a:xfrm>
          <a:prstGeom prst="rect">
            <a:avLst/>
          </a:prstGeom>
          <a:noFill/>
        </p:spPr>
        <p:txBody>
          <a:bodyPr wrap="square">
            <a:spAutoFit/>
          </a:bodyPr>
          <a:lstStyle/>
          <a:p>
            <a:pPr algn="just"/>
            <a:r>
              <a:rPr lang="en-US" sz="1800" b="1" dirty="0"/>
              <a:t>This project studies financial and market data using </a:t>
            </a:r>
            <a:r>
              <a:rPr lang="en-US" b="1" dirty="0"/>
              <a:t>python libraries </a:t>
            </a:r>
            <a:r>
              <a:rPr lang="en-US" sz="1800" b="1" dirty="0"/>
              <a:t>tools like </a:t>
            </a:r>
            <a:r>
              <a:rPr lang="en-IN" b="1" dirty="0"/>
              <a:t>NumPy, Pandas, Matplotlib and Scrapy</a:t>
            </a:r>
            <a:r>
              <a:rPr lang="en-US" sz="1800" b="1" dirty="0"/>
              <a:t>. It looks at trends in revenue, profit, stock prices, trading volumes, and market value. By organizing and comparing data, the project helps to understand how companies and industries are performing.</a:t>
            </a:r>
            <a:endParaRPr lang="en-IN" sz="1800" b="1" dirty="0"/>
          </a:p>
        </p:txBody>
      </p:sp>
    </p:spTree>
    <p:extLst>
      <p:ext uri="{BB962C8B-B14F-4D97-AF65-F5344CB8AC3E}">
        <p14:creationId xmlns:p14="http://schemas.microsoft.com/office/powerpoint/2010/main" val="301837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09A9F0-093D-11D1-1748-1314B6ECE660}"/>
              </a:ext>
            </a:extLst>
          </p:cNvPr>
          <p:cNvPicPr>
            <a:picLocks noChangeAspect="1"/>
          </p:cNvPicPr>
          <p:nvPr/>
        </p:nvPicPr>
        <p:blipFill>
          <a:blip r:embed="rId2"/>
          <a:stretch>
            <a:fillRect/>
          </a:stretch>
        </p:blipFill>
        <p:spPr>
          <a:xfrm>
            <a:off x="2180339" y="1274221"/>
            <a:ext cx="7968973" cy="5155170"/>
          </a:xfrm>
          <a:prstGeom prst="rect">
            <a:avLst/>
          </a:prstGeom>
        </p:spPr>
      </p:pic>
      <p:sp>
        <p:nvSpPr>
          <p:cNvPr id="5" name="Rectangle 4">
            <a:extLst>
              <a:ext uri="{FF2B5EF4-FFF2-40B4-BE49-F238E27FC236}">
                <a16:creationId xmlns:a16="http://schemas.microsoft.com/office/drawing/2014/main" id="{07454FAA-6FD3-B7EE-4B9B-71A64649273B}"/>
              </a:ext>
            </a:extLst>
          </p:cNvPr>
          <p:cNvSpPr/>
          <p:nvPr/>
        </p:nvSpPr>
        <p:spPr>
          <a:xfrm>
            <a:off x="4753895" y="192635"/>
            <a:ext cx="2684207" cy="93406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400" dirty="0">
                <a:solidFill>
                  <a:schemeClr val="bg1">
                    <a:lumMod val="95000"/>
                    <a:lumOff val="5000"/>
                  </a:schemeClr>
                </a:solidFill>
              </a:rPr>
              <a:t>EER DIAGRAM</a:t>
            </a:r>
            <a:endParaRPr lang="en-IN" sz="2400" dirty="0">
              <a:solidFill>
                <a:schemeClr val="bg1">
                  <a:lumMod val="95000"/>
                  <a:lumOff val="5000"/>
                </a:schemeClr>
              </a:solidFill>
            </a:endParaRPr>
          </a:p>
        </p:txBody>
      </p:sp>
    </p:spTree>
    <p:extLst>
      <p:ext uri="{BB962C8B-B14F-4D97-AF65-F5344CB8AC3E}">
        <p14:creationId xmlns:p14="http://schemas.microsoft.com/office/powerpoint/2010/main" val="411577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895D4-603D-ED98-7E59-EF5604D7D0AE}"/>
              </a:ext>
            </a:extLst>
          </p:cNvPr>
          <p:cNvSpPr>
            <a:spLocks noGrp="1"/>
          </p:cNvSpPr>
          <p:nvPr>
            <p:ph type="title"/>
          </p:nvPr>
        </p:nvSpPr>
        <p:spPr>
          <a:xfrm>
            <a:off x="3416711" y="485327"/>
            <a:ext cx="5358578" cy="836656"/>
          </a:xfrm>
        </p:spPr>
        <p:style>
          <a:lnRef idx="2">
            <a:schemeClr val="accent3">
              <a:shade val="15000"/>
            </a:schemeClr>
          </a:lnRef>
          <a:fillRef idx="1">
            <a:schemeClr val="accent3"/>
          </a:fillRef>
          <a:effectRef idx="0">
            <a:schemeClr val="accent3"/>
          </a:effectRef>
          <a:fontRef idx="minor">
            <a:schemeClr val="lt1"/>
          </a:fontRef>
        </p:style>
        <p:txBody>
          <a:bodyPr>
            <a:normAutofit/>
          </a:bodyPr>
          <a:lstStyle/>
          <a:p>
            <a:pPr algn="ctr"/>
            <a:r>
              <a:rPr lang="en-US" sz="2000" b="1" dirty="0">
                <a:solidFill>
                  <a:schemeClr val="tx1"/>
                </a:solidFill>
                <a:latin typeface="Arial Black" panose="020B0A04020102020204" pitchFamily="34" charset="0"/>
              </a:rPr>
              <a:t>Tables of the Dataset</a:t>
            </a:r>
            <a:endParaRPr lang="en-IN" sz="2000" dirty="0"/>
          </a:p>
        </p:txBody>
      </p:sp>
      <p:sp>
        <p:nvSpPr>
          <p:cNvPr id="6" name="Rectangle 5">
            <a:extLst>
              <a:ext uri="{FF2B5EF4-FFF2-40B4-BE49-F238E27FC236}">
                <a16:creationId xmlns:a16="http://schemas.microsoft.com/office/drawing/2014/main" id="{28D6D860-C9FC-4AE8-61B4-4CD57CFCEB66}"/>
              </a:ext>
            </a:extLst>
          </p:cNvPr>
          <p:cNvSpPr>
            <a:spLocks noChangeArrowheads="1"/>
          </p:cNvSpPr>
          <p:nvPr/>
        </p:nvSpPr>
        <p:spPr bwMode="auto">
          <a:xfrm>
            <a:off x="1825453" y="1780564"/>
            <a:ext cx="8541094" cy="4370427"/>
          </a:xfrm>
          <a:prstGeom prst="rect">
            <a:avLst/>
          </a:prstGeom>
          <a:ln/>
        </p:spPr>
        <p:style>
          <a:lnRef idx="2">
            <a:schemeClr val="dk1"/>
          </a:lnRef>
          <a:fillRef idx="1">
            <a:schemeClr val="lt1"/>
          </a:fillRef>
          <a:effectRef idx="0">
            <a:schemeClr val="dk1"/>
          </a:effectRef>
          <a:fontRef idx="minor">
            <a:schemeClr val="dk1"/>
          </a:fontRef>
        </p:style>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 company_data : </a:t>
            </a:r>
            <a:r>
              <a:rPr kumimoji="0" lang="en-US" altLang="en-US" b="1" i="0" u="none" strike="noStrike" cap="none" normalizeH="0" baseline="0" dirty="0">
                <a:ln>
                  <a:noFill/>
                </a:ln>
                <a:solidFill>
                  <a:schemeClr val="bg1"/>
                </a:solidFill>
                <a:effectLst/>
                <a:latin typeface="Arial" panose="020B0604020202020204" pitchFamily="34" charset="0"/>
              </a:rPr>
              <a:t>Contains company details like name, industry, country, founding year, and market capitalization.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rial" panose="020B0604020202020204" pitchFamily="34" charset="0"/>
              </a:rPr>
              <a:t> stock_price_data : </a:t>
            </a:r>
            <a:r>
              <a:rPr kumimoji="0" lang="en-US" altLang="en-US" sz="1800" b="1" i="0" u="none" strike="noStrike" cap="none" normalizeH="0" baseline="0" dirty="0">
                <a:ln>
                  <a:noFill/>
                </a:ln>
                <a:solidFill>
                  <a:schemeClr val="bg1"/>
                </a:solidFill>
                <a:effectLst/>
                <a:latin typeface="Arial" panose="020B0604020202020204" pitchFamily="34" charset="0"/>
              </a:rPr>
              <a:t>Records daily stock prices including open, close, high, low, and trading volume.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a:ln>
                  <a:noFill/>
                </a:ln>
                <a:solidFill>
                  <a:schemeClr val="bg1"/>
                </a:solidFill>
                <a:effectLst/>
                <a:latin typeface="Arial" panose="020B0604020202020204" pitchFamily="34" charset="0"/>
              </a:rPr>
              <a:t>trading_volume_data : </a:t>
            </a:r>
            <a:r>
              <a:rPr kumimoji="0" lang="en-US" altLang="en-US" sz="1800" b="1" i="0" u="none" strike="noStrike" cap="none" normalizeH="0" baseline="0" dirty="0">
                <a:ln>
                  <a:noFill/>
                </a:ln>
                <a:solidFill>
                  <a:schemeClr val="bg1"/>
                </a:solidFill>
                <a:effectLst/>
                <a:latin typeface="Arial" panose="020B0604020202020204" pitchFamily="34" charset="0"/>
              </a:rPr>
              <a:t>Tracks buy, sell, and net trading volumes for each company on a specific 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a:ln>
                  <a:noFill/>
                </a:ln>
                <a:solidFill>
                  <a:schemeClr val="bg1"/>
                </a:solidFill>
                <a:effectLst/>
                <a:latin typeface="Arial" panose="020B0604020202020204" pitchFamily="34" charset="0"/>
              </a:rPr>
              <a:t>financial_transaction_data : </a:t>
            </a:r>
            <a:r>
              <a:rPr kumimoji="0" lang="en-US" altLang="en-US" sz="1800" b="1" i="0" u="none" strike="noStrike" cap="none" normalizeH="0" baseline="0" dirty="0">
                <a:ln>
                  <a:noFill/>
                </a:ln>
                <a:solidFill>
                  <a:schemeClr val="bg1"/>
                </a:solidFill>
                <a:effectLst/>
                <a:latin typeface="Arial" panose="020B0604020202020204" pitchFamily="34" charset="0"/>
              </a:rPr>
              <a:t>Captures details of financial transactions like amount, type, and currency for each company.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 </a:t>
            </a:r>
            <a:r>
              <a:rPr kumimoji="0" lang="en-US" altLang="en-US" sz="2000" b="1" i="0" u="none" strike="noStrike" cap="none" normalizeH="0" baseline="0" dirty="0">
                <a:ln>
                  <a:noFill/>
                </a:ln>
                <a:solidFill>
                  <a:schemeClr val="bg1"/>
                </a:solidFill>
                <a:effectLst/>
                <a:latin typeface="Arial" panose="020B0604020202020204" pitchFamily="34" charset="0"/>
              </a:rPr>
              <a:t>company_performance_data : </a:t>
            </a:r>
            <a:r>
              <a:rPr kumimoji="0" lang="en-US" altLang="en-US" sz="1800" b="1" i="0" u="none" strike="noStrike" cap="none" normalizeH="0" baseline="0" dirty="0">
                <a:ln>
                  <a:noFill/>
                </a:ln>
                <a:solidFill>
                  <a:schemeClr val="bg1"/>
                </a:solidFill>
                <a:effectLst/>
                <a:latin typeface="Arial" panose="020B0604020202020204" pitchFamily="34" charset="0"/>
              </a:rPr>
              <a:t>Provides financial performance metrics including revenue, profit, and EPS for each company on specific dates. </a:t>
            </a:r>
          </a:p>
        </p:txBody>
      </p:sp>
    </p:spTree>
    <p:extLst>
      <p:ext uri="{BB962C8B-B14F-4D97-AF65-F5344CB8AC3E}">
        <p14:creationId xmlns:p14="http://schemas.microsoft.com/office/powerpoint/2010/main" val="2935487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C641B6C-A3AD-83EF-6C83-2CB836300A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84449" y="2377307"/>
            <a:ext cx="7177244" cy="3541712"/>
          </a:xfrm>
        </p:spPr>
      </p:pic>
      <p:sp>
        <p:nvSpPr>
          <p:cNvPr id="4" name="Rectangle: Rounded Corners 3">
            <a:extLst>
              <a:ext uri="{FF2B5EF4-FFF2-40B4-BE49-F238E27FC236}">
                <a16:creationId xmlns:a16="http://schemas.microsoft.com/office/drawing/2014/main" id="{24A1D000-8708-D14A-22C0-AF08D15FA85C}"/>
              </a:ext>
            </a:extLst>
          </p:cNvPr>
          <p:cNvSpPr/>
          <p:nvPr/>
        </p:nvSpPr>
        <p:spPr>
          <a:xfrm>
            <a:off x="4070555" y="184356"/>
            <a:ext cx="3834581" cy="882443"/>
          </a:xfrm>
          <a:prstGeom prst="round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b="1" dirty="0">
                <a:ln w="0"/>
                <a:solidFill>
                  <a:schemeClr val="bg1"/>
                </a:solidFill>
                <a:effectLst>
                  <a:outerShdw blurRad="50800" dist="38100" dir="5400000" algn="t" rotWithShape="0">
                    <a:prstClr val="black">
                      <a:alpha val="40000"/>
                    </a:prstClr>
                  </a:outerShdw>
                </a:effectLst>
              </a:rPr>
              <a:t>Table Overview</a:t>
            </a:r>
            <a:endParaRPr lang="en-IN" sz="2400" b="1" dirty="0">
              <a:solidFill>
                <a:schemeClr val="bg1"/>
              </a:solidFill>
              <a:effectLst>
                <a:outerShdw blurRad="50800" dist="38100" dir="5400000" algn="t" rotWithShape="0">
                  <a:prstClr val="black">
                    <a:alpha val="40000"/>
                  </a:prstClr>
                </a:outerShdw>
              </a:effectLst>
            </a:endParaRPr>
          </a:p>
        </p:txBody>
      </p:sp>
      <p:sp>
        <p:nvSpPr>
          <p:cNvPr id="5" name="Rectangle: Diagonal Corners Rounded 4">
            <a:extLst>
              <a:ext uri="{FF2B5EF4-FFF2-40B4-BE49-F238E27FC236}">
                <a16:creationId xmlns:a16="http://schemas.microsoft.com/office/drawing/2014/main" id="{6B46B372-FEC1-302D-82C1-F1904E773B70}"/>
              </a:ext>
            </a:extLst>
          </p:cNvPr>
          <p:cNvSpPr/>
          <p:nvPr/>
        </p:nvSpPr>
        <p:spPr>
          <a:xfrm flipH="1">
            <a:off x="4649069" y="1307690"/>
            <a:ext cx="2890684" cy="501444"/>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lvl="8" algn="ctr" eaLnBrk="0" fontAlgn="base" hangingPunct="0">
              <a:spcBef>
                <a:spcPct val="0"/>
              </a:spcBef>
              <a:spcAft>
                <a:spcPct val="0"/>
              </a:spcAft>
            </a:pPr>
            <a:endParaRPr kumimoji="0" lang="en-US" altLang="en-US" sz="1400" b="0" i="0" u="none" strike="noStrike" cap="none" normalizeH="0" baseline="0" dirty="0">
              <a:ln>
                <a:noFill/>
              </a:ln>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endParaRPr>
          </a:p>
          <a:p>
            <a:pPr lvl="1" algn="ctr" defTabSz="914400" eaLnBrk="0" fontAlgn="base" hangingPunct="0">
              <a:spcBef>
                <a:spcPct val="0"/>
              </a:spcBef>
              <a:spcAft>
                <a:spcPct val="0"/>
              </a:spcAft>
            </a:pP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     </a:t>
            </a:r>
            <a:r>
              <a:rPr kumimoji="0" lang="en-US" altLang="en-US" b="1" i="0" u="none" strike="noStrike" cap="none" normalizeH="0" baseline="0" dirty="0">
                <a:ln>
                  <a:noFill/>
                </a:ln>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 </a:t>
            </a: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C</a:t>
            </a:r>
            <a:r>
              <a:rPr kumimoji="0" lang="en-US" altLang="en-US" b="1" i="0" u="none" strike="noStrike" cap="none" normalizeH="0" baseline="0" dirty="0">
                <a:ln>
                  <a:noFill/>
                </a:ln>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ompany data : </a:t>
            </a:r>
            <a:endParaRPr lang="en-IN" b="1" dirty="0">
              <a:solidFill>
                <a:schemeClr val="bg2">
                  <a:lumMod val="50000"/>
                </a:schemeClr>
              </a:solidFill>
              <a:effectLst>
                <a:outerShdw blurRad="50800" dist="38100" dir="2700000" algn="tl" rotWithShape="0">
                  <a:prstClr val="black">
                    <a:alpha val="40000"/>
                  </a:prstClr>
                </a:outerShdw>
              </a:effectLst>
            </a:endParaRPr>
          </a:p>
          <a:p>
            <a:pPr algn="ctr"/>
            <a:endParaRPr lang="en-IN" dirty="0">
              <a:solidFill>
                <a:schemeClr val="bg2">
                  <a:lumMod val="50000"/>
                </a:schemeClr>
              </a:solidFill>
            </a:endParaRPr>
          </a:p>
        </p:txBody>
      </p:sp>
    </p:spTree>
    <p:extLst>
      <p:ext uri="{BB962C8B-B14F-4D97-AF65-F5344CB8AC3E}">
        <p14:creationId xmlns:p14="http://schemas.microsoft.com/office/powerpoint/2010/main" val="28431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Diagonal Corners Rounded 5">
            <a:extLst>
              <a:ext uri="{FF2B5EF4-FFF2-40B4-BE49-F238E27FC236}">
                <a16:creationId xmlns:a16="http://schemas.microsoft.com/office/drawing/2014/main" id="{A12D373A-D378-A01B-AF96-B1F7B1C15E1D}"/>
              </a:ext>
            </a:extLst>
          </p:cNvPr>
          <p:cNvSpPr/>
          <p:nvPr/>
        </p:nvSpPr>
        <p:spPr>
          <a:xfrm flipH="1">
            <a:off x="4516332" y="845573"/>
            <a:ext cx="3628103" cy="501444"/>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altLang="en-US" sz="1400" b="1" i="0" u="none" strike="noStrike" cap="none" normalizeH="0" baseline="0" dirty="0">
                <a:ln>
                  <a:noFill/>
                </a:ln>
                <a:solidFill>
                  <a:sysClr val="windowText" lastClr="000000"/>
                </a:solidFill>
                <a:effectLst>
                  <a:outerShdw blurRad="50800" dist="38100" dir="2700000" algn="tl" rotWithShape="0">
                    <a:prstClr val="black">
                      <a:alpha val="40000"/>
                    </a:prstClr>
                  </a:outerShdw>
                </a:effectLst>
                <a:latin typeface="Arial" panose="020B0604020202020204" pitchFamily="34" charset="0"/>
              </a:rPr>
              <a:t> </a:t>
            </a:r>
            <a:r>
              <a:rPr lang="en-US" altLang="en-US" sz="1400"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C</a:t>
            </a: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ompany performance data : </a:t>
            </a:r>
            <a:endParaRPr lang="en-IN"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endParaRPr>
          </a:p>
        </p:txBody>
      </p:sp>
      <p:pic>
        <p:nvPicPr>
          <p:cNvPr id="8" name="Picture 7">
            <a:extLst>
              <a:ext uri="{FF2B5EF4-FFF2-40B4-BE49-F238E27FC236}">
                <a16:creationId xmlns:a16="http://schemas.microsoft.com/office/drawing/2014/main" id="{E0154156-222F-AE35-047C-E4F52344B3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1200" y="2025444"/>
            <a:ext cx="7206421" cy="4519392"/>
          </a:xfrm>
          <a:prstGeom prst="rect">
            <a:avLst/>
          </a:prstGeom>
        </p:spPr>
      </p:pic>
    </p:spTree>
    <p:extLst>
      <p:ext uri="{BB962C8B-B14F-4D97-AF65-F5344CB8AC3E}">
        <p14:creationId xmlns:p14="http://schemas.microsoft.com/office/powerpoint/2010/main" val="1173859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BE7A71-C6D6-E62D-94B4-B11103C37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9603" y="2652612"/>
            <a:ext cx="7865258" cy="3541712"/>
          </a:xfrm>
        </p:spPr>
      </p:pic>
      <p:sp>
        <p:nvSpPr>
          <p:cNvPr id="8" name="Rectangle: Diagonal Corners Rounded 7">
            <a:extLst>
              <a:ext uri="{FF2B5EF4-FFF2-40B4-BE49-F238E27FC236}">
                <a16:creationId xmlns:a16="http://schemas.microsoft.com/office/drawing/2014/main" id="{C3C07CE4-950C-2AB5-F011-CB5344967F09}"/>
              </a:ext>
            </a:extLst>
          </p:cNvPr>
          <p:cNvSpPr/>
          <p:nvPr/>
        </p:nvSpPr>
        <p:spPr>
          <a:xfrm flipH="1">
            <a:off x="4516333" y="1101211"/>
            <a:ext cx="3628103" cy="501444"/>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0" lang="en-US" altLang="en-US" sz="1400" b="1" i="0" u="none" strike="noStrike" cap="none" normalizeH="0" baseline="0" dirty="0">
                <a:ln>
                  <a:noFill/>
                </a:ln>
                <a:solidFill>
                  <a:sysClr val="windowText" lastClr="000000"/>
                </a:solidFill>
                <a:effectLst>
                  <a:outerShdw blurRad="50800" dist="38100" dir="2700000" algn="tl" rotWithShape="0">
                    <a:prstClr val="black">
                      <a:alpha val="40000"/>
                    </a:prstClr>
                  </a:outerShdw>
                </a:effectLst>
                <a:latin typeface="Arial" panose="020B0604020202020204" pitchFamily="34" charset="0"/>
              </a:rPr>
              <a:t> </a:t>
            </a:r>
            <a:r>
              <a:rPr kumimoji="0" lang="en-US" altLang="en-US" sz="1800" b="1" i="0" u="none" strike="noStrike" cap="none" normalizeH="0" baseline="0" dirty="0">
                <a:ln>
                  <a:noFill/>
                </a:ln>
                <a:solidFill>
                  <a:sysClr val="windowText" lastClr="000000"/>
                </a:solidFill>
                <a:effectLst>
                  <a:outerShdw blurRad="50800" dist="38100" dir="2700000" algn="tl" rotWithShape="0">
                    <a:prstClr val="black">
                      <a:alpha val="40000"/>
                    </a:prstClr>
                  </a:outerShdw>
                </a:effectLst>
                <a:latin typeface="Arial" panose="020B0604020202020204" pitchFamily="34" charset="0"/>
              </a:rPr>
              <a:t> </a:t>
            </a:r>
            <a:r>
              <a:rPr kumimoji="0" lang="en-US" altLang="en-US" sz="1800" b="1" i="0" u="none" strike="noStrike" cap="none" normalizeH="0" baseline="0" dirty="0">
                <a:ln>
                  <a:noFill/>
                </a:ln>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F</a:t>
            </a: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inancial transaction data : </a:t>
            </a:r>
            <a:endParaRPr lang="en-IN"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endParaRPr>
          </a:p>
        </p:txBody>
      </p:sp>
    </p:spTree>
    <p:extLst>
      <p:ext uri="{BB962C8B-B14F-4D97-AF65-F5344CB8AC3E}">
        <p14:creationId xmlns:p14="http://schemas.microsoft.com/office/powerpoint/2010/main" val="58381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039B4E-8973-7A27-4209-A1E37162DC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4252" y="2603449"/>
            <a:ext cx="6920319" cy="3541712"/>
          </a:xfrm>
        </p:spPr>
      </p:pic>
      <p:sp>
        <p:nvSpPr>
          <p:cNvPr id="8" name="Rectangle: Diagonal Corners Rounded 7">
            <a:extLst>
              <a:ext uri="{FF2B5EF4-FFF2-40B4-BE49-F238E27FC236}">
                <a16:creationId xmlns:a16="http://schemas.microsoft.com/office/drawing/2014/main" id="{C8BF2951-4B61-4C06-D5A6-604296E05168}"/>
              </a:ext>
            </a:extLst>
          </p:cNvPr>
          <p:cNvSpPr/>
          <p:nvPr/>
        </p:nvSpPr>
        <p:spPr>
          <a:xfrm flipH="1">
            <a:off x="4083713" y="934063"/>
            <a:ext cx="3628103" cy="501444"/>
          </a:xfrm>
          <a:prstGeom prst="round2Diag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en-US"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rPr>
              <a:t>Sock price data :  </a:t>
            </a:r>
            <a:endParaRPr lang="en-IN" b="1" dirty="0">
              <a:solidFill>
                <a:schemeClr val="bg2">
                  <a:lumMod val="50000"/>
                </a:schemeClr>
              </a:solidFill>
              <a:effectLst>
                <a:outerShdw blurRad="50800" dist="38100" dir="2700000" algn="tl" rotWithShape="0">
                  <a:prstClr val="black">
                    <a:alpha val="40000"/>
                  </a:prstClr>
                </a:outerShdw>
              </a:effectLst>
              <a:latin typeface="Arial" panose="020B0604020202020204" pitchFamily="34" charset="0"/>
            </a:endParaRPr>
          </a:p>
        </p:txBody>
      </p:sp>
    </p:spTree>
    <p:extLst>
      <p:ext uri="{BB962C8B-B14F-4D97-AF65-F5344CB8AC3E}">
        <p14:creationId xmlns:p14="http://schemas.microsoft.com/office/powerpoint/2010/main" val="33783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themeOverride>
</file>

<file path=docProps/app.xml><?xml version="1.0" encoding="utf-8"?>
<Properties xmlns="http://schemas.openxmlformats.org/officeDocument/2006/extended-properties" xmlns:vt="http://schemas.openxmlformats.org/officeDocument/2006/docPropsVTypes">
  <Template/>
  <TotalTime>3338</TotalTime>
  <Words>919</Words>
  <Application>Microsoft Office PowerPoint</Application>
  <PresentationFormat>Widescreen</PresentationFormat>
  <Paragraphs>75</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Arial Black</vt:lpstr>
      <vt:lpstr>Artifakt Element</vt:lpstr>
      <vt:lpstr>Calibri</vt:lpstr>
      <vt:lpstr>Tw Cen MT</vt:lpstr>
      <vt:lpstr>Wingdings</vt:lpstr>
      <vt:lpstr>Circuit</vt:lpstr>
      <vt:lpstr>Market Data Storage and Analysis for investors  </vt:lpstr>
      <vt:lpstr>INTRODUCTION</vt:lpstr>
      <vt:lpstr>ABOUT PROJECT</vt:lpstr>
      <vt:lpstr>PowerPoint Presentation</vt:lpstr>
      <vt:lpstr>Tables of the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Mehta</dc:creator>
  <cp:lastModifiedBy>Sumit Mehta</cp:lastModifiedBy>
  <cp:revision>4</cp:revision>
  <dcterms:created xsi:type="dcterms:W3CDTF">2025-02-06T06:24:26Z</dcterms:created>
  <dcterms:modified xsi:type="dcterms:W3CDTF">2025-06-06T19:43:28Z</dcterms:modified>
</cp:coreProperties>
</file>