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0" r:id="rId2"/>
  </p:sldMasterIdLst>
  <p:notesMasterIdLst>
    <p:notesMasterId r:id="rId16"/>
  </p:notesMasterIdLst>
  <p:handoutMasterIdLst>
    <p:handoutMasterId r:id="rId17"/>
  </p:handoutMasterIdLst>
  <p:sldIdLst>
    <p:sldId id="476" r:id="rId3"/>
    <p:sldId id="439" r:id="rId4"/>
    <p:sldId id="442" r:id="rId5"/>
    <p:sldId id="444" r:id="rId6"/>
    <p:sldId id="477" r:id="rId7"/>
    <p:sldId id="478" r:id="rId8"/>
    <p:sldId id="479" r:id="rId9"/>
    <p:sldId id="480" r:id="rId10"/>
    <p:sldId id="441" r:id="rId11"/>
    <p:sldId id="460" r:id="rId12"/>
    <p:sldId id="450" r:id="rId13"/>
    <p:sldId id="447" r:id="rId14"/>
    <p:sldId id="448" r:id="rId15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E4"/>
    <a:srgbClr val="F2742F"/>
    <a:srgbClr val="262626"/>
    <a:srgbClr val="EC1841"/>
    <a:srgbClr val="038BB8"/>
    <a:srgbClr val="3C3C3C"/>
    <a:srgbClr val="FFFFFF"/>
    <a:srgbClr val="37C2B1"/>
    <a:srgbClr val="F2376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1" y="-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30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EADF47-9174-4438-9890-4E9852D25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4727-5AC4-4CFA-8F97-4350349A0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8054E-AC78-4051-A541-9E0A893D3530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1D16-7AED-4326-810B-1C978662B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CF05-D286-47A5-900D-3DE8EF28D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75AA-8BF7-42D8-8892-904D4322BA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0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13/10/2023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22C9-8BED-4D57-B465-80E83F2D72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4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979" y="0"/>
            <a:ext cx="5528984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400525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C3ED8-3C0A-42CA-A845-B8756709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60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1146" y="0"/>
            <a:ext cx="519244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B82C2-FF08-4562-B770-D96C00C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1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2008" y="1"/>
            <a:ext cx="3181579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3067" y="366342"/>
            <a:ext cx="7054131" cy="17503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89B27-7C35-45E6-AFD3-6180DCF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10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991" y="366340"/>
            <a:ext cx="6624208" cy="333363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BC867F-3817-472E-A491-ED16C87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60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994" y="1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8211" y="366340"/>
            <a:ext cx="6258987" cy="341321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46F4A5-068D-49DF-84BD-954046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18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994" y="4741300"/>
            <a:ext cx="699059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86" y="1135138"/>
            <a:ext cx="422367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8871" y="-1"/>
            <a:ext cx="4538327" cy="64916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629" y="0"/>
            <a:ext cx="369440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957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9383" y="1698861"/>
            <a:ext cx="1755877" cy="17556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84ED6A1-656D-4A29-83D7-59D5F5E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8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200105" y="2286000"/>
            <a:ext cx="4621590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0106" y="2560321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0106" y="359338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0106" y="4761302"/>
            <a:ext cx="1737586" cy="17373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FD3E-1AD7-4225-B71D-352D428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8404" y="0"/>
            <a:ext cx="725518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9548" y="526963"/>
            <a:ext cx="6192896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639FB2-9CF9-4541-91AE-F6890C83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609" y="790114"/>
            <a:ext cx="4812323" cy="33646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12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1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DAEB3624-D84B-495A-9C75-8B2440AC75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947" y="3914025"/>
            <a:ext cx="1478790" cy="129929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15C9FA-AE4D-4197-8962-4882D5119F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0651" y="3909226"/>
            <a:ext cx="6412937" cy="294877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CE4451-A6A0-416A-B65E-106F9E3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95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993" y="1118587"/>
            <a:ext cx="5558145" cy="308055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EE23B3-561F-446D-B6DD-2A5D8509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32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6502" y="0"/>
            <a:ext cx="541598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8698" y="949912"/>
            <a:ext cx="2375610" cy="518455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F6FEE5-8F7B-45B6-A441-D9EA2793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7"/>
            <a:ext cx="7467834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55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1512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8113" y="1306487"/>
            <a:ext cx="3155380" cy="424502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953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00552" y="1502433"/>
            <a:ext cx="2710499" cy="1796143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6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B28DAA-5371-4181-9C2B-E00903A8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844" y="1818168"/>
            <a:ext cx="5502676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0832" y="1001877"/>
            <a:ext cx="1618699" cy="161848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811" y="731520"/>
            <a:ext cx="5450510" cy="50489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42" y="1127048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4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7BE38E-0F56-4FD5-8BD3-ECE7F70E1245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90077F-B5A4-449B-9C59-858032171C95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0AE8D1-43DB-4166-AC25-6F673A922610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574AD2-6171-418B-9DB5-2BAFC0A871A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4D9461-2305-4E2D-9E9E-512FE769A3D3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D92C0F-7905-465D-8962-98FC21FA2DA0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17C0EE-6E14-4BB3-A0BD-05A8C4692183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026332-F601-4C38-BC4D-3304015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4B1AF9-D2ED-4DA6-9DCF-8870CDCD04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3588" cy="29084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D8E65AF-3AD6-4C40-BC37-00C7EB43C3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0978" y="3914025"/>
            <a:ext cx="2513839" cy="18579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60459AC4-A8B8-475C-806A-854796512C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5025" y="3902916"/>
            <a:ext cx="4224094" cy="295508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3BFFC6-5AFC-4B8F-A3F6-FB7EB96F8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85066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5E50FBB4-1328-42E6-BDBE-E4E3A4039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5066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A085B1B-D5F9-426B-BB10-F963BE07C8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398325" cy="685799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5D3FB1C-1BC6-44FD-8631-1CEFDDB90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A594-C043-4AFF-ADAB-0225D848A91D}"/>
              </a:ext>
            </a:extLst>
          </p:cNvPr>
          <p:cNvSpPr/>
          <p:nvPr userDrawn="1"/>
        </p:nvSpPr>
        <p:spPr>
          <a:xfrm>
            <a:off x="11461972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1736134-C290-4882-BF1A-6EE02722B337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06935B9E-EB5A-46AE-832D-C76EFE701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5780" y="2465497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805E079-0459-4784-914A-BC5472E759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5780" y="4364691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A14BFE6-9B91-4305-874F-8172E6BD3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3560" y="2462919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5AE30283-09B0-4B59-BBC9-C16AFBCB8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3560" y="4362113"/>
            <a:ext cx="1746093" cy="174328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C560AD-FB30-43CB-877C-5D33FE8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794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3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7" grpId="0" animBg="1"/>
      <p:bldP spid="15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E18F8B-5D8F-421C-8893-A3E84956215C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EF8E20-71E8-464C-A986-BCABEA287D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615" y="731520"/>
            <a:ext cx="11461974" cy="612648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C81A9A4-ADDC-4B0C-99C3-CF87BDD1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8516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9CD7E3-E841-4685-87AF-D2ECF2D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170" y="1908540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3" y="2032956"/>
            <a:ext cx="6727742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4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9220" y="833120"/>
            <a:ext cx="4054368" cy="51917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4" y="1444408"/>
            <a:ext cx="4538845" cy="39691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538844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547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979" y="1"/>
            <a:ext cx="552898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4628" y="443240"/>
            <a:ext cx="4635686" cy="20388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40CA1-9944-4887-BC35-0DAA33B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0" y="853956"/>
            <a:ext cx="4097046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39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478" y="0"/>
            <a:ext cx="546810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872" y="1692149"/>
            <a:ext cx="4788581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8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0162-09E6-452A-A83E-8BD2022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A72D-300A-446F-B964-2F718255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34F2-0CFC-461F-8632-C0BB49B0E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9889-EDE6-45BF-9996-70801A61A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FBEC-CBCC-4B75-A10C-60E682AF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9443-EF7B-4926-8072-203EE10508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6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94" y="6262544"/>
            <a:ext cx="689273" cy="116678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80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680" y="6197106"/>
            <a:ext cx="2650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592373" y="3528804"/>
            <a:ext cx="1339935" cy="374575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615" cy="731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6836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B1F45A-40F8-46E6-8280-182FAD111671}"/>
              </a:ext>
            </a:extLst>
          </p:cNvPr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9832641" y="3994560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996986" y="-61943"/>
            <a:ext cx="1363963" cy="2925385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7F2E54A-8C5E-41CD-8B2E-23BC4107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8" y="2076818"/>
            <a:ext cx="11339034" cy="15696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Candara Light" panose="020E0502030303020204" pitchFamily="34" charset="0"/>
              </a:rPr>
              <a:t>Deploy Static HTML to </a:t>
            </a:r>
            <a:br>
              <a:rPr lang="en-US" sz="8800" dirty="0">
                <a:latin typeface="Candara Light" panose="020E0502030303020204" pitchFamily="34" charset="0"/>
              </a:rPr>
            </a:br>
            <a:r>
              <a:rPr lang="en-US" sz="8800" dirty="0">
                <a:latin typeface="Candara Light" panose="020E0502030303020204" pitchFamily="34" charset="0"/>
              </a:rPr>
              <a:t>Docker container</a:t>
            </a:r>
            <a:endParaRPr lang="en-ID" sz="8800" dirty="0">
              <a:latin typeface="Candara Light" panose="020E05020303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1C4E9-847C-EDF7-7680-86DE2DAAB40A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0308996-9A6E-CC02-EECF-142E15CD1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B3A46-F620-FE6B-466E-FE45FC12461D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D86EEC2-35F1-3241-2DD5-FA777BB80B9A}"/>
              </a:ext>
            </a:extLst>
          </p:cNvPr>
          <p:cNvSpPr/>
          <p:nvPr/>
        </p:nvSpPr>
        <p:spPr>
          <a:xfrm>
            <a:off x="3712528" y="5733659"/>
            <a:ext cx="4929283" cy="464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A8D5EEA-E966-41AB-8021-99CD5E50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17" y="-298231"/>
            <a:ext cx="9689741" cy="1444752"/>
          </a:xfrm>
        </p:spPr>
        <p:txBody>
          <a:bodyPr/>
          <a:lstStyle/>
          <a:p>
            <a:r>
              <a:rPr lang="en-US" b="0" dirty="0"/>
              <a:t>Docker - PORT Mapping</a:t>
            </a:r>
            <a:endParaRPr lang="en-ID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440EEA-C15F-3AB8-4B6B-4386748BD96F}"/>
              </a:ext>
            </a:extLst>
          </p:cNvPr>
          <p:cNvSpPr/>
          <p:nvPr/>
        </p:nvSpPr>
        <p:spPr>
          <a:xfrm>
            <a:off x="3045627" y="2599774"/>
            <a:ext cx="6297283" cy="296051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4E524-38EF-1B1E-30B9-4348A68EA5C5}"/>
              </a:ext>
            </a:extLst>
          </p:cNvPr>
          <p:cNvSpPr/>
          <p:nvPr/>
        </p:nvSpPr>
        <p:spPr>
          <a:xfrm>
            <a:off x="3393351" y="3728571"/>
            <a:ext cx="1406106" cy="1354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69813-8E80-582D-D8C3-61FB27A94B4D}"/>
              </a:ext>
            </a:extLst>
          </p:cNvPr>
          <p:cNvSpPr/>
          <p:nvPr/>
        </p:nvSpPr>
        <p:spPr>
          <a:xfrm>
            <a:off x="3475118" y="4811138"/>
            <a:ext cx="1242567" cy="24968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75E37-0FC1-2227-96A3-6599684F7B20}"/>
              </a:ext>
            </a:extLst>
          </p:cNvPr>
          <p:cNvSpPr/>
          <p:nvPr/>
        </p:nvSpPr>
        <p:spPr>
          <a:xfrm>
            <a:off x="3712528" y="3728571"/>
            <a:ext cx="767751" cy="2468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C6666-CEBC-D883-9292-1B70DCD8C911}"/>
              </a:ext>
            </a:extLst>
          </p:cNvPr>
          <p:cNvSpPr txBox="1"/>
          <p:nvPr/>
        </p:nvSpPr>
        <p:spPr>
          <a:xfrm>
            <a:off x="3677057" y="410925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.NET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06D8A-A572-0D3B-BD41-A13E70EE1263}"/>
              </a:ext>
            </a:extLst>
          </p:cNvPr>
          <p:cNvSpPr txBox="1"/>
          <p:nvPr/>
        </p:nvSpPr>
        <p:spPr>
          <a:xfrm>
            <a:off x="3393351" y="4816223"/>
            <a:ext cx="1406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Docker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D4CF4-DE5B-10CB-CA0B-EA0F2FD54EF2}"/>
              </a:ext>
            </a:extLst>
          </p:cNvPr>
          <p:cNvSpPr/>
          <p:nvPr/>
        </p:nvSpPr>
        <p:spPr>
          <a:xfrm>
            <a:off x="3475118" y="4448395"/>
            <a:ext cx="1242567" cy="25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172.17.0.2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1E679-3572-8B92-5111-3332D023125D}"/>
              </a:ext>
            </a:extLst>
          </p:cNvPr>
          <p:cNvSpPr/>
          <p:nvPr/>
        </p:nvSpPr>
        <p:spPr>
          <a:xfrm>
            <a:off x="3393351" y="2616102"/>
            <a:ext cx="1406106" cy="303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95D9B5-1C98-83A9-2712-D154366B5FD8}"/>
              </a:ext>
            </a:extLst>
          </p:cNvPr>
          <p:cNvCxnSpPr>
            <a:stCxn id="25" idx="2"/>
            <a:endCxn id="7" idx="0"/>
          </p:cNvCxnSpPr>
          <p:nvPr/>
        </p:nvCxnSpPr>
        <p:spPr>
          <a:xfrm>
            <a:off x="4096404" y="2919946"/>
            <a:ext cx="0" cy="808625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40A51D-5141-487E-8903-98406EDC4C37}"/>
              </a:ext>
            </a:extLst>
          </p:cNvPr>
          <p:cNvSpPr/>
          <p:nvPr/>
        </p:nvSpPr>
        <p:spPr>
          <a:xfrm>
            <a:off x="2506791" y="2141220"/>
            <a:ext cx="1438402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http://170.155.10.33:9000</a:t>
            </a: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5D25F796-3DBC-AC7B-E9C9-3910CFAB05C7}"/>
              </a:ext>
            </a:extLst>
          </p:cNvPr>
          <p:cNvSpPr/>
          <p:nvPr/>
        </p:nvSpPr>
        <p:spPr>
          <a:xfrm>
            <a:off x="3955572" y="2010627"/>
            <a:ext cx="281658" cy="55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white person icon on a blue square&#10;&#10;Description automatically generated">
            <a:extLst>
              <a:ext uri="{FF2B5EF4-FFF2-40B4-BE49-F238E27FC236}">
                <a16:creationId xmlns:a16="http://schemas.microsoft.com/office/drawing/2014/main" id="{08C08861-F49D-939D-D66F-7F4749214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197817"/>
            <a:ext cx="852597" cy="8525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2F8E489-3A13-2430-2749-E037A329AD84}"/>
              </a:ext>
            </a:extLst>
          </p:cNvPr>
          <p:cNvSpPr txBox="1"/>
          <p:nvPr/>
        </p:nvSpPr>
        <p:spPr>
          <a:xfrm>
            <a:off x="5545003" y="525251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Docker Host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28B319C-02D1-E273-1DDE-D729D83A334A}"/>
              </a:ext>
            </a:extLst>
          </p:cNvPr>
          <p:cNvGrpSpPr/>
          <p:nvPr/>
        </p:nvGrpSpPr>
        <p:grpSpPr>
          <a:xfrm>
            <a:off x="5197433" y="6439284"/>
            <a:ext cx="1983082" cy="276999"/>
            <a:chOff x="3028834" y="4718541"/>
            <a:chExt cx="1983082" cy="276999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B3B03B08-F1C0-1CE7-DDA5-D4D2904AB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2DF0D4-CA1A-BEF2-7061-F5384D20E54B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8CC1A2-D653-4194-3865-9127539CEAD1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1050B5-FAB9-4332-6DFC-192E4EB9FF22}"/>
              </a:ext>
            </a:extLst>
          </p:cNvPr>
          <p:cNvSpPr txBox="1"/>
          <p:nvPr/>
        </p:nvSpPr>
        <p:spPr>
          <a:xfrm>
            <a:off x="3822781" y="578948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run –p 9000:80 </a:t>
            </a:r>
            <a:r>
              <a:rPr lang="en-US" b="0" i="0" dirty="0">
                <a:effectLst/>
                <a:latin typeface="Arial" panose="020B0604020202020204" pitchFamily="34" charset="0"/>
              </a:rPr>
              <a:t>sample-web-app:1.0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83EBF-167D-A066-1120-645D63380F77}"/>
              </a:ext>
            </a:extLst>
          </p:cNvPr>
          <p:cNvSpPr/>
          <p:nvPr/>
        </p:nvSpPr>
        <p:spPr>
          <a:xfrm>
            <a:off x="1787590" y="4007439"/>
            <a:ext cx="1438402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http://172.17.0.2:80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AAC218-00E0-C505-2D5B-F1C33CA1D6A1}"/>
              </a:ext>
            </a:extLst>
          </p:cNvPr>
          <p:cNvCxnSpPr/>
          <p:nvPr/>
        </p:nvCxnSpPr>
        <p:spPr>
          <a:xfrm rot="5400000" flipH="1" flipV="1">
            <a:off x="2272562" y="4439170"/>
            <a:ext cx="469109" cy="2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B3107-9F0F-BA62-9972-EC2E9FF27C82}"/>
              </a:ext>
            </a:extLst>
          </p:cNvPr>
          <p:cNvSpPr/>
          <p:nvPr/>
        </p:nvSpPr>
        <p:spPr>
          <a:xfrm>
            <a:off x="2065564" y="4673833"/>
            <a:ext cx="756038" cy="386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07844-F9F2-AADA-DC62-2133D73E5ACB}"/>
              </a:ext>
            </a:extLst>
          </p:cNvPr>
          <p:cNvSpPr txBox="1"/>
          <p:nvPr/>
        </p:nvSpPr>
        <p:spPr>
          <a:xfrm>
            <a:off x="2065564" y="4777678"/>
            <a:ext cx="75603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800" dirty="0">
                <a:solidFill>
                  <a:srgbClr val="FFFFFF"/>
                </a:solidFill>
                <a:latin typeface="Open Sans"/>
              </a:rPr>
              <a:t>Internal IP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FBA62A-9A67-2AD5-6FFF-E07377A16A0A}"/>
              </a:ext>
            </a:extLst>
          </p:cNvPr>
          <p:cNvGrpSpPr/>
          <p:nvPr/>
        </p:nvGrpSpPr>
        <p:grpSpPr>
          <a:xfrm>
            <a:off x="7507556" y="3725403"/>
            <a:ext cx="1406106" cy="1354347"/>
            <a:chOff x="3192799" y="3821502"/>
            <a:chExt cx="1406106" cy="13543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26672C-49AC-E6CB-61A7-9C63964B9E27}"/>
                </a:ext>
              </a:extLst>
            </p:cNvPr>
            <p:cNvSpPr/>
            <p:nvPr/>
          </p:nvSpPr>
          <p:spPr>
            <a:xfrm>
              <a:off x="3192799" y="3821502"/>
              <a:ext cx="1406106" cy="1354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79E162-65C7-19D9-41D5-7C3CF1837012}"/>
                </a:ext>
              </a:extLst>
            </p:cNvPr>
            <p:cNvSpPr/>
            <p:nvPr/>
          </p:nvSpPr>
          <p:spPr>
            <a:xfrm>
              <a:off x="3274566" y="4904069"/>
              <a:ext cx="1242567" cy="24968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F7EB1F-C249-C229-4959-6D8F46D495D1}"/>
                </a:ext>
              </a:extLst>
            </p:cNvPr>
            <p:cNvSpPr/>
            <p:nvPr/>
          </p:nvSpPr>
          <p:spPr>
            <a:xfrm>
              <a:off x="3511976" y="3821502"/>
              <a:ext cx="767751" cy="24688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</a:schemeClr>
                  </a:solidFill>
                </a:rPr>
                <a:t>5000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E96F0A-AAAE-4DC4-AF04-91A990D784DC}"/>
                </a:ext>
              </a:extLst>
            </p:cNvPr>
            <p:cNvSpPr txBox="1"/>
            <p:nvPr/>
          </p:nvSpPr>
          <p:spPr>
            <a:xfrm>
              <a:off x="3476505" y="4202181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.NET App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19B76-7D9D-8600-C8C4-C0D4B8C75F2F}"/>
                </a:ext>
              </a:extLst>
            </p:cNvPr>
            <p:cNvSpPr txBox="1"/>
            <p:nvPr/>
          </p:nvSpPr>
          <p:spPr>
            <a:xfrm>
              <a:off x="3192799" y="4909154"/>
              <a:ext cx="1406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Docker Container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1C6049-A408-B08B-0F74-9A4C12595BE4}"/>
                </a:ext>
              </a:extLst>
            </p:cNvPr>
            <p:cNvSpPr/>
            <p:nvPr/>
          </p:nvSpPr>
          <p:spPr>
            <a:xfrm>
              <a:off x="3274566" y="4541326"/>
              <a:ext cx="1242567" cy="2544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172.17.0.4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AE39D-BC2A-97D7-FD6E-9AC886118AB1}"/>
              </a:ext>
            </a:extLst>
          </p:cNvPr>
          <p:cNvSpPr/>
          <p:nvPr/>
        </p:nvSpPr>
        <p:spPr>
          <a:xfrm>
            <a:off x="7507556" y="2612934"/>
            <a:ext cx="1406106" cy="303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7000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BA315-4D85-7AFF-DF37-88617D70A6FA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8210609" y="2916778"/>
            <a:ext cx="0" cy="808625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C43FB-25CF-90A0-C928-BE7C3ACDD4B6}"/>
              </a:ext>
            </a:extLst>
          </p:cNvPr>
          <p:cNvGrpSpPr/>
          <p:nvPr/>
        </p:nvGrpSpPr>
        <p:grpSpPr>
          <a:xfrm>
            <a:off x="5450453" y="3736735"/>
            <a:ext cx="1406106" cy="1354347"/>
            <a:chOff x="3192799" y="3821502"/>
            <a:chExt cx="1406106" cy="135434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868EB3-4CC2-16C1-C175-9EF3C274BCBE}"/>
                </a:ext>
              </a:extLst>
            </p:cNvPr>
            <p:cNvSpPr/>
            <p:nvPr/>
          </p:nvSpPr>
          <p:spPr>
            <a:xfrm>
              <a:off x="3192799" y="3821502"/>
              <a:ext cx="1406106" cy="1354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45086-F272-3911-405D-86C35E592071}"/>
                </a:ext>
              </a:extLst>
            </p:cNvPr>
            <p:cNvSpPr/>
            <p:nvPr/>
          </p:nvSpPr>
          <p:spPr>
            <a:xfrm>
              <a:off x="3274566" y="4904069"/>
              <a:ext cx="1242567" cy="249683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3641FB-E44B-2866-C2C9-D08C269C8C64}"/>
                </a:ext>
              </a:extLst>
            </p:cNvPr>
            <p:cNvSpPr/>
            <p:nvPr/>
          </p:nvSpPr>
          <p:spPr>
            <a:xfrm>
              <a:off x="3511976" y="3821502"/>
              <a:ext cx="767751" cy="24688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</a:schemeClr>
                  </a:solidFill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73596-8F40-EBE5-B379-058984BEA812}"/>
                </a:ext>
              </a:extLst>
            </p:cNvPr>
            <p:cNvSpPr txBox="1"/>
            <p:nvPr/>
          </p:nvSpPr>
          <p:spPr>
            <a:xfrm>
              <a:off x="3476505" y="4202181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.NET App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878B69-152C-47E0-7B26-A6C5BE94DC90}"/>
                </a:ext>
              </a:extLst>
            </p:cNvPr>
            <p:cNvSpPr txBox="1"/>
            <p:nvPr/>
          </p:nvSpPr>
          <p:spPr>
            <a:xfrm>
              <a:off x="3192799" y="4909154"/>
              <a:ext cx="1406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Docker Container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1BFBEC-B5FA-01B6-1461-E81FF0646C2F}"/>
                </a:ext>
              </a:extLst>
            </p:cNvPr>
            <p:cNvSpPr/>
            <p:nvPr/>
          </p:nvSpPr>
          <p:spPr>
            <a:xfrm>
              <a:off x="3274566" y="4541326"/>
              <a:ext cx="1242567" cy="2544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172.17.0.3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4D94A36-AC2C-BF6C-701A-1FA7798ED372}"/>
              </a:ext>
            </a:extLst>
          </p:cNvPr>
          <p:cNvSpPr/>
          <p:nvPr/>
        </p:nvSpPr>
        <p:spPr>
          <a:xfrm>
            <a:off x="5450453" y="2624266"/>
            <a:ext cx="1406106" cy="303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9500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790768-6D24-C6D5-7BD1-86FE8B0D22A5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6153506" y="2928110"/>
            <a:ext cx="0" cy="808625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1767C-D6F2-5CD6-BE07-4FF77CB066EC}"/>
              </a:ext>
            </a:extLst>
          </p:cNvPr>
          <p:cNvSpPr/>
          <p:nvPr/>
        </p:nvSpPr>
        <p:spPr>
          <a:xfrm>
            <a:off x="6329803" y="2141221"/>
            <a:ext cx="1177753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http://localhost</a:t>
            </a:r>
            <a:r>
              <a:rPr lang="en-US" sz="800"/>
              <a:t>:9500</a:t>
            </a:r>
            <a:endParaRPr lang="en-US" sz="8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8E8EB5F-5A7E-50A6-E52C-FF33F362169E}"/>
              </a:ext>
            </a:extLst>
          </p:cNvPr>
          <p:cNvSpPr/>
          <p:nvPr/>
        </p:nvSpPr>
        <p:spPr>
          <a:xfrm>
            <a:off x="6048145" y="1978357"/>
            <a:ext cx="281658" cy="55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white person icon on a blue square&#10;&#10;Description automatically generated">
            <a:extLst>
              <a:ext uri="{FF2B5EF4-FFF2-40B4-BE49-F238E27FC236}">
                <a16:creationId xmlns:a16="http://schemas.microsoft.com/office/drawing/2014/main" id="{4E7AD8D2-B640-5773-9BBB-D437C39B9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70" y="1181683"/>
            <a:ext cx="852597" cy="85259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34D5117-1696-DDB9-16B5-C2F3ADCE3C46}"/>
              </a:ext>
            </a:extLst>
          </p:cNvPr>
          <p:cNvSpPr/>
          <p:nvPr/>
        </p:nvSpPr>
        <p:spPr>
          <a:xfrm>
            <a:off x="8349387" y="2142159"/>
            <a:ext cx="1521234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http://dotnetmastery.com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FA719C0-FAF2-F6B0-C8DD-450EBDEE2013}"/>
              </a:ext>
            </a:extLst>
          </p:cNvPr>
          <p:cNvSpPr/>
          <p:nvPr/>
        </p:nvSpPr>
        <p:spPr>
          <a:xfrm>
            <a:off x="8067729" y="2010834"/>
            <a:ext cx="281658" cy="55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white person icon on a blue square&#10;&#10;Description automatically generated">
            <a:extLst>
              <a:ext uri="{FF2B5EF4-FFF2-40B4-BE49-F238E27FC236}">
                <a16:creationId xmlns:a16="http://schemas.microsoft.com/office/drawing/2014/main" id="{EE40DF05-C63C-8CF6-E982-086890782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14" y="1188181"/>
            <a:ext cx="852597" cy="8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Container Commands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start 8820b248da9d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EB72E-C226-116A-0865-8F2D9C90C939}"/>
              </a:ext>
            </a:extLst>
          </p:cNvPr>
          <p:cNvSpPr txBox="1"/>
          <p:nvPr/>
        </p:nvSpPr>
        <p:spPr>
          <a:xfrm>
            <a:off x="865415" y="283451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stop 8820b248da9d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272F4-B7A4-0E6C-2105-3F1EC247BE7D}"/>
              </a:ext>
            </a:extLst>
          </p:cNvPr>
          <p:cNvSpPr txBox="1"/>
          <p:nvPr/>
        </p:nvSpPr>
        <p:spPr>
          <a:xfrm>
            <a:off x="865415" y="351478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restart 8820b248da9d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DE29E-FBE8-FB7D-FE42-812FB20EBB2D}"/>
              </a:ext>
            </a:extLst>
          </p:cNvPr>
          <p:cNvSpPr txBox="1"/>
          <p:nvPr/>
        </p:nvSpPr>
        <p:spPr>
          <a:xfrm>
            <a:off x="865415" y="4233657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kill 8820b248da9d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54C2A-2880-2CCA-FD59-F05185FCD059}"/>
              </a:ext>
            </a:extLst>
          </p:cNvPr>
          <p:cNvSpPr txBox="1"/>
          <p:nvPr/>
        </p:nvSpPr>
        <p:spPr>
          <a:xfrm>
            <a:off x="1429930" y="5840577"/>
            <a:ext cx="915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You can use either container id (full/partial till it is unique) or container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0B48B-6C34-A4A8-AD44-814627148CD7}"/>
              </a:ext>
            </a:extLst>
          </p:cNvPr>
          <p:cNvSpPr txBox="1"/>
          <p:nvPr/>
        </p:nvSpPr>
        <p:spPr>
          <a:xfrm>
            <a:off x="1348287" y="4900287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Kill will exit the container with status 137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FA10A2-6097-3DEB-41A0-1173C63A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30" y="5188594"/>
            <a:ext cx="10544402" cy="3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List all container’s 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ps</a:t>
            </a:r>
            <a:endParaRPr lang="en-US" sz="3200" dirty="0">
              <a:solidFill>
                <a:schemeClr val="bg1">
                  <a:lumMod val="40000"/>
                  <a:lumOff val="6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04247-6BD5-3EE9-A731-A486224A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54" y="3049863"/>
            <a:ext cx="11181217" cy="448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C9BE6-A69D-D229-881A-DB1693568152}"/>
              </a:ext>
            </a:extLst>
          </p:cNvPr>
          <p:cNvSpPr txBox="1"/>
          <p:nvPr/>
        </p:nvSpPr>
        <p:spPr>
          <a:xfrm>
            <a:off x="2009955" y="4468483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NOTE: docker </a:t>
            </a:r>
            <a:r>
              <a:rPr lang="en-US" dirty="0" err="1">
                <a:solidFill>
                  <a:srgbClr val="C00000"/>
                </a:solidFill>
              </a:rPr>
              <a:t>ps</a:t>
            </a:r>
            <a:r>
              <a:rPr lang="en-US" dirty="0">
                <a:solidFill>
                  <a:srgbClr val="C00000"/>
                </a:solidFill>
              </a:rPr>
              <a:t> command displays only active containers</a:t>
            </a:r>
            <a:endParaRPr lang="en-A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3" y="60067"/>
            <a:ext cx="10131417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Remove a container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938893" y="2227425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d8b24f3b6773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A90C7-56B0-16DB-0BFB-9B6F01A05FC5}"/>
              </a:ext>
            </a:extLst>
          </p:cNvPr>
          <p:cNvSpPr txBox="1"/>
          <p:nvPr/>
        </p:nvSpPr>
        <p:spPr>
          <a:xfrm>
            <a:off x="938893" y="3105683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d8b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6D62C-C4A4-7EDC-F8CE-5EF1DE6E249A}"/>
              </a:ext>
            </a:extLst>
          </p:cNvPr>
          <p:cNvSpPr txBox="1"/>
          <p:nvPr/>
        </p:nvSpPr>
        <p:spPr>
          <a:xfrm>
            <a:off x="938893" y="3998694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rm sample-web-app-containerv2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A5352-F67D-9FD6-5CB7-56E239A4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7"/>
          <a:stretch/>
        </p:blipFill>
        <p:spPr>
          <a:xfrm>
            <a:off x="228600" y="1544506"/>
            <a:ext cx="11662037" cy="454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CD9A9-3116-B2DB-B754-A4152CA60A98}"/>
              </a:ext>
            </a:extLst>
          </p:cNvPr>
          <p:cNvSpPr txBox="1"/>
          <p:nvPr/>
        </p:nvSpPr>
        <p:spPr>
          <a:xfrm>
            <a:off x="1953672" y="5416200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Container cannot be removed if it is running. It must be first stopped</a:t>
            </a:r>
          </a:p>
        </p:txBody>
      </p:sp>
    </p:spTree>
    <p:extLst>
      <p:ext uri="{BB962C8B-B14F-4D97-AF65-F5344CB8AC3E}">
        <p14:creationId xmlns:p14="http://schemas.microsoft.com/office/powerpoint/2010/main" val="1547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file creation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65415" y="1342439"/>
            <a:ext cx="10723144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file has no extension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For creating a docker container we need docker image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For importing image we use FROM keyword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A0F51-527B-FA13-ABB5-22E264F8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4" y="3699544"/>
            <a:ext cx="330563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file creation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772419" y="1614292"/>
            <a:ext cx="10723144" cy="2963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>
                <a:latin typeface="Avenir Next LT Pro Light" panose="020B0304020202020204" pitchFamily="34" charset="0"/>
              </a:rPr>
              <a:t>After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>
                <a:latin typeface="Avenir Next LT Pro Light" panose="020B0304020202020204" pitchFamily="34" charset="0"/>
              </a:rPr>
              <a:t>importing the required image we have to copy all the files that we are going to add to in docker container.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We use COPY keyword for this.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2A5A-783C-5620-C33F-FA69D303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52" y="4895918"/>
            <a:ext cx="72304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Build a docker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74041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build –t  {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dockerimagename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}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113ED-90A4-E8CE-A889-A6E1295EF64B}"/>
              </a:ext>
            </a:extLst>
          </p:cNvPr>
          <p:cNvSpPr txBox="1"/>
          <p:nvPr/>
        </p:nvSpPr>
        <p:spPr>
          <a:xfrm>
            <a:off x="1220702" y="4822165"/>
            <a:ext cx="81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docker image name should be in lower case, and the above command should be ran in the same directory where we have docker file created</a:t>
            </a:r>
            <a:endParaRPr lang="en-A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3B3E40-7D7E-0CE9-C564-C627F12F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92" y="3405220"/>
            <a:ext cx="951680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Build a docker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74041" y="2078891"/>
            <a:ext cx="10723144" cy="752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docker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 build –t  {</a:t>
            </a:r>
            <a:r>
              <a:rPr lang="en-US" sz="32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dockerimagename</a:t>
            </a: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Avenir Next LT Pro Light" panose="020B0304020202020204" pitchFamily="34" charset="0"/>
              </a:rPr>
              <a:t>}:1.0.0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113ED-90A4-E8CE-A889-A6E1295EF64B}"/>
              </a:ext>
            </a:extLst>
          </p:cNvPr>
          <p:cNvSpPr txBox="1"/>
          <p:nvPr/>
        </p:nvSpPr>
        <p:spPr>
          <a:xfrm>
            <a:off x="1649186" y="5470486"/>
            <a:ext cx="81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We can give tag to the docker image by using “:” followed by tag</a:t>
            </a:r>
            <a:endParaRPr lang="en-A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07426-EC02-1AB2-75EA-0BA204BB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2" y="3013902"/>
            <a:ext cx="10368951" cy="22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Build a docker image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74041" y="1711771"/>
            <a:ext cx="10723144" cy="1486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If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3200" dirty="0">
                <a:latin typeface="Avenir Next LT Pro Light" panose="020B0304020202020204" pitchFamily="34" charset="0"/>
              </a:rPr>
              <a:t>Build is successful we will have image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</a:rPr>
              <a:t>.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Check it by docker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FA9FB-52E9-6462-ECC2-C7C5D2BC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89" y="3854020"/>
            <a:ext cx="943106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Building Container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874041" y="1342439"/>
            <a:ext cx="10723144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Docker run -–name {</a:t>
            </a:r>
            <a:r>
              <a:rPr lang="en-US" sz="3200" dirty="0" err="1">
                <a:latin typeface="Avenir Next LT Pro Light" panose="020B0304020202020204" pitchFamily="34" charset="0"/>
              </a:rPr>
              <a:t>containername</a:t>
            </a:r>
            <a:r>
              <a:rPr lang="en-US" sz="3200" dirty="0">
                <a:latin typeface="Avenir Next LT Pro Light" panose="020B0304020202020204" pitchFamily="34" charset="0"/>
              </a:rPr>
              <a:t>}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Avenir Next LT Pro Light" panose="020B0304020202020204" pitchFamily="34" charset="0"/>
            </a:endParaRP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-p tag is used for port mapping</a:t>
            </a: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Followed with repository name that we have.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939354" y="1257134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BD749-B0C7-4139-7427-C87354E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9" y="3878708"/>
            <a:ext cx="116602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8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1EB8251-F9E1-47BE-876F-E74A428D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54" y="60067"/>
            <a:ext cx="8043968" cy="1444752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DOCKER – Port Mapping</a:t>
            </a:r>
            <a:endParaRPr lang="en-ID" dirty="0">
              <a:latin typeface="Candara Light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BA3A-B0B2-43D5-B82E-60DBA7BECDD2}"/>
              </a:ext>
            </a:extLst>
          </p:cNvPr>
          <p:cNvSpPr txBox="1"/>
          <p:nvPr/>
        </p:nvSpPr>
        <p:spPr>
          <a:xfrm>
            <a:off x="612476" y="1743508"/>
            <a:ext cx="10420710" cy="2225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Docker run –name {</a:t>
            </a:r>
            <a:r>
              <a:rPr lang="en-US" sz="3200" dirty="0" err="1">
                <a:latin typeface="Avenir Next LT Pro Light" panose="020B0304020202020204" pitchFamily="34" charset="0"/>
              </a:rPr>
              <a:t>containername</a:t>
            </a:r>
            <a:r>
              <a:rPr lang="en-US" sz="3200" dirty="0">
                <a:latin typeface="Avenir Next LT Pro Light" panose="020B0304020202020204" pitchFamily="34" charset="0"/>
              </a:rPr>
              <a:t>}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Avenir Next LT Pro Light" panose="020B0304020202020204" pitchFamily="34" charset="0"/>
            </a:endParaRPr>
          </a:p>
          <a:p>
            <a:pPr marL="457200" indent="-457200" defTabSz="9144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Avenir Next LT Pro Light" panose="020B0304020202020204" pitchFamily="34" charset="0"/>
              </a:rPr>
              <a:t>-p tag is used for port mapping between host and container.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BC90-1C50-C415-E519-8C5CE65C85C1}"/>
              </a:ext>
            </a:extLst>
          </p:cNvPr>
          <p:cNvSpPr/>
          <p:nvPr/>
        </p:nvSpPr>
        <p:spPr>
          <a:xfrm>
            <a:off x="828030" y="1188123"/>
            <a:ext cx="9707336" cy="6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6B58EA-B357-6B79-1911-156C91E91F58}"/>
              </a:ext>
            </a:extLst>
          </p:cNvPr>
          <p:cNvGrpSpPr/>
          <p:nvPr/>
        </p:nvGrpSpPr>
        <p:grpSpPr>
          <a:xfrm>
            <a:off x="5005470" y="6458562"/>
            <a:ext cx="1983082" cy="276999"/>
            <a:chOff x="3028834" y="4718541"/>
            <a:chExt cx="1983082" cy="27699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3EC2BD4-4F78-B7E1-F9EC-8F599A6ED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CF317E-076C-5D16-1AC9-212C7522E530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0D4C2E-BCB7-D38E-AB37-A1B4E299ACC8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BD749-B0C7-4139-7427-C87354E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3" y="4843898"/>
            <a:ext cx="116602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D86EEC2-35F1-3241-2DD5-FA777BB80B9A}"/>
              </a:ext>
            </a:extLst>
          </p:cNvPr>
          <p:cNvSpPr/>
          <p:nvPr/>
        </p:nvSpPr>
        <p:spPr>
          <a:xfrm>
            <a:off x="3712528" y="5733659"/>
            <a:ext cx="4929283" cy="464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A8D5EEA-E966-41AB-8021-99CD5E50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17" y="-298231"/>
            <a:ext cx="9689741" cy="1444752"/>
          </a:xfrm>
        </p:spPr>
        <p:txBody>
          <a:bodyPr/>
          <a:lstStyle/>
          <a:p>
            <a:r>
              <a:rPr lang="en-US" b="0" dirty="0"/>
              <a:t>Docker - PORT Mapping</a:t>
            </a:r>
            <a:endParaRPr lang="en-ID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440EEA-C15F-3AB8-4B6B-4386748BD96F}"/>
              </a:ext>
            </a:extLst>
          </p:cNvPr>
          <p:cNvSpPr/>
          <p:nvPr/>
        </p:nvSpPr>
        <p:spPr>
          <a:xfrm>
            <a:off x="3045627" y="2599774"/>
            <a:ext cx="6297283" cy="296051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4E524-38EF-1B1E-30B9-4348A68EA5C5}"/>
              </a:ext>
            </a:extLst>
          </p:cNvPr>
          <p:cNvSpPr/>
          <p:nvPr/>
        </p:nvSpPr>
        <p:spPr>
          <a:xfrm>
            <a:off x="3393351" y="3728571"/>
            <a:ext cx="1406106" cy="1354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69813-8E80-582D-D8C3-61FB27A94B4D}"/>
              </a:ext>
            </a:extLst>
          </p:cNvPr>
          <p:cNvSpPr/>
          <p:nvPr/>
        </p:nvSpPr>
        <p:spPr>
          <a:xfrm>
            <a:off x="3475118" y="4811138"/>
            <a:ext cx="1242567" cy="24968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75E37-0FC1-2227-96A3-6599684F7B20}"/>
              </a:ext>
            </a:extLst>
          </p:cNvPr>
          <p:cNvSpPr/>
          <p:nvPr/>
        </p:nvSpPr>
        <p:spPr>
          <a:xfrm>
            <a:off x="3712528" y="3728571"/>
            <a:ext cx="767751" cy="2468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C6666-CEBC-D883-9292-1B70DCD8C911}"/>
              </a:ext>
            </a:extLst>
          </p:cNvPr>
          <p:cNvSpPr txBox="1"/>
          <p:nvPr/>
        </p:nvSpPr>
        <p:spPr>
          <a:xfrm>
            <a:off x="3677057" y="4109250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.NET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06D8A-A572-0D3B-BD41-A13E70EE1263}"/>
              </a:ext>
            </a:extLst>
          </p:cNvPr>
          <p:cNvSpPr txBox="1"/>
          <p:nvPr/>
        </p:nvSpPr>
        <p:spPr>
          <a:xfrm>
            <a:off x="3393351" y="4816223"/>
            <a:ext cx="1406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Docker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D4CF4-DE5B-10CB-CA0B-EA0F2FD54EF2}"/>
              </a:ext>
            </a:extLst>
          </p:cNvPr>
          <p:cNvSpPr/>
          <p:nvPr/>
        </p:nvSpPr>
        <p:spPr>
          <a:xfrm>
            <a:off x="3475118" y="4448395"/>
            <a:ext cx="1242567" cy="25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172.17.0.2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1E679-3572-8B92-5111-3332D023125D}"/>
              </a:ext>
            </a:extLst>
          </p:cNvPr>
          <p:cNvSpPr/>
          <p:nvPr/>
        </p:nvSpPr>
        <p:spPr>
          <a:xfrm>
            <a:off x="3393351" y="2616102"/>
            <a:ext cx="1406106" cy="303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95D9B5-1C98-83A9-2712-D154366B5FD8}"/>
              </a:ext>
            </a:extLst>
          </p:cNvPr>
          <p:cNvCxnSpPr>
            <a:stCxn id="25" idx="2"/>
            <a:endCxn id="7" idx="0"/>
          </p:cNvCxnSpPr>
          <p:nvPr/>
        </p:nvCxnSpPr>
        <p:spPr>
          <a:xfrm>
            <a:off x="4096404" y="2919946"/>
            <a:ext cx="0" cy="808625"/>
          </a:xfrm>
          <a:prstGeom prst="straightConnector1">
            <a:avLst/>
          </a:prstGeom>
          <a:ln w="19050"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40A51D-5141-487E-8903-98406EDC4C37}"/>
              </a:ext>
            </a:extLst>
          </p:cNvPr>
          <p:cNvSpPr/>
          <p:nvPr/>
        </p:nvSpPr>
        <p:spPr>
          <a:xfrm>
            <a:off x="2506791" y="2141220"/>
            <a:ext cx="1438402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http://170.155.10.33:9000</a:t>
            </a: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5D25F796-3DBC-AC7B-E9C9-3910CFAB05C7}"/>
              </a:ext>
            </a:extLst>
          </p:cNvPr>
          <p:cNvSpPr/>
          <p:nvPr/>
        </p:nvSpPr>
        <p:spPr>
          <a:xfrm>
            <a:off x="3955572" y="2010627"/>
            <a:ext cx="281658" cy="558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white person icon on a blue square&#10;&#10;Description automatically generated">
            <a:extLst>
              <a:ext uri="{FF2B5EF4-FFF2-40B4-BE49-F238E27FC236}">
                <a16:creationId xmlns:a16="http://schemas.microsoft.com/office/drawing/2014/main" id="{08C08861-F49D-939D-D66F-7F4749214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197817"/>
            <a:ext cx="852597" cy="8525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52F8E489-3A13-2430-2749-E037A329AD84}"/>
              </a:ext>
            </a:extLst>
          </p:cNvPr>
          <p:cNvSpPr txBox="1"/>
          <p:nvPr/>
        </p:nvSpPr>
        <p:spPr>
          <a:xfrm>
            <a:off x="5545003" y="525251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Docker Host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28B319C-02D1-E273-1DDE-D729D83A334A}"/>
              </a:ext>
            </a:extLst>
          </p:cNvPr>
          <p:cNvGrpSpPr/>
          <p:nvPr/>
        </p:nvGrpSpPr>
        <p:grpSpPr>
          <a:xfrm>
            <a:off x="5197433" y="6439284"/>
            <a:ext cx="1983082" cy="276999"/>
            <a:chOff x="3028834" y="4718541"/>
            <a:chExt cx="1983082" cy="276999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B3B03B08-F1C0-1CE7-DDA5-D4D2904AB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834" y="4720060"/>
              <a:ext cx="273960" cy="273960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10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2DF0D4-CA1A-BEF2-7061-F5384D20E54B}"/>
                </a:ext>
              </a:extLst>
            </p:cNvPr>
            <p:cNvSpPr txBox="1"/>
            <p:nvPr/>
          </p:nvSpPr>
          <p:spPr>
            <a:xfrm>
              <a:off x="3302794" y="4718541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85000"/>
                    </a:schemeClr>
                  </a:solidFill>
                  <a:latin typeface="+mj-lt"/>
                </a:rPr>
                <a:t>dotnetmastery.com</a:t>
              </a:r>
              <a:endParaRPr lang="id-ID" sz="1200" b="1" dirty="0">
                <a:solidFill>
                  <a:schemeClr val="tx1">
                    <a:lumMod val="85000"/>
                  </a:schemeClr>
                </a:solidFill>
                <a:latin typeface="+mj-lt"/>
              </a:endParaRP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8CC1A2-D653-4194-3865-9127539CEAD1}"/>
              </a:ext>
            </a:extLst>
          </p:cNvPr>
          <p:cNvSpPr/>
          <p:nvPr/>
        </p:nvSpPr>
        <p:spPr>
          <a:xfrm>
            <a:off x="228600" y="6025243"/>
            <a:ext cx="1420586" cy="77269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F1050B5-FAB9-4332-6DFC-192E4EB9FF22}"/>
              </a:ext>
            </a:extLst>
          </p:cNvPr>
          <p:cNvSpPr txBox="1"/>
          <p:nvPr/>
        </p:nvSpPr>
        <p:spPr>
          <a:xfrm>
            <a:off x="3822781" y="578948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run –p 9000:80 </a:t>
            </a:r>
            <a:r>
              <a:rPr lang="en-US" b="0" i="0" dirty="0">
                <a:effectLst/>
                <a:latin typeface="Arial" panose="020B0604020202020204" pitchFamily="34" charset="0"/>
              </a:rPr>
              <a:t>sample-web-app:1.0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83EBF-167D-A066-1120-645D63380F77}"/>
              </a:ext>
            </a:extLst>
          </p:cNvPr>
          <p:cNvSpPr/>
          <p:nvPr/>
        </p:nvSpPr>
        <p:spPr>
          <a:xfrm>
            <a:off x="1787590" y="4007439"/>
            <a:ext cx="1438402" cy="197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http://172.17.0.2:80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A8EC4-15AA-DC49-C992-0A8238E345AB}"/>
              </a:ext>
            </a:extLst>
          </p:cNvPr>
          <p:cNvSpPr/>
          <p:nvPr/>
        </p:nvSpPr>
        <p:spPr>
          <a:xfrm>
            <a:off x="4197790" y="3215920"/>
            <a:ext cx="1470456" cy="210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http://170.155.10.33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AAC218-00E0-C505-2D5B-F1C33CA1D6A1}"/>
              </a:ext>
            </a:extLst>
          </p:cNvPr>
          <p:cNvCxnSpPr/>
          <p:nvPr/>
        </p:nvCxnSpPr>
        <p:spPr>
          <a:xfrm rot="5400000" flipH="1" flipV="1">
            <a:off x="2272562" y="4439170"/>
            <a:ext cx="469109" cy="2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B3107-9F0F-BA62-9972-EC2E9FF27C82}"/>
              </a:ext>
            </a:extLst>
          </p:cNvPr>
          <p:cNvSpPr/>
          <p:nvPr/>
        </p:nvSpPr>
        <p:spPr>
          <a:xfrm>
            <a:off x="2065564" y="4673833"/>
            <a:ext cx="756038" cy="386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>
              <a:solidFill>
                <a:srgbClr val="3C3C3C"/>
              </a:solidFill>
              <a:latin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07844-F9F2-AADA-DC62-2133D73E5ACB}"/>
              </a:ext>
            </a:extLst>
          </p:cNvPr>
          <p:cNvSpPr txBox="1"/>
          <p:nvPr/>
        </p:nvSpPr>
        <p:spPr>
          <a:xfrm>
            <a:off x="2065564" y="4777678"/>
            <a:ext cx="75603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800" dirty="0">
                <a:solidFill>
                  <a:srgbClr val="FFFFFF"/>
                </a:solidFill>
                <a:latin typeface="Open Sans"/>
              </a:rPr>
              <a:t>Internal IP</a:t>
            </a:r>
          </a:p>
        </p:txBody>
      </p:sp>
    </p:spTree>
    <p:extLst>
      <p:ext uri="{BB962C8B-B14F-4D97-AF65-F5344CB8AC3E}">
        <p14:creationId xmlns:p14="http://schemas.microsoft.com/office/powerpoint/2010/main" val="30730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2" grpId="0" animBg="1"/>
      <p:bldP spid="5" grpId="0" animBg="1"/>
      <p:bldP spid="7" grpId="0" animBg="1"/>
      <p:bldP spid="8" grpId="0"/>
      <p:bldP spid="9" grpId="0"/>
      <p:bldP spid="16" grpId="0" animBg="1"/>
      <p:bldP spid="25" grpId="0" animBg="1"/>
      <p:bldP spid="120" grpId="0" animBg="1"/>
      <p:bldP spid="121" grpId="0" animBg="1"/>
      <p:bldP spid="130" grpId="0"/>
      <p:bldP spid="135" grpId="0"/>
      <p:bldP spid="3" grpId="0" animBg="1"/>
      <p:bldP spid="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olors 322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17212</TotalTime>
  <Words>429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 Light</vt:lpstr>
      <vt:lpstr>Calibri</vt:lpstr>
      <vt:lpstr>Candara Light</vt:lpstr>
      <vt:lpstr>Open Sans</vt:lpstr>
      <vt:lpstr>Wingdings</vt:lpstr>
      <vt:lpstr>1_Office Theme</vt:lpstr>
      <vt:lpstr>Custom Design</vt:lpstr>
      <vt:lpstr>Deploy Static HTML to  Docker container</vt:lpstr>
      <vt:lpstr>DOCKER – file creation</vt:lpstr>
      <vt:lpstr>DOCKER – file creation</vt:lpstr>
      <vt:lpstr>DOCKER – Build a docker image</vt:lpstr>
      <vt:lpstr>DOCKER – Build a docker image</vt:lpstr>
      <vt:lpstr>DOCKER – Build a docker image</vt:lpstr>
      <vt:lpstr>DOCKER – Building Container</vt:lpstr>
      <vt:lpstr>DOCKER – Port Mapping</vt:lpstr>
      <vt:lpstr>Docker - PORT Mapping</vt:lpstr>
      <vt:lpstr>Docker - PORT Mapping</vt:lpstr>
      <vt:lpstr>DOCKER – Container Commands</vt:lpstr>
      <vt:lpstr>DOCKER – List all container’s </vt:lpstr>
      <vt:lpstr>DOCKER – Remove a container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Pavan Padamata</cp:lastModifiedBy>
  <cp:revision>313</cp:revision>
  <dcterms:created xsi:type="dcterms:W3CDTF">2018-11-06T00:42:49Z</dcterms:created>
  <dcterms:modified xsi:type="dcterms:W3CDTF">2023-10-13T11:55:05Z</dcterms:modified>
</cp:coreProperties>
</file>